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3"/>
  </p:notesMasterIdLst>
  <p:sldIdLst>
    <p:sldId id="646" r:id="rId2"/>
    <p:sldId id="348" r:id="rId3"/>
    <p:sldId id="582" r:id="rId4"/>
    <p:sldId id="583" r:id="rId5"/>
    <p:sldId id="584" r:id="rId6"/>
    <p:sldId id="585" r:id="rId7"/>
    <p:sldId id="652" r:id="rId8"/>
    <p:sldId id="651" r:id="rId9"/>
    <p:sldId id="586" r:id="rId10"/>
    <p:sldId id="545" r:id="rId11"/>
    <p:sldId id="550" r:id="rId12"/>
    <p:sldId id="571" r:id="rId13"/>
    <p:sldId id="655" r:id="rId14"/>
    <p:sldId id="672" r:id="rId15"/>
    <p:sldId id="552" r:id="rId16"/>
    <p:sldId id="656" r:id="rId17"/>
    <p:sldId id="709" r:id="rId18"/>
    <p:sldId id="674" r:id="rId19"/>
    <p:sldId id="675" r:id="rId20"/>
    <p:sldId id="676" r:id="rId21"/>
    <p:sldId id="564" r:id="rId22"/>
    <p:sldId id="658" r:id="rId23"/>
    <p:sldId id="643" r:id="rId24"/>
    <p:sldId id="677" r:id="rId25"/>
    <p:sldId id="461" r:id="rId26"/>
    <p:sldId id="678" r:id="rId27"/>
    <p:sldId id="701" r:id="rId28"/>
    <p:sldId id="703" r:id="rId29"/>
    <p:sldId id="679" r:id="rId30"/>
    <p:sldId id="604" r:id="rId31"/>
    <p:sldId id="682" r:id="rId32"/>
    <p:sldId id="565" r:id="rId33"/>
    <p:sldId id="575" r:id="rId34"/>
    <p:sldId id="611" r:id="rId35"/>
    <p:sldId id="566" r:id="rId36"/>
    <p:sldId id="471" r:id="rId37"/>
    <p:sldId id="610" r:id="rId38"/>
    <p:sldId id="567" r:id="rId39"/>
    <p:sldId id="708" r:id="rId40"/>
    <p:sldId id="686" r:id="rId41"/>
    <p:sldId id="683" r:id="rId42"/>
    <p:sldId id="616" r:id="rId43"/>
    <p:sldId id="641" r:id="rId44"/>
    <p:sldId id="704" r:id="rId45"/>
    <p:sldId id="705" r:id="rId46"/>
    <p:sldId id="661" r:id="rId47"/>
    <p:sldId id="581" r:id="rId48"/>
    <p:sldId id="706" r:id="rId49"/>
    <p:sldId id="543" r:id="rId50"/>
    <p:sldId id="662" r:id="rId51"/>
    <p:sldId id="688" r:id="rId52"/>
    <p:sldId id="689" r:id="rId53"/>
    <p:sldId id="693" r:id="rId54"/>
    <p:sldId id="691" r:id="rId55"/>
    <p:sldId id="692" r:id="rId56"/>
    <p:sldId id="624" r:id="rId57"/>
    <p:sldId id="694" r:id="rId58"/>
    <p:sldId id="697" r:id="rId59"/>
    <p:sldId id="707" r:id="rId60"/>
    <p:sldId id="699" r:id="rId61"/>
    <p:sldId id="671"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FFFFFF"/>
    <a:srgbClr val="E2F0D9"/>
    <a:srgbClr val="FBE5D6"/>
    <a:srgbClr val="F1E3E8"/>
    <a:srgbClr val="FF0000"/>
    <a:srgbClr val="FAFBFC"/>
    <a:srgbClr val="8D74A1"/>
    <a:srgbClr val="385723"/>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p:restoredTop sz="86285"/>
  </p:normalViewPr>
  <p:slideViewPr>
    <p:cSldViewPr snapToGrid="0" snapToObjects="1">
      <p:cViewPr varScale="1">
        <p:scale>
          <a:sx n="108" d="100"/>
          <a:sy n="108" d="100"/>
        </p:scale>
        <p:origin x="2632" y="168"/>
      </p:cViewPr>
      <p:guideLst/>
    </p:cSldViewPr>
  </p:slideViewPr>
  <p:notesTextViewPr>
    <p:cViewPr>
      <p:scale>
        <a:sx n="1" d="1"/>
        <a:sy n="1" d="1"/>
      </p:scale>
      <p:origin x="0" y="0"/>
    </p:cViewPr>
  </p:notesTextViewPr>
  <p:sorterViewPr>
    <p:cViewPr>
      <p:scale>
        <a:sx n="43" d="100"/>
        <a:sy n="43" d="100"/>
      </p:scale>
      <p:origin x="0" y="0"/>
    </p:cViewPr>
  </p:sorterViewPr>
  <p:notesViewPr>
    <p:cSldViewPr snapToGrid="0" snapToObjects="1">
      <p:cViewPr varScale="1">
        <p:scale>
          <a:sx n="111" d="100"/>
          <a:sy n="111" d="100"/>
        </p:scale>
        <p:origin x="4352" y="2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geraldo/Projects/PIM_Benchmarks/Book2(AutoRecovered).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geraldo/Projects/PIM_Benchmarks/Book2(AutoRecovered).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4855643044619"/>
          <c:y val="0.17660445082289003"/>
          <c:w val="0.67535288713910757"/>
          <c:h val="0.62602598944213728"/>
        </c:manualLayout>
      </c:layout>
      <c:lineChart>
        <c:grouping val="standard"/>
        <c:varyColors val="0"/>
        <c:ser>
          <c:idx val="1"/>
          <c:order val="0"/>
          <c:tx>
            <c:strRef>
              <c:f>'Clas 1a'!$H$1</c:f>
              <c:strCache>
                <c:ptCount val="1"/>
                <c:pt idx="0">
                  <c:v>Performance</c:v>
                </c:pt>
              </c:strCache>
            </c:strRef>
          </c:tx>
          <c:spPr>
            <a:ln w="50800" cap="rnd">
              <a:solidFill>
                <a:srgbClr val="C00000"/>
              </a:solidFill>
              <a:round/>
            </a:ln>
            <a:effectLst/>
          </c:spPr>
          <c:marker>
            <c:symbol val="square"/>
            <c:size val="14"/>
            <c:spPr>
              <a:solidFill>
                <a:srgbClr val="C00000"/>
              </a:solidFill>
              <a:ln w="9525">
                <a:solidFill>
                  <a:sysClr val="windowText" lastClr="000000"/>
                </a:solidFill>
              </a:ln>
              <a:effectLst/>
            </c:spPr>
          </c:marker>
          <c:cat>
            <c:numRef>
              <c:f>'Clas 1a'!$G$2:$G$6</c:f>
              <c:numCache>
                <c:formatCode>General</c:formatCode>
                <c:ptCount val="5"/>
                <c:pt idx="0">
                  <c:v>1</c:v>
                </c:pt>
                <c:pt idx="1">
                  <c:v>4</c:v>
                </c:pt>
                <c:pt idx="2">
                  <c:v>16</c:v>
                </c:pt>
                <c:pt idx="3">
                  <c:v>64</c:v>
                </c:pt>
                <c:pt idx="4">
                  <c:v>256</c:v>
                </c:pt>
              </c:numCache>
            </c:numRef>
          </c:cat>
          <c:val>
            <c:numRef>
              <c:f>'Clas 1a'!$H$2:$H$6</c:f>
              <c:numCache>
                <c:formatCode>General</c:formatCode>
                <c:ptCount val="5"/>
                <c:pt idx="0">
                  <c:v>1</c:v>
                </c:pt>
                <c:pt idx="1">
                  <c:v>3.748045281</c:v>
                </c:pt>
                <c:pt idx="2">
                  <c:v>13.25474479</c:v>
                </c:pt>
                <c:pt idx="3">
                  <c:v>27.487570869999999</c:v>
                </c:pt>
                <c:pt idx="4">
                  <c:v>27.318796240000001</c:v>
                </c:pt>
              </c:numCache>
            </c:numRef>
          </c:val>
          <c:smooth val="0"/>
          <c:extLst>
            <c:ext xmlns:c16="http://schemas.microsoft.com/office/drawing/2014/chart" uri="{C3380CC4-5D6E-409C-BE32-E72D297353CC}">
              <c16:uniqueId val="{00000000-54AC-E142-8290-5F7BD8D2A004}"/>
            </c:ext>
          </c:extLst>
        </c:ser>
        <c:dLbls>
          <c:showLegendKey val="0"/>
          <c:showVal val="0"/>
          <c:showCatName val="0"/>
          <c:showSerName val="0"/>
          <c:showPercent val="0"/>
          <c:showBubbleSize val="0"/>
        </c:dLbls>
        <c:marker val="1"/>
        <c:smooth val="0"/>
        <c:axId val="2002447248"/>
        <c:axId val="391585039"/>
      </c:lineChart>
      <c:lineChart>
        <c:grouping val="standard"/>
        <c:varyColors val="0"/>
        <c:ser>
          <c:idx val="0"/>
          <c:order val="1"/>
          <c:tx>
            <c:strRef>
              <c:f>'Clas 1a'!$AK$1</c:f>
              <c:strCache>
                <c:ptCount val="1"/>
                <c:pt idx="0">
                  <c:v>Bandwidth (GB/s)</c:v>
                </c:pt>
              </c:strCache>
            </c:strRef>
          </c:tx>
          <c:spPr>
            <a:ln w="47625" cap="rnd">
              <a:solidFill>
                <a:sysClr val="windowText" lastClr="000000"/>
              </a:solidFill>
              <a:prstDash val="dash"/>
              <a:round/>
            </a:ln>
            <a:effectLst/>
          </c:spPr>
          <c:marker>
            <c:symbol val="none"/>
          </c:marker>
          <c:val>
            <c:numRef>
              <c:f>'Clas 1a'!$AK$2:$AK$6</c:f>
              <c:numCache>
                <c:formatCode>General</c:formatCode>
                <c:ptCount val="5"/>
                <c:pt idx="0">
                  <c:v>3.112673864</c:v>
                </c:pt>
                <c:pt idx="1">
                  <c:v>11.66334996</c:v>
                </c:pt>
                <c:pt idx="2">
                  <c:v>41.207766360000001</c:v>
                </c:pt>
                <c:pt idx="3">
                  <c:v>100.37412279999999</c:v>
                </c:pt>
                <c:pt idx="4">
                  <c:v>105.3900774</c:v>
                </c:pt>
              </c:numCache>
            </c:numRef>
          </c:val>
          <c:smooth val="0"/>
          <c:extLst>
            <c:ext xmlns:c16="http://schemas.microsoft.com/office/drawing/2014/chart" uri="{C3380CC4-5D6E-409C-BE32-E72D297353CC}">
              <c16:uniqueId val="{00000001-54AC-E142-8290-5F7BD8D2A004}"/>
            </c:ext>
          </c:extLst>
        </c:ser>
        <c:dLbls>
          <c:showLegendKey val="0"/>
          <c:showVal val="0"/>
          <c:showCatName val="0"/>
          <c:showSerName val="0"/>
          <c:showPercent val="0"/>
          <c:showBubbleSize val="0"/>
        </c:dLbls>
        <c:marker val="1"/>
        <c:smooth val="0"/>
        <c:axId val="1476534351"/>
        <c:axId val="1050749103"/>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valAx>
        <c:axId val="1050749103"/>
        <c:scaling>
          <c:orientation val="minMax"/>
          <c:max val="500"/>
        </c:scaling>
        <c:delete val="0"/>
        <c:axPos val="r"/>
        <c:title>
          <c:tx>
            <c:rich>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Bandwidth (GB/s)</a:t>
                </a:r>
              </a:p>
            </c:rich>
          </c:tx>
          <c:overlay val="0"/>
          <c:spPr>
            <a:noFill/>
            <a:ln>
              <a:noFill/>
            </a:ln>
            <a:effectLst/>
          </c:spPr>
          <c:txPr>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476534351"/>
        <c:crosses val="max"/>
        <c:crossBetween val="between"/>
      </c:valAx>
      <c:catAx>
        <c:axId val="1476534351"/>
        <c:scaling>
          <c:orientation val="minMax"/>
        </c:scaling>
        <c:delete val="1"/>
        <c:axPos val="b"/>
        <c:majorTickMark val="out"/>
        <c:minorTickMark val="none"/>
        <c:tickLblPos val="nextTo"/>
        <c:crossAx val="1050749103"/>
        <c:crosses val="autoZero"/>
        <c:auto val="1"/>
        <c:lblAlgn val="ctr"/>
        <c:lblOffset val="100"/>
        <c:noMultiLvlLbl val="0"/>
      </c:catAx>
      <c:spPr>
        <a:noFill/>
        <a:ln>
          <a:solidFill>
            <a:schemeClr val="tx1"/>
          </a:solidFill>
        </a:ln>
        <a:effectLst/>
      </c:spPr>
    </c:plotArea>
    <c:legend>
      <c:legendPos val="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4855643044619"/>
          <c:y val="0.17188747144277541"/>
          <c:w val="0.67535288713910757"/>
          <c:h val="0.630742968822252"/>
        </c:manualLayout>
      </c:layout>
      <c:lineChart>
        <c:grouping val="standard"/>
        <c:varyColors val="0"/>
        <c:ser>
          <c:idx val="1"/>
          <c:order val="0"/>
          <c:tx>
            <c:strRef>
              <c:f>'Clas 1a'!$H$1</c:f>
              <c:strCache>
                <c:ptCount val="1"/>
                <c:pt idx="0">
                  <c:v>Performance</c:v>
                </c:pt>
              </c:strCache>
            </c:strRef>
          </c:tx>
          <c:spPr>
            <a:ln w="50800" cap="rnd">
              <a:solidFill>
                <a:srgbClr val="5B9BD5"/>
              </a:solidFill>
              <a:round/>
            </a:ln>
            <a:effectLst/>
          </c:spPr>
          <c:marker>
            <c:symbol val="square"/>
            <c:size val="15"/>
            <c:spPr>
              <a:solidFill>
                <a:srgbClr val="5B9BD5"/>
              </a:solidFill>
              <a:ln w="9525">
                <a:solidFill>
                  <a:sysClr val="windowText" lastClr="000000"/>
                </a:solidFill>
              </a:ln>
              <a:effectLst/>
            </c:spPr>
          </c:marker>
          <c:cat>
            <c:numRef>
              <c:f>'Clas 1a'!$G$2:$G$6</c:f>
              <c:numCache>
                <c:formatCode>General</c:formatCode>
                <c:ptCount val="5"/>
                <c:pt idx="0">
                  <c:v>1</c:v>
                </c:pt>
                <c:pt idx="1">
                  <c:v>4</c:v>
                </c:pt>
                <c:pt idx="2">
                  <c:v>16</c:v>
                </c:pt>
                <c:pt idx="3">
                  <c:v>64</c:v>
                </c:pt>
                <c:pt idx="4">
                  <c:v>256</c:v>
                </c:pt>
              </c:numCache>
            </c:numRef>
          </c:cat>
          <c:val>
            <c:numRef>
              <c:f>'Clas 1a'!$H$7:$H$11</c:f>
              <c:numCache>
                <c:formatCode>General</c:formatCode>
                <c:ptCount val="5"/>
                <c:pt idx="0">
                  <c:v>0.97723216300000004</c:v>
                </c:pt>
                <c:pt idx="1">
                  <c:v>3.5443159849999999</c:v>
                </c:pt>
                <c:pt idx="2">
                  <c:v>13.083724289999999</c:v>
                </c:pt>
                <c:pt idx="3">
                  <c:v>47.154767479999997</c:v>
                </c:pt>
                <c:pt idx="4">
                  <c:v>131.45571419999999</c:v>
                </c:pt>
              </c:numCache>
            </c:numRef>
          </c:val>
          <c:smooth val="0"/>
          <c:extLst>
            <c:ext xmlns:c16="http://schemas.microsoft.com/office/drawing/2014/chart" uri="{C3380CC4-5D6E-409C-BE32-E72D297353CC}">
              <c16:uniqueId val="{00000000-8CC5-3E44-B17D-F591DCD3EB17}"/>
            </c:ext>
          </c:extLst>
        </c:ser>
        <c:dLbls>
          <c:showLegendKey val="0"/>
          <c:showVal val="0"/>
          <c:showCatName val="0"/>
          <c:showSerName val="0"/>
          <c:showPercent val="0"/>
          <c:showBubbleSize val="0"/>
        </c:dLbls>
        <c:marker val="1"/>
        <c:smooth val="0"/>
        <c:axId val="2002447248"/>
        <c:axId val="391585039"/>
      </c:lineChart>
      <c:lineChart>
        <c:grouping val="standard"/>
        <c:varyColors val="0"/>
        <c:ser>
          <c:idx val="0"/>
          <c:order val="1"/>
          <c:tx>
            <c:strRef>
              <c:f>'Clas 1a'!$AK$1</c:f>
              <c:strCache>
                <c:ptCount val="1"/>
                <c:pt idx="0">
                  <c:v>Bandwidth (GB/s)</c:v>
                </c:pt>
              </c:strCache>
            </c:strRef>
          </c:tx>
          <c:spPr>
            <a:ln w="50800" cap="rnd">
              <a:solidFill>
                <a:sysClr val="windowText" lastClr="000000"/>
              </a:solidFill>
              <a:prstDash val="dash"/>
              <a:round/>
            </a:ln>
            <a:effectLst/>
          </c:spPr>
          <c:marker>
            <c:symbol val="none"/>
          </c:marker>
          <c:val>
            <c:numRef>
              <c:f>'Clas 1a'!$AK$7:$AK$11</c:f>
              <c:numCache>
                <c:formatCode>General</c:formatCode>
                <c:ptCount val="5"/>
                <c:pt idx="0">
                  <c:v>3.0998325269999998</c:v>
                </c:pt>
                <c:pt idx="1">
                  <c:v>11.23915498</c:v>
                </c:pt>
                <c:pt idx="2">
                  <c:v>41.45534499</c:v>
                </c:pt>
                <c:pt idx="3">
                  <c:v>148.8563825</c:v>
                </c:pt>
                <c:pt idx="4">
                  <c:v>407.9930986</c:v>
                </c:pt>
              </c:numCache>
            </c:numRef>
          </c:val>
          <c:smooth val="0"/>
          <c:extLst>
            <c:ext xmlns:c16="http://schemas.microsoft.com/office/drawing/2014/chart" uri="{C3380CC4-5D6E-409C-BE32-E72D297353CC}">
              <c16:uniqueId val="{00000001-8CC5-3E44-B17D-F591DCD3EB17}"/>
            </c:ext>
          </c:extLst>
        </c:ser>
        <c:dLbls>
          <c:showLegendKey val="0"/>
          <c:showVal val="0"/>
          <c:showCatName val="0"/>
          <c:showSerName val="0"/>
          <c:showPercent val="0"/>
          <c:showBubbleSize val="0"/>
        </c:dLbls>
        <c:marker val="1"/>
        <c:smooth val="0"/>
        <c:axId val="1476534351"/>
        <c:axId val="1050749103"/>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valAx>
        <c:axId val="1050749103"/>
        <c:scaling>
          <c:orientation val="minMax"/>
          <c:max val="500"/>
        </c:scaling>
        <c:delete val="0"/>
        <c:axPos val="r"/>
        <c:title>
          <c:tx>
            <c:rich>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Bandwidth (GB/s)</a:t>
                </a:r>
              </a:p>
            </c:rich>
          </c:tx>
          <c:overlay val="0"/>
          <c:spPr>
            <a:noFill/>
            <a:ln>
              <a:noFill/>
            </a:ln>
            <a:effectLst/>
          </c:spPr>
          <c:txPr>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476534351"/>
        <c:crosses val="max"/>
        <c:crossBetween val="between"/>
      </c:valAx>
      <c:catAx>
        <c:axId val="1476534351"/>
        <c:scaling>
          <c:orientation val="minMax"/>
        </c:scaling>
        <c:delete val="1"/>
        <c:axPos val="b"/>
        <c:majorTickMark val="out"/>
        <c:minorTickMark val="none"/>
        <c:tickLblPos val="nextTo"/>
        <c:crossAx val="1050749103"/>
        <c:crosses val="autoZero"/>
        <c:auto val="1"/>
        <c:lblAlgn val="ctr"/>
        <c:lblOffset val="100"/>
        <c:noMultiLvlLbl val="0"/>
      </c:catAx>
      <c:spPr>
        <a:noFill/>
        <a:ln>
          <a:solidFill>
            <a:schemeClr val="tx1"/>
          </a:solidFill>
        </a:ln>
        <a:effectLst/>
      </c:spPr>
    </c:plotArea>
    <c:legend>
      <c:legendPos val="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7989626296712"/>
          <c:y val="0.17526760000665878"/>
          <c:w val="0.85109470691163602"/>
          <c:h val="0.49094308851647733"/>
        </c:manualLayout>
      </c:layout>
      <c:barChart>
        <c:barDir val="col"/>
        <c:grouping val="stacked"/>
        <c:varyColors val="0"/>
        <c:ser>
          <c:idx val="0"/>
          <c:order val="0"/>
          <c:tx>
            <c:strRef>
              <c:f>'Clas 1a'!$N$66</c:f>
              <c:strCache>
                <c:ptCount val="1"/>
                <c:pt idx="0">
                  <c:v>L1</c:v>
                </c:pt>
              </c:strCache>
            </c:strRef>
          </c:tx>
          <c:spPr>
            <a:solidFill>
              <a:schemeClr val="bg2"/>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1a'!$N$67:$N$76</c:f>
              <c:numCache>
                <c:formatCode>General</c:formatCode>
                <c:ptCount val="10"/>
                <c:pt idx="0">
                  <c:v>4.4794399999999998E-4</c:v>
                </c:pt>
                <c:pt idx="1">
                  <c:v>4.4794399999999998E-4</c:v>
                </c:pt>
                <c:pt idx="2">
                  <c:v>4.4791759999999998E-4</c:v>
                </c:pt>
                <c:pt idx="3">
                  <c:v>4.478595E-4</c:v>
                </c:pt>
                <c:pt idx="4">
                  <c:v>4.4759729999999998E-4</c:v>
                </c:pt>
                <c:pt idx="5">
                  <c:v>4.4778150000000002E-4</c:v>
                </c:pt>
                <c:pt idx="6">
                  <c:v>4.4669659999999999E-4</c:v>
                </c:pt>
                <c:pt idx="7">
                  <c:v>4.4701689999999999E-4</c:v>
                </c:pt>
                <c:pt idx="8">
                  <c:v>4.4214189999999999E-4</c:v>
                </c:pt>
                <c:pt idx="9">
                  <c:v>4.5316859999999998E-4</c:v>
                </c:pt>
              </c:numCache>
            </c:numRef>
          </c:val>
          <c:extLst>
            <c:ext xmlns:c16="http://schemas.microsoft.com/office/drawing/2014/chart" uri="{C3380CC4-5D6E-409C-BE32-E72D297353CC}">
              <c16:uniqueId val="{00000000-2BC7-2149-BB13-3D4C2933FF00}"/>
            </c:ext>
          </c:extLst>
        </c:ser>
        <c:ser>
          <c:idx val="1"/>
          <c:order val="1"/>
          <c:tx>
            <c:strRef>
              <c:f>'Clas 1a'!$O$66</c:f>
              <c:strCache>
                <c:ptCount val="1"/>
                <c:pt idx="0">
                  <c:v>L2</c:v>
                </c:pt>
              </c:strCache>
            </c:strRef>
          </c:tx>
          <c:spPr>
            <a:solidFill>
              <a:srgbClr val="70AD47"/>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1a'!$O$67:$O$76</c:f>
              <c:numCache>
                <c:formatCode>General</c:formatCode>
                <c:ptCount val="10"/>
                <c:pt idx="0">
                  <c:v>1.2550859000000001E-3</c:v>
                </c:pt>
                <c:pt idx="1">
                  <c:v>0</c:v>
                </c:pt>
                <c:pt idx="2">
                  <c:v>1.2550168999999999E-3</c:v>
                </c:pt>
                <c:pt idx="3">
                  <c:v>0</c:v>
                </c:pt>
                <c:pt idx="4">
                  <c:v>1.2541384E-3</c:v>
                </c:pt>
                <c:pt idx="5">
                  <c:v>0</c:v>
                </c:pt>
                <c:pt idx="6">
                  <c:v>1.2518602000000001E-3</c:v>
                </c:pt>
                <c:pt idx="7">
                  <c:v>0</c:v>
                </c:pt>
                <c:pt idx="8">
                  <c:v>1.2395373999999999E-3</c:v>
                </c:pt>
                <c:pt idx="9">
                  <c:v>0</c:v>
                </c:pt>
              </c:numCache>
            </c:numRef>
          </c:val>
          <c:extLst>
            <c:ext xmlns:c16="http://schemas.microsoft.com/office/drawing/2014/chart" uri="{C3380CC4-5D6E-409C-BE32-E72D297353CC}">
              <c16:uniqueId val="{00000001-2BC7-2149-BB13-3D4C2933FF00}"/>
            </c:ext>
          </c:extLst>
        </c:ser>
        <c:ser>
          <c:idx val="2"/>
          <c:order val="2"/>
          <c:tx>
            <c:strRef>
              <c:f>'Clas 1a'!$P$66</c:f>
              <c:strCache>
                <c:ptCount val="1"/>
                <c:pt idx="0">
                  <c:v>L3</c:v>
                </c:pt>
              </c:strCache>
            </c:strRef>
          </c:tx>
          <c:spPr>
            <a:solidFill>
              <a:srgbClr val="FFC000"/>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1a'!$P$67:$P$76</c:f>
              <c:numCache>
                <c:formatCode>General</c:formatCode>
                <c:ptCount val="10"/>
                <c:pt idx="0">
                  <c:v>2.5452735399999999E-2</c:v>
                </c:pt>
                <c:pt idx="1">
                  <c:v>0</c:v>
                </c:pt>
                <c:pt idx="2">
                  <c:v>2.5449117399999999E-2</c:v>
                </c:pt>
                <c:pt idx="3">
                  <c:v>0</c:v>
                </c:pt>
                <c:pt idx="4">
                  <c:v>2.54314525E-2</c:v>
                </c:pt>
                <c:pt idx="5">
                  <c:v>0</c:v>
                </c:pt>
                <c:pt idx="6">
                  <c:v>2.5385866399999998E-2</c:v>
                </c:pt>
                <c:pt idx="7">
                  <c:v>0</c:v>
                </c:pt>
                <c:pt idx="8">
                  <c:v>2.51493697E-2</c:v>
                </c:pt>
                <c:pt idx="9">
                  <c:v>0</c:v>
                </c:pt>
              </c:numCache>
            </c:numRef>
          </c:val>
          <c:extLst>
            <c:ext xmlns:c16="http://schemas.microsoft.com/office/drawing/2014/chart" uri="{C3380CC4-5D6E-409C-BE32-E72D297353CC}">
              <c16:uniqueId val="{00000002-2BC7-2149-BB13-3D4C2933FF00}"/>
            </c:ext>
          </c:extLst>
        </c:ser>
        <c:ser>
          <c:idx val="3"/>
          <c:order val="3"/>
          <c:tx>
            <c:strRef>
              <c:f>'Clas 1a'!$Q$66</c:f>
              <c:strCache>
                <c:ptCount val="1"/>
                <c:pt idx="0">
                  <c:v>Link</c:v>
                </c:pt>
              </c:strCache>
            </c:strRef>
          </c:tx>
          <c:spPr>
            <a:solidFill>
              <a:srgbClr val="C00000"/>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1a'!$Q$67:$Q$76</c:f>
              <c:numCache>
                <c:formatCode>General</c:formatCode>
                <c:ptCount val="10"/>
                <c:pt idx="0">
                  <c:v>2.0345493499999999E-2</c:v>
                </c:pt>
                <c:pt idx="1">
                  <c:v>0</c:v>
                </c:pt>
                <c:pt idx="2">
                  <c:v>2.0340773400000001E-2</c:v>
                </c:pt>
                <c:pt idx="3">
                  <c:v>0</c:v>
                </c:pt>
                <c:pt idx="4">
                  <c:v>2.03265592E-2</c:v>
                </c:pt>
                <c:pt idx="5">
                  <c:v>0</c:v>
                </c:pt>
                <c:pt idx="6">
                  <c:v>2.02871393E-2</c:v>
                </c:pt>
                <c:pt idx="7">
                  <c:v>0</c:v>
                </c:pt>
                <c:pt idx="8">
                  <c:v>2.0104235500000001E-2</c:v>
                </c:pt>
                <c:pt idx="9">
                  <c:v>0</c:v>
                </c:pt>
              </c:numCache>
            </c:numRef>
          </c:val>
          <c:extLst>
            <c:ext xmlns:c16="http://schemas.microsoft.com/office/drawing/2014/chart" uri="{C3380CC4-5D6E-409C-BE32-E72D297353CC}">
              <c16:uniqueId val="{00000003-2BC7-2149-BB13-3D4C2933FF00}"/>
            </c:ext>
          </c:extLst>
        </c:ser>
        <c:ser>
          <c:idx val="4"/>
          <c:order val="4"/>
          <c:tx>
            <c:strRef>
              <c:f>'Clas 1a'!$R$66</c:f>
              <c:strCache>
                <c:ptCount val="1"/>
                <c:pt idx="0">
                  <c:v>DRAM</c:v>
                </c:pt>
              </c:strCache>
            </c:strRef>
          </c:tx>
          <c:spPr>
            <a:solidFill>
              <a:srgbClr val="4372C4"/>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1a'!$R$67:$R$76</c:f>
              <c:numCache>
                <c:formatCode>General</c:formatCode>
                <c:ptCount val="10"/>
                <c:pt idx="0">
                  <c:v>6.7818311699999995E-2</c:v>
                </c:pt>
                <c:pt idx="1">
                  <c:v>6.9115043799999998E-2</c:v>
                </c:pt>
                <c:pt idx="2">
                  <c:v>6.7802577899999994E-2</c:v>
                </c:pt>
                <c:pt idx="3">
                  <c:v>6.9101941799999997E-2</c:v>
                </c:pt>
                <c:pt idx="4">
                  <c:v>6.7755197399999995E-2</c:v>
                </c:pt>
                <c:pt idx="5">
                  <c:v>6.9089766400000002E-2</c:v>
                </c:pt>
                <c:pt idx="6">
                  <c:v>6.7623797799999996E-2</c:v>
                </c:pt>
                <c:pt idx="7">
                  <c:v>6.8971069400000001E-2</c:v>
                </c:pt>
                <c:pt idx="8">
                  <c:v>6.7014118400000003E-2</c:v>
                </c:pt>
                <c:pt idx="9">
                  <c:v>6.9925095399999998E-2</c:v>
                </c:pt>
              </c:numCache>
            </c:numRef>
          </c:val>
          <c:extLst>
            <c:ext xmlns:c16="http://schemas.microsoft.com/office/drawing/2014/chart" uri="{C3380CC4-5D6E-409C-BE32-E72D297353CC}">
              <c16:uniqueId val="{00000004-2BC7-2149-BB13-3D4C2933FF00}"/>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Energy (J)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valAx>
      <c:spPr>
        <a:noFill/>
        <a:ln>
          <a:solidFill>
            <a:sysClr val="windowText" lastClr="000000"/>
          </a:solidFill>
        </a:ln>
        <a:effectLst/>
      </c:spPr>
    </c:plotArea>
    <c:legend>
      <c:legendPos val="t"/>
      <c:layout>
        <c:manualLayout>
          <c:xMode val="edge"/>
          <c:yMode val="edge"/>
          <c:x val="0.1293994500687414"/>
          <c:y val="5.0925925925925923E-2"/>
          <c:w val="0.85354596300462438"/>
          <c:h val="9.4083667659935741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DE739-48A0-3145-817B-357177EC87CE}" type="datetimeFigureOut">
              <a:rPr lang="en-US" smtClean="0"/>
              <a:t>7/9/21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09437-7086-8D43-B75A-27CE5E6EC5CB}" type="slidenum">
              <a:rPr lang="en-US" smtClean="0"/>
              <a:t>‹#›</a:t>
            </a:fld>
            <a:endParaRPr lang="en-US"/>
          </a:p>
        </p:txBody>
      </p:sp>
    </p:spTree>
    <p:extLst>
      <p:ext uri="{BB962C8B-B14F-4D97-AF65-F5344CB8AC3E}">
        <p14:creationId xmlns:p14="http://schemas.microsoft.com/office/powerpoint/2010/main" val="255748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 I’m Geraldo, a PhD Student under the supervision of professor </a:t>
            </a:r>
            <a:r>
              <a:rPr lang="en-US" baseline="0" dirty="0" err="1"/>
              <a:t>Multu</a:t>
            </a:r>
            <a:r>
              <a:rPr lang="en-US" baseline="0" dirty="0"/>
              <a:t> at ETH Zurich and I’ll be talking about our work </a:t>
            </a:r>
            <a:r>
              <a:rPr lang="en-US" sz="1200" dirty="0">
                <a:solidFill>
                  <a:schemeClr val="bg1">
                    <a:lumMod val="95000"/>
                  </a:schemeClr>
                </a:solidFill>
                <a:latin typeface="Cambria" panose="02040503050406030204" pitchFamily="18" charset="0"/>
              </a:rPr>
              <a:t>DAMOV: A New Methodology and Benchmark Suite for Evaluating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458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works rely on many different methodology's to identify memory bottlenecks in a system. Often, such methodologies are intuitively used as a indication of NDP suitability for a given application</a:t>
            </a:r>
          </a:p>
          <a:p>
            <a:endParaRPr lang="en-US" dirty="0"/>
          </a:p>
          <a:p>
            <a:pPr marL="0" indent="0">
              <a:buFontTx/>
              <a:buNone/>
            </a:pPr>
            <a:r>
              <a:rPr lang="en-US" dirty="0"/>
              <a:t>[CLICK] However, as I will show next, none of those models are comprehensive enough to identify memory bottlenecks and NDP suitability. This happens because these models are built targeting to identify specific sources of data movement bottlenecks, and often their definitions of compute and memory bound are not enough to indicate NDP suitability. </a:t>
            </a:r>
          </a:p>
          <a:p>
            <a:endParaRPr lang="en-US" dirty="0"/>
          </a:p>
          <a:p>
            <a:r>
              <a:rPr lang="en-US" dirty="0"/>
              <a:t>[CLICK] For that, we will analyze two commonly used approaches: the roofline model, which correlates the arithmetic intensity of an application with performance, </a:t>
            </a:r>
          </a:p>
          <a:p>
            <a:endParaRPr lang="en-US" dirty="0"/>
          </a:p>
          <a:p>
            <a:r>
              <a:rPr lang="en-US" dirty="0"/>
              <a:t>[CLICK]  and identifying application that has high misses-per-kilo instructions or MPKI. </a:t>
            </a:r>
          </a:p>
          <a:p>
            <a:endParaRPr lang="en-US" dirty="0"/>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64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 roofline model is a simple model used to identify if an application is memory-bound or compute-bound. The x-axis of the plot defines the Arithmetic Intensity of an application, calculated as the number of Operations the application executes per byte it accesses. The y-axis defines the performance of the application in GOPS/s</a:t>
            </a:r>
          </a:p>
          <a:p>
            <a:pPr marL="0" indent="0">
              <a:buFontTx/>
              <a:buNone/>
            </a:pPr>
            <a:endParaRPr lang="en-US" dirty="0"/>
          </a:p>
          <a:p>
            <a:pPr marL="0" indent="0">
              <a:buFontTx/>
              <a:buNone/>
            </a:pPr>
            <a:endParaRPr lang="en-US" dirty="0"/>
          </a:p>
          <a:p>
            <a:pPr marL="0" indent="0">
              <a:buFontTx/>
              <a:buNone/>
            </a:pPr>
            <a:r>
              <a:rPr lang="en-US" dirty="0"/>
              <a:t>[CLICK] it has two main lines that characterizes the application and system. The first line is called Compute Roof, and it is defined as the maximum peak system throughput. Applications below this curve are called compute-bound. Prior works show that a compute bound application does not benefit from NDP </a:t>
            </a:r>
          </a:p>
          <a:p>
            <a:pPr marL="0" indent="0">
              <a:buFontTx/>
              <a:buNone/>
            </a:pPr>
            <a:endParaRPr lang="en-US" dirty="0"/>
          </a:p>
          <a:p>
            <a:pPr marL="0" indent="0">
              <a:buFontTx/>
              <a:buNone/>
            </a:pPr>
            <a:r>
              <a:rPr lang="en-US" dirty="0"/>
              <a:t>[CLICK] The second line is called memory roof. It is defined as the maximum DRAM bandwidth times the arithmetic intensity of the application. Prior works show that an application below this curve are memory-bound, and are suitable for NDP offloading. </a:t>
            </a:r>
          </a:p>
          <a:p>
            <a:pPr marL="0" indent="0">
              <a:buFontTx/>
              <a:buNone/>
            </a:pPr>
            <a:endParaRPr lang="en-US" dirty="0"/>
          </a:p>
          <a:p>
            <a:pPr marL="0" indent="0">
              <a:buFontTx/>
              <a:buNone/>
            </a:pPr>
            <a:r>
              <a:rPr lang="en-US" dirty="0"/>
              <a:t>[NEXT]</a:t>
            </a:r>
          </a:p>
          <a:p>
            <a:pPr marL="0" indent="0">
              <a:buFontTx/>
              <a:buNone/>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67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 use this model with more than 40 applications that we will analyze later. We compare when such applications benefits from a general purpose NDP architecture. </a:t>
            </a:r>
          </a:p>
          <a:p>
            <a:pPr marL="0" indent="0">
              <a:buFontTx/>
              <a:buNone/>
            </a:pPr>
            <a:r>
              <a:rPr lang="en-US" dirty="0"/>
              <a:t>In the plot, we classify the applications as:</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[CLICK]    Runs faster on the CPU, compared to running on the NDP system</a:t>
            </a:r>
          </a:p>
          <a:p>
            <a:pPr marL="0" indent="0">
              <a:buFont typeface="Arial" panose="020B0604020202020204" pitchFamily="34" charset="0"/>
              <a:buNone/>
            </a:pPr>
            <a:r>
              <a:rPr lang="en-US" sz="1200" b="0" i="0" kern="1200" dirty="0">
                <a:solidFill>
                  <a:schemeClr val="tx1"/>
                </a:solidFill>
                <a:effectLst/>
                <a:latin typeface="+mn-lt"/>
                <a:ea typeface="+mn-ea"/>
                <a:cs typeface="+mn-cs"/>
              </a:rPr>
              <a:t>[CLICK]    Runs faster on the NDP, compared to running on the CPU system</a:t>
            </a:r>
          </a:p>
          <a:p>
            <a:pPr marL="0" indent="0">
              <a:buFont typeface="Arial" panose="020B0604020202020204" pitchFamily="34" charset="0"/>
              <a:buNone/>
            </a:pPr>
            <a:r>
              <a:rPr lang="en-US" sz="1200" b="0" i="0" kern="1200" dirty="0">
                <a:solidFill>
                  <a:schemeClr val="tx1"/>
                </a:solidFill>
                <a:effectLst/>
                <a:latin typeface="+mn-lt"/>
                <a:ea typeface="+mn-ea"/>
                <a:cs typeface="+mn-cs"/>
              </a:rPr>
              <a:t>[CLICK]    Similar on CPU and NDP, when running an application on the NDP and host system achieves similar performance.</a:t>
            </a:r>
          </a:p>
          <a:p>
            <a:pPr marL="0" indent="0">
              <a:buFont typeface="Arial" panose="020B0604020202020204" pitchFamily="34" charset="0"/>
              <a:buNone/>
            </a:pPr>
            <a:r>
              <a:rPr lang="en-US" sz="1200" b="0" i="0" kern="1200" dirty="0">
                <a:solidFill>
                  <a:schemeClr val="tx1"/>
                </a:solidFill>
                <a:effectLst/>
                <a:latin typeface="+mn-lt"/>
                <a:ea typeface="+mn-ea"/>
                <a:cs typeface="+mn-cs"/>
              </a:rPr>
              <a:t>[CLICK]  And depends, when application benefits from NDP depending on system configuration (e.g., core count) compared to a regular host system. </a:t>
            </a:r>
          </a:p>
          <a:p>
            <a:pPr marL="0" indent="0">
              <a:buFont typeface="Arial" panose="020B0604020202020204" pitchFamily="34" charset="0"/>
              <a:buNone/>
            </a:pPr>
            <a:endParaRPr lang="en-US" dirty="0"/>
          </a:p>
          <a:p>
            <a:pPr marL="0" indent="0">
              <a:buFontTx/>
              <a:buNone/>
            </a:pPr>
            <a:r>
              <a:rPr lang="en-US" dirty="0"/>
              <a:t>[CLICK] Based on that, we make the following observations. </a:t>
            </a:r>
          </a:p>
          <a:p>
            <a:pPr marL="0" indent="0">
              <a:buFontTx/>
              <a:buNone/>
            </a:pPr>
            <a:endParaRPr lang="en-US" dirty="0"/>
          </a:p>
          <a:p>
            <a:pPr marL="0" indent="0">
              <a:buFontTx/>
              <a:buNone/>
            </a:pPr>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94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First, memory bound applications benefit from NDP, as prior works indicated</a:t>
            </a:r>
          </a:p>
          <a:p>
            <a:pPr marL="0" indent="0">
              <a:buFontTx/>
              <a:buNone/>
            </a:pPr>
            <a:endParaRPr lang="en-US" dirty="0"/>
          </a:p>
          <a:p>
            <a:pPr marL="0" indent="0">
              <a:buFontTx/>
              <a:buNone/>
            </a:pPr>
            <a:r>
              <a:rPr lang="en-US" dirty="0"/>
              <a:t>[CLICK] Second, compute bound applications do not benefit from NDP, also as indicated by prior works</a:t>
            </a:r>
          </a:p>
          <a:p>
            <a:pPr marL="0" indent="0">
              <a:buFontTx/>
              <a:buNone/>
            </a:pPr>
            <a:endParaRPr lang="en-US" dirty="0"/>
          </a:p>
          <a:p>
            <a:pPr marL="0" indent="0">
              <a:buFontTx/>
              <a:buNone/>
            </a:pPr>
            <a:r>
              <a:rPr lang="en-US" dirty="0"/>
              <a:t>[CLICL] However, we observe that some memory bound applications can also not benefit from NDP, or benefit from it in particular configurations (at different core counts for example) </a:t>
            </a:r>
          </a:p>
          <a:p>
            <a:pPr marL="0" indent="0">
              <a:buFontTx/>
              <a:buNone/>
            </a:pPr>
            <a:endParaRPr lang="en-US" dirty="0"/>
          </a:p>
          <a:p>
            <a:pPr marL="0" indent="0">
              <a:buFontTx/>
              <a:buNone/>
            </a:pPr>
            <a:r>
              <a:rPr lang="en-US" dirty="0"/>
              <a:t>[CLICK] This behavior also happens for compute bound applications</a:t>
            </a:r>
            <a:br>
              <a:rPr lang="en-US" dirty="0"/>
            </a:br>
            <a:br>
              <a:rPr lang="en-US" dirty="0"/>
            </a:br>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6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[CLICK] Therefore, we conclude that the roofline model cannot accurately account for NDP suitability of memory-bound applications </a:t>
            </a:r>
          </a:p>
          <a:p>
            <a:pPr marL="171450" indent="-171450">
              <a:buFontTx/>
              <a:buChar char="-"/>
            </a:pPr>
            <a:endParaRPr lang="en-US" dirty="0"/>
          </a:p>
          <a:p>
            <a:pPr marL="0" indent="0">
              <a:buFontTx/>
              <a:buNone/>
            </a:pPr>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62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analyze another metric utilized to indicate NDP suitability. Prior works say that an application with high LLC MPKI (usually a value higher than 10) benefits from NDP. We checked this observation by evaluating the speedup provided by NDP for of a large number of application (in the y-axis), and the applications MPKI (in the x-axis). We make the following observations </a:t>
            </a:r>
          </a:p>
          <a:p>
            <a:endParaRPr lang="en-US" dirty="0"/>
          </a:p>
          <a:p>
            <a:r>
              <a:rPr lang="en-US" dirty="0"/>
              <a:t>[NEXT]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3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as expected, applications with high last-level misses per-kilo instructions always benefit from NDP.  </a:t>
            </a:r>
          </a:p>
          <a:p>
            <a:endParaRPr lang="en-US" dirty="0"/>
          </a:p>
          <a:p>
            <a:r>
              <a:rPr lang="en-US" dirty="0"/>
              <a:t>[CLICK] Likewise, applications with low MPKI never benefit from NDP</a:t>
            </a:r>
          </a:p>
          <a:p>
            <a:endParaRPr lang="en-US" dirty="0"/>
          </a:p>
          <a:p>
            <a:r>
              <a:rPr lang="en-US" dirty="0"/>
              <a:t>[CLICK] However, we observe that applications with low MPKI can either benefit from NDP depending on the system configuration or they can have similar performance as the NDP system</a:t>
            </a:r>
          </a:p>
          <a:p>
            <a:endParaRPr lang="en-US" dirty="0"/>
          </a:p>
          <a:p>
            <a:r>
              <a:rPr lang="en-US" dirty="0"/>
              <a:t> [NEXT]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69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a:t>[CLICK] Therefore, we conclude that the MPKI alone  cannot accurately account for NDP suitability of memory-bound applications </a:t>
            </a:r>
          </a:p>
          <a:p>
            <a:pPr marL="0" indent="0">
              <a:buFontTx/>
              <a:buNone/>
            </a:pPr>
            <a:endParaRPr lang="en-US" dirty="0"/>
          </a:p>
          <a:p>
            <a:pPr marL="0" indent="0">
              <a:buFontTx/>
              <a:buNone/>
            </a:pPr>
            <a:r>
              <a:rPr lang="en-US" dirty="0"/>
              <a:t>[NEXT]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8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4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different approaches used by prior works to identify memory bottlenecks and NDP  suitability are not comprehensive enough in</a:t>
            </a:r>
          </a:p>
          <a:p>
            <a:endParaRPr lang="en-US" dirty="0"/>
          </a:p>
          <a:p>
            <a:endParaRPr lang="en-US" dirty="0"/>
          </a:p>
          <a:p>
            <a:r>
              <a:rPr lang="en-US" dirty="0"/>
              <a:t>[CLICK] identifying data movement bottlenecks</a:t>
            </a:r>
          </a:p>
          <a:p>
            <a:r>
              <a:rPr lang="en-US" dirty="0"/>
              <a:t>[CLICK] correlating different data movement mitigation mechanisms, as NDP, with the different types of data movement bottlenecks.</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93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First, I will give a glance of what this talk is about.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It is known that data movement is a major bottleneck in modern systems. However, it is unclear how we can identify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[CLICK]  the different sources that lead to a data movement bottleneck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and the most suitable data movement mitigation technique, as for example, traditional compute-centric techniques as data caching and prefetching, and memory-centric techniques as near-data processing, for a given data movement bottleneck</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Therefore, the goal of our work is twofold </a:t>
            </a:r>
          </a:p>
          <a:p>
            <a:endParaRPr lang="en-US" b="0" baseline="0" dirty="0"/>
          </a:p>
          <a:p>
            <a:r>
              <a:rPr lang="en-US" b="0" baseline="0" dirty="0"/>
              <a:t>[CLICK] First, we aim to design a methodology that can systematically identify different sources of data movement bottlenecks in a system and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aim to compare the suitability of compute-centric and memory-centric data movement mitigation techniques for different data movement bottlenecks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To do so, we perform a large-scale application characterization in order to identify key metrics that can reveal a particular source of data movement bottleneck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From such characterization, we draw four key contributions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Our first contribution is our large-scale experimental  workload characterization of 77K functions from across 345 different applications from varying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develop and validate a systematic methodology that cluster workloads into six different classes of data movement bottlenecks using four key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also analyze how each one of the six classes of data movement bottlenecks correlates with three different data movement mitigation techniques, including near-data processing architectures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 [CLICK] Third, by applying our new methodology over a wide-range of workloads, we develop DAMOV, a open-source benchmark suite with 144 application functions that target the study of data movement related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Fourth, we showcase how DAMOV can aid the study of open research problems with four case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We public release and open-source DAMOV in our </a:t>
            </a:r>
            <a:r>
              <a:rPr lang="en-US" b="0" baseline="0" dirty="0" err="1"/>
              <a:t>github</a:t>
            </a:r>
            <a:r>
              <a:rPr lang="en-US" b="0" baseline="0" dirty="0"/>
              <a:t>, with the hope it can enables </a:t>
            </a:r>
            <a:r>
              <a:rPr lang="en-US" b="0" dirty="0"/>
              <a:t>further studies and research on hardware and software solutions for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26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THEREFORE, our goal is to develop a methodology to </a:t>
            </a:r>
          </a:p>
          <a:p>
            <a:endParaRPr lang="en-US" dirty="0"/>
          </a:p>
          <a:p>
            <a:r>
              <a:rPr lang="en-US" dirty="0"/>
              <a:t>[CLICK] methodically identify the major sources of inefficiency that lead to data movement bottlenecks by observing and identifying relevant metrics and</a:t>
            </a:r>
          </a:p>
          <a:p>
            <a:endParaRPr lang="en-US" dirty="0"/>
          </a:p>
          <a:p>
            <a:r>
              <a:rPr lang="en-US" dirty="0"/>
              <a:t>[CLICK] comprehensively compare traditional compute-centric data movement mitigation techniques to more memory-centric techniques, thereby developing a rigorous understanding of the best techniques to mitigate each source of data movement.</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20</a:t>
            </a:fld>
            <a:endParaRPr lang="en-US"/>
          </a:p>
        </p:txBody>
      </p:sp>
    </p:spTree>
    <p:extLst>
      <p:ext uri="{BB962C8B-B14F-4D97-AF65-F5344CB8AC3E}">
        <p14:creationId xmlns:p14="http://schemas.microsoft.com/office/powerpoint/2010/main" val="397479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Next, I will give an overview of our </a:t>
            </a:r>
            <a:r>
              <a:rPr lang="en-US" dirty="0"/>
              <a:t>workload characterization methodology</a:t>
            </a:r>
          </a:p>
          <a:p>
            <a:endParaRPr lang="en-US" b="0" i="0" baseline="0" dirty="0"/>
          </a:p>
          <a:p>
            <a:r>
              <a:rPr lang="en-US" b="0" i="0" baseline="0" dirty="0"/>
              <a:t>[CLICK]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13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develop a new workload characterization methodology to analyze </a:t>
            </a:r>
          </a:p>
          <a:p>
            <a:endParaRPr lang="en-US" dirty="0"/>
          </a:p>
          <a:p>
            <a:r>
              <a:rPr lang="en-US" dirty="0"/>
              <a:t>[CLICK] data movement bottlenecks and </a:t>
            </a:r>
          </a:p>
          <a:p>
            <a:endParaRPr lang="en-US" dirty="0"/>
          </a:p>
          <a:p>
            <a:r>
              <a:rPr lang="en-US" dirty="0"/>
              <a:t>[CLICK] the suitability of different data movement mitigation mechanisms for these bottlenecks</a:t>
            </a:r>
          </a:p>
          <a:p>
            <a:endParaRPr lang="en-US" dirty="0"/>
          </a:p>
          <a:p>
            <a:r>
              <a:rPr lang="en-US" dirty="0"/>
              <a:t>[CLICK] We use two main profiling strategies to gather key metrics from applications</a:t>
            </a:r>
          </a:p>
          <a:p>
            <a:endParaRPr lang="en-US" dirty="0"/>
          </a:p>
          <a:p>
            <a:r>
              <a:rPr lang="en-US" dirty="0"/>
              <a:t>[CLICK]  an architecture-independent profiling  that provides metrics that characterize the application memory behavior independently of the underlying hardware. </a:t>
            </a:r>
          </a:p>
          <a:p>
            <a:endParaRPr lang="en-US" dirty="0"/>
          </a:p>
          <a:p>
            <a:r>
              <a:rPr lang="en-US" dirty="0"/>
              <a:t>[CLICK] And an architecture-dependent profiling  that evaluates the impact of the system configuration (e.g., cache hierarchy) on the memory behavior.</a:t>
            </a:r>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22</a:t>
            </a:fld>
            <a:endParaRPr lang="en-US"/>
          </a:p>
        </p:txBody>
      </p:sp>
    </p:spTree>
    <p:extLst>
      <p:ext uri="{BB962C8B-B14F-4D97-AF65-F5344CB8AC3E}">
        <p14:creationId xmlns:p14="http://schemas.microsoft.com/office/powerpoint/2010/main" val="260621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methodology has three steps.</a:t>
            </a:r>
          </a:p>
          <a:p>
            <a:endParaRPr lang="en-US" dirty="0"/>
          </a:p>
          <a:p>
            <a:r>
              <a:rPr lang="en-US" dirty="0"/>
              <a:t>[CLICK] It takes as input an application’s source code and its input datasets. </a:t>
            </a:r>
          </a:p>
          <a:p>
            <a:endParaRPr lang="en-US" dirty="0"/>
          </a:p>
          <a:p>
            <a:r>
              <a:rPr lang="en-US" dirty="0"/>
              <a:t>[CLICK] In Step 1, we use a hardware profiling tool to identify memory-bound functions across many applications. This step allows for a quick first-level identification of many applications that suffer from memory bottlenecks and functions that cause these bottlenecks.</a:t>
            </a:r>
          </a:p>
          <a:p>
            <a:endParaRPr lang="en-US" dirty="0"/>
          </a:p>
          <a:p>
            <a:r>
              <a:rPr lang="en-US" dirty="0"/>
              <a:t>[CLICK] We utilize a new simulator, called DAMOV-SIM to collect key metrics and execute performance analysis of the functions identified in Step 1.</a:t>
            </a:r>
          </a:p>
          <a:p>
            <a:endParaRPr lang="en-US" dirty="0"/>
          </a:p>
          <a:p>
            <a:r>
              <a:rPr lang="en-US" dirty="0"/>
              <a:t>[CLICK] In Step 2, we use the architecture-independent profiling tool to collect metrics that provide insights about the memory access behavior of the memory-bottlenecked functions. </a:t>
            </a:r>
          </a:p>
          <a:p>
            <a:endParaRPr lang="en-US" dirty="0"/>
          </a:p>
          <a:p>
            <a:r>
              <a:rPr lang="en-US" dirty="0"/>
              <a:t>[CLICK] In Step 3, we collect architecture-dependent metrics and analyze the performance and energy of each function in an application when each of our three candidate data movement mitigation mechanisms is applied to the system. </a:t>
            </a:r>
          </a:p>
          <a:p>
            <a:endParaRPr lang="en-US" dirty="0"/>
          </a:p>
          <a:p>
            <a:r>
              <a:rPr lang="en-US" dirty="0"/>
              <a:t>[CLICK] By combining the data obtained from all three steps, we can systematically classify the leading causes of data movement bottlenecks in an application or function into different bottleneck classes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542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check the first step </a:t>
            </a:r>
          </a:p>
          <a:p>
            <a:endParaRPr lang="en-US" dirty="0"/>
          </a:p>
          <a:p>
            <a:r>
              <a:rPr lang="en-US" dirty="0"/>
              <a:t> [NEXT]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3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goal of the first step is to identify functions in an application that suffers from memory bottlenecks</a:t>
            </a:r>
          </a:p>
          <a:p>
            <a:endParaRPr lang="en-US" dirty="0"/>
          </a:p>
          <a:p>
            <a:r>
              <a:rPr lang="en-US" dirty="0"/>
              <a:t>[CLICK] To profile the applications and identify functions that suffer from data movement bottlenecks</a:t>
            </a:r>
          </a:p>
          <a:p>
            <a:endParaRPr lang="en-US" dirty="0"/>
          </a:p>
          <a:p>
            <a:r>
              <a:rPr lang="en-US" dirty="0"/>
              <a:t>[CLICK] we use a hardware profiling tool. In this work, we decided to use Intel </a:t>
            </a:r>
            <a:r>
              <a:rPr lang="en-US" dirty="0" err="1"/>
              <a:t>Vtune</a:t>
            </a:r>
            <a:endParaRPr lang="en-US" dirty="0"/>
          </a:p>
          <a:p>
            <a:endParaRPr lang="en-US" dirty="0"/>
          </a:p>
          <a:p>
            <a:r>
              <a:rPr lang="en-US" dirty="0"/>
              <a:t>[CLICK] Intel </a:t>
            </a:r>
            <a:r>
              <a:rPr lang="en-US" dirty="0" err="1"/>
              <a:t>Vtune</a:t>
            </a:r>
            <a:r>
              <a:rPr lang="en-US" dirty="0"/>
              <a:t> provides a metric called Memory bound, which is defined as the percentage of CPU pipeline slots that are not utilized because of memory stalls. </a:t>
            </a:r>
          </a:p>
          <a:p>
            <a:endParaRPr lang="en-US" dirty="0"/>
          </a:p>
          <a:p>
            <a:r>
              <a:rPr lang="en-US" dirty="0"/>
              <a:t> [NEXT]</a:t>
            </a:r>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478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give a look to the second  step.</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17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2, we aim to analyze application’s memory characteristics, as locality, thus we could understand how it affects the components of the memory system, as cache behavior or  prefetching. To this end, we evaluate two key metrics.</a:t>
            </a:r>
          </a:p>
          <a:p>
            <a:endParaRPr lang="en-US" dirty="0"/>
          </a:p>
          <a:p>
            <a:r>
              <a:rPr lang="en-US" dirty="0"/>
              <a:t>[CLICK] We first evaluate spatial locality from an application. </a:t>
            </a:r>
          </a:p>
          <a:p>
            <a:endParaRPr lang="en-US" dirty="0"/>
          </a:p>
          <a:p>
            <a:r>
              <a:rPr lang="en-US" dirty="0"/>
              <a:t>[CLICK] For this, we collect the memory trace of an application </a:t>
            </a:r>
          </a:p>
          <a:p>
            <a:endParaRPr lang="en-US" dirty="0"/>
          </a:p>
          <a:p>
            <a:r>
              <a:rPr lang="en-US" dirty="0"/>
              <a:t>[CLICK] To build a  histogram called the stride profile, where each bin  stores how many times each stride appear in the memory trace.</a:t>
            </a:r>
          </a:p>
          <a:p>
            <a:endParaRPr lang="en-US" dirty="0"/>
          </a:p>
          <a:p>
            <a:r>
              <a:rPr lang="en-US" dirty="0"/>
              <a:t>[CLICK] In this example, the stride between the first accessed address and the next accessed address is equal to 1. We increment a stride profile histogram in bin 1 to indicate such stride has been observed.</a:t>
            </a:r>
          </a:p>
          <a:p>
            <a:endParaRPr lang="en-US" dirty="0"/>
          </a:p>
          <a:p>
            <a:r>
              <a:rPr lang="en-US" dirty="0"/>
              <a:t>[CLICK] We use the stride profile histogram to calculate the cumulative distribution  of stride profiles, which represents the final spatial locality value. </a:t>
            </a:r>
          </a:p>
          <a:p>
            <a:endParaRPr lang="en-US" dirty="0"/>
          </a:p>
          <a:p>
            <a:r>
              <a:rPr lang="en-US" dirty="0"/>
              <a:t>[CLICK] A spatial locality value close to 0 is caused by large stride values or random accesses, as shown in this example. In such case, we say the application has low spatial locality </a:t>
            </a:r>
          </a:p>
          <a:p>
            <a:endParaRPr lang="en-US" dirty="0"/>
          </a:p>
          <a:p>
            <a:r>
              <a:rPr lang="en-US" dirty="0"/>
              <a:t>[CLICK] A spatial locality value close to 1 is caused by a completely sequential access pattern. . In such case, we say the application has high spatial locality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27</a:t>
            </a:fld>
            <a:endParaRPr lang="en-US"/>
          </a:p>
        </p:txBody>
      </p:sp>
    </p:spTree>
    <p:extLst>
      <p:ext uri="{BB962C8B-B14F-4D97-AF65-F5344CB8AC3E}">
        <p14:creationId xmlns:p14="http://schemas.microsoft.com/office/powerpoint/2010/main" val="1070147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Similarly, we evaluate how much temporal locality an application has. </a:t>
            </a:r>
          </a:p>
          <a:p>
            <a:endParaRPr lang="en-US" dirty="0"/>
          </a:p>
          <a:p>
            <a:r>
              <a:rPr lang="en-US" dirty="0"/>
              <a:t>[CLICK] For this, we collect the memory trace of an application </a:t>
            </a:r>
          </a:p>
          <a:p>
            <a:endParaRPr lang="en-US" dirty="0"/>
          </a:p>
          <a:p>
            <a:r>
              <a:rPr lang="en-US" dirty="0"/>
              <a:t>[CLICK] to create a histogram called reuse profile, where each bin  represents the number of times a memory address is reused. For each memory address, we increment the bin that represents the corresponding number of repetitions. </a:t>
            </a:r>
          </a:p>
          <a:p>
            <a:endParaRPr lang="en-US" dirty="0"/>
          </a:p>
          <a:p>
            <a:r>
              <a:rPr lang="en-US" dirty="0"/>
              <a:t>[CLICK] In this example, memory address  A is reused 4 times. Thus, we increment the reuse profile histogram in bin 4 to indicate such reuse has been observed.</a:t>
            </a:r>
          </a:p>
          <a:p>
            <a:endParaRPr lang="en-US" dirty="0"/>
          </a:p>
          <a:p>
            <a:r>
              <a:rPr lang="en-US" dirty="0"/>
              <a:t>[CLICK] We use the reuse profile histogram to calculate the cumulative distribution  of rese profiles, which represents the final temporal locality value. </a:t>
            </a:r>
          </a:p>
          <a:p>
            <a:endParaRPr lang="en-US" dirty="0"/>
          </a:p>
          <a:p>
            <a:r>
              <a:rPr lang="en-US" dirty="0"/>
              <a:t>[CLICK] A temporal locality value close to 0 is caused by low data reuse. In such case, we say the application has low temporal locality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 temporal locality value close to 1 is caused by high data reuse/ In such case, we say the application has high temporal locality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28</a:t>
            </a:fld>
            <a:endParaRPr lang="en-US"/>
          </a:p>
        </p:txBody>
      </p:sp>
    </p:spTree>
    <p:extLst>
      <p:ext uri="{BB962C8B-B14F-4D97-AF65-F5344CB8AC3E}">
        <p14:creationId xmlns:p14="http://schemas.microsoft.com/office/powerpoint/2010/main" val="1454369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look deeper into Step 3 of our methodology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00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Here is the outline for this talk.</a:t>
            </a:r>
          </a:p>
          <a:p>
            <a:endParaRPr lang="en-US" b="0" i="0" baseline="0" dirty="0"/>
          </a:p>
          <a:p>
            <a:r>
              <a:rPr lang="en-US" b="0" i="0" baseline="0" dirty="0"/>
              <a:t>I will start by talking about data movement bottlenecks and their potential solutions. Then, I give an overview of our workload characterization methodology, which consists of three main steps, which I will cover in details. These steps are Application Profiling, Locality-based clustering, and memory bottlenecks analysis. Finally, I will give an briefly overview of our four case studies. </a:t>
            </a:r>
          </a:p>
          <a:p>
            <a:endParaRPr lang="en-US" b="0" i="0" baseline="0" dirty="0"/>
          </a:p>
          <a:p>
            <a:r>
              <a:rPr lang="en-US" b="0" i="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882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Step 2 allows us to understand inherent application sources for memory boundedness, it is important to understand how hardware architectural features can also result in memory bottlenecks.  As a result, in our third step we perform a scalability analysis of the functions selected in Step 1, where we evaluate performance and energy scaling for three different system configurations. The scalability analysis makes use of three architecture-dependent metrics: </a:t>
            </a:r>
          </a:p>
          <a:p>
            <a:endParaRPr lang="en-US" dirty="0"/>
          </a:p>
          <a:p>
            <a:r>
              <a:rPr lang="en-US" dirty="0"/>
              <a:t>[CLICK] First, Arithmetic Intensity (AI), defined as the number of arithmetic and logic operations performed per L1 cache line accessed. </a:t>
            </a:r>
          </a:p>
          <a:p>
            <a:endParaRPr lang="en-US" dirty="0"/>
          </a:p>
          <a:p>
            <a:r>
              <a:rPr lang="en-US" dirty="0"/>
              <a:t>[CLICK] This metric indicates how much computation there is per memory request. Intuitively, applications with high AI are likely to be computationally intensive, while applications with low AI tend to be memory intensive</a:t>
            </a:r>
          </a:p>
          <a:p>
            <a:endParaRPr lang="en-US" dirty="0"/>
          </a:p>
          <a:p>
            <a:r>
              <a:rPr lang="en-US" dirty="0"/>
              <a:t>[CLICK] Second, Misses per Kilo-Instruction (MPKI), defined as the number of LLC misses per one thousand instructions.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This metric is considered to be a good indicator of NDP suitability by several prior works since it indicates memory intensity of an application.</a:t>
            </a:r>
          </a:p>
          <a:p>
            <a:endParaRPr lang="en-US" dirty="0"/>
          </a:p>
          <a:p>
            <a:r>
              <a:rPr lang="en-US" dirty="0"/>
              <a:t>[CLICK] and  third, a new metric called Last-to-First Miss-Ratio (LFMR) define as the ratio between the number of LLC misses and the total number of L1 cache misses. </a:t>
            </a:r>
          </a:p>
          <a:p>
            <a:endParaRPr lang="en-US" dirty="0"/>
          </a:p>
          <a:p>
            <a:r>
              <a:rPr lang="en-US" dirty="0"/>
              <a:t>[CLICK] We find that this metric accurately identifies how much an application benefits from the deep cache hierarchy. An LFMR value close to 0 means that the number of LLC misses is very small compared to the number of L1 misses. However, an LFMR value close to 1 means that very few L1 misses hit in L2 or L3 caches, and the application does not benefit much from the deep cache hierarchy, and most L1 misses need to be serviced by main memory</a:t>
            </a:r>
          </a:p>
          <a:p>
            <a:endParaRPr lang="en-US" dirty="0"/>
          </a:p>
          <a:p>
            <a:r>
              <a:rPr lang="en-US" dirty="0"/>
              <a:t>[NEXT]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235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goal of the scalability analysis we perform is to nail down the specific sources of data movement bottlenecks in the application.</a:t>
            </a:r>
          </a:p>
          <a:p>
            <a:endParaRPr lang="en-US" dirty="0"/>
          </a:p>
          <a:p>
            <a:r>
              <a:rPr lang="en-US" dirty="0"/>
              <a:t>In this analysis, we evaluate the performance and energy scaling of an application in three different system configurations; and  collect the key metrics for our bottleneck classification </a:t>
            </a:r>
          </a:p>
          <a:p>
            <a:endParaRPr lang="en-US" dirty="0"/>
          </a:p>
          <a:p>
            <a:r>
              <a:rPr lang="en-US" dirty="0"/>
              <a:t>[CLICK] During scalability analysis, we simulate three system configurations of a general-purpose multicore processor. To this end, we build a framework that integrates the </a:t>
            </a:r>
            <a:r>
              <a:rPr lang="en-US" dirty="0" err="1"/>
              <a:t>ZSim</a:t>
            </a:r>
            <a:r>
              <a:rPr lang="en-US" dirty="0"/>
              <a:t> CPU simulator with the </a:t>
            </a:r>
            <a:r>
              <a:rPr lang="en-US" dirty="0" err="1"/>
              <a:t>Ramulator</a:t>
            </a:r>
            <a:r>
              <a:rPr lang="en-US" dirty="0"/>
              <a:t> memory simulator to produce a fast, scalable, and cycle-accurate open-source simulator called DAMOV-SIM. We use </a:t>
            </a:r>
            <a:r>
              <a:rPr lang="en-US" dirty="0" err="1"/>
              <a:t>ZSim</a:t>
            </a:r>
            <a:r>
              <a:rPr lang="en-US" dirty="0"/>
              <a:t> to simulate the core microarchitecture, cache hierarchy, coherence protocol, and prefetchers. We use </a:t>
            </a:r>
            <a:r>
              <a:rPr lang="en-US" dirty="0" err="1"/>
              <a:t>Ramulator</a:t>
            </a:r>
            <a:r>
              <a:rPr lang="en-US" dirty="0"/>
              <a:t> to simulate the DRAM architecture, memory controllers, and memory accesses.</a:t>
            </a:r>
          </a:p>
          <a:p>
            <a:endParaRPr lang="en-US" dirty="0"/>
          </a:p>
          <a:p>
            <a:r>
              <a:rPr lang="en-US" dirty="0"/>
              <a:t>[CLICK] The first configuration we evaluate is of a host CPU with a deep cache hierarchy, with a 32 KB, private L1 cache, a 256 KB private  L2 cache,  and a shared 8MB L3 cache.</a:t>
            </a:r>
          </a:p>
          <a:p>
            <a:endParaRPr lang="en-US" dirty="0"/>
          </a:p>
          <a:p>
            <a:r>
              <a:rPr lang="en-US" dirty="0"/>
              <a:t>[CLICK] The second configuration is of an NDP CPU with only a private read-only  L1 cache of 32 KB.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paper we evaluate an third configuration that includes hardware prefetcher on top of configuration 1. However, we omit such configuration in this talk.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remaining components of the processor configuration are kept the same to isolate the impact of only the caches, prefetchers, and NDP.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way, we expect that the performance and energy differences between the three configurations to come exclusively from the different data movement requirements. </a:t>
            </a:r>
          </a:p>
          <a:p>
            <a:endParaRPr lang="en-US" dirty="0"/>
          </a:p>
          <a:p>
            <a:r>
              <a:rPr lang="en-US" dirty="0"/>
              <a:t> [CLICK] For all configurations, we sweep the number of CPU cores in our analysis from 1 to 256, as previous works  show that large core counts are necessary to saturate the bandwidth provided by modern high-bandwidth memories, and because modern CPUs and NDP proposals can have varying core counts.</a:t>
            </a:r>
          </a:p>
          <a:p>
            <a:endParaRPr lang="en-US" dirty="0"/>
          </a:p>
          <a:p>
            <a:r>
              <a:rPr lang="en-US" dirty="0"/>
              <a:t>[CLICK] We simulate a memory architecture similar to the Hybrid Memory Cube device where the host CPU accesses memory through a high-speed off-chip link, </a:t>
            </a:r>
          </a:p>
          <a:p>
            <a:endParaRPr lang="en-US" dirty="0"/>
          </a:p>
          <a:p>
            <a:r>
              <a:rPr lang="en-US" dirty="0"/>
              <a:t>[CLICK] and  the NDP logic resides in the logic layer of the memory chip and has direct access to the DRAM banks, thus taking advantage of higher memory bandwidth and lower memory latency. </a:t>
            </a:r>
          </a:p>
          <a:p>
            <a:endParaRPr lang="en-US" dirty="0"/>
          </a:p>
          <a:p>
            <a:r>
              <a:rPr lang="en-US" dirty="0"/>
              <a:t>[NEXT]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441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apply our three-step workload characterization methodology to characterize the sources of memory bottlenecks across a wide range of applications. First, we apply Step 1 to identify memory-bound functions within an application.</a:t>
            </a:r>
          </a:p>
          <a:p>
            <a:endParaRPr lang="en-US" b="0" i="0" baseline="0" dirty="0"/>
          </a:p>
          <a:p>
            <a:r>
              <a:rPr lang="en-US" b="0" i="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100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this work, we analyzed 345 applications from distinct domains, from </a:t>
            </a:r>
          </a:p>
          <a:p>
            <a:endParaRPr lang="en-US" dirty="0"/>
          </a:p>
          <a:p>
            <a:r>
              <a:rPr lang="en-US" dirty="0"/>
              <a:t>[CLICK] GRAPH Processing [CLICK]  Neural Networks</a:t>
            </a:r>
          </a:p>
          <a:p>
            <a:r>
              <a:rPr lang="en-US" dirty="0"/>
              <a:t>[CLICK] Physics  [CLICK] High-performance computing</a:t>
            </a:r>
          </a:p>
          <a:p>
            <a:r>
              <a:rPr lang="en-US" dirty="0"/>
              <a:t>[CLICK]Genomics [CLICK] And more</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257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observed that applications that benefit from NDP, and suffers from memory bottlenecks have </a:t>
            </a:r>
          </a:p>
          <a:p>
            <a:endParaRPr lang="en-US" dirty="0"/>
          </a:p>
          <a:p>
            <a:r>
              <a:rPr lang="en-US" dirty="0"/>
              <a:t>[CLICK] a memory bound metric greater than 30% and takes at least 3% of the clock cycles. </a:t>
            </a:r>
          </a:p>
          <a:p>
            <a:endParaRPr lang="en-US" dirty="0"/>
          </a:p>
          <a:p>
            <a:r>
              <a:rPr lang="en-US" dirty="0"/>
              <a:t>[CLICK] We obtained 144 functions with such characteristics from 77K we analyze, and from these, we select </a:t>
            </a:r>
          </a:p>
          <a:p>
            <a:endParaRPr lang="en-US" dirty="0"/>
          </a:p>
          <a:p>
            <a:r>
              <a:rPr lang="en-US" dirty="0"/>
              <a:t>[CLICK] a subset of 44 representative functions to explore in-depth and to drive our bottleneck classification analysis.</a:t>
            </a:r>
          </a:p>
          <a:p>
            <a:endParaRPr lang="en-US" dirty="0"/>
          </a:p>
          <a:p>
            <a:r>
              <a:rPr lang="en-US" dirty="0"/>
              <a:t>[CLICK] the remaining 100 functions to validate our methodology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576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Now, we apply Step 2 of our methodology to the selected 44 functions.</a:t>
            </a:r>
          </a:p>
          <a:p>
            <a:endParaRPr lang="en-US" b="0" i="0" baseline="0" dirty="0"/>
          </a:p>
          <a:p>
            <a:r>
              <a:rPr lang="en-US" b="0" i="0" baseline="0"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8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We collect the spatial and temporal locality metrics from the selected 44 functions and performance a locality-based clustering. </a:t>
            </a:r>
          </a:p>
          <a:p>
            <a:endParaRPr lang="en-US" dirty="0"/>
          </a:p>
          <a:p>
            <a:r>
              <a:rPr lang="en-US" dirty="0"/>
              <a:t>[CLICK] We use K-Means cluster to create  two groups of applications : </a:t>
            </a:r>
          </a:p>
          <a:p>
            <a:endParaRPr lang="en-US" dirty="0"/>
          </a:p>
          <a:p>
            <a:r>
              <a:rPr lang="en-US" dirty="0"/>
              <a:t>[CLICK] applications with low locality (in orange) </a:t>
            </a:r>
          </a:p>
          <a:p>
            <a:endParaRPr lang="en-US" dirty="0"/>
          </a:p>
          <a:p>
            <a:r>
              <a:rPr lang="en-US" dirty="0"/>
              <a:t>[CLICK], and applications with high-locality (in blue)</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79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The closer a benchmark is to the bottom-left corner of the plot, in other words, the lower the temporal and spatial locality it displays, the less likely it is to take advantages of a deep cache hierarchy.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674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cluster on mind, we conduced our bottleneck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a:t>
            </a:r>
          </a:p>
          <a:p>
            <a:endParaRPr lang="en-US" b="0"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14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Within the two groups of functions identified, we use three key metrics (AI, MPKI, and LFMR) and temporal locality </a:t>
            </a:r>
          </a:p>
          <a:p>
            <a:endParaRPr lang="en-US" dirty="0"/>
          </a:p>
          <a:p>
            <a:r>
              <a:rPr lang="en-US" dirty="0"/>
              <a:t>[CLICK] to classify the memory bottlenecks.</a:t>
            </a:r>
          </a:p>
          <a:p>
            <a:endParaRPr lang="en-US" dirty="0"/>
          </a:p>
          <a:p>
            <a:r>
              <a:rPr lang="en-US" dirty="0"/>
              <a:t>[CLICK] We find that six classes of functions emerge, based on these metrics values</a:t>
            </a:r>
          </a:p>
          <a:p>
            <a:endParaRPr lang="en-US" dirty="0"/>
          </a:p>
          <a:p>
            <a:r>
              <a:rPr lang="en-US" dirty="0"/>
              <a:t>[NEXT]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30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So, let's get started with Data Movement bottlenecks.  [NEXT]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158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classes of memory bottlenecks are</a:t>
            </a:r>
          </a:p>
          <a:p>
            <a:endParaRPr lang="en-US" dirty="0"/>
          </a:p>
          <a:p>
            <a:r>
              <a:rPr lang="en-US" dirty="0"/>
              <a:t>[CLICK] DRAM bandwidth-bound applications</a:t>
            </a:r>
          </a:p>
          <a:p>
            <a:r>
              <a:rPr lang="en-US" dirty="0"/>
              <a:t>[CLICK] DRAM latency-bound applications</a:t>
            </a:r>
          </a:p>
          <a:p>
            <a:r>
              <a:rPr lang="en-US" dirty="0"/>
              <a:t>[CLICK] L1/L2 cache capacity bottlenecked applications</a:t>
            </a:r>
          </a:p>
          <a:p>
            <a:r>
              <a:rPr lang="en-US" dirty="0"/>
              <a:t>[CLICK] L3 Cache Contention bottlenecked applications</a:t>
            </a:r>
          </a:p>
          <a:p>
            <a:r>
              <a:rPr lang="en-US" dirty="0"/>
              <a:t>[CLCK] L1 Cache Capacity bottlenecked applications</a:t>
            </a:r>
          </a:p>
          <a:p>
            <a:r>
              <a:rPr lang="en-US" dirty="0"/>
              <a:t>[CLICK] and compute-bound applications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53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With such classification, </a:t>
            </a:r>
            <a:r>
              <a:rPr lang="en-US" dirty="0"/>
              <a:t>we analyze how the functions in each class correlates with different data movement mitigation mechanisms in terms of performance and energy using our scalability analysis. </a:t>
            </a:r>
          </a:p>
          <a:p>
            <a:endParaRPr lang="en-US" b="1" dirty="0"/>
          </a:p>
          <a:p>
            <a:r>
              <a:rPr lang="en-US" b="1" dirty="0"/>
              <a:t>[NEXT]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567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Next, we look in details about the scalability analysis for </a:t>
            </a:r>
            <a:r>
              <a:rPr lang="en-US" dirty="0"/>
              <a:t>DRAM bandwidth bound applications.</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862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in this class have low temporal locality, high LFMR, high MPKI, and low AI. We make the following observations.</a:t>
            </a:r>
          </a:p>
          <a:p>
            <a:endParaRPr lang="en-US" dirty="0"/>
          </a:p>
          <a:p>
            <a:r>
              <a:rPr lang="en-US" dirty="0"/>
              <a:t>[CLICK]  First, applications in in class 1a exert high memory pressure in the system. It means that they will likely require high memory bandwidth from the memory system. To understand how such high memory pressure impact performance, we observe how performance scale when increasing the number of cores.</a:t>
            </a:r>
          </a:p>
          <a:p>
            <a:endParaRPr lang="en-US" dirty="0"/>
          </a:p>
          <a:p>
            <a:r>
              <a:rPr lang="en-US" dirty="0"/>
              <a:t>[CLICK] As we can see in the figure, the Host performance  scales well until the memory bandwidth saturates at 64 cores. </a:t>
            </a:r>
          </a:p>
          <a:p>
            <a:endParaRPr lang="en-US" dirty="0"/>
          </a:p>
          <a:p>
            <a:r>
              <a:rPr lang="en-US" dirty="0"/>
              <a:t>[CLICK] NDP  on the other hand scales better due to a large available bandwidth within the memory chip. </a:t>
            </a:r>
          </a:p>
          <a:p>
            <a:endParaRPr lang="en-US" dirty="0"/>
          </a:p>
          <a:p>
            <a:r>
              <a:rPr lang="en-US" dirty="0"/>
              <a:t>[CLICK] Therefore, we conclude that DRAM bandwidth bound applications highly benefit from NDP architectures because they take advantage of the high memory bandwidth available within the memory device.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854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we analyze the energy consumption of these DRAM bandwidth bound applications when executing on the Host system  and on the NDP system. </a:t>
            </a:r>
          </a:p>
          <a:p>
            <a:endParaRPr lang="en-US" dirty="0"/>
          </a:p>
          <a:p>
            <a:r>
              <a:rPr lang="en-US" dirty="0"/>
              <a:t>[CLICK]  As mentioned before, applications in in class 1a have high LFMR, which indicates that they do not make effective use of the L2 and L3 caches. </a:t>
            </a:r>
          </a:p>
          <a:p>
            <a:endParaRPr lang="en-US" dirty="0"/>
          </a:p>
          <a:p>
            <a:r>
              <a:rPr lang="en-US" dirty="0"/>
              <a:t>[CLICK] We observe how such inefficiency impacts energy consumption for the host system and NDP systems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First, as we can see in the figure the Host energy consumption is dominated by L3 cache look-ups and high-energy off-chip DRAM requests, as we expected due to the high LFMR.</a:t>
            </a:r>
          </a:p>
          <a:p>
            <a:endParaRPr lang="en-US" dirty="0"/>
          </a:p>
          <a:p>
            <a:r>
              <a:rPr lang="en-US" dirty="0"/>
              <a:t>[CLICK] Second, NDP on the other reduces energy consumption compared to the Host since it avoids such L3 look-ups and off-chip memory traffic.</a:t>
            </a:r>
          </a:p>
          <a:p>
            <a:endParaRPr lang="en-US" dirty="0"/>
          </a:p>
          <a:p>
            <a:r>
              <a:rPr lang="en-US" dirty="0"/>
              <a:t>[CLICK] Therefore, we conclude that DRAM bandwidth bound applications highly benefit from NDP architectures when considering energy consumption, since the NDP system does not access L2, L3, and off-chip links, leading to large system energy reduction.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106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We invite you to check our paper for a compressive discussion about the performance and energy scalability of each memory bottleneck class. </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8340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NEXT, we aim to evaluate the accuracy of our workload characterization on a large set of functions.</a:t>
            </a:r>
          </a:p>
          <a:p>
            <a:endParaRPr lang="en-US" dirty="0"/>
          </a:p>
          <a:p>
            <a:r>
              <a:rPr lang="en-US" dirty="0"/>
              <a:t>[CLICK] To this end, we apply Step 2 and Step 3 of our memory bottleneck classification to the remaining 100 memory-bound functions we obtain from Step 1. Then, we perform a two-phase validation to calculate the accuracy of our workload characterization</a:t>
            </a:r>
          </a:p>
          <a:p>
            <a:endParaRPr lang="en-US" dirty="0"/>
          </a:p>
          <a:p>
            <a:r>
              <a:rPr lang="en-US" dirty="0"/>
              <a:t>[CLICK] In phase 1 of our validation, we calculate the threshold values that define the low/high boundaries of each of the four metrics we use to cluster the initial 44 functions in the six memory bottleneck classes. We also include the LFMR curve slope to indicate when the LFMR increases, decreases or stays constant as we scale the core count.</a:t>
            </a:r>
          </a:p>
          <a:p>
            <a:endParaRPr lang="en-US" dirty="0"/>
          </a:p>
          <a:p>
            <a:r>
              <a:rPr lang="en-US" dirty="0"/>
              <a:t>[CLICK] In phase 2 of our validation, we calculate the accuracy of our workload characterization by classifying the remaining 100 memory-bound functions using the threshold values obtained from phase 1 and the LFMR curve slope. </a:t>
            </a:r>
          </a:p>
          <a:p>
            <a:endParaRPr lang="en-US" dirty="0"/>
          </a:p>
          <a:p>
            <a:r>
              <a:rPr lang="en-US" dirty="0"/>
              <a:t>After phase 2, a function is considered to be accurately classified into a correct memory bottleneck class if and only if it (1) fits the definition of the assigned class using the threshold values obtained from phase 1 and (2) follows the expected performance trends of the assigned class when the function is executed in the host CPU system and the NDP system. </a:t>
            </a:r>
          </a:p>
          <a:p>
            <a:endParaRPr lang="en-US" dirty="0"/>
          </a:p>
          <a:p>
            <a:r>
              <a:rPr lang="en-US" dirty="0"/>
              <a:t>[CLICK] By applying such validation methodology, we find that we can accurately classify 97% of the 100 memory-bound functions into one of the six memory bottleneck classes. We expect that the accuracy of our methodology can be further improved by incorporating more workloads into our workload suite and fine-tuning each metric to encompass an even larger set of applications</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46</a:t>
            </a:fld>
            <a:endParaRPr lang="en-US"/>
          </a:p>
        </p:txBody>
      </p:sp>
    </p:spTree>
    <p:extLst>
      <p:ext uri="{BB962C8B-B14F-4D97-AF65-F5344CB8AC3E}">
        <p14:creationId xmlns:p14="http://schemas.microsoft.com/office/powerpoint/2010/main" val="1298734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further analyses and discussions, including</a:t>
            </a:r>
          </a:p>
          <a:p>
            <a:endParaRPr lang="en-US" dirty="0"/>
          </a:p>
          <a:p>
            <a:r>
              <a:rPr lang="en-US" dirty="0"/>
              <a:t>[CLICK] A study where we evaluate how increasing the size of the last-level cache impacts our workload characterization.</a:t>
            </a:r>
          </a:p>
          <a:p>
            <a:endParaRPr lang="en-US" dirty="0"/>
          </a:p>
          <a:p>
            <a:r>
              <a:rPr lang="en-US" dirty="0"/>
              <a:t>[CLICK] from where we observe that very large L3 cache sizes can mitigate some cache contention bottlenecks </a:t>
            </a:r>
          </a:p>
          <a:p>
            <a:endParaRPr lang="en-US" dirty="0"/>
          </a:p>
          <a:p>
            <a:r>
              <a:rPr lang="en-US" dirty="0"/>
              <a:t>[CLICK] A summary of our workload characterization methodology</a:t>
            </a:r>
          </a:p>
          <a:p>
            <a:endParaRPr lang="en-US" dirty="0"/>
          </a:p>
          <a:p>
            <a:r>
              <a:rPr lang="en-US" dirty="0"/>
              <a:t>[CLICK] Including an analysis using in-order cores</a:t>
            </a:r>
          </a:p>
          <a:p>
            <a:endParaRPr lang="en-US" dirty="0"/>
          </a:p>
          <a:p>
            <a:r>
              <a:rPr lang="en-US" dirty="0"/>
              <a:t>[CLICK] The limitations of our methodology</a:t>
            </a:r>
          </a:p>
          <a:p>
            <a:endParaRPr lang="en-US" dirty="0"/>
          </a:p>
          <a:p>
            <a:r>
              <a:rPr lang="en-US" dirty="0"/>
              <a:t>[CLICK] And an analysis of the diversity of  benchmark suite</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47</a:t>
            </a:fld>
            <a:endParaRPr lang="en-US"/>
          </a:p>
        </p:txBody>
      </p:sp>
    </p:spTree>
    <p:extLst>
      <p:ext uri="{BB962C8B-B14F-4D97-AF65-F5344CB8AC3E}">
        <p14:creationId xmlns:p14="http://schemas.microsoft.com/office/powerpoint/2010/main" val="13900787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all that, we refer to the full draft of our work</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48</a:t>
            </a:fld>
            <a:endParaRPr lang="en-US"/>
          </a:p>
        </p:txBody>
      </p:sp>
    </p:spTree>
    <p:extLst>
      <p:ext uri="{BB962C8B-B14F-4D97-AF65-F5344CB8AC3E}">
        <p14:creationId xmlns:p14="http://schemas.microsoft.com/office/powerpoint/2010/main" val="2758333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FINALLY, I will briefly talk about the case studies we use in our work</a:t>
            </a:r>
          </a:p>
          <a:p>
            <a:endParaRPr lang="en-US" b="0" i="0" baseline="0" dirty="0"/>
          </a:p>
          <a:p>
            <a:r>
              <a:rPr lang="en-US" b="0" i="0" baseline="0"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57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movement has become an key bottleneck for modern systems. </a:t>
            </a:r>
          </a:p>
          <a:p>
            <a:endParaRPr lang="en-US" dirty="0"/>
          </a:p>
          <a:p>
            <a:r>
              <a:rPr lang="en-US" dirty="0"/>
              <a:t>[CLICK] Intuitively, it does become an issue because of at least three different reasons: </a:t>
            </a:r>
          </a:p>
          <a:p>
            <a:endParaRPr lang="en-US" dirty="0"/>
          </a:p>
          <a:p>
            <a:r>
              <a:rPr lang="en-US" dirty="0"/>
              <a:t>[CLICK] because infective use of the cache hierarchy in applications with poor data locality</a:t>
            </a:r>
          </a:p>
          <a:p>
            <a:endParaRPr lang="en-US" dirty="0"/>
          </a:p>
          <a:p>
            <a:r>
              <a:rPr lang="en-US" dirty="0"/>
              <a:t>[CLICK] because the main memory cannot provide enough memory bandwidth</a:t>
            </a:r>
          </a:p>
          <a:p>
            <a:endParaRPr lang="en-US" dirty="0"/>
          </a:p>
          <a:p>
            <a:r>
              <a:rPr lang="en-US" dirty="0"/>
              <a:t>[CLICK] or because the application or system cannot tolerate the high average memory access time cause by frequent accesses to main memory</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173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There are still many open research questions related to NDP system design, including</a:t>
            </a:r>
          </a:p>
          <a:p>
            <a:endParaRPr lang="en-US" dirty="0"/>
          </a:p>
          <a:p>
            <a:r>
              <a:rPr lang="en-US" dirty="0"/>
              <a:t>[CLIK] interconnects [CLICK] Data mapping and allocation [CLICK] NDP core design</a:t>
            </a:r>
          </a:p>
          <a:p>
            <a:r>
              <a:rPr lang="en-US" dirty="0"/>
              <a:t>[CLICK] Offloading granularity  [CLICK] programmability </a:t>
            </a:r>
          </a:p>
          <a:p>
            <a:r>
              <a:rPr lang="en-US" dirty="0"/>
              <a:t>[CLICK] Coherence [CLICK] System integration</a:t>
            </a:r>
          </a:p>
          <a:p>
            <a:r>
              <a:rPr lang="en-US" dirty="0"/>
              <a:t>[CLICK] And much more</a:t>
            </a:r>
          </a:p>
          <a:p>
            <a:endParaRPr lang="en-US" dirty="0"/>
          </a:p>
          <a:p>
            <a:r>
              <a:rPr lang="en-US" dirty="0"/>
              <a:t>[CLICK] Our goal is to demonstrate how our benchmark suite is useful to study some of such system designs.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50</a:t>
            </a:fld>
            <a:endParaRPr lang="en-US"/>
          </a:p>
        </p:txBody>
      </p:sp>
    </p:spTree>
    <p:extLst>
      <p:ext uri="{BB962C8B-B14F-4D97-AF65-F5344CB8AC3E}">
        <p14:creationId xmlns:p14="http://schemas.microsoft.com/office/powerpoint/2010/main" val="3302392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present four case studies.</a:t>
            </a:r>
          </a:p>
          <a:p>
            <a:endParaRPr lang="en-US" dirty="0"/>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3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the first case study, we use DAMOV to evaluate the interconnection network overheads that NDP cores placed in different vaults of a 3D-stacked memory suffer from. </a:t>
            </a:r>
          </a:p>
          <a:p>
            <a:endParaRPr lang="en-US" dirty="0"/>
          </a:p>
          <a:p>
            <a:r>
              <a:rPr lang="en-US" dirty="0"/>
              <a:t>[CLICK] We observe that a large portion of the memory requests an NDP core issues go to remote vaults, </a:t>
            </a:r>
          </a:p>
          <a:p>
            <a:endParaRPr lang="en-US" dirty="0"/>
          </a:p>
          <a:p>
            <a:r>
              <a:rPr lang="en-US" dirty="0"/>
              <a:t>[CLICK] which increases the memory access latency for the NDP core. </a:t>
            </a:r>
          </a:p>
          <a:p>
            <a:endParaRPr lang="en-US" dirty="0"/>
          </a:p>
          <a:p>
            <a:r>
              <a:rPr lang="en-US" dirty="0"/>
              <a:t>We believe that DAMOV can be employed to study better data mapping techniques and interconnection network designs that aim to minimize the number of remote memory accesses the NDP cores execute and  the interconnection network latency overheads.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041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case study, we evaluate the benefits that NDP accelerators can provide for three applications from our benchmark suite. We compare the performance improvements an NDP accelerator provides against the compute-centric version of the same accelerator. </a:t>
            </a:r>
          </a:p>
          <a:p>
            <a:endParaRPr lang="en-US" dirty="0"/>
          </a:p>
          <a:p>
            <a:r>
              <a:rPr lang="en-US" dirty="0"/>
              <a:t>[CLICK] We observe that the NDP accelerator provides significant performance benefits compared to the compute-centric accelerator for applications in Classes 1a and 1b. At the same time, it does not improve performance for an application in Class 2c. </a:t>
            </a:r>
          </a:p>
          <a:p>
            <a:endParaRPr lang="en-US" dirty="0"/>
          </a:p>
          <a:p>
            <a:r>
              <a:rPr lang="en-US" dirty="0"/>
              <a:t>[CLICK] We believe that DAMOV can aid the design of NDP accelerators that target different memory bottlenecks in the system.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600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third case study, we perform an iso-area/-power performance evaluation to compare NDP systems using in-order and out-of-order cores. </a:t>
            </a:r>
          </a:p>
          <a:p>
            <a:endParaRPr lang="en-US" dirty="0"/>
          </a:p>
          <a:p>
            <a:r>
              <a:rPr lang="en-US" dirty="0"/>
              <a:t>[CLICK] We observe that the in-order cores’ performance benefits for some applications are limited by the cores’ static instruction scheduling mechanism. </a:t>
            </a:r>
          </a:p>
          <a:p>
            <a:endParaRPr lang="en-US" dirty="0"/>
          </a:p>
          <a:p>
            <a:r>
              <a:rPr lang="en-US" dirty="0"/>
              <a:t>[CLICK] We believe that better NDP systems can be built by leveraging techniques that enable dynamic instruction scheduling without incurring the large area and power overheads of out-of-order cores. DAMOV can help in the analysis and development of such NDP architectures.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79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fourth case study, we evaluate the benefits of offloading small portions of code (i.e., a basic block) to NDP, which simplifies the design of NDP systems. </a:t>
            </a:r>
          </a:p>
          <a:p>
            <a:endParaRPr lang="en-US" dirty="0"/>
          </a:p>
          <a:p>
            <a:r>
              <a:rPr lang="en-US" dirty="0"/>
              <a:t>[CLICK] We observe that for many applications, a small percentage of basic blocks is responsible for most of the last-level cache misses. </a:t>
            </a:r>
          </a:p>
          <a:p>
            <a:endParaRPr lang="en-US" dirty="0"/>
          </a:p>
          <a:p>
            <a:r>
              <a:rPr lang="en-US" dirty="0"/>
              <a:t>[CLICK] By offloading these basic blocks to an NDP core, we observe a performance improvement of up to 1.25×. We believe that DAMOV can be used to identify simple NDP instructions that enable building efficient NDP systems in the future.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807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485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Fore more details for each case studies, we refer to our paper.</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526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open source DAMOV to facilitate further research in mitigating data movement bottlenecks, including in near data processing.</a:t>
            </a:r>
          </a:p>
          <a:p>
            <a:endParaRPr lang="en-US" dirty="0"/>
          </a:p>
          <a:p>
            <a:r>
              <a:rPr lang="en-US" dirty="0"/>
              <a:t>[CLICK] In our DAMOV repository, we provide</a:t>
            </a:r>
          </a:p>
          <a:p>
            <a:endParaRPr lang="en-US" dirty="0"/>
          </a:p>
          <a:p>
            <a:r>
              <a:rPr lang="en-US" dirty="0"/>
              <a:t>[CLICK] The complete set of 144 application functions that compose our benchmark suite</a:t>
            </a:r>
          </a:p>
          <a:p>
            <a:endParaRPr lang="en-US" dirty="0"/>
          </a:p>
          <a:p>
            <a:r>
              <a:rPr lang="en-US" dirty="0"/>
              <a:t>[CLICK] And our DAMOV-SIM simulator</a:t>
            </a:r>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58</a:t>
            </a:fld>
            <a:endParaRPr lang="en-US"/>
          </a:p>
        </p:txBody>
      </p:sp>
    </p:spTree>
    <p:extLst>
      <p:ext uri="{BB962C8B-B14F-4D97-AF65-F5344CB8AC3E}">
        <p14:creationId xmlns:p14="http://schemas.microsoft.com/office/powerpoint/2010/main" val="435671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You can download DAMOV from our GitHub repository </a:t>
            </a:r>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59</a:t>
            </a:fld>
            <a:endParaRPr lang="en-US"/>
          </a:p>
        </p:txBody>
      </p:sp>
    </p:spTree>
    <p:extLst>
      <p:ext uri="{BB962C8B-B14F-4D97-AF65-F5344CB8AC3E}">
        <p14:creationId xmlns:p14="http://schemas.microsoft.com/office/powerpoint/2010/main" val="209395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High-performance systems have evolved to include mechanisms that aim to alleviate data movement’s impact on system performance and energy consumption, such as deep cache hierarchies and aggressive prefetchers. We refer to such mechanisms as compute-centric. </a:t>
            </a:r>
          </a:p>
          <a:p>
            <a:endParaRPr lang="en-US" dirty="0"/>
          </a:p>
          <a:p>
            <a:r>
              <a:rPr lang="en-US" dirty="0"/>
              <a:t>However, such mechanisms not only come with significant hardware cost and complexity, but they also often fail to hide the latency and energy costs of accessing DRAM in many modern and emerging applications. </a:t>
            </a:r>
          </a:p>
          <a:p>
            <a:endParaRPr lang="en-US" dirty="0"/>
          </a:p>
          <a:p>
            <a:r>
              <a:rPr lang="en-US" dirty="0"/>
              <a:t>[CLICK]</a:t>
            </a:r>
          </a:p>
          <a:p>
            <a:endParaRPr lang="en-US" dirty="0"/>
          </a:p>
          <a:p>
            <a:r>
              <a:rPr lang="en-US" dirty="0"/>
              <a:t>[CLICK] One promising technique that aims to alleviate the data movement bottleneck in modern and emerging applications are memory-centric architectures. </a:t>
            </a:r>
          </a:p>
          <a:p>
            <a:endParaRPr lang="en-US" dirty="0"/>
          </a:p>
          <a:p>
            <a:r>
              <a:rPr lang="en-US" dirty="0"/>
              <a:t>[CLICK] In such architectures,  the cost of data movement  is reduced by placing computation capability close to memory. </a:t>
            </a:r>
          </a:p>
          <a:p>
            <a:endParaRPr lang="en-US" dirty="0"/>
          </a:p>
          <a:p>
            <a:r>
              <a:rPr lang="en-US" dirty="0"/>
              <a:t>[CLICK] Near-Data processing, or NDP, is a good example of a memory-centric architecture. </a:t>
            </a:r>
          </a:p>
          <a:p>
            <a:endParaRPr lang="en-US" dirty="0"/>
          </a:p>
          <a:p>
            <a:r>
              <a:rPr lang="en-US" dirty="0"/>
              <a:t>[CLICK] In a NDP design, the logic close to memory has access to data that in main memory with higher memory bandwidth and  shorter latency than the CPU has in existing systems. </a:t>
            </a:r>
          </a:p>
          <a:p>
            <a:br>
              <a:rPr lang="en-US" dirty="0"/>
            </a:br>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1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To conclude</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It is known that data movement is a major bottleneck in modern systems. However, it is unclear how we can identify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[CLICK]  the different sources that lead to a data movement bottleneck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and the most suitable data movement mitigation technique, as for example, traditional compute-centric techniques as data caching and prefetching, and memory-centric techniques as near-data processing, for a given data movement bottleneck</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Therefore, the goal of our work is twofold </a:t>
            </a:r>
          </a:p>
          <a:p>
            <a:endParaRPr lang="en-US" b="0" baseline="0" dirty="0"/>
          </a:p>
          <a:p>
            <a:r>
              <a:rPr lang="en-US" b="0" baseline="0" dirty="0"/>
              <a:t>[CLICK] First, we aim to design a methodology that can systematically identify different sources of data movement bottlenecks in a system and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aim to compare the suitability of compute-centric and memory-centric data movement mitigation techniques for different data movement bottlenecks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To do so, we perform a large-scale application characterization in order to identify key metrics that can reveal a particular source of data movement bottleneck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From such characterization, we draw four key contributions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Our first contribution is our large-scale experimental  workload characterization of 77K functions from across 345 different applications from varying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develop and validate a systematic methodology that cluster workloads into six different classes of data movement bottlenecks using four key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also analyze how each one of the six classes of data movement bottlenecks correlates with three different data movement mitigation techniques, including near-data processing architectures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 [CLICK] Third, by applying our new methodology over a wide-range of workloads, we develop DAMOV, a open-source benchmark suite with 144 application functions that target the study of data movement related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Fourth, we showcase how DAMOV can aid the study of open research problems with four case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We public release and open-source DAMOV in our </a:t>
            </a:r>
            <a:r>
              <a:rPr lang="en-US" b="0" baseline="0" dirty="0" err="1"/>
              <a:t>github</a:t>
            </a:r>
            <a:r>
              <a:rPr lang="en-US" b="0" baseline="0" dirty="0"/>
              <a:t>, with the hope it can enables </a:t>
            </a:r>
            <a:r>
              <a:rPr lang="en-US" b="0" dirty="0"/>
              <a:t>further studies and research on hardware and software solutions for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9672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Thanks for listening </a:t>
            </a: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63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the main goal of near-data processing is to mitigate data movement in a system </a:t>
            </a:r>
          </a:p>
          <a:p>
            <a:endParaRPr lang="en-US" dirty="0"/>
          </a:p>
          <a:p>
            <a:r>
              <a:rPr lang="en-US" dirty="0"/>
              <a:t>[CLICK]</a:t>
            </a:r>
          </a:p>
          <a:p>
            <a:endParaRPr lang="en-US" dirty="0"/>
          </a:p>
          <a:p>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99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Near-data processing in not a new idea. In fact, the idea of near-data processing architectures has been around for at least five decades. However, only recently industry has introduced the first NDP architectures</a:t>
            </a:r>
          </a:p>
          <a:p>
            <a:endParaRPr lang="en-US" dirty="0"/>
          </a:p>
          <a:p>
            <a:r>
              <a:rPr lang="en-US" dirty="0"/>
              <a:t>[CLICK]  For example, the UPMEM architecture designed by the company of same name.</a:t>
            </a:r>
          </a:p>
          <a:p>
            <a:endParaRPr lang="en-US" dirty="0"/>
          </a:p>
          <a:p>
            <a:r>
              <a:rPr lang="en-US" dirty="0"/>
              <a:t>[CLICK] integrates a large number of simple CPUs nearby DRAM chips, targeting general-purpose computing </a:t>
            </a:r>
          </a:p>
          <a:p>
            <a:endParaRPr lang="en-US" dirty="0"/>
          </a:p>
          <a:p>
            <a:r>
              <a:rPr lang="en-US" dirty="0"/>
              <a:t>[CLICK] The UPMEM architecture can provide a compute throughput of around 0.9 TOPS</a:t>
            </a:r>
          </a:p>
          <a:p>
            <a:endParaRPr lang="en-US" dirty="0"/>
          </a:p>
          <a:p>
            <a:r>
              <a:rPr lang="en-US" dirty="0"/>
              <a:t>[CLICK] Another example, Samsung recently introduced the FIMDRAM architecture</a:t>
            </a:r>
          </a:p>
          <a:p>
            <a:endParaRPr lang="en-US" dirty="0"/>
          </a:p>
          <a:p>
            <a:r>
              <a:rPr lang="en-US" dirty="0"/>
              <a:t>[CLICK] which integrates processing elements nearby DRAM banks, which aims to accelerate neural networks.</a:t>
            </a:r>
          </a:p>
          <a:p>
            <a:endParaRPr lang="en-US" dirty="0"/>
          </a:p>
          <a:p>
            <a:r>
              <a:rPr lang="en-US" dirty="0"/>
              <a:t>[CLICK] The FIMDRAM architecture can provide up to 1.2 TFLOPS of compute throughput.</a:t>
            </a:r>
          </a:p>
          <a:p>
            <a:endParaRPr lang="en-US" dirty="0"/>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8</a:t>
            </a:fld>
            <a:endParaRPr lang="en-US"/>
          </a:p>
        </p:txBody>
      </p:sp>
    </p:spTree>
    <p:extLst>
      <p:ext uri="{BB962C8B-B14F-4D97-AF65-F5344CB8AC3E}">
        <p14:creationId xmlns:p14="http://schemas.microsoft.com/office/powerpoint/2010/main" val="375884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 Many recent works explore how NDP can benefit various application domains like</a:t>
            </a:r>
          </a:p>
          <a:p>
            <a:endParaRPr lang="en-US" dirty="0"/>
          </a:p>
          <a:p>
            <a:r>
              <a:rPr lang="en-US" dirty="0"/>
              <a:t>[CLICK] Graph processing,</a:t>
            </a:r>
          </a:p>
          <a:p>
            <a:r>
              <a:rPr lang="en-US" dirty="0"/>
              <a:t>[CLICK] mobile consumer workloads </a:t>
            </a:r>
          </a:p>
          <a:p>
            <a:r>
              <a:rPr lang="en-US" dirty="0"/>
              <a:t>[CLICK] neural networks </a:t>
            </a:r>
          </a:p>
          <a:p>
            <a:r>
              <a:rPr lang="en-US" dirty="0"/>
              <a:t>[CLICK] DNA sequence mapping  </a:t>
            </a:r>
          </a:p>
          <a:p>
            <a:r>
              <a:rPr lang="en-US" dirty="0"/>
              <a:t>[CLICK] Databases</a:t>
            </a:r>
          </a:p>
          <a:p>
            <a:r>
              <a:rPr lang="en-US" dirty="0"/>
              <a:t>[CLICK] Time series analysis</a:t>
            </a:r>
          </a:p>
          <a:p>
            <a:r>
              <a:rPr lang="en-US" dirty="0"/>
              <a:t>[CLICK]  and more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9</a:t>
            </a:fld>
            <a:endParaRPr lang="en-US"/>
          </a:p>
        </p:txBody>
      </p:sp>
    </p:spTree>
    <p:extLst>
      <p:ext uri="{BB962C8B-B14F-4D97-AF65-F5344CB8AC3E}">
        <p14:creationId xmlns:p14="http://schemas.microsoft.com/office/powerpoint/2010/main" val="373752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5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D989BB-6B22-6F4F-A2DB-495D1361DBE3}"/>
              </a:ext>
            </a:extLst>
          </p:cNvPr>
          <p:cNvSpPr/>
          <p:nvPr userDrawn="1"/>
        </p:nvSpPr>
        <p:spPr>
          <a:xfrm>
            <a:off x="0" y="-23584"/>
            <a:ext cx="9144000" cy="685800"/>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991" y="73723"/>
            <a:ext cx="8987622" cy="740193"/>
          </a:xfrm>
          <a:prstGeom prst="rect">
            <a:avLst/>
          </a:prstGeom>
        </p:spPr>
        <p:txBody>
          <a:bodyPr/>
          <a:lstStyle>
            <a:lvl1pPr algn="l">
              <a:defRPr sz="3600" b="1">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813916"/>
            <a:ext cx="8987622" cy="5416061"/>
          </a:xfrm>
          <a:prstGeom prst="rect">
            <a:avLst/>
          </a:prstGeom>
        </p:spPr>
        <p:txBody>
          <a:bodyPr/>
          <a:lstStyle>
            <a:lvl1pPr>
              <a:defRPr sz="2800">
                <a:latin typeface="Cambria" panose="02040503050406030204" pitchFamily="18" charset="0"/>
              </a:defRPr>
            </a:lvl1pPr>
            <a:lvl2pPr marL="685800" indent="-228600">
              <a:buFont typeface="Cambria" panose="02040503050406030204" pitchFamily="18" charset="0"/>
              <a:buChar char="-"/>
              <a:defRPr sz="2400">
                <a:latin typeface="Cambria" panose="02040503050406030204" pitchFamily="18" charset="0"/>
              </a:defRPr>
            </a:lvl2pPr>
            <a:lvl3pPr>
              <a:defRPr sz="20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Tree>
    <p:extLst>
      <p:ext uri="{BB962C8B-B14F-4D97-AF65-F5344CB8AC3E}">
        <p14:creationId xmlns:p14="http://schemas.microsoft.com/office/powerpoint/2010/main" val="548769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13068"/>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CMU-SAFARI/DAM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CMU-SAFARI/DAM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github.com/CMU-SAFARI/DAM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github.com/CMU-SAFARI/DAMOV"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6753" y="3319869"/>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Cambria"/>
                <a:cs typeface="Cambria"/>
              </a:rPr>
              <a:t>Geraldo F. Oliveira</a:t>
            </a:r>
            <a:endParaRPr lang="en-US" sz="1800" b="1" baseline="30000" dirty="0">
              <a:latin typeface="Cambria"/>
              <a:cs typeface="Cambria"/>
            </a:endParaRPr>
          </a:p>
          <a:p>
            <a:pPr marL="0" indent="0" algn="ctr">
              <a:buNone/>
            </a:pPr>
            <a:r>
              <a:rPr lang="en-US" sz="2400" dirty="0">
                <a:latin typeface="Cambria"/>
                <a:cs typeface="Cambria"/>
              </a:rPr>
              <a:t>Juan </a:t>
            </a:r>
            <a:r>
              <a:rPr lang="en-US" sz="2400" dirty="0">
                <a:latin typeface="Cambria" panose="02040503050406030204" pitchFamily="18" charset="0"/>
                <a:ea typeface="Gill Sans MT Ext Condensed Bold" charset="0"/>
                <a:cs typeface="Gill Sans MT Ext Condensed Bold" charset="0"/>
              </a:rPr>
              <a:t>Gómez-Luna</a:t>
            </a:r>
            <a:r>
              <a:rPr lang="en-US" sz="2400" dirty="0">
                <a:latin typeface="Cambria"/>
                <a:cs typeface="Cambria"/>
              </a:rPr>
              <a:t>     Lois </a:t>
            </a:r>
            <a:r>
              <a:rPr lang="en-US" sz="2400" dirty="0" err="1">
                <a:latin typeface="Cambria"/>
                <a:cs typeface="Cambria"/>
              </a:rPr>
              <a:t>Orosa</a:t>
            </a:r>
            <a:r>
              <a:rPr lang="en-US" sz="2400" dirty="0">
                <a:latin typeface="Cambria" panose="02040503050406030204" pitchFamily="18" charset="0"/>
              </a:rPr>
              <a:t>     </a:t>
            </a:r>
            <a:r>
              <a:rPr lang="en-US" sz="2400" dirty="0" err="1">
                <a:latin typeface="Cambria" panose="02040503050406030204" pitchFamily="18" charset="0"/>
              </a:rPr>
              <a:t>Saugata</a:t>
            </a:r>
            <a:r>
              <a:rPr lang="en-US" sz="2400" dirty="0">
                <a:latin typeface="Cambria" panose="02040503050406030204" pitchFamily="18" charset="0"/>
              </a:rPr>
              <a:t> Ghose </a:t>
            </a:r>
          </a:p>
          <a:p>
            <a:pPr marL="0" indent="0" algn="ctr">
              <a:buFont typeface="Arial" panose="020B0604020202020204" pitchFamily="34" charset="0"/>
              <a:buNone/>
            </a:pPr>
            <a:r>
              <a:rPr lang="en-US" sz="2400" dirty="0">
                <a:latin typeface="Cambria"/>
                <a:cs typeface="Cambria"/>
              </a:rPr>
              <a:t>      Nandita Vijaykumar     Ivan Fernandez     Mohammad </a:t>
            </a:r>
            <a:r>
              <a:rPr lang="en-US" sz="2400" dirty="0" err="1">
                <a:latin typeface="Cambria"/>
                <a:cs typeface="Cambria"/>
              </a:rPr>
              <a:t>Sadrosadati</a:t>
            </a:r>
            <a:endParaRPr lang="en-US" sz="2400" dirty="0">
              <a:latin typeface="Cambria"/>
              <a:cs typeface="Cambria"/>
            </a:endParaRPr>
          </a:p>
          <a:p>
            <a:pPr marL="0" indent="0" algn="ctr">
              <a:buNone/>
            </a:pPr>
            <a:r>
              <a:rPr lang="en-US" sz="2400" dirty="0">
                <a:latin typeface="Cambria"/>
                <a:cs typeface="Cambria"/>
              </a:rPr>
              <a:t> </a:t>
            </a: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spTree>
    <p:extLst>
      <p:ext uri="{BB962C8B-B14F-4D97-AF65-F5344CB8AC3E}">
        <p14:creationId xmlns:p14="http://schemas.microsoft.com/office/powerpoint/2010/main" val="192243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8087-A87E-A94D-B8B8-8578B4853ED2}"/>
              </a:ext>
            </a:extLst>
          </p:cNvPr>
          <p:cNvSpPr>
            <a:spLocks noGrp="1"/>
          </p:cNvSpPr>
          <p:nvPr>
            <p:ph type="title"/>
          </p:nvPr>
        </p:nvSpPr>
        <p:spPr/>
        <p:txBody>
          <a:bodyPr/>
          <a:lstStyle/>
          <a:p>
            <a:r>
              <a:rPr lang="en-US" dirty="0"/>
              <a:t>Identifying Memory Bottlenecks</a:t>
            </a:r>
          </a:p>
        </p:txBody>
      </p:sp>
      <p:sp>
        <p:nvSpPr>
          <p:cNvPr id="3" name="Content Placeholder 2">
            <a:extLst>
              <a:ext uri="{FF2B5EF4-FFF2-40B4-BE49-F238E27FC236}">
                <a16:creationId xmlns:a16="http://schemas.microsoft.com/office/drawing/2014/main" id="{A7A011EF-1B60-AD4A-B862-78A89833BA9B}"/>
              </a:ext>
            </a:extLst>
          </p:cNvPr>
          <p:cNvSpPr>
            <a:spLocks noGrp="1"/>
          </p:cNvSpPr>
          <p:nvPr>
            <p:ph idx="1"/>
          </p:nvPr>
        </p:nvSpPr>
        <p:spPr>
          <a:xfrm>
            <a:off x="75991" y="813917"/>
            <a:ext cx="8987622" cy="1348738"/>
          </a:xfrm>
        </p:spPr>
        <p:txBody>
          <a:bodyPr/>
          <a:lstStyle/>
          <a:p>
            <a:r>
              <a:rPr lang="en-US" dirty="0">
                <a:solidFill>
                  <a:schemeClr val="accent2"/>
                </a:solidFill>
              </a:rPr>
              <a:t>Multiple approaches</a:t>
            </a:r>
            <a:r>
              <a:rPr lang="en-US" dirty="0"/>
              <a:t> to </a:t>
            </a:r>
            <a:r>
              <a:rPr lang="en-US" dirty="0">
                <a:solidFill>
                  <a:schemeClr val="accent2"/>
                </a:solidFill>
              </a:rPr>
              <a:t>identify</a:t>
            </a:r>
            <a:r>
              <a:rPr lang="en-US" dirty="0"/>
              <a:t> applications that:</a:t>
            </a:r>
          </a:p>
          <a:p>
            <a:pPr lvl="1"/>
            <a:r>
              <a:rPr lang="en-US" dirty="0"/>
              <a:t>suffer from data movement bottlenecks </a:t>
            </a:r>
          </a:p>
          <a:p>
            <a:pPr lvl="1"/>
            <a:r>
              <a:rPr lang="en-US" dirty="0"/>
              <a:t>take advantage of NDP</a:t>
            </a:r>
            <a:br>
              <a:rPr lang="en-US" dirty="0"/>
            </a:br>
            <a:endParaRPr lang="en-US" sz="1200" dirty="0"/>
          </a:p>
          <a:p>
            <a:r>
              <a:rPr lang="en-US" dirty="0"/>
              <a:t>Existing approaches are </a:t>
            </a:r>
            <a:r>
              <a:rPr lang="en-US" dirty="0">
                <a:solidFill>
                  <a:srgbClr val="C00000"/>
                </a:solidFill>
              </a:rPr>
              <a:t>not comprehensive enough</a:t>
            </a:r>
          </a:p>
        </p:txBody>
      </p:sp>
      <p:sp>
        <p:nvSpPr>
          <p:cNvPr id="4" name="Slide Number Placeholder 5">
            <a:extLst>
              <a:ext uri="{FF2B5EF4-FFF2-40B4-BE49-F238E27FC236}">
                <a16:creationId xmlns:a16="http://schemas.microsoft.com/office/drawing/2014/main" id="{37460E38-D58D-4C46-8CED-DA42BA0933E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9</a:t>
            </a:r>
          </a:p>
        </p:txBody>
      </p:sp>
      <p:grpSp>
        <p:nvGrpSpPr>
          <p:cNvPr id="65" name="Group 64">
            <a:extLst>
              <a:ext uri="{FF2B5EF4-FFF2-40B4-BE49-F238E27FC236}">
                <a16:creationId xmlns:a16="http://schemas.microsoft.com/office/drawing/2014/main" id="{9193B8BD-38C2-874F-BC6F-5B2693F49CC4}"/>
              </a:ext>
            </a:extLst>
          </p:cNvPr>
          <p:cNvGrpSpPr/>
          <p:nvPr/>
        </p:nvGrpSpPr>
        <p:grpSpPr>
          <a:xfrm>
            <a:off x="151983" y="2984938"/>
            <a:ext cx="4277437" cy="3236399"/>
            <a:chOff x="110281" y="2409023"/>
            <a:chExt cx="4277437" cy="3236399"/>
          </a:xfrm>
        </p:grpSpPr>
        <p:grpSp>
          <p:nvGrpSpPr>
            <p:cNvPr id="61" name="Group 60">
              <a:extLst>
                <a:ext uri="{FF2B5EF4-FFF2-40B4-BE49-F238E27FC236}">
                  <a16:creationId xmlns:a16="http://schemas.microsoft.com/office/drawing/2014/main" id="{886BB337-B09B-744C-86C2-D6E8C2F7E123}"/>
                </a:ext>
              </a:extLst>
            </p:cNvPr>
            <p:cNvGrpSpPr/>
            <p:nvPr/>
          </p:nvGrpSpPr>
          <p:grpSpPr>
            <a:xfrm>
              <a:off x="110281" y="2409023"/>
              <a:ext cx="4277437" cy="3236399"/>
              <a:chOff x="75991" y="2409023"/>
              <a:chExt cx="4277437" cy="3236399"/>
            </a:xfrm>
          </p:grpSpPr>
          <p:grpSp>
            <p:nvGrpSpPr>
              <p:cNvPr id="37" name="Group 36">
                <a:extLst>
                  <a:ext uri="{FF2B5EF4-FFF2-40B4-BE49-F238E27FC236}">
                    <a16:creationId xmlns:a16="http://schemas.microsoft.com/office/drawing/2014/main" id="{3E91B489-1D23-FE41-9B09-F12E1AB023BD}"/>
                  </a:ext>
                </a:extLst>
              </p:cNvPr>
              <p:cNvGrpSpPr/>
              <p:nvPr/>
            </p:nvGrpSpPr>
            <p:grpSpPr>
              <a:xfrm>
                <a:off x="75991" y="2868660"/>
                <a:ext cx="4277437" cy="2776762"/>
                <a:chOff x="75991" y="2537427"/>
                <a:chExt cx="4277437" cy="2776762"/>
              </a:xfrm>
            </p:grpSpPr>
            <p:sp>
              <p:nvSpPr>
                <p:cNvPr id="26" name="Rounded Rectangle 25">
                  <a:extLst>
                    <a:ext uri="{FF2B5EF4-FFF2-40B4-BE49-F238E27FC236}">
                      <a16:creationId xmlns:a16="http://schemas.microsoft.com/office/drawing/2014/main" id="{0E461D1E-CC23-F241-87C7-C948B747A503}"/>
                    </a:ext>
                  </a:extLst>
                </p:cNvPr>
                <p:cNvSpPr/>
                <p:nvPr/>
              </p:nvSpPr>
              <p:spPr>
                <a:xfrm>
                  <a:off x="75991" y="2537427"/>
                  <a:ext cx="4277437" cy="2776762"/>
                </a:xfrm>
                <a:prstGeom prst="roundRect">
                  <a:avLst>
                    <a:gd name="adj" fmla="val 7574"/>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B0F6811-3EC3-554F-A72B-C132A691F7E9}"/>
                    </a:ext>
                  </a:extLst>
                </p:cNvPr>
                <p:cNvGrpSpPr/>
                <p:nvPr/>
              </p:nvGrpSpPr>
              <p:grpSpPr>
                <a:xfrm>
                  <a:off x="98487" y="2537427"/>
                  <a:ext cx="3992608" cy="2774606"/>
                  <a:chOff x="436120" y="2605941"/>
                  <a:chExt cx="3992608" cy="2774606"/>
                </a:xfrm>
              </p:grpSpPr>
              <p:grpSp>
                <p:nvGrpSpPr>
                  <p:cNvPr id="20" name="Group 19">
                    <a:extLst>
                      <a:ext uri="{FF2B5EF4-FFF2-40B4-BE49-F238E27FC236}">
                        <a16:creationId xmlns:a16="http://schemas.microsoft.com/office/drawing/2014/main" id="{8985E347-4799-4441-BE56-D4C11136A2FA}"/>
                      </a:ext>
                    </a:extLst>
                  </p:cNvPr>
                  <p:cNvGrpSpPr/>
                  <p:nvPr/>
                </p:nvGrpSpPr>
                <p:grpSpPr>
                  <a:xfrm>
                    <a:off x="866534" y="2795582"/>
                    <a:ext cx="3556876" cy="2204204"/>
                    <a:chOff x="685800" y="2628900"/>
                    <a:chExt cx="2446020" cy="1668897"/>
                  </a:xfrm>
                </p:grpSpPr>
                <p:grpSp>
                  <p:nvGrpSpPr>
                    <p:cNvPr id="16" name="Group 15">
                      <a:extLst>
                        <a:ext uri="{FF2B5EF4-FFF2-40B4-BE49-F238E27FC236}">
                          <a16:creationId xmlns:a16="http://schemas.microsoft.com/office/drawing/2014/main" id="{CEE7237F-5475-3341-84F8-58A91066075F}"/>
                        </a:ext>
                      </a:extLst>
                    </p:cNvPr>
                    <p:cNvGrpSpPr/>
                    <p:nvPr/>
                  </p:nvGrpSpPr>
                  <p:grpSpPr>
                    <a:xfrm>
                      <a:off x="685800" y="2628900"/>
                      <a:ext cx="2446020" cy="1668897"/>
                      <a:chOff x="548640" y="2560320"/>
                      <a:chExt cx="2446020" cy="1668897"/>
                    </a:xfrm>
                  </p:grpSpPr>
                  <p:cxnSp>
                    <p:nvCxnSpPr>
                      <p:cNvPr id="6" name="Straight Connector 5">
                        <a:extLst>
                          <a:ext uri="{FF2B5EF4-FFF2-40B4-BE49-F238E27FC236}">
                            <a16:creationId xmlns:a16="http://schemas.microsoft.com/office/drawing/2014/main" id="{FF39406C-FB02-A942-B7B2-19F0EFFA3975}"/>
                          </a:ext>
                        </a:extLst>
                      </p:cNvPr>
                      <p:cNvCxnSpPr>
                        <a:cxnSpLocks/>
                      </p:cNvCxnSpPr>
                      <p:nvPr/>
                    </p:nvCxnSpPr>
                    <p:spPr>
                      <a:xfrm>
                        <a:off x="548640" y="2560320"/>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975C0-068C-E547-9C6C-B333025F651E}"/>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202449-C913-474C-AF59-8B86233AD8B3}"/>
                          </a:ext>
                        </a:extLst>
                      </p:cNvPr>
                      <p:cNvCxnSpPr/>
                      <p:nvPr/>
                    </p:nvCxnSpPr>
                    <p:spPr>
                      <a:xfrm flipV="1">
                        <a:off x="548640" y="2868930"/>
                        <a:ext cx="788670" cy="788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A8EDC-90DE-2449-9377-A527793D42B2}"/>
                          </a:ext>
                        </a:extLst>
                      </p:cNvPr>
                      <p:cNvCxnSpPr/>
                      <p:nvPr/>
                    </p:nvCxnSpPr>
                    <p:spPr>
                      <a:xfrm>
                        <a:off x="1337310" y="286893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0C72FC8-DDAC-E341-A04D-231C000B3DEC}"/>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3E1BA703-9736-D842-9076-C574C75009CE}"/>
                      </a:ext>
                    </a:extLst>
                  </p:cNvPr>
                  <p:cNvSpPr/>
                  <p:nvPr/>
                </p:nvSpPr>
                <p:spPr>
                  <a:xfrm>
                    <a:off x="866534" y="5011215"/>
                    <a:ext cx="35621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Arithmetic Intensity (OPS/byte)</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23" name="Rectangle 22">
                    <a:extLst>
                      <a:ext uri="{FF2B5EF4-FFF2-40B4-BE49-F238E27FC236}">
                        <a16:creationId xmlns:a16="http://schemas.microsoft.com/office/drawing/2014/main" id="{3A185499-488D-A240-A62A-7B91E897DB8E}"/>
                      </a:ext>
                    </a:extLst>
                  </p:cNvPr>
                  <p:cNvSpPr/>
                  <p:nvPr/>
                </p:nvSpPr>
                <p:spPr>
                  <a:xfrm rot="16200000">
                    <a:off x="-674184" y="3716245"/>
                    <a:ext cx="2589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Performance (GOPS/s)</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9" name="Rectangle 58">
                <a:extLst>
                  <a:ext uri="{FF2B5EF4-FFF2-40B4-BE49-F238E27FC236}">
                    <a16:creationId xmlns:a16="http://schemas.microsoft.com/office/drawing/2014/main" id="{1E716B60-AAD1-3B46-B022-AADF7E4B4E78}"/>
                  </a:ext>
                </a:extLst>
              </p:cNvPr>
              <p:cNvSpPr/>
              <p:nvPr/>
            </p:nvSpPr>
            <p:spPr>
              <a:xfrm>
                <a:off x="1107715" y="2409023"/>
                <a:ext cx="23992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Roofline model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57" name="Rectangle 56">
              <a:extLst>
                <a:ext uri="{FF2B5EF4-FFF2-40B4-BE49-F238E27FC236}">
                  <a16:creationId xmlns:a16="http://schemas.microsoft.com/office/drawing/2014/main" id="{4FA6EE98-6616-574C-A615-B1997F17E3AA}"/>
                </a:ext>
              </a:extLst>
            </p:cNvPr>
            <p:cNvSpPr/>
            <p:nvPr/>
          </p:nvSpPr>
          <p:spPr>
            <a:xfrm>
              <a:off x="1778620" y="3524817"/>
              <a:ext cx="2341447" cy="16554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834A6D44-220F-3F40-A3B2-DD1E4153218A}"/>
                </a:ext>
              </a:extLst>
            </p:cNvPr>
            <p:cNvSpPr/>
            <p:nvPr/>
          </p:nvSpPr>
          <p:spPr>
            <a:xfrm>
              <a:off x="604986" y="3619036"/>
              <a:ext cx="1043965" cy="1614632"/>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27FD84B5-49D2-3247-9853-5CD94E68F157}"/>
              </a:ext>
            </a:extLst>
          </p:cNvPr>
          <p:cNvGrpSpPr/>
          <p:nvPr/>
        </p:nvGrpSpPr>
        <p:grpSpPr>
          <a:xfrm>
            <a:off x="4766089" y="2982680"/>
            <a:ext cx="4277437" cy="3236501"/>
            <a:chOff x="4724387" y="2406765"/>
            <a:chExt cx="4277437" cy="3236501"/>
          </a:xfrm>
        </p:grpSpPr>
        <p:grpSp>
          <p:nvGrpSpPr>
            <p:cNvPr id="67" name="Group 66">
              <a:extLst>
                <a:ext uri="{FF2B5EF4-FFF2-40B4-BE49-F238E27FC236}">
                  <a16:creationId xmlns:a16="http://schemas.microsoft.com/office/drawing/2014/main" id="{BE8DF483-B5D8-B047-B6A0-D7D3824F5020}"/>
                </a:ext>
              </a:extLst>
            </p:cNvPr>
            <p:cNvGrpSpPr/>
            <p:nvPr/>
          </p:nvGrpSpPr>
          <p:grpSpPr>
            <a:xfrm>
              <a:off x="4724387" y="2855796"/>
              <a:ext cx="4277437" cy="2787470"/>
              <a:chOff x="4724387" y="2855796"/>
              <a:chExt cx="4277437" cy="2787470"/>
            </a:xfrm>
          </p:grpSpPr>
          <p:grpSp>
            <p:nvGrpSpPr>
              <p:cNvPr id="66" name="Group 65">
                <a:extLst>
                  <a:ext uri="{FF2B5EF4-FFF2-40B4-BE49-F238E27FC236}">
                    <a16:creationId xmlns:a16="http://schemas.microsoft.com/office/drawing/2014/main" id="{0C36DCC9-A26A-D142-9DE0-4153E22605BB}"/>
                  </a:ext>
                </a:extLst>
              </p:cNvPr>
              <p:cNvGrpSpPr/>
              <p:nvPr/>
            </p:nvGrpSpPr>
            <p:grpSpPr>
              <a:xfrm>
                <a:off x="4724387" y="2855796"/>
                <a:ext cx="4277437" cy="2787470"/>
                <a:chOff x="4724387" y="2855796"/>
                <a:chExt cx="4277437" cy="2787470"/>
              </a:xfrm>
            </p:grpSpPr>
            <p:grpSp>
              <p:nvGrpSpPr>
                <p:cNvPr id="38" name="Group 37">
                  <a:extLst>
                    <a:ext uri="{FF2B5EF4-FFF2-40B4-BE49-F238E27FC236}">
                      <a16:creationId xmlns:a16="http://schemas.microsoft.com/office/drawing/2014/main" id="{E0A0D529-7573-1442-9014-1DB568B7B5C2}"/>
                    </a:ext>
                  </a:extLst>
                </p:cNvPr>
                <p:cNvGrpSpPr/>
                <p:nvPr/>
              </p:nvGrpSpPr>
              <p:grpSpPr>
                <a:xfrm>
                  <a:off x="4724387" y="2855796"/>
                  <a:ext cx="4277437" cy="2787470"/>
                  <a:chOff x="75991" y="2526719"/>
                  <a:chExt cx="4277437" cy="2787470"/>
                </a:xfrm>
              </p:grpSpPr>
              <p:sp>
                <p:nvSpPr>
                  <p:cNvPr id="39" name="Rounded Rectangle 38">
                    <a:extLst>
                      <a:ext uri="{FF2B5EF4-FFF2-40B4-BE49-F238E27FC236}">
                        <a16:creationId xmlns:a16="http://schemas.microsoft.com/office/drawing/2014/main" id="{1CAA125E-D0AD-A944-8A34-318ACD78988C}"/>
                      </a:ext>
                    </a:extLst>
                  </p:cNvPr>
                  <p:cNvSpPr/>
                  <p:nvPr/>
                </p:nvSpPr>
                <p:spPr>
                  <a:xfrm>
                    <a:off x="75991" y="2539583"/>
                    <a:ext cx="4277437" cy="2774606"/>
                  </a:xfrm>
                  <a:prstGeom prst="roundRect">
                    <a:avLst>
                      <a:gd name="adj" fmla="val 7574"/>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7DCAEA45-21B7-5443-99FB-B421D9CB8F97}"/>
                      </a:ext>
                    </a:extLst>
                  </p:cNvPr>
                  <p:cNvGrpSpPr/>
                  <p:nvPr/>
                </p:nvGrpSpPr>
                <p:grpSpPr>
                  <a:xfrm>
                    <a:off x="98489" y="2526719"/>
                    <a:ext cx="3987288" cy="2765426"/>
                    <a:chOff x="436122" y="2595233"/>
                    <a:chExt cx="3987288" cy="2765426"/>
                  </a:xfrm>
                </p:grpSpPr>
                <p:grpSp>
                  <p:nvGrpSpPr>
                    <p:cNvPr id="41" name="Group 40">
                      <a:extLst>
                        <a:ext uri="{FF2B5EF4-FFF2-40B4-BE49-F238E27FC236}">
                          <a16:creationId xmlns:a16="http://schemas.microsoft.com/office/drawing/2014/main" id="{0183CD24-ADCE-4D4C-9D58-E1EC3B976C38}"/>
                        </a:ext>
                      </a:extLst>
                    </p:cNvPr>
                    <p:cNvGrpSpPr/>
                    <p:nvPr/>
                  </p:nvGrpSpPr>
                  <p:grpSpPr>
                    <a:xfrm>
                      <a:off x="866534" y="2807012"/>
                      <a:ext cx="3556876" cy="2192774"/>
                      <a:chOff x="685800" y="2637554"/>
                      <a:chExt cx="2446020" cy="1660243"/>
                    </a:xfrm>
                  </p:grpSpPr>
                  <p:grpSp>
                    <p:nvGrpSpPr>
                      <p:cNvPr id="44" name="Group 43">
                        <a:extLst>
                          <a:ext uri="{FF2B5EF4-FFF2-40B4-BE49-F238E27FC236}">
                            <a16:creationId xmlns:a16="http://schemas.microsoft.com/office/drawing/2014/main" id="{25196FDB-4738-1D41-8D92-AF26D2473908}"/>
                          </a:ext>
                        </a:extLst>
                      </p:cNvPr>
                      <p:cNvGrpSpPr/>
                      <p:nvPr/>
                    </p:nvGrpSpPr>
                    <p:grpSpPr>
                      <a:xfrm>
                        <a:off x="685800" y="2637554"/>
                        <a:ext cx="2446020" cy="1660243"/>
                        <a:chOff x="548640" y="2568974"/>
                        <a:chExt cx="2446020" cy="1660243"/>
                      </a:xfrm>
                    </p:grpSpPr>
                    <p:cxnSp>
                      <p:nvCxnSpPr>
                        <p:cNvPr id="46" name="Straight Connector 45">
                          <a:extLst>
                            <a:ext uri="{FF2B5EF4-FFF2-40B4-BE49-F238E27FC236}">
                              <a16:creationId xmlns:a16="http://schemas.microsoft.com/office/drawing/2014/main" id="{52A55A10-68A8-844D-AAF1-A070BACC534B}"/>
                            </a:ext>
                          </a:extLst>
                        </p:cNvPr>
                        <p:cNvCxnSpPr>
                          <a:cxnSpLocks/>
                        </p:cNvCxnSpPr>
                        <p:nvPr/>
                      </p:nvCxnSpPr>
                      <p:spPr>
                        <a:xfrm>
                          <a:off x="548640" y="2568974"/>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4EFD23E-B153-6F45-8C15-7ADFE21C2227}"/>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23A799-9EF9-3B4C-B936-B96045FC70C7}"/>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773E3156-E435-6846-93C7-8918EAA63CD2}"/>
                        </a:ext>
                      </a:extLst>
                    </p:cNvPr>
                    <p:cNvSpPr/>
                    <p:nvPr/>
                  </p:nvSpPr>
                  <p:spPr>
                    <a:xfrm>
                      <a:off x="1546821" y="4991327"/>
                      <a:ext cx="255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Last-Level Cache MPKI</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43" name="Rectangle 42">
                      <a:extLst>
                        <a:ext uri="{FF2B5EF4-FFF2-40B4-BE49-F238E27FC236}">
                          <a16:creationId xmlns:a16="http://schemas.microsoft.com/office/drawing/2014/main" id="{7E088F4E-E74A-6F44-8B6E-010AB83817A2}"/>
                        </a:ext>
                      </a:extLst>
                    </p:cNvPr>
                    <p:cNvSpPr/>
                    <p:nvPr/>
                  </p:nvSpPr>
                  <p:spPr>
                    <a:xfrm rot="16200000">
                      <a:off x="-684890" y="3716245"/>
                      <a:ext cx="2611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NDP Speedup over CPU</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4" name="Rectangle 53">
                  <a:extLst>
                    <a:ext uri="{FF2B5EF4-FFF2-40B4-BE49-F238E27FC236}">
                      <a16:creationId xmlns:a16="http://schemas.microsoft.com/office/drawing/2014/main" id="{329717B0-DC00-354D-AEFA-92744278EA1B}"/>
                    </a:ext>
                  </a:extLst>
                </p:cNvPr>
                <p:cNvSpPr/>
                <p:nvPr/>
              </p:nvSpPr>
              <p:spPr>
                <a:xfrm>
                  <a:off x="6427018" y="3401514"/>
                  <a:ext cx="2341447" cy="1810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F161EE5-84CA-E843-B4CD-EDD925D71464}"/>
                    </a:ext>
                  </a:extLst>
                </p:cNvPr>
                <p:cNvSpPr/>
                <p:nvPr/>
              </p:nvSpPr>
              <p:spPr>
                <a:xfrm>
                  <a:off x="5238379" y="3408306"/>
                  <a:ext cx="1024679" cy="1810110"/>
                </a:xfrm>
                <a:prstGeom prst="rect">
                  <a:avLst/>
                </a:prstGeom>
                <a:solidFill>
                  <a:srgbClr val="F5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F34E26F3-5699-8344-B476-96A5FE993BA2}"/>
                  </a:ext>
                </a:extLst>
              </p:cNvPr>
              <p:cNvCxnSpPr>
                <a:cxnSpLocks/>
              </p:cNvCxnSpPr>
              <p:nvPr/>
            </p:nvCxnSpPr>
            <p:spPr>
              <a:xfrm>
                <a:off x="5177297" y="4638354"/>
                <a:ext cx="35568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60" name="Rectangle 59">
              <a:extLst>
                <a:ext uri="{FF2B5EF4-FFF2-40B4-BE49-F238E27FC236}">
                  <a16:creationId xmlns:a16="http://schemas.microsoft.com/office/drawing/2014/main" id="{3CE1F58D-1271-5D44-9ACD-D60FAFD61510}"/>
                </a:ext>
              </a:extLst>
            </p:cNvPr>
            <p:cNvSpPr/>
            <p:nvPr/>
          </p:nvSpPr>
          <p:spPr>
            <a:xfrm>
              <a:off x="5792852" y="2406765"/>
              <a:ext cx="23257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LLC MPKI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64" name="Straight Connector 63">
            <a:extLst>
              <a:ext uri="{FF2B5EF4-FFF2-40B4-BE49-F238E27FC236}">
                <a16:creationId xmlns:a16="http://schemas.microsoft.com/office/drawing/2014/main" id="{779B82FC-36A8-7E4C-A48F-1533BA5C0D88}"/>
              </a:ext>
            </a:extLst>
          </p:cNvPr>
          <p:cNvCxnSpPr>
            <a:cxnSpLocks/>
          </p:cNvCxnSpPr>
          <p:nvPr/>
        </p:nvCxnSpPr>
        <p:spPr>
          <a:xfrm>
            <a:off x="4572000" y="3497108"/>
            <a:ext cx="0" cy="2700029"/>
          </a:xfrm>
          <a:prstGeom prst="line">
            <a:avLst/>
          </a:prstGeom>
          <a:ln w="28575">
            <a:solidFill>
              <a:schemeClr val="bg2">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30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A2E6-D0FE-1348-8134-F985264C119B}"/>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28D57C36-ADA8-F94D-98B1-577370ADE20E}"/>
              </a:ext>
            </a:extLst>
          </p:cNvPr>
          <p:cNvSpPr>
            <a:spLocks noGrp="1"/>
          </p:cNvSpPr>
          <p:nvPr>
            <p:ph idx="1"/>
          </p:nvPr>
        </p:nvSpPr>
        <p:spPr>
          <a:solidFill>
            <a:schemeClr val="bg1"/>
          </a:solidFill>
          <a:ln>
            <a:solidFill>
              <a:schemeClr val="bg1"/>
            </a:solidFill>
          </a:ln>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pic>
        <p:nvPicPr>
          <p:cNvPr id="4" name="Picture 3">
            <a:extLst>
              <a:ext uri="{FF2B5EF4-FFF2-40B4-BE49-F238E27FC236}">
                <a16:creationId xmlns:a16="http://schemas.microsoft.com/office/drawing/2014/main" id="{F012A819-09DA-1140-B18F-D23452F9ADB8}"/>
              </a:ext>
            </a:extLst>
          </p:cNvPr>
          <p:cNvPicPr>
            <a:picLocks noChangeAspect="1"/>
          </p:cNvPicPr>
          <p:nvPr/>
        </p:nvPicPr>
        <p:blipFill>
          <a:blip r:embed="rId3"/>
          <a:stretch>
            <a:fillRect/>
          </a:stretch>
        </p:blipFill>
        <p:spPr>
          <a:xfrm>
            <a:off x="1992668" y="1812034"/>
            <a:ext cx="5154267" cy="4417943"/>
          </a:xfrm>
          <a:prstGeom prst="rect">
            <a:avLst/>
          </a:prstGeom>
        </p:spPr>
      </p:pic>
      <p:sp>
        <p:nvSpPr>
          <p:cNvPr id="5" name="Freeform 4">
            <a:extLst>
              <a:ext uri="{FF2B5EF4-FFF2-40B4-BE49-F238E27FC236}">
                <a16:creationId xmlns:a16="http://schemas.microsoft.com/office/drawing/2014/main" id="{15417C1D-41C6-A042-8DCE-AB90D203DE28}"/>
              </a:ext>
            </a:extLst>
          </p:cNvPr>
          <p:cNvSpPr/>
          <p:nvPr/>
        </p:nvSpPr>
        <p:spPr>
          <a:xfrm>
            <a:off x="2680570" y="2931090"/>
            <a:ext cx="4609578" cy="2768252"/>
          </a:xfrm>
          <a:custGeom>
            <a:avLst/>
            <a:gdLst>
              <a:gd name="connsiteX0" fmla="*/ 187890 w 4609578"/>
              <a:gd name="connsiteY0" fmla="*/ 1365337 h 2768252"/>
              <a:gd name="connsiteX1" fmla="*/ 1277655 w 4609578"/>
              <a:gd name="connsiteY1" fmla="*/ 0 h 2768252"/>
              <a:gd name="connsiteX2" fmla="*/ 4609578 w 4609578"/>
              <a:gd name="connsiteY2" fmla="*/ 37578 h 2768252"/>
              <a:gd name="connsiteX3" fmla="*/ 4221271 w 4609578"/>
              <a:gd name="connsiteY3" fmla="*/ 2392472 h 2768252"/>
              <a:gd name="connsiteX4" fmla="*/ 237994 w 4609578"/>
              <a:gd name="connsiteY4" fmla="*/ 2768252 h 2768252"/>
              <a:gd name="connsiteX5" fmla="*/ 0 w 4609578"/>
              <a:gd name="connsiteY5" fmla="*/ 2442576 h 2768252"/>
              <a:gd name="connsiteX6" fmla="*/ 187890 w 4609578"/>
              <a:gd name="connsiteY6" fmla="*/ 1365337 h 27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9578" h="2768252">
                <a:moveTo>
                  <a:pt x="187890" y="1365337"/>
                </a:moveTo>
                <a:lnTo>
                  <a:pt x="1277655" y="0"/>
                </a:lnTo>
                <a:lnTo>
                  <a:pt x="4609578" y="37578"/>
                </a:lnTo>
                <a:lnTo>
                  <a:pt x="4221271" y="2392472"/>
                </a:lnTo>
                <a:lnTo>
                  <a:pt x="237994" y="2768252"/>
                </a:lnTo>
                <a:lnTo>
                  <a:pt x="0" y="2442576"/>
                </a:lnTo>
                <a:lnTo>
                  <a:pt x="187890" y="1365337"/>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5">
            <a:extLst>
              <a:ext uri="{FF2B5EF4-FFF2-40B4-BE49-F238E27FC236}">
                <a16:creationId xmlns:a16="http://schemas.microsoft.com/office/drawing/2014/main" id="{212871F7-59BC-2D40-AB3F-F1BFCDE72FD3}"/>
              </a:ext>
            </a:extLst>
          </p:cNvPr>
          <p:cNvSpPr/>
          <p:nvPr/>
        </p:nvSpPr>
        <p:spPr>
          <a:xfrm>
            <a:off x="2751292" y="3333919"/>
            <a:ext cx="509798" cy="623086"/>
          </a:xfrm>
          <a:custGeom>
            <a:avLst/>
            <a:gdLst>
              <a:gd name="connsiteX0" fmla="*/ 48552 w 509798"/>
              <a:gd name="connsiteY0" fmla="*/ 0 h 623086"/>
              <a:gd name="connsiteX1" fmla="*/ 0 w 509798"/>
              <a:gd name="connsiteY1" fmla="*/ 623086 h 623086"/>
              <a:gd name="connsiteX2" fmla="*/ 509798 w 509798"/>
              <a:gd name="connsiteY2" fmla="*/ 169932 h 623086"/>
              <a:gd name="connsiteX3" fmla="*/ 48552 w 509798"/>
              <a:gd name="connsiteY3" fmla="*/ 0 h 623086"/>
            </a:gdLst>
            <a:ahLst/>
            <a:cxnLst>
              <a:cxn ang="0">
                <a:pos x="connsiteX0" y="connsiteY0"/>
              </a:cxn>
              <a:cxn ang="0">
                <a:pos x="connsiteX1" y="connsiteY1"/>
              </a:cxn>
              <a:cxn ang="0">
                <a:pos x="connsiteX2" y="connsiteY2"/>
              </a:cxn>
              <a:cxn ang="0">
                <a:pos x="connsiteX3" y="connsiteY3"/>
              </a:cxn>
            </a:cxnLst>
            <a:rect l="l" t="t" r="r" b="b"/>
            <a:pathLst>
              <a:path w="509798" h="623086">
                <a:moveTo>
                  <a:pt x="48552" y="0"/>
                </a:moveTo>
                <a:lnTo>
                  <a:pt x="0" y="623086"/>
                </a:lnTo>
                <a:lnTo>
                  <a:pt x="509798" y="169932"/>
                </a:lnTo>
                <a:lnTo>
                  <a:pt x="485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A1CE8E-B7D0-D148-AF11-DD2E15A2DE03}"/>
              </a:ext>
            </a:extLst>
          </p:cNvPr>
          <p:cNvSpPr/>
          <p:nvPr/>
        </p:nvSpPr>
        <p:spPr>
          <a:xfrm>
            <a:off x="3471483" y="1812034"/>
            <a:ext cx="3066882" cy="275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683E39D-0DF5-2748-AC1C-B58C89512699}"/>
              </a:ext>
            </a:extLst>
          </p:cNvPr>
          <p:cNvCxnSpPr>
            <a:cxnSpLocks/>
          </p:cNvCxnSpPr>
          <p:nvPr/>
        </p:nvCxnSpPr>
        <p:spPr>
          <a:xfrm>
            <a:off x="4126938" y="2330506"/>
            <a:ext cx="0" cy="3414839"/>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16" name="Curved Connector 15">
            <a:extLst>
              <a:ext uri="{FF2B5EF4-FFF2-40B4-BE49-F238E27FC236}">
                <a16:creationId xmlns:a16="http://schemas.microsoft.com/office/drawing/2014/main" id="{4069DC07-DD3F-6D4C-B7FF-8354E31EEA54}"/>
              </a:ext>
            </a:extLst>
          </p:cNvPr>
          <p:cNvCxnSpPr>
            <a:cxnSpLocks/>
          </p:cNvCxnSpPr>
          <p:nvPr/>
        </p:nvCxnSpPr>
        <p:spPr>
          <a:xfrm>
            <a:off x="1849455" y="2803284"/>
            <a:ext cx="1319145" cy="434248"/>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C8DC679-8050-D74E-BEEE-B8533474A7B9}"/>
              </a:ext>
            </a:extLst>
          </p:cNvPr>
          <p:cNvSpPr/>
          <p:nvPr/>
        </p:nvSpPr>
        <p:spPr>
          <a:xfrm>
            <a:off x="5729388" y="1510836"/>
            <a:ext cx="33496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Compute Roof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mbria" panose="02040503050406030204" pitchFamily="18" charset="0"/>
              </a:rPr>
              <a:t>y = Peak System Throughput</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ndParaRPr>
          </a:p>
        </p:txBody>
      </p:sp>
      <p:cxnSp>
        <p:nvCxnSpPr>
          <p:cNvPr id="12" name="Curved Connector 11">
            <a:extLst>
              <a:ext uri="{FF2B5EF4-FFF2-40B4-BE49-F238E27FC236}">
                <a16:creationId xmlns:a16="http://schemas.microsoft.com/office/drawing/2014/main" id="{95F772CF-9535-8345-B675-C5F70D2F25F4}"/>
              </a:ext>
            </a:extLst>
          </p:cNvPr>
          <p:cNvCxnSpPr>
            <a:cxnSpLocks/>
          </p:cNvCxnSpPr>
          <p:nvPr/>
        </p:nvCxnSpPr>
        <p:spPr>
          <a:xfrm rot="5400000">
            <a:off x="5558759" y="2012868"/>
            <a:ext cx="411536" cy="382423"/>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DF13F9F-29F9-A14D-B165-B7C0C1C0FEBA}"/>
              </a:ext>
            </a:extLst>
          </p:cNvPr>
          <p:cNvSpPr/>
          <p:nvPr/>
        </p:nvSpPr>
        <p:spPr>
          <a:xfrm>
            <a:off x="77738" y="2204079"/>
            <a:ext cx="177215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Memory Roof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mbria" panose="02040503050406030204" pitchFamily="18" charset="0"/>
              </a:rPr>
              <a:t>y = BW x AI</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5" name="Rectangle 24">
            <a:extLst>
              <a:ext uri="{FF2B5EF4-FFF2-40B4-BE49-F238E27FC236}">
                <a16:creationId xmlns:a16="http://schemas.microsoft.com/office/drawing/2014/main" id="{BF935C9B-625B-CD40-A0BA-74230A593934}"/>
              </a:ext>
            </a:extLst>
          </p:cNvPr>
          <p:cNvSpPr/>
          <p:nvPr/>
        </p:nvSpPr>
        <p:spPr>
          <a:xfrm>
            <a:off x="4178969" y="2522544"/>
            <a:ext cx="2869194" cy="31767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Compute Bound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 suitable for NDP</a:t>
            </a:r>
          </a:p>
        </p:txBody>
      </p:sp>
      <p:sp>
        <p:nvSpPr>
          <p:cNvPr id="26" name="Freeform 25">
            <a:extLst>
              <a:ext uri="{FF2B5EF4-FFF2-40B4-BE49-F238E27FC236}">
                <a16:creationId xmlns:a16="http://schemas.microsoft.com/office/drawing/2014/main" id="{467C6D86-2386-8B47-883D-14B101E4FA8B}"/>
              </a:ext>
            </a:extLst>
          </p:cNvPr>
          <p:cNvSpPr/>
          <p:nvPr/>
        </p:nvSpPr>
        <p:spPr>
          <a:xfrm>
            <a:off x="2694648" y="2654188"/>
            <a:ext cx="1367554" cy="3050697"/>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Memory Bound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Suitable for NDP</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5">
            <a:extLst>
              <a:ext uri="{FF2B5EF4-FFF2-40B4-BE49-F238E27FC236}">
                <a16:creationId xmlns:a16="http://schemas.microsoft.com/office/drawing/2014/main" id="{9A4872B9-BF24-0D46-B8FE-B70180A89BCE}"/>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10</a:t>
            </a:r>
          </a:p>
        </p:txBody>
      </p:sp>
    </p:spTree>
    <p:extLst>
      <p:ext uri="{BB962C8B-B14F-4D97-AF65-F5344CB8AC3E}">
        <p14:creationId xmlns:p14="http://schemas.microsoft.com/office/powerpoint/2010/main" val="25810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441E0BF-E26E-4145-9F36-5872B559F41D}"/>
              </a:ext>
            </a:extLst>
          </p:cNvPr>
          <p:cNvGrpSpPr/>
          <p:nvPr/>
        </p:nvGrpSpPr>
        <p:grpSpPr>
          <a:xfrm>
            <a:off x="1992668" y="1863788"/>
            <a:ext cx="5154267" cy="4366189"/>
            <a:chOff x="1992668" y="1863788"/>
            <a:chExt cx="5154267" cy="4366189"/>
          </a:xfrm>
        </p:grpSpPr>
        <p:grpSp>
          <p:nvGrpSpPr>
            <p:cNvPr id="15" name="Group 14">
              <a:extLst>
                <a:ext uri="{FF2B5EF4-FFF2-40B4-BE49-F238E27FC236}">
                  <a16:creationId xmlns:a16="http://schemas.microsoft.com/office/drawing/2014/main" id="{57E256B9-DBCE-4E49-8777-5928CB75112B}"/>
                </a:ext>
              </a:extLst>
            </p:cNvPr>
            <p:cNvGrpSpPr/>
            <p:nvPr/>
          </p:nvGrpSpPr>
          <p:grpSpPr>
            <a:xfrm>
              <a:off x="1992668" y="1863788"/>
              <a:ext cx="5154267" cy="4366189"/>
              <a:chOff x="1992668" y="1863788"/>
              <a:chExt cx="5154267" cy="4366189"/>
            </a:xfrm>
          </p:grpSpPr>
          <p:pic>
            <p:nvPicPr>
              <p:cNvPr id="5" name="Picture 4">
                <a:extLst>
                  <a:ext uri="{FF2B5EF4-FFF2-40B4-BE49-F238E27FC236}">
                    <a16:creationId xmlns:a16="http://schemas.microsoft.com/office/drawing/2014/main" id="{A5C165D2-1116-014A-8440-EC93A689EC9E}"/>
                  </a:ext>
                </a:extLst>
              </p:cNvPr>
              <p:cNvPicPr>
                <a:picLocks noChangeAspect="1"/>
              </p:cNvPicPr>
              <p:nvPr/>
            </p:nvPicPr>
            <p:blipFill rotWithShape="1">
              <a:blip r:embed="rId3"/>
              <a:srcRect t="10227"/>
              <a:stretch/>
            </p:blipFill>
            <p:spPr>
              <a:xfrm>
                <a:off x="1992668" y="2263884"/>
                <a:ext cx="5154267" cy="3966093"/>
              </a:xfrm>
              <a:prstGeom prst="rect">
                <a:avLst/>
              </a:prstGeom>
            </p:spPr>
          </p:pic>
          <p:pic>
            <p:nvPicPr>
              <p:cNvPr id="14" name="Picture 13">
                <a:extLst>
                  <a:ext uri="{FF2B5EF4-FFF2-40B4-BE49-F238E27FC236}">
                    <a16:creationId xmlns:a16="http://schemas.microsoft.com/office/drawing/2014/main" id="{86D2A675-DE2D-314D-8560-ED18B630C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82" y="1863788"/>
                <a:ext cx="3612293" cy="400096"/>
              </a:xfrm>
              <a:prstGeom prst="rect">
                <a:avLst/>
              </a:prstGeom>
            </p:spPr>
          </p:pic>
        </p:grpSp>
        <p:sp>
          <p:nvSpPr>
            <p:cNvPr id="6" name="Rectangle 5">
              <a:extLst>
                <a:ext uri="{FF2B5EF4-FFF2-40B4-BE49-F238E27FC236}">
                  <a16:creationId xmlns:a16="http://schemas.microsoft.com/office/drawing/2014/main" id="{732313A9-6CC1-5244-B284-49D4ED9EBC2E}"/>
                </a:ext>
              </a:extLst>
            </p:cNvPr>
            <p:cNvSpPr/>
            <p:nvPr/>
          </p:nvSpPr>
          <p:spPr>
            <a:xfrm rot="2458086">
              <a:off x="2985415" y="3025302"/>
              <a:ext cx="262334" cy="807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497AC78-BE59-E744-B1A3-4D3EABFDAE0D}"/>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AEC7E2D9-0FC1-DD4C-A6F7-BFB6FF45D32E}"/>
              </a:ext>
            </a:extLst>
          </p:cNvPr>
          <p:cNvSpPr>
            <a:spLocks noGrp="1"/>
          </p:cNvSpPr>
          <p:nvPr>
            <p:ph idx="1"/>
          </p:nvPr>
        </p:nvSpPr>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sp>
        <p:nvSpPr>
          <p:cNvPr id="37" name="Slide Number Placeholder 5">
            <a:extLst>
              <a:ext uri="{FF2B5EF4-FFF2-40B4-BE49-F238E27FC236}">
                <a16:creationId xmlns:a16="http://schemas.microsoft.com/office/drawing/2014/main" id="{4339172A-B82B-FB4D-8B56-F3F79665B10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10</a:t>
            </a:r>
          </a:p>
        </p:txBody>
      </p:sp>
      <p:pic>
        <p:nvPicPr>
          <p:cNvPr id="17" name="Picture 16">
            <a:extLst>
              <a:ext uri="{FF2B5EF4-FFF2-40B4-BE49-F238E27FC236}">
                <a16:creationId xmlns:a16="http://schemas.microsoft.com/office/drawing/2014/main" id="{415E64CF-3343-6240-AE1A-7770C8C3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176" y="1874678"/>
            <a:ext cx="6574327" cy="361137"/>
          </a:xfrm>
          <a:prstGeom prst="rect">
            <a:avLst/>
          </a:prstGeom>
        </p:spPr>
      </p:pic>
      <p:sp>
        <p:nvSpPr>
          <p:cNvPr id="4" name="Rounded Rectangle 3">
            <a:extLst>
              <a:ext uri="{FF2B5EF4-FFF2-40B4-BE49-F238E27FC236}">
                <a16:creationId xmlns:a16="http://schemas.microsoft.com/office/drawing/2014/main" id="{DFC0A3C4-CD36-184B-B8C4-6A88B847DBF7}"/>
              </a:ext>
            </a:extLst>
          </p:cNvPr>
          <p:cNvSpPr/>
          <p:nvPr/>
        </p:nvSpPr>
        <p:spPr>
          <a:xfrm>
            <a:off x="1730176" y="1863788"/>
            <a:ext cx="1640821"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CBA6F11-18E2-4E4C-B96A-8154976AF005}"/>
              </a:ext>
            </a:extLst>
          </p:cNvPr>
          <p:cNvSpPr/>
          <p:nvPr/>
        </p:nvSpPr>
        <p:spPr>
          <a:xfrm>
            <a:off x="3370997" y="1863788"/>
            <a:ext cx="1640821"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1729042-D165-5043-B4FE-A68D30AEFB88}"/>
              </a:ext>
            </a:extLst>
          </p:cNvPr>
          <p:cNvSpPr/>
          <p:nvPr/>
        </p:nvSpPr>
        <p:spPr>
          <a:xfrm>
            <a:off x="5011818" y="1852005"/>
            <a:ext cx="1971472"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1CA5B28-4719-1F49-A4B8-1CB3EFFDA118}"/>
              </a:ext>
            </a:extLst>
          </p:cNvPr>
          <p:cNvSpPr/>
          <p:nvPr/>
        </p:nvSpPr>
        <p:spPr>
          <a:xfrm>
            <a:off x="7146934" y="1852635"/>
            <a:ext cx="1157569"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5036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E256B9-DBCE-4E49-8777-5928CB75112B}"/>
              </a:ext>
            </a:extLst>
          </p:cNvPr>
          <p:cNvGrpSpPr/>
          <p:nvPr/>
        </p:nvGrpSpPr>
        <p:grpSpPr>
          <a:xfrm>
            <a:off x="1992668" y="1863788"/>
            <a:ext cx="5154267" cy="4366189"/>
            <a:chOff x="1992668" y="1863788"/>
            <a:chExt cx="5154267" cy="4366189"/>
          </a:xfrm>
        </p:grpSpPr>
        <p:pic>
          <p:nvPicPr>
            <p:cNvPr id="5" name="Picture 4">
              <a:extLst>
                <a:ext uri="{FF2B5EF4-FFF2-40B4-BE49-F238E27FC236}">
                  <a16:creationId xmlns:a16="http://schemas.microsoft.com/office/drawing/2014/main" id="{A5C165D2-1116-014A-8440-EC93A689EC9E}"/>
                </a:ext>
              </a:extLst>
            </p:cNvPr>
            <p:cNvPicPr>
              <a:picLocks noChangeAspect="1"/>
            </p:cNvPicPr>
            <p:nvPr/>
          </p:nvPicPr>
          <p:blipFill rotWithShape="1">
            <a:blip r:embed="rId3"/>
            <a:srcRect t="10227"/>
            <a:stretch/>
          </p:blipFill>
          <p:spPr>
            <a:xfrm>
              <a:off x="1992668" y="2263884"/>
              <a:ext cx="5154267" cy="3966093"/>
            </a:xfrm>
            <a:prstGeom prst="rect">
              <a:avLst/>
            </a:prstGeom>
          </p:spPr>
        </p:pic>
        <p:pic>
          <p:nvPicPr>
            <p:cNvPr id="14" name="Picture 13">
              <a:extLst>
                <a:ext uri="{FF2B5EF4-FFF2-40B4-BE49-F238E27FC236}">
                  <a16:creationId xmlns:a16="http://schemas.microsoft.com/office/drawing/2014/main" id="{86D2A675-DE2D-314D-8560-ED18B630C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82" y="1863788"/>
              <a:ext cx="3612293" cy="400096"/>
            </a:xfrm>
            <a:prstGeom prst="rect">
              <a:avLst/>
            </a:prstGeom>
          </p:spPr>
        </p:pic>
      </p:grpSp>
      <p:sp>
        <p:nvSpPr>
          <p:cNvPr id="2" name="Title 1">
            <a:extLst>
              <a:ext uri="{FF2B5EF4-FFF2-40B4-BE49-F238E27FC236}">
                <a16:creationId xmlns:a16="http://schemas.microsoft.com/office/drawing/2014/main" id="{5497AC78-BE59-E744-B1A3-4D3EABFDAE0D}"/>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AEC7E2D9-0FC1-DD4C-A6F7-BFB6FF45D32E}"/>
              </a:ext>
            </a:extLst>
          </p:cNvPr>
          <p:cNvSpPr>
            <a:spLocks noGrp="1"/>
          </p:cNvSpPr>
          <p:nvPr>
            <p:ph idx="1"/>
          </p:nvPr>
        </p:nvSpPr>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grpSp>
        <p:nvGrpSpPr>
          <p:cNvPr id="34" name="Group 33">
            <a:extLst>
              <a:ext uri="{FF2B5EF4-FFF2-40B4-BE49-F238E27FC236}">
                <a16:creationId xmlns:a16="http://schemas.microsoft.com/office/drawing/2014/main" id="{66164C0F-CB8B-8B44-8A20-82DF5F863607}"/>
              </a:ext>
            </a:extLst>
          </p:cNvPr>
          <p:cNvGrpSpPr/>
          <p:nvPr/>
        </p:nvGrpSpPr>
        <p:grpSpPr>
          <a:xfrm>
            <a:off x="-33967" y="4147196"/>
            <a:ext cx="3766723" cy="1625341"/>
            <a:chOff x="-33967" y="4147196"/>
            <a:chExt cx="3766723" cy="1625341"/>
          </a:xfrm>
        </p:grpSpPr>
        <p:sp>
          <p:nvSpPr>
            <p:cNvPr id="6" name="Freeform 5">
              <a:extLst>
                <a:ext uri="{FF2B5EF4-FFF2-40B4-BE49-F238E27FC236}">
                  <a16:creationId xmlns:a16="http://schemas.microsoft.com/office/drawing/2014/main" id="{4B73D529-8B06-464A-9891-A6EA2E61A209}"/>
                </a:ext>
              </a:extLst>
            </p:cNvPr>
            <p:cNvSpPr/>
            <p:nvPr/>
          </p:nvSpPr>
          <p:spPr>
            <a:xfrm>
              <a:off x="2605414" y="4147196"/>
              <a:ext cx="1127342" cy="1577199"/>
            </a:xfrm>
            <a:custGeom>
              <a:avLst/>
              <a:gdLst>
                <a:gd name="connsiteX0" fmla="*/ 889348 w 1127342"/>
                <a:gd name="connsiteY0" fmla="*/ 11445 h 1577199"/>
                <a:gd name="connsiteX1" fmla="*/ 839244 w 1127342"/>
                <a:gd name="connsiteY1" fmla="*/ 161757 h 1577199"/>
                <a:gd name="connsiteX2" fmla="*/ 814191 w 1127342"/>
                <a:gd name="connsiteY2" fmla="*/ 186809 h 1577199"/>
                <a:gd name="connsiteX3" fmla="*/ 789139 w 1127342"/>
                <a:gd name="connsiteY3" fmla="*/ 224388 h 1577199"/>
                <a:gd name="connsiteX4" fmla="*/ 676405 w 1127342"/>
                <a:gd name="connsiteY4" fmla="*/ 287018 h 1577199"/>
                <a:gd name="connsiteX5" fmla="*/ 626301 w 1127342"/>
                <a:gd name="connsiteY5" fmla="*/ 312070 h 1577199"/>
                <a:gd name="connsiteX6" fmla="*/ 551145 w 1127342"/>
                <a:gd name="connsiteY6" fmla="*/ 337122 h 1577199"/>
                <a:gd name="connsiteX7" fmla="*/ 475989 w 1127342"/>
                <a:gd name="connsiteY7" fmla="*/ 374700 h 1577199"/>
                <a:gd name="connsiteX8" fmla="*/ 388307 w 1127342"/>
                <a:gd name="connsiteY8" fmla="*/ 387226 h 1577199"/>
                <a:gd name="connsiteX9" fmla="*/ 175364 w 1127342"/>
                <a:gd name="connsiteY9" fmla="*/ 424804 h 1577199"/>
                <a:gd name="connsiteX10" fmla="*/ 137786 w 1127342"/>
                <a:gd name="connsiteY10" fmla="*/ 437330 h 1577199"/>
                <a:gd name="connsiteX11" fmla="*/ 50104 w 1127342"/>
                <a:gd name="connsiteY11" fmla="*/ 550064 h 1577199"/>
                <a:gd name="connsiteX12" fmla="*/ 25052 w 1127342"/>
                <a:gd name="connsiteY12" fmla="*/ 587642 h 1577199"/>
                <a:gd name="connsiteX13" fmla="*/ 37578 w 1127342"/>
                <a:gd name="connsiteY13" fmla="*/ 737955 h 1577199"/>
                <a:gd name="connsiteX14" fmla="*/ 62630 w 1127342"/>
                <a:gd name="connsiteY14" fmla="*/ 813111 h 1577199"/>
                <a:gd name="connsiteX15" fmla="*/ 25052 w 1127342"/>
                <a:gd name="connsiteY15" fmla="*/ 988475 h 1577199"/>
                <a:gd name="connsiteX16" fmla="*/ 0 w 1127342"/>
                <a:gd name="connsiteY16" fmla="*/ 1026053 h 1577199"/>
                <a:gd name="connsiteX17" fmla="*/ 12526 w 1127342"/>
                <a:gd name="connsiteY17" fmla="*/ 1351730 h 1577199"/>
                <a:gd name="connsiteX18" fmla="*/ 112734 w 1127342"/>
                <a:gd name="connsiteY18" fmla="*/ 1439412 h 1577199"/>
                <a:gd name="connsiteX19" fmla="*/ 187890 w 1127342"/>
                <a:gd name="connsiteY19" fmla="*/ 1502042 h 1577199"/>
                <a:gd name="connsiteX20" fmla="*/ 425885 w 1127342"/>
                <a:gd name="connsiteY20" fmla="*/ 1552146 h 1577199"/>
                <a:gd name="connsiteX21" fmla="*/ 601249 w 1127342"/>
                <a:gd name="connsiteY21" fmla="*/ 1577199 h 1577199"/>
                <a:gd name="connsiteX22" fmla="*/ 726509 w 1127342"/>
                <a:gd name="connsiteY22" fmla="*/ 1564672 h 1577199"/>
                <a:gd name="connsiteX23" fmla="*/ 751561 w 1127342"/>
                <a:gd name="connsiteY23" fmla="*/ 1514568 h 1577199"/>
                <a:gd name="connsiteX24" fmla="*/ 789139 w 1127342"/>
                <a:gd name="connsiteY24" fmla="*/ 1364256 h 1577199"/>
                <a:gd name="connsiteX25" fmla="*/ 801665 w 1127342"/>
                <a:gd name="connsiteY25" fmla="*/ 1314152 h 1577199"/>
                <a:gd name="connsiteX26" fmla="*/ 826718 w 1127342"/>
                <a:gd name="connsiteY26" fmla="*/ 1226470 h 1577199"/>
                <a:gd name="connsiteX27" fmla="*/ 839244 w 1127342"/>
                <a:gd name="connsiteY27" fmla="*/ 1151314 h 1577199"/>
                <a:gd name="connsiteX28" fmla="*/ 876822 w 1127342"/>
                <a:gd name="connsiteY28" fmla="*/ 988475 h 1577199"/>
                <a:gd name="connsiteX29" fmla="*/ 901874 w 1127342"/>
                <a:gd name="connsiteY29" fmla="*/ 913319 h 1577199"/>
                <a:gd name="connsiteX30" fmla="*/ 914400 w 1127342"/>
                <a:gd name="connsiteY30" fmla="*/ 875741 h 1577199"/>
                <a:gd name="connsiteX31" fmla="*/ 951978 w 1127342"/>
                <a:gd name="connsiteY31" fmla="*/ 800585 h 1577199"/>
                <a:gd name="connsiteX32" fmla="*/ 977030 w 1127342"/>
                <a:gd name="connsiteY32" fmla="*/ 750481 h 1577199"/>
                <a:gd name="connsiteX33" fmla="*/ 989556 w 1127342"/>
                <a:gd name="connsiteY33" fmla="*/ 712903 h 1577199"/>
                <a:gd name="connsiteX34" fmla="*/ 1014608 w 1127342"/>
                <a:gd name="connsiteY34" fmla="*/ 662799 h 1577199"/>
                <a:gd name="connsiteX35" fmla="*/ 1064712 w 1127342"/>
                <a:gd name="connsiteY35" fmla="*/ 537538 h 1577199"/>
                <a:gd name="connsiteX36" fmla="*/ 1102290 w 1127342"/>
                <a:gd name="connsiteY36" fmla="*/ 399752 h 1577199"/>
                <a:gd name="connsiteX37" fmla="*/ 1114816 w 1127342"/>
                <a:gd name="connsiteY37" fmla="*/ 362174 h 1577199"/>
                <a:gd name="connsiteX38" fmla="*/ 1127342 w 1127342"/>
                <a:gd name="connsiteY38" fmla="*/ 324596 h 1577199"/>
                <a:gd name="connsiteX39" fmla="*/ 1114816 w 1127342"/>
                <a:gd name="connsiteY39" fmla="*/ 149231 h 1577199"/>
                <a:gd name="connsiteX40" fmla="*/ 1102290 w 1127342"/>
                <a:gd name="connsiteY40" fmla="*/ 111653 h 1577199"/>
                <a:gd name="connsiteX41" fmla="*/ 1064712 w 1127342"/>
                <a:gd name="connsiteY41" fmla="*/ 74075 h 1577199"/>
                <a:gd name="connsiteX42" fmla="*/ 939452 w 1127342"/>
                <a:gd name="connsiteY42" fmla="*/ 11445 h 1577199"/>
                <a:gd name="connsiteX43" fmla="*/ 889348 w 1127342"/>
                <a:gd name="connsiteY43" fmla="*/ 11445 h 157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7342" h="1577199">
                  <a:moveTo>
                    <a:pt x="889348" y="11445"/>
                  </a:moveTo>
                  <a:cubicBezTo>
                    <a:pt x="872647" y="36497"/>
                    <a:pt x="871604" y="113219"/>
                    <a:pt x="839244" y="161757"/>
                  </a:cubicBezTo>
                  <a:cubicBezTo>
                    <a:pt x="832693" y="171583"/>
                    <a:pt x="821569" y="177587"/>
                    <a:pt x="814191" y="186809"/>
                  </a:cubicBezTo>
                  <a:cubicBezTo>
                    <a:pt x="804786" y="198565"/>
                    <a:pt x="800469" y="214474"/>
                    <a:pt x="789139" y="224388"/>
                  </a:cubicBezTo>
                  <a:cubicBezTo>
                    <a:pt x="711022" y="292741"/>
                    <a:pt x="739027" y="260180"/>
                    <a:pt x="676405" y="287018"/>
                  </a:cubicBezTo>
                  <a:cubicBezTo>
                    <a:pt x="659242" y="294374"/>
                    <a:pt x="643638" y="305135"/>
                    <a:pt x="626301" y="312070"/>
                  </a:cubicBezTo>
                  <a:cubicBezTo>
                    <a:pt x="601783" y="321877"/>
                    <a:pt x="573117" y="322474"/>
                    <a:pt x="551145" y="337122"/>
                  </a:cubicBezTo>
                  <a:cubicBezTo>
                    <a:pt x="519475" y="358235"/>
                    <a:pt x="513032" y="367291"/>
                    <a:pt x="475989" y="374700"/>
                  </a:cubicBezTo>
                  <a:cubicBezTo>
                    <a:pt x="447038" y="380490"/>
                    <a:pt x="417470" y="382621"/>
                    <a:pt x="388307" y="387226"/>
                  </a:cubicBezTo>
                  <a:cubicBezTo>
                    <a:pt x="378937" y="388706"/>
                    <a:pt x="219927" y="413663"/>
                    <a:pt x="175364" y="424804"/>
                  </a:cubicBezTo>
                  <a:cubicBezTo>
                    <a:pt x="162555" y="428006"/>
                    <a:pt x="150312" y="433155"/>
                    <a:pt x="137786" y="437330"/>
                  </a:cubicBezTo>
                  <a:cubicBezTo>
                    <a:pt x="78918" y="496198"/>
                    <a:pt x="110034" y="460169"/>
                    <a:pt x="50104" y="550064"/>
                  </a:cubicBezTo>
                  <a:lnTo>
                    <a:pt x="25052" y="587642"/>
                  </a:lnTo>
                  <a:cubicBezTo>
                    <a:pt x="29227" y="637746"/>
                    <a:pt x="29312" y="688361"/>
                    <a:pt x="37578" y="737955"/>
                  </a:cubicBezTo>
                  <a:cubicBezTo>
                    <a:pt x="41919" y="764003"/>
                    <a:pt x="62630" y="813111"/>
                    <a:pt x="62630" y="813111"/>
                  </a:cubicBezTo>
                  <a:cubicBezTo>
                    <a:pt x="57330" y="855513"/>
                    <a:pt x="52511" y="947286"/>
                    <a:pt x="25052" y="988475"/>
                  </a:cubicBezTo>
                  <a:lnTo>
                    <a:pt x="0" y="1026053"/>
                  </a:lnTo>
                  <a:cubicBezTo>
                    <a:pt x="4175" y="1134612"/>
                    <a:pt x="1347" y="1243667"/>
                    <a:pt x="12526" y="1351730"/>
                  </a:cubicBezTo>
                  <a:cubicBezTo>
                    <a:pt x="16621" y="1391315"/>
                    <a:pt x="100369" y="1427047"/>
                    <a:pt x="112734" y="1439412"/>
                  </a:cubicBezTo>
                  <a:cubicBezTo>
                    <a:pt x="136332" y="1463010"/>
                    <a:pt x="156500" y="1488091"/>
                    <a:pt x="187890" y="1502042"/>
                  </a:cubicBezTo>
                  <a:cubicBezTo>
                    <a:pt x="262765" y="1535320"/>
                    <a:pt x="345758" y="1542719"/>
                    <a:pt x="425885" y="1552146"/>
                  </a:cubicBezTo>
                  <a:cubicBezTo>
                    <a:pt x="570402" y="1569148"/>
                    <a:pt x="495562" y="1556060"/>
                    <a:pt x="601249" y="1577199"/>
                  </a:cubicBezTo>
                  <a:cubicBezTo>
                    <a:pt x="643002" y="1573023"/>
                    <a:pt x="687775" y="1580811"/>
                    <a:pt x="726509" y="1564672"/>
                  </a:cubicBezTo>
                  <a:cubicBezTo>
                    <a:pt x="743745" y="1557490"/>
                    <a:pt x="745656" y="1532282"/>
                    <a:pt x="751561" y="1514568"/>
                  </a:cubicBezTo>
                  <a:lnTo>
                    <a:pt x="789139" y="1364256"/>
                  </a:lnTo>
                  <a:cubicBezTo>
                    <a:pt x="793314" y="1347555"/>
                    <a:pt x="796221" y="1330484"/>
                    <a:pt x="801665" y="1314152"/>
                  </a:cubicBezTo>
                  <a:cubicBezTo>
                    <a:pt x="813602" y="1278342"/>
                    <a:pt x="818855" y="1265784"/>
                    <a:pt x="826718" y="1226470"/>
                  </a:cubicBezTo>
                  <a:cubicBezTo>
                    <a:pt x="831699" y="1201566"/>
                    <a:pt x="834701" y="1176302"/>
                    <a:pt x="839244" y="1151314"/>
                  </a:cubicBezTo>
                  <a:cubicBezTo>
                    <a:pt x="847194" y="1107591"/>
                    <a:pt x="864927" y="1024160"/>
                    <a:pt x="876822" y="988475"/>
                  </a:cubicBezTo>
                  <a:lnTo>
                    <a:pt x="901874" y="913319"/>
                  </a:lnTo>
                  <a:cubicBezTo>
                    <a:pt x="906049" y="900793"/>
                    <a:pt x="907076" y="886727"/>
                    <a:pt x="914400" y="875741"/>
                  </a:cubicBezTo>
                  <a:cubicBezTo>
                    <a:pt x="962544" y="803525"/>
                    <a:pt x="920862" y="873189"/>
                    <a:pt x="951978" y="800585"/>
                  </a:cubicBezTo>
                  <a:cubicBezTo>
                    <a:pt x="959334" y="783422"/>
                    <a:pt x="969674" y="767644"/>
                    <a:pt x="977030" y="750481"/>
                  </a:cubicBezTo>
                  <a:cubicBezTo>
                    <a:pt x="982231" y="738345"/>
                    <a:pt x="984355" y="725039"/>
                    <a:pt x="989556" y="712903"/>
                  </a:cubicBezTo>
                  <a:cubicBezTo>
                    <a:pt x="996912" y="695740"/>
                    <a:pt x="1007673" y="680136"/>
                    <a:pt x="1014608" y="662799"/>
                  </a:cubicBezTo>
                  <a:cubicBezTo>
                    <a:pt x="1076521" y="508014"/>
                    <a:pt x="1005961" y="655040"/>
                    <a:pt x="1064712" y="537538"/>
                  </a:cubicBezTo>
                  <a:cubicBezTo>
                    <a:pt x="1082417" y="449014"/>
                    <a:pt x="1070505" y="495106"/>
                    <a:pt x="1102290" y="399752"/>
                  </a:cubicBezTo>
                  <a:lnTo>
                    <a:pt x="1114816" y="362174"/>
                  </a:lnTo>
                  <a:lnTo>
                    <a:pt x="1127342" y="324596"/>
                  </a:lnTo>
                  <a:cubicBezTo>
                    <a:pt x="1123167" y="266141"/>
                    <a:pt x="1121663" y="207434"/>
                    <a:pt x="1114816" y="149231"/>
                  </a:cubicBezTo>
                  <a:cubicBezTo>
                    <a:pt x="1113273" y="136118"/>
                    <a:pt x="1109614" y="122639"/>
                    <a:pt x="1102290" y="111653"/>
                  </a:cubicBezTo>
                  <a:cubicBezTo>
                    <a:pt x="1092464" y="96914"/>
                    <a:pt x="1078695" y="84951"/>
                    <a:pt x="1064712" y="74075"/>
                  </a:cubicBezTo>
                  <a:cubicBezTo>
                    <a:pt x="1010417" y="31845"/>
                    <a:pt x="998648" y="21311"/>
                    <a:pt x="939452" y="11445"/>
                  </a:cubicBezTo>
                  <a:cubicBezTo>
                    <a:pt x="931215" y="10072"/>
                    <a:pt x="906049" y="-13607"/>
                    <a:pt x="889348" y="11445"/>
                  </a:cubicBezTo>
                  <a:close/>
                </a:path>
              </a:pathLst>
            </a:custGeom>
            <a:solidFill>
              <a:schemeClr val="accent6">
                <a:alpha val="20392"/>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7AA9AEA-BFF3-8240-B205-449011F2DAEA}"/>
                </a:ext>
              </a:extLst>
            </p:cNvPr>
            <p:cNvSpPr/>
            <p:nvPr/>
          </p:nvSpPr>
          <p:spPr>
            <a:xfrm>
              <a:off x="-33967" y="4744901"/>
              <a:ext cx="20773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faster on NDP</a:t>
              </a:r>
              <a:endParaRPr kumimoji="0" lang="en-US" sz="1800" b="1"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7" name="Curved Connector 6">
              <a:extLst>
                <a:ext uri="{FF2B5EF4-FFF2-40B4-BE49-F238E27FC236}">
                  <a16:creationId xmlns:a16="http://schemas.microsoft.com/office/drawing/2014/main" id="{2A7DFCF8-3B4F-0A44-9739-8F322A8378F5}"/>
                </a:ext>
              </a:extLst>
            </p:cNvPr>
            <p:cNvCxnSpPr>
              <a:cxnSpLocks/>
            </p:cNvCxnSpPr>
            <p:nvPr/>
          </p:nvCxnSpPr>
          <p:spPr>
            <a:xfrm>
              <a:off x="1623606" y="5160723"/>
              <a:ext cx="852726" cy="297002"/>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626EC7A-F83D-EF45-9A26-842995BF871B}"/>
              </a:ext>
            </a:extLst>
          </p:cNvPr>
          <p:cNvGrpSpPr/>
          <p:nvPr/>
        </p:nvGrpSpPr>
        <p:grpSpPr>
          <a:xfrm>
            <a:off x="4886743" y="2638139"/>
            <a:ext cx="4064498" cy="1095813"/>
            <a:chOff x="4881123" y="2661995"/>
            <a:chExt cx="4064498" cy="1095813"/>
          </a:xfrm>
        </p:grpSpPr>
        <p:sp>
          <p:nvSpPr>
            <p:cNvPr id="10" name="Freeform 9">
              <a:extLst>
                <a:ext uri="{FF2B5EF4-FFF2-40B4-BE49-F238E27FC236}">
                  <a16:creationId xmlns:a16="http://schemas.microsoft.com/office/drawing/2014/main" id="{CC20F806-518A-804D-B0AE-5B205717CF32}"/>
                </a:ext>
              </a:extLst>
            </p:cNvPr>
            <p:cNvSpPr/>
            <p:nvPr/>
          </p:nvSpPr>
          <p:spPr>
            <a:xfrm>
              <a:off x="4881123" y="3377883"/>
              <a:ext cx="1231578" cy="379925"/>
            </a:xfrm>
            <a:custGeom>
              <a:avLst/>
              <a:gdLst>
                <a:gd name="connsiteX0" fmla="*/ 467491 w 1231578"/>
                <a:gd name="connsiteY0" fmla="*/ 4144 h 379925"/>
                <a:gd name="connsiteX1" fmla="*/ 379809 w 1231578"/>
                <a:gd name="connsiteY1" fmla="*/ 16670 h 379925"/>
                <a:gd name="connsiteX2" fmla="*/ 191918 w 1231578"/>
                <a:gd name="connsiteY2" fmla="*/ 29196 h 379925"/>
                <a:gd name="connsiteX3" fmla="*/ 141814 w 1231578"/>
                <a:gd name="connsiteY3" fmla="*/ 41722 h 379925"/>
                <a:gd name="connsiteX4" fmla="*/ 66658 w 1231578"/>
                <a:gd name="connsiteY4" fmla="*/ 66775 h 379925"/>
                <a:gd name="connsiteX5" fmla="*/ 41606 w 1231578"/>
                <a:gd name="connsiteY5" fmla="*/ 104353 h 379925"/>
                <a:gd name="connsiteX6" fmla="*/ 4028 w 1231578"/>
                <a:gd name="connsiteY6" fmla="*/ 129405 h 379925"/>
                <a:gd name="connsiteX7" fmla="*/ 16554 w 1231578"/>
                <a:gd name="connsiteY7" fmla="*/ 229613 h 379925"/>
                <a:gd name="connsiteX8" fmla="*/ 204444 w 1231578"/>
                <a:gd name="connsiteY8" fmla="*/ 267191 h 379925"/>
                <a:gd name="connsiteX9" fmla="*/ 304652 w 1231578"/>
                <a:gd name="connsiteY9" fmla="*/ 279717 h 379925"/>
                <a:gd name="connsiteX10" fmla="*/ 354756 w 1231578"/>
                <a:gd name="connsiteY10" fmla="*/ 292243 h 379925"/>
                <a:gd name="connsiteX11" fmla="*/ 592751 w 1231578"/>
                <a:gd name="connsiteY11" fmla="*/ 304769 h 379925"/>
                <a:gd name="connsiteX12" fmla="*/ 705485 w 1231578"/>
                <a:gd name="connsiteY12" fmla="*/ 317295 h 379925"/>
                <a:gd name="connsiteX13" fmla="*/ 780641 w 1231578"/>
                <a:gd name="connsiteY13" fmla="*/ 354873 h 379925"/>
                <a:gd name="connsiteX14" fmla="*/ 905902 w 1231578"/>
                <a:gd name="connsiteY14" fmla="*/ 379925 h 379925"/>
                <a:gd name="connsiteX15" fmla="*/ 1181474 w 1231578"/>
                <a:gd name="connsiteY15" fmla="*/ 367399 h 379925"/>
                <a:gd name="connsiteX16" fmla="*/ 1219052 w 1231578"/>
                <a:gd name="connsiteY16" fmla="*/ 342347 h 379925"/>
                <a:gd name="connsiteX17" fmla="*/ 1231578 w 1231578"/>
                <a:gd name="connsiteY17" fmla="*/ 304769 h 379925"/>
                <a:gd name="connsiteX18" fmla="*/ 1219052 w 1231578"/>
                <a:gd name="connsiteY18" fmla="*/ 166983 h 379925"/>
                <a:gd name="connsiteX19" fmla="*/ 1156422 w 1231578"/>
                <a:gd name="connsiteY19" fmla="*/ 91827 h 379925"/>
                <a:gd name="connsiteX20" fmla="*/ 1118844 w 1231578"/>
                <a:gd name="connsiteY20" fmla="*/ 79301 h 379925"/>
                <a:gd name="connsiteX21" fmla="*/ 1081266 w 1231578"/>
                <a:gd name="connsiteY21" fmla="*/ 54249 h 379925"/>
                <a:gd name="connsiteX22" fmla="*/ 580225 w 1231578"/>
                <a:gd name="connsiteY22" fmla="*/ 16670 h 379925"/>
                <a:gd name="connsiteX23" fmla="*/ 467491 w 1231578"/>
                <a:gd name="connsiteY23" fmla="*/ 4144 h 3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78" h="379925">
                  <a:moveTo>
                    <a:pt x="467491" y="4144"/>
                  </a:moveTo>
                  <a:cubicBezTo>
                    <a:pt x="434088" y="4144"/>
                    <a:pt x="409212" y="13997"/>
                    <a:pt x="379809" y="16670"/>
                  </a:cubicBezTo>
                  <a:cubicBezTo>
                    <a:pt x="317297" y="22353"/>
                    <a:pt x="254342" y="22625"/>
                    <a:pt x="191918" y="29196"/>
                  </a:cubicBezTo>
                  <a:cubicBezTo>
                    <a:pt x="174797" y="30998"/>
                    <a:pt x="158303" y="36775"/>
                    <a:pt x="141814" y="41722"/>
                  </a:cubicBezTo>
                  <a:cubicBezTo>
                    <a:pt x="116521" y="49310"/>
                    <a:pt x="66658" y="66775"/>
                    <a:pt x="66658" y="66775"/>
                  </a:cubicBezTo>
                  <a:cubicBezTo>
                    <a:pt x="58307" y="79301"/>
                    <a:pt x="52251" y="93708"/>
                    <a:pt x="41606" y="104353"/>
                  </a:cubicBezTo>
                  <a:cubicBezTo>
                    <a:pt x="30961" y="114998"/>
                    <a:pt x="6980" y="114643"/>
                    <a:pt x="4028" y="129405"/>
                  </a:cubicBezTo>
                  <a:cubicBezTo>
                    <a:pt x="-2574" y="162414"/>
                    <a:pt x="-2750" y="202036"/>
                    <a:pt x="16554" y="229613"/>
                  </a:cubicBezTo>
                  <a:cubicBezTo>
                    <a:pt x="35305" y="256400"/>
                    <a:pt x="197581" y="266384"/>
                    <a:pt x="204444" y="267191"/>
                  </a:cubicBezTo>
                  <a:cubicBezTo>
                    <a:pt x="237876" y="271124"/>
                    <a:pt x="271447" y="274183"/>
                    <a:pt x="304652" y="279717"/>
                  </a:cubicBezTo>
                  <a:cubicBezTo>
                    <a:pt x="321633" y="282547"/>
                    <a:pt x="337605" y="290752"/>
                    <a:pt x="354756" y="292243"/>
                  </a:cubicBezTo>
                  <a:cubicBezTo>
                    <a:pt x="433899" y="299125"/>
                    <a:pt x="513419" y="300594"/>
                    <a:pt x="592751" y="304769"/>
                  </a:cubicBezTo>
                  <a:cubicBezTo>
                    <a:pt x="630329" y="308944"/>
                    <a:pt x="668190" y="311079"/>
                    <a:pt x="705485" y="317295"/>
                  </a:cubicBezTo>
                  <a:cubicBezTo>
                    <a:pt x="763064" y="326892"/>
                    <a:pt x="725556" y="331265"/>
                    <a:pt x="780641" y="354873"/>
                  </a:cubicBezTo>
                  <a:cubicBezTo>
                    <a:pt x="804423" y="365065"/>
                    <a:pt x="888947" y="377099"/>
                    <a:pt x="905902" y="379925"/>
                  </a:cubicBezTo>
                  <a:cubicBezTo>
                    <a:pt x="997759" y="375750"/>
                    <a:pt x="1090177" y="378355"/>
                    <a:pt x="1181474" y="367399"/>
                  </a:cubicBezTo>
                  <a:cubicBezTo>
                    <a:pt x="1196421" y="365605"/>
                    <a:pt x="1209648" y="354102"/>
                    <a:pt x="1219052" y="342347"/>
                  </a:cubicBezTo>
                  <a:cubicBezTo>
                    <a:pt x="1227300" y="332037"/>
                    <a:pt x="1227403" y="317295"/>
                    <a:pt x="1231578" y="304769"/>
                  </a:cubicBezTo>
                  <a:cubicBezTo>
                    <a:pt x="1227403" y="258840"/>
                    <a:pt x="1228715" y="212077"/>
                    <a:pt x="1219052" y="166983"/>
                  </a:cubicBezTo>
                  <a:cubicBezTo>
                    <a:pt x="1215201" y="149011"/>
                    <a:pt x="1168136" y="99636"/>
                    <a:pt x="1156422" y="91827"/>
                  </a:cubicBezTo>
                  <a:cubicBezTo>
                    <a:pt x="1145436" y="84503"/>
                    <a:pt x="1130654" y="85206"/>
                    <a:pt x="1118844" y="79301"/>
                  </a:cubicBezTo>
                  <a:cubicBezTo>
                    <a:pt x="1105379" y="72568"/>
                    <a:pt x="1095023" y="60363"/>
                    <a:pt x="1081266" y="54249"/>
                  </a:cubicBezTo>
                  <a:cubicBezTo>
                    <a:pt x="927563" y="-14065"/>
                    <a:pt x="730318" y="21084"/>
                    <a:pt x="580225" y="16670"/>
                  </a:cubicBezTo>
                  <a:cubicBezTo>
                    <a:pt x="497147" y="-11023"/>
                    <a:pt x="500894" y="4144"/>
                    <a:pt x="467491" y="4144"/>
                  </a:cubicBezTo>
                  <a:close/>
                </a:path>
              </a:pathLst>
            </a:cu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Curved Connector 10">
              <a:extLst>
                <a:ext uri="{FF2B5EF4-FFF2-40B4-BE49-F238E27FC236}">
                  <a16:creationId xmlns:a16="http://schemas.microsoft.com/office/drawing/2014/main" id="{7A95F5F8-B28C-2B4B-BC2A-BC11D0C57C96}"/>
                </a:ext>
              </a:extLst>
            </p:cNvPr>
            <p:cNvCxnSpPr>
              <a:cxnSpLocks/>
            </p:cNvCxnSpPr>
            <p:nvPr/>
          </p:nvCxnSpPr>
          <p:spPr>
            <a:xfrm rot="10800000" flipV="1">
              <a:off x="6112701" y="3056351"/>
              <a:ext cx="538622" cy="51149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0206A11-81DF-6D4D-BAB9-660532A0F3EF}"/>
                </a:ext>
              </a:extLst>
            </p:cNvPr>
            <p:cNvSpPr/>
            <p:nvPr/>
          </p:nvSpPr>
          <p:spPr>
            <a:xfrm>
              <a:off x="6517037" y="2661995"/>
              <a:ext cx="2428584"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3" name="Group 32">
            <a:extLst>
              <a:ext uri="{FF2B5EF4-FFF2-40B4-BE49-F238E27FC236}">
                <a16:creationId xmlns:a16="http://schemas.microsoft.com/office/drawing/2014/main" id="{76C86332-FBE1-2147-8A69-69D846681F8D}"/>
              </a:ext>
            </a:extLst>
          </p:cNvPr>
          <p:cNvGrpSpPr/>
          <p:nvPr/>
        </p:nvGrpSpPr>
        <p:grpSpPr>
          <a:xfrm>
            <a:off x="75990" y="2725009"/>
            <a:ext cx="3944865" cy="2435714"/>
            <a:chOff x="75990" y="2725009"/>
            <a:chExt cx="3944865" cy="2435714"/>
          </a:xfrm>
        </p:grpSpPr>
        <p:sp>
          <p:nvSpPr>
            <p:cNvPr id="16" name="Freeform 15">
              <a:extLst>
                <a:ext uri="{FF2B5EF4-FFF2-40B4-BE49-F238E27FC236}">
                  <a16:creationId xmlns:a16="http://schemas.microsoft.com/office/drawing/2014/main" id="{5A5AE008-07A4-924F-9F56-E68F1FF06525}"/>
                </a:ext>
              </a:extLst>
            </p:cNvPr>
            <p:cNvSpPr/>
            <p:nvPr/>
          </p:nvSpPr>
          <p:spPr>
            <a:xfrm>
              <a:off x="2829373" y="3319397"/>
              <a:ext cx="1191482" cy="1841326"/>
            </a:xfrm>
            <a:custGeom>
              <a:avLst/>
              <a:gdLst>
                <a:gd name="connsiteX0" fmla="*/ 39087 w 1191482"/>
                <a:gd name="connsiteY0" fmla="*/ 864296 h 1841326"/>
                <a:gd name="connsiteX1" fmla="*/ 26561 w 1191482"/>
                <a:gd name="connsiteY1" fmla="*/ 951978 h 1841326"/>
                <a:gd name="connsiteX2" fmla="*/ 51613 w 1191482"/>
                <a:gd name="connsiteY2" fmla="*/ 1052187 h 1841326"/>
                <a:gd name="connsiteX3" fmla="*/ 89191 w 1191482"/>
                <a:gd name="connsiteY3" fmla="*/ 1077239 h 1841326"/>
                <a:gd name="connsiteX4" fmla="*/ 176874 w 1191482"/>
                <a:gd name="connsiteY4" fmla="*/ 1102291 h 1841326"/>
                <a:gd name="connsiteX5" fmla="*/ 289608 w 1191482"/>
                <a:gd name="connsiteY5" fmla="*/ 1039661 h 1841326"/>
                <a:gd name="connsiteX6" fmla="*/ 314660 w 1191482"/>
                <a:gd name="connsiteY6" fmla="*/ 1014608 h 1841326"/>
                <a:gd name="connsiteX7" fmla="*/ 339712 w 1191482"/>
                <a:gd name="connsiteY7" fmla="*/ 977030 h 1841326"/>
                <a:gd name="connsiteX8" fmla="*/ 377290 w 1191482"/>
                <a:gd name="connsiteY8" fmla="*/ 951978 h 1841326"/>
                <a:gd name="connsiteX9" fmla="*/ 414868 w 1191482"/>
                <a:gd name="connsiteY9" fmla="*/ 876822 h 1841326"/>
                <a:gd name="connsiteX10" fmla="*/ 452446 w 1191482"/>
                <a:gd name="connsiteY10" fmla="*/ 851770 h 1841326"/>
                <a:gd name="connsiteX11" fmla="*/ 502550 w 1191482"/>
                <a:gd name="connsiteY11" fmla="*/ 789140 h 1841326"/>
                <a:gd name="connsiteX12" fmla="*/ 602759 w 1191482"/>
                <a:gd name="connsiteY12" fmla="*/ 726510 h 1841326"/>
                <a:gd name="connsiteX13" fmla="*/ 640337 w 1191482"/>
                <a:gd name="connsiteY13" fmla="*/ 713984 h 1841326"/>
                <a:gd name="connsiteX14" fmla="*/ 677915 w 1191482"/>
                <a:gd name="connsiteY14" fmla="*/ 701458 h 1841326"/>
                <a:gd name="connsiteX15" fmla="*/ 815701 w 1191482"/>
                <a:gd name="connsiteY15" fmla="*/ 713984 h 1841326"/>
                <a:gd name="connsiteX16" fmla="*/ 853279 w 1191482"/>
                <a:gd name="connsiteY16" fmla="*/ 739036 h 1841326"/>
                <a:gd name="connsiteX17" fmla="*/ 840753 w 1191482"/>
                <a:gd name="connsiteY17" fmla="*/ 801666 h 1841326"/>
                <a:gd name="connsiteX18" fmla="*/ 878331 w 1191482"/>
                <a:gd name="connsiteY18" fmla="*/ 977030 h 1841326"/>
                <a:gd name="connsiteX19" fmla="*/ 903383 w 1191482"/>
                <a:gd name="connsiteY19" fmla="*/ 1014608 h 1841326"/>
                <a:gd name="connsiteX20" fmla="*/ 940961 w 1191482"/>
                <a:gd name="connsiteY20" fmla="*/ 1089765 h 1841326"/>
                <a:gd name="connsiteX21" fmla="*/ 966013 w 1191482"/>
                <a:gd name="connsiteY21" fmla="*/ 1164921 h 1841326"/>
                <a:gd name="connsiteX22" fmla="*/ 991065 w 1191482"/>
                <a:gd name="connsiteY22" fmla="*/ 1240077 h 1841326"/>
                <a:gd name="connsiteX23" fmla="*/ 1003591 w 1191482"/>
                <a:gd name="connsiteY23" fmla="*/ 1277655 h 1841326"/>
                <a:gd name="connsiteX24" fmla="*/ 1016117 w 1191482"/>
                <a:gd name="connsiteY24" fmla="*/ 1327759 h 1841326"/>
                <a:gd name="connsiteX25" fmla="*/ 1066222 w 1191482"/>
                <a:gd name="connsiteY25" fmla="*/ 1828800 h 1841326"/>
                <a:gd name="connsiteX26" fmla="*/ 1103800 w 1191482"/>
                <a:gd name="connsiteY26" fmla="*/ 1841326 h 1841326"/>
                <a:gd name="connsiteX27" fmla="*/ 1166430 w 1191482"/>
                <a:gd name="connsiteY27" fmla="*/ 1828800 h 1841326"/>
                <a:gd name="connsiteX28" fmla="*/ 1191482 w 1191482"/>
                <a:gd name="connsiteY28" fmla="*/ 1753644 h 1841326"/>
                <a:gd name="connsiteX29" fmla="*/ 1178956 w 1191482"/>
                <a:gd name="connsiteY29" fmla="*/ 1553228 h 1841326"/>
                <a:gd name="connsiteX30" fmla="*/ 1166430 w 1191482"/>
                <a:gd name="connsiteY30" fmla="*/ 1515650 h 1841326"/>
                <a:gd name="connsiteX31" fmla="*/ 1116326 w 1191482"/>
                <a:gd name="connsiteY31" fmla="*/ 1440493 h 1841326"/>
                <a:gd name="connsiteX32" fmla="*/ 1091274 w 1191482"/>
                <a:gd name="connsiteY32" fmla="*/ 1402915 h 1841326"/>
                <a:gd name="connsiteX33" fmla="*/ 1066222 w 1191482"/>
                <a:gd name="connsiteY33" fmla="*/ 1365337 h 1841326"/>
                <a:gd name="connsiteX34" fmla="*/ 1016117 w 1191482"/>
                <a:gd name="connsiteY34" fmla="*/ 1302707 h 1841326"/>
                <a:gd name="connsiteX35" fmla="*/ 991065 w 1191482"/>
                <a:gd name="connsiteY35" fmla="*/ 1227551 h 1841326"/>
                <a:gd name="connsiteX36" fmla="*/ 991065 w 1191482"/>
                <a:gd name="connsiteY36" fmla="*/ 939452 h 1841326"/>
                <a:gd name="connsiteX37" fmla="*/ 1028643 w 1191482"/>
                <a:gd name="connsiteY37" fmla="*/ 826718 h 1841326"/>
                <a:gd name="connsiteX38" fmla="*/ 1041169 w 1191482"/>
                <a:gd name="connsiteY38" fmla="*/ 789140 h 1841326"/>
                <a:gd name="connsiteX39" fmla="*/ 1053695 w 1191482"/>
                <a:gd name="connsiteY39" fmla="*/ 751562 h 1841326"/>
                <a:gd name="connsiteX40" fmla="*/ 1041169 w 1191482"/>
                <a:gd name="connsiteY40" fmla="*/ 651354 h 1841326"/>
                <a:gd name="connsiteX41" fmla="*/ 1016117 w 1191482"/>
                <a:gd name="connsiteY41" fmla="*/ 576198 h 1841326"/>
                <a:gd name="connsiteX42" fmla="*/ 1041169 w 1191482"/>
                <a:gd name="connsiteY42" fmla="*/ 501041 h 1841326"/>
                <a:gd name="connsiteX43" fmla="*/ 1053695 w 1191482"/>
                <a:gd name="connsiteY43" fmla="*/ 463463 h 1841326"/>
                <a:gd name="connsiteX44" fmla="*/ 1078748 w 1191482"/>
                <a:gd name="connsiteY44" fmla="*/ 438411 h 1841326"/>
                <a:gd name="connsiteX45" fmla="*/ 1091274 w 1191482"/>
                <a:gd name="connsiteY45" fmla="*/ 388307 h 1841326"/>
                <a:gd name="connsiteX46" fmla="*/ 1116326 w 1191482"/>
                <a:gd name="connsiteY46" fmla="*/ 300625 h 1841326"/>
                <a:gd name="connsiteX47" fmla="*/ 1128852 w 1191482"/>
                <a:gd name="connsiteY47" fmla="*/ 200417 h 1841326"/>
                <a:gd name="connsiteX48" fmla="*/ 1091274 w 1191482"/>
                <a:gd name="connsiteY48" fmla="*/ 50104 h 1841326"/>
                <a:gd name="connsiteX49" fmla="*/ 1053695 w 1191482"/>
                <a:gd name="connsiteY49" fmla="*/ 25052 h 1841326"/>
                <a:gd name="connsiteX50" fmla="*/ 978539 w 1191482"/>
                <a:gd name="connsiteY50" fmla="*/ 0 h 1841326"/>
                <a:gd name="connsiteX51" fmla="*/ 790649 w 1191482"/>
                <a:gd name="connsiteY51" fmla="*/ 25052 h 1841326"/>
                <a:gd name="connsiteX52" fmla="*/ 715493 w 1191482"/>
                <a:gd name="connsiteY52" fmla="*/ 75156 h 1841326"/>
                <a:gd name="connsiteX53" fmla="*/ 677915 w 1191482"/>
                <a:gd name="connsiteY53" fmla="*/ 100208 h 1841326"/>
                <a:gd name="connsiteX54" fmla="*/ 652863 w 1191482"/>
                <a:gd name="connsiteY54" fmla="*/ 125261 h 1841326"/>
                <a:gd name="connsiteX55" fmla="*/ 615285 w 1191482"/>
                <a:gd name="connsiteY55" fmla="*/ 150313 h 1841326"/>
                <a:gd name="connsiteX56" fmla="*/ 552654 w 1191482"/>
                <a:gd name="connsiteY56" fmla="*/ 200417 h 1841326"/>
                <a:gd name="connsiteX57" fmla="*/ 527602 w 1191482"/>
                <a:gd name="connsiteY57" fmla="*/ 237995 h 1841326"/>
                <a:gd name="connsiteX58" fmla="*/ 490024 w 1191482"/>
                <a:gd name="connsiteY58" fmla="*/ 263047 h 1841326"/>
                <a:gd name="connsiteX59" fmla="*/ 477498 w 1191482"/>
                <a:gd name="connsiteY59" fmla="*/ 300625 h 1841326"/>
                <a:gd name="connsiteX60" fmla="*/ 439920 w 1191482"/>
                <a:gd name="connsiteY60" fmla="*/ 338203 h 1841326"/>
                <a:gd name="connsiteX61" fmla="*/ 402342 w 1191482"/>
                <a:gd name="connsiteY61" fmla="*/ 413359 h 1841326"/>
                <a:gd name="connsiteX62" fmla="*/ 314660 w 1191482"/>
                <a:gd name="connsiteY62" fmla="*/ 526093 h 1841326"/>
                <a:gd name="connsiteX63" fmla="*/ 289608 w 1191482"/>
                <a:gd name="connsiteY63" fmla="*/ 563671 h 1841326"/>
                <a:gd name="connsiteX64" fmla="*/ 226978 w 1191482"/>
                <a:gd name="connsiteY64" fmla="*/ 626302 h 1841326"/>
                <a:gd name="connsiteX65" fmla="*/ 151822 w 1191482"/>
                <a:gd name="connsiteY65" fmla="*/ 701458 h 1841326"/>
                <a:gd name="connsiteX66" fmla="*/ 126769 w 1191482"/>
                <a:gd name="connsiteY66" fmla="*/ 726510 h 1841326"/>
                <a:gd name="connsiteX67" fmla="*/ 89191 w 1191482"/>
                <a:gd name="connsiteY67" fmla="*/ 739036 h 1841326"/>
                <a:gd name="connsiteX68" fmla="*/ 51613 w 1191482"/>
                <a:gd name="connsiteY68" fmla="*/ 776614 h 1841326"/>
                <a:gd name="connsiteX69" fmla="*/ 14035 w 1191482"/>
                <a:gd name="connsiteY69" fmla="*/ 801666 h 1841326"/>
                <a:gd name="connsiteX70" fmla="*/ 1509 w 1191482"/>
                <a:gd name="connsiteY70" fmla="*/ 914400 h 184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91482" h="1841326">
                  <a:moveTo>
                    <a:pt x="39087" y="864296"/>
                  </a:moveTo>
                  <a:cubicBezTo>
                    <a:pt x="34912" y="893523"/>
                    <a:pt x="26561" y="922454"/>
                    <a:pt x="26561" y="951978"/>
                  </a:cubicBezTo>
                  <a:cubicBezTo>
                    <a:pt x="26561" y="954317"/>
                    <a:pt x="41729" y="1039832"/>
                    <a:pt x="51613" y="1052187"/>
                  </a:cubicBezTo>
                  <a:cubicBezTo>
                    <a:pt x="61017" y="1063943"/>
                    <a:pt x="75726" y="1070506"/>
                    <a:pt x="89191" y="1077239"/>
                  </a:cubicBezTo>
                  <a:cubicBezTo>
                    <a:pt x="107162" y="1086224"/>
                    <a:pt x="160820" y="1098278"/>
                    <a:pt x="176874" y="1102291"/>
                  </a:cubicBezTo>
                  <a:cubicBezTo>
                    <a:pt x="224127" y="1086540"/>
                    <a:pt x="246540" y="1082731"/>
                    <a:pt x="289608" y="1039661"/>
                  </a:cubicBezTo>
                  <a:cubicBezTo>
                    <a:pt x="297959" y="1031310"/>
                    <a:pt x="307283" y="1023830"/>
                    <a:pt x="314660" y="1014608"/>
                  </a:cubicBezTo>
                  <a:cubicBezTo>
                    <a:pt x="324064" y="1002852"/>
                    <a:pt x="329067" y="987675"/>
                    <a:pt x="339712" y="977030"/>
                  </a:cubicBezTo>
                  <a:cubicBezTo>
                    <a:pt x="350357" y="966385"/>
                    <a:pt x="364764" y="960329"/>
                    <a:pt x="377290" y="951978"/>
                  </a:cubicBezTo>
                  <a:cubicBezTo>
                    <a:pt x="387478" y="921415"/>
                    <a:pt x="390586" y="901104"/>
                    <a:pt x="414868" y="876822"/>
                  </a:cubicBezTo>
                  <a:cubicBezTo>
                    <a:pt x="425513" y="866177"/>
                    <a:pt x="439920" y="860121"/>
                    <a:pt x="452446" y="851770"/>
                  </a:cubicBezTo>
                  <a:cubicBezTo>
                    <a:pt x="476832" y="778613"/>
                    <a:pt x="445892" y="845798"/>
                    <a:pt x="502550" y="789140"/>
                  </a:cubicBezTo>
                  <a:cubicBezTo>
                    <a:pt x="572025" y="719665"/>
                    <a:pt x="461090" y="773732"/>
                    <a:pt x="602759" y="726510"/>
                  </a:cubicBezTo>
                  <a:lnTo>
                    <a:pt x="640337" y="713984"/>
                  </a:lnTo>
                  <a:lnTo>
                    <a:pt x="677915" y="701458"/>
                  </a:lnTo>
                  <a:cubicBezTo>
                    <a:pt x="723844" y="705633"/>
                    <a:pt x="770607" y="704321"/>
                    <a:pt x="815701" y="713984"/>
                  </a:cubicBezTo>
                  <a:cubicBezTo>
                    <a:pt x="830421" y="717138"/>
                    <a:pt x="849143" y="724561"/>
                    <a:pt x="853279" y="739036"/>
                  </a:cubicBezTo>
                  <a:cubicBezTo>
                    <a:pt x="859128" y="759507"/>
                    <a:pt x="844928" y="780789"/>
                    <a:pt x="840753" y="801666"/>
                  </a:cubicBezTo>
                  <a:cubicBezTo>
                    <a:pt x="846053" y="844068"/>
                    <a:pt x="850872" y="935841"/>
                    <a:pt x="878331" y="977030"/>
                  </a:cubicBezTo>
                  <a:lnTo>
                    <a:pt x="903383" y="1014608"/>
                  </a:lnTo>
                  <a:cubicBezTo>
                    <a:pt x="949063" y="1151652"/>
                    <a:pt x="876212" y="944080"/>
                    <a:pt x="940961" y="1089765"/>
                  </a:cubicBezTo>
                  <a:cubicBezTo>
                    <a:pt x="951686" y="1113896"/>
                    <a:pt x="957662" y="1139869"/>
                    <a:pt x="966013" y="1164921"/>
                  </a:cubicBezTo>
                  <a:lnTo>
                    <a:pt x="991065" y="1240077"/>
                  </a:lnTo>
                  <a:cubicBezTo>
                    <a:pt x="995240" y="1252603"/>
                    <a:pt x="1000389" y="1264846"/>
                    <a:pt x="1003591" y="1277655"/>
                  </a:cubicBezTo>
                  <a:lnTo>
                    <a:pt x="1016117" y="1327759"/>
                  </a:lnTo>
                  <a:cubicBezTo>
                    <a:pt x="1021091" y="1516761"/>
                    <a:pt x="897335" y="1744357"/>
                    <a:pt x="1066222" y="1828800"/>
                  </a:cubicBezTo>
                  <a:cubicBezTo>
                    <a:pt x="1078032" y="1834705"/>
                    <a:pt x="1091274" y="1837151"/>
                    <a:pt x="1103800" y="1841326"/>
                  </a:cubicBezTo>
                  <a:cubicBezTo>
                    <a:pt x="1124677" y="1837151"/>
                    <a:pt x="1151376" y="1843854"/>
                    <a:pt x="1166430" y="1828800"/>
                  </a:cubicBezTo>
                  <a:cubicBezTo>
                    <a:pt x="1185103" y="1810127"/>
                    <a:pt x="1191482" y="1753644"/>
                    <a:pt x="1191482" y="1753644"/>
                  </a:cubicBezTo>
                  <a:cubicBezTo>
                    <a:pt x="1187307" y="1686839"/>
                    <a:pt x="1185963" y="1619796"/>
                    <a:pt x="1178956" y="1553228"/>
                  </a:cubicBezTo>
                  <a:cubicBezTo>
                    <a:pt x="1177574" y="1540097"/>
                    <a:pt x="1172842" y="1527192"/>
                    <a:pt x="1166430" y="1515650"/>
                  </a:cubicBezTo>
                  <a:cubicBezTo>
                    <a:pt x="1151808" y="1489330"/>
                    <a:pt x="1133027" y="1465545"/>
                    <a:pt x="1116326" y="1440493"/>
                  </a:cubicBezTo>
                  <a:lnTo>
                    <a:pt x="1091274" y="1402915"/>
                  </a:lnTo>
                  <a:cubicBezTo>
                    <a:pt x="1082923" y="1390389"/>
                    <a:pt x="1076867" y="1375982"/>
                    <a:pt x="1066222" y="1365337"/>
                  </a:cubicBezTo>
                  <a:cubicBezTo>
                    <a:pt x="1045398" y="1344514"/>
                    <a:pt x="1028759" y="1331151"/>
                    <a:pt x="1016117" y="1302707"/>
                  </a:cubicBezTo>
                  <a:cubicBezTo>
                    <a:pt x="1005392" y="1278576"/>
                    <a:pt x="991065" y="1227551"/>
                    <a:pt x="991065" y="1227551"/>
                  </a:cubicBezTo>
                  <a:cubicBezTo>
                    <a:pt x="976664" y="1097938"/>
                    <a:pt x="968721" y="1088412"/>
                    <a:pt x="991065" y="939452"/>
                  </a:cubicBezTo>
                  <a:lnTo>
                    <a:pt x="1028643" y="826718"/>
                  </a:lnTo>
                  <a:lnTo>
                    <a:pt x="1041169" y="789140"/>
                  </a:lnTo>
                  <a:lnTo>
                    <a:pt x="1053695" y="751562"/>
                  </a:lnTo>
                  <a:cubicBezTo>
                    <a:pt x="1049520" y="718159"/>
                    <a:pt x="1048222" y="684269"/>
                    <a:pt x="1041169" y="651354"/>
                  </a:cubicBezTo>
                  <a:cubicBezTo>
                    <a:pt x="1035636" y="625533"/>
                    <a:pt x="1016117" y="576198"/>
                    <a:pt x="1016117" y="576198"/>
                  </a:cubicBezTo>
                  <a:lnTo>
                    <a:pt x="1041169" y="501041"/>
                  </a:lnTo>
                  <a:cubicBezTo>
                    <a:pt x="1045344" y="488515"/>
                    <a:pt x="1044358" y="472799"/>
                    <a:pt x="1053695" y="463463"/>
                  </a:cubicBezTo>
                  <a:lnTo>
                    <a:pt x="1078748" y="438411"/>
                  </a:lnTo>
                  <a:cubicBezTo>
                    <a:pt x="1082923" y="421710"/>
                    <a:pt x="1086545" y="404860"/>
                    <a:pt x="1091274" y="388307"/>
                  </a:cubicBezTo>
                  <a:cubicBezTo>
                    <a:pt x="1103187" y="346610"/>
                    <a:pt x="1108494" y="347615"/>
                    <a:pt x="1116326" y="300625"/>
                  </a:cubicBezTo>
                  <a:cubicBezTo>
                    <a:pt x="1121860" y="267420"/>
                    <a:pt x="1124677" y="233820"/>
                    <a:pt x="1128852" y="200417"/>
                  </a:cubicBezTo>
                  <a:cubicBezTo>
                    <a:pt x="1121888" y="137743"/>
                    <a:pt x="1134422" y="93252"/>
                    <a:pt x="1091274" y="50104"/>
                  </a:cubicBezTo>
                  <a:cubicBezTo>
                    <a:pt x="1080629" y="39459"/>
                    <a:pt x="1067452" y="31166"/>
                    <a:pt x="1053695" y="25052"/>
                  </a:cubicBezTo>
                  <a:cubicBezTo>
                    <a:pt x="1029564" y="14327"/>
                    <a:pt x="978539" y="0"/>
                    <a:pt x="978539" y="0"/>
                  </a:cubicBezTo>
                  <a:cubicBezTo>
                    <a:pt x="967878" y="888"/>
                    <a:pt x="835795" y="-29"/>
                    <a:pt x="790649" y="25052"/>
                  </a:cubicBezTo>
                  <a:cubicBezTo>
                    <a:pt x="764329" y="39674"/>
                    <a:pt x="740545" y="58455"/>
                    <a:pt x="715493" y="75156"/>
                  </a:cubicBezTo>
                  <a:cubicBezTo>
                    <a:pt x="702967" y="83507"/>
                    <a:pt x="688560" y="89563"/>
                    <a:pt x="677915" y="100208"/>
                  </a:cubicBezTo>
                  <a:cubicBezTo>
                    <a:pt x="669564" y="108559"/>
                    <a:pt x="662085" y="117883"/>
                    <a:pt x="652863" y="125261"/>
                  </a:cubicBezTo>
                  <a:cubicBezTo>
                    <a:pt x="641108" y="134666"/>
                    <a:pt x="627041" y="140909"/>
                    <a:pt x="615285" y="150313"/>
                  </a:cubicBezTo>
                  <a:cubicBezTo>
                    <a:pt x="526041" y="221707"/>
                    <a:pt x="668314" y="123310"/>
                    <a:pt x="552654" y="200417"/>
                  </a:cubicBezTo>
                  <a:cubicBezTo>
                    <a:pt x="544303" y="212943"/>
                    <a:pt x="538247" y="227350"/>
                    <a:pt x="527602" y="237995"/>
                  </a:cubicBezTo>
                  <a:cubicBezTo>
                    <a:pt x="516957" y="248640"/>
                    <a:pt x="499428" y="251292"/>
                    <a:pt x="490024" y="263047"/>
                  </a:cubicBezTo>
                  <a:cubicBezTo>
                    <a:pt x="481776" y="273357"/>
                    <a:pt x="484822" y="289639"/>
                    <a:pt x="477498" y="300625"/>
                  </a:cubicBezTo>
                  <a:cubicBezTo>
                    <a:pt x="467672" y="315364"/>
                    <a:pt x="451261" y="324594"/>
                    <a:pt x="439920" y="338203"/>
                  </a:cubicBezTo>
                  <a:cubicBezTo>
                    <a:pt x="384312" y="404932"/>
                    <a:pt x="440004" y="345567"/>
                    <a:pt x="402342" y="413359"/>
                  </a:cubicBezTo>
                  <a:cubicBezTo>
                    <a:pt x="339025" y="527330"/>
                    <a:pt x="375521" y="453060"/>
                    <a:pt x="314660" y="526093"/>
                  </a:cubicBezTo>
                  <a:cubicBezTo>
                    <a:pt x="305022" y="537658"/>
                    <a:pt x="299521" y="552341"/>
                    <a:pt x="289608" y="563671"/>
                  </a:cubicBezTo>
                  <a:cubicBezTo>
                    <a:pt x="270166" y="585890"/>
                    <a:pt x="244693" y="602683"/>
                    <a:pt x="226978" y="626302"/>
                  </a:cubicBezTo>
                  <a:cubicBezTo>
                    <a:pt x="161320" y="713846"/>
                    <a:pt x="220506" y="646512"/>
                    <a:pt x="151822" y="701458"/>
                  </a:cubicBezTo>
                  <a:cubicBezTo>
                    <a:pt x="142600" y="708835"/>
                    <a:pt x="136896" y="720434"/>
                    <a:pt x="126769" y="726510"/>
                  </a:cubicBezTo>
                  <a:cubicBezTo>
                    <a:pt x="115447" y="733303"/>
                    <a:pt x="101717" y="734861"/>
                    <a:pt x="89191" y="739036"/>
                  </a:cubicBezTo>
                  <a:cubicBezTo>
                    <a:pt x="76665" y="751562"/>
                    <a:pt x="65222" y="765273"/>
                    <a:pt x="51613" y="776614"/>
                  </a:cubicBezTo>
                  <a:cubicBezTo>
                    <a:pt x="40048" y="786252"/>
                    <a:pt x="23439" y="789911"/>
                    <a:pt x="14035" y="801666"/>
                  </a:cubicBezTo>
                  <a:cubicBezTo>
                    <a:pt x="-6413" y="827226"/>
                    <a:pt x="1509" y="893936"/>
                    <a:pt x="1509" y="914400"/>
                  </a:cubicBezTo>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Curved Connector 17">
              <a:extLst>
                <a:ext uri="{FF2B5EF4-FFF2-40B4-BE49-F238E27FC236}">
                  <a16:creationId xmlns:a16="http://schemas.microsoft.com/office/drawing/2014/main" id="{4B22C895-C0A6-CA44-932D-7F34DBD6A6FE}"/>
                </a:ext>
              </a:extLst>
            </p:cNvPr>
            <p:cNvCxnSpPr>
              <a:cxnSpLocks/>
            </p:cNvCxnSpPr>
            <p:nvPr/>
          </p:nvCxnSpPr>
          <p:spPr>
            <a:xfrm rot="16200000" flipH="1">
              <a:off x="1959884" y="3162984"/>
              <a:ext cx="1061908" cy="566304"/>
            </a:xfrm>
            <a:prstGeom prst="curvedConnector3">
              <a:avLst>
                <a:gd name="adj1" fmla="val 216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A307ACE-ECF1-6940-A75F-773E67CCDAA9}"/>
                </a:ext>
              </a:extLst>
            </p:cNvPr>
            <p:cNvSpPr/>
            <p:nvPr/>
          </p:nvSpPr>
          <p:spPr>
            <a:xfrm>
              <a:off x="75990" y="2725009"/>
              <a:ext cx="1789891"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 </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faster on CPU</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 performance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6" name="Group 35">
            <a:extLst>
              <a:ext uri="{FF2B5EF4-FFF2-40B4-BE49-F238E27FC236}">
                <a16:creationId xmlns:a16="http://schemas.microsoft.com/office/drawing/2014/main" id="{F4709B0B-1B69-3C47-B574-3A1FD8BC5C33}"/>
              </a:ext>
            </a:extLst>
          </p:cNvPr>
          <p:cNvGrpSpPr/>
          <p:nvPr/>
        </p:nvGrpSpPr>
        <p:grpSpPr>
          <a:xfrm>
            <a:off x="4144046" y="3356975"/>
            <a:ext cx="4803187" cy="2198673"/>
            <a:chOff x="4144046" y="3356975"/>
            <a:chExt cx="4803187" cy="2198673"/>
          </a:xfrm>
        </p:grpSpPr>
        <p:sp>
          <p:nvSpPr>
            <p:cNvPr id="25" name="Freeform 24">
              <a:extLst>
                <a:ext uri="{FF2B5EF4-FFF2-40B4-BE49-F238E27FC236}">
                  <a16:creationId xmlns:a16="http://schemas.microsoft.com/office/drawing/2014/main" id="{47A4F748-3067-364A-9D95-47114FFB732D}"/>
                </a:ext>
              </a:extLst>
            </p:cNvPr>
            <p:cNvSpPr/>
            <p:nvPr/>
          </p:nvSpPr>
          <p:spPr>
            <a:xfrm>
              <a:off x="4144046" y="3356975"/>
              <a:ext cx="578266" cy="1291457"/>
            </a:xfrm>
            <a:custGeom>
              <a:avLst/>
              <a:gdLst>
                <a:gd name="connsiteX0" fmla="*/ 377850 w 578266"/>
                <a:gd name="connsiteY0" fmla="*/ 25052 h 1291457"/>
                <a:gd name="connsiteX1" fmla="*/ 327746 w 578266"/>
                <a:gd name="connsiteY1" fmla="*/ 187891 h 1291457"/>
                <a:gd name="connsiteX2" fmla="*/ 302694 w 578266"/>
                <a:gd name="connsiteY2" fmla="*/ 225469 h 1291457"/>
                <a:gd name="connsiteX3" fmla="*/ 277642 w 578266"/>
                <a:gd name="connsiteY3" fmla="*/ 300625 h 1291457"/>
                <a:gd name="connsiteX4" fmla="*/ 252590 w 578266"/>
                <a:gd name="connsiteY4" fmla="*/ 375781 h 1291457"/>
                <a:gd name="connsiteX5" fmla="*/ 202486 w 578266"/>
                <a:gd name="connsiteY5" fmla="*/ 526093 h 1291457"/>
                <a:gd name="connsiteX6" fmla="*/ 189959 w 578266"/>
                <a:gd name="connsiteY6" fmla="*/ 563672 h 1291457"/>
                <a:gd name="connsiteX7" fmla="*/ 177433 w 578266"/>
                <a:gd name="connsiteY7" fmla="*/ 601250 h 1291457"/>
                <a:gd name="connsiteX8" fmla="*/ 152381 w 578266"/>
                <a:gd name="connsiteY8" fmla="*/ 638828 h 1291457"/>
                <a:gd name="connsiteX9" fmla="*/ 139855 w 578266"/>
                <a:gd name="connsiteY9" fmla="*/ 676406 h 1291457"/>
                <a:gd name="connsiteX10" fmla="*/ 89751 w 578266"/>
                <a:gd name="connsiteY10" fmla="*/ 751562 h 1291457"/>
                <a:gd name="connsiteX11" fmla="*/ 64699 w 578266"/>
                <a:gd name="connsiteY11" fmla="*/ 826718 h 1291457"/>
                <a:gd name="connsiteX12" fmla="*/ 52173 w 578266"/>
                <a:gd name="connsiteY12" fmla="*/ 864296 h 1291457"/>
                <a:gd name="connsiteX13" fmla="*/ 39647 w 578266"/>
                <a:gd name="connsiteY13" fmla="*/ 914400 h 1291457"/>
                <a:gd name="connsiteX14" fmla="*/ 14595 w 578266"/>
                <a:gd name="connsiteY14" fmla="*/ 1052187 h 1291457"/>
                <a:gd name="connsiteX15" fmla="*/ 2069 w 578266"/>
                <a:gd name="connsiteY15" fmla="*/ 1102291 h 1291457"/>
                <a:gd name="connsiteX16" fmla="*/ 52173 w 578266"/>
                <a:gd name="connsiteY16" fmla="*/ 1290181 h 1291457"/>
                <a:gd name="connsiteX17" fmla="*/ 127329 w 578266"/>
                <a:gd name="connsiteY17" fmla="*/ 1277655 h 1291457"/>
                <a:gd name="connsiteX18" fmla="*/ 189959 w 578266"/>
                <a:gd name="connsiteY18" fmla="*/ 1202499 h 1291457"/>
                <a:gd name="connsiteX19" fmla="*/ 202486 w 578266"/>
                <a:gd name="connsiteY19" fmla="*/ 1164921 h 1291457"/>
                <a:gd name="connsiteX20" fmla="*/ 227538 w 578266"/>
                <a:gd name="connsiteY20" fmla="*/ 1127343 h 1291457"/>
                <a:gd name="connsiteX21" fmla="*/ 252590 w 578266"/>
                <a:gd name="connsiteY21" fmla="*/ 1052187 h 1291457"/>
                <a:gd name="connsiteX22" fmla="*/ 265116 w 578266"/>
                <a:gd name="connsiteY22" fmla="*/ 1014609 h 1291457"/>
                <a:gd name="connsiteX23" fmla="*/ 290168 w 578266"/>
                <a:gd name="connsiteY23" fmla="*/ 977030 h 1291457"/>
                <a:gd name="connsiteX24" fmla="*/ 302694 w 578266"/>
                <a:gd name="connsiteY24" fmla="*/ 939452 h 1291457"/>
                <a:gd name="connsiteX25" fmla="*/ 340272 w 578266"/>
                <a:gd name="connsiteY25" fmla="*/ 901874 h 1291457"/>
                <a:gd name="connsiteX26" fmla="*/ 377850 w 578266"/>
                <a:gd name="connsiteY26" fmla="*/ 814192 h 1291457"/>
                <a:gd name="connsiteX27" fmla="*/ 415428 w 578266"/>
                <a:gd name="connsiteY27" fmla="*/ 764088 h 1291457"/>
                <a:gd name="connsiteX28" fmla="*/ 453006 w 578266"/>
                <a:gd name="connsiteY28" fmla="*/ 688932 h 1291457"/>
                <a:gd name="connsiteX29" fmla="*/ 465532 w 578266"/>
                <a:gd name="connsiteY29" fmla="*/ 651354 h 1291457"/>
                <a:gd name="connsiteX30" fmla="*/ 490584 w 578266"/>
                <a:gd name="connsiteY30" fmla="*/ 613776 h 1291457"/>
                <a:gd name="connsiteX31" fmla="*/ 515636 w 578266"/>
                <a:gd name="connsiteY31" fmla="*/ 538620 h 1291457"/>
                <a:gd name="connsiteX32" fmla="*/ 540688 w 578266"/>
                <a:gd name="connsiteY32" fmla="*/ 450937 h 1291457"/>
                <a:gd name="connsiteX33" fmla="*/ 553214 w 578266"/>
                <a:gd name="connsiteY33" fmla="*/ 413359 h 1291457"/>
                <a:gd name="connsiteX34" fmla="*/ 578266 w 578266"/>
                <a:gd name="connsiteY34" fmla="*/ 300625 h 1291457"/>
                <a:gd name="connsiteX35" fmla="*/ 565740 w 578266"/>
                <a:gd name="connsiteY35" fmla="*/ 62630 h 1291457"/>
                <a:gd name="connsiteX36" fmla="*/ 553214 w 578266"/>
                <a:gd name="connsiteY36" fmla="*/ 25052 h 1291457"/>
                <a:gd name="connsiteX37" fmla="*/ 515636 w 578266"/>
                <a:gd name="connsiteY37" fmla="*/ 0 h 1291457"/>
                <a:gd name="connsiteX38" fmla="*/ 377850 w 578266"/>
                <a:gd name="connsiteY38" fmla="*/ 25052 h 129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8266" h="1291457">
                  <a:moveTo>
                    <a:pt x="377850" y="25052"/>
                  </a:moveTo>
                  <a:cubicBezTo>
                    <a:pt x="346535" y="56367"/>
                    <a:pt x="336413" y="174891"/>
                    <a:pt x="327746" y="187891"/>
                  </a:cubicBezTo>
                  <a:cubicBezTo>
                    <a:pt x="319395" y="200417"/>
                    <a:pt x="308808" y="211712"/>
                    <a:pt x="302694" y="225469"/>
                  </a:cubicBezTo>
                  <a:cubicBezTo>
                    <a:pt x="291969" y="249600"/>
                    <a:pt x="285993" y="275573"/>
                    <a:pt x="277642" y="300625"/>
                  </a:cubicBezTo>
                  <a:lnTo>
                    <a:pt x="252590" y="375781"/>
                  </a:lnTo>
                  <a:lnTo>
                    <a:pt x="202486" y="526093"/>
                  </a:lnTo>
                  <a:lnTo>
                    <a:pt x="189959" y="563672"/>
                  </a:lnTo>
                  <a:cubicBezTo>
                    <a:pt x="185784" y="576198"/>
                    <a:pt x="184757" y="590264"/>
                    <a:pt x="177433" y="601250"/>
                  </a:cubicBezTo>
                  <a:cubicBezTo>
                    <a:pt x="169082" y="613776"/>
                    <a:pt x="159114" y="625363"/>
                    <a:pt x="152381" y="638828"/>
                  </a:cubicBezTo>
                  <a:cubicBezTo>
                    <a:pt x="146476" y="650638"/>
                    <a:pt x="146267" y="664864"/>
                    <a:pt x="139855" y="676406"/>
                  </a:cubicBezTo>
                  <a:cubicBezTo>
                    <a:pt x="125233" y="702726"/>
                    <a:pt x="99272" y="722998"/>
                    <a:pt x="89751" y="751562"/>
                  </a:cubicBezTo>
                  <a:lnTo>
                    <a:pt x="64699" y="826718"/>
                  </a:lnTo>
                  <a:cubicBezTo>
                    <a:pt x="60524" y="839244"/>
                    <a:pt x="55375" y="851487"/>
                    <a:pt x="52173" y="864296"/>
                  </a:cubicBezTo>
                  <a:cubicBezTo>
                    <a:pt x="47998" y="880997"/>
                    <a:pt x="43382" y="897595"/>
                    <a:pt x="39647" y="914400"/>
                  </a:cubicBezTo>
                  <a:cubicBezTo>
                    <a:pt x="12779" y="1035308"/>
                    <a:pt x="41789" y="916217"/>
                    <a:pt x="14595" y="1052187"/>
                  </a:cubicBezTo>
                  <a:cubicBezTo>
                    <a:pt x="11219" y="1069068"/>
                    <a:pt x="6244" y="1085590"/>
                    <a:pt x="2069" y="1102291"/>
                  </a:cubicBezTo>
                  <a:cubicBezTo>
                    <a:pt x="2359" y="1105776"/>
                    <a:pt x="-16127" y="1275003"/>
                    <a:pt x="52173" y="1290181"/>
                  </a:cubicBezTo>
                  <a:cubicBezTo>
                    <a:pt x="76966" y="1295691"/>
                    <a:pt x="102277" y="1281830"/>
                    <a:pt x="127329" y="1277655"/>
                  </a:cubicBezTo>
                  <a:cubicBezTo>
                    <a:pt x="155033" y="1249951"/>
                    <a:pt x="172519" y="1237378"/>
                    <a:pt x="189959" y="1202499"/>
                  </a:cubicBezTo>
                  <a:cubicBezTo>
                    <a:pt x="195864" y="1190689"/>
                    <a:pt x="196581" y="1176731"/>
                    <a:pt x="202486" y="1164921"/>
                  </a:cubicBezTo>
                  <a:cubicBezTo>
                    <a:pt x="209219" y="1151456"/>
                    <a:pt x="221424" y="1141100"/>
                    <a:pt x="227538" y="1127343"/>
                  </a:cubicBezTo>
                  <a:cubicBezTo>
                    <a:pt x="238263" y="1103212"/>
                    <a:pt x="244239" y="1077239"/>
                    <a:pt x="252590" y="1052187"/>
                  </a:cubicBezTo>
                  <a:cubicBezTo>
                    <a:pt x="256765" y="1039661"/>
                    <a:pt x="257792" y="1025595"/>
                    <a:pt x="265116" y="1014609"/>
                  </a:cubicBezTo>
                  <a:cubicBezTo>
                    <a:pt x="273467" y="1002083"/>
                    <a:pt x="283435" y="990495"/>
                    <a:pt x="290168" y="977030"/>
                  </a:cubicBezTo>
                  <a:cubicBezTo>
                    <a:pt x="296073" y="965220"/>
                    <a:pt x="295370" y="950438"/>
                    <a:pt x="302694" y="939452"/>
                  </a:cubicBezTo>
                  <a:cubicBezTo>
                    <a:pt x="312520" y="924713"/>
                    <a:pt x="327746" y="914400"/>
                    <a:pt x="340272" y="901874"/>
                  </a:cubicBezTo>
                  <a:cubicBezTo>
                    <a:pt x="352449" y="865344"/>
                    <a:pt x="355738" y="849571"/>
                    <a:pt x="377850" y="814192"/>
                  </a:cubicBezTo>
                  <a:cubicBezTo>
                    <a:pt x="388915" y="796489"/>
                    <a:pt x="402902" y="780789"/>
                    <a:pt x="415428" y="764088"/>
                  </a:cubicBezTo>
                  <a:cubicBezTo>
                    <a:pt x="446912" y="669635"/>
                    <a:pt x="404442" y="786060"/>
                    <a:pt x="453006" y="688932"/>
                  </a:cubicBezTo>
                  <a:cubicBezTo>
                    <a:pt x="458911" y="677122"/>
                    <a:pt x="459627" y="663164"/>
                    <a:pt x="465532" y="651354"/>
                  </a:cubicBezTo>
                  <a:cubicBezTo>
                    <a:pt x="472265" y="637889"/>
                    <a:pt x="484470" y="627533"/>
                    <a:pt x="490584" y="613776"/>
                  </a:cubicBezTo>
                  <a:cubicBezTo>
                    <a:pt x="501309" y="589645"/>
                    <a:pt x="507285" y="563672"/>
                    <a:pt x="515636" y="538620"/>
                  </a:cubicBezTo>
                  <a:cubicBezTo>
                    <a:pt x="545668" y="448523"/>
                    <a:pt x="509233" y="561030"/>
                    <a:pt x="540688" y="450937"/>
                  </a:cubicBezTo>
                  <a:cubicBezTo>
                    <a:pt x="544315" y="438241"/>
                    <a:pt x="549587" y="426055"/>
                    <a:pt x="553214" y="413359"/>
                  </a:cubicBezTo>
                  <a:cubicBezTo>
                    <a:pt x="565007" y="372083"/>
                    <a:pt x="569656" y="343675"/>
                    <a:pt x="578266" y="300625"/>
                  </a:cubicBezTo>
                  <a:cubicBezTo>
                    <a:pt x="574091" y="221293"/>
                    <a:pt x="572932" y="141745"/>
                    <a:pt x="565740" y="62630"/>
                  </a:cubicBezTo>
                  <a:cubicBezTo>
                    <a:pt x="564545" y="49481"/>
                    <a:pt x="561462" y="35362"/>
                    <a:pt x="553214" y="25052"/>
                  </a:cubicBezTo>
                  <a:cubicBezTo>
                    <a:pt x="543810" y="13297"/>
                    <a:pt x="528162" y="8351"/>
                    <a:pt x="515636" y="0"/>
                  </a:cubicBezTo>
                  <a:cubicBezTo>
                    <a:pt x="371969" y="13061"/>
                    <a:pt x="409165" y="-6263"/>
                    <a:pt x="377850" y="25052"/>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63EA287E-2044-2B4D-8EDD-13DAD3476B92}"/>
                </a:ext>
              </a:extLst>
            </p:cNvPr>
            <p:cNvSpPr/>
            <p:nvPr/>
          </p:nvSpPr>
          <p:spPr>
            <a:xfrm>
              <a:off x="4922729" y="3544866"/>
              <a:ext cx="1418211" cy="651353"/>
            </a:xfrm>
            <a:custGeom>
              <a:avLst/>
              <a:gdLst>
                <a:gd name="connsiteX0" fmla="*/ 162838 w 1418211"/>
                <a:gd name="connsiteY0" fmla="*/ 100208 h 651353"/>
                <a:gd name="connsiteX1" fmla="*/ 75156 w 1418211"/>
                <a:gd name="connsiteY1" fmla="*/ 112734 h 651353"/>
                <a:gd name="connsiteX2" fmla="*/ 37578 w 1418211"/>
                <a:gd name="connsiteY2" fmla="*/ 125260 h 651353"/>
                <a:gd name="connsiteX3" fmla="*/ 12526 w 1418211"/>
                <a:gd name="connsiteY3" fmla="*/ 162838 h 651353"/>
                <a:gd name="connsiteX4" fmla="*/ 0 w 1418211"/>
                <a:gd name="connsiteY4" fmla="*/ 200416 h 651353"/>
                <a:gd name="connsiteX5" fmla="*/ 37578 w 1418211"/>
                <a:gd name="connsiteY5" fmla="*/ 325676 h 651353"/>
                <a:gd name="connsiteX6" fmla="*/ 150312 w 1418211"/>
                <a:gd name="connsiteY6" fmla="*/ 375781 h 651353"/>
                <a:gd name="connsiteX7" fmla="*/ 225468 w 1418211"/>
                <a:gd name="connsiteY7" fmla="*/ 400833 h 651353"/>
                <a:gd name="connsiteX8" fmla="*/ 263046 w 1418211"/>
                <a:gd name="connsiteY8" fmla="*/ 413359 h 651353"/>
                <a:gd name="connsiteX9" fmla="*/ 313150 w 1418211"/>
                <a:gd name="connsiteY9" fmla="*/ 425885 h 651353"/>
                <a:gd name="connsiteX10" fmla="*/ 400833 w 1418211"/>
                <a:gd name="connsiteY10" fmla="*/ 450937 h 651353"/>
                <a:gd name="connsiteX11" fmla="*/ 551145 w 1418211"/>
                <a:gd name="connsiteY11" fmla="*/ 488515 h 651353"/>
                <a:gd name="connsiteX12" fmla="*/ 626301 w 1418211"/>
                <a:gd name="connsiteY12" fmla="*/ 538619 h 651353"/>
                <a:gd name="connsiteX13" fmla="*/ 688931 w 1418211"/>
                <a:gd name="connsiteY13" fmla="*/ 588723 h 651353"/>
                <a:gd name="connsiteX14" fmla="*/ 726509 w 1418211"/>
                <a:gd name="connsiteY14" fmla="*/ 613775 h 651353"/>
                <a:gd name="connsiteX15" fmla="*/ 876822 w 1418211"/>
                <a:gd name="connsiteY15" fmla="*/ 651353 h 651353"/>
                <a:gd name="connsiteX16" fmla="*/ 1077238 w 1418211"/>
                <a:gd name="connsiteY16" fmla="*/ 638827 h 651353"/>
                <a:gd name="connsiteX17" fmla="*/ 1189972 w 1418211"/>
                <a:gd name="connsiteY17" fmla="*/ 576197 h 651353"/>
                <a:gd name="connsiteX18" fmla="*/ 1252603 w 1418211"/>
                <a:gd name="connsiteY18" fmla="*/ 513567 h 651353"/>
                <a:gd name="connsiteX19" fmla="*/ 1290181 w 1418211"/>
                <a:gd name="connsiteY19" fmla="*/ 475989 h 651353"/>
                <a:gd name="connsiteX20" fmla="*/ 1340285 w 1418211"/>
                <a:gd name="connsiteY20" fmla="*/ 400833 h 651353"/>
                <a:gd name="connsiteX21" fmla="*/ 1365337 w 1418211"/>
                <a:gd name="connsiteY21" fmla="*/ 363255 h 651353"/>
                <a:gd name="connsiteX22" fmla="*/ 1390389 w 1418211"/>
                <a:gd name="connsiteY22" fmla="*/ 338202 h 651353"/>
                <a:gd name="connsiteX23" fmla="*/ 1402915 w 1418211"/>
                <a:gd name="connsiteY23" fmla="*/ 300624 h 651353"/>
                <a:gd name="connsiteX24" fmla="*/ 1402915 w 1418211"/>
                <a:gd name="connsiteY24" fmla="*/ 100208 h 651353"/>
                <a:gd name="connsiteX25" fmla="*/ 1352811 w 1418211"/>
                <a:gd name="connsiteY25" fmla="*/ 25052 h 651353"/>
                <a:gd name="connsiteX26" fmla="*/ 1315233 w 1418211"/>
                <a:gd name="connsiteY26" fmla="*/ 0 h 651353"/>
                <a:gd name="connsiteX27" fmla="*/ 1252603 w 1418211"/>
                <a:gd name="connsiteY27" fmla="*/ 12526 h 651353"/>
                <a:gd name="connsiteX28" fmla="*/ 1215024 w 1418211"/>
                <a:gd name="connsiteY28" fmla="*/ 75156 h 651353"/>
                <a:gd name="connsiteX29" fmla="*/ 1189972 w 1418211"/>
                <a:gd name="connsiteY29" fmla="*/ 112734 h 651353"/>
                <a:gd name="connsiteX30" fmla="*/ 1139868 w 1418211"/>
                <a:gd name="connsiteY30" fmla="*/ 225468 h 651353"/>
                <a:gd name="connsiteX31" fmla="*/ 1064712 w 1418211"/>
                <a:gd name="connsiteY31" fmla="*/ 250520 h 651353"/>
                <a:gd name="connsiteX32" fmla="*/ 1027134 w 1418211"/>
                <a:gd name="connsiteY32" fmla="*/ 263046 h 651353"/>
                <a:gd name="connsiteX33" fmla="*/ 989556 w 1418211"/>
                <a:gd name="connsiteY33" fmla="*/ 275572 h 651353"/>
                <a:gd name="connsiteX34" fmla="*/ 951978 w 1418211"/>
                <a:gd name="connsiteY34" fmla="*/ 288098 h 651353"/>
                <a:gd name="connsiteX35" fmla="*/ 488515 w 1418211"/>
                <a:gd name="connsiteY35" fmla="*/ 275572 h 651353"/>
                <a:gd name="connsiteX36" fmla="*/ 413359 w 1418211"/>
                <a:gd name="connsiteY36" fmla="*/ 250520 h 651353"/>
                <a:gd name="connsiteX37" fmla="*/ 350729 w 1418211"/>
                <a:gd name="connsiteY37" fmla="*/ 187890 h 651353"/>
                <a:gd name="connsiteX38" fmla="*/ 275572 w 1418211"/>
                <a:gd name="connsiteY38" fmla="*/ 162838 h 651353"/>
                <a:gd name="connsiteX39" fmla="*/ 237994 w 1418211"/>
                <a:gd name="connsiteY39" fmla="*/ 150312 h 651353"/>
                <a:gd name="connsiteX40" fmla="*/ 200416 w 1418211"/>
                <a:gd name="connsiteY40" fmla="*/ 137786 h 651353"/>
                <a:gd name="connsiteX41" fmla="*/ 162838 w 1418211"/>
                <a:gd name="connsiteY41" fmla="*/ 100208 h 65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8211" h="651353">
                  <a:moveTo>
                    <a:pt x="162838" y="100208"/>
                  </a:moveTo>
                  <a:cubicBezTo>
                    <a:pt x="141961" y="96033"/>
                    <a:pt x="104107" y="106944"/>
                    <a:pt x="75156" y="112734"/>
                  </a:cubicBezTo>
                  <a:cubicBezTo>
                    <a:pt x="62209" y="115323"/>
                    <a:pt x="47888" y="117012"/>
                    <a:pt x="37578" y="125260"/>
                  </a:cubicBezTo>
                  <a:cubicBezTo>
                    <a:pt x="25823" y="134664"/>
                    <a:pt x="19259" y="149373"/>
                    <a:pt x="12526" y="162838"/>
                  </a:cubicBezTo>
                  <a:cubicBezTo>
                    <a:pt x="6621" y="174648"/>
                    <a:pt x="4175" y="187890"/>
                    <a:pt x="0" y="200416"/>
                  </a:cubicBezTo>
                  <a:cubicBezTo>
                    <a:pt x="7884" y="255607"/>
                    <a:pt x="-399" y="287699"/>
                    <a:pt x="37578" y="325676"/>
                  </a:cubicBezTo>
                  <a:cubicBezTo>
                    <a:pt x="67355" y="355453"/>
                    <a:pt x="113099" y="363377"/>
                    <a:pt x="150312" y="375781"/>
                  </a:cubicBezTo>
                  <a:lnTo>
                    <a:pt x="225468" y="400833"/>
                  </a:lnTo>
                  <a:cubicBezTo>
                    <a:pt x="237994" y="405008"/>
                    <a:pt x="250237" y="410157"/>
                    <a:pt x="263046" y="413359"/>
                  </a:cubicBezTo>
                  <a:cubicBezTo>
                    <a:pt x="279747" y="417534"/>
                    <a:pt x="296597" y="421156"/>
                    <a:pt x="313150" y="425885"/>
                  </a:cubicBezTo>
                  <a:cubicBezTo>
                    <a:pt x="368860" y="441802"/>
                    <a:pt x="335574" y="437885"/>
                    <a:pt x="400833" y="450937"/>
                  </a:cubicBezTo>
                  <a:cubicBezTo>
                    <a:pt x="441083" y="458987"/>
                    <a:pt x="515272" y="464599"/>
                    <a:pt x="551145" y="488515"/>
                  </a:cubicBezTo>
                  <a:lnTo>
                    <a:pt x="626301" y="538619"/>
                  </a:lnTo>
                  <a:cubicBezTo>
                    <a:pt x="668532" y="601965"/>
                    <a:pt x="628428" y="558471"/>
                    <a:pt x="688931" y="588723"/>
                  </a:cubicBezTo>
                  <a:cubicBezTo>
                    <a:pt x="702396" y="595456"/>
                    <a:pt x="712752" y="607661"/>
                    <a:pt x="726509" y="613775"/>
                  </a:cubicBezTo>
                  <a:cubicBezTo>
                    <a:pt x="786059" y="640241"/>
                    <a:pt x="813801" y="640849"/>
                    <a:pt x="876822" y="651353"/>
                  </a:cubicBezTo>
                  <a:cubicBezTo>
                    <a:pt x="943627" y="647178"/>
                    <a:pt x="1010670" y="645834"/>
                    <a:pt x="1077238" y="638827"/>
                  </a:cubicBezTo>
                  <a:cubicBezTo>
                    <a:pt x="1112447" y="635121"/>
                    <a:pt x="1174368" y="591801"/>
                    <a:pt x="1189972" y="576197"/>
                  </a:cubicBezTo>
                  <a:lnTo>
                    <a:pt x="1252603" y="513567"/>
                  </a:lnTo>
                  <a:cubicBezTo>
                    <a:pt x="1265129" y="501041"/>
                    <a:pt x="1280355" y="490728"/>
                    <a:pt x="1290181" y="475989"/>
                  </a:cubicBezTo>
                  <a:lnTo>
                    <a:pt x="1340285" y="400833"/>
                  </a:lnTo>
                  <a:cubicBezTo>
                    <a:pt x="1348636" y="388307"/>
                    <a:pt x="1354692" y="373900"/>
                    <a:pt x="1365337" y="363255"/>
                  </a:cubicBezTo>
                  <a:lnTo>
                    <a:pt x="1390389" y="338202"/>
                  </a:lnTo>
                  <a:cubicBezTo>
                    <a:pt x="1394564" y="325676"/>
                    <a:pt x="1399713" y="313433"/>
                    <a:pt x="1402915" y="300624"/>
                  </a:cubicBezTo>
                  <a:cubicBezTo>
                    <a:pt x="1420548" y="230093"/>
                    <a:pt x="1425898" y="178352"/>
                    <a:pt x="1402915" y="100208"/>
                  </a:cubicBezTo>
                  <a:cubicBezTo>
                    <a:pt x="1394419" y="71323"/>
                    <a:pt x="1377863" y="41753"/>
                    <a:pt x="1352811" y="25052"/>
                  </a:cubicBezTo>
                  <a:lnTo>
                    <a:pt x="1315233" y="0"/>
                  </a:lnTo>
                  <a:cubicBezTo>
                    <a:pt x="1294356" y="4175"/>
                    <a:pt x="1272172" y="4139"/>
                    <a:pt x="1252603" y="12526"/>
                  </a:cubicBezTo>
                  <a:cubicBezTo>
                    <a:pt x="1221463" y="25872"/>
                    <a:pt x="1227652" y="49900"/>
                    <a:pt x="1215024" y="75156"/>
                  </a:cubicBezTo>
                  <a:cubicBezTo>
                    <a:pt x="1208291" y="88621"/>
                    <a:pt x="1196086" y="98977"/>
                    <a:pt x="1189972" y="112734"/>
                  </a:cubicBezTo>
                  <a:cubicBezTo>
                    <a:pt x="1183897" y="126402"/>
                    <a:pt x="1166035" y="209113"/>
                    <a:pt x="1139868" y="225468"/>
                  </a:cubicBezTo>
                  <a:cubicBezTo>
                    <a:pt x="1117475" y="239464"/>
                    <a:pt x="1089764" y="242169"/>
                    <a:pt x="1064712" y="250520"/>
                  </a:cubicBezTo>
                  <a:lnTo>
                    <a:pt x="1027134" y="263046"/>
                  </a:lnTo>
                  <a:lnTo>
                    <a:pt x="989556" y="275572"/>
                  </a:lnTo>
                  <a:lnTo>
                    <a:pt x="951978" y="288098"/>
                  </a:lnTo>
                  <a:cubicBezTo>
                    <a:pt x="797490" y="283923"/>
                    <a:pt x="642684" y="286328"/>
                    <a:pt x="488515" y="275572"/>
                  </a:cubicBezTo>
                  <a:cubicBezTo>
                    <a:pt x="462172" y="273734"/>
                    <a:pt x="413359" y="250520"/>
                    <a:pt x="413359" y="250520"/>
                  </a:cubicBezTo>
                  <a:cubicBezTo>
                    <a:pt x="390505" y="216239"/>
                    <a:pt x="390285" y="205470"/>
                    <a:pt x="350729" y="187890"/>
                  </a:cubicBezTo>
                  <a:cubicBezTo>
                    <a:pt x="326598" y="177165"/>
                    <a:pt x="300624" y="171189"/>
                    <a:pt x="275572" y="162838"/>
                  </a:cubicBezTo>
                  <a:lnTo>
                    <a:pt x="237994" y="150312"/>
                  </a:lnTo>
                  <a:cubicBezTo>
                    <a:pt x="225468" y="146137"/>
                    <a:pt x="211402" y="145110"/>
                    <a:pt x="200416" y="137786"/>
                  </a:cubicBezTo>
                  <a:cubicBezTo>
                    <a:pt x="155070" y="107555"/>
                    <a:pt x="183715" y="104383"/>
                    <a:pt x="162838" y="100208"/>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Curved Connector 26">
              <a:extLst>
                <a:ext uri="{FF2B5EF4-FFF2-40B4-BE49-F238E27FC236}">
                  <a16:creationId xmlns:a16="http://schemas.microsoft.com/office/drawing/2014/main" id="{E7205ECE-425B-0A43-AF77-699D4289EA23}"/>
                </a:ext>
              </a:extLst>
            </p:cNvPr>
            <p:cNvCxnSpPr>
              <a:cxnSpLocks/>
              <a:stCxn id="29" idx="1"/>
            </p:cNvCxnSpPr>
            <p:nvPr/>
          </p:nvCxnSpPr>
          <p:spPr>
            <a:xfrm rot="10800000">
              <a:off x="4966720" y="4065746"/>
              <a:ext cx="954834" cy="97608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F4E69E4-74C9-B748-9436-CC21B91C7943}"/>
                </a:ext>
              </a:extLst>
            </p:cNvPr>
            <p:cNvSpPr/>
            <p:nvPr/>
          </p:nvSpPr>
          <p:spPr>
            <a:xfrm>
              <a:off x="5921554" y="4528012"/>
              <a:ext cx="3025679"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similar performance on 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sp>
        <p:nvSpPr>
          <p:cNvPr id="37" name="Slide Number Placeholder 5">
            <a:extLst>
              <a:ext uri="{FF2B5EF4-FFF2-40B4-BE49-F238E27FC236}">
                <a16:creationId xmlns:a16="http://schemas.microsoft.com/office/drawing/2014/main" id="{4339172A-B82B-FB4D-8B56-F3F79665B10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10</a:t>
            </a:r>
          </a:p>
        </p:txBody>
      </p:sp>
      <p:pic>
        <p:nvPicPr>
          <p:cNvPr id="17" name="Picture 16">
            <a:extLst>
              <a:ext uri="{FF2B5EF4-FFF2-40B4-BE49-F238E27FC236}">
                <a16:creationId xmlns:a16="http://schemas.microsoft.com/office/drawing/2014/main" id="{415E64CF-3343-6240-AE1A-7770C8C3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176" y="1874678"/>
            <a:ext cx="6574327" cy="361137"/>
          </a:xfrm>
          <a:prstGeom prst="rect">
            <a:avLst/>
          </a:prstGeom>
        </p:spPr>
      </p:pic>
      <p:sp>
        <p:nvSpPr>
          <p:cNvPr id="28" name="Rectangle 27">
            <a:extLst>
              <a:ext uri="{FF2B5EF4-FFF2-40B4-BE49-F238E27FC236}">
                <a16:creationId xmlns:a16="http://schemas.microsoft.com/office/drawing/2014/main" id="{E5DD7924-E3F0-4647-998B-D0F85EF7B80C}"/>
              </a:ext>
            </a:extLst>
          </p:cNvPr>
          <p:cNvSpPr/>
          <p:nvPr/>
        </p:nvSpPr>
        <p:spPr>
          <a:xfrm rot="2458086">
            <a:off x="3041419" y="3046223"/>
            <a:ext cx="207439" cy="783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565C80-A5DC-E14B-B9E3-72C77C0A3BEE}"/>
              </a:ext>
            </a:extLst>
          </p:cNvPr>
          <p:cNvSpPr/>
          <p:nvPr/>
        </p:nvSpPr>
        <p:spPr>
          <a:xfrm>
            <a:off x="1674027" y="5216427"/>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30" name="Rectangle 29">
            <a:extLst>
              <a:ext uri="{FF2B5EF4-FFF2-40B4-BE49-F238E27FC236}">
                <a16:creationId xmlns:a16="http://schemas.microsoft.com/office/drawing/2014/main" id="{5CE07C64-1D77-6241-A08F-D62794D4B947}"/>
              </a:ext>
            </a:extLst>
          </p:cNvPr>
          <p:cNvSpPr/>
          <p:nvPr/>
        </p:nvSpPr>
        <p:spPr>
          <a:xfrm>
            <a:off x="8584826" y="3092417"/>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Tree>
    <p:extLst>
      <p:ext uri="{BB962C8B-B14F-4D97-AF65-F5344CB8AC3E}">
        <p14:creationId xmlns:p14="http://schemas.microsoft.com/office/powerpoint/2010/main" val="21068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E256B9-DBCE-4E49-8777-5928CB75112B}"/>
              </a:ext>
            </a:extLst>
          </p:cNvPr>
          <p:cNvGrpSpPr/>
          <p:nvPr/>
        </p:nvGrpSpPr>
        <p:grpSpPr>
          <a:xfrm>
            <a:off x="1992668" y="1863788"/>
            <a:ext cx="5154267" cy="4366189"/>
            <a:chOff x="1992668" y="1863788"/>
            <a:chExt cx="5154267" cy="4366189"/>
          </a:xfrm>
        </p:grpSpPr>
        <p:pic>
          <p:nvPicPr>
            <p:cNvPr id="5" name="Picture 4">
              <a:extLst>
                <a:ext uri="{FF2B5EF4-FFF2-40B4-BE49-F238E27FC236}">
                  <a16:creationId xmlns:a16="http://schemas.microsoft.com/office/drawing/2014/main" id="{A5C165D2-1116-014A-8440-EC93A689EC9E}"/>
                </a:ext>
              </a:extLst>
            </p:cNvPr>
            <p:cNvPicPr>
              <a:picLocks noChangeAspect="1"/>
            </p:cNvPicPr>
            <p:nvPr/>
          </p:nvPicPr>
          <p:blipFill rotWithShape="1">
            <a:blip r:embed="rId3"/>
            <a:srcRect t="10227"/>
            <a:stretch/>
          </p:blipFill>
          <p:spPr>
            <a:xfrm>
              <a:off x="1992668" y="2263884"/>
              <a:ext cx="5154267" cy="3966093"/>
            </a:xfrm>
            <a:prstGeom prst="rect">
              <a:avLst/>
            </a:prstGeom>
          </p:spPr>
        </p:pic>
        <p:pic>
          <p:nvPicPr>
            <p:cNvPr id="14" name="Picture 13">
              <a:extLst>
                <a:ext uri="{FF2B5EF4-FFF2-40B4-BE49-F238E27FC236}">
                  <a16:creationId xmlns:a16="http://schemas.microsoft.com/office/drawing/2014/main" id="{86D2A675-DE2D-314D-8560-ED18B630C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82" y="1863788"/>
              <a:ext cx="3612293" cy="400096"/>
            </a:xfrm>
            <a:prstGeom prst="rect">
              <a:avLst/>
            </a:prstGeom>
          </p:spPr>
        </p:pic>
      </p:grpSp>
      <p:sp>
        <p:nvSpPr>
          <p:cNvPr id="2" name="Title 1">
            <a:extLst>
              <a:ext uri="{FF2B5EF4-FFF2-40B4-BE49-F238E27FC236}">
                <a16:creationId xmlns:a16="http://schemas.microsoft.com/office/drawing/2014/main" id="{5497AC78-BE59-E744-B1A3-4D3EABFDAE0D}"/>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AEC7E2D9-0FC1-DD4C-A6F7-BFB6FF45D32E}"/>
              </a:ext>
            </a:extLst>
          </p:cNvPr>
          <p:cNvSpPr>
            <a:spLocks noGrp="1"/>
          </p:cNvSpPr>
          <p:nvPr>
            <p:ph idx="1"/>
          </p:nvPr>
        </p:nvSpPr>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grpSp>
        <p:nvGrpSpPr>
          <p:cNvPr id="34" name="Group 33">
            <a:extLst>
              <a:ext uri="{FF2B5EF4-FFF2-40B4-BE49-F238E27FC236}">
                <a16:creationId xmlns:a16="http://schemas.microsoft.com/office/drawing/2014/main" id="{66164C0F-CB8B-8B44-8A20-82DF5F863607}"/>
              </a:ext>
            </a:extLst>
          </p:cNvPr>
          <p:cNvGrpSpPr/>
          <p:nvPr/>
        </p:nvGrpSpPr>
        <p:grpSpPr>
          <a:xfrm>
            <a:off x="-33967" y="4147196"/>
            <a:ext cx="3766723" cy="1625341"/>
            <a:chOff x="-33967" y="4147196"/>
            <a:chExt cx="3766723" cy="1625341"/>
          </a:xfrm>
        </p:grpSpPr>
        <p:sp>
          <p:nvSpPr>
            <p:cNvPr id="6" name="Freeform 5">
              <a:extLst>
                <a:ext uri="{FF2B5EF4-FFF2-40B4-BE49-F238E27FC236}">
                  <a16:creationId xmlns:a16="http://schemas.microsoft.com/office/drawing/2014/main" id="{4B73D529-8B06-464A-9891-A6EA2E61A209}"/>
                </a:ext>
              </a:extLst>
            </p:cNvPr>
            <p:cNvSpPr/>
            <p:nvPr/>
          </p:nvSpPr>
          <p:spPr>
            <a:xfrm>
              <a:off x="2605414" y="4147196"/>
              <a:ext cx="1127342" cy="1577199"/>
            </a:xfrm>
            <a:custGeom>
              <a:avLst/>
              <a:gdLst>
                <a:gd name="connsiteX0" fmla="*/ 889348 w 1127342"/>
                <a:gd name="connsiteY0" fmla="*/ 11445 h 1577199"/>
                <a:gd name="connsiteX1" fmla="*/ 839244 w 1127342"/>
                <a:gd name="connsiteY1" fmla="*/ 161757 h 1577199"/>
                <a:gd name="connsiteX2" fmla="*/ 814191 w 1127342"/>
                <a:gd name="connsiteY2" fmla="*/ 186809 h 1577199"/>
                <a:gd name="connsiteX3" fmla="*/ 789139 w 1127342"/>
                <a:gd name="connsiteY3" fmla="*/ 224388 h 1577199"/>
                <a:gd name="connsiteX4" fmla="*/ 676405 w 1127342"/>
                <a:gd name="connsiteY4" fmla="*/ 287018 h 1577199"/>
                <a:gd name="connsiteX5" fmla="*/ 626301 w 1127342"/>
                <a:gd name="connsiteY5" fmla="*/ 312070 h 1577199"/>
                <a:gd name="connsiteX6" fmla="*/ 551145 w 1127342"/>
                <a:gd name="connsiteY6" fmla="*/ 337122 h 1577199"/>
                <a:gd name="connsiteX7" fmla="*/ 475989 w 1127342"/>
                <a:gd name="connsiteY7" fmla="*/ 374700 h 1577199"/>
                <a:gd name="connsiteX8" fmla="*/ 388307 w 1127342"/>
                <a:gd name="connsiteY8" fmla="*/ 387226 h 1577199"/>
                <a:gd name="connsiteX9" fmla="*/ 175364 w 1127342"/>
                <a:gd name="connsiteY9" fmla="*/ 424804 h 1577199"/>
                <a:gd name="connsiteX10" fmla="*/ 137786 w 1127342"/>
                <a:gd name="connsiteY10" fmla="*/ 437330 h 1577199"/>
                <a:gd name="connsiteX11" fmla="*/ 50104 w 1127342"/>
                <a:gd name="connsiteY11" fmla="*/ 550064 h 1577199"/>
                <a:gd name="connsiteX12" fmla="*/ 25052 w 1127342"/>
                <a:gd name="connsiteY12" fmla="*/ 587642 h 1577199"/>
                <a:gd name="connsiteX13" fmla="*/ 37578 w 1127342"/>
                <a:gd name="connsiteY13" fmla="*/ 737955 h 1577199"/>
                <a:gd name="connsiteX14" fmla="*/ 62630 w 1127342"/>
                <a:gd name="connsiteY14" fmla="*/ 813111 h 1577199"/>
                <a:gd name="connsiteX15" fmla="*/ 25052 w 1127342"/>
                <a:gd name="connsiteY15" fmla="*/ 988475 h 1577199"/>
                <a:gd name="connsiteX16" fmla="*/ 0 w 1127342"/>
                <a:gd name="connsiteY16" fmla="*/ 1026053 h 1577199"/>
                <a:gd name="connsiteX17" fmla="*/ 12526 w 1127342"/>
                <a:gd name="connsiteY17" fmla="*/ 1351730 h 1577199"/>
                <a:gd name="connsiteX18" fmla="*/ 112734 w 1127342"/>
                <a:gd name="connsiteY18" fmla="*/ 1439412 h 1577199"/>
                <a:gd name="connsiteX19" fmla="*/ 187890 w 1127342"/>
                <a:gd name="connsiteY19" fmla="*/ 1502042 h 1577199"/>
                <a:gd name="connsiteX20" fmla="*/ 425885 w 1127342"/>
                <a:gd name="connsiteY20" fmla="*/ 1552146 h 1577199"/>
                <a:gd name="connsiteX21" fmla="*/ 601249 w 1127342"/>
                <a:gd name="connsiteY21" fmla="*/ 1577199 h 1577199"/>
                <a:gd name="connsiteX22" fmla="*/ 726509 w 1127342"/>
                <a:gd name="connsiteY22" fmla="*/ 1564672 h 1577199"/>
                <a:gd name="connsiteX23" fmla="*/ 751561 w 1127342"/>
                <a:gd name="connsiteY23" fmla="*/ 1514568 h 1577199"/>
                <a:gd name="connsiteX24" fmla="*/ 789139 w 1127342"/>
                <a:gd name="connsiteY24" fmla="*/ 1364256 h 1577199"/>
                <a:gd name="connsiteX25" fmla="*/ 801665 w 1127342"/>
                <a:gd name="connsiteY25" fmla="*/ 1314152 h 1577199"/>
                <a:gd name="connsiteX26" fmla="*/ 826718 w 1127342"/>
                <a:gd name="connsiteY26" fmla="*/ 1226470 h 1577199"/>
                <a:gd name="connsiteX27" fmla="*/ 839244 w 1127342"/>
                <a:gd name="connsiteY27" fmla="*/ 1151314 h 1577199"/>
                <a:gd name="connsiteX28" fmla="*/ 876822 w 1127342"/>
                <a:gd name="connsiteY28" fmla="*/ 988475 h 1577199"/>
                <a:gd name="connsiteX29" fmla="*/ 901874 w 1127342"/>
                <a:gd name="connsiteY29" fmla="*/ 913319 h 1577199"/>
                <a:gd name="connsiteX30" fmla="*/ 914400 w 1127342"/>
                <a:gd name="connsiteY30" fmla="*/ 875741 h 1577199"/>
                <a:gd name="connsiteX31" fmla="*/ 951978 w 1127342"/>
                <a:gd name="connsiteY31" fmla="*/ 800585 h 1577199"/>
                <a:gd name="connsiteX32" fmla="*/ 977030 w 1127342"/>
                <a:gd name="connsiteY32" fmla="*/ 750481 h 1577199"/>
                <a:gd name="connsiteX33" fmla="*/ 989556 w 1127342"/>
                <a:gd name="connsiteY33" fmla="*/ 712903 h 1577199"/>
                <a:gd name="connsiteX34" fmla="*/ 1014608 w 1127342"/>
                <a:gd name="connsiteY34" fmla="*/ 662799 h 1577199"/>
                <a:gd name="connsiteX35" fmla="*/ 1064712 w 1127342"/>
                <a:gd name="connsiteY35" fmla="*/ 537538 h 1577199"/>
                <a:gd name="connsiteX36" fmla="*/ 1102290 w 1127342"/>
                <a:gd name="connsiteY36" fmla="*/ 399752 h 1577199"/>
                <a:gd name="connsiteX37" fmla="*/ 1114816 w 1127342"/>
                <a:gd name="connsiteY37" fmla="*/ 362174 h 1577199"/>
                <a:gd name="connsiteX38" fmla="*/ 1127342 w 1127342"/>
                <a:gd name="connsiteY38" fmla="*/ 324596 h 1577199"/>
                <a:gd name="connsiteX39" fmla="*/ 1114816 w 1127342"/>
                <a:gd name="connsiteY39" fmla="*/ 149231 h 1577199"/>
                <a:gd name="connsiteX40" fmla="*/ 1102290 w 1127342"/>
                <a:gd name="connsiteY40" fmla="*/ 111653 h 1577199"/>
                <a:gd name="connsiteX41" fmla="*/ 1064712 w 1127342"/>
                <a:gd name="connsiteY41" fmla="*/ 74075 h 1577199"/>
                <a:gd name="connsiteX42" fmla="*/ 939452 w 1127342"/>
                <a:gd name="connsiteY42" fmla="*/ 11445 h 1577199"/>
                <a:gd name="connsiteX43" fmla="*/ 889348 w 1127342"/>
                <a:gd name="connsiteY43" fmla="*/ 11445 h 157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7342" h="1577199">
                  <a:moveTo>
                    <a:pt x="889348" y="11445"/>
                  </a:moveTo>
                  <a:cubicBezTo>
                    <a:pt x="872647" y="36497"/>
                    <a:pt x="871604" y="113219"/>
                    <a:pt x="839244" y="161757"/>
                  </a:cubicBezTo>
                  <a:cubicBezTo>
                    <a:pt x="832693" y="171583"/>
                    <a:pt x="821569" y="177587"/>
                    <a:pt x="814191" y="186809"/>
                  </a:cubicBezTo>
                  <a:cubicBezTo>
                    <a:pt x="804786" y="198565"/>
                    <a:pt x="800469" y="214474"/>
                    <a:pt x="789139" y="224388"/>
                  </a:cubicBezTo>
                  <a:cubicBezTo>
                    <a:pt x="711022" y="292741"/>
                    <a:pt x="739027" y="260180"/>
                    <a:pt x="676405" y="287018"/>
                  </a:cubicBezTo>
                  <a:cubicBezTo>
                    <a:pt x="659242" y="294374"/>
                    <a:pt x="643638" y="305135"/>
                    <a:pt x="626301" y="312070"/>
                  </a:cubicBezTo>
                  <a:cubicBezTo>
                    <a:pt x="601783" y="321877"/>
                    <a:pt x="573117" y="322474"/>
                    <a:pt x="551145" y="337122"/>
                  </a:cubicBezTo>
                  <a:cubicBezTo>
                    <a:pt x="519475" y="358235"/>
                    <a:pt x="513032" y="367291"/>
                    <a:pt x="475989" y="374700"/>
                  </a:cubicBezTo>
                  <a:cubicBezTo>
                    <a:pt x="447038" y="380490"/>
                    <a:pt x="417470" y="382621"/>
                    <a:pt x="388307" y="387226"/>
                  </a:cubicBezTo>
                  <a:cubicBezTo>
                    <a:pt x="378937" y="388706"/>
                    <a:pt x="219927" y="413663"/>
                    <a:pt x="175364" y="424804"/>
                  </a:cubicBezTo>
                  <a:cubicBezTo>
                    <a:pt x="162555" y="428006"/>
                    <a:pt x="150312" y="433155"/>
                    <a:pt x="137786" y="437330"/>
                  </a:cubicBezTo>
                  <a:cubicBezTo>
                    <a:pt x="78918" y="496198"/>
                    <a:pt x="110034" y="460169"/>
                    <a:pt x="50104" y="550064"/>
                  </a:cubicBezTo>
                  <a:lnTo>
                    <a:pt x="25052" y="587642"/>
                  </a:lnTo>
                  <a:cubicBezTo>
                    <a:pt x="29227" y="637746"/>
                    <a:pt x="29312" y="688361"/>
                    <a:pt x="37578" y="737955"/>
                  </a:cubicBezTo>
                  <a:cubicBezTo>
                    <a:pt x="41919" y="764003"/>
                    <a:pt x="62630" y="813111"/>
                    <a:pt x="62630" y="813111"/>
                  </a:cubicBezTo>
                  <a:cubicBezTo>
                    <a:pt x="57330" y="855513"/>
                    <a:pt x="52511" y="947286"/>
                    <a:pt x="25052" y="988475"/>
                  </a:cubicBezTo>
                  <a:lnTo>
                    <a:pt x="0" y="1026053"/>
                  </a:lnTo>
                  <a:cubicBezTo>
                    <a:pt x="4175" y="1134612"/>
                    <a:pt x="1347" y="1243667"/>
                    <a:pt x="12526" y="1351730"/>
                  </a:cubicBezTo>
                  <a:cubicBezTo>
                    <a:pt x="16621" y="1391315"/>
                    <a:pt x="100369" y="1427047"/>
                    <a:pt x="112734" y="1439412"/>
                  </a:cubicBezTo>
                  <a:cubicBezTo>
                    <a:pt x="136332" y="1463010"/>
                    <a:pt x="156500" y="1488091"/>
                    <a:pt x="187890" y="1502042"/>
                  </a:cubicBezTo>
                  <a:cubicBezTo>
                    <a:pt x="262765" y="1535320"/>
                    <a:pt x="345758" y="1542719"/>
                    <a:pt x="425885" y="1552146"/>
                  </a:cubicBezTo>
                  <a:cubicBezTo>
                    <a:pt x="570402" y="1569148"/>
                    <a:pt x="495562" y="1556060"/>
                    <a:pt x="601249" y="1577199"/>
                  </a:cubicBezTo>
                  <a:cubicBezTo>
                    <a:pt x="643002" y="1573023"/>
                    <a:pt x="687775" y="1580811"/>
                    <a:pt x="726509" y="1564672"/>
                  </a:cubicBezTo>
                  <a:cubicBezTo>
                    <a:pt x="743745" y="1557490"/>
                    <a:pt x="745656" y="1532282"/>
                    <a:pt x="751561" y="1514568"/>
                  </a:cubicBezTo>
                  <a:lnTo>
                    <a:pt x="789139" y="1364256"/>
                  </a:lnTo>
                  <a:cubicBezTo>
                    <a:pt x="793314" y="1347555"/>
                    <a:pt x="796221" y="1330484"/>
                    <a:pt x="801665" y="1314152"/>
                  </a:cubicBezTo>
                  <a:cubicBezTo>
                    <a:pt x="813602" y="1278342"/>
                    <a:pt x="818855" y="1265784"/>
                    <a:pt x="826718" y="1226470"/>
                  </a:cubicBezTo>
                  <a:cubicBezTo>
                    <a:pt x="831699" y="1201566"/>
                    <a:pt x="834701" y="1176302"/>
                    <a:pt x="839244" y="1151314"/>
                  </a:cubicBezTo>
                  <a:cubicBezTo>
                    <a:pt x="847194" y="1107591"/>
                    <a:pt x="864927" y="1024160"/>
                    <a:pt x="876822" y="988475"/>
                  </a:cubicBezTo>
                  <a:lnTo>
                    <a:pt x="901874" y="913319"/>
                  </a:lnTo>
                  <a:cubicBezTo>
                    <a:pt x="906049" y="900793"/>
                    <a:pt x="907076" y="886727"/>
                    <a:pt x="914400" y="875741"/>
                  </a:cubicBezTo>
                  <a:cubicBezTo>
                    <a:pt x="962544" y="803525"/>
                    <a:pt x="920862" y="873189"/>
                    <a:pt x="951978" y="800585"/>
                  </a:cubicBezTo>
                  <a:cubicBezTo>
                    <a:pt x="959334" y="783422"/>
                    <a:pt x="969674" y="767644"/>
                    <a:pt x="977030" y="750481"/>
                  </a:cubicBezTo>
                  <a:cubicBezTo>
                    <a:pt x="982231" y="738345"/>
                    <a:pt x="984355" y="725039"/>
                    <a:pt x="989556" y="712903"/>
                  </a:cubicBezTo>
                  <a:cubicBezTo>
                    <a:pt x="996912" y="695740"/>
                    <a:pt x="1007673" y="680136"/>
                    <a:pt x="1014608" y="662799"/>
                  </a:cubicBezTo>
                  <a:cubicBezTo>
                    <a:pt x="1076521" y="508014"/>
                    <a:pt x="1005961" y="655040"/>
                    <a:pt x="1064712" y="537538"/>
                  </a:cubicBezTo>
                  <a:cubicBezTo>
                    <a:pt x="1082417" y="449014"/>
                    <a:pt x="1070505" y="495106"/>
                    <a:pt x="1102290" y="399752"/>
                  </a:cubicBezTo>
                  <a:lnTo>
                    <a:pt x="1114816" y="362174"/>
                  </a:lnTo>
                  <a:lnTo>
                    <a:pt x="1127342" y="324596"/>
                  </a:lnTo>
                  <a:cubicBezTo>
                    <a:pt x="1123167" y="266141"/>
                    <a:pt x="1121663" y="207434"/>
                    <a:pt x="1114816" y="149231"/>
                  </a:cubicBezTo>
                  <a:cubicBezTo>
                    <a:pt x="1113273" y="136118"/>
                    <a:pt x="1109614" y="122639"/>
                    <a:pt x="1102290" y="111653"/>
                  </a:cubicBezTo>
                  <a:cubicBezTo>
                    <a:pt x="1092464" y="96914"/>
                    <a:pt x="1078695" y="84951"/>
                    <a:pt x="1064712" y="74075"/>
                  </a:cubicBezTo>
                  <a:cubicBezTo>
                    <a:pt x="1010417" y="31845"/>
                    <a:pt x="998648" y="21311"/>
                    <a:pt x="939452" y="11445"/>
                  </a:cubicBezTo>
                  <a:cubicBezTo>
                    <a:pt x="931215" y="10072"/>
                    <a:pt x="906049" y="-13607"/>
                    <a:pt x="889348" y="11445"/>
                  </a:cubicBezTo>
                  <a:close/>
                </a:path>
              </a:pathLst>
            </a:custGeom>
            <a:solidFill>
              <a:schemeClr val="accent6">
                <a:alpha val="20392"/>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7AA9AEA-BFF3-8240-B205-449011F2DAEA}"/>
                </a:ext>
              </a:extLst>
            </p:cNvPr>
            <p:cNvSpPr/>
            <p:nvPr/>
          </p:nvSpPr>
          <p:spPr>
            <a:xfrm>
              <a:off x="-33967" y="4744901"/>
              <a:ext cx="20773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faster on NDP</a:t>
              </a:r>
              <a:endParaRPr kumimoji="0" lang="en-US" sz="1800" b="1"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7" name="Curved Connector 6">
              <a:extLst>
                <a:ext uri="{FF2B5EF4-FFF2-40B4-BE49-F238E27FC236}">
                  <a16:creationId xmlns:a16="http://schemas.microsoft.com/office/drawing/2014/main" id="{2A7DFCF8-3B4F-0A44-9739-8F322A8378F5}"/>
                </a:ext>
              </a:extLst>
            </p:cNvPr>
            <p:cNvCxnSpPr>
              <a:cxnSpLocks/>
            </p:cNvCxnSpPr>
            <p:nvPr/>
          </p:nvCxnSpPr>
          <p:spPr>
            <a:xfrm>
              <a:off x="1623606" y="5160723"/>
              <a:ext cx="852726" cy="297002"/>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626EC7A-F83D-EF45-9A26-842995BF871B}"/>
              </a:ext>
            </a:extLst>
          </p:cNvPr>
          <p:cNvGrpSpPr/>
          <p:nvPr/>
        </p:nvGrpSpPr>
        <p:grpSpPr>
          <a:xfrm>
            <a:off x="4886743" y="2638139"/>
            <a:ext cx="4064498" cy="1095813"/>
            <a:chOff x="4881123" y="2661995"/>
            <a:chExt cx="4064498" cy="1095813"/>
          </a:xfrm>
        </p:grpSpPr>
        <p:sp>
          <p:nvSpPr>
            <p:cNvPr id="10" name="Freeform 9">
              <a:extLst>
                <a:ext uri="{FF2B5EF4-FFF2-40B4-BE49-F238E27FC236}">
                  <a16:creationId xmlns:a16="http://schemas.microsoft.com/office/drawing/2014/main" id="{CC20F806-518A-804D-B0AE-5B205717CF32}"/>
                </a:ext>
              </a:extLst>
            </p:cNvPr>
            <p:cNvSpPr/>
            <p:nvPr/>
          </p:nvSpPr>
          <p:spPr>
            <a:xfrm>
              <a:off x="4881123" y="3377883"/>
              <a:ext cx="1231578" cy="379925"/>
            </a:xfrm>
            <a:custGeom>
              <a:avLst/>
              <a:gdLst>
                <a:gd name="connsiteX0" fmla="*/ 467491 w 1231578"/>
                <a:gd name="connsiteY0" fmla="*/ 4144 h 379925"/>
                <a:gd name="connsiteX1" fmla="*/ 379809 w 1231578"/>
                <a:gd name="connsiteY1" fmla="*/ 16670 h 379925"/>
                <a:gd name="connsiteX2" fmla="*/ 191918 w 1231578"/>
                <a:gd name="connsiteY2" fmla="*/ 29196 h 379925"/>
                <a:gd name="connsiteX3" fmla="*/ 141814 w 1231578"/>
                <a:gd name="connsiteY3" fmla="*/ 41722 h 379925"/>
                <a:gd name="connsiteX4" fmla="*/ 66658 w 1231578"/>
                <a:gd name="connsiteY4" fmla="*/ 66775 h 379925"/>
                <a:gd name="connsiteX5" fmla="*/ 41606 w 1231578"/>
                <a:gd name="connsiteY5" fmla="*/ 104353 h 379925"/>
                <a:gd name="connsiteX6" fmla="*/ 4028 w 1231578"/>
                <a:gd name="connsiteY6" fmla="*/ 129405 h 379925"/>
                <a:gd name="connsiteX7" fmla="*/ 16554 w 1231578"/>
                <a:gd name="connsiteY7" fmla="*/ 229613 h 379925"/>
                <a:gd name="connsiteX8" fmla="*/ 204444 w 1231578"/>
                <a:gd name="connsiteY8" fmla="*/ 267191 h 379925"/>
                <a:gd name="connsiteX9" fmla="*/ 304652 w 1231578"/>
                <a:gd name="connsiteY9" fmla="*/ 279717 h 379925"/>
                <a:gd name="connsiteX10" fmla="*/ 354756 w 1231578"/>
                <a:gd name="connsiteY10" fmla="*/ 292243 h 379925"/>
                <a:gd name="connsiteX11" fmla="*/ 592751 w 1231578"/>
                <a:gd name="connsiteY11" fmla="*/ 304769 h 379925"/>
                <a:gd name="connsiteX12" fmla="*/ 705485 w 1231578"/>
                <a:gd name="connsiteY12" fmla="*/ 317295 h 379925"/>
                <a:gd name="connsiteX13" fmla="*/ 780641 w 1231578"/>
                <a:gd name="connsiteY13" fmla="*/ 354873 h 379925"/>
                <a:gd name="connsiteX14" fmla="*/ 905902 w 1231578"/>
                <a:gd name="connsiteY14" fmla="*/ 379925 h 379925"/>
                <a:gd name="connsiteX15" fmla="*/ 1181474 w 1231578"/>
                <a:gd name="connsiteY15" fmla="*/ 367399 h 379925"/>
                <a:gd name="connsiteX16" fmla="*/ 1219052 w 1231578"/>
                <a:gd name="connsiteY16" fmla="*/ 342347 h 379925"/>
                <a:gd name="connsiteX17" fmla="*/ 1231578 w 1231578"/>
                <a:gd name="connsiteY17" fmla="*/ 304769 h 379925"/>
                <a:gd name="connsiteX18" fmla="*/ 1219052 w 1231578"/>
                <a:gd name="connsiteY18" fmla="*/ 166983 h 379925"/>
                <a:gd name="connsiteX19" fmla="*/ 1156422 w 1231578"/>
                <a:gd name="connsiteY19" fmla="*/ 91827 h 379925"/>
                <a:gd name="connsiteX20" fmla="*/ 1118844 w 1231578"/>
                <a:gd name="connsiteY20" fmla="*/ 79301 h 379925"/>
                <a:gd name="connsiteX21" fmla="*/ 1081266 w 1231578"/>
                <a:gd name="connsiteY21" fmla="*/ 54249 h 379925"/>
                <a:gd name="connsiteX22" fmla="*/ 580225 w 1231578"/>
                <a:gd name="connsiteY22" fmla="*/ 16670 h 379925"/>
                <a:gd name="connsiteX23" fmla="*/ 467491 w 1231578"/>
                <a:gd name="connsiteY23" fmla="*/ 4144 h 3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78" h="379925">
                  <a:moveTo>
                    <a:pt x="467491" y="4144"/>
                  </a:moveTo>
                  <a:cubicBezTo>
                    <a:pt x="434088" y="4144"/>
                    <a:pt x="409212" y="13997"/>
                    <a:pt x="379809" y="16670"/>
                  </a:cubicBezTo>
                  <a:cubicBezTo>
                    <a:pt x="317297" y="22353"/>
                    <a:pt x="254342" y="22625"/>
                    <a:pt x="191918" y="29196"/>
                  </a:cubicBezTo>
                  <a:cubicBezTo>
                    <a:pt x="174797" y="30998"/>
                    <a:pt x="158303" y="36775"/>
                    <a:pt x="141814" y="41722"/>
                  </a:cubicBezTo>
                  <a:cubicBezTo>
                    <a:pt x="116521" y="49310"/>
                    <a:pt x="66658" y="66775"/>
                    <a:pt x="66658" y="66775"/>
                  </a:cubicBezTo>
                  <a:cubicBezTo>
                    <a:pt x="58307" y="79301"/>
                    <a:pt x="52251" y="93708"/>
                    <a:pt x="41606" y="104353"/>
                  </a:cubicBezTo>
                  <a:cubicBezTo>
                    <a:pt x="30961" y="114998"/>
                    <a:pt x="6980" y="114643"/>
                    <a:pt x="4028" y="129405"/>
                  </a:cubicBezTo>
                  <a:cubicBezTo>
                    <a:pt x="-2574" y="162414"/>
                    <a:pt x="-2750" y="202036"/>
                    <a:pt x="16554" y="229613"/>
                  </a:cubicBezTo>
                  <a:cubicBezTo>
                    <a:pt x="35305" y="256400"/>
                    <a:pt x="197581" y="266384"/>
                    <a:pt x="204444" y="267191"/>
                  </a:cubicBezTo>
                  <a:cubicBezTo>
                    <a:pt x="237876" y="271124"/>
                    <a:pt x="271447" y="274183"/>
                    <a:pt x="304652" y="279717"/>
                  </a:cubicBezTo>
                  <a:cubicBezTo>
                    <a:pt x="321633" y="282547"/>
                    <a:pt x="337605" y="290752"/>
                    <a:pt x="354756" y="292243"/>
                  </a:cubicBezTo>
                  <a:cubicBezTo>
                    <a:pt x="433899" y="299125"/>
                    <a:pt x="513419" y="300594"/>
                    <a:pt x="592751" y="304769"/>
                  </a:cubicBezTo>
                  <a:cubicBezTo>
                    <a:pt x="630329" y="308944"/>
                    <a:pt x="668190" y="311079"/>
                    <a:pt x="705485" y="317295"/>
                  </a:cubicBezTo>
                  <a:cubicBezTo>
                    <a:pt x="763064" y="326892"/>
                    <a:pt x="725556" y="331265"/>
                    <a:pt x="780641" y="354873"/>
                  </a:cubicBezTo>
                  <a:cubicBezTo>
                    <a:pt x="804423" y="365065"/>
                    <a:pt x="888947" y="377099"/>
                    <a:pt x="905902" y="379925"/>
                  </a:cubicBezTo>
                  <a:cubicBezTo>
                    <a:pt x="997759" y="375750"/>
                    <a:pt x="1090177" y="378355"/>
                    <a:pt x="1181474" y="367399"/>
                  </a:cubicBezTo>
                  <a:cubicBezTo>
                    <a:pt x="1196421" y="365605"/>
                    <a:pt x="1209648" y="354102"/>
                    <a:pt x="1219052" y="342347"/>
                  </a:cubicBezTo>
                  <a:cubicBezTo>
                    <a:pt x="1227300" y="332037"/>
                    <a:pt x="1227403" y="317295"/>
                    <a:pt x="1231578" y="304769"/>
                  </a:cubicBezTo>
                  <a:cubicBezTo>
                    <a:pt x="1227403" y="258840"/>
                    <a:pt x="1228715" y="212077"/>
                    <a:pt x="1219052" y="166983"/>
                  </a:cubicBezTo>
                  <a:cubicBezTo>
                    <a:pt x="1215201" y="149011"/>
                    <a:pt x="1168136" y="99636"/>
                    <a:pt x="1156422" y="91827"/>
                  </a:cubicBezTo>
                  <a:cubicBezTo>
                    <a:pt x="1145436" y="84503"/>
                    <a:pt x="1130654" y="85206"/>
                    <a:pt x="1118844" y="79301"/>
                  </a:cubicBezTo>
                  <a:cubicBezTo>
                    <a:pt x="1105379" y="72568"/>
                    <a:pt x="1095023" y="60363"/>
                    <a:pt x="1081266" y="54249"/>
                  </a:cubicBezTo>
                  <a:cubicBezTo>
                    <a:pt x="927563" y="-14065"/>
                    <a:pt x="730318" y="21084"/>
                    <a:pt x="580225" y="16670"/>
                  </a:cubicBezTo>
                  <a:cubicBezTo>
                    <a:pt x="497147" y="-11023"/>
                    <a:pt x="500894" y="4144"/>
                    <a:pt x="467491" y="4144"/>
                  </a:cubicBezTo>
                  <a:close/>
                </a:path>
              </a:pathLst>
            </a:cu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Curved Connector 10">
              <a:extLst>
                <a:ext uri="{FF2B5EF4-FFF2-40B4-BE49-F238E27FC236}">
                  <a16:creationId xmlns:a16="http://schemas.microsoft.com/office/drawing/2014/main" id="{7A95F5F8-B28C-2B4B-BC2A-BC11D0C57C96}"/>
                </a:ext>
              </a:extLst>
            </p:cNvPr>
            <p:cNvCxnSpPr>
              <a:cxnSpLocks/>
            </p:cNvCxnSpPr>
            <p:nvPr/>
          </p:nvCxnSpPr>
          <p:spPr>
            <a:xfrm rot="10800000" flipV="1">
              <a:off x="6112701" y="3056351"/>
              <a:ext cx="538622" cy="51149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0206A11-81DF-6D4D-BAB9-660532A0F3EF}"/>
                </a:ext>
              </a:extLst>
            </p:cNvPr>
            <p:cNvSpPr/>
            <p:nvPr/>
          </p:nvSpPr>
          <p:spPr>
            <a:xfrm>
              <a:off x="6517037" y="2661995"/>
              <a:ext cx="2428584"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3" name="Group 32">
            <a:extLst>
              <a:ext uri="{FF2B5EF4-FFF2-40B4-BE49-F238E27FC236}">
                <a16:creationId xmlns:a16="http://schemas.microsoft.com/office/drawing/2014/main" id="{76C86332-FBE1-2147-8A69-69D846681F8D}"/>
              </a:ext>
            </a:extLst>
          </p:cNvPr>
          <p:cNvGrpSpPr/>
          <p:nvPr/>
        </p:nvGrpSpPr>
        <p:grpSpPr>
          <a:xfrm>
            <a:off x="75990" y="2725009"/>
            <a:ext cx="3944865" cy="2435714"/>
            <a:chOff x="75990" y="2725009"/>
            <a:chExt cx="3944865" cy="2435714"/>
          </a:xfrm>
        </p:grpSpPr>
        <p:sp>
          <p:nvSpPr>
            <p:cNvPr id="16" name="Freeform 15">
              <a:extLst>
                <a:ext uri="{FF2B5EF4-FFF2-40B4-BE49-F238E27FC236}">
                  <a16:creationId xmlns:a16="http://schemas.microsoft.com/office/drawing/2014/main" id="{5A5AE008-07A4-924F-9F56-E68F1FF06525}"/>
                </a:ext>
              </a:extLst>
            </p:cNvPr>
            <p:cNvSpPr/>
            <p:nvPr/>
          </p:nvSpPr>
          <p:spPr>
            <a:xfrm>
              <a:off x="2829373" y="3319397"/>
              <a:ext cx="1191482" cy="1841326"/>
            </a:xfrm>
            <a:custGeom>
              <a:avLst/>
              <a:gdLst>
                <a:gd name="connsiteX0" fmla="*/ 39087 w 1191482"/>
                <a:gd name="connsiteY0" fmla="*/ 864296 h 1841326"/>
                <a:gd name="connsiteX1" fmla="*/ 26561 w 1191482"/>
                <a:gd name="connsiteY1" fmla="*/ 951978 h 1841326"/>
                <a:gd name="connsiteX2" fmla="*/ 51613 w 1191482"/>
                <a:gd name="connsiteY2" fmla="*/ 1052187 h 1841326"/>
                <a:gd name="connsiteX3" fmla="*/ 89191 w 1191482"/>
                <a:gd name="connsiteY3" fmla="*/ 1077239 h 1841326"/>
                <a:gd name="connsiteX4" fmla="*/ 176874 w 1191482"/>
                <a:gd name="connsiteY4" fmla="*/ 1102291 h 1841326"/>
                <a:gd name="connsiteX5" fmla="*/ 289608 w 1191482"/>
                <a:gd name="connsiteY5" fmla="*/ 1039661 h 1841326"/>
                <a:gd name="connsiteX6" fmla="*/ 314660 w 1191482"/>
                <a:gd name="connsiteY6" fmla="*/ 1014608 h 1841326"/>
                <a:gd name="connsiteX7" fmla="*/ 339712 w 1191482"/>
                <a:gd name="connsiteY7" fmla="*/ 977030 h 1841326"/>
                <a:gd name="connsiteX8" fmla="*/ 377290 w 1191482"/>
                <a:gd name="connsiteY8" fmla="*/ 951978 h 1841326"/>
                <a:gd name="connsiteX9" fmla="*/ 414868 w 1191482"/>
                <a:gd name="connsiteY9" fmla="*/ 876822 h 1841326"/>
                <a:gd name="connsiteX10" fmla="*/ 452446 w 1191482"/>
                <a:gd name="connsiteY10" fmla="*/ 851770 h 1841326"/>
                <a:gd name="connsiteX11" fmla="*/ 502550 w 1191482"/>
                <a:gd name="connsiteY11" fmla="*/ 789140 h 1841326"/>
                <a:gd name="connsiteX12" fmla="*/ 602759 w 1191482"/>
                <a:gd name="connsiteY12" fmla="*/ 726510 h 1841326"/>
                <a:gd name="connsiteX13" fmla="*/ 640337 w 1191482"/>
                <a:gd name="connsiteY13" fmla="*/ 713984 h 1841326"/>
                <a:gd name="connsiteX14" fmla="*/ 677915 w 1191482"/>
                <a:gd name="connsiteY14" fmla="*/ 701458 h 1841326"/>
                <a:gd name="connsiteX15" fmla="*/ 815701 w 1191482"/>
                <a:gd name="connsiteY15" fmla="*/ 713984 h 1841326"/>
                <a:gd name="connsiteX16" fmla="*/ 853279 w 1191482"/>
                <a:gd name="connsiteY16" fmla="*/ 739036 h 1841326"/>
                <a:gd name="connsiteX17" fmla="*/ 840753 w 1191482"/>
                <a:gd name="connsiteY17" fmla="*/ 801666 h 1841326"/>
                <a:gd name="connsiteX18" fmla="*/ 878331 w 1191482"/>
                <a:gd name="connsiteY18" fmla="*/ 977030 h 1841326"/>
                <a:gd name="connsiteX19" fmla="*/ 903383 w 1191482"/>
                <a:gd name="connsiteY19" fmla="*/ 1014608 h 1841326"/>
                <a:gd name="connsiteX20" fmla="*/ 940961 w 1191482"/>
                <a:gd name="connsiteY20" fmla="*/ 1089765 h 1841326"/>
                <a:gd name="connsiteX21" fmla="*/ 966013 w 1191482"/>
                <a:gd name="connsiteY21" fmla="*/ 1164921 h 1841326"/>
                <a:gd name="connsiteX22" fmla="*/ 991065 w 1191482"/>
                <a:gd name="connsiteY22" fmla="*/ 1240077 h 1841326"/>
                <a:gd name="connsiteX23" fmla="*/ 1003591 w 1191482"/>
                <a:gd name="connsiteY23" fmla="*/ 1277655 h 1841326"/>
                <a:gd name="connsiteX24" fmla="*/ 1016117 w 1191482"/>
                <a:gd name="connsiteY24" fmla="*/ 1327759 h 1841326"/>
                <a:gd name="connsiteX25" fmla="*/ 1066222 w 1191482"/>
                <a:gd name="connsiteY25" fmla="*/ 1828800 h 1841326"/>
                <a:gd name="connsiteX26" fmla="*/ 1103800 w 1191482"/>
                <a:gd name="connsiteY26" fmla="*/ 1841326 h 1841326"/>
                <a:gd name="connsiteX27" fmla="*/ 1166430 w 1191482"/>
                <a:gd name="connsiteY27" fmla="*/ 1828800 h 1841326"/>
                <a:gd name="connsiteX28" fmla="*/ 1191482 w 1191482"/>
                <a:gd name="connsiteY28" fmla="*/ 1753644 h 1841326"/>
                <a:gd name="connsiteX29" fmla="*/ 1178956 w 1191482"/>
                <a:gd name="connsiteY29" fmla="*/ 1553228 h 1841326"/>
                <a:gd name="connsiteX30" fmla="*/ 1166430 w 1191482"/>
                <a:gd name="connsiteY30" fmla="*/ 1515650 h 1841326"/>
                <a:gd name="connsiteX31" fmla="*/ 1116326 w 1191482"/>
                <a:gd name="connsiteY31" fmla="*/ 1440493 h 1841326"/>
                <a:gd name="connsiteX32" fmla="*/ 1091274 w 1191482"/>
                <a:gd name="connsiteY32" fmla="*/ 1402915 h 1841326"/>
                <a:gd name="connsiteX33" fmla="*/ 1066222 w 1191482"/>
                <a:gd name="connsiteY33" fmla="*/ 1365337 h 1841326"/>
                <a:gd name="connsiteX34" fmla="*/ 1016117 w 1191482"/>
                <a:gd name="connsiteY34" fmla="*/ 1302707 h 1841326"/>
                <a:gd name="connsiteX35" fmla="*/ 991065 w 1191482"/>
                <a:gd name="connsiteY35" fmla="*/ 1227551 h 1841326"/>
                <a:gd name="connsiteX36" fmla="*/ 991065 w 1191482"/>
                <a:gd name="connsiteY36" fmla="*/ 939452 h 1841326"/>
                <a:gd name="connsiteX37" fmla="*/ 1028643 w 1191482"/>
                <a:gd name="connsiteY37" fmla="*/ 826718 h 1841326"/>
                <a:gd name="connsiteX38" fmla="*/ 1041169 w 1191482"/>
                <a:gd name="connsiteY38" fmla="*/ 789140 h 1841326"/>
                <a:gd name="connsiteX39" fmla="*/ 1053695 w 1191482"/>
                <a:gd name="connsiteY39" fmla="*/ 751562 h 1841326"/>
                <a:gd name="connsiteX40" fmla="*/ 1041169 w 1191482"/>
                <a:gd name="connsiteY40" fmla="*/ 651354 h 1841326"/>
                <a:gd name="connsiteX41" fmla="*/ 1016117 w 1191482"/>
                <a:gd name="connsiteY41" fmla="*/ 576198 h 1841326"/>
                <a:gd name="connsiteX42" fmla="*/ 1041169 w 1191482"/>
                <a:gd name="connsiteY42" fmla="*/ 501041 h 1841326"/>
                <a:gd name="connsiteX43" fmla="*/ 1053695 w 1191482"/>
                <a:gd name="connsiteY43" fmla="*/ 463463 h 1841326"/>
                <a:gd name="connsiteX44" fmla="*/ 1078748 w 1191482"/>
                <a:gd name="connsiteY44" fmla="*/ 438411 h 1841326"/>
                <a:gd name="connsiteX45" fmla="*/ 1091274 w 1191482"/>
                <a:gd name="connsiteY45" fmla="*/ 388307 h 1841326"/>
                <a:gd name="connsiteX46" fmla="*/ 1116326 w 1191482"/>
                <a:gd name="connsiteY46" fmla="*/ 300625 h 1841326"/>
                <a:gd name="connsiteX47" fmla="*/ 1128852 w 1191482"/>
                <a:gd name="connsiteY47" fmla="*/ 200417 h 1841326"/>
                <a:gd name="connsiteX48" fmla="*/ 1091274 w 1191482"/>
                <a:gd name="connsiteY48" fmla="*/ 50104 h 1841326"/>
                <a:gd name="connsiteX49" fmla="*/ 1053695 w 1191482"/>
                <a:gd name="connsiteY49" fmla="*/ 25052 h 1841326"/>
                <a:gd name="connsiteX50" fmla="*/ 978539 w 1191482"/>
                <a:gd name="connsiteY50" fmla="*/ 0 h 1841326"/>
                <a:gd name="connsiteX51" fmla="*/ 790649 w 1191482"/>
                <a:gd name="connsiteY51" fmla="*/ 25052 h 1841326"/>
                <a:gd name="connsiteX52" fmla="*/ 715493 w 1191482"/>
                <a:gd name="connsiteY52" fmla="*/ 75156 h 1841326"/>
                <a:gd name="connsiteX53" fmla="*/ 677915 w 1191482"/>
                <a:gd name="connsiteY53" fmla="*/ 100208 h 1841326"/>
                <a:gd name="connsiteX54" fmla="*/ 652863 w 1191482"/>
                <a:gd name="connsiteY54" fmla="*/ 125261 h 1841326"/>
                <a:gd name="connsiteX55" fmla="*/ 615285 w 1191482"/>
                <a:gd name="connsiteY55" fmla="*/ 150313 h 1841326"/>
                <a:gd name="connsiteX56" fmla="*/ 552654 w 1191482"/>
                <a:gd name="connsiteY56" fmla="*/ 200417 h 1841326"/>
                <a:gd name="connsiteX57" fmla="*/ 527602 w 1191482"/>
                <a:gd name="connsiteY57" fmla="*/ 237995 h 1841326"/>
                <a:gd name="connsiteX58" fmla="*/ 490024 w 1191482"/>
                <a:gd name="connsiteY58" fmla="*/ 263047 h 1841326"/>
                <a:gd name="connsiteX59" fmla="*/ 477498 w 1191482"/>
                <a:gd name="connsiteY59" fmla="*/ 300625 h 1841326"/>
                <a:gd name="connsiteX60" fmla="*/ 439920 w 1191482"/>
                <a:gd name="connsiteY60" fmla="*/ 338203 h 1841326"/>
                <a:gd name="connsiteX61" fmla="*/ 402342 w 1191482"/>
                <a:gd name="connsiteY61" fmla="*/ 413359 h 1841326"/>
                <a:gd name="connsiteX62" fmla="*/ 314660 w 1191482"/>
                <a:gd name="connsiteY62" fmla="*/ 526093 h 1841326"/>
                <a:gd name="connsiteX63" fmla="*/ 289608 w 1191482"/>
                <a:gd name="connsiteY63" fmla="*/ 563671 h 1841326"/>
                <a:gd name="connsiteX64" fmla="*/ 226978 w 1191482"/>
                <a:gd name="connsiteY64" fmla="*/ 626302 h 1841326"/>
                <a:gd name="connsiteX65" fmla="*/ 151822 w 1191482"/>
                <a:gd name="connsiteY65" fmla="*/ 701458 h 1841326"/>
                <a:gd name="connsiteX66" fmla="*/ 126769 w 1191482"/>
                <a:gd name="connsiteY66" fmla="*/ 726510 h 1841326"/>
                <a:gd name="connsiteX67" fmla="*/ 89191 w 1191482"/>
                <a:gd name="connsiteY67" fmla="*/ 739036 h 1841326"/>
                <a:gd name="connsiteX68" fmla="*/ 51613 w 1191482"/>
                <a:gd name="connsiteY68" fmla="*/ 776614 h 1841326"/>
                <a:gd name="connsiteX69" fmla="*/ 14035 w 1191482"/>
                <a:gd name="connsiteY69" fmla="*/ 801666 h 1841326"/>
                <a:gd name="connsiteX70" fmla="*/ 1509 w 1191482"/>
                <a:gd name="connsiteY70" fmla="*/ 914400 h 184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91482" h="1841326">
                  <a:moveTo>
                    <a:pt x="39087" y="864296"/>
                  </a:moveTo>
                  <a:cubicBezTo>
                    <a:pt x="34912" y="893523"/>
                    <a:pt x="26561" y="922454"/>
                    <a:pt x="26561" y="951978"/>
                  </a:cubicBezTo>
                  <a:cubicBezTo>
                    <a:pt x="26561" y="954317"/>
                    <a:pt x="41729" y="1039832"/>
                    <a:pt x="51613" y="1052187"/>
                  </a:cubicBezTo>
                  <a:cubicBezTo>
                    <a:pt x="61017" y="1063943"/>
                    <a:pt x="75726" y="1070506"/>
                    <a:pt x="89191" y="1077239"/>
                  </a:cubicBezTo>
                  <a:cubicBezTo>
                    <a:pt x="107162" y="1086224"/>
                    <a:pt x="160820" y="1098278"/>
                    <a:pt x="176874" y="1102291"/>
                  </a:cubicBezTo>
                  <a:cubicBezTo>
                    <a:pt x="224127" y="1086540"/>
                    <a:pt x="246540" y="1082731"/>
                    <a:pt x="289608" y="1039661"/>
                  </a:cubicBezTo>
                  <a:cubicBezTo>
                    <a:pt x="297959" y="1031310"/>
                    <a:pt x="307283" y="1023830"/>
                    <a:pt x="314660" y="1014608"/>
                  </a:cubicBezTo>
                  <a:cubicBezTo>
                    <a:pt x="324064" y="1002852"/>
                    <a:pt x="329067" y="987675"/>
                    <a:pt x="339712" y="977030"/>
                  </a:cubicBezTo>
                  <a:cubicBezTo>
                    <a:pt x="350357" y="966385"/>
                    <a:pt x="364764" y="960329"/>
                    <a:pt x="377290" y="951978"/>
                  </a:cubicBezTo>
                  <a:cubicBezTo>
                    <a:pt x="387478" y="921415"/>
                    <a:pt x="390586" y="901104"/>
                    <a:pt x="414868" y="876822"/>
                  </a:cubicBezTo>
                  <a:cubicBezTo>
                    <a:pt x="425513" y="866177"/>
                    <a:pt x="439920" y="860121"/>
                    <a:pt x="452446" y="851770"/>
                  </a:cubicBezTo>
                  <a:cubicBezTo>
                    <a:pt x="476832" y="778613"/>
                    <a:pt x="445892" y="845798"/>
                    <a:pt x="502550" y="789140"/>
                  </a:cubicBezTo>
                  <a:cubicBezTo>
                    <a:pt x="572025" y="719665"/>
                    <a:pt x="461090" y="773732"/>
                    <a:pt x="602759" y="726510"/>
                  </a:cubicBezTo>
                  <a:lnTo>
                    <a:pt x="640337" y="713984"/>
                  </a:lnTo>
                  <a:lnTo>
                    <a:pt x="677915" y="701458"/>
                  </a:lnTo>
                  <a:cubicBezTo>
                    <a:pt x="723844" y="705633"/>
                    <a:pt x="770607" y="704321"/>
                    <a:pt x="815701" y="713984"/>
                  </a:cubicBezTo>
                  <a:cubicBezTo>
                    <a:pt x="830421" y="717138"/>
                    <a:pt x="849143" y="724561"/>
                    <a:pt x="853279" y="739036"/>
                  </a:cubicBezTo>
                  <a:cubicBezTo>
                    <a:pt x="859128" y="759507"/>
                    <a:pt x="844928" y="780789"/>
                    <a:pt x="840753" y="801666"/>
                  </a:cubicBezTo>
                  <a:cubicBezTo>
                    <a:pt x="846053" y="844068"/>
                    <a:pt x="850872" y="935841"/>
                    <a:pt x="878331" y="977030"/>
                  </a:cubicBezTo>
                  <a:lnTo>
                    <a:pt x="903383" y="1014608"/>
                  </a:lnTo>
                  <a:cubicBezTo>
                    <a:pt x="949063" y="1151652"/>
                    <a:pt x="876212" y="944080"/>
                    <a:pt x="940961" y="1089765"/>
                  </a:cubicBezTo>
                  <a:cubicBezTo>
                    <a:pt x="951686" y="1113896"/>
                    <a:pt x="957662" y="1139869"/>
                    <a:pt x="966013" y="1164921"/>
                  </a:cubicBezTo>
                  <a:lnTo>
                    <a:pt x="991065" y="1240077"/>
                  </a:lnTo>
                  <a:cubicBezTo>
                    <a:pt x="995240" y="1252603"/>
                    <a:pt x="1000389" y="1264846"/>
                    <a:pt x="1003591" y="1277655"/>
                  </a:cubicBezTo>
                  <a:lnTo>
                    <a:pt x="1016117" y="1327759"/>
                  </a:lnTo>
                  <a:cubicBezTo>
                    <a:pt x="1021091" y="1516761"/>
                    <a:pt x="897335" y="1744357"/>
                    <a:pt x="1066222" y="1828800"/>
                  </a:cubicBezTo>
                  <a:cubicBezTo>
                    <a:pt x="1078032" y="1834705"/>
                    <a:pt x="1091274" y="1837151"/>
                    <a:pt x="1103800" y="1841326"/>
                  </a:cubicBezTo>
                  <a:cubicBezTo>
                    <a:pt x="1124677" y="1837151"/>
                    <a:pt x="1151376" y="1843854"/>
                    <a:pt x="1166430" y="1828800"/>
                  </a:cubicBezTo>
                  <a:cubicBezTo>
                    <a:pt x="1185103" y="1810127"/>
                    <a:pt x="1191482" y="1753644"/>
                    <a:pt x="1191482" y="1753644"/>
                  </a:cubicBezTo>
                  <a:cubicBezTo>
                    <a:pt x="1187307" y="1686839"/>
                    <a:pt x="1185963" y="1619796"/>
                    <a:pt x="1178956" y="1553228"/>
                  </a:cubicBezTo>
                  <a:cubicBezTo>
                    <a:pt x="1177574" y="1540097"/>
                    <a:pt x="1172842" y="1527192"/>
                    <a:pt x="1166430" y="1515650"/>
                  </a:cubicBezTo>
                  <a:cubicBezTo>
                    <a:pt x="1151808" y="1489330"/>
                    <a:pt x="1133027" y="1465545"/>
                    <a:pt x="1116326" y="1440493"/>
                  </a:cubicBezTo>
                  <a:lnTo>
                    <a:pt x="1091274" y="1402915"/>
                  </a:lnTo>
                  <a:cubicBezTo>
                    <a:pt x="1082923" y="1390389"/>
                    <a:pt x="1076867" y="1375982"/>
                    <a:pt x="1066222" y="1365337"/>
                  </a:cubicBezTo>
                  <a:cubicBezTo>
                    <a:pt x="1045398" y="1344514"/>
                    <a:pt x="1028759" y="1331151"/>
                    <a:pt x="1016117" y="1302707"/>
                  </a:cubicBezTo>
                  <a:cubicBezTo>
                    <a:pt x="1005392" y="1278576"/>
                    <a:pt x="991065" y="1227551"/>
                    <a:pt x="991065" y="1227551"/>
                  </a:cubicBezTo>
                  <a:cubicBezTo>
                    <a:pt x="976664" y="1097938"/>
                    <a:pt x="968721" y="1088412"/>
                    <a:pt x="991065" y="939452"/>
                  </a:cubicBezTo>
                  <a:lnTo>
                    <a:pt x="1028643" y="826718"/>
                  </a:lnTo>
                  <a:lnTo>
                    <a:pt x="1041169" y="789140"/>
                  </a:lnTo>
                  <a:lnTo>
                    <a:pt x="1053695" y="751562"/>
                  </a:lnTo>
                  <a:cubicBezTo>
                    <a:pt x="1049520" y="718159"/>
                    <a:pt x="1048222" y="684269"/>
                    <a:pt x="1041169" y="651354"/>
                  </a:cubicBezTo>
                  <a:cubicBezTo>
                    <a:pt x="1035636" y="625533"/>
                    <a:pt x="1016117" y="576198"/>
                    <a:pt x="1016117" y="576198"/>
                  </a:cubicBezTo>
                  <a:lnTo>
                    <a:pt x="1041169" y="501041"/>
                  </a:lnTo>
                  <a:cubicBezTo>
                    <a:pt x="1045344" y="488515"/>
                    <a:pt x="1044358" y="472799"/>
                    <a:pt x="1053695" y="463463"/>
                  </a:cubicBezTo>
                  <a:lnTo>
                    <a:pt x="1078748" y="438411"/>
                  </a:lnTo>
                  <a:cubicBezTo>
                    <a:pt x="1082923" y="421710"/>
                    <a:pt x="1086545" y="404860"/>
                    <a:pt x="1091274" y="388307"/>
                  </a:cubicBezTo>
                  <a:cubicBezTo>
                    <a:pt x="1103187" y="346610"/>
                    <a:pt x="1108494" y="347615"/>
                    <a:pt x="1116326" y="300625"/>
                  </a:cubicBezTo>
                  <a:cubicBezTo>
                    <a:pt x="1121860" y="267420"/>
                    <a:pt x="1124677" y="233820"/>
                    <a:pt x="1128852" y="200417"/>
                  </a:cubicBezTo>
                  <a:cubicBezTo>
                    <a:pt x="1121888" y="137743"/>
                    <a:pt x="1134422" y="93252"/>
                    <a:pt x="1091274" y="50104"/>
                  </a:cubicBezTo>
                  <a:cubicBezTo>
                    <a:pt x="1080629" y="39459"/>
                    <a:pt x="1067452" y="31166"/>
                    <a:pt x="1053695" y="25052"/>
                  </a:cubicBezTo>
                  <a:cubicBezTo>
                    <a:pt x="1029564" y="14327"/>
                    <a:pt x="978539" y="0"/>
                    <a:pt x="978539" y="0"/>
                  </a:cubicBezTo>
                  <a:cubicBezTo>
                    <a:pt x="967878" y="888"/>
                    <a:pt x="835795" y="-29"/>
                    <a:pt x="790649" y="25052"/>
                  </a:cubicBezTo>
                  <a:cubicBezTo>
                    <a:pt x="764329" y="39674"/>
                    <a:pt x="740545" y="58455"/>
                    <a:pt x="715493" y="75156"/>
                  </a:cubicBezTo>
                  <a:cubicBezTo>
                    <a:pt x="702967" y="83507"/>
                    <a:pt x="688560" y="89563"/>
                    <a:pt x="677915" y="100208"/>
                  </a:cubicBezTo>
                  <a:cubicBezTo>
                    <a:pt x="669564" y="108559"/>
                    <a:pt x="662085" y="117883"/>
                    <a:pt x="652863" y="125261"/>
                  </a:cubicBezTo>
                  <a:cubicBezTo>
                    <a:pt x="641108" y="134666"/>
                    <a:pt x="627041" y="140909"/>
                    <a:pt x="615285" y="150313"/>
                  </a:cubicBezTo>
                  <a:cubicBezTo>
                    <a:pt x="526041" y="221707"/>
                    <a:pt x="668314" y="123310"/>
                    <a:pt x="552654" y="200417"/>
                  </a:cubicBezTo>
                  <a:cubicBezTo>
                    <a:pt x="544303" y="212943"/>
                    <a:pt x="538247" y="227350"/>
                    <a:pt x="527602" y="237995"/>
                  </a:cubicBezTo>
                  <a:cubicBezTo>
                    <a:pt x="516957" y="248640"/>
                    <a:pt x="499428" y="251292"/>
                    <a:pt x="490024" y="263047"/>
                  </a:cubicBezTo>
                  <a:cubicBezTo>
                    <a:pt x="481776" y="273357"/>
                    <a:pt x="484822" y="289639"/>
                    <a:pt x="477498" y="300625"/>
                  </a:cubicBezTo>
                  <a:cubicBezTo>
                    <a:pt x="467672" y="315364"/>
                    <a:pt x="451261" y="324594"/>
                    <a:pt x="439920" y="338203"/>
                  </a:cubicBezTo>
                  <a:cubicBezTo>
                    <a:pt x="384312" y="404932"/>
                    <a:pt x="440004" y="345567"/>
                    <a:pt x="402342" y="413359"/>
                  </a:cubicBezTo>
                  <a:cubicBezTo>
                    <a:pt x="339025" y="527330"/>
                    <a:pt x="375521" y="453060"/>
                    <a:pt x="314660" y="526093"/>
                  </a:cubicBezTo>
                  <a:cubicBezTo>
                    <a:pt x="305022" y="537658"/>
                    <a:pt x="299521" y="552341"/>
                    <a:pt x="289608" y="563671"/>
                  </a:cubicBezTo>
                  <a:cubicBezTo>
                    <a:pt x="270166" y="585890"/>
                    <a:pt x="244693" y="602683"/>
                    <a:pt x="226978" y="626302"/>
                  </a:cubicBezTo>
                  <a:cubicBezTo>
                    <a:pt x="161320" y="713846"/>
                    <a:pt x="220506" y="646512"/>
                    <a:pt x="151822" y="701458"/>
                  </a:cubicBezTo>
                  <a:cubicBezTo>
                    <a:pt x="142600" y="708835"/>
                    <a:pt x="136896" y="720434"/>
                    <a:pt x="126769" y="726510"/>
                  </a:cubicBezTo>
                  <a:cubicBezTo>
                    <a:pt x="115447" y="733303"/>
                    <a:pt x="101717" y="734861"/>
                    <a:pt x="89191" y="739036"/>
                  </a:cubicBezTo>
                  <a:cubicBezTo>
                    <a:pt x="76665" y="751562"/>
                    <a:pt x="65222" y="765273"/>
                    <a:pt x="51613" y="776614"/>
                  </a:cubicBezTo>
                  <a:cubicBezTo>
                    <a:pt x="40048" y="786252"/>
                    <a:pt x="23439" y="789911"/>
                    <a:pt x="14035" y="801666"/>
                  </a:cubicBezTo>
                  <a:cubicBezTo>
                    <a:pt x="-6413" y="827226"/>
                    <a:pt x="1509" y="893936"/>
                    <a:pt x="1509" y="914400"/>
                  </a:cubicBezTo>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Curved Connector 17">
              <a:extLst>
                <a:ext uri="{FF2B5EF4-FFF2-40B4-BE49-F238E27FC236}">
                  <a16:creationId xmlns:a16="http://schemas.microsoft.com/office/drawing/2014/main" id="{4B22C895-C0A6-CA44-932D-7F34DBD6A6FE}"/>
                </a:ext>
              </a:extLst>
            </p:cNvPr>
            <p:cNvCxnSpPr>
              <a:cxnSpLocks/>
            </p:cNvCxnSpPr>
            <p:nvPr/>
          </p:nvCxnSpPr>
          <p:spPr>
            <a:xfrm rot="16200000" flipH="1">
              <a:off x="1959884" y="3162984"/>
              <a:ext cx="1061908" cy="566304"/>
            </a:xfrm>
            <a:prstGeom prst="curvedConnector3">
              <a:avLst>
                <a:gd name="adj1" fmla="val 216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A307ACE-ECF1-6940-A75F-773E67CCDAA9}"/>
                </a:ext>
              </a:extLst>
            </p:cNvPr>
            <p:cNvSpPr/>
            <p:nvPr/>
          </p:nvSpPr>
          <p:spPr>
            <a:xfrm>
              <a:off x="75990" y="2725009"/>
              <a:ext cx="1789891"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 </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faster on CPU</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 performance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6" name="Group 35">
            <a:extLst>
              <a:ext uri="{FF2B5EF4-FFF2-40B4-BE49-F238E27FC236}">
                <a16:creationId xmlns:a16="http://schemas.microsoft.com/office/drawing/2014/main" id="{F4709B0B-1B69-3C47-B574-3A1FD8BC5C33}"/>
              </a:ext>
            </a:extLst>
          </p:cNvPr>
          <p:cNvGrpSpPr/>
          <p:nvPr/>
        </p:nvGrpSpPr>
        <p:grpSpPr>
          <a:xfrm>
            <a:off x="4144046" y="3356975"/>
            <a:ext cx="4803187" cy="2198673"/>
            <a:chOff x="4144046" y="3356975"/>
            <a:chExt cx="4803187" cy="2198673"/>
          </a:xfrm>
        </p:grpSpPr>
        <p:sp>
          <p:nvSpPr>
            <p:cNvPr id="25" name="Freeform 24">
              <a:extLst>
                <a:ext uri="{FF2B5EF4-FFF2-40B4-BE49-F238E27FC236}">
                  <a16:creationId xmlns:a16="http://schemas.microsoft.com/office/drawing/2014/main" id="{47A4F748-3067-364A-9D95-47114FFB732D}"/>
                </a:ext>
              </a:extLst>
            </p:cNvPr>
            <p:cNvSpPr/>
            <p:nvPr/>
          </p:nvSpPr>
          <p:spPr>
            <a:xfrm>
              <a:off x="4144046" y="3356975"/>
              <a:ext cx="578266" cy="1291457"/>
            </a:xfrm>
            <a:custGeom>
              <a:avLst/>
              <a:gdLst>
                <a:gd name="connsiteX0" fmla="*/ 377850 w 578266"/>
                <a:gd name="connsiteY0" fmla="*/ 25052 h 1291457"/>
                <a:gd name="connsiteX1" fmla="*/ 327746 w 578266"/>
                <a:gd name="connsiteY1" fmla="*/ 187891 h 1291457"/>
                <a:gd name="connsiteX2" fmla="*/ 302694 w 578266"/>
                <a:gd name="connsiteY2" fmla="*/ 225469 h 1291457"/>
                <a:gd name="connsiteX3" fmla="*/ 277642 w 578266"/>
                <a:gd name="connsiteY3" fmla="*/ 300625 h 1291457"/>
                <a:gd name="connsiteX4" fmla="*/ 252590 w 578266"/>
                <a:gd name="connsiteY4" fmla="*/ 375781 h 1291457"/>
                <a:gd name="connsiteX5" fmla="*/ 202486 w 578266"/>
                <a:gd name="connsiteY5" fmla="*/ 526093 h 1291457"/>
                <a:gd name="connsiteX6" fmla="*/ 189959 w 578266"/>
                <a:gd name="connsiteY6" fmla="*/ 563672 h 1291457"/>
                <a:gd name="connsiteX7" fmla="*/ 177433 w 578266"/>
                <a:gd name="connsiteY7" fmla="*/ 601250 h 1291457"/>
                <a:gd name="connsiteX8" fmla="*/ 152381 w 578266"/>
                <a:gd name="connsiteY8" fmla="*/ 638828 h 1291457"/>
                <a:gd name="connsiteX9" fmla="*/ 139855 w 578266"/>
                <a:gd name="connsiteY9" fmla="*/ 676406 h 1291457"/>
                <a:gd name="connsiteX10" fmla="*/ 89751 w 578266"/>
                <a:gd name="connsiteY10" fmla="*/ 751562 h 1291457"/>
                <a:gd name="connsiteX11" fmla="*/ 64699 w 578266"/>
                <a:gd name="connsiteY11" fmla="*/ 826718 h 1291457"/>
                <a:gd name="connsiteX12" fmla="*/ 52173 w 578266"/>
                <a:gd name="connsiteY12" fmla="*/ 864296 h 1291457"/>
                <a:gd name="connsiteX13" fmla="*/ 39647 w 578266"/>
                <a:gd name="connsiteY13" fmla="*/ 914400 h 1291457"/>
                <a:gd name="connsiteX14" fmla="*/ 14595 w 578266"/>
                <a:gd name="connsiteY14" fmla="*/ 1052187 h 1291457"/>
                <a:gd name="connsiteX15" fmla="*/ 2069 w 578266"/>
                <a:gd name="connsiteY15" fmla="*/ 1102291 h 1291457"/>
                <a:gd name="connsiteX16" fmla="*/ 52173 w 578266"/>
                <a:gd name="connsiteY16" fmla="*/ 1290181 h 1291457"/>
                <a:gd name="connsiteX17" fmla="*/ 127329 w 578266"/>
                <a:gd name="connsiteY17" fmla="*/ 1277655 h 1291457"/>
                <a:gd name="connsiteX18" fmla="*/ 189959 w 578266"/>
                <a:gd name="connsiteY18" fmla="*/ 1202499 h 1291457"/>
                <a:gd name="connsiteX19" fmla="*/ 202486 w 578266"/>
                <a:gd name="connsiteY19" fmla="*/ 1164921 h 1291457"/>
                <a:gd name="connsiteX20" fmla="*/ 227538 w 578266"/>
                <a:gd name="connsiteY20" fmla="*/ 1127343 h 1291457"/>
                <a:gd name="connsiteX21" fmla="*/ 252590 w 578266"/>
                <a:gd name="connsiteY21" fmla="*/ 1052187 h 1291457"/>
                <a:gd name="connsiteX22" fmla="*/ 265116 w 578266"/>
                <a:gd name="connsiteY22" fmla="*/ 1014609 h 1291457"/>
                <a:gd name="connsiteX23" fmla="*/ 290168 w 578266"/>
                <a:gd name="connsiteY23" fmla="*/ 977030 h 1291457"/>
                <a:gd name="connsiteX24" fmla="*/ 302694 w 578266"/>
                <a:gd name="connsiteY24" fmla="*/ 939452 h 1291457"/>
                <a:gd name="connsiteX25" fmla="*/ 340272 w 578266"/>
                <a:gd name="connsiteY25" fmla="*/ 901874 h 1291457"/>
                <a:gd name="connsiteX26" fmla="*/ 377850 w 578266"/>
                <a:gd name="connsiteY26" fmla="*/ 814192 h 1291457"/>
                <a:gd name="connsiteX27" fmla="*/ 415428 w 578266"/>
                <a:gd name="connsiteY27" fmla="*/ 764088 h 1291457"/>
                <a:gd name="connsiteX28" fmla="*/ 453006 w 578266"/>
                <a:gd name="connsiteY28" fmla="*/ 688932 h 1291457"/>
                <a:gd name="connsiteX29" fmla="*/ 465532 w 578266"/>
                <a:gd name="connsiteY29" fmla="*/ 651354 h 1291457"/>
                <a:gd name="connsiteX30" fmla="*/ 490584 w 578266"/>
                <a:gd name="connsiteY30" fmla="*/ 613776 h 1291457"/>
                <a:gd name="connsiteX31" fmla="*/ 515636 w 578266"/>
                <a:gd name="connsiteY31" fmla="*/ 538620 h 1291457"/>
                <a:gd name="connsiteX32" fmla="*/ 540688 w 578266"/>
                <a:gd name="connsiteY32" fmla="*/ 450937 h 1291457"/>
                <a:gd name="connsiteX33" fmla="*/ 553214 w 578266"/>
                <a:gd name="connsiteY33" fmla="*/ 413359 h 1291457"/>
                <a:gd name="connsiteX34" fmla="*/ 578266 w 578266"/>
                <a:gd name="connsiteY34" fmla="*/ 300625 h 1291457"/>
                <a:gd name="connsiteX35" fmla="*/ 565740 w 578266"/>
                <a:gd name="connsiteY35" fmla="*/ 62630 h 1291457"/>
                <a:gd name="connsiteX36" fmla="*/ 553214 w 578266"/>
                <a:gd name="connsiteY36" fmla="*/ 25052 h 1291457"/>
                <a:gd name="connsiteX37" fmla="*/ 515636 w 578266"/>
                <a:gd name="connsiteY37" fmla="*/ 0 h 1291457"/>
                <a:gd name="connsiteX38" fmla="*/ 377850 w 578266"/>
                <a:gd name="connsiteY38" fmla="*/ 25052 h 129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8266" h="1291457">
                  <a:moveTo>
                    <a:pt x="377850" y="25052"/>
                  </a:moveTo>
                  <a:cubicBezTo>
                    <a:pt x="346535" y="56367"/>
                    <a:pt x="336413" y="174891"/>
                    <a:pt x="327746" y="187891"/>
                  </a:cubicBezTo>
                  <a:cubicBezTo>
                    <a:pt x="319395" y="200417"/>
                    <a:pt x="308808" y="211712"/>
                    <a:pt x="302694" y="225469"/>
                  </a:cubicBezTo>
                  <a:cubicBezTo>
                    <a:pt x="291969" y="249600"/>
                    <a:pt x="285993" y="275573"/>
                    <a:pt x="277642" y="300625"/>
                  </a:cubicBezTo>
                  <a:lnTo>
                    <a:pt x="252590" y="375781"/>
                  </a:lnTo>
                  <a:lnTo>
                    <a:pt x="202486" y="526093"/>
                  </a:lnTo>
                  <a:lnTo>
                    <a:pt x="189959" y="563672"/>
                  </a:lnTo>
                  <a:cubicBezTo>
                    <a:pt x="185784" y="576198"/>
                    <a:pt x="184757" y="590264"/>
                    <a:pt x="177433" y="601250"/>
                  </a:cubicBezTo>
                  <a:cubicBezTo>
                    <a:pt x="169082" y="613776"/>
                    <a:pt x="159114" y="625363"/>
                    <a:pt x="152381" y="638828"/>
                  </a:cubicBezTo>
                  <a:cubicBezTo>
                    <a:pt x="146476" y="650638"/>
                    <a:pt x="146267" y="664864"/>
                    <a:pt x="139855" y="676406"/>
                  </a:cubicBezTo>
                  <a:cubicBezTo>
                    <a:pt x="125233" y="702726"/>
                    <a:pt x="99272" y="722998"/>
                    <a:pt x="89751" y="751562"/>
                  </a:cubicBezTo>
                  <a:lnTo>
                    <a:pt x="64699" y="826718"/>
                  </a:lnTo>
                  <a:cubicBezTo>
                    <a:pt x="60524" y="839244"/>
                    <a:pt x="55375" y="851487"/>
                    <a:pt x="52173" y="864296"/>
                  </a:cubicBezTo>
                  <a:cubicBezTo>
                    <a:pt x="47998" y="880997"/>
                    <a:pt x="43382" y="897595"/>
                    <a:pt x="39647" y="914400"/>
                  </a:cubicBezTo>
                  <a:cubicBezTo>
                    <a:pt x="12779" y="1035308"/>
                    <a:pt x="41789" y="916217"/>
                    <a:pt x="14595" y="1052187"/>
                  </a:cubicBezTo>
                  <a:cubicBezTo>
                    <a:pt x="11219" y="1069068"/>
                    <a:pt x="6244" y="1085590"/>
                    <a:pt x="2069" y="1102291"/>
                  </a:cubicBezTo>
                  <a:cubicBezTo>
                    <a:pt x="2359" y="1105776"/>
                    <a:pt x="-16127" y="1275003"/>
                    <a:pt x="52173" y="1290181"/>
                  </a:cubicBezTo>
                  <a:cubicBezTo>
                    <a:pt x="76966" y="1295691"/>
                    <a:pt x="102277" y="1281830"/>
                    <a:pt x="127329" y="1277655"/>
                  </a:cubicBezTo>
                  <a:cubicBezTo>
                    <a:pt x="155033" y="1249951"/>
                    <a:pt x="172519" y="1237378"/>
                    <a:pt x="189959" y="1202499"/>
                  </a:cubicBezTo>
                  <a:cubicBezTo>
                    <a:pt x="195864" y="1190689"/>
                    <a:pt x="196581" y="1176731"/>
                    <a:pt x="202486" y="1164921"/>
                  </a:cubicBezTo>
                  <a:cubicBezTo>
                    <a:pt x="209219" y="1151456"/>
                    <a:pt x="221424" y="1141100"/>
                    <a:pt x="227538" y="1127343"/>
                  </a:cubicBezTo>
                  <a:cubicBezTo>
                    <a:pt x="238263" y="1103212"/>
                    <a:pt x="244239" y="1077239"/>
                    <a:pt x="252590" y="1052187"/>
                  </a:cubicBezTo>
                  <a:cubicBezTo>
                    <a:pt x="256765" y="1039661"/>
                    <a:pt x="257792" y="1025595"/>
                    <a:pt x="265116" y="1014609"/>
                  </a:cubicBezTo>
                  <a:cubicBezTo>
                    <a:pt x="273467" y="1002083"/>
                    <a:pt x="283435" y="990495"/>
                    <a:pt x="290168" y="977030"/>
                  </a:cubicBezTo>
                  <a:cubicBezTo>
                    <a:pt x="296073" y="965220"/>
                    <a:pt x="295370" y="950438"/>
                    <a:pt x="302694" y="939452"/>
                  </a:cubicBezTo>
                  <a:cubicBezTo>
                    <a:pt x="312520" y="924713"/>
                    <a:pt x="327746" y="914400"/>
                    <a:pt x="340272" y="901874"/>
                  </a:cubicBezTo>
                  <a:cubicBezTo>
                    <a:pt x="352449" y="865344"/>
                    <a:pt x="355738" y="849571"/>
                    <a:pt x="377850" y="814192"/>
                  </a:cubicBezTo>
                  <a:cubicBezTo>
                    <a:pt x="388915" y="796489"/>
                    <a:pt x="402902" y="780789"/>
                    <a:pt x="415428" y="764088"/>
                  </a:cubicBezTo>
                  <a:cubicBezTo>
                    <a:pt x="446912" y="669635"/>
                    <a:pt x="404442" y="786060"/>
                    <a:pt x="453006" y="688932"/>
                  </a:cubicBezTo>
                  <a:cubicBezTo>
                    <a:pt x="458911" y="677122"/>
                    <a:pt x="459627" y="663164"/>
                    <a:pt x="465532" y="651354"/>
                  </a:cubicBezTo>
                  <a:cubicBezTo>
                    <a:pt x="472265" y="637889"/>
                    <a:pt x="484470" y="627533"/>
                    <a:pt x="490584" y="613776"/>
                  </a:cubicBezTo>
                  <a:cubicBezTo>
                    <a:pt x="501309" y="589645"/>
                    <a:pt x="507285" y="563672"/>
                    <a:pt x="515636" y="538620"/>
                  </a:cubicBezTo>
                  <a:cubicBezTo>
                    <a:pt x="545668" y="448523"/>
                    <a:pt x="509233" y="561030"/>
                    <a:pt x="540688" y="450937"/>
                  </a:cubicBezTo>
                  <a:cubicBezTo>
                    <a:pt x="544315" y="438241"/>
                    <a:pt x="549587" y="426055"/>
                    <a:pt x="553214" y="413359"/>
                  </a:cubicBezTo>
                  <a:cubicBezTo>
                    <a:pt x="565007" y="372083"/>
                    <a:pt x="569656" y="343675"/>
                    <a:pt x="578266" y="300625"/>
                  </a:cubicBezTo>
                  <a:cubicBezTo>
                    <a:pt x="574091" y="221293"/>
                    <a:pt x="572932" y="141745"/>
                    <a:pt x="565740" y="62630"/>
                  </a:cubicBezTo>
                  <a:cubicBezTo>
                    <a:pt x="564545" y="49481"/>
                    <a:pt x="561462" y="35362"/>
                    <a:pt x="553214" y="25052"/>
                  </a:cubicBezTo>
                  <a:cubicBezTo>
                    <a:pt x="543810" y="13297"/>
                    <a:pt x="528162" y="8351"/>
                    <a:pt x="515636" y="0"/>
                  </a:cubicBezTo>
                  <a:cubicBezTo>
                    <a:pt x="371969" y="13061"/>
                    <a:pt x="409165" y="-6263"/>
                    <a:pt x="377850" y="25052"/>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63EA287E-2044-2B4D-8EDD-13DAD3476B92}"/>
                </a:ext>
              </a:extLst>
            </p:cNvPr>
            <p:cNvSpPr/>
            <p:nvPr/>
          </p:nvSpPr>
          <p:spPr>
            <a:xfrm>
              <a:off x="4922729" y="3544866"/>
              <a:ext cx="1418211" cy="651353"/>
            </a:xfrm>
            <a:custGeom>
              <a:avLst/>
              <a:gdLst>
                <a:gd name="connsiteX0" fmla="*/ 162838 w 1418211"/>
                <a:gd name="connsiteY0" fmla="*/ 100208 h 651353"/>
                <a:gd name="connsiteX1" fmla="*/ 75156 w 1418211"/>
                <a:gd name="connsiteY1" fmla="*/ 112734 h 651353"/>
                <a:gd name="connsiteX2" fmla="*/ 37578 w 1418211"/>
                <a:gd name="connsiteY2" fmla="*/ 125260 h 651353"/>
                <a:gd name="connsiteX3" fmla="*/ 12526 w 1418211"/>
                <a:gd name="connsiteY3" fmla="*/ 162838 h 651353"/>
                <a:gd name="connsiteX4" fmla="*/ 0 w 1418211"/>
                <a:gd name="connsiteY4" fmla="*/ 200416 h 651353"/>
                <a:gd name="connsiteX5" fmla="*/ 37578 w 1418211"/>
                <a:gd name="connsiteY5" fmla="*/ 325676 h 651353"/>
                <a:gd name="connsiteX6" fmla="*/ 150312 w 1418211"/>
                <a:gd name="connsiteY6" fmla="*/ 375781 h 651353"/>
                <a:gd name="connsiteX7" fmla="*/ 225468 w 1418211"/>
                <a:gd name="connsiteY7" fmla="*/ 400833 h 651353"/>
                <a:gd name="connsiteX8" fmla="*/ 263046 w 1418211"/>
                <a:gd name="connsiteY8" fmla="*/ 413359 h 651353"/>
                <a:gd name="connsiteX9" fmla="*/ 313150 w 1418211"/>
                <a:gd name="connsiteY9" fmla="*/ 425885 h 651353"/>
                <a:gd name="connsiteX10" fmla="*/ 400833 w 1418211"/>
                <a:gd name="connsiteY10" fmla="*/ 450937 h 651353"/>
                <a:gd name="connsiteX11" fmla="*/ 551145 w 1418211"/>
                <a:gd name="connsiteY11" fmla="*/ 488515 h 651353"/>
                <a:gd name="connsiteX12" fmla="*/ 626301 w 1418211"/>
                <a:gd name="connsiteY12" fmla="*/ 538619 h 651353"/>
                <a:gd name="connsiteX13" fmla="*/ 688931 w 1418211"/>
                <a:gd name="connsiteY13" fmla="*/ 588723 h 651353"/>
                <a:gd name="connsiteX14" fmla="*/ 726509 w 1418211"/>
                <a:gd name="connsiteY14" fmla="*/ 613775 h 651353"/>
                <a:gd name="connsiteX15" fmla="*/ 876822 w 1418211"/>
                <a:gd name="connsiteY15" fmla="*/ 651353 h 651353"/>
                <a:gd name="connsiteX16" fmla="*/ 1077238 w 1418211"/>
                <a:gd name="connsiteY16" fmla="*/ 638827 h 651353"/>
                <a:gd name="connsiteX17" fmla="*/ 1189972 w 1418211"/>
                <a:gd name="connsiteY17" fmla="*/ 576197 h 651353"/>
                <a:gd name="connsiteX18" fmla="*/ 1252603 w 1418211"/>
                <a:gd name="connsiteY18" fmla="*/ 513567 h 651353"/>
                <a:gd name="connsiteX19" fmla="*/ 1290181 w 1418211"/>
                <a:gd name="connsiteY19" fmla="*/ 475989 h 651353"/>
                <a:gd name="connsiteX20" fmla="*/ 1340285 w 1418211"/>
                <a:gd name="connsiteY20" fmla="*/ 400833 h 651353"/>
                <a:gd name="connsiteX21" fmla="*/ 1365337 w 1418211"/>
                <a:gd name="connsiteY21" fmla="*/ 363255 h 651353"/>
                <a:gd name="connsiteX22" fmla="*/ 1390389 w 1418211"/>
                <a:gd name="connsiteY22" fmla="*/ 338202 h 651353"/>
                <a:gd name="connsiteX23" fmla="*/ 1402915 w 1418211"/>
                <a:gd name="connsiteY23" fmla="*/ 300624 h 651353"/>
                <a:gd name="connsiteX24" fmla="*/ 1402915 w 1418211"/>
                <a:gd name="connsiteY24" fmla="*/ 100208 h 651353"/>
                <a:gd name="connsiteX25" fmla="*/ 1352811 w 1418211"/>
                <a:gd name="connsiteY25" fmla="*/ 25052 h 651353"/>
                <a:gd name="connsiteX26" fmla="*/ 1315233 w 1418211"/>
                <a:gd name="connsiteY26" fmla="*/ 0 h 651353"/>
                <a:gd name="connsiteX27" fmla="*/ 1252603 w 1418211"/>
                <a:gd name="connsiteY27" fmla="*/ 12526 h 651353"/>
                <a:gd name="connsiteX28" fmla="*/ 1215024 w 1418211"/>
                <a:gd name="connsiteY28" fmla="*/ 75156 h 651353"/>
                <a:gd name="connsiteX29" fmla="*/ 1189972 w 1418211"/>
                <a:gd name="connsiteY29" fmla="*/ 112734 h 651353"/>
                <a:gd name="connsiteX30" fmla="*/ 1139868 w 1418211"/>
                <a:gd name="connsiteY30" fmla="*/ 225468 h 651353"/>
                <a:gd name="connsiteX31" fmla="*/ 1064712 w 1418211"/>
                <a:gd name="connsiteY31" fmla="*/ 250520 h 651353"/>
                <a:gd name="connsiteX32" fmla="*/ 1027134 w 1418211"/>
                <a:gd name="connsiteY32" fmla="*/ 263046 h 651353"/>
                <a:gd name="connsiteX33" fmla="*/ 989556 w 1418211"/>
                <a:gd name="connsiteY33" fmla="*/ 275572 h 651353"/>
                <a:gd name="connsiteX34" fmla="*/ 951978 w 1418211"/>
                <a:gd name="connsiteY34" fmla="*/ 288098 h 651353"/>
                <a:gd name="connsiteX35" fmla="*/ 488515 w 1418211"/>
                <a:gd name="connsiteY35" fmla="*/ 275572 h 651353"/>
                <a:gd name="connsiteX36" fmla="*/ 413359 w 1418211"/>
                <a:gd name="connsiteY36" fmla="*/ 250520 h 651353"/>
                <a:gd name="connsiteX37" fmla="*/ 350729 w 1418211"/>
                <a:gd name="connsiteY37" fmla="*/ 187890 h 651353"/>
                <a:gd name="connsiteX38" fmla="*/ 275572 w 1418211"/>
                <a:gd name="connsiteY38" fmla="*/ 162838 h 651353"/>
                <a:gd name="connsiteX39" fmla="*/ 237994 w 1418211"/>
                <a:gd name="connsiteY39" fmla="*/ 150312 h 651353"/>
                <a:gd name="connsiteX40" fmla="*/ 200416 w 1418211"/>
                <a:gd name="connsiteY40" fmla="*/ 137786 h 651353"/>
                <a:gd name="connsiteX41" fmla="*/ 162838 w 1418211"/>
                <a:gd name="connsiteY41" fmla="*/ 100208 h 65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8211" h="651353">
                  <a:moveTo>
                    <a:pt x="162838" y="100208"/>
                  </a:moveTo>
                  <a:cubicBezTo>
                    <a:pt x="141961" y="96033"/>
                    <a:pt x="104107" y="106944"/>
                    <a:pt x="75156" y="112734"/>
                  </a:cubicBezTo>
                  <a:cubicBezTo>
                    <a:pt x="62209" y="115323"/>
                    <a:pt x="47888" y="117012"/>
                    <a:pt x="37578" y="125260"/>
                  </a:cubicBezTo>
                  <a:cubicBezTo>
                    <a:pt x="25823" y="134664"/>
                    <a:pt x="19259" y="149373"/>
                    <a:pt x="12526" y="162838"/>
                  </a:cubicBezTo>
                  <a:cubicBezTo>
                    <a:pt x="6621" y="174648"/>
                    <a:pt x="4175" y="187890"/>
                    <a:pt x="0" y="200416"/>
                  </a:cubicBezTo>
                  <a:cubicBezTo>
                    <a:pt x="7884" y="255607"/>
                    <a:pt x="-399" y="287699"/>
                    <a:pt x="37578" y="325676"/>
                  </a:cubicBezTo>
                  <a:cubicBezTo>
                    <a:pt x="67355" y="355453"/>
                    <a:pt x="113099" y="363377"/>
                    <a:pt x="150312" y="375781"/>
                  </a:cubicBezTo>
                  <a:lnTo>
                    <a:pt x="225468" y="400833"/>
                  </a:lnTo>
                  <a:cubicBezTo>
                    <a:pt x="237994" y="405008"/>
                    <a:pt x="250237" y="410157"/>
                    <a:pt x="263046" y="413359"/>
                  </a:cubicBezTo>
                  <a:cubicBezTo>
                    <a:pt x="279747" y="417534"/>
                    <a:pt x="296597" y="421156"/>
                    <a:pt x="313150" y="425885"/>
                  </a:cubicBezTo>
                  <a:cubicBezTo>
                    <a:pt x="368860" y="441802"/>
                    <a:pt x="335574" y="437885"/>
                    <a:pt x="400833" y="450937"/>
                  </a:cubicBezTo>
                  <a:cubicBezTo>
                    <a:pt x="441083" y="458987"/>
                    <a:pt x="515272" y="464599"/>
                    <a:pt x="551145" y="488515"/>
                  </a:cubicBezTo>
                  <a:lnTo>
                    <a:pt x="626301" y="538619"/>
                  </a:lnTo>
                  <a:cubicBezTo>
                    <a:pt x="668532" y="601965"/>
                    <a:pt x="628428" y="558471"/>
                    <a:pt x="688931" y="588723"/>
                  </a:cubicBezTo>
                  <a:cubicBezTo>
                    <a:pt x="702396" y="595456"/>
                    <a:pt x="712752" y="607661"/>
                    <a:pt x="726509" y="613775"/>
                  </a:cubicBezTo>
                  <a:cubicBezTo>
                    <a:pt x="786059" y="640241"/>
                    <a:pt x="813801" y="640849"/>
                    <a:pt x="876822" y="651353"/>
                  </a:cubicBezTo>
                  <a:cubicBezTo>
                    <a:pt x="943627" y="647178"/>
                    <a:pt x="1010670" y="645834"/>
                    <a:pt x="1077238" y="638827"/>
                  </a:cubicBezTo>
                  <a:cubicBezTo>
                    <a:pt x="1112447" y="635121"/>
                    <a:pt x="1174368" y="591801"/>
                    <a:pt x="1189972" y="576197"/>
                  </a:cubicBezTo>
                  <a:lnTo>
                    <a:pt x="1252603" y="513567"/>
                  </a:lnTo>
                  <a:cubicBezTo>
                    <a:pt x="1265129" y="501041"/>
                    <a:pt x="1280355" y="490728"/>
                    <a:pt x="1290181" y="475989"/>
                  </a:cubicBezTo>
                  <a:lnTo>
                    <a:pt x="1340285" y="400833"/>
                  </a:lnTo>
                  <a:cubicBezTo>
                    <a:pt x="1348636" y="388307"/>
                    <a:pt x="1354692" y="373900"/>
                    <a:pt x="1365337" y="363255"/>
                  </a:cubicBezTo>
                  <a:lnTo>
                    <a:pt x="1390389" y="338202"/>
                  </a:lnTo>
                  <a:cubicBezTo>
                    <a:pt x="1394564" y="325676"/>
                    <a:pt x="1399713" y="313433"/>
                    <a:pt x="1402915" y="300624"/>
                  </a:cubicBezTo>
                  <a:cubicBezTo>
                    <a:pt x="1420548" y="230093"/>
                    <a:pt x="1425898" y="178352"/>
                    <a:pt x="1402915" y="100208"/>
                  </a:cubicBezTo>
                  <a:cubicBezTo>
                    <a:pt x="1394419" y="71323"/>
                    <a:pt x="1377863" y="41753"/>
                    <a:pt x="1352811" y="25052"/>
                  </a:cubicBezTo>
                  <a:lnTo>
                    <a:pt x="1315233" y="0"/>
                  </a:lnTo>
                  <a:cubicBezTo>
                    <a:pt x="1294356" y="4175"/>
                    <a:pt x="1272172" y="4139"/>
                    <a:pt x="1252603" y="12526"/>
                  </a:cubicBezTo>
                  <a:cubicBezTo>
                    <a:pt x="1221463" y="25872"/>
                    <a:pt x="1227652" y="49900"/>
                    <a:pt x="1215024" y="75156"/>
                  </a:cubicBezTo>
                  <a:cubicBezTo>
                    <a:pt x="1208291" y="88621"/>
                    <a:pt x="1196086" y="98977"/>
                    <a:pt x="1189972" y="112734"/>
                  </a:cubicBezTo>
                  <a:cubicBezTo>
                    <a:pt x="1183897" y="126402"/>
                    <a:pt x="1166035" y="209113"/>
                    <a:pt x="1139868" y="225468"/>
                  </a:cubicBezTo>
                  <a:cubicBezTo>
                    <a:pt x="1117475" y="239464"/>
                    <a:pt x="1089764" y="242169"/>
                    <a:pt x="1064712" y="250520"/>
                  </a:cubicBezTo>
                  <a:lnTo>
                    <a:pt x="1027134" y="263046"/>
                  </a:lnTo>
                  <a:lnTo>
                    <a:pt x="989556" y="275572"/>
                  </a:lnTo>
                  <a:lnTo>
                    <a:pt x="951978" y="288098"/>
                  </a:lnTo>
                  <a:cubicBezTo>
                    <a:pt x="797490" y="283923"/>
                    <a:pt x="642684" y="286328"/>
                    <a:pt x="488515" y="275572"/>
                  </a:cubicBezTo>
                  <a:cubicBezTo>
                    <a:pt x="462172" y="273734"/>
                    <a:pt x="413359" y="250520"/>
                    <a:pt x="413359" y="250520"/>
                  </a:cubicBezTo>
                  <a:cubicBezTo>
                    <a:pt x="390505" y="216239"/>
                    <a:pt x="390285" y="205470"/>
                    <a:pt x="350729" y="187890"/>
                  </a:cubicBezTo>
                  <a:cubicBezTo>
                    <a:pt x="326598" y="177165"/>
                    <a:pt x="300624" y="171189"/>
                    <a:pt x="275572" y="162838"/>
                  </a:cubicBezTo>
                  <a:lnTo>
                    <a:pt x="237994" y="150312"/>
                  </a:lnTo>
                  <a:cubicBezTo>
                    <a:pt x="225468" y="146137"/>
                    <a:pt x="211402" y="145110"/>
                    <a:pt x="200416" y="137786"/>
                  </a:cubicBezTo>
                  <a:cubicBezTo>
                    <a:pt x="155070" y="107555"/>
                    <a:pt x="183715" y="104383"/>
                    <a:pt x="162838" y="100208"/>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Curved Connector 26">
              <a:extLst>
                <a:ext uri="{FF2B5EF4-FFF2-40B4-BE49-F238E27FC236}">
                  <a16:creationId xmlns:a16="http://schemas.microsoft.com/office/drawing/2014/main" id="{E7205ECE-425B-0A43-AF77-699D4289EA23}"/>
                </a:ext>
              </a:extLst>
            </p:cNvPr>
            <p:cNvCxnSpPr>
              <a:cxnSpLocks/>
              <a:stCxn id="29" idx="1"/>
            </p:cNvCxnSpPr>
            <p:nvPr/>
          </p:nvCxnSpPr>
          <p:spPr>
            <a:xfrm rot="10800000">
              <a:off x="4966720" y="4065746"/>
              <a:ext cx="954834" cy="97608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F4E69E4-74C9-B748-9436-CC21B91C7943}"/>
                </a:ext>
              </a:extLst>
            </p:cNvPr>
            <p:cNvSpPr/>
            <p:nvPr/>
          </p:nvSpPr>
          <p:spPr>
            <a:xfrm>
              <a:off x="5921554" y="4528012"/>
              <a:ext cx="3025679"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similar performance on 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sp>
        <p:nvSpPr>
          <p:cNvPr id="37" name="Slide Number Placeholder 5">
            <a:extLst>
              <a:ext uri="{FF2B5EF4-FFF2-40B4-BE49-F238E27FC236}">
                <a16:creationId xmlns:a16="http://schemas.microsoft.com/office/drawing/2014/main" id="{4339172A-B82B-FB4D-8B56-F3F79665B10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10</a:t>
            </a:r>
          </a:p>
        </p:txBody>
      </p:sp>
      <p:pic>
        <p:nvPicPr>
          <p:cNvPr id="17" name="Picture 16">
            <a:extLst>
              <a:ext uri="{FF2B5EF4-FFF2-40B4-BE49-F238E27FC236}">
                <a16:creationId xmlns:a16="http://schemas.microsoft.com/office/drawing/2014/main" id="{415E64CF-3343-6240-AE1A-7770C8C3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176" y="1874678"/>
            <a:ext cx="6574327" cy="361137"/>
          </a:xfrm>
          <a:prstGeom prst="rect">
            <a:avLst/>
          </a:prstGeom>
        </p:spPr>
      </p:pic>
      <p:sp>
        <p:nvSpPr>
          <p:cNvPr id="28" name="Rectangle 27">
            <a:extLst>
              <a:ext uri="{FF2B5EF4-FFF2-40B4-BE49-F238E27FC236}">
                <a16:creationId xmlns:a16="http://schemas.microsoft.com/office/drawing/2014/main" id="{E5DD7924-E3F0-4647-998B-D0F85EF7B80C}"/>
              </a:ext>
            </a:extLst>
          </p:cNvPr>
          <p:cNvSpPr/>
          <p:nvPr/>
        </p:nvSpPr>
        <p:spPr>
          <a:xfrm rot="2458086">
            <a:off x="3041419" y="3046223"/>
            <a:ext cx="207439" cy="783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565C80-A5DC-E14B-B9E3-72C77C0A3BEE}"/>
              </a:ext>
            </a:extLst>
          </p:cNvPr>
          <p:cNvSpPr/>
          <p:nvPr/>
        </p:nvSpPr>
        <p:spPr>
          <a:xfrm>
            <a:off x="1674027" y="5216427"/>
            <a:ext cx="453970" cy="523220"/>
          </a:xfrm>
          <a:prstGeom prst="rect">
            <a:avLst/>
          </a:prstGeom>
          <a:ln>
            <a:solidFill>
              <a:schemeClr val="bg1"/>
            </a:solid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30" name="Rectangle 29">
            <a:extLst>
              <a:ext uri="{FF2B5EF4-FFF2-40B4-BE49-F238E27FC236}">
                <a16:creationId xmlns:a16="http://schemas.microsoft.com/office/drawing/2014/main" id="{5CE07C64-1D77-6241-A08F-D62794D4B947}"/>
              </a:ext>
            </a:extLst>
          </p:cNvPr>
          <p:cNvSpPr/>
          <p:nvPr/>
        </p:nvSpPr>
        <p:spPr>
          <a:xfrm>
            <a:off x="8584826" y="3092417"/>
            <a:ext cx="453970" cy="523220"/>
          </a:xfrm>
          <a:prstGeom prst="rect">
            <a:avLst/>
          </a:prstGeom>
          <a:ln>
            <a:solidFill>
              <a:schemeClr val="bg1"/>
            </a:solid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31" name="Rectangle 30">
            <a:extLst>
              <a:ext uri="{FF2B5EF4-FFF2-40B4-BE49-F238E27FC236}">
                <a16:creationId xmlns:a16="http://schemas.microsoft.com/office/drawing/2014/main" id="{687BBC68-3866-C44E-BA64-ACD5C59CFC4A}"/>
              </a:ext>
            </a:extLst>
          </p:cNvPr>
          <p:cNvSpPr/>
          <p:nvPr/>
        </p:nvSpPr>
        <p:spPr>
          <a:xfrm>
            <a:off x="0" y="813916"/>
            <a:ext cx="9144000" cy="55417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8">
            <a:extLst>
              <a:ext uri="{FF2B5EF4-FFF2-40B4-BE49-F238E27FC236}">
                <a16:creationId xmlns:a16="http://schemas.microsoft.com/office/drawing/2014/main" id="{CEC6CE3C-D69B-B241-827E-ADBA265E9232}"/>
              </a:ext>
            </a:extLst>
          </p:cNvPr>
          <p:cNvSpPr/>
          <p:nvPr/>
        </p:nvSpPr>
        <p:spPr>
          <a:xfrm>
            <a:off x="-9601" y="2521059"/>
            <a:ext cx="9163202" cy="1815882"/>
          </a:xfrm>
          <a:prstGeom prst="rect">
            <a:avLst/>
          </a:prstGeom>
          <a:solidFill>
            <a:schemeClr val="accent2">
              <a:lumMod val="20000"/>
              <a:lumOff val="80000"/>
            </a:schemeClr>
          </a:solidFill>
        </p:spPr>
        <p:txBody>
          <a:bodyPr wrap="square">
            <a:spAutoFit/>
          </a:bodyPr>
          <a:lstStyle/>
          <a:p>
            <a:pPr marL="0" lvl="1" algn="ctr" defTabSz="914400">
              <a:defRPr/>
            </a:pPr>
            <a:br>
              <a:rPr lang="en-US" sz="2800" dirty="0">
                <a:solidFill>
                  <a:srgbClr val="FFFFFF"/>
                </a:solidFill>
                <a:latin typeface="Cambria" panose="02040503050406030204" pitchFamily="18" charset="0"/>
              </a:rPr>
            </a:br>
            <a:r>
              <a:rPr lang="en-US" sz="2800" dirty="0">
                <a:solidFill>
                  <a:srgbClr val="C00000"/>
                </a:solidFill>
                <a:latin typeface="Cambria" panose="02040503050406030204" pitchFamily="18" charset="0"/>
              </a:rPr>
              <a:t>R</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rPr>
              <a:t>oofline</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rPr>
              <a:t> model </a:t>
            </a:r>
            <a:r>
              <a:rPr lang="en-US" sz="2800" b="1" dirty="0">
                <a:solidFill>
                  <a:srgbClr val="C00000"/>
                </a:solidFill>
                <a:latin typeface="Cambria" panose="02040503050406030204" pitchFamily="18" charset="0"/>
              </a:rPr>
              <a:t>does not accurately account </a:t>
            </a:r>
          </a:p>
          <a:p>
            <a:pPr marL="0" lvl="1" algn="ctr" defTabSz="914400">
              <a:defRPr/>
            </a:pPr>
            <a:r>
              <a:rPr lang="en-US" sz="2800" dirty="0">
                <a:solidFill>
                  <a:srgbClr val="C00000"/>
                </a:solidFill>
                <a:latin typeface="Cambria" panose="02040503050406030204" pitchFamily="18" charset="0"/>
              </a:rPr>
              <a:t>for the </a:t>
            </a:r>
            <a:r>
              <a:rPr lang="en-US" sz="2800" b="1" dirty="0">
                <a:solidFill>
                  <a:srgbClr val="C00000"/>
                </a:solidFill>
                <a:latin typeface="Cambria" panose="02040503050406030204" pitchFamily="18" charset="0"/>
              </a:rPr>
              <a:t>NDP suitability </a:t>
            </a:r>
            <a:r>
              <a:rPr lang="en-US" sz="2800" dirty="0">
                <a:solidFill>
                  <a:srgbClr val="C00000"/>
                </a:solidFill>
                <a:latin typeface="Cambria" panose="02040503050406030204" pitchFamily="18" charset="0"/>
              </a:rPr>
              <a:t>of memory-bound applications</a:t>
            </a:r>
            <a:br>
              <a:rPr lang="en-US" sz="2800" dirty="0">
                <a:solidFill>
                  <a:srgbClr val="FFFFFF"/>
                </a:solidFill>
                <a:latin typeface="Cambria" panose="02040503050406030204" pitchFamily="18" charset="0"/>
              </a:rPr>
            </a:b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spTree>
    <p:extLst>
      <p:ext uri="{BB962C8B-B14F-4D97-AF65-F5344CB8AC3E}">
        <p14:creationId xmlns:p14="http://schemas.microsoft.com/office/powerpoint/2010/main" val="40664429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8BB126-5D7A-BC4D-99AB-6D79E7904518}"/>
              </a:ext>
            </a:extLst>
          </p:cNvPr>
          <p:cNvGrpSpPr/>
          <p:nvPr/>
        </p:nvGrpSpPr>
        <p:grpSpPr>
          <a:xfrm>
            <a:off x="1746598" y="1896062"/>
            <a:ext cx="5650804" cy="4824778"/>
            <a:chOff x="2130283" y="2614696"/>
            <a:chExt cx="4883434" cy="4169581"/>
          </a:xfrm>
        </p:grpSpPr>
        <p:pic>
          <p:nvPicPr>
            <p:cNvPr id="4" name="Picture 3">
              <a:extLst>
                <a:ext uri="{FF2B5EF4-FFF2-40B4-BE49-F238E27FC236}">
                  <a16:creationId xmlns:a16="http://schemas.microsoft.com/office/drawing/2014/main" id="{906528D1-D2CD-0E43-B915-761B9938994B}"/>
                </a:ext>
              </a:extLst>
            </p:cNvPr>
            <p:cNvPicPr>
              <a:picLocks noChangeAspect="1"/>
            </p:cNvPicPr>
            <p:nvPr/>
          </p:nvPicPr>
          <p:blipFill rotWithShape="1">
            <a:blip r:embed="rId3"/>
            <a:srcRect t="8151"/>
            <a:stretch/>
          </p:blipFill>
          <p:spPr>
            <a:xfrm>
              <a:off x="2130283" y="2939646"/>
              <a:ext cx="4883434" cy="3844631"/>
            </a:xfrm>
            <a:prstGeom prst="rect">
              <a:avLst/>
            </a:prstGeom>
          </p:spPr>
        </p:pic>
        <p:pic>
          <p:nvPicPr>
            <p:cNvPr id="20" name="Picture 19">
              <a:extLst>
                <a:ext uri="{FF2B5EF4-FFF2-40B4-BE49-F238E27FC236}">
                  <a16:creationId xmlns:a16="http://schemas.microsoft.com/office/drawing/2014/main" id="{ED54D2F7-118D-2244-836B-FDE0110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43" y="2614696"/>
              <a:ext cx="3612293" cy="400096"/>
            </a:xfrm>
            <a:prstGeom prst="rect">
              <a:avLst/>
            </a:prstGeom>
          </p:spPr>
        </p:pic>
      </p:grpSp>
      <p:sp>
        <p:nvSpPr>
          <p:cNvPr id="2" name="Title 1">
            <a:extLst>
              <a:ext uri="{FF2B5EF4-FFF2-40B4-BE49-F238E27FC236}">
                <a16:creationId xmlns:a16="http://schemas.microsoft.com/office/drawing/2014/main" id="{353D051E-A61E-724F-A7DD-E8FCF2C00DC9}"/>
              </a:ext>
            </a:extLst>
          </p:cNvPr>
          <p:cNvSpPr>
            <a:spLocks noGrp="1"/>
          </p:cNvSpPr>
          <p:nvPr>
            <p:ph type="title"/>
          </p:nvPr>
        </p:nvSpPr>
        <p:spPr/>
        <p:txBody>
          <a:bodyPr/>
          <a:lstStyle/>
          <a:p>
            <a:r>
              <a:rPr lang="en-US" dirty="0"/>
              <a:t>Limitations of Prior Approaches (2/2) </a:t>
            </a:r>
          </a:p>
        </p:txBody>
      </p:sp>
      <p:sp>
        <p:nvSpPr>
          <p:cNvPr id="3" name="Content Placeholder 2">
            <a:extLst>
              <a:ext uri="{FF2B5EF4-FFF2-40B4-BE49-F238E27FC236}">
                <a16:creationId xmlns:a16="http://schemas.microsoft.com/office/drawing/2014/main" id="{221A5148-0BEE-9945-8F4E-D73E2CD864F3}"/>
              </a:ext>
            </a:extLst>
          </p:cNvPr>
          <p:cNvSpPr>
            <a:spLocks noGrp="1"/>
          </p:cNvSpPr>
          <p:nvPr>
            <p:ph idx="1"/>
          </p:nvPr>
        </p:nvSpPr>
        <p:spPr/>
        <p:txBody>
          <a:bodyPr/>
          <a:lstStyle/>
          <a:p>
            <a:r>
              <a:rPr lang="en-US" dirty="0"/>
              <a:t>Application with a last-level cache </a:t>
            </a:r>
            <a:r>
              <a:rPr lang="en-US" b="1" dirty="0"/>
              <a:t>MPKI &gt; 10 </a:t>
            </a:r>
            <a:br>
              <a:rPr lang="en-US" dirty="0"/>
            </a:br>
            <a:r>
              <a:rPr lang="en-US" dirty="0"/>
              <a:t>→ </a:t>
            </a:r>
            <a:r>
              <a:rPr lang="en-US" b="1" dirty="0"/>
              <a:t>memory intensive </a:t>
            </a:r>
            <a:r>
              <a:rPr lang="en-US" dirty="0"/>
              <a:t>and </a:t>
            </a:r>
            <a:r>
              <a:rPr lang="en-US" b="1" dirty="0"/>
              <a:t>benefits from NDP  </a:t>
            </a:r>
          </a:p>
        </p:txBody>
      </p:sp>
      <p:sp>
        <p:nvSpPr>
          <p:cNvPr id="27" name="Slide Number Placeholder 5">
            <a:extLst>
              <a:ext uri="{FF2B5EF4-FFF2-40B4-BE49-F238E27FC236}">
                <a16:creationId xmlns:a16="http://schemas.microsoft.com/office/drawing/2014/main" id="{A41DE4A8-74BE-654B-91F2-CE5AA12C46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11</a:t>
            </a:r>
          </a:p>
        </p:txBody>
      </p:sp>
      <p:pic>
        <p:nvPicPr>
          <p:cNvPr id="23" name="Picture 22">
            <a:extLst>
              <a:ext uri="{FF2B5EF4-FFF2-40B4-BE49-F238E27FC236}">
                <a16:creationId xmlns:a16="http://schemas.microsoft.com/office/drawing/2014/main" id="{C2974539-3A8F-5440-88F8-9B338D6D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073" y="1874266"/>
            <a:ext cx="6574327" cy="361137"/>
          </a:xfrm>
          <a:prstGeom prst="rect">
            <a:avLst/>
          </a:prstGeom>
        </p:spPr>
      </p:pic>
      <p:sp>
        <p:nvSpPr>
          <p:cNvPr id="9" name="Rectangle 8">
            <a:extLst>
              <a:ext uri="{FF2B5EF4-FFF2-40B4-BE49-F238E27FC236}">
                <a16:creationId xmlns:a16="http://schemas.microsoft.com/office/drawing/2014/main" id="{D3189439-E9C6-4B44-B556-C59A937FDB4D}"/>
              </a:ext>
            </a:extLst>
          </p:cNvPr>
          <p:cNvSpPr/>
          <p:nvPr/>
        </p:nvSpPr>
        <p:spPr>
          <a:xfrm>
            <a:off x="4264626" y="6449734"/>
            <a:ext cx="1031051" cy="307777"/>
          </a:xfrm>
          <a:prstGeom prst="rect">
            <a:avLst/>
          </a:prstGeom>
          <a:solidFill>
            <a:schemeClr val="bg1"/>
          </a:solidFill>
        </p:spPr>
        <p:txBody>
          <a:bodyPr wrap="none">
            <a:spAutoFit/>
          </a:bodyPr>
          <a:lstStyle/>
          <a:p>
            <a:r>
              <a:rPr lang="en-US" sz="1400" b="1" dirty="0">
                <a:solidFill>
                  <a:prstClr val="black"/>
                </a:solidFill>
                <a:latin typeface="Arial" panose="020B0604020202020204" pitchFamily="34" charset="0"/>
                <a:cs typeface="Arial" panose="020B0604020202020204" pitchFamily="34" charset="0"/>
              </a:rPr>
              <a:t>LLC MPKI</a:t>
            </a:r>
            <a:endParaRPr lang="en-US" sz="14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2530758-2ED9-814A-8BDB-FB4049BE120D}"/>
              </a:ext>
            </a:extLst>
          </p:cNvPr>
          <p:cNvSpPr/>
          <p:nvPr/>
        </p:nvSpPr>
        <p:spPr>
          <a:xfrm rot="16200000">
            <a:off x="842730" y="4209350"/>
            <a:ext cx="2038956" cy="215444"/>
          </a:xfrm>
          <a:prstGeom prst="rect">
            <a:avLst/>
          </a:prstGeom>
          <a:solidFill>
            <a:schemeClr val="bg1"/>
          </a:solidFill>
        </p:spPr>
        <p:txBody>
          <a:bodyPr wrap="none" lIns="0" tIns="0" rIns="0" bIns="0">
            <a:spAutoFit/>
          </a:bodyPr>
          <a:lstStyle/>
          <a:p>
            <a:r>
              <a:rPr lang="en-US" sz="1400" b="1" dirty="0">
                <a:solidFill>
                  <a:prstClr val="black"/>
                </a:solidFill>
                <a:latin typeface="Arial" panose="020B0604020202020204" pitchFamily="34" charset="0"/>
                <a:cs typeface="Arial" panose="020B0604020202020204" pitchFamily="34" charset="0"/>
              </a:rPr>
              <a:t>NDP Speedup over CPU</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62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8BB126-5D7A-BC4D-99AB-6D79E7904518}"/>
              </a:ext>
            </a:extLst>
          </p:cNvPr>
          <p:cNvGrpSpPr/>
          <p:nvPr/>
        </p:nvGrpSpPr>
        <p:grpSpPr>
          <a:xfrm>
            <a:off x="1746598" y="1896062"/>
            <a:ext cx="5650804" cy="4824778"/>
            <a:chOff x="2130283" y="2614696"/>
            <a:chExt cx="4883434" cy="4169581"/>
          </a:xfrm>
        </p:grpSpPr>
        <p:pic>
          <p:nvPicPr>
            <p:cNvPr id="4" name="Picture 3">
              <a:extLst>
                <a:ext uri="{FF2B5EF4-FFF2-40B4-BE49-F238E27FC236}">
                  <a16:creationId xmlns:a16="http://schemas.microsoft.com/office/drawing/2014/main" id="{906528D1-D2CD-0E43-B915-761B9938994B}"/>
                </a:ext>
              </a:extLst>
            </p:cNvPr>
            <p:cNvPicPr>
              <a:picLocks noChangeAspect="1"/>
            </p:cNvPicPr>
            <p:nvPr/>
          </p:nvPicPr>
          <p:blipFill rotWithShape="1">
            <a:blip r:embed="rId3"/>
            <a:srcRect t="8151"/>
            <a:stretch/>
          </p:blipFill>
          <p:spPr>
            <a:xfrm>
              <a:off x="2130283" y="2939646"/>
              <a:ext cx="4883434" cy="3844631"/>
            </a:xfrm>
            <a:prstGeom prst="rect">
              <a:avLst/>
            </a:prstGeom>
          </p:spPr>
        </p:pic>
        <p:pic>
          <p:nvPicPr>
            <p:cNvPr id="20" name="Picture 19">
              <a:extLst>
                <a:ext uri="{FF2B5EF4-FFF2-40B4-BE49-F238E27FC236}">
                  <a16:creationId xmlns:a16="http://schemas.microsoft.com/office/drawing/2014/main" id="{ED54D2F7-118D-2244-836B-FDE0110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43" y="2614696"/>
              <a:ext cx="3612293" cy="400096"/>
            </a:xfrm>
            <a:prstGeom prst="rect">
              <a:avLst/>
            </a:prstGeom>
          </p:spPr>
        </p:pic>
      </p:grpSp>
      <p:sp>
        <p:nvSpPr>
          <p:cNvPr id="2" name="Title 1">
            <a:extLst>
              <a:ext uri="{FF2B5EF4-FFF2-40B4-BE49-F238E27FC236}">
                <a16:creationId xmlns:a16="http://schemas.microsoft.com/office/drawing/2014/main" id="{353D051E-A61E-724F-A7DD-E8FCF2C00DC9}"/>
              </a:ext>
            </a:extLst>
          </p:cNvPr>
          <p:cNvSpPr>
            <a:spLocks noGrp="1"/>
          </p:cNvSpPr>
          <p:nvPr>
            <p:ph type="title"/>
          </p:nvPr>
        </p:nvSpPr>
        <p:spPr/>
        <p:txBody>
          <a:bodyPr/>
          <a:lstStyle/>
          <a:p>
            <a:r>
              <a:rPr lang="en-US" dirty="0"/>
              <a:t>Limitations of Prior Approaches (2/2) </a:t>
            </a:r>
          </a:p>
        </p:txBody>
      </p:sp>
      <p:sp>
        <p:nvSpPr>
          <p:cNvPr id="3" name="Content Placeholder 2">
            <a:extLst>
              <a:ext uri="{FF2B5EF4-FFF2-40B4-BE49-F238E27FC236}">
                <a16:creationId xmlns:a16="http://schemas.microsoft.com/office/drawing/2014/main" id="{221A5148-0BEE-9945-8F4E-D73E2CD864F3}"/>
              </a:ext>
            </a:extLst>
          </p:cNvPr>
          <p:cNvSpPr>
            <a:spLocks noGrp="1"/>
          </p:cNvSpPr>
          <p:nvPr>
            <p:ph idx="1"/>
          </p:nvPr>
        </p:nvSpPr>
        <p:spPr/>
        <p:txBody>
          <a:bodyPr/>
          <a:lstStyle/>
          <a:p>
            <a:r>
              <a:rPr lang="en-US" dirty="0"/>
              <a:t>Application with a last-level cache </a:t>
            </a:r>
            <a:r>
              <a:rPr lang="en-US" b="1" dirty="0"/>
              <a:t>MPKI &gt; 10 </a:t>
            </a:r>
            <a:br>
              <a:rPr lang="en-US" dirty="0"/>
            </a:br>
            <a:r>
              <a:rPr lang="en-US" dirty="0"/>
              <a:t>→ </a:t>
            </a:r>
            <a:r>
              <a:rPr lang="en-US" b="1" dirty="0"/>
              <a:t>memory intensive </a:t>
            </a:r>
            <a:r>
              <a:rPr lang="en-US" dirty="0"/>
              <a:t>and </a:t>
            </a:r>
            <a:r>
              <a:rPr lang="en-US" b="1" dirty="0"/>
              <a:t>benefits from NDP  </a:t>
            </a:r>
          </a:p>
        </p:txBody>
      </p:sp>
      <p:grpSp>
        <p:nvGrpSpPr>
          <p:cNvPr id="21" name="Group 20">
            <a:extLst>
              <a:ext uri="{FF2B5EF4-FFF2-40B4-BE49-F238E27FC236}">
                <a16:creationId xmlns:a16="http://schemas.microsoft.com/office/drawing/2014/main" id="{6DD459DC-C60E-3343-BA61-8ECDA95CC99B}"/>
              </a:ext>
            </a:extLst>
          </p:cNvPr>
          <p:cNvGrpSpPr/>
          <p:nvPr/>
        </p:nvGrpSpPr>
        <p:grpSpPr>
          <a:xfrm>
            <a:off x="3638756" y="2297365"/>
            <a:ext cx="5594253" cy="2923410"/>
            <a:chOff x="3732757" y="3010088"/>
            <a:chExt cx="4834563" cy="2526416"/>
          </a:xfrm>
        </p:grpSpPr>
        <p:sp>
          <p:nvSpPr>
            <p:cNvPr id="5" name="Rectangle 4">
              <a:extLst>
                <a:ext uri="{FF2B5EF4-FFF2-40B4-BE49-F238E27FC236}">
                  <a16:creationId xmlns:a16="http://schemas.microsoft.com/office/drawing/2014/main" id="{D99331C6-D12D-E149-ADA6-E505E7AD97BE}"/>
                </a:ext>
              </a:extLst>
            </p:cNvPr>
            <p:cNvSpPr/>
            <p:nvPr/>
          </p:nvSpPr>
          <p:spPr>
            <a:xfrm>
              <a:off x="3732757" y="3126549"/>
              <a:ext cx="3052966" cy="2409955"/>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urved Connector 6">
              <a:extLst>
                <a:ext uri="{FF2B5EF4-FFF2-40B4-BE49-F238E27FC236}">
                  <a16:creationId xmlns:a16="http://schemas.microsoft.com/office/drawing/2014/main" id="{E1202F1E-522D-AB4D-B607-AB24AC1AE489}"/>
                </a:ext>
              </a:extLst>
            </p:cNvPr>
            <p:cNvCxnSpPr>
              <a:cxnSpLocks/>
            </p:cNvCxnSpPr>
            <p:nvPr/>
          </p:nvCxnSpPr>
          <p:spPr>
            <a:xfrm rot="10800000" flipV="1">
              <a:off x="6482068" y="3967281"/>
              <a:ext cx="833132" cy="55254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F20EE8D-F0B1-3342-9F3F-E1C96C8BAE30}"/>
                </a:ext>
              </a:extLst>
            </p:cNvPr>
            <p:cNvSpPr/>
            <p:nvPr/>
          </p:nvSpPr>
          <p:spPr>
            <a:xfrm>
              <a:off x="6602863" y="3010088"/>
              <a:ext cx="1964457"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high MPKI are</a:t>
              </a: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19" name="Group 18">
            <a:extLst>
              <a:ext uri="{FF2B5EF4-FFF2-40B4-BE49-F238E27FC236}">
                <a16:creationId xmlns:a16="http://schemas.microsoft.com/office/drawing/2014/main" id="{5BB5B580-4FA6-6D45-AEC1-E4BCC81B5B6D}"/>
              </a:ext>
            </a:extLst>
          </p:cNvPr>
          <p:cNvGrpSpPr/>
          <p:nvPr/>
        </p:nvGrpSpPr>
        <p:grpSpPr>
          <a:xfrm>
            <a:off x="-277341" y="4600877"/>
            <a:ext cx="3757998" cy="1528444"/>
            <a:chOff x="400473" y="4927262"/>
            <a:chExt cx="3247672" cy="1320884"/>
          </a:xfrm>
        </p:grpSpPr>
        <p:sp>
          <p:nvSpPr>
            <p:cNvPr id="6" name="Rectangle 5">
              <a:extLst>
                <a:ext uri="{FF2B5EF4-FFF2-40B4-BE49-F238E27FC236}">
                  <a16:creationId xmlns:a16="http://schemas.microsoft.com/office/drawing/2014/main" id="{27C3DA9A-3B9F-8048-9EA0-F68AC5A65756}"/>
                </a:ext>
              </a:extLst>
            </p:cNvPr>
            <p:cNvSpPr/>
            <p:nvPr/>
          </p:nvSpPr>
          <p:spPr>
            <a:xfrm>
              <a:off x="2594730" y="5589005"/>
              <a:ext cx="1053415" cy="659141"/>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19985A-6678-A94E-B4EF-43FB2E9C5EAA}"/>
                </a:ext>
              </a:extLst>
            </p:cNvPr>
            <p:cNvSpPr/>
            <p:nvPr/>
          </p:nvSpPr>
          <p:spPr>
            <a:xfrm>
              <a:off x="400473" y="4927262"/>
              <a:ext cx="202663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low MPKI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10" name="Curved Connector 9">
              <a:extLst>
                <a:ext uri="{FF2B5EF4-FFF2-40B4-BE49-F238E27FC236}">
                  <a16:creationId xmlns:a16="http://schemas.microsoft.com/office/drawing/2014/main" id="{794C3069-9199-BF4D-968E-98DD813D53C1}"/>
                </a:ext>
              </a:extLst>
            </p:cNvPr>
            <p:cNvCxnSpPr>
              <a:cxnSpLocks/>
            </p:cNvCxnSpPr>
            <p:nvPr/>
          </p:nvCxnSpPr>
          <p:spPr>
            <a:xfrm>
              <a:off x="1957412" y="5843704"/>
              <a:ext cx="462716" cy="224270"/>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5C4F899-1E79-2C46-93BB-14D3B74FD33E}"/>
              </a:ext>
            </a:extLst>
          </p:cNvPr>
          <p:cNvGrpSpPr/>
          <p:nvPr/>
        </p:nvGrpSpPr>
        <p:grpSpPr>
          <a:xfrm>
            <a:off x="-256621" y="2319470"/>
            <a:ext cx="3737277" cy="2941630"/>
            <a:chOff x="422924" y="3194759"/>
            <a:chExt cx="3229761" cy="2542161"/>
          </a:xfrm>
        </p:grpSpPr>
        <p:sp>
          <p:nvSpPr>
            <p:cNvPr id="17" name="Rectangle 16">
              <a:extLst>
                <a:ext uri="{FF2B5EF4-FFF2-40B4-BE49-F238E27FC236}">
                  <a16:creationId xmlns:a16="http://schemas.microsoft.com/office/drawing/2014/main" id="{B6F0CB76-D256-B34D-B59F-60C82E692946}"/>
                </a:ext>
              </a:extLst>
            </p:cNvPr>
            <p:cNvSpPr/>
            <p:nvPr/>
          </p:nvSpPr>
          <p:spPr>
            <a:xfrm>
              <a:off x="2599270" y="3281820"/>
              <a:ext cx="1053415" cy="2455100"/>
            </a:xfrm>
            <a:prstGeom prst="rect">
              <a:avLst/>
            </a:pr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6076FC7-9FF9-6341-83FB-60A31DD1D249}"/>
                </a:ext>
              </a:extLst>
            </p:cNvPr>
            <p:cNvSpPr/>
            <p:nvPr/>
          </p:nvSpPr>
          <p:spPr>
            <a:xfrm>
              <a:off x="422924" y="3194759"/>
              <a:ext cx="23260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low MPKI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 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similar performance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cxnSp>
          <p:nvCxnSpPr>
            <p:cNvPr id="22" name="Curved Connector 21">
              <a:extLst>
                <a:ext uri="{FF2B5EF4-FFF2-40B4-BE49-F238E27FC236}">
                  <a16:creationId xmlns:a16="http://schemas.microsoft.com/office/drawing/2014/main" id="{061D57D6-A827-9940-8889-BE54AC36031E}"/>
                </a:ext>
              </a:extLst>
            </p:cNvPr>
            <p:cNvCxnSpPr>
              <a:cxnSpLocks/>
            </p:cNvCxnSpPr>
            <p:nvPr/>
          </p:nvCxnSpPr>
          <p:spPr>
            <a:xfrm rot="16200000" flipH="1">
              <a:off x="2171367" y="3886581"/>
              <a:ext cx="837518" cy="481510"/>
            </a:xfrm>
            <a:prstGeom prst="curvedConnector3">
              <a:avLst>
                <a:gd name="adj1" fmla="val 75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Slide Number Placeholder 5">
            <a:extLst>
              <a:ext uri="{FF2B5EF4-FFF2-40B4-BE49-F238E27FC236}">
                <a16:creationId xmlns:a16="http://schemas.microsoft.com/office/drawing/2014/main" id="{A41DE4A8-74BE-654B-91F2-CE5AA12C46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11</a:t>
            </a:r>
          </a:p>
        </p:txBody>
      </p:sp>
      <p:pic>
        <p:nvPicPr>
          <p:cNvPr id="23" name="Picture 22">
            <a:extLst>
              <a:ext uri="{FF2B5EF4-FFF2-40B4-BE49-F238E27FC236}">
                <a16:creationId xmlns:a16="http://schemas.microsoft.com/office/drawing/2014/main" id="{C2974539-3A8F-5440-88F8-9B338D6D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073" y="1874266"/>
            <a:ext cx="6574327" cy="361137"/>
          </a:xfrm>
          <a:prstGeom prst="rect">
            <a:avLst/>
          </a:prstGeom>
        </p:spPr>
      </p:pic>
      <p:sp>
        <p:nvSpPr>
          <p:cNvPr id="24" name="Rectangle 23">
            <a:extLst>
              <a:ext uri="{FF2B5EF4-FFF2-40B4-BE49-F238E27FC236}">
                <a16:creationId xmlns:a16="http://schemas.microsoft.com/office/drawing/2014/main" id="{78D8029C-907C-E04D-9D87-1B30619B5C8E}"/>
              </a:ext>
            </a:extLst>
          </p:cNvPr>
          <p:cNvSpPr/>
          <p:nvPr/>
        </p:nvSpPr>
        <p:spPr>
          <a:xfrm>
            <a:off x="810800" y="5492234"/>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25" name="Rectangle 24">
            <a:extLst>
              <a:ext uri="{FF2B5EF4-FFF2-40B4-BE49-F238E27FC236}">
                <a16:creationId xmlns:a16="http://schemas.microsoft.com/office/drawing/2014/main" id="{405DDB75-D5A5-1F4D-B9C3-5563E8B5BDBF}"/>
              </a:ext>
            </a:extLst>
          </p:cNvPr>
          <p:cNvSpPr/>
          <p:nvPr/>
        </p:nvSpPr>
        <p:spPr>
          <a:xfrm>
            <a:off x="8749421" y="2840418"/>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12" name="Rectangle 11">
            <a:extLst>
              <a:ext uri="{FF2B5EF4-FFF2-40B4-BE49-F238E27FC236}">
                <a16:creationId xmlns:a16="http://schemas.microsoft.com/office/drawing/2014/main" id="{BE9ADCEB-CB86-DA43-8E3C-9A2AE5781829}"/>
              </a:ext>
            </a:extLst>
          </p:cNvPr>
          <p:cNvSpPr/>
          <p:nvPr/>
        </p:nvSpPr>
        <p:spPr>
          <a:xfrm>
            <a:off x="4264626" y="6449734"/>
            <a:ext cx="1031051" cy="307777"/>
          </a:xfrm>
          <a:prstGeom prst="rect">
            <a:avLst/>
          </a:prstGeom>
          <a:solidFill>
            <a:schemeClr val="bg1"/>
          </a:solidFill>
        </p:spPr>
        <p:txBody>
          <a:bodyPr wrap="none">
            <a:spAutoFit/>
          </a:bodyPr>
          <a:lstStyle/>
          <a:p>
            <a:r>
              <a:rPr lang="en-US" sz="1400" b="1" dirty="0">
                <a:solidFill>
                  <a:prstClr val="black"/>
                </a:solidFill>
                <a:latin typeface="Arial" panose="020B0604020202020204" pitchFamily="34" charset="0"/>
                <a:cs typeface="Arial" panose="020B0604020202020204" pitchFamily="34" charset="0"/>
              </a:rPr>
              <a:t>LLC MPKI</a:t>
            </a:r>
            <a:endParaRPr lang="en-US" sz="14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33ABF87C-E9B1-C44F-8369-361BDF03AB53}"/>
              </a:ext>
            </a:extLst>
          </p:cNvPr>
          <p:cNvSpPr/>
          <p:nvPr/>
        </p:nvSpPr>
        <p:spPr>
          <a:xfrm rot="16200000">
            <a:off x="842730" y="4209350"/>
            <a:ext cx="2038956" cy="215444"/>
          </a:xfrm>
          <a:prstGeom prst="rect">
            <a:avLst/>
          </a:prstGeom>
          <a:solidFill>
            <a:schemeClr val="bg1"/>
          </a:solidFill>
        </p:spPr>
        <p:txBody>
          <a:bodyPr wrap="none" lIns="0" tIns="0" rIns="0" bIns="0">
            <a:spAutoFit/>
          </a:bodyPr>
          <a:lstStyle/>
          <a:p>
            <a:r>
              <a:rPr lang="en-US" sz="1400" b="1" dirty="0">
                <a:solidFill>
                  <a:prstClr val="black"/>
                </a:solidFill>
                <a:latin typeface="Arial" panose="020B0604020202020204" pitchFamily="34" charset="0"/>
                <a:cs typeface="Arial" panose="020B0604020202020204" pitchFamily="34" charset="0"/>
              </a:rPr>
              <a:t>NDP Speedup over CPU</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96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8BB126-5D7A-BC4D-99AB-6D79E7904518}"/>
              </a:ext>
            </a:extLst>
          </p:cNvPr>
          <p:cNvGrpSpPr/>
          <p:nvPr/>
        </p:nvGrpSpPr>
        <p:grpSpPr>
          <a:xfrm>
            <a:off x="1746598" y="1896062"/>
            <a:ext cx="5650804" cy="4824778"/>
            <a:chOff x="2130283" y="2614696"/>
            <a:chExt cx="4883434" cy="4169581"/>
          </a:xfrm>
        </p:grpSpPr>
        <p:pic>
          <p:nvPicPr>
            <p:cNvPr id="4" name="Picture 3">
              <a:extLst>
                <a:ext uri="{FF2B5EF4-FFF2-40B4-BE49-F238E27FC236}">
                  <a16:creationId xmlns:a16="http://schemas.microsoft.com/office/drawing/2014/main" id="{906528D1-D2CD-0E43-B915-761B9938994B}"/>
                </a:ext>
              </a:extLst>
            </p:cNvPr>
            <p:cNvPicPr>
              <a:picLocks noChangeAspect="1"/>
            </p:cNvPicPr>
            <p:nvPr/>
          </p:nvPicPr>
          <p:blipFill rotWithShape="1">
            <a:blip r:embed="rId3"/>
            <a:srcRect t="8151"/>
            <a:stretch/>
          </p:blipFill>
          <p:spPr>
            <a:xfrm>
              <a:off x="2130283" y="2939646"/>
              <a:ext cx="4883434" cy="3844631"/>
            </a:xfrm>
            <a:prstGeom prst="rect">
              <a:avLst/>
            </a:prstGeom>
          </p:spPr>
        </p:pic>
        <p:pic>
          <p:nvPicPr>
            <p:cNvPr id="20" name="Picture 19">
              <a:extLst>
                <a:ext uri="{FF2B5EF4-FFF2-40B4-BE49-F238E27FC236}">
                  <a16:creationId xmlns:a16="http://schemas.microsoft.com/office/drawing/2014/main" id="{ED54D2F7-118D-2244-836B-FDE0110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43" y="2614696"/>
              <a:ext cx="3612293" cy="400096"/>
            </a:xfrm>
            <a:prstGeom prst="rect">
              <a:avLst/>
            </a:prstGeom>
          </p:spPr>
        </p:pic>
      </p:grpSp>
      <p:sp>
        <p:nvSpPr>
          <p:cNvPr id="2" name="Title 1">
            <a:extLst>
              <a:ext uri="{FF2B5EF4-FFF2-40B4-BE49-F238E27FC236}">
                <a16:creationId xmlns:a16="http://schemas.microsoft.com/office/drawing/2014/main" id="{353D051E-A61E-724F-A7DD-E8FCF2C00DC9}"/>
              </a:ext>
            </a:extLst>
          </p:cNvPr>
          <p:cNvSpPr>
            <a:spLocks noGrp="1"/>
          </p:cNvSpPr>
          <p:nvPr>
            <p:ph type="title"/>
          </p:nvPr>
        </p:nvSpPr>
        <p:spPr/>
        <p:txBody>
          <a:bodyPr/>
          <a:lstStyle/>
          <a:p>
            <a:r>
              <a:rPr lang="en-US" dirty="0"/>
              <a:t>Limitations of Prior Approaches (2/2) </a:t>
            </a:r>
          </a:p>
        </p:txBody>
      </p:sp>
      <p:sp>
        <p:nvSpPr>
          <p:cNvPr id="3" name="Content Placeholder 2">
            <a:extLst>
              <a:ext uri="{FF2B5EF4-FFF2-40B4-BE49-F238E27FC236}">
                <a16:creationId xmlns:a16="http://schemas.microsoft.com/office/drawing/2014/main" id="{221A5148-0BEE-9945-8F4E-D73E2CD864F3}"/>
              </a:ext>
            </a:extLst>
          </p:cNvPr>
          <p:cNvSpPr>
            <a:spLocks noGrp="1"/>
          </p:cNvSpPr>
          <p:nvPr>
            <p:ph idx="1"/>
          </p:nvPr>
        </p:nvSpPr>
        <p:spPr/>
        <p:txBody>
          <a:bodyPr/>
          <a:lstStyle/>
          <a:p>
            <a:r>
              <a:rPr lang="en-US" dirty="0"/>
              <a:t>Application with a last-level cache </a:t>
            </a:r>
            <a:r>
              <a:rPr lang="en-US" b="1" dirty="0"/>
              <a:t>MPKI &gt; 10 </a:t>
            </a:r>
            <a:br>
              <a:rPr lang="en-US" dirty="0"/>
            </a:br>
            <a:r>
              <a:rPr lang="en-US" dirty="0"/>
              <a:t>→ </a:t>
            </a:r>
            <a:r>
              <a:rPr lang="en-US" b="1" dirty="0"/>
              <a:t>memory intensive </a:t>
            </a:r>
            <a:r>
              <a:rPr lang="en-US" dirty="0"/>
              <a:t>and </a:t>
            </a:r>
            <a:r>
              <a:rPr lang="en-US" b="1" dirty="0"/>
              <a:t>benefits from NDP  </a:t>
            </a:r>
          </a:p>
        </p:txBody>
      </p:sp>
      <p:grpSp>
        <p:nvGrpSpPr>
          <p:cNvPr id="21" name="Group 20">
            <a:extLst>
              <a:ext uri="{FF2B5EF4-FFF2-40B4-BE49-F238E27FC236}">
                <a16:creationId xmlns:a16="http://schemas.microsoft.com/office/drawing/2014/main" id="{6DD459DC-C60E-3343-BA61-8ECDA95CC99B}"/>
              </a:ext>
            </a:extLst>
          </p:cNvPr>
          <p:cNvGrpSpPr/>
          <p:nvPr/>
        </p:nvGrpSpPr>
        <p:grpSpPr>
          <a:xfrm>
            <a:off x="3638756" y="2297365"/>
            <a:ext cx="5594253" cy="2923410"/>
            <a:chOff x="3732757" y="3010088"/>
            <a:chExt cx="4834563" cy="2526416"/>
          </a:xfrm>
        </p:grpSpPr>
        <p:sp>
          <p:nvSpPr>
            <p:cNvPr id="5" name="Rectangle 4">
              <a:extLst>
                <a:ext uri="{FF2B5EF4-FFF2-40B4-BE49-F238E27FC236}">
                  <a16:creationId xmlns:a16="http://schemas.microsoft.com/office/drawing/2014/main" id="{D99331C6-D12D-E149-ADA6-E505E7AD97BE}"/>
                </a:ext>
              </a:extLst>
            </p:cNvPr>
            <p:cNvSpPr/>
            <p:nvPr/>
          </p:nvSpPr>
          <p:spPr>
            <a:xfrm>
              <a:off x="3732757" y="3126549"/>
              <a:ext cx="3052966" cy="2409955"/>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urved Connector 6">
              <a:extLst>
                <a:ext uri="{FF2B5EF4-FFF2-40B4-BE49-F238E27FC236}">
                  <a16:creationId xmlns:a16="http://schemas.microsoft.com/office/drawing/2014/main" id="{E1202F1E-522D-AB4D-B607-AB24AC1AE489}"/>
                </a:ext>
              </a:extLst>
            </p:cNvPr>
            <p:cNvCxnSpPr>
              <a:cxnSpLocks/>
            </p:cNvCxnSpPr>
            <p:nvPr/>
          </p:nvCxnSpPr>
          <p:spPr>
            <a:xfrm rot="10800000" flipV="1">
              <a:off x="6482068" y="3967281"/>
              <a:ext cx="833132" cy="55254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F20EE8D-F0B1-3342-9F3F-E1C96C8BAE30}"/>
                </a:ext>
              </a:extLst>
            </p:cNvPr>
            <p:cNvSpPr/>
            <p:nvPr/>
          </p:nvSpPr>
          <p:spPr>
            <a:xfrm>
              <a:off x="6602863" y="3010088"/>
              <a:ext cx="1964457"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high MPKI are</a:t>
              </a: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19" name="Group 18">
            <a:extLst>
              <a:ext uri="{FF2B5EF4-FFF2-40B4-BE49-F238E27FC236}">
                <a16:creationId xmlns:a16="http://schemas.microsoft.com/office/drawing/2014/main" id="{5BB5B580-4FA6-6D45-AEC1-E4BCC81B5B6D}"/>
              </a:ext>
            </a:extLst>
          </p:cNvPr>
          <p:cNvGrpSpPr/>
          <p:nvPr/>
        </p:nvGrpSpPr>
        <p:grpSpPr>
          <a:xfrm>
            <a:off x="-277341" y="4600877"/>
            <a:ext cx="3757998" cy="1528444"/>
            <a:chOff x="400473" y="4927262"/>
            <a:chExt cx="3247672" cy="1320884"/>
          </a:xfrm>
        </p:grpSpPr>
        <p:sp>
          <p:nvSpPr>
            <p:cNvPr id="6" name="Rectangle 5">
              <a:extLst>
                <a:ext uri="{FF2B5EF4-FFF2-40B4-BE49-F238E27FC236}">
                  <a16:creationId xmlns:a16="http://schemas.microsoft.com/office/drawing/2014/main" id="{27C3DA9A-3B9F-8048-9EA0-F68AC5A65756}"/>
                </a:ext>
              </a:extLst>
            </p:cNvPr>
            <p:cNvSpPr/>
            <p:nvPr/>
          </p:nvSpPr>
          <p:spPr>
            <a:xfrm>
              <a:off x="2594730" y="5589005"/>
              <a:ext cx="1053415" cy="659141"/>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19985A-6678-A94E-B4EF-43FB2E9C5EAA}"/>
                </a:ext>
              </a:extLst>
            </p:cNvPr>
            <p:cNvSpPr/>
            <p:nvPr/>
          </p:nvSpPr>
          <p:spPr>
            <a:xfrm>
              <a:off x="400473" y="4927262"/>
              <a:ext cx="202663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low MPKI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10" name="Curved Connector 9">
              <a:extLst>
                <a:ext uri="{FF2B5EF4-FFF2-40B4-BE49-F238E27FC236}">
                  <a16:creationId xmlns:a16="http://schemas.microsoft.com/office/drawing/2014/main" id="{794C3069-9199-BF4D-968E-98DD813D53C1}"/>
                </a:ext>
              </a:extLst>
            </p:cNvPr>
            <p:cNvCxnSpPr>
              <a:cxnSpLocks/>
            </p:cNvCxnSpPr>
            <p:nvPr/>
          </p:nvCxnSpPr>
          <p:spPr>
            <a:xfrm>
              <a:off x="1957412" y="5843704"/>
              <a:ext cx="462716" cy="224270"/>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5C4F899-1E79-2C46-93BB-14D3B74FD33E}"/>
              </a:ext>
            </a:extLst>
          </p:cNvPr>
          <p:cNvGrpSpPr/>
          <p:nvPr/>
        </p:nvGrpSpPr>
        <p:grpSpPr>
          <a:xfrm>
            <a:off x="-256621" y="2319470"/>
            <a:ext cx="3737277" cy="2941630"/>
            <a:chOff x="422924" y="3194759"/>
            <a:chExt cx="3229761" cy="2542161"/>
          </a:xfrm>
        </p:grpSpPr>
        <p:sp>
          <p:nvSpPr>
            <p:cNvPr id="17" name="Rectangle 16">
              <a:extLst>
                <a:ext uri="{FF2B5EF4-FFF2-40B4-BE49-F238E27FC236}">
                  <a16:creationId xmlns:a16="http://schemas.microsoft.com/office/drawing/2014/main" id="{B6F0CB76-D256-B34D-B59F-60C82E692946}"/>
                </a:ext>
              </a:extLst>
            </p:cNvPr>
            <p:cNvSpPr/>
            <p:nvPr/>
          </p:nvSpPr>
          <p:spPr>
            <a:xfrm>
              <a:off x="2599270" y="3281820"/>
              <a:ext cx="1053415" cy="2455100"/>
            </a:xfrm>
            <a:prstGeom prst="rect">
              <a:avLst/>
            </a:pr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6076FC7-9FF9-6341-83FB-60A31DD1D249}"/>
                </a:ext>
              </a:extLst>
            </p:cNvPr>
            <p:cNvSpPr/>
            <p:nvPr/>
          </p:nvSpPr>
          <p:spPr>
            <a:xfrm>
              <a:off x="422924" y="3194759"/>
              <a:ext cx="23260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low MPKI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 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similar performance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cxnSp>
          <p:nvCxnSpPr>
            <p:cNvPr id="22" name="Curved Connector 21">
              <a:extLst>
                <a:ext uri="{FF2B5EF4-FFF2-40B4-BE49-F238E27FC236}">
                  <a16:creationId xmlns:a16="http://schemas.microsoft.com/office/drawing/2014/main" id="{061D57D6-A827-9940-8889-BE54AC36031E}"/>
                </a:ext>
              </a:extLst>
            </p:cNvPr>
            <p:cNvCxnSpPr>
              <a:cxnSpLocks/>
            </p:cNvCxnSpPr>
            <p:nvPr/>
          </p:nvCxnSpPr>
          <p:spPr>
            <a:xfrm rot="16200000" flipH="1">
              <a:off x="2171367" y="3886581"/>
              <a:ext cx="837518" cy="481510"/>
            </a:xfrm>
            <a:prstGeom prst="curvedConnector3">
              <a:avLst>
                <a:gd name="adj1" fmla="val 75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Slide Number Placeholder 5">
            <a:extLst>
              <a:ext uri="{FF2B5EF4-FFF2-40B4-BE49-F238E27FC236}">
                <a16:creationId xmlns:a16="http://schemas.microsoft.com/office/drawing/2014/main" id="{A41DE4A8-74BE-654B-91F2-CE5AA12C46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11</a:t>
            </a:r>
          </a:p>
        </p:txBody>
      </p:sp>
      <p:pic>
        <p:nvPicPr>
          <p:cNvPr id="23" name="Picture 22">
            <a:extLst>
              <a:ext uri="{FF2B5EF4-FFF2-40B4-BE49-F238E27FC236}">
                <a16:creationId xmlns:a16="http://schemas.microsoft.com/office/drawing/2014/main" id="{C2974539-3A8F-5440-88F8-9B338D6D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073" y="1874266"/>
            <a:ext cx="6574327" cy="361137"/>
          </a:xfrm>
          <a:prstGeom prst="rect">
            <a:avLst/>
          </a:prstGeom>
        </p:spPr>
      </p:pic>
      <p:sp>
        <p:nvSpPr>
          <p:cNvPr id="24" name="Rectangle 23">
            <a:extLst>
              <a:ext uri="{FF2B5EF4-FFF2-40B4-BE49-F238E27FC236}">
                <a16:creationId xmlns:a16="http://schemas.microsoft.com/office/drawing/2014/main" id="{78D8029C-907C-E04D-9D87-1B30619B5C8E}"/>
              </a:ext>
            </a:extLst>
          </p:cNvPr>
          <p:cNvSpPr/>
          <p:nvPr/>
        </p:nvSpPr>
        <p:spPr>
          <a:xfrm>
            <a:off x="810800" y="5492234"/>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25" name="Rectangle 24">
            <a:extLst>
              <a:ext uri="{FF2B5EF4-FFF2-40B4-BE49-F238E27FC236}">
                <a16:creationId xmlns:a16="http://schemas.microsoft.com/office/drawing/2014/main" id="{405DDB75-D5A5-1F4D-B9C3-5563E8B5BDBF}"/>
              </a:ext>
            </a:extLst>
          </p:cNvPr>
          <p:cNvSpPr/>
          <p:nvPr/>
        </p:nvSpPr>
        <p:spPr>
          <a:xfrm>
            <a:off x="8749421" y="2840418"/>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12" name="Rectangle 11">
            <a:extLst>
              <a:ext uri="{FF2B5EF4-FFF2-40B4-BE49-F238E27FC236}">
                <a16:creationId xmlns:a16="http://schemas.microsoft.com/office/drawing/2014/main" id="{BE9ADCEB-CB86-DA43-8E3C-9A2AE5781829}"/>
              </a:ext>
            </a:extLst>
          </p:cNvPr>
          <p:cNvSpPr/>
          <p:nvPr/>
        </p:nvSpPr>
        <p:spPr>
          <a:xfrm>
            <a:off x="4264626" y="6449734"/>
            <a:ext cx="1031051" cy="307777"/>
          </a:xfrm>
          <a:prstGeom prst="rect">
            <a:avLst/>
          </a:prstGeom>
          <a:solidFill>
            <a:schemeClr val="bg1"/>
          </a:solidFill>
        </p:spPr>
        <p:txBody>
          <a:bodyPr wrap="none">
            <a:spAutoFit/>
          </a:bodyPr>
          <a:lstStyle/>
          <a:p>
            <a:r>
              <a:rPr lang="en-US" sz="1400" b="1" dirty="0">
                <a:solidFill>
                  <a:prstClr val="black"/>
                </a:solidFill>
                <a:latin typeface="Arial" panose="020B0604020202020204" pitchFamily="34" charset="0"/>
                <a:cs typeface="Arial" panose="020B0604020202020204" pitchFamily="34" charset="0"/>
              </a:rPr>
              <a:t>LLC MPKI</a:t>
            </a:r>
            <a:endParaRPr lang="en-US" sz="14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33ABF87C-E9B1-C44F-8369-361BDF03AB53}"/>
              </a:ext>
            </a:extLst>
          </p:cNvPr>
          <p:cNvSpPr/>
          <p:nvPr/>
        </p:nvSpPr>
        <p:spPr>
          <a:xfrm rot="16200000">
            <a:off x="842730" y="4209350"/>
            <a:ext cx="2038956" cy="215444"/>
          </a:xfrm>
          <a:prstGeom prst="rect">
            <a:avLst/>
          </a:prstGeom>
          <a:solidFill>
            <a:schemeClr val="bg1"/>
          </a:solidFill>
        </p:spPr>
        <p:txBody>
          <a:bodyPr wrap="none" lIns="0" tIns="0" rIns="0" bIns="0">
            <a:spAutoFit/>
          </a:bodyPr>
          <a:lstStyle/>
          <a:p>
            <a:r>
              <a:rPr lang="en-US" sz="1400" b="1" dirty="0">
                <a:solidFill>
                  <a:prstClr val="black"/>
                </a:solidFill>
                <a:latin typeface="Arial" panose="020B0604020202020204" pitchFamily="34" charset="0"/>
                <a:cs typeface="Arial" panose="020B0604020202020204" pitchFamily="34" charset="0"/>
              </a:rPr>
              <a:t>NDP Speedup over CPU</a:t>
            </a:r>
            <a:endParaRPr lang="en-US" sz="1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2F5592C-4612-0F4E-AD46-616ED18D0D3A}"/>
              </a:ext>
            </a:extLst>
          </p:cNvPr>
          <p:cNvSpPr/>
          <p:nvPr/>
        </p:nvSpPr>
        <p:spPr>
          <a:xfrm>
            <a:off x="0" y="813916"/>
            <a:ext cx="9144000" cy="55417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8">
            <a:extLst>
              <a:ext uri="{FF2B5EF4-FFF2-40B4-BE49-F238E27FC236}">
                <a16:creationId xmlns:a16="http://schemas.microsoft.com/office/drawing/2014/main" id="{5AAE17DE-3BB3-4544-9637-B45F5E0AF201}"/>
              </a:ext>
            </a:extLst>
          </p:cNvPr>
          <p:cNvSpPr/>
          <p:nvPr/>
        </p:nvSpPr>
        <p:spPr>
          <a:xfrm>
            <a:off x="-9601" y="2521059"/>
            <a:ext cx="9163202" cy="1815882"/>
          </a:xfrm>
          <a:prstGeom prst="rect">
            <a:avLst/>
          </a:prstGeom>
          <a:solidFill>
            <a:schemeClr val="accent2">
              <a:lumMod val="20000"/>
              <a:lumOff val="80000"/>
            </a:schemeClr>
          </a:solidFill>
        </p:spPr>
        <p:txBody>
          <a:bodyPr wrap="square">
            <a:spAutoFit/>
          </a:bodyPr>
          <a:lstStyle/>
          <a:p>
            <a:pPr marL="0" lvl="1" algn="ctr" defTabSz="914400">
              <a:defRPr/>
            </a:pPr>
            <a:br>
              <a:rPr lang="en-US" sz="2800" dirty="0">
                <a:solidFill>
                  <a:srgbClr val="C00000"/>
                </a:solidFill>
                <a:latin typeface="Cambria" panose="02040503050406030204" pitchFamily="18" charset="0"/>
              </a:rPr>
            </a:br>
            <a:r>
              <a:rPr lang="en-US" sz="2800" dirty="0">
                <a:solidFill>
                  <a:srgbClr val="C00000"/>
                </a:solidFill>
                <a:latin typeface="Cambria" panose="02040503050406030204" pitchFamily="18" charset="0"/>
              </a:rPr>
              <a:t>LLC MPKI </a:t>
            </a:r>
            <a:r>
              <a:rPr lang="en-US" sz="2800" b="1" dirty="0">
                <a:solidFill>
                  <a:srgbClr val="C00000"/>
                </a:solidFill>
                <a:latin typeface="Cambria" panose="02040503050406030204" pitchFamily="18" charset="0"/>
              </a:rPr>
              <a:t>does not accurately account </a:t>
            </a:r>
          </a:p>
          <a:p>
            <a:pPr marL="0" lvl="1" algn="ctr" defTabSz="914400">
              <a:defRPr/>
            </a:pPr>
            <a:r>
              <a:rPr lang="en-US" sz="2800" dirty="0">
                <a:solidFill>
                  <a:srgbClr val="C00000"/>
                </a:solidFill>
                <a:latin typeface="Cambria" panose="02040503050406030204" pitchFamily="18" charset="0"/>
              </a:rPr>
              <a:t>for the </a:t>
            </a:r>
            <a:r>
              <a:rPr lang="en-US" sz="2800" b="1" dirty="0">
                <a:solidFill>
                  <a:srgbClr val="C00000"/>
                </a:solidFill>
                <a:latin typeface="Cambria" panose="02040503050406030204" pitchFamily="18" charset="0"/>
              </a:rPr>
              <a:t>NDP suitability </a:t>
            </a:r>
            <a:r>
              <a:rPr lang="en-US" sz="2800" dirty="0">
                <a:solidFill>
                  <a:srgbClr val="C00000"/>
                </a:solidFill>
                <a:latin typeface="Cambria" panose="02040503050406030204" pitchFamily="18" charset="0"/>
              </a:rPr>
              <a:t>of memory-bound applications</a:t>
            </a:r>
            <a:br>
              <a:rPr lang="en-US" sz="2800" dirty="0">
                <a:solidFill>
                  <a:srgbClr val="C00000"/>
                </a:solidFill>
                <a:latin typeface="Cambria" panose="02040503050406030204" pitchFamily="18" charset="0"/>
              </a:rPr>
            </a:br>
            <a:endParaRPr kumimoji="0" lang="en-US" sz="2800" b="0"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31" name="Rectangle 30">
            <a:extLst>
              <a:ext uri="{FF2B5EF4-FFF2-40B4-BE49-F238E27FC236}">
                <a16:creationId xmlns:a16="http://schemas.microsoft.com/office/drawing/2014/main" id="{CB8D62E4-26D3-6640-8308-3EB3D097A2D9}"/>
              </a:ext>
            </a:extLst>
          </p:cNvPr>
          <p:cNvSpPr/>
          <p:nvPr/>
        </p:nvSpPr>
        <p:spPr>
          <a:xfrm>
            <a:off x="1542111" y="6377510"/>
            <a:ext cx="6118990" cy="41140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08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8087-A87E-A94D-B8B8-8578B4853ED2}"/>
              </a:ext>
            </a:extLst>
          </p:cNvPr>
          <p:cNvSpPr>
            <a:spLocks noGrp="1"/>
          </p:cNvSpPr>
          <p:nvPr>
            <p:ph type="title"/>
          </p:nvPr>
        </p:nvSpPr>
        <p:spPr/>
        <p:txBody>
          <a:bodyPr/>
          <a:lstStyle/>
          <a:p>
            <a:r>
              <a:rPr lang="en-US" dirty="0"/>
              <a:t>Identifying Memory Bottlenecks</a:t>
            </a:r>
          </a:p>
        </p:txBody>
      </p:sp>
      <p:sp>
        <p:nvSpPr>
          <p:cNvPr id="3" name="Content Placeholder 2">
            <a:extLst>
              <a:ext uri="{FF2B5EF4-FFF2-40B4-BE49-F238E27FC236}">
                <a16:creationId xmlns:a16="http://schemas.microsoft.com/office/drawing/2014/main" id="{A7A011EF-1B60-AD4A-B862-78A89833BA9B}"/>
              </a:ext>
            </a:extLst>
          </p:cNvPr>
          <p:cNvSpPr>
            <a:spLocks noGrp="1"/>
          </p:cNvSpPr>
          <p:nvPr>
            <p:ph idx="1"/>
          </p:nvPr>
        </p:nvSpPr>
        <p:spPr>
          <a:xfrm>
            <a:off x="75991" y="813917"/>
            <a:ext cx="8987622" cy="1348738"/>
          </a:xfrm>
        </p:spPr>
        <p:txBody>
          <a:bodyPr/>
          <a:lstStyle/>
          <a:p>
            <a:r>
              <a:rPr lang="en-US" dirty="0">
                <a:solidFill>
                  <a:schemeClr val="accent2"/>
                </a:solidFill>
              </a:rPr>
              <a:t>Multiple approaches</a:t>
            </a:r>
            <a:r>
              <a:rPr lang="en-US" dirty="0"/>
              <a:t> to </a:t>
            </a:r>
            <a:r>
              <a:rPr lang="en-US" dirty="0">
                <a:solidFill>
                  <a:schemeClr val="accent2"/>
                </a:solidFill>
              </a:rPr>
              <a:t>identify</a:t>
            </a:r>
            <a:r>
              <a:rPr lang="en-US" dirty="0"/>
              <a:t> applications that:</a:t>
            </a:r>
          </a:p>
          <a:p>
            <a:pPr lvl="1"/>
            <a:r>
              <a:rPr lang="en-US" dirty="0"/>
              <a:t>suffer from data movement bottlenecks </a:t>
            </a:r>
          </a:p>
          <a:p>
            <a:pPr lvl="1"/>
            <a:r>
              <a:rPr lang="en-US" dirty="0"/>
              <a:t>take advantage of NDP</a:t>
            </a:r>
            <a:br>
              <a:rPr lang="en-US" dirty="0"/>
            </a:br>
            <a:endParaRPr lang="en-US" sz="1200" dirty="0"/>
          </a:p>
          <a:p>
            <a:r>
              <a:rPr lang="en-US" dirty="0"/>
              <a:t>Existing approaches are </a:t>
            </a:r>
            <a:r>
              <a:rPr lang="en-US" dirty="0">
                <a:solidFill>
                  <a:srgbClr val="C00000"/>
                </a:solidFill>
              </a:rPr>
              <a:t>not comprehensive enough</a:t>
            </a:r>
          </a:p>
        </p:txBody>
      </p:sp>
      <p:sp>
        <p:nvSpPr>
          <p:cNvPr id="4" name="Slide Number Placeholder 5">
            <a:extLst>
              <a:ext uri="{FF2B5EF4-FFF2-40B4-BE49-F238E27FC236}">
                <a16:creationId xmlns:a16="http://schemas.microsoft.com/office/drawing/2014/main" id="{37460E38-D58D-4C46-8CED-DA42BA0933E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12</a:t>
            </a:r>
          </a:p>
        </p:txBody>
      </p:sp>
      <p:grpSp>
        <p:nvGrpSpPr>
          <p:cNvPr id="65" name="Group 64">
            <a:extLst>
              <a:ext uri="{FF2B5EF4-FFF2-40B4-BE49-F238E27FC236}">
                <a16:creationId xmlns:a16="http://schemas.microsoft.com/office/drawing/2014/main" id="{9193B8BD-38C2-874F-BC6F-5B2693F49CC4}"/>
              </a:ext>
            </a:extLst>
          </p:cNvPr>
          <p:cNvGrpSpPr/>
          <p:nvPr/>
        </p:nvGrpSpPr>
        <p:grpSpPr>
          <a:xfrm>
            <a:off x="151983" y="2984938"/>
            <a:ext cx="4277437" cy="3236399"/>
            <a:chOff x="110281" y="2409023"/>
            <a:chExt cx="4277437" cy="3236399"/>
          </a:xfrm>
        </p:grpSpPr>
        <p:grpSp>
          <p:nvGrpSpPr>
            <p:cNvPr id="61" name="Group 60">
              <a:extLst>
                <a:ext uri="{FF2B5EF4-FFF2-40B4-BE49-F238E27FC236}">
                  <a16:creationId xmlns:a16="http://schemas.microsoft.com/office/drawing/2014/main" id="{886BB337-B09B-744C-86C2-D6E8C2F7E123}"/>
                </a:ext>
              </a:extLst>
            </p:cNvPr>
            <p:cNvGrpSpPr/>
            <p:nvPr/>
          </p:nvGrpSpPr>
          <p:grpSpPr>
            <a:xfrm>
              <a:off x="110281" y="2409023"/>
              <a:ext cx="4277437" cy="3236399"/>
              <a:chOff x="75991" y="2409023"/>
              <a:chExt cx="4277437" cy="3236399"/>
            </a:xfrm>
          </p:grpSpPr>
          <p:grpSp>
            <p:nvGrpSpPr>
              <p:cNvPr id="37" name="Group 36">
                <a:extLst>
                  <a:ext uri="{FF2B5EF4-FFF2-40B4-BE49-F238E27FC236}">
                    <a16:creationId xmlns:a16="http://schemas.microsoft.com/office/drawing/2014/main" id="{3E91B489-1D23-FE41-9B09-F12E1AB023BD}"/>
                  </a:ext>
                </a:extLst>
              </p:cNvPr>
              <p:cNvGrpSpPr/>
              <p:nvPr/>
            </p:nvGrpSpPr>
            <p:grpSpPr>
              <a:xfrm>
                <a:off x="75991" y="2868660"/>
                <a:ext cx="4277437" cy="2776762"/>
                <a:chOff x="75991" y="2537427"/>
                <a:chExt cx="4277437" cy="2776762"/>
              </a:xfrm>
            </p:grpSpPr>
            <p:sp>
              <p:nvSpPr>
                <p:cNvPr id="26" name="Rounded Rectangle 25">
                  <a:extLst>
                    <a:ext uri="{FF2B5EF4-FFF2-40B4-BE49-F238E27FC236}">
                      <a16:creationId xmlns:a16="http://schemas.microsoft.com/office/drawing/2014/main" id="{0E461D1E-CC23-F241-87C7-C948B747A503}"/>
                    </a:ext>
                  </a:extLst>
                </p:cNvPr>
                <p:cNvSpPr/>
                <p:nvPr/>
              </p:nvSpPr>
              <p:spPr>
                <a:xfrm>
                  <a:off x="75991" y="2537427"/>
                  <a:ext cx="4277437" cy="2776762"/>
                </a:xfrm>
                <a:prstGeom prst="roundRect">
                  <a:avLst>
                    <a:gd name="adj" fmla="val 7574"/>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B0F6811-3EC3-554F-A72B-C132A691F7E9}"/>
                    </a:ext>
                  </a:extLst>
                </p:cNvPr>
                <p:cNvGrpSpPr/>
                <p:nvPr/>
              </p:nvGrpSpPr>
              <p:grpSpPr>
                <a:xfrm>
                  <a:off x="98487" y="2537427"/>
                  <a:ext cx="3992608" cy="2774606"/>
                  <a:chOff x="436120" y="2605941"/>
                  <a:chExt cx="3992608" cy="2774606"/>
                </a:xfrm>
              </p:grpSpPr>
              <p:grpSp>
                <p:nvGrpSpPr>
                  <p:cNvPr id="20" name="Group 19">
                    <a:extLst>
                      <a:ext uri="{FF2B5EF4-FFF2-40B4-BE49-F238E27FC236}">
                        <a16:creationId xmlns:a16="http://schemas.microsoft.com/office/drawing/2014/main" id="{8985E347-4799-4441-BE56-D4C11136A2FA}"/>
                      </a:ext>
                    </a:extLst>
                  </p:cNvPr>
                  <p:cNvGrpSpPr/>
                  <p:nvPr/>
                </p:nvGrpSpPr>
                <p:grpSpPr>
                  <a:xfrm>
                    <a:off x="866534" y="2795582"/>
                    <a:ext cx="3556876" cy="2204204"/>
                    <a:chOff x="685800" y="2628900"/>
                    <a:chExt cx="2446020" cy="1668897"/>
                  </a:xfrm>
                </p:grpSpPr>
                <p:grpSp>
                  <p:nvGrpSpPr>
                    <p:cNvPr id="16" name="Group 15">
                      <a:extLst>
                        <a:ext uri="{FF2B5EF4-FFF2-40B4-BE49-F238E27FC236}">
                          <a16:creationId xmlns:a16="http://schemas.microsoft.com/office/drawing/2014/main" id="{CEE7237F-5475-3341-84F8-58A91066075F}"/>
                        </a:ext>
                      </a:extLst>
                    </p:cNvPr>
                    <p:cNvGrpSpPr/>
                    <p:nvPr/>
                  </p:nvGrpSpPr>
                  <p:grpSpPr>
                    <a:xfrm>
                      <a:off x="685800" y="2628900"/>
                      <a:ext cx="2446020" cy="1668897"/>
                      <a:chOff x="548640" y="2560320"/>
                      <a:chExt cx="2446020" cy="1668897"/>
                    </a:xfrm>
                  </p:grpSpPr>
                  <p:cxnSp>
                    <p:nvCxnSpPr>
                      <p:cNvPr id="6" name="Straight Connector 5">
                        <a:extLst>
                          <a:ext uri="{FF2B5EF4-FFF2-40B4-BE49-F238E27FC236}">
                            <a16:creationId xmlns:a16="http://schemas.microsoft.com/office/drawing/2014/main" id="{FF39406C-FB02-A942-B7B2-19F0EFFA3975}"/>
                          </a:ext>
                        </a:extLst>
                      </p:cNvPr>
                      <p:cNvCxnSpPr>
                        <a:cxnSpLocks/>
                      </p:cNvCxnSpPr>
                      <p:nvPr/>
                    </p:nvCxnSpPr>
                    <p:spPr>
                      <a:xfrm>
                        <a:off x="548640" y="2560320"/>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975C0-068C-E547-9C6C-B333025F651E}"/>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202449-C913-474C-AF59-8B86233AD8B3}"/>
                          </a:ext>
                        </a:extLst>
                      </p:cNvPr>
                      <p:cNvCxnSpPr/>
                      <p:nvPr/>
                    </p:nvCxnSpPr>
                    <p:spPr>
                      <a:xfrm flipV="1">
                        <a:off x="548640" y="2868930"/>
                        <a:ext cx="788670" cy="788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A8EDC-90DE-2449-9377-A527793D42B2}"/>
                          </a:ext>
                        </a:extLst>
                      </p:cNvPr>
                      <p:cNvCxnSpPr/>
                      <p:nvPr/>
                    </p:nvCxnSpPr>
                    <p:spPr>
                      <a:xfrm>
                        <a:off x="1337310" y="286893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0C72FC8-DDAC-E341-A04D-231C000B3DEC}"/>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3E1BA703-9736-D842-9076-C574C75009CE}"/>
                      </a:ext>
                    </a:extLst>
                  </p:cNvPr>
                  <p:cNvSpPr/>
                  <p:nvPr/>
                </p:nvSpPr>
                <p:spPr>
                  <a:xfrm>
                    <a:off x="866534" y="5011215"/>
                    <a:ext cx="35621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Arithmetic Intensity (OPS/byte)</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23" name="Rectangle 22">
                    <a:extLst>
                      <a:ext uri="{FF2B5EF4-FFF2-40B4-BE49-F238E27FC236}">
                        <a16:creationId xmlns:a16="http://schemas.microsoft.com/office/drawing/2014/main" id="{3A185499-488D-A240-A62A-7B91E897DB8E}"/>
                      </a:ext>
                    </a:extLst>
                  </p:cNvPr>
                  <p:cNvSpPr/>
                  <p:nvPr/>
                </p:nvSpPr>
                <p:spPr>
                  <a:xfrm rot="16200000">
                    <a:off x="-674184" y="3716245"/>
                    <a:ext cx="2589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Performance (GOPS/s)</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9" name="Rectangle 58">
                <a:extLst>
                  <a:ext uri="{FF2B5EF4-FFF2-40B4-BE49-F238E27FC236}">
                    <a16:creationId xmlns:a16="http://schemas.microsoft.com/office/drawing/2014/main" id="{1E716B60-AAD1-3B46-B022-AADF7E4B4E78}"/>
                  </a:ext>
                </a:extLst>
              </p:cNvPr>
              <p:cNvSpPr/>
              <p:nvPr/>
            </p:nvSpPr>
            <p:spPr>
              <a:xfrm>
                <a:off x="1107715" y="2409023"/>
                <a:ext cx="23992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Roofline model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57" name="Rectangle 56">
              <a:extLst>
                <a:ext uri="{FF2B5EF4-FFF2-40B4-BE49-F238E27FC236}">
                  <a16:creationId xmlns:a16="http://schemas.microsoft.com/office/drawing/2014/main" id="{4FA6EE98-6616-574C-A615-B1997F17E3AA}"/>
                </a:ext>
              </a:extLst>
            </p:cNvPr>
            <p:cNvSpPr/>
            <p:nvPr/>
          </p:nvSpPr>
          <p:spPr>
            <a:xfrm>
              <a:off x="1778620" y="3524817"/>
              <a:ext cx="2341447" cy="16554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834A6D44-220F-3F40-A3B2-DD1E4153218A}"/>
                </a:ext>
              </a:extLst>
            </p:cNvPr>
            <p:cNvSpPr/>
            <p:nvPr/>
          </p:nvSpPr>
          <p:spPr>
            <a:xfrm>
              <a:off x="604986" y="3619036"/>
              <a:ext cx="1043965" cy="1614632"/>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27FD84B5-49D2-3247-9853-5CD94E68F157}"/>
              </a:ext>
            </a:extLst>
          </p:cNvPr>
          <p:cNvGrpSpPr/>
          <p:nvPr/>
        </p:nvGrpSpPr>
        <p:grpSpPr>
          <a:xfrm>
            <a:off x="4766089" y="2982680"/>
            <a:ext cx="4277437" cy="3236501"/>
            <a:chOff x="4724387" y="2406765"/>
            <a:chExt cx="4277437" cy="3236501"/>
          </a:xfrm>
        </p:grpSpPr>
        <p:grpSp>
          <p:nvGrpSpPr>
            <p:cNvPr id="67" name="Group 66">
              <a:extLst>
                <a:ext uri="{FF2B5EF4-FFF2-40B4-BE49-F238E27FC236}">
                  <a16:creationId xmlns:a16="http://schemas.microsoft.com/office/drawing/2014/main" id="{BE8DF483-B5D8-B047-B6A0-D7D3824F5020}"/>
                </a:ext>
              </a:extLst>
            </p:cNvPr>
            <p:cNvGrpSpPr/>
            <p:nvPr/>
          </p:nvGrpSpPr>
          <p:grpSpPr>
            <a:xfrm>
              <a:off x="4724387" y="2855796"/>
              <a:ext cx="4277437" cy="2787470"/>
              <a:chOff x="4724387" y="2855796"/>
              <a:chExt cx="4277437" cy="2787470"/>
            </a:xfrm>
          </p:grpSpPr>
          <p:grpSp>
            <p:nvGrpSpPr>
              <p:cNvPr id="66" name="Group 65">
                <a:extLst>
                  <a:ext uri="{FF2B5EF4-FFF2-40B4-BE49-F238E27FC236}">
                    <a16:creationId xmlns:a16="http://schemas.microsoft.com/office/drawing/2014/main" id="{0C36DCC9-A26A-D142-9DE0-4153E22605BB}"/>
                  </a:ext>
                </a:extLst>
              </p:cNvPr>
              <p:cNvGrpSpPr/>
              <p:nvPr/>
            </p:nvGrpSpPr>
            <p:grpSpPr>
              <a:xfrm>
                <a:off x="4724387" y="2855796"/>
                <a:ext cx="4277437" cy="2787470"/>
                <a:chOff x="4724387" y="2855796"/>
                <a:chExt cx="4277437" cy="2787470"/>
              </a:xfrm>
            </p:grpSpPr>
            <p:grpSp>
              <p:nvGrpSpPr>
                <p:cNvPr id="38" name="Group 37">
                  <a:extLst>
                    <a:ext uri="{FF2B5EF4-FFF2-40B4-BE49-F238E27FC236}">
                      <a16:creationId xmlns:a16="http://schemas.microsoft.com/office/drawing/2014/main" id="{E0A0D529-7573-1442-9014-1DB568B7B5C2}"/>
                    </a:ext>
                  </a:extLst>
                </p:cNvPr>
                <p:cNvGrpSpPr/>
                <p:nvPr/>
              </p:nvGrpSpPr>
              <p:grpSpPr>
                <a:xfrm>
                  <a:off x="4724387" y="2855796"/>
                  <a:ext cx="4277437" cy="2787470"/>
                  <a:chOff x="75991" y="2526719"/>
                  <a:chExt cx="4277437" cy="2787470"/>
                </a:xfrm>
              </p:grpSpPr>
              <p:sp>
                <p:nvSpPr>
                  <p:cNvPr id="39" name="Rounded Rectangle 38">
                    <a:extLst>
                      <a:ext uri="{FF2B5EF4-FFF2-40B4-BE49-F238E27FC236}">
                        <a16:creationId xmlns:a16="http://schemas.microsoft.com/office/drawing/2014/main" id="{1CAA125E-D0AD-A944-8A34-318ACD78988C}"/>
                      </a:ext>
                    </a:extLst>
                  </p:cNvPr>
                  <p:cNvSpPr/>
                  <p:nvPr/>
                </p:nvSpPr>
                <p:spPr>
                  <a:xfrm>
                    <a:off x="75991" y="2539583"/>
                    <a:ext cx="4277437" cy="2774606"/>
                  </a:xfrm>
                  <a:prstGeom prst="roundRect">
                    <a:avLst>
                      <a:gd name="adj" fmla="val 7574"/>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7DCAEA45-21B7-5443-99FB-B421D9CB8F97}"/>
                      </a:ext>
                    </a:extLst>
                  </p:cNvPr>
                  <p:cNvGrpSpPr/>
                  <p:nvPr/>
                </p:nvGrpSpPr>
                <p:grpSpPr>
                  <a:xfrm>
                    <a:off x="98489" y="2526719"/>
                    <a:ext cx="3987288" cy="2765426"/>
                    <a:chOff x="436122" y="2595233"/>
                    <a:chExt cx="3987288" cy="2765426"/>
                  </a:xfrm>
                </p:grpSpPr>
                <p:grpSp>
                  <p:nvGrpSpPr>
                    <p:cNvPr id="41" name="Group 40">
                      <a:extLst>
                        <a:ext uri="{FF2B5EF4-FFF2-40B4-BE49-F238E27FC236}">
                          <a16:creationId xmlns:a16="http://schemas.microsoft.com/office/drawing/2014/main" id="{0183CD24-ADCE-4D4C-9D58-E1EC3B976C38}"/>
                        </a:ext>
                      </a:extLst>
                    </p:cNvPr>
                    <p:cNvGrpSpPr/>
                    <p:nvPr/>
                  </p:nvGrpSpPr>
                  <p:grpSpPr>
                    <a:xfrm>
                      <a:off x="866534" y="2807012"/>
                      <a:ext cx="3556876" cy="2192774"/>
                      <a:chOff x="685800" y="2637554"/>
                      <a:chExt cx="2446020" cy="1660243"/>
                    </a:xfrm>
                  </p:grpSpPr>
                  <p:grpSp>
                    <p:nvGrpSpPr>
                      <p:cNvPr id="44" name="Group 43">
                        <a:extLst>
                          <a:ext uri="{FF2B5EF4-FFF2-40B4-BE49-F238E27FC236}">
                            <a16:creationId xmlns:a16="http://schemas.microsoft.com/office/drawing/2014/main" id="{25196FDB-4738-1D41-8D92-AF26D2473908}"/>
                          </a:ext>
                        </a:extLst>
                      </p:cNvPr>
                      <p:cNvGrpSpPr/>
                      <p:nvPr/>
                    </p:nvGrpSpPr>
                    <p:grpSpPr>
                      <a:xfrm>
                        <a:off x="685800" y="2637554"/>
                        <a:ext cx="2446020" cy="1660243"/>
                        <a:chOff x="548640" y="2568974"/>
                        <a:chExt cx="2446020" cy="1660243"/>
                      </a:xfrm>
                    </p:grpSpPr>
                    <p:cxnSp>
                      <p:nvCxnSpPr>
                        <p:cNvPr id="46" name="Straight Connector 45">
                          <a:extLst>
                            <a:ext uri="{FF2B5EF4-FFF2-40B4-BE49-F238E27FC236}">
                              <a16:creationId xmlns:a16="http://schemas.microsoft.com/office/drawing/2014/main" id="{52A55A10-68A8-844D-AAF1-A070BACC534B}"/>
                            </a:ext>
                          </a:extLst>
                        </p:cNvPr>
                        <p:cNvCxnSpPr>
                          <a:cxnSpLocks/>
                        </p:cNvCxnSpPr>
                        <p:nvPr/>
                      </p:nvCxnSpPr>
                      <p:spPr>
                        <a:xfrm>
                          <a:off x="548640" y="2568974"/>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4EFD23E-B153-6F45-8C15-7ADFE21C2227}"/>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23A799-9EF9-3B4C-B936-B96045FC70C7}"/>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773E3156-E435-6846-93C7-8918EAA63CD2}"/>
                        </a:ext>
                      </a:extLst>
                    </p:cNvPr>
                    <p:cNvSpPr/>
                    <p:nvPr/>
                  </p:nvSpPr>
                  <p:spPr>
                    <a:xfrm>
                      <a:off x="1546821" y="4991327"/>
                      <a:ext cx="255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Last-Level Cache MPKI</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43" name="Rectangle 42">
                      <a:extLst>
                        <a:ext uri="{FF2B5EF4-FFF2-40B4-BE49-F238E27FC236}">
                          <a16:creationId xmlns:a16="http://schemas.microsoft.com/office/drawing/2014/main" id="{7E088F4E-E74A-6F44-8B6E-010AB83817A2}"/>
                        </a:ext>
                      </a:extLst>
                    </p:cNvPr>
                    <p:cNvSpPr/>
                    <p:nvPr/>
                  </p:nvSpPr>
                  <p:spPr>
                    <a:xfrm rot="16200000">
                      <a:off x="-684890" y="3716245"/>
                      <a:ext cx="2611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NDP Speedup over CPU</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4" name="Rectangle 53">
                  <a:extLst>
                    <a:ext uri="{FF2B5EF4-FFF2-40B4-BE49-F238E27FC236}">
                      <a16:creationId xmlns:a16="http://schemas.microsoft.com/office/drawing/2014/main" id="{329717B0-DC00-354D-AEFA-92744278EA1B}"/>
                    </a:ext>
                  </a:extLst>
                </p:cNvPr>
                <p:cNvSpPr/>
                <p:nvPr/>
              </p:nvSpPr>
              <p:spPr>
                <a:xfrm>
                  <a:off x="6427018" y="3401514"/>
                  <a:ext cx="2341447" cy="1810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F161EE5-84CA-E843-B4CD-EDD925D71464}"/>
                    </a:ext>
                  </a:extLst>
                </p:cNvPr>
                <p:cNvSpPr/>
                <p:nvPr/>
              </p:nvSpPr>
              <p:spPr>
                <a:xfrm>
                  <a:off x="5238379" y="3408306"/>
                  <a:ext cx="1024679" cy="1810110"/>
                </a:xfrm>
                <a:prstGeom prst="rect">
                  <a:avLst/>
                </a:prstGeom>
                <a:solidFill>
                  <a:srgbClr val="F5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F34E26F3-5699-8344-B476-96A5FE993BA2}"/>
                  </a:ext>
                </a:extLst>
              </p:cNvPr>
              <p:cNvCxnSpPr>
                <a:cxnSpLocks/>
              </p:cNvCxnSpPr>
              <p:nvPr/>
            </p:nvCxnSpPr>
            <p:spPr>
              <a:xfrm>
                <a:off x="5177297" y="4638354"/>
                <a:ext cx="35568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60" name="Rectangle 59">
              <a:extLst>
                <a:ext uri="{FF2B5EF4-FFF2-40B4-BE49-F238E27FC236}">
                  <a16:creationId xmlns:a16="http://schemas.microsoft.com/office/drawing/2014/main" id="{3CE1F58D-1271-5D44-9ACD-D60FAFD61510}"/>
                </a:ext>
              </a:extLst>
            </p:cNvPr>
            <p:cNvSpPr/>
            <p:nvPr/>
          </p:nvSpPr>
          <p:spPr>
            <a:xfrm>
              <a:off x="5792852" y="2406765"/>
              <a:ext cx="23257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LLC MPKI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64" name="Straight Connector 63">
            <a:extLst>
              <a:ext uri="{FF2B5EF4-FFF2-40B4-BE49-F238E27FC236}">
                <a16:creationId xmlns:a16="http://schemas.microsoft.com/office/drawing/2014/main" id="{779B82FC-36A8-7E4C-A48F-1533BA5C0D88}"/>
              </a:ext>
            </a:extLst>
          </p:cNvPr>
          <p:cNvCxnSpPr>
            <a:cxnSpLocks/>
          </p:cNvCxnSpPr>
          <p:nvPr/>
        </p:nvCxnSpPr>
        <p:spPr>
          <a:xfrm>
            <a:off x="4572000" y="3497108"/>
            <a:ext cx="0" cy="2700029"/>
          </a:xfrm>
          <a:prstGeom prst="line">
            <a:avLst/>
          </a:prstGeom>
          <a:ln w="28575">
            <a:solidFill>
              <a:schemeClr val="bg2">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832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8087-A87E-A94D-B8B8-8578B4853ED2}"/>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A7A011EF-1B60-AD4A-B862-78A89833BA9B}"/>
              </a:ext>
            </a:extLst>
          </p:cNvPr>
          <p:cNvSpPr>
            <a:spLocks noGrp="1"/>
          </p:cNvSpPr>
          <p:nvPr>
            <p:ph idx="1"/>
          </p:nvPr>
        </p:nvSpPr>
        <p:spPr>
          <a:xfrm>
            <a:off x="75991" y="813917"/>
            <a:ext cx="8987622" cy="1348738"/>
          </a:xfrm>
        </p:spPr>
        <p:txBody>
          <a:bodyPr/>
          <a:lstStyle/>
          <a:p>
            <a:r>
              <a:rPr lang="en-US" dirty="0">
                <a:solidFill>
                  <a:schemeClr val="accent2"/>
                </a:solidFill>
              </a:rPr>
              <a:t>Multiple approaches</a:t>
            </a:r>
            <a:r>
              <a:rPr lang="en-US" dirty="0"/>
              <a:t> to </a:t>
            </a:r>
            <a:r>
              <a:rPr lang="en-US" dirty="0">
                <a:solidFill>
                  <a:schemeClr val="accent2"/>
                </a:solidFill>
              </a:rPr>
              <a:t>identify</a:t>
            </a:r>
            <a:r>
              <a:rPr lang="en-US" dirty="0"/>
              <a:t> applications that:</a:t>
            </a:r>
          </a:p>
          <a:p>
            <a:pPr lvl="1"/>
            <a:r>
              <a:rPr lang="en-US" dirty="0"/>
              <a:t>suffer from data movement bottlenecks </a:t>
            </a:r>
          </a:p>
          <a:p>
            <a:pPr lvl="1"/>
            <a:r>
              <a:rPr lang="en-US" dirty="0"/>
              <a:t>take advantage of NDP</a:t>
            </a:r>
            <a:br>
              <a:rPr lang="en-US" dirty="0"/>
            </a:br>
            <a:endParaRPr lang="en-US" sz="1200" dirty="0"/>
          </a:p>
          <a:p>
            <a:r>
              <a:rPr lang="en-US" dirty="0"/>
              <a:t>Existing approaches are </a:t>
            </a:r>
            <a:r>
              <a:rPr lang="en-US" dirty="0">
                <a:solidFill>
                  <a:srgbClr val="C00000"/>
                </a:solidFill>
              </a:rPr>
              <a:t>not comprehensive enough</a:t>
            </a:r>
          </a:p>
        </p:txBody>
      </p:sp>
      <p:sp>
        <p:nvSpPr>
          <p:cNvPr id="4" name="Slide Number Placeholder 5">
            <a:extLst>
              <a:ext uri="{FF2B5EF4-FFF2-40B4-BE49-F238E27FC236}">
                <a16:creationId xmlns:a16="http://schemas.microsoft.com/office/drawing/2014/main" id="{37460E38-D58D-4C46-8CED-DA42BA0933E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12</a:t>
            </a:r>
          </a:p>
        </p:txBody>
      </p:sp>
      <p:grpSp>
        <p:nvGrpSpPr>
          <p:cNvPr id="65" name="Group 64">
            <a:extLst>
              <a:ext uri="{FF2B5EF4-FFF2-40B4-BE49-F238E27FC236}">
                <a16:creationId xmlns:a16="http://schemas.microsoft.com/office/drawing/2014/main" id="{9193B8BD-38C2-874F-BC6F-5B2693F49CC4}"/>
              </a:ext>
            </a:extLst>
          </p:cNvPr>
          <p:cNvGrpSpPr/>
          <p:nvPr/>
        </p:nvGrpSpPr>
        <p:grpSpPr>
          <a:xfrm>
            <a:off x="151983" y="2984938"/>
            <a:ext cx="4277437" cy="3236399"/>
            <a:chOff x="110281" y="2409023"/>
            <a:chExt cx="4277437" cy="3236399"/>
          </a:xfrm>
        </p:grpSpPr>
        <p:grpSp>
          <p:nvGrpSpPr>
            <p:cNvPr id="61" name="Group 60">
              <a:extLst>
                <a:ext uri="{FF2B5EF4-FFF2-40B4-BE49-F238E27FC236}">
                  <a16:creationId xmlns:a16="http://schemas.microsoft.com/office/drawing/2014/main" id="{886BB337-B09B-744C-86C2-D6E8C2F7E123}"/>
                </a:ext>
              </a:extLst>
            </p:cNvPr>
            <p:cNvGrpSpPr/>
            <p:nvPr/>
          </p:nvGrpSpPr>
          <p:grpSpPr>
            <a:xfrm>
              <a:off x="110281" y="2409023"/>
              <a:ext cx="4277437" cy="3236399"/>
              <a:chOff x="75991" y="2409023"/>
              <a:chExt cx="4277437" cy="3236399"/>
            </a:xfrm>
          </p:grpSpPr>
          <p:grpSp>
            <p:nvGrpSpPr>
              <p:cNvPr id="37" name="Group 36">
                <a:extLst>
                  <a:ext uri="{FF2B5EF4-FFF2-40B4-BE49-F238E27FC236}">
                    <a16:creationId xmlns:a16="http://schemas.microsoft.com/office/drawing/2014/main" id="{3E91B489-1D23-FE41-9B09-F12E1AB023BD}"/>
                  </a:ext>
                </a:extLst>
              </p:cNvPr>
              <p:cNvGrpSpPr/>
              <p:nvPr/>
            </p:nvGrpSpPr>
            <p:grpSpPr>
              <a:xfrm>
                <a:off x="75991" y="2868660"/>
                <a:ext cx="4277437" cy="2776762"/>
                <a:chOff x="75991" y="2537427"/>
                <a:chExt cx="4277437" cy="2776762"/>
              </a:xfrm>
            </p:grpSpPr>
            <p:sp>
              <p:nvSpPr>
                <p:cNvPr id="26" name="Rounded Rectangle 25">
                  <a:extLst>
                    <a:ext uri="{FF2B5EF4-FFF2-40B4-BE49-F238E27FC236}">
                      <a16:creationId xmlns:a16="http://schemas.microsoft.com/office/drawing/2014/main" id="{0E461D1E-CC23-F241-87C7-C948B747A503}"/>
                    </a:ext>
                  </a:extLst>
                </p:cNvPr>
                <p:cNvSpPr/>
                <p:nvPr/>
              </p:nvSpPr>
              <p:spPr>
                <a:xfrm>
                  <a:off x="75991" y="2537427"/>
                  <a:ext cx="4277437" cy="2776762"/>
                </a:xfrm>
                <a:prstGeom prst="roundRect">
                  <a:avLst>
                    <a:gd name="adj" fmla="val 7574"/>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B0F6811-3EC3-554F-A72B-C132A691F7E9}"/>
                    </a:ext>
                  </a:extLst>
                </p:cNvPr>
                <p:cNvGrpSpPr/>
                <p:nvPr/>
              </p:nvGrpSpPr>
              <p:grpSpPr>
                <a:xfrm>
                  <a:off x="98487" y="2537427"/>
                  <a:ext cx="3992608" cy="2774606"/>
                  <a:chOff x="436120" y="2605941"/>
                  <a:chExt cx="3992608" cy="2774606"/>
                </a:xfrm>
              </p:grpSpPr>
              <p:grpSp>
                <p:nvGrpSpPr>
                  <p:cNvPr id="20" name="Group 19">
                    <a:extLst>
                      <a:ext uri="{FF2B5EF4-FFF2-40B4-BE49-F238E27FC236}">
                        <a16:creationId xmlns:a16="http://schemas.microsoft.com/office/drawing/2014/main" id="{8985E347-4799-4441-BE56-D4C11136A2FA}"/>
                      </a:ext>
                    </a:extLst>
                  </p:cNvPr>
                  <p:cNvGrpSpPr/>
                  <p:nvPr/>
                </p:nvGrpSpPr>
                <p:grpSpPr>
                  <a:xfrm>
                    <a:off x="866534" y="2795582"/>
                    <a:ext cx="3556876" cy="2204204"/>
                    <a:chOff x="685800" y="2628900"/>
                    <a:chExt cx="2446020" cy="1668897"/>
                  </a:xfrm>
                </p:grpSpPr>
                <p:grpSp>
                  <p:nvGrpSpPr>
                    <p:cNvPr id="16" name="Group 15">
                      <a:extLst>
                        <a:ext uri="{FF2B5EF4-FFF2-40B4-BE49-F238E27FC236}">
                          <a16:creationId xmlns:a16="http://schemas.microsoft.com/office/drawing/2014/main" id="{CEE7237F-5475-3341-84F8-58A91066075F}"/>
                        </a:ext>
                      </a:extLst>
                    </p:cNvPr>
                    <p:cNvGrpSpPr/>
                    <p:nvPr/>
                  </p:nvGrpSpPr>
                  <p:grpSpPr>
                    <a:xfrm>
                      <a:off x="685800" y="2628900"/>
                      <a:ext cx="2446020" cy="1668897"/>
                      <a:chOff x="548640" y="2560320"/>
                      <a:chExt cx="2446020" cy="1668897"/>
                    </a:xfrm>
                  </p:grpSpPr>
                  <p:cxnSp>
                    <p:nvCxnSpPr>
                      <p:cNvPr id="6" name="Straight Connector 5">
                        <a:extLst>
                          <a:ext uri="{FF2B5EF4-FFF2-40B4-BE49-F238E27FC236}">
                            <a16:creationId xmlns:a16="http://schemas.microsoft.com/office/drawing/2014/main" id="{FF39406C-FB02-A942-B7B2-19F0EFFA3975}"/>
                          </a:ext>
                        </a:extLst>
                      </p:cNvPr>
                      <p:cNvCxnSpPr>
                        <a:cxnSpLocks/>
                      </p:cNvCxnSpPr>
                      <p:nvPr/>
                    </p:nvCxnSpPr>
                    <p:spPr>
                      <a:xfrm>
                        <a:off x="548640" y="2560320"/>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975C0-068C-E547-9C6C-B333025F651E}"/>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202449-C913-474C-AF59-8B86233AD8B3}"/>
                          </a:ext>
                        </a:extLst>
                      </p:cNvPr>
                      <p:cNvCxnSpPr/>
                      <p:nvPr/>
                    </p:nvCxnSpPr>
                    <p:spPr>
                      <a:xfrm flipV="1">
                        <a:off x="548640" y="2868930"/>
                        <a:ext cx="788670" cy="788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A8EDC-90DE-2449-9377-A527793D42B2}"/>
                          </a:ext>
                        </a:extLst>
                      </p:cNvPr>
                      <p:cNvCxnSpPr/>
                      <p:nvPr/>
                    </p:nvCxnSpPr>
                    <p:spPr>
                      <a:xfrm>
                        <a:off x="1337310" y="286893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0C72FC8-DDAC-E341-A04D-231C000B3DEC}"/>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3E1BA703-9736-D842-9076-C574C75009CE}"/>
                      </a:ext>
                    </a:extLst>
                  </p:cNvPr>
                  <p:cNvSpPr/>
                  <p:nvPr/>
                </p:nvSpPr>
                <p:spPr>
                  <a:xfrm>
                    <a:off x="866534" y="5011215"/>
                    <a:ext cx="35621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Arithmetic Intensity (OPS/byte)</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23" name="Rectangle 22">
                    <a:extLst>
                      <a:ext uri="{FF2B5EF4-FFF2-40B4-BE49-F238E27FC236}">
                        <a16:creationId xmlns:a16="http://schemas.microsoft.com/office/drawing/2014/main" id="{3A185499-488D-A240-A62A-7B91E897DB8E}"/>
                      </a:ext>
                    </a:extLst>
                  </p:cNvPr>
                  <p:cNvSpPr/>
                  <p:nvPr/>
                </p:nvSpPr>
                <p:spPr>
                  <a:xfrm rot="16200000">
                    <a:off x="-674184" y="3716245"/>
                    <a:ext cx="2589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Performance (GOPS/s)</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9" name="Rectangle 58">
                <a:extLst>
                  <a:ext uri="{FF2B5EF4-FFF2-40B4-BE49-F238E27FC236}">
                    <a16:creationId xmlns:a16="http://schemas.microsoft.com/office/drawing/2014/main" id="{1E716B60-AAD1-3B46-B022-AADF7E4B4E78}"/>
                  </a:ext>
                </a:extLst>
              </p:cNvPr>
              <p:cNvSpPr/>
              <p:nvPr/>
            </p:nvSpPr>
            <p:spPr>
              <a:xfrm>
                <a:off x="1107715" y="2409023"/>
                <a:ext cx="23992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Roofline model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57" name="Rectangle 56">
              <a:extLst>
                <a:ext uri="{FF2B5EF4-FFF2-40B4-BE49-F238E27FC236}">
                  <a16:creationId xmlns:a16="http://schemas.microsoft.com/office/drawing/2014/main" id="{4FA6EE98-6616-574C-A615-B1997F17E3AA}"/>
                </a:ext>
              </a:extLst>
            </p:cNvPr>
            <p:cNvSpPr/>
            <p:nvPr/>
          </p:nvSpPr>
          <p:spPr>
            <a:xfrm>
              <a:off x="1778620" y="3524817"/>
              <a:ext cx="2341447" cy="16554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834A6D44-220F-3F40-A3B2-DD1E4153218A}"/>
                </a:ext>
              </a:extLst>
            </p:cNvPr>
            <p:cNvSpPr/>
            <p:nvPr/>
          </p:nvSpPr>
          <p:spPr>
            <a:xfrm>
              <a:off x="604986" y="3619036"/>
              <a:ext cx="1043965" cy="1614632"/>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27FD84B5-49D2-3247-9853-5CD94E68F157}"/>
              </a:ext>
            </a:extLst>
          </p:cNvPr>
          <p:cNvGrpSpPr/>
          <p:nvPr/>
        </p:nvGrpSpPr>
        <p:grpSpPr>
          <a:xfrm>
            <a:off x="4766089" y="2982680"/>
            <a:ext cx="4277437" cy="3236501"/>
            <a:chOff x="4724387" y="2406765"/>
            <a:chExt cx="4277437" cy="3236501"/>
          </a:xfrm>
        </p:grpSpPr>
        <p:grpSp>
          <p:nvGrpSpPr>
            <p:cNvPr id="67" name="Group 66">
              <a:extLst>
                <a:ext uri="{FF2B5EF4-FFF2-40B4-BE49-F238E27FC236}">
                  <a16:creationId xmlns:a16="http://schemas.microsoft.com/office/drawing/2014/main" id="{BE8DF483-B5D8-B047-B6A0-D7D3824F5020}"/>
                </a:ext>
              </a:extLst>
            </p:cNvPr>
            <p:cNvGrpSpPr/>
            <p:nvPr/>
          </p:nvGrpSpPr>
          <p:grpSpPr>
            <a:xfrm>
              <a:off x="4724387" y="2855796"/>
              <a:ext cx="4277437" cy="2787470"/>
              <a:chOff x="4724387" y="2855796"/>
              <a:chExt cx="4277437" cy="2787470"/>
            </a:xfrm>
          </p:grpSpPr>
          <p:grpSp>
            <p:nvGrpSpPr>
              <p:cNvPr id="66" name="Group 65">
                <a:extLst>
                  <a:ext uri="{FF2B5EF4-FFF2-40B4-BE49-F238E27FC236}">
                    <a16:creationId xmlns:a16="http://schemas.microsoft.com/office/drawing/2014/main" id="{0C36DCC9-A26A-D142-9DE0-4153E22605BB}"/>
                  </a:ext>
                </a:extLst>
              </p:cNvPr>
              <p:cNvGrpSpPr/>
              <p:nvPr/>
            </p:nvGrpSpPr>
            <p:grpSpPr>
              <a:xfrm>
                <a:off x="4724387" y="2855796"/>
                <a:ext cx="4277437" cy="2787470"/>
                <a:chOff x="4724387" y="2855796"/>
                <a:chExt cx="4277437" cy="2787470"/>
              </a:xfrm>
            </p:grpSpPr>
            <p:grpSp>
              <p:nvGrpSpPr>
                <p:cNvPr id="38" name="Group 37">
                  <a:extLst>
                    <a:ext uri="{FF2B5EF4-FFF2-40B4-BE49-F238E27FC236}">
                      <a16:creationId xmlns:a16="http://schemas.microsoft.com/office/drawing/2014/main" id="{E0A0D529-7573-1442-9014-1DB568B7B5C2}"/>
                    </a:ext>
                  </a:extLst>
                </p:cNvPr>
                <p:cNvGrpSpPr/>
                <p:nvPr/>
              </p:nvGrpSpPr>
              <p:grpSpPr>
                <a:xfrm>
                  <a:off x="4724387" y="2855796"/>
                  <a:ext cx="4277437" cy="2787470"/>
                  <a:chOff x="75991" y="2526719"/>
                  <a:chExt cx="4277437" cy="2787470"/>
                </a:xfrm>
              </p:grpSpPr>
              <p:sp>
                <p:nvSpPr>
                  <p:cNvPr id="39" name="Rounded Rectangle 38">
                    <a:extLst>
                      <a:ext uri="{FF2B5EF4-FFF2-40B4-BE49-F238E27FC236}">
                        <a16:creationId xmlns:a16="http://schemas.microsoft.com/office/drawing/2014/main" id="{1CAA125E-D0AD-A944-8A34-318ACD78988C}"/>
                      </a:ext>
                    </a:extLst>
                  </p:cNvPr>
                  <p:cNvSpPr/>
                  <p:nvPr/>
                </p:nvSpPr>
                <p:spPr>
                  <a:xfrm>
                    <a:off x="75991" y="2539583"/>
                    <a:ext cx="4277437" cy="2774606"/>
                  </a:xfrm>
                  <a:prstGeom prst="roundRect">
                    <a:avLst>
                      <a:gd name="adj" fmla="val 7574"/>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7DCAEA45-21B7-5443-99FB-B421D9CB8F97}"/>
                      </a:ext>
                    </a:extLst>
                  </p:cNvPr>
                  <p:cNvGrpSpPr/>
                  <p:nvPr/>
                </p:nvGrpSpPr>
                <p:grpSpPr>
                  <a:xfrm>
                    <a:off x="98489" y="2526719"/>
                    <a:ext cx="3987288" cy="2765426"/>
                    <a:chOff x="436122" y="2595233"/>
                    <a:chExt cx="3987288" cy="2765426"/>
                  </a:xfrm>
                </p:grpSpPr>
                <p:grpSp>
                  <p:nvGrpSpPr>
                    <p:cNvPr id="41" name="Group 40">
                      <a:extLst>
                        <a:ext uri="{FF2B5EF4-FFF2-40B4-BE49-F238E27FC236}">
                          <a16:creationId xmlns:a16="http://schemas.microsoft.com/office/drawing/2014/main" id="{0183CD24-ADCE-4D4C-9D58-E1EC3B976C38}"/>
                        </a:ext>
                      </a:extLst>
                    </p:cNvPr>
                    <p:cNvGrpSpPr/>
                    <p:nvPr/>
                  </p:nvGrpSpPr>
                  <p:grpSpPr>
                    <a:xfrm>
                      <a:off x="866534" y="2807012"/>
                      <a:ext cx="3556876" cy="2192774"/>
                      <a:chOff x="685800" y="2637554"/>
                      <a:chExt cx="2446020" cy="1660243"/>
                    </a:xfrm>
                  </p:grpSpPr>
                  <p:grpSp>
                    <p:nvGrpSpPr>
                      <p:cNvPr id="44" name="Group 43">
                        <a:extLst>
                          <a:ext uri="{FF2B5EF4-FFF2-40B4-BE49-F238E27FC236}">
                            <a16:creationId xmlns:a16="http://schemas.microsoft.com/office/drawing/2014/main" id="{25196FDB-4738-1D41-8D92-AF26D2473908}"/>
                          </a:ext>
                        </a:extLst>
                      </p:cNvPr>
                      <p:cNvGrpSpPr/>
                      <p:nvPr/>
                    </p:nvGrpSpPr>
                    <p:grpSpPr>
                      <a:xfrm>
                        <a:off x="685800" y="2637554"/>
                        <a:ext cx="2446020" cy="1660243"/>
                        <a:chOff x="548640" y="2568974"/>
                        <a:chExt cx="2446020" cy="1660243"/>
                      </a:xfrm>
                    </p:grpSpPr>
                    <p:cxnSp>
                      <p:nvCxnSpPr>
                        <p:cNvPr id="46" name="Straight Connector 45">
                          <a:extLst>
                            <a:ext uri="{FF2B5EF4-FFF2-40B4-BE49-F238E27FC236}">
                              <a16:creationId xmlns:a16="http://schemas.microsoft.com/office/drawing/2014/main" id="{52A55A10-68A8-844D-AAF1-A070BACC534B}"/>
                            </a:ext>
                          </a:extLst>
                        </p:cNvPr>
                        <p:cNvCxnSpPr>
                          <a:cxnSpLocks/>
                        </p:cNvCxnSpPr>
                        <p:nvPr/>
                      </p:nvCxnSpPr>
                      <p:spPr>
                        <a:xfrm>
                          <a:off x="548640" y="2568974"/>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4EFD23E-B153-6F45-8C15-7ADFE21C2227}"/>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23A799-9EF9-3B4C-B936-B96045FC70C7}"/>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773E3156-E435-6846-93C7-8918EAA63CD2}"/>
                        </a:ext>
                      </a:extLst>
                    </p:cNvPr>
                    <p:cNvSpPr/>
                    <p:nvPr/>
                  </p:nvSpPr>
                  <p:spPr>
                    <a:xfrm>
                      <a:off x="1546821" y="4991327"/>
                      <a:ext cx="255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Last-Level Cache MPKI</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43" name="Rectangle 42">
                      <a:extLst>
                        <a:ext uri="{FF2B5EF4-FFF2-40B4-BE49-F238E27FC236}">
                          <a16:creationId xmlns:a16="http://schemas.microsoft.com/office/drawing/2014/main" id="{7E088F4E-E74A-6F44-8B6E-010AB83817A2}"/>
                        </a:ext>
                      </a:extLst>
                    </p:cNvPr>
                    <p:cNvSpPr/>
                    <p:nvPr/>
                  </p:nvSpPr>
                  <p:spPr>
                    <a:xfrm rot="16200000">
                      <a:off x="-684890" y="3716245"/>
                      <a:ext cx="2611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NDP Speedup over CPU</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4" name="Rectangle 53">
                  <a:extLst>
                    <a:ext uri="{FF2B5EF4-FFF2-40B4-BE49-F238E27FC236}">
                      <a16:creationId xmlns:a16="http://schemas.microsoft.com/office/drawing/2014/main" id="{329717B0-DC00-354D-AEFA-92744278EA1B}"/>
                    </a:ext>
                  </a:extLst>
                </p:cNvPr>
                <p:cNvSpPr/>
                <p:nvPr/>
              </p:nvSpPr>
              <p:spPr>
                <a:xfrm>
                  <a:off x="6427018" y="3401514"/>
                  <a:ext cx="2341447" cy="1810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F161EE5-84CA-E843-B4CD-EDD925D71464}"/>
                    </a:ext>
                  </a:extLst>
                </p:cNvPr>
                <p:cNvSpPr/>
                <p:nvPr/>
              </p:nvSpPr>
              <p:spPr>
                <a:xfrm>
                  <a:off x="5238379" y="3408306"/>
                  <a:ext cx="1024679" cy="1810110"/>
                </a:xfrm>
                <a:prstGeom prst="rect">
                  <a:avLst/>
                </a:prstGeom>
                <a:solidFill>
                  <a:srgbClr val="F5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F34E26F3-5699-8344-B476-96A5FE993BA2}"/>
                  </a:ext>
                </a:extLst>
              </p:cNvPr>
              <p:cNvCxnSpPr>
                <a:cxnSpLocks/>
              </p:cNvCxnSpPr>
              <p:nvPr/>
            </p:nvCxnSpPr>
            <p:spPr>
              <a:xfrm>
                <a:off x="5177297" y="4638354"/>
                <a:ext cx="35568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60" name="Rectangle 59">
              <a:extLst>
                <a:ext uri="{FF2B5EF4-FFF2-40B4-BE49-F238E27FC236}">
                  <a16:creationId xmlns:a16="http://schemas.microsoft.com/office/drawing/2014/main" id="{3CE1F58D-1271-5D44-9ACD-D60FAFD61510}"/>
                </a:ext>
              </a:extLst>
            </p:cNvPr>
            <p:cNvSpPr/>
            <p:nvPr/>
          </p:nvSpPr>
          <p:spPr>
            <a:xfrm>
              <a:off x="5792852" y="2406765"/>
              <a:ext cx="23257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LLC MPKI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64" name="Straight Connector 63">
            <a:extLst>
              <a:ext uri="{FF2B5EF4-FFF2-40B4-BE49-F238E27FC236}">
                <a16:creationId xmlns:a16="http://schemas.microsoft.com/office/drawing/2014/main" id="{779B82FC-36A8-7E4C-A48F-1533BA5C0D88}"/>
              </a:ext>
            </a:extLst>
          </p:cNvPr>
          <p:cNvCxnSpPr>
            <a:cxnSpLocks/>
          </p:cNvCxnSpPr>
          <p:nvPr/>
        </p:nvCxnSpPr>
        <p:spPr>
          <a:xfrm>
            <a:off x="4572000" y="3497108"/>
            <a:ext cx="0" cy="2700029"/>
          </a:xfrm>
          <a:prstGeom prst="line">
            <a:avLst/>
          </a:prstGeom>
          <a:ln w="28575">
            <a:solidFill>
              <a:schemeClr val="bg2">
                <a:lumMod val="50000"/>
              </a:schemeClr>
            </a:solidFill>
            <a:prstDash val="dash"/>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70C9183B-6A84-6C4E-B4E6-8F3B35B04014}"/>
              </a:ext>
            </a:extLst>
          </p:cNvPr>
          <p:cNvSpPr/>
          <p:nvPr/>
        </p:nvSpPr>
        <p:spPr>
          <a:xfrm>
            <a:off x="0" y="773219"/>
            <a:ext cx="9144000" cy="55417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38">
            <a:extLst>
              <a:ext uri="{FF2B5EF4-FFF2-40B4-BE49-F238E27FC236}">
                <a16:creationId xmlns:a16="http://schemas.microsoft.com/office/drawing/2014/main" id="{CDD8CDC1-58E7-B949-B9CF-8E6EA1CD7C03}"/>
              </a:ext>
            </a:extLst>
          </p:cNvPr>
          <p:cNvSpPr/>
          <p:nvPr/>
        </p:nvSpPr>
        <p:spPr>
          <a:xfrm>
            <a:off x="-9601" y="2274838"/>
            <a:ext cx="9163202" cy="2308324"/>
          </a:xfrm>
          <a:prstGeom prst="rect">
            <a:avLst/>
          </a:prstGeom>
          <a:solidFill>
            <a:schemeClr val="accent2">
              <a:lumMod val="20000"/>
              <a:lumOff val="80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No available methodology can comprehensively:</a:t>
            </a:r>
            <a:b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br>
            <a:endPar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0" marR="0" lvl="1" algn="ctr" defTabSz="914400" rtl="0" eaLnBrk="1" fontAlgn="auto" latinLnBrk="0" hangingPunct="1">
              <a:lnSpc>
                <a:spcPct val="100000"/>
              </a:lnSpc>
              <a:spcBef>
                <a:spcPts val="0"/>
              </a:spcBef>
              <a:spcAft>
                <a:spcPts val="0"/>
              </a:spcAft>
              <a:buClrTx/>
              <a:buSzTx/>
              <a:tabLst/>
              <a:defRPr/>
            </a:pPr>
            <a:r>
              <a:rPr kumimoji="0" lang="en-US" sz="28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identify</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data movement bottlenecks</a:t>
            </a:r>
            <a:b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br>
            <a:endParaRPr kumimoji="0" lang="en-US" sz="12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0" lvl="1" algn="ctr" defTabSz="914400">
              <a:defRPr/>
            </a:pPr>
            <a:r>
              <a:rPr lang="en-US" sz="2800" b="1" dirty="0">
                <a:solidFill>
                  <a:srgbClr val="C00000"/>
                </a:solidFill>
                <a:latin typeface="Cambria" panose="02040503050406030204" pitchFamily="18" charset="0"/>
              </a:rPr>
              <a:t>    </a:t>
            </a:r>
            <a:r>
              <a:rPr lang="en-US" sz="2800" dirty="0">
                <a:solidFill>
                  <a:srgbClr val="C00000"/>
                </a:solidFill>
                <a:latin typeface="Cambria" panose="02040503050406030204" pitchFamily="18" charset="0"/>
              </a:rPr>
              <a:t>  −</a:t>
            </a:r>
            <a:r>
              <a:rPr lang="en-US" sz="2800" b="1" dirty="0">
                <a:solidFill>
                  <a:srgbClr val="C00000"/>
                </a:solidFill>
                <a:latin typeface="Cambria" panose="02040503050406030204" pitchFamily="18" charset="0"/>
              </a:rPr>
              <a:t>  </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correlate </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them with the </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most suitable </a:t>
            </a:r>
            <a:b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0" i="0" u="none" strike="noStrike" kern="1200" cap="none" spc="0" normalizeH="0" noProof="0" dirty="0">
                <a:ln>
                  <a:noFill/>
                </a:ln>
                <a:solidFill>
                  <a:srgbClr val="C00000"/>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data movement mitigation mechanism</a:t>
            </a:r>
          </a:p>
        </p:txBody>
      </p:sp>
    </p:spTree>
    <p:extLst>
      <p:ext uri="{BB962C8B-B14F-4D97-AF65-F5344CB8AC3E}">
        <p14:creationId xmlns:p14="http://schemas.microsoft.com/office/powerpoint/2010/main" val="371985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fade">
                                      <p:cBhvr>
                                        <p:cTn id="12" dur="500"/>
                                        <p:tgtEl>
                                          <p:spTgt spid="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xEl>
                                              <p:pRg st="2" end="2"/>
                                            </p:txEl>
                                          </p:spTgt>
                                        </p:tgtEl>
                                        <p:attrNameLst>
                                          <p:attrName>style.visibility</p:attrName>
                                        </p:attrNameLst>
                                      </p:cBhvr>
                                      <p:to>
                                        <p:strVal val="visible"/>
                                      </p:to>
                                    </p:set>
                                    <p:animEffect transition="in" filter="fade">
                                      <p:cBhvr>
                                        <p:cTn id="17"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 5"/>
          <p:cNvSpPr txBox="1">
            <a:spLocks/>
          </p:cNvSpPr>
          <p:nvPr/>
        </p:nvSpPr>
        <p:spPr>
          <a:xfrm>
            <a:off x="-39252" y="707192"/>
            <a:ext cx="9258300" cy="5928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C00000"/>
                </a:solidFill>
                <a:effectLst/>
                <a:uLnTx/>
                <a:uFillTx/>
                <a:latin typeface="Cambria" panose="02040503050406030204" pitchFamily="18" charset="0"/>
                <a:ea typeface="+mn-ea"/>
                <a:cs typeface="+mn-cs"/>
              </a:rPr>
              <a:t>Problem</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1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Data movement is a major</a:t>
            </a:r>
            <a:r>
              <a:rPr kumimoji="0" lang="en-US" sz="2100" i="0" u="none" strike="noStrike" kern="1200" cap="none" spc="0" normalizeH="0" noProof="0" dirty="0">
                <a:ln>
                  <a:noFill/>
                </a:ln>
                <a:solidFill>
                  <a:srgbClr val="C00000"/>
                </a:solidFill>
                <a:effectLst/>
                <a:uLnTx/>
                <a:uFillTx/>
                <a:latin typeface="Cambria" panose="02040503050406030204" pitchFamily="18" charset="0"/>
                <a:ea typeface="+mn-ea"/>
                <a:cs typeface="+mn-cs"/>
              </a:rPr>
              <a:t> bottleneck is </a:t>
            </a:r>
            <a:r>
              <a:rPr lang="en-US" sz="2100" dirty="0">
                <a:solidFill>
                  <a:srgbClr val="C00000"/>
                </a:solidFill>
                <a:latin typeface="Cambria" panose="02040503050406030204" pitchFamily="18" charset="0"/>
              </a:rPr>
              <a:t>modern systems. </a:t>
            </a:r>
            <a:br>
              <a:rPr lang="en-US" sz="2100" dirty="0">
                <a:solidFill>
                  <a:srgbClr val="C00000"/>
                </a:solidFill>
                <a:latin typeface="Cambria" panose="02040503050406030204" pitchFamily="18" charset="0"/>
              </a:rPr>
            </a:br>
            <a:r>
              <a:rPr lang="en-US" sz="2100" dirty="0">
                <a:solidFill>
                  <a:srgbClr val="C00000"/>
                </a:solidFill>
                <a:latin typeface="Cambria" panose="02040503050406030204" pitchFamily="18" charset="0"/>
              </a:rPr>
              <a:t>However, </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it is </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unclear</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how to identify: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rPr>
              <a:t>different sources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of data movement bottlenecks </a:t>
            </a:r>
            <a:endParaRPr kumimoji="0" lang="en-US" sz="1800" b="1" i="0" u="none" strike="noStrike" kern="1200" cap="none" spc="0" normalizeH="0" baseline="0" noProof="0" dirty="0">
              <a:ln>
                <a:noFill/>
              </a:ln>
              <a:solidFill>
                <a:srgbClr val="C00000"/>
              </a:solidFill>
              <a:effectLst/>
              <a:uLnTx/>
              <a:uFillTx/>
              <a:latin typeface="Cambria" panose="02040503050406030204" pitchFamily="18" charset="0"/>
            </a:endParaRPr>
          </a:p>
          <a:p>
            <a:pPr marL="0" marR="0" lvl="1" indent="0" algn="l" defTabSz="914400" rtl="0" eaLnBrk="1" fontAlgn="auto" latinLnBrk="0" hangingPunct="1">
              <a:lnSpc>
                <a:spcPct val="100000"/>
              </a:lnSpc>
              <a:spcBef>
                <a:spcPts val="400"/>
              </a:spcBef>
              <a:spcAft>
                <a:spcPts val="0"/>
              </a:spcAft>
              <a:buClrTx/>
              <a:buSzTx/>
              <a:buFont typeface="Arial" pitchFamily="34" charset="0"/>
              <a:buNone/>
              <a:tabLst>
                <a:tab pos="398463" algn="l"/>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lang="en-US" sz="1800" dirty="0">
                <a:solidFill>
                  <a:srgbClr val="C00000"/>
                </a:solidFill>
                <a:latin typeface="Cambria" panose="02040503050406030204" pitchFamily="18" charset="0"/>
              </a:rPr>
              <a:t>t</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he</a:t>
            </a:r>
            <a:r>
              <a:rPr kumimoji="0" lang="en-US" sz="1800" b="0" i="0" u="none" strike="noStrike" kern="1200" cap="none" spc="0" normalizeH="0" noProof="0" dirty="0">
                <a:ln>
                  <a:noFill/>
                </a:ln>
                <a:solidFill>
                  <a:srgbClr val="C00000"/>
                </a:solidFill>
                <a:effectLst/>
                <a:uLnTx/>
                <a:uFillTx/>
                <a:latin typeface="Cambria" panose="02040503050406030204" pitchFamily="18" charset="0"/>
              </a:rPr>
              <a:t> </a:t>
            </a:r>
            <a:r>
              <a:rPr kumimoji="0" lang="en-US" sz="1800" b="1" i="0" u="none" strike="noStrike" kern="1200" cap="none" spc="0" normalizeH="0" noProof="0" dirty="0">
                <a:ln>
                  <a:noFill/>
                </a:ln>
                <a:solidFill>
                  <a:srgbClr val="C00000"/>
                </a:solidFill>
                <a:effectLst/>
                <a:uLnTx/>
                <a:uFillTx/>
                <a:latin typeface="Cambria" panose="02040503050406030204" pitchFamily="18" charset="0"/>
              </a:rPr>
              <a:t>most suitable </a:t>
            </a:r>
            <a:r>
              <a:rPr lang="en-US" sz="1800" dirty="0">
                <a:solidFill>
                  <a:srgbClr val="C00000"/>
                </a:solidFill>
                <a:latin typeface="Cambria" panose="02040503050406030204" pitchFamily="18" charset="0"/>
              </a:rPr>
              <a:t>mitigation technique (e.g., caching, prefetching, near-data processing) 	for a given data movement bottleneck</a:t>
            </a:r>
            <a:endParaRPr kumimoji="0" lang="en-US" sz="800" b="0" i="0" u="none" strike="noStrike" kern="1200" cap="none" spc="0" normalizeH="0" baseline="0" noProof="0" dirty="0">
              <a:ln>
                <a:noFill/>
              </a:ln>
              <a:solidFill>
                <a:srgbClr val="5B9BD5"/>
              </a:solidFill>
              <a:effectLst/>
              <a:uLnTx/>
              <a:uFillTx/>
              <a:latin typeface="Cambria" panose="02040503050406030204" pitchFamily="18" charset="0"/>
            </a:endParaRPr>
          </a:p>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5B9BD5"/>
                </a:solidFill>
                <a:effectLst/>
                <a:uLnTx/>
                <a:uFillTx/>
                <a:latin typeface="Cambria" panose="02040503050406030204" pitchFamily="18" charset="0"/>
                <a:ea typeface="+mn-ea"/>
                <a:cs typeface="+mn-cs"/>
              </a:rPr>
              <a:t>Goals</a:t>
            </a:r>
            <a:r>
              <a:rPr kumimoji="0" lang="en-US" sz="2100" b="1" i="0" u="none" strike="noStrike" kern="1200" cap="none" spc="0" normalizeH="0" baseline="0" noProof="0" dirty="0">
                <a:ln>
                  <a:noFill/>
                </a:ln>
                <a:solidFill>
                  <a:srgbClr val="5B9BD5"/>
                </a:solidFill>
                <a:effectLst/>
                <a:uLnTx/>
                <a:uFillTx/>
                <a:latin typeface="Cambria" panose="02040503050406030204" pitchFamily="18" charset="0"/>
                <a:ea typeface="+mn-ea"/>
                <a:cs typeface="+mn-cs"/>
              </a:rPr>
              <a:t>: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1. Design a methodology to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identify</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sources of data movement</a:t>
            </a:r>
            <a:r>
              <a:rPr kumimoji="0" lang="en-US" sz="1800" b="0" i="0" u="none" strike="noStrike" kern="1200" cap="none" spc="0" normalizeH="0" noProof="0" dirty="0">
                <a:ln>
                  <a:noFill/>
                </a:ln>
                <a:solidFill>
                  <a:srgbClr val="5B9BD5"/>
                </a:solidFill>
                <a:effectLst/>
                <a:uLnTx/>
                <a:uFillTx/>
                <a:latin typeface="Cambria" panose="02040503050406030204" pitchFamily="18" charset="0"/>
              </a:rPr>
              <a:t> bottlenecks</a:t>
            </a:r>
            <a:endParaRPr kumimoji="0" lang="en-US" sz="1800" b="0" i="0" u="none" strike="noStrike" kern="1200" cap="none" spc="0" normalizeH="0" baseline="0" noProof="0" dirty="0">
              <a:ln>
                <a:noFill/>
              </a:ln>
              <a:solidFill>
                <a:srgbClr val="5B9BD5"/>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2.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Compare</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compute- and memory-centric data movement mitigation techniques</a:t>
            </a:r>
            <a:endParaRPr lang="en-US" sz="1800" dirty="0">
              <a:solidFill>
                <a:srgbClr val="5B9BD5"/>
              </a:solidFill>
              <a:latin typeface="Cambria" panose="02040503050406030204" pitchFamily="18" charset="0"/>
            </a:endParaRPr>
          </a:p>
          <a:p>
            <a:pPr marL="0" indent="0">
              <a:spcBef>
                <a:spcPts val="400"/>
              </a:spcBef>
              <a:buNone/>
              <a:defRPr/>
            </a:pPr>
            <a:endParaRPr kumimoji="0" lang="en-US" sz="800" b="0" i="0" u="sng" strike="noStrike" kern="1200" cap="none" spc="0" normalizeH="0" baseline="0" noProof="0" dirty="0">
              <a:ln>
                <a:noFill/>
              </a:ln>
              <a:solidFill>
                <a:srgbClr val="5B9BD5"/>
              </a:solidFill>
              <a:effectLst/>
              <a:uLnTx/>
              <a:uFillTx/>
              <a:latin typeface="Cambria" panose="02040503050406030204" pitchFamily="18" charset="0"/>
              <a:ea typeface="+mn-ea"/>
              <a:cs typeface="+mn-cs"/>
            </a:endParaRPr>
          </a:p>
          <a:p>
            <a:pPr marL="279400" lvl="0" indent="-279400">
              <a:spcBef>
                <a:spcPts val="400"/>
              </a:spcBef>
              <a:defRPr/>
            </a:pPr>
            <a:r>
              <a:rPr kumimoji="0" lang="en-US" sz="2100" b="1" i="0" u="sng" strike="noStrike" kern="1200" cap="none" spc="0" normalizeH="0" baseline="0" noProof="0" dirty="0">
                <a:ln>
                  <a:noFill/>
                </a:ln>
                <a:solidFill>
                  <a:schemeClr val="accent2"/>
                </a:solidFill>
                <a:effectLst/>
                <a:uLnTx/>
                <a:uFillTx/>
                <a:latin typeface="Cambria" panose="02040503050406030204" pitchFamily="18" charset="0"/>
              </a:rPr>
              <a:t>Key Approach</a:t>
            </a:r>
            <a:r>
              <a:rPr kumimoji="0" lang="en-US" sz="2100" b="1" i="0" strike="noStrike" kern="1200" cap="none" spc="0" normalizeH="0" baseline="0" noProof="0" dirty="0">
                <a:ln>
                  <a:noFill/>
                </a:ln>
                <a:solidFill>
                  <a:schemeClr val="accent2"/>
                </a:solidFill>
                <a:effectLst/>
                <a:uLnTx/>
                <a:uFillTx/>
                <a:latin typeface="Cambria" panose="02040503050406030204" pitchFamily="18" charset="0"/>
              </a:rPr>
              <a:t>: </a:t>
            </a:r>
            <a:r>
              <a:rPr lang="en-US" sz="2100" dirty="0">
                <a:solidFill>
                  <a:schemeClr val="accent2"/>
                </a:solidFill>
                <a:latin typeface="Cambria" panose="02040503050406030204" pitchFamily="18" charset="0"/>
              </a:rPr>
              <a:t>Perform a large-scale application characterization</a:t>
            </a:r>
            <a:r>
              <a:rPr lang="en-US" sz="2100" dirty="0">
                <a:solidFill>
                  <a:schemeClr val="accent2"/>
                </a:solidFill>
              </a:rPr>
              <a:t> </a:t>
            </a:r>
            <a:r>
              <a:rPr lang="en-US" sz="2100" dirty="0">
                <a:solidFill>
                  <a:schemeClr val="accent2"/>
                </a:solidFill>
                <a:latin typeface="Cambria" panose="02040503050406030204" pitchFamily="18" charset="0"/>
              </a:rPr>
              <a:t>to identify </a:t>
            </a:r>
            <a:r>
              <a:rPr lang="en-US" sz="2100" b="1" dirty="0">
                <a:solidFill>
                  <a:schemeClr val="accent2"/>
                </a:solidFill>
                <a:latin typeface="Cambria" panose="02040503050406030204" pitchFamily="18" charset="0"/>
              </a:rPr>
              <a:t>key metrics</a:t>
            </a:r>
            <a:r>
              <a:rPr lang="en-US" sz="2100" dirty="0">
                <a:solidFill>
                  <a:schemeClr val="accent2"/>
                </a:solidFill>
                <a:latin typeface="Cambria" panose="02040503050406030204" pitchFamily="18" charset="0"/>
              </a:rPr>
              <a:t> that reveal the sources to data movement bottlenecks</a:t>
            </a:r>
            <a:br>
              <a:rPr lang="en-US" sz="2000" dirty="0">
                <a:latin typeface="Cambria" panose="02040503050406030204" pitchFamily="18" charset="0"/>
              </a:rPr>
            </a:br>
            <a:r>
              <a:rPr lang="en-US" sz="800" dirty="0">
                <a:latin typeface="Cambria" panose="02040503050406030204" pitchFamily="18" charset="0"/>
              </a:rPr>
              <a:t> </a:t>
            </a:r>
          </a:p>
          <a:p>
            <a:pPr marL="274320" lvl="0" indent="-274320">
              <a:spcBef>
                <a:spcPts val="400"/>
              </a:spcBef>
              <a:defRPr/>
            </a:pPr>
            <a:r>
              <a:rPr kumimoji="0" lang="en-US" sz="2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Key Contributions</a:t>
            </a:r>
            <a:r>
              <a:rPr kumimoji="0" lang="en-US" sz="20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a:t>
            </a:r>
            <a:endParaRPr lang="en-US" sz="2000" dirty="0">
              <a:solidFill>
                <a:srgbClr val="70AD47">
                  <a:lumMod val="75000"/>
                </a:srgbClr>
              </a:solidFill>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Experimental characterization </a:t>
            </a:r>
            <a:r>
              <a:rPr lang="en-US" sz="1800" dirty="0">
                <a:solidFill>
                  <a:schemeClr val="accent6">
                    <a:lumMod val="75000"/>
                  </a:schemeClr>
                </a:solidFill>
                <a:latin typeface="Cambria" panose="02040503050406030204" pitchFamily="18" charset="0"/>
              </a:rPr>
              <a:t>of 77K functions across 345 applications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tabLst>
                <a:tab pos="398463" algn="l"/>
              </a:tabLst>
              <a:defRPr/>
            </a:pPr>
            <a:r>
              <a:rPr lang="en-US" sz="1800" i="1" dirty="0">
                <a:solidFill>
                  <a:schemeClr val="accent6">
                    <a:lumMod val="75000"/>
                  </a:schemeClr>
                </a:solidFill>
                <a:latin typeface="Cambria" panose="02040503050406030204" pitchFamily="18" charset="0"/>
              </a:rPr>
              <a:t>    −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methodology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to characterize applications based on data movement bottlenecks</a:t>
            </a:r>
            <a:r>
              <a:rPr kumimoji="0" lang="en-US" sz="1800" b="0" i="0" u="none" strike="noStrike" kern="1200" cap="none" spc="0" normalizeH="0" noProof="0" dirty="0">
                <a:ln>
                  <a:noFill/>
                </a:ln>
                <a:solidFill>
                  <a:schemeClr val="accent6">
                    <a:lumMod val="75000"/>
                  </a:schemeClr>
                </a:solidFill>
                <a:effectLst/>
                <a:uLnTx/>
                <a:uFillTx/>
                <a:latin typeface="Cambria" panose="02040503050406030204" pitchFamily="18" charset="0"/>
              </a:rPr>
              <a:t> and   	their </a:t>
            </a:r>
            <a:r>
              <a:rPr lang="en-US" sz="1800" dirty="0">
                <a:solidFill>
                  <a:schemeClr val="accent6">
                    <a:lumMod val="75000"/>
                  </a:schemeClr>
                </a:solidFill>
                <a:latin typeface="Cambria" panose="02040503050406030204" pitchFamily="18" charset="0"/>
              </a:rPr>
              <a:t>relation with different data movement mitigation techniques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DAMOV: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benchmark suite </a:t>
            </a:r>
            <a:r>
              <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with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144 functions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for data movement studies</a:t>
            </a: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Four case-studies </a:t>
            </a:r>
            <a:r>
              <a:rPr lang="en-US" sz="1800" dirty="0">
                <a:solidFill>
                  <a:schemeClr val="accent6">
                    <a:lumMod val="75000"/>
                  </a:schemeClr>
                </a:solidFill>
                <a:latin typeface="Cambria" panose="02040503050406030204" pitchFamily="18" charset="0"/>
              </a:rPr>
              <a:t>to highlight DAMOV’s applicability to open research problems </a:t>
            </a:r>
            <a:endPar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p:txBody>
      </p:sp>
      <p:sp>
        <p:nvSpPr>
          <p:cNvPr id="7" name="Slide Number Placeholder 5">
            <a:extLst>
              <a:ext uri="{FF2B5EF4-FFF2-40B4-BE49-F238E27FC236}">
                <a16:creationId xmlns:a16="http://schemas.microsoft.com/office/drawing/2014/main" id="{F324CB18-165B-BF47-9801-BBBA4EF78D5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a:t>
            </a:r>
          </a:p>
        </p:txBody>
      </p:sp>
      <p:sp>
        <p:nvSpPr>
          <p:cNvPr id="8" name="Title 1">
            <a:extLst>
              <a:ext uri="{FF2B5EF4-FFF2-40B4-BE49-F238E27FC236}">
                <a16:creationId xmlns:a16="http://schemas.microsoft.com/office/drawing/2014/main" id="{069D405D-6595-4040-8181-00257A2D03F0}"/>
              </a:ext>
            </a:extLst>
          </p:cNvPr>
          <p:cNvSpPr>
            <a:spLocks noGrp="1"/>
          </p:cNvSpPr>
          <p:nvPr>
            <p:ph type="title"/>
          </p:nvPr>
        </p:nvSpPr>
        <p:spPr>
          <a:xfrm>
            <a:off x="75991" y="73723"/>
            <a:ext cx="8987622" cy="740193"/>
          </a:xfrm>
        </p:spPr>
        <p:txBody>
          <a:bodyPr/>
          <a:lstStyle/>
          <a:p>
            <a:r>
              <a:rPr lang="en-US" dirty="0"/>
              <a:t>Executive Summary </a:t>
            </a:r>
          </a:p>
        </p:txBody>
      </p:sp>
      <p:sp>
        <p:nvSpPr>
          <p:cNvPr id="6" name="Rectangle 5">
            <a:extLst>
              <a:ext uri="{FF2B5EF4-FFF2-40B4-BE49-F238E27FC236}">
                <a16:creationId xmlns:a16="http://schemas.microsoft.com/office/drawing/2014/main" id="{92EA56F8-85E9-EE4C-A1C6-CCE74B6C71C6}"/>
              </a:ext>
            </a:extLst>
          </p:cNvPr>
          <p:cNvSpPr/>
          <p:nvPr/>
        </p:nvSpPr>
        <p:spPr>
          <a:xfrm>
            <a:off x="2173747" y="6388377"/>
            <a:ext cx="4796506" cy="338554"/>
          </a:xfrm>
          <a:prstGeom prst="rect">
            <a:avLst/>
          </a:prstGeom>
        </p:spPr>
        <p:txBody>
          <a:bodyPr wrap="none">
            <a:spAutoFit/>
          </a:bodyPr>
          <a:lstStyle/>
          <a:p>
            <a:r>
              <a:rPr lang="en-US" sz="1600" b="1" dirty="0">
                <a:latin typeface="Cambria" panose="02040503050406030204" pitchFamily="18" charset="0"/>
              </a:rPr>
              <a:t>DAMOV: </a:t>
            </a:r>
            <a:r>
              <a:rPr lang="en-US" sz="1600" dirty="0">
                <a:latin typeface="Cambria" panose="02040503050406030204" pitchFamily="18" charset="0"/>
                <a:hlinkClick r:id="rId3"/>
              </a:rPr>
              <a:t>https://github.com/CMU-SAFARI/DAMOV</a:t>
            </a:r>
            <a:r>
              <a:rPr lang="en-US" sz="1600" dirty="0">
                <a:latin typeface="Cambria" panose="02040503050406030204" pitchFamily="18" charset="0"/>
              </a:rPr>
              <a:t> </a:t>
            </a:r>
          </a:p>
        </p:txBody>
      </p:sp>
    </p:spTree>
    <p:extLst>
      <p:ext uri="{BB962C8B-B14F-4D97-AF65-F5344CB8AC3E}">
        <p14:creationId xmlns:p14="http://schemas.microsoft.com/office/powerpoint/2010/main" val="41472965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64A4-4FE6-1242-911B-6F16213F8BF2}"/>
              </a:ext>
            </a:extLst>
          </p:cNvPr>
          <p:cNvSpPr>
            <a:spLocks noGrp="1"/>
          </p:cNvSpPr>
          <p:nvPr>
            <p:ph type="title"/>
          </p:nvPr>
        </p:nvSpPr>
        <p:spPr>
          <a:xfrm>
            <a:off x="21560" y="73723"/>
            <a:ext cx="9155095" cy="740193"/>
          </a:xfrm>
        </p:spPr>
        <p:txBody>
          <a:bodyPr/>
          <a:lstStyle/>
          <a:p>
            <a:r>
              <a:rPr lang="en-US" dirty="0"/>
              <a:t>Our Goal</a:t>
            </a:r>
          </a:p>
        </p:txBody>
      </p:sp>
      <p:sp>
        <p:nvSpPr>
          <p:cNvPr id="3" name="Content Placeholder 2">
            <a:extLst>
              <a:ext uri="{FF2B5EF4-FFF2-40B4-BE49-F238E27FC236}">
                <a16:creationId xmlns:a16="http://schemas.microsoft.com/office/drawing/2014/main" id="{6C99A6A8-7087-224D-A762-E494DBE29BC2}"/>
              </a:ext>
            </a:extLst>
          </p:cNvPr>
          <p:cNvSpPr>
            <a:spLocks noGrp="1"/>
          </p:cNvSpPr>
          <p:nvPr>
            <p:ph idx="1"/>
          </p:nvPr>
        </p:nvSpPr>
        <p:spPr/>
        <p:txBody>
          <a:bodyPr/>
          <a:lstStyle/>
          <a:p>
            <a:pPr marL="0" indent="-457200">
              <a:lnSpc>
                <a:spcPct val="100000"/>
              </a:lnSpc>
              <a:spcBef>
                <a:spcPts val="0"/>
              </a:spcBef>
              <a:defRPr/>
            </a:pPr>
            <a:r>
              <a:rPr lang="en-US" sz="3200" b="1" dirty="0">
                <a:solidFill>
                  <a:schemeClr val="accent5"/>
                </a:solidFill>
              </a:rPr>
              <a:t>Our Goal: </a:t>
            </a:r>
            <a:r>
              <a:rPr lang="en-US" sz="3200" dirty="0"/>
              <a:t>develop a methodology to:</a:t>
            </a:r>
          </a:p>
          <a:p>
            <a:pPr marL="0" indent="-457200" algn="ctr">
              <a:lnSpc>
                <a:spcPct val="100000"/>
              </a:lnSpc>
              <a:spcBef>
                <a:spcPts val="0"/>
              </a:spcBef>
              <a:buNone/>
              <a:defRPr/>
            </a:pPr>
            <a:endParaRPr lang="en-US" sz="500" b="1" dirty="0"/>
          </a:p>
          <a:p>
            <a:pPr marL="914400" lvl="2" indent="-457200">
              <a:lnSpc>
                <a:spcPct val="100000"/>
              </a:lnSpc>
              <a:spcBef>
                <a:spcPts val="0"/>
              </a:spcBef>
              <a:buFont typeface="System Font Regular"/>
              <a:buChar char="−"/>
              <a:defRPr/>
            </a:pPr>
            <a:r>
              <a:rPr lang="en-US" sz="2800" dirty="0">
                <a:solidFill>
                  <a:schemeClr val="accent6">
                    <a:lumMod val="75000"/>
                  </a:schemeClr>
                </a:solidFill>
              </a:rPr>
              <a:t>methodically identify </a:t>
            </a:r>
            <a:r>
              <a:rPr lang="en-US" sz="2800" dirty="0"/>
              <a:t>sources of data movement bottlenecks</a:t>
            </a:r>
            <a:br>
              <a:rPr lang="en-US" sz="2400" dirty="0"/>
            </a:br>
            <a:endParaRPr lang="en-US" sz="1200" dirty="0"/>
          </a:p>
          <a:p>
            <a:pPr marL="914400" lvl="2" indent="-457200">
              <a:lnSpc>
                <a:spcPct val="100000"/>
              </a:lnSpc>
              <a:spcBef>
                <a:spcPts val="0"/>
              </a:spcBef>
              <a:buFont typeface="System Font Regular"/>
              <a:buChar char="−"/>
              <a:defRPr/>
            </a:pPr>
            <a:r>
              <a:rPr lang="en-US" sz="2800" dirty="0">
                <a:solidFill>
                  <a:schemeClr val="accent6">
                    <a:lumMod val="75000"/>
                  </a:schemeClr>
                </a:solidFill>
              </a:rPr>
              <a:t>comprehensively compare </a:t>
            </a:r>
            <a:r>
              <a:rPr lang="en-US" sz="2800" dirty="0"/>
              <a:t>compute- and memory-centric data movement mitigation techniques</a:t>
            </a:r>
          </a:p>
          <a:p>
            <a:endParaRPr lang="en-US" dirty="0"/>
          </a:p>
        </p:txBody>
      </p:sp>
      <p:sp>
        <p:nvSpPr>
          <p:cNvPr id="4" name="Slide Number Placeholder 5">
            <a:extLst>
              <a:ext uri="{FF2B5EF4-FFF2-40B4-BE49-F238E27FC236}">
                <a16:creationId xmlns:a16="http://schemas.microsoft.com/office/drawing/2014/main" id="{E516E2E1-6CBC-244A-99BA-FE4C26B0218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13</a:t>
            </a:r>
          </a:p>
        </p:txBody>
      </p:sp>
    </p:spTree>
    <p:extLst>
      <p:ext uri="{BB962C8B-B14F-4D97-AF65-F5344CB8AC3E}">
        <p14:creationId xmlns:p14="http://schemas.microsoft.com/office/powerpoint/2010/main" val="1789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
        <p:nvSpPr>
          <p:cNvPr id="13" name="Slide Number Placeholder 5">
            <a:extLst>
              <a:ext uri="{FF2B5EF4-FFF2-40B4-BE49-F238E27FC236}">
                <a16:creationId xmlns:a16="http://schemas.microsoft.com/office/drawing/2014/main" id="{DB77E530-5E2B-7142-9516-4A77E4AD13E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14</a:t>
            </a:r>
          </a:p>
        </p:txBody>
      </p:sp>
    </p:spTree>
    <p:extLst>
      <p:ext uri="{BB962C8B-B14F-4D97-AF65-F5344CB8AC3E}">
        <p14:creationId xmlns:p14="http://schemas.microsoft.com/office/powerpoint/2010/main" val="92835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E7AE-8CFA-7E47-958C-1A1E590DF3E8}"/>
              </a:ext>
            </a:extLst>
          </p:cNvPr>
          <p:cNvSpPr>
            <a:spLocks noGrp="1"/>
          </p:cNvSpPr>
          <p:nvPr>
            <p:ph type="title"/>
          </p:nvPr>
        </p:nvSpPr>
        <p:spPr/>
        <p:txBody>
          <a:bodyPr/>
          <a:lstStyle/>
          <a:p>
            <a:r>
              <a:rPr lang="en-US" dirty="0"/>
              <a:t>Key Approach</a:t>
            </a:r>
          </a:p>
        </p:txBody>
      </p:sp>
      <p:sp>
        <p:nvSpPr>
          <p:cNvPr id="3" name="Content Placeholder 2">
            <a:extLst>
              <a:ext uri="{FF2B5EF4-FFF2-40B4-BE49-F238E27FC236}">
                <a16:creationId xmlns:a16="http://schemas.microsoft.com/office/drawing/2014/main" id="{10E635D6-5918-5E45-9E3D-69AFC31E0032}"/>
              </a:ext>
            </a:extLst>
          </p:cNvPr>
          <p:cNvSpPr>
            <a:spLocks noGrp="1"/>
          </p:cNvSpPr>
          <p:nvPr>
            <p:ph idx="1"/>
          </p:nvPr>
        </p:nvSpPr>
        <p:spPr/>
        <p:txBody>
          <a:bodyPr/>
          <a:lstStyle/>
          <a:p>
            <a:r>
              <a:rPr lang="en-US" sz="2600" dirty="0"/>
              <a:t>New </a:t>
            </a:r>
            <a:r>
              <a:rPr lang="en-US" sz="2600" dirty="0">
                <a:solidFill>
                  <a:schemeClr val="accent2"/>
                </a:solidFill>
              </a:rPr>
              <a:t>workload characterization methodology </a:t>
            </a:r>
            <a:r>
              <a:rPr lang="en-US" sz="2600" dirty="0"/>
              <a:t>to analyze:</a:t>
            </a:r>
          </a:p>
          <a:p>
            <a:pPr lvl="1"/>
            <a:r>
              <a:rPr lang="en-US" dirty="0"/>
              <a:t> data movement bottlenecks</a:t>
            </a:r>
            <a:endParaRPr lang="en-US" sz="1200" dirty="0"/>
          </a:p>
          <a:p>
            <a:pPr lvl="1"/>
            <a:r>
              <a:rPr lang="en-US" dirty="0"/>
              <a:t> suitability of different data movement mitigation mechanisms</a:t>
            </a:r>
            <a:br>
              <a:rPr lang="en-US" dirty="0">
                <a:solidFill>
                  <a:srgbClr val="C00000"/>
                </a:solidFill>
              </a:rPr>
            </a:br>
            <a:endParaRPr lang="en-US" sz="1400" dirty="0"/>
          </a:p>
          <a:p>
            <a:r>
              <a:rPr lang="en-US" sz="2600" dirty="0"/>
              <a:t>Two main profiling strategies: </a:t>
            </a:r>
          </a:p>
          <a:p>
            <a:pPr marL="457200" lvl="1" indent="0">
              <a:buNone/>
            </a:pPr>
            <a:endParaRPr lang="en-US" sz="1400" dirty="0">
              <a:solidFill>
                <a:schemeClr val="accent6">
                  <a:lumMod val="75000"/>
                </a:schemeClr>
              </a:solidFill>
            </a:endParaRPr>
          </a:p>
          <a:p>
            <a:pPr marL="457200" lvl="1" indent="0">
              <a:buNone/>
            </a:pPr>
            <a:endParaRPr lang="en-US" sz="1400" dirty="0">
              <a:solidFill>
                <a:schemeClr val="accent6">
                  <a:lumMod val="75000"/>
                </a:schemeClr>
              </a:solidFill>
            </a:endParaRPr>
          </a:p>
          <a:p>
            <a:endParaRPr lang="en-US" dirty="0">
              <a:solidFill>
                <a:schemeClr val="accent6">
                  <a:lumMod val="75000"/>
                </a:schemeClr>
              </a:solidFill>
            </a:endParaRPr>
          </a:p>
        </p:txBody>
      </p:sp>
      <p:sp>
        <p:nvSpPr>
          <p:cNvPr id="4" name="Rounded Rectangle 3">
            <a:extLst>
              <a:ext uri="{FF2B5EF4-FFF2-40B4-BE49-F238E27FC236}">
                <a16:creationId xmlns:a16="http://schemas.microsoft.com/office/drawing/2014/main" id="{490E2399-870C-0C47-9E12-589E1D39E470}"/>
              </a:ext>
            </a:extLst>
          </p:cNvPr>
          <p:cNvSpPr/>
          <p:nvPr/>
        </p:nvSpPr>
        <p:spPr>
          <a:xfrm>
            <a:off x="874520" y="2743011"/>
            <a:ext cx="7390563" cy="1770698"/>
          </a:xfrm>
          <a:prstGeom prst="roundRect">
            <a:avLst/>
          </a:prstGeom>
          <a:solidFill>
            <a:schemeClr val="accent4">
              <a:lumMod val="20000"/>
              <a:lumOff val="8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rgbClr val="FFC000"/>
                </a:solidFill>
                <a:latin typeface="Cambria" panose="02040503050406030204" pitchFamily="18" charset="0"/>
              </a:rPr>
              <a:t> </a:t>
            </a:r>
            <a:r>
              <a:rPr lang="en-US" sz="2600" b="1" dirty="0">
                <a:solidFill>
                  <a:srgbClr val="FFC000"/>
                </a:solidFill>
                <a:latin typeface="Cambria" panose="02040503050406030204" pitchFamily="18" charset="0"/>
              </a:rPr>
              <a:t>Architecture-independent profiling:</a:t>
            </a:r>
            <a:br>
              <a:rPr lang="en-US" sz="2600" b="1" dirty="0">
                <a:solidFill>
                  <a:srgbClr val="FFC000"/>
                </a:solidFill>
                <a:latin typeface="Cambria" panose="02040503050406030204" pitchFamily="18" charset="0"/>
              </a:rPr>
            </a:br>
            <a:endParaRPr lang="en-US" sz="1200" b="1" dirty="0">
              <a:solidFill>
                <a:srgbClr val="FFC000"/>
              </a:solidFill>
              <a:latin typeface="Cambria" panose="02040503050406030204" pitchFamily="18" charset="0"/>
            </a:endParaRPr>
          </a:p>
          <a:p>
            <a:pPr lvl="1" algn="ctr"/>
            <a:r>
              <a:rPr lang="en-US" sz="2400" dirty="0">
                <a:latin typeface="Cambria" panose="02040503050406030204" pitchFamily="18" charset="0"/>
              </a:rPr>
              <a:t>characterizes the memory behavior </a:t>
            </a:r>
            <a:r>
              <a:rPr lang="en-US" sz="2400" dirty="0">
                <a:solidFill>
                  <a:srgbClr val="7030A0"/>
                </a:solidFill>
                <a:latin typeface="Cambria" panose="02040503050406030204" pitchFamily="18" charset="0"/>
              </a:rPr>
              <a:t>independently</a:t>
            </a:r>
            <a:r>
              <a:rPr lang="en-US" sz="2400" dirty="0">
                <a:latin typeface="Cambria" panose="02040503050406030204" pitchFamily="18" charset="0"/>
              </a:rPr>
              <a:t> of the underlying </a:t>
            </a:r>
            <a:r>
              <a:rPr lang="en-US" sz="2400" dirty="0">
                <a:solidFill>
                  <a:srgbClr val="7030A0"/>
                </a:solidFill>
                <a:latin typeface="Cambria" panose="02040503050406030204" pitchFamily="18" charset="0"/>
              </a:rPr>
              <a:t>hardware</a:t>
            </a:r>
            <a:br>
              <a:rPr lang="en-US" sz="2400" dirty="0">
                <a:solidFill>
                  <a:schemeClr val="accent6">
                    <a:lumMod val="75000"/>
                  </a:schemeClr>
                </a:solidFill>
                <a:latin typeface="Cambria" panose="02040503050406030204" pitchFamily="18" charset="0"/>
              </a:rPr>
            </a:br>
            <a:endParaRPr lang="en-US" sz="1200" dirty="0">
              <a:solidFill>
                <a:schemeClr val="accent6">
                  <a:lumMod val="75000"/>
                </a:schemeClr>
              </a:solidFill>
              <a:latin typeface="Cambria" panose="02040503050406030204" pitchFamily="18" charset="0"/>
            </a:endParaRPr>
          </a:p>
        </p:txBody>
      </p:sp>
      <p:sp>
        <p:nvSpPr>
          <p:cNvPr id="5" name="Rounded Rectangle 4">
            <a:extLst>
              <a:ext uri="{FF2B5EF4-FFF2-40B4-BE49-F238E27FC236}">
                <a16:creationId xmlns:a16="http://schemas.microsoft.com/office/drawing/2014/main" id="{712E0635-1FC6-7940-8F14-8D3A8E08ED90}"/>
              </a:ext>
            </a:extLst>
          </p:cNvPr>
          <p:cNvSpPr/>
          <p:nvPr/>
        </p:nvSpPr>
        <p:spPr>
          <a:xfrm>
            <a:off x="874520" y="4627489"/>
            <a:ext cx="7390563" cy="1770698"/>
          </a:xfrm>
          <a:prstGeom prst="roundRect">
            <a:avLst/>
          </a:prstGeom>
          <a:solidFill>
            <a:schemeClr val="accent1">
              <a:lumMod val="20000"/>
              <a:lumOff val="8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600" b="1" dirty="0">
                <a:solidFill>
                  <a:schemeClr val="accent5"/>
                </a:solidFill>
                <a:latin typeface="Cambria" panose="02040503050406030204" pitchFamily="18" charset="0"/>
              </a:rPr>
              <a:t>Architecture-dependent profiling:</a:t>
            </a:r>
            <a:br>
              <a:rPr lang="en-US" sz="2600" dirty="0">
                <a:solidFill>
                  <a:schemeClr val="accent2"/>
                </a:solidFill>
                <a:latin typeface="Cambria" panose="02040503050406030204" pitchFamily="18" charset="0"/>
              </a:rPr>
            </a:br>
            <a:endParaRPr lang="en-US" sz="1200" dirty="0">
              <a:solidFill>
                <a:schemeClr val="accent2"/>
              </a:solidFill>
              <a:latin typeface="Cambria" panose="02040503050406030204" pitchFamily="18" charset="0"/>
            </a:endParaRPr>
          </a:p>
          <a:p>
            <a:pPr lvl="1" algn="ctr"/>
            <a:r>
              <a:rPr lang="en-US" sz="2400" dirty="0">
                <a:latin typeface="Cambria" panose="02040503050406030204" pitchFamily="18" charset="0"/>
              </a:rPr>
              <a:t>evaluates the </a:t>
            </a:r>
            <a:r>
              <a:rPr lang="en-US" sz="2400" dirty="0">
                <a:solidFill>
                  <a:srgbClr val="7030A0"/>
                </a:solidFill>
                <a:latin typeface="Cambria" panose="02040503050406030204" pitchFamily="18" charset="0"/>
              </a:rPr>
              <a:t>impact of the system configuration </a:t>
            </a:r>
            <a:r>
              <a:rPr lang="en-US" sz="2400" dirty="0">
                <a:latin typeface="Cambria" panose="02040503050406030204" pitchFamily="18" charset="0"/>
              </a:rPr>
              <a:t>on the memory behavior</a:t>
            </a:r>
            <a:br>
              <a:rPr lang="en-US" sz="2400" dirty="0">
                <a:latin typeface="Cambria" panose="02040503050406030204" pitchFamily="18" charset="0"/>
              </a:rPr>
            </a:br>
            <a:endParaRPr lang="en-US" sz="1200" dirty="0">
              <a:latin typeface="Cambria" panose="02040503050406030204" pitchFamily="18" charset="0"/>
            </a:endParaRPr>
          </a:p>
        </p:txBody>
      </p:sp>
      <p:sp>
        <p:nvSpPr>
          <p:cNvPr id="6" name="Slide Number Placeholder 5">
            <a:extLst>
              <a:ext uri="{FF2B5EF4-FFF2-40B4-BE49-F238E27FC236}">
                <a16:creationId xmlns:a16="http://schemas.microsoft.com/office/drawing/2014/main" id="{7C21157A-6FB5-BF49-A6C2-85591AF37EB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15</a:t>
            </a:r>
          </a:p>
        </p:txBody>
      </p:sp>
    </p:spTree>
    <p:extLst>
      <p:ext uri="{BB962C8B-B14F-4D97-AF65-F5344CB8AC3E}">
        <p14:creationId xmlns:p14="http://schemas.microsoft.com/office/powerpoint/2010/main" val="23080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16</a:t>
            </a:r>
          </a:p>
        </p:txBody>
      </p:sp>
    </p:spTree>
    <p:extLst>
      <p:ext uri="{BB962C8B-B14F-4D97-AF65-F5344CB8AC3E}">
        <p14:creationId xmlns:p14="http://schemas.microsoft.com/office/powerpoint/2010/main" val="40245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nodeType="withEffect">
                                  <p:stCondLst>
                                    <p:cond delay="0"/>
                                  </p:stCondLst>
                                  <p:childTnLst>
                                    <p:set>
                                      <p:cBhvr>
                                        <p:cTn id="40" dur="1" fill="hold">
                                          <p:stCondLst>
                                            <p:cond delay="0"/>
                                          </p:stCondLst>
                                        </p:cTn>
                                        <p:tgtEl>
                                          <p:spTgt spid="180"/>
                                        </p:tgtEl>
                                        <p:attrNameLst>
                                          <p:attrName>style.visibility</p:attrName>
                                        </p:attrNameLst>
                                      </p:cBhvr>
                                      <p:to>
                                        <p:strVal val="visible"/>
                                      </p:to>
                                    </p:set>
                                    <p:animEffect transition="in" filter="fade">
                                      <p:cBhvr>
                                        <p:cTn id="41"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7713FE8C-DF81-C54A-AB72-6E14A130CB73}"/>
              </a:ext>
            </a:extLst>
          </p:cNvPr>
          <p:cNvGrpSpPr/>
          <p:nvPr/>
        </p:nvGrpSpPr>
        <p:grpSpPr>
          <a:xfrm>
            <a:off x="35440" y="684327"/>
            <a:ext cx="9138932" cy="6132873"/>
            <a:chOff x="35440" y="675449"/>
            <a:chExt cx="9138932" cy="6132873"/>
          </a:xfrm>
        </p:grpSpPr>
        <p:sp>
          <p:nvSpPr>
            <p:cNvPr id="165" name="Rectangle 164">
              <a:extLst>
                <a:ext uri="{FF2B5EF4-FFF2-40B4-BE49-F238E27FC236}">
                  <a16:creationId xmlns:a16="http://schemas.microsoft.com/office/drawing/2014/main" id="{FDBBCE1E-1C96-1B42-9717-57112FF86F62}"/>
                </a:ext>
              </a:extLst>
            </p:cNvPr>
            <p:cNvSpPr/>
            <p:nvPr/>
          </p:nvSpPr>
          <p:spPr>
            <a:xfrm>
              <a:off x="4734968" y="675449"/>
              <a:ext cx="4288889" cy="222552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E9C9A79-340C-454D-8898-6B85C347E0AA}"/>
                </a:ext>
              </a:extLst>
            </p:cNvPr>
            <p:cNvSpPr/>
            <p:nvPr/>
          </p:nvSpPr>
          <p:spPr>
            <a:xfrm>
              <a:off x="35440" y="3131550"/>
              <a:ext cx="9042027" cy="329848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D8FC8774-3F8C-534D-8BB1-35C4CAA84151}"/>
                </a:ext>
              </a:extLst>
            </p:cNvPr>
            <p:cNvSpPr/>
            <p:nvPr/>
          </p:nvSpPr>
          <p:spPr>
            <a:xfrm>
              <a:off x="5066805" y="6389816"/>
              <a:ext cx="4086603" cy="41850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3BC59A3F-A5B5-C84C-88DB-42B2DFE3E40D}"/>
                </a:ext>
              </a:extLst>
            </p:cNvPr>
            <p:cNvSpPr/>
            <p:nvPr/>
          </p:nvSpPr>
          <p:spPr>
            <a:xfrm>
              <a:off x="8909414" y="2902843"/>
              <a:ext cx="264958" cy="29280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16</a:t>
            </a:r>
          </a:p>
        </p:txBody>
      </p:sp>
    </p:spTree>
    <p:extLst>
      <p:ext uri="{BB962C8B-B14F-4D97-AF65-F5344CB8AC3E}">
        <p14:creationId xmlns:p14="http://schemas.microsoft.com/office/powerpoint/2010/main" val="80882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EBC11-E63A-4446-921E-28F4A466B862}"/>
              </a:ext>
            </a:extLst>
          </p:cNvPr>
          <p:cNvSpPr>
            <a:spLocks noGrp="1"/>
          </p:cNvSpPr>
          <p:nvPr>
            <p:ph type="title"/>
          </p:nvPr>
        </p:nvSpPr>
        <p:spPr/>
        <p:txBody>
          <a:bodyPr/>
          <a:lstStyle/>
          <a:p>
            <a:r>
              <a:rPr lang="en-US" dirty="0"/>
              <a:t>Step 1: Application Profiling</a:t>
            </a:r>
          </a:p>
        </p:txBody>
      </p:sp>
      <p:sp>
        <p:nvSpPr>
          <p:cNvPr id="3" name="Espaço Reservado para Conteúdo 2">
            <a:extLst>
              <a:ext uri="{FF2B5EF4-FFF2-40B4-BE49-F238E27FC236}">
                <a16:creationId xmlns:a16="http://schemas.microsoft.com/office/drawing/2014/main" id="{2462783E-F658-4225-AE9A-DEA70F9FEFCF}"/>
              </a:ext>
            </a:extLst>
          </p:cNvPr>
          <p:cNvSpPr>
            <a:spLocks noGrp="1"/>
          </p:cNvSpPr>
          <p:nvPr>
            <p:ph idx="1"/>
          </p:nvPr>
        </p:nvSpPr>
        <p:spPr>
          <a:xfrm>
            <a:off x="75991" y="813917"/>
            <a:ext cx="8987622" cy="985334"/>
          </a:xfrm>
        </p:spPr>
        <p:txBody>
          <a:bodyPr/>
          <a:lstStyle/>
          <a:p>
            <a:pPr marL="0" indent="0">
              <a:buNone/>
            </a:pPr>
            <a:r>
              <a:rPr lang="en-US" dirty="0">
                <a:solidFill>
                  <a:schemeClr val="accent5"/>
                </a:solidFill>
              </a:rPr>
              <a:t>Goal: </a:t>
            </a:r>
            <a:r>
              <a:rPr lang="en-US" dirty="0"/>
              <a:t>Identify </a:t>
            </a:r>
            <a:r>
              <a:rPr lang="en-US" b="1" dirty="0">
                <a:solidFill>
                  <a:schemeClr val="accent5"/>
                </a:solidFill>
              </a:rPr>
              <a:t>application</a:t>
            </a:r>
            <a:r>
              <a:rPr lang="en-US" dirty="0"/>
              <a:t> </a:t>
            </a:r>
            <a:r>
              <a:rPr lang="en-US" b="1" dirty="0">
                <a:solidFill>
                  <a:schemeClr val="accent5"/>
                </a:solidFill>
              </a:rPr>
              <a:t>functions</a:t>
            </a:r>
            <a:r>
              <a:rPr lang="en-US" dirty="0"/>
              <a:t> that suffer from </a:t>
            </a:r>
            <a:r>
              <a:rPr lang="en-US" dirty="0">
                <a:solidFill>
                  <a:srgbClr val="C00000"/>
                </a:solidFill>
              </a:rPr>
              <a:t>data movement bottlenecks</a:t>
            </a:r>
          </a:p>
          <a:p>
            <a:pPr marL="0" indent="0">
              <a:buNone/>
            </a:pPr>
            <a:endParaRPr lang="en-US" dirty="0"/>
          </a:p>
        </p:txBody>
      </p:sp>
      <p:sp>
        <p:nvSpPr>
          <p:cNvPr id="6" name="Slide Number Placeholder 5">
            <a:extLst>
              <a:ext uri="{FF2B5EF4-FFF2-40B4-BE49-F238E27FC236}">
                <a16:creationId xmlns:a16="http://schemas.microsoft.com/office/drawing/2014/main" id="{933B559E-9A0F-2043-B365-0F62482DF8B6}"/>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17</a:t>
            </a:r>
          </a:p>
        </p:txBody>
      </p:sp>
      <p:grpSp>
        <p:nvGrpSpPr>
          <p:cNvPr id="7" name="Group 6">
            <a:extLst>
              <a:ext uri="{FF2B5EF4-FFF2-40B4-BE49-F238E27FC236}">
                <a16:creationId xmlns:a16="http://schemas.microsoft.com/office/drawing/2014/main" id="{0DDC5806-1842-E44F-B9F9-A632C82E7EA2}"/>
              </a:ext>
            </a:extLst>
          </p:cNvPr>
          <p:cNvGrpSpPr/>
          <p:nvPr/>
        </p:nvGrpSpPr>
        <p:grpSpPr>
          <a:xfrm>
            <a:off x="287318" y="2244751"/>
            <a:ext cx="3412488" cy="3665463"/>
            <a:chOff x="287318" y="2244751"/>
            <a:chExt cx="3412488" cy="3665463"/>
          </a:xfrm>
        </p:grpSpPr>
        <p:sp>
          <p:nvSpPr>
            <p:cNvPr id="10" name="Oval 9">
              <a:extLst>
                <a:ext uri="{FF2B5EF4-FFF2-40B4-BE49-F238E27FC236}">
                  <a16:creationId xmlns:a16="http://schemas.microsoft.com/office/drawing/2014/main" id="{C496608B-4837-9D43-94AE-85FBB9F79C15}"/>
                </a:ext>
              </a:extLst>
            </p:cNvPr>
            <p:cNvSpPr/>
            <p:nvPr/>
          </p:nvSpPr>
          <p:spPr>
            <a:xfrm>
              <a:off x="1627961" y="4813397"/>
              <a:ext cx="985872" cy="896895"/>
            </a:xfrm>
            <a:prstGeom prst="ellipse">
              <a:avLst/>
            </a:prstGeom>
            <a:solidFill>
              <a:srgbClr val="8D74A1"/>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Physics</a:t>
              </a:r>
            </a:p>
          </p:txBody>
        </p:sp>
        <p:sp>
          <p:nvSpPr>
            <p:cNvPr id="11" name="Oval 10">
              <a:extLst>
                <a:ext uri="{FF2B5EF4-FFF2-40B4-BE49-F238E27FC236}">
                  <a16:creationId xmlns:a16="http://schemas.microsoft.com/office/drawing/2014/main" id="{C06208B6-8848-C34D-A607-E8EE8446E0A8}"/>
                </a:ext>
              </a:extLst>
            </p:cNvPr>
            <p:cNvSpPr/>
            <p:nvPr/>
          </p:nvSpPr>
          <p:spPr>
            <a:xfrm>
              <a:off x="1333547" y="3488458"/>
              <a:ext cx="1075636" cy="839943"/>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Security</a:t>
              </a:r>
            </a:p>
          </p:txBody>
        </p:sp>
        <p:sp>
          <p:nvSpPr>
            <p:cNvPr id="17" name="Oval 16">
              <a:extLst>
                <a:ext uri="{FF2B5EF4-FFF2-40B4-BE49-F238E27FC236}">
                  <a16:creationId xmlns:a16="http://schemas.microsoft.com/office/drawing/2014/main" id="{8104CB52-165A-804A-A5D3-D72CD3F7F0E4}"/>
                </a:ext>
              </a:extLst>
            </p:cNvPr>
            <p:cNvSpPr/>
            <p:nvPr/>
          </p:nvSpPr>
          <p:spPr>
            <a:xfrm>
              <a:off x="287318" y="2441408"/>
              <a:ext cx="1187064" cy="1152189"/>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Machine learning</a:t>
              </a:r>
            </a:p>
          </p:txBody>
        </p:sp>
        <p:sp>
          <p:nvSpPr>
            <p:cNvPr id="18" name="Oval 17">
              <a:extLst>
                <a:ext uri="{FF2B5EF4-FFF2-40B4-BE49-F238E27FC236}">
                  <a16:creationId xmlns:a16="http://schemas.microsoft.com/office/drawing/2014/main" id="{05596F73-5690-4E4D-B17D-3722AC076A3F}"/>
                </a:ext>
              </a:extLst>
            </p:cNvPr>
            <p:cNvSpPr/>
            <p:nvPr/>
          </p:nvSpPr>
          <p:spPr>
            <a:xfrm>
              <a:off x="2456967" y="4692047"/>
              <a:ext cx="1178427" cy="971402"/>
            </a:xfrm>
            <a:prstGeom prst="ellipse">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Database</a:t>
              </a:r>
            </a:p>
          </p:txBody>
        </p:sp>
        <p:sp>
          <p:nvSpPr>
            <p:cNvPr id="19" name="Oval 18">
              <a:extLst>
                <a:ext uri="{FF2B5EF4-FFF2-40B4-BE49-F238E27FC236}">
                  <a16:creationId xmlns:a16="http://schemas.microsoft.com/office/drawing/2014/main" id="{F3EE88E2-4C02-0845-AF9C-BFD50049AD87}"/>
                </a:ext>
              </a:extLst>
            </p:cNvPr>
            <p:cNvSpPr/>
            <p:nvPr/>
          </p:nvSpPr>
          <p:spPr>
            <a:xfrm>
              <a:off x="365224" y="4775910"/>
              <a:ext cx="1519205" cy="1134304"/>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uLnTx/>
                  <a:uFillTx/>
                  <a:latin typeface="Cambria" panose="02040503050406030204" pitchFamily="18" charset="0"/>
                  <a:ea typeface="+mn-ea"/>
                  <a:cs typeface="+mn-cs"/>
                </a:rPr>
                <a:t>Graph processing</a:t>
              </a:r>
            </a:p>
          </p:txBody>
        </p:sp>
        <p:sp>
          <p:nvSpPr>
            <p:cNvPr id="20" name="Oval 19">
              <a:extLst>
                <a:ext uri="{FF2B5EF4-FFF2-40B4-BE49-F238E27FC236}">
                  <a16:creationId xmlns:a16="http://schemas.microsoft.com/office/drawing/2014/main" id="{925F2DA0-7DF6-1B43-8569-93EBC93386B7}"/>
                </a:ext>
              </a:extLst>
            </p:cNvPr>
            <p:cNvSpPr/>
            <p:nvPr/>
          </p:nvSpPr>
          <p:spPr>
            <a:xfrm>
              <a:off x="1900160" y="2608766"/>
              <a:ext cx="1171584" cy="1352980"/>
            </a:xfrm>
            <a:prstGeom prst="ellipse">
              <a:avLst/>
            </a:prstGeom>
            <a:solidFill>
              <a:srgbClr val="8D74A1"/>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analytics</a:t>
              </a:r>
            </a:p>
          </p:txBody>
        </p:sp>
        <p:sp>
          <p:nvSpPr>
            <p:cNvPr id="21" name="Oval 20">
              <a:extLst>
                <a:ext uri="{FF2B5EF4-FFF2-40B4-BE49-F238E27FC236}">
                  <a16:creationId xmlns:a16="http://schemas.microsoft.com/office/drawing/2014/main" id="{D3A6FBC5-C984-4B47-ABE2-B0EBFC1B1C47}"/>
                </a:ext>
              </a:extLst>
            </p:cNvPr>
            <p:cNvSpPr/>
            <p:nvPr/>
          </p:nvSpPr>
          <p:spPr>
            <a:xfrm>
              <a:off x="321538" y="4088978"/>
              <a:ext cx="1680173" cy="1060798"/>
            </a:xfrm>
            <a:prstGeom prst="ellipse">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reorganization</a:t>
              </a:r>
            </a:p>
          </p:txBody>
        </p:sp>
        <p:sp>
          <p:nvSpPr>
            <p:cNvPr id="22" name="Oval 21">
              <a:extLst>
                <a:ext uri="{FF2B5EF4-FFF2-40B4-BE49-F238E27FC236}">
                  <a16:creationId xmlns:a16="http://schemas.microsoft.com/office/drawing/2014/main" id="{AD32A554-9F41-4446-ACC4-F2C36E4EFB9C}"/>
                </a:ext>
              </a:extLst>
            </p:cNvPr>
            <p:cNvSpPr/>
            <p:nvPr/>
          </p:nvSpPr>
          <p:spPr>
            <a:xfrm>
              <a:off x="913332" y="3020526"/>
              <a:ext cx="1259688" cy="656169"/>
            </a:xfrm>
            <a:prstGeom prst="ellipse">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Genomics</a:t>
              </a:r>
            </a:p>
          </p:txBody>
        </p:sp>
        <p:sp>
          <p:nvSpPr>
            <p:cNvPr id="23" name="Oval 22">
              <a:extLst>
                <a:ext uri="{FF2B5EF4-FFF2-40B4-BE49-F238E27FC236}">
                  <a16:creationId xmlns:a16="http://schemas.microsoft.com/office/drawing/2014/main" id="{CE18A455-D9F9-3E44-A3EB-683308697B05}"/>
                </a:ext>
              </a:extLst>
            </p:cNvPr>
            <p:cNvSpPr/>
            <p:nvPr/>
          </p:nvSpPr>
          <p:spPr>
            <a:xfrm>
              <a:off x="342002" y="3376187"/>
              <a:ext cx="1176724" cy="981981"/>
            </a:xfrm>
            <a:prstGeom prst="ellipse">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Deep Neural Networks</a:t>
              </a:r>
            </a:p>
          </p:txBody>
        </p:sp>
        <p:sp>
          <p:nvSpPr>
            <p:cNvPr id="24" name="Oval 23">
              <a:extLst>
                <a:ext uri="{FF2B5EF4-FFF2-40B4-BE49-F238E27FC236}">
                  <a16:creationId xmlns:a16="http://schemas.microsoft.com/office/drawing/2014/main" id="{6306BC25-7A70-854E-A917-29A7F97591DB}"/>
                </a:ext>
              </a:extLst>
            </p:cNvPr>
            <p:cNvSpPr/>
            <p:nvPr/>
          </p:nvSpPr>
          <p:spPr>
            <a:xfrm>
              <a:off x="1582339" y="3845299"/>
              <a:ext cx="1335156" cy="1149908"/>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Image processing</a:t>
              </a:r>
            </a:p>
          </p:txBody>
        </p:sp>
        <p:sp>
          <p:nvSpPr>
            <p:cNvPr id="25" name="Oval 24">
              <a:extLst>
                <a:ext uri="{FF2B5EF4-FFF2-40B4-BE49-F238E27FC236}">
                  <a16:creationId xmlns:a16="http://schemas.microsoft.com/office/drawing/2014/main" id="{FE2AC4E1-0981-1848-8BFD-B7B5505D24FF}"/>
                </a:ext>
              </a:extLst>
            </p:cNvPr>
            <p:cNvSpPr/>
            <p:nvPr/>
          </p:nvSpPr>
          <p:spPr>
            <a:xfrm>
              <a:off x="2577018" y="3467859"/>
              <a:ext cx="1122788" cy="1345054"/>
            </a:xfrm>
            <a:prstGeom prst="ellipse">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Linear algebra</a:t>
              </a:r>
            </a:p>
          </p:txBody>
        </p:sp>
        <p:sp>
          <p:nvSpPr>
            <p:cNvPr id="26" name="Oval 25">
              <a:extLst>
                <a:ext uri="{FF2B5EF4-FFF2-40B4-BE49-F238E27FC236}">
                  <a16:creationId xmlns:a16="http://schemas.microsoft.com/office/drawing/2014/main" id="{B6AD325A-5A2D-0544-9321-6ECD94B32DD8}"/>
                </a:ext>
              </a:extLst>
            </p:cNvPr>
            <p:cNvSpPr/>
            <p:nvPr/>
          </p:nvSpPr>
          <p:spPr>
            <a:xfrm>
              <a:off x="1222538" y="2244751"/>
              <a:ext cx="1354479" cy="1041463"/>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Signal processing</a:t>
              </a:r>
            </a:p>
          </p:txBody>
        </p:sp>
        <p:sp>
          <p:nvSpPr>
            <p:cNvPr id="27" name="Oval 26">
              <a:extLst>
                <a:ext uri="{FF2B5EF4-FFF2-40B4-BE49-F238E27FC236}">
                  <a16:creationId xmlns:a16="http://schemas.microsoft.com/office/drawing/2014/main" id="{F20788F0-5522-E34B-9B91-4E1234C364C7}"/>
                </a:ext>
              </a:extLst>
            </p:cNvPr>
            <p:cNvSpPr/>
            <p:nvPr/>
          </p:nvSpPr>
          <p:spPr>
            <a:xfrm>
              <a:off x="2684917" y="2477665"/>
              <a:ext cx="988009" cy="1079673"/>
            </a:xfrm>
            <a:prstGeom prst="ellipse">
              <a:avLst/>
            </a:prstGeom>
            <a:solidFill>
              <a:srgbClr val="4372C4"/>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solidFill>
                    <a:prstClr val="white"/>
                  </a:solidFill>
                  <a:uLnTx/>
                  <a:uFillTx/>
                  <a:latin typeface="Cambria" panose="02040503050406030204" pitchFamily="18" charset="0"/>
                  <a:ea typeface="+mn-ea"/>
                  <a:cs typeface="+mn-cs"/>
                </a:rPr>
                <a:t>Data mining</a:t>
              </a:r>
            </a:p>
          </p:txBody>
        </p:sp>
      </p:grpSp>
      <p:grpSp>
        <p:nvGrpSpPr>
          <p:cNvPr id="8" name="Group 7">
            <a:extLst>
              <a:ext uri="{FF2B5EF4-FFF2-40B4-BE49-F238E27FC236}">
                <a16:creationId xmlns:a16="http://schemas.microsoft.com/office/drawing/2014/main" id="{73BCC471-B72D-A445-AA95-C298290FABC6}"/>
              </a:ext>
            </a:extLst>
          </p:cNvPr>
          <p:cNvGrpSpPr/>
          <p:nvPr/>
        </p:nvGrpSpPr>
        <p:grpSpPr>
          <a:xfrm>
            <a:off x="2527431" y="2441408"/>
            <a:ext cx="6270075" cy="2663402"/>
            <a:chOff x="2527431" y="2441408"/>
            <a:chExt cx="6270075" cy="2663402"/>
          </a:xfrm>
        </p:grpSpPr>
        <p:pic>
          <p:nvPicPr>
            <p:cNvPr id="28" name="Picture 27">
              <a:extLst>
                <a:ext uri="{FF2B5EF4-FFF2-40B4-BE49-F238E27FC236}">
                  <a16:creationId xmlns:a16="http://schemas.microsoft.com/office/drawing/2014/main" id="{49ECB3D1-993D-B74B-8C9F-2D5838C7A60C}"/>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2540729" y="3442581"/>
              <a:ext cx="1648931" cy="1675528"/>
            </a:xfrm>
            <a:prstGeom prst="rect">
              <a:avLst/>
            </a:prstGeom>
          </p:spPr>
        </p:pic>
        <p:sp>
          <p:nvSpPr>
            <p:cNvPr id="5" name="Rounded Rectangle 4">
              <a:extLst>
                <a:ext uri="{FF2B5EF4-FFF2-40B4-BE49-F238E27FC236}">
                  <a16:creationId xmlns:a16="http://schemas.microsoft.com/office/drawing/2014/main" id="{AEEF0EB7-0B31-0144-92A9-FEF113BA452A}"/>
                </a:ext>
              </a:extLst>
            </p:cNvPr>
            <p:cNvSpPr/>
            <p:nvPr/>
          </p:nvSpPr>
          <p:spPr>
            <a:xfrm>
              <a:off x="4503788" y="2441408"/>
              <a:ext cx="4293718" cy="1123712"/>
            </a:xfrm>
            <a:prstGeom prst="roundRect">
              <a:avLst/>
            </a:prstGeom>
            <a:solidFill>
              <a:srgbClr val="65AFE6"/>
            </a:solidFill>
            <a:ln w="19050">
              <a:solidFill>
                <a:schemeClr val="tx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Hardware </a:t>
              </a:r>
              <a:r>
                <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Profiling</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Tool: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Intel </a:t>
              </a:r>
              <a:r>
                <a:rPr kumimoji="0" lang="en-US" sz="2800" b="1"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VTune</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grpSp>
      <p:grpSp>
        <p:nvGrpSpPr>
          <p:cNvPr id="32" name="Group 31">
            <a:extLst>
              <a:ext uri="{FF2B5EF4-FFF2-40B4-BE49-F238E27FC236}">
                <a16:creationId xmlns:a16="http://schemas.microsoft.com/office/drawing/2014/main" id="{B1AE9B66-D609-1E4A-AFBC-A38D90565790}"/>
              </a:ext>
            </a:extLst>
          </p:cNvPr>
          <p:cNvGrpSpPr/>
          <p:nvPr/>
        </p:nvGrpSpPr>
        <p:grpSpPr>
          <a:xfrm>
            <a:off x="4153851" y="3837169"/>
            <a:ext cx="4990149" cy="1851541"/>
            <a:chOff x="4153849" y="3429000"/>
            <a:chExt cx="4990149" cy="1851541"/>
          </a:xfrm>
        </p:grpSpPr>
        <p:sp>
          <p:nvSpPr>
            <p:cNvPr id="29" name="Down Arrow 28">
              <a:extLst>
                <a:ext uri="{FF2B5EF4-FFF2-40B4-BE49-F238E27FC236}">
                  <a16:creationId xmlns:a16="http://schemas.microsoft.com/office/drawing/2014/main" id="{0972CF5F-19E0-7642-8520-F37978904065}"/>
                </a:ext>
              </a:extLst>
            </p:cNvPr>
            <p:cNvSpPr/>
            <p:nvPr/>
          </p:nvSpPr>
          <p:spPr>
            <a:xfrm>
              <a:off x="6353503" y="3429000"/>
              <a:ext cx="590843" cy="771063"/>
            </a:xfrm>
            <a:prstGeom prst="downArrow">
              <a:avLst/>
            </a:prstGeom>
            <a:solidFill>
              <a:srgbClr val="5F8B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8056B7B-08EC-C24B-A626-E008FBD547C3}"/>
                </a:ext>
              </a:extLst>
            </p:cNvPr>
            <p:cNvSpPr/>
            <p:nvPr/>
          </p:nvSpPr>
          <p:spPr>
            <a:xfrm>
              <a:off x="4153849" y="4326434"/>
              <a:ext cx="4990149"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MemoryBound</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CPU is stalled due to load/store</a:t>
              </a:r>
            </a:p>
          </p:txBody>
        </p:sp>
      </p:grpSp>
    </p:spTree>
    <p:extLst>
      <p:ext uri="{BB962C8B-B14F-4D97-AF65-F5344CB8AC3E}">
        <p14:creationId xmlns:p14="http://schemas.microsoft.com/office/powerpoint/2010/main" val="7352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AF5943AA-AAB6-8F43-8BAF-2F24FB3035C1}"/>
              </a:ext>
            </a:extLst>
          </p:cNvPr>
          <p:cNvGrpSpPr/>
          <p:nvPr/>
        </p:nvGrpSpPr>
        <p:grpSpPr>
          <a:xfrm>
            <a:off x="14076" y="686024"/>
            <a:ext cx="9126379" cy="5730634"/>
            <a:chOff x="14076" y="686024"/>
            <a:chExt cx="9126379" cy="5730634"/>
          </a:xfrm>
        </p:grpSpPr>
        <p:sp>
          <p:nvSpPr>
            <p:cNvPr id="159" name="Rounded Rectangle 158">
              <a:extLst>
                <a:ext uri="{FF2B5EF4-FFF2-40B4-BE49-F238E27FC236}">
                  <a16:creationId xmlns:a16="http://schemas.microsoft.com/office/drawing/2014/main" id="{E2497EF4-F92E-D441-811E-A618F3AEEBD3}"/>
                </a:ext>
              </a:extLst>
            </p:cNvPr>
            <p:cNvSpPr/>
            <p:nvPr/>
          </p:nvSpPr>
          <p:spPr>
            <a:xfrm>
              <a:off x="6943570" y="1093656"/>
              <a:ext cx="1913802" cy="16177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F1572916-28C8-CA40-A398-4FBF00895EFE}"/>
                </a:ext>
              </a:extLst>
            </p:cNvPr>
            <p:cNvSpPr/>
            <p:nvPr/>
          </p:nvSpPr>
          <p:spPr>
            <a:xfrm>
              <a:off x="14076" y="4648573"/>
              <a:ext cx="9042027" cy="176808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C577EE6A-8B38-684F-A57B-1D71665784DC}"/>
                </a:ext>
              </a:extLst>
            </p:cNvPr>
            <p:cNvSpPr/>
            <p:nvPr/>
          </p:nvSpPr>
          <p:spPr>
            <a:xfrm>
              <a:off x="42687" y="3142410"/>
              <a:ext cx="5748194" cy="150837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21E0DCF5-0F6E-FA4D-AA78-CB489F0FEFBD}"/>
                </a:ext>
              </a:extLst>
            </p:cNvPr>
            <p:cNvSpPr/>
            <p:nvPr/>
          </p:nvSpPr>
          <p:spPr>
            <a:xfrm>
              <a:off x="8859827" y="3978404"/>
              <a:ext cx="280628" cy="68279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084286C4-C556-9546-BF05-71CEAA3D7EC7}"/>
                </a:ext>
              </a:extLst>
            </p:cNvPr>
            <p:cNvSpPr/>
            <p:nvPr/>
          </p:nvSpPr>
          <p:spPr>
            <a:xfrm>
              <a:off x="92924" y="686024"/>
              <a:ext cx="5278691" cy="234555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1" name="Rectangle 170">
            <a:extLst>
              <a:ext uri="{FF2B5EF4-FFF2-40B4-BE49-F238E27FC236}">
                <a16:creationId xmlns:a16="http://schemas.microsoft.com/office/drawing/2014/main" id="{E188E54C-E5E4-1F41-85CD-22566CE3F4AB}"/>
              </a:ext>
            </a:extLst>
          </p:cNvPr>
          <p:cNvSpPr/>
          <p:nvPr/>
        </p:nvSpPr>
        <p:spPr>
          <a:xfrm>
            <a:off x="1336897" y="6381964"/>
            <a:ext cx="7362188" cy="41848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18</a:t>
            </a:r>
          </a:p>
        </p:txBody>
      </p:sp>
    </p:spTree>
    <p:extLst>
      <p:ext uri="{BB962C8B-B14F-4D97-AF65-F5344CB8AC3E}">
        <p14:creationId xmlns:p14="http://schemas.microsoft.com/office/powerpoint/2010/main" val="342335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5E4F7894-97C0-414E-9BDC-EFD447F65403}"/>
              </a:ext>
            </a:extLst>
          </p:cNvPr>
          <p:cNvSpPr/>
          <p:nvPr/>
        </p:nvSpPr>
        <p:spPr>
          <a:xfrm>
            <a:off x="3513915" y="3374262"/>
            <a:ext cx="2278124" cy="369332"/>
          </a:xfrm>
          <a:prstGeom prst="rect">
            <a:avLst/>
          </a:prstGeom>
        </p:spPr>
        <p:txBody>
          <a:bodyPr wrap="none">
            <a:spAutoFit/>
          </a:bodyPr>
          <a:lstStyle/>
          <a:p>
            <a:pPr lvl="0" defTabSz="914400">
              <a:defRPr/>
            </a:pPr>
            <a:r>
              <a:rPr lang="en-US" b="1" dirty="0">
                <a:solidFill>
                  <a:srgbClr val="FF0000"/>
                </a:solidFill>
                <a:latin typeface="Cambria" panose="02040503050406030204" pitchFamily="18" charset="0"/>
              </a:rPr>
              <a:t>Low spatial locality </a:t>
            </a:r>
          </a:p>
        </p:txBody>
      </p:sp>
      <p:sp>
        <p:nvSpPr>
          <p:cNvPr id="2" name="Title 1">
            <a:extLst>
              <a:ext uri="{FF2B5EF4-FFF2-40B4-BE49-F238E27FC236}">
                <a16:creationId xmlns:a16="http://schemas.microsoft.com/office/drawing/2014/main" id="{EFED47EA-C3A6-E441-BC30-F24D232A0D73}"/>
              </a:ext>
            </a:extLst>
          </p:cNvPr>
          <p:cNvSpPr>
            <a:spLocks noGrp="1"/>
          </p:cNvSpPr>
          <p:nvPr>
            <p:ph type="title"/>
          </p:nvPr>
        </p:nvSpPr>
        <p:spPr/>
        <p:txBody>
          <a:bodyPr/>
          <a:lstStyle/>
          <a:p>
            <a:r>
              <a:rPr lang="en-US" dirty="0"/>
              <a:t>Step 2: Locality-Based Clustering </a:t>
            </a:r>
          </a:p>
        </p:txBody>
      </p:sp>
      <p:sp>
        <p:nvSpPr>
          <p:cNvPr id="3" name="Content Placeholder 2">
            <a:extLst>
              <a:ext uri="{FF2B5EF4-FFF2-40B4-BE49-F238E27FC236}">
                <a16:creationId xmlns:a16="http://schemas.microsoft.com/office/drawing/2014/main" id="{9C083BAB-272A-3E4B-BB6D-5F796372BB46}"/>
              </a:ext>
            </a:extLst>
          </p:cNvPr>
          <p:cNvSpPr>
            <a:spLocks noGrp="1"/>
          </p:cNvSpPr>
          <p:nvPr>
            <p:ph idx="1"/>
          </p:nvPr>
        </p:nvSpPr>
        <p:spPr>
          <a:xfrm>
            <a:off x="75991" y="654316"/>
            <a:ext cx="8987622" cy="461359"/>
          </a:xfrm>
        </p:spPr>
        <p:txBody>
          <a:bodyPr/>
          <a:lstStyle/>
          <a:p>
            <a:r>
              <a:rPr lang="en-US" b="1" dirty="0">
                <a:solidFill>
                  <a:schemeClr val="accent5"/>
                </a:solidFill>
              </a:rPr>
              <a:t>Goal: </a:t>
            </a:r>
            <a:r>
              <a:rPr lang="en-US" dirty="0"/>
              <a:t>analyze application’s </a:t>
            </a:r>
            <a:r>
              <a:rPr lang="en-US" dirty="0">
                <a:solidFill>
                  <a:schemeClr val="accent5"/>
                </a:solidFill>
              </a:rPr>
              <a:t>memory characteristics</a:t>
            </a:r>
          </a:p>
        </p:txBody>
      </p:sp>
      <p:cxnSp>
        <p:nvCxnSpPr>
          <p:cNvPr id="77" name="Straight Connector 76">
            <a:extLst>
              <a:ext uri="{FF2B5EF4-FFF2-40B4-BE49-F238E27FC236}">
                <a16:creationId xmlns:a16="http://schemas.microsoft.com/office/drawing/2014/main" id="{3171CB52-6DA1-184A-A9AD-E4523830F635}"/>
              </a:ext>
            </a:extLst>
          </p:cNvPr>
          <p:cNvCxnSpPr/>
          <p:nvPr/>
        </p:nvCxnSpPr>
        <p:spPr>
          <a:xfrm>
            <a:off x="437535" y="3780037"/>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890B5AF-127C-9B48-8762-8F9049C597C5}"/>
              </a:ext>
            </a:extLst>
          </p:cNvPr>
          <p:cNvGrpSpPr/>
          <p:nvPr/>
        </p:nvGrpSpPr>
        <p:grpSpPr>
          <a:xfrm>
            <a:off x="3594955" y="1542476"/>
            <a:ext cx="2123530" cy="1404984"/>
            <a:chOff x="3448294" y="1532037"/>
            <a:chExt cx="2123530" cy="1404984"/>
          </a:xfrm>
        </p:grpSpPr>
        <p:sp>
          <p:nvSpPr>
            <p:cNvPr id="73" name="Freeform 72">
              <a:extLst>
                <a:ext uri="{FF2B5EF4-FFF2-40B4-BE49-F238E27FC236}">
                  <a16:creationId xmlns:a16="http://schemas.microsoft.com/office/drawing/2014/main" id="{134F2106-215C-B043-B0AE-6010390B981A}"/>
                </a:ext>
              </a:extLst>
            </p:cNvPr>
            <p:cNvSpPr/>
            <p:nvPr/>
          </p:nvSpPr>
          <p:spPr>
            <a:xfrm>
              <a:off x="3448294" y="1532037"/>
              <a:ext cx="2104572" cy="1404984"/>
            </a:xfrm>
            <a:custGeom>
              <a:avLst/>
              <a:gdLst>
                <a:gd name="connsiteX0" fmla="*/ 0 w 2111829"/>
                <a:gd name="connsiteY0" fmla="*/ 573314 h 1422400"/>
                <a:gd name="connsiteX1" fmla="*/ 0 w 2111829"/>
                <a:gd name="connsiteY1" fmla="*/ 1422400 h 1422400"/>
                <a:gd name="connsiteX2" fmla="*/ 2104571 w 2111829"/>
                <a:gd name="connsiteY2" fmla="*/ 1422400 h 1422400"/>
                <a:gd name="connsiteX3" fmla="*/ 2111829 w 2111829"/>
                <a:gd name="connsiteY3" fmla="*/ 972457 h 1422400"/>
                <a:gd name="connsiteX4" fmla="*/ 1016000 w 2111829"/>
                <a:gd name="connsiteY4" fmla="*/ 21771 h 1422400"/>
                <a:gd name="connsiteX5" fmla="*/ 1016000 w 2111829"/>
                <a:gd name="connsiteY5" fmla="*/ 21771 h 1422400"/>
                <a:gd name="connsiteX6" fmla="*/ 921657 w 2111829"/>
                <a:gd name="connsiteY6" fmla="*/ 0 h 1422400"/>
                <a:gd name="connsiteX7" fmla="*/ 849086 w 2111829"/>
                <a:gd name="connsiteY7" fmla="*/ 14514 h 1422400"/>
                <a:gd name="connsiteX8" fmla="*/ 0 w 2111829"/>
                <a:gd name="connsiteY8" fmla="*/ 573314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829" h="1422400">
                  <a:moveTo>
                    <a:pt x="0" y="573314"/>
                  </a:moveTo>
                  <a:lnTo>
                    <a:pt x="0" y="1422400"/>
                  </a:lnTo>
                  <a:lnTo>
                    <a:pt x="2104571" y="1422400"/>
                  </a:lnTo>
                  <a:lnTo>
                    <a:pt x="2111829" y="972457"/>
                  </a:lnTo>
                  <a:lnTo>
                    <a:pt x="1016000" y="21771"/>
                  </a:lnTo>
                  <a:lnTo>
                    <a:pt x="1016000" y="21771"/>
                  </a:lnTo>
                  <a:lnTo>
                    <a:pt x="921657" y="0"/>
                  </a:lnTo>
                  <a:lnTo>
                    <a:pt x="849086" y="14514"/>
                  </a:lnTo>
                  <a:lnTo>
                    <a:pt x="0" y="573314"/>
                  </a:lnTo>
                  <a:close/>
                </a:path>
              </a:pathLst>
            </a:custGeom>
            <a:solidFill>
              <a:srgbClr val="FBE5D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F0B59643-FCBA-994F-819E-B61E485BAB3F}"/>
                </a:ext>
              </a:extLst>
            </p:cNvPr>
            <p:cNvSpPr/>
            <p:nvPr/>
          </p:nvSpPr>
          <p:spPr>
            <a:xfrm>
              <a:off x="3467252" y="1545180"/>
              <a:ext cx="2104572" cy="968704"/>
            </a:xfrm>
            <a:custGeom>
              <a:avLst/>
              <a:gdLst>
                <a:gd name="connsiteX0" fmla="*/ 0 w 2104572"/>
                <a:gd name="connsiteY0" fmla="*/ 576818 h 968704"/>
                <a:gd name="connsiteX1" fmla="*/ 747486 w 2104572"/>
                <a:gd name="connsiteY1" fmla="*/ 54304 h 968704"/>
                <a:gd name="connsiteX2" fmla="*/ 1132115 w 2104572"/>
                <a:gd name="connsiteY2" fmla="*/ 119618 h 968704"/>
                <a:gd name="connsiteX3" fmla="*/ 2104572 w 2104572"/>
                <a:gd name="connsiteY3" fmla="*/ 968704 h 968704"/>
              </a:gdLst>
              <a:ahLst/>
              <a:cxnLst>
                <a:cxn ang="0">
                  <a:pos x="connsiteX0" y="connsiteY0"/>
                </a:cxn>
                <a:cxn ang="0">
                  <a:pos x="connsiteX1" y="connsiteY1"/>
                </a:cxn>
                <a:cxn ang="0">
                  <a:pos x="connsiteX2" y="connsiteY2"/>
                </a:cxn>
                <a:cxn ang="0">
                  <a:pos x="connsiteX3" y="connsiteY3"/>
                </a:cxn>
              </a:cxnLst>
              <a:rect l="l" t="t" r="r" b="b"/>
              <a:pathLst>
                <a:path w="2104572" h="968704">
                  <a:moveTo>
                    <a:pt x="0" y="576818"/>
                  </a:moveTo>
                  <a:cubicBezTo>
                    <a:pt x="279400" y="353661"/>
                    <a:pt x="558800" y="130504"/>
                    <a:pt x="747486" y="54304"/>
                  </a:cubicBezTo>
                  <a:cubicBezTo>
                    <a:pt x="936172" y="-21896"/>
                    <a:pt x="905934" y="-32782"/>
                    <a:pt x="1132115" y="119618"/>
                  </a:cubicBezTo>
                  <a:cubicBezTo>
                    <a:pt x="1358296" y="272018"/>
                    <a:pt x="1921934" y="804209"/>
                    <a:pt x="2104572" y="96870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a:extLst>
              <a:ext uri="{FF2B5EF4-FFF2-40B4-BE49-F238E27FC236}">
                <a16:creationId xmlns:a16="http://schemas.microsoft.com/office/drawing/2014/main" id="{0373A7F9-408A-C24A-93B2-88170AB123ED}"/>
              </a:ext>
            </a:extLst>
          </p:cNvPr>
          <p:cNvGrpSpPr/>
          <p:nvPr/>
        </p:nvGrpSpPr>
        <p:grpSpPr>
          <a:xfrm>
            <a:off x="3337836" y="1315375"/>
            <a:ext cx="2422047" cy="2045162"/>
            <a:chOff x="3337836" y="1315375"/>
            <a:chExt cx="2422047" cy="2045162"/>
          </a:xfrm>
        </p:grpSpPr>
        <p:sp>
          <p:nvSpPr>
            <p:cNvPr id="31" name="Rectangle 30">
              <a:extLst>
                <a:ext uri="{FF2B5EF4-FFF2-40B4-BE49-F238E27FC236}">
                  <a16:creationId xmlns:a16="http://schemas.microsoft.com/office/drawing/2014/main" id="{D80CF8DD-ACAF-B44D-81AD-1D3FD8D28DCF}"/>
                </a:ext>
              </a:extLst>
            </p:cNvPr>
            <p:cNvSpPr/>
            <p:nvPr/>
          </p:nvSpPr>
          <p:spPr>
            <a:xfrm>
              <a:off x="3537892" y="3248912"/>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grpSp>
          <p:nvGrpSpPr>
            <p:cNvPr id="200" name="Group 199">
              <a:extLst>
                <a:ext uri="{FF2B5EF4-FFF2-40B4-BE49-F238E27FC236}">
                  <a16:creationId xmlns:a16="http://schemas.microsoft.com/office/drawing/2014/main" id="{6C0B0244-ECF8-F549-8CEC-216117E164D7}"/>
                </a:ext>
              </a:extLst>
            </p:cNvPr>
            <p:cNvGrpSpPr/>
            <p:nvPr/>
          </p:nvGrpSpPr>
          <p:grpSpPr>
            <a:xfrm>
              <a:off x="3337836" y="1315375"/>
              <a:ext cx="2422047" cy="1861009"/>
              <a:chOff x="3337836" y="1315375"/>
              <a:chExt cx="2422047" cy="1861009"/>
            </a:xfrm>
          </p:grpSpPr>
          <p:sp>
            <p:nvSpPr>
              <p:cNvPr id="6" name="Rectangle 5">
                <a:extLst>
                  <a:ext uri="{FF2B5EF4-FFF2-40B4-BE49-F238E27FC236}">
                    <a16:creationId xmlns:a16="http://schemas.microsoft.com/office/drawing/2014/main" id="{6AE50638-FD8F-684B-AA83-C6454DFB8388}"/>
                  </a:ext>
                </a:extLst>
              </p:cNvPr>
              <p:cNvSpPr/>
              <p:nvPr/>
            </p:nvSpPr>
            <p:spPr>
              <a:xfrm>
                <a:off x="3537891" y="1490592"/>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1D4AF8-41C4-B24C-9F59-0ECCBFA23DA3}"/>
                  </a:ext>
                </a:extLst>
              </p:cNvPr>
              <p:cNvSpPr/>
              <p:nvPr/>
            </p:nvSpPr>
            <p:spPr>
              <a:xfrm>
                <a:off x="5218780" y="301219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8" name="Rectangle 7">
                <a:extLst>
                  <a:ext uri="{FF2B5EF4-FFF2-40B4-BE49-F238E27FC236}">
                    <a16:creationId xmlns:a16="http://schemas.microsoft.com/office/drawing/2014/main" id="{E3D38535-E8CC-3B48-8E8E-9FF495205D24}"/>
                  </a:ext>
                </a:extLst>
              </p:cNvPr>
              <p:cNvSpPr/>
              <p:nvPr/>
            </p:nvSpPr>
            <p:spPr>
              <a:xfrm>
                <a:off x="3627940" y="2264004"/>
                <a:ext cx="173736" cy="67665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D8BAFBC-89E8-E54B-8178-3F40595C0371}"/>
                  </a:ext>
                </a:extLst>
              </p:cNvPr>
              <p:cNvSpPr/>
              <p:nvPr/>
            </p:nvSpPr>
            <p:spPr>
              <a:xfrm>
                <a:off x="3880458" y="2060812"/>
                <a:ext cx="175490"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9D2A399B-6988-914C-A4E9-6789FB711C8E}"/>
                  </a:ext>
                </a:extLst>
              </p:cNvPr>
              <p:cNvSpPr/>
              <p:nvPr/>
            </p:nvSpPr>
            <p:spPr>
              <a:xfrm>
                <a:off x="4142591" y="1866841"/>
                <a:ext cx="175475" cy="107010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48AB19A6-472B-3B4B-A24E-44A3C39412A6}"/>
                  </a:ext>
                </a:extLst>
              </p:cNvPr>
              <p:cNvSpPr/>
              <p:nvPr/>
            </p:nvSpPr>
            <p:spPr>
              <a:xfrm>
                <a:off x="4404709" y="1625380"/>
                <a:ext cx="175416" cy="131156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D7E94709-1FED-7A49-9D2C-72CB36B41434}"/>
                  </a:ext>
                </a:extLst>
              </p:cNvPr>
              <p:cNvSpPr/>
              <p:nvPr/>
            </p:nvSpPr>
            <p:spPr>
              <a:xfrm>
                <a:off x="4672904" y="1857895"/>
                <a:ext cx="173736" cy="1080655"/>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88AAE3B6-30FF-B94D-9D01-B8304CADD8CE}"/>
                  </a:ext>
                </a:extLst>
              </p:cNvPr>
              <p:cNvSpPr/>
              <p:nvPr/>
            </p:nvSpPr>
            <p:spPr>
              <a:xfrm>
                <a:off x="4942827" y="2060812"/>
                <a:ext cx="173736"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60090413-2D01-8544-85E1-8C68B096344A}"/>
                  </a:ext>
                </a:extLst>
              </p:cNvPr>
              <p:cNvSpPr/>
              <p:nvPr/>
            </p:nvSpPr>
            <p:spPr>
              <a:xfrm>
                <a:off x="5219845" y="2253451"/>
                <a:ext cx="173736" cy="68349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9DAEDED1-7DCC-6B40-A4C3-4965688EE204}"/>
                  </a:ext>
                </a:extLst>
              </p:cNvPr>
              <p:cNvSpPr/>
              <p:nvPr/>
            </p:nvSpPr>
            <p:spPr>
              <a:xfrm>
                <a:off x="5486360" y="2665790"/>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2FCA410E-3B81-4848-B2E1-B5BB393CFFF4}"/>
                  </a:ext>
                </a:extLst>
              </p:cNvPr>
              <p:cNvCxnSpPr>
                <a:cxnSpLocks/>
                <a:stCxn id="8" idx="2"/>
                <a:endCxn id="24" idx="0"/>
              </p:cNvCxnSpPr>
              <p:nvPr/>
            </p:nvCxnSpPr>
            <p:spPr>
              <a:xfrm>
                <a:off x="3714808" y="2940660"/>
                <a:ext cx="686"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EB0980-B05E-6844-A0FB-152F715827AE}"/>
                  </a:ext>
                </a:extLst>
              </p:cNvPr>
              <p:cNvCxnSpPr>
                <a:cxnSpLocks/>
                <a:stCxn id="9" idx="2"/>
                <a:endCxn id="25" idx="0"/>
              </p:cNvCxnSpPr>
              <p:nvPr/>
            </p:nvCxnSpPr>
            <p:spPr>
              <a:xfrm flipH="1">
                <a:off x="3967326" y="2936946"/>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B42583-98EF-584E-90B6-BCD30A106798}"/>
                  </a:ext>
                </a:extLst>
              </p:cNvPr>
              <p:cNvCxnSpPr>
                <a:cxnSpLocks/>
                <a:stCxn id="10" idx="2"/>
                <a:endCxn id="26" idx="0"/>
              </p:cNvCxnSpPr>
              <p:nvPr/>
            </p:nvCxnSpPr>
            <p:spPr>
              <a:xfrm flipH="1">
                <a:off x="4229211" y="2936942"/>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B1E81C-9830-DE49-B9E6-2E5E6A86F90F}"/>
                  </a:ext>
                </a:extLst>
              </p:cNvPr>
              <p:cNvCxnSpPr>
                <a:cxnSpLocks/>
                <a:stCxn id="11" idx="2"/>
                <a:endCxn id="27" idx="0"/>
              </p:cNvCxnSpPr>
              <p:nvPr/>
            </p:nvCxnSpPr>
            <p:spPr>
              <a:xfrm flipH="1">
                <a:off x="4492375" y="2936942"/>
                <a:ext cx="0"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639D22-61AB-4A4D-AC38-93493F766B50}"/>
                  </a:ext>
                </a:extLst>
              </p:cNvPr>
              <p:cNvCxnSpPr>
                <a:cxnSpLocks/>
                <a:stCxn id="12" idx="2"/>
                <a:endCxn id="28" idx="0"/>
              </p:cNvCxnSpPr>
              <p:nvPr/>
            </p:nvCxnSpPr>
            <p:spPr>
              <a:xfrm flipH="1">
                <a:off x="4758803" y="2938550"/>
                <a:ext cx="96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BF8D-D89A-4D4F-B063-05F077132D16}"/>
                  </a:ext>
                </a:extLst>
              </p:cNvPr>
              <p:cNvCxnSpPr>
                <a:cxnSpLocks/>
                <a:stCxn id="14" idx="2"/>
                <a:endCxn id="7" idx="0"/>
              </p:cNvCxnSpPr>
              <p:nvPr/>
            </p:nvCxnSpPr>
            <p:spPr>
              <a:xfrm flipH="1">
                <a:off x="5305648" y="2936942"/>
                <a:ext cx="1065"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71CEB7-C5EC-F544-A7E3-24859B1799DF}"/>
                  </a:ext>
                </a:extLst>
              </p:cNvPr>
              <p:cNvCxnSpPr>
                <a:cxnSpLocks/>
                <a:stCxn id="15" idx="2"/>
                <a:endCxn id="30" idx="0"/>
              </p:cNvCxnSpPr>
              <p:nvPr/>
            </p:nvCxnSpPr>
            <p:spPr>
              <a:xfrm flipH="1">
                <a:off x="5572696" y="2936942"/>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18F012-DE48-A64C-BF49-4AD0AC583DDD}"/>
                  </a:ext>
                </a:extLst>
              </p:cNvPr>
              <p:cNvCxnSpPr>
                <a:cxnSpLocks/>
                <a:stCxn id="13" idx="2"/>
                <a:endCxn id="29" idx="0"/>
              </p:cNvCxnSpPr>
              <p:nvPr/>
            </p:nvCxnSpPr>
            <p:spPr>
              <a:xfrm>
                <a:off x="5029695" y="2936946"/>
                <a:ext cx="0"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0320A9C-41FF-C24C-B6CC-E99C83D41199}"/>
                  </a:ext>
                </a:extLst>
              </p:cNvPr>
              <p:cNvSpPr/>
              <p:nvPr/>
            </p:nvSpPr>
            <p:spPr>
              <a:xfrm>
                <a:off x="3628626" y="300902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8648E2F6-88AC-1046-9671-3336BCA1DBB9}"/>
                  </a:ext>
                </a:extLst>
              </p:cNvPr>
              <p:cNvSpPr/>
              <p:nvPr/>
            </p:nvSpPr>
            <p:spPr>
              <a:xfrm>
                <a:off x="3880458" y="3012194"/>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26" name="Rectangle 25">
                <a:extLst>
                  <a:ext uri="{FF2B5EF4-FFF2-40B4-BE49-F238E27FC236}">
                    <a16:creationId xmlns:a16="http://schemas.microsoft.com/office/drawing/2014/main" id="{345B203D-126C-994A-8268-03C480A2D73C}"/>
                  </a:ext>
                </a:extLst>
              </p:cNvPr>
              <p:cNvSpPr/>
              <p:nvPr/>
            </p:nvSpPr>
            <p:spPr>
              <a:xfrm>
                <a:off x="4142343" y="3013101"/>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27" name="Rectangle 26">
                <a:extLst>
                  <a:ext uri="{FF2B5EF4-FFF2-40B4-BE49-F238E27FC236}">
                    <a16:creationId xmlns:a16="http://schemas.microsoft.com/office/drawing/2014/main" id="{0CDA740E-A544-5B47-950F-169DA4663B88}"/>
                  </a:ext>
                </a:extLst>
              </p:cNvPr>
              <p:cNvSpPr/>
              <p:nvPr/>
            </p:nvSpPr>
            <p:spPr>
              <a:xfrm>
                <a:off x="4405507" y="301536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28" name="Rectangle 27">
                <a:extLst>
                  <a:ext uri="{FF2B5EF4-FFF2-40B4-BE49-F238E27FC236}">
                    <a16:creationId xmlns:a16="http://schemas.microsoft.com/office/drawing/2014/main" id="{B824C66C-C7D6-2740-842F-20F09B974D06}"/>
                  </a:ext>
                </a:extLst>
              </p:cNvPr>
              <p:cNvSpPr/>
              <p:nvPr/>
            </p:nvSpPr>
            <p:spPr>
              <a:xfrm>
                <a:off x="4671935" y="3015367"/>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29" name="Rectangle 28">
                <a:extLst>
                  <a:ext uri="{FF2B5EF4-FFF2-40B4-BE49-F238E27FC236}">
                    <a16:creationId xmlns:a16="http://schemas.microsoft.com/office/drawing/2014/main" id="{4F63FD15-479D-6F46-BF44-9FDB484B8D7F}"/>
                  </a:ext>
                </a:extLst>
              </p:cNvPr>
              <p:cNvSpPr/>
              <p:nvPr/>
            </p:nvSpPr>
            <p:spPr>
              <a:xfrm>
                <a:off x="4942827" y="301219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30" name="Rectangle 29">
                <a:extLst>
                  <a:ext uri="{FF2B5EF4-FFF2-40B4-BE49-F238E27FC236}">
                    <a16:creationId xmlns:a16="http://schemas.microsoft.com/office/drawing/2014/main" id="{A8E71C23-5F30-C645-A1C2-A1EA9A3CF709}"/>
                  </a:ext>
                </a:extLst>
              </p:cNvPr>
              <p:cNvSpPr/>
              <p:nvPr/>
            </p:nvSpPr>
            <p:spPr>
              <a:xfrm>
                <a:off x="5486360" y="3014749"/>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32" name="Rectangle 31">
                <a:extLst>
                  <a:ext uri="{FF2B5EF4-FFF2-40B4-BE49-F238E27FC236}">
                    <a16:creationId xmlns:a16="http://schemas.microsoft.com/office/drawing/2014/main" id="{68316D82-49A3-234A-B5F8-43CF12C1D1B5}"/>
                  </a:ext>
                </a:extLst>
              </p:cNvPr>
              <p:cNvSpPr/>
              <p:nvPr/>
            </p:nvSpPr>
            <p:spPr>
              <a:xfrm rot="16200000">
                <a:off x="2666707" y="2164765"/>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33" name="Rectangle 32">
                <a:extLst>
                  <a:ext uri="{FF2B5EF4-FFF2-40B4-BE49-F238E27FC236}">
                    <a16:creationId xmlns:a16="http://schemas.microsoft.com/office/drawing/2014/main" id="{0E0B7B30-6BB9-9E4F-9591-B29FAC5931B6}"/>
                  </a:ext>
                </a:extLst>
              </p:cNvPr>
              <p:cNvSpPr/>
              <p:nvPr/>
            </p:nvSpPr>
            <p:spPr>
              <a:xfrm>
                <a:off x="3537892" y="1315375"/>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grpSp>
        <p:nvGrpSpPr>
          <p:cNvPr id="198" name="Group 197">
            <a:extLst>
              <a:ext uri="{FF2B5EF4-FFF2-40B4-BE49-F238E27FC236}">
                <a16:creationId xmlns:a16="http://schemas.microsoft.com/office/drawing/2014/main" id="{2C8210C1-891B-B04D-826D-8266BA58310B}"/>
              </a:ext>
            </a:extLst>
          </p:cNvPr>
          <p:cNvGrpSpPr/>
          <p:nvPr/>
        </p:nvGrpSpPr>
        <p:grpSpPr>
          <a:xfrm>
            <a:off x="6332170" y="1310879"/>
            <a:ext cx="2475145" cy="2438892"/>
            <a:chOff x="6332170" y="1310879"/>
            <a:chExt cx="2475145" cy="2438892"/>
          </a:xfrm>
        </p:grpSpPr>
        <p:grpSp>
          <p:nvGrpSpPr>
            <p:cNvPr id="192" name="Group 191">
              <a:extLst>
                <a:ext uri="{FF2B5EF4-FFF2-40B4-BE49-F238E27FC236}">
                  <a16:creationId xmlns:a16="http://schemas.microsoft.com/office/drawing/2014/main" id="{DC0EE5B7-A19F-0543-9BB2-40D202A61403}"/>
                </a:ext>
              </a:extLst>
            </p:cNvPr>
            <p:cNvGrpSpPr/>
            <p:nvPr/>
          </p:nvGrpSpPr>
          <p:grpSpPr>
            <a:xfrm>
              <a:off x="6471419" y="1534522"/>
              <a:ext cx="2335896" cy="2215249"/>
              <a:chOff x="6471419" y="1534522"/>
              <a:chExt cx="2335896" cy="2215249"/>
            </a:xfrm>
          </p:grpSpPr>
          <p:grpSp>
            <p:nvGrpSpPr>
              <p:cNvPr id="185" name="Group 184">
                <a:extLst>
                  <a:ext uri="{FF2B5EF4-FFF2-40B4-BE49-F238E27FC236}">
                    <a16:creationId xmlns:a16="http://schemas.microsoft.com/office/drawing/2014/main" id="{5F9427DA-16AF-CF49-B612-E5962EF1C7AB}"/>
                  </a:ext>
                </a:extLst>
              </p:cNvPr>
              <p:cNvGrpSpPr/>
              <p:nvPr/>
            </p:nvGrpSpPr>
            <p:grpSpPr>
              <a:xfrm>
                <a:off x="6587115" y="1534522"/>
                <a:ext cx="2082800" cy="1403379"/>
                <a:chOff x="6587115" y="1534522"/>
                <a:chExt cx="2082800" cy="1403379"/>
              </a:xfrm>
            </p:grpSpPr>
            <p:sp>
              <p:nvSpPr>
                <p:cNvPr id="147" name="Freeform 146">
                  <a:extLst>
                    <a:ext uri="{FF2B5EF4-FFF2-40B4-BE49-F238E27FC236}">
                      <a16:creationId xmlns:a16="http://schemas.microsoft.com/office/drawing/2014/main" id="{C1E5935F-CAAE-5B44-978F-F5AA34AF3B7D}"/>
                    </a:ext>
                  </a:extLst>
                </p:cNvPr>
                <p:cNvSpPr/>
                <p:nvPr/>
              </p:nvSpPr>
              <p:spPr>
                <a:xfrm>
                  <a:off x="6587115" y="1544529"/>
                  <a:ext cx="2082800" cy="1393372"/>
                </a:xfrm>
                <a:custGeom>
                  <a:avLst/>
                  <a:gdLst>
                    <a:gd name="connsiteX0" fmla="*/ 0 w 2082800"/>
                    <a:gd name="connsiteY0" fmla="*/ 0 h 1393372"/>
                    <a:gd name="connsiteX1" fmla="*/ 0 w 2082800"/>
                    <a:gd name="connsiteY1" fmla="*/ 1393372 h 1393372"/>
                    <a:gd name="connsiteX2" fmla="*/ 79828 w 2082800"/>
                    <a:gd name="connsiteY2" fmla="*/ 1393372 h 1393372"/>
                    <a:gd name="connsiteX3" fmla="*/ 2082800 w 2082800"/>
                    <a:gd name="connsiteY3" fmla="*/ 1393372 h 1393372"/>
                    <a:gd name="connsiteX4" fmla="*/ 2061028 w 2082800"/>
                    <a:gd name="connsiteY4" fmla="*/ 1023257 h 1393372"/>
                    <a:gd name="connsiteX5" fmla="*/ 1959428 w 2082800"/>
                    <a:gd name="connsiteY5" fmla="*/ 1037772 h 1393372"/>
                    <a:gd name="connsiteX6" fmla="*/ 1531257 w 2082800"/>
                    <a:gd name="connsiteY6" fmla="*/ 972457 h 1393372"/>
                    <a:gd name="connsiteX7" fmla="*/ 1378857 w 2082800"/>
                    <a:gd name="connsiteY7" fmla="*/ 878114 h 1393372"/>
                    <a:gd name="connsiteX8" fmla="*/ 1153885 w 2082800"/>
                    <a:gd name="connsiteY8" fmla="*/ 747486 h 1393372"/>
                    <a:gd name="connsiteX9" fmla="*/ 986971 w 2082800"/>
                    <a:gd name="connsiteY9" fmla="*/ 616857 h 1393372"/>
                    <a:gd name="connsiteX10" fmla="*/ 805543 w 2082800"/>
                    <a:gd name="connsiteY10" fmla="*/ 493486 h 1393372"/>
                    <a:gd name="connsiteX11" fmla="*/ 740228 w 2082800"/>
                    <a:gd name="connsiteY11" fmla="*/ 428172 h 1393372"/>
                    <a:gd name="connsiteX12" fmla="*/ 696685 w 2082800"/>
                    <a:gd name="connsiteY12" fmla="*/ 348343 h 1393372"/>
                    <a:gd name="connsiteX13" fmla="*/ 573314 w 2082800"/>
                    <a:gd name="connsiteY13" fmla="*/ 203200 h 1393372"/>
                    <a:gd name="connsiteX14" fmla="*/ 529771 w 2082800"/>
                    <a:gd name="connsiteY14" fmla="*/ 123372 h 1393372"/>
                    <a:gd name="connsiteX15" fmla="*/ 464457 w 2082800"/>
                    <a:gd name="connsiteY15" fmla="*/ 72572 h 1393372"/>
                    <a:gd name="connsiteX16" fmla="*/ 370114 w 2082800"/>
                    <a:gd name="connsiteY16" fmla="*/ 21772 h 1393372"/>
                    <a:gd name="connsiteX17" fmla="*/ 181428 w 2082800"/>
                    <a:gd name="connsiteY17" fmla="*/ 14514 h 1393372"/>
                    <a:gd name="connsiteX18" fmla="*/ 0 w 2082800"/>
                    <a:gd name="connsiteY1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2800" h="1393372">
                      <a:moveTo>
                        <a:pt x="0" y="0"/>
                      </a:moveTo>
                      <a:lnTo>
                        <a:pt x="0" y="1393372"/>
                      </a:lnTo>
                      <a:lnTo>
                        <a:pt x="79828" y="1393372"/>
                      </a:lnTo>
                      <a:lnTo>
                        <a:pt x="2082800" y="1393372"/>
                      </a:lnTo>
                      <a:lnTo>
                        <a:pt x="2061028" y="1023257"/>
                      </a:lnTo>
                      <a:lnTo>
                        <a:pt x="1959428" y="1037772"/>
                      </a:lnTo>
                      <a:lnTo>
                        <a:pt x="1531257" y="972457"/>
                      </a:lnTo>
                      <a:lnTo>
                        <a:pt x="1378857" y="878114"/>
                      </a:lnTo>
                      <a:lnTo>
                        <a:pt x="1153885" y="747486"/>
                      </a:lnTo>
                      <a:lnTo>
                        <a:pt x="986971" y="616857"/>
                      </a:lnTo>
                      <a:lnTo>
                        <a:pt x="805543" y="493486"/>
                      </a:lnTo>
                      <a:lnTo>
                        <a:pt x="740228" y="428172"/>
                      </a:lnTo>
                      <a:lnTo>
                        <a:pt x="696685" y="348343"/>
                      </a:lnTo>
                      <a:lnTo>
                        <a:pt x="573314" y="203200"/>
                      </a:lnTo>
                      <a:lnTo>
                        <a:pt x="529771" y="123372"/>
                      </a:lnTo>
                      <a:lnTo>
                        <a:pt x="464457" y="72572"/>
                      </a:lnTo>
                      <a:lnTo>
                        <a:pt x="370114" y="21772"/>
                      </a:lnTo>
                      <a:lnTo>
                        <a:pt x="181428" y="14514"/>
                      </a:lnTo>
                      <a:lnTo>
                        <a:pt x="0" y="0"/>
                      </a:lnTo>
                      <a:close/>
                    </a:path>
                  </a:pathLst>
                </a:custGeom>
                <a:solidFill>
                  <a:srgbClr val="E2F0D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a:extLst>
                    <a:ext uri="{FF2B5EF4-FFF2-40B4-BE49-F238E27FC236}">
                      <a16:creationId xmlns:a16="http://schemas.microsoft.com/office/drawing/2014/main" id="{110AC882-619F-9A44-ABFC-9E931F716C4E}"/>
                    </a:ext>
                  </a:extLst>
                </p:cNvPr>
                <p:cNvSpPr/>
                <p:nvPr/>
              </p:nvSpPr>
              <p:spPr>
                <a:xfrm>
                  <a:off x="6587115" y="1534522"/>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96F012CD-612A-F24F-AB26-2B8F7BCBB72B}"/>
                  </a:ext>
                </a:extLst>
              </p:cNvPr>
              <p:cNvSpPr/>
              <p:nvPr/>
            </p:nvSpPr>
            <p:spPr>
              <a:xfrm>
                <a:off x="6471419" y="3380439"/>
                <a:ext cx="2335896" cy="369332"/>
              </a:xfrm>
              <a:prstGeom prst="rect">
                <a:avLst/>
              </a:prstGeom>
            </p:spPr>
            <p:txBody>
              <a:bodyPr wrap="none">
                <a:spAutoFit/>
              </a:bodyPr>
              <a:lstStyle/>
              <a:p>
                <a:pPr lvl="0" defTabSz="914400">
                  <a:defRPr/>
                </a:pPr>
                <a:r>
                  <a:rPr lang="en-US" b="1" dirty="0">
                    <a:solidFill>
                      <a:srgbClr val="70AD47">
                        <a:lumMod val="75000"/>
                      </a:srgbClr>
                    </a:solidFill>
                    <a:latin typeface="Cambria" panose="02040503050406030204" pitchFamily="18" charset="0"/>
                  </a:rPr>
                  <a:t>High spatial locality </a:t>
                </a:r>
              </a:p>
            </p:txBody>
          </p:sp>
        </p:grpSp>
        <p:grpSp>
          <p:nvGrpSpPr>
            <p:cNvPr id="34" name="Group 33">
              <a:extLst>
                <a:ext uri="{FF2B5EF4-FFF2-40B4-BE49-F238E27FC236}">
                  <a16:creationId xmlns:a16="http://schemas.microsoft.com/office/drawing/2014/main" id="{96C424CE-6699-0040-A51D-27453FA43D00}"/>
                </a:ext>
              </a:extLst>
            </p:cNvPr>
            <p:cNvGrpSpPr/>
            <p:nvPr/>
          </p:nvGrpSpPr>
          <p:grpSpPr>
            <a:xfrm>
              <a:off x="6332170" y="1310879"/>
              <a:ext cx="2422047" cy="2045162"/>
              <a:chOff x="788815" y="3038014"/>
              <a:chExt cx="2422047" cy="2045162"/>
            </a:xfrm>
          </p:grpSpPr>
          <p:sp>
            <p:nvSpPr>
              <p:cNvPr id="35" name="Rectangle 34">
                <a:extLst>
                  <a:ext uri="{FF2B5EF4-FFF2-40B4-BE49-F238E27FC236}">
                    <a16:creationId xmlns:a16="http://schemas.microsoft.com/office/drawing/2014/main" id="{2FEA453F-352F-AF43-9B2A-402388CAF0DE}"/>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B92ABE1-D41E-FD4C-A990-9AE7892EBC0E}"/>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37" name="Rectangle 36">
                <a:extLst>
                  <a:ext uri="{FF2B5EF4-FFF2-40B4-BE49-F238E27FC236}">
                    <a16:creationId xmlns:a16="http://schemas.microsoft.com/office/drawing/2014/main" id="{948C5654-CED7-9243-BA14-0704038454C7}"/>
                  </a:ext>
                </a:extLst>
              </p:cNvPr>
              <p:cNvSpPr/>
              <p:nvPr/>
            </p:nvSpPr>
            <p:spPr>
              <a:xfrm>
                <a:off x="1083495" y="3355707"/>
                <a:ext cx="169160" cy="130759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E1787F99-01A1-E848-A01D-E0DDCDAC2D9F}"/>
                  </a:ext>
                </a:extLst>
              </p:cNvPr>
              <p:cNvSpPr/>
              <p:nvPr/>
            </p:nvSpPr>
            <p:spPr>
              <a:xfrm>
                <a:off x="1331437" y="3580534"/>
                <a:ext cx="175490" cy="107905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F7C427AB-FB27-6A4D-AC72-8BEAB64ACA60}"/>
                  </a:ext>
                </a:extLst>
              </p:cNvPr>
              <p:cNvSpPr/>
              <p:nvPr/>
            </p:nvSpPr>
            <p:spPr>
              <a:xfrm>
                <a:off x="1593570" y="3783451"/>
                <a:ext cx="175475" cy="876130"/>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4A09CBAC-F78D-2240-A831-2D6F217FE1AC}"/>
                  </a:ext>
                </a:extLst>
              </p:cNvPr>
              <p:cNvSpPr/>
              <p:nvPr/>
            </p:nvSpPr>
            <p:spPr>
              <a:xfrm>
                <a:off x="1855688" y="4388429"/>
                <a:ext cx="175416"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1454BFB3-A62D-4E42-9477-B9E00D046928}"/>
                  </a:ext>
                </a:extLst>
              </p:cNvPr>
              <p:cNvSpPr/>
              <p:nvPr/>
            </p:nvSpPr>
            <p:spPr>
              <a:xfrm>
                <a:off x="2123883" y="4394007"/>
                <a:ext cx="173015"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58B91D06-7CBF-5B4C-9605-EDDC6F5023FF}"/>
                  </a:ext>
                </a:extLst>
              </p:cNvPr>
              <p:cNvSpPr/>
              <p:nvPr/>
            </p:nvSpPr>
            <p:spPr>
              <a:xfrm>
                <a:off x="2393806" y="4388429"/>
                <a:ext cx="173736"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DD42E6EE-97A2-BF47-B320-DEB427E86EF6}"/>
                  </a:ext>
                </a:extLst>
              </p:cNvPr>
              <p:cNvSpPr/>
              <p:nvPr/>
            </p:nvSpPr>
            <p:spPr>
              <a:xfrm>
                <a:off x="2670823" y="4386735"/>
                <a:ext cx="172671"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a:extLst>
                  <a:ext uri="{FF2B5EF4-FFF2-40B4-BE49-F238E27FC236}">
                    <a16:creationId xmlns:a16="http://schemas.microsoft.com/office/drawing/2014/main" id="{6968465B-CE2D-8D40-A8A8-0BFB026D8B35}"/>
                  </a:ext>
                </a:extLst>
              </p:cNvPr>
              <p:cNvSpPr/>
              <p:nvPr/>
            </p:nvSpPr>
            <p:spPr>
              <a:xfrm>
                <a:off x="2937339" y="4388429"/>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a:extLst>
                  <a:ext uri="{FF2B5EF4-FFF2-40B4-BE49-F238E27FC236}">
                    <a16:creationId xmlns:a16="http://schemas.microsoft.com/office/drawing/2014/main" id="{27FDFFB1-64A7-2E4E-A297-1E06465A19D1}"/>
                  </a:ext>
                </a:extLst>
              </p:cNvPr>
              <p:cNvCxnSpPr>
                <a:cxnSpLocks/>
                <a:stCxn id="37" idx="2"/>
                <a:endCxn id="53" idx="0"/>
              </p:cNvCxnSpPr>
              <p:nvPr/>
            </p:nvCxnSpPr>
            <p:spPr>
              <a:xfrm flipH="1">
                <a:off x="1166473" y="4663299"/>
                <a:ext cx="1602"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65567D-0FEA-0B42-8803-67CBC9AFE683}"/>
                  </a:ext>
                </a:extLst>
              </p:cNvPr>
              <p:cNvCxnSpPr>
                <a:cxnSpLocks/>
                <a:stCxn id="38" idx="2"/>
                <a:endCxn id="54"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04B513-16DD-9342-829E-733FB4B70B2C}"/>
                  </a:ext>
                </a:extLst>
              </p:cNvPr>
              <p:cNvCxnSpPr>
                <a:cxnSpLocks/>
                <a:stCxn id="39" idx="2"/>
                <a:endCxn id="55" idx="0"/>
              </p:cNvCxnSpPr>
              <p:nvPr/>
            </p:nvCxnSpPr>
            <p:spPr>
              <a:xfrm flipH="1">
                <a:off x="1680190" y="4659581"/>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3DDDF5-299D-B249-8494-6F8D9B74B90F}"/>
                  </a:ext>
                </a:extLst>
              </p:cNvPr>
              <p:cNvCxnSpPr>
                <a:cxnSpLocks/>
                <a:stCxn id="40" idx="2"/>
                <a:endCxn id="56" idx="0"/>
              </p:cNvCxnSpPr>
              <p:nvPr/>
            </p:nvCxnSpPr>
            <p:spPr>
              <a:xfrm flipH="1">
                <a:off x="1943354" y="4655611"/>
                <a:ext cx="42" cy="8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7F84A4-5D87-6448-9184-3F234A924CE4}"/>
                  </a:ext>
                </a:extLst>
              </p:cNvPr>
              <p:cNvCxnSpPr>
                <a:cxnSpLocks/>
                <a:stCxn id="41" idx="2"/>
                <a:endCxn id="57" idx="0"/>
              </p:cNvCxnSpPr>
              <p:nvPr/>
            </p:nvCxnSpPr>
            <p:spPr>
              <a:xfrm flipH="1">
                <a:off x="2209782" y="4661189"/>
                <a:ext cx="60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997389-851E-DE47-A360-5590156580C2}"/>
                  </a:ext>
                </a:extLst>
              </p:cNvPr>
              <p:cNvCxnSpPr>
                <a:cxnSpLocks/>
                <a:stCxn id="43" idx="2"/>
                <a:endCxn id="36" idx="0"/>
              </p:cNvCxnSpPr>
              <p:nvPr/>
            </p:nvCxnSpPr>
            <p:spPr>
              <a:xfrm flipH="1">
                <a:off x="2756627" y="4659581"/>
                <a:ext cx="532"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66897B-7246-9A4E-8FE1-7C048C061C1D}"/>
                  </a:ext>
                </a:extLst>
              </p:cNvPr>
              <p:cNvCxnSpPr>
                <a:cxnSpLocks/>
                <a:stCxn id="44" idx="2"/>
                <a:endCxn id="59"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4C5BC1-45D0-E34D-AC53-94028BB4960C}"/>
                  </a:ext>
                </a:extLst>
              </p:cNvPr>
              <p:cNvCxnSpPr>
                <a:cxnSpLocks/>
                <a:stCxn id="42" idx="2"/>
                <a:endCxn id="58" idx="0"/>
              </p:cNvCxnSpPr>
              <p:nvPr/>
            </p:nvCxnSpPr>
            <p:spPr>
              <a:xfrm>
                <a:off x="2480674" y="4661275"/>
                <a:ext cx="0" cy="73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39F9447-25D3-E149-B2D6-4FA7618D15F5}"/>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54" name="Rectangle 53">
                <a:extLst>
                  <a:ext uri="{FF2B5EF4-FFF2-40B4-BE49-F238E27FC236}">
                    <a16:creationId xmlns:a16="http://schemas.microsoft.com/office/drawing/2014/main" id="{703319AD-BA3D-7445-B0CF-D7CED350B9D3}"/>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55" name="Rectangle 54">
                <a:extLst>
                  <a:ext uri="{FF2B5EF4-FFF2-40B4-BE49-F238E27FC236}">
                    <a16:creationId xmlns:a16="http://schemas.microsoft.com/office/drawing/2014/main" id="{3BB025A1-A2AE-6844-8DE2-4C6D0D66B491}"/>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56" name="Rectangle 55">
                <a:extLst>
                  <a:ext uri="{FF2B5EF4-FFF2-40B4-BE49-F238E27FC236}">
                    <a16:creationId xmlns:a16="http://schemas.microsoft.com/office/drawing/2014/main" id="{CD693980-2281-8C46-9387-0C485FB72584}"/>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57" name="Rectangle 56">
                <a:extLst>
                  <a:ext uri="{FF2B5EF4-FFF2-40B4-BE49-F238E27FC236}">
                    <a16:creationId xmlns:a16="http://schemas.microsoft.com/office/drawing/2014/main" id="{F61F2C8E-497F-7048-B7CD-02C8FFC432A3}"/>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58" name="Rectangle 57">
                <a:extLst>
                  <a:ext uri="{FF2B5EF4-FFF2-40B4-BE49-F238E27FC236}">
                    <a16:creationId xmlns:a16="http://schemas.microsoft.com/office/drawing/2014/main" id="{8CD3DE2A-877E-6D42-83E7-568A78481953}"/>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59" name="Rectangle 58">
                <a:extLst>
                  <a:ext uri="{FF2B5EF4-FFF2-40B4-BE49-F238E27FC236}">
                    <a16:creationId xmlns:a16="http://schemas.microsoft.com/office/drawing/2014/main" id="{161952EB-693F-3A48-9171-52BCAB8593C0}"/>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60" name="Rectangle 59">
                <a:extLst>
                  <a:ext uri="{FF2B5EF4-FFF2-40B4-BE49-F238E27FC236}">
                    <a16:creationId xmlns:a16="http://schemas.microsoft.com/office/drawing/2014/main" id="{D3218B2F-80BC-8E4A-8704-C847AE759CDA}"/>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sp>
            <p:nvSpPr>
              <p:cNvPr id="61" name="Rectangle 60">
                <a:extLst>
                  <a:ext uri="{FF2B5EF4-FFF2-40B4-BE49-F238E27FC236}">
                    <a16:creationId xmlns:a16="http://schemas.microsoft.com/office/drawing/2014/main" id="{5A81A1D0-B13B-9F48-BC03-FE6D96A5A176}"/>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62" name="Rectangle 61">
                <a:extLst>
                  <a:ext uri="{FF2B5EF4-FFF2-40B4-BE49-F238E27FC236}">
                    <a16:creationId xmlns:a16="http://schemas.microsoft.com/office/drawing/2014/main" id="{BC95055B-3BA1-BA40-A0AE-2F792F382886}"/>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grpSp>
        <p:nvGrpSpPr>
          <p:cNvPr id="190" name="Group 189">
            <a:extLst>
              <a:ext uri="{FF2B5EF4-FFF2-40B4-BE49-F238E27FC236}">
                <a16:creationId xmlns:a16="http://schemas.microsoft.com/office/drawing/2014/main" id="{F84855BB-5702-4E46-9AFD-2EF48EC79D30}"/>
              </a:ext>
            </a:extLst>
          </p:cNvPr>
          <p:cNvGrpSpPr/>
          <p:nvPr/>
        </p:nvGrpSpPr>
        <p:grpSpPr>
          <a:xfrm>
            <a:off x="656478" y="2166419"/>
            <a:ext cx="3144962" cy="1044820"/>
            <a:chOff x="656478" y="2166419"/>
            <a:chExt cx="3144962" cy="1044820"/>
          </a:xfrm>
        </p:grpSpPr>
        <p:sp>
          <p:nvSpPr>
            <p:cNvPr id="72" name="Rectangle 71">
              <a:extLst>
                <a:ext uri="{FF2B5EF4-FFF2-40B4-BE49-F238E27FC236}">
                  <a16:creationId xmlns:a16="http://schemas.microsoft.com/office/drawing/2014/main" id="{932AA66C-AD8A-6C4D-9DB1-752D6A8C5B13}"/>
                </a:ext>
              </a:extLst>
            </p:cNvPr>
            <p:cNvSpPr/>
            <p:nvPr/>
          </p:nvSpPr>
          <p:spPr>
            <a:xfrm>
              <a:off x="3627704" y="2166419"/>
              <a:ext cx="173736" cy="101014"/>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 name="Curved Connector 69">
              <a:extLst>
                <a:ext uri="{FF2B5EF4-FFF2-40B4-BE49-F238E27FC236}">
                  <a16:creationId xmlns:a16="http://schemas.microsoft.com/office/drawing/2014/main" id="{59060C2A-944B-3E40-8ED2-57A48F22EE71}"/>
                </a:ext>
              </a:extLst>
            </p:cNvPr>
            <p:cNvCxnSpPr>
              <a:cxnSpLocks/>
              <a:stCxn id="64" idx="0"/>
              <a:endCxn id="65" idx="0"/>
            </p:cNvCxnSpPr>
            <p:nvPr/>
          </p:nvCxnSpPr>
          <p:spPr>
            <a:xfrm rot="5400000" flipH="1" flipV="1">
              <a:off x="945029" y="2307249"/>
              <a:ext cx="1" cy="403940"/>
            </a:xfrm>
            <a:prstGeom prst="curvedConnector3">
              <a:avLst>
                <a:gd name="adj1" fmla="val 228601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AA508A5-4921-7947-B461-83288D9EE12A}"/>
                </a:ext>
              </a:extLst>
            </p:cNvPr>
            <p:cNvSpPr/>
            <p:nvPr/>
          </p:nvSpPr>
          <p:spPr>
            <a:xfrm>
              <a:off x="656478" y="2841907"/>
              <a:ext cx="2207464" cy="369332"/>
            </a:xfrm>
            <a:prstGeom prst="rect">
              <a:avLst/>
            </a:prstGeom>
          </p:spPr>
          <p:txBody>
            <a:bodyPr wrap="none">
              <a:spAutoFit/>
            </a:bodyPr>
            <a:lstStyle/>
            <a:p>
              <a:pPr lvl="0" defTabSz="914400">
                <a:defRPr/>
              </a:pPr>
              <a:r>
                <a:rPr lang="en-US" dirty="0">
                  <a:solidFill>
                    <a:prstClr val="black"/>
                  </a:solidFill>
                  <a:latin typeface="Cambria" panose="02040503050406030204" pitchFamily="18" charset="0"/>
                </a:rPr>
                <a:t>stride profile(1)+= 1</a:t>
              </a:r>
            </a:p>
          </p:txBody>
        </p:sp>
      </p:grpSp>
      <p:grpSp>
        <p:nvGrpSpPr>
          <p:cNvPr id="197" name="Group 196">
            <a:extLst>
              <a:ext uri="{FF2B5EF4-FFF2-40B4-BE49-F238E27FC236}">
                <a16:creationId xmlns:a16="http://schemas.microsoft.com/office/drawing/2014/main" id="{E5A8CFB3-9653-9446-A223-D6A0E070D1DB}"/>
              </a:ext>
            </a:extLst>
          </p:cNvPr>
          <p:cNvGrpSpPr/>
          <p:nvPr/>
        </p:nvGrpSpPr>
        <p:grpSpPr>
          <a:xfrm>
            <a:off x="541089" y="1978242"/>
            <a:ext cx="2423640" cy="858928"/>
            <a:chOff x="541089" y="1978242"/>
            <a:chExt cx="2423640" cy="858928"/>
          </a:xfrm>
        </p:grpSpPr>
        <p:grpSp>
          <p:nvGrpSpPr>
            <p:cNvPr id="63" name="Group 62">
              <a:extLst>
                <a:ext uri="{FF2B5EF4-FFF2-40B4-BE49-F238E27FC236}">
                  <a16:creationId xmlns:a16="http://schemas.microsoft.com/office/drawing/2014/main" id="{3B801BCF-2E72-5240-898F-B04E8AFFE4C0}"/>
                </a:ext>
              </a:extLst>
            </p:cNvPr>
            <p:cNvGrpSpPr/>
            <p:nvPr/>
          </p:nvGrpSpPr>
          <p:grpSpPr>
            <a:xfrm>
              <a:off x="541089" y="2509196"/>
              <a:ext cx="2423640" cy="327974"/>
              <a:chOff x="592482" y="1798205"/>
              <a:chExt cx="2423640" cy="327974"/>
            </a:xfrm>
          </p:grpSpPr>
          <p:sp>
            <p:nvSpPr>
              <p:cNvPr id="64" name="Rectangle 63">
                <a:extLst>
                  <a:ext uri="{FF2B5EF4-FFF2-40B4-BE49-F238E27FC236}">
                    <a16:creationId xmlns:a16="http://schemas.microsoft.com/office/drawing/2014/main" id="{D58B1781-986D-854A-AE2A-22C23B586C25}"/>
                  </a:ext>
                </a:extLst>
              </p:cNvPr>
              <p:cNvSpPr/>
              <p:nvPr/>
            </p:nvSpPr>
            <p:spPr>
              <a:xfrm>
                <a:off x="592482" y="1798228"/>
                <a:ext cx="403940" cy="327951"/>
              </a:xfrm>
              <a:prstGeom prst="rect">
                <a:avLst/>
              </a:prstGeom>
              <a:solidFill>
                <a:schemeClr val="accent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0</a:t>
                </a:r>
              </a:p>
            </p:txBody>
          </p:sp>
          <p:sp>
            <p:nvSpPr>
              <p:cNvPr id="65" name="Rectangle 64">
                <a:extLst>
                  <a:ext uri="{FF2B5EF4-FFF2-40B4-BE49-F238E27FC236}">
                    <a16:creationId xmlns:a16="http://schemas.microsoft.com/office/drawing/2014/main" id="{C26EE8C9-C879-E34B-8D3E-0282C2A385A3}"/>
                  </a:ext>
                </a:extLst>
              </p:cNvPr>
              <p:cNvSpPr/>
              <p:nvPr/>
            </p:nvSpPr>
            <p:spPr>
              <a:xfrm>
                <a:off x="996422" y="1798227"/>
                <a:ext cx="403940" cy="327951"/>
              </a:xfrm>
              <a:prstGeom prst="rect">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a:t>
                </a:r>
              </a:p>
            </p:txBody>
          </p:sp>
          <p:sp>
            <p:nvSpPr>
              <p:cNvPr id="66" name="Rectangle 65">
                <a:extLst>
                  <a:ext uri="{FF2B5EF4-FFF2-40B4-BE49-F238E27FC236}">
                    <a16:creationId xmlns:a16="http://schemas.microsoft.com/office/drawing/2014/main" id="{87F5640C-6DAE-2645-A015-76C04FF46674}"/>
                  </a:ext>
                </a:extLst>
              </p:cNvPr>
              <p:cNvSpPr/>
              <p:nvPr/>
            </p:nvSpPr>
            <p:spPr>
              <a:xfrm>
                <a:off x="1400362" y="1798226"/>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2</a:t>
                </a:r>
              </a:p>
            </p:txBody>
          </p:sp>
          <p:sp>
            <p:nvSpPr>
              <p:cNvPr id="67" name="Rectangle 66">
                <a:extLst>
                  <a:ext uri="{FF2B5EF4-FFF2-40B4-BE49-F238E27FC236}">
                    <a16:creationId xmlns:a16="http://schemas.microsoft.com/office/drawing/2014/main" id="{3D7392CC-A53E-364A-BE9A-BA5A5F622173}"/>
                  </a:ext>
                </a:extLst>
              </p:cNvPr>
              <p:cNvSpPr/>
              <p:nvPr/>
            </p:nvSpPr>
            <p:spPr>
              <a:xfrm>
                <a:off x="1804302" y="1798223"/>
                <a:ext cx="403940" cy="3279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a:t>
                </a:r>
              </a:p>
            </p:txBody>
          </p:sp>
          <p:sp>
            <p:nvSpPr>
              <p:cNvPr id="68" name="Rectangle 67">
                <a:extLst>
                  <a:ext uri="{FF2B5EF4-FFF2-40B4-BE49-F238E27FC236}">
                    <a16:creationId xmlns:a16="http://schemas.microsoft.com/office/drawing/2014/main" id="{9A3465DC-F60A-C14B-A261-8773DD983641}"/>
                  </a:ext>
                </a:extLst>
              </p:cNvPr>
              <p:cNvSpPr/>
              <p:nvPr/>
            </p:nvSpPr>
            <p:spPr>
              <a:xfrm>
                <a:off x="2208242" y="1798217"/>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a:t>
                </a:r>
              </a:p>
            </p:txBody>
          </p:sp>
          <p:sp>
            <p:nvSpPr>
              <p:cNvPr id="69" name="Rectangle 68">
                <a:extLst>
                  <a:ext uri="{FF2B5EF4-FFF2-40B4-BE49-F238E27FC236}">
                    <a16:creationId xmlns:a16="http://schemas.microsoft.com/office/drawing/2014/main" id="{53B1BE0E-988B-0E4C-B788-B3853488465F}"/>
                  </a:ext>
                </a:extLst>
              </p:cNvPr>
              <p:cNvSpPr/>
              <p:nvPr/>
            </p:nvSpPr>
            <p:spPr>
              <a:xfrm>
                <a:off x="2612182" y="1798205"/>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5</a:t>
                </a:r>
              </a:p>
            </p:txBody>
          </p:sp>
        </p:grpSp>
        <p:sp>
          <p:nvSpPr>
            <p:cNvPr id="150" name="Rectangle 149">
              <a:extLst>
                <a:ext uri="{FF2B5EF4-FFF2-40B4-BE49-F238E27FC236}">
                  <a16:creationId xmlns:a16="http://schemas.microsoft.com/office/drawing/2014/main" id="{4708AE89-7AA1-E548-BCAF-5C8EA85809B2}"/>
                </a:ext>
              </a:extLst>
            </p:cNvPr>
            <p:cNvSpPr/>
            <p:nvPr/>
          </p:nvSpPr>
          <p:spPr>
            <a:xfrm>
              <a:off x="958782" y="1978242"/>
              <a:ext cx="1609095" cy="369332"/>
            </a:xfrm>
            <a:prstGeom prst="rect">
              <a:avLst/>
            </a:prstGeom>
          </p:spPr>
          <p:txBody>
            <a:bodyPr wrap="none">
              <a:spAutoFit/>
            </a:bodyPr>
            <a:lstStyle/>
            <a:p>
              <a:r>
                <a:rPr lang="en-US" dirty="0">
                  <a:solidFill>
                    <a:prstClr val="black"/>
                  </a:solidFill>
                  <a:latin typeface="Cambria" panose="02040503050406030204" pitchFamily="18" charset="0"/>
                </a:rPr>
                <a:t>Memory Trace</a:t>
              </a:r>
              <a:endParaRPr lang="en-US" dirty="0"/>
            </a:p>
          </p:txBody>
        </p:sp>
      </p:grpSp>
      <p:sp>
        <p:nvSpPr>
          <p:cNvPr id="152" name="Rectangle 151">
            <a:extLst>
              <a:ext uri="{FF2B5EF4-FFF2-40B4-BE49-F238E27FC236}">
                <a16:creationId xmlns:a16="http://schemas.microsoft.com/office/drawing/2014/main" id="{F18FFC49-9A32-CD47-88B8-F3A55C3FB7B5}"/>
              </a:ext>
            </a:extLst>
          </p:cNvPr>
          <p:cNvSpPr/>
          <p:nvPr/>
        </p:nvSpPr>
        <p:spPr>
          <a:xfrm>
            <a:off x="293115" y="1134159"/>
            <a:ext cx="29225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4"/>
                </a:solidFill>
                <a:effectLst/>
                <a:uLnTx/>
                <a:uFillTx/>
                <a:latin typeface="Cambria" panose="02040503050406030204" pitchFamily="18" charset="0"/>
                <a:ea typeface="+mn-ea"/>
                <a:cs typeface="+mn-cs"/>
              </a:rPr>
              <a:t>Spatial Locality</a:t>
            </a:r>
            <a:r>
              <a:rPr kumimoji="0" lang="en-US" sz="2800" b="1" i="0" u="none" strike="noStrike" kern="1200" cap="none" spc="0" normalizeH="0" baseline="30000" noProof="0" dirty="0">
                <a:ln>
                  <a:noFill/>
                </a:ln>
                <a:solidFill>
                  <a:schemeClr val="accent4"/>
                </a:solidFill>
                <a:effectLst/>
                <a:uLnTx/>
                <a:uFillTx/>
                <a:latin typeface="Cambria" panose="02040503050406030204" pitchFamily="18" charset="0"/>
                <a:ea typeface="+mn-ea"/>
                <a:cs typeface="+mn-cs"/>
              </a:rPr>
              <a:t>7</a:t>
            </a:r>
          </a:p>
        </p:txBody>
      </p:sp>
      <p:sp>
        <p:nvSpPr>
          <p:cNvPr id="179" name="Rectangle 178">
            <a:extLst>
              <a:ext uri="{FF2B5EF4-FFF2-40B4-BE49-F238E27FC236}">
                <a16:creationId xmlns:a16="http://schemas.microsoft.com/office/drawing/2014/main" id="{DE803F5C-B14C-4841-A974-1BE012423917}"/>
              </a:ext>
            </a:extLst>
          </p:cNvPr>
          <p:cNvSpPr/>
          <p:nvPr/>
        </p:nvSpPr>
        <p:spPr>
          <a:xfrm>
            <a:off x="1662593" y="6445557"/>
            <a:ext cx="5814418" cy="253916"/>
          </a:xfrm>
          <a:prstGeom prst="rect">
            <a:avLst/>
          </a:prstGeom>
        </p:spPr>
        <p:txBody>
          <a:bodyPr wrap="square">
            <a:spAutoFit/>
          </a:bodyPr>
          <a:lstStyle/>
          <a:p>
            <a:pPr>
              <a:spcBef>
                <a:spcPts val="400"/>
              </a:spcBef>
            </a:pPr>
            <a:r>
              <a:rPr lang="en-US" sz="1050" dirty="0">
                <a:solidFill>
                  <a:schemeClr val="bg1">
                    <a:lumMod val="75000"/>
                  </a:schemeClr>
                </a:solidFill>
                <a:latin typeface="Cambria" panose="02040503050406030204" pitchFamily="18" charset="0"/>
              </a:rPr>
              <a:t>[7] Weinberg+, “Quantifying Locality in the Memory Access Patterns of HPC Applications,” SC, 2005</a:t>
            </a:r>
          </a:p>
        </p:txBody>
      </p:sp>
      <p:sp>
        <p:nvSpPr>
          <p:cNvPr id="180" name="Slide Number Placeholder 5">
            <a:extLst>
              <a:ext uri="{FF2B5EF4-FFF2-40B4-BE49-F238E27FC236}">
                <a16:creationId xmlns:a16="http://schemas.microsoft.com/office/drawing/2014/main" id="{0F92EC31-E89F-CB4B-84EE-EF219F80F05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19</a:t>
            </a:r>
          </a:p>
        </p:txBody>
      </p:sp>
    </p:spTree>
    <p:extLst>
      <p:ext uri="{BB962C8B-B14F-4D97-AF65-F5344CB8AC3E}">
        <p14:creationId xmlns:p14="http://schemas.microsoft.com/office/powerpoint/2010/main" val="60269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5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fade">
                                      <p:cBhvr>
                                        <p:cTn id="27" dur="500"/>
                                        <p:tgtEl>
                                          <p:spTgt spid="1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gtEl>
                                        <p:attrNameLst>
                                          <p:attrName>style.visibility</p:attrName>
                                        </p:attrNameLst>
                                      </p:cBhvr>
                                      <p:to>
                                        <p:strVal val="visible"/>
                                      </p:to>
                                    </p:set>
                                    <p:animEffect transition="in" filter="fade">
                                      <p:cBhvr>
                                        <p:cTn id="3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id="{262C657A-FB1D-A24C-81B5-44428BD81B79}"/>
              </a:ext>
            </a:extLst>
          </p:cNvPr>
          <p:cNvGrpSpPr/>
          <p:nvPr/>
        </p:nvGrpSpPr>
        <p:grpSpPr>
          <a:xfrm>
            <a:off x="3599401" y="4223364"/>
            <a:ext cx="2082800" cy="1393372"/>
            <a:chOff x="6620681" y="4245345"/>
            <a:chExt cx="2082800" cy="1393372"/>
          </a:xfrm>
        </p:grpSpPr>
        <p:sp>
          <p:nvSpPr>
            <p:cNvPr id="149" name="Freeform 148">
              <a:extLst>
                <a:ext uri="{FF2B5EF4-FFF2-40B4-BE49-F238E27FC236}">
                  <a16:creationId xmlns:a16="http://schemas.microsoft.com/office/drawing/2014/main" id="{4EF812C2-108B-CA4F-B1BC-6E7B303D31C0}"/>
                </a:ext>
              </a:extLst>
            </p:cNvPr>
            <p:cNvSpPr/>
            <p:nvPr/>
          </p:nvSpPr>
          <p:spPr>
            <a:xfrm>
              <a:off x="6620681" y="4245345"/>
              <a:ext cx="2082800" cy="1393372"/>
            </a:xfrm>
            <a:custGeom>
              <a:avLst/>
              <a:gdLst>
                <a:gd name="connsiteX0" fmla="*/ 0 w 2082800"/>
                <a:gd name="connsiteY0" fmla="*/ 0 h 1393372"/>
                <a:gd name="connsiteX1" fmla="*/ 0 w 2082800"/>
                <a:gd name="connsiteY1" fmla="*/ 1393372 h 1393372"/>
                <a:gd name="connsiteX2" fmla="*/ 79828 w 2082800"/>
                <a:gd name="connsiteY2" fmla="*/ 1393372 h 1393372"/>
                <a:gd name="connsiteX3" fmla="*/ 2082800 w 2082800"/>
                <a:gd name="connsiteY3" fmla="*/ 1393372 h 1393372"/>
                <a:gd name="connsiteX4" fmla="*/ 2061028 w 2082800"/>
                <a:gd name="connsiteY4" fmla="*/ 1023257 h 1393372"/>
                <a:gd name="connsiteX5" fmla="*/ 1959428 w 2082800"/>
                <a:gd name="connsiteY5" fmla="*/ 1037772 h 1393372"/>
                <a:gd name="connsiteX6" fmla="*/ 1531257 w 2082800"/>
                <a:gd name="connsiteY6" fmla="*/ 972457 h 1393372"/>
                <a:gd name="connsiteX7" fmla="*/ 1378857 w 2082800"/>
                <a:gd name="connsiteY7" fmla="*/ 878114 h 1393372"/>
                <a:gd name="connsiteX8" fmla="*/ 1153885 w 2082800"/>
                <a:gd name="connsiteY8" fmla="*/ 747486 h 1393372"/>
                <a:gd name="connsiteX9" fmla="*/ 986971 w 2082800"/>
                <a:gd name="connsiteY9" fmla="*/ 616857 h 1393372"/>
                <a:gd name="connsiteX10" fmla="*/ 805543 w 2082800"/>
                <a:gd name="connsiteY10" fmla="*/ 493486 h 1393372"/>
                <a:gd name="connsiteX11" fmla="*/ 740228 w 2082800"/>
                <a:gd name="connsiteY11" fmla="*/ 428172 h 1393372"/>
                <a:gd name="connsiteX12" fmla="*/ 696685 w 2082800"/>
                <a:gd name="connsiteY12" fmla="*/ 348343 h 1393372"/>
                <a:gd name="connsiteX13" fmla="*/ 573314 w 2082800"/>
                <a:gd name="connsiteY13" fmla="*/ 203200 h 1393372"/>
                <a:gd name="connsiteX14" fmla="*/ 529771 w 2082800"/>
                <a:gd name="connsiteY14" fmla="*/ 123372 h 1393372"/>
                <a:gd name="connsiteX15" fmla="*/ 464457 w 2082800"/>
                <a:gd name="connsiteY15" fmla="*/ 72572 h 1393372"/>
                <a:gd name="connsiteX16" fmla="*/ 370114 w 2082800"/>
                <a:gd name="connsiteY16" fmla="*/ 21772 h 1393372"/>
                <a:gd name="connsiteX17" fmla="*/ 181428 w 2082800"/>
                <a:gd name="connsiteY17" fmla="*/ 14514 h 1393372"/>
                <a:gd name="connsiteX18" fmla="*/ 0 w 2082800"/>
                <a:gd name="connsiteY1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2800" h="1393372">
                  <a:moveTo>
                    <a:pt x="0" y="0"/>
                  </a:moveTo>
                  <a:lnTo>
                    <a:pt x="0" y="1393372"/>
                  </a:lnTo>
                  <a:lnTo>
                    <a:pt x="79828" y="1393372"/>
                  </a:lnTo>
                  <a:lnTo>
                    <a:pt x="2082800" y="1393372"/>
                  </a:lnTo>
                  <a:lnTo>
                    <a:pt x="2061028" y="1023257"/>
                  </a:lnTo>
                  <a:lnTo>
                    <a:pt x="1959428" y="1037772"/>
                  </a:lnTo>
                  <a:lnTo>
                    <a:pt x="1531257" y="972457"/>
                  </a:lnTo>
                  <a:lnTo>
                    <a:pt x="1378857" y="878114"/>
                  </a:lnTo>
                  <a:lnTo>
                    <a:pt x="1153885" y="747486"/>
                  </a:lnTo>
                  <a:lnTo>
                    <a:pt x="986971" y="616857"/>
                  </a:lnTo>
                  <a:lnTo>
                    <a:pt x="805543" y="493486"/>
                  </a:lnTo>
                  <a:lnTo>
                    <a:pt x="740228" y="428172"/>
                  </a:lnTo>
                  <a:lnTo>
                    <a:pt x="696685" y="348343"/>
                  </a:lnTo>
                  <a:lnTo>
                    <a:pt x="573314" y="203200"/>
                  </a:lnTo>
                  <a:lnTo>
                    <a:pt x="529771" y="123372"/>
                  </a:lnTo>
                  <a:lnTo>
                    <a:pt x="464457" y="72572"/>
                  </a:lnTo>
                  <a:lnTo>
                    <a:pt x="370114" y="21772"/>
                  </a:lnTo>
                  <a:lnTo>
                    <a:pt x="181428" y="14514"/>
                  </a:lnTo>
                  <a:lnTo>
                    <a:pt x="0" y="0"/>
                  </a:lnTo>
                  <a:close/>
                </a:path>
              </a:pathLst>
            </a:custGeom>
            <a:solidFill>
              <a:srgbClr val="FBE5D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a:extLst>
                <a:ext uri="{FF2B5EF4-FFF2-40B4-BE49-F238E27FC236}">
                  <a16:creationId xmlns:a16="http://schemas.microsoft.com/office/drawing/2014/main" id="{404D9876-A2B3-E147-9FCB-3F1E535DD8C9}"/>
                </a:ext>
              </a:extLst>
            </p:cNvPr>
            <p:cNvSpPr/>
            <p:nvPr/>
          </p:nvSpPr>
          <p:spPr>
            <a:xfrm>
              <a:off x="6632771" y="4245479"/>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8A53F08B-5EA8-4340-9810-5379CC836EC4}"/>
              </a:ext>
            </a:extLst>
          </p:cNvPr>
          <p:cNvGrpSpPr/>
          <p:nvPr/>
        </p:nvGrpSpPr>
        <p:grpSpPr>
          <a:xfrm>
            <a:off x="3513915" y="1532037"/>
            <a:ext cx="2278124" cy="2211557"/>
            <a:chOff x="3513915" y="1532037"/>
            <a:chExt cx="2278124" cy="2211557"/>
          </a:xfrm>
        </p:grpSpPr>
        <p:grpSp>
          <p:nvGrpSpPr>
            <p:cNvPr id="184" name="Group 183">
              <a:extLst>
                <a:ext uri="{FF2B5EF4-FFF2-40B4-BE49-F238E27FC236}">
                  <a16:creationId xmlns:a16="http://schemas.microsoft.com/office/drawing/2014/main" id="{C890B5AF-127C-9B48-8762-8F9049C597C5}"/>
                </a:ext>
              </a:extLst>
            </p:cNvPr>
            <p:cNvGrpSpPr/>
            <p:nvPr/>
          </p:nvGrpSpPr>
          <p:grpSpPr>
            <a:xfrm>
              <a:off x="3600691" y="1532037"/>
              <a:ext cx="2123530" cy="1404984"/>
              <a:chOff x="3448294" y="1532037"/>
              <a:chExt cx="2123530" cy="1404984"/>
            </a:xfrm>
          </p:grpSpPr>
          <p:sp>
            <p:nvSpPr>
              <p:cNvPr id="73" name="Freeform 72">
                <a:extLst>
                  <a:ext uri="{FF2B5EF4-FFF2-40B4-BE49-F238E27FC236}">
                    <a16:creationId xmlns:a16="http://schemas.microsoft.com/office/drawing/2014/main" id="{134F2106-215C-B043-B0AE-6010390B981A}"/>
                  </a:ext>
                </a:extLst>
              </p:cNvPr>
              <p:cNvSpPr/>
              <p:nvPr/>
            </p:nvSpPr>
            <p:spPr>
              <a:xfrm>
                <a:off x="3448294" y="1532037"/>
                <a:ext cx="2104572" cy="1404984"/>
              </a:xfrm>
              <a:custGeom>
                <a:avLst/>
                <a:gdLst>
                  <a:gd name="connsiteX0" fmla="*/ 0 w 2111829"/>
                  <a:gd name="connsiteY0" fmla="*/ 573314 h 1422400"/>
                  <a:gd name="connsiteX1" fmla="*/ 0 w 2111829"/>
                  <a:gd name="connsiteY1" fmla="*/ 1422400 h 1422400"/>
                  <a:gd name="connsiteX2" fmla="*/ 2104571 w 2111829"/>
                  <a:gd name="connsiteY2" fmla="*/ 1422400 h 1422400"/>
                  <a:gd name="connsiteX3" fmla="*/ 2111829 w 2111829"/>
                  <a:gd name="connsiteY3" fmla="*/ 972457 h 1422400"/>
                  <a:gd name="connsiteX4" fmla="*/ 1016000 w 2111829"/>
                  <a:gd name="connsiteY4" fmla="*/ 21771 h 1422400"/>
                  <a:gd name="connsiteX5" fmla="*/ 1016000 w 2111829"/>
                  <a:gd name="connsiteY5" fmla="*/ 21771 h 1422400"/>
                  <a:gd name="connsiteX6" fmla="*/ 921657 w 2111829"/>
                  <a:gd name="connsiteY6" fmla="*/ 0 h 1422400"/>
                  <a:gd name="connsiteX7" fmla="*/ 849086 w 2111829"/>
                  <a:gd name="connsiteY7" fmla="*/ 14514 h 1422400"/>
                  <a:gd name="connsiteX8" fmla="*/ 0 w 2111829"/>
                  <a:gd name="connsiteY8" fmla="*/ 573314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829" h="1422400">
                    <a:moveTo>
                      <a:pt x="0" y="573314"/>
                    </a:moveTo>
                    <a:lnTo>
                      <a:pt x="0" y="1422400"/>
                    </a:lnTo>
                    <a:lnTo>
                      <a:pt x="2104571" y="1422400"/>
                    </a:lnTo>
                    <a:lnTo>
                      <a:pt x="2111829" y="972457"/>
                    </a:lnTo>
                    <a:lnTo>
                      <a:pt x="1016000" y="21771"/>
                    </a:lnTo>
                    <a:lnTo>
                      <a:pt x="1016000" y="21771"/>
                    </a:lnTo>
                    <a:lnTo>
                      <a:pt x="921657" y="0"/>
                    </a:lnTo>
                    <a:lnTo>
                      <a:pt x="849086" y="14514"/>
                    </a:lnTo>
                    <a:lnTo>
                      <a:pt x="0" y="573314"/>
                    </a:lnTo>
                    <a:close/>
                  </a:path>
                </a:pathLst>
              </a:custGeom>
              <a:solidFill>
                <a:srgbClr val="FBE5D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F0B59643-FCBA-994F-819E-B61E485BAB3F}"/>
                  </a:ext>
                </a:extLst>
              </p:cNvPr>
              <p:cNvSpPr/>
              <p:nvPr/>
            </p:nvSpPr>
            <p:spPr>
              <a:xfrm>
                <a:off x="3467252" y="1545180"/>
                <a:ext cx="2104572" cy="968704"/>
              </a:xfrm>
              <a:custGeom>
                <a:avLst/>
                <a:gdLst>
                  <a:gd name="connsiteX0" fmla="*/ 0 w 2104572"/>
                  <a:gd name="connsiteY0" fmla="*/ 576818 h 968704"/>
                  <a:gd name="connsiteX1" fmla="*/ 747486 w 2104572"/>
                  <a:gd name="connsiteY1" fmla="*/ 54304 h 968704"/>
                  <a:gd name="connsiteX2" fmla="*/ 1132115 w 2104572"/>
                  <a:gd name="connsiteY2" fmla="*/ 119618 h 968704"/>
                  <a:gd name="connsiteX3" fmla="*/ 2104572 w 2104572"/>
                  <a:gd name="connsiteY3" fmla="*/ 968704 h 968704"/>
                </a:gdLst>
                <a:ahLst/>
                <a:cxnLst>
                  <a:cxn ang="0">
                    <a:pos x="connsiteX0" y="connsiteY0"/>
                  </a:cxn>
                  <a:cxn ang="0">
                    <a:pos x="connsiteX1" y="connsiteY1"/>
                  </a:cxn>
                  <a:cxn ang="0">
                    <a:pos x="connsiteX2" y="connsiteY2"/>
                  </a:cxn>
                  <a:cxn ang="0">
                    <a:pos x="connsiteX3" y="connsiteY3"/>
                  </a:cxn>
                </a:cxnLst>
                <a:rect l="l" t="t" r="r" b="b"/>
                <a:pathLst>
                  <a:path w="2104572" h="968704">
                    <a:moveTo>
                      <a:pt x="0" y="576818"/>
                    </a:moveTo>
                    <a:cubicBezTo>
                      <a:pt x="279400" y="353661"/>
                      <a:pt x="558800" y="130504"/>
                      <a:pt x="747486" y="54304"/>
                    </a:cubicBezTo>
                    <a:cubicBezTo>
                      <a:pt x="936172" y="-21896"/>
                      <a:pt x="905934" y="-32782"/>
                      <a:pt x="1132115" y="119618"/>
                    </a:cubicBezTo>
                    <a:cubicBezTo>
                      <a:pt x="1358296" y="272018"/>
                      <a:pt x="1921934" y="804209"/>
                      <a:pt x="2104572" y="96870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a:extLst>
                <a:ext uri="{FF2B5EF4-FFF2-40B4-BE49-F238E27FC236}">
                  <a16:creationId xmlns:a16="http://schemas.microsoft.com/office/drawing/2014/main" id="{5E4F7894-97C0-414E-9BDC-EFD447F65403}"/>
                </a:ext>
              </a:extLst>
            </p:cNvPr>
            <p:cNvSpPr/>
            <p:nvPr/>
          </p:nvSpPr>
          <p:spPr>
            <a:xfrm>
              <a:off x="3513915" y="3374262"/>
              <a:ext cx="2278124" cy="369332"/>
            </a:xfrm>
            <a:prstGeom prst="rect">
              <a:avLst/>
            </a:prstGeom>
          </p:spPr>
          <p:txBody>
            <a:bodyPr wrap="none">
              <a:spAutoFit/>
            </a:bodyPr>
            <a:lstStyle/>
            <a:p>
              <a:pPr lvl="0" defTabSz="914400">
                <a:defRPr/>
              </a:pPr>
              <a:r>
                <a:rPr lang="en-US" b="1" dirty="0">
                  <a:solidFill>
                    <a:srgbClr val="FF0000"/>
                  </a:solidFill>
                  <a:latin typeface="Cambria" panose="02040503050406030204" pitchFamily="18" charset="0"/>
                </a:rPr>
                <a:t>Low spatial locality </a:t>
              </a:r>
            </a:p>
          </p:txBody>
        </p:sp>
      </p:grpSp>
      <p:sp>
        <p:nvSpPr>
          <p:cNvPr id="2" name="Title 1">
            <a:extLst>
              <a:ext uri="{FF2B5EF4-FFF2-40B4-BE49-F238E27FC236}">
                <a16:creationId xmlns:a16="http://schemas.microsoft.com/office/drawing/2014/main" id="{EFED47EA-C3A6-E441-BC30-F24D232A0D73}"/>
              </a:ext>
            </a:extLst>
          </p:cNvPr>
          <p:cNvSpPr>
            <a:spLocks noGrp="1"/>
          </p:cNvSpPr>
          <p:nvPr>
            <p:ph type="title"/>
          </p:nvPr>
        </p:nvSpPr>
        <p:spPr/>
        <p:txBody>
          <a:bodyPr/>
          <a:lstStyle/>
          <a:p>
            <a:r>
              <a:rPr lang="en-US" dirty="0"/>
              <a:t>Step 2: Locality-Based Clustering </a:t>
            </a:r>
          </a:p>
        </p:txBody>
      </p:sp>
      <p:sp>
        <p:nvSpPr>
          <p:cNvPr id="3" name="Content Placeholder 2">
            <a:extLst>
              <a:ext uri="{FF2B5EF4-FFF2-40B4-BE49-F238E27FC236}">
                <a16:creationId xmlns:a16="http://schemas.microsoft.com/office/drawing/2014/main" id="{9C083BAB-272A-3E4B-BB6D-5F796372BB46}"/>
              </a:ext>
            </a:extLst>
          </p:cNvPr>
          <p:cNvSpPr>
            <a:spLocks noGrp="1"/>
          </p:cNvSpPr>
          <p:nvPr>
            <p:ph idx="1"/>
          </p:nvPr>
        </p:nvSpPr>
        <p:spPr>
          <a:xfrm>
            <a:off x="75991" y="654316"/>
            <a:ext cx="8987622" cy="461359"/>
          </a:xfrm>
        </p:spPr>
        <p:txBody>
          <a:bodyPr/>
          <a:lstStyle/>
          <a:p>
            <a:r>
              <a:rPr lang="en-US" b="1" dirty="0">
                <a:solidFill>
                  <a:schemeClr val="accent5"/>
                </a:solidFill>
              </a:rPr>
              <a:t>Goal: </a:t>
            </a:r>
            <a:r>
              <a:rPr lang="en-US" dirty="0"/>
              <a:t>analyze application’s </a:t>
            </a:r>
            <a:r>
              <a:rPr lang="en-US" dirty="0">
                <a:solidFill>
                  <a:schemeClr val="accent5"/>
                </a:solidFill>
              </a:rPr>
              <a:t>memory characteristics</a:t>
            </a:r>
          </a:p>
        </p:txBody>
      </p:sp>
      <p:grpSp>
        <p:nvGrpSpPr>
          <p:cNvPr id="78" name="Group 77">
            <a:extLst>
              <a:ext uri="{FF2B5EF4-FFF2-40B4-BE49-F238E27FC236}">
                <a16:creationId xmlns:a16="http://schemas.microsoft.com/office/drawing/2014/main" id="{61B9A1F1-A385-3042-BC34-E142EAC4EDD5}"/>
              </a:ext>
            </a:extLst>
          </p:cNvPr>
          <p:cNvGrpSpPr/>
          <p:nvPr/>
        </p:nvGrpSpPr>
        <p:grpSpPr>
          <a:xfrm>
            <a:off x="3335053" y="3993414"/>
            <a:ext cx="2423160" cy="2048256"/>
            <a:chOff x="788815" y="3038014"/>
            <a:chExt cx="2422047" cy="2045162"/>
          </a:xfrm>
        </p:grpSpPr>
        <p:sp>
          <p:nvSpPr>
            <p:cNvPr id="79" name="Rectangle 78">
              <a:extLst>
                <a:ext uri="{FF2B5EF4-FFF2-40B4-BE49-F238E27FC236}">
                  <a16:creationId xmlns:a16="http://schemas.microsoft.com/office/drawing/2014/main" id="{47DD77BE-0201-F445-96A7-730B2770A863}"/>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5098519-6E04-CC46-B342-D4FC8662B809}"/>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81" name="Rectangle 80">
              <a:extLst>
                <a:ext uri="{FF2B5EF4-FFF2-40B4-BE49-F238E27FC236}">
                  <a16:creationId xmlns:a16="http://schemas.microsoft.com/office/drawing/2014/main" id="{07B442A4-3AB2-5D4A-BA04-CCDD1F5900F2}"/>
                </a:ext>
              </a:extLst>
            </p:cNvPr>
            <p:cNvSpPr>
              <a:spLocks/>
            </p:cNvSpPr>
            <p:nvPr/>
          </p:nvSpPr>
          <p:spPr>
            <a:xfrm>
              <a:off x="1078919" y="3362436"/>
              <a:ext cx="171680" cy="130086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a:extLst>
                <a:ext uri="{FF2B5EF4-FFF2-40B4-BE49-F238E27FC236}">
                  <a16:creationId xmlns:a16="http://schemas.microsoft.com/office/drawing/2014/main" id="{620B9EFA-F304-934D-850C-C060128DDAF1}"/>
                </a:ext>
              </a:extLst>
            </p:cNvPr>
            <p:cNvSpPr/>
            <p:nvPr/>
          </p:nvSpPr>
          <p:spPr>
            <a:xfrm>
              <a:off x="1331437" y="3589481"/>
              <a:ext cx="178008" cy="1070105"/>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Rectangle 82">
              <a:extLst>
                <a:ext uri="{FF2B5EF4-FFF2-40B4-BE49-F238E27FC236}">
                  <a16:creationId xmlns:a16="http://schemas.microsoft.com/office/drawing/2014/main" id="{958C68B2-432E-C445-ABDD-D5E519331493}"/>
                </a:ext>
              </a:extLst>
            </p:cNvPr>
            <p:cNvSpPr/>
            <p:nvPr/>
          </p:nvSpPr>
          <p:spPr>
            <a:xfrm>
              <a:off x="1593570" y="3782324"/>
              <a:ext cx="173113" cy="87725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Rectangle 83">
              <a:extLst>
                <a:ext uri="{FF2B5EF4-FFF2-40B4-BE49-F238E27FC236}">
                  <a16:creationId xmlns:a16="http://schemas.microsoft.com/office/drawing/2014/main" id="{6B33CC26-6757-1248-88E9-E675AF8B3F60}"/>
                </a:ext>
              </a:extLst>
            </p:cNvPr>
            <p:cNvSpPr/>
            <p:nvPr/>
          </p:nvSpPr>
          <p:spPr>
            <a:xfrm>
              <a:off x="1855688" y="4384697"/>
              <a:ext cx="173997" cy="27488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a:extLst>
                <a:ext uri="{FF2B5EF4-FFF2-40B4-BE49-F238E27FC236}">
                  <a16:creationId xmlns:a16="http://schemas.microsoft.com/office/drawing/2014/main" id="{F6022B08-D881-6544-8694-FE3FDA1D4E92}"/>
                </a:ext>
              </a:extLst>
            </p:cNvPr>
            <p:cNvSpPr/>
            <p:nvPr/>
          </p:nvSpPr>
          <p:spPr>
            <a:xfrm>
              <a:off x="2123883" y="4384696"/>
              <a:ext cx="172767" cy="27649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Rectangle 85">
              <a:extLst>
                <a:ext uri="{FF2B5EF4-FFF2-40B4-BE49-F238E27FC236}">
                  <a16:creationId xmlns:a16="http://schemas.microsoft.com/office/drawing/2014/main" id="{819729DE-A3D9-2245-B297-717D025DBEBF}"/>
                </a:ext>
              </a:extLst>
            </p:cNvPr>
            <p:cNvSpPr/>
            <p:nvPr/>
          </p:nvSpPr>
          <p:spPr>
            <a:xfrm>
              <a:off x="2393806" y="4391959"/>
              <a:ext cx="172760" cy="26762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a:extLst>
                <a:ext uri="{FF2B5EF4-FFF2-40B4-BE49-F238E27FC236}">
                  <a16:creationId xmlns:a16="http://schemas.microsoft.com/office/drawing/2014/main" id="{B1B5D6B6-577B-0E44-86B2-60326546CA9E}"/>
                </a:ext>
              </a:extLst>
            </p:cNvPr>
            <p:cNvSpPr/>
            <p:nvPr/>
          </p:nvSpPr>
          <p:spPr>
            <a:xfrm>
              <a:off x="2670824" y="4391955"/>
              <a:ext cx="169651" cy="26762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a:extLst>
                <a:ext uri="{FF2B5EF4-FFF2-40B4-BE49-F238E27FC236}">
                  <a16:creationId xmlns:a16="http://schemas.microsoft.com/office/drawing/2014/main" id="{52E4E856-1A36-1B4D-A511-73925E4BF7A3}"/>
                </a:ext>
              </a:extLst>
            </p:cNvPr>
            <p:cNvSpPr/>
            <p:nvPr/>
          </p:nvSpPr>
          <p:spPr>
            <a:xfrm>
              <a:off x="2937339" y="4388429"/>
              <a:ext cx="173736" cy="27115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Connector 88">
              <a:extLst>
                <a:ext uri="{FF2B5EF4-FFF2-40B4-BE49-F238E27FC236}">
                  <a16:creationId xmlns:a16="http://schemas.microsoft.com/office/drawing/2014/main" id="{8FE9D712-F844-9142-9065-24258EEFFC28}"/>
                </a:ext>
              </a:extLst>
            </p:cNvPr>
            <p:cNvCxnSpPr>
              <a:cxnSpLocks/>
              <a:stCxn id="81" idx="2"/>
              <a:endCxn id="97" idx="0"/>
            </p:cNvCxnSpPr>
            <p:nvPr/>
          </p:nvCxnSpPr>
          <p:spPr>
            <a:xfrm>
              <a:off x="1164759" y="4663299"/>
              <a:ext cx="1714"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C28E47A-6976-9744-A7AF-4B29A46F84CF}"/>
                </a:ext>
              </a:extLst>
            </p:cNvPr>
            <p:cNvCxnSpPr>
              <a:cxnSpLocks/>
              <a:stCxn id="82" idx="2"/>
              <a:endCxn id="98" idx="0"/>
            </p:cNvCxnSpPr>
            <p:nvPr/>
          </p:nvCxnSpPr>
          <p:spPr>
            <a:xfrm flipH="1">
              <a:off x="1418305" y="4659586"/>
              <a:ext cx="2136"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9CB0173-8F61-764A-A323-8F4A80D55761}"/>
                </a:ext>
              </a:extLst>
            </p:cNvPr>
            <p:cNvCxnSpPr>
              <a:cxnSpLocks/>
              <a:stCxn id="83" idx="2"/>
              <a:endCxn id="99" idx="0"/>
            </p:cNvCxnSpPr>
            <p:nvPr/>
          </p:nvCxnSpPr>
          <p:spPr>
            <a:xfrm>
              <a:off x="1680127" y="4659580"/>
              <a:ext cx="63" cy="76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5083279-B42F-AF47-B0E2-1829070DB3DB}"/>
                </a:ext>
              </a:extLst>
            </p:cNvPr>
            <p:cNvCxnSpPr>
              <a:cxnSpLocks/>
              <a:stCxn id="84" idx="2"/>
              <a:endCxn id="100" idx="0"/>
            </p:cNvCxnSpPr>
            <p:nvPr/>
          </p:nvCxnSpPr>
          <p:spPr>
            <a:xfrm>
              <a:off x="1942687" y="4659580"/>
              <a:ext cx="668" cy="78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ABFBCF5-F586-264F-8526-D171A846BD60}"/>
                </a:ext>
              </a:extLst>
            </p:cNvPr>
            <p:cNvCxnSpPr>
              <a:cxnSpLocks/>
              <a:stCxn id="85" idx="2"/>
              <a:endCxn id="101" idx="0"/>
            </p:cNvCxnSpPr>
            <p:nvPr/>
          </p:nvCxnSpPr>
          <p:spPr>
            <a:xfrm flipH="1">
              <a:off x="2209782" y="4661188"/>
              <a:ext cx="485" cy="76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E69F42E-51D3-0A48-9DDD-07410C2B43FF}"/>
                </a:ext>
              </a:extLst>
            </p:cNvPr>
            <p:cNvCxnSpPr>
              <a:cxnSpLocks/>
              <a:stCxn id="87" idx="2"/>
              <a:endCxn id="80" idx="0"/>
            </p:cNvCxnSpPr>
            <p:nvPr/>
          </p:nvCxnSpPr>
          <p:spPr>
            <a:xfrm>
              <a:off x="2755650" y="4659581"/>
              <a:ext cx="977"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BBA4A3B-751D-5643-A456-2E57B08F665F}"/>
                </a:ext>
              </a:extLst>
            </p:cNvPr>
            <p:cNvCxnSpPr>
              <a:cxnSpLocks/>
              <a:stCxn id="88" idx="2"/>
              <a:endCxn id="103"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11C5DEC-18E0-C243-85E2-943AD98D6B98}"/>
                </a:ext>
              </a:extLst>
            </p:cNvPr>
            <p:cNvCxnSpPr>
              <a:cxnSpLocks/>
              <a:stCxn id="86" idx="2"/>
              <a:endCxn id="102" idx="0"/>
            </p:cNvCxnSpPr>
            <p:nvPr/>
          </p:nvCxnSpPr>
          <p:spPr>
            <a:xfrm>
              <a:off x="2480187" y="4659585"/>
              <a:ext cx="488"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233B9420-87F0-C94E-A7C5-17922FB77919}"/>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98" name="Rectangle 97">
              <a:extLst>
                <a:ext uri="{FF2B5EF4-FFF2-40B4-BE49-F238E27FC236}">
                  <a16:creationId xmlns:a16="http://schemas.microsoft.com/office/drawing/2014/main" id="{0DD6E581-B1D7-D24A-A986-CB9234B47637}"/>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99" name="Rectangle 98">
              <a:extLst>
                <a:ext uri="{FF2B5EF4-FFF2-40B4-BE49-F238E27FC236}">
                  <a16:creationId xmlns:a16="http://schemas.microsoft.com/office/drawing/2014/main" id="{B01AAA1C-C98E-8A41-9035-1333973272A9}"/>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100" name="Rectangle 99">
              <a:extLst>
                <a:ext uri="{FF2B5EF4-FFF2-40B4-BE49-F238E27FC236}">
                  <a16:creationId xmlns:a16="http://schemas.microsoft.com/office/drawing/2014/main" id="{7B373BDB-268E-E045-AB2D-F9BB33AE7338}"/>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101" name="Rectangle 100">
              <a:extLst>
                <a:ext uri="{FF2B5EF4-FFF2-40B4-BE49-F238E27FC236}">
                  <a16:creationId xmlns:a16="http://schemas.microsoft.com/office/drawing/2014/main" id="{6A908E18-A663-B24E-9C15-AF4B365A9CCF}"/>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102" name="Rectangle 101">
              <a:extLst>
                <a:ext uri="{FF2B5EF4-FFF2-40B4-BE49-F238E27FC236}">
                  <a16:creationId xmlns:a16="http://schemas.microsoft.com/office/drawing/2014/main" id="{D6ADD539-2F40-3645-9C19-19E717B48C0F}"/>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103" name="Rectangle 102">
              <a:extLst>
                <a:ext uri="{FF2B5EF4-FFF2-40B4-BE49-F238E27FC236}">
                  <a16:creationId xmlns:a16="http://schemas.microsoft.com/office/drawing/2014/main" id="{70A58056-C4AA-3D4C-BB37-EB3C71F361A5}"/>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104" name="Rectangle 103">
              <a:extLst>
                <a:ext uri="{FF2B5EF4-FFF2-40B4-BE49-F238E27FC236}">
                  <a16:creationId xmlns:a16="http://schemas.microsoft.com/office/drawing/2014/main" id="{9CFA3989-0490-D840-B274-800B7DF4C567}"/>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Reuse Profile (bin)</a:t>
              </a:r>
            </a:p>
          </p:txBody>
        </p:sp>
        <p:sp>
          <p:nvSpPr>
            <p:cNvPr id="105" name="Rectangle 104">
              <a:extLst>
                <a:ext uri="{FF2B5EF4-FFF2-40B4-BE49-F238E27FC236}">
                  <a16:creationId xmlns:a16="http://schemas.microsoft.com/office/drawing/2014/main" id="{32406E9F-3174-E84C-AA18-8E89277F67A5}"/>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106" name="Rectangle 105">
              <a:extLst>
                <a:ext uri="{FF2B5EF4-FFF2-40B4-BE49-F238E27FC236}">
                  <a16:creationId xmlns:a16="http://schemas.microsoft.com/office/drawing/2014/main" id="{D6866A0F-70D6-2241-BB0D-6259363D09B1}"/>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Reuse Profile Histogram</a:t>
              </a:r>
            </a:p>
          </p:txBody>
        </p:sp>
      </p:grpSp>
      <p:grpSp>
        <p:nvGrpSpPr>
          <p:cNvPr id="189" name="Group 188">
            <a:extLst>
              <a:ext uri="{FF2B5EF4-FFF2-40B4-BE49-F238E27FC236}">
                <a16:creationId xmlns:a16="http://schemas.microsoft.com/office/drawing/2014/main" id="{66156681-0810-954D-9001-A4D4E1F38412}"/>
              </a:ext>
            </a:extLst>
          </p:cNvPr>
          <p:cNvGrpSpPr/>
          <p:nvPr/>
        </p:nvGrpSpPr>
        <p:grpSpPr>
          <a:xfrm>
            <a:off x="6331514" y="3993414"/>
            <a:ext cx="2612683" cy="2417981"/>
            <a:chOff x="6331514" y="3993414"/>
            <a:chExt cx="2612683" cy="2417981"/>
          </a:xfrm>
        </p:grpSpPr>
        <p:grpSp>
          <p:nvGrpSpPr>
            <p:cNvPr id="187" name="Group 186">
              <a:extLst>
                <a:ext uri="{FF2B5EF4-FFF2-40B4-BE49-F238E27FC236}">
                  <a16:creationId xmlns:a16="http://schemas.microsoft.com/office/drawing/2014/main" id="{6ADC4CBD-9E8C-494D-8334-A4A059A8A8AB}"/>
                </a:ext>
              </a:extLst>
            </p:cNvPr>
            <p:cNvGrpSpPr/>
            <p:nvPr/>
          </p:nvGrpSpPr>
          <p:grpSpPr>
            <a:xfrm>
              <a:off x="6625771" y="4256277"/>
              <a:ext cx="2057047" cy="1368009"/>
              <a:chOff x="6625771" y="4256277"/>
              <a:chExt cx="2057047" cy="1368009"/>
            </a:xfrm>
          </p:grpSpPr>
          <p:sp>
            <p:nvSpPr>
              <p:cNvPr id="186" name="Freeform 185">
                <a:extLst>
                  <a:ext uri="{FF2B5EF4-FFF2-40B4-BE49-F238E27FC236}">
                    <a16:creationId xmlns:a16="http://schemas.microsoft.com/office/drawing/2014/main" id="{819B6C30-6E7E-564B-99D3-4DDF45D0FAC0}"/>
                  </a:ext>
                </a:extLst>
              </p:cNvPr>
              <p:cNvSpPr/>
              <p:nvPr/>
            </p:nvSpPr>
            <p:spPr>
              <a:xfrm>
                <a:off x="6625771" y="4259943"/>
                <a:ext cx="2039258" cy="1364343"/>
              </a:xfrm>
              <a:custGeom>
                <a:avLst/>
                <a:gdLst>
                  <a:gd name="connsiteX0" fmla="*/ 0 w 2039258"/>
                  <a:gd name="connsiteY0" fmla="*/ 1008743 h 1364343"/>
                  <a:gd name="connsiteX1" fmla="*/ 0 w 2039258"/>
                  <a:gd name="connsiteY1" fmla="*/ 1364343 h 1364343"/>
                  <a:gd name="connsiteX2" fmla="*/ 2039258 w 2039258"/>
                  <a:gd name="connsiteY2" fmla="*/ 1364343 h 1364343"/>
                  <a:gd name="connsiteX3" fmla="*/ 2039258 w 2039258"/>
                  <a:gd name="connsiteY3" fmla="*/ 0 h 1364343"/>
                  <a:gd name="connsiteX4" fmla="*/ 1944915 w 2039258"/>
                  <a:gd name="connsiteY4" fmla="*/ 7257 h 1364343"/>
                  <a:gd name="connsiteX5" fmla="*/ 1872343 w 2039258"/>
                  <a:gd name="connsiteY5" fmla="*/ 14514 h 1364343"/>
                  <a:gd name="connsiteX6" fmla="*/ 1719943 w 2039258"/>
                  <a:gd name="connsiteY6" fmla="*/ 50800 h 1364343"/>
                  <a:gd name="connsiteX7" fmla="*/ 1632858 w 2039258"/>
                  <a:gd name="connsiteY7" fmla="*/ 65314 h 1364343"/>
                  <a:gd name="connsiteX8" fmla="*/ 1524000 w 2039258"/>
                  <a:gd name="connsiteY8" fmla="*/ 116114 h 1364343"/>
                  <a:gd name="connsiteX9" fmla="*/ 1386115 w 2039258"/>
                  <a:gd name="connsiteY9" fmla="*/ 152400 h 1364343"/>
                  <a:gd name="connsiteX10" fmla="*/ 1291772 w 2039258"/>
                  <a:gd name="connsiteY10" fmla="*/ 224971 h 1364343"/>
                  <a:gd name="connsiteX11" fmla="*/ 1240972 w 2039258"/>
                  <a:gd name="connsiteY11" fmla="*/ 268514 h 1364343"/>
                  <a:gd name="connsiteX12" fmla="*/ 1153886 w 2039258"/>
                  <a:gd name="connsiteY12" fmla="*/ 312057 h 1364343"/>
                  <a:gd name="connsiteX13" fmla="*/ 1088572 w 2039258"/>
                  <a:gd name="connsiteY13" fmla="*/ 355600 h 1364343"/>
                  <a:gd name="connsiteX14" fmla="*/ 986972 w 2039258"/>
                  <a:gd name="connsiteY14" fmla="*/ 406400 h 1364343"/>
                  <a:gd name="connsiteX15" fmla="*/ 928915 w 2039258"/>
                  <a:gd name="connsiteY15" fmla="*/ 449943 h 1364343"/>
                  <a:gd name="connsiteX16" fmla="*/ 878115 w 2039258"/>
                  <a:gd name="connsiteY16" fmla="*/ 486228 h 1364343"/>
                  <a:gd name="connsiteX17" fmla="*/ 791029 w 2039258"/>
                  <a:gd name="connsiteY17" fmla="*/ 544286 h 1364343"/>
                  <a:gd name="connsiteX18" fmla="*/ 732972 w 2039258"/>
                  <a:gd name="connsiteY18" fmla="*/ 609600 h 1364343"/>
                  <a:gd name="connsiteX19" fmla="*/ 696686 w 2039258"/>
                  <a:gd name="connsiteY19" fmla="*/ 660400 h 1364343"/>
                  <a:gd name="connsiteX20" fmla="*/ 653143 w 2039258"/>
                  <a:gd name="connsiteY20" fmla="*/ 711200 h 1364343"/>
                  <a:gd name="connsiteX21" fmla="*/ 631372 w 2039258"/>
                  <a:gd name="connsiteY21" fmla="*/ 798286 h 1364343"/>
                  <a:gd name="connsiteX22" fmla="*/ 573315 w 2039258"/>
                  <a:gd name="connsiteY22" fmla="*/ 849086 h 1364343"/>
                  <a:gd name="connsiteX23" fmla="*/ 493486 w 2039258"/>
                  <a:gd name="connsiteY23" fmla="*/ 899886 h 1364343"/>
                  <a:gd name="connsiteX24" fmla="*/ 449943 w 2039258"/>
                  <a:gd name="connsiteY24" fmla="*/ 943428 h 1364343"/>
                  <a:gd name="connsiteX25" fmla="*/ 449943 w 2039258"/>
                  <a:gd name="connsiteY25" fmla="*/ 943428 h 1364343"/>
                  <a:gd name="connsiteX26" fmla="*/ 370115 w 2039258"/>
                  <a:gd name="connsiteY26" fmla="*/ 1016000 h 1364343"/>
                  <a:gd name="connsiteX27" fmla="*/ 275772 w 2039258"/>
                  <a:gd name="connsiteY27" fmla="*/ 1037771 h 1364343"/>
                  <a:gd name="connsiteX28" fmla="*/ 181429 w 2039258"/>
                  <a:gd name="connsiteY28" fmla="*/ 1045028 h 1364343"/>
                  <a:gd name="connsiteX29" fmla="*/ 108858 w 2039258"/>
                  <a:gd name="connsiteY29" fmla="*/ 1045028 h 1364343"/>
                  <a:gd name="connsiteX30" fmla="*/ 0 w 2039258"/>
                  <a:gd name="connsiteY30" fmla="*/ 1008743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39258" h="1364343">
                    <a:moveTo>
                      <a:pt x="0" y="1008743"/>
                    </a:moveTo>
                    <a:lnTo>
                      <a:pt x="0" y="1364343"/>
                    </a:lnTo>
                    <a:lnTo>
                      <a:pt x="2039258" y="1364343"/>
                    </a:lnTo>
                    <a:lnTo>
                      <a:pt x="2039258" y="0"/>
                    </a:lnTo>
                    <a:lnTo>
                      <a:pt x="1944915" y="7257"/>
                    </a:lnTo>
                    <a:lnTo>
                      <a:pt x="1872343" y="14514"/>
                    </a:lnTo>
                    <a:lnTo>
                      <a:pt x="1719943" y="50800"/>
                    </a:lnTo>
                    <a:lnTo>
                      <a:pt x="1632858" y="65314"/>
                    </a:lnTo>
                    <a:lnTo>
                      <a:pt x="1524000" y="116114"/>
                    </a:lnTo>
                    <a:lnTo>
                      <a:pt x="1386115" y="152400"/>
                    </a:lnTo>
                    <a:lnTo>
                      <a:pt x="1291772" y="224971"/>
                    </a:lnTo>
                    <a:lnTo>
                      <a:pt x="1240972" y="268514"/>
                    </a:lnTo>
                    <a:lnTo>
                      <a:pt x="1153886" y="312057"/>
                    </a:lnTo>
                    <a:lnTo>
                      <a:pt x="1088572" y="355600"/>
                    </a:lnTo>
                    <a:lnTo>
                      <a:pt x="986972" y="406400"/>
                    </a:lnTo>
                    <a:lnTo>
                      <a:pt x="928915" y="449943"/>
                    </a:lnTo>
                    <a:lnTo>
                      <a:pt x="878115" y="486228"/>
                    </a:lnTo>
                    <a:lnTo>
                      <a:pt x="791029" y="544286"/>
                    </a:lnTo>
                    <a:lnTo>
                      <a:pt x="732972" y="609600"/>
                    </a:lnTo>
                    <a:lnTo>
                      <a:pt x="696686" y="660400"/>
                    </a:lnTo>
                    <a:lnTo>
                      <a:pt x="653143" y="711200"/>
                    </a:lnTo>
                    <a:lnTo>
                      <a:pt x="631372" y="798286"/>
                    </a:lnTo>
                    <a:lnTo>
                      <a:pt x="573315" y="849086"/>
                    </a:lnTo>
                    <a:lnTo>
                      <a:pt x="493486" y="899886"/>
                    </a:lnTo>
                    <a:lnTo>
                      <a:pt x="449943" y="943428"/>
                    </a:lnTo>
                    <a:lnTo>
                      <a:pt x="449943" y="943428"/>
                    </a:lnTo>
                    <a:lnTo>
                      <a:pt x="370115" y="1016000"/>
                    </a:lnTo>
                    <a:lnTo>
                      <a:pt x="275772" y="1037771"/>
                    </a:lnTo>
                    <a:lnTo>
                      <a:pt x="181429" y="1045028"/>
                    </a:lnTo>
                    <a:lnTo>
                      <a:pt x="108858" y="1045028"/>
                    </a:lnTo>
                    <a:lnTo>
                      <a:pt x="0" y="1008743"/>
                    </a:lnTo>
                    <a:close/>
                  </a:path>
                </a:pathLst>
              </a:custGeom>
              <a:solidFill>
                <a:srgbClr val="E2F0D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a:extLst>
                  <a:ext uri="{FF2B5EF4-FFF2-40B4-BE49-F238E27FC236}">
                    <a16:creationId xmlns:a16="http://schemas.microsoft.com/office/drawing/2014/main" id="{18A75164-DF3A-8A4D-AB8F-C95B2A0D7617}"/>
                  </a:ext>
                </a:extLst>
              </p:cNvPr>
              <p:cNvSpPr/>
              <p:nvPr/>
            </p:nvSpPr>
            <p:spPr>
              <a:xfrm flipV="1">
                <a:off x="6636303" y="4256277"/>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Rectangle 143">
              <a:extLst>
                <a:ext uri="{FF2B5EF4-FFF2-40B4-BE49-F238E27FC236}">
                  <a16:creationId xmlns:a16="http://schemas.microsoft.com/office/drawing/2014/main" id="{7ED0E1FD-3A87-9644-A456-7A4388F1575C}"/>
                </a:ext>
              </a:extLst>
            </p:cNvPr>
            <p:cNvSpPr/>
            <p:nvPr/>
          </p:nvSpPr>
          <p:spPr>
            <a:xfrm>
              <a:off x="6352525" y="6042063"/>
              <a:ext cx="2591672" cy="369332"/>
            </a:xfrm>
            <a:prstGeom prst="rect">
              <a:avLst/>
            </a:prstGeom>
          </p:spPr>
          <p:txBody>
            <a:bodyPr wrap="none">
              <a:spAutoFit/>
            </a:bodyPr>
            <a:lstStyle/>
            <a:p>
              <a:pPr lvl="0" defTabSz="914400">
                <a:defRPr/>
              </a:pPr>
              <a:r>
                <a:rPr lang="en-US" b="1" dirty="0">
                  <a:solidFill>
                    <a:srgbClr val="70AD47">
                      <a:lumMod val="75000"/>
                    </a:srgbClr>
                  </a:solidFill>
                  <a:latin typeface="Cambria" panose="02040503050406030204" pitchFamily="18" charset="0"/>
                </a:rPr>
                <a:t>High temporal locality </a:t>
              </a:r>
            </a:p>
          </p:txBody>
        </p:sp>
        <p:grpSp>
          <p:nvGrpSpPr>
            <p:cNvPr id="107" name="Group 106">
              <a:extLst>
                <a:ext uri="{FF2B5EF4-FFF2-40B4-BE49-F238E27FC236}">
                  <a16:creationId xmlns:a16="http://schemas.microsoft.com/office/drawing/2014/main" id="{BBF3BFAA-9E0E-BD4D-ACDB-6F05BC7B8A14}"/>
                </a:ext>
              </a:extLst>
            </p:cNvPr>
            <p:cNvGrpSpPr/>
            <p:nvPr/>
          </p:nvGrpSpPr>
          <p:grpSpPr>
            <a:xfrm>
              <a:off x="6331514" y="3993414"/>
              <a:ext cx="2422047" cy="2045162"/>
              <a:chOff x="788815" y="3038014"/>
              <a:chExt cx="2422047" cy="2045162"/>
            </a:xfrm>
          </p:grpSpPr>
          <p:sp>
            <p:nvSpPr>
              <p:cNvPr id="108" name="Rectangle 107">
                <a:extLst>
                  <a:ext uri="{FF2B5EF4-FFF2-40B4-BE49-F238E27FC236}">
                    <a16:creationId xmlns:a16="http://schemas.microsoft.com/office/drawing/2014/main" id="{EF6BD22F-73B4-0E4D-B134-7B2B8812113A}"/>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0B8CF64A-A7C7-544E-8D2B-9B1F82F5858A}"/>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110" name="Rectangle 109">
                <a:extLst>
                  <a:ext uri="{FF2B5EF4-FFF2-40B4-BE49-F238E27FC236}">
                    <a16:creationId xmlns:a16="http://schemas.microsoft.com/office/drawing/2014/main" id="{345A3645-CC13-9346-8D99-85C374A9780C}"/>
                  </a:ext>
                </a:extLst>
              </p:cNvPr>
              <p:cNvSpPr/>
              <p:nvPr/>
            </p:nvSpPr>
            <p:spPr>
              <a:xfrm>
                <a:off x="1083495" y="4394003"/>
                <a:ext cx="167626" cy="26929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Rectangle 110">
                <a:extLst>
                  <a:ext uri="{FF2B5EF4-FFF2-40B4-BE49-F238E27FC236}">
                    <a16:creationId xmlns:a16="http://schemas.microsoft.com/office/drawing/2014/main" id="{E8036C1B-0B7E-1E48-A6E1-8AB7302A812E}"/>
                  </a:ext>
                </a:extLst>
              </p:cNvPr>
              <p:cNvSpPr/>
              <p:nvPr/>
            </p:nvSpPr>
            <p:spPr>
              <a:xfrm>
                <a:off x="1331437" y="4394003"/>
                <a:ext cx="175490" cy="26558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a:extLst>
                  <a:ext uri="{FF2B5EF4-FFF2-40B4-BE49-F238E27FC236}">
                    <a16:creationId xmlns:a16="http://schemas.microsoft.com/office/drawing/2014/main" id="{30340EBE-BDF4-1946-A800-950B0ABA7968}"/>
                  </a:ext>
                </a:extLst>
              </p:cNvPr>
              <p:cNvSpPr/>
              <p:nvPr/>
            </p:nvSpPr>
            <p:spPr>
              <a:xfrm>
                <a:off x="1593571" y="4394003"/>
                <a:ext cx="173488" cy="265578"/>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Rectangle 112">
                <a:extLst>
                  <a:ext uri="{FF2B5EF4-FFF2-40B4-BE49-F238E27FC236}">
                    <a16:creationId xmlns:a16="http://schemas.microsoft.com/office/drawing/2014/main" id="{FC97ADE9-7E8A-274B-9056-C82EC210317D}"/>
                  </a:ext>
                </a:extLst>
              </p:cNvPr>
              <p:cNvSpPr/>
              <p:nvPr/>
            </p:nvSpPr>
            <p:spPr>
              <a:xfrm>
                <a:off x="1855688" y="4388429"/>
                <a:ext cx="175416" cy="26718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E96468CE-D63B-F843-9C49-AB30BCE4E43F}"/>
                  </a:ext>
                </a:extLst>
              </p:cNvPr>
              <p:cNvSpPr/>
              <p:nvPr/>
            </p:nvSpPr>
            <p:spPr>
              <a:xfrm>
                <a:off x="2123883" y="4394007"/>
                <a:ext cx="173015" cy="26718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Rectangle 114">
                <a:extLst>
                  <a:ext uri="{FF2B5EF4-FFF2-40B4-BE49-F238E27FC236}">
                    <a16:creationId xmlns:a16="http://schemas.microsoft.com/office/drawing/2014/main" id="{02DF29C0-A79A-9D4E-B2DC-F2910F35C6EE}"/>
                  </a:ext>
                </a:extLst>
              </p:cNvPr>
              <p:cNvSpPr/>
              <p:nvPr/>
            </p:nvSpPr>
            <p:spPr>
              <a:xfrm>
                <a:off x="2393805" y="3665572"/>
                <a:ext cx="175415" cy="99570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ectangle 115">
                <a:extLst>
                  <a:ext uri="{FF2B5EF4-FFF2-40B4-BE49-F238E27FC236}">
                    <a16:creationId xmlns:a16="http://schemas.microsoft.com/office/drawing/2014/main" id="{C34A3892-5E11-F240-A5F7-01BB73B311CE}"/>
                  </a:ext>
                </a:extLst>
              </p:cNvPr>
              <p:cNvSpPr/>
              <p:nvPr/>
            </p:nvSpPr>
            <p:spPr>
              <a:xfrm>
                <a:off x="2670823" y="3509310"/>
                <a:ext cx="169161" cy="1150271"/>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Rectangle 116">
                <a:extLst>
                  <a:ext uri="{FF2B5EF4-FFF2-40B4-BE49-F238E27FC236}">
                    <a16:creationId xmlns:a16="http://schemas.microsoft.com/office/drawing/2014/main" id="{390C7A1F-5896-524B-AAAA-011DA82C1E2D}"/>
                  </a:ext>
                </a:extLst>
              </p:cNvPr>
              <p:cNvSpPr/>
              <p:nvPr/>
            </p:nvSpPr>
            <p:spPr>
              <a:xfrm>
                <a:off x="2937338" y="3366415"/>
                <a:ext cx="169161" cy="129316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8" name="Straight Connector 117">
                <a:extLst>
                  <a:ext uri="{FF2B5EF4-FFF2-40B4-BE49-F238E27FC236}">
                    <a16:creationId xmlns:a16="http://schemas.microsoft.com/office/drawing/2014/main" id="{7500A4FC-6CD7-3048-917B-739F3920E621}"/>
                  </a:ext>
                </a:extLst>
              </p:cNvPr>
              <p:cNvCxnSpPr>
                <a:cxnSpLocks/>
                <a:stCxn id="110" idx="2"/>
                <a:endCxn id="126" idx="0"/>
              </p:cNvCxnSpPr>
              <p:nvPr/>
            </p:nvCxnSpPr>
            <p:spPr>
              <a:xfrm flipH="1">
                <a:off x="1166473" y="4663299"/>
                <a:ext cx="835"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4FC8614-17AF-CB40-8D1C-308AD9615033}"/>
                  </a:ext>
                </a:extLst>
              </p:cNvPr>
              <p:cNvCxnSpPr>
                <a:cxnSpLocks/>
                <a:stCxn id="111" idx="2"/>
                <a:endCxn id="127"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0B1EFD1-CD93-8D43-96FF-5E9D859DF1B4}"/>
                  </a:ext>
                </a:extLst>
              </p:cNvPr>
              <p:cNvCxnSpPr>
                <a:cxnSpLocks/>
                <a:stCxn id="112" idx="2"/>
                <a:endCxn id="128" idx="0"/>
              </p:cNvCxnSpPr>
              <p:nvPr/>
            </p:nvCxnSpPr>
            <p:spPr>
              <a:xfrm flipH="1">
                <a:off x="1680190" y="4659581"/>
                <a:ext cx="125"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9102464-0C6B-5B4F-9C4B-EBE1526A3B9A}"/>
                  </a:ext>
                </a:extLst>
              </p:cNvPr>
              <p:cNvCxnSpPr>
                <a:cxnSpLocks/>
                <a:stCxn id="113" idx="2"/>
                <a:endCxn id="129" idx="0"/>
              </p:cNvCxnSpPr>
              <p:nvPr/>
            </p:nvCxnSpPr>
            <p:spPr>
              <a:xfrm flipH="1">
                <a:off x="1943354" y="4655611"/>
                <a:ext cx="42" cy="8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59834D1-80AA-604D-82E3-EF7173C38969}"/>
                  </a:ext>
                </a:extLst>
              </p:cNvPr>
              <p:cNvCxnSpPr>
                <a:cxnSpLocks/>
                <a:stCxn id="114" idx="2"/>
                <a:endCxn id="130" idx="0"/>
              </p:cNvCxnSpPr>
              <p:nvPr/>
            </p:nvCxnSpPr>
            <p:spPr>
              <a:xfrm flipH="1">
                <a:off x="2209782" y="4661189"/>
                <a:ext cx="60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712467B-EC8C-4345-B27C-F3E2E9F5D366}"/>
                  </a:ext>
                </a:extLst>
              </p:cNvPr>
              <p:cNvCxnSpPr>
                <a:cxnSpLocks/>
                <a:stCxn id="116" idx="2"/>
                <a:endCxn id="109" idx="0"/>
              </p:cNvCxnSpPr>
              <p:nvPr/>
            </p:nvCxnSpPr>
            <p:spPr>
              <a:xfrm>
                <a:off x="2755404" y="4659581"/>
                <a:ext cx="1223"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776E9E5-504F-8447-8113-D7AA1AA8C13F}"/>
                  </a:ext>
                </a:extLst>
              </p:cNvPr>
              <p:cNvCxnSpPr>
                <a:cxnSpLocks/>
                <a:stCxn id="117" idx="2"/>
                <a:endCxn id="132" idx="0"/>
              </p:cNvCxnSpPr>
              <p:nvPr/>
            </p:nvCxnSpPr>
            <p:spPr>
              <a:xfrm>
                <a:off x="3021919" y="4659581"/>
                <a:ext cx="1756" cy="77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7A890EC-D307-C74E-86E2-8A2D3B25414F}"/>
                  </a:ext>
                </a:extLst>
              </p:cNvPr>
              <p:cNvCxnSpPr>
                <a:cxnSpLocks/>
                <a:stCxn id="115" idx="2"/>
                <a:endCxn id="131" idx="0"/>
              </p:cNvCxnSpPr>
              <p:nvPr/>
            </p:nvCxnSpPr>
            <p:spPr>
              <a:xfrm flipH="1">
                <a:off x="2480674" y="4661275"/>
                <a:ext cx="839" cy="73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76DDD1F1-66B5-E345-AB43-9855D84F5CCB}"/>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127" name="Rectangle 126">
                <a:extLst>
                  <a:ext uri="{FF2B5EF4-FFF2-40B4-BE49-F238E27FC236}">
                    <a16:creationId xmlns:a16="http://schemas.microsoft.com/office/drawing/2014/main" id="{5BA02FBC-8583-304D-ACD4-B8D171296B59}"/>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128" name="Rectangle 127">
                <a:extLst>
                  <a:ext uri="{FF2B5EF4-FFF2-40B4-BE49-F238E27FC236}">
                    <a16:creationId xmlns:a16="http://schemas.microsoft.com/office/drawing/2014/main" id="{ECFFE00C-EAF1-3E4C-9AD5-EAAEE7EB80B5}"/>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129" name="Rectangle 128">
                <a:extLst>
                  <a:ext uri="{FF2B5EF4-FFF2-40B4-BE49-F238E27FC236}">
                    <a16:creationId xmlns:a16="http://schemas.microsoft.com/office/drawing/2014/main" id="{444F899A-F55D-6D48-ABF6-F770CAC2B113}"/>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130" name="Rectangle 129">
                <a:extLst>
                  <a:ext uri="{FF2B5EF4-FFF2-40B4-BE49-F238E27FC236}">
                    <a16:creationId xmlns:a16="http://schemas.microsoft.com/office/drawing/2014/main" id="{DA070DB5-E33D-3944-A609-90793CA3D2F8}"/>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131" name="Rectangle 130">
                <a:extLst>
                  <a:ext uri="{FF2B5EF4-FFF2-40B4-BE49-F238E27FC236}">
                    <a16:creationId xmlns:a16="http://schemas.microsoft.com/office/drawing/2014/main" id="{B5765415-A5C7-FB40-923A-A41944807275}"/>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132" name="Rectangle 131">
                <a:extLst>
                  <a:ext uri="{FF2B5EF4-FFF2-40B4-BE49-F238E27FC236}">
                    <a16:creationId xmlns:a16="http://schemas.microsoft.com/office/drawing/2014/main" id="{934473CF-5DDD-3744-B2FF-2E11C5111B38}"/>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133" name="Rectangle 132">
                <a:extLst>
                  <a:ext uri="{FF2B5EF4-FFF2-40B4-BE49-F238E27FC236}">
                    <a16:creationId xmlns:a16="http://schemas.microsoft.com/office/drawing/2014/main" id="{9E82F757-3E5F-194D-BBBE-4A6614FA4DCF}"/>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Reuse Profile (bin)</a:t>
                </a:r>
              </a:p>
            </p:txBody>
          </p:sp>
          <p:sp>
            <p:nvSpPr>
              <p:cNvPr id="134" name="Rectangle 133">
                <a:extLst>
                  <a:ext uri="{FF2B5EF4-FFF2-40B4-BE49-F238E27FC236}">
                    <a16:creationId xmlns:a16="http://schemas.microsoft.com/office/drawing/2014/main" id="{72992CF4-C541-B94E-A4F2-67030C1EA380}"/>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135" name="Rectangle 134">
                <a:extLst>
                  <a:ext uri="{FF2B5EF4-FFF2-40B4-BE49-F238E27FC236}">
                    <a16:creationId xmlns:a16="http://schemas.microsoft.com/office/drawing/2014/main" id="{847334AA-BDFE-EF45-9C2A-A95A661EC7A8}"/>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Reuse Profile Histogram</a:t>
                </a:r>
              </a:p>
            </p:txBody>
          </p:sp>
        </p:grpSp>
      </p:grpSp>
      <p:cxnSp>
        <p:nvCxnSpPr>
          <p:cNvPr id="77" name="Straight Connector 76">
            <a:extLst>
              <a:ext uri="{FF2B5EF4-FFF2-40B4-BE49-F238E27FC236}">
                <a16:creationId xmlns:a16="http://schemas.microsoft.com/office/drawing/2014/main" id="{3171CB52-6DA1-184A-A9AD-E4523830F635}"/>
              </a:ext>
            </a:extLst>
          </p:cNvPr>
          <p:cNvCxnSpPr/>
          <p:nvPr/>
        </p:nvCxnSpPr>
        <p:spPr>
          <a:xfrm>
            <a:off x="437535" y="3780037"/>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C6511C9-8C1B-464F-AABB-62E4B412F618}"/>
              </a:ext>
            </a:extLst>
          </p:cNvPr>
          <p:cNvGrpSpPr/>
          <p:nvPr/>
        </p:nvGrpSpPr>
        <p:grpSpPr>
          <a:xfrm>
            <a:off x="3337836" y="1315375"/>
            <a:ext cx="2422047" cy="2045162"/>
            <a:chOff x="788815" y="3038014"/>
            <a:chExt cx="2422047" cy="2045162"/>
          </a:xfrm>
        </p:grpSpPr>
        <p:sp>
          <p:nvSpPr>
            <p:cNvPr id="6" name="Rectangle 5">
              <a:extLst>
                <a:ext uri="{FF2B5EF4-FFF2-40B4-BE49-F238E27FC236}">
                  <a16:creationId xmlns:a16="http://schemas.microsoft.com/office/drawing/2014/main" id="{6AE50638-FD8F-684B-AA83-C6454DFB8388}"/>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1D4AF8-41C4-B24C-9F59-0ECCBFA23DA3}"/>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8" name="Rectangle 7">
              <a:extLst>
                <a:ext uri="{FF2B5EF4-FFF2-40B4-BE49-F238E27FC236}">
                  <a16:creationId xmlns:a16="http://schemas.microsoft.com/office/drawing/2014/main" id="{E3D38535-E8CC-3B48-8E8E-9FF495205D24}"/>
                </a:ext>
              </a:extLst>
            </p:cNvPr>
            <p:cNvSpPr/>
            <p:nvPr/>
          </p:nvSpPr>
          <p:spPr>
            <a:xfrm>
              <a:off x="1078919" y="3986643"/>
              <a:ext cx="173736" cy="67665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D8BAFBC-89E8-E54B-8178-3F40595C0371}"/>
                </a:ext>
              </a:extLst>
            </p:cNvPr>
            <p:cNvSpPr/>
            <p:nvPr/>
          </p:nvSpPr>
          <p:spPr>
            <a:xfrm>
              <a:off x="1331437" y="3783451"/>
              <a:ext cx="175490"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9D2A399B-6988-914C-A4E9-6789FB711C8E}"/>
                </a:ext>
              </a:extLst>
            </p:cNvPr>
            <p:cNvSpPr/>
            <p:nvPr/>
          </p:nvSpPr>
          <p:spPr>
            <a:xfrm>
              <a:off x="1593570" y="3589480"/>
              <a:ext cx="175475" cy="107010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48AB19A6-472B-3B4B-A24E-44A3C39412A6}"/>
                </a:ext>
              </a:extLst>
            </p:cNvPr>
            <p:cNvSpPr/>
            <p:nvPr/>
          </p:nvSpPr>
          <p:spPr>
            <a:xfrm>
              <a:off x="1855688" y="3348019"/>
              <a:ext cx="175416" cy="131156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D7E94709-1FED-7A49-9D2C-72CB36B41434}"/>
                </a:ext>
              </a:extLst>
            </p:cNvPr>
            <p:cNvSpPr/>
            <p:nvPr/>
          </p:nvSpPr>
          <p:spPr>
            <a:xfrm>
              <a:off x="2123883" y="3580534"/>
              <a:ext cx="173736" cy="1080655"/>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88AAE3B6-30FF-B94D-9D01-B8304CADD8CE}"/>
                </a:ext>
              </a:extLst>
            </p:cNvPr>
            <p:cNvSpPr/>
            <p:nvPr/>
          </p:nvSpPr>
          <p:spPr>
            <a:xfrm>
              <a:off x="2393806" y="3783451"/>
              <a:ext cx="173736"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60090413-2D01-8544-85E1-8C68B096344A}"/>
                </a:ext>
              </a:extLst>
            </p:cNvPr>
            <p:cNvSpPr/>
            <p:nvPr/>
          </p:nvSpPr>
          <p:spPr>
            <a:xfrm>
              <a:off x="2670824" y="3976090"/>
              <a:ext cx="173736" cy="68349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9DAEDED1-7DCC-6B40-A4C3-4965688EE204}"/>
                </a:ext>
              </a:extLst>
            </p:cNvPr>
            <p:cNvSpPr/>
            <p:nvPr/>
          </p:nvSpPr>
          <p:spPr>
            <a:xfrm>
              <a:off x="2937339" y="4388429"/>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2FCA410E-3B81-4848-B2E1-B5BB393CFFF4}"/>
                </a:ext>
              </a:extLst>
            </p:cNvPr>
            <p:cNvCxnSpPr>
              <a:cxnSpLocks/>
              <a:stCxn id="8" idx="2"/>
              <a:endCxn id="24" idx="0"/>
            </p:cNvCxnSpPr>
            <p:nvPr/>
          </p:nvCxnSpPr>
          <p:spPr>
            <a:xfrm>
              <a:off x="1165787" y="4663299"/>
              <a:ext cx="686"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EB0980-B05E-6844-A0FB-152F715827AE}"/>
                </a:ext>
              </a:extLst>
            </p:cNvPr>
            <p:cNvCxnSpPr>
              <a:cxnSpLocks/>
              <a:stCxn id="9" idx="2"/>
              <a:endCxn id="25"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B42583-98EF-584E-90B6-BCD30A106798}"/>
                </a:ext>
              </a:extLst>
            </p:cNvPr>
            <p:cNvCxnSpPr>
              <a:cxnSpLocks/>
              <a:stCxn id="10" idx="2"/>
              <a:endCxn id="26" idx="0"/>
            </p:cNvCxnSpPr>
            <p:nvPr/>
          </p:nvCxnSpPr>
          <p:spPr>
            <a:xfrm flipH="1">
              <a:off x="1680190" y="4659581"/>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B1E81C-9830-DE49-B9E6-2E5E6A86F90F}"/>
                </a:ext>
              </a:extLst>
            </p:cNvPr>
            <p:cNvCxnSpPr>
              <a:cxnSpLocks/>
              <a:stCxn id="11" idx="2"/>
              <a:endCxn id="27" idx="0"/>
            </p:cNvCxnSpPr>
            <p:nvPr/>
          </p:nvCxnSpPr>
          <p:spPr>
            <a:xfrm flipH="1">
              <a:off x="1943354" y="4659581"/>
              <a:ext cx="0"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639D22-61AB-4A4D-AC38-93493F766B50}"/>
                </a:ext>
              </a:extLst>
            </p:cNvPr>
            <p:cNvCxnSpPr>
              <a:cxnSpLocks/>
              <a:stCxn id="12" idx="2"/>
              <a:endCxn id="28" idx="0"/>
            </p:cNvCxnSpPr>
            <p:nvPr/>
          </p:nvCxnSpPr>
          <p:spPr>
            <a:xfrm flipH="1">
              <a:off x="2209782" y="4661189"/>
              <a:ext cx="96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BF8D-D89A-4D4F-B063-05F077132D16}"/>
                </a:ext>
              </a:extLst>
            </p:cNvPr>
            <p:cNvCxnSpPr>
              <a:cxnSpLocks/>
              <a:stCxn id="14" idx="2"/>
              <a:endCxn id="7" idx="0"/>
            </p:cNvCxnSpPr>
            <p:nvPr/>
          </p:nvCxnSpPr>
          <p:spPr>
            <a:xfrm flipH="1">
              <a:off x="2756627" y="4659581"/>
              <a:ext cx="1065"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71CEB7-C5EC-F544-A7E3-24859B1799DF}"/>
                </a:ext>
              </a:extLst>
            </p:cNvPr>
            <p:cNvCxnSpPr>
              <a:cxnSpLocks/>
              <a:stCxn id="15" idx="2"/>
              <a:endCxn id="30"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18F012-DE48-A64C-BF49-4AD0AC583DDD}"/>
                </a:ext>
              </a:extLst>
            </p:cNvPr>
            <p:cNvCxnSpPr>
              <a:cxnSpLocks/>
              <a:stCxn id="13" idx="2"/>
              <a:endCxn id="29" idx="0"/>
            </p:cNvCxnSpPr>
            <p:nvPr/>
          </p:nvCxnSpPr>
          <p:spPr>
            <a:xfrm>
              <a:off x="2480674" y="4659585"/>
              <a:ext cx="0"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0320A9C-41FF-C24C-B6CC-E99C83D41199}"/>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8648E2F6-88AC-1046-9671-3336BCA1DBB9}"/>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26" name="Rectangle 25">
              <a:extLst>
                <a:ext uri="{FF2B5EF4-FFF2-40B4-BE49-F238E27FC236}">
                  <a16:creationId xmlns:a16="http://schemas.microsoft.com/office/drawing/2014/main" id="{345B203D-126C-994A-8268-03C480A2D73C}"/>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27" name="Rectangle 26">
              <a:extLst>
                <a:ext uri="{FF2B5EF4-FFF2-40B4-BE49-F238E27FC236}">
                  <a16:creationId xmlns:a16="http://schemas.microsoft.com/office/drawing/2014/main" id="{0CDA740E-A544-5B47-950F-169DA4663B88}"/>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28" name="Rectangle 27">
              <a:extLst>
                <a:ext uri="{FF2B5EF4-FFF2-40B4-BE49-F238E27FC236}">
                  <a16:creationId xmlns:a16="http://schemas.microsoft.com/office/drawing/2014/main" id="{B824C66C-C7D6-2740-842F-20F09B974D06}"/>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29" name="Rectangle 28">
              <a:extLst>
                <a:ext uri="{FF2B5EF4-FFF2-40B4-BE49-F238E27FC236}">
                  <a16:creationId xmlns:a16="http://schemas.microsoft.com/office/drawing/2014/main" id="{4F63FD15-479D-6F46-BF44-9FDB484B8D7F}"/>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30" name="Rectangle 29">
              <a:extLst>
                <a:ext uri="{FF2B5EF4-FFF2-40B4-BE49-F238E27FC236}">
                  <a16:creationId xmlns:a16="http://schemas.microsoft.com/office/drawing/2014/main" id="{A8E71C23-5F30-C645-A1C2-A1EA9A3CF709}"/>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31" name="Rectangle 30">
              <a:extLst>
                <a:ext uri="{FF2B5EF4-FFF2-40B4-BE49-F238E27FC236}">
                  <a16:creationId xmlns:a16="http://schemas.microsoft.com/office/drawing/2014/main" id="{D80CF8DD-ACAF-B44D-81AD-1D3FD8D28DCF}"/>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sp>
          <p:nvSpPr>
            <p:cNvPr id="32" name="Rectangle 31">
              <a:extLst>
                <a:ext uri="{FF2B5EF4-FFF2-40B4-BE49-F238E27FC236}">
                  <a16:creationId xmlns:a16="http://schemas.microsoft.com/office/drawing/2014/main" id="{68316D82-49A3-234A-B5F8-43CF12C1D1B5}"/>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33" name="Rectangle 32">
              <a:extLst>
                <a:ext uri="{FF2B5EF4-FFF2-40B4-BE49-F238E27FC236}">
                  <a16:creationId xmlns:a16="http://schemas.microsoft.com/office/drawing/2014/main" id="{0E0B7B30-6BB9-9E4F-9591-B29FAC5931B6}"/>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nvGrpSpPr>
          <p:cNvPr id="198" name="Group 197">
            <a:extLst>
              <a:ext uri="{FF2B5EF4-FFF2-40B4-BE49-F238E27FC236}">
                <a16:creationId xmlns:a16="http://schemas.microsoft.com/office/drawing/2014/main" id="{2C8210C1-891B-B04D-826D-8266BA58310B}"/>
              </a:ext>
            </a:extLst>
          </p:cNvPr>
          <p:cNvGrpSpPr/>
          <p:nvPr/>
        </p:nvGrpSpPr>
        <p:grpSpPr>
          <a:xfrm>
            <a:off x="6332170" y="1310879"/>
            <a:ext cx="2475145" cy="2438892"/>
            <a:chOff x="6332170" y="1310879"/>
            <a:chExt cx="2475145" cy="2438892"/>
          </a:xfrm>
        </p:grpSpPr>
        <p:grpSp>
          <p:nvGrpSpPr>
            <p:cNvPr id="192" name="Group 191">
              <a:extLst>
                <a:ext uri="{FF2B5EF4-FFF2-40B4-BE49-F238E27FC236}">
                  <a16:creationId xmlns:a16="http://schemas.microsoft.com/office/drawing/2014/main" id="{DC0EE5B7-A19F-0543-9BB2-40D202A61403}"/>
                </a:ext>
              </a:extLst>
            </p:cNvPr>
            <p:cNvGrpSpPr/>
            <p:nvPr/>
          </p:nvGrpSpPr>
          <p:grpSpPr>
            <a:xfrm>
              <a:off x="6471419" y="1534522"/>
              <a:ext cx="2335896" cy="2215249"/>
              <a:chOff x="6471419" y="1534522"/>
              <a:chExt cx="2335896" cy="2215249"/>
            </a:xfrm>
          </p:grpSpPr>
          <p:grpSp>
            <p:nvGrpSpPr>
              <p:cNvPr id="185" name="Group 184">
                <a:extLst>
                  <a:ext uri="{FF2B5EF4-FFF2-40B4-BE49-F238E27FC236}">
                    <a16:creationId xmlns:a16="http://schemas.microsoft.com/office/drawing/2014/main" id="{5F9427DA-16AF-CF49-B612-E5962EF1C7AB}"/>
                  </a:ext>
                </a:extLst>
              </p:cNvPr>
              <p:cNvGrpSpPr/>
              <p:nvPr/>
            </p:nvGrpSpPr>
            <p:grpSpPr>
              <a:xfrm>
                <a:off x="6587115" y="1534522"/>
                <a:ext cx="2082800" cy="1403379"/>
                <a:chOff x="6587115" y="1534522"/>
                <a:chExt cx="2082800" cy="1403379"/>
              </a:xfrm>
            </p:grpSpPr>
            <p:sp>
              <p:nvSpPr>
                <p:cNvPr id="147" name="Freeform 146">
                  <a:extLst>
                    <a:ext uri="{FF2B5EF4-FFF2-40B4-BE49-F238E27FC236}">
                      <a16:creationId xmlns:a16="http://schemas.microsoft.com/office/drawing/2014/main" id="{C1E5935F-CAAE-5B44-978F-F5AA34AF3B7D}"/>
                    </a:ext>
                  </a:extLst>
                </p:cNvPr>
                <p:cNvSpPr/>
                <p:nvPr/>
              </p:nvSpPr>
              <p:spPr>
                <a:xfrm>
                  <a:off x="6587115" y="1544529"/>
                  <a:ext cx="2082800" cy="1393372"/>
                </a:xfrm>
                <a:custGeom>
                  <a:avLst/>
                  <a:gdLst>
                    <a:gd name="connsiteX0" fmla="*/ 0 w 2082800"/>
                    <a:gd name="connsiteY0" fmla="*/ 0 h 1393372"/>
                    <a:gd name="connsiteX1" fmla="*/ 0 w 2082800"/>
                    <a:gd name="connsiteY1" fmla="*/ 1393372 h 1393372"/>
                    <a:gd name="connsiteX2" fmla="*/ 79828 w 2082800"/>
                    <a:gd name="connsiteY2" fmla="*/ 1393372 h 1393372"/>
                    <a:gd name="connsiteX3" fmla="*/ 2082800 w 2082800"/>
                    <a:gd name="connsiteY3" fmla="*/ 1393372 h 1393372"/>
                    <a:gd name="connsiteX4" fmla="*/ 2061028 w 2082800"/>
                    <a:gd name="connsiteY4" fmla="*/ 1023257 h 1393372"/>
                    <a:gd name="connsiteX5" fmla="*/ 1959428 w 2082800"/>
                    <a:gd name="connsiteY5" fmla="*/ 1037772 h 1393372"/>
                    <a:gd name="connsiteX6" fmla="*/ 1531257 w 2082800"/>
                    <a:gd name="connsiteY6" fmla="*/ 972457 h 1393372"/>
                    <a:gd name="connsiteX7" fmla="*/ 1378857 w 2082800"/>
                    <a:gd name="connsiteY7" fmla="*/ 878114 h 1393372"/>
                    <a:gd name="connsiteX8" fmla="*/ 1153885 w 2082800"/>
                    <a:gd name="connsiteY8" fmla="*/ 747486 h 1393372"/>
                    <a:gd name="connsiteX9" fmla="*/ 986971 w 2082800"/>
                    <a:gd name="connsiteY9" fmla="*/ 616857 h 1393372"/>
                    <a:gd name="connsiteX10" fmla="*/ 805543 w 2082800"/>
                    <a:gd name="connsiteY10" fmla="*/ 493486 h 1393372"/>
                    <a:gd name="connsiteX11" fmla="*/ 740228 w 2082800"/>
                    <a:gd name="connsiteY11" fmla="*/ 428172 h 1393372"/>
                    <a:gd name="connsiteX12" fmla="*/ 696685 w 2082800"/>
                    <a:gd name="connsiteY12" fmla="*/ 348343 h 1393372"/>
                    <a:gd name="connsiteX13" fmla="*/ 573314 w 2082800"/>
                    <a:gd name="connsiteY13" fmla="*/ 203200 h 1393372"/>
                    <a:gd name="connsiteX14" fmla="*/ 529771 w 2082800"/>
                    <a:gd name="connsiteY14" fmla="*/ 123372 h 1393372"/>
                    <a:gd name="connsiteX15" fmla="*/ 464457 w 2082800"/>
                    <a:gd name="connsiteY15" fmla="*/ 72572 h 1393372"/>
                    <a:gd name="connsiteX16" fmla="*/ 370114 w 2082800"/>
                    <a:gd name="connsiteY16" fmla="*/ 21772 h 1393372"/>
                    <a:gd name="connsiteX17" fmla="*/ 181428 w 2082800"/>
                    <a:gd name="connsiteY17" fmla="*/ 14514 h 1393372"/>
                    <a:gd name="connsiteX18" fmla="*/ 0 w 2082800"/>
                    <a:gd name="connsiteY1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2800" h="1393372">
                      <a:moveTo>
                        <a:pt x="0" y="0"/>
                      </a:moveTo>
                      <a:lnTo>
                        <a:pt x="0" y="1393372"/>
                      </a:lnTo>
                      <a:lnTo>
                        <a:pt x="79828" y="1393372"/>
                      </a:lnTo>
                      <a:lnTo>
                        <a:pt x="2082800" y="1393372"/>
                      </a:lnTo>
                      <a:lnTo>
                        <a:pt x="2061028" y="1023257"/>
                      </a:lnTo>
                      <a:lnTo>
                        <a:pt x="1959428" y="1037772"/>
                      </a:lnTo>
                      <a:lnTo>
                        <a:pt x="1531257" y="972457"/>
                      </a:lnTo>
                      <a:lnTo>
                        <a:pt x="1378857" y="878114"/>
                      </a:lnTo>
                      <a:lnTo>
                        <a:pt x="1153885" y="747486"/>
                      </a:lnTo>
                      <a:lnTo>
                        <a:pt x="986971" y="616857"/>
                      </a:lnTo>
                      <a:lnTo>
                        <a:pt x="805543" y="493486"/>
                      </a:lnTo>
                      <a:lnTo>
                        <a:pt x="740228" y="428172"/>
                      </a:lnTo>
                      <a:lnTo>
                        <a:pt x="696685" y="348343"/>
                      </a:lnTo>
                      <a:lnTo>
                        <a:pt x="573314" y="203200"/>
                      </a:lnTo>
                      <a:lnTo>
                        <a:pt x="529771" y="123372"/>
                      </a:lnTo>
                      <a:lnTo>
                        <a:pt x="464457" y="72572"/>
                      </a:lnTo>
                      <a:lnTo>
                        <a:pt x="370114" y="21772"/>
                      </a:lnTo>
                      <a:lnTo>
                        <a:pt x="181428" y="14514"/>
                      </a:lnTo>
                      <a:lnTo>
                        <a:pt x="0" y="0"/>
                      </a:lnTo>
                      <a:close/>
                    </a:path>
                  </a:pathLst>
                </a:custGeom>
                <a:solidFill>
                  <a:srgbClr val="E2F0D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a:extLst>
                    <a:ext uri="{FF2B5EF4-FFF2-40B4-BE49-F238E27FC236}">
                      <a16:creationId xmlns:a16="http://schemas.microsoft.com/office/drawing/2014/main" id="{110AC882-619F-9A44-ABFC-9E931F716C4E}"/>
                    </a:ext>
                  </a:extLst>
                </p:cNvPr>
                <p:cNvSpPr/>
                <p:nvPr/>
              </p:nvSpPr>
              <p:spPr>
                <a:xfrm>
                  <a:off x="6587115" y="1534522"/>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96F012CD-612A-F24F-AB26-2B8F7BCBB72B}"/>
                  </a:ext>
                </a:extLst>
              </p:cNvPr>
              <p:cNvSpPr/>
              <p:nvPr/>
            </p:nvSpPr>
            <p:spPr>
              <a:xfrm>
                <a:off x="6471419" y="3380439"/>
                <a:ext cx="2335896" cy="369332"/>
              </a:xfrm>
              <a:prstGeom prst="rect">
                <a:avLst/>
              </a:prstGeom>
            </p:spPr>
            <p:txBody>
              <a:bodyPr wrap="none">
                <a:spAutoFit/>
              </a:bodyPr>
              <a:lstStyle/>
              <a:p>
                <a:pPr lvl="0" defTabSz="914400">
                  <a:defRPr/>
                </a:pPr>
                <a:r>
                  <a:rPr lang="en-US" b="1" dirty="0">
                    <a:solidFill>
                      <a:srgbClr val="70AD47">
                        <a:lumMod val="75000"/>
                      </a:srgbClr>
                    </a:solidFill>
                    <a:latin typeface="Cambria" panose="02040503050406030204" pitchFamily="18" charset="0"/>
                  </a:rPr>
                  <a:t>High spatial locality </a:t>
                </a:r>
              </a:p>
            </p:txBody>
          </p:sp>
        </p:grpSp>
        <p:grpSp>
          <p:nvGrpSpPr>
            <p:cNvPr id="34" name="Group 33">
              <a:extLst>
                <a:ext uri="{FF2B5EF4-FFF2-40B4-BE49-F238E27FC236}">
                  <a16:creationId xmlns:a16="http://schemas.microsoft.com/office/drawing/2014/main" id="{96C424CE-6699-0040-A51D-27453FA43D00}"/>
                </a:ext>
              </a:extLst>
            </p:cNvPr>
            <p:cNvGrpSpPr/>
            <p:nvPr/>
          </p:nvGrpSpPr>
          <p:grpSpPr>
            <a:xfrm>
              <a:off x="6332170" y="1310879"/>
              <a:ext cx="2422047" cy="2045162"/>
              <a:chOff x="788815" y="3038014"/>
              <a:chExt cx="2422047" cy="2045162"/>
            </a:xfrm>
          </p:grpSpPr>
          <p:sp>
            <p:nvSpPr>
              <p:cNvPr id="35" name="Rectangle 34">
                <a:extLst>
                  <a:ext uri="{FF2B5EF4-FFF2-40B4-BE49-F238E27FC236}">
                    <a16:creationId xmlns:a16="http://schemas.microsoft.com/office/drawing/2014/main" id="{2FEA453F-352F-AF43-9B2A-402388CAF0DE}"/>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B92ABE1-D41E-FD4C-A990-9AE7892EBC0E}"/>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37" name="Rectangle 36">
                <a:extLst>
                  <a:ext uri="{FF2B5EF4-FFF2-40B4-BE49-F238E27FC236}">
                    <a16:creationId xmlns:a16="http://schemas.microsoft.com/office/drawing/2014/main" id="{948C5654-CED7-9243-BA14-0704038454C7}"/>
                  </a:ext>
                </a:extLst>
              </p:cNvPr>
              <p:cNvSpPr/>
              <p:nvPr/>
            </p:nvSpPr>
            <p:spPr>
              <a:xfrm>
                <a:off x="1083495" y="3355707"/>
                <a:ext cx="169160" cy="130759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E1787F99-01A1-E848-A01D-E0DDCDAC2D9F}"/>
                  </a:ext>
                </a:extLst>
              </p:cNvPr>
              <p:cNvSpPr/>
              <p:nvPr/>
            </p:nvSpPr>
            <p:spPr>
              <a:xfrm>
                <a:off x="1331437" y="3580534"/>
                <a:ext cx="175490" cy="107905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F7C427AB-FB27-6A4D-AC72-8BEAB64ACA60}"/>
                  </a:ext>
                </a:extLst>
              </p:cNvPr>
              <p:cNvSpPr/>
              <p:nvPr/>
            </p:nvSpPr>
            <p:spPr>
              <a:xfrm>
                <a:off x="1593570" y="3783451"/>
                <a:ext cx="175475" cy="876130"/>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4A09CBAC-F78D-2240-A831-2D6F217FE1AC}"/>
                  </a:ext>
                </a:extLst>
              </p:cNvPr>
              <p:cNvSpPr/>
              <p:nvPr/>
            </p:nvSpPr>
            <p:spPr>
              <a:xfrm>
                <a:off x="1855688" y="4388429"/>
                <a:ext cx="175416"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1454BFB3-A62D-4E42-9477-B9E00D046928}"/>
                  </a:ext>
                </a:extLst>
              </p:cNvPr>
              <p:cNvSpPr/>
              <p:nvPr/>
            </p:nvSpPr>
            <p:spPr>
              <a:xfrm>
                <a:off x="2123883" y="4394007"/>
                <a:ext cx="173015"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58B91D06-7CBF-5B4C-9605-EDDC6F5023FF}"/>
                  </a:ext>
                </a:extLst>
              </p:cNvPr>
              <p:cNvSpPr/>
              <p:nvPr/>
            </p:nvSpPr>
            <p:spPr>
              <a:xfrm>
                <a:off x="2393806" y="4388429"/>
                <a:ext cx="173736"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DD42E6EE-97A2-BF47-B320-DEB427E86EF6}"/>
                  </a:ext>
                </a:extLst>
              </p:cNvPr>
              <p:cNvSpPr/>
              <p:nvPr/>
            </p:nvSpPr>
            <p:spPr>
              <a:xfrm>
                <a:off x="2670823" y="4386735"/>
                <a:ext cx="172671"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a:extLst>
                  <a:ext uri="{FF2B5EF4-FFF2-40B4-BE49-F238E27FC236}">
                    <a16:creationId xmlns:a16="http://schemas.microsoft.com/office/drawing/2014/main" id="{6968465B-CE2D-8D40-A8A8-0BFB026D8B35}"/>
                  </a:ext>
                </a:extLst>
              </p:cNvPr>
              <p:cNvSpPr/>
              <p:nvPr/>
            </p:nvSpPr>
            <p:spPr>
              <a:xfrm>
                <a:off x="2937339" y="4388429"/>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a:extLst>
                  <a:ext uri="{FF2B5EF4-FFF2-40B4-BE49-F238E27FC236}">
                    <a16:creationId xmlns:a16="http://schemas.microsoft.com/office/drawing/2014/main" id="{27FDFFB1-64A7-2E4E-A297-1E06465A19D1}"/>
                  </a:ext>
                </a:extLst>
              </p:cNvPr>
              <p:cNvCxnSpPr>
                <a:cxnSpLocks/>
                <a:stCxn id="37" idx="2"/>
                <a:endCxn id="53" idx="0"/>
              </p:cNvCxnSpPr>
              <p:nvPr/>
            </p:nvCxnSpPr>
            <p:spPr>
              <a:xfrm flipH="1">
                <a:off x="1166473" y="4663299"/>
                <a:ext cx="1602"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65567D-0FEA-0B42-8803-67CBC9AFE683}"/>
                  </a:ext>
                </a:extLst>
              </p:cNvPr>
              <p:cNvCxnSpPr>
                <a:cxnSpLocks/>
                <a:stCxn id="38" idx="2"/>
                <a:endCxn id="54"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04B513-16DD-9342-829E-733FB4B70B2C}"/>
                  </a:ext>
                </a:extLst>
              </p:cNvPr>
              <p:cNvCxnSpPr>
                <a:cxnSpLocks/>
                <a:stCxn id="39" idx="2"/>
                <a:endCxn id="55" idx="0"/>
              </p:cNvCxnSpPr>
              <p:nvPr/>
            </p:nvCxnSpPr>
            <p:spPr>
              <a:xfrm flipH="1">
                <a:off x="1680190" y="4659581"/>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3DDDF5-299D-B249-8494-6F8D9B74B90F}"/>
                  </a:ext>
                </a:extLst>
              </p:cNvPr>
              <p:cNvCxnSpPr>
                <a:cxnSpLocks/>
                <a:stCxn id="40" idx="2"/>
                <a:endCxn id="56" idx="0"/>
              </p:cNvCxnSpPr>
              <p:nvPr/>
            </p:nvCxnSpPr>
            <p:spPr>
              <a:xfrm flipH="1">
                <a:off x="1943354" y="4655611"/>
                <a:ext cx="42" cy="8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7F84A4-5D87-6448-9184-3F234A924CE4}"/>
                  </a:ext>
                </a:extLst>
              </p:cNvPr>
              <p:cNvCxnSpPr>
                <a:cxnSpLocks/>
                <a:stCxn id="41" idx="2"/>
                <a:endCxn id="57" idx="0"/>
              </p:cNvCxnSpPr>
              <p:nvPr/>
            </p:nvCxnSpPr>
            <p:spPr>
              <a:xfrm flipH="1">
                <a:off x="2209782" y="4661189"/>
                <a:ext cx="60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997389-851E-DE47-A360-5590156580C2}"/>
                  </a:ext>
                </a:extLst>
              </p:cNvPr>
              <p:cNvCxnSpPr>
                <a:cxnSpLocks/>
                <a:stCxn id="43" idx="2"/>
                <a:endCxn id="36" idx="0"/>
              </p:cNvCxnSpPr>
              <p:nvPr/>
            </p:nvCxnSpPr>
            <p:spPr>
              <a:xfrm flipH="1">
                <a:off x="2756627" y="4659581"/>
                <a:ext cx="532"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66897B-7246-9A4E-8FE1-7C048C061C1D}"/>
                  </a:ext>
                </a:extLst>
              </p:cNvPr>
              <p:cNvCxnSpPr>
                <a:cxnSpLocks/>
                <a:stCxn id="44" idx="2"/>
                <a:endCxn id="59"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4C5BC1-45D0-E34D-AC53-94028BB4960C}"/>
                  </a:ext>
                </a:extLst>
              </p:cNvPr>
              <p:cNvCxnSpPr>
                <a:cxnSpLocks/>
                <a:stCxn id="42" idx="2"/>
                <a:endCxn id="58" idx="0"/>
              </p:cNvCxnSpPr>
              <p:nvPr/>
            </p:nvCxnSpPr>
            <p:spPr>
              <a:xfrm>
                <a:off x="2480674" y="4661275"/>
                <a:ext cx="0" cy="73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39F9447-25D3-E149-B2D6-4FA7618D15F5}"/>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54" name="Rectangle 53">
                <a:extLst>
                  <a:ext uri="{FF2B5EF4-FFF2-40B4-BE49-F238E27FC236}">
                    <a16:creationId xmlns:a16="http://schemas.microsoft.com/office/drawing/2014/main" id="{703319AD-BA3D-7445-B0CF-D7CED350B9D3}"/>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55" name="Rectangle 54">
                <a:extLst>
                  <a:ext uri="{FF2B5EF4-FFF2-40B4-BE49-F238E27FC236}">
                    <a16:creationId xmlns:a16="http://schemas.microsoft.com/office/drawing/2014/main" id="{3BB025A1-A2AE-6844-8DE2-4C6D0D66B491}"/>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56" name="Rectangle 55">
                <a:extLst>
                  <a:ext uri="{FF2B5EF4-FFF2-40B4-BE49-F238E27FC236}">
                    <a16:creationId xmlns:a16="http://schemas.microsoft.com/office/drawing/2014/main" id="{CD693980-2281-8C46-9387-0C485FB72584}"/>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57" name="Rectangle 56">
                <a:extLst>
                  <a:ext uri="{FF2B5EF4-FFF2-40B4-BE49-F238E27FC236}">
                    <a16:creationId xmlns:a16="http://schemas.microsoft.com/office/drawing/2014/main" id="{F61F2C8E-497F-7048-B7CD-02C8FFC432A3}"/>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58" name="Rectangle 57">
                <a:extLst>
                  <a:ext uri="{FF2B5EF4-FFF2-40B4-BE49-F238E27FC236}">
                    <a16:creationId xmlns:a16="http://schemas.microsoft.com/office/drawing/2014/main" id="{8CD3DE2A-877E-6D42-83E7-568A78481953}"/>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59" name="Rectangle 58">
                <a:extLst>
                  <a:ext uri="{FF2B5EF4-FFF2-40B4-BE49-F238E27FC236}">
                    <a16:creationId xmlns:a16="http://schemas.microsoft.com/office/drawing/2014/main" id="{161952EB-693F-3A48-9171-52BCAB8593C0}"/>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60" name="Rectangle 59">
                <a:extLst>
                  <a:ext uri="{FF2B5EF4-FFF2-40B4-BE49-F238E27FC236}">
                    <a16:creationId xmlns:a16="http://schemas.microsoft.com/office/drawing/2014/main" id="{D3218B2F-80BC-8E4A-8704-C847AE759CDA}"/>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sp>
            <p:nvSpPr>
              <p:cNvPr id="61" name="Rectangle 60">
                <a:extLst>
                  <a:ext uri="{FF2B5EF4-FFF2-40B4-BE49-F238E27FC236}">
                    <a16:creationId xmlns:a16="http://schemas.microsoft.com/office/drawing/2014/main" id="{5A81A1D0-B13B-9F48-BC03-FE6D96A5A176}"/>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62" name="Rectangle 61">
                <a:extLst>
                  <a:ext uri="{FF2B5EF4-FFF2-40B4-BE49-F238E27FC236}">
                    <a16:creationId xmlns:a16="http://schemas.microsoft.com/office/drawing/2014/main" id="{BC95055B-3BA1-BA40-A0AE-2F792F382886}"/>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grpSp>
        <p:nvGrpSpPr>
          <p:cNvPr id="190" name="Group 189">
            <a:extLst>
              <a:ext uri="{FF2B5EF4-FFF2-40B4-BE49-F238E27FC236}">
                <a16:creationId xmlns:a16="http://schemas.microsoft.com/office/drawing/2014/main" id="{F84855BB-5702-4E46-9AFD-2EF48EC79D30}"/>
              </a:ext>
            </a:extLst>
          </p:cNvPr>
          <p:cNvGrpSpPr/>
          <p:nvPr/>
        </p:nvGrpSpPr>
        <p:grpSpPr>
          <a:xfrm>
            <a:off x="656478" y="2166419"/>
            <a:ext cx="3144962" cy="1044820"/>
            <a:chOff x="656478" y="2166419"/>
            <a:chExt cx="3144962" cy="1044820"/>
          </a:xfrm>
        </p:grpSpPr>
        <p:sp>
          <p:nvSpPr>
            <p:cNvPr id="72" name="Rectangle 71">
              <a:extLst>
                <a:ext uri="{FF2B5EF4-FFF2-40B4-BE49-F238E27FC236}">
                  <a16:creationId xmlns:a16="http://schemas.microsoft.com/office/drawing/2014/main" id="{932AA66C-AD8A-6C4D-9DB1-752D6A8C5B13}"/>
                </a:ext>
              </a:extLst>
            </p:cNvPr>
            <p:cNvSpPr/>
            <p:nvPr/>
          </p:nvSpPr>
          <p:spPr>
            <a:xfrm>
              <a:off x="3627704" y="2166419"/>
              <a:ext cx="173736" cy="101014"/>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 name="Curved Connector 69">
              <a:extLst>
                <a:ext uri="{FF2B5EF4-FFF2-40B4-BE49-F238E27FC236}">
                  <a16:creationId xmlns:a16="http://schemas.microsoft.com/office/drawing/2014/main" id="{59060C2A-944B-3E40-8ED2-57A48F22EE71}"/>
                </a:ext>
              </a:extLst>
            </p:cNvPr>
            <p:cNvCxnSpPr>
              <a:cxnSpLocks/>
              <a:stCxn id="64" idx="0"/>
              <a:endCxn id="65" idx="0"/>
            </p:cNvCxnSpPr>
            <p:nvPr/>
          </p:nvCxnSpPr>
          <p:spPr>
            <a:xfrm rot="5400000" flipH="1" flipV="1">
              <a:off x="945029" y="2307249"/>
              <a:ext cx="1" cy="403940"/>
            </a:xfrm>
            <a:prstGeom prst="curvedConnector3">
              <a:avLst>
                <a:gd name="adj1" fmla="val 228601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AA508A5-4921-7947-B461-83288D9EE12A}"/>
                </a:ext>
              </a:extLst>
            </p:cNvPr>
            <p:cNvSpPr/>
            <p:nvPr/>
          </p:nvSpPr>
          <p:spPr>
            <a:xfrm>
              <a:off x="656478" y="2841907"/>
              <a:ext cx="2207464" cy="369332"/>
            </a:xfrm>
            <a:prstGeom prst="rect">
              <a:avLst/>
            </a:prstGeom>
          </p:spPr>
          <p:txBody>
            <a:bodyPr wrap="none">
              <a:spAutoFit/>
            </a:bodyPr>
            <a:lstStyle/>
            <a:p>
              <a:pPr lvl="0" defTabSz="914400">
                <a:defRPr/>
              </a:pPr>
              <a:r>
                <a:rPr lang="en-US" dirty="0">
                  <a:solidFill>
                    <a:prstClr val="black"/>
                  </a:solidFill>
                  <a:latin typeface="Cambria" panose="02040503050406030204" pitchFamily="18" charset="0"/>
                </a:rPr>
                <a:t>stride profile(1)+= 1</a:t>
              </a:r>
            </a:p>
          </p:txBody>
        </p:sp>
      </p:grpSp>
      <p:grpSp>
        <p:nvGrpSpPr>
          <p:cNvPr id="197" name="Group 196">
            <a:extLst>
              <a:ext uri="{FF2B5EF4-FFF2-40B4-BE49-F238E27FC236}">
                <a16:creationId xmlns:a16="http://schemas.microsoft.com/office/drawing/2014/main" id="{E5A8CFB3-9653-9446-A223-D6A0E070D1DB}"/>
              </a:ext>
            </a:extLst>
          </p:cNvPr>
          <p:cNvGrpSpPr/>
          <p:nvPr/>
        </p:nvGrpSpPr>
        <p:grpSpPr>
          <a:xfrm>
            <a:off x="541089" y="1978242"/>
            <a:ext cx="2423640" cy="858928"/>
            <a:chOff x="541089" y="1978242"/>
            <a:chExt cx="2423640" cy="858928"/>
          </a:xfrm>
        </p:grpSpPr>
        <p:grpSp>
          <p:nvGrpSpPr>
            <p:cNvPr id="63" name="Group 62">
              <a:extLst>
                <a:ext uri="{FF2B5EF4-FFF2-40B4-BE49-F238E27FC236}">
                  <a16:creationId xmlns:a16="http://schemas.microsoft.com/office/drawing/2014/main" id="{3B801BCF-2E72-5240-898F-B04E8AFFE4C0}"/>
                </a:ext>
              </a:extLst>
            </p:cNvPr>
            <p:cNvGrpSpPr/>
            <p:nvPr/>
          </p:nvGrpSpPr>
          <p:grpSpPr>
            <a:xfrm>
              <a:off x="541089" y="2509196"/>
              <a:ext cx="2423640" cy="327974"/>
              <a:chOff x="592482" y="1798205"/>
              <a:chExt cx="2423640" cy="327974"/>
            </a:xfrm>
          </p:grpSpPr>
          <p:sp>
            <p:nvSpPr>
              <p:cNvPr id="64" name="Rectangle 63">
                <a:extLst>
                  <a:ext uri="{FF2B5EF4-FFF2-40B4-BE49-F238E27FC236}">
                    <a16:creationId xmlns:a16="http://schemas.microsoft.com/office/drawing/2014/main" id="{D58B1781-986D-854A-AE2A-22C23B586C25}"/>
                  </a:ext>
                </a:extLst>
              </p:cNvPr>
              <p:cNvSpPr/>
              <p:nvPr/>
            </p:nvSpPr>
            <p:spPr>
              <a:xfrm>
                <a:off x="592482" y="1798228"/>
                <a:ext cx="403940" cy="327951"/>
              </a:xfrm>
              <a:prstGeom prst="rect">
                <a:avLst/>
              </a:prstGeom>
              <a:solidFill>
                <a:schemeClr val="accent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0</a:t>
                </a:r>
              </a:p>
            </p:txBody>
          </p:sp>
          <p:sp>
            <p:nvSpPr>
              <p:cNvPr id="65" name="Rectangle 64">
                <a:extLst>
                  <a:ext uri="{FF2B5EF4-FFF2-40B4-BE49-F238E27FC236}">
                    <a16:creationId xmlns:a16="http://schemas.microsoft.com/office/drawing/2014/main" id="{C26EE8C9-C879-E34B-8D3E-0282C2A385A3}"/>
                  </a:ext>
                </a:extLst>
              </p:cNvPr>
              <p:cNvSpPr/>
              <p:nvPr/>
            </p:nvSpPr>
            <p:spPr>
              <a:xfrm>
                <a:off x="996422" y="1798227"/>
                <a:ext cx="403940" cy="327951"/>
              </a:xfrm>
              <a:prstGeom prst="rect">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a:t>
                </a:r>
              </a:p>
            </p:txBody>
          </p:sp>
          <p:sp>
            <p:nvSpPr>
              <p:cNvPr id="66" name="Rectangle 65">
                <a:extLst>
                  <a:ext uri="{FF2B5EF4-FFF2-40B4-BE49-F238E27FC236}">
                    <a16:creationId xmlns:a16="http://schemas.microsoft.com/office/drawing/2014/main" id="{87F5640C-6DAE-2645-A015-76C04FF46674}"/>
                  </a:ext>
                </a:extLst>
              </p:cNvPr>
              <p:cNvSpPr/>
              <p:nvPr/>
            </p:nvSpPr>
            <p:spPr>
              <a:xfrm>
                <a:off x="1400362" y="1798226"/>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2</a:t>
                </a:r>
              </a:p>
            </p:txBody>
          </p:sp>
          <p:sp>
            <p:nvSpPr>
              <p:cNvPr id="67" name="Rectangle 66">
                <a:extLst>
                  <a:ext uri="{FF2B5EF4-FFF2-40B4-BE49-F238E27FC236}">
                    <a16:creationId xmlns:a16="http://schemas.microsoft.com/office/drawing/2014/main" id="{3D7392CC-A53E-364A-BE9A-BA5A5F622173}"/>
                  </a:ext>
                </a:extLst>
              </p:cNvPr>
              <p:cNvSpPr/>
              <p:nvPr/>
            </p:nvSpPr>
            <p:spPr>
              <a:xfrm>
                <a:off x="1804302" y="1798223"/>
                <a:ext cx="403940" cy="3279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a:t>
                </a:r>
              </a:p>
            </p:txBody>
          </p:sp>
          <p:sp>
            <p:nvSpPr>
              <p:cNvPr id="68" name="Rectangle 67">
                <a:extLst>
                  <a:ext uri="{FF2B5EF4-FFF2-40B4-BE49-F238E27FC236}">
                    <a16:creationId xmlns:a16="http://schemas.microsoft.com/office/drawing/2014/main" id="{9A3465DC-F60A-C14B-A261-8773DD983641}"/>
                  </a:ext>
                </a:extLst>
              </p:cNvPr>
              <p:cNvSpPr/>
              <p:nvPr/>
            </p:nvSpPr>
            <p:spPr>
              <a:xfrm>
                <a:off x="2208242" y="1798217"/>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a:t>
                </a:r>
              </a:p>
            </p:txBody>
          </p:sp>
          <p:sp>
            <p:nvSpPr>
              <p:cNvPr id="69" name="Rectangle 68">
                <a:extLst>
                  <a:ext uri="{FF2B5EF4-FFF2-40B4-BE49-F238E27FC236}">
                    <a16:creationId xmlns:a16="http://schemas.microsoft.com/office/drawing/2014/main" id="{53B1BE0E-988B-0E4C-B788-B3853488465F}"/>
                  </a:ext>
                </a:extLst>
              </p:cNvPr>
              <p:cNvSpPr/>
              <p:nvPr/>
            </p:nvSpPr>
            <p:spPr>
              <a:xfrm>
                <a:off x="2612182" y="1798205"/>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5</a:t>
                </a:r>
              </a:p>
            </p:txBody>
          </p:sp>
        </p:grpSp>
        <p:sp>
          <p:nvSpPr>
            <p:cNvPr id="150" name="Rectangle 149">
              <a:extLst>
                <a:ext uri="{FF2B5EF4-FFF2-40B4-BE49-F238E27FC236}">
                  <a16:creationId xmlns:a16="http://schemas.microsoft.com/office/drawing/2014/main" id="{4708AE89-7AA1-E548-BCAF-5C8EA85809B2}"/>
                </a:ext>
              </a:extLst>
            </p:cNvPr>
            <p:cNvSpPr/>
            <p:nvPr/>
          </p:nvSpPr>
          <p:spPr>
            <a:xfrm>
              <a:off x="958782" y="1978242"/>
              <a:ext cx="1609095" cy="369332"/>
            </a:xfrm>
            <a:prstGeom prst="rect">
              <a:avLst/>
            </a:prstGeom>
          </p:spPr>
          <p:txBody>
            <a:bodyPr wrap="none">
              <a:spAutoFit/>
            </a:bodyPr>
            <a:lstStyle/>
            <a:p>
              <a:r>
                <a:rPr lang="en-US" dirty="0">
                  <a:solidFill>
                    <a:prstClr val="black"/>
                  </a:solidFill>
                  <a:latin typeface="Cambria" panose="02040503050406030204" pitchFamily="18" charset="0"/>
                </a:rPr>
                <a:t>Memory Trace</a:t>
              </a:r>
              <a:endParaRPr lang="en-US" dirty="0"/>
            </a:p>
          </p:txBody>
        </p:sp>
      </p:grpSp>
      <p:grpSp>
        <p:nvGrpSpPr>
          <p:cNvPr id="194" name="Group 193">
            <a:extLst>
              <a:ext uri="{FF2B5EF4-FFF2-40B4-BE49-F238E27FC236}">
                <a16:creationId xmlns:a16="http://schemas.microsoft.com/office/drawing/2014/main" id="{42B21FF5-9F24-8742-8541-50E8462A376E}"/>
              </a:ext>
            </a:extLst>
          </p:cNvPr>
          <p:cNvGrpSpPr/>
          <p:nvPr/>
        </p:nvGrpSpPr>
        <p:grpSpPr>
          <a:xfrm>
            <a:off x="671726" y="4633383"/>
            <a:ext cx="3641980" cy="1473411"/>
            <a:chOff x="671726" y="4633383"/>
            <a:chExt cx="3641980" cy="1473411"/>
          </a:xfrm>
        </p:grpSpPr>
        <p:sp>
          <p:nvSpPr>
            <p:cNvPr id="141" name="Rectangle 140">
              <a:extLst>
                <a:ext uri="{FF2B5EF4-FFF2-40B4-BE49-F238E27FC236}">
                  <a16:creationId xmlns:a16="http://schemas.microsoft.com/office/drawing/2014/main" id="{AB99411A-45E2-CE41-8023-DE958B7B9247}"/>
                </a:ext>
              </a:extLst>
            </p:cNvPr>
            <p:cNvSpPr/>
            <p:nvPr/>
          </p:nvSpPr>
          <p:spPr>
            <a:xfrm>
              <a:off x="4139970" y="4633383"/>
              <a:ext cx="173736" cy="101014"/>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ectangle 139">
              <a:extLst>
                <a:ext uri="{FF2B5EF4-FFF2-40B4-BE49-F238E27FC236}">
                  <a16:creationId xmlns:a16="http://schemas.microsoft.com/office/drawing/2014/main" id="{2767453E-3267-3F49-B7F5-23F6DE3DBF06}"/>
                </a:ext>
              </a:extLst>
            </p:cNvPr>
            <p:cNvSpPr/>
            <p:nvPr/>
          </p:nvSpPr>
          <p:spPr>
            <a:xfrm>
              <a:off x="671726" y="5737462"/>
              <a:ext cx="2173608" cy="369332"/>
            </a:xfrm>
            <a:prstGeom prst="rect">
              <a:avLst/>
            </a:prstGeom>
          </p:spPr>
          <p:txBody>
            <a:bodyPr wrap="none">
              <a:spAutoFit/>
            </a:bodyPr>
            <a:lstStyle/>
            <a:p>
              <a:pPr lvl="0" defTabSz="914400">
                <a:defRPr/>
              </a:pPr>
              <a:r>
                <a:rPr lang="en-US" dirty="0">
                  <a:solidFill>
                    <a:prstClr val="black"/>
                  </a:solidFill>
                  <a:latin typeface="Cambria" panose="02040503050406030204" pitchFamily="18" charset="0"/>
                </a:rPr>
                <a:t>reuse profile(4)+= 1</a:t>
              </a:r>
            </a:p>
          </p:txBody>
        </p:sp>
      </p:grpSp>
      <p:grpSp>
        <p:nvGrpSpPr>
          <p:cNvPr id="4" name="Group 3">
            <a:extLst>
              <a:ext uri="{FF2B5EF4-FFF2-40B4-BE49-F238E27FC236}">
                <a16:creationId xmlns:a16="http://schemas.microsoft.com/office/drawing/2014/main" id="{D733A4E1-EC39-0249-98BA-1E5619136D9E}"/>
              </a:ext>
            </a:extLst>
          </p:cNvPr>
          <p:cNvGrpSpPr/>
          <p:nvPr/>
        </p:nvGrpSpPr>
        <p:grpSpPr>
          <a:xfrm>
            <a:off x="542959" y="4874348"/>
            <a:ext cx="2416383" cy="855880"/>
            <a:chOff x="542959" y="4874348"/>
            <a:chExt cx="2416383" cy="855880"/>
          </a:xfrm>
        </p:grpSpPr>
        <p:sp>
          <p:nvSpPr>
            <p:cNvPr id="136" name="Rectangle 135">
              <a:extLst>
                <a:ext uri="{FF2B5EF4-FFF2-40B4-BE49-F238E27FC236}">
                  <a16:creationId xmlns:a16="http://schemas.microsoft.com/office/drawing/2014/main" id="{450BF305-DF0E-624F-A6CE-A373F70D3DE5}"/>
                </a:ext>
              </a:extLst>
            </p:cNvPr>
            <p:cNvSpPr/>
            <p:nvPr/>
          </p:nvSpPr>
          <p:spPr>
            <a:xfrm>
              <a:off x="542959" y="5402277"/>
              <a:ext cx="403940" cy="327951"/>
            </a:xfrm>
            <a:prstGeom prst="rect">
              <a:avLst/>
            </a:prstGeom>
            <a:solidFill>
              <a:schemeClr val="accent5"/>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a:t>
              </a:r>
            </a:p>
          </p:txBody>
        </p:sp>
        <p:sp>
          <p:nvSpPr>
            <p:cNvPr id="137" name="Rectangle 136">
              <a:extLst>
                <a:ext uri="{FF2B5EF4-FFF2-40B4-BE49-F238E27FC236}">
                  <a16:creationId xmlns:a16="http://schemas.microsoft.com/office/drawing/2014/main" id="{DD0152B1-7F8A-974E-A716-27E2F95A122A}"/>
                </a:ext>
              </a:extLst>
            </p:cNvPr>
            <p:cNvSpPr/>
            <p:nvPr/>
          </p:nvSpPr>
          <p:spPr>
            <a:xfrm>
              <a:off x="1314554" y="5402275"/>
              <a:ext cx="403940" cy="327951"/>
            </a:xfrm>
            <a:prstGeom prst="rect">
              <a:avLst/>
            </a:prstGeom>
            <a:solidFill>
              <a:schemeClr val="accent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a:t>
              </a:r>
            </a:p>
          </p:txBody>
        </p:sp>
        <p:sp>
          <p:nvSpPr>
            <p:cNvPr id="138" name="Rectangle 137">
              <a:extLst>
                <a:ext uri="{FF2B5EF4-FFF2-40B4-BE49-F238E27FC236}">
                  <a16:creationId xmlns:a16="http://schemas.microsoft.com/office/drawing/2014/main" id="{F81D73D9-F4BA-3A49-B8B1-D95BFA0C51AE}"/>
                </a:ext>
              </a:extLst>
            </p:cNvPr>
            <p:cNvSpPr/>
            <p:nvPr/>
          </p:nvSpPr>
          <p:spPr>
            <a:xfrm>
              <a:off x="2093406" y="5402266"/>
              <a:ext cx="403940" cy="327951"/>
            </a:xfrm>
            <a:prstGeom prst="rect">
              <a:avLst/>
            </a:prstGeom>
            <a:solidFill>
              <a:schemeClr val="accent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a:t>
              </a:r>
            </a:p>
          </p:txBody>
        </p:sp>
        <p:sp>
          <p:nvSpPr>
            <p:cNvPr id="139" name="Rectangle 138">
              <a:extLst>
                <a:ext uri="{FF2B5EF4-FFF2-40B4-BE49-F238E27FC236}">
                  <a16:creationId xmlns:a16="http://schemas.microsoft.com/office/drawing/2014/main" id="{9598C031-710A-6A44-AADB-6131D15C36A7}"/>
                </a:ext>
              </a:extLst>
            </p:cNvPr>
            <p:cNvSpPr/>
            <p:nvPr/>
          </p:nvSpPr>
          <p:spPr>
            <a:xfrm>
              <a:off x="2555402" y="5402254"/>
              <a:ext cx="403940" cy="327951"/>
            </a:xfrm>
            <a:prstGeom prst="rect">
              <a:avLst/>
            </a:prstGeom>
            <a:solidFill>
              <a:schemeClr val="accent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a:t>
              </a:r>
            </a:p>
          </p:txBody>
        </p:sp>
        <p:sp>
          <p:nvSpPr>
            <p:cNvPr id="151" name="Rectangle 150">
              <a:extLst>
                <a:ext uri="{FF2B5EF4-FFF2-40B4-BE49-F238E27FC236}">
                  <a16:creationId xmlns:a16="http://schemas.microsoft.com/office/drawing/2014/main" id="{A8700D72-F4E1-CD42-86A9-C79B4F168A2A}"/>
                </a:ext>
              </a:extLst>
            </p:cNvPr>
            <p:cNvSpPr/>
            <p:nvPr/>
          </p:nvSpPr>
          <p:spPr>
            <a:xfrm>
              <a:off x="951714" y="4874348"/>
              <a:ext cx="1609095" cy="369332"/>
            </a:xfrm>
            <a:prstGeom prst="rect">
              <a:avLst/>
            </a:prstGeom>
          </p:spPr>
          <p:txBody>
            <a:bodyPr wrap="none">
              <a:spAutoFit/>
            </a:bodyPr>
            <a:lstStyle/>
            <a:p>
              <a:r>
                <a:rPr lang="en-US" dirty="0">
                  <a:solidFill>
                    <a:prstClr val="black"/>
                  </a:solidFill>
                  <a:latin typeface="Cambria" panose="02040503050406030204" pitchFamily="18" charset="0"/>
                </a:rPr>
                <a:t>Memory Trace</a:t>
              </a:r>
              <a:endParaRPr lang="en-US" dirty="0"/>
            </a:p>
          </p:txBody>
        </p:sp>
      </p:grpSp>
      <p:sp>
        <p:nvSpPr>
          <p:cNvPr id="152" name="Rectangle 151">
            <a:extLst>
              <a:ext uri="{FF2B5EF4-FFF2-40B4-BE49-F238E27FC236}">
                <a16:creationId xmlns:a16="http://schemas.microsoft.com/office/drawing/2014/main" id="{F18FFC49-9A32-CD47-88B8-F3A55C3FB7B5}"/>
              </a:ext>
            </a:extLst>
          </p:cNvPr>
          <p:cNvSpPr/>
          <p:nvPr/>
        </p:nvSpPr>
        <p:spPr>
          <a:xfrm>
            <a:off x="293115" y="1134159"/>
            <a:ext cx="29225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4"/>
                </a:solidFill>
                <a:effectLst/>
                <a:uLnTx/>
                <a:uFillTx/>
                <a:latin typeface="Cambria" panose="02040503050406030204" pitchFamily="18" charset="0"/>
                <a:ea typeface="+mn-ea"/>
                <a:cs typeface="+mn-cs"/>
              </a:rPr>
              <a:t>Spatial Locality</a:t>
            </a:r>
            <a:r>
              <a:rPr kumimoji="0" lang="en-US" sz="2800" b="1" i="0" u="none" strike="noStrike" kern="1200" cap="none" spc="0" normalizeH="0" baseline="30000" noProof="0" dirty="0">
                <a:ln>
                  <a:noFill/>
                </a:ln>
                <a:solidFill>
                  <a:schemeClr val="accent4"/>
                </a:solidFill>
                <a:effectLst/>
                <a:uLnTx/>
                <a:uFillTx/>
                <a:latin typeface="Cambria" panose="02040503050406030204" pitchFamily="18" charset="0"/>
                <a:ea typeface="+mn-ea"/>
                <a:cs typeface="+mn-cs"/>
              </a:rPr>
              <a:t>7</a:t>
            </a:r>
          </a:p>
        </p:txBody>
      </p:sp>
      <p:sp>
        <p:nvSpPr>
          <p:cNvPr id="153" name="Rectangle 152">
            <a:extLst>
              <a:ext uri="{FF2B5EF4-FFF2-40B4-BE49-F238E27FC236}">
                <a16:creationId xmlns:a16="http://schemas.microsoft.com/office/drawing/2014/main" id="{72AF58E8-FF8A-F449-8AE2-690C11F52F9C}"/>
              </a:ext>
            </a:extLst>
          </p:cNvPr>
          <p:cNvSpPr/>
          <p:nvPr/>
        </p:nvSpPr>
        <p:spPr>
          <a:xfrm>
            <a:off x="27828" y="3880288"/>
            <a:ext cx="34523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Temporal Locality</a:t>
            </a:r>
            <a:r>
              <a:rPr kumimoji="0" lang="en-US" sz="2800" b="1" i="0" u="none" strike="noStrike" kern="1200" cap="none" spc="0" normalizeH="0" baseline="30000" noProof="0" dirty="0">
                <a:ln>
                  <a:noFill/>
                </a:ln>
                <a:solidFill>
                  <a:srgbClr val="4472C4"/>
                </a:solidFill>
                <a:effectLst/>
                <a:uLnTx/>
                <a:uFillTx/>
                <a:latin typeface="Cambria" panose="02040503050406030204" pitchFamily="18" charset="0"/>
                <a:ea typeface="+mn-ea"/>
                <a:cs typeface="+mn-cs"/>
              </a:rPr>
              <a:t>7</a:t>
            </a:r>
            <a:r>
              <a:rPr kumimoji="0" lang="en-US" sz="28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 </a:t>
            </a:r>
          </a:p>
        </p:txBody>
      </p:sp>
      <p:sp>
        <p:nvSpPr>
          <p:cNvPr id="179" name="Rectangle 178">
            <a:extLst>
              <a:ext uri="{FF2B5EF4-FFF2-40B4-BE49-F238E27FC236}">
                <a16:creationId xmlns:a16="http://schemas.microsoft.com/office/drawing/2014/main" id="{DE803F5C-B14C-4841-A974-1BE012423917}"/>
              </a:ext>
            </a:extLst>
          </p:cNvPr>
          <p:cNvSpPr/>
          <p:nvPr/>
        </p:nvSpPr>
        <p:spPr>
          <a:xfrm>
            <a:off x="1662593" y="6445557"/>
            <a:ext cx="5814418" cy="253916"/>
          </a:xfrm>
          <a:prstGeom prst="rect">
            <a:avLst/>
          </a:prstGeom>
        </p:spPr>
        <p:txBody>
          <a:bodyPr wrap="square">
            <a:spAutoFit/>
          </a:bodyPr>
          <a:lstStyle/>
          <a:p>
            <a:pPr>
              <a:spcBef>
                <a:spcPts val="400"/>
              </a:spcBef>
            </a:pPr>
            <a:r>
              <a:rPr lang="en-US" sz="1050" dirty="0">
                <a:solidFill>
                  <a:schemeClr val="bg1">
                    <a:lumMod val="75000"/>
                  </a:schemeClr>
                </a:solidFill>
                <a:latin typeface="Cambria" panose="02040503050406030204" pitchFamily="18" charset="0"/>
              </a:rPr>
              <a:t>[7] Weinberg+, “Quantifying Locality in the Memory Access Patterns of HPC Applications,” SC, 2005</a:t>
            </a:r>
          </a:p>
        </p:txBody>
      </p:sp>
      <p:sp>
        <p:nvSpPr>
          <p:cNvPr id="180" name="Slide Number Placeholder 5">
            <a:extLst>
              <a:ext uri="{FF2B5EF4-FFF2-40B4-BE49-F238E27FC236}">
                <a16:creationId xmlns:a16="http://schemas.microsoft.com/office/drawing/2014/main" id="{0F92EC31-E89F-CB4B-84EE-EF219F80F05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20</a:t>
            </a:r>
          </a:p>
        </p:txBody>
      </p:sp>
      <p:sp>
        <p:nvSpPr>
          <p:cNvPr id="169" name="Rectangle 168">
            <a:extLst>
              <a:ext uri="{FF2B5EF4-FFF2-40B4-BE49-F238E27FC236}">
                <a16:creationId xmlns:a16="http://schemas.microsoft.com/office/drawing/2014/main" id="{BC1B7BB1-AF7F-E24B-A039-1EE6702D1422}"/>
              </a:ext>
            </a:extLst>
          </p:cNvPr>
          <p:cNvSpPr/>
          <p:nvPr/>
        </p:nvSpPr>
        <p:spPr>
          <a:xfrm>
            <a:off x="0" y="1120337"/>
            <a:ext cx="9144000" cy="262325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75A2E716-188E-8A4D-9481-663EF6706BF1}"/>
              </a:ext>
            </a:extLst>
          </p:cNvPr>
          <p:cNvSpPr/>
          <p:nvPr/>
        </p:nvSpPr>
        <p:spPr>
          <a:xfrm>
            <a:off x="3372587" y="6045398"/>
            <a:ext cx="2533899" cy="369332"/>
          </a:xfrm>
          <a:prstGeom prst="rect">
            <a:avLst/>
          </a:prstGeom>
        </p:spPr>
        <p:txBody>
          <a:bodyPr wrap="none">
            <a:spAutoFit/>
          </a:bodyPr>
          <a:lstStyle/>
          <a:p>
            <a:pPr lvl="0" defTabSz="914400">
              <a:defRPr/>
            </a:pPr>
            <a:r>
              <a:rPr lang="en-US" b="1" dirty="0">
                <a:solidFill>
                  <a:srgbClr val="FF0000"/>
                </a:solidFill>
                <a:latin typeface="Cambria" panose="02040503050406030204" pitchFamily="18" charset="0"/>
              </a:rPr>
              <a:t>Low temporal locality </a:t>
            </a:r>
          </a:p>
        </p:txBody>
      </p:sp>
    </p:spTree>
    <p:extLst>
      <p:ext uri="{BB962C8B-B14F-4D97-AF65-F5344CB8AC3E}">
        <p14:creationId xmlns:p14="http://schemas.microsoft.com/office/powerpoint/2010/main" val="26319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gtEl>
                                        <p:attrNameLst>
                                          <p:attrName>style.visibility</p:attrName>
                                        </p:attrNameLst>
                                      </p:cBhvr>
                                      <p:to>
                                        <p:strVal val="visible"/>
                                      </p:to>
                                    </p:set>
                                    <p:animEffect transition="in" filter="fade">
                                      <p:cBhvr>
                                        <p:cTn id="22" dur="500"/>
                                        <p:tgtEl>
                                          <p:spTgt spid="1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500"/>
                                        <p:tgtEl>
                                          <p:spTgt spid="1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2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21</a:t>
            </a:r>
          </a:p>
        </p:txBody>
      </p:sp>
      <p:grpSp>
        <p:nvGrpSpPr>
          <p:cNvPr id="134" name="Group 133">
            <a:extLst>
              <a:ext uri="{FF2B5EF4-FFF2-40B4-BE49-F238E27FC236}">
                <a16:creationId xmlns:a16="http://schemas.microsoft.com/office/drawing/2014/main" id="{871793EA-946C-D245-9D0F-6EA93A29D1D5}"/>
              </a:ext>
            </a:extLst>
          </p:cNvPr>
          <p:cNvGrpSpPr/>
          <p:nvPr/>
        </p:nvGrpSpPr>
        <p:grpSpPr>
          <a:xfrm>
            <a:off x="33822" y="686024"/>
            <a:ext cx="8962501" cy="5760017"/>
            <a:chOff x="33822" y="686024"/>
            <a:chExt cx="8962501" cy="5760017"/>
          </a:xfrm>
        </p:grpSpPr>
        <p:sp>
          <p:nvSpPr>
            <p:cNvPr id="138" name="Rectangle 137">
              <a:extLst>
                <a:ext uri="{FF2B5EF4-FFF2-40B4-BE49-F238E27FC236}">
                  <a16:creationId xmlns:a16="http://schemas.microsoft.com/office/drawing/2014/main" id="{D5562ACF-C6DB-1A46-B272-F5357ED42020}"/>
                </a:ext>
              </a:extLst>
            </p:cNvPr>
            <p:cNvSpPr/>
            <p:nvPr/>
          </p:nvSpPr>
          <p:spPr>
            <a:xfrm>
              <a:off x="33822" y="4635910"/>
              <a:ext cx="5743809" cy="181013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Rectangle 150">
              <a:extLst>
                <a:ext uri="{FF2B5EF4-FFF2-40B4-BE49-F238E27FC236}">
                  <a16:creationId xmlns:a16="http://schemas.microsoft.com/office/drawing/2014/main" id="{9B398435-B761-C045-8E60-F79024C3C2CE}"/>
                </a:ext>
              </a:extLst>
            </p:cNvPr>
            <p:cNvSpPr/>
            <p:nvPr/>
          </p:nvSpPr>
          <p:spPr>
            <a:xfrm>
              <a:off x="42687" y="3142410"/>
              <a:ext cx="8953636" cy="150837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49D826FC-7E49-0640-99E2-623234613C47}"/>
                </a:ext>
              </a:extLst>
            </p:cNvPr>
            <p:cNvSpPr/>
            <p:nvPr/>
          </p:nvSpPr>
          <p:spPr>
            <a:xfrm>
              <a:off x="92924" y="686024"/>
              <a:ext cx="5278691" cy="234555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6" name="Rounded Rectangle 155">
              <a:extLst>
                <a:ext uri="{FF2B5EF4-FFF2-40B4-BE49-F238E27FC236}">
                  <a16:creationId xmlns:a16="http://schemas.microsoft.com/office/drawing/2014/main" id="{4AD0DCEF-0174-E54A-B1DC-128ABE5B826A}"/>
                </a:ext>
              </a:extLst>
            </p:cNvPr>
            <p:cNvSpPr/>
            <p:nvPr/>
          </p:nvSpPr>
          <p:spPr>
            <a:xfrm>
              <a:off x="5468456" y="1108404"/>
              <a:ext cx="1487695" cy="16177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7" name="Rectangle 156">
            <a:extLst>
              <a:ext uri="{FF2B5EF4-FFF2-40B4-BE49-F238E27FC236}">
                <a16:creationId xmlns:a16="http://schemas.microsoft.com/office/drawing/2014/main" id="{27300F7A-9EAC-6546-A643-33005BCCBA16}"/>
              </a:ext>
            </a:extLst>
          </p:cNvPr>
          <p:cNvSpPr/>
          <p:nvPr/>
        </p:nvSpPr>
        <p:spPr>
          <a:xfrm>
            <a:off x="5076893" y="6446041"/>
            <a:ext cx="661453" cy="42459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0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1164984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B8D7-9C14-C143-B781-628DC7A2D1FF}"/>
              </a:ext>
            </a:extLst>
          </p:cNvPr>
          <p:cNvSpPr>
            <a:spLocks noGrp="1"/>
          </p:cNvSpPr>
          <p:nvPr>
            <p:ph type="title"/>
          </p:nvPr>
        </p:nvSpPr>
        <p:spPr/>
        <p:txBody>
          <a:bodyPr/>
          <a:lstStyle/>
          <a:p>
            <a:r>
              <a:rPr lang="en-US" sz="3200" dirty="0"/>
              <a:t>Step 3: Memory Bottleneck Classification (1/2)</a:t>
            </a:r>
          </a:p>
        </p:txBody>
      </p:sp>
      <p:sp>
        <p:nvSpPr>
          <p:cNvPr id="4" name="Rounded Rectangle 3">
            <a:extLst>
              <a:ext uri="{FF2B5EF4-FFF2-40B4-BE49-F238E27FC236}">
                <a16:creationId xmlns:a16="http://schemas.microsoft.com/office/drawing/2014/main" id="{A93E776C-E039-A64B-B0F2-869F21028337}"/>
              </a:ext>
            </a:extLst>
          </p:cNvPr>
          <p:cNvSpPr/>
          <p:nvPr/>
        </p:nvSpPr>
        <p:spPr>
          <a:xfrm>
            <a:off x="75991" y="813916"/>
            <a:ext cx="8987622" cy="1727403"/>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800" b="1"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rPr>
              <a:t>Arithmetic Intensity (AI)</a:t>
            </a:r>
            <a:b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rPr>
            </a:br>
            <a:endParaRPr kumimoji="0" lang="en-US" sz="5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floating-point/arithmetic operations per L1 cache lines accessed</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shows </a:t>
            </a:r>
            <a:r>
              <a:rPr kumimoji="0" lang="en-US" sz="2400" b="1" i="0" u="none" strike="noStrike" kern="1200" cap="none" spc="0" normalizeH="0" baseline="0" noProof="0" dirty="0">
                <a:ln>
                  <a:noFill/>
                </a:ln>
                <a:solidFill>
                  <a:srgbClr val="7030A0"/>
                </a:solidFill>
                <a:effectLst/>
                <a:uLnTx/>
                <a:uFillTx/>
                <a:latin typeface="Cambria" panose="02040503050406030204" pitchFamily="18" charset="0"/>
                <a:ea typeface="+mn-ea"/>
                <a:cs typeface="Arial" panose="020B0604020202020204" pitchFamily="34" charset="0"/>
              </a:rPr>
              <a:t>computational intensity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per memory request</a:t>
            </a: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rPr>
            </a:b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507883F3-CB48-FC4F-A9BA-9E572046607D}"/>
              </a:ext>
            </a:extLst>
          </p:cNvPr>
          <p:cNvSpPr/>
          <p:nvPr/>
        </p:nvSpPr>
        <p:spPr>
          <a:xfrm>
            <a:off x="75991" y="2711989"/>
            <a:ext cx="8987622" cy="1727403"/>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br>
              <a:rPr lang="en-US" sz="2000" dirty="0">
                <a:solidFill>
                  <a:prstClr val="black"/>
                </a:solidFill>
                <a:latin typeface="Cambria" panose="02040503050406030204" pitchFamily="18" charset="0"/>
                <a:cs typeface="Arial" panose="020B0604020202020204" pitchFamily="34" charset="0"/>
              </a:rPr>
            </a:br>
            <a:r>
              <a:rPr kumimoji="0" lang="en-US" sz="2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LLC Misses-per-Kilo-Instructions (MPKI)</a:t>
            </a:r>
            <a:br>
              <a:rPr kumimoji="0" lang="en-US" sz="2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5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2400" dirty="0">
                <a:solidFill>
                  <a:prstClr val="black"/>
                </a:solidFill>
                <a:latin typeface="Cambria" panose="020405030504060302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LLC misses per one thousand instructions</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shows </a:t>
            </a:r>
            <a:r>
              <a:rPr kumimoji="0" lang="en-US" sz="2400" b="1"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memory intensity</a:t>
            </a:r>
            <a:endParaRPr kumimoji="0" lang="en-US" sz="2000" b="1" i="0" u="none" strike="noStrike" kern="1200" cap="none" spc="0" normalizeH="0" baseline="0" noProof="0" dirty="0">
              <a:ln>
                <a:noFill/>
              </a:ln>
              <a:solidFill>
                <a:srgbClr val="7030A0"/>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8" name="Rounded Rectangle 7">
            <a:extLst>
              <a:ext uri="{FF2B5EF4-FFF2-40B4-BE49-F238E27FC236}">
                <a16:creationId xmlns:a16="http://schemas.microsoft.com/office/drawing/2014/main" id="{F3A33352-8D02-E04F-93A8-36FB658B5D3A}"/>
              </a:ext>
            </a:extLst>
          </p:cNvPr>
          <p:cNvSpPr/>
          <p:nvPr/>
        </p:nvSpPr>
        <p:spPr>
          <a:xfrm>
            <a:off x="75991" y="4610062"/>
            <a:ext cx="8987622" cy="1727403"/>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8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Last-to-First Miss Ratio (LFMR)</a:t>
            </a:r>
            <a:br>
              <a:rPr kumimoji="0" lang="en-US" sz="5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5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LLC misses per L1 misses</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shows if an application </a:t>
            </a:r>
            <a:r>
              <a:rPr kumimoji="0" lang="en-US" sz="2400" b="1" i="0" u="none" strike="noStrike" kern="1200" cap="none" spc="0" normalizeH="0" baseline="0" noProof="0" dirty="0">
                <a:ln>
                  <a:noFill/>
                </a:ln>
                <a:solidFill>
                  <a:srgbClr val="7030A0"/>
                </a:solidFill>
                <a:effectLst/>
                <a:uLnTx/>
                <a:uFillTx/>
                <a:latin typeface="Cambria" panose="02040503050406030204" pitchFamily="18" charset="0"/>
                <a:ea typeface="+mn-ea"/>
              </a:rPr>
              <a:t>benefits from L2/L3 caches</a:t>
            </a:r>
            <a:endParaRPr kumimoji="0" lang="en-US" sz="2000" b="1" i="0" u="none" strike="noStrike" kern="1200" cap="none" spc="0" normalizeH="0" baseline="0" noProof="0" dirty="0">
              <a:ln>
                <a:noFill/>
              </a:ln>
              <a:solidFill>
                <a:srgbClr val="7030A0"/>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4FEFDBF3-4F44-4543-B4A7-6FFF612F1A7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Math" panose="02040503050406030204" pitchFamily="18" charset="0"/>
                <a:cs typeface="+mn-cs"/>
              </a:rPr>
              <a:t>22</a:t>
            </a:r>
          </a:p>
        </p:txBody>
      </p:sp>
    </p:spTree>
    <p:extLst>
      <p:ext uri="{BB962C8B-B14F-4D97-AF65-F5344CB8AC3E}">
        <p14:creationId xmlns:p14="http://schemas.microsoft.com/office/powerpoint/2010/main" val="189599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652E-FCDE-894E-960B-093E3B733EF3}"/>
              </a:ext>
            </a:extLst>
          </p:cNvPr>
          <p:cNvSpPr>
            <a:spLocks noGrp="1"/>
          </p:cNvSpPr>
          <p:nvPr>
            <p:ph type="title"/>
          </p:nvPr>
        </p:nvSpPr>
        <p:spPr/>
        <p:txBody>
          <a:bodyPr/>
          <a:lstStyle/>
          <a:p>
            <a:r>
              <a:rPr lang="en-US" sz="3200" dirty="0"/>
              <a:t>Step 3: Memory Bottleneck Classification (2/2)</a:t>
            </a:r>
          </a:p>
        </p:txBody>
      </p:sp>
      <p:sp>
        <p:nvSpPr>
          <p:cNvPr id="3" name="Content Placeholder 2">
            <a:extLst>
              <a:ext uri="{FF2B5EF4-FFF2-40B4-BE49-F238E27FC236}">
                <a16:creationId xmlns:a16="http://schemas.microsoft.com/office/drawing/2014/main" id="{AC46BFED-3922-D843-8C58-2A4F2B896BA6}"/>
              </a:ext>
            </a:extLst>
          </p:cNvPr>
          <p:cNvSpPr>
            <a:spLocks noGrp="1"/>
          </p:cNvSpPr>
          <p:nvPr>
            <p:ph idx="1"/>
          </p:nvPr>
        </p:nvSpPr>
        <p:spPr>
          <a:xfrm>
            <a:off x="-5827" y="792756"/>
            <a:ext cx="8987622" cy="1323642"/>
          </a:xfrm>
        </p:spPr>
        <p:txBody>
          <a:bodyPr/>
          <a:lstStyle/>
          <a:p>
            <a:r>
              <a:rPr lang="en-US" b="1" dirty="0">
                <a:solidFill>
                  <a:schemeClr val="accent1">
                    <a:lumMod val="75000"/>
                  </a:schemeClr>
                </a:solidFill>
              </a:rPr>
              <a:t>Goal: </a:t>
            </a:r>
            <a:r>
              <a:rPr lang="en-US" dirty="0"/>
              <a:t>identify</a:t>
            </a:r>
            <a:r>
              <a:rPr lang="en-US" dirty="0">
                <a:solidFill>
                  <a:schemeClr val="accent1">
                    <a:lumMod val="75000"/>
                  </a:schemeClr>
                </a:solidFill>
              </a:rPr>
              <a:t> </a:t>
            </a:r>
            <a:r>
              <a:rPr lang="en-US" dirty="0"/>
              <a:t>the specific </a:t>
            </a:r>
            <a:r>
              <a:rPr lang="en-US" dirty="0">
                <a:solidFill>
                  <a:schemeClr val="accent5"/>
                </a:solidFill>
              </a:rPr>
              <a:t>sources of data movement </a:t>
            </a:r>
            <a:r>
              <a:rPr lang="en-US" dirty="0"/>
              <a:t>bottlenecks</a:t>
            </a:r>
          </a:p>
        </p:txBody>
      </p:sp>
      <p:grpSp>
        <p:nvGrpSpPr>
          <p:cNvPr id="14" name="Group 13">
            <a:extLst>
              <a:ext uri="{FF2B5EF4-FFF2-40B4-BE49-F238E27FC236}">
                <a16:creationId xmlns:a16="http://schemas.microsoft.com/office/drawing/2014/main" id="{86FA803D-9239-2A48-B5DB-BE2A11B964E9}"/>
              </a:ext>
            </a:extLst>
          </p:cNvPr>
          <p:cNvGrpSpPr/>
          <p:nvPr/>
        </p:nvGrpSpPr>
        <p:grpSpPr>
          <a:xfrm>
            <a:off x="248685" y="2077363"/>
            <a:ext cx="3241964" cy="2309975"/>
            <a:chOff x="5493571" y="713530"/>
            <a:chExt cx="3241964" cy="2309975"/>
          </a:xfrm>
        </p:grpSpPr>
        <p:sp>
          <p:nvSpPr>
            <p:cNvPr id="16" name="Rounded Rectangle 15">
              <a:extLst>
                <a:ext uri="{FF2B5EF4-FFF2-40B4-BE49-F238E27FC236}">
                  <a16:creationId xmlns:a16="http://schemas.microsoft.com/office/drawing/2014/main" id="{48A74E2D-B346-4343-B28C-46F5486C450D}"/>
                </a:ext>
              </a:extLst>
            </p:cNvPr>
            <p:cNvSpPr/>
            <p:nvPr/>
          </p:nvSpPr>
          <p:spPr>
            <a:xfrm rot="5400000">
              <a:off x="6088247" y="376218"/>
              <a:ext cx="2052611" cy="3241964"/>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27D506A2-2D83-1740-8EE3-DDDE4677DB27}"/>
                </a:ext>
              </a:extLst>
            </p:cNvPr>
            <p:cNvGrpSpPr/>
            <p:nvPr/>
          </p:nvGrpSpPr>
          <p:grpSpPr>
            <a:xfrm>
              <a:off x="5812044" y="713530"/>
              <a:ext cx="2646942" cy="385689"/>
              <a:chOff x="5882737" y="736482"/>
              <a:chExt cx="2646942" cy="385689"/>
            </a:xfrm>
          </p:grpSpPr>
          <p:sp>
            <p:nvSpPr>
              <p:cNvPr id="18" name="Rectangle 17">
                <a:extLst>
                  <a:ext uri="{FF2B5EF4-FFF2-40B4-BE49-F238E27FC236}">
                    <a16:creationId xmlns:a16="http://schemas.microsoft.com/office/drawing/2014/main" id="{272F69AF-AAF8-B84B-9712-546F64E76BC7}"/>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B8DCBE5-9997-7A45-969E-E6BAFCC2B72C}"/>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DAMOV-SIM Simulator</a:t>
                </a:r>
              </a:p>
            </p:txBody>
          </p:sp>
        </p:grpSp>
      </p:grpSp>
      <p:grpSp>
        <p:nvGrpSpPr>
          <p:cNvPr id="20" name="Group 19">
            <a:extLst>
              <a:ext uri="{FF2B5EF4-FFF2-40B4-BE49-F238E27FC236}">
                <a16:creationId xmlns:a16="http://schemas.microsoft.com/office/drawing/2014/main" id="{9AD8E6E5-350F-9E41-810F-C543D5490CE2}"/>
              </a:ext>
            </a:extLst>
          </p:cNvPr>
          <p:cNvGrpSpPr/>
          <p:nvPr/>
        </p:nvGrpSpPr>
        <p:grpSpPr>
          <a:xfrm>
            <a:off x="75991" y="2563381"/>
            <a:ext cx="3588707" cy="1805663"/>
            <a:chOff x="5278720" y="1343991"/>
            <a:chExt cx="2210591" cy="1423850"/>
          </a:xfrm>
        </p:grpSpPr>
        <p:grpSp>
          <p:nvGrpSpPr>
            <p:cNvPr id="21" name="Group 20">
              <a:extLst>
                <a:ext uri="{FF2B5EF4-FFF2-40B4-BE49-F238E27FC236}">
                  <a16:creationId xmlns:a16="http://schemas.microsoft.com/office/drawing/2014/main" id="{6DEA2C40-C291-2549-86FC-552ECDD01061}"/>
                </a:ext>
              </a:extLst>
            </p:cNvPr>
            <p:cNvGrpSpPr/>
            <p:nvPr/>
          </p:nvGrpSpPr>
          <p:grpSpPr>
            <a:xfrm>
              <a:off x="5575959" y="1343991"/>
              <a:ext cx="1616112" cy="1154394"/>
              <a:chOff x="4488718" y="4513524"/>
              <a:chExt cx="1141898" cy="839646"/>
            </a:xfrm>
          </p:grpSpPr>
          <p:sp>
            <p:nvSpPr>
              <p:cNvPr id="23" name="Rounded Rectangle 22">
                <a:extLst>
                  <a:ext uri="{FF2B5EF4-FFF2-40B4-BE49-F238E27FC236}">
                    <a16:creationId xmlns:a16="http://schemas.microsoft.com/office/drawing/2014/main" id="{C519CAA4-D568-C542-AB78-AE8498B4E202}"/>
                  </a:ext>
                </a:extLst>
              </p:cNvPr>
              <p:cNvSpPr/>
              <p:nvPr/>
            </p:nvSpPr>
            <p:spPr>
              <a:xfrm>
                <a:off x="4488718" y="4513524"/>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E56A4055-2BE5-7446-ABD1-8498242F23D5}"/>
                  </a:ext>
                </a:extLst>
              </p:cNvPr>
              <p:cNvGrpSpPr/>
              <p:nvPr/>
            </p:nvGrpSpPr>
            <p:grpSpPr>
              <a:xfrm>
                <a:off x="4612752" y="4562853"/>
                <a:ext cx="950503" cy="790315"/>
                <a:chOff x="5407524" y="3939604"/>
                <a:chExt cx="1291345" cy="1073716"/>
              </a:xfrm>
            </p:grpSpPr>
            <p:grpSp>
              <p:nvGrpSpPr>
                <p:cNvPr id="25" name="Group 24">
                  <a:extLst>
                    <a:ext uri="{FF2B5EF4-FFF2-40B4-BE49-F238E27FC236}">
                      <a16:creationId xmlns:a16="http://schemas.microsoft.com/office/drawing/2014/main" id="{56D9CCC4-FAFE-8A41-8B3E-8EE370DE1B96}"/>
                    </a:ext>
                  </a:extLst>
                </p:cNvPr>
                <p:cNvGrpSpPr/>
                <p:nvPr/>
              </p:nvGrpSpPr>
              <p:grpSpPr>
                <a:xfrm>
                  <a:off x="5407524" y="3939604"/>
                  <a:ext cx="1291345" cy="820577"/>
                  <a:chOff x="5850860" y="2018859"/>
                  <a:chExt cx="953311" cy="622201"/>
                </a:xfrm>
              </p:grpSpPr>
              <p:cxnSp>
                <p:nvCxnSpPr>
                  <p:cNvPr id="27" name="Straight Connector 26">
                    <a:extLst>
                      <a:ext uri="{FF2B5EF4-FFF2-40B4-BE49-F238E27FC236}">
                        <a16:creationId xmlns:a16="http://schemas.microsoft.com/office/drawing/2014/main" id="{BF0C06DB-32C0-0340-A770-FAE1DECAC762}"/>
                      </a:ext>
                    </a:extLst>
                  </p:cNvPr>
                  <p:cNvCxnSpPr>
                    <a:cxnSpLocks/>
                  </p:cNvCxnSpPr>
                  <p:nvPr/>
                </p:nvCxnSpPr>
                <p:spPr>
                  <a:xfrm>
                    <a:off x="5852420"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895AE25-69AB-BB4E-8FF9-B82FF5B561A4}"/>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9" name="Freeform 28">
                    <a:extLst>
                      <a:ext uri="{FF2B5EF4-FFF2-40B4-BE49-F238E27FC236}">
                        <a16:creationId xmlns:a16="http://schemas.microsoft.com/office/drawing/2014/main" id="{B9906C46-1692-D647-9BB9-6D87DD31BFAA}"/>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87C42433-AC6C-FB43-A2E4-23DED5E56A9F}"/>
                    </a:ext>
                  </a:extLst>
                </p:cNvPr>
                <p:cNvSpPr/>
                <p:nvPr/>
              </p:nvSpPr>
              <p:spPr>
                <a:xfrm>
                  <a:off x="5791849" y="4749512"/>
                  <a:ext cx="522694" cy="2638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Cores</a:t>
                  </a:r>
                </a:p>
              </p:txBody>
            </p:sp>
          </p:grpSp>
        </p:grpSp>
        <p:sp>
          <p:nvSpPr>
            <p:cNvPr id="22" name="Rectangle 21">
              <a:extLst>
                <a:ext uri="{FF2B5EF4-FFF2-40B4-BE49-F238E27FC236}">
                  <a16:creationId xmlns:a16="http://schemas.microsoft.com/office/drawing/2014/main" id="{59B812DF-7235-D545-8232-A671235F96E4}"/>
                </a:ext>
              </a:extLst>
            </p:cNvPr>
            <p:cNvSpPr/>
            <p:nvPr/>
          </p:nvSpPr>
          <p:spPr>
            <a:xfrm>
              <a:off x="5278720" y="2476605"/>
              <a:ext cx="2210591" cy="2912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rPr>
                <a:t>Scalability Analysis</a:t>
              </a:r>
            </a:p>
          </p:txBody>
        </p:sp>
      </p:grpSp>
      <p:sp>
        <p:nvSpPr>
          <p:cNvPr id="36" name="TextBox 21">
            <a:extLst>
              <a:ext uri="{FF2B5EF4-FFF2-40B4-BE49-F238E27FC236}">
                <a16:creationId xmlns:a16="http://schemas.microsoft.com/office/drawing/2014/main" id="{3C39DEBB-3C7B-0647-8D98-C0399FACBADC}"/>
              </a:ext>
            </a:extLst>
          </p:cNvPr>
          <p:cNvSpPr txBox="1"/>
          <p:nvPr/>
        </p:nvSpPr>
        <p:spPr>
          <a:xfrm>
            <a:off x="3915478" y="1629554"/>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152" name="Rectangle 151">
            <a:extLst>
              <a:ext uri="{FF2B5EF4-FFF2-40B4-BE49-F238E27FC236}">
                <a16:creationId xmlns:a16="http://schemas.microsoft.com/office/drawing/2014/main" id="{3EC4A947-DA4E-594E-BE2C-2F6350A19AE6}"/>
              </a:ext>
            </a:extLst>
          </p:cNvPr>
          <p:cNvSpPr/>
          <p:nvPr/>
        </p:nvSpPr>
        <p:spPr>
          <a:xfrm>
            <a:off x="279738" y="4452594"/>
            <a:ext cx="331141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Integrated </a:t>
            </a:r>
            <a:r>
              <a:rPr kumimoji="0" lang="en-US" sz="1800" b="0" i="0" u="none" strike="noStrike" kern="1200" cap="none" spc="0" normalizeH="0" baseline="0" noProof="0" dirty="0" err="1">
                <a:ln>
                  <a:noFill/>
                </a:ln>
                <a:solidFill>
                  <a:srgbClr val="70AD47">
                    <a:lumMod val="75000"/>
                  </a:srgbClr>
                </a:solidFill>
                <a:effectLst/>
                <a:uLnTx/>
                <a:uFillTx/>
                <a:latin typeface="Cambria" panose="02040503050406030204" pitchFamily="18" charset="0"/>
                <a:ea typeface="+mn-ea"/>
                <a:cs typeface="+mn-cs"/>
              </a:rPr>
              <a:t>ZSim</a:t>
            </a:r>
            <a:r>
              <a:rPr kumimoji="0" lang="en-US" sz="18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 and </a:t>
            </a:r>
            <a:r>
              <a:rPr kumimoji="0" lang="en-US" sz="1800" b="0" i="0" u="none" strike="noStrike" kern="1200" cap="none" spc="0" normalizeH="0" baseline="0" noProof="0" dirty="0" err="1">
                <a:ln>
                  <a:noFill/>
                </a:ln>
                <a:solidFill>
                  <a:srgbClr val="70AD47">
                    <a:lumMod val="75000"/>
                  </a:srgbClr>
                </a:solidFill>
                <a:effectLst/>
                <a:uLnTx/>
                <a:uFillTx/>
                <a:latin typeface="Cambria" panose="02040503050406030204" pitchFamily="18" charset="0"/>
                <a:ea typeface="+mn-ea"/>
                <a:cs typeface="+mn-cs"/>
              </a:rPr>
              <a:t>Ramulator</a:t>
            </a:r>
            <a:r>
              <a:rPr kumimoji="0" lang="en-US" sz="18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 </a:t>
            </a:r>
          </a:p>
        </p:txBody>
      </p:sp>
      <p:sp>
        <p:nvSpPr>
          <p:cNvPr id="4" name="Rectangle 3">
            <a:extLst>
              <a:ext uri="{FF2B5EF4-FFF2-40B4-BE49-F238E27FC236}">
                <a16:creationId xmlns:a16="http://schemas.microsoft.com/office/drawing/2014/main" id="{9459DF8D-D6A8-3E4E-BABA-62CFC5CF5D09}"/>
              </a:ext>
            </a:extLst>
          </p:cNvPr>
          <p:cNvSpPr/>
          <p:nvPr/>
        </p:nvSpPr>
        <p:spPr>
          <a:xfrm>
            <a:off x="0" y="5086590"/>
            <a:ext cx="9144000" cy="11387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Scalability Analysis: </a:t>
            </a:r>
            <a:endParaRPr lang="en-US" sz="2800" dirty="0">
              <a:solidFill>
                <a:schemeClr val="accent6">
                  <a:lumMod val="75000"/>
                </a:schemeClr>
              </a:solidFill>
              <a:latin typeface="Cambria" panose="02040503050406030204" pitchFamily="18" charset="0"/>
            </a:endParaRPr>
          </a:p>
          <a:p>
            <a:pPr marL="800100" lvl="1" indent="-342900" defTabSz="914400">
              <a:buFont typeface="System Font Regular"/>
              <a:buChar char="−"/>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1, 4, 16, 64, and 256 out-of-order/in-order host and NDP CPU cores</a:t>
            </a:r>
            <a:endParaRPr lang="en-US" dirty="0">
              <a:solidFill>
                <a:schemeClr val="tx1"/>
              </a:solidFill>
              <a:latin typeface="Cambria" panose="02040503050406030204" pitchFamily="18" charset="0"/>
            </a:endParaRPr>
          </a:p>
          <a:p>
            <a:pPr marL="800100" lvl="1" indent="-342900" defTabSz="914400">
              <a:buFont typeface="System Font Regular"/>
              <a:buChar char="−"/>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3D-stacked memory as main memory</a:t>
            </a:r>
          </a:p>
        </p:txBody>
      </p:sp>
      <p:cxnSp>
        <p:nvCxnSpPr>
          <p:cNvPr id="146" name="Elbow Connector 145">
            <a:extLst>
              <a:ext uri="{FF2B5EF4-FFF2-40B4-BE49-F238E27FC236}">
                <a16:creationId xmlns:a16="http://schemas.microsoft.com/office/drawing/2014/main" id="{85AF62A0-8B3D-4E4F-867E-4B979129DDE6}"/>
              </a:ext>
            </a:extLst>
          </p:cNvPr>
          <p:cNvCxnSpPr>
            <a:cxnSpLocks/>
            <a:stCxn id="16" idx="0"/>
          </p:cNvCxnSpPr>
          <p:nvPr/>
        </p:nvCxnSpPr>
        <p:spPr>
          <a:xfrm>
            <a:off x="3490649" y="3361034"/>
            <a:ext cx="338802" cy="771977"/>
          </a:xfrm>
          <a:prstGeom prst="bentConnector3">
            <a:avLst>
              <a:gd name="adj1" fmla="val 5224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21">
            <a:extLst>
              <a:ext uri="{FF2B5EF4-FFF2-40B4-BE49-F238E27FC236}">
                <a16:creationId xmlns:a16="http://schemas.microsoft.com/office/drawing/2014/main" id="{3F198B7F-3A05-3146-A44A-6C5D3F4A95E0}"/>
              </a:ext>
            </a:extLst>
          </p:cNvPr>
          <p:cNvSpPr txBox="1"/>
          <p:nvPr/>
        </p:nvSpPr>
        <p:spPr>
          <a:xfrm>
            <a:off x="5421396" y="3236002"/>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107" name="Rounded Rectangle 16">
            <a:extLst>
              <a:ext uri="{FF2B5EF4-FFF2-40B4-BE49-F238E27FC236}">
                <a16:creationId xmlns:a16="http://schemas.microsoft.com/office/drawing/2014/main" id="{261DE15B-7581-524D-8107-5CAA78794812}"/>
              </a:ext>
            </a:extLst>
          </p:cNvPr>
          <p:cNvSpPr/>
          <p:nvPr/>
        </p:nvSpPr>
        <p:spPr>
          <a:xfrm>
            <a:off x="3809123" y="3513922"/>
            <a:ext cx="5196072" cy="1206520"/>
          </a:xfrm>
          <a:prstGeom prst="roundRect">
            <a:avLst/>
          </a:prstGeom>
          <a:solidFill>
            <a:schemeClr val="accent2">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133" name="Rectangle 132">
            <a:extLst>
              <a:ext uri="{FF2B5EF4-FFF2-40B4-BE49-F238E27FC236}">
                <a16:creationId xmlns:a16="http://schemas.microsoft.com/office/drawing/2014/main" id="{58A08E2F-78B5-DF42-9776-E09E0C5128B0}"/>
              </a:ext>
            </a:extLst>
          </p:cNvPr>
          <p:cNvSpPr/>
          <p:nvPr/>
        </p:nvSpPr>
        <p:spPr>
          <a:xfrm>
            <a:off x="4817121" y="3161107"/>
            <a:ext cx="3026598"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Configuration 2: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NDP System</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cxnSp>
        <p:nvCxnSpPr>
          <p:cNvPr id="139" name="Straight Arrow Connector 39">
            <a:extLst>
              <a:ext uri="{FF2B5EF4-FFF2-40B4-BE49-F238E27FC236}">
                <a16:creationId xmlns:a16="http://schemas.microsoft.com/office/drawing/2014/main" id="{42AA12C0-F8B8-424A-92D8-B7445A3C99D7}"/>
              </a:ext>
            </a:extLst>
          </p:cNvPr>
          <p:cNvCxnSpPr>
            <a:cxnSpLocks/>
          </p:cNvCxnSpPr>
          <p:nvPr/>
        </p:nvCxnSpPr>
        <p:spPr>
          <a:xfrm flipH="1" flipV="1">
            <a:off x="5031556" y="4147023"/>
            <a:ext cx="698254" cy="1"/>
          </a:xfrm>
          <a:prstGeom prst="straightConnector1">
            <a:avLst/>
          </a:prstGeom>
          <a:noFill/>
          <a:ln w="19050" cap="flat" cmpd="sng" algn="ctr">
            <a:solidFill>
              <a:schemeClr val="tx1"/>
            </a:solidFill>
            <a:prstDash val="solid"/>
            <a:miter lim="800000"/>
            <a:headEnd type="triangle"/>
            <a:tailEnd type="triangle"/>
          </a:ln>
          <a:effectLst/>
        </p:spPr>
      </p:cxnSp>
      <p:sp>
        <p:nvSpPr>
          <p:cNvPr id="12" name="Rectangle 11">
            <a:extLst>
              <a:ext uri="{FF2B5EF4-FFF2-40B4-BE49-F238E27FC236}">
                <a16:creationId xmlns:a16="http://schemas.microsoft.com/office/drawing/2014/main" id="{CDE7DA31-0358-2C4E-8A45-11597B3ED3C1}"/>
              </a:ext>
            </a:extLst>
          </p:cNvPr>
          <p:cNvSpPr/>
          <p:nvPr/>
        </p:nvSpPr>
        <p:spPr>
          <a:xfrm>
            <a:off x="4853520" y="3883254"/>
            <a:ext cx="99578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70731D16-64B1-A64F-AF76-8DC2672A8886}"/>
              </a:ext>
            </a:extLst>
          </p:cNvPr>
          <p:cNvGrpSpPr/>
          <p:nvPr/>
        </p:nvGrpSpPr>
        <p:grpSpPr>
          <a:xfrm>
            <a:off x="3490649" y="1543719"/>
            <a:ext cx="5514546" cy="1817315"/>
            <a:chOff x="3490649" y="1543719"/>
            <a:chExt cx="5514546" cy="1817315"/>
          </a:xfrm>
        </p:grpSpPr>
        <p:cxnSp>
          <p:nvCxnSpPr>
            <p:cNvPr id="143" name="Elbow Connector 142">
              <a:extLst>
                <a:ext uri="{FF2B5EF4-FFF2-40B4-BE49-F238E27FC236}">
                  <a16:creationId xmlns:a16="http://schemas.microsoft.com/office/drawing/2014/main" id="{523BB6F5-9DAA-D14C-8E55-A741BD01FA69}"/>
                </a:ext>
              </a:extLst>
            </p:cNvPr>
            <p:cNvCxnSpPr>
              <a:cxnSpLocks/>
              <a:stCxn id="16" idx="0"/>
              <a:endCxn id="38" idx="1"/>
            </p:cNvCxnSpPr>
            <p:nvPr/>
          </p:nvCxnSpPr>
          <p:spPr>
            <a:xfrm flipV="1">
              <a:off x="3490649" y="2510734"/>
              <a:ext cx="318474" cy="850300"/>
            </a:xfrm>
            <a:prstGeom prst="bentConnector3">
              <a:avLst>
                <a:gd name="adj1" fmla="val 5631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C49B1B4-58EF-6D4C-B3CA-71B6C470A04B}"/>
                </a:ext>
              </a:extLst>
            </p:cNvPr>
            <p:cNvGrpSpPr/>
            <p:nvPr/>
          </p:nvGrpSpPr>
          <p:grpSpPr>
            <a:xfrm>
              <a:off x="3809123" y="1543719"/>
              <a:ext cx="5196072" cy="1570275"/>
              <a:chOff x="3809123" y="1543719"/>
              <a:chExt cx="5196072" cy="1570275"/>
            </a:xfrm>
          </p:grpSpPr>
          <p:grpSp>
            <p:nvGrpSpPr>
              <p:cNvPr id="11" name="Group 10">
                <a:extLst>
                  <a:ext uri="{FF2B5EF4-FFF2-40B4-BE49-F238E27FC236}">
                    <a16:creationId xmlns:a16="http://schemas.microsoft.com/office/drawing/2014/main" id="{6D7BA481-A516-3246-82E7-B609D7F37EFE}"/>
                  </a:ext>
                </a:extLst>
              </p:cNvPr>
              <p:cNvGrpSpPr/>
              <p:nvPr/>
            </p:nvGrpSpPr>
            <p:grpSpPr>
              <a:xfrm>
                <a:off x="3809123" y="1543719"/>
                <a:ext cx="5196072" cy="1570275"/>
                <a:chOff x="3809123" y="1543719"/>
                <a:chExt cx="5196072" cy="1570275"/>
              </a:xfrm>
            </p:grpSpPr>
            <p:grpSp>
              <p:nvGrpSpPr>
                <p:cNvPr id="10" name="Group 9">
                  <a:extLst>
                    <a:ext uri="{FF2B5EF4-FFF2-40B4-BE49-F238E27FC236}">
                      <a16:creationId xmlns:a16="http://schemas.microsoft.com/office/drawing/2014/main" id="{B7D561C6-E8E9-024E-AFEA-2174644D685A}"/>
                    </a:ext>
                  </a:extLst>
                </p:cNvPr>
                <p:cNvGrpSpPr/>
                <p:nvPr/>
              </p:nvGrpSpPr>
              <p:grpSpPr>
                <a:xfrm>
                  <a:off x="3809123" y="1907474"/>
                  <a:ext cx="5196072" cy="1206520"/>
                  <a:chOff x="3809123" y="1907474"/>
                  <a:chExt cx="5196072" cy="1206520"/>
                </a:xfrm>
              </p:grpSpPr>
              <p:sp>
                <p:nvSpPr>
                  <p:cNvPr id="38" name="Rounded Rectangle 16">
                    <a:extLst>
                      <a:ext uri="{FF2B5EF4-FFF2-40B4-BE49-F238E27FC236}">
                        <a16:creationId xmlns:a16="http://schemas.microsoft.com/office/drawing/2014/main" id="{0A0105EE-0F73-754B-89DE-34D4D31DEC19}"/>
                      </a:ext>
                    </a:extLst>
                  </p:cNvPr>
                  <p:cNvSpPr/>
                  <p:nvPr/>
                </p:nvSpPr>
                <p:spPr>
                  <a:xfrm>
                    <a:off x="3809123" y="1907474"/>
                    <a:ext cx="5196072" cy="1206520"/>
                  </a:xfrm>
                  <a:prstGeom prst="roundRect">
                    <a:avLst/>
                  </a:prstGeom>
                  <a:solidFill>
                    <a:schemeClr val="accent4">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9" name="Group 8">
                    <a:extLst>
                      <a:ext uri="{FF2B5EF4-FFF2-40B4-BE49-F238E27FC236}">
                        <a16:creationId xmlns:a16="http://schemas.microsoft.com/office/drawing/2014/main" id="{84917BEB-C0DB-D44A-B4B9-EFE87250FB0A}"/>
                      </a:ext>
                    </a:extLst>
                  </p:cNvPr>
                  <p:cNvGrpSpPr/>
                  <p:nvPr/>
                </p:nvGrpSpPr>
                <p:grpSpPr>
                  <a:xfrm>
                    <a:off x="3883765" y="1951496"/>
                    <a:ext cx="5046461" cy="1064564"/>
                    <a:chOff x="3883765" y="1951496"/>
                    <a:chExt cx="5046461" cy="1064564"/>
                  </a:xfrm>
                </p:grpSpPr>
                <p:sp>
                  <p:nvSpPr>
                    <p:cNvPr id="37" name="Rounded Rectangle 36">
                      <a:extLst>
                        <a:ext uri="{FF2B5EF4-FFF2-40B4-BE49-F238E27FC236}">
                          <a16:creationId xmlns:a16="http://schemas.microsoft.com/office/drawing/2014/main" id="{D698562E-6979-AB46-9ECB-135C68A85774}"/>
                        </a:ext>
                      </a:extLst>
                    </p:cNvPr>
                    <p:cNvSpPr/>
                    <p:nvPr/>
                  </p:nvSpPr>
                  <p:spPr>
                    <a:xfrm>
                      <a:off x="8068457" y="1951496"/>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39" name="Rounded Rectangle 45">
                      <a:extLst>
                        <a:ext uri="{FF2B5EF4-FFF2-40B4-BE49-F238E27FC236}">
                          <a16:creationId xmlns:a16="http://schemas.microsoft.com/office/drawing/2014/main" id="{4CD66A41-5F50-9548-A444-1871A9C857FA}"/>
                        </a:ext>
                      </a:extLst>
                    </p:cNvPr>
                    <p:cNvSpPr/>
                    <p:nvPr/>
                  </p:nvSpPr>
                  <p:spPr>
                    <a:xfrm>
                      <a:off x="3883765" y="2238596"/>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40" name="Rounded Rectangle 45">
                      <a:extLst>
                        <a:ext uri="{FF2B5EF4-FFF2-40B4-BE49-F238E27FC236}">
                          <a16:creationId xmlns:a16="http://schemas.microsoft.com/office/drawing/2014/main" id="{CDCB153F-B0E9-C143-8764-2B7AE25FB33C}"/>
                        </a:ext>
                      </a:extLst>
                    </p:cNvPr>
                    <p:cNvSpPr/>
                    <p:nvPr/>
                  </p:nvSpPr>
                  <p:spPr>
                    <a:xfrm>
                      <a:off x="3962326" y="2324084"/>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41" name="Rounded Rectangle 45">
                      <a:extLst>
                        <a:ext uri="{FF2B5EF4-FFF2-40B4-BE49-F238E27FC236}">
                          <a16:creationId xmlns:a16="http://schemas.microsoft.com/office/drawing/2014/main" id="{901C1550-E145-A447-9586-F5BAD7CC48C6}"/>
                        </a:ext>
                      </a:extLst>
                    </p:cNvPr>
                    <p:cNvSpPr/>
                    <p:nvPr/>
                  </p:nvSpPr>
                  <p:spPr>
                    <a:xfrm>
                      <a:off x="4040886" y="2409572"/>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grpSp>
                  <p:nvGrpSpPr>
                    <p:cNvPr id="42" name="Agrupar 91">
                      <a:extLst>
                        <a:ext uri="{FF2B5EF4-FFF2-40B4-BE49-F238E27FC236}">
                          <a16:creationId xmlns:a16="http://schemas.microsoft.com/office/drawing/2014/main" id="{323F78D9-D150-AB48-A27E-03424ED53E1C}"/>
                        </a:ext>
                      </a:extLst>
                    </p:cNvPr>
                    <p:cNvGrpSpPr/>
                    <p:nvPr/>
                  </p:nvGrpSpPr>
                  <p:grpSpPr>
                    <a:xfrm>
                      <a:off x="4929088" y="2042796"/>
                      <a:ext cx="2271551" cy="973264"/>
                      <a:chOff x="2073801" y="2468870"/>
                      <a:chExt cx="3935753" cy="1735047"/>
                    </a:xfrm>
                  </p:grpSpPr>
                  <p:sp>
                    <p:nvSpPr>
                      <p:cNvPr id="55" name="Rounded Rectangle 22">
                        <a:extLst>
                          <a:ext uri="{FF2B5EF4-FFF2-40B4-BE49-F238E27FC236}">
                            <a16:creationId xmlns:a16="http://schemas.microsoft.com/office/drawing/2014/main" id="{2D1C0868-7048-3E4D-9AD9-35746BB601D2}"/>
                          </a:ext>
                        </a:extLst>
                      </p:cNvPr>
                      <p:cNvSpPr/>
                      <p:nvPr/>
                    </p:nvSpPr>
                    <p:spPr>
                      <a:xfrm>
                        <a:off x="3476428" y="25606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6" name="Rounded Rectangle 27">
                        <a:extLst>
                          <a:ext uri="{FF2B5EF4-FFF2-40B4-BE49-F238E27FC236}">
                            <a16:creationId xmlns:a16="http://schemas.microsoft.com/office/drawing/2014/main" id="{8E3E1B47-735A-7049-A592-618D872AB90D}"/>
                          </a:ext>
                        </a:extLst>
                      </p:cNvPr>
                      <p:cNvSpPr/>
                      <p:nvPr/>
                    </p:nvSpPr>
                    <p:spPr>
                      <a:xfrm>
                        <a:off x="2073801" y="26811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7" name="Rounded Rectangle 22">
                        <a:extLst>
                          <a:ext uri="{FF2B5EF4-FFF2-40B4-BE49-F238E27FC236}">
                            <a16:creationId xmlns:a16="http://schemas.microsoft.com/office/drawing/2014/main" id="{5BCE22E1-DACE-0346-970A-5F1E18B78D5A}"/>
                          </a:ext>
                        </a:extLst>
                      </p:cNvPr>
                      <p:cNvSpPr/>
                      <p:nvPr/>
                    </p:nvSpPr>
                    <p:spPr>
                      <a:xfrm>
                        <a:off x="5405663" y="2468870"/>
                        <a:ext cx="603891" cy="1735047"/>
                      </a:xfrm>
                      <a:prstGeom prst="roundRect">
                        <a:avLst/>
                      </a:prstGeom>
                      <a:solidFill>
                        <a:schemeClr val="accent4">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L3</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8" name="Rounded Rectangle 22">
                        <a:extLst>
                          <a:ext uri="{FF2B5EF4-FFF2-40B4-BE49-F238E27FC236}">
                            <a16:creationId xmlns:a16="http://schemas.microsoft.com/office/drawing/2014/main" id="{C44C4762-C93B-2949-BF0B-D375B93FBD3E}"/>
                          </a:ext>
                        </a:extLst>
                      </p:cNvPr>
                      <p:cNvSpPr/>
                      <p:nvPr/>
                    </p:nvSpPr>
                    <p:spPr>
                      <a:xfrm>
                        <a:off x="3612545" y="27130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9" name="Rounded Rectangle 27">
                        <a:extLst>
                          <a:ext uri="{FF2B5EF4-FFF2-40B4-BE49-F238E27FC236}">
                            <a16:creationId xmlns:a16="http://schemas.microsoft.com/office/drawing/2014/main" id="{F925A389-DFA5-F146-A364-C4B24AFDC14D}"/>
                          </a:ext>
                        </a:extLst>
                      </p:cNvPr>
                      <p:cNvSpPr/>
                      <p:nvPr/>
                    </p:nvSpPr>
                    <p:spPr>
                      <a:xfrm>
                        <a:off x="2209917" y="28335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60" name="Rounded Rectangle 22">
                        <a:extLst>
                          <a:ext uri="{FF2B5EF4-FFF2-40B4-BE49-F238E27FC236}">
                            <a16:creationId xmlns:a16="http://schemas.microsoft.com/office/drawing/2014/main" id="{409D18D7-76FF-5249-93D4-CA6B6FAE8FDE}"/>
                          </a:ext>
                        </a:extLst>
                      </p:cNvPr>
                      <p:cNvSpPr/>
                      <p:nvPr/>
                    </p:nvSpPr>
                    <p:spPr>
                      <a:xfrm>
                        <a:off x="3748661" y="28654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61" name="Rounded Rectangle 27">
                        <a:extLst>
                          <a:ext uri="{FF2B5EF4-FFF2-40B4-BE49-F238E27FC236}">
                            <a16:creationId xmlns:a16="http://schemas.microsoft.com/office/drawing/2014/main" id="{89E884BF-A706-8B45-85CF-147E3242FAB8}"/>
                          </a:ext>
                        </a:extLst>
                      </p:cNvPr>
                      <p:cNvSpPr/>
                      <p:nvPr/>
                    </p:nvSpPr>
                    <p:spPr>
                      <a:xfrm>
                        <a:off x="2346034" y="29859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62" name="Rounded Rectangle 22">
                        <a:extLst>
                          <a:ext uri="{FF2B5EF4-FFF2-40B4-BE49-F238E27FC236}">
                            <a16:creationId xmlns:a16="http://schemas.microsoft.com/office/drawing/2014/main" id="{5233E1F0-7B4B-BD41-995D-1E0628A685D2}"/>
                          </a:ext>
                        </a:extLst>
                      </p:cNvPr>
                      <p:cNvSpPr/>
                      <p:nvPr/>
                    </p:nvSpPr>
                    <p:spPr>
                      <a:xfrm>
                        <a:off x="3884778" y="30178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63" name="Rounded Rectangle 27">
                        <a:extLst>
                          <a:ext uri="{FF2B5EF4-FFF2-40B4-BE49-F238E27FC236}">
                            <a16:creationId xmlns:a16="http://schemas.microsoft.com/office/drawing/2014/main" id="{7048C7FA-2B20-5647-A986-05B001E32585}"/>
                          </a:ext>
                        </a:extLst>
                      </p:cNvPr>
                      <p:cNvSpPr/>
                      <p:nvPr/>
                    </p:nvSpPr>
                    <p:spPr>
                      <a:xfrm>
                        <a:off x="2482151" y="31383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L1</a:t>
                        </a:r>
                        <a:endParaRPr kumimoji="0" lang="en-US" sz="3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sp>
                  <p:nvSpPr>
                    <p:cNvPr id="43" name="Rounded Rectangle 45">
                      <a:extLst>
                        <a:ext uri="{FF2B5EF4-FFF2-40B4-BE49-F238E27FC236}">
                          <a16:creationId xmlns:a16="http://schemas.microsoft.com/office/drawing/2014/main" id="{84811E8A-F40C-4F45-A79F-8822D5A88FB6}"/>
                        </a:ext>
                      </a:extLst>
                    </p:cNvPr>
                    <p:cNvSpPr/>
                    <p:nvPr/>
                  </p:nvSpPr>
                  <p:spPr>
                    <a:xfrm>
                      <a:off x="4119447" y="2495060"/>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44" name="Agrupar 92">
                      <a:extLst>
                        <a:ext uri="{FF2B5EF4-FFF2-40B4-BE49-F238E27FC236}">
                          <a16:creationId xmlns:a16="http://schemas.microsoft.com/office/drawing/2014/main" id="{80B45F00-1A4E-E143-A235-D499A0FD773B}"/>
                        </a:ext>
                      </a:extLst>
                    </p:cNvPr>
                    <p:cNvGrpSpPr/>
                    <p:nvPr/>
                  </p:nvGrpSpPr>
                  <p:grpSpPr>
                    <a:xfrm>
                      <a:off x="4566243" y="2376887"/>
                      <a:ext cx="3458338" cy="256464"/>
                      <a:chOff x="1445126" y="3064456"/>
                      <a:chExt cx="5992012" cy="457201"/>
                    </a:xfrm>
                  </p:grpSpPr>
                  <p:cxnSp>
                    <p:nvCxnSpPr>
                      <p:cNvPr id="45" name="Straight Arrow Connector 39">
                        <a:extLst>
                          <a:ext uri="{FF2B5EF4-FFF2-40B4-BE49-F238E27FC236}">
                            <a16:creationId xmlns:a16="http://schemas.microsoft.com/office/drawing/2014/main" id="{9E59EBA4-6937-FB41-979A-7F4A61E56AB8}"/>
                          </a:ext>
                        </a:extLst>
                      </p:cNvPr>
                      <p:cNvCxnSpPr>
                        <a:cxnSpLocks/>
                      </p:cNvCxnSpPr>
                      <p:nvPr/>
                    </p:nvCxnSpPr>
                    <p:spPr>
                      <a:xfrm flipH="1" flipV="1">
                        <a:off x="6227323" y="3369255"/>
                        <a:ext cx="1209815" cy="1"/>
                      </a:xfrm>
                      <a:prstGeom prst="straightConnector1">
                        <a:avLst/>
                      </a:prstGeom>
                      <a:noFill/>
                      <a:ln w="19050" cap="flat" cmpd="sng" algn="ctr">
                        <a:solidFill>
                          <a:schemeClr val="tx1"/>
                        </a:solidFill>
                        <a:prstDash val="solid"/>
                        <a:miter lim="800000"/>
                        <a:headEnd type="triangle"/>
                        <a:tailEnd type="triangle"/>
                      </a:ln>
                      <a:effectLst/>
                    </p:spPr>
                  </p:cxnSp>
                  <p:cxnSp>
                    <p:nvCxnSpPr>
                      <p:cNvPr id="46" name="Straight Arrow Connector 24">
                        <a:extLst>
                          <a:ext uri="{FF2B5EF4-FFF2-40B4-BE49-F238E27FC236}">
                            <a16:creationId xmlns:a16="http://schemas.microsoft.com/office/drawing/2014/main" id="{14EA3689-AC2B-4242-A528-648475906A2E}"/>
                          </a:ext>
                        </a:extLst>
                      </p:cNvPr>
                      <p:cNvCxnSpPr/>
                      <p:nvPr/>
                    </p:nvCxnSpPr>
                    <p:spPr>
                      <a:xfrm flipH="1">
                        <a:off x="1445126" y="3064457"/>
                        <a:ext cx="557760"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47" name="Straight Arrow Connector 43">
                        <a:extLst>
                          <a:ext uri="{FF2B5EF4-FFF2-40B4-BE49-F238E27FC236}">
                            <a16:creationId xmlns:a16="http://schemas.microsoft.com/office/drawing/2014/main" id="{99D760B4-2AA4-5244-A730-D6235BB354CA}"/>
                          </a:ext>
                        </a:extLst>
                      </p:cNvPr>
                      <p:cNvCxnSpPr>
                        <a:cxnSpLocks/>
                      </p:cNvCxnSpPr>
                      <p:nvPr/>
                    </p:nvCxnSpPr>
                    <p:spPr>
                      <a:xfrm flipH="1">
                        <a:off x="2683501" y="3064456"/>
                        <a:ext cx="713726" cy="0"/>
                      </a:xfrm>
                      <a:prstGeom prst="straightConnector1">
                        <a:avLst/>
                      </a:prstGeom>
                      <a:noFill/>
                      <a:ln w="19050" cap="flat" cmpd="sng" algn="ctr">
                        <a:solidFill>
                          <a:schemeClr val="tx1"/>
                        </a:solidFill>
                        <a:prstDash val="solid"/>
                        <a:miter lim="800000"/>
                        <a:headEnd type="triangle"/>
                        <a:tailEnd type="triangle"/>
                      </a:ln>
                      <a:effectLst/>
                    </p:spPr>
                  </p:cxnSp>
                  <p:cxnSp>
                    <p:nvCxnSpPr>
                      <p:cNvPr id="48" name="Straight Arrow Connector 24">
                        <a:extLst>
                          <a:ext uri="{FF2B5EF4-FFF2-40B4-BE49-F238E27FC236}">
                            <a16:creationId xmlns:a16="http://schemas.microsoft.com/office/drawing/2014/main" id="{D9E861A2-1BCA-1C4B-8571-3E822506567A}"/>
                          </a:ext>
                        </a:extLst>
                      </p:cNvPr>
                      <p:cNvCxnSpPr/>
                      <p:nvPr/>
                    </p:nvCxnSpPr>
                    <p:spPr>
                      <a:xfrm flipH="1">
                        <a:off x="1581242" y="3216857"/>
                        <a:ext cx="557760"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49" name="Straight Arrow Connector 43">
                        <a:extLst>
                          <a:ext uri="{FF2B5EF4-FFF2-40B4-BE49-F238E27FC236}">
                            <a16:creationId xmlns:a16="http://schemas.microsoft.com/office/drawing/2014/main" id="{66F760B8-4308-1542-A140-F94E5A35A7DE}"/>
                          </a:ext>
                        </a:extLst>
                      </p:cNvPr>
                      <p:cNvCxnSpPr>
                        <a:cxnSpLocks/>
                      </p:cNvCxnSpPr>
                      <p:nvPr/>
                    </p:nvCxnSpPr>
                    <p:spPr>
                      <a:xfrm flipH="1">
                        <a:off x="2819617" y="3216856"/>
                        <a:ext cx="713726" cy="0"/>
                      </a:xfrm>
                      <a:prstGeom prst="straightConnector1">
                        <a:avLst/>
                      </a:prstGeom>
                      <a:noFill/>
                      <a:ln w="19050" cap="flat" cmpd="sng" algn="ctr">
                        <a:solidFill>
                          <a:schemeClr val="tx1"/>
                        </a:solidFill>
                        <a:prstDash val="solid"/>
                        <a:miter lim="800000"/>
                        <a:headEnd type="triangle"/>
                        <a:tailEnd type="triangle"/>
                      </a:ln>
                      <a:effectLst/>
                    </p:spPr>
                  </p:cxnSp>
                  <p:cxnSp>
                    <p:nvCxnSpPr>
                      <p:cNvPr id="50" name="Straight Arrow Connector 24">
                        <a:extLst>
                          <a:ext uri="{FF2B5EF4-FFF2-40B4-BE49-F238E27FC236}">
                            <a16:creationId xmlns:a16="http://schemas.microsoft.com/office/drawing/2014/main" id="{D27F1EE7-42F1-6E4E-8E1C-53A26AE63096}"/>
                          </a:ext>
                        </a:extLst>
                      </p:cNvPr>
                      <p:cNvCxnSpPr/>
                      <p:nvPr/>
                    </p:nvCxnSpPr>
                    <p:spPr>
                      <a:xfrm flipH="1">
                        <a:off x="1717359" y="3369257"/>
                        <a:ext cx="557760"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51" name="Straight Arrow Connector 43">
                        <a:extLst>
                          <a:ext uri="{FF2B5EF4-FFF2-40B4-BE49-F238E27FC236}">
                            <a16:creationId xmlns:a16="http://schemas.microsoft.com/office/drawing/2014/main" id="{1D09D92B-CD7F-B44D-95AB-67433BC3DEF7}"/>
                          </a:ext>
                        </a:extLst>
                      </p:cNvPr>
                      <p:cNvCxnSpPr>
                        <a:cxnSpLocks/>
                      </p:cNvCxnSpPr>
                      <p:nvPr/>
                    </p:nvCxnSpPr>
                    <p:spPr>
                      <a:xfrm flipH="1">
                        <a:off x="2955734" y="3369256"/>
                        <a:ext cx="713726" cy="0"/>
                      </a:xfrm>
                      <a:prstGeom prst="straightConnector1">
                        <a:avLst/>
                      </a:prstGeom>
                      <a:noFill/>
                      <a:ln w="19050" cap="flat" cmpd="sng" algn="ctr">
                        <a:solidFill>
                          <a:schemeClr val="tx1"/>
                        </a:solidFill>
                        <a:prstDash val="solid"/>
                        <a:miter lim="800000"/>
                        <a:headEnd type="triangle"/>
                        <a:tailEnd type="triangle"/>
                      </a:ln>
                      <a:effectLst/>
                    </p:spPr>
                  </p:cxnSp>
                  <p:cxnSp>
                    <p:nvCxnSpPr>
                      <p:cNvPr id="52" name="Straight Arrow Connector 24">
                        <a:extLst>
                          <a:ext uri="{FF2B5EF4-FFF2-40B4-BE49-F238E27FC236}">
                            <a16:creationId xmlns:a16="http://schemas.microsoft.com/office/drawing/2014/main" id="{6260EEB6-3839-DC42-AF12-8C22F79313FE}"/>
                          </a:ext>
                        </a:extLst>
                      </p:cNvPr>
                      <p:cNvCxnSpPr>
                        <a:cxnSpLocks/>
                      </p:cNvCxnSpPr>
                      <p:nvPr/>
                    </p:nvCxnSpPr>
                    <p:spPr>
                      <a:xfrm flipH="1">
                        <a:off x="1853477" y="3521657"/>
                        <a:ext cx="557759"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53" name="Straight Arrow Connector 43">
                        <a:extLst>
                          <a:ext uri="{FF2B5EF4-FFF2-40B4-BE49-F238E27FC236}">
                            <a16:creationId xmlns:a16="http://schemas.microsoft.com/office/drawing/2014/main" id="{FBA6C22C-9816-2E4D-ABFF-262A386C7A55}"/>
                          </a:ext>
                        </a:extLst>
                      </p:cNvPr>
                      <p:cNvCxnSpPr>
                        <a:cxnSpLocks/>
                      </p:cNvCxnSpPr>
                      <p:nvPr/>
                    </p:nvCxnSpPr>
                    <p:spPr>
                      <a:xfrm flipH="1">
                        <a:off x="3091852" y="3521656"/>
                        <a:ext cx="713725" cy="0"/>
                      </a:xfrm>
                      <a:prstGeom prst="straightConnector1">
                        <a:avLst/>
                      </a:prstGeom>
                      <a:noFill/>
                      <a:ln w="19050" cap="flat" cmpd="sng" algn="ctr">
                        <a:solidFill>
                          <a:schemeClr val="tx1"/>
                        </a:solidFill>
                        <a:prstDash val="solid"/>
                        <a:miter lim="800000"/>
                        <a:headEnd type="triangle"/>
                        <a:tailEnd type="triangle"/>
                      </a:ln>
                      <a:effectLst/>
                    </p:spPr>
                  </p:cxnSp>
                  <p:cxnSp>
                    <p:nvCxnSpPr>
                      <p:cNvPr id="54" name="Straight Arrow Connector 43">
                        <a:extLst>
                          <a:ext uri="{FF2B5EF4-FFF2-40B4-BE49-F238E27FC236}">
                            <a16:creationId xmlns:a16="http://schemas.microsoft.com/office/drawing/2014/main" id="{348536D6-D00D-9448-A86D-37849225A4CA}"/>
                          </a:ext>
                        </a:extLst>
                      </p:cNvPr>
                      <p:cNvCxnSpPr>
                        <a:cxnSpLocks/>
                      </p:cNvCxnSpPr>
                      <p:nvPr/>
                    </p:nvCxnSpPr>
                    <p:spPr>
                      <a:xfrm flipH="1">
                        <a:off x="4501787" y="3369256"/>
                        <a:ext cx="907123" cy="10182"/>
                      </a:xfrm>
                      <a:prstGeom prst="straightConnector1">
                        <a:avLst/>
                      </a:prstGeom>
                      <a:noFill/>
                      <a:ln w="19050" cap="flat" cmpd="sng" algn="ctr">
                        <a:solidFill>
                          <a:schemeClr val="tx1"/>
                        </a:solidFill>
                        <a:prstDash val="solid"/>
                        <a:miter lim="800000"/>
                        <a:headEnd type="triangle"/>
                        <a:tailEnd type="triangle"/>
                      </a:ln>
                      <a:effectLst/>
                    </p:spPr>
                  </p:cxnSp>
                </p:grpSp>
              </p:grpSp>
            </p:grpSp>
            <p:sp>
              <p:nvSpPr>
                <p:cNvPr id="34" name="Rectangle 33">
                  <a:extLst>
                    <a:ext uri="{FF2B5EF4-FFF2-40B4-BE49-F238E27FC236}">
                      <a16:creationId xmlns:a16="http://schemas.microsoft.com/office/drawing/2014/main" id="{10210A44-7E0C-0C4C-B21F-08271DD87903}"/>
                    </a:ext>
                  </a:extLst>
                </p:cNvPr>
                <p:cNvSpPr/>
                <p:nvPr/>
              </p:nvSpPr>
              <p:spPr>
                <a:xfrm>
                  <a:off x="4697970" y="1543719"/>
                  <a:ext cx="3557192"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Configuration 1: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Host CPU System </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79" name="Rectangle 78">
                <a:extLst>
                  <a:ext uri="{FF2B5EF4-FFF2-40B4-BE49-F238E27FC236}">
                    <a16:creationId xmlns:a16="http://schemas.microsoft.com/office/drawing/2014/main" id="{DB1AA1F8-7B7E-F243-9548-3D63DDA76A26}"/>
                  </a:ext>
                </a:extLst>
              </p:cNvPr>
              <p:cNvSpPr/>
              <p:nvPr/>
            </p:nvSpPr>
            <p:spPr>
              <a:xfrm>
                <a:off x="7138841" y="2298514"/>
                <a:ext cx="99578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80" name="Slide Number Placeholder 5">
            <a:extLst>
              <a:ext uri="{FF2B5EF4-FFF2-40B4-BE49-F238E27FC236}">
                <a16:creationId xmlns:a16="http://schemas.microsoft.com/office/drawing/2014/main" id="{55A48367-5820-7046-A02D-E740C1BA8C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Math" panose="02040503050406030204" pitchFamily="18" charset="0"/>
                <a:cs typeface="+mn-cs"/>
              </a:rPr>
              <a:t>23</a:t>
            </a:r>
          </a:p>
        </p:txBody>
      </p:sp>
      <p:sp>
        <p:nvSpPr>
          <p:cNvPr id="5" name="Rectangle 4">
            <a:extLst>
              <a:ext uri="{FF2B5EF4-FFF2-40B4-BE49-F238E27FC236}">
                <a16:creationId xmlns:a16="http://schemas.microsoft.com/office/drawing/2014/main" id="{BF19DB97-42C0-384C-AAAD-BE870D8106A7}"/>
              </a:ext>
            </a:extLst>
          </p:cNvPr>
          <p:cNvSpPr/>
          <p:nvPr/>
        </p:nvSpPr>
        <p:spPr>
          <a:xfrm>
            <a:off x="2024764" y="6388377"/>
            <a:ext cx="5094472" cy="338554"/>
          </a:xfrm>
          <a:prstGeom prst="rect">
            <a:avLst/>
          </a:prstGeom>
        </p:spPr>
        <p:txBody>
          <a:bodyPr wrap="none">
            <a:spAutoFit/>
          </a:bodyPr>
          <a:lstStyle/>
          <a:p>
            <a:r>
              <a:rPr lang="en-US" sz="1600" b="1" dirty="0">
                <a:latin typeface="Cambria" panose="02040503050406030204" pitchFamily="18" charset="0"/>
              </a:rPr>
              <a:t>DAMOV-SIM: </a:t>
            </a:r>
            <a:r>
              <a:rPr lang="en-US" sz="1600" dirty="0">
                <a:latin typeface="Cambria" panose="02040503050406030204" pitchFamily="18" charset="0"/>
                <a:hlinkClick r:id="rId3"/>
              </a:rPr>
              <a:t>https://github.com/CMU-SAFARI/DAMOV</a:t>
            </a:r>
            <a:r>
              <a:rPr lang="en-US" sz="1600" dirty="0">
                <a:latin typeface="Cambria" panose="02040503050406030204" pitchFamily="18" charset="0"/>
              </a:rPr>
              <a:t> </a:t>
            </a:r>
          </a:p>
        </p:txBody>
      </p:sp>
      <p:sp>
        <p:nvSpPr>
          <p:cNvPr id="6" name="Rectangle 5">
            <a:extLst>
              <a:ext uri="{FF2B5EF4-FFF2-40B4-BE49-F238E27FC236}">
                <a16:creationId xmlns:a16="http://schemas.microsoft.com/office/drawing/2014/main" id="{D0114F4D-14A2-CC43-9821-792CC9DC5985}"/>
              </a:ext>
            </a:extLst>
          </p:cNvPr>
          <p:cNvSpPr/>
          <p:nvPr/>
        </p:nvSpPr>
        <p:spPr>
          <a:xfrm>
            <a:off x="4639643" y="3904306"/>
            <a:ext cx="357790" cy="369332"/>
          </a:xfrm>
          <a:prstGeom prst="rect">
            <a:avLst/>
          </a:prstGeom>
        </p:spPr>
        <p:txBody>
          <a:bodyPr wrap="none">
            <a:spAutoFit/>
          </a:bodyPr>
          <a:lstStyle/>
          <a:p>
            <a:r>
              <a:rPr lang="en-US" dirty="0">
                <a:solidFill>
                  <a:prstClr val="black"/>
                </a:solidFill>
                <a:latin typeface="Cambria" panose="02040503050406030204" pitchFamily="18" charset="0"/>
              </a:rPr>
              <a:t>…</a:t>
            </a:r>
            <a:endParaRPr lang="en-US" dirty="0"/>
          </a:p>
        </p:txBody>
      </p:sp>
      <p:grpSp>
        <p:nvGrpSpPr>
          <p:cNvPr id="35" name="Group 34">
            <a:extLst>
              <a:ext uri="{FF2B5EF4-FFF2-40B4-BE49-F238E27FC236}">
                <a16:creationId xmlns:a16="http://schemas.microsoft.com/office/drawing/2014/main" id="{4EA0ADE6-3A60-9945-B057-30DBB3B7469D}"/>
              </a:ext>
            </a:extLst>
          </p:cNvPr>
          <p:cNvGrpSpPr/>
          <p:nvPr/>
        </p:nvGrpSpPr>
        <p:grpSpPr>
          <a:xfrm>
            <a:off x="5797801" y="3561529"/>
            <a:ext cx="3132425" cy="1144660"/>
            <a:chOff x="5797801" y="3561529"/>
            <a:chExt cx="3132425" cy="1144660"/>
          </a:xfrm>
        </p:grpSpPr>
        <p:sp>
          <p:nvSpPr>
            <p:cNvPr id="93" name="Rounded Rectangle 16">
              <a:extLst>
                <a:ext uri="{FF2B5EF4-FFF2-40B4-BE49-F238E27FC236}">
                  <a16:creationId xmlns:a16="http://schemas.microsoft.com/office/drawing/2014/main" id="{DC72DC51-6209-154B-A698-DB4DED34FA40}"/>
                </a:ext>
              </a:extLst>
            </p:cNvPr>
            <p:cNvSpPr/>
            <p:nvPr/>
          </p:nvSpPr>
          <p:spPr>
            <a:xfrm>
              <a:off x="5797801" y="3561529"/>
              <a:ext cx="3132425" cy="1120727"/>
            </a:xfrm>
            <a:prstGeom prst="roundRect">
              <a:avLst/>
            </a:prstGeom>
            <a:solidFill>
              <a:schemeClr val="tx2">
                <a:lumMod val="20000"/>
                <a:lumOff val="80000"/>
              </a:schemeClr>
            </a:solidFill>
            <a:ln w="952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8" name="Rectangle 7">
              <a:extLst>
                <a:ext uri="{FF2B5EF4-FFF2-40B4-BE49-F238E27FC236}">
                  <a16:creationId xmlns:a16="http://schemas.microsoft.com/office/drawing/2014/main" id="{556B529A-3AA5-DD46-B40B-CD1CA29033CC}"/>
                </a:ext>
              </a:extLst>
            </p:cNvPr>
            <p:cNvSpPr/>
            <p:nvPr/>
          </p:nvSpPr>
          <p:spPr>
            <a:xfrm>
              <a:off x="6679903" y="4429190"/>
              <a:ext cx="983346" cy="276999"/>
            </a:xfrm>
            <a:prstGeom prst="rect">
              <a:avLst/>
            </a:prstGeom>
          </p:spPr>
          <p:txBody>
            <a:bodyPr wrap="none">
              <a:spAutoFit/>
            </a:bodyPr>
            <a:lstStyle/>
            <a:p>
              <a:r>
                <a:rPr lang="en-US" sz="1200" b="1" dirty="0">
                  <a:solidFill>
                    <a:schemeClr val="tx2"/>
                  </a:solidFill>
                  <a:latin typeface="Cambria" panose="02040503050406030204" pitchFamily="18" charset="0"/>
                </a:rPr>
                <a:t>Logic Layer</a:t>
              </a:r>
              <a:endParaRPr lang="en-US" sz="1200" b="1" dirty="0">
                <a:solidFill>
                  <a:schemeClr val="tx2"/>
                </a:solidFill>
              </a:endParaRPr>
            </a:p>
          </p:txBody>
        </p:sp>
      </p:grpSp>
      <p:grpSp>
        <p:nvGrpSpPr>
          <p:cNvPr id="7" name="Group 6">
            <a:extLst>
              <a:ext uri="{FF2B5EF4-FFF2-40B4-BE49-F238E27FC236}">
                <a16:creationId xmlns:a16="http://schemas.microsoft.com/office/drawing/2014/main" id="{8320FD2E-E135-9147-BCC6-9B1891732915}"/>
              </a:ext>
            </a:extLst>
          </p:cNvPr>
          <p:cNvGrpSpPr/>
          <p:nvPr/>
        </p:nvGrpSpPr>
        <p:grpSpPr>
          <a:xfrm>
            <a:off x="5868097" y="3768320"/>
            <a:ext cx="2133645" cy="686494"/>
            <a:chOff x="5868097" y="3768320"/>
            <a:chExt cx="2133645" cy="686494"/>
          </a:xfrm>
        </p:grpSpPr>
        <p:sp>
          <p:nvSpPr>
            <p:cNvPr id="108" name="Rounded Rectangle 45">
              <a:extLst>
                <a:ext uri="{FF2B5EF4-FFF2-40B4-BE49-F238E27FC236}">
                  <a16:creationId xmlns:a16="http://schemas.microsoft.com/office/drawing/2014/main" id="{F5EFDAE0-BAFF-604A-B5C8-339ACE6AED0A}"/>
                </a:ext>
              </a:extLst>
            </p:cNvPr>
            <p:cNvSpPr/>
            <p:nvPr/>
          </p:nvSpPr>
          <p:spPr>
            <a:xfrm>
              <a:off x="5868097" y="3845044"/>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09" name="Rounded Rectangle 45">
              <a:extLst>
                <a:ext uri="{FF2B5EF4-FFF2-40B4-BE49-F238E27FC236}">
                  <a16:creationId xmlns:a16="http://schemas.microsoft.com/office/drawing/2014/main" id="{21A327D4-4C19-5849-84E0-3C2B378B9ECE}"/>
                </a:ext>
              </a:extLst>
            </p:cNvPr>
            <p:cNvSpPr/>
            <p:nvPr/>
          </p:nvSpPr>
          <p:spPr>
            <a:xfrm>
              <a:off x="5946658" y="3930532"/>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0" name="Rounded Rectangle 45">
              <a:extLst>
                <a:ext uri="{FF2B5EF4-FFF2-40B4-BE49-F238E27FC236}">
                  <a16:creationId xmlns:a16="http://schemas.microsoft.com/office/drawing/2014/main" id="{871652C8-8E6F-814E-8C8D-CA4F6F7D1448}"/>
                </a:ext>
              </a:extLst>
            </p:cNvPr>
            <p:cNvSpPr/>
            <p:nvPr/>
          </p:nvSpPr>
          <p:spPr>
            <a:xfrm>
              <a:off x="6025218" y="4016020"/>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3" name="Rounded Rectangle 27">
              <a:extLst>
                <a:ext uri="{FF2B5EF4-FFF2-40B4-BE49-F238E27FC236}">
                  <a16:creationId xmlns:a16="http://schemas.microsoft.com/office/drawing/2014/main" id="{05065851-4D16-5F4A-9181-BA1537C144B0}"/>
                </a:ext>
              </a:extLst>
            </p:cNvPr>
            <p:cNvSpPr/>
            <p:nvPr/>
          </p:nvSpPr>
          <p:spPr>
            <a:xfrm>
              <a:off x="6913420" y="3768320"/>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6" name="Rounded Rectangle 27">
              <a:extLst>
                <a:ext uri="{FF2B5EF4-FFF2-40B4-BE49-F238E27FC236}">
                  <a16:creationId xmlns:a16="http://schemas.microsoft.com/office/drawing/2014/main" id="{C3EC9544-8DC4-D844-94BF-1D7AC50E48D4}"/>
                </a:ext>
              </a:extLst>
            </p:cNvPr>
            <p:cNvSpPr/>
            <p:nvPr/>
          </p:nvSpPr>
          <p:spPr>
            <a:xfrm>
              <a:off x="6991980" y="3853808"/>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8" name="Rounded Rectangle 27">
              <a:extLst>
                <a:ext uri="{FF2B5EF4-FFF2-40B4-BE49-F238E27FC236}">
                  <a16:creationId xmlns:a16="http://schemas.microsoft.com/office/drawing/2014/main" id="{640D2F2A-E82E-AB4D-A4FC-685AD5398955}"/>
                </a:ext>
              </a:extLst>
            </p:cNvPr>
            <p:cNvSpPr/>
            <p:nvPr/>
          </p:nvSpPr>
          <p:spPr>
            <a:xfrm>
              <a:off x="7070541" y="3939296"/>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20" name="Rounded Rectangle 27">
              <a:extLst>
                <a:ext uri="{FF2B5EF4-FFF2-40B4-BE49-F238E27FC236}">
                  <a16:creationId xmlns:a16="http://schemas.microsoft.com/office/drawing/2014/main" id="{6F81F97E-E7B3-E342-AFB9-A6E3AA1BB672}"/>
                </a:ext>
              </a:extLst>
            </p:cNvPr>
            <p:cNvSpPr/>
            <p:nvPr/>
          </p:nvSpPr>
          <p:spPr>
            <a:xfrm>
              <a:off x="7149102" y="4024784"/>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L1</a:t>
              </a:r>
              <a:endParaRPr kumimoji="0" lang="en-US" sz="3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21" name="Rounded Rectangle 45">
              <a:extLst>
                <a:ext uri="{FF2B5EF4-FFF2-40B4-BE49-F238E27FC236}">
                  <a16:creationId xmlns:a16="http://schemas.microsoft.com/office/drawing/2014/main" id="{D2688CCB-287F-F54D-9829-63A6F5578818}"/>
                </a:ext>
              </a:extLst>
            </p:cNvPr>
            <p:cNvSpPr/>
            <p:nvPr/>
          </p:nvSpPr>
          <p:spPr>
            <a:xfrm>
              <a:off x="6103779" y="4101508"/>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cxnSp>
          <p:nvCxnSpPr>
            <p:cNvPr id="124" name="Straight Arrow Connector 24">
              <a:extLst>
                <a:ext uri="{FF2B5EF4-FFF2-40B4-BE49-F238E27FC236}">
                  <a16:creationId xmlns:a16="http://schemas.microsoft.com/office/drawing/2014/main" id="{C7EBAC94-4EFB-3043-85AC-D4BD86AD8194}"/>
                </a:ext>
              </a:extLst>
            </p:cNvPr>
            <p:cNvCxnSpPr>
              <a:cxnSpLocks/>
            </p:cNvCxnSpPr>
            <p:nvPr/>
          </p:nvCxnSpPr>
          <p:spPr>
            <a:xfrm flipH="1">
              <a:off x="6550575" y="3983336"/>
              <a:ext cx="321916"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126" name="Straight Arrow Connector 24">
              <a:extLst>
                <a:ext uri="{FF2B5EF4-FFF2-40B4-BE49-F238E27FC236}">
                  <a16:creationId xmlns:a16="http://schemas.microsoft.com/office/drawing/2014/main" id="{4519255E-746C-6D49-A776-8606C93584C8}"/>
                </a:ext>
              </a:extLst>
            </p:cNvPr>
            <p:cNvCxnSpPr>
              <a:cxnSpLocks/>
            </p:cNvCxnSpPr>
            <p:nvPr/>
          </p:nvCxnSpPr>
          <p:spPr>
            <a:xfrm flipH="1">
              <a:off x="6629135" y="4068823"/>
              <a:ext cx="321916"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128" name="Straight Arrow Connector 24">
              <a:extLst>
                <a:ext uri="{FF2B5EF4-FFF2-40B4-BE49-F238E27FC236}">
                  <a16:creationId xmlns:a16="http://schemas.microsoft.com/office/drawing/2014/main" id="{DD38613C-203A-2843-B67D-258E4E549846}"/>
                </a:ext>
              </a:extLst>
            </p:cNvPr>
            <p:cNvCxnSpPr>
              <a:cxnSpLocks/>
            </p:cNvCxnSpPr>
            <p:nvPr/>
          </p:nvCxnSpPr>
          <p:spPr>
            <a:xfrm flipH="1">
              <a:off x="6707696" y="4154311"/>
              <a:ext cx="321916"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130" name="Straight Arrow Connector 24">
              <a:extLst>
                <a:ext uri="{FF2B5EF4-FFF2-40B4-BE49-F238E27FC236}">
                  <a16:creationId xmlns:a16="http://schemas.microsoft.com/office/drawing/2014/main" id="{B9A4E873-F2CD-7B4E-87DA-65A864EB7E5D}"/>
                </a:ext>
              </a:extLst>
            </p:cNvPr>
            <p:cNvCxnSpPr>
              <a:cxnSpLocks/>
            </p:cNvCxnSpPr>
            <p:nvPr/>
          </p:nvCxnSpPr>
          <p:spPr>
            <a:xfrm flipH="1">
              <a:off x="6786258" y="4239799"/>
              <a:ext cx="321915" cy="0"/>
            </a:xfrm>
            <a:prstGeom prst="straightConnector1">
              <a:avLst/>
            </a:prstGeom>
            <a:noFill/>
            <a:ln w="19050" cap="flat" cmpd="sng" algn="ctr">
              <a:solidFill>
                <a:srgbClr val="000000"/>
              </a:solidFill>
              <a:prstDash val="solid"/>
              <a:miter lim="800000"/>
              <a:headEnd type="triangle"/>
              <a:tailEnd type="triangle"/>
            </a:ln>
            <a:effectLst/>
          </p:spPr>
        </p:cxnSp>
        <p:sp>
          <p:nvSpPr>
            <p:cNvPr id="134" name="Left-Right Arrow 133">
              <a:extLst>
                <a:ext uri="{FF2B5EF4-FFF2-40B4-BE49-F238E27FC236}">
                  <a16:creationId xmlns:a16="http://schemas.microsoft.com/office/drawing/2014/main" id="{312ADADD-7334-7646-A635-0A2FDB127DED}"/>
                </a:ext>
              </a:extLst>
            </p:cNvPr>
            <p:cNvSpPr/>
            <p:nvPr/>
          </p:nvSpPr>
          <p:spPr>
            <a:xfrm>
              <a:off x="7456421" y="4026419"/>
              <a:ext cx="545321" cy="28423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Rounded Rectangle 105">
            <a:extLst>
              <a:ext uri="{FF2B5EF4-FFF2-40B4-BE49-F238E27FC236}">
                <a16:creationId xmlns:a16="http://schemas.microsoft.com/office/drawing/2014/main" id="{FB640FC7-18F9-4B49-805B-525AF8ED8715}"/>
              </a:ext>
            </a:extLst>
          </p:cNvPr>
          <p:cNvSpPr/>
          <p:nvPr/>
        </p:nvSpPr>
        <p:spPr>
          <a:xfrm>
            <a:off x="8020585" y="360713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33" name="Group 32">
            <a:extLst>
              <a:ext uri="{FF2B5EF4-FFF2-40B4-BE49-F238E27FC236}">
                <a16:creationId xmlns:a16="http://schemas.microsoft.com/office/drawing/2014/main" id="{1ACEDCAD-DAEE-244E-AB40-F4DDDC87362E}"/>
              </a:ext>
            </a:extLst>
          </p:cNvPr>
          <p:cNvGrpSpPr/>
          <p:nvPr/>
        </p:nvGrpSpPr>
        <p:grpSpPr>
          <a:xfrm>
            <a:off x="8074810" y="1792716"/>
            <a:ext cx="1039800" cy="2817085"/>
            <a:chOff x="8057877" y="1792716"/>
            <a:chExt cx="1039800" cy="2817085"/>
          </a:xfrm>
        </p:grpSpPr>
        <p:grpSp>
          <p:nvGrpSpPr>
            <p:cNvPr id="32" name="Group 31">
              <a:extLst>
                <a:ext uri="{FF2B5EF4-FFF2-40B4-BE49-F238E27FC236}">
                  <a16:creationId xmlns:a16="http://schemas.microsoft.com/office/drawing/2014/main" id="{D8DC8B95-7830-6048-B19A-11DDFD2B31F9}"/>
                </a:ext>
              </a:extLst>
            </p:cNvPr>
            <p:cNvGrpSpPr/>
            <p:nvPr/>
          </p:nvGrpSpPr>
          <p:grpSpPr>
            <a:xfrm>
              <a:off x="8057877" y="3441462"/>
              <a:ext cx="981598" cy="1168339"/>
              <a:chOff x="8057877" y="3441462"/>
              <a:chExt cx="981598" cy="1168339"/>
            </a:xfrm>
          </p:grpSpPr>
          <p:sp>
            <p:nvSpPr>
              <p:cNvPr id="86" name="Rounded Rectangle 85">
                <a:extLst>
                  <a:ext uri="{FF2B5EF4-FFF2-40B4-BE49-F238E27FC236}">
                    <a16:creationId xmlns:a16="http://schemas.microsoft.com/office/drawing/2014/main" id="{C6F8A328-0561-624E-9B98-7730FF13AC98}"/>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89" name="Rounded Rectangle 88">
                <a:extLst>
                  <a:ext uri="{FF2B5EF4-FFF2-40B4-BE49-F238E27FC236}">
                    <a16:creationId xmlns:a16="http://schemas.microsoft.com/office/drawing/2014/main" id="{7CE3A32A-F9CA-5243-9E72-6F079A6D74E7}"/>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91" name="Rounded Rectangle 90">
                <a:extLst>
                  <a:ext uri="{FF2B5EF4-FFF2-40B4-BE49-F238E27FC236}">
                    <a16:creationId xmlns:a16="http://schemas.microsoft.com/office/drawing/2014/main" id="{05F1F48C-1BA0-A545-B7AC-2EBAE7EFD9F5}"/>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nvGrpSpPr>
            <p:cNvPr id="95" name="Group 94">
              <a:extLst>
                <a:ext uri="{FF2B5EF4-FFF2-40B4-BE49-F238E27FC236}">
                  <a16:creationId xmlns:a16="http://schemas.microsoft.com/office/drawing/2014/main" id="{2B0C0116-3EFF-FD43-8DEB-F38DDB0B1E8F}"/>
                </a:ext>
              </a:extLst>
            </p:cNvPr>
            <p:cNvGrpSpPr/>
            <p:nvPr/>
          </p:nvGrpSpPr>
          <p:grpSpPr>
            <a:xfrm>
              <a:off x="8116079" y="1792716"/>
              <a:ext cx="981598" cy="1168339"/>
              <a:chOff x="8057877" y="3441462"/>
              <a:chExt cx="981598" cy="1168339"/>
            </a:xfrm>
          </p:grpSpPr>
          <p:sp>
            <p:nvSpPr>
              <p:cNvPr id="96" name="Rounded Rectangle 95">
                <a:extLst>
                  <a:ext uri="{FF2B5EF4-FFF2-40B4-BE49-F238E27FC236}">
                    <a16:creationId xmlns:a16="http://schemas.microsoft.com/office/drawing/2014/main" id="{BC2DFCFD-B560-7A49-87E8-BDC3724417AD}"/>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97" name="Rounded Rectangle 96">
                <a:extLst>
                  <a:ext uri="{FF2B5EF4-FFF2-40B4-BE49-F238E27FC236}">
                    <a16:creationId xmlns:a16="http://schemas.microsoft.com/office/drawing/2014/main" id="{7101A4CF-42EC-6F4A-8B8E-C3BA608E61EB}"/>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98" name="Rounded Rectangle 97">
                <a:extLst>
                  <a:ext uri="{FF2B5EF4-FFF2-40B4-BE49-F238E27FC236}">
                    <a16:creationId xmlns:a16="http://schemas.microsoft.com/office/drawing/2014/main" id="{85DAF0CE-6416-E840-BB3E-F14102633101}"/>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spTree>
    <p:extLst>
      <p:ext uri="{BB962C8B-B14F-4D97-AF65-F5344CB8AC3E}">
        <p14:creationId xmlns:p14="http://schemas.microsoft.com/office/powerpoint/2010/main" val="387396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500"/>
                                        <p:tgtEl>
                                          <p:spTgt spid="1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500"/>
                                        <p:tgtEl>
                                          <p:spTgt spid="1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fade">
                                      <p:cBhvr>
                                        <p:cTn id="46" dur="500"/>
                                        <p:tgtEl>
                                          <p:spTgt spid="133"/>
                                        </p:tgtEl>
                                      </p:cBhvr>
                                    </p:animEffect>
                                  </p:childTnLst>
                                </p:cTn>
                              </p:par>
                              <p:par>
                                <p:cTn id="47" presetID="10" presetClass="entr" presetSubtype="0"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fade">
                                      <p:cBhvr>
                                        <p:cTn id="49" dur="500"/>
                                        <p:tgtEl>
                                          <p:spTgt spid="1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0" end="0"/>
                                            </p:txEl>
                                          </p:spTgt>
                                        </p:tgtEl>
                                        <p:attrNameLst>
                                          <p:attrName>style.visibility</p:attrName>
                                        </p:attrNameLst>
                                      </p:cBhvr>
                                      <p:to>
                                        <p:strVal val="visible"/>
                                      </p:to>
                                    </p:set>
                                    <p:animEffect transition="in" filter="fade">
                                      <p:cBhvr>
                                        <p:cTn id="60" dur="500"/>
                                        <p:tgtEl>
                                          <p:spTgt spid="4">
                                            <p:txEl>
                                              <p:pRg st="0" end="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500"/>
                                        <p:tgtEl>
                                          <p:spTgt spid="4">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Effect transition="in" filter="fade">
                                      <p:cBhvr>
                                        <p:cTn id="7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07" grpId="0" animBg="1"/>
      <p:bldP spid="133" grpId="0"/>
      <p:bldP spid="12" grpId="0"/>
      <p:bldP spid="5" grpId="0"/>
      <p:bldP spid="6" grpId="0"/>
      <p:bldP spid="1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24</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647760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76D68-840D-4751-9C30-8884D8792624}"/>
              </a:ext>
            </a:extLst>
          </p:cNvPr>
          <p:cNvSpPr>
            <a:spLocks noGrp="1"/>
          </p:cNvSpPr>
          <p:nvPr>
            <p:ph type="title"/>
          </p:nvPr>
        </p:nvSpPr>
        <p:spPr/>
        <p:txBody>
          <a:bodyPr/>
          <a:lstStyle/>
          <a:p>
            <a:r>
              <a:rPr lang="en-US" dirty="0"/>
              <a:t>Step 1: Application Profiling </a:t>
            </a:r>
          </a:p>
        </p:txBody>
      </p:sp>
      <p:sp>
        <p:nvSpPr>
          <p:cNvPr id="3" name="Espaço Reservado para Conteúdo 2">
            <a:extLst>
              <a:ext uri="{FF2B5EF4-FFF2-40B4-BE49-F238E27FC236}">
                <a16:creationId xmlns:a16="http://schemas.microsoft.com/office/drawing/2014/main" id="{BE0EBD8F-8878-4F45-A76A-C50D5816038E}"/>
              </a:ext>
            </a:extLst>
          </p:cNvPr>
          <p:cNvSpPr>
            <a:spLocks noGrp="1"/>
          </p:cNvSpPr>
          <p:nvPr>
            <p:ph idx="1"/>
          </p:nvPr>
        </p:nvSpPr>
        <p:spPr/>
        <p:txBody>
          <a:bodyPr/>
          <a:lstStyle/>
          <a:p>
            <a:r>
              <a:rPr lang="en-US" sz="2400" dirty="0"/>
              <a:t>We analyze </a:t>
            </a:r>
            <a:r>
              <a:rPr lang="en-US" sz="2400" dirty="0">
                <a:solidFill>
                  <a:schemeClr val="accent1">
                    <a:lumMod val="75000"/>
                  </a:schemeClr>
                </a:solidFill>
              </a:rPr>
              <a:t>345 applications</a:t>
            </a:r>
            <a:r>
              <a:rPr lang="en-US" sz="2400" dirty="0"/>
              <a:t> from distinct domains</a:t>
            </a:r>
            <a:r>
              <a:rPr lang="en-US" sz="2400" b="1" dirty="0"/>
              <a:t>:</a:t>
            </a:r>
          </a:p>
          <a:p>
            <a:pPr marL="0" indent="0">
              <a:buNone/>
            </a:pPr>
            <a:endParaRPr lang="en-US" sz="2400" b="1" dirty="0"/>
          </a:p>
          <a:p>
            <a:pPr>
              <a:buFontTx/>
              <a:buChar char="-"/>
            </a:pPr>
            <a:endParaRPr lang="en-US" b="1" dirty="0"/>
          </a:p>
          <a:p>
            <a:pPr>
              <a:buFontTx/>
              <a:buChar char="-"/>
            </a:pPr>
            <a:endParaRPr lang="en-US" dirty="0"/>
          </a:p>
        </p:txBody>
      </p:sp>
      <p:sp>
        <p:nvSpPr>
          <p:cNvPr id="6"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25</a:t>
            </a:r>
          </a:p>
        </p:txBody>
      </p:sp>
      <p:sp>
        <p:nvSpPr>
          <p:cNvPr id="7" name="Rectangle 6">
            <a:extLst>
              <a:ext uri="{FF2B5EF4-FFF2-40B4-BE49-F238E27FC236}">
                <a16:creationId xmlns:a16="http://schemas.microsoft.com/office/drawing/2014/main" id="{57EDCFFB-9755-1C42-A8EE-85CF2AD143F5}"/>
              </a:ext>
            </a:extLst>
          </p:cNvPr>
          <p:cNvSpPr/>
          <p:nvPr/>
        </p:nvSpPr>
        <p:spPr>
          <a:xfrm>
            <a:off x="134788" y="1325018"/>
            <a:ext cx="4870031" cy="5632311"/>
          </a:xfrm>
          <a:prstGeom prst="rect">
            <a:avLst/>
          </a:prstGeom>
        </p:spPr>
        <p:txBody>
          <a:bodyPr wrap="square">
            <a:spAutoFit/>
          </a:bodyPr>
          <a:lstStyle/>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Graph Processing</a:t>
            </a:r>
          </a:p>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Deep Neural Networks</a:t>
            </a:r>
          </a:p>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Physics</a:t>
            </a:r>
          </a:p>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High-Performance Computing</a:t>
            </a:r>
          </a:p>
          <a:p>
            <a:pPr lvl="0" defTabSz="914400">
              <a:spcBef>
                <a:spcPts val="200"/>
              </a:spcBef>
              <a:buFontTx/>
              <a:buChar char="-"/>
              <a:defRPr/>
            </a:pPr>
            <a:r>
              <a:rPr lang="en-US" sz="2400" dirty="0">
                <a:solidFill>
                  <a:prstClr val="black"/>
                </a:solidFill>
                <a:latin typeface="Cambria" panose="02040503050406030204" pitchFamily="18" charset="0"/>
              </a:rPr>
              <a:t> Genomics </a:t>
            </a:r>
          </a:p>
          <a:p>
            <a:pPr lvl="0" defTabSz="914400">
              <a:spcBef>
                <a:spcPts val="200"/>
              </a:spcBef>
              <a:buFontTx/>
              <a:buChar char="-"/>
              <a:defRPr/>
            </a:pPr>
            <a:r>
              <a:rPr lang="en-US" sz="2400" dirty="0">
                <a:solidFill>
                  <a:prstClr val="black"/>
                </a:solidFill>
                <a:latin typeface="Cambria" panose="02040503050406030204" pitchFamily="18" charset="0"/>
              </a:rPr>
              <a:t> Machine Learning </a:t>
            </a:r>
          </a:p>
          <a:p>
            <a:pPr lvl="0" defTabSz="914400">
              <a:spcBef>
                <a:spcPts val="200"/>
              </a:spcBef>
              <a:buFontTx/>
              <a:buChar char="-"/>
              <a:defRPr/>
            </a:pPr>
            <a:r>
              <a:rPr lang="en-US" sz="2400" dirty="0">
                <a:solidFill>
                  <a:prstClr val="black"/>
                </a:solidFill>
                <a:latin typeface="Cambria" panose="02040503050406030204" pitchFamily="18" charset="0"/>
              </a:rPr>
              <a:t> Databases </a:t>
            </a:r>
          </a:p>
          <a:p>
            <a:pPr lvl="0" defTabSz="914400">
              <a:spcBef>
                <a:spcPts val="200"/>
              </a:spcBef>
              <a:buFontTx/>
              <a:buChar char="-"/>
              <a:defRPr/>
            </a:pPr>
            <a:r>
              <a:rPr lang="en-US" sz="2400" dirty="0">
                <a:solidFill>
                  <a:prstClr val="black"/>
                </a:solidFill>
                <a:latin typeface="Cambria" panose="02040503050406030204" pitchFamily="18" charset="0"/>
              </a:rPr>
              <a:t> Data Reorganization</a:t>
            </a:r>
          </a:p>
          <a:p>
            <a:pPr lvl="0" defTabSz="914400">
              <a:spcBef>
                <a:spcPts val="200"/>
              </a:spcBef>
              <a:buFontTx/>
              <a:buChar char="-"/>
              <a:defRPr/>
            </a:pPr>
            <a:r>
              <a:rPr lang="en-US" sz="2400" dirty="0">
                <a:solidFill>
                  <a:prstClr val="black"/>
                </a:solidFill>
                <a:latin typeface="Cambria" panose="02040503050406030204" pitchFamily="18" charset="0"/>
              </a:rPr>
              <a:t> Image Processing</a:t>
            </a:r>
          </a:p>
          <a:p>
            <a:pPr lvl="0" defTabSz="914400">
              <a:spcBef>
                <a:spcPts val="200"/>
              </a:spcBef>
              <a:buFontTx/>
              <a:buChar char="-"/>
              <a:defRPr/>
            </a:pPr>
            <a:r>
              <a:rPr lang="en-US" sz="2400" dirty="0">
                <a:solidFill>
                  <a:prstClr val="black"/>
                </a:solidFill>
                <a:latin typeface="Cambria" panose="02040503050406030204" pitchFamily="18" charset="0"/>
              </a:rPr>
              <a:t> Map-Reduce</a:t>
            </a:r>
          </a:p>
          <a:p>
            <a:pPr lvl="0" defTabSz="914400">
              <a:spcBef>
                <a:spcPts val="200"/>
              </a:spcBef>
              <a:buFontTx/>
              <a:buChar char="-"/>
              <a:defRPr/>
            </a:pPr>
            <a:r>
              <a:rPr lang="en-US" sz="2400" dirty="0">
                <a:solidFill>
                  <a:prstClr val="black"/>
                </a:solidFill>
                <a:latin typeface="Cambria" panose="02040503050406030204" pitchFamily="18" charset="0"/>
              </a:rPr>
              <a:t> Benchmarking </a:t>
            </a:r>
          </a:p>
          <a:p>
            <a:pPr lvl="0" defTabSz="914400">
              <a:spcBef>
                <a:spcPts val="200"/>
              </a:spcBef>
              <a:buFontTx/>
              <a:buChar char="-"/>
              <a:defRPr/>
            </a:pPr>
            <a:r>
              <a:rPr lang="en-US" sz="2400" dirty="0">
                <a:solidFill>
                  <a:prstClr val="black"/>
                </a:solidFill>
                <a:latin typeface="Cambria" panose="02040503050406030204" pitchFamily="18" charset="0"/>
              </a:rPr>
              <a:t> Linear Algebra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endParaRPr lang="en-US" sz="2400" dirty="0">
              <a:solidFill>
                <a:prstClr val="black"/>
              </a:solidFill>
              <a:latin typeface="Cambria" panose="02040503050406030204" pitchFamily="18" charset="0"/>
            </a:endParaRPr>
          </a:p>
          <a:p>
            <a:pPr lvl="0" defTabSz="914400">
              <a:spcBef>
                <a:spcPts val="200"/>
              </a:spcBef>
              <a:defRPr/>
            </a:pPr>
            <a:r>
              <a:rPr lang="en-US" sz="2400" dirty="0">
                <a:solidFill>
                  <a:prstClr val="black"/>
                </a:solidFill>
                <a:latin typeface="Cambria" panose="020405030504060302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5" name="Group 4">
            <a:extLst>
              <a:ext uri="{FF2B5EF4-FFF2-40B4-BE49-F238E27FC236}">
                <a16:creationId xmlns:a16="http://schemas.microsoft.com/office/drawing/2014/main" id="{6D4CD789-CE14-EF4A-8D29-43A108585B77}"/>
              </a:ext>
            </a:extLst>
          </p:cNvPr>
          <p:cNvGrpSpPr/>
          <p:nvPr/>
        </p:nvGrpSpPr>
        <p:grpSpPr>
          <a:xfrm>
            <a:off x="4669559" y="1554109"/>
            <a:ext cx="4474441" cy="4188560"/>
            <a:chOff x="287318" y="2244751"/>
            <a:chExt cx="3915641" cy="3665463"/>
          </a:xfrm>
        </p:grpSpPr>
        <p:grpSp>
          <p:nvGrpSpPr>
            <p:cNvPr id="8" name="Group 7">
              <a:extLst>
                <a:ext uri="{FF2B5EF4-FFF2-40B4-BE49-F238E27FC236}">
                  <a16:creationId xmlns:a16="http://schemas.microsoft.com/office/drawing/2014/main" id="{D03C7A51-D54F-C44F-9C79-87901EA49EAE}"/>
                </a:ext>
              </a:extLst>
            </p:cNvPr>
            <p:cNvGrpSpPr/>
            <p:nvPr/>
          </p:nvGrpSpPr>
          <p:grpSpPr>
            <a:xfrm>
              <a:off x="287318" y="2244751"/>
              <a:ext cx="3412488" cy="3665463"/>
              <a:chOff x="287318" y="2244751"/>
              <a:chExt cx="3412488" cy="3665463"/>
            </a:xfrm>
          </p:grpSpPr>
          <p:sp>
            <p:nvSpPr>
              <p:cNvPr id="9" name="Oval 8">
                <a:extLst>
                  <a:ext uri="{FF2B5EF4-FFF2-40B4-BE49-F238E27FC236}">
                    <a16:creationId xmlns:a16="http://schemas.microsoft.com/office/drawing/2014/main" id="{56E51B3A-D7E7-7746-B109-B736D012BF11}"/>
                  </a:ext>
                </a:extLst>
              </p:cNvPr>
              <p:cNvSpPr/>
              <p:nvPr/>
            </p:nvSpPr>
            <p:spPr>
              <a:xfrm>
                <a:off x="1627961" y="4813397"/>
                <a:ext cx="985872" cy="896895"/>
              </a:xfrm>
              <a:prstGeom prst="ellipse">
                <a:avLst/>
              </a:prstGeom>
              <a:solidFill>
                <a:srgbClr val="8D74A1"/>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Physics</a:t>
                </a:r>
              </a:p>
            </p:txBody>
          </p:sp>
          <p:sp>
            <p:nvSpPr>
              <p:cNvPr id="10" name="Oval 9">
                <a:extLst>
                  <a:ext uri="{FF2B5EF4-FFF2-40B4-BE49-F238E27FC236}">
                    <a16:creationId xmlns:a16="http://schemas.microsoft.com/office/drawing/2014/main" id="{8BDF4EF2-647A-CA4E-A51D-30DB819BC088}"/>
                  </a:ext>
                </a:extLst>
              </p:cNvPr>
              <p:cNvSpPr/>
              <p:nvPr/>
            </p:nvSpPr>
            <p:spPr>
              <a:xfrm>
                <a:off x="1333547" y="3488458"/>
                <a:ext cx="1075636" cy="839943"/>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Security</a:t>
                </a:r>
              </a:p>
            </p:txBody>
          </p:sp>
          <p:sp>
            <p:nvSpPr>
              <p:cNvPr id="11" name="Oval 10">
                <a:extLst>
                  <a:ext uri="{FF2B5EF4-FFF2-40B4-BE49-F238E27FC236}">
                    <a16:creationId xmlns:a16="http://schemas.microsoft.com/office/drawing/2014/main" id="{05D425B0-9644-E142-A9E9-E1CEE6E3425B}"/>
                  </a:ext>
                </a:extLst>
              </p:cNvPr>
              <p:cNvSpPr/>
              <p:nvPr/>
            </p:nvSpPr>
            <p:spPr>
              <a:xfrm>
                <a:off x="287318" y="2441408"/>
                <a:ext cx="1187064" cy="1152189"/>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Machine learning</a:t>
                </a:r>
              </a:p>
            </p:txBody>
          </p:sp>
          <p:sp>
            <p:nvSpPr>
              <p:cNvPr id="12" name="Oval 11">
                <a:extLst>
                  <a:ext uri="{FF2B5EF4-FFF2-40B4-BE49-F238E27FC236}">
                    <a16:creationId xmlns:a16="http://schemas.microsoft.com/office/drawing/2014/main" id="{1D19B34A-5341-6B4D-86EA-8F34223C95D2}"/>
                  </a:ext>
                </a:extLst>
              </p:cNvPr>
              <p:cNvSpPr/>
              <p:nvPr/>
            </p:nvSpPr>
            <p:spPr>
              <a:xfrm>
                <a:off x="2456967" y="4692047"/>
                <a:ext cx="1178427" cy="971402"/>
              </a:xfrm>
              <a:prstGeom prst="ellipse">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Database</a:t>
                </a:r>
              </a:p>
            </p:txBody>
          </p:sp>
          <p:sp>
            <p:nvSpPr>
              <p:cNvPr id="13" name="Oval 12">
                <a:extLst>
                  <a:ext uri="{FF2B5EF4-FFF2-40B4-BE49-F238E27FC236}">
                    <a16:creationId xmlns:a16="http://schemas.microsoft.com/office/drawing/2014/main" id="{C3B2254A-50C7-B449-A205-B6978BCDD313}"/>
                  </a:ext>
                </a:extLst>
              </p:cNvPr>
              <p:cNvSpPr/>
              <p:nvPr/>
            </p:nvSpPr>
            <p:spPr>
              <a:xfrm>
                <a:off x="365224" y="4775910"/>
                <a:ext cx="1519205" cy="1134304"/>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uLnTx/>
                    <a:uFillTx/>
                    <a:latin typeface="Cambria" panose="02040503050406030204" pitchFamily="18" charset="0"/>
                    <a:ea typeface="+mn-ea"/>
                    <a:cs typeface="+mn-cs"/>
                  </a:rPr>
                  <a:t>Graph processing</a:t>
                </a:r>
              </a:p>
            </p:txBody>
          </p:sp>
          <p:sp>
            <p:nvSpPr>
              <p:cNvPr id="14" name="Oval 13">
                <a:extLst>
                  <a:ext uri="{FF2B5EF4-FFF2-40B4-BE49-F238E27FC236}">
                    <a16:creationId xmlns:a16="http://schemas.microsoft.com/office/drawing/2014/main" id="{472A0705-9BC1-E943-9C33-1F609CBF2CE1}"/>
                  </a:ext>
                </a:extLst>
              </p:cNvPr>
              <p:cNvSpPr/>
              <p:nvPr/>
            </p:nvSpPr>
            <p:spPr>
              <a:xfrm>
                <a:off x="1900160" y="2608766"/>
                <a:ext cx="1171584" cy="1352980"/>
              </a:xfrm>
              <a:prstGeom prst="ellipse">
                <a:avLst/>
              </a:prstGeom>
              <a:solidFill>
                <a:srgbClr val="8D74A1"/>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analytics</a:t>
                </a:r>
              </a:p>
            </p:txBody>
          </p:sp>
          <p:sp>
            <p:nvSpPr>
              <p:cNvPr id="15" name="Oval 14">
                <a:extLst>
                  <a:ext uri="{FF2B5EF4-FFF2-40B4-BE49-F238E27FC236}">
                    <a16:creationId xmlns:a16="http://schemas.microsoft.com/office/drawing/2014/main" id="{2DBEECCB-BA0E-6A43-BEBB-6C8C0BF71C32}"/>
                  </a:ext>
                </a:extLst>
              </p:cNvPr>
              <p:cNvSpPr/>
              <p:nvPr/>
            </p:nvSpPr>
            <p:spPr>
              <a:xfrm>
                <a:off x="321538" y="4088978"/>
                <a:ext cx="1680173" cy="1060798"/>
              </a:xfrm>
              <a:prstGeom prst="ellipse">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reorganization</a:t>
                </a:r>
              </a:p>
            </p:txBody>
          </p:sp>
          <p:sp>
            <p:nvSpPr>
              <p:cNvPr id="16" name="Oval 15">
                <a:extLst>
                  <a:ext uri="{FF2B5EF4-FFF2-40B4-BE49-F238E27FC236}">
                    <a16:creationId xmlns:a16="http://schemas.microsoft.com/office/drawing/2014/main" id="{4C2D8E6A-ECE2-2B47-A176-D727694397FF}"/>
                  </a:ext>
                </a:extLst>
              </p:cNvPr>
              <p:cNvSpPr/>
              <p:nvPr/>
            </p:nvSpPr>
            <p:spPr>
              <a:xfrm>
                <a:off x="913332" y="3020526"/>
                <a:ext cx="1259688" cy="656169"/>
              </a:xfrm>
              <a:prstGeom prst="ellipse">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Genomics</a:t>
                </a:r>
              </a:p>
            </p:txBody>
          </p:sp>
          <p:sp>
            <p:nvSpPr>
              <p:cNvPr id="17" name="Oval 16">
                <a:extLst>
                  <a:ext uri="{FF2B5EF4-FFF2-40B4-BE49-F238E27FC236}">
                    <a16:creationId xmlns:a16="http://schemas.microsoft.com/office/drawing/2014/main" id="{9D21C273-818C-7741-9C4F-B3ADD5B707BE}"/>
                  </a:ext>
                </a:extLst>
              </p:cNvPr>
              <p:cNvSpPr/>
              <p:nvPr/>
            </p:nvSpPr>
            <p:spPr>
              <a:xfrm>
                <a:off x="342002" y="3376187"/>
                <a:ext cx="1176724" cy="981981"/>
              </a:xfrm>
              <a:prstGeom prst="ellipse">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Deep Neural Networks</a:t>
                </a:r>
              </a:p>
            </p:txBody>
          </p:sp>
          <p:sp>
            <p:nvSpPr>
              <p:cNvPr id="18" name="Oval 17">
                <a:extLst>
                  <a:ext uri="{FF2B5EF4-FFF2-40B4-BE49-F238E27FC236}">
                    <a16:creationId xmlns:a16="http://schemas.microsoft.com/office/drawing/2014/main" id="{4C41485A-98AA-EF40-A37F-D723C5A2CCBA}"/>
                  </a:ext>
                </a:extLst>
              </p:cNvPr>
              <p:cNvSpPr/>
              <p:nvPr/>
            </p:nvSpPr>
            <p:spPr>
              <a:xfrm>
                <a:off x="1582339" y="3845299"/>
                <a:ext cx="1335156" cy="1149908"/>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Image processing</a:t>
                </a:r>
              </a:p>
            </p:txBody>
          </p:sp>
          <p:sp>
            <p:nvSpPr>
              <p:cNvPr id="19" name="Oval 18">
                <a:extLst>
                  <a:ext uri="{FF2B5EF4-FFF2-40B4-BE49-F238E27FC236}">
                    <a16:creationId xmlns:a16="http://schemas.microsoft.com/office/drawing/2014/main" id="{4AD777D6-308D-7741-A6B7-04C7FD732DE6}"/>
                  </a:ext>
                </a:extLst>
              </p:cNvPr>
              <p:cNvSpPr/>
              <p:nvPr/>
            </p:nvSpPr>
            <p:spPr>
              <a:xfrm>
                <a:off x="2577018" y="3467859"/>
                <a:ext cx="1122788" cy="1345054"/>
              </a:xfrm>
              <a:prstGeom prst="ellipse">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Linear algebra</a:t>
                </a:r>
              </a:p>
            </p:txBody>
          </p:sp>
          <p:sp>
            <p:nvSpPr>
              <p:cNvPr id="20" name="Oval 19">
                <a:extLst>
                  <a:ext uri="{FF2B5EF4-FFF2-40B4-BE49-F238E27FC236}">
                    <a16:creationId xmlns:a16="http://schemas.microsoft.com/office/drawing/2014/main" id="{CAB46374-DEE7-904E-BC56-86E772055EB1}"/>
                  </a:ext>
                </a:extLst>
              </p:cNvPr>
              <p:cNvSpPr/>
              <p:nvPr/>
            </p:nvSpPr>
            <p:spPr>
              <a:xfrm>
                <a:off x="1222538" y="2244751"/>
                <a:ext cx="1354479" cy="1041463"/>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Signal processing</a:t>
                </a:r>
              </a:p>
            </p:txBody>
          </p:sp>
          <p:sp>
            <p:nvSpPr>
              <p:cNvPr id="21" name="Oval 20">
                <a:extLst>
                  <a:ext uri="{FF2B5EF4-FFF2-40B4-BE49-F238E27FC236}">
                    <a16:creationId xmlns:a16="http://schemas.microsoft.com/office/drawing/2014/main" id="{207C48DF-CDA6-094A-82E8-F66155CC5DCC}"/>
                  </a:ext>
                </a:extLst>
              </p:cNvPr>
              <p:cNvSpPr/>
              <p:nvPr/>
            </p:nvSpPr>
            <p:spPr>
              <a:xfrm>
                <a:off x="2684917" y="2477665"/>
                <a:ext cx="988009" cy="1079673"/>
              </a:xfrm>
              <a:prstGeom prst="ellipse">
                <a:avLst/>
              </a:prstGeom>
              <a:solidFill>
                <a:srgbClr val="4372C4"/>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solidFill>
                      <a:prstClr val="white"/>
                    </a:solidFill>
                    <a:uLnTx/>
                    <a:uFillTx/>
                    <a:latin typeface="Cambria" panose="02040503050406030204" pitchFamily="18" charset="0"/>
                    <a:ea typeface="+mn-ea"/>
                    <a:cs typeface="+mn-cs"/>
                  </a:rPr>
                  <a:t>Data mining</a:t>
                </a:r>
              </a:p>
            </p:txBody>
          </p:sp>
        </p:grpSp>
        <p:pic>
          <p:nvPicPr>
            <p:cNvPr id="23" name="Picture 22">
              <a:extLst>
                <a:ext uri="{FF2B5EF4-FFF2-40B4-BE49-F238E27FC236}">
                  <a16:creationId xmlns:a16="http://schemas.microsoft.com/office/drawing/2014/main" id="{BF9EC09B-DC22-3948-9655-D28F73170DAD}"/>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2540729" y="3442581"/>
              <a:ext cx="1648931" cy="1675528"/>
            </a:xfrm>
            <a:prstGeom prst="rect">
              <a:avLst/>
            </a:prstGeom>
          </p:spPr>
        </p:pic>
      </p:grpSp>
    </p:spTree>
    <p:extLst>
      <p:ext uri="{BB962C8B-B14F-4D97-AF65-F5344CB8AC3E}">
        <p14:creationId xmlns:p14="http://schemas.microsoft.com/office/powerpoint/2010/main" val="39974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500"/>
                                        <p:tgtEl>
                                          <p:spTgt spid="7">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fade">
                                      <p:cBhvr>
                                        <p:cTn id="41" dur="500"/>
                                        <p:tgtEl>
                                          <p:spTgt spid="7">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fade">
                                      <p:cBhvr>
                                        <p:cTn id="44" dur="500"/>
                                        <p:tgtEl>
                                          <p:spTgt spid="7">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11" end="11"/>
                                            </p:txEl>
                                          </p:spTgt>
                                        </p:tgtEl>
                                        <p:attrNameLst>
                                          <p:attrName>style.visibility</p:attrName>
                                        </p:attrNameLst>
                                      </p:cBhvr>
                                      <p:to>
                                        <p:strVal val="visible"/>
                                      </p:to>
                                    </p:set>
                                    <p:animEffect transition="in" filter="fade">
                                      <p:cBhvr>
                                        <p:cTn id="50" dur="500"/>
                                        <p:tgtEl>
                                          <p:spTgt spid="7">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7">
                                            <p:txEl>
                                              <p:pRg st="12" end="12"/>
                                            </p:txEl>
                                          </p:spTgt>
                                        </p:tgtEl>
                                        <p:attrNameLst>
                                          <p:attrName>style.visibility</p:attrName>
                                        </p:attrNameLst>
                                      </p:cBhvr>
                                      <p:to>
                                        <p:strVal val="visible"/>
                                      </p:to>
                                    </p:set>
                                    <p:animEffect transition="in" filter="fade">
                                      <p:cBhvr>
                                        <p:cTn id="5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76D68-840D-4751-9C30-8884D8792624}"/>
              </a:ext>
            </a:extLst>
          </p:cNvPr>
          <p:cNvSpPr>
            <a:spLocks noGrp="1"/>
          </p:cNvSpPr>
          <p:nvPr>
            <p:ph type="title"/>
          </p:nvPr>
        </p:nvSpPr>
        <p:spPr/>
        <p:txBody>
          <a:bodyPr/>
          <a:lstStyle/>
          <a:p>
            <a:r>
              <a:rPr lang="en-US" dirty="0"/>
              <a:t>Memory Bound Functions</a:t>
            </a:r>
          </a:p>
        </p:txBody>
      </p:sp>
      <p:sp>
        <p:nvSpPr>
          <p:cNvPr id="3" name="Espaço Reservado para Conteúdo 2">
            <a:extLst>
              <a:ext uri="{FF2B5EF4-FFF2-40B4-BE49-F238E27FC236}">
                <a16:creationId xmlns:a16="http://schemas.microsoft.com/office/drawing/2014/main" id="{BE0EBD8F-8878-4F45-A76A-C50D5816038E}"/>
              </a:ext>
            </a:extLst>
          </p:cNvPr>
          <p:cNvSpPr>
            <a:spLocks noGrp="1"/>
          </p:cNvSpPr>
          <p:nvPr>
            <p:ph idx="1"/>
          </p:nvPr>
        </p:nvSpPr>
        <p:spPr/>
        <p:txBody>
          <a:bodyPr/>
          <a:lstStyle/>
          <a:p>
            <a:r>
              <a:rPr lang="en-US" sz="2400" dirty="0"/>
              <a:t>We analyze </a:t>
            </a:r>
            <a:r>
              <a:rPr lang="en-US" sz="2400" dirty="0">
                <a:solidFill>
                  <a:schemeClr val="accent1">
                    <a:lumMod val="75000"/>
                  </a:schemeClr>
                </a:solidFill>
              </a:rPr>
              <a:t>345 applications</a:t>
            </a:r>
            <a:r>
              <a:rPr lang="en-US" sz="2400" dirty="0"/>
              <a:t> from distinct domains</a:t>
            </a:r>
            <a:endParaRPr lang="en-US" sz="2400" dirty="0">
              <a:solidFill>
                <a:schemeClr val="accent2"/>
              </a:solidFill>
            </a:endParaRPr>
          </a:p>
          <a:p>
            <a:r>
              <a:rPr lang="en-US" sz="2400" dirty="0">
                <a:solidFill>
                  <a:schemeClr val="accent6">
                    <a:lumMod val="75000"/>
                  </a:schemeClr>
                </a:solidFill>
              </a:rPr>
              <a:t>Selection criteria</a:t>
            </a:r>
            <a:r>
              <a:rPr lang="en-US" sz="2400" b="1" dirty="0">
                <a:solidFill>
                  <a:schemeClr val="accent6">
                    <a:lumMod val="75000"/>
                  </a:schemeClr>
                </a:solidFill>
              </a:rPr>
              <a:t>:  </a:t>
            </a:r>
            <a:r>
              <a:rPr lang="en-US" sz="2400" dirty="0"/>
              <a:t>clock cycles &gt; </a:t>
            </a:r>
            <a:r>
              <a:rPr lang="en-US" sz="2400" b="1" dirty="0"/>
              <a:t>3% </a:t>
            </a:r>
            <a:r>
              <a:rPr lang="en-US" sz="2400" dirty="0"/>
              <a:t>and Memory Bound &gt; </a:t>
            </a:r>
            <a:r>
              <a:rPr lang="en-US" sz="2400" b="1" dirty="0"/>
              <a:t>30%</a:t>
            </a:r>
          </a:p>
          <a:p>
            <a:endParaRPr lang="en-US" sz="2400" b="1" dirty="0">
              <a:solidFill>
                <a:schemeClr val="accent6">
                  <a:lumMod val="75000"/>
                </a:schemeClr>
              </a:solidFill>
            </a:endParaRPr>
          </a:p>
          <a:p>
            <a:endParaRPr lang="en-US" sz="2400" b="1" dirty="0">
              <a:solidFill>
                <a:schemeClr val="accent6">
                  <a:lumMod val="75000"/>
                </a:schemeClr>
              </a:solidFill>
            </a:endParaRPr>
          </a:p>
          <a:p>
            <a:endParaRPr lang="en-US" sz="2400" b="1" dirty="0">
              <a:solidFill>
                <a:schemeClr val="accent6">
                  <a:lumMod val="75000"/>
                </a:schemeClr>
              </a:solidFill>
            </a:endParaRPr>
          </a:p>
          <a:p>
            <a:endParaRPr lang="en-US" sz="2400" b="1" dirty="0">
              <a:solidFill>
                <a:schemeClr val="accent6">
                  <a:lumMod val="75000"/>
                </a:schemeClr>
              </a:solidFill>
            </a:endParaRPr>
          </a:p>
          <a:p>
            <a:endParaRPr lang="en-US" sz="2400" b="1" dirty="0">
              <a:solidFill>
                <a:schemeClr val="accent6">
                  <a:lumMod val="75000"/>
                </a:schemeClr>
              </a:solidFill>
            </a:endParaRPr>
          </a:p>
          <a:p>
            <a:pPr marL="0" indent="0">
              <a:buNone/>
            </a:pPr>
            <a:br>
              <a:rPr lang="en-US" sz="2400" b="1" dirty="0">
                <a:solidFill>
                  <a:schemeClr val="accent6">
                    <a:lumMod val="75000"/>
                  </a:schemeClr>
                </a:solidFill>
              </a:rPr>
            </a:br>
            <a:br>
              <a:rPr lang="en-US" sz="1600" b="1" dirty="0">
                <a:solidFill>
                  <a:schemeClr val="accent6">
                    <a:lumMod val="75000"/>
                  </a:schemeClr>
                </a:solidFill>
              </a:rPr>
            </a:br>
            <a:endParaRPr lang="en-US" sz="2400" b="1" dirty="0">
              <a:solidFill>
                <a:schemeClr val="accent6">
                  <a:lumMod val="75000"/>
                </a:schemeClr>
              </a:solidFill>
            </a:endParaRPr>
          </a:p>
          <a:p>
            <a:r>
              <a:rPr lang="en-US" sz="2400" dirty="0"/>
              <a:t>We find </a:t>
            </a:r>
            <a:r>
              <a:rPr lang="en-US" sz="2400" dirty="0">
                <a:solidFill>
                  <a:schemeClr val="accent2"/>
                </a:solidFill>
              </a:rPr>
              <a:t>144 functions </a:t>
            </a:r>
            <a:r>
              <a:rPr lang="en-US" sz="2400" dirty="0"/>
              <a:t>from a total of </a:t>
            </a:r>
            <a:r>
              <a:rPr lang="en-US" sz="2400" dirty="0">
                <a:solidFill>
                  <a:schemeClr val="accent2"/>
                </a:solidFill>
              </a:rPr>
              <a:t>77K functions </a:t>
            </a:r>
            <a:r>
              <a:rPr lang="en-US" sz="2400" dirty="0"/>
              <a:t>and select:</a:t>
            </a:r>
          </a:p>
          <a:p>
            <a:pPr lvl="1"/>
            <a:r>
              <a:rPr lang="en-US" sz="2200" dirty="0"/>
              <a:t>44 functions → </a:t>
            </a:r>
            <a:r>
              <a:rPr lang="en-US" sz="2200" b="1" dirty="0">
                <a:solidFill>
                  <a:srgbClr val="7030A0"/>
                </a:solidFill>
              </a:rPr>
              <a:t>apply steps 2 and 3</a:t>
            </a:r>
          </a:p>
          <a:p>
            <a:pPr lvl="1"/>
            <a:r>
              <a:rPr lang="en-US" sz="2200" dirty="0"/>
              <a:t>100 functions → </a:t>
            </a:r>
            <a:r>
              <a:rPr lang="en-US" sz="2200" b="1" dirty="0">
                <a:solidFill>
                  <a:srgbClr val="7030A0"/>
                </a:solidFill>
              </a:rPr>
              <a:t>validation</a:t>
            </a:r>
          </a:p>
          <a:p>
            <a:endParaRPr lang="en-US" sz="2400" b="1" dirty="0">
              <a:solidFill>
                <a:schemeClr val="accent6">
                  <a:lumMod val="75000"/>
                </a:schemeClr>
              </a:solidFill>
            </a:endParaRPr>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marL="457200" lvl="1" indent="0">
              <a:buNone/>
            </a:pPr>
            <a:endParaRPr lang="en-US" b="1" dirty="0"/>
          </a:p>
        </p:txBody>
      </p:sp>
      <p:sp>
        <p:nvSpPr>
          <p:cNvPr id="6"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26</a:t>
            </a:r>
          </a:p>
        </p:txBody>
      </p:sp>
      <p:grpSp>
        <p:nvGrpSpPr>
          <p:cNvPr id="7" name="Group 6">
            <a:extLst>
              <a:ext uri="{FF2B5EF4-FFF2-40B4-BE49-F238E27FC236}">
                <a16:creationId xmlns:a16="http://schemas.microsoft.com/office/drawing/2014/main" id="{49284BE3-A113-234C-A488-A5D686D22D52}"/>
              </a:ext>
            </a:extLst>
          </p:cNvPr>
          <p:cNvGrpSpPr/>
          <p:nvPr/>
        </p:nvGrpSpPr>
        <p:grpSpPr>
          <a:xfrm>
            <a:off x="2166241" y="2077760"/>
            <a:ext cx="4807122" cy="2888372"/>
            <a:chOff x="1971645" y="2806657"/>
            <a:chExt cx="5196313" cy="3122219"/>
          </a:xfrm>
        </p:grpSpPr>
        <p:pic>
          <p:nvPicPr>
            <p:cNvPr id="5" name="Imagem 4">
              <a:extLst>
                <a:ext uri="{FF2B5EF4-FFF2-40B4-BE49-F238E27FC236}">
                  <a16:creationId xmlns:a16="http://schemas.microsoft.com/office/drawing/2014/main" id="{368D85FD-6499-46A7-B5A4-432A2A3EE6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7823"/>
            <a:stretch/>
          </p:blipFill>
          <p:spPr>
            <a:xfrm>
              <a:off x="1971645" y="2806657"/>
              <a:ext cx="5196313" cy="2925725"/>
            </a:xfrm>
            <a:prstGeom prst="rect">
              <a:avLst/>
            </a:prstGeom>
          </p:spPr>
        </p:pic>
        <p:sp>
          <p:nvSpPr>
            <p:cNvPr id="4" name="Rectangle 3">
              <a:extLst>
                <a:ext uri="{FF2B5EF4-FFF2-40B4-BE49-F238E27FC236}">
                  <a16:creationId xmlns:a16="http://schemas.microsoft.com/office/drawing/2014/main" id="{DE4F5193-3673-4246-AD29-4537F56C72DD}"/>
                </a:ext>
              </a:extLst>
            </p:cNvPr>
            <p:cNvSpPr/>
            <p:nvPr/>
          </p:nvSpPr>
          <p:spPr>
            <a:xfrm>
              <a:off x="4326914" y="5651877"/>
              <a:ext cx="140051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Memory Bound (%)</a:t>
              </a:r>
            </a:p>
          </p:txBody>
        </p:sp>
      </p:grpSp>
    </p:spTree>
    <p:extLst>
      <p:ext uri="{BB962C8B-B14F-4D97-AF65-F5344CB8AC3E}">
        <p14:creationId xmlns:p14="http://schemas.microsoft.com/office/powerpoint/2010/main" val="34475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27</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851465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45DE0-884E-4A5F-A2AF-76100BB5F133}"/>
              </a:ext>
            </a:extLst>
          </p:cNvPr>
          <p:cNvSpPr>
            <a:spLocks noGrp="1"/>
          </p:cNvSpPr>
          <p:nvPr>
            <p:ph type="title"/>
          </p:nvPr>
        </p:nvSpPr>
        <p:spPr/>
        <p:txBody>
          <a:bodyPr/>
          <a:lstStyle/>
          <a:p>
            <a:r>
              <a:rPr lang="en-US" dirty="0"/>
              <a:t>Step 2: Locality-Based Clustering </a:t>
            </a:r>
          </a:p>
        </p:txBody>
      </p:sp>
      <p:sp>
        <p:nvSpPr>
          <p:cNvPr id="4"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28</a:t>
            </a:r>
          </a:p>
        </p:txBody>
      </p:sp>
      <p:pic>
        <p:nvPicPr>
          <p:cNvPr id="7" name="Picture 6">
            <a:extLst>
              <a:ext uri="{FF2B5EF4-FFF2-40B4-BE49-F238E27FC236}">
                <a16:creationId xmlns:a16="http://schemas.microsoft.com/office/drawing/2014/main" id="{3DD7C9F1-1998-C64D-A8B5-F266C79DB005}"/>
              </a:ext>
            </a:extLst>
          </p:cNvPr>
          <p:cNvPicPr>
            <a:picLocks noChangeAspect="1"/>
          </p:cNvPicPr>
          <p:nvPr/>
        </p:nvPicPr>
        <p:blipFill>
          <a:blip r:embed="rId3"/>
          <a:stretch>
            <a:fillRect/>
          </a:stretch>
        </p:blipFill>
        <p:spPr>
          <a:xfrm>
            <a:off x="3794524" y="801922"/>
            <a:ext cx="5115507" cy="5541799"/>
          </a:xfrm>
          <a:prstGeom prst="rect">
            <a:avLst/>
          </a:prstGeom>
        </p:spPr>
      </p:pic>
      <p:sp>
        <p:nvSpPr>
          <p:cNvPr id="8" name="Espaço Reservado para Conteúdo 2">
            <a:extLst>
              <a:ext uri="{FF2B5EF4-FFF2-40B4-BE49-F238E27FC236}">
                <a16:creationId xmlns:a16="http://schemas.microsoft.com/office/drawing/2014/main" id="{CF2ABE91-B9F2-0848-95E5-949A2882C6E5}"/>
              </a:ext>
            </a:extLst>
          </p:cNvPr>
          <p:cNvSpPr>
            <a:spLocks noGrp="1"/>
          </p:cNvSpPr>
          <p:nvPr>
            <p:ph idx="1"/>
          </p:nvPr>
        </p:nvSpPr>
        <p:spPr>
          <a:xfrm>
            <a:off x="75991" y="801922"/>
            <a:ext cx="3872115" cy="3862256"/>
          </a:xfrm>
        </p:spPr>
        <p:txBody>
          <a:bodyPr/>
          <a:lstStyle/>
          <a:p>
            <a:pPr marL="0" indent="0">
              <a:spcBef>
                <a:spcPts val="500"/>
              </a:spcBef>
              <a:spcAft>
                <a:spcPts val="500"/>
              </a:spcAft>
              <a:buNone/>
            </a:pPr>
            <a:r>
              <a:rPr lang="en-US" sz="2400" dirty="0"/>
              <a:t>We use K-means to cluster the applications across both </a:t>
            </a:r>
            <a:r>
              <a:rPr lang="en-US" sz="2400" b="1" dirty="0"/>
              <a:t>spatial and temporal locality</a:t>
            </a:r>
            <a:r>
              <a:rPr lang="en-US" sz="2400" dirty="0"/>
              <a:t>, forming two groups</a:t>
            </a:r>
          </a:p>
          <a:p>
            <a:pPr marL="457200" indent="-457200">
              <a:spcBef>
                <a:spcPts val="500"/>
              </a:spcBef>
              <a:spcAft>
                <a:spcPts val="500"/>
              </a:spcAft>
              <a:buFont typeface="+mj-lt"/>
              <a:buAutoNum type="arabicPeriod"/>
            </a:pPr>
            <a:r>
              <a:rPr lang="en-US" sz="2400" dirty="0">
                <a:solidFill>
                  <a:schemeClr val="accent2"/>
                </a:solidFill>
              </a:rPr>
              <a:t>Low locality applications (in orange)</a:t>
            </a:r>
          </a:p>
          <a:p>
            <a:pPr marL="457200" indent="-457200">
              <a:spcBef>
                <a:spcPts val="500"/>
              </a:spcBef>
              <a:spcAft>
                <a:spcPts val="500"/>
              </a:spcAft>
              <a:buFont typeface="+mj-lt"/>
              <a:buAutoNum type="arabicPeriod"/>
            </a:pPr>
            <a:r>
              <a:rPr lang="en-US" sz="2400" dirty="0">
                <a:solidFill>
                  <a:schemeClr val="accent5"/>
                </a:solidFill>
              </a:rPr>
              <a:t>High locality applications (in blue) </a:t>
            </a:r>
            <a:br>
              <a:rPr lang="en-US" sz="2400" dirty="0">
                <a:solidFill>
                  <a:schemeClr val="accent5"/>
                </a:solidFill>
              </a:rPr>
            </a:br>
            <a:endParaRPr lang="en-US" sz="2400" dirty="0"/>
          </a:p>
        </p:txBody>
      </p:sp>
      <p:sp>
        <p:nvSpPr>
          <p:cNvPr id="26" name="Freeform 25">
            <a:extLst>
              <a:ext uri="{FF2B5EF4-FFF2-40B4-BE49-F238E27FC236}">
                <a16:creationId xmlns:a16="http://schemas.microsoft.com/office/drawing/2014/main" id="{81952AA7-6804-6D4B-9E7B-AFAE61D3F19D}"/>
              </a:ext>
            </a:extLst>
          </p:cNvPr>
          <p:cNvSpPr/>
          <p:nvPr/>
        </p:nvSpPr>
        <p:spPr>
          <a:xfrm>
            <a:off x="4375230" y="1197980"/>
            <a:ext cx="4531489" cy="3755985"/>
          </a:xfrm>
          <a:custGeom>
            <a:avLst/>
            <a:gdLst>
              <a:gd name="connsiteX0" fmla="*/ 179408 w 4531489"/>
              <a:gd name="connsiteY0" fmla="*/ 752354 h 3755985"/>
              <a:gd name="connsiteX1" fmla="*/ 179408 w 4531489"/>
              <a:gd name="connsiteY1" fmla="*/ 752354 h 3755985"/>
              <a:gd name="connsiteX2" fmla="*/ 150471 w 4531489"/>
              <a:gd name="connsiteY2" fmla="*/ 804440 h 3755985"/>
              <a:gd name="connsiteX3" fmla="*/ 133109 w 4531489"/>
              <a:gd name="connsiteY3" fmla="*/ 827590 h 3755985"/>
              <a:gd name="connsiteX4" fmla="*/ 115747 w 4531489"/>
              <a:gd name="connsiteY4" fmla="*/ 868101 h 3755985"/>
              <a:gd name="connsiteX5" fmla="*/ 98385 w 4531489"/>
              <a:gd name="connsiteY5" fmla="*/ 897038 h 3755985"/>
              <a:gd name="connsiteX6" fmla="*/ 92598 w 4531489"/>
              <a:gd name="connsiteY6" fmla="*/ 920187 h 3755985"/>
              <a:gd name="connsiteX7" fmla="*/ 52086 w 4531489"/>
              <a:gd name="connsiteY7" fmla="*/ 1012785 h 3755985"/>
              <a:gd name="connsiteX8" fmla="*/ 34724 w 4531489"/>
              <a:gd name="connsiteY8" fmla="*/ 1093807 h 3755985"/>
              <a:gd name="connsiteX9" fmla="*/ 5788 w 4531489"/>
              <a:gd name="connsiteY9" fmla="*/ 1209554 h 3755985"/>
              <a:gd name="connsiteX10" fmla="*/ 0 w 4531489"/>
              <a:gd name="connsiteY10" fmla="*/ 1232704 h 3755985"/>
              <a:gd name="connsiteX11" fmla="*/ 17362 w 4531489"/>
              <a:gd name="connsiteY11" fmla="*/ 1446835 h 3755985"/>
              <a:gd name="connsiteX12" fmla="*/ 40512 w 4531489"/>
              <a:gd name="connsiteY12" fmla="*/ 1539433 h 3755985"/>
              <a:gd name="connsiteX13" fmla="*/ 52086 w 4531489"/>
              <a:gd name="connsiteY13" fmla="*/ 1562582 h 3755985"/>
              <a:gd name="connsiteX14" fmla="*/ 57874 w 4531489"/>
              <a:gd name="connsiteY14" fmla="*/ 1603093 h 3755985"/>
              <a:gd name="connsiteX15" fmla="*/ 63661 w 4531489"/>
              <a:gd name="connsiteY15" fmla="*/ 1620455 h 3755985"/>
              <a:gd name="connsiteX16" fmla="*/ 81023 w 4531489"/>
              <a:gd name="connsiteY16" fmla="*/ 1718840 h 3755985"/>
              <a:gd name="connsiteX17" fmla="*/ 86811 w 4531489"/>
              <a:gd name="connsiteY17" fmla="*/ 1892461 h 3755985"/>
              <a:gd name="connsiteX18" fmla="*/ 92598 w 4531489"/>
              <a:gd name="connsiteY18" fmla="*/ 1909823 h 3755985"/>
              <a:gd name="connsiteX19" fmla="*/ 104173 w 4531489"/>
              <a:gd name="connsiteY19" fmla="*/ 1950334 h 3755985"/>
              <a:gd name="connsiteX20" fmla="*/ 115747 w 4531489"/>
              <a:gd name="connsiteY20" fmla="*/ 1985058 h 3755985"/>
              <a:gd name="connsiteX21" fmla="*/ 144684 w 4531489"/>
              <a:gd name="connsiteY21" fmla="*/ 2019782 h 3755985"/>
              <a:gd name="connsiteX22" fmla="*/ 162046 w 4531489"/>
              <a:gd name="connsiteY22" fmla="*/ 2031357 h 3755985"/>
              <a:gd name="connsiteX23" fmla="*/ 190983 w 4531489"/>
              <a:gd name="connsiteY23" fmla="*/ 2037144 h 3755985"/>
              <a:gd name="connsiteX24" fmla="*/ 231494 w 4531489"/>
              <a:gd name="connsiteY24" fmla="*/ 2042931 h 3755985"/>
              <a:gd name="connsiteX25" fmla="*/ 850740 w 4531489"/>
              <a:gd name="connsiteY25" fmla="*/ 2309149 h 3755985"/>
              <a:gd name="connsiteX26" fmla="*/ 2459621 w 4531489"/>
              <a:gd name="connsiteY26" fmla="*/ 2286000 h 3755985"/>
              <a:gd name="connsiteX27" fmla="*/ 2170254 w 4531489"/>
              <a:gd name="connsiteY27" fmla="*/ 3379807 h 3755985"/>
              <a:gd name="connsiteX28" fmla="*/ 2494345 w 4531489"/>
              <a:gd name="connsiteY28" fmla="*/ 3460830 h 3755985"/>
              <a:gd name="connsiteX29" fmla="*/ 2511707 w 4531489"/>
              <a:gd name="connsiteY29" fmla="*/ 3755985 h 3755985"/>
              <a:gd name="connsiteX30" fmla="*/ 2916821 w 4531489"/>
              <a:gd name="connsiteY30" fmla="*/ 3223549 h 3755985"/>
              <a:gd name="connsiteX31" fmla="*/ 3061504 w 4531489"/>
              <a:gd name="connsiteY31" fmla="*/ 3020992 h 3755985"/>
              <a:gd name="connsiteX32" fmla="*/ 3055717 w 4531489"/>
              <a:gd name="connsiteY32" fmla="*/ 2662177 h 3755985"/>
              <a:gd name="connsiteX33" fmla="*/ 3698112 w 4531489"/>
              <a:gd name="connsiteY33" fmla="*/ 2633240 h 3755985"/>
              <a:gd name="connsiteX34" fmla="*/ 3674962 w 4531489"/>
              <a:gd name="connsiteY34" fmla="*/ 2934182 h 3755985"/>
              <a:gd name="connsiteX35" fmla="*/ 4375231 w 4531489"/>
              <a:gd name="connsiteY35" fmla="*/ 2378597 h 3755985"/>
              <a:gd name="connsiteX36" fmla="*/ 4531489 w 4531489"/>
              <a:gd name="connsiteY36" fmla="*/ 86810 h 3755985"/>
              <a:gd name="connsiteX37" fmla="*/ 2245489 w 4531489"/>
              <a:gd name="connsiteY37" fmla="*/ 0 h 3755985"/>
              <a:gd name="connsiteX38" fmla="*/ 1828800 w 4531489"/>
              <a:gd name="connsiteY38" fmla="*/ 190982 h 3755985"/>
              <a:gd name="connsiteX39" fmla="*/ 416689 w 4531489"/>
              <a:gd name="connsiteY39" fmla="*/ 590309 h 3755985"/>
              <a:gd name="connsiteX40" fmla="*/ 179408 w 4531489"/>
              <a:gd name="connsiteY40" fmla="*/ 752354 h 375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31489" h="3755985">
                <a:moveTo>
                  <a:pt x="179408" y="752354"/>
                </a:moveTo>
                <a:lnTo>
                  <a:pt x="179408" y="752354"/>
                </a:lnTo>
                <a:cubicBezTo>
                  <a:pt x="169762" y="769716"/>
                  <a:pt x="160880" y="787525"/>
                  <a:pt x="150471" y="804440"/>
                </a:cubicBezTo>
                <a:cubicBezTo>
                  <a:pt x="145416" y="812655"/>
                  <a:pt x="138221" y="819410"/>
                  <a:pt x="133109" y="827590"/>
                </a:cubicBezTo>
                <a:cubicBezTo>
                  <a:pt x="103007" y="875755"/>
                  <a:pt x="135436" y="828724"/>
                  <a:pt x="115747" y="868101"/>
                </a:cubicBezTo>
                <a:cubicBezTo>
                  <a:pt x="110716" y="878162"/>
                  <a:pt x="104172" y="887392"/>
                  <a:pt x="98385" y="897038"/>
                </a:cubicBezTo>
                <a:cubicBezTo>
                  <a:pt x="96456" y="904754"/>
                  <a:pt x="95552" y="912802"/>
                  <a:pt x="92598" y="920187"/>
                </a:cubicBezTo>
                <a:cubicBezTo>
                  <a:pt x="80086" y="951468"/>
                  <a:pt x="62740" y="980823"/>
                  <a:pt x="52086" y="1012785"/>
                </a:cubicBezTo>
                <a:cubicBezTo>
                  <a:pt x="43352" y="1038988"/>
                  <a:pt x="41050" y="1066921"/>
                  <a:pt x="34724" y="1093807"/>
                </a:cubicBezTo>
                <a:cubicBezTo>
                  <a:pt x="25615" y="1132520"/>
                  <a:pt x="15434" y="1170972"/>
                  <a:pt x="5788" y="1209554"/>
                </a:cubicBezTo>
                <a:lnTo>
                  <a:pt x="0" y="1232704"/>
                </a:lnTo>
                <a:cubicBezTo>
                  <a:pt x="5446" y="1363400"/>
                  <a:pt x="-492" y="1344172"/>
                  <a:pt x="17362" y="1446835"/>
                </a:cubicBezTo>
                <a:cubicBezTo>
                  <a:pt x="23692" y="1483233"/>
                  <a:pt x="27452" y="1506783"/>
                  <a:pt x="40512" y="1539433"/>
                </a:cubicBezTo>
                <a:cubicBezTo>
                  <a:pt x="43716" y="1547443"/>
                  <a:pt x="48228" y="1554866"/>
                  <a:pt x="52086" y="1562582"/>
                </a:cubicBezTo>
                <a:cubicBezTo>
                  <a:pt x="54015" y="1576086"/>
                  <a:pt x="55199" y="1589717"/>
                  <a:pt x="57874" y="1603093"/>
                </a:cubicBezTo>
                <a:cubicBezTo>
                  <a:pt x="59070" y="1609075"/>
                  <a:pt x="62601" y="1614447"/>
                  <a:pt x="63661" y="1620455"/>
                </a:cubicBezTo>
                <a:cubicBezTo>
                  <a:pt x="82317" y="1726173"/>
                  <a:pt x="65219" y="1671424"/>
                  <a:pt x="81023" y="1718840"/>
                </a:cubicBezTo>
                <a:cubicBezTo>
                  <a:pt x="82952" y="1776714"/>
                  <a:pt x="83308" y="1834661"/>
                  <a:pt x="86811" y="1892461"/>
                </a:cubicBezTo>
                <a:cubicBezTo>
                  <a:pt x="87180" y="1898550"/>
                  <a:pt x="90845" y="1903980"/>
                  <a:pt x="92598" y="1909823"/>
                </a:cubicBezTo>
                <a:cubicBezTo>
                  <a:pt x="96634" y="1923275"/>
                  <a:pt x="100043" y="1936911"/>
                  <a:pt x="104173" y="1950334"/>
                </a:cubicBezTo>
                <a:cubicBezTo>
                  <a:pt x="107761" y="1961995"/>
                  <a:pt x="110792" y="1973909"/>
                  <a:pt x="115747" y="1985058"/>
                </a:cubicBezTo>
                <a:cubicBezTo>
                  <a:pt x="121102" y="1997108"/>
                  <a:pt x="135064" y="2011766"/>
                  <a:pt x="144684" y="2019782"/>
                </a:cubicBezTo>
                <a:cubicBezTo>
                  <a:pt x="150027" y="2024235"/>
                  <a:pt x="155533" y="2028915"/>
                  <a:pt x="162046" y="2031357"/>
                </a:cubicBezTo>
                <a:cubicBezTo>
                  <a:pt x="171256" y="2034811"/>
                  <a:pt x="181381" y="2035010"/>
                  <a:pt x="190983" y="2037144"/>
                </a:cubicBezTo>
                <a:cubicBezTo>
                  <a:pt x="223342" y="2044335"/>
                  <a:pt x="203562" y="2042931"/>
                  <a:pt x="231494" y="2042931"/>
                </a:cubicBezTo>
                <a:lnTo>
                  <a:pt x="850740" y="2309149"/>
                </a:lnTo>
                <a:lnTo>
                  <a:pt x="2459621" y="2286000"/>
                </a:lnTo>
                <a:lnTo>
                  <a:pt x="2170254" y="3379807"/>
                </a:lnTo>
                <a:lnTo>
                  <a:pt x="2494345" y="3460830"/>
                </a:lnTo>
                <a:lnTo>
                  <a:pt x="2511707" y="3755985"/>
                </a:lnTo>
                <a:lnTo>
                  <a:pt x="2916821" y="3223549"/>
                </a:lnTo>
                <a:lnTo>
                  <a:pt x="3061504" y="3020992"/>
                </a:lnTo>
                <a:lnTo>
                  <a:pt x="3055717" y="2662177"/>
                </a:lnTo>
                <a:lnTo>
                  <a:pt x="3698112" y="2633240"/>
                </a:lnTo>
                <a:lnTo>
                  <a:pt x="3674962" y="2934182"/>
                </a:lnTo>
                <a:lnTo>
                  <a:pt x="4375231" y="2378597"/>
                </a:lnTo>
                <a:lnTo>
                  <a:pt x="4531489" y="86810"/>
                </a:lnTo>
                <a:lnTo>
                  <a:pt x="2245489" y="0"/>
                </a:lnTo>
                <a:lnTo>
                  <a:pt x="1828800" y="190982"/>
                </a:lnTo>
                <a:lnTo>
                  <a:pt x="416689" y="590309"/>
                </a:lnTo>
                <a:lnTo>
                  <a:pt x="179408" y="7523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6F481D78-BA81-3148-9409-A5694563205A}"/>
              </a:ext>
            </a:extLst>
          </p:cNvPr>
          <p:cNvSpPr/>
          <p:nvPr/>
        </p:nvSpPr>
        <p:spPr>
          <a:xfrm>
            <a:off x="4415742" y="3536066"/>
            <a:ext cx="4473615" cy="2349661"/>
          </a:xfrm>
          <a:custGeom>
            <a:avLst/>
            <a:gdLst>
              <a:gd name="connsiteX0" fmla="*/ 289367 w 4473615"/>
              <a:gd name="connsiteY0" fmla="*/ 619245 h 2349661"/>
              <a:gd name="connsiteX1" fmla="*/ 0 w 4473615"/>
              <a:gd name="connsiteY1" fmla="*/ 2060293 h 2349661"/>
              <a:gd name="connsiteX2" fmla="*/ 40511 w 4473615"/>
              <a:gd name="connsiteY2" fmla="*/ 2280212 h 2349661"/>
              <a:gd name="connsiteX3" fmla="*/ 434050 w 4473615"/>
              <a:gd name="connsiteY3" fmla="*/ 2349661 h 2349661"/>
              <a:gd name="connsiteX4" fmla="*/ 1794076 w 4473615"/>
              <a:gd name="connsiteY4" fmla="*/ 2349661 h 2349661"/>
              <a:gd name="connsiteX5" fmla="*/ 4438891 w 4473615"/>
              <a:gd name="connsiteY5" fmla="*/ 2326511 h 2349661"/>
              <a:gd name="connsiteX6" fmla="*/ 4473615 w 4473615"/>
              <a:gd name="connsiteY6" fmla="*/ 1875099 h 2349661"/>
              <a:gd name="connsiteX7" fmla="*/ 4433104 w 4473615"/>
              <a:gd name="connsiteY7" fmla="*/ 1406324 h 2349661"/>
              <a:gd name="connsiteX8" fmla="*/ 4421529 w 4473615"/>
              <a:gd name="connsiteY8" fmla="*/ 231493 h 2349661"/>
              <a:gd name="connsiteX9" fmla="*/ 4328931 w 4473615"/>
              <a:gd name="connsiteY9" fmla="*/ 150471 h 2349661"/>
              <a:gd name="connsiteX10" fmla="*/ 3889093 w 4473615"/>
              <a:gd name="connsiteY10" fmla="*/ 127321 h 2349661"/>
              <a:gd name="connsiteX11" fmla="*/ 2928395 w 4473615"/>
              <a:gd name="connsiteY11" fmla="*/ 347240 h 2349661"/>
              <a:gd name="connsiteX12" fmla="*/ 2262850 w 4473615"/>
              <a:gd name="connsiteY12" fmla="*/ 1157468 h 2349661"/>
              <a:gd name="connsiteX13" fmla="*/ 2025569 w 4473615"/>
              <a:gd name="connsiteY13" fmla="*/ 1105382 h 2349661"/>
              <a:gd name="connsiteX14" fmla="*/ 2135529 w 4473615"/>
              <a:gd name="connsiteY14" fmla="*/ 769716 h 2349661"/>
              <a:gd name="connsiteX15" fmla="*/ 2372810 w 4473615"/>
              <a:gd name="connsiteY15" fmla="*/ 17362 h 2349661"/>
              <a:gd name="connsiteX16" fmla="*/ 931762 w 4473615"/>
              <a:gd name="connsiteY16" fmla="*/ 0 h 2349661"/>
              <a:gd name="connsiteX17" fmla="*/ 289367 w 4473615"/>
              <a:gd name="connsiteY17" fmla="*/ 619245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3615" h="2349661">
                <a:moveTo>
                  <a:pt x="289367" y="619245"/>
                </a:moveTo>
                <a:lnTo>
                  <a:pt x="0" y="2060293"/>
                </a:lnTo>
                <a:lnTo>
                  <a:pt x="40511" y="2280212"/>
                </a:lnTo>
                <a:lnTo>
                  <a:pt x="434050" y="2349661"/>
                </a:lnTo>
                <a:lnTo>
                  <a:pt x="1794076" y="2349661"/>
                </a:lnTo>
                <a:lnTo>
                  <a:pt x="4438891" y="2326511"/>
                </a:lnTo>
                <a:lnTo>
                  <a:pt x="4473615" y="1875099"/>
                </a:lnTo>
                <a:lnTo>
                  <a:pt x="4433104" y="1406324"/>
                </a:lnTo>
                <a:lnTo>
                  <a:pt x="4421529" y="231493"/>
                </a:lnTo>
                <a:lnTo>
                  <a:pt x="4328931" y="150471"/>
                </a:lnTo>
                <a:lnTo>
                  <a:pt x="3889093" y="127321"/>
                </a:lnTo>
                <a:lnTo>
                  <a:pt x="2928395" y="347240"/>
                </a:lnTo>
                <a:lnTo>
                  <a:pt x="2262850" y="1157468"/>
                </a:lnTo>
                <a:lnTo>
                  <a:pt x="2025569" y="1105382"/>
                </a:lnTo>
                <a:lnTo>
                  <a:pt x="2135529" y="769716"/>
                </a:lnTo>
                <a:lnTo>
                  <a:pt x="2372810" y="17362"/>
                </a:lnTo>
                <a:lnTo>
                  <a:pt x="931762" y="0"/>
                </a:lnTo>
                <a:lnTo>
                  <a:pt x="289367" y="6192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59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par>
                                <p:cTn id="18" presetID="10" presetClass="exit" presetSubtype="0" fill="hold" grpId="0" nodeType="with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45DE0-884E-4A5F-A2AF-76100BB5F133}"/>
              </a:ext>
            </a:extLst>
          </p:cNvPr>
          <p:cNvSpPr>
            <a:spLocks noGrp="1"/>
          </p:cNvSpPr>
          <p:nvPr>
            <p:ph type="title"/>
          </p:nvPr>
        </p:nvSpPr>
        <p:spPr/>
        <p:txBody>
          <a:bodyPr/>
          <a:lstStyle/>
          <a:p>
            <a:r>
              <a:rPr lang="en-US" dirty="0"/>
              <a:t>Step 2: Locality-Based Clustering </a:t>
            </a:r>
          </a:p>
        </p:txBody>
      </p:sp>
      <p:sp>
        <p:nvSpPr>
          <p:cNvPr id="4"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29</a:t>
            </a:r>
          </a:p>
        </p:txBody>
      </p:sp>
      <p:pic>
        <p:nvPicPr>
          <p:cNvPr id="7" name="Picture 6">
            <a:extLst>
              <a:ext uri="{FF2B5EF4-FFF2-40B4-BE49-F238E27FC236}">
                <a16:creationId xmlns:a16="http://schemas.microsoft.com/office/drawing/2014/main" id="{3DD7C9F1-1998-C64D-A8B5-F266C79DB005}"/>
              </a:ext>
            </a:extLst>
          </p:cNvPr>
          <p:cNvPicPr>
            <a:picLocks noChangeAspect="1"/>
          </p:cNvPicPr>
          <p:nvPr/>
        </p:nvPicPr>
        <p:blipFill>
          <a:blip r:embed="rId3"/>
          <a:stretch>
            <a:fillRect/>
          </a:stretch>
        </p:blipFill>
        <p:spPr>
          <a:xfrm>
            <a:off x="3794524" y="801922"/>
            <a:ext cx="5115507" cy="5541799"/>
          </a:xfrm>
          <a:prstGeom prst="rect">
            <a:avLst/>
          </a:prstGeom>
        </p:spPr>
      </p:pic>
      <p:sp>
        <p:nvSpPr>
          <p:cNvPr id="8" name="Espaço Reservado para Conteúdo 2">
            <a:extLst>
              <a:ext uri="{FF2B5EF4-FFF2-40B4-BE49-F238E27FC236}">
                <a16:creationId xmlns:a16="http://schemas.microsoft.com/office/drawing/2014/main" id="{CF2ABE91-B9F2-0848-95E5-949A2882C6E5}"/>
              </a:ext>
            </a:extLst>
          </p:cNvPr>
          <p:cNvSpPr>
            <a:spLocks noGrp="1"/>
          </p:cNvSpPr>
          <p:nvPr>
            <p:ph idx="1"/>
          </p:nvPr>
        </p:nvSpPr>
        <p:spPr>
          <a:xfrm>
            <a:off x="75991" y="801922"/>
            <a:ext cx="3872115" cy="3862256"/>
          </a:xfrm>
        </p:spPr>
        <p:txBody>
          <a:bodyPr/>
          <a:lstStyle/>
          <a:p>
            <a:pPr marL="0" indent="0">
              <a:spcBef>
                <a:spcPts val="500"/>
              </a:spcBef>
              <a:spcAft>
                <a:spcPts val="500"/>
              </a:spcAft>
              <a:buNone/>
            </a:pPr>
            <a:r>
              <a:rPr lang="en-US" sz="2400" dirty="0"/>
              <a:t>We use K-means to cluster the applications across both </a:t>
            </a:r>
            <a:r>
              <a:rPr lang="en-US" sz="2400" b="1" dirty="0"/>
              <a:t>spatial and temporal locality</a:t>
            </a:r>
            <a:r>
              <a:rPr lang="en-US" sz="2400" dirty="0"/>
              <a:t>, forming two groups</a:t>
            </a:r>
          </a:p>
          <a:p>
            <a:pPr marL="457200" indent="-457200">
              <a:spcBef>
                <a:spcPts val="500"/>
              </a:spcBef>
              <a:spcAft>
                <a:spcPts val="500"/>
              </a:spcAft>
              <a:buFont typeface="+mj-lt"/>
              <a:buAutoNum type="arabicPeriod"/>
            </a:pPr>
            <a:r>
              <a:rPr lang="en-US" sz="2400" dirty="0">
                <a:solidFill>
                  <a:schemeClr val="accent2"/>
                </a:solidFill>
              </a:rPr>
              <a:t>Low locality applications (in orange</a:t>
            </a:r>
            <a:r>
              <a:rPr lang="en-US" sz="2400" dirty="0">
                <a:solidFill>
                  <a:schemeClr val="accent2">
                    <a:lumMod val="75000"/>
                  </a:schemeClr>
                </a:solidFill>
              </a:rPr>
              <a:t>)</a:t>
            </a:r>
          </a:p>
          <a:p>
            <a:pPr marL="457200" indent="-457200">
              <a:spcBef>
                <a:spcPts val="500"/>
              </a:spcBef>
              <a:spcAft>
                <a:spcPts val="500"/>
              </a:spcAft>
              <a:buFont typeface="+mj-lt"/>
              <a:buAutoNum type="arabicPeriod"/>
            </a:pPr>
            <a:r>
              <a:rPr lang="en-US" sz="2400" dirty="0">
                <a:solidFill>
                  <a:schemeClr val="accent5"/>
                </a:solidFill>
              </a:rPr>
              <a:t>High locality applications (in blue) </a:t>
            </a:r>
            <a:br>
              <a:rPr lang="en-US" sz="2400" dirty="0">
                <a:solidFill>
                  <a:schemeClr val="accent5"/>
                </a:solidFill>
              </a:rPr>
            </a:br>
            <a:endParaRPr lang="en-US" sz="2400" dirty="0"/>
          </a:p>
        </p:txBody>
      </p:sp>
      <p:grpSp>
        <p:nvGrpSpPr>
          <p:cNvPr id="15" name="Group 14">
            <a:extLst>
              <a:ext uri="{FF2B5EF4-FFF2-40B4-BE49-F238E27FC236}">
                <a16:creationId xmlns:a16="http://schemas.microsoft.com/office/drawing/2014/main" id="{B526F54B-3B01-7642-90EE-5CBCE9C73106}"/>
              </a:ext>
            </a:extLst>
          </p:cNvPr>
          <p:cNvGrpSpPr/>
          <p:nvPr/>
        </p:nvGrpSpPr>
        <p:grpSpPr>
          <a:xfrm>
            <a:off x="-2198" y="801922"/>
            <a:ext cx="9063613" cy="5670317"/>
            <a:chOff x="1" y="801921"/>
            <a:chExt cx="9063613" cy="5670317"/>
          </a:xfrm>
        </p:grpSpPr>
        <p:sp>
          <p:nvSpPr>
            <p:cNvPr id="14" name="Rectangle 13">
              <a:extLst>
                <a:ext uri="{FF2B5EF4-FFF2-40B4-BE49-F238E27FC236}">
                  <a16:creationId xmlns:a16="http://schemas.microsoft.com/office/drawing/2014/main" id="{241C1BA8-CA00-5543-BCBE-6FA27189E20E}"/>
                </a:ext>
              </a:extLst>
            </p:cNvPr>
            <p:cNvSpPr/>
            <p:nvPr/>
          </p:nvSpPr>
          <p:spPr>
            <a:xfrm>
              <a:off x="4433064" y="3881614"/>
              <a:ext cx="2504653" cy="2003728"/>
            </a:xfrm>
            <a:prstGeom prst="rect">
              <a:avLst/>
            </a:prstGeom>
            <a:solidFill>
              <a:srgbClr val="F5ACA9">
                <a:alpha val="20000"/>
              </a:srgbClr>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F71D69C-ACF2-AB45-912C-3AEBF513AF30}"/>
                </a:ext>
              </a:extLst>
            </p:cNvPr>
            <p:cNvGrpSpPr/>
            <p:nvPr/>
          </p:nvGrpSpPr>
          <p:grpSpPr>
            <a:xfrm>
              <a:off x="1" y="801921"/>
              <a:ext cx="9063613" cy="5670317"/>
              <a:chOff x="1" y="801921"/>
              <a:chExt cx="9063613" cy="5670317"/>
            </a:xfrm>
          </p:grpSpPr>
          <p:sp>
            <p:nvSpPr>
              <p:cNvPr id="9" name="Rectangle 8">
                <a:extLst>
                  <a:ext uri="{FF2B5EF4-FFF2-40B4-BE49-F238E27FC236}">
                    <a16:creationId xmlns:a16="http://schemas.microsoft.com/office/drawing/2014/main" id="{06078620-E332-AB4B-B858-A7595C503A38}"/>
                  </a:ext>
                </a:extLst>
              </p:cNvPr>
              <p:cNvSpPr/>
              <p:nvPr/>
            </p:nvSpPr>
            <p:spPr>
              <a:xfrm>
                <a:off x="1" y="801921"/>
                <a:ext cx="3794522" cy="5670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F96F16-16FE-4B46-B907-7B1E49CA4329}"/>
                  </a:ext>
                </a:extLst>
              </p:cNvPr>
              <p:cNvSpPr/>
              <p:nvPr/>
            </p:nvSpPr>
            <p:spPr>
              <a:xfrm>
                <a:off x="4453360" y="854486"/>
                <a:ext cx="4456671" cy="298885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113EAB-BC65-7945-91EF-487868C1E5CF}"/>
                  </a:ext>
                </a:extLst>
              </p:cNvPr>
              <p:cNvSpPr/>
              <p:nvPr/>
            </p:nvSpPr>
            <p:spPr>
              <a:xfrm>
                <a:off x="6958014" y="3841045"/>
                <a:ext cx="2105600" cy="200602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7" name="Rectangle 16">
            <a:extLst>
              <a:ext uri="{FF2B5EF4-FFF2-40B4-BE49-F238E27FC236}">
                <a16:creationId xmlns:a16="http://schemas.microsoft.com/office/drawing/2014/main" id="{CEA67196-C5B4-4E40-B7C6-713598A7403F}"/>
              </a:ext>
            </a:extLst>
          </p:cNvPr>
          <p:cNvSpPr/>
          <p:nvPr/>
        </p:nvSpPr>
        <p:spPr>
          <a:xfrm>
            <a:off x="-2198" y="1593713"/>
            <a:ext cx="9146198" cy="1508105"/>
          </a:xfrm>
          <a:prstGeom prst="rect">
            <a:avLst/>
          </a:prstGeom>
          <a:solidFill>
            <a:srgbClr val="77BF6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The closer a function is to the </a:t>
            </a:r>
            <a:r>
              <a:rPr kumimoji="0" lang="en-US" sz="2800" b="1" i="0" u="none" strike="noStrike" kern="1200" cap="none" spc="0" normalizeH="0" baseline="0" noProof="0" dirty="0">
                <a:ln>
                  <a:noFill/>
                </a:ln>
                <a:solidFill>
                  <a:srgbClr val="F8E702"/>
                </a:solidFill>
                <a:effectLst/>
                <a:uLnTx/>
                <a:uFillTx/>
                <a:latin typeface="Cambria" panose="02040503050406030204" pitchFamily="18" charset="0"/>
                <a:ea typeface="+mn-ea"/>
                <a:cs typeface="+mn-cs"/>
              </a:rPr>
              <a:t>bottom-left corner</a:t>
            </a:r>
            <a:b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b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less likely it is to </a:t>
            </a:r>
            <a:r>
              <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take advantage</a:t>
            </a:r>
            <a:r>
              <a:rPr kumimoji="0" lang="en-US" sz="28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of</a:t>
            </a:r>
            <a:b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 deep cache hierarchy</a:t>
            </a:r>
          </a:p>
        </p:txBody>
      </p:sp>
      <p:sp>
        <p:nvSpPr>
          <p:cNvPr id="12" name="Up Arrow 11">
            <a:extLst>
              <a:ext uri="{FF2B5EF4-FFF2-40B4-BE49-F238E27FC236}">
                <a16:creationId xmlns:a16="http://schemas.microsoft.com/office/drawing/2014/main" id="{2932DA0D-1B95-344E-A1FB-B1290CDC26F2}"/>
              </a:ext>
            </a:extLst>
          </p:cNvPr>
          <p:cNvSpPr/>
          <p:nvPr/>
        </p:nvSpPr>
        <p:spPr>
          <a:xfrm rot="13542260">
            <a:off x="4595533" y="4896829"/>
            <a:ext cx="771525" cy="1014413"/>
          </a:xfrm>
          <a:prstGeom prst="upArrow">
            <a:avLst/>
          </a:prstGeom>
          <a:solidFill>
            <a:srgbClr val="FF7E7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30</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Memory Bottleneck Analysis</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656502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10" name="Group 9">
            <a:extLst>
              <a:ext uri="{FF2B5EF4-FFF2-40B4-BE49-F238E27FC236}">
                <a16:creationId xmlns:a16="http://schemas.microsoft.com/office/drawing/2014/main" id="{DB084CF4-BB18-E94F-A353-399E916452FB}"/>
              </a:ext>
            </a:extLst>
          </p:cNvPr>
          <p:cNvGrpSpPr/>
          <p:nvPr/>
        </p:nvGrpSpPr>
        <p:grpSpPr>
          <a:xfrm>
            <a:off x="75991" y="1223649"/>
            <a:ext cx="5738281" cy="4759729"/>
            <a:chOff x="75991" y="1223649"/>
            <a:chExt cx="5738281" cy="4759729"/>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grpSp>
      <p:grpSp>
        <p:nvGrpSpPr>
          <p:cNvPr id="8" name="Group 7">
            <a:extLst>
              <a:ext uri="{FF2B5EF4-FFF2-40B4-BE49-F238E27FC236}">
                <a16:creationId xmlns:a16="http://schemas.microsoft.com/office/drawing/2014/main" id="{0D7D4448-8400-3A44-A609-A00A370D90EC}"/>
              </a:ext>
            </a:extLst>
          </p:cNvPr>
          <p:cNvGrpSpPr/>
          <p:nvPr/>
        </p:nvGrpSpPr>
        <p:grpSpPr>
          <a:xfrm>
            <a:off x="1048539" y="1037325"/>
            <a:ext cx="5547843" cy="5604077"/>
            <a:chOff x="1048539" y="1037325"/>
            <a:chExt cx="5547843" cy="5604077"/>
          </a:xfrm>
        </p:grpSpPr>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grpSp>
          <p:nvGrpSpPr>
            <p:cNvPr id="7" name="Group 6">
              <a:extLst>
                <a:ext uri="{FF2B5EF4-FFF2-40B4-BE49-F238E27FC236}">
                  <a16:creationId xmlns:a16="http://schemas.microsoft.com/office/drawing/2014/main" id="{9412694C-9D98-0143-AB2C-963362685AD4}"/>
                </a:ext>
              </a:extLst>
            </p:cNvPr>
            <p:cNvGrpSpPr/>
            <p:nvPr/>
          </p:nvGrpSpPr>
          <p:grpSpPr>
            <a:xfrm>
              <a:off x="1048539" y="1037325"/>
              <a:ext cx="5547843" cy="5604077"/>
              <a:chOff x="1048539" y="1037325"/>
              <a:chExt cx="5547843" cy="5604077"/>
            </a:xfrm>
          </p:grpSpPr>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9F4DE6-CFC9-7447-983A-C768D849AACC}"/>
                  </a:ext>
                </a:extLst>
              </p:cNvPr>
              <p:cNvGrpSpPr/>
              <p:nvPr/>
            </p:nvGrpSpPr>
            <p:grpSpPr>
              <a:xfrm>
                <a:off x="1048539" y="1037325"/>
                <a:ext cx="5547843" cy="5604077"/>
                <a:chOff x="1048539" y="1037325"/>
                <a:chExt cx="5547843" cy="5604077"/>
              </a:xfrm>
            </p:grpSpPr>
            <p:cxnSp>
              <p:nvCxnSpPr>
                <p:cNvPr id="14" name="Straight Connector 13">
                  <a:extLst>
                    <a:ext uri="{FF2B5EF4-FFF2-40B4-BE49-F238E27FC236}">
                      <a16:creationId xmlns:a16="http://schemas.microsoft.com/office/drawing/2014/main" id="{5E89221D-47B2-0A41-BE80-DF926D4C98C6}"/>
                    </a:ext>
                  </a:extLst>
                </p:cNvPr>
                <p:cNvCxnSpPr>
                  <a:cxnSpLocks/>
                  <a:stCxn id="259" idx="3"/>
                  <a:endCxn id="268" idx="1"/>
                </p:cNvCxnSpPr>
                <p:nvPr/>
              </p:nvCxnSpPr>
              <p:spPr>
                <a:xfrm flipV="1">
                  <a:off x="4178816" y="3013328"/>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nvGrpSpPr>
                <p:cNvPr id="5" name="Group 4">
                  <a:extLst>
                    <a:ext uri="{FF2B5EF4-FFF2-40B4-BE49-F238E27FC236}">
                      <a16:creationId xmlns:a16="http://schemas.microsoft.com/office/drawing/2014/main" id="{F0780153-7961-AD46-966B-FFDDE1C167D4}"/>
                    </a:ext>
                  </a:extLst>
                </p:cNvPr>
                <p:cNvGrpSpPr/>
                <p:nvPr/>
              </p:nvGrpSpPr>
              <p:grpSpPr>
                <a:xfrm>
                  <a:off x="1048539" y="1037325"/>
                  <a:ext cx="5547843" cy="5604077"/>
                  <a:chOff x="1048539" y="1037325"/>
                  <a:chExt cx="5547843" cy="5604077"/>
                </a:xfrm>
              </p:grpSpPr>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5AA08C0-0357-4347-BF51-873186227218}"/>
                      </a:ext>
                    </a:extLst>
                  </p:cNvPr>
                  <p:cNvGrpSpPr/>
                  <p:nvPr/>
                </p:nvGrpSpPr>
                <p:grpSpPr>
                  <a:xfrm>
                    <a:off x="1048539" y="1037325"/>
                    <a:ext cx="5547843" cy="5604077"/>
                    <a:chOff x="1048539" y="1037325"/>
                    <a:chExt cx="5547843" cy="5604077"/>
                  </a:xfrm>
                </p:grpSpPr>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cxnSpLocks/>
                      <a:stCxn id="113" idx="3"/>
                      <a:endCxn id="133" idx="1"/>
                    </p:cNvCxnSpPr>
                    <p:nvPr/>
                  </p:nvCxnSpPr>
                  <p:spPr>
                    <a:xfrm>
                      <a:off x="4142293" y="4441675"/>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cxnSpLocks/>
                      <a:stCxn id="114" idx="3"/>
                      <a:endCxn id="147" idx="1"/>
                    </p:cNvCxnSpPr>
                    <p:nvPr/>
                  </p:nvCxnSpPr>
                  <p:spPr>
                    <a:xfrm>
                      <a:off x="4208467" y="5794747"/>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grpSp>
          </p:grpSp>
        </p:grpSp>
      </p:grpSp>
      <p:grpSp>
        <p:nvGrpSpPr>
          <p:cNvPr id="9" name="Group 8">
            <a:extLst>
              <a:ext uri="{FF2B5EF4-FFF2-40B4-BE49-F238E27FC236}">
                <a16:creationId xmlns:a16="http://schemas.microsoft.com/office/drawing/2014/main" id="{0BC0447D-86AD-B941-9CAF-CB009E5A33E0}"/>
              </a:ext>
            </a:extLst>
          </p:cNvPr>
          <p:cNvGrpSpPr/>
          <p:nvPr/>
        </p:nvGrpSpPr>
        <p:grpSpPr>
          <a:xfrm>
            <a:off x="6057157" y="695617"/>
            <a:ext cx="3370660" cy="5878987"/>
            <a:chOff x="6057157" y="695617"/>
            <a:chExt cx="3370660" cy="5878987"/>
          </a:xfrm>
        </p:grpSpPr>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gr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31</a:t>
            </a:r>
          </a:p>
        </p:txBody>
      </p:sp>
    </p:spTree>
    <p:extLst>
      <p:ext uri="{BB962C8B-B14F-4D97-AF65-F5344CB8AC3E}">
        <p14:creationId xmlns:p14="http://schemas.microsoft.com/office/powerpoint/2010/main" val="15097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2113582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10" name="Group 9">
            <a:extLst>
              <a:ext uri="{FF2B5EF4-FFF2-40B4-BE49-F238E27FC236}">
                <a16:creationId xmlns:a16="http://schemas.microsoft.com/office/drawing/2014/main" id="{DB084CF4-BB18-E94F-A353-399E916452FB}"/>
              </a:ext>
            </a:extLst>
          </p:cNvPr>
          <p:cNvGrpSpPr/>
          <p:nvPr/>
        </p:nvGrpSpPr>
        <p:grpSpPr>
          <a:xfrm>
            <a:off x="75991" y="1223649"/>
            <a:ext cx="5738281" cy="4759729"/>
            <a:chOff x="75991" y="1223649"/>
            <a:chExt cx="5738281" cy="4759729"/>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grpSp>
      <p:grpSp>
        <p:nvGrpSpPr>
          <p:cNvPr id="8" name="Group 7">
            <a:extLst>
              <a:ext uri="{FF2B5EF4-FFF2-40B4-BE49-F238E27FC236}">
                <a16:creationId xmlns:a16="http://schemas.microsoft.com/office/drawing/2014/main" id="{0D7D4448-8400-3A44-A609-A00A370D90EC}"/>
              </a:ext>
            </a:extLst>
          </p:cNvPr>
          <p:cNvGrpSpPr/>
          <p:nvPr/>
        </p:nvGrpSpPr>
        <p:grpSpPr>
          <a:xfrm>
            <a:off x="1048539" y="1037325"/>
            <a:ext cx="5547843" cy="5604077"/>
            <a:chOff x="1048539" y="1037325"/>
            <a:chExt cx="5547843" cy="5604077"/>
          </a:xfrm>
        </p:grpSpPr>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grpSp>
          <p:nvGrpSpPr>
            <p:cNvPr id="7" name="Group 6">
              <a:extLst>
                <a:ext uri="{FF2B5EF4-FFF2-40B4-BE49-F238E27FC236}">
                  <a16:creationId xmlns:a16="http://schemas.microsoft.com/office/drawing/2014/main" id="{9412694C-9D98-0143-AB2C-963362685AD4}"/>
                </a:ext>
              </a:extLst>
            </p:cNvPr>
            <p:cNvGrpSpPr/>
            <p:nvPr/>
          </p:nvGrpSpPr>
          <p:grpSpPr>
            <a:xfrm>
              <a:off x="1048539" y="1037325"/>
              <a:ext cx="5547843" cy="5604077"/>
              <a:chOff x="1048539" y="1037325"/>
              <a:chExt cx="5547843" cy="5604077"/>
            </a:xfrm>
          </p:grpSpPr>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9F4DE6-CFC9-7447-983A-C768D849AACC}"/>
                  </a:ext>
                </a:extLst>
              </p:cNvPr>
              <p:cNvGrpSpPr/>
              <p:nvPr/>
            </p:nvGrpSpPr>
            <p:grpSpPr>
              <a:xfrm>
                <a:off x="1048539" y="1037325"/>
                <a:ext cx="5547843" cy="5604077"/>
                <a:chOff x="1048539" y="1037325"/>
                <a:chExt cx="5547843" cy="5604077"/>
              </a:xfrm>
            </p:grpSpPr>
            <p:cxnSp>
              <p:nvCxnSpPr>
                <p:cNvPr id="14" name="Straight Connector 13">
                  <a:extLst>
                    <a:ext uri="{FF2B5EF4-FFF2-40B4-BE49-F238E27FC236}">
                      <a16:creationId xmlns:a16="http://schemas.microsoft.com/office/drawing/2014/main" id="{5E89221D-47B2-0A41-BE80-DF926D4C98C6}"/>
                    </a:ext>
                  </a:extLst>
                </p:cNvPr>
                <p:cNvCxnSpPr>
                  <a:cxnSpLocks/>
                  <a:stCxn id="259" idx="3"/>
                  <a:endCxn id="268" idx="1"/>
                </p:cNvCxnSpPr>
                <p:nvPr/>
              </p:nvCxnSpPr>
              <p:spPr>
                <a:xfrm flipV="1">
                  <a:off x="4178816" y="3013328"/>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nvGrpSpPr>
                <p:cNvPr id="5" name="Group 4">
                  <a:extLst>
                    <a:ext uri="{FF2B5EF4-FFF2-40B4-BE49-F238E27FC236}">
                      <a16:creationId xmlns:a16="http://schemas.microsoft.com/office/drawing/2014/main" id="{F0780153-7961-AD46-966B-FFDDE1C167D4}"/>
                    </a:ext>
                  </a:extLst>
                </p:cNvPr>
                <p:cNvGrpSpPr/>
                <p:nvPr/>
              </p:nvGrpSpPr>
              <p:grpSpPr>
                <a:xfrm>
                  <a:off x="1048539" y="1037325"/>
                  <a:ext cx="5547843" cy="5604077"/>
                  <a:chOff x="1048539" y="1037325"/>
                  <a:chExt cx="5547843" cy="5604077"/>
                </a:xfrm>
              </p:grpSpPr>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5AA08C0-0357-4347-BF51-873186227218}"/>
                      </a:ext>
                    </a:extLst>
                  </p:cNvPr>
                  <p:cNvGrpSpPr/>
                  <p:nvPr/>
                </p:nvGrpSpPr>
                <p:grpSpPr>
                  <a:xfrm>
                    <a:off x="1048539" y="1037325"/>
                    <a:ext cx="5547843" cy="5604077"/>
                    <a:chOff x="1048539" y="1037325"/>
                    <a:chExt cx="5547843" cy="5604077"/>
                  </a:xfrm>
                </p:grpSpPr>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cxnSpLocks/>
                      <a:stCxn id="113" idx="3"/>
                      <a:endCxn id="133" idx="1"/>
                    </p:cNvCxnSpPr>
                    <p:nvPr/>
                  </p:nvCxnSpPr>
                  <p:spPr>
                    <a:xfrm>
                      <a:off x="4142293" y="4441675"/>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cxnSpLocks/>
                      <a:stCxn id="114" idx="3"/>
                      <a:endCxn id="147" idx="1"/>
                    </p:cNvCxnSpPr>
                    <p:nvPr/>
                  </p:nvCxnSpPr>
                  <p:spPr>
                    <a:xfrm>
                      <a:off x="4208467" y="5794747"/>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grpSp>
          </p:grpSp>
        </p:grpSp>
      </p:gr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31</a:t>
            </a:r>
          </a:p>
        </p:txBody>
      </p:sp>
    </p:spTree>
    <p:extLst>
      <p:ext uri="{BB962C8B-B14F-4D97-AF65-F5344CB8AC3E}">
        <p14:creationId xmlns:p14="http://schemas.microsoft.com/office/powerpoint/2010/main" val="12988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animEffect transition="in" filter="fade">
                                      <p:cBhvr>
                                        <p:cTn id="7" dur="500"/>
                                        <p:tgtEl>
                                          <p:spTgt spid="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
                                            <p:txEl>
                                              <p:pRg st="0" end="0"/>
                                            </p:txEl>
                                          </p:spTgt>
                                        </p:tgtEl>
                                        <p:attrNameLst>
                                          <p:attrName>style.visibility</p:attrName>
                                        </p:attrNameLst>
                                      </p:cBhvr>
                                      <p:to>
                                        <p:strVal val="visible"/>
                                      </p:to>
                                    </p:set>
                                    <p:animEffect transition="in" filter="fade">
                                      <p:cBhvr>
                                        <p:cTn id="12" dur="500"/>
                                        <p:tgtEl>
                                          <p:spTgt spid="2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4">
                                            <p:txEl>
                                              <p:pRg st="0" end="0"/>
                                            </p:txEl>
                                          </p:spTgt>
                                        </p:tgtEl>
                                        <p:attrNameLst>
                                          <p:attrName>style.visibility</p:attrName>
                                        </p:attrNameLst>
                                      </p:cBhvr>
                                      <p:to>
                                        <p:strVal val="visible"/>
                                      </p:to>
                                    </p:set>
                                    <p:animEffect transition="in" filter="fade">
                                      <p:cBhvr>
                                        <p:cTn id="17" dur="500"/>
                                        <p:tgtEl>
                                          <p:spTgt spid="29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94">
                                            <p:txEl>
                                              <p:pRg st="1" end="1"/>
                                            </p:txEl>
                                          </p:spTgt>
                                        </p:tgtEl>
                                        <p:attrNameLst>
                                          <p:attrName>style.visibility</p:attrName>
                                        </p:attrNameLst>
                                      </p:cBhvr>
                                      <p:to>
                                        <p:strVal val="visible"/>
                                      </p:to>
                                    </p:set>
                                    <p:animEffect transition="in" filter="fade">
                                      <p:cBhvr>
                                        <p:cTn id="20" dur="500"/>
                                        <p:tgtEl>
                                          <p:spTgt spid="2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Effect transition="in" filter="fade">
                                      <p:cBhvr>
                                        <p:cTn id="25" dur="500"/>
                                        <p:tgtEl>
                                          <p:spTgt spid="2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5">
                                            <p:txEl>
                                              <p:pRg st="0" end="0"/>
                                            </p:txEl>
                                          </p:spTgt>
                                        </p:tgtEl>
                                        <p:attrNameLst>
                                          <p:attrName>style.visibility</p:attrName>
                                        </p:attrNameLst>
                                      </p:cBhvr>
                                      <p:to>
                                        <p:strVal val="visible"/>
                                      </p:to>
                                    </p:set>
                                    <p:animEffect transition="in" filter="fade">
                                      <p:cBhvr>
                                        <p:cTn id="30" dur="500"/>
                                        <p:tgtEl>
                                          <p:spTgt spid="29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1">
                                            <p:txEl>
                                              <p:pRg st="0" end="0"/>
                                            </p:txEl>
                                          </p:spTgt>
                                        </p:tgtEl>
                                        <p:attrNameLst>
                                          <p:attrName>style.visibility</p:attrName>
                                        </p:attrNameLst>
                                      </p:cBhvr>
                                      <p:to>
                                        <p:strVal val="visible"/>
                                      </p:to>
                                    </p:set>
                                    <p:animEffect transition="in" filter="fade">
                                      <p:cBhvr>
                                        <p:cTn id="35" dur="500"/>
                                        <p:tgtEl>
                                          <p:spTgt spid="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72" name="Rectangle 71">
            <a:extLst>
              <a:ext uri="{FF2B5EF4-FFF2-40B4-BE49-F238E27FC236}">
                <a16:creationId xmlns:a16="http://schemas.microsoft.com/office/drawing/2014/main" id="{BBF1E46F-55BD-6644-AA4D-3A4E8BDFA619}"/>
              </a:ext>
            </a:extLst>
          </p:cNvPr>
          <p:cNvSpPr/>
          <p:nvPr/>
        </p:nvSpPr>
        <p:spPr>
          <a:xfrm>
            <a:off x="5016058" y="6383671"/>
            <a:ext cx="3899341" cy="443692"/>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E29CB9BB-E451-D940-BD9C-E7A53900C843}"/>
              </a:ext>
            </a:extLst>
          </p:cNvPr>
          <p:cNvSpPr/>
          <p:nvPr/>
        </p:nvSpPr>
        <p:spPr>
          <a:xfrm>
            <a:off x="75990" y="695617"/>
            <a:ext cx="9068009" cy="5676608"/>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54A1377A-2721-FA4D-B83D-AEABA5CBB04E}"/>
              </a:ext>
            </a:extLst>
          </p:cNvPr>
          <p:cNvSpPr/>
          <p:nvPr/>
        </p:nvSpPr>
        <p:spPr>
          <a:xfrm>
            <a:off x="6353247" y="695618"/>
            <a:ext cx="2759653" cy="5943600"/>
          </a:xfrm>
          <a:prstGeom prst="roundRect">
            <a:avLst>
              <a:gd name="adj" fmla="val 3593"/>
            </a:avLst>
          </a:prstGeom>
          <a:solidFill>
            <a:schemeClr val="accent6">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sp>
        <p:nvSpPr>
          <p:cNvPr id="76" name="Rounded Rectangle 75">
            <a:extLst>
              <a:ext uri="{FF2B5EF4-FFF2-40B4-BE49-F238E27FC236}">
                <a16:creationId xmlns:a16="http://schemas.microsoft.com/office/drawing/2014/main" id="{27063B40-663B-6947-A34B-31F097D89AD9}"/>
              </a:ext>
            </a:extLst>
          </p:cNvPr>
          <p:cNvSpPr/>
          <p:nvPr/>
        </p:nvSpPr>
        <p:spPr>
          <a:xfrm>
            <a:off x="145310" y="2186107"/>
            <a:ext cx="5903567" cy="2485787"/>
          </a:xfrm>
          <a:prstGeom prst="roundRect">
            <a:avLst/>
          </a:prstGeom>
          <a:solidFill>
            <a:schemeClr val="accent1">
              <a:lumMod val="20000"/>
              <a:lumOff val="80000"/>
            </a:schemeClr>
          </a:solidFill>
          <a:ln w="19050">
            <a:solidFill>
              <a:schemeClr val="tx1"/>
            </a:solidFill>
          </a:ln>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Six classes of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data movement bottlenecks:</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mbria" panose="02040503050406030204" pitchFamily="18" charset="0"/>
                <a:ea typeface="+mn-ea"/>
                <a:cs typeface="+mn-cs"/>
              </a:rPr>
              <a:t>each class ↔ data movement</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mbria" panose="02040503050406030204" pitchFamily="18" charset="0"/>
                <a:ea typeface="+mn-ea"/>
                <a:cs typeface="+mn-cs"/>
              </a:rPr>
              <a:t> mitigation mechanism </a:t>
            </a:r>
          </a:p>
        </p:txBody>
      </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31</a:t>
            </a:r>
          </a:p>
        </p:txBody>
      </p:sp>
    </p:spTree>
    <p:extLst>
      <p:ext uri="{BB962C8B-B14F-4D97-AF65-F5344CB8AC3E}">
        <p14:creationId xmlns:p14="http://schemas.microsoft.com/office/powerpoint/2010/main" val="13615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Slide Number Placeholder 5">
            <a:extLst>
              <a:ext uri="{FF2B5EF4-FFF2-40B4-BE49-F238E27FC236}">
                <a16:creationId xmlns:a16="http://schemas.microsoft.com/office/drawing/2014/main" id="{D0343DA1-CD9B-6841-A949-95B13E8FC0A6}"/>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31</a:t>
            </a:r>
          </a:p>
        </p:txBody>
      </p:sp>
    </p:spTree>
    <p:extLst>
      <p:ext uri="{BB962C8B-B14F-4D97-AF65-F5344CB8AC3E}">
        <p14:creationId xmlns:p14="http://schemas.microsoft.com/office/powerpoint/2010/main" val="1467309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32</a:t>
            </a:r>
          </a:p>
        </p:txBody>
      </p:sp>
      <p:sp>
        <p:nvSpPr>
          <p:cNvPr id="15" name="Rectangle 14">
            <a:extLst>
              <a:ext uri="{FF2B5EF4-FFF2-40B4-BE49-F238E27FC236}">
                <a16:creationId xmlns:a16="http://schemas.microsoft.com/office/drawing/2014/main" id="{D2A37AB6-B19D-2349-873B-E4A27E3FFD32}"/>
              </a:ext>
            </a:extLst>
          </p:cNvPr>
          <p:cNvSpPr/>
          <p:nvPr/>
        </p:nvSpPr>
        <p:spPr>
          <a:xfrm>
            <a:off x="56594" y="695252"/>
            <a:ext cx="9087406" cy="163121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MPKI →</a:t>
            </a:r>
            <a:r>
              <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high </a:t>
            </a:r>
            <a:r>
              <a:rPr kumimoji="0" lang="en-US" sz="2400" b="0" i="0" u="none" strike="noStrike" kern="1200" cap="none" spc="0" normalizeH="0" baseline="0" noProof="0">
                <a:ln>
                  <a:noFill/>
                </a:ln>
                <a:solidFill>
                  <a:srgbClr val="C00000"/>
                </a:solidFill>
                <a:effectLst/>
                <a:uLnTx/>
                <a:uFillTx/>
                <a:latin typeface="Cambria" panose="02040503050406030204" pitchFamily="18" charset="0"/>
                <a:ea typeface="+mn-ea"/>
                <a:cs typeface="+mn-cs"/>
              </a:rPr>
              <a:t>memory pressure</a:t>
            </a:r>
            <a:endPar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endParaRPr lang="en-US" sz="1400" dirty="0">
              <a:solidFill>
                <a:srgbClr val="C00000"/>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 scales </a:t>
            </a:r>
            <a:r>
              <a:rPr lang="en-US" sz="2400" dirty="0">
                <a:solidFill>
                  <a:prstClr val="black"/>
                </a:solidFill>
                <a:latin typeface="Cambria" panose="02040503050406030204" pitchFamily="18" charset="0"/>
              </a:rPr>
              <a:t>well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until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bandwidth saturates</a:t>
            </a:r>
            <a:endParaRPr lang="en-US" sz="2400" dirty="0">
              <a:solidFill>
                <a:prstClr val="black"/>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lvl="0" indent="-342900" defTabSz="914400">
              <a:buFont typeface="System Font Regular"/>
              <a:buChar char="−"/>
              <a:defRPr/>
            </a:pPr>
            <a:r>
              <a:rPr kumimoji="0" lang="en-US" sz="2400" i="0" u="none" strike="noStrike" kern="1200" cap="none" spc="0" normalizeH="0" baseline="0" noProof="0" dirty="0">
                <a:ln>
                  <a:noFill/>
                </a:ln>
                <a:effectLst/>
                <a:uLnTx/>
                <a:uFillTx/>
                <a:latin typeface="Cambria" panose="02040503050406030204" pitchFamily="18" charset="0"/>
              </a:rPr>
              <a:t>NDP</a:t>
            </a:r>
            <a:r>
              <a:rPr kumimoji="0" lang="en-US" sz="2400" i="0" u="none" strike="noStrike" kern="1200" cap="none" spc="0" normalizeH="0" noProof="0" dirty="0">
                <a:ln>
                  <a:noFill/>
                </a:ln>
                <a:effectLst/>
                <a:uLnTx/>
                <a:uFillTx/>
                <a:latin typeface="Cambria" panose="02040503050406030204" pitchFamily="18" charset="0"/>
              </a:rPr>
              <a:t> </a:t>
            </a:r>
            <a:r>
              <a:rPr kumimoji="0" lang="en-US" sz="2400" i="0" u="none" strike="noStrike" kern="1200" cap="none" spc="0" normalizeH="0" baseline="0" noProof="0" dirty="0">
                <a:ln>
                  <a:noFill/>
                </a:ln>
                <a:effectLst/>
                <a:uLnTx/>
                <a:uFillTx/>
                <a:latin typeface="Cambria" panose="02040503050406030204" pitchFamily="18" charset="0"/>
              </a:rPr>
              <a:t>scales </a:t>
            </a:r>
            <a:r>
              <a:rPr lang="en-US" sz="2400" b="1" dirty="0">
                <a:solidFill>
                  <a:srgbClr val="45A1E6"/>
                </a:solidFill>
                <a:latin typeface="Cambria" panose="02040503050406030204" pitchFamily="18" charset="0"/>
              </a:rPr>
              <a:t>without saturating</a:t>
            </a:r>
            <a:r>
              <a:rPr kumimoji="0" lang="en-US" sz="2400" i="0" u="none" strike="noStrike" kern="1200" cap="none" spc="0" normalizeH="0" baseline="0" noProof="0" dirty="0">
                <a:ln>
                  <a:noFill/>
                </a:ln>
                <a:effectLst/>
                <a:uLnTx/>
                <a:uFillTx/>
                <a:latin typeface="Cambria" panose="02040503050406030204" pitchFamily="18" charset="0"/>
              </a:rPr>
              <a:t> alongside</a:t>
            </a:r>
            <a:r>
              <a:rPr kumimoji="0" lang="en-US" sz="2400" i="0" u="none" strike="noStrike" kern="1200" cap="none" spc="0" normalizeH="0" noProof="0" dirty="0">
                <a:ln>
                  <a:noFill/>
                </a:ln>
                <a:effectLst/>
                <a:uLnTx/>
                <a:uFillTx/>
                <a:latin typeface="Cambria" panose="02040503050406030204" pitchFamily="18" charset="0"/>
              </a:rPr>
              <a:t> attained bandwidth  </a:t>
            </a:r>
            <a:endParaRPr kumimoji="0" lang="en-US" sz="24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1" y="5449733"/>
            <a:ext cx="9144001" cy="905981"/>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DRAM bandwidth bound applications:</a:t>
            </a:r>
          </a:p>
          <a:p>
            <a:pPr lvl="0" algn="ctr" defTabSz="914400">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a:t>
            </a:r>
            <a: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 </a:t>
            </a:r>
            <a:r>
              <a:rPr lang="en-US" sz="2400" dirty="0">
                <a:solidFill>
                  <a:srgbClr val="7030A0"/>
                </a:solidFill>
                <a:latin typeface="Cambria" panose="02040503050406030204" pitchFamily="18" charset="0"/>
              </a:rPr>
              <a:t>does better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because of the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higher internal </a:t>
            </a:r>
            <a:r>
              <a:rPr lang="en-US" sz="2400" noProof="0" dirty="0">
                <a:solidFill>
                  <a:srgbClr val="7030A0"/>
                </a:solidFill>
                <a:latin typeface="Cambria" panose="02040503050406030204" pitchFamily="18" charset="0"/>
              </a:rPr>
              <a:t>DRAM bandwidth</a:t>
            </a:r>
            <a:endParaRPr kumimoji="0" lang="en-US" sz="2400" b="0"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5" name="Title 4">
            <a:extLst>
              <a:ext uri="{FF2B5EF4-FFF2-40B4-BE49-F238E27FC236}">
                <a16:creationId xmlns:a16="http://schemas.microsoft.com/office/drawing/2014/main" id="{0E6F587A-D942-6F42-9129-563AAB298257}"/>
              </a:ext>
            </a:extLst>
          </p:cNvPr>
          <p:cNvSpPr>
            <a:spLocks noGrp="1"/>
          </p:cNvSpPr>
          <p:nvPr>
            <p:ph type="title"/>
          </p:nvPr>
        </p:nvSpPr>
        <p:spPr/>
        <p:txBody>
          <a:bodyPr/>
          <a:lstStyle/>
          <a:p>
            <a:r>
              <a:rPr lang="en-US" dirty="0"/>
              <a:t>Class 1a: DRAM Bandwidth Bound (1/2) </a:t>
            </a:r>
          </a:p>
        </p:txBody>
      </p:sp>
      <p:graphicFrame>
        <p:nvGraphicFramePr>
          <p:cNvPr id="12" name="Chart 11">
            <a:extLst>
              <a:ext uri="{FF2B5EF4-FFF2-40B4-BE49-F238E27FC236}">
                <a16:creationId xmlns:a16="http://schemas.microsoft.com/office/drawing/2014/main" id="{E45D0809-5D43-AF4B-958F-BCE2090515E1}"/>
              </a:ext>
            </a:extLst>
          </p:cNvPr>
          <p:cNvGraphicFramePr>
            <a:graphicFrameLocks/>
          </p:cNvGraphicFramePr>
          <p:nvPr/>
        </p:nvGraphicFramePr>
        <p:xfrm>
          <a:off x="127480" y="2634243"/>
          <a:ext cx="4297680" cy="2688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8D81FAB-6EF0-A74A-8C40-658AE8837DC6}"/>
              </a:ext>
            </a:extLst>
          </p:cNvPr>
          <p:cNvGraphicFramePr>
            <a:graphicFrameLocks/>
          </p:cNvGraphicFramePr>
          <p:nvPr/>
        </p:nvGraphicFramePr>
        <p:xfrm>
          <a:off x="4744002" y="2634244"/>
          <a:ext cx="4298558" cy="2692401"/>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318A189D-D2ED-2846-A75B-DBACBE92303D}"/>
              </a:ext>
            </a:extLst>
          </p:cNvPr>
          <p:cNvSpPr/>
          <p:nvPr/>
        </p:nvSpPr>
        <p:spPr>
          <a:xfrm>
            <a:off x="1859016" y="2314214"/>
            <a:ext cx="8354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Host</a:t>
            </a: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86EB3-6D2F-2A45-A61C-86A41D803BFF}"/>
              </a:ext>
            </a:extLst>
          </p:cNvPr>
          <p:cNvSpPr/>
          <p:nvPr/>
        </p:nvSpPr>
        <p:spPr>
          <a:xfrm>
            <a:off x="6479715" y="2314213"/>
            <a:ext cx="7986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NDP</a:t>
            </a: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6048C860-357A-6E49-8E5F-1EB500EED98B}"/>
              </a:ext>
            </a:extLst>
          </p:cNvPr>
          <p:cNvGrpSpPr/>
          <p:nvPr/>
        </p:nvGrpSpPr>
        <p:grpSpPr>
          <a:xfrm>
            <a:off x="7121939" y="695251"/>
            <a:ext cx="1941674" cy="1155664"/>
            <a:chOff x="7111414" y="-44182"/>
            <a:chExt cx="1941674" cy="1762865"/>
          </a:xfrm>
        </p:grpSpPr>
        <p:sp>
          <p:nvSpPr>
            <p:cNvPr id="20" name="Rounded Rectangle 19">
              <a:extLst>
                <a:ext uri="{FF2B5EF4-FFF2-40B4-BE49-F238E27FC236}">
                  <a16:creationId xmlns:a16="http://schemas.microsoft.com/office/drawing/2014/main" id="{DEAB038E-03D9-784E-85F3-E82BB057447A}"/>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22" name="Rounded Rectangle 21">
              <a:extLst>
                <a:ext uri="{FF2B5EF4-FFF2-40B4-BE49-F238E27FC236}">
                  <a16:creationId xmlns:a16="http://schemas.microsoft.com/office/drawing/2014/main" id="{D154B09E-62DD-9D47-A29F-1C2A9491D522}"/>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6" name="Rounded Rectangle 25">
              <a:extLst>
                <a:ext uri="{FF2B5EF4-FFF2-40B4-BE49-F238E27FC236}">
                  <a16:creationId xmlns:a16="http://schemas.microsoft.com/office/drawing/2014/main" id="{9E1E2E95-AD9B-A446-B0EA-1F397F186ED3}"/>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7" name="Rounded Rectangle 26">
              <a:extLst>
                <a:ext uri="{FF2B5EF4-FFF2-40B4-BE49-F238E27FC236}">
                  <a16:creationId xmlns:a16="http://schemas.microsoft.com/office/drawing/2014/main" id="{4C1033A8-280B-3D45-AF10-73B60BCCEB08}"/>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3844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15" dur="500"/>
                                        <p:tgtEl>
                                          <p:spTgt spid="12">
                                            <p:graphicEl>
                                              <a:chart seriesIdx="-3" categoryIdx="-3" bldStep="gridLegen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fade">
                                      <p:cBhvr>
                                        <p:cTn id="18" dur="500"/>
                                        <p:tgtEl>
                                          <p:spTgt spid="12">
                                            <p:graphicEl>
                                              <a:chart seriesIdx="0"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fade">
                                      <p:cBhvr>
                                        <p:cTn id="21" dur="500"/>
                                        <p:tgtEl>
                                          <p:spTgt spid="12">
                                            <p:graphicEl>
                                              <a:chart seriesIdx="1" categoryIdx="-4" bldStep="series"/>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5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32" dur="500"/>
                                        <p:tgtEl>
                                          <p:spTgt spid="13">
                                            <p:graphicEl>
                                              <a:chart seriesIdx="-3" categoryIdx="-3" bldStep="gridLegen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35" dur="500"/>
                                        <p:tgtEl>
                                          <p:spTgt spid="13">
                                            <p:graphicEl>
                                              <a:chart seriesIdx="0" categoryIdx="-4" bldStep="series"/>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38" dur="500"/>
                                        <p:tgtEl>
                                          <p:spTgt spid="13">
                                            <p:graphicEl>
                                              <a:chart seriesIdx="1" categoryIdx="-4" bldStep="series"/>
                                            </p:graphic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500"/>
                                        <p:tgtEl>
                                          <p:spTgt spid="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Sub>
          <a:bldChart bld="series"/>
        </p:bldSub>
      </p:bldGraphic>
      <p:bldGraphic spid="13" grpId="0">
        <p:bldSub>
          <a:bldChart bld="series"/>
        </p:bldSub>
      </p:bldGraphic>
      <p:bldP spid="3"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7C9D0728-991D-6E4C-B17A-8D8A7AB34EBB}"/>
              </a:ext>
            </a:extLst>
          </p:cNvPr>
          <p:cNvGraphicFramePr>
            <a:graphicFrameLocks/>
          </p:cNvGraphicFramePr>
          <p:nvPr>
            <p:extLst>
              <p:ext uri="{D42A27DB-BD31-4B8C-83A1-F6EECF244321}">
                <p14:modId xmlns:p14="http://schemas.microsoft.com/office/powerpoint/2010/main" val="3508874190"/>
              </p:ext>
            </p:extLst>
          </p:nvPr>
        </p:nvGraphicFramePr>
        <p:xfrm>
          <a:off x="1369402" y="2960252"/>
          <a:ext cx="6400800" cy="248948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32</a:t>
            </a:r>
          </a:p>
        </p:txBody>
      </p:sp>
      <p:sp>
        <p:nvSpPr>
          <p:cNvPr id="15" name="Rectangle 14">
            <a:extLst>
              <a:ext uri="{FF2B5EF4-FFF2-40B4-BE49-F238E27FC236}">
                <a16:creationId xmlns:a16="http://schemas.microsoft.com/office/drawing/2014/main" id="{D2A37AB6-B19D-2349-873B-E4A27E3FFD32}"/>
              </a:ext>
            </a:extLst>
          </p:cNvPr>
          <p:cNvSpPr/>
          <p:nvPr/>
        </p:nvSpPr>
        <p:spPr>
          <a:xfrm>
            <a:off x="56594" y="695252"/>
            <a:ext cx="9087406" cy="2369880"/>
          </a:xfrm>
          <a:prstGeom prst="rect">
            <a:avLst/>
          </a:prstGeom>
        </p:spPr>
        <p:txBody>
          <a:bodyPr wrap="square">
            <a:spAutoFit/>
          </a:bodyPr>
          <a:lstStyle/>
          <a:p>
            <a:pPr marL="342900" lvl="0" indent="-342900" defTabSz="914400">
              <a:buFont typeface="System Font Regular"/>
              <a:buChar char="−"/>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LFMR →</a:t>
            </a:r>
            <a:r>
              <a:rPr lang="en-US" sz="2400" dirty="0">
                <a:solidFill>
                  <a:prstClr val="black"/>
                </a:solidFill>
                <a:latin typeface="Cambria" panose="02040503050406030204" pitchFamily="18" charset="0"/>
              </a:rPr>
              <a:t> </a:t>
            </a:r>
            <a:r>
              <a:rPr lang="en-US" sz="2400" dirty="0">
                <a:solidFill>
                  <a:srgbClr val="C00000"/>
                </a:solidFill>
                <a:latin typeface="Cambria" panose="02040503050406030204" pitchFamily="18" charset="0"/>
              </a:rPr>
              <a:t>L2 and L3 caches are inefficient </a:t>
            </a:r>
            <a:endPar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endParaRPr lang="en-US" sz="1400" dirty="0">
              <a:solidFill>
                <a:srgbClr val="C00000"/>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Host’s energy</a:t>
            </a:r>
            <a:r>
              <a:rPr kumimoji="0" lang="en-US" sz="2400" b="0" i="0" u="none" strike="noStrike" kern="1200" cap="none" spc="0" normalizeH="0" noProof="0" dirty="0">
                <a:ln>
                  <a:noFill/>
                </a:ln>
                <a:solidFill>
                  <a:prstClr val="black"/>
                </a:solidFill>
                <a:effectLst/>
                <a:uLnTx/>
                <a:uFillTx/>
                <a:latin typeface="Cambria" panose="02040503050406030204" pitchFamily="18" charset="0"/>
                <a:ea typeface="+mn-ea"/>
                <a:cs typeface="+mn-cs"/>
              </a:rPr>
              <a:t> consumption is dominated by </a:t>
            </a:r>
            <a:br>
              <a:rPr kumimoji="0" lang="en-US" sz="2400" b="0" i="0" u="none" strike="noStrike" kern="1200" cap="none" spc="0" normalizeH="0" noProof="0" dirty="0">
                <a:ln>
                  <a:noFill/>
                </a:ln>
                <a:solidFill>
                  <a:prstClr val="black"/>
                </a:solidFill>
                <a:effectLst/>
                <a:uLnTx/>
                <a:uFillTx/>
                <a:latin typeface="Cambria" panose="02040503050406030204" pitchFamily="18" charset="0"/>
                <a:ea typeface="+mn-ea"/>
                <a:cs typeface="+mn-cs"/>
              </a:rPr>
            </a:br>
            <a:r>
              <a:rPr kumimoji="0" lang="en-US" sz="2400" b="0" i="0" u="none" strike="noStrike" kern="1200" cap="none" spc="0" normalizeH="0" noProof="0" dirty="0">
                <a:ln>
                  <a:noFill/>
                </a:ln>
                <a:solidFill>
                  <a:srgbClr val="C00000"/>
                </a:solidFill>
                <a:effectLst/>
                <a:uLnTx/>
                <a:uFillTx/>
                <a:latin typeface="Cambria" panose="02040503050406030204" pitchFamily="18" charset="0"/>
                <a:ea typeface="+mn-ea"/>
                <a:cs typeface="+mn-cs"/>
              </a:rPr>
              <a:t>cache </a:t>
            </a:r>
            <a:r>
              <a:rPr lang="en-US" sz="2400" dirty="0">
                <a:solidFill>
                  <a:srgbClr val="C00000"/>
                </a:solidFill>
                <a:latin typeface="Cambria" panose="02040503050406030204" pitchFamily="18" charset="0"/>
              </a:rPr>
              <a:t>look-ups and off-chip </a:t>
            </a:r>
            <a:r>
              <a:rPr kumimoji="0" lang="en-US" sz="2400" b="0" i="0" u="none" strike="noStrike" kern="1200" cap="none" spc="0" normalizeH="0" noProof="0" dirty="0">
                <a:ln>
                  <a:noFill/>
                </a:ln>
                <a:solidFill>
                  <a:srgbClr val="C00000"/>
                </a:solidFill>
                <a:effectLst/>
                <a:uLnTx/>
                <a:uFillTx/>
                <a:latin typeface="Cambria" panose="02040503050406030204" pitchFamily="18" charset="0"/>
                <a:ea typeface="+mn-ea"/>
                <a:cs typeface="+mn-cs"/>
              </a:rPr>
              <a:t>data transfers</a:t>
            </a:r>
            <a:br>
              <a:rPr kumimoji="0" lang="en-US" sz="2400" b="0" i="0" u="none" strike="noStrike" kern="1200" cap="none" spc="0" normalizeH="0" noProof="0" dirty="0">
                <a:ln>
                  <a:noFill/>
                </a:ln>
                <a:solidFill>
                  <a:prstClr val="black"/>
                </a:solidFill>
                <a:effectLst/>
                <a:uLnTx/>
                <a:uFillTx/>
                <a:latin typeface="Cambria" panose="02040503050406030204" pitchFamily="18" charset="0"/>
                <a:ea typeface="+mn-ea"/>
                <a:cs typeface="+mn-cs"/>
              </a:rPr>
            </a:b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indent="-342900" defTabSz="914400">
              <a:buFont typeface="System Font Regular"/>
              <a:buChar char="−"/>
              <a:defRPr/>
            </a:pPr>
            <a:r>
              <a:rPr kumimoji="0" lang="en-US" sz="2400" i="0" u="none" strike="noStrike" kern="1200" cap="none" spc="0" normalizeH="0" baseline="0" noProof="0" dirty="0">
                <a:ln>
                  <a:noFill/>
                </a:ln>
                <a:solidFill>
                  <a:schemeClr val="accent5"/>
                </a:solidFill>
                <a:effectLst/>
                <a:uLnTx/>
                <a:uFillTx/>
                <a:latin typeface="Cambria" panose="02040503050406030204" pitchFamily="18" charset="0"/>
              </a:rPr>
              <a:t>NDP</a:t>
            </a:r>
            <a:r>
              <a:rPr kumimoji="0" lang="en-US" sz="2400" i="0" u="none" strike="noStrike" kern="1200" cap="none" spc="0" normalizeH="0" noProof="0" dirty="0">
                <a:ln>
                  <a:noFill/>
                </a:ln>
                <a:solidFill>
                  <a:schemeClr val="accent5"/>
                </a:solidFill>
                <a:effectLst/>
                <a:uLnTx/>
                <a:uFillTx/>
                <a:latin typeface="Cambria" panose="02040503050406030204" pitchFamily="18" charset="0"/>
              </a:rPr>
              <a:t> </a:t>
            </a:r>
            <a:r>
              <a:rPr lang="en-US" sz="2400" dirty="0">
                <a:solidFill>
                  <a:schemeClr val="accent5"/>
                </a:solidFill>
                <a:latin typeface="Cambria" panose="02040503050406030204" pitchFamily="18" charset="0"/>
              </a:rPr>
              <a:t>provides </a:t>
            </a:r>
            <a:r>
              <a:rPr lang="en-US" sz="2400" b="1" dirty="0">
                <a:solidFill>
                  <a:schemeClr val="accent5"/>
                </a:solidFill>
                <a:latin typeface="Cambria" panose="02040503050406030204" pitchFamily="18" charset="0"/>
              </a:rPr>
              <a:t>large system energy reduction </a:t>
            </a:r>
            <a:r>
              <a:rPr lang="en-US" sz="2400" dirty="0">
                <a:solidFill>
                  <a:schemeClr val="accent5"/>
                </a:solidFill>
                <a:latin typeface="Cambria" panose="02040503050406030204" pitchFamily="18" charset="0"/>
              </a:rPr>
              <a:t>since it does not access L2, L3, and off-chip links </a:t>
            </a:r>
            <a:endParaRPr kumimoji="0" lang="en-US" sz="2400" b="1" i="0" u="none" strike="noStrike" kern="1200" cap="none" spc="0" normalizeH="0" baseline="0" noProof="0" dirty="0">
              <a:ln>
                <a:noFill/>
              </a:ln>
              <a:solidFill>
                <a:schemeClr val="accent5"/>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1" y="5449733"/>
            <a:ext cx="9144001" cy="905981"/>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DRAM bandwidth bound applications:</a:t>
            </a:r>
          </a:p>
          <a:p>
            <a:pPr lvl="0" algn="ctr" defTabSz="914400">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a:t>
            </a:r>
            <a: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 </a:t>
            </a:r>
            <a:r>
              <a:rPr lang="en-US" sz="2400" dirty="0">
                <a:solidFill>
                  <a:srgbClr val="7030A0"/>
                </a:solidFill>
                <a:latin typeface="Cambria" panose="02040503050406030204" pitchFamily="18" charset="0"/>
              </a:rPr>
              <a:t>does better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because it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eliminates off-chip I/O traffic</a:t>
            </a:r>
            <a:endParaRPr kumimoji="0" lang="en-US" sz="2400" b="0"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5" name="Title 4">
            <a:extLst>
              <a:ext uri="{FF2B5EF4-FFF2-40B4-BE49-F238E27FC236}">
                <a16:creationId xmlns:a16="http://schemas.microsoft.com/office/drawing/2014/main" id="{0E6F587A-D942-6F42-9129-563AAB298257}"/>
              </a:ext>
            </a:extLst>
          </p:cNvPr>
          <p:cNvSpPr>
            <a:spLocks noGrp="1"/>
          </p:cNvSpPr>
          <p:nvPr>
            <p:ph type="title"/>
          </p:nvPr>
        </p:nvSpPr>
        <p:spPr/>
        <p:txBody>
          <a:bodyPr/>
          <a:lstStyle/>
          <a:p>
            <a:r>
              <a:rPr lang="en-US" dirty="0"/>
              <a:t>Class 1a: DRAM Bandwidth Bound (2/2) </a:t>
            </a:r>
          </a:p>
        </p:txBody>
      </p:sp>
      <p:grpSp>
        <p:nvGrpSpPr>
          <p:cNvPr id="18" name="Group 17">
            <a:extLst>
              <a:ext uri="{FF2B5EF4-FFF2-40B4-BE49-F238E27FC236}">
                <a16:creationId xmlns:a16="http://schemas.microsoft.com/office/drawing/2014/main" id="{6048C860-357A-6E49-8E5F-1EB500EED98B}"/>
              </a:ext>
            </a:extLst>
          </p:cNvPr>
          <p:cNvGrpSpPr/>
          <p:nvPr/>
        </p:nvGrpSpPr>
        <p:grpSpPr>
          <a:xfrm>
            <a:off x="7121939" y="695251"/>
            <a:ext cx="1941674" cy="1155664"/>
            <a:chOff x="7111414" y="-44182"/>
            <a:chExt cx="1941674" cy="1762865"/>
          </a:xfrm>
        </p:grpSpPr>
        <p:sp>
          <p:nvSpPr>
            <p:cNvPr id="20" name="Rounded Rectangle 19">
              <a:extLst>
                <a:ext uri="{FF2B5EF4-FFF2-40B4-BE49-F238E27FC236}">
                  <a16:creationId xmlns:a16="http://schemas.microsoft.com/office/drawing/2014/main" id="{DEAB038E-03D9-784E-85F3-E82BB057447A}"/>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22" name="Rounded Rectangle 21">
              <a:extLst>
                <a:ext uri="{FF2B5EF4-FFF2-40B4-BE49-F238E27FC236}">
                  <a16:creationId xmlns:a16="http://schemas.microsoft.com/office/drawing/2014/main" id="{D154B09E-62DD-9D47-A29F-1C2A9491D522}"/>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6" name="Rounded Rectangle 25">
              <a:extLst>
                <a:ext uri="{FF2B5EF4-FFF2-40B4-BE49-F238E27FC236}">
                  <a16:creationId xmlns:a16="http://schemas.microsoft.com/office/drawing/2014/main" id="{9E1E2E95-AD9B-A446-B0EA-1F397F186ED3}"/>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7" name="Rounded Rectangle 26">
              <a:extLst>
                <a:ext uri="{FF2B5EF4-FFF2-40B4-BE49-F238E27FC236}">
                  <a16:creationId xmlns:a16="http://schemas.microsoft.com/office/drawing/2014/main" id="{4C1033A8-280B-3D45-AF10-73B60BCCEB08}"/>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grpSp>
        <p:nvGrpSpPr>
          <p:cNvPr id="7" name="Group 6">
            <a:extLst>
              <a:ext uri="{FF2B5EF4-FFF2-40B4-BE49-F238E27FC236}">
                <a16:creationId xmlns:a16="http://schemas.microsoft.com/office/drawing/2014/main" id="{66AD0B85-9413-7E47-B211-6C4840C88285}"/>
              </a:ext>
            </a:extLst>
          </p:cNvPr>
          <p:cNvGrpSpPr/>
          <p:nvPr/>
        </p:nvGrpSpPr>
        <p:grpSpPr>
          <a:xfrm>
            <a:off x="2989943" y="3429000"/>
            <a:ext cx="4368800" cy="475343"/>
            <a:chOff x="2989943" y="3429000"/>
            <a:chExt cx="4368800" cy="475343"/>
          </a:xfrm>
        </p:grpSpPr>
        <p:cxnSp>
          <p:nvCxnSpPr>
            <p:cNvPr id="6" name="Straight Arrow Connector 5">
              <a:extLst>
                <a:ext uri="{FF2B5EF4-FFF2-40B4-BE49-F238E27FC236}">
                  <a16:creationId xmlns:a16="http://schemas.microsoft.com/office/drawing/2014/main" id="{3AD210DC-4E59-1542-8FFC-0EC4D708A950}"/>
                </a:ext>
              </a:extLst>
            </p:cNvPr>
            <p:cNvCxnSpPr/>
            <p:nvPr/>
          </p:nvCxnSpPr>
          <p:spPr>
            <a:xfrm flipV="1">
              <a:off x="2989943"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0C3939-E037-F84A-912E-DCA4A5825416}"/>
                </a:ext>
              </a:extLst>
            </p:cNvPr>
            <p:cNvCxnSpPr/>
            <p:nvPr/>
          </p:nvCxnSpPr>
          <p:spPr>
            <a:xfrm flipV="1">
              <a:off x="4093029"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0A7FCF-4B77-7D41-940D-39020EC7EC16}"/>
                </a:ext>
              </a:extLst>
            </p:cNvPr>
            <p:cNvCxnSpPr/>
            <p:nvPr/>
          </p:nvCxnSpPr>
          <p:spPr>
            <a:xfrm flipV="1">
              <a:off x="5174343"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08A5D-349B-BF43-A786-68207A52108F}"/>
                </a:ext>
              </a:extLst>
            </p:cNvPr>
            <p:cNvCxnSpPr/>
            <p:nvPr/>
          </p:nvCxnSpPr>
          <p:spPr>
            <a:xfrm flipV="1">
              <a:off x="6270171"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AB8D621-C3C9-294B-9DB7-4D568AE20F47}"/>
                </a:ext>
              </a:extLst>
            </p:cNvPr>
            <p:cNvCxnSpPr/>
            <p:nvPr/>
          </p:nvCxnSpPr>
          <p:spPr>
            <a:xfrm flipV="1">
              <a:off x="7358743"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D0E3FE1-0BF7-8946-82F9-D52CCAD61101}"/>
              </a:ext>
            </a:extLst>
          </p:cNvPr>
          <p:cNvGrpSpPr/>
          <p:nvPr/>
        </p:nvGrpSpPr>
        <p:grpSpPr>
          <a:xfrm>
            <a:off x="2235201" y="3371954"/>
            <a:ext cx="4816548" cy="1599189"/>
            <a:chOff x="2235201" y="3371954"/>
            <a:chExt cx="4816548" cy="1599189"/>
          </a:xfrm>
        </p:grpSpPr>
        <p:sp>
          <p:nvSpPr>
            <p:cNvPr id="9" name="Rounded Rectangle 8">
              <a:extLst>
                <a:ext uri="{FF2B5EF4-FFF2-40B4-BE49-F238E27FC236}">
                  <a16:creationId xmlns:a16="http://schemas.microsoft.com/office/drawing/2014/main" id="{E1FDD5C8-A627-4945-8F0A-44A78D2B2380}"/>
                </a:ext>
              </a:extLst>
            </p:cNvPr>
            <p:cNvSpPr/>
            <p:nvPr/>
          </p:nvSpPr>
          <p:spPr>
            <a:xfrm>
              <a:off x="2235201" y="3374571"/>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415E167-A167-1341-BEE4-243DAFCC13C0}"/>
                </a:ext>
              </a:extLst>
            </p:cNvPr>
            <p:cNvSpPr/>
            <p:nvPr/>
          </p:nvSpPr>
          <p:spPr>
            <a:xfrm>
              <a:off x="3323773" y="3374571"/>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89D21E37-8723-6E40-98D6-D0A10B0520A8}"/>
                </a:ext>
              </a:extLst>
            </p:cNvPr>
            <p:cNvSpPr/>
            <p:nvPr/>
          </p:nvSpPr>
          <p:spPr>
            <a:xfrm>
              <a:off x="4405086" y="3371954"/>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9A404D16-3EB3-F14F-BB69-0D6AEEEF24D4}"/>
                </a:ext>
              </a:extLst>
            </p:cNvPr>
            <p:cNvSpPr/>
            <p:nvPr/>
          </p:nvSpPr>
          <p:spPr>
            <a:xfrm>
              <a:off x="5507075" y="3371954"/>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5EED3FEF-CFC7-1E45-94EF-E35A46131829}"/>
                </a:ext>
              </a:extLst>
            </p:cNvPr>
            <p:cNvSpPr/>
            <p:nvPr/>
          </p:nvSpPr>
          <p:spPr>
            <a:xfrm>
              <a:off x="6609064" y="3371954"/>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802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66" name="Group 65">
            <a:extLst>
              <a:ext uri="{FF2B5EF4-FFF2-40B4-BE49-F238E27FC236}">
                <a16:creationId xmlns:a16="http://schemas.microsoft.com/office/drawing/2014/main" id="{DDBBBC3A-BA3C-AC4E-94A6-0D0053120108}"/>
              </a:ext>
            </a:extLst>
          </p:cNvPr>
          <p:cNvGrpSpPr/>
          <p:nvPr/>
        </p:nvGrpSpPr>
        <p:grpSpPr>
          <a:xfrm>
            <a:off x="75991" y="695617"/>
            <a:ext cx="9351826" cy="5945785"/>
            <a:chOff x="75991" y="838492"/>
            <a:chExt cx="9351826" cy="5945785"/>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586266"/>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510879"/>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876222"/>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1590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21962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331571"/>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2100264"/>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3098622"/>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857836"/>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500758"/>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67380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496798"/>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544583"/>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18020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366524"/>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2012317"/>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970464"/>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967571"/>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257949"/>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905968"/>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863229"/>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287369"/>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5065818"/>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833057"/>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395918"/>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74899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9471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207288"/>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395918"/>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748990"/>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460299"/>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937622"/>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6123119"/>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163119"/>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156203"/>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555129"/>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200949"/>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156203"/>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584550"/>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937622"/>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584549"/>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1641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829979"/>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21059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932993"/>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4149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2007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8672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8242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192901"/>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508925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838492"/>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gr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33</a:t>
            </a:r>
          </a:p>
        </p:txBody>
      </p:sp>
      <p:sp>
        <p:nvSpPr>
          <p:cNvPr id="64" name="Rectangle 63">
            <a:extLst>
              <a:ext uri="{FF2B5EF4-FFF2-40B4-BE49-F238E27FC236}">
                <a16:creationId xmlns:a16="http://schemas.microsoft.com/office/drawing/2014/main" id="{6B8F4122-3CBF-F148-9B37-3EDFC2112DAD}"/>
              </a:ext>
            </a:extLst>
          </p:cNvPr>
          <p:cNvSpPr/>
          <p:nvPr/>
        </p:nvSpPr>
        <p:spPr>
          <a:xfrm>
            <a:off x="7850" y="703519"/>
            <a:ext cx="9136150" cy="5727426"/>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7" name="Picture 66">
            <a:extLst>
              <a:ext uri="{FF2B5EF4-FFF2-40B4-BE49-F238E27FC236}">
                <a16:creationId xmlns:a16="http://schemas.microsoft.com/office/drawing/2014/main" id="{7E0948B4-B732-BE44-8939-849DD5B10047}"/>
              </a:ext>
            </a:extLst>
          </p:cNvPr>
          <p:cNvPicPr>
            <a:picLocks noChangeAspect="1"/>
          </p:cNvPicPr>
          <p:nvPr/>
        </p:nvPicPr>
        <p:blipFill>
          <a:blip r:embed="rId3"/>
          <a:stretch>
            <a:fillRect/>
          </a:stretch>
        </p:blipFill>
        <p:spPr>
          <a:xfrm>
            <a:off x="730745" y="1701643"/>
            <a:ext cx="7682510" cy="3454714"/>
          </a:xfrm>
          <a:prstGeom prst="rect">
            <a:avLst/>
          </a:prstGeom>
          <a:ln w="57150">
            <a:solidFill>
              <a:schemeClr val="accent6">
                <a:lumMod val="75000"/>
              </a:schemeClr>
            </a:solidFill>
          </a:ln>
        </p:spPr>
      </p:pic>
      <p:sp>
        <p:nvSpPr>
          <p:cNvPr id="71" name="Rectangle 70">
            <a:extLst>
              <a:ext uri="{FF2B5EF4-FFF2-40B4-BE49-F238E27FC236}">
                <a16:creationId xmlns:a16="http://schemas.microsoft.com/office/drawing/2014/main" id="{E89733B8-CE51-CF42-8CB8-38E04A03EC60}"/>
              </a:ext>
            </a:extLst>
          </p:cNvPr>
          <p:cNvSpPr/>
          <p:nvPr/>
        </p:nvSpPr>
        <p:spPr>
          <a:xfrm>
            <a:off x="5731154" y="6445459"/>
            <a:ext cx="3191502" cy="161067"/>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0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2009-B198-614D-B240-C5EF199298F8}"/>
              </a:ext>
            </a:extLst>
          </p:cNvPr>
          <p:cNvSpPr>
            <a:spLocks noGrp="1"/>
          </p:cNvSpPr>
          <p:nvPr>
            <p:ph type="title"/>
          </p:nvPr>
        </p:nvSpPr>
        <p:spPr/>
        <p:txBody>
          <a:bodyPr/>
          <a:lstStyle/>
          <a:p>
            <a:r>
              <a:rPr lang="en-US" dirty="0"/>
              <a:t>Methodology Validation </a:t>
            </a:r>
          </a:p>
        </p:txBody>
      </p:sp>
      <p:sp>
        <p:nvSpPr>
          <p:cNvPr id="3" name="Content Placeholder 2">
            <a:extLst>
              <a:ext uri="{FF2B5EF4-FFF2-40B4-BE49-F238E27FC236}">
                <a16:creationId xmlns:a16="http://schemas.microsoft.com/office/drawing/2014/main" id="{3B53F523-03EC-B442-A058-A1630AAD76EE}"/>
              </a:ext>
            </a:extLst>
          </p:cNvPr>
          <p:cNvSpPr>
            <a:spLocks noGrp="1"/>
          </p:cNvSpPr>
          <p:nvPr>
            <p:ph idx="1"/>
          </p:nvPr>
        </p:nvSpPr>
        <p:spPr>
          <a:xfrm>
            <a:off x="75991" y="720969"/>
            <a:ext cx="8987622" cy="5416061"/>
          </a:xfrm>
        </p:spPr>
        <p:txBody>
          <a:bodyPr/>
          <a:lstStyle/>
          <a:p>
            <a:r>
              <a:rPr lang="en-US" b="1" dirty="0">
                <a:solidFill>
                  <a:schemeClr val="accent5"/>
                </a:solidFill>
              </a:rPr>
              <a:t>Goal: </a:t>
            </a:r>
            <a:r>
              <a:rPr lang="en-US" dirty="0"/>
              <a:t>evaluate the </a:t>
            </a:r>
            <a:r>
              <a:rPr lang="en-US" dirty="0">
                <a:solidFill>
                  <a:schemeClr val="accent5"/>
                </a:solidFill>
              </a:rPr>
              <a:t>accuracy </a:t>
            </a:r>
            <a:r>
              <a:rPr lang="en-US" dirty="0"/>
              <a:t>of our workload characterization methodically on a large set of functions</a:t>
            </a:r>
            <a:br>
              <a:rPr lang="en-US" dirty="0"/>
            </a:br>
            <a:endParaRPr lang="en-US" sz="1400" dirty="0"/>
          </a:p>
          <a:p>
            <a:r>
              <a:rPr lang="en-US" dirty="0"/>
              <a:t>Two-phase validation:</a:t>
            </a:r>
          </a:p>
        </p:txBody>
      </p:sp>
      <p:grpSp>
        <p:nvGrpSpPr>
          <p:cNvPr id="34" name="Group 33">
            <a:extLst>
              <a:ext uri="{FF2B5EF4-FFF2-40B4-BE49-F238E27FC236}">
                <a16:creationId xmlns:a16="http://schemas.microsoft.com/office/drawing/2014/main" id="{01F3D518-9714-D44F-8EFC-7FBD3F675294}"/>
              </a:ext>
            </a:extLst>
          </p:cNvPr>
          <p:cNvGrpSpPr/>
          <p:nvPr/>
        </p:nvGrpSpPr>
        <p:grpSpPr>
          <a:xfrm>
            <a:off x="4768571" y="2253374"/>
            <a:ext cx="4295042" cy="2351250"/>
            <a:chOff x="4807666" y="2374780"/>
            <a:chExt cx="4295042" cy="2351250"/>
          </a:xfrm>
        </p:grpSpPr>
        <p:sp>
          <p:nvSpPr>
            <p:cNvPr id="17" name="Right Arrow 16">
              <a:extLst>
                <a:ext uri="{FF2B5EF4-FFF2-40B4-BE49-F238E27FC236}">
                  <a16:creationId xmlns:a16="http://schemas.microsoft.com/office/drawing/2014/main" id="{8A308D52-097E-6A45-814F-2D2A92CC84C4}"/>
                </a:ext>
              </a:extLst>
            </p:cNvPr>
            <p:cNvSpPr/>
            <p:nvPr/>
          </p:nvSpPr>
          <p:spPr>
            <a:xfrm>
              <a:off x="6223782" y="3601383"/>
              <a:ext cx="1180131" cy="59648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Classify</a:t>
              </a:r>
            </a:p>
          </p:txBody>
        </p:sp>
        <p:sp>
          <p:nvSpPr>
            <p:cNvPr id="18" name="Rounded Rectangle 17">
              <a:extLst>
                <a:ext uri="{FF2B5EF4-FFF2-40B4-BE49-F238E27FC236}">
                  <a16:creationId xmlns:a16="http://schemas.microsoft.com/office/drawing/2014/main" id="{F294AFF0-3808-BF4C-BA9C-F15A96DF9CB6}"/>
                </a:ext>
              </a:extLst>
            </p:cNvPr>
            <p:cNvSpPr/>
            <p:nvPr/>
          </p:nvSpPr>
          <p:spPr>
            <a:xfrm>
              <a:off x="7612265" y="3558485"/>
              <a:ext cx="1351890" cy="681038"/>
            </a:xfrm>
            <a:prstGeom prst="roundRect">
              <a:avLst/>
            </a:prstGeom>
            <a:solidFill>
              <a:srgbClr val="65AFE6"/>
            </a:solidFill>
            <a:ln w="1905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Accuracy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19" name="Rectangle 18">
              <a:extLst>
                <a:ext uri="{FF2B5EF4-FFF2-40B4-BE49-F238E27FC236}">
                  <a16:creationId xmlns:a16="http://schemas.microsoft.com/office/drawing/2014/main" id="{F5FA692E-3415-5943-A4CB-AAF6D22E0AE4}"/>
                </a:ext>
              </a:extLst>
            </p:cNvPr>
            <p:cNvSpPr/>
            <p:nvPr/>
          </p:nvSpPr>
          <p:spPr>
            <a:xfrm>
              <a:off x="6177353" y="4079699"/>
              <a:ext cx="1180131" cy="646331"/>
            </a:xfrm>
            <a:prstGeom prst="rect">
              <a:avLst/>
            </a:prstGeom>
          </p:spPr>
          <p:txBody>
            <a:bodyPr wrap="none">
              <a:spAutoFit/>
            </a:bodyPr>
            <a:lstStyle/>
            <a:p>
              <a:pPr algn="ctr"/>
              <a:r>
                <a:rPr lang="en-US" b="1" dirty="0">
                  <a:solidFill>
                    <a:srgbClr val="C00000"/>
                  </a:solidFill>
                  <a:latin typeface="Cambria" panose="02040503050406030204" pitchFamily="18" charset="0"/>
                </a:rPr>
                <a:t>100</a:t>
              </a:r>
            </a:p>
            <a:p>
              <a:pPr algn="ctr"/>
              <a:r>
                <a:rPr lang="en-US" b="1" dirty="0">
                  <a:solidFill>
                    <a:srgbClr val="C00000"/>
                  </a:solidFill>
                  <a:latin typeface="Cambria" panose="02040503050406030204" pitchFamily="18" charset="0"/>
                </a:rPr>
                <a:t>functions</a:t>
              </a:r>
              <a:endParaRPr lang="en-US" b="1" dirty="0">
                <a:solidFill>
                  <a:srgbClr val="C00000"/>
                </a:solidFill>
              </a:endParaRPr>
            </a:p>
          </p:txBody>
        </p:sp>
        <p:sp>
          <p:nvSpPr>
            <p:cNvPr id="21" name="Rectangle 20">
              <a:extLst>
                <a:ext uri="{FF2B5EF4-FFF2-40B4-BE49-F238E27FC236}">
                  <a16:creationId xmlns:a16="http://schemas.microsoft.com/office/drawing/2014/main" id="{E71894AF-E2A1-C145-85E1-00D602240CAF}"/>
                </a:ext>
              </a:extLst>
            </p:cNvPr>
            <p:cNvSpPr/>
            <p:nvPr/>
          </p:nvSpPr>
          <p:spPr>
            <a:xfrm>
              <a:off x="4807666" y="2374780"/>
              <a:ext cx="4295042" cy="830997"/>
            </a:xfrm>
            <a:prstGeom prst="rect">
              <a:avLst/>
            </a:prstGeom>
          </p:spPr>
          <p:txBody>
            <a:bodyPr wrap="square">
              <a:spAutoFit/>
            </a:bodyPr>
            <a:lstStyle/>
            <a:p>
              <a:pPr algn="ctr"/>
              <a:r>
                <a:rPr lang="en-US" sz="2400" b="1" dirty="0">
                  <a:solidFill>
                    <a:schemeClr val="accent6">
                      <a:lumMod val="75000"/>
                    </a:schemeClr>
                  </a:solidFill>
                  <a:latin typeface="Cambria" panose="02040503050406030204" pitchFamily="18" charset="0"/>
                </a:rPr>
                <a:t>Phase 2: </a:t>
              </a:r>
              <a:br>
                <a:rPr lang="en-US" sz="2400" b="1" dirty="0">
                  <a:solidFill>
                    <a:schemeClr val="accent6">
                      <a:lumMod val="75000"/>
                    </a:schemeClr>
                  </a:solidFill>
                  <a:latin typeface="Cambria" panose="02040503050406030204" pitchFamily="18" charset="0"/>
                </a:rPr>
              </a:br>
              <a:r>
                <a:rPr lang="en-US" sz="2400" b="1" dirty="0">
                  <a:solidFill>
                    <a:schemeClr val="accent6">
                      <a:lumMod val="75000"/>
                    </a:schemeClr>
                  </a:solidFill>
                  <a:latin typeface="Cambria" panose="02040503050406030204" pitchFamily="18" charset="0"/>
                </a:rPr>
                <a:t>calculate accuracy</a:t>
              </a:r>
            </a:p>
          </p:txBody>
        </p:sp>
      </p:grpSp>
      <p:sp>
        <p:nvSpPr>
          <p:cNvPr id="24" name="Rectangle 23">
            <a:extLst>
              <a:ext uri="{FF2B5EF4-FFF2-40B4-BE49-F238E27FC236}">
                <a16:creationId xmlns:a16="http://schemas.microsoft.com/office/drawing/2014/main" id="{9ED587DB-1861-1D48-BA3F-5E3E1A4F3911}"/>
              </a:ext>
            </a:extLst>
          </p:cNvPr>
          <p:cNvSpPr/>
          <p:nvPr/>
        </p:nvSpPr>
        <p:spPr>
          <a:xfrm>
            <a:off x="-2198" y="4770454"/>
            <a:ext cx="9144000" cy="1650443"/>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8E702"/>
                </a:solidFill>
                <a:effectLst/>
                <a:uLnTx/>
                <a:uFillTx/>
                <a:latin typeface="Cambria" panose="02040503050406030204" pitchFamily="18" charset="0"/>
                <a:ea typeface="+mn-ea"/>
                <a:cs typeface="+mn-cs"/>
              </a:rPr>
              <a:t>High</a:t>
            </a:r>
            <a:r>
              <a:rPr kumimoji="0" lang="en-US" sz="2800" b="1" i="0" u="none" strike="noStrike" kern="1200" cap="none" spc="0" normalizeH="0" noProof="0" dirty="0">
                <a:ln>
                  <a:noFill/>
                </a:ln>
                <a:solidFill>
                  <a:srgbClr val="F8E702"/>
                </a:solidFill>
                <a:effectLst/>
                <a:uLnTx/>
                <a:uFillTx/>
                <a:latin typeface="Cambria" panose="02040503050406030204" pitchFamily="18" charset="0"/>
                <a:ea typeface="+mn-ea"/>
                <a:cs typeface="+mn-cs"/>
              </a:rPr>
              <a:t> accuracy: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baseline="0" dirty="0">
              <a:solidFill>
                <a:schemeClr val="accent4"/>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7030A0"/>
                </a:solidFill>
                <a:latin typeface="Cambria" panose="02040503050406030204" pitchFamily="18" charset="0"/>
              </a:rPr>
              <a:t>our methodology a</a:t>
            </a:r>
            <a:r>
              <a:rPr kumimoji="0" lang="en-US" sz="2800" i="0" u="none" strike="noStrike" kern="1200" cap="none" spc="0" normalizeH="0" baseline="0" noProof="0" dirty="0" err="1">
                <a:ln>
                  <a:noFill/>
                </a:ln>
                <a:solidFill>
                  <a:srgbClr val="7030A0"/>
                </a:solidFill>
                <a:effectLst/>
                <a:uLnTx/>
                <a:uFillTx/>
                <a:latin typeface="Cambria" panose="02040503050406030204" pitchFamily="18" charset="0"/>
                <a:ea typeface="+mn-ea"/>
                <a:cs typeface="+mn-cs"/>
              </a:rPr>
              <a:t>ccurately</a:t>
            </a:r>
            <a:r>
              <a:rPr kumimoji="0" lang="en-US" sz="28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 classifies 97% </a:t>
            </a:r>
            <a:r>
              <a:rPr kumimoji="0" lang="en-US" sz="28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of functions </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into one of the six memory bottleneck classes </a:t>
            </a:r>
          </a:p>
        </p:txBody>
      </p:sp>
      <p:grpSp>
        <p:nvGrpSpPr>
          <p:cNvPr id="35" name="Group 34">
            <a:extLst>
              <a:ext uri="{FF2B5EF4-FFF2-40B4-BE49-F238E27FC236}">
                <a16:creationId xmlns:a16="http://schemas.microsoft.com/office/drawing/2014/main" id="{E2E97F3F-7B66-5044-B434-7A05512AAEB2}"/>
              </a:ext>
            </a:extLst>
          </p:cNvPr>
          <p:cNvGrpSpPr/>
          <p:nvPr/>
        </p:nvGrpSpPr>
        <p:grpSpPr>
          <a:xfrm>
            <a:off x="194186" y="2253374"/>
            <a:ext cx="5689291" cy="2343717"/>
            <a:chOff x="233281" y="2374780"/>
            <a:chExt cx="5689291" cy="2343717"/>
          </a:xfrm>
        </p:grpSpPr>
        <p:grpSp>
          <p:nvGrpSpPr>
            <p:cNvPr id="33" name="Group 32">
              <a:extLst>
                <a:ext uri="{FF2B5EF4-FFF2-40B4-BE49-F238E27FC236}">
                  <a16:creationId xmlns:a16="http://schemas.microsoft.com/office/drawing/2014/main" id="{22406EBD-ACD4-BB4B-A546-7A42D1952EC2}"/>
                </a:ext>
              </a:extLst>
            </p:cNvPr>
            <p:cNvGrpSpPr/>
            <p:nvPr/>
          </p:nvGrpSpPr>
          <p:grpSpPr>
            <a:xfrm>
              <a:off x="233281" y="2374780"/>
              <a:ext cx="5689291" cy="2224797"/>
              <a:chOff x="233281" y="2374780"/>
              <a:chExt cx="5689291" cy="2224797"/>
            </a:xfrm>
          </p:grpSpPr>
          <p:sp>
            <p:nvSpPr>
              <p:cNvPr id="9" name="Rectangle 8">
                <a:extLst>
                  <a:ext uri="{FF2B5EF4-FFF2-40B4-BE49-F238E27FC236}">
                    <a16:creationId xmlns:a16="http://schemas.microsoft.com/office/drawing/2014/main" id="{0A057975-A3D7-894B-AC89-C590E4716F9D}"/>
                  </a:ext>
                </a:extLst>
              </p:cNvPr>
              <p:cNvSpPr/>
              <p:nvPr/>
            </p:nvSpPr>
            <p:spPr>
              <a:xfrm>
                <a:off x="1063464" y="2374780"/>
                <a:ext cx="4295042" cy="830997"/>
              </a:xfrm>
              <a:prstGeom prst="rect">
                <a:avLst/>
              </a:prstGeom>
            </p:spPr>
            <p:txBody>
              <a:bodyPr wrap="square">
                <a:spAutoFit/>
              </a:bodyPr>
              <a:lstStyle/>
              <a:p>
                <a:pPr algn="ctr"/>
                <a:r>
                  <a:rPr lang="en-US" sz="2400" b="1" dirty="0">
                    <a:solidFill>
                      <a:schemeClr val="accent6">
                        <a:lumMod val="75000"/>
                      </a:schemeClr>
                    </a:solidFill>
                    <a:latin typeface="Cambria" panose="02040503050406030204" pitchFamily="18" charset="0"/>
                  </a:rPr>
                  <a:t>Phase 1: </a:t>
                </a:r>
                <a:br>
                  <a:rPr lang="en-US" sz="2400" b="1" dirty="0">
                    <a:solidFill>
                      <a:schemeClr val="accent6">
                        <a:lumMod val="75000"/>
                      </a:schemeClr>
                    </a:solidFill>
                    <a:latin typeface="Cambria" panose="02040503050406030204" pitchFamily="18" charset="0"/>
                  </a:rPr>
                </a:br>
                <a:r>
                  <a:rPr lang="en-US" sz="2400" b="1" dirty="0">
                    <a:solidFill>
                      <a:schemeClr val="accent6">
                        <a:lumMod val="75000"/>
                      </a:schemeClr>
                    </a:solidFill>
                    <a:latin typeface="Cambria" panose="02040503050406030204" pitchFamily="18" charset="0"/>
                  </a:rPr>
                  <a:t>calculate thresholds (T)</a:t>
                </a:r>
              </a:p>
            </p:txBody>
          </p:sp>
          <p:grpSp>
            <p:nvGrpSpPr>
              <p:cNvPr id="10" name="Group 9">
                <a:extLst>
                  <a:ext uri="{FF2B5EF4-FFF2-40B4-BE49-F238E27FC236}">
                    <a16:creationId xmlns:a16="http://schemas.microsoft.com/office/drawing/2014/main" id="{1F58BEE4-1C0A-364E-8F12-5E8FD79F240F}"/>
                  </a:ext>
                </a:extLst>
              </p:cNvPr>
              <p:cNvGrpSpPr/>
              <p:nvPr/>
            </p:nvGrpSpPr>
            <p:grpSpPr>
              <a:xfrm>
                <a:off x="233281" y="3225997"/>
                <a:ext cx="2161275" cy="1373580"/>
                <a:chOff x="93743" y="864649"/>
                <a:chExt cx="5788537" cy="1804313"/>
              </a:xfrm>
            </p:grpSpPr>
            <p:sp>
              <p:nvSpPr>
                <p:cNvPr id="11" name="Rounded Rectangle 10">
                  <a:extLst>
                    <a:ext uri="{FF2B5EF4-FFF2-40B4-BE49-F238E27FC236}">
                      <a16:creationId xmlns:a16="http://schemas.microsoft.com/office/drawing/2014/main" id="{159238DF-B9D3-7240-8D2C-D1A72EF9D51D}"/>
                    </a:ext>
                  </a:extLst>
                </p:cNvPr>
                <p:cNvSpPr/>
                <p:nvPr/>
              </p:nvSpPr>
              <p:spPr>
                <a:xfrm>
                  <a:off x="93743" y="864649"/>
                  <a:ext cx="2734057" cy="850392"/>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mbria" panose="02040503050406030204" pitchFamily="18" charset="0"/>
                      <a:cs typeface="Arial" panose="020B0604020202020204" pitchFamily="34" charset="0"/>
                    </a:rPr>
                    <a:t>T</a:t>
                  </a:r>
                  <a:r>
                    <a:rPr kumimoji="0" lang="en-US" sz="1400" b="0" i="0" u="none" strike="noStrike" kern="1200" cap="none" spc="0" normalizeH="0" noProof="0" dirty="0" err="1">
                      <a:ln>
                        <a:noFill/>
                      </a:ln>
                      <a:solidFill>
                        <a:prstClr val="black"/>
                      </a:solidFill>
                      <a:effectLst/>
                      <a:uLnTx/>
                      <a:uFillTx/>
                      <a:latin typeface="Cambria" panose="02040503050406030204" pitchFamily="18" charset="0"/>
                      <a:ea typeface="+mn-ea"/>
                      <a:cs typeface="Arial" panose="020B0604020202020204" pitchFamily="34" charset="0"/>
                    </a:rPr>
                    <a:t>emporal</a:t>
                  </a: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 Locality</a:t>
                  </a:r>
                  <a:endParaRPr kumimoji="0" lang="en-US"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2" name="Rounded Rectangle 11">
                  <a:extLst>
                    <a:ext uri="{FF2B5EF4-FFF2-40B4-BE49-F238E27FC236}">
                      <a16:creationId xmlns:a16="http://schemas.microsoft.com/office/drawing/2014/main" id="{065C8B50-3473-044D-AE4B-26B48A01F5B4}"/>
                    </a:ext>
                  </a:extLst>
                </p:cNvPr>
                <p:cNvSpPr/>
                <p:nvPr/>
              </p:nvSpPr>
              <p:spPr>
                <a:xfrm>
                  <a:off x="93743" y="1818570"/>
                  <a:ext cx="2734057" cy="850392"/>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LLC MPKI</a:t>
                  </a:r>
                </a:p>
              </p:txBody>
            </p:sp>
            <p:sp>
              <p:nvSpPr>
                <p:cNvPr id="13" name="Rounded Rectangle 12">
                  <a:extLst>
                    <a:ext uri="{FF2B5EF4-FFF2-40B4-BE49-F238E27FC236}">
                      <a16:creationId xmlns:a16="http://schemas.microsoft.com/office/drawing/2014/main" id="{061E31BA-9988-ED46-9DD1-CECACD6B9559}"/>
                    </a:ext>
                  </a:extLst>
                </p:cNvPr>
                <p:cNvSpPr/>
                <p:nvPr/>
              </p:nvSpPr>
              <p:spPr>
                <a:xfrm>
                  <a:off x="2933381" y="1818570"/>
                  <a:ext cx="2948899" cy="850392"/>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Miss Ratio</a:t>
                  </a:r>
                </a:p>
              </p:txBody>
            </p:sp>
            <p:sp>
              <p:nvSpPr>
                <p:cNvPr id="14" name="Rounded Rectangle 13">
                  <a:extLst>
                    <a:ext uri="{FF2B5EF4-FFF2-40B4-BE49-F238E27FC236}">
                      <a16:creationId xmlns:a16="http://schemas.microsoft.com/office/drawing/2014/main" id="{7EA41F07-8073-6344-9EE4-C6C076791209}"/>
                    </a:ext>
                  </a:extLst>
                </p:cNvPr>
                <p:cNvSpPr/>
                <p:nvPr/>
              </p:nvSpPr>
              <p:spPr>
                <a:xfrm>
                  <a:off x="2933381" y="864649"/>
                  <a:ext cx="2948899" cy="850392"/>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Arithmetic Intensity</a:t>
                  </a:r>
                </a:p>
              </p:txBody>
            </p:sp>
          </p:grpSp>
          <p:grpSp>
            <p:nvGrpSpPr>
              <p:cNvPr id="26" name="Group 25">
                <a:extLst>
                  <a:ext uri="{FF2B5EF4-FFF2-40B4-BE49-F238E27FC236}">
                    <a16:creationId xmlns:a16="http://schemas.microsoft.com/office/drawing/2014/main" id="{BC31FFE7-9DAB-454C-A33B-FD1F276BAE92}"/>
                  </a:ext>
                </a:extLst>
              </p:cNvPr>
              <p:cNvGrpSpPr/>
              <p:nvPr/>
            </p:nvGrpSpPr>
            <p:grpSpPr>
              <a:xfrm>
                <a:off x="4027415" y="3222285"/>
                <a:ext cx="1895157" cy="1373580"/>
                <a:chOff x="93743" y="930644"/>
                <a:chExt cx="5788537" cy="1804313"/>
              </a:xfrm>
            </p:grpSpPr>
            <p:sp>
              <p:nvSpPr>
                <p:cNvPr id="27" name="Rounded Rectangle 26">
                  <a:extLst>
                    <a:ext uri="{FF2B5EF4-FFF2-40B4-BE49-F238E27FC236}">
                      <a16:creationId xmlns:a16="http://schemas.microsoft.com/office/drawing/2014/main" id="{169634C3-F7EF-3C4F-AC2C-BC0DC4AAE879}"/>
                    </a:ext>
                  </a:extLst>
                </p:cNvPr>
                <p:cNvSpPr/>
                <p:nvPr/>
              </p:nvSpPr>
              <p:spPr>
                <a:xfrm>
                  <a:off x="93743" y="930644"/>
                  <a:ext cx="2734055" cy="850392"/>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mbria" panose="02040503050406030204" pitchFamily="18" charset="0"/>
                      <a:cs typeface="Arial" panose="020B0604020202020204" pitchFamily="34" charset="0"/>
                    </a:rPr>
                    <a:t>T</a:t>
                  </a:r>
                  <a:r>
                    <a:rPr lang="en-US" sz="1400" baseline="-25000" dirty="0">
                      <a:solidFill>
                        <a:prstClr val="black"/>
                      </a:solidFill>
                      <a:latin typeface="Cambria" panose="02040503050406030204" pitchFamily="18" charset="0"/>
                      <a:cs typeface="Arial" panose="020B0604020202020204" pitchFamily="34" charset="0"/>
                    </a:rPr>
                    <a:t>T</a:t>
                  </a:r>
                  <a:r>
                    <a:rPr kumimoji="0" lang="en-US" sz="1400" b="0" i="0" u="none" strike="noStrike" kern="1200" cap="none" spc="0" normalizeH="0" baseline="-25000" noProof="0" dirty="0" err="1">
                      <a:ln>
                        <a:noFill/>
                      </a:ln>
                      <a:solidFill>
                        <a:prstClr val="black"/>
                      </a:solidFill>
                      <a:effectLst/>
                      <a:uLnTx/>
                      <a:uFillTx/>
                      <a:latin typeface="Cambria" panose="02040503050406030204" pitchFamily="18" charset="0"/>
                      <a:ea typeface="+mn-ea"/>
                      <a:cs typeface="Arial" panose="020B0604020202020204" pitchFamily="34" charset="0"/>
                    </a:rPr>
                    <a:t>emporal</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 Locality</a:t>
                  </a:r>
                  <a:endParaRPr kumimoji="0" lang="en-US"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28" name="Rounded Rectangle 27">
                  <a:extLst>
                    <a:ext uri="{FF2B5EF4-FFF2-40B4-BE49-F238E27FC236}">
                      <a16:creationId xmlns:a16="http://schemas.microsoft.com/office/drawing/2014/main" id="{DDABF014-3E36-7C48-9464-7F55060115C7}"/>
                    </a:ext>
                  </a:extLst>
                </p:cNvPr>
                <p:cNvSpPr/>
                <p:nvPr/>
              </p:nvSpPr>
              <p:spPr>
                <a:xfrm>
                  <a:off x="93743" y="1884565"/>
                  <a:ext cx="2734058" cy="850392"/>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T</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LLC MPKI</a:t>
                  </a:r>
                </a:p>
              </p:txBody>
            </p:sp>
            <p:sp>
              <p:nvSpPr>
                <p:cNvPr id="29" name="Rounded Rectangle 28">
                  <a:extLst>
                    <a:ext uri="{FF2B5EF4-FFF2-40B4-BE49-F238E27FC236}">
                      <a16:creationId xmlns:a16="http://schemas.microsoft.com/office/drawing/2014/main" id="{DA94F93A-31E7-2747-A9AE-210AFF904D44}"/>
                    </a:ext>
                  </a:extLst>
                </p:cNvPr>
                <p:cNvSpPr/>
                <p:nvPr/>
              </p:nvSpPr>
              <p:spPr>
                <a:xfrm>
                  <a:off x="2933382" y="1884565"/>
                  <a:ext cx="2948898" cy="850392"/>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T</a:t>
                  </a:r>
                  <a:r>
                    <a:rPr kumimoji="0" lang="en-US" sz="1400" b="0" i="0" u="none" strike="noStrike" kern="1200" cap="none" spc="0" normalizeH="0" baseline="-25000" noProof="0" dirty="0" err="1">
                      <a:ln>
                        <a:noFill/>
                      </a:ln>
                      <a:solidFill>
                        <a:prstClr val="black"/>
                      </a:solidFill>
                      <a:effectLst/>
                      <a:uLnTx/>
                      <a:uFillTx/>
                      <a:latin typeface="Cambria" panose="02040503050406030204" pitchFamily="18" charset="0"/>
                      <a:ea typeface="+mn-ea"/>
                      <a:cs typeface="Arial" panose="020B0604020202020204" pitchFamily="34" charset="0"/>
                    </a:rPr>
                    <a:t>Last</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Miss Ratio</a:t>
                  </a:r>
                </a:p>
              </p:txBody>
            </p:sp>
            <p:sp>
              <p:nvSpPr>
                <p:cNvPr id="30" name="Rounded Rectangle 29">
                  <a:extLst>
                    <a:ext uri="{FF2B5EF4-FFF2-40B4-BE49-F238E27FC236}">
                      <a16:creationId xmlns:a16="http://schemas.microsoft.com/office/drawing/2014/main" id="{E15CA6F5-9989-274B-B986-E9101512F1B8}"/>
                    </a:ext>
                  </a:extLst>
                </p:cNvPr>
                <p:cNvSpPr/>
                <p:nvPr/>
              </p:nvSpPr>
              <p:spPr>
                <a:xfrm>
                  <a:off x="2933382" y="930644"/>
                  <a:ext cx="2948898" cy="850392"/>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T</a:t>
                  </a:r>
                  <a:r>
                    <a:rPr kumimoji="0" lang="en-US" sz="1400" b="0" i="0" u="none" strike="noStrike" kern="1200" cap="none" spc="0" normalizeH="0" baseline="-25000" noProof="0" dirty="0" err="1">
                      <a:ln>
                        <a:noFill/>
                      </a:ln>
                      <a:solidFill>
                        <a:prstClr val="black"/>
                      </a:solidFill>
                      <a:effectLst/>
                      <a:uLnTx/>
                      <a:uFillTx/>
                      <a:latin typeface="Cambria" panose="02040503050406030204" pitchFamily="18" charset="0"/>
                      <a:ea typeface="+mn-ea"/>
                      <a:cs typeface="Arial" panose="020B0604020202020204" pitchFamily="34" charset="0"/>
                    </a:rPr>
                    <a:t>Arithmetic</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 Intensity</a:t>
                  </a:r>
                </a:p>
              </p:txBody>
            </p:sp>
          </p:grpSp>
          <p:sp>
            <p:nvSpPr>
              <p:cNvPr id="31" name="Right Arrow 30">
                <a:extLst>
                  <a:ext uri="{FF2B5EF4-FFF2-40B4-BE49-F238E27FC236}">
                    <a16:creationId xmlns:a16="http://schemas.microsoft.com/office/drawing/2014/main" id="{9FA45C45-D0DF-4344-B1EB-A867897F989D}"/>
                  </a:ext>
                </a:extLst>
              </p:cNvPr>
              <p:cNvSpPr/>
              <p:nvPr/>
            </p:nvSpPr>
            <p:spPr>
              <a:xfrm>
                <a:off x="2556115" y="3601385"/>
                <a:ext cx="1309741" cy="59648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Calculate</a:t>
                </a:r>
              </a:p>
            </p:txBody>
          </p:sp>
        </p:grpSp>
        <p:sp>
          <p:nvSpPr>
            <p:cNvPr id="32" name="Rectangle 31">
              <a:extLst>
                <a:ext uri="{FF2B5EF4-FFF2-40B4-BE49-F238E27FC236}">
                  <a16:creationId xmlns:a16="http://schemas.microsoft.com/office/drawing/2014/main" id="{C05DCEA4-ED42-3E4A-8801-C13BBE7B5ACD}"/>
                </a:ext>
              </a:extLst>
            </p:cNvPr>
            <p:cNvSpPr/>
            <p:nvPr/>
          </p:nvSpPr>
          <p:spPr>
            <a:xfrm>
              <a:off x="2620921" y="4072166"/>
              <a:ext cx="1180131" cy="646331"/>
            </a:xfrm>
            <a:prstGeom prst="rect">
              <a:avLst/>
            </a:prstGeom>
          </p:spPr>
          <p:txBody>
            <a:bodyPr wrap="none">
              <a:spAutoFit/>
            </a:bodyPr>
            <a:lstStyle/>
            <a:p>
              <a:pPr algn="ctr"/>
              <a:r>
                <a:rPr lang="en-US" b="1" dirty="0">
                  <a:solidFill>
                    <a:srgbClr val="C00000"/>
                  </a:solidFill>
                  <a:latin typeface="Cambria" panose="02040503050406030204" pitchFamily="18" charset="0"/>
                </a:rPr>
                <a:t>44</a:t>
              </a:r>
            </a:p>
            <a:p>
              <a:pPr algn="ctr"/>
              <a:r>
                <a:rPr lang="en-US" b="1" dirty="0">
                  <a:solidFill>
                    <a:srgbClr val="C00000"/>
                  </a:solidFill>
                  <a:latin typeface="Cambria" panose="02040503050406030204" pitchFamily="18" charset="0"/>
                </a:rPr>
                <a:t>functions</a:t>
              </a:r>
              <a:endParaRPr lang="en-US" b="1" dirty="0">
                <a:solidFill>
                  <a:srgbClr val="C00000"/>
                </a:solidFill>
              </a:endParaRPr>
            </a:p>
          </p:txBody>
        </p:sp>
      </p:grpSp>
      <p:sp>
        <p:nvSpPr>
          <p:cNvPr id="39" name="Slide Number Placeholder 5">
            <a:extLst>
              <a:ext uri="{FF2B5EF4-FFF2-40B4-BE49-F238E27FC236}">
                <a16:creationId xmlns:a16="http://schemas.microsoft.com/office/drawing/2014/main" id="{8D73ED1C-70A0-ED41-B9A5-D258223C5FA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34</a:t>
            </a:r>
          </a:p>
        </p:txBody>
      </p:sp>
    </p:spTree>
    <p:extLst>
      <p:ext uri="{BB962C8B-B14F-4D97-AF65-F5344CB8AC3E}">
        <p14:creationId xmlns:p14="http://schemas.microsoft.com/office/powerpoint/2010/main" val="35970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6396-8EA5-C141-8CDE-8BC0FBD01D34}"/>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0D4685EC-5A6B-0343-B576-983583BCAA41}"/>
              </a:ext>
            </a:extLst>
          </p:cNvPr>
          <p:cNvSpPr>
            <a:spLocks noGrp="1"/>
          </p:cNvSpPr>
          <p:nvPr>
            <p:ph idx="1"/>
          </p:nvPr>
        </p:nvSpPr>
        <p:spPr>
          <a:xfrm>
            <a:off x="75991" y="813916"/>
            <a:ext cx="9068009" cy="5416061"/>
          </a:xfrm>
        </p:spPr>
        <p:txBody>
          <a:bodyPr/>
          <a:lstStyle/>
          <a:p>
            <a:r>
              <a:rPr lang="en-US" dirty="0"/>
              <a:t>Effect of the last-level cache size</a:t>
            </a:r>
          </a:p>
          <a:p>
            <a:pPr lvl="1"/>
            <a:r>
              <a:rPr lang="en-US" dirty="0"/>
              <a:t>Large L3 cache size (e.g., 512 MB) can </a:t>
            </a:r>
            <a:r>
              <a:rPr lang="en-US" dirty="0">
                <a:solidFill>
                  <a:schemeClr val="accent6">
                    <a:lumMod val="75000"/>
                  </a:schemeClr>
                </a:solidFill>
              </a:rPr>
              <a:t>mitigate</a:t>
            </a:r>
            <a:r>
              <a:rPr lang="en-US" dirty="0"/>
              <a:t> some cache contention issues </a:t>
            </a:r>
            <a:br>
              <a:rPr lang="en-US" dirty="0">
                <a:solidFill>
                  <a:schemeClr val="accent2">
                    <a:lumMod val="75000"/>
                  </a:schemeClr>
                </a:solidFill>
              </a:rPr>
            </a:br>
            <a:br>
              <a:rPr lang="en-US" dirty="0"/>
            </a:br>
            <a:endParaRPr lang="en-US" sz="1300" dirty="0"/>
          </a:p>
          <a:p>
            <a:r>
              <a:rPr lang="en-US" dirty="0"/>
              <a:t>Summary of our workload characterization methodology</a:t>
            </a:r>
          </a:p>
          <a:p>
            <a:pPr lvl="1"/>
            <a:r>
              <a:rPr lang="en-US" dirty="0"/>
              <a:t>Including workload characterization </a:t>
            </a:r>
            <a:r>
              <a:rPr lang="en-US" dirty="0">
                <a:solidFill>
                  <a:schemeClr val="accent2"/>
                </a:solidFill>
              </a:rPr>
              <a:t>using in-order host/NDP cores</a:t>
            </a:r>
            <a:br>
              <a:rPr lang="en-US" dirty="0">
                <a:solidFill>
                  <a:srgbClr val="C00000"/>
                </a:solidFill>
              </a:rPr>
            </a:br>
            <a:br>
              <a:rPr lang="en-US" dirty="0"/>
            </a:br>
            <a:endParaRPr lang="en-US" sz="1300" dirty="0"/>
          </a:p>
          <a:p>
            <a:r>
              <a:rPr lang="en-US" dirty="0"/>
              <a:t>Limitations of our methodology</a:t>
            </a:r>
          </a:p>
          <a:p>
            <a:pPr marL="0" indent="0">
              <a:buNone/>
            </a:pPr>
            <a:br>
              <a:rPr lang="en-US" sz="1400" dirty="0"/>
            </a:br>
            <a:endParaRPr lang="en-US" sz="1400" dirty="0"/>
          </a:p>
          <a:p>
            <a:r>
              <a:rPr lang="en-US" dirty="0"/>
              <a:t>Benchmark diversity</a:t>
            </a:r>
          </a:p>
        </p:txBody>
      </p:sp>
      <p:sp>
        <p:nvSpPr>
          <p:cNvPr id="6" name="Slide Number Placeholder 5">
            <a:extLst>
              <a:ext uri="{FF2B5EF4-FFF2-40B4-BE49-F238E27FC236}">
                <a16:creationId xmlns:a16="http://schemas.microsoft.com/office/drawing/2014/main" id="{247E7E09-5C45-7145-AEFD-5429274A9131}"/>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35</a:t>
            </a:r>
          </a:p>
        </p:txBody>
      </p:sp>
    </p:spTree>
    <p:extLst>
      <p:ext uri="{BB962C8B-B14F-4D97-AF65-F5344CB8AC3E}">
        <p14:creationId xmlns:p14="http://schemas.microsoft.com/office/powerpoint/2010/main" val="170686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6396-8EA5-C141-8CDE-8BC0FBD01D34}"/>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0D4685EC-5A6B-0343-B576-983583BCAA41}"/>
              </a:ext>
            </a:extLst>
          </p:cNvPr>
          <p:cNvSpPr>
            <a:spLocks noGrp="1"/>
          </p:cNvSpPr>
          <p:nvPr>
            <p:ph idx="1"/>
          </p:nvPr>
        </p:nvSpPr>
        <p:spPr>
          <a:xfrm>
            <a:off x="75991" y="813916"/>
            <a:ext cx="9068009" cy="5416061"/>
          </a:xfrm>
        </p:spPr>
        <p:txBody>
          <a:bodyPr/>
          <a:lstStyle/>
          <a:p>
            <a:r>
              <a:rPr lang="en-US" dirty="0"/>
              <a:t>Effect of the last-level cache size</a:t>
            </a:r>
          </a:p>
          <a:p>
            <a:pPr lvl="1"/>
            <a:r>
              <a:rPr lang="en-US" dirty="0"/>
              <a:t>Large L3 cache size (e.g., 512 MB) can </a:t>
            </a:r>
            <a:r>
              <a:rPr lang="en-US" dirty="0">
                <a:solidFill>
                  <a:schemeClr val="accent6">
                    <a:lumMod val="75000"/>
                  </a:schemeClr>
                </a:solidFill>
              </a:rPr>
              <a:t>mitigate</a:t>
            </a:r>
            <a:r>
              <a:rPr lang="en-US" dirty="0"/>
              <a:t> some cache contention issues </a:t>
            </a:r>
            <a:br>
              <a:rPr lang="en-US" dirty="0">
                <a:solidFill>
                  <a:schemeClr val="accent2">
                    <a:lumMod val="75000"/>
                  </a:schemeClr>
                </a:solidFill>
              </a:rPr>
            </a:br>
            <a:br>
              <a:rPr lang="en-US" dirty="0"/>
            </a:br>
            <a:endParaRPr lang="en-US" sz="1300" dirty="0"/>
          </a:p>
          <a:p>
            <a:r>
              <a:rPr lang="en-US" dirty="0"/>
              <a:t>Summary of our workload characterization methodology</a:t>
            </a:r>
          </a:p>
          <a:p>
            <a:pPr lvl="1"/>
            <a:r>
              <a:rPr lang="en-US" dirty="0"/>
              <a:t>Including workload characterization </a:t>
            </a:r>
            <a:r>
              <a:rPr lang="en-US" dirty="0">
                <a:solidFill>
                  <a:schemeClr val="accent2"/>
                </a:solidFill>
              </a:rPr>
              <a:t>using in-order host/NDP cores</a:t>
            </a:r>
            <a:br>
              <a:rPr lang="en-US" dirty="0">
                <a:solidFill>
                  <a:srgbClr val="C00000"/>
                </a:solidFill>
              </a:rPr>
            </a:br>
            <a:br>
              <a:rPr lang="en-US" dirty="0"/>
            </a:br>
            <a:endParaRPr lang="en-US" sz="1300" dirty="0"/>
          </a:p>
          <a:p>
            <a:r>
              <a:rPr lang="en-US" dirty="0"/>
              <a:t>Limitations of our methodology</a:t>
            </a:r>
          </a:p>
          <a:p>
            <a:pPr marL="0" indent="0">
              <a:buNone/>
            </a:pPr>
            <a:br>
              <a:rPr lang="en-US" sz="1400" dirty="0"/>
            </a:br>
            <a:endParaRPr lang="en-US" sz="1400" dirty="0"/>
          </a:p>
          <a:p>
            <a:r>
              <a:rPr lang="en-US" dirty="0"/>
              <a:t>Benchmark diversity</a:t>
            </a:r>
          </a:p>
        </p:txBody>
      </p:sp>
      <p:sp>
        <p:nvSpPr>
          <p:cNvPr id="6" name="Slide Number Placeholder 5">
            <a:extLst>
              <a:ext uri="{FF2B5EF4-FFF2-40B4-BE49-F238E27FC236}">
                <a16:creationId xmlns:a16="http://schemas.microsoft.com/office/drawing/2014/main" id="{247E7E09-5C45-7145-AEFD-5429274A9131}"/>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35</a:t>
            </a:r>
          </a:p>
        </p:txBody>
      </p:sp>
      <p:sp>
        <p:nvSpPr>
          <p:cNvPr id="8" name="Rectangle 7">
            <a:extLst>
              <a:ext uri="{FF2B5EF4-FFF2-40B4-BE49-F238E27FC236}">
                <a16:creationId xmlns:a16="http://schemas.microsoft.com/office/drawing/2014/main" id="{81E5EF96-D2D6-184A-9DD7-459E14E7F035}"/>
              </a:ext>
            </a:extLst>
          </p:cNvPr>
          <p:cNvSpPr/>
          <p:nvPr/>
        </p:nvSpPr>
        <p:spPr>
          <a:xfrm>
            <a:off x="7850" y="703519"/>
            <a:ext cx="9136150" cy="5727426"/>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C871AD-40D6-1A46-A3EE-C3AF5C9D6C62}"/>
              </a:ext>
            </a:extLst>
          </p:cNvPr>
          <p:cNvPicPr>
            <a:picLocks noChangeAspect="1"/>
          </p:cNvPicPr>
          <p:nvPr/>
        </p:nvPicPr>
        <p:blipFill>
          <a:blip r:embed="rId3"/>
          <a:stretch>
            <a:fillRect/>
          </a:stretch>
        </p:blipFill>
        <p:spPr>
          <a:xfrm>
            <a:off x="730745" y="1701643"/>
            <a:ext cx="7682510" cy="3454714"/>
          </a:xfrm>
          <a:prstGeom prst="rect">
            <a:avLst/>
          </a:prstGeom>
          <a:ln w="57150">
            <a:solidFill>
              <a:schemeClr val="accent6">
                <a:lumMod val="75000"/>
              </a:schemeClr>
            </a:solidFill>
          </a:ln>
        </p:spPr>
      </p:pic>
    </p:spTree>
    <p:extLst>
      <p:ext uri="{BB962C8B-B14F-4D97-AF65-F5344CB8AC3E}">
        <p14:creationId xmlns:p14="http://schemas.microsoft.com/office/powerpoint/2010/main" val="313956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44</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65A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7793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DA6E5-34B1-4D99-B53F-D3E8ECFAA09A}"/>
              </a:ext>
            </a:extLst>
          </p:cNvPr>
          <p:cNvSpPr>
            <a:spLocks noGrp="1"/>
          </p:cNvSpPr>
          <p:nvPr>
            <p:ph type="title"/>
          </p:nvPr>
        </p:nvSpPr>
        <p:spPr/>
        <p:txBody>
          <a:bodyPr/>
          <a:lstStyle/>
          <a:p>
            <a:r>
              <a:rPr lang="en-US" dirty="0"/>
              <a:t>Data Movement Bottlenecks (1/2)</a:t>
            </a:r>
          </a:p>
        </p:txBody>
      </p:sp>
      <p:sp>
        <p:nvSpPr>
          <p:cNvPr id="7" name="TextBox 21">
            <a:extLst>
              <a:ext uri="{FF2B5EF4-FFF2-40B4-BE49-F238E27FC236}">
                <a16:creationId xmlns:a16="http://schemas.microsoft.com/office/drawing/2014/main" id="{13ED97EA-82D0-4C02-B0DB-B3C492FC32D2}"/>
              </a:ext>
            </a:extLst>
          </p:cNvPr>
          <p:cNvSpPr txBox="1"/>
          <p:nvPr/>
        </p:nvSpPr>
        <p:spPr>
          <a:xfrm>
            <a:off x="317592" y="1732179"/>
            <a:ext cx="1050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ECBE5C8F-FF7C-4BB0-822E-5897CCDBFAF8}"/>
              </a:ext>
            </a:extLst>
          </p:cNvPr>
          <p:cNvSpPr/>
          <p:nvPr/>
        </p:nvSpPr>
        <p:spPr>
          <a:xfrm>
            <a:off x="7513159" y="2306108"/>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1" name="Rounded Rectangle 16">
            <a:extLst>
              <a:ext uri="{FF2B5EF4-FFF2-40B4-BE49-F238E27FC236}">
                <a16:creationId xmlns:a16="http://schemas.microsoft.com/office/drawing/2014/main" id="{056FB711-21B8-4593-A4F3-1BC0AA4F27FA}"/>
              </a:ext>
            </a:extLst>
          </p:cNvPr>
          <p:cNvSpPr/>
          <p:nvPr/>
        </p:nvSpPr>
        <p:spPr>
          <a:xfrm>
            <a:off x="133319" y="2227630"/>
            <a:ext cx="5977198" cy="2150874"/>
          </a:xfrm>
          <a:prstGeom prst="roundRect">
            <a:avLst/>
          </a:prstGeom>
          <a:solidFill>
            <a:srgbClr val="FF0000">
              <a:alpha val="0"/>
            </a:srgbClr>
          </a:solidFill>
          <a:ln w="25400" cmpd="sng">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ounded Rectangle 45">
            <a:extLst>
              <a:ext uri="{FF2B5EF4-FFF2-40B4-BE49-F238E27FC236}">
                <a16:creationId xmlns:a16="http://schemas.microsoft.com/office/drawing/2014/main" id="{5B3E25B7-9C48-4847-BF4B-7EE5C7A0B434}"/>
              </a:ext>
            </a:extLst>
          </p:cNvPr>
          <p:cNvSpPr/>
          <p:nvPr/>
        </p:nvSpPr>
        <p:spPr>
          <a:xfrm>
            <a:off x="262645" y="28179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2" name="Rounded Rectangle 45">
            <a:extLst>
              <a:ext uri="{FF2B5EF4-FFF2-40B4-BE49-F238E27FC236}">
                <a16:creationId xmlns:a16="http://schemas.microsoft.com/office/drawing/2014/main" id="{BD318FF5-3BAD-4817-BC3B-2D8B58D687D9}"/>
              </a:ext>
            </a:extLst>
          </p:cNvPr>
          <p:cNvSpPr/>
          <p:nvPr/>
        </p:nvSpPr>
        <p:spPr>
          <a:xfrm>
            <a:off x="398762" y="29703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8" name="Rounded Rectangle 45">
            <a:extLst>
              <a:ext uri="{FF2B5EF4-FFF2-40B4-BE49-F238E27FC236}">
                <a16:creationId xmlns:a16="http://schemas.microsoft.com/office/drawing/2014/main" id="{F0770045-F6D4-48F7-B334-CA9E3846A33E}"/>
              </a:ext>
            </a:extLst>
          </p:cNvPr>
          <p:cNvSpPr/>
          <p:nvPr/>
        </p:nvSpPr>
        <p:spPr>
          <a:xfrm>
            <a:off x="534878" y="31227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2" name="Agrupar 91">
            <a:extLst>
              <a:ext uri="{FF2B5EF4-FFF2-40B4-BE49-F238E27FC236}">
                <a16:creationId xmlns:a16="http://schemas.microsoft.com/office/drawing/2014/main" id="{9E6B08E0-2D69-4B9F-9573-F11DC076D8A0}"/>
              </a:ext>
            </a:extLst>
          </p:cNvPr>
          <p:cNvGrpSpPr/>
          <p:nvPr/>
        </p:nvGrpSpPr>
        <p:grpSpPr>
          <a:xfrm>
            <a:off x="2073801" y="2468870"/>
            <a:ext cx="3935753" cy="1735047"/>
            <a:chOff x="2073801" y="2468870"/>
            <a:chExt cx="3935753" cy="1735047"/>
          </a:xfrm>
        </p:grpSpPr>
        <p:sp>
          <p:nvSpPr>
            <p:cNvPr id="12" name="Rounded Rectangle 22">
              <a:extLst>
                <a:ext uri="{FF2B5EF4-FFF2-40B4-BE49-F238E27FC236}">
                  <a16:creationId xmlns:a16="http://schemas.microsoft.com/office/drawing/2014/main" id="{3441FBFF-E568-4A19-891C-A090868E1D6B}"/>
                </a:ext>
              </a:extLst>
            </p:cNvPr>
            <p:cNvSpPr/>
            <p:nvPr/>
          </p:nvSpPr>
          <p:spPr>
            <a:xfrm>
              <a:off x="3476428" y="25606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4" name="Rounded Rectangle 27">
              <a:extLst>
                <a:ext uri="{FF2B5EF4-FFF2-40B4-BE49-F238E27FC236}">
                  <a16:creationId xmlns:a16="http://schemas.microsoft.com/office/drawing/2014/main" id="{B426FB73-3AAF-4CD0-B6ED-891A3DC8FD61}"/>
                </a:ext>
              </a:extLst>
            </p:cNvPr>
            <p:cNvSpPr/>
            <p:nvPr/>
          </p:nvSpPr>
          <p:spPr>
            <a:xfrm>
              <a:off x="2073801" y="26811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7" name="Rounded Rectangle 22">
              <a:extLst>
                <a:ext uri="{FF2B5EF4-FFF2-40B4-BE49-F238E27FC236}">
                  <a16:creationId xmlns:a16="http://schemas.microsoft.com/office/drawing/2014/main" id="{7418E40D-B3A6-4832-B771-4608BD81E5BD}"/>
                </a:ext>
              </a:extLst>
            </p:cNvPr>
            <p:cNvSpPr/>
            <p:nvPr/>
          </p:nvSpPr>
          <p:spPr>
            <a:xfrm>
              <a:off x="5405663" y="2468870"/>
              <a:ext cx="603891" cy="1735047"/>
            </a:xfrm>
            <a:prstGeom prst="round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L3</a:t>
              </a:r>
              <a:endParaRPr kumimoji="0" lang="en-US" sz="16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38" name="Rounded Rectangle 22">
              <a:extLst>
                <a:ext uri="{FF2B5EF4-FFF2-40B4-BE49-F238E27FC236}">
                  <a16:creationId xmlns:a16="http://schemas.microsoft.com/office/drawing/2014/main" id="{B205A1C3-14DA-489A-88B6-E0685C938DB1}"/>
                </a:ext>
              </a:extLst>
            </p:cNvPr>
            <p:cNvSpPr/>
            <p:nvPr/>
          </p:nvSpPr>
          <p:spPr>
            <a:xfrm>
              <a:off x="3612545" y="27130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0" name="Rounded Rectangle 27">
              <a:extLst>
                <a:ext uri="{FF2B5EF4-FFF2-40B4-BE49-F238E27FC236}">
                  <a16:creationId xmlns:a16="http://schemas.microsoft.com/office/drawing/2014/main" id="{A5B67C7D-D42E-4E81-93B4-9DCB9CB55507}"/>
                </a:ext>
              </a:extLst>
            </p:cNvPr>
            <p:cNvSpPr/>
            <p:nvPr/>
          </p:nvSpPr>
          <p:spPr>
            <a:xfrm>
              <a:off x="2209917" y="28335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4" name="Rounded Rectangle 22">
              <a:extLst>
                <a:ext uri="{FF2B5EF4-FFF2-40B4-BE49-F238E27FC236}">
                  <a16:creationId xmlns:a16="http://schemas.microsoft.com/office/drawing/2014/main" id="{BFC31DCA-33A2-43AA-BB57-B57E303E255A}"/>
                </a:ext>
              </a:extLst>
            </p:cNvPr>
            <p:cNvSpPr/>
            <p:nvPr/>
          </p:nvSpPr>
          <p:spPr>
            <a:xfrm>
              <a:off x="3748661" y="28654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6" name="Rounded Rectangle 27">
              <a:extLst>
                <a:ext uri="{FF2B5EF4-FFF2-40B4-BE49-F238E27FC236}">
                  <a16:creationId xmlns:a16="http://schemas.microsoft.com/office/drawing/2014/main" id="{D157F3A9-8B6A-46AB-AA26-8B3016C16F99}"/>
                </a:ext>
              </a:extLst>
            </p:cNvPr>
            <p:cNvSpPr/>
            <p:nvPr/>
          </p:nvSpPr>
          <p:spPr>
            <a:xfrm>
              <a:off x="2346034" y="29859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50" name="Rounded Rectangle 22">
              <a:extLst>
                <a:ext uri="{FF2B5EF4-FFF2-40B4-BE49-F238E27FC236}">
                  <a16:creationId xmlns:a16="http://schemas.microsoft.com/office/drawing/2014/main" id="{8BF7F331-5189-465F-9391-61EFCF0D3D52}"/>
                </a:ext>
              </a:extLst>
            </p:cNvPr>
            <p:cNvSpPr/>
            <p:nvPr/>
          </p:nvSpPr>
          <p:spPr>
            <a:xfrm>
              <a:off x="3884778" y="30178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52" name="Rounded Rectangle 27">
              <a:extLst>
                <a:ext uri="{FF2B5EF4-FFF2-40B4-BE49-F238E27FC236}">
                  <a16:creationId xmlns:a16="http://schemas.microsoft.com/office/drawing/2014/main" id="{CA6E07F1-7B51-41A7-873C-E47F72BDB9F0}"/>
                </a:ext>
              </a:extLst>
            </p:cNvPr>
            <p:cNvSpPr/>
            <p:nvPr/>
          </p:nvSpPr>
          <p:spPr>
            <a:xfrm>
              <a:off x="2482151" y="31383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54" name="Rounded Rectangle 45">
            <a:extLst>
              <a:ext uri="{FF2B5EF4-FFF2-40B4-BE49-F238E27FC236}">
                <a16:creationId xmlns:a16="http://schemas.microsoft.com/office/drawing/2014/main" id="{FE45367C-4CFB-4CA8-93B9-E6C3069AF19C}"/>
              </a:ext>
            </a:extLst>
          </p:cNvPr>
          <p:cNvSpPr/>
          <p:nvPr/>
        </p:nvSpPr>
        <p:spPr>
          <a:xfrm>
            <a:off x="670995" y="32751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3" name="Agrupar 92">
            <a:extLst>
              <a:ext uri="{FF2B5EF4-FFF2-40B4-BE49-F238E27FC236}">
                <a16:creationId xmlns:a16="http://schemas.microsoft.com/office/drawing/2014/main" id="{EFDF0194-CF6B-4AB5-99F6-D4C9879285DA}"/>
              </a:ext>
            </a:extLst>
          </p:cNvPr>
          <p:cNvGrpSpPr/>
          <p:nvPr/>
        </p:nvGrpSpPr>
        <p:grpSpPr>
          <a:xfrm>
            <a:off x="1445126" y="3064456"/>
            <a:ext cx="5992012" cy="457201"/>
            <a:chOff x="1445126" y="3064456"/>
            <a:chExt cx="5992012" cy="457201"/>
          </a:xfrm>
        </p:grpSpPr>
        <p:cxnSp>
          <p:nvCxnSpPr>
            <p:cNvPr id="6" name="Straight Arrow Connector 39">
              <a:extLst>
                <a:ext uri="{FF2B5EF4-FFF2-40B4-BE49-F238E27FC236}">
                  <a16:creationId xmlns:a16="http://schemas.microsoft.com/office/drawing/2014/main" id="{36D9E361-1C84-4963-BAD3-7580015845A5}"/>
                </a:ext>
              </a:extLst>
            </p:cNvPr>
            <p:cNvCxnSpPr>
              <a:cxnSpLocks/>
            </p:cNvCxnSpPr>
            <p:nvPr/>
          </p:nvCxnSpPr>
          <p:spPr>
            <a:xfrm flipH="1" flipV="1">
              <a:off x="6227323" y="3369255"/>
              <a:ext cx="1209815" cy="1"/>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24">
              <a:extLst>
                <a:ext uri="{FF2B5EF4-FFF2-40B4-BE49-F238E27FC236}">
                  <a16:creationId xmlns:a16="http://schemas.microsoft.com/office/drawing/2014/main" id="{47CFF9AF-FF5C-42AD-98B5-EA37328DBD03}"/>
                </a:ext>
              </a:extLst>
            </p:cNvPr>
            <p:cNvCxnSpPr/>
            <p:nvPr/>
          </p:nvCxnSpPr>
          <p:spPr>
            <a:xfrm flipH="1">
              <a:off x="1445126" y="30644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 name="Straight Arrow Connector 43">
              <a:extLst>
                <a:ext uri="{FF2B5EF4-FFF2-40B4-BE49-F238E27FC236}">
                  <a16:creationId xmlns:a16="http://schemas.microsoft.com/office/drawing/2014/main" id="{C68148BA-57B8-421F-8C8A-63866279C697}"/>
                </a:ext>
              </a:extLst>
            </p:cNvPr>
            <p:cNvCxnSpPr>
              <a:cxnSpLocks/>
            </p:cNvCxnSpPr>
            <p:nvPr/>
          </p:nvCxnSpPr>
          <p:spPr>
            <a:xfrm flipH="1">
              <a:off x="2683501" y="30644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39" name="Straight Arrow Connector 24">
              <a:extLst>
                <a:ext uri="{FF2B5EF4-FFF2-40B4-BE49-F238E27FC236}">
                  <a16:creationId xmlns:a16="http://schemas.microsoft.com/office/drawing/2014/main" id="{D65B7E4C-51F5-40F8-B3E6-8BF49EE6CC25}"/>
                </a:ext>
              </a:extLst>
            </p:cNvPr>
            <p:cNvCxnSpPr/>
            <p:nvPr/>
          </p:nvCxnSpPr>
          <p:spPr>
            <a:xfrm flipH="1">
              <a:off x="1581242" y="32168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1" name="Straight Arrow Connector 43">
              <a:extLst>
                <a:ext uri="{FF2B5EF4-FFF2-40B4-BE49-F238E27FC236}">
                  <a16:creationId xmlns:a16="http://schemas.microsoft.com/office/drawing/2014/main" id="{E6ABAEF6-6FA0-42DC-8C12-221E2E436919}"/>
                </a:ext>
              </a:extLst>
            </p:cNvPr>
            <p:cNvCxnSpPr>
              <a:cxnSpLocks/>
            </p:cNvCxnSpPr>
            <p:nvPr/>
          </p:nvCxnSpPr>
          <p:spPr>
            <a:xfrm flipH="1">
              <a:off x="2819617" y="32168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45" name="Straight Arrow Connector 24">
              <a:extLst>
                <a:ext uri="{FF2B5EF4-FFF2-40B4-BE49-F238E27FC236}">
                  <a16:creationId xmlns:a16="http://schemas.microsoft.com/office/drawing/2014/main" id="{98B7AE4B-E355-4FC7-B5B3-B4116EDEA908}"/>
                </a:ext>
              </a:extLst>
            </p:cNvPr>
            <p:cNvCxnSpPr/>
            <p:nvPr/>
          </p:nvCxnSpPr>
          <p:spPr>
            <a:xfrm flipH="1">
              <a:off x="1717359" y="33692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7" name="Straight Arrow Connector 43">
              <a:extLst>
                <a:ext uri="{FF2B5EF4-FFF2-40B4-BE49-F238E27FC236}">
                  <a16:creationId xmlns:a16="http://schemas.microsoft.com/office/drawing/2014/main" id="{B0509DAF-D1D3-4043-BB7E-CEDE4B8B5645}"/>
                </a:ext>
              </a:extLst>
            </p:cNvPr>
            <p:cNvCxnSpPr>
              <a:cxnSpLocks/>
            </p:cNvCxnSpPr>
            <p:nvPr/>
          </p:nvCxnSpPr>
          <p:spPr>
            <a:xfrm flipH="1">
              <a:off x="2955734" y="33692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1" name="Straight Arrow Connector 24">
              <a:extLst>
                <a:ext uri="{FF2B5EF4-FFF2-40B4-BE49-F238E27FC236}">
                  <a16:creationId xmlns:a16="http://schemas.microsoft.com/office/drawing/2014/main" id="{A3E3EC4C-F734-45A4-B8DA-B4930D2765B9}"/>
                </a:ext>
              </a:extLst>
            </p:cNvPr>
            <p:cNvCxnSpPr>
              <a:cxnSpLocks/>
            </p:cNvCxnSpPr>
            <p:nvPr/>
          </p:nvCxnSpPr>
          <p:spPr>
            <a:xfrm flipH="1">
              <a:off x="1853477" y="3521657"/>
              <a:ext cx="557759"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53" name="Straight Arrow Connector 43">
              <a:extLst>
                <a:ext uri="{FF2B5EF4-FFF2-40B4-BE49-F238E27FC236}">
                  <a16:creationId xmlns:a16="http://schemas.microsoft.com/office/drawing/2014/main" id="{958934EE-E8EE-45AE-89C4-312E05B63A54}"/>
                </a:ext>
              </a:extLst>
            </p:cNvPr>
            <p:cNvCxnSpPr>
              <a:cxnSpLocks/>
            </p:cNvCxnSpPr>
            <p:nvPr/>
          </p:nvCxnSpPr>
          <p:spPr>
            <a:xfrm flipH="1">
              <a:off x="3091852" y="3521656"/>
              <a:ext cx="713725"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5" name="Straight Arrow Connector 43">
              <a:extLst>
                <a:ext uri="{FF2B5EF4-FFF2-40B4-BE49-F238E27FC236}">
                  <a16:creationId xmlns:a16="http://schemas.microsoft.com/office/drawing/2014/main" id="{E90FCBA4-0FB7-4149-AD33-89EACCBEFE8D}"/>
                </a:ext>
              </a:extLst>
            </p:cNvPr>
            <p:cNvCxnSpPr>
              <a:cxnSpLocks/>
            </p:cNvCxnSpPr>
            <p:nvPr/>
          </p:nvCxnSpPr>
          <p:spPr>
            <a:xfrm flipH="1">
              <a:off x="4501787" y="3369256"/>
              <a:ext cx="907123" cy="10182"/>
            </a:xfrm>
            <a:prstGeom prst="straightConnector1">
              <a:avLst/>
            </a:prstGeom>
            <a:noFill/>
            <a:ln w="98425" cap="flat" cmpd="sng" algn="ctr">
              <a:solidFill>
                <a:schemeClr val="tx1"/>
              </a:solidFill>
              <a:prstDash val="solid"/>
              <a:miter lim="800000"/>
              <a:headEnd type="triangle"/>
              <a:tailEnd type="triangle"/>
            </a:ln>
            <a:effectLst/>
          </p:spPr>
        </p:cxnSp>
      </p:grpSp>
      <p:cxnSp>
        <p:nvCxnSpPr>
          <p:cNvPr id="80" name="Straight Arrow Connector 28">
            <a:extLst>
              <a:ext uri="{FF2B5EF4-FFF2-40B4-BE49-F238E27FC236}">
                <a16:creationId xmlns:a16="http://schemas.microsoft.com/office/drawing/2014/main" id="{A5DDC0D3-BF8C-4E04-A3CC-EE3B818D760F}"/>
              </a:ext>
            </a:extLst>
          </p:cNvPr>
          <p:cNvCxnSpPr>
            <a:cxnSpLocks/>
          </p:cNvCxnSpPr>
          <p:nvPr/>
        </p:nvCxnSpPr>
        <p:spPr>
          <a:xfrm flipH="1">
            <a:off x="1850564" y="1420683"/>
            <a:ext cx="2229755" cy="1138933"/>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28">
            <a:extLst>
              <a:ext uri="{FF2B5EF4-FFF2-40B4-BE49-F238E27FC236}">
                <a16:creationId xmlns:a16="http://schemas.microsoft.com/office/drawing/2014/main" id="{B4D22EA4-07D8-4EB8-BE76-7280576919FF}"/>
              </a:ext>
            </a:extLst>
          </p:cNvPr>
          <p:cNvCxnSpPr>
            <a:cxnSpLocks/>
          </p:cNvCxnSpPr>
          <p:nvPr/>
        </p:nvCxnSpPr>
        <p:spPr>
          <a:xfrm flipH="1">
            <a:off x="3076466" y="1418929"/>
            <a:ext cx="1222780" cy="1160466"/>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28">
            <a:extLst>
              <a:ext uri="{FF2B5EF4-FFF2-40B4-BE49-F238E27FC236}">
                <a16:creationId xmlns:a16="http://schemas.microsoft.com/office/drawing/2014/main" id="{FE2BD7ED-74FF-49B3-BE62-3B0232FA63F2}"/>
              </a:ext>
            </a:extLst>
          </p:cNvPr>
          <p:cNvCxnSpPr>
            <a:cxnSpLocks/>
          </p:cNvCxnSpPr>
          <p:nvPr/>
        </p:nvCxnSpPr>
        <p:spPr>
          <a:xfrm>
            <a:off x="4438147" y="1401331"/>
            <a:ext cx="153747" cy="1201611"/>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28">
            <a:extLst>
              <a:ext uri="{FF2B5EF4-FFF2-40B4-BE49-F238E27FC236}">
                <a16:creationId xmlns:a16="http://schemas.microsoft.com/office/drawing/2014/main" id="{71E54538-91C1-46A5-BF0D-F628245B9528}"/>
              </a:ext>
            </a:extLst>
          </p:cNvPr>
          <p:cNvCxnSpPr>
            <a:cxnSpLocks/>
          </p:cNvCxnSpPr>
          <p:nvPr/>
        </p:nvCxnSpPr>
        <p:spPr>
          <a:xfrm>
            <a:off x="4569802" y="1421348"/>
            <a:ext cx="2377619" cy="1155628"/>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90" name="Retângulo 89">
            <a:extLst>
              <a:ext uri="{FF2B5EF4-FFF2-40B4-BE49-F238E27FC236}">
                <a16:creationId xmlns:a16="http://schemas.microsoft.com/office/drawing/2014/main" id="{474985FD-D057-4ECC-A0D5-03D089AEDCDE}"/>
              </a:ext>
            </a:extLst>
          </p:cNvPr>
          <p:cNvSpPr/>
          <p:nvPr/>
        </p:nvSpPr>
        <p:spPr>
          <a:xfrm>
            <a:off x="3441594" y="939667"/>
            <a:ext cx="22608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Data Movement</a:t>
            </a:r>
          </a:p>
        </p:txBody>
      </p:sp>
      <p:sp>
        <p:nvSpPr>
          <p:cNvPr id="91" name="Espaço Reservado para Conteúdo 2">
            <a:extLst>
              <a:ext uri="{FF2B5EF4-FFF2-40B4-BE49-F238E27FC236}">
                <a16:creationId xmlns:a16="http://schemas.microsoft.com/office/drawing/2014/main" id="{5BD3B60A-AF4B-4D56-AC36-87ACC7D9E8AD}"/>
              </a:ext>
            </a:extLst>
          </p:cNvPr>
          <p:cNvSpPr>
            <a:spLocks noGrp="1"/>
          </p:cNvSpPr>
          <p:nvPr>
            <p:ph idx="1"/>
          </p:nvPr>
        </p:nvSpPr>
        <p:spPr>
          <a:xfrm>
            <a:off x="9545" y="4636698"/>
            <a:ext cx="9247258" cy="3368414"/>
          </a:xfrm>
        </p:spPr>
        <p:txBody>
          <a:bodyPr/>
          <a:lstStyle/>
          <a:p>
            <a:pPr marL="0" indent="0">
              <a:buNone/>
            </a:pPr>
            <a:r>
              <a:rPr lang="en-US" sz="2800" dirty="0">
                <a:solidFill>
                  <a:srgbClr val="C00000"/>
                </a:solidFill>
              </a:rPr>
              <a:t>Data movement bottlenecks </a:t>
            </a:r>
            <a:r>
              <a:rPr lang="en-US" sz="2800" dirty="0"/>
              <a:t>happen because of:</a:t>
            </a:r>
            <a:endParaRPr lang="en-US" sz="2000" dirty="0"/>
          </a:p>
          <a:p>
            <a:pPr lvl="1"/>
            <a:r>
              <a:rPr lang="en-US" sz="2200" dirty="0"/>
              <a:t> Not enough data </a:t>
            </a:r>
            <a:r>
              <a:rPr lang="en-US" sz="2200" b="1" dirty="0"/>
              <a:t>locality </a:t>
            </a:r>
            <a:r>
              <a:rPr lang="en-US" sz="2200" dirty="0"/>
              <a:t>→ ineffective use of the cache hierarchy</a:t>
            </a:r>
          </a:p>
          <a:p>
            <a:pPr lvl="1"/>
            <a:r>
              <a:rPr lang="en-US" sz="2200" dirty="0"/>
              <a:t> Not enough </a:t>
            </a:r>
            <a:r>
              <a:rPr lang="en-US" sz="2200" b="1" dirty="0"/>
              <a:t>memory bandwidth</a:t>
            </a:r>
          </a:p>
          <a:p>
            <a:pPr marL="457200" lvl="1" indent="0">
              <a:buNone/>
            </a:pPr>
            <a:r>
              <a:rPr lang="en-US" sz="2200" dirty="0"/>
              <a:t>-   High average </a:t>
            </a:r>
            <a:r>
              <a:rPr lang="en-US" sz="2200" b="1" dirty="0"/>
              <a:t>memory access time </a:t>
            </a:r>
          </a:p>
        </p:txBody>
      </p:sp>
      <p:sp>
        <p:nvSpPr>
          <p:cNvPr id="43"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a:t>
            </a:r>
          </a:p>
        </p:txBody>
      </p:sp>
      <p:sp>
        <p:nvSpPr>
          <p:cNvPr id="49" name="Rectangle 48">
            <a:extLst>
              <a:ext uri="{FF2B5EF4-FFF2-40B4-BE49-F238E27FC236}">
                <a16:creationId xmlns:a16="http://schemas.microsoft.com/office/drawing/2014/main" id="{85ED3ACD-92EE-3F40-83D1-7E01A4B88463}"/>
              </a:ext>
            </a:extLst>
          </p:cNvPr>
          <p:cNvSpPr/>
          <p:nvPr/>
        </p:nvSpPr>
        <p:spPr>
          <a:xfrm>
            <a:off x="6117000" y="2950191"/>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Off-Chip Link</a:t>
            </a:r>
          </a:p>
        </p:txBody>
      </p:sp>
    </p:spTree>
    <p:extLst>
      <p:ext uri="{BB962C8B-B14F-4D97-AF65-F5344CB8AC3E}">
        <p14:creationId xmlns:p14="http://schemas.microsoft.com/office/powerpoint/2010/main" val="43092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1">
                                            <p:txEl>
                                              <p:pRg st="1" end="1"/>
                                            </p:txEl>
                                          </p:spTgt>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92"/>
                                        </p:tgtEl>
                                      </p:cBhvr>
                                    </p:animEffect>
                                    <p:animScale>
                                      <p:cBhvr>
                                        <p:cTn id="27" dur="250" autoRev="1" fill="hold"/>
                                        <p:tgtEl>
                                          <p:spTgt spid="9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
                                            <p:txEl>
                                              <p:pRg st="2" end="2"/>
                                            </p:txEl>
                                          </p:spTgt>
                                        </p:tgtEl>
                                        <p:attrNameLst>
                                          <p:attrName>style.visibility</p:attrName>
                                        </p:attrNameLst>
                                      </p:cBhvr>
                                      <p:to>
                                        <p:strVal val="visible"/>
                                      </p:to>
                                    </p:set>
                                  </p:childTnLst>
                                </p:cTn>
                              </p:par>
                              <p:par>
                                <p:cTn id="32" presetID="26" presetClass="emph" presetSubtype="0" fill="hold" grpId="0" nodeType="with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1">
                                            <p:txEl>
                                              <p:pRg st="3" end="3"/>
                                            </p:txEl>
                                          </p:spTgt>
                                        </p:tgtEl>
                                        <p:attrNameLst>
                                          <p:attrName>style.visibility</p:attrName>
                                        </p:attrNameLst>
                                      </p:cBhvr>
                                      <p:to>
                                        <p:strVal val="visible"/>
                                      </p:to>
                                    </p:set>
                                  </p:childTnLst>
                                </p:cTn>
                              </p:par>
                              <p:par>
                                <p:cTn id="39" presetID="26" presetClass="emph" presetSubtype="0" fill="hold" nodeType="withEffect">
                                  <p:stCondLst>
                                    <p:cond delay="0"/>
                                  </p:stCondLst>
                                  <p:childTnLst>
                                    <p:animEffect transition="out" filter="fade">
                                      <p:cBhvr>
                                        <p:cTn id="40" dur="500" tmFilter="0, 0; .2, .5; .8, .5; 1, 0"/>
                                        <p:tgtEl>
                                          <p:spTgt spid="93"/>
                                        </p:tgtEl>
                                      </p:cBhvr>
                                    </p:animEffect>
                                    <p:animScale>
                                      <p:cBhvr>
                                        <p:cTn id="41"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A0E6-A0FF-FC4C-9E10-51BD739C690E}"/>
              </a:ext>
            </a:extLst>
          </p:cNvPr>
          <p:cNvSpPr>
            <a:spLocks noGrp="1"/>
          </p:cNvSpPr>
          <p:nvPr>
            <p:ph type="title"/>
          </p:nvPr>
        </p:nvSpPr>
        <p:spPr/>
        <p:txBody>
          <a:bodyPr/>
          <a:lstStyle/>
          <a:p>
            <a:r>
              <a:rPr lang="en-US" dirty="0"/>
              <a:t>Case Studies </a:t>
            </a:r>
          </a:p>
        </p:txBody>
      </p:sp>
      <p:sp>
        <p:nvSpPr>
          <p:cNvPr id="3" name="Content Placeholder 2">
            <a:extLst>
              <a:ext uri="{FF2B5EF4-FFF2-40B4-BE49-F238E27FC236}">
                <a16:creationId xmlns:a16="http://schemas.microsoft.com/office/drawing/2014/main" id="{509F6543-A38B-4942-ADC7-B42ACAE5844D}"/>
              </a:ext>
            </a:extLst>
          </p:cNvPr>
          <p:cNvSpPr>
            <a:spLocks noGrp="1"/>
          </p:cNvSpPr>
          <p:nvPr>
            <p:ph idx="1"/>
          </p:nvPr>
        </p:nvSpPr>
        <p:spPr/>
        <p:txBody>
          <a:bodyPr/>
          <a:lstStyle/>
          <a:p>
            <a:r>
              <a:rPr lang="en-US" dirty="0"/>
              <a:t>Many </a:t>
            </a:r>
            <a:r>
              <a:rPr lang="en-US" dirty="0">
                <a:solidFill>
                  <a:schemeClr val="accent6">
                    <a:lumMod val="75000"/>
                  </a:schemeClr>
                </a:solidFill>
              </a:rPr>
              <a:t>open questions related to NDP </a:t>
            </a:r>
            <a:r>
              <a:rPr lang="en-US" dirty="0"/>
              <a:t>system designs</a:t>
            </a:r>
            <a:r>
              <a:rPr lang="en-US" baseline="30000" dirty="0"/>
              <a:t>8</a:t>
            </a:r>
            <a:r>
              <a:rPr lang="en-US" dirty="0"/>
              <a:t>:</a:t>
            </a:r>
          </a:p>
          <a:p>
            <a:pPr lvl="1"/>
            <a:r>
              <a:rPr lang="en-US" dirty="0"/>
              <a:t>Interconnects</a:t>
            </a:r>
          </a:p>
          <a:p>
            <a:pPr lvl="1"/>
            <a:r>
              <a:rPr lang="en-US" dirty="0"/>
              <a:t>Data mapping and allocation</a:t>
            </a:r>
          </a:p>
          <a:p>
            <a:pPr lvl="1"/>
            <a:r>
              <a:rPr lang="en-US" dirty="0"/>
              <a:t>NDP core design (accelerators, general-purpose cores)</a:t>
            </a:r>
          </a:p>
          <a:p>
            <a:pPr lvl="1"/>
            <a:r>
              <a:rPr lang="en-US" dirty="0"/>
              <a:t>Offloading granularity  </a:t>
            </a:r>
          </a:p>
          <a:p>
            <a:pPr lvl="1"/>
            <a:r>
              <a:rPr lang="en-US" dirty="0"/>
              <a:t>Programmability </a:t>
            </a:r>
          </a:p>
          <a:p>
            <a:pPr lvl="1"/>
            <a:r>
              <a:rPr lang="en-US" dirty="0"/>
              <a:t>Coherence </a:t>
            </a:r>
          </a:p>
          <a:p>
            <a:pPr lvl="1"/>
            <a:r>
              <a:rPr lang="en-US" dirty="0"/>
              <a:t>System integration </a:t>
            </a:r>
          </a:p>
          <a:p>
            <a:pPr lvl="1"/>
            <a:r>
              <a:rPr lang="en-US" dirty="0"/>
              <a:t>… </a:t>
            </a:r>
          </a:p>
          <a:p>
            <a:pPr marL="457200" lvl="1" indent="0">
              <a:buNone/>
            </a:pPr>
            <a:endParaRPr lang="en-US" dirty="0"/>
          </a:p>
          <a:p>
            <a:r>
              <a:rPr lang="en-US" b="1" dirty="0">
                <a:solidFill>
                  <a:schemeClr val="accent5"/>
                </a:solidFill>
              </a:rPr>
              <a:t>Goal: </a:t>
            </a:r>
            <a:r>
              <a:rPr lang="en-US" dirty="0"/>
              <a:t>demonstrate how </a:t>
            </a:r>
            <a:r>
              <a:rPr lang="en-US" dirty="0">
                <a:solidFill>
                  <a:schemeClr val="accent5"/>
                </a:solidFill>
              </a:rPr>
              <a:t>DAMOV is useful to study NDP </a:t>
            </a:r>
            <a:r>
              <a:rPr lang="en-US" dirty="0"/>
              <a:t>system designs </a:t>
            </a:r>
          </a:p>
          <a:p>
            <a:pPr marL="0" indent="0">
              <a:buNone/>
            </a:pPr>
            <a:endParaRPr lang="en-US" dirty="0"/>
          </a:p>
        </p:txBody>
      </p:sp>
      <p:sp>
        <p:nvSpPr>
          <p:cNvPr id="4" name="Rectangle 3">
            <a:extLst>
              <a:ext uri="{FF2B5EF4-FFF2-40B4-BE49-F238E27FC236}">
                <a16:creationId xmlns:a16="http://schemas.microsoft.com/office/drawing/2014/main" id="{653BEE92-AC25-A24D-8DD8-D74B0CB150DA}"/>
              </a:ext>
            </a:extLst>
          </p:cNvPr>
          <p:cNvSpPr/>
          <p:nvPr/>
        </p:nvSpPr>
        <p:spPr>
          <a:xfrm>
            <a:off x="75991" y="5883589"/>
            <a:ext cx="8887766" cy="461665"/>
          </a:xfrm>
          <a:prstGeom prst="rect">
            <a:avLst/>
          </a:prstGeom>
        </p:spPr>
        <p:txBody>
          <a:bodyPr wrap="square">
            <a:spAutoFit/>
          </a:bodyPr>
          <a:lstStyle/>
          <a:p>
            <a:pPr>
              <a:spcBef>
                <a:spcPts val="400"/>
              </a:spcBef>
            </a:pPr>
            <a:r>
              <a:rPr lang="en-US" sz="1200" dirty="0">
                <a:solidFill>
                  <a:schemeClr val="bg1">
                    <a:lumMod val="75000"/>
                  </a:schemeClr>
                </a:solidFill>
                <a:latin typeface="Cambria" panose="02040503050406030204" pitchFamily="18" charset="0"/>
              </a:rPr>
              <a:t>[8] </a:t>
            </a:r>
            <a:r>
              <a:rPr lang="en-US" sz="1200" dirty="0" err="1">
                <a:solidFill>
                  <a:schemeClr val="bg1">
                    <a:lumMod val="75000"/>
                  </a:schemeClr>
                </a:solidFill>
                <a:latin typeface="Cambria" panose="02040503050406030204" pitchFamily="18" charset="0"/>
              </a:rPr>
              <a:t>Mutlu</a:t>
            </a:r>
            <a:r>
              <a:rPr lang="en-US" sz="1200" dirty="0">
                <a:solidFill>
                  <a:schemeClr val="bg1">
                    <a:lumMod val="75000"/>
                  </a:schemeClr>
                </a:solidFill>
                <a:latin typeface="Cambria" panose="02040503050406030204" pitchFamily="18" charset="0"/>
              </a:rPr>
              <a:t>+, “"A Modern Primer on Processing in Memory," Emerging Computing: From Devices to Systems - Looking Beyond Moore and Von Neumann, 2021</a:t>
            </a:r>
          </a:p>
        </p:txBody>
      </p:sp>
      <p:sp>
        <p:nvSpPr>
          <p:cNvPr id="5" name="Slide Number Placeholder 5">
            <a:extLst>
              <a:ext uri="{FF2B5EF4-FFF2-40B4-BE49-F238E27FC236}">
                <a16:creationId xmlns:a16="http://schemas.microsoft.com/office/drawing/2014/main" id="{72C2518C-B0E3-7648-9175-7F9820B4ED51}"/>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36</a:t>
            </a:r>
          </a:p>
        </p:txBody>
      </p:sp>
    </p:spTree>
    <p:extLst>
      <p:ext uri="{BB962C8B-B14F-4D97-AF65-F5344CB8AC3E}">
        <p14:creationId xmlns:p14="http://schemas.microsoft.com/office/powerpoint/2010/main" val="38684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37</a:t>
            </a:r>
          </a:p>
        </p:txBody>
      </p:sp>
    </p:spTree>
    <p:extLst>
      <p:ext uri="{BB962C8B-B14F-4D97-AF65-F5344CB8AC3E}">
        <p14:creationId xmlns:p14="http://schemas.microsoft.com/office/powerpoint/2010/main" val="3145915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(1/4)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for the NDP core</a:t>
            </a:r>
            <a:endParaRPr lang="en-US" sz="2000" dirty="0">
              <a:solidFill>
                <a:schemeClr val="tx1"/>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38</a:t>
            </a:r>
          </a:p>
        </p:txBody>
      </p:sp>
    </p:spTree>
    <p:extLst>
      <p:ext uri="{BB962C8B-B14F-4D97-AF65-F5344CB8AC3E}">
        <p14:creationId xmlns:p14="http://schemas.microsoft.com/office/powerpoint/2010/main" val="10377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(2/4)</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rPr>
              <a:t>key observations hold for other NDP architectures</a:t>
            </a:r>
            <a:endPar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39</a:t>
            </a:r>
          </a:p>
        </p:txBody>
      </p:sp>
      <p:sp>
        <p:nvSpPr>
          <p:cNvPr id="9" name="Rectangle 8">
            <a:extLst>
              <a:ext uri="{FF2B5EF4-FFF2-40B4-BE49-F238E27FC236}">
                <a16:creationId xmlns:a16="http://schemas.microsoft.com/office/drawing/2014/main" id="{820764D4-DE3B-EC43-A9BD-827F280584B9}"/>
              </a:ext>
            </a:extLst>
          </p:cNvPr>
          <p:cNvSpPr/>
          <p:nvPr/>
        </p:nvSpPr>
        <p:spPr>
          <a:xfrm>
            <a:off x="1435209" y="3217297"/>
            <a:ext cx="7342742" cy="400110"/>
          </a:xfrm>
          <a:prstGeom prst="rect">
            <a:avLst/>
          </a:prstGeom>
        </p:spPr>
        <p:txBody>
          <a:bodyPr wrap="square">
            <a:spAutoFit/>
          </a:bodyPr>
          <a:lstStyle/>
          <a:p>
            <a:r>
              <a:rPr lang="en-US" sz="2000" b="1" dirty="0">
                <a:latin typeface="Cambria" panose="02040503050406030204" pitchFamily="18" charset="0"/>
                <a:cs typeface="Arial" panose="020B0604020202020204" pitchFamily="34" charset="0"/>
              </a:rPr>
              <a:t>→ </a:t>
            </a:r>
            <a:r>
              <a:rPr lang="en-US" sz="2000" b="1" dirty="0">
                <a:latin typeface="Cambria" panose="02040503050406030204" pitchFamily="18" charset="0"/>
              </a:rPr>
              <a:t>key observations hold for other NDP architectures</a:t>
            </a:r>
            <a:endParaRPr lang="en-US" sz="2000" dirty="0"/>
          </a:p>
        </p:txBody>
      </p:sp>
    </p:spTree>
    <p:extLst>
      <p:ext uri="{BB962C8B-B14F-4D97-AF65-F5344CB8AC3E}">
        <p14:creationId xmlns:p14="http://schemas.microsoft.com/office/powerpoint/2010/main" val="14284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(3/4)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40</a:t>
            </a:r>
          </a:p>
        </p:txBody>
      </p:sp>
    </p:spTree>
    <p:extLst>
      <p:ext uri="{BB962C8B-B14F-4D97-AF65-F5344CB8AC3E}">
        <p14:creationId xmlns:p14="http://schemas.microsoft.com/office/powerpoint/2010/main" val="26979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(4/4)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41</a:t>
            </a:r>
          </a:p>
        </p:txBody>
      </p:sp>
    </p:spTree>
    <p:extLst>
      <p:ext uri="{BB962C8B-B14F-4D97-AF65-F5344CB8AC3E}">
        <p14:creationId xmlns:p14="http://schemas.microsoft.com/office/powerpoint/2010/main" val="38223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for the NDP core</a:t>
            </a:r>
            <a:endParaRPr lang="en-US" sz="2000" dirty="0">
              <a:solidFill>
                <a:prstClr val="black"/>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lang="en-US" sz="800" dirty="0">
                <a:solidFill>
                  <a:schemeClr val="tx1"/>
                </a:solidFill>
                <a:latin typeface="Cambria" panose="02040503050406030204" pitchFamily="18" charset="0"/>
              </a:rPr>
              <a:t>\</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42</a:t>
            </a:r>
          </a:p>
        </p:txBody>
      </p:sp>
    </p:spTree>
    <p:extLst>
      <p:ext uri="{BB962C8B-B14F-4D97-AF65-F5344CB8AC3E}">
        <p14:creationId xmlns:p14="http://schemas.microsoft.com/office/powerpoint/2010/main" val="985603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for the NDP core</a:t>
            </a:r>
            <a:endParaRPr lang="en-US" sz="2000" dirty="0">
              <a:solidFill>
                <a:prstClr val="black"/>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lang="en-US" sz="800" dirty="0">
                <a:solidFill>
                  <a:schemeClr val="tx1"/>
                </a:solidFill>
                <a:latin typeface="Cambria" panose="02040503050406030204" pitchFamily="18" charset="0"/>
              </a:rPr>
              <a:t>\</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9" name="Rectangle 8">
            <a:extLst>
              <a:ext uri="{FF2B5EF4-FFF2-40B4-BE49-F238E27FC236}">
                <a16:creationId xmlns:a16="http://schemas.microsoft.com/office/drawing/2014/main" id="{A99048F5-8721-A946-ABC6-FEDEC749A7E2}"/>
              </a:ext>
            </a:extLst>
          </p:cNvPr>
          <p:cNvSpPr/>
          <p:nvPr/>
        </p:nvSpPr>
        <p:spPr>
          <a:xfrm>
            <a:off x="0" y="758620"/>
            <a:ext cx="9144000" cy="5690669"/>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8F6AD3B-CF5A-0B4D-B40F-91C00930CE5D}"/>
              </a:ext>
            </a:extLst>
          </p:cNvPr>
          <p:cNvPicPr>
            <a:picLocks noChangeAspect="1"/>
          </p:cNvPicPr>
          <p:nvPr/>
        </p:nvPicPr>
        <p:blipFill>
          <a:blip r:embed="rId3"/>
          <a:stretch>
            <a:fillRect/>
          </a:stretch>
        </p:blipFill>
        <p:spPr>
          <a:xfrm>
            <a:off x="730745" y="1701643"/>
            <a:ext cx="7682510" cy="3454714"/>
          </a:xfrm>
          <a:prstGeom prst="rect">
            <a:avLst/>
          </a:prstGeom>
          <a:ln w="57150">
            <a:solidFill>
              <a:schemeClr val="accent6">
                <a:lumMod val="75000"/>
              </a:schemeClr>
            </a:solidFill>
          </a:ln>
        </p:spPr>
      </p:pic>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43</a:t>
            </a:r>
          </a:p>
        </p:txBody>
      </p:sp>
    </p:spTree>
    <p:extLst>
      <p:ext uri="{BB962C8B-B14F-4D97-AF65-F5344CB8AC3E}">
        <p14:creationId xmlns:p14="http://schemas.microsoft.com/office/powerpoint/2010/main" val="391706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F52-21F7-AF46-B0F3-D19534050154}"/>
              </a:ext>
            </a:extLst>
          </p:cNvPr>
          <p:cNvSpPr>
            <a:spLocks noGrp="1"/>
          </p:cNvSpPr>
          <p:nvPr>
            <p:ph type="title"/>
          </p:nvPr>
        </p:nvSpPr>
        <p:spPr/>
        <p:txBody>
          <a:bodyPr/>
          <a:lstStyle/>
          <a:p>
            <a:r>
              <a:rPr lang="en-US" dirty="0"/>
              <a:t>DAMOV is Open-Source</a:t>
            </a:r>
          </a:p>
        </p:txBody>
      </p:sp>
      <p:sp>
        <p:nvSpPr>
          <p:cNvPr id="3" name="Content Placeholder 2">
            <a:extLst>
              <a:ext uri="{FF2B5EF4-FFF2-40B4-BE49-F238E27FC236}">
                <a16:creationId xmlns:a16="http://schemas.microsoft.com/office/drawing/2014/main" id="{A25CD795-C093-2B41-9221-BD1BC99E4EED}"/>
              </a:ext>
            </a:extLst>
          </p:cNvPr>
          <p:cNvSpPr>
            <a:spLocks noGrp="1"/>
          </p:cNvSpPr>
          <p:nvPr>
            <p:ph idx="1"/>
          </p:nvPr>
        </p:nvSpPr>
        <p:spPr/>
        <p:txBody>
          <a:bodyPr/>
          <a:lstStyle/>
          <a:p>
            <a:r>
              <a:rPr lang="en-US" dirty="0"/>
              <a:t>We open-source our benchmark suite and our toolchain</a:t>
            </a:r>
          </a:p>
        </p:txBody>
      </p:sp>
      <p:grpSp>
        <p:nvGrpSpPr>
          <p:cNvPr id="4" name="Group 3">
            <a:extLst>
              <a:ext uri="{FF2B5EF4-FFF2-40B4-BE49-F238E27FC236}">
                <a16:creationId xmlns:a16="http://schemas.microsoft.com/office/drawing/2014/main" id="{9620267C-CBDE-EF46-B778-E8AC9B64AF61}"/>
              </a:ext>
            </a:extLst>
          </p:cNvPr>
          <p:cNvGrpSpPr/>
          <p:nvPr/>
        </p:nvGrpSpPr>
        <p:grpSpPr>
          <a:xfrm>
            <a:off x="145521" y="1554109"/>
            <a:ext cx="8852958" cy="4666132"/>
            <a:chOff x="252268" y="1152197"/>
            <a:chExt cx="8639464" cy="4553606"/>
          </a:xfrm>
        </p:grpSpPr>
        <p:pic>
          <p:nvPicPr>
            <p:cNvPr id="5" name="Picture 4">
              <a:extLst>
                <a:ext uri="{FF2B5EF4-FFF2-40B4-BE49-F238E27FC236}">
                  <a16:creationId xmlns:a16="http://schemas.microsoft.com/office/drawing/2014/main" id="{56E7B138-5B93-B148-9B77-BC0666989B57}"/>
                </a:ext>
              </a:extLst>
            </p:cNvPr>
            <p:cNvPicPr>
              <a:picLocks noChangeAspect="1"/>
            </p:cNvPicPr>
            <p:nvPr/>
          </p:nvPicPr>
          <p:blipFill rotWithShape="1">
            <a:blip r:embed="rId3"/>
            <a:srcRect t="1861" r="11807"/>
            <a:stretch/>
          </p:blipFill>
          <p:spPr>
            <a:xfrm>
              <a:off x="252268" y="1152197"/>
              <a:ext cx="8639464" cy="4553606"/>
            </a:xfrm>
            <a:prstGeom prst="rect">
              <a:avLst/>
            </a:prstGeom>
          </p:spPr>
        </p:pic>
        <p:sp>
          <p:nvSpPr>
            <p:cNvPr id="6" name="Rectangle 5">
              <a:extLst>
                <a:ext uri="{FF2B5EF4-FFF2-40B4-BE49-F238E27FC236}">
                  <a16:creationId xmlns:a16="http://schemas.microsoft.com/office/drawing/2014/main" id="{D16E0130-D316-5B42-B8E7-FBA54702DFD5}"/>
                </a:ext>
              </a:extLst>
            </p:cNvPr>
            <p:cNvSpPr/>
            <p:nvPr/>
          </p:nvSpPr>
          <p:spPr>
            <a:xfrm>
              <a:off x="1730215" y="1178805"/>
              <a:ext cx="35254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B469FF-DDCA-1A40-9C48-E36AB90D6932}"/>
                </a:ext>
              </a:extLst>
            </p:cNvPr>
            <p:cNvSpPr/>
            <p:nvPr/>
          </p:nvSpPr>
          <p:spPr>
            <a:xfrm>
              <a:off x="309847" y="1152197"/>
              <a:ext cx="11339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26486B-DB2C-074C-A15F-0B6A8A0EC5B6}"/>
                </a:ext>
              </a:extLst>
            </p:cNvPr>
            <p:cNvSpPr/>
            <p:nvPr/>
          </p:nvSpPr>
          <p:spPr>
            <a:xfrm>
              <a:off x="7756546" y="1178805"/>
              <a:ext cx="1135186"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FBBB3A6-560E-D24A-910C-DA01186D7D6A}"/>
              </a:ext>
            </a:extLst>
          </p:cNvPr>
          <p:cNvGrpSpPr/>
          <p:nvPr/>
        </p:nvGrpSpPr>
        <p:grpSpPr>
          <a:xfrm>
            <a:off x="-15699" y="2918762"/>
            <a:ext cx="2663466" cy="369332"/>
            <a:chOff x="-15699" y="2562311"/>
            <a:chExt cx="2663466" cy="369332"/>
          </a:xfrm>
        </p:grpSpPr>
        <p:sp>
          <p:nvSpPr>
            <p:cNvPr id="11" name="Rectangle 10">
              <a:extLst>
                <a:ext uri="{FF2B5EF4-FFF2-40B4-BE49-F238E27FC236}">
                  <a16:creationId xmlns:a16="http://schemas.microsoft.com/office/drawing/2014/main" id="{138CE2FB-8BEB-7A40-AEF9-7D16CD2E67B4}"/>
                </a:ext>
              </a:extLst>
            </p:cNvPr>
            <p:cNvSpPr/>
            <p:nvPr/>
          </p:nvSpPr>
          <p:spPr>
            <a:xfrm>
              <a:off x="-15699" y="2562311"/>
              <a:ext cx="1401154" cy="369332"/>
            </a:xfrm>
            <a:prstGeom prst="rect">
              <a:avLst/>
            </a:prstGeom>
            <a:noFill/>
          </p:spPr>
          <p:txBody>
            <a:bodyPr wrap="square">
              <a:spAutoFit/>
            </a:bodyPr>
            <a:lstStyle/>
            <a:p>
              <a:pPr algn="ctr"/>
              <a:r>
                <a:rPr lang="en-US" dirty="0">
                  <a:solidFill>
                    <a:srgbClr val="FF0000"/>
                  </a:solidFill>
                  <a:latin typeface="Cambria" panose="02040503050406030204" pitchFamily="18" charset="0"/>
                </a:rPr>
                <a:t>DAMOV-SIM</a:t>
              </a:r>
              <a:endParaRPr lang="en-US" dirty="0">
                <a:solidFill>
                  <a:srgbClr val="FF0000"/>
                </a:solidFill>
              </a:endParaRPr>
            </a:p>
          </p:txBody>
        </p:sp>
        <p:sp>
          <p:nvSpPr>
            <p:cNvPr id="12" name="Rounded Rectangle 11">
              <a:extLst>
                <a:ext uri="{FF2B5EF4-FFF2-40B4-BE49-F238E27FC236}">
                  <a16:creationId xmlns:a16="http://schemas.microsoft.com/office/drawing/2014/main" id="{43909CEA-9B18-FF48-85B4-2E540D3C24FA}"/>
                </a:ext>
              </a:extLst>
            </p:cNvPr>
            <p:cNvSpPr/>
            <p:nvPr/>
          </p:nvSpPr>
          <p:spPr>
            <a:xfrm>
              <a:off x="1385455" y="2615869"/>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1751DE1-1E78-D040-9898-61E9F03B7ADA}"/>
              </a:ext>
            </a:extLst>
          </p:cNvPr>
          <p:cNvGrpSpPr/>
          <p:nvPr/>
        </p:nvGrpSpPr>
        <p:grpSpPr>
          <a:xfrm>
            <a:off x="60292" y="3341652"/>
            <a:ext cx="2587475" cy="646331"/>
            <a:chOff x="60292" y="2985201"/>
            <a:chExt cx="2587475" cy="646331"/>
          </a:xfrm>
        </p:grpSpPr>
        <p:sp>
          <p:nvSpPr>
            <p:cNvPr id="14" name="Rectangle 13">
              <a:extLst>
                <a:ext uri="{FF2B5EF4-FFF2-40B4-BE49-F238E27FC236}">
                  <a16:creationId xmlns:a16="http://schemas.microsoft.com/office/drawing/2014/main" id="{E46B9D0C-08EC-E745-91A5-6CB7531E913F}"/>
                </a:ext>
              </a:extLst>
            </p:cNvPr>
            <p:cNvSpPr/>
            <p:nvPr/>
          </p:nvSpPr>
          <p:spPr>
            <a:xfrm>
              <a:off x="60292" y="2985201"/>
              <a:ext cx="1325163" cy="646331"/>
            </a:xfrm>
            <a:prstGeom prst="rect">
              <a:avLst/>
            </a:prstGeom>
            <a:noFill/>
          </p:spPr>
          <p:txBody>
            <a:bodyPr wrap="square">
              <a:spAutoFit/>
            </a:bodyPr>
            <a:lstStyle/>
            <a:p>
              <a:pPr algn="ctr"/>
              <a:r>
                <a:rPr lang="en-US" dirty="0">
                  <a:solidFill>
                    <a:srgbClr val="FF0000"/>
                  </a:solidFill>
                  <a:latin typeface="Cambria" panose="02040503050406030204" pitchFamily="18" charset="0"/>
                </a:rPr>
                <a:t>DAMOV </a:t>
              </a:r>
            </a:p>
            <a:p>
              <a:pPr algn="ctr"/>
              <a:r>
                <a:rPr lang="en-US" dirty="0">
                  <a:solidFill>
                    <a:srgbClr val="FF0000"/>
                  </a:solidFill>
                  <a:latin typeface="Cambria" panose="02040503050406030204" pitchFamily="18" charset="0"/>
                </a:rPr>
                <a:t>Benchmark</a:t>
              </a:r>
              <a:endParaRPr lang="en-US" dirty="0">
                <a:solidFill>
                  <a:srgbClr val="FF0000"/>
                </a:solidFill>
              </a:endParaRPr>
            </a:p>
          </p:txBody>
        </p:sp>
        <p:sp>
          <p:nvSpPr>
            <p:cNvPr id="15" name="Rounded Rectangle 14">
              <a:extLst>
                <a:ext uri="{FF2B5EF4-FFF2-40B4-BE49-F238E27FC236}">
                  <a16:creationId xmlns:a16="http://schemas.microsoft.com/office/drawing/2014/main" id="{FACB314E-C336-3340-9731-B5B0B822CE99}"/>
                </a:ext>
              </a:extLst>
            </p:cNvPr>
            <p:cNvSpPr/>
            <p:nvPr/>
          </p:nvSpPr>
          <p:spPr>
            <a:xfrm>
              <a:off x="1385455" y="3070052"/>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6BC66A82-2219-E240-BAFB-4CEF1661244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44</a:t>
            </a:r>
          </a:p>
        </p:txBody>
      </p:sp>
    </p:spTree>
    <p:extLst>
      <p:ext uri="{BB962C8B-B14F-4D97-AF65-F5344CB8AC3E}">
        <p14:creationId xmlns:p14="http://schemas.microsoft.com/office/powerpoint/2010/main" val="38724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F52-21F7-AF46-B0F3-D19534050154}"/>
              </a:ext>
            </a:extLst>
          </p:cNvPr>
          <p:cNvSpPr>
            <a:spLocks noGrp="1"/>
          </p:cNvSpPr>
          <p:nvPr>
            <p:ph type="title"/>
          </p:nvPr>
        </p:nvSpPr>
        <p:spPr/>
        <p:txBody>
          <a:bodyPr/>
          <a:lstStyle/>
          <a:p>
            <a:r>
              <a:rPr lang="en-US" dirty="0"/>
              <a:t>DAMOV is Open-Source</a:t>
            </a:r>
          </a:p>
        </p:txBody>
      </p:sp>
      <p:sp>
        <p:nvSpPr>
          <p:cNvPr id="3" name="Content Placeholder 2">
            <a:extLst>
              <a:ext uri="{FF2B5EF4-FFF2-40B4-BE49-F238E27FC236}">
                <a16:creationId xmlns:a16="http://schemas.microsoft.com/office/drawing/2014/main" id="{A25CD795-C093-2B41-9221-BD1BC99E4EED}"/>
              </a:ext>
            </a:extLst>
          </p:cNvPr>
          <p:cNvSpPr>
            <a:spLocks noGrp="1"/>
          </p:cNvSpPr>
          <p:nvPr>
            <p:ph idx="1"/>
          </p:nvPr>
        </p:nvSpPr>
        <p:spPr/>
        <p:txBody>
          <a:bodyPr/>
          <a:lstStyle/>
          <a:p>
            <a:r>
              <a:rPr lang="en-US" dirty="0"/>
              <a:t>We open-source our benchmark suite and our toolchain</a:t>
            </a:r>
          </a:p>
        </p:txBody>
      </p:sp>
      <p:grpSp>
        <p:nvGrpSpPr>
          <p:cNvPr id="4" name="Group 3">
            <a:extLst>
              <a:ext uri="{FF2B5EF4-FFF2-40B4-BE49-F238E27FC236}">
                <a16:creationId xmlns:a16="http://schemas.microsoft.com/office/drawing/2014/main" id="{9620267C-CBDE-EF46-B778-E8AC9B64AF61}"/>
              </a:ext>
            </a:extLst>
          </p:cNvPr>
          <p:cNvGrpSpPr/>
          <p:nvPr/>
        </p:nvGrpSpPr>
        <p:grpSpPr>
          <a:xfrm>
            <a:off x="145521" y="1554109"/>
            <a:ext cx="8852958" cy="4666132"/>
            <a:chOff x="252268" y="1152197"/>
            <a:chExt cx="8639464" cy="4553606"/>
          </a:xfrm>
        </p:grpSpPr>
        <p:pic>
          <p:nvPicPr>
            <p:cNvPr id="5" name="Picture 4">
              <a:extLst>
                <a:ext uri="{FF2B5EF4-FFF2-40B4-BE49-F238E27FC236}">
                  <a16:creationId xmlns:a16="http://schemas.microsoft.com/office/drawing/2014/main" id="{56E7B138-5B93-B148-9B77-BC0666989B57}"/>
                </a:ext>
              </a:extLst>
            </p:cNvPr>
            <p:cNvPicPr>
              <a:picLocks noChangeAspect="1"/>
            </p:cNvPicPr>
            <p:nvPr/>
          </p:nvPicPr>
          <p:blipFill rotWithShape="1">
            <a:blip r:embed="rId3"/>
            <a:srcRect t="1861" r="11807"/>
            <a:stretch/>
          </p:blipFill>
          <p:spPr>
            <a:xfrm>
              <a:off x="252268" y="1152197"/>
              <a:ext cx="8639464" cy="4553606"/>
            </a:xfrm>
            <a:prstGeom prst="rect">
              <a:avLst/>
            </a:prstGeom>
          </p:spPr>
        </p:pic>
        <p:sp>
          <p:nvSpPr>
            <p:cNvPr id="6" name="Rectangle 5">
              <a:extLst>
                <a:ext uri="{FF2B5EF4-FFF2-40B4-BE49-F238E27FC236}">
                  <a16:creationId xmlns:a16="http://schemas.microsoft.com/office/drawing/2014/main" id="{D16E0130-D316-5B42-B8E7-FBA54702DFD5}"/>
                </a:ext>
              </a:extLst>
            </p:cNvPr>
            <p:cNvSpPr/>
            <p:nvPr/>
          </p:nvSpPr>
          <p:spPr>
            <a:xfrm>
              <a:off x="1730215" y="1178805"/>
              <a:ext cx="35254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B469FF-DDCA-1A40-9C48-E36AB90D6932}"/>
                </a:ext>
              </a:extLst>
            </p:cNvPr>
            <p:cNvSpPr/>
            <p:nvPr/>
          </p:nvSpPr>
          <p:spPr>
            <a:xfrm>
              <a:off x="309847" y="1152197"/>
              <a:ext cx="11339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26486B-DB2C-074C-A15F-0B6A8A0EC5B6}"/>
                </a:ext>
              </a:extLst>
            </p:cNvPr>
            <p:cNvSpPr/>
            <p:nvPr/>
          </p:nvSpPr>
          <p:spPr>
            <a:xfrm>
              <a:off x="7756546" y="1178805"/>
              <a:ext cx="1135186"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FBBB3A6-560E-D24A-910C-DA01186D7D6A}"/>
              </a:ext>
            </a:extLst>
          </p:cNvPr>
          <p:cNvGrpSpPr/>
          <p:nvPr/>
        </p:nvGrpSpPr>
        <p:grpSpPr>
          <a:xfrm>
            <a:off x="-15699" y="2918762"/>
            <a:ext cx="2663466" cy="369332"/>
            <a:chOff x="-15699" y="2562311"/>
            <a:chExt cx="2663466" cy="369332"/>
          </a:xfrm>
        </p:grpSpPr>
        <p:sp>
          <p:nvSpPr>
            <p:cNvPr id="11" name="Rectangle 10">
              <a:extLst>
                <a:ext uri="{FF2B5EF4-FFF2-40B4-BE49-F238E27FC236}">
                  <a16:creationId xmlns:a16="http://schemas.microsoft.com/office/drawing/2014/main" id="{138CE2FB-8BEB-7A40-AEF9-7D16CD2E67B4}"/>
                </a:ext>
              </a:extLst>
            </p:cNvPr>
            <p:cNvSpPr/>
            <p:nvPr/>
          </p:nvSpPr>
          <p:spPr>
            <a:xfrm>
              <a:off x="-15699" y="2562311"/>
              <a:ext cx="1401154" cy="369332"/>
            </a:xfrm>
            <a:prstGeom prst="rect">
              <a:avLst/>
            </a:prstGeom>
            <a:noFill/>
          </p:spPr>
          <p:txBody>
            <a:bodyPr wrap="square">
              <a:spAutoFit/>
            </a:bodyPr>
            <a:lstStyle/>
            <a:p>
              <a:pPr algn="ctr"/>
              <a:r>
                <a:rPr lang="en-US" dirty="0">
                  <a:solidFill>
                    <a:srgbClr val="FF0000"/>
                  </a:solidFill>
                  <a:latin typeface="Cambria" panose="02040503050406030204" pitchFamily="18" charset="0"/>
                </a:rPr>
                <a:t>DAMOV-SIM</a:t>
              </a:r>
              <a:endParaRPr lang="en-US" dirty="0">
                <a:solidFill>
                  <a:srgbClr val="FF0000"/>
                </a:solidFill>
              </a:endParaRPr>
            </a:p>
          </p:txBody>
        </p:sp>
        <p:sp>
          <p:nvSpPr>
            <p:cNvPr id="12" name="Rounded Rectangle 11">
              <a:extLst>
                <a:ext uri="{FF2B5EF4-FFF2-40B4-BE49-F238E27FC236}">
                  <a16:creationId xmlns:a16="http://schemas.microsoft.com/office/drawing/2014/main" id="{43909CEA-9B18-FF48-85B4-2E540D3C24FA}"/>
                </a:ext>
              </a:extLst>
            </p:cNvPr>
            <p:cNvSpPr/>
            <p:nvPr/>
          </p:nvSpPr>
          <p:spPr>
            <a:xfrm>
              <a:off x="1385455" y="2615869"/>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1751DE1-1E78-D040-9898-61E9F03B7ADA}"/>
              </a:ext>
            </a:extLst>
          </p:cNvPr>
          <p:cNvGrpSpPr/>
          <p:nvPr/>
        </p:nvGrpSpPr>
        <p:grpSpPr>
          <a:xfrm>
            <a:off x="60292" y="3341652"/>
            <a:ext cx="2587475" cy="646331"/>
            <a:chOff x="60292" y="2985201"/>
            <a:chExt cx="2587475" cy="646331"/>
          </a:xfrm>
        </p:grpSpPr>
        <p:sp>
          <p:nvSpPr>
            <p:cNvPr id="14" name="Rectangle 13">
              <a:extLst>
                <a:ext uri="{FF2B5EF4-FFF2-40B4-BE49-F238E27FC236}">
                  <a16:creationId xmlns:a16="http://schemas.microsoft.com/office/drawing/2014/main" id="{E46B9D0C-08EC-E745-91A5-6CB7531E913F}"/>
                </a:ext>
              </a:extLst>
            </p:cNvPr>
            <p:cNvSpPr/>
            <p:nvPr/>
          </p:nvSpPr>
          <p:spPr>
            <a:xfrm>
              <a:off x="60292" y="2985201"/>
              <a:ext cx="1325163" cy="646331"/>
            </a:xfrm>
            <a:prstGeom prst="rect">
              <a:avLst/>
            </a:prstGeom>
            <a:noFill/>
          </p:spPr>
          <p:txBody>
            <a:bodyPr wrap="square">
              <a:spAutoFit/>
            </a:bodyPr>
            <a:lstStyle/>
            <a:p>
              <a:pPr algn="ctr"/>
              <a:r>
                <a:rPr lang="en-US" dirty="0">
                  <a:solidFill>
                    <a:srgbClr val="FF0000"/>
                  </a:solidFill>
                  <a:latin typeface="Cambria" panose="02040503050406030204" pitchFamily="18" charset="0"/>
                </a:rPr>
                <a:t>DAMOV </a:t>
              </a:r>
            </a:p>
            <a:p>
              <a:pPr algn="ctr"/>
              <a:r>
                <a:rPr lang="en-US" dirty="0">
                  <a:solidFill>
                    <a:srgbClr val="FF0000"/>
                  </a:solidFill>
                  <a:latin typeface="Cambria" panose="02040503050406030204" pitchFamily="18" charset="0"/>
                </a:rPr>
                <a:t>Benchmark</a:t>
              </a:r>
              <a:endParaRPr lang="en-US" dirty="0">
                <a:solidFill>
                  <a:srgbClr val="FF0000"/>
                </a:solidFill>
              </a:endParaRPr>
            </a:p>
          </p:txBody>
        </p:sp>
        <p:sp>
          <p:nvSpPr>
            <p:cNvPr id="15" name="Rounded Rectangle 14">
              <a:extLst>
                <a:ext uri="{FF2B5EF4-FFF2-40B4-BE49-F238E27FC236}">
                  <a16:creationId xmlns:a16="http://schemas.microsoft.com/office/drawing/2014/main" id="{FACB314E-C336-3340-9731-B5B0B822CE99}"/>
                </a:ext>
              </a:extLst>
            </p:cNvPr>
            <p:cNvSpPr/>
            <p:nvPr/>
          </p:nvSpPr>
          <p:spPr>
            <a:xfrm>
              <a:off x="1385455" y="3070052"/>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6BC66A82-2219-E240-BAFB-4CEF1661244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44</a:t>
            </a:r>
          </a:p>
        </p:txBody>
      </p:sp>
      <p:sp>
        <p:nvSpPr>
          <p:cNvPr id="17" name="Rectangle 16">
            <a:extLst>
              <a:ext uri="{FF2B5EF4-FFF2-40B4-BE49-F238E27FC236}">
                <a16:creationId xmlns:a16="http://schemas.microsoft.com/office/drawing/2014/main" id="{C484485A-96A7-794D-AB6E-2848BBB8B65D}"/>
              </a:ext>
            </a:extLst>
          </p:cNvPr>
          <p:cNvSpPr/>
          <p:nvPr/>
        </p:nvSpPr>
        <p:spPr>
          <a:xfrm>
            <a:off x="0" y="720436"/>
            <a:ext cx="9144000" cy="56803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84B4AD-3C60-DE4D-8946-4348E302F5D8}"/>
              </a:ext>
            </a:extLst>
          </p:cNvPr>
          <p:cNvSpPr/>
          <p:nvPr/>
        </p:nvSpPr>
        <p:spPr>
          <a:xfrm>
            <a:off x="-15699" y="2887826"/>
            <a:ext cx="9167549" cy="1082348"/>
          </a:xfrm>
          <a:prstGeom prst="rect">
            <a:avLst/>
          </a:prstGeom>
          <a:solidFill>
            <a:srgbClr val="77BF6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defTabSz="914400">
              <a:spcBef>
                <a:spcPts val="500"/>
              </a:spcBef>
              <a:spcAft>
                <a:spcPts val="500"/>
              </a:spcAft>
              <a:defRPr/>
            </a:pPr>
            <a:r>
              <a:rPr lang="en-US" sz="2800" b="1" dirty="0">
                <a:solidFill>
                  <a:srgbClr val="F8E702"/>
                </a:solidFill>
                <a:latin typeface="Cambria" panose="02040503050406030204" pitchFamily="18" charset="0"/>
              </a:rPr>
              <a:t>Get DAMOV at:</a:t>
            </a:r>
            <a:r>
              <a:rPr lang="en-US" sz="2800" b="1" dirty="0">
                <a:solidFill>
                  <a:srgbClr val="FFFF00"/>
                </a:solidFill>
                <a:latin typeface="Cambria" panose="02040503050406030204" pitchFamily="18" charset="0"/>
              </a:rPr>
              <a:t> </a:t>
            </a:r>
          </a:p>
          <a:p>
            <a:pPr lvl="0" algn="ctr" defTabSz="914400">
              <a:spcBef>
                <a:spcPts val="500"/>
              </a:spcBef>
              <a:spcAft>
                <a:spcPts val="500"/>
              </a:spcAft>
              <a:defRPr/>
            </a:pPr>
            <a:r>
              <a:rPr lang="en-US" sz="2800" dirty="0">
                <a:solidFill>
                  <a:srgbClr val="FFFFFF"/>
                </a:solidFill>
                <a:latin typeface="Cambria" panose="02040503050406030204" pitchFamily="18" charset="0"/>
                <a:hlinkClick r:id="rId4"/>
              </a:rPr>
              <a:t>https://github.com/CMU-SAFARI/DAMOV</a:t>
            </a:r>
            <a:r>
              <a:rPr lang="en-US" sz="2800" dirty="0">
                <a:solidFill>
                  <a:srgbClr val="FFFFFF"/>
                </a:solidFill>
                <a:latin typeface="Cambria" panose="02040503050406030204" pitchFamily="18" charset="0"/>
              </a:rPr>
              <a:t> </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76911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DA6E5-34B1-4D99-B53F-D3E8ECFAA09A}"/>
              </a:ext>
            </a:extLst>
          </p:cNvPr>
          <p:cNvSpPr>
            <a:spLocks noGrp="1"/>
          </p:cNvSpPr>
          <p:nvPr>
            <p:ph type="title"/>
          </p:nvPr>
        </p:nvSpPr>
        <p:spPr/>
        <p:txBody>
          <a:bodyPr/>
          <a:lstStyle/>
          <a:p>
            <a:r>
              <a:rPr lang="en-US" dirty="0"/>
              <a:t>Data Movement Bottlenecks (2/2)</a:t>
            </a:r>
          </a:p>
        </p:txBody>
      </p:sp>
      <p:sp>
        <p:nvSpPr>
          <p:cNvPr id="43"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a:t>
            </a:r>
          </a:p>
        </p:txBody>
      </p:sp>
      <p:grpSp>
        <p:nvGrpSpPr>
          <p:cNvPr id="18" name="Group 17">
            <a:extLst>
              <a:ext uri="{FF2B5EF4-FFF2-40B4-BE49-F238E27FC236}">
                <a16:creationId xmlns:a16="http://schemas.microsoft.com/office/drawing/2014/main" id="{393F4B70-B760-354F-AAE0-610EE96690FB}"/>
              </a:ext>
            </a:extLst>
          </p:cNvPr>
          <p:cNvGrpSpPr/>
          <p:nvPr/>
        </p:nvGrpSpPr>
        <p:grpSpPr>
          <a:xfrm>
            <a:off x="133319" y="1712647"/>
            <a:ext cx="8872965" cy="2665857"/>
            <a:chOff x="133319" y="1712647"/>
            <a:chExt cx="8872965" cy="2665857"/>
          </a:xfrm>
        </p:grpSpPr>
        <p:grpSp>
          <p:nvGrpSpPr>
            <p:cNvPr id="5" name="Group 4">
              <a:extLst>
                <a:ext uri="{FF2B5EF4-FFF2-40B4-BE49-F238E27FC236}">
                  <a16:creationId xmlns:a16="http://schemas.microsoft.com/office/drawing/2014/main" id="{0E936C78-CC95-4F45-87D4-7636AAD6C839}"/>
                </a:ext>
              </a:extLst>
            </p:cNvPr>
            <p:cNvGrpSpPr/>
            <p:nvPr/>
          </p:nvGrpSpPr>
          <p:grpSpPr>
            <a:xfrm>
              <a:off x="133319" y="1732179"/>
              <a:ext cx="8872965" cy="2646325"/>
              <a:chOff x="133319" y="1732179"/>
              <a:chExt cx="8872965" cy="2646325"/>
            </a:xfrm>
          </p:grpSpPr>
          <p:sp>
            <p:nvSpPr>
              <p:cNvPr id="7" name="TextBox 21">
                <a:extLst>
                  <a:ext uri="{FF2B5EF4-FFF2-40B4-BE49-F238E27FC236}">
                    <a16:creationId xmlns:a16="http://schemas.microsoft.com/office/drawing/2014/main" id="{13ED97EA-82D0-4C02-B0DB-B3C492FC32D2}"/>
                  </a:ext>
                </a:extLst>
              </p:cNvPr>
              <p:cNvSpPr txBox="1"/>
              <p:nvPr/>
            </p:nvSpPr>
            <p:spPr>
              <a:xfrm>
                <a:off x="317592" y="1732179"/>
                <a:ext cx="1050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ECBE5C8F-FF7C-4BB0-822E-5897CCDBFAF8}"/>
                  </a:ext>
                </a:extLst>
              </p:cNvPr>
              <p:cNvSpPr/>
              <p:nvPr/>
            </p:nvSpPr>
            <p:spPr>
              <a:xfrm>
                <a:off x="7513159" y="2306108"/>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11" name="Rounded Rectangle 16">
                <a:extLst>
                  <a:ext uri="{FF2B5EF4-FFF2-40B4-BE49-F238E27FC236}">
                    <a16:creationId xmlns:a16="http://schemas.microsoft.com/office/drawing/2014/main" id="{056FB711-21B8-4593-A4F3-1BC0AA4F27FA}"/>
                  </a:ext>
                </a:extLst>
              </p:cNvPr>
              <p:cNvSpPr/>
              <p:nvPr/>
            </p:nvSpPr>
            <p:spPr>
              <a:xfrm>
                <a:off x="133319" y="2227630"/>
                <a:ext cx="5977198" cy="2150874"/>
              </a:xfrm>
              <a:prstGeom prst="roundRect">
                <a:avLst/>
              </a:prstGeom>
              <a:solidFill>
                <a:schemeClr val="lt1">
                  <a:alpha val="0"/>
                </a:schemeClr>
              </a:solid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ounded Rectangle 45">
                <a:extLst>
                  <a:ext uri="{FF2B5EF4-FFF2-40B4-BE49-F238E27FC236}">
                    <a16:creationId xmlns:a16="http://schemas.microsoft.com/office/drawing/2014/main" id="{5B3E25B7-9C48-4847-BF4B-7EE5C7A0B434}"/>
                  </a:ext>
                </a:extLst>
              </p:cNvPr>
              <p:cNvSpPr/>
              <p:nvPr/>
            </p:nvSpPr>
            <p:spPr>
              <a:xfrm>
                <a:off x="262645" y="28179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2" name="Rounded Rectangle 45">
                <a:extLst>
                  <a:ext uri="{FF2B5EF4-FFF2-40B4-BE49-F238E27FC236}">
                    <a16:creationId xmlns:a16="http://schemas.microsoft.com/office/drawing/2014/main" id="{BD318FF5-3BAD-4817-BC3B-2D8B58D687D9}"/>
                  </a:ext>
                </a:extLst>
              </p:cNvPr>
              <p:cNvSpPr/>
              <p:nvPr/>
            </p:nvSpPr>
            <p:spPr>
              <a:xfrm>
                <a:off x="398762" y="29703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8" name="Rounded Rectangle 45">
                <a:extLst>
                  <a:ext uri="{FF2B5EF4-FFF2-40B4-BE49-F238E27FC236}">
                    <a16:creationId xmlns:a16="http://schemas.microsoft.com/office/drawing/2014/main" id="{F0770045-F6D4-48F7-B334-CA9E3846A33E}"/>
                  </a:ext>
                </a:extLst>
              </p:cNvPr>
              <p:cNvSpPr/>
              <p:nvPr/>
            </p:nvSpPr>
            <p:spPr>
              <a:xfrm>
                <a:off x="534878" y="31227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2" name="Agrupar 91">
                <a:extLst>
                  <a:ext uri="{FF2B5EF4-FFF2-40B4-BE49-F238E27FC236}">
                    <a16:creationId xmlns:a16="http://schemas.microsoft.com/office/drawing/2014/main" id="{9E6B08E0-2D69-4B9F-9573-F11DC076D8A0}"/>
                  </a:ext>
                </a:extLst>
              </p:cNvPr>
              <p:cNvGrpSpPr/>
              <p:nvPr/>
            </p:nvGrpSpPr>
            <p:grpSpPr>
              <a:xfrm>
                <a:off x="2073801" y="2468870"/>
                <a:ext cx="3935753" cy="1735047"/>
                <a:chOff x="2073801" y="2468870"/>
                <a:chExt cx="3935753" cy="1735047"/>
              </a:xfrm>
            </p:grpSpPr>
            <p:sp>
              <p:nvSpPr>
                <p:cNvPr id="12" name="Rounded Rectangle 22">
                  <a:extLst>
                    <a:ext uri="{FF2B5EF4-FFF2-40B4-BE49-F238E27FC236}">
                      <a16:creationId xmlns:a16="http://schemas.microsoft.com/office/drawing/2014/main" id="{3441FBFF-E568-4A19-891C-A090868E1D6B}"/>
                    </a:ext>
                  </a:extLst>
                </p:cNvPr>
                <p:cNvSpPr/>
                <p:nvPr/>
              </p:nvSpPr>
              <p:spPr>
                <a:xfrm>
                  <a:off x="3476428" y="25606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4" name="Rounded Rectangle 27">
                  <a:extLst>
                    <a:ext uri="{FF2B5EF4-FFF2-40B4-BE49-F238E27FC236}">
                      <a16:creationId xmlns:a16="http://schemas.microsoft.com/office/drawing/2014/main" id="{B426FB73-3AAF-4CD0-B6ED-891A3DC8FD61}"/>
                    </a:ext>
                  </a:extLst>
                </p:cNvPr>
                <p:cNvSpPr/>
                <p:nvPr/>
              </p:nvSpPr>
              <p:spPr>
                <a:xfrm>
                  <a:off x="2073801" y="26811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7" name="Rounded Rectangle 22">
                  <a:extLst>
                    <a:ext uri="{FF2B5EF4-FFF2-40B4-BE49-F238E27FC236}">
                      <a16:creationId xmlns:a16="http://schemas.microsoft.com/office/drawing/2014/main" id="{7418E40D-B3A6-4832-B771-4608BD81E5BD}"/>
                    </a:ext>
                  </a:extLst>
                </p:cNvPr>
                <p:cNvSpPr/>
                <p:nvPr/>
              </p:nvSpPr>
              <p:spPr>
                <a:xfrm>
                  <a:off x="5405663" y="2468870"/>
                  <a:ext cx="603891" cy="1735047"/>
                </a:xfrm>
                <a:prstGeom prst="round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L3</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8" name="Rounded Rectangle 22">
                  <a:extLst>
                    <a:ext uri="{FF2B5EF4-FFF2-40B4-BE49-F238E27FC236}">
                      <a16:creationId xmlns:a16="http://schemas.microsoft.com/office/drawing/2014/main" id="{B205A1C3-14DA-489A-88B6-E0685C938DB1}"/>
                    </a:ext>
                  </a:extLst>
                </p:cNvPr>
                <p:cNvSpPr/>
                <p:nvPr/>
              </p:nvSpPr>
              <p:spPr>
                <a:xfrm>
                  <a:off x="3612545" y="27130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0" name="Rounded Rectangle 27">
                  <a:extLst>
                    <a:ext uri="{FF2B5EF4-FFF2-40B4-BE49-F238E27FC236}">
                      <a16:creationId xmlns:a16="http://schemas.microsoft.com/office/drawing/2014/main" id="{A5B67C7D-D42E-4E81-93B4-9DCB9CB55507}"/>
                    </a:ext>
                  </a:extLst>
                </p:cNvPr>
                <p:cNvSpPr/>
                <p:nvPr/>
              </p:nvSpPr>
              <p:spPr>
                <a:xfrm>
                  <a:off x="2209917" y="28335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4" name="Rounded Rectangle 22">
                  <a:extLst>
                    <a:ext uri="{FF2B5EF4-FFF2-40B4-BE49-F238E27FC236}">
                      <a16:creationId xmlns:a16="http://schemas.microsoft.com/office/drawing/2014/main" id="{BFC31DCA-33A2-43AA-BB57-B57E303E255A}"/>
                    </a:ext>
                  </a:extLst>
                </p:cNvPr>
                <p:cNvSpPr/>
                <p:nvPr/>
              </p:nvSpPr>
              <p:spPr>
                <a:xfrm>
                  <a:off x="3748661" y="28654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6" name="Rounded Rectangle 27">
                  <a:extLst>
                    <a:ext uri="{FF2B5EF4-FFF2-40B4-BE49-F238E27FC236}">
                      <a16:creationId xmlns:a16="http://schemas.microsoft.com/office/drawing/2014/main" id="{D157F3A9-8B6A-46AB-AA26-8B3016C16F99}"/>
                    </a:ext>
                  </a:extLst>
                </p:cNvPr>
                <p:cNvSpPr/>
                <p:nvPr/>
              </p:nvSpPr>
              <p:spPr>
                <a:xfrm>
                  <a:off x="2346034" y="29859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50" name="Rounded Rectangle 22">
                  <a:extLst>
                    <a:ext uri="{FF2B5EF4-FFF2-40B4-BE49-F238E27FC236}">
                      <a16:creationId xmlns:a16="http://schemas.microsoft.com/office/drawing/2014/main" id="{8BF7F331-5189-465F-9391-61EFCF0D3D52}"/>
                    </a:ext>
                  </a:extLst>
                </p:cNvPr>
                <p:cNvSpPr/>
                <p:nvPr/>
              </p:nvSpPr>
              <p:spPr>
                <a:xfrm>
                  <a:off x="3884778" y="30178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52" name="Rounded Rectangle 27">
                  <a:extLst>
                    <a:ext uri="{FF2B5EF4-FFF2-40B4-BE49-F238E27FC236}">
                      <a16:creationId xmlns:a16="http://schemas.microsoft.com/office/drawing/2014/main" id="{CA6E07F1-7B51-41A7-873C-E47F72BDB9F0}"/>
                    </a:ext>
                  </a:extLst>
                </p:cNvPr>
                <p:cNvSpPr/>
                <p:nvPr/>
              </p:nvSpPr>
              <p:spPr>
                <a:xfrm>
                  <a:off x="2482151" y="31383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sp>
            <p:nvSpPr>
              <p:cNvPr id="54" name="Rounded Rectangle 45">
                <a:extLst>
                  <a:ext uri="{FF2B5EF4-FFF2-40B4-BE49-F238E27FC236}">
                    <a16:creationId xmlns:a16="http://schemas.microsoft.com/office/drawing/2014/main" id="{FE45367C-4CFB-4CA8-93B9-E6C3069AF19C}"/>
                  </a:ext>
                </a:extLst>
              </p:cNvPr>
              <p:cNvSpPr/>
              <p:nvPr/>
            </p:nvSpPr>
            <p:spPr>
              <a:xfrm>
                <a:off x="670995" y="32751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3" name="Agrupar 92">
                <a:extLst>
                  <a:ext uri="{FF2B5EF4-FFF2-40B4-BE49-F238E27FC236}">
                    <a16:creationId xmlns:a16="http://schemas.microsoft.com/office/drawing/2014/main" id="{EFDF0194-CF6B-4AB5-99F6-D4C9879285DA}"/>
                  </a:ext>
                </a:extLst>
              </p:cNvPr>
              <p:cNvGrpSpPr/>
              <p:nvPr/>
            </p:nvGrpSpPr>
            <p:grpSpPr>
              <a:xfrm>
                <a:off x="1445126" y="3064456"/>
                <a:ext cx="5992012" cy="457201"/>
                <a:chOff x="1445126" y="3064456"/>
                <a:chExt cx="5992012" cy="457201"/>
              </a:xfrm>
            </p:grpSpPr>
            <p:cxnSp>
              <p:nvCxnSpPr>
                <p:cNvPr id="6" name="Straight Arrow Connector 39">
                  <a:extLst>
                    <a:ext uri="{FF2B5EF4-FFF2-40B4-BE49-F238E27FC236}">
                      <a16:creationId xmlns:a16="http://schemas.microsoft.com/office/drawing/2014/main" id="{36D9E361-1C84-4963-BAD3-7580015845A5}"/>
                    </a:ext>
                  </a:extLst>
                </p:cNvPr>
                <p:cNvCxnSpPr>
                  <a:cxnSpLocks/>
                </p:cNvCxnSpPr>
                <p:nvPr/>
              </p:nvCxnSpPr>
              <p:spPr>
                <a:xfrm flipH="1" flipV="1">
                  <a:off x="6227323" y="3369255"/>
                  <a:ext cx="1209815" cy="1"/>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24">
                  <a:extLst>
                    <a:ext uri="{FF2B5EF4-FFF2-40B4-BE49-F238E27FC236}">
                      <a16:creationId xmlns:a16="http://schemas.microsoft.com/office/drawing/2014/main" id="{47CFF9AF-FF5C-42AD-98B5-EA37328DBD03}"/>
                    </a:ext>
                  </a:extLst>
                </p:cNvPr>
                <p:cNvCxnSpPr/>
                <p:nvPr/>
              </p:nvCxnSpPr>
              <p:spPr>
                <a:xfrm flipH="1">
                  <a:off x="1445126" y="30644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 name="Straight Arrow Connector 43">
                  <a:extLst>
                    <a:ext uri="{FF2B5EF4-FFF2-40B4-BE49-F238E27FC236}">
                      <a16:creationId xmlns:a16="http://schemas.microsoft.com/office/drawing/2014/main" id="{C68148BA-57B8-421F-8C8A-63866279C697}"/>
                    </a:ext>
                  </a:extLst>
                </p:cNvPr>
                <p:cNvCxnSpPr>
                  <a:cxnSpLocks/>
                </p:cNvCxnSpPr>
                <p:nvPr/>
              </p:nvCxnSpPr>
              <p:spPr>
                <a:xfrm flipH="1">
                  <a:off x="2683501" y="30644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39" name="Straight Arrow Connector 24">
                  <a:extLst>
                    <a:ext uri="{FF2B5EF4-FFF2-40B4-BE49-F238E27FC236}">
                      <a16:creationId xmlns:a16="http://schemas.microsoft.com/office/drawing/2014/main" id="{D65B7E4C-51F5-40F8-B3E6-8BF49EE6CC25}"/>
                    </a:ext>
                  </a:extLst>
                </p:cNvPr>
                <p:cNvCxnSpPr/>
                <p:nvPr/>
              </p:nvCxnSpPr>
              <p:spPr>
                <a:xfrm flipH="1">
                  <a:off x="1581242" y="32168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1" name="Straight Arrow Connector 43">
                  <a:extLst>
                    <a:ext uri="{FF2B5EF4-FFF2-40B4-BE49-F238E27FC236}">
                      <a16:creationId xmlns:a16="http://schemas.microsoft.com/office/drawing/2014/main" id="{E6ABAEF6-6FA0-42DC-8C12-221E2E436919}"/>
                    </a:ext>
                  </a:extLst>
                </p:cNvPr>
                <p:cNvCxnSpPr>
                  <a:cxnSpLocks/>
                </p:cNvCxnSpPr>
                <p:nvPr/>
              </p:nvCxnSpPr>
              <p:spPr>
                <a:xfrm flipH="1">
                  <a:off x="2819617" y="32168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45" name="Straight Arrow Connector 24">
                  <a:extLst>
                    <a:ext uri="{FF2B5EF4-FFF2-40B4-BE49-F238E27FC236}">
                      <a16:creationId xmlns:a16="http://schemas.microsoft.com/office/drawing/2014/main" id="{98B7AE4B-E355-4FC7-B5B3-B4116EDEA908}"/>
                    </a:ext>
                  </a:extLst>
                </p:cNvPr>
                <p:cNvCxnSpPr/>
                <p:nvPr/>
              </p:nvCxnSpPr>
              <p:spPr>
                <a:xfrm flipH="1">
                  <a:off x="1717359" y="33692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7" name="Straight Arrow Connector 43">
                  <a:extLst>
                    <a:ext uri="{FF2B5EF4-FFF2-40B4-BE49-F238E27FC236}">
                      <a16:creationId xmlns:a16="http://schemas.microsoft.com/office/drawing/2014/main" id="{B0509DAF-D1D3-4043-BB7E-CEDE4B8B5645}"/>
                    </a:ext>
                  </a:extLst>
                </p:cNvPr>
                <p:cNvCxnSpPr>
                  <a:cxnSpLocks/>
                </p:cNvCxnSpPr>
                <p:nvPr/>
              </p:nvCxnSpPr>
              <p:spPr>
                <a:xfrm flipH="1">
                  <a:off x="2955734" y="33692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1" name="Straight Arrow Connector 24">
                  <a:extLst>
                    <a:ext uri="{FF2B5EF4-FFF2-40B4-BE49-F238E27FC236}">
                      <a16:creationId xmlns:a16="http://schemas.microsoft.com/office/drawing/2014/main" id="{A3E3EC4C-F734-45A4-B8DA-B4930D2765B9}"/>
                    </a:ext>
                  </a:extLst>
                </p:cNvPr>
                <p:cNvCxnSpPr>
                  <a:cxnSpLocks/>
                </p:cNvCxnSpPr>
                <p:nvPr/>
              </p:nvCxnSpPr>
              <p:spPr>
                <a:xfrm flipH="1">
                  <a:off x="1853477" y="3521657"/>
                  <a:ext cx="557759"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53" name="Straight Arrow Connector 43">
                  <a:extLst>
                    <a:ext uri="{FF2B5EF4-FFF2-40B4-BE49-F238E27FC236}">
                      <a16:creationId xmlns:a16="http://schemas.microsoft.com/office/drawing/2014/main" id="{958934EE-E8EE-45AE-89C4-312E05B63A54}"/>
                    </a:ext>
                  </a:extLst>
                </p:cNvPr>
                <p:cNvCxnSpPr>
                  <a:cxnSpLocks/>
                </p:cNvCxnSpPr>
                <p:nvPr/>
              </p:nvCxnSpPr>
              <p:spPr>
                <a:xfrm flipH="1">
                  <a:off x="3091852" y="3521656"/>
                  <a:ext cx="713725"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5" name="Straight Arrow Connector 43">
                  <a:extLst>
                    <a:ext uri="{FF2B5EF4-FFF2-40B4-BE49-F238E27FC236}">
                      <a16:creationId xmlns:a16="http://schemas.microsoft.com/office/drawing/2014/main" id="{E90FCBA4-0FB7-4149-AD33-89EACCBEFE8D}"/>
                    </a:ext>
                  </a:extLst>
                </p:cNvPr>
                <p:cNvCxnSpPr>
                  <a:cxnSpLocks/>
                </p:cNvCxnSpPr>
                <p:nvPr/>
              </p:nvCxnSpPr>
              <p:spPr>
                <a:xfrm flipH="1">
                  <a:off x="4501787" y="3369256"/>
                  <a:ext cx="907123" cy="10182"/>
                </a:xfrm>
                <a:prstGeom prst="straightConnector1">
                  <a:avLst/>
                </a:prstGeom>
                <a:noFill/>
                <a:ln w="98425" cap="flat" cmpd="sng" algn="ctr">
                  <a:solidFill>
                    <a:schemeClr val="tx1"/>
                  </a:solidFill>
                  <a:prstDash val="solid"/>
                  <a:miter lim="800000"/>
                  <a:headEnd type="triangle"/>
                  <a:tailEnd type="triangle"/>
                </a:ln>
                <a:effectLst/>
              </p:spPr>
            </p:cxnSp>
          </p:grpSp>
        </p:grpSp>
        <p:sp>
          <p:nvSpPr>
            <p:cNvPr id="8" name="Rectangle 7">
              <a:extLst>
                <a:ext uri="{FF2B5EF4-FFF2-40B4-BE49-F238E27FC236}">
                  <a16:creationId xmlns:a16="http://schemas.microsoft.com/office/drawing/2014/main" id="{11C02B41-98FA-5D41-AEE7-AE827F5E3BC0}"/>
                </a:ext>
              </a:extLst>
            </p:cNvPr>
            <p:cNvSpPr/>
            <p:nvPr/>
          </p:nvSpPr>
          <p:spPr>
            <a:xfrm>
              <a:off x="2223855" y="1712647"/>
              <a:ext cx="45558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Compute-Centric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87D95D2E-1527-2341-88E4-66846ADF41BF}"/>
                </a:ext>
              </a:extLst>
            </p:cNvPr>
            <p:cNvSpPr/>
            <p:nvPr/>
          </p:nvSpPr>
          <p:spPr>
            <a:xfrm>
              <a:off x="6117000" y="2950191"/>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Off-Chip Link</a:t>
              </a:r>
            </a:p>
          </p:txBody>
        </p:sp>
      </p:grpSp>
      <p:sp>
        <p:nvSpPr>
          <p:cNvPr id="150" name="Rounded Rectangle 16">
            <a:extLst>
              <a:ext uri="{FF2B5EF4-FFF2-40B4-BE49-F238E27FC236}">
                <a16:creationId xmlns:a16="http://schemas.microsoft.com/office/drawing/2014/main" id="{9A3EFC88-7B75-C64D-BE35-A0001FB3667D}"/>
              </a:ext>
            </a:extLst>
          </p:cNvPr>
          <p:cNvSpPr/>
          <p:nvPr/>
        </p:nvSpPr>
        <p:spPr>
          <a:xfrm>
            <a:off x="3476428" y="4221918"/>
            <a:ext cx="5621475" cy="2110144"/>
          </a:xfrm>
          <a:prstGeom prst="roundRect">
            <a:avLst/>
          </a:prstGeom>
          <a:no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8CBDE03-AE90-8640-8EFB-AD1A5FEFC68E}"/>
              </a:ext>
            </a:extLst>
          </p:cNvPr>
          <p:cNvGrpSpPr/>
          <p:nvPr/>
        </p:nvGrpSpPr>
        <p:grpSpPr>
          <a:xfrm>
            <a:off x="3586136" y="4339501"/>
            <a:ext cx="5422815" cy="1874979"/>
            <a:chOff x="3586136" y="4339501"/>
            <a:chExt cx="5422815" cy="1874979"/>
          </a:xfrm>
        </p:grpSpPr>
        <p:sp>
          <p:nvSpPr>
            <p:cNvPr id="151" name="Rounded Rectangle 150">
              <a:extLst>
                <a:ext uri="{FF2B5EF4-FFF2-40B4-BE49-F238E27FC236}">
                  <a16:creationId xmlns:a16="http://schemas.microsoft.com/office/drawing/2014/main" id="{5B547E5C-2F04-F445-9CC8-D72FF4A44382}"/>
                </a:ext>
              </a:extLst>
            </p:cNvPr>
            <p:cNvSpPr/>
            <p:nvPr/>
          </p:nvSpPr>
          <p:spPr>
            <a:xfrm>
              <a:off x="7515826" y="4339501"/>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5" name="Rounded Rectangle 45">
              <a:extLst>
                <a:ext uri="{FF2B5EF4-FFF2-40B4-BE49-F238E27FC236}">
                  <a16:creationId xmlns:a16="http://schemas.microsoft.com/office/drawing/2014/main" id="{3BC123D4-B7A5-BE4A-BECB-2B4184DC7B49}"/>
                </a:ext>
              </a:extLst>
            </p:cNvPr>
            <p:cNvSpPr/>
            <p:nvPr/>
          </p:nvSpPr>
          <p:spPr>
            <a:xfrm>
              <a:off x="3586136" y="48018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6" name="Rounded Rectangle 45">
              <a:extLst>
                <a:ext uri="{FF2B5EF4-FFF2-40B4-BE49-F238E27FC236}">
                  <a16:creationId xmlns:a16="http://schemas.microsoft.com/office/drawing/2014/main" id="{528DD4EE-32ED-584A-9640-2CFDC03FBA0F}"/>
                </a:ext>
              </a:extLst>
            </p:cNvPr>
            <p:cNvSpPr/>
            <p:nvPr/>
          </p:nvSpPr>
          <p:spPr>
            <a:xfrm>
              <a:off x="3722253" y="49542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7" name="Rounded Rectangle 45">
              <a:extLst>
                <a:ext uri="{FF2B5EF4-FFF2-40B4-BE49-F238E27FC236}">
                  <a16:creationId xmlns:a16="http://schemas.microsoft.com/office/drawing/2014/main" id="{0023B7EE-46B3-F64F-8579-6D24B32629D3}"/>
                </a:ext>
              </a:extLst>
            </p:cNvPr>
            <p:cNvSpPr/>
            <p:nvPr/>
          </p:nvSpPr>
          <p:spPr>
            <a:xfrm>
              <a:off x="3858369" y="51066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8" name="Rounded Rectangle 27">
              <a:extLst>
                <a:ext uri="{FF2B5EF4-FFF2-40B4-BE49-F238E27FC236}">
                  <a16:creationId xmlns:a16="http://schemas.microsoft.com/office/drawing/2014/main" id="{D3B10DC9-2E8F-1E44-BA69-51CCF5AB4BC6}"/>
                </a:ext>
              </a:extLst>
            </p:cNvPr>
            <p:cNvSpPr/>
            <p:nvPr/>
          </p:nvSpPr>
          <p:spPr>
            <a:xfrm>
              <a:off x="5397292" y="46650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9" name="Rounded Rectangle 27">
              <a:extLst>
                <a:ext uri="{FF2B5EF4-FFF2-40B4-BE49-F238E27FC236}">
                  <a16:creationId xmlns:a16="http://schemas.microsoft.com/office/drawing/2014/main" id="{61852EF7-DC2D-D640-963C-3DD4D598E3E5}"/>
                </a:ext>
              </a:extLst>
            </p:cNvPr>
            <p:cNvSpPr/>
            <p:nvPr/>
          </p:nvSpPr>
          <p:spPr>
            <a:xfrm>
              <a:off x="5533408" y="48174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0" name="Rounded Rectangle 27">
              <a:extLst>
                <a:ext uri="{FF2B5EF4-FFF2-40B4-BE49-F238E27FC236}">
                  <a16:creationId xmlns:a16="http://schemas.microsoft.com/office/drawing/2014/main" id="{486BE351-EF9D-2749-8679-DDB1B462DD93}"/>
                </a:ext>
              </a:extLst>
            </p:cNvPr>
            <p:cNvSpPr/>
            <p:nvPr/>
          </p:nvSpPr>
          <p:spPr>
            <a:xfrm>
              <a:off x="5669525" y="49698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1" name="Rounded Rectangle 27">
              <a:extLst>
                <a:ext uri="{FF2B5EF4-FFF2-40B4-BE49-F238E27FC236}">
                  <a16:creationId xmlns:a16="http://schemas.microsoft.com/office/drawing/2014/main" id="{2F005361-EB15-F345-B02E-2D4C06419540}"/>
                </a:ext>
              </a:extLst>
            </p:cNvPr>
            <p:cNvSpPr/>
            <p:nvPr/>
          </p:nvSpPr>
          <p:spPr>
            <a:xfrm>
              <a:off x="5805642" y="51222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162" name="Rounded Rectangle 45">
              <a:extLst>
                <a:ext uri="{FF2B5EF4-FFF2-40B4-BE49-F238E27FC236}">
                  <a16:creationId xmlns:a16="http://schemas.microsoft.com/office/drawing/2014/main" id="{793AC410-D027-794D-B905-64F03E8B9CD0}"/>
                </a:ext>
              </a:extLst>
            </p:cNvPr>
            <p:cNvSpPr/>
            <p:nvPr/>
          </p:nvSpPr>
          <p:spPr>
            <a:xfrm>
              <a:off x="3994486" y="52590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cxnSp>
          <p:nvCxnSpPr>
            <p:cNvPr id="163" name="Straight Arrow Connector 24">
              <a:extLst>
                <a:ext uri="{FF2B5EF4-FFF2-40B4-BE49-F238E27FC236}">
                  <a16:creationId xmlns:a16="http://schemas.microsoft.com/office/drawing/2014/main" id="{7D417A8D-0CE8-AE4D-A5AE-CB23A1D0139A}"/>
                </a:ext>
              </a:extLst>
            </p:cNvPr>
            <p:cNvCxnSpPr/>
            <p:nvPr/>
          </p:nvCxnSpPr>
          <p:spPr>
            <a:xfrm flipH="1">
              <a:off x="4768617" y="50483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4" name="Straight Arrow Connector 24">
              <a:extLst>
                <a:ext uri="{FF2B5EF4-FFF2-40B4-BE49-F238E27FC236}">
                  <a16:creationId xmlns:a16="http://schemas.microsoft.com/office/drawing/2014/main" id="{9F0B918B-4ED5-AC4C-9F3D-DE16E3B5CD89}"/>
                </a:ext>
              </a:extLst>
            </p:cNvPr>
            <p:cNvCxnSpPr/>
            <p:nvPr/>
          </p:nvCxnSpPr>
          <p:spPr>
            <a:xfrm flipH="1">
              <a:off x="4904733" y="52007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5" name="Straight Arrow Connector 24">
              <a:extLst>
                <a:ext uri="{FF2B5EF4-FFF2-40B4-BE49-F238E27FC236}">
                  <a16:creationId xmlns:a16="http://schemas.microsoft.com/office/drawing/2014/main" id="{96E3FD9E-3E94-6C4C-8C35-CF4EA3B0F378}"/>
                </a:ext>
              </a:extLst>
            </p:cNvPr>
            <p:cNvCxnSpPr/>
            <p:nvPr/>
          </p:nvCxnSpPr>
          <p:spPr>
            <a:xfrm flipH="1">
              <a:off x="5040850" y="53531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6" name="Straight Arrow Connector 24">
              <a:extLst>
                <a:ext uri="{FF2B5EF4-FFF2-40B4-BE49-F238E27FC236}">
                  <a16:creationId xmlns:a16="http://schemas.microsoft.com/office/drawing/2014/main" id="{ADB0D2B6-597A-5140-8EA6-A702209FAE31}"/>
                </a:ext>
              </a:extLst>
            </p:cNvPr>
            <p:cNvCxnSpPr>
              <a:cxnSpLocks/>
            </p:cNvCxnSpPr>
            <p:nvPr/>
          </p:nvCxnSpPr>
          <p:spPr>
            <a:xfrm flipH="1">
              <a:off x="5176968" y="5505590"/>
              <a:ext cx="557759" cy="0"/>
            </a:xfrm>
            <a:prstGeom prst="straightConnector1">
              <a:avLst/>
            </a:prstGeom>
            <a:noFill/>
            <a:ln w="57150" cap="flat" cmpd="sng" algn="ctr">
              <a:solidFill>
                <a:srgbClr val="000000"/>
              </a:solidFill>
              <a:prstDash val="solid"/>
              <a:miter lim="800000"/>
              <a:headEnd type="triangle"/>
              <a:tailEnd type="triangle"/>
            </a:ln>
            <a:effectLst/>
          </p:spPr>
        </p:cxnSp>
      </p:grpSp>
      <p:sp>
        <p:nvSpPr>
          <p:cNvPr id="167" name="Left-Right Arrow 166">
            <a:extLst>
              <a:ext uri="{FF2B5EF4-FFF2-40B4-BE49-F238E27FC236}">
                <a16:creationId xmlns:a16="http://schemas.microsoft.com/office/drawing/2014/main" id="{D3A3E19A-93A9-DE46-B990-88567DFAA106}"/>
              </a:ext>
            </a:extLst>
          </p:cNvPr>
          <p:cNvSpPr/>
          <p:nvPr/>
        </p:nvSpPr>
        <p:spPr>
          <a:xfrm>
            <a:off x="6422446" y="5104340"/>
            <a:ext cx="960120" cy="6142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3" name="Straight Arrow Connector 39">
            <a:extLst>
              <a:ext uri="{FF2B5EF4-FFF2-40B4-BE49-F238E27FC236}">
                <a16:creationId xmlns:a16="http://schemas.microsoft.com/office/drawing/2014/main" id="{42C93066-9AA6-CC47-881C-C2E9E9E0E8AE}"/>
              </a:ext>
            </a:extLst>
          </p:cNvPr>
          <p:cNvCxnSpPr>
            <a:cxnSpLocks/>
          </p:cNvCxnSpPr>
          <p:nvPr/>
        </p:nvCxnSpPr>
        <p:spPr>
          <a:xfrm flipH="1" flipV="1">
            <a:off x="2106704" y="5363543"/>
            <a:ext cx="1209815" cy="1"/>
          </a:xfrm>
          <a:prstGeom prst="straightConnector1">
            <a:avLst/>
          </a:prstGeom>
          <a:noFill/>
          <a:ln w="88900" cap="flat" cmpd="sng" algn="ctr">
            <a:solidFill>
              <a:schemeClr val="tx1"/>
            </a:solidFill>
            <a:prstDash val="solid"/>
            <a:miter lim="800000"/>
            <a:headEnd type="triangle"/>
            <a:tailEnd type="triangle"/>
          </a:ln>
          <a:effectLst/>
        </p:spPr>
      </p:cxnSp>
      <p:sp>
        <p:nvSpPr>
          <p:cNvPr id="154" name="Rectangle 153">
            <a:extLst>
              <a:ext uri="{FF2B5EF4-FFF2-40B4-BE49-F238E27FC236}">
                <a16:creationId xmlns:a16="http://schemas.microsoft.com/office/drawing/2014/main" id="{34116440-BD2E-2241-BC91-9E178D53504E}"/>
              </a:ext>
            </a:extLst>
          </p:cNvPr>
          <p:cNvSpPr/>
          <p:nvPr/>
        </p:nvSpPr>
        <p:spPr>
          <a:xfrm>
            <a:off x="1976137" y="4863723"/>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Off-Chip Link</a:t>
            </a:r>
          </a:p>
        </p:txBody>
      </p:sp>
      <p:sp>
        <p:nvSpPr>
          <p:cNvPr id="148" name="Rectangle 147">
            <a:extLst>
              <a:ext uri="{FF2B5EF4-FFF2-40B4-BE49-F238E27FC236}">
                <a16:creationId xmlns:a16="http://schemas.microsoft.com/office/drawing/2014/main" id="{C8B5CFEE-FC2E-4E41-9246-F4F85C7B08FB}"/>
              </a:ext>
            </a:extLst>
          </p:cNvPr>
          <p:cNvSpPr/>
          <p:nvPr/>
        </p:nvSpPr>
        <p:spPr>
          <a:xfrm>
            <a:off x="2325567" y="3741712"/>
            <a:ext cx="44589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Memory-Centric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3527C562-C40F-1E4C-972D-E3E595E28DEB}"/>
              </a:ext>
            </a:extLst>
          </p:cNvPr>
          <p:cNvSpPr/>
          <p:nvPr/>
        </p:nvSpPr>
        <p:spPr>
          <a:xfrm>
            <a:off x="3586136" y="5870958"/>
            <a:ext cx="344203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Near-Data Processing (NDP)</a:t>
            </a:r>
          </a:p>
        </p:txBody>
      </p:sp>
      <p:sp>
        <p:nvSpPr>
          <p:cNvPr id="22" name="Rectangle 21">
            <a:extLst>
              <a:ext uri="{FF2B5EF4-FFF2-40B4-BE49-F238E27FC236}">
                <a16:creationId xmlns:a16="http://schemas.microsoft.com/office/drawing/2014/main" id="{F28F7C52-EEBD-1A41-8457-1EA9B6CDFA50}"/>
              </a:ext>
            </a:extLst>
          </p:cNvPr>
          <p:cNvSpPr/>
          <p:nvPr/>
        </p:nvSpPr>
        <p:spPr>
          <a:xfrm>
            <a:off x="-457662" y="4447821"/>
            <a:ext cx="4333548" cy="2123658"/>
          </a:xfrm>
          <a:prstGeom prst="rect">
            <a:avLst/>
          </a:prstGeom>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Abundant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DRAM bandwidth</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tab pos="619125" algn="l"/>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Shorter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average memory </a:t>
            </a:r>
            <a:r>
              <a:rPr lang="en-US" sz="2200" dirty="0">
                <a:solidFill>
                  <a:prstClr val="black"/>
                </a:solidFill>
                <a:latin typeface="Calibri" panose="020F0502020204030204"/>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access time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08F4B62-2134-1D48-A672-F6F0D54D8EBF}"/>
              </a:ext>
            </a:extLst>
          </p:cNvPr>
          <p:cNvSpPr/>
          <p:nvPr/>
        </p:nvSpPr>
        <p:spPr>
          <a:xfrm>
            <a:off x="-464929" y="5537774"/>
            <a:ext cx="3731783" cy="4308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0F3C05B-740A-504E-BEEE-1123DBDDC20B}"/>
              </a:ext>
            </a:extLst>
          </p:cNvPr>
          <p:cNvSpPr/>
          <p:nvPr/>
        </p:nvSpPr>
        <p:spPr>
          <a:xfrm>
            <a:off x="1691976" y="4997447"/>
            <a:ext cx="461986" cy="523220"/>
          </a:xfrm>
          <a:prstGeom prst="rect">
            <a:avLst/>
          </a:prstGeom>
        </p:spPr>
        <p:txBody>
          <a:bodyPr wrap="none">
            <a:spAutoFit/>
          </a:bodyPr>
          <a:lstStyle/>
          <a:p>
            <a:r>
              <a:rPr lang="en-US" sz="2800" b="1" dirty="0">
                <a:solidFill>
                  <a:prstClr val="black"/>
                </a:solidFill>
                <a:latin typeface="Cambria" panose="02040503050406030204" pitchFamily="18" charset="0"/>
              </a:rPr>
              <a:t>…</a:t>
            </a:r>
            <a:endParaRPr lang="en-US" sz="2800" dirty="0">
              <a:latin typeface="Cambria" panose="02040503050406030204" pitchFamily="18" charset="0"/>
            </a:endParaRPr>
          </a:p>
        </p:txBody>
      </p:sp>
    </p:spTree>
    <p:extLst>
      <p:ext uri="{BB962C8B-B14F-4D97-AF65-F5344CB8AC3E}">
        <p14:creationId xmlns:p14="http://schemas.microsoft.com/office/powerpoint/2010/main" val="7883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087 -0.01366 L -0.00052 -0.16366 " pathEditMode="relative" rAng="0" ptsTypes="AA">
                                      <p:cBhvr>
                                        <p:cTn id="6" dur="1000" fill="hold"/>
                                        <p:tgtEl>
                                          <p:spTgt spid="18"/>
                                        </p:tgtEl>
                                        <p:attrNameLst>
                                          <p:attrName>ppt_x</p:attrName>
                                          <p:attrName>ppt_y</p:attrName>
                                        </p:attrNameLst>
                                      </p:cBhvr>
                                      <p:rCtr x="17" y="-7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8">
                                            <p:txEl>
                                              <p:pRg st="0" end="0"/>
                                            </p:txEl>
                                          </p:spTgt>
                                        </p:tgtEl>
                                        <p:attrNameLst>
                                          <p:attrName>style.visibility</p:attrName>
                                        </p:attrNameLst>
                                      </p:cBhvr>
                                      <p:to>
                                        <p:strVal val="visible"/>
                                      </p:to>
                                    </p:set>
                                    <p:animEffect transition="in" filter="fade">
                                      <p:cBhvr>
                                        <p:cTn id="11" dur="500"/>
                                        <p:tgtEl>
                                          <p:spTgt spid="14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500"/>
                                        <p:tgtEl>
                                          <p:spTgt spid="1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500"/>
                                        <p:tgtEl>
                                          <p:spTgt spid="154"/>
                                        </p:tgtEl>
                                      </p:cBhvr>
                                    </p:animEffect>
                                  </p:childTnLst>
                                </p:cTn>
                              </p:par>
                              <p:par>
                                <p:cTn id="20" presetID="10" presetClass="entr" presetSubtype="0"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9">
                                            <p:txEl>
                                              <p:pRg st="0" end="0"/>
                                            </p:txEl>
                                          </p:spTgt>
                                        </p:tgtEl>
                                        <p:attrNameLst>
                                          <p:attrName>style.visibility</p:attrName>
                                        </p:attrNameLst>
                                      </p:cBhvr>
                                      <p:to>
                                        <p:strVal val="visible"/>
                                      </p:to>
                                    </p:set>
                                    <p:animEffect transition="in" filter="fade">
                                      <p:cBhvr>
                                        <p:cTn id="36" dur="500"/>
                                        <p:tgtEl>
                                          <p:spTgt spid="14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7" presetClass="emph" presetSubtype="2" fill="hold" nodeType="withEffect">
                                  <p:stCondLst>
                                    <p:cond delay="0"/>
                                  </p:stCondLst>
                                  <p:childTnLst>
                                    <p:animClr clrSpc="rgb" dir="cw">
                                      <p:cBhvr>
                                        <p:cTn id="43" dur="500" fill="hold"/>
                                        <p:tgtEl>
                                          <p:spTgt spid="153"/>
                                        </p:tgtEl>
                                        <p:attrNameLst>
                                          <p:attrName>stroke.color</p:attrName>
                                        </p:attrNameLst>
                                      </p:cBhvr>
                                      <p:to>
                                        <a:srgbClr val="008F00"/>
                                      </p:to>
                                    </p:animClr>
                                    <p:set>
                                      <p:cBhvr>
                                        <p:cTn id="44" dur="500" fill="hold"/>
                                        <p:tgtEl>
                                          <p:spTgt spid="153"/>
                                        </p:tgtEl>
                                        <p:attrNameLst>
                                          <p:attrName>stroke.on</p:attrName>
                                        </p:attrNameLst>
                                      </p:cBhvr>
                                      <p:to>
                                        <p:strVal val="true"/>
                                      </p:to>
                                    </p:set>
                                  </p:childTnLst>
                                </p:cTn>
                              </p:par>
                              <p:par>
                                <p:cTn id="45" presetID="1" presetClass="emph" presetSubtype="2" fill="hold" grpId="1" nodeType="withEffect">
                                  <p:stCondLst>
                                    <p:cond delay="0"/>
                                  </p:stCondLst>
                                  <p:childTnLst>
                                    <p:animClr clrSpc="rgb" dir="cw">
                                      <p:cBhvr>
                                        <p:cTn id="46" dur="500" fill="hold"/>
                                        <p:tgtEl>
                                          <p:spTgt spid="167"/>
                                        </p:tgtEl>
                                        <p:attrNameLst>
                                          <p:attrName>fillcolor</p:attrName>
                                        </p:attrNameLst>
                                      </p:cBhvr>
                                      <p:to>
                                        <a:srgbClr val="008F00"/>
                                      </p:to>
                                    </p:animClr>
                                    <p:set>
                                      <p:cBhvr>
                                        <p:cTn id="47" dur="500" fill="hold"/>
                                        <p:tgtEl>
                                          <p:spTgt spid="167"/>
                                        </p:tgtEl>
                                        <p:attrNameLst>
                                          <p:attrName>fill.type</p:attrName>
                                        </p:attrNameLst>
                                      </p:cBhvr>
                                      <p:to>
                                        <p:strVal val="solid"/>
                                      </p:to>
                                    </p:set>
                                    <p:set>
                                      <p:cBhvr>
                                        <p:cTn id="48" dur="500" fill="hold"/>
                                        <p:tgtEl>
                                          <p:spTgt spid="1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67" grpId="0" animBg="1"/>
      <p:bldP spid="167" grpId="1" animBg="1"/>
      <p:bldP spid="154" grpId="0"/>
      <p:bldP spid="2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 5"/>
          <p:cNvSpPr txBox="1">
            <a:spLocks/>
          </p:cNvSpPr>
          <p:nvPr/>
        </p:nvSpPr>
        <p:spPr>
          <a:xfrm>
            <a:off x="-39252" y="707192"/>
            <a:ext cx="9258300" cy="5928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C00000"/>
                </a:solidFill>
                <a:effectLst/>
                <a:uLnTx/>
                <a:uFillTx/>
                <a:latin typeface="Cambria" panose="02040503050406030204" pitchFamily="18" charset="0"/>
                <a:ea typeface="+mn-ea"/>
                <a:cs typeface="+mn-cs"/>
              </a:rPr>
              <a:t>Problem</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1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Data movement is a major</a:t>
            </a:r>
            <a:r>
              <a:rPr kumimoji="0" lang="en-US" sz="2100" i="0" u="none" strike="noStrike" kern="1200" cap="none" spc="0" normalizeH="0" noProof="0" dirty="0">
                <a:ln>
                  <a:noFill/>
                </a:ln>
                <a:solidFill>
                  <a:srgbClr val="C00000"/>
                </a:solidFill>
                <a:effectLst/>
                <a:uLnTx/>
                <a:uFillTx/>
                <a:latin typeface="Cambria" panose="02040503050406030204" pitchFamily="18" charset="0"/>
                <a:ea typeface="+mn-ea"/>
                <a:cs typeface="+mn-cs"/>
              </a:rPr>
              <a:t> bottleneck is </a:t>
            </a:r>
            <a:r>
              <a:rPr lang="en-US" sz="2100" dirty="0">
                <a:solidFill>
                  <a:srgbClr val="C00000"/>
                </a:solidFill>
                <a:latin typeface="Cambria" panose="02040503050406030204" pitchFamily="18" charset="0"/>
              </a:rPr>
              <a:t>modern systems. </a:t>
            </a:r>
            <a:br>
              <a:rPr lang="en-US" sz="2100" dirty="0">
                <a:solidFill>
                  <a:srgbClr val="C00000"/>
                </a:solidFill>
                <a:latin typeface="Cambria" panose="02040503050406030204" pitchFamily="18" charset="0"/>
              </a:rPr>
            </a:br>
            <a:r>
              <a:rPr lang="en-US" sz="2100" dirty="0">
                <a:solidFill>
                  <a:srgbClr val="C00000"/>
                </a:solidFill>
                <a:latin typeface="Cambria" panose="02040503050406030204" pitchFamily="18" charset="0"/>
              </a:rPr>
              <a:t>However, </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it is </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unclear</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how to identify: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rPr>
              <a:t>different sources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of data movement bottlenecks </a:t>
            </a:r>
            <a:endParaRPr kumimoji="0" lang="en-US" sz="1800" b="1" i="0" u="none" strike="noStrike" kern="1200" cap="none" spc="0" normalizeH="0" baseline="0" noProof="0" dirty="0">
              <a:ln>
                <a:noFill/>
              </a:ln>
              <a:solidFill>
                <a:srgbClr val="C00000"/>
              </a:solidFill>
              <a:effectLst/>
              <a:uLnTx/>
              <a:uFillTx/>
              <a:latin typeface="Cambria" panose="02040503050406030204" pitchFamily="18" charset="0"/>
            </a:endParaRPr>
          </a:p>
          <a:p>
            <a:pPr marL="0" marR="0" lvl="1" indent="0" algn="l" defTabSz="914400" rtl="0" eaLnBrk="1" fontAlgn="auto" latinLnBrk="0" hangingPunct="1">
              <a:lnSpc>
                <a:spcPct val="100000"/>
              </a:lnSpc>
              <a:spcBef>
                <a:spcPts val="400"/>
              </a:spcBef>
              <a:spcAft>
                <a:spcPts val="0"/>
              </a:spcAft>
              <a:buClrTx/>
              <a:buSzTx/>
              <a:buFont typeface="Arial" pitchFamily="34" charset="0"/>
              <a:buNone/>
              <a:tabLst>
                <a:tab pos="398463" algn="l"/>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lang="en-US" sz="1800" dirty="0">
                <a:solidFill>
                  <a:srgbClr val="C00000"/>
                </a:solidFill>
                <a:latin typeface="Cambria" panose="02040503050406030204" pitchFamily="18" charset="0"/>
              </a:rPr>
              <a:t>t</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he</a:t>
            </a:r>
            <a:r>
              <a:rPr kumimoji="0" lang="en-US" sz="1800" b="0" i="0" u="none" strike="noStrike" kern="1200" cap="none" spc="0" normalizeH="0" noProof="0" dirty="0">
                <a:ln>
                  <a:noFill/>
                </a:ln>
                <a:solidFill>
                  <a:srgbClr val="C00000"/>
                </a:solidFill>
                <a:effectLst/>
                <a:uLnTx/>
                <a:uFillTx/>
                <a:latin typeface="Cambria" panose="02040503050406030204" pitchFamily="18" charset="0"/>
              </a:rPr>
              <a:t> </a:t>
            </a:r>
            <a:r>
              <a:rPr kumimoji="0" lang="en-US" sz="1800" b="1" i="0" u="none" strike="noStrike" kern="1200" cap="none" spc="0" normalizeH="0" noProof="0" dirty="0">
                <a:ln>
                  <a:noFill/>
                </a:ln>
                <a:solidFill>
                  <a:srgbClr val="C00000"/>
                </a:solidFill>
                <a:effectLst/>
                <a:uLnTx/>
                <a:uFillTx/>
                <a:latin typeface="Cambria" panose="02040503050406030204" pitchFamily="18" charset="0"/>
              </a:rPr>
              <a:t>most suitable </a:t>
            </a:r>
            <a:r>
              <a:rPr lang="en-US" sz="1800" dirty="0">
                <a:solidFill>
                  <a:srgbClr val="C00000"/>
                </a:solidFill>
                <a:latin typeface="Cambria" panose="02040503050406030204" pitchFamily="18" charset="0"/>
              </a:rPr>
              <a:t>mitigation technique (e.g., caching, prefetching, near-data processing) 	for a given data movement bottleneck</a:t>
            </a:r>
            <a:endParaRPr kumimoji="0" lang="en-US" sz="800" b="0" i="0" u="none" strike="noStrike" kern="1200" cap="none" spc="0" normalizeH="0" baseline="0" noProof="0" dirty="0">
              <a:ln>
                <a:noFill/>
              </a:ln>
              <a:solidFill>
                <a:srgbClr val="5B9BD5"/>
              </a:solidFill>
              <a:effectLst/>
              <a:uLnTx/>
              <a:uFillTx/>
              <a:latin typeface="Cambria" panose="02040503050406030204" pitchFamily="18" charset="0"/>
            </a:endParaRPr>
          </a:p>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5B9BD5"/>
                </a:solidFill>
                <a:effectLst/>
                <a:uLnTx/>
                <a:uFillTx/>
                <a:latin typeface="Cambria" panose="02040503050406030204" pitchFamily="18" charset="0"/>
                <a:ea typeface="+mn-ea"/>
                <a:cs typeface="+mn-cs"/>
              </a:rPr>
              <a:t>Goals</a:t>
            </a:r>
            <a:r>
              <a:rPr kumimoji="0" lang="en-US" sz="2100" b="1" i="0" u="none" strike="noStrike" kern="1200" cap="none" spc="0" normalizeH="0" baseline="0" noProof="0" dirty="0">
                <a:ln>
                  <a:noFill/>
                </a:ln>
                <a:solidFill>
                  <a:srgbClr val="5B9BD5"/>
                </a:solidFill>
                <a:effectLst/>
                <a:uLnTx/>
                <a:uFillTx/>
                <a:latin typeface="Cambria" panose="02040503050406030204" pitchFamily="18" charset="0"/>
                <a:ea typeface="+mn-ea"/>
                <a:cs typeface="+mn-cs"/>
              </a:rPr>
              <a:t>: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1. Design a methodology to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identify</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sources of data movement</a:t>
            </a:r>
            <a:r>
              <a:rPr kumimoji="0" lang="en-US" sz="1800" b="0" i="0" u="none" strike="noStrike" kern="1200" cap="none" spc="0" normalizeH="0" noProof="0" dirty="0">
                <a:ln>
                  <a:noFill/>
                </a:ln>
                <a:solidFill>
                  <a:srgbClr val="5B9BD5"/>
                </a:solidFill>
                <a:effectLst/>
                <a:uLnTx/>
                <a:uFillTx/>
                <a:latin typeface="Cambria" panose="02040503050406030204" pitchFamily="18" charset="0"/>
              </a:rPr>
              <a:t> bottlenecks</a:t>
            </a:r>
            <a:endParaRPr kumimoji="0" lang="en-US" sz="1800" b="0" i="0" u="none" strike="noStrike" kern="1200" cap="none" spc="0" normalizeH="0" baseline="0" noProof="0" dirty="0">
              <a:ln>
                <a:noFill/>
              </a:ln>
              <a:solidFill>
                <a:srgbClr val="5B9BD5"/>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2.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Compare</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compute- and memory-centric data movement mitigation techniques</a:t>
            </a:r>
            <a:endParaRPr lang="en-US" sz="1800" dirty="0">
              <a:solidFill>
                <a:srgbClr val="5B9BD5"/>
              </a:solidFill>
              <a:latin typeface="Cambria" panose="02040503050406030204" pitchFamily="18" charset="0"/>
            </a:endParaRPr>
          </a:p>
          <a:p>
            <a:pPr marL="0" indent="0">
              <a:spcBef>
                <a:spcPts val="400"/>
              </a:spcBef>
              <a:buNone/>
              <a:defRPr/>
            </a:pPr>
            <a:endParaRPr kumimoji="0" lang="en-US" sz="800" b="0" i="0" u="sng" strike="noStrike" kern="1200" cap="none" spc="0" normalizeH="0" baseline="0" noProof="0" dirty="0">
              <a:ln>
                <a:noFill/>
              </a:ln>
              <a:solidFill>
                <a:srgbClr val="5B9BD5"/>
              </a:solidFill>
              <a:effectLst/>
              <a:uLnTx/>
              <a:uFillTx/>
              <a:latin typeface="Cambria" panose="02040503050406030204" pitchFamily="18" charset="0"/>
              <a:ea typeface="+mn-ea"/>
              <a:cs typeface="+mn-cs"/>
            </a:endParaRPr>
          </a:p>
          <a:p>
            <a:pPr marL="279400" lvl="0" indent="-279400">
              <a:spcBef>
                <a:spcPts val="400"/>
              </a:spcBef>
              <a:defRPr/>
            </a:pPr>
            <a:r>
              <a:rPr kumimoji="0" lang="en-US" sz="2100" b="1" i="0" u="sng" strike="noStrike" kern="1200" cap="none" spc="0" normalizeH="0" baseline="0" noProof="0" dirty="0">
                <a:ln>
                  <a:noFill/>
                </a:ln>
                <a:solidFill>
                  <a:schemeClr val="accent2"/>
                </a:solidFill>
                <a:effectLst/>
                <a:uLnTx/>
                <a:uFillTx/>
                <a:latin typeface="Cambria" panose="02040503050406030204" pitchFamily="18" charset="0"/>
              </a:rPr>
              <a:t>Key Approach</a:t>
            </a:r>
            <a:r>
              <a:rPr kumimoji="0" lang="en-US" sz="2100" b="1" i="0" strike="noStrike" kern="1200" cap="none" spc="0" normalizeH="0" baseline="0" noProof="0" dirty="0">
                <a:ln>
                  <a:noFill/>
                </a:ln>
                <a:solidFill>
                  <a:schemeClr val="accent2"/>
                </a:solidFill>
                <a:effectLst/>
                <a:uLnTx/>
                <a:uFillTx/>
                <a:latin typeface="Cambria" panose="02040503050406030204" pitchFamily="18" charset="0"/>
              </a:rPr>
              <a:t>: </a:t>
            </a:r>
            <a:r>
              <a:rPr lang="en-US" sz="2100" dirty="0">
                <a:solidFill>
                  <a:schemeClr val="accent2"/>
                </a:solidFill>
                <a:latin typeface="Cambria" panose="02040503050406030204" pitchFamily="18" charset="0"/>
              </a:rPr>
              <a:t>Perform a large-scale application characterization</a:t>
            </a:r>
            <a:r>
              <a:rPr lang="en-US" sz="2100" dirty="0">
                <a:solidFill>
                  <a:schemeClr val="accent2"/>
                </a:solidFill>
              </a:rPr>
              <a:t> </a:t>
            </a:r>
            <a:r>
              <a:rPr lang="en-US" sz="2100" dirty="0">
                <a:solidFill>
                  <a:schemeClr val="accent2"/>
                </a:solidFill>
                <a:latin typeface="Cambria" panose="02040503050406030204" pitchFamily="18" charset="0"/>
              </a:rPr>
              <a:t>to identify </a:t>
            </a:r>
            <a:r>
              <a:rPr lang="en-US" sz="2100" b="1" dirty="0">
                <a:solidFill>
                  <a:schemeClr val="accent2"/>
                </a:solidFill>
                <a:latin typeface="Cambria" panose="02040503050406030204" pitchFamily="18" charset="0"/>
              </a:rPr>
              <a:t>key metrics</a:t>
            </a:r>
            <a:r>
              <a:rPr lang="en-US" sz="2100" dirty="0">
                <a:solidFill>
                  <a:schemeClr val="accent2"/>
                </a:solidFill>
                <a:latin typeface="Cambria" panose="02040503050406030204" pitchFamily="18" charset="0"/>
              </a:rPr>
              <a:t> that reveal the sources to data movement bottlenecks</a:t>
            </a:r>
            <a:br>
              <a:rPr lang="en-US" sz="2000" dirty="0">
                <a:latin typeface="Cambria" panose="02040503050406030204" pitchFamily="18" charset="0"/>
              </a:rPr>
            </a:br>
            <a:r>
              <a:rPr lang="en-US" sz="800" dirty="0">
                <a:latin typeface="Cambria" panose="02040503050406030204" pitchFamily="18" charset="0"/>
              </a:rPr>
              <a:t> </a:t>
            </a:r>
          </a:p>
          <a:p>
            <a:pPr marL="274320" lvl="0" indent="-274320">
              <a:spcBef>
                <a:spcPts val="400"/>
              </a:spcBef>
              <a:defRPr/>
            </a:pPr>
            <a:r>
              <a:rPr kumimoji="0" lang="en-US" sz="2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Key Contributions</a:t>
            </a:r>
            <a:r>
              <a:rPr kumimoji="0" lang="en-US" sz="20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a:t>
            </a:r>
            <a:endParaRPr lang="en-US" sz="2000" dirty="0">
              <a:solidFill>
                <a:srgbClr val="70AD47">
                  <a:lumMod val="75000"/>
                </a:srgbClr>
              </a:solidFill>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Experimental characterization </a:t>
            </a:r>
            <a:r>
              <a:rPr lang="en-US" sz="1800" dirty="0">
                <a:solidFill>
                  <a:schemeClr val="accent6">
                    <a:lumMod val="75000"/>
                  </a:schemeClr>
                </a:solidFill>
                <a:latin typeface="Cambria" panose="02040503050406030204" pitchFamily="18" charset="0"/>
              </a:rPr>
              <a:t>of 77K functions across 345 applications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tabLst>
                <a:tab pos="398463" algn="l"/>
              </a:tabLst>
              <a:defRPr/>
            </a:pPr>
            <a:r>
              <a:rPr lang="en-US" sz="1800" i="1" dirty="0">
                <a:solidFill>
                  <a:schemeClr val="accent6">
                    <a:lumMod val="75000"/>
                  </a:schemeClr>
                </a:solidFill>
                <a:latin typeface="Cambria" panose="02040503050406030204" pitchFamily="18" charset="0"/>
              </a:rPr>
              <a:t>    −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methodology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to characterize applications based on data movement bottlenecks</a:t>
            </a:r>
            <a:r>
              <a:rPr kumimoji="0" lang="en-US" sz="1800" b="0" i="0" u="none" strike="noStrike" kern="1200" cap="none" spc="0" normalizeH="0" noProof="0" dirty="0">
                <a:ln>
                  <a:noFill/>
                </a:ln>
                <a:solidFill>
                  <a:schemeClr val="accent6">
                    <a:lumMod val="75000"/>
                  </a:schemeClr>
                </a:solidFill>
                <a:effectLst/>
                <a:uLnTx/>
                <a:uFillTx/>
                <a:latin typeface="Cambria" panose="02040503050406030204" pitchFamily="18" charset="0"/>
              </a:rPr>
              <a:t> and   	their </a:t>
            </a:r>
            <a:r>
              <a:rPr lang="en-US" sz="1800" dirty="0">
                <a:solidFill>
                  <a:schemeClr val="accent6">
                    <a:lumMod val="75000"/>
                  </a:schemeClr>
                </a:solidFill>
                <a:latin typeface="Cambria" panose="02040503050406030204" pitchFamily="18" charset="0"/>
              </a:rPr>
              <a:t>relation with different data movement mitigation techniques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DAMOV: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benchmark suite </a:t>
            </a:r>
            <a:r>
              <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with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144 functions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for data movement studies</a:t>
            </a: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Four case-studies </a:t>
            </a:r>
            <a:r>
              <a:rPr lang="en-US" sz="1800" dirty="0">
                <a:solidFill>
                  <a:schemeClr val="accent6">
                    <a:lumMod val="75000"/>
                  </a:schemeClr>
                </a:solidFill>
                <a:latin typeface="Cambria" panose="02040503050406030204" pitchFamily="18" charset="0"/>
              </a:rPr>
              <a:t>to highlight DAMOV’s applicability to open research problems </a:t>
            </a:r>
            <a:endPar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p:txBody>
      </p:sp>
      <p:sp>
        <p:nvSpPr>
          <p:cNvPr id="7" name="Slide Number Placeholder 5">
            <a:extLst>
              <a:ext uri="{FF2B5EF4-FFF2-40B4-BE49-F238E27FC236}">
                <a16:creationId xmlns:a16="http://schemas.microsoft.com/office/drawing/2014/main" id="{F324CB18-165B-BF47-9801-BBBA4EF78D5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45</a:t>
            </a:r>
          </a:p>
        </p:txBody>
      </p:sp>
      <p:sp>
        <p:nvSpPr>
          <p:cNvPr id="8" name="Title 1">
            <a:extLst>
              <a:ext uri="{FF2B5EF4-FFF2-40B4-BE49-F238E27FC236}">
                <a16:creationId xmlns:a16="http://schemas.microsoft.com/office/drawing/2014/main" id="{069D405D-6595-4040-8181-00257A2D03F0}"/>
              </a:ext>
            </a:extLst>
          </p:cNvPr>
          <p:cNvSpPr>
            <a:spLocks noGrp="1"/>
          </p:cNvSpPr>
          <p:nvPr>
            <p:ph type="title"/>
          </p:nvPr>
        </p:nvSpPr>
        <p:spPr>
          <a:xfrm>
            <a:off x="75991" y="73723"/>
            <a:ext cx="8987622" cy="740193"/>
          </a:xfrm>
        </p:spPr>
        <p:txBody>
          <a:bodyPr/>
          <a:lstStyle/>
          <a:p>
            <a:r>
              <a:rPr lang="en-US" dirty="0"/>
              <a:t>Conclusion</a:t>
            </a:r>
          </a:p>
        </p:txBody>
      </p:sp>
      <p:sp>
        <p:nvSpPr>
          <p:cNvPr id="6" name="Rectangle 5">
            <a:extLst>
              <a:ext uri="{FF2B5EF4-FFF2-40B4-BE49-F238E27FC236}">
                <a16:creationId xmlns:a16="http://schemas.microsoft.com/office/drawing/2014/main" id="{92EA56F8-85E9-EE4C-A1C6-CCE74B6C71C6}"/>
              </a:ext>
            </a:extLst>
          </p:cNvPr>
          <p:cNvSpPr/>
          <p:nvPr/>
        </p:nvSpPr>
        <p:spPr>
          <a:xfrm>
            <a:off x="2173747" y="6388377"/>
            <a:ext cx="4796506" cy="338554"/>
          </a:xfrm>
          <a:prstGeom prst="rect">
            <a:avLst/>
          </a:prstGeom>
        </p:spPr>
        <p:txBody>
          <a:bodyPr wrap="none">
            <a:spAutoFit/>
          </a:bodyPr>
          <a:lstStyle/>
          <a:p>
            <a:r>
              <a:rPr lang="en-US" sz="1600" b="1" dirty="0">
                <a:latin typeface="Cambria" panose="02040503050406030204" pitchFamily="18" charset="0"/>
              </a:rPr>
              <a:t>DAMOV: </a:t>
            </a:r>
            <a:r>
              <a:rPr lang="en-US" sz="1600" dirty="0">
                <a:latin typeface="Cambria" panose="02040503050406030204" pitchFamily="18" charset="0"/>
                <a:hlinkClick r:id="rId3"/>
              </a:rPr>
              <a:t>https://github.com/CMU-SAFARI/DAMOV</a:t>
            </a:r>
            <a:r>
              <a:rPr lang="en-US" sz="1600" dirty="0">
                <a:latin typeface="Cambria" panose="02040503050406030204" pitchFamily="18" charset="0"/>
              </a:rPr>
              <a:t> </a:t>
            </a:r>
          </a:p>
        </p:txBody>
      </p:sp>
    </p:spTree>
    <p:extLst>
      <p:ext uri="{BB962C8B-B14F-4D97-AF65-F5344CB8AC3E}">
        <p14:creationId xmlns:p14="http://schemas.microsoft.com/office/powerpoint/2010/main" val="2819174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6753" y="3319869"/>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Cambria"/>
                <a:cs typeface="Cambria"/>
              </a:rPr>
              <a:t>Geraldo F. Oliveira</a:t>
            </a:r>
            <a:endParaRPr lang="en-US" sz="1800" b="1" baseline="30000" dirty="0">
              <a:latin typeface="Cambria"/>
              <a:cs typeface="Cambria"/>
            </a:endParaRPr>
          </a:p>
          <a:p>
            <a:pPr marL="0" indent="0" algn="ctr">
              <a:buNone/>
            </a:pPr>
            <a:r>
              <a:rPr lang="en-US" sz="2400" dirty="0">
                <a:latin typeface="Cambria"/>
                <a:cs typeface="Cambria"/>
              </a:rPr>
              <a:t>Juan </a:t>
            </a:r>
            <a:r>
              <a:rPr lang="en-US" sz="2400" dirty="0">
                <a:latin typeface="Cambria" panose="02040503050406030204" pitchFamily="18" charset="0"/>
                <a:ea typeface="Gill Sans MT Ext Condensed Bold" charset="0"/>
                <a:cs typeface="Gill Sans MT Ext Condensed Bold" charset="0"/>
              </a:rPr>
              <a:t>Gómez-Luna</a:t>
            </a:r>
            <a:r>
              <a:rPr lang="en-US" sz="2400" dirty="0">
                <a:latin typeface="Cambria"/>
                <a:cs typeface="Cambria"/>
              </a:rPr>
              <a:t>     Lois </a:t>
            </a:r>
            <a:r>
              <a:rPr lang="en-US" sz="2400" dirty="0" err="1">
                <a:latin typeface="Cambria"/>
                <a:cs typeface="Cambria"/>
              </a:rPr>
              <a:t>Orosa</a:t>
            </a:r>
            <a:r>
              <a:rPr lang="en-US" sz="2400" dirty="0">
                <a:latin typeface="Cambria" panose="02040503050406030204" pitchFamily="18" charset="0"/>
              </a:rPr>
              <a:t>     </a:t>
            </a:r>
            <a:r>
              <a:rPr lang="en-US" sz="2400" dirty="0" err="1">
                <a:latin typeface="Cambria" panose="02040503050406030204" pitchFamily="18" charset="0"/>
              </a:rPr>
              <a:t>Saugata</a:t>
            </a:r>
            <a:r>
              <a:rPr lang="en-US" sz="2400" dirty="0">
                <a:latin typeface="Cambria" panose="02040503050406030204" pitchFamily="18" charset="0"/>
              </a:rPr>
              <a:t> Ghose </a:t>
            </a:r>
          </a:p>
          <a:p>
            <a:pPr marL="0" indent="0" algn="ctr">
              <a:buFont typeface="Arial" panose="020B0604020202020204" pitchFamily="34" charset="0"/>
              <a:buNone/>
            </a:pPr>
            <a:r>
              <a:rPr lang="en-US" sz="2400" dirty="0">
                <a:latin typeface="Cambria"/>
                <a:cs typeface="Cambria"/>
              </a:rPr>
              <a:t>      Nandita Vijaykumar     Ivan Fernandez     Mohammad </a:t>
            </a:r>
            <a:r>
              <a:rPr lang="en-US" sz="2400" dirty="0" err="1">
                <a:latin typeface="Cambria"/>
                <a:cs typeface="Cambria"/>
              </a:rPr>
              <a:t>Sadrosadati</a:t>
            </a:r>
            <a:endParaRPr lang="en-US" sz="2400" dirty="0">
              <a:latin typeface="Cambria"/>
              <a:cs typeface="Cambria"/>
            </a:endParaRPr>
          </a:p>
          <a:p>
            <a:pPr marL="0" indent="0" algn="ctr">
              <a:buNone/>
            </a:pPr>
            <a:r>
              <a:rPr lang="en-US" sz="2400" dirty="0">
                <a:latin typeface="Cambria"/>
                <a:cs typeface="Cambria"/>
              </a:rPr>
              <a:t> </a:t>
            </a: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spTree>
    <p:extLst>
      <p:ext uri="{BB962C8B-B14F-4D97-AF65-F5344CB8AC3E}">
        <p14:creationId xmlns:p14="http://schemas.microsoft.com/office/powerpoint/2010/main" val="421746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244D329-ACEB-B64B-BA59-C087C172E9C8}"/>
              </a:ext>
            </a:extLst>
          </p:cNvPr>
          <p:cNvGrpSpPr/>
          <p:nvPr/>
        </p:nvGrpSpPr>
        <p:grpSpPr>
          <a:xfrm>
            <a:off x="133319" y="583110"/>
            <a:ext cx="8872965" cy="2665857"/>
            <a:chOff x="133319" y="1712647"/>
            <a:chExt cx="8872965" cy="2665857"/>
          </a:xfrm>
        </p:grpSpPr>
        <p:grpSp>
          <p:nvGrpSpPr>
            <p:cNvPr id="61" name="Group 60">
              <a:extLst>
                <a:ext uri="{FF2B5EF4-FFF2-40B4-BE49-F238E27FC236}">
                  <a16:creationId xmlns:a16="http://schemas.microsoft.com/office/drawing/2014/main" id="{B2456AA0-F27F-A849-BB7F-CB632FE5D21B}"/>
                </a:ext>
              </a:extLst>
            </p:cNvPr>
            <p:cNvGrpSpPr/>
            <p:nvPr/>
          </p:nvGrpSpPr>
          <p:grpSpPr>
            <a:xfrm>
              <a:off x="133319" y="1732179"/>
              <a:ext cx="8872965" cy="2646325"/>
              <a:chOff x="133319" y="1732179"/>
              <a:chExt cx="8872965" cy="2646325"/>
            </a:xfrm>
          </p:grpSpPr>
          <p:sp>
            <p:nvSpPr>
              <p:cNvPr id="64" name="TextBox 21">
                <a:extLst>
                  <a:ext uri="{FF2B5EF4-FFF2-40B4-BE49-F238E27FC236}">
                    <a16:creationId xmlns:a16="http://schemas.microsoft.com/office/drawing/2014/main" id="{7CED9B8A-C827-8D42-8039-5E4DF8CCC8ED}"/>
                  </a:ext>
                </a:extLst>
              </p:cNvPr>
              <p:cNvSpPr txBox="1"/>
              <p:nvPr/>
            </p:nvSpPr>
            <p:spPr>
              <a:xfrm>
                <a:off x="317592" y="1732179"/>
                <a:ext cx="1050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ounded Rectangle 64">
                <a:extLst>
                  <a:ext uri="{FF2B5EF4-FFF2-40B4-BE49-F238E27FC236}">
                    <a16:creationId xmlns:a16="http://schemas.microsoft.com/office/drawing/2014/main" id="{28E66805-A500-A446-A977-28A8F9199428}"/>
                  </a:ext>
                </a:extLst>
              </p:cNvPr>
              <p:cNvSpPr/>
              <p:nvPr/>
            </p:nvSpPr>
            <p:spPr>
              <a:xfrm>
                <a:off x="7513159" y="2306108"/>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66" name="Rounded Rectangle 16">
                <a:extLst>
                  <a:ext uri="{FF2B5EF4-FFF2-40B4-BE49-F238E27FC236}">
                    <a16:creationId xmlns:a16="http://schemas.microsoft.com/office/drawing/2014/main" id="{507A6B4F-E9EE-B24C-9402-B809D7E11F44}"/>
                  </a:ext>
                </a:extLst>
              </p:cNvPr>
              <p:cNvSpPr/>
              <p:nvPr/>
            </p:nvSpPr>
            <p:spPr>
              <a:xfrm>
                <a:off x="133319" y="2227630"/>
                <a:ext cx="5977198" cy="2150874"/>
              </a:xfrm>
              <a:prstGeom prst="roundRect">
                <a:avLst/>
              </a:prstGeom>
              <a:solidFill>
                <a:schemeClr val="lt1">
                  <a:alpha val="0"/>
                </a:schemeClr>
              </a:solid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7" name="Rounded Rectangle 45">
                <a:extLst>
                  <a:ext uri="{FF2B5EF4-FFF2-40B4-BE49-F238E27FC236}">
                    <a16:creationId xmlns:a16="http://schemas.microsoft.com/office/drawing/2014/main" id="{5D81B3C7-5A1C-CB41-821B-B4DCE213CE2A}"/>
                  </a:ext>
                </a:extLst>
              </p:cNvPr>
              <p:cNvSpPr/>
              <p:nvPr/>
            </p:nvSpPr>
            <p:spPr>
              <a:xfrm>
                <a:off x="262645" y="28179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68" name="Rounded Rectangle 45">
                <a:extLst>
                  <a:ext uri="{FF2B5EF4-FFF2-40B4-BE49-F238E27FC236}">
                    <a16:creationId xmlns:a16="http://schemas.microsoft.com/office/drawing/2014/main" id="{99D62A21-A99E-764B-8C6A-91D8270A4743}"/>
                  </a:ext>
                </a:extLst>
              </p:cNvPr>
              <p:cNvSpPr/>
              <p:nvPr/>
            </p:nvSpPr>
            <p:spPr>
              <a:xfrm>
                <a:off x="398762" y="29703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69" name="Rounded Rectangle 45">
                <a:extLst>
                  <a:ext uri="{FF2B5EF4-FFF2-40B4-BE49-F238E27FC236}">
                    <a16:creationId xmlns:a16="http://schemas.microsoft.com/office/drawing/2014/main" id="{4C065805-B550-9A41-A28B-B77968AB36B4}"/>
                  </a:ext>
                </a:extLst>
              </p:cNvPr>
              <p:cNvSpPr/>
              <p:nvPr/>
            </p:nvSpPr>
            <p:spPr>
              <a:xfrm>
                <a:off x="534878" y="31227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70" name="Agrupar 91">
                <a:extLst>
                  <a:ext uri="{FF2B5EF4-FFF2-40B4-BE49-F238E27FC236}">
                    <a16:creationId xmlns:a16="http://schemas.microsoft.com/office/drawing/2014/main" id="{877BFB76-0F3F-F345-9092-4EDF05489443}"/>
                  </a:ext>
                </a:extLst>
              </p:cNvPr>
              <p:cNvGrpSpPr/>
              <p:nvPr/>
            </p:nvGrpSpPr>
            <p:grpSpPr>
              <a:xfrm>
                <a:off x="2073801" y="2468870"/>
                <a:ext cx="3935753" cy="1735047"/>
                <a:chOff x="2073801" y="2468870"/>
                <a:chExt cx="3935753" cy="1735047"/>
              </a:xfrm>
            </p:grpSpPr>
            <p:sp>
              <p:nvSpPr>
                <p:cNvPr id="83" name="Rounded Rectangle 22">
                  <a:extLst>
                    <a:ext uri="{FF2B5EF4-FFF2-40B4-BE49-F238E27FC236}">
                      <a16:creationId xmlns:a16="http://schemas.microsoft.com/office/drawing/2014/main" id="{67D41B35-4F59-9545-A692-B0449B3B10D4}"/>
                    </a:ext>
                  </a:extLst>
                </p:cNvPr>
                <p:cNvSpPr/>
                <p:nvPr/>
              </p:nvSpPr>
              <p:spPr>
                <a:xfrm>
                  <a:off x="3476428" y="25606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4" name="Rounded Rectangle 27">
                  <a:extLst>
                    <a:ext uri="{FF2B5EF4-FFF2-40B4-BE49-F238E27FC236}">
                      <a16:creationId xmlns:a16="http://schemas.microsoft.com/office/drawing/2014/main" id="{4409F3B8-EF31-4147-889F-C78413D32732}"/>
                    </a:ext>
                  </a:extLst>
                </p:cNvPr>
                <p:cNvSpPr/>
                <p:nvPr/>
              </p:nvSpPr>
              <p:spPr>
                <a:xfrm>
                  <a:off x="2073801" y="26811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5" name="Rounded Rectangle 22">
                  <a:extLst>
                    <a:ext uri="{FF2B5EF4-FFF2-40B4-BE49-F238E27FC236}">
                      <a16:creationId xmlns:a16="http://schemas.microsoft.com/office/drawing/2014/main" id="{6E770D1B-6A5D-5441-AF3C-D49CBAFC4D92}"/>
                    </a:ext>
                  </a:extLst>
                </p:cNvPr>
                <p:cNvSpPr/>
                <p:nvPr/>
              </p:nvSpPr>
              <p:spPr>
                <a:xfrm>
                  <a:off x="5405663" y="2468870"/>
                  <a:ext cx="603891" cy="1735047"/>
                </a:xfrm>
                <a:prstGeom prst="round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L3</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6" name="Rounded Rectangle 22">
                  <a:extLst>
                    <a:ext uri="{FF2B5EF4-FFF2-40B4-BE49-F238E27FC236}">
                      <a16:creationId xmlns:a16="http://schemas.microsoft.com/office/drawing/2014/main" id="{F7C881CB-59A8-4749-8412-F9E79F0E98B6}"/>
                    </a:ext>
                  </a:extLst>
                </p:cNvPr>
                <p:cNvSpPr/>
                <p:nvPr/>
              </p:nvSpPr>
              <p:spPr>
                <a:xfrm>
                  <a:off x="3612545" y="27130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7" name="Rounded Rectangle 27">
                  <a:extLst>
                    <a:ext uri="{FF2B5EF4-FFF2-40B4-BE49-F238E27FC236}">
                      <a16:creationId xmlns:a16="http://schemas.microsoft.com/office/drawing/2014/main" id="{14A2C5E9-6CD1-9C4B-B4AE-43513EF6DF11}"/>
                    </a:ext>
                  </a:extLst>
                </p:cNvPr>
                <p:cNvSpPr/>
                <p:nvPr/>
              </p:nvSpPr>
              <p:spPr>
                <a:xfrm>
                  <a:off x="2209917" y="28335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8" name="Rounded Rectangle 22">
                  <a:extLst>
                    <a:ext uri="{FF2B5EF4-FFF2-40B4-BE49-F238E27FC236}">
                      <a16:creationId xmlns:a16="http://schemas.microsoft.com/office/drawing/2014/main" id="{5E4947EE-C48D-DC4A-8E02-0452F802F9CC}"/>
                    </a:ext>
                  </a:extLst>
                </p:cNvPr>
                <p:cNvSpPr/>
                <p:nvPr/>
              </p:nvSpPr>
              <p:spPr>
                <a:xfrm>
                  <a:off x="3748661" y="28654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9" name="Rounded Rectangle 27">
                  <a:extLst>
                    <a:ext uri="{FF2B5EF4-FFF2-40B4-BE49-F238E27FC236}">
                      <a16:creationId xmlns:a16="http://schemas.microsoft.com/office/drawing/2014/main" id="{63F9C800-4610-1845-A056-657CAFA0D2B1}"/>
                    </a:ext>
                  </a:extLst>
                </p:cNvPr>
                <p:cNvSpPr/>
                <p:nvPr/>
              </p:nvSpPr>
              <p:spPr>
                <a:xfrm>
                  <a:off x="2346034" y="29859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90" name="Rounded Rectangle 22">
                  <a:extLst>
                    <a:ext uri="{FF2B5EF4-FFF2-40B4-BE49-F238E27FC236}">
                      <a16:creationId xmlns:a16="http://schemas.microsoft.com/office/drawing/2014/main" id="{0B4877EF-1022-9A4D-9C77-1F758517768A}"/>
                    </a:ext>
                  </a:extLst>
                </p:cNvPr>
                <p:cNvSpPr/>
                <p:nvPr/>
              </p:nvSpPr>
              <p:spPr>
                <a:xfrm>
                  <a:off x="3884778" y="30178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91" name="Rounded Rectangle 27">
                  <a:extLst>
                    <a:ext uri="{FF2B5EF4-FFF2-40B4-BE49-F238E27FC236}">
                      <a16:creationId xmlns:a16="http://schemas.microsoft.com/office/drawing/2014/main" id="{199798D6-6A0C-9B41-9949-FC42054B14CF}"/>
                    </a:ext>
                  </a:extLst>
                </p:cNvPr>
                <p:cNvSpPr/>
                <p:nvPr/>
              </p:nvSpPr>
              <p:spPr>
                <a:xfrm>
                  <a:off x="2482151" y="31383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sp>
            <p:nvSpPr>
              <p:cNvPr id="71" name="Rounded Rectangle 45">
                <a:extLst>
                  <a:ext uri="{FF2B5EF4-FFF2-40B4-BE49-F238E27FC236}">
                    <a16:creationId xmlns:a16="http://schemas.microsoft.com/office/drawing/2014/main" id="{0275BC84-45E8-714C-A153-A8CDDB716730}"/>
                  </a:ext>
                </a:extLst>
              </p:cNvPr>
              <p:cNvSpPr/>
              <p:nvPr/>
            </p:nvSpPr>
            <p:spPr>
              <a:xfrm>
                <a:off x="670995" y="32751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72" name="Agrupar 92">
                <a:extLst>
                  <a:ext uri="{FF2B5EF4-FFF2-40B4-BE49-F238E27FC236}">
                    <a16:creationId xmlns:a16="http://schemas.microsoft.com/office/drawing/2014/main" id="{BF97DF8E-511E-824E-88A8-0DFB6E86A4BA}"/>
                  </a:ext>
                </a:extLst>
              </p:cNvPr>
              <p:cNvGrpSpPr/>
              <p:nvPr/>
            </p:nvGrpSpPr>
            <p:grpSpPr>
              <a:xfrm>
                <a:off x="1445126" y="3064456"/>
                <a:ext cx="5992012" cy="457201"/>
                <a:chOff x="1445126" y="3064456"/>
                <a:chExt cx="5992012" cy="457201"/>
              </a:xfrm>
            </p:grpSpPr>
            <p:cxnSp>
              <p:nvCxnSpPr>
                <p:cNvPr id="73" name="Straight Arrow Connector 39">
                  <a:extLst>
                    <a:ext uri="{FF2B5EF4-FFF2-40B4-BE49-F238E27FC236}">
                      <a16:creationId xmlns:a16="http://schemas.microsoft.com/office/drawing/2014/main" id="{29551E33-CD59-AB4A-8FCE-53EF5AC7200D}"/>
                    </a:ext>
                  </a:extLst>
                </p:cNvPr>
                <p:cNvCxnSpPr>
                  <a:cxnSpLocks/>
                </p:cNvCxnSpPr>
                <p:nvPr/>
              </p:nvCxnSpPr>
              <p:spPr>
                <a:xfrm flipH="1" flipV="1">
                  <a:off x="6227323" y="3369255"/>
                  <a:ext cx="1209815" cy="1"/>
                </a:xfrm>
                <a:prstGeom prst="straightConnector1">
                  <a:avLst/>
                </a:prstGeom>
                <a:noFill/>
                <a:ln w="88900" cap="flat" cmpd="sng" algn="ctr">
                  <a:solidFill>
                    <a:schemeClr val="tx1"/>
                  </a:solidFill>
                  <a:prstDash val="solid"/>
                  <a:miter lim="800000"/>
                  <a:headEnd type="triangle"/>
                  <a:tailEnd type="triangle"/>
                </a:ln>
                <a:effectLst/>
              </p:spPr>
            </p:cxnSp>
            <p:cxnSp>
              <p:nvCxnSpPr>
                <p:cNvPr id="74" name="Straight Arrow Connector 24">
                  <a:extLst>
                    <a:ext uri="{FF2B5EF4-FFF2-40B4-BE49-F238E27FC236}">
                      <a16:creationId xmlns:a16="http://schemas.microsoft.com/office/drawing/2014/main" id="{E5B485E7-7D91-C448-9D3A-293816CB8A27}"/>
                    </a:ext>
                  </a:extLst>
                </p:cNvPr>
                <p:cNvCxnSpPr/>
                <p:nvPr/>
              </p:nvCxnSpPr>
              <p:spPr>
                <a:xfrm flipH="1">
                  <a:off x="1445126" y="30644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75" name="Straight Arrow Connector 43">
                  <a:extLst>
                    <a:ext uri="{FF2B5EF4-FFF2-40B4-BE49-F238E27FC236}">
                      <a16:creationId xmlns:a16="http://schemas.microsoft.com/office/drawing/2014/main" id="{9B0E328F-17BA-DC47-8F59-15BC06533D3D}"/>
                    </a:ext>
                  </a:extLst>
                </p:cNvPr>
                <p:cNvCxnSpPr>
                  <a:cxnSpLocks/>
                </p:cNvCxnSpPr>
                <p:nvPr/>
              </p:nvCxnSpPr>
              <p:spPr>
                <a:xfrm flipH="1">
                  <a:off x="2683501" y="30644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76" name="Straight Arrow Connector 24">
                  <a:extLst>
                    <a:ext uri="{FF2B5EF4-FFF2-40B4-BE49-F238E27FC236}">
                      <a16:creationId xmlns:a16="http://schemas.microsoft.com/office/drawing/2014/main" id="{454A756E-AA60-5643-8F82-5FD6DB0DF4CD}"/>
                    </a:ext>
                  </a:extLst>
                </p:cNvPr>
                <p:cNvCxnSpPr/>
                <p:nvPr/>
              </p:nvCxnSpPr>
              <p:spPr>
                <a:xfrm flipH="1">
                  <a:off x="1581242" y="32168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77" name="Straight Arrow Connector 43">
                  <a:extLst>
                    <a:ext uri="{FF2B5EF4-FFF2-40B4-BE49-F238E27FC236}">
                      <a16:creationId xmlns:a16="http://schemas.microsoft.com/office/drawing/2014/main" id="{E427D822-511D-2F49-9605-2DAEFA5D65C7}"/>
                    </a:ext>
                  </a:extLst>
                </p:cNvPr>
                <p:cNvCxnSpPr>
                  <a:cxnSpLocks/>
                </p:cNvCxnSpPr>
                <p:nvPr/>
              </p:nvCxnSpPr>
              <p:spPr>
                <a:xfrm flipH="1">
                  <a:off x="2819617" y="32168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78" name="Straight Arrow Connector 24">
                  <a:extLst>
                    <a:ext uri="{FF2B5EF4-FFF2-40B4-BE49-F238E27FC236}">
                      <a16:creationId xmlns:a16="http://schemas.microsoft.com/office/drawing/2014/main" id="{3AC3C1AA-9D82-A549-A55F-6EC6FE57C9B9}"/>
                    </a:ext>
                  </a:extLst>
                </p:cNvPr>
                <p:cNvCxnSpPr/>
                <p:nvPr/>
              </p:nvCxnSpPr>
              <p:spPr>
                <a:xfrm flipH="1">
                  <a:off x="1717359" y="33692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79" name="Straight Arrow Connector 43">
                  <a:extLst>
                    <a:ext uri="{FF2B5EF4-FFF2-40B4-BE49-F238E27FC236}">
                      <a16:creationId xmlns:a16="http://schemas.microsoft.com/office/drawing/2014/main" id="{F0EFBA18-EAC1-C548-814E-7784A339BB96}"/>
                    </a:ext>
                  </a:extLst>
                </p:cNvPr>
                <p:cNvCxnSpPr>
                  <a:cxnSpLocks/>
                </p:cNvCxnSpPr>
                <p:nvPr/>
              </p:nvCxnSpPr>
              <p:spPr>
                <a:xfrm flipH="1">
                  <a:off x="2955734" y="33692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80" name="Straight Arrow Connector 24">
                  <a:extLst>
                    <a:ext uri="{FF2B5EF4-FFF2-40B4-BE49-F238E27FC236}">
                      <a16:creationId xmlns:a16="http://schemas.microsoft.com/office/drawing/2014/main" id="{4F9958FF-5DE1-B94A-87AA-166ADC874371}"/>
                    </a:ext>
                  </a:extLst>
                </p:cNvPr>
                <p:cNvCxnSpPr>
                  <a:cxnSpLocks/>
                </p:cNvCxnSpPr>
                <p:nvPr/>
              </p:nvCxnSpPr>
              <p:spPr>
                <a:xfrm flipH="1">
                  <a:off x="1853477" y="3521657"/>
                  <a:ext cx="557759"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81" name="Straight Arrow Connector 43">
                  <a:extLst>
                    <a:ext uri="{FF2B5EF4-FFF2-40B4-BE49-F238E27FC236}">
                      <a16:creationId xmlns:a16="http://schemas.microsoft.com/office/drawing/2014/main" id="{248C4ACF-1840-1043-A6AF-95E5A4F6E6B4}"/>
                    </a:ext>
                  </a:extLst>
                </p:cNvPr>
                <p:cNvCxnSpPr>
                  <a:cxnSpLocks/>
                </p:cNvCxnSpPr>
                <p:nvPr/>
              </p:nvCxnSpPr>
              <p:spPr>
                <a:xfrm flipH="1">
                  <a:off x="3091852" y="3521656"/>
                  <a:ext cx="713725" cy="0"/>
                </a:xfrm>
                <a:prstGeom prst="straightConnector1">
                  <a:avLst/>
                </a:prstGeom>
                <a:noFill/>
                <a:ln w="63500" cap="flat" cmpd="sng" algn="ctr">
                  <a:solidFill>
                    <a:schemeClr val="tx1"/>
                  </a:solidFill>
                  <a:prstDash val="solid"/>
                  <a:miter lim="800000"/>
                  <a:headEnd type="triangle"/>
                  <a:tailEnd type="triangle"/>
                </a:ln>
                <a:effectLst/>
              </p:spPr>
            </p:cxnSp>
            <p:cxnSp>
              <p:nvCxnSpPr>
                <p:cNvPr id="82" name="Straight Arrow Connector 43">
                  <a:extLst>
                    <a:ext uri="{FF2B5EF4-FFF2-40B4-BE49-F238E27FC236}">
                      <a16:creationId xmlns:a16="http://schemas.microsoft.com/office/drawing/2014/main" id="{1182F3F9-7FD1-E94F-96B6-A87BFF46B92E}"/>
                    </a:ext>
                  </a:extLst>
                </p:cNvPr>
                <p:cNvCxnSpPr>
                  <a:cxnSpLocks/>
                </p:cNvCxnSpPr>
                <p:nvPr/>
              </p:nvCxnSpPr>
              <p:spPr>
                <a:xfrm flipH="1">
                  <a:off x="4501787" y="3369256"/>
                  <a:ext cx="907123" cy="10182"/>
                </a:xfrm>
                <a:prstGeom prst="straightConnector1">
                  <a:avLst/>
                </a:prstGeom>
                <a:noFill/>
                <a:ln w="98425" cap="flat" cmpd="sng" algn="ctr">
                  <a:solidFill>
                    <a:schemeClr val="tx1"/>
                  </a:solidFill>
                  <a:prstDash val="solid"/>
                  <a:miter lim="800000"/>
                  <a:headEnd type="triangle"/>
                  <a:tailEnd type="triangle"/>
                </a:ln>
                <a:effectLst/>
              </p:spPr>
            </p:cxnSp>
          </p:grpSp>
        </p:grpSp>
        <p:sp>
          <p:nvSpPr>
            <p:cNvPr id="62" name="Rectangle 61">
              <a:extLst>
                <a:ext uri="{FF2B5EF4-FFF2-40B4-BE49-F238E27FC236}">
                  <a16:creationId xmlns:a16="http://schemas.microsoft.com/office/drawing/2014/main" id="{A046FE7E-0B7C-014E-9051-B8AD3FA7886F}"/>
                </a:ext>
              </a:extLst>
            </p:cNvPr>
            <p:cNvSpPr/>
            <p:nvPr/>
          </p:nvSpPr>
          <p:spPr>
            <a:xfrm>
              <a:off x="2223855" y="1712647"/>
              <a:ext cx="45558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Compute-Centric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05ED4B2-0AC6-2743-BC9B-BE2122F11038}"/>
                </a:ext>
              </a:extLst>
            </p:cNvPr>
            <p:cNvSpPr/>
            <p:nvPr/>
          </p:nvSpPr>
          <p:spPr>
            <a:xfrm>
              <a:off x="6117000" y="2950191"/>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Off-Chip Link</a:t>
              </a:r>
            </a:p>
          </p:txBody>
        </p:sp>
      </p:grpSp>
      <p:sp>
        <p:nvSpPr>
          <p:cNvPr id="2" name="Título 1">
            <a:extLst>
              <a:ext uri="{FF2B5EF4-FFF2-40B4-BE49-F238E27FC236}">
                <a16:creationId xmlns:a16="http://schemas.microsoft.com/office/drawing/2014/main" id="{A54DA6E5-34B1-4D99-B53F-D3E8ECFAA09A}"/>
              </a:ext>
            </a:extLst>
          </p:cNvPr>
          <p:cNvSpPr>
            <a:spLocks noGrp="1"/>
          </p:cNvSpPr>
          <p:nvPr>
            <p:ph type="title"/>
          </p:nvPr>
        </p:nvSpPr>
        <p:spPr/>
        <p:txBody>
          <a:bodyPr/>
          <a:lstStyle/>
          <a:p>
            <a:r>
              <a:rPr lang="en-US" dirty="0"/>
              <a:t>Near-Data Processing (1/2) </a:t>
            </a:r>
          </a:p>
        </p:txBody>
      </p:sp>
      <p:sp>
        <p:nvSpPr>
          <p:cNvPr id="43"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a:t>
            </a:r>
          </a:p>
        </p:txBody>
      </p:sp>
      <p:sp>
        <p:nvSpPr>
          <p:cNvPr id="150" name="Rounded Rectangle 16">
            <a:extLst>
              <a:ext uri="{FF2B5EF4-FFF2-40B4-BE49-F238E27FC236}">
                <a16:creationId xmlns:a16="http://schemas.microsoft.com/office/drawing/2014/main" id="{9A3EFC88-7B75-C64D-BE35-A0001FB3667D}"/>
              </a:ext>
            </a:extLst>
          </p:cNvPr>
          <p:cNvSpPr/>
          <p:nvPr/>
        </p:nvSpPr>
        <p:spPr>
          <a:xfrm>
            <a:off x="3476428" y="4221918"/>
            <a:ext cx="5621475" cy="2110144"/>
          </a:xfrm>
          <a:prstGeom prst="roundRect">
            <a:avLst/>
          </a:prstGeom>
          <a:no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8CBDE03-AE90-8640-8EFB-AD1A5FEFC68E}"/>
              </a:ext>
            </a:extLst>
          </p:cNvPr>
          <p:cNvGrpSpPr/>
          <p:nvPr/>
        </p:nvGrpSpPr>
        <p:grpSpPr>
          <a:xfrm>
            <a:off x="3586136" y="4339501"/>
            <a:ext cx="5422815" cy="1874979"/>
            <a:chOff x="3586136" y="4339501"/>
            <a:chExt cx="5422815" cy="1874979"/>
          </a:xfrm>
        </p:grpSpPr>
        <p:sp>
          <p:nvSpPr>
            <p:cNvPr id="151" name="Rounded Rectangle 150">
              <a:extLst>
                <a:ext uri="{FF2B5EF4-FFF2-40B4-BE49-F238E27FC236}">
                  <a16:creationId xmlns:a16="http://schemas.microsoft.com/office/drawing/2014/main" id="{5B547E5C-2F04-F445-9CC8-D72FF4A44382}"/>
                </a:ext>
              </a:extLst>
            </p:cNvPr>
            <p:cNvSpPr/>
            <p:nvPr/>
          </p:nvSpPr>
          <p:spPr>
            <a:xfrm>
              <a:off x="7515826" y="4339501"/>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5" name="Rounded Rectangle 45">
              <a:extLst>
                <a:ext uri="{FF2B5EF4-FFF2-40B4-BE49-F238E27FC236}">
                  <a16:creationId xmlns:a16="http://schemas.microsoft.com/office/drawing/2014/main" id="{3BC123D4-B7A5-BE4A-BECB-2B4184DC7B49}"/>
                </a:ext>
              </a:extLst>
            </p:cNvPr>
            <p:cNvSpPr/>
            <p:nvPr/>
          </p:nvSpPr>
          <p:spPr>
            <a:xfrm>
              <a:off x="3586136" y="48018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6" name="Rounded Rectangle 45">
              <a:extLst>
                <a:ext uri="{FF2B5EF4-FFF2-40B4-BE49-F238E27FC236}">
                  <a16:creationId xmlns:a16="http://schemas.microsoft.com/office/drawing/2014/main" id="{528DD4EE-32ED-584A-9640-2CFDC03FBA0F}"/>
                </a:ext>
              </a:extLst>
            </p:cNvPr>
            <p:cNvSpPr/>
            <p:nvPr/>
          </p:nvSpPr>
          <p:spPr>
            <a:xfrm>
              <a:off x="3722253" y="49542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7" name="Rounded Rectangle 45">
              <a:extLst>
                <a:ext uri="{FF2B5EF4-FFF2-40B4-BE49-F238E27FC236}">
                  <a16:creationId xmlns:a16="http://schemas.microsoft.com/office/drawing/2014/main" id="{0023B7EE-46B3-F64F-8579-6D24B32629D3}"/>
                </a:ext>
              </a:extLst>
            </p:cNvPr>
            <p:cNvSpPr/>
            <p:nvPr/>
          </p:nvSpPr>
          <p:spPr>
            <a:xfrm>
              <a:off x="3858369" y="51066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8" name="Rounded Rectangle 27">
              <a:extLst>
                <a:ext uri="{FF2B5EF4-FFF2-40B4-BE49-F238E27FC236}">
                  <a16:creationId xmlns:a16="http://schemas.microsoft.com/office/drawing/2014/main" id="{D3B10DC9-2E8F-1E44-BA69-51CCF5AB4BC6}"/>
                </a:ext>
              </a:extLst>
            </p:cNvPr>
            <p:cNvSpPr/>
            <p:nvPr/>
          </p:nvSpPr>
          <p:spPr>
            <a:xfrm>
              <a:off x="5397292" y="46650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9" name="Rounded Rectangle 27">
              <a:extLst>
                <a:ext uri="{FF2B5EF4-FFF2-40B4-BE49-F238E27FC236}">
                  <a16:creationId xmlns:a16="http://schemas.microsoft.com/office/drawing/2014/main" id="{61852EF7-DC2D-D640-963C-3DD4D598E3E5}"/>
                </a:ext>
              </a:extLst>
            </p:cNvPr>
            <p:cNvSpPr/>
            <p:nvPr/>
          </p:nvSpPr>
          <p:spPr>
            <a:xfrm>
              <a:off x="5533408" y="48174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0" name="Rounded Rectangle 27">
              <a:extLst>
                <a:ext uri="{FF2B5EF4-FFF2-40B4-BE49-F238E27FC236}">
                  <a16:creationId xmlns:a16="http://schemas.microsoft.com/office/drawing/2014/main" id="{486BE351-EF9D-2749-8679-DDB1B462DD93}"/>
                </a:ext>
              </a:extLst>
            </p:cNvPr>
            <p:cNvSpPr/>
            <p:nvPr/>
          </p:nvSpPr>
          <p:spPr>
            <a:xfrm>
              <a:off x="5669525" y="49698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1" name="Rounded Rectangle 27">
              <a:extLst>
                <a:ext uri="{FF2B5EF4-FFF2-40B4-BE49-F238E27FC236}">
                  <a16:creationId xmlns:a16="http://schemas.microsoft.com/office/drawing/2014/main" id="{2F005361-EB15-F345-B02E-2D4C06419540}"/>
                </a:ext>
              </a:extLst>
            </p:cNvPr>
            <p:cNvSpPr/>
            <p:nvPr/>
          </p:nvSpPr>
          <p:spPr>
            <a:xfrm>
              <a:off x="5805642" y="51222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2" name="Rounded Rectangle 45">
              <a:extLst>
                <a:ext uri="{FF2B5EF4-FFF2-40B4-BE49-F238E27FC236}">
                  <a16:creationId xmlns:a16="http://schemas.microsoft.com/office/drawing/2014/main" id="{793AC410-D027-794D-B905-64F03E8B9CD0}"/>
                </a:ext>
              </a:extLst>
            </p:cNvPr>
            <p:cNvSpPr/>
            <p:nvPr/>
          </p:nvSpPr>
          <p:spPr>
            <a:xfrm>
              <a:off x="3994486" y="52590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cxnSp>
          <p:nvCxnSpPr>
            <p:cNvPr id="163" name="Straight Arrow Connector 24">
              <a:extLst>
                <a:ext uri="{FF2B5EF4-FFF2-40B4-BE49-F238E27FC236}">
                  <a16:creationId xmlns:a16="http://schemas.microsoft.com/office/drawing/2014/main" id="{7D417A8D-0CE8-AE4D-A5AE-CB23A1D0139A}"/>
                </a:ext>
              </a:extLst>
            </p:cNvPr>
            <p:cNvCxnSpPr/>
            <p:nvPr/>
          </p:nvCxnSpPr>
          <p:spPr>
            <a:xfrm flipH="1">
              <a:off x="4768617" y="50483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4" name="Straight Arrow Connector 24">
              <a:extLst>
                <a:ext uri="{FF2B5EF4-FFF2-40B4-BE49-F238E27FC236}">
                  <a16:creationId xmlns:a16="http://schemas.microsoft.com/office/drawing/2014/main" id="{9F0B918B-4ED5-AC4C-9F3D-DE16E3B5CD89}"/>
                </a:ext>
              </a:extLst>
            </p:cNvPr>
            <p:cNvCxnSpPr/>
            <p:nvPr/>
          </p:nvCxnSpPr>
          <p:spPr>
            <a:xfrm flipH="1">
              <a:off x="4904733" y="52007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5" name="Straight Arrow Connector 24">
              <a:extLst>
                <a:ext uri="{FF2B5EF4-FFF2-40B4-BE49-F238E27FC236}">
                  <a16:creationId xmlns:a16="http://schemas.microsoft.com/office/drawing/2014/main" id="{96E3FD9E-3E94-6C4C-8C35-CF4EA3B0F378}"/>
                </a:ext>
              </a:extLst>
            </p:cNvPr>
            <p:cNvCxnSpPr/>
            <p:nvPr/>
          </p:nvCxnSpPr>
          <p:spPr>
            <a:xfrm flipH="1">
              <a:off x="5040850" y="53531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6" name="Straight Arrow Connector 24">
              <a:extLst>
                <a:ext uri="{FF2B5EF4-FFF2-40B4-BE49-F238E27FC236}">
                  <a16:creationId xmlns:a16="http://schemas.microsoft.com/office/drawing/2014/main" id="{ADB0D2B6-597A-5140-8EA6-A702209FAE31}"/>
                </a:ext>
              </a:extLst>
            </p:cNvPr>
            <p:cNvCxnSpPr>
              <a:cxnSpLocks/>
            </p:cNvCxnSpPr>
            <p:nvPr/>
          </p:nvCxnSpPr>
          <p:spPr>
            <a:xfrm flipH="1">
              <a:off x="5176968" y="5505590"/>
              <a:ext cx="557759" cy="0"/>
            </a:xfrm>
            <a:prstGeom prst="straightConnector1">
              <a:avLst/>
            </a:prstGeom>
            <a:noFill/>
            <a:ln w="57150" cap="flat" cmpd="sng" algn="ctr">
              <a:solidFill>
                <a:srgbClr val="000000"/>
              </a:solidFill>
              <a:prstDash val="solid"/>
              <a:miter lim="800000"/>
              <a:headEnd type="triangle"/>
              <a:tailEnd type="triangle"/>
            </a:ln>
            <a:effectLst/>
          </p:spPr>
        </p:cxnSp>
      </p:grpSp>
      <p:sp>
        <p:nvSpPr>
          <p:cNvPr id="167" name="Left-Right Arrow 166">
            <a:extLst>
              <a:ext uri="{FF2B5EF4-FFF2-40B4-BE49-F238E27FC236}">
                <a16:creationId xmlns:a16="http://schemas.microsoft.com/office/drawing/2014/main" id="{D3A3E19A-93A9-DE46-B990-88567DFAA106}"/>
              </a:ext>
            </a:extLst>
          </p:cNvPr>
          <p:cNvSpPr/>
          <p:nvPr/>
        </p:nvSpPr>
        <p:spPr>
          <a:xfrm>
            <a:off x="6422446" y="5104340"/>
            <a:ext cx="960120" cy="6142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3" name="Straight Arrow Connector 39">
            <a:extLst>
              <a:ext uri="{FF2B5EF4-FFF2-40B4-BE49-F238E27FC236}">
                <a16:creationId xmlns:a16="http://schemas.microsoft.com/office/drawing/2014/main" id="{42C93066-9AA6-CC47-881C-C2E9E9E0E8AE}"/>
              </a:ext>
            </a:extLst>
          </p:cNvPr>
          <p:cNvCxnSpPr>
            <a:cxnSpLocks/>
          </p:cNvCxnSpPr>
          <p:nvPr/>
        </p:nvCxnSpPr>
        <p:spPr>
          <a:xfrm flipH="1" flipV="1">
            <a:off x="2106704" y="5363543"/>
            <a:ext cx="1209815" cy="1"/>
          </a:xfrm>
          <a:prstGeom prst="straightConnector1">
            <a:avLst/>
          </a:prstGeom>
          <a:noFill/>
          <a:ln w="88900" cap="flat" cmpd="sng" algn="ctr">
            <a:solidFill>
              <a:schemeClr val="tx1"/>
            </a:solidFill>
            <a:prstDash val="solid"/>
            <a:miter lim="800000"/>
            <a:headEnd type="triangle"/>
            <a:tailEnd type="triangle"/>
          </a:ln>
          <a:effectLst/>
        </p:spPr>
      </p:cxnSp>
      <p:sp>
        <p:nvSpPr>
          <p:cNvPr id="154" name="Rectangle 153">
            <a:extLst>
              <a:ext uri="{FF2B5EF4-FFF2-40B4-BE49-F238E27FC236}">
                <a16:creationId xmlns:a16="http://schemas.microsoft.com/office/drawing/2014/main" id="{34116440-BD2E-2241-BC91-9E178D53504E}"/>
              </a:ext>
            </a:extLst>
          </p:cNvPr>
          <p:cNvSpPr/>
          <p:nvPr/>
        </p:nvSpPr>
        <p:spPr>
          <a:xfrm>
            <a:off x="1976137" y="4863723"/>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Off-Chip Link</a:t>
            </a:r>
          </a:p>
        </p:txBody>
      </p:sp>
      <p:sp>
        <p:nvSpPr>
          <p:cNvPr id="148" name="Rectangle 147">
            <a:extLst>
              <a:ext uri="{FF2B5EF4-FFF2-40B4-BE49-F238E27FC236}">
                <a16:creationId xmlns:a16="http://schemas.microsoft.com/office/drawing/2014/main" id="{C8B5CFEE-FC2E-4E41-9246-F4F85C7B08FB}"/>
              </a:ext>
            </a:extLst>
          </p:cNvPr>
          <p:cNvSpPr/>
          <p:nvPr/>
        </p:nvSpPr>
        <p:spPr>
          <a:xfrm>
            <a:off x="2325567" y="3741712"/>
            <a:ext cx="44589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Memory-Centric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3527C562-C40F-1E4C-972D-E3E595E28DEB}"/>
              </a:ext>
            </a:extLst>
          </p:cNvPr>
          <p:cNvSpPr/>
          <p:nvPr/>
        </p:nvSpPr>
        <p:spPr>
          <a:xfrm>
            <a:off x="3586136" y="5870958"/>
            <a:ext cx="344203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Near-Data Processing (NDP)</a:t>
            </a:r>
          </a:p>
        </p:txBody>
      </p:sp>
      <p:sp>
        <p:nvSpPr>
          <p:cNvPr id="22" name="Rectangle 21">
            <a:extLst>
              <a:ext uri="{FF2B5EF4-FFF2-40B4-BE49-F238E27FC236}">
                <a16:creationId xmlns:a16="http://schemas.microsoft.com/office/drawing/2014/main" id="{F28F7C52-EEBD-1A41-8457-1EA9B6CDFA50}"/>
              </a:ext>
            </a:extLst>
          </p:cNvPr>
          <p:cNvSpPr/>
          <p:nvPr/>
        </p:nvSpPr>
        <p:spPr>
          <a:xfrm>
            <a:off x="-457662" y="4447821"/>
            <a:ext cx="4333548" cy="2123658"/>
          </a:xfrm>
          <a:prstGeom prst="rect">
            <a:avLst/>
          </a:prstGeom>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Abundant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DRAM bandwidth</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Shorter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average memory access time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08F4B62-2134-1D48-A672-F6F0D54D8EBF}"/>
              </a:ext>
            </a:extLst>
          </p:cNvPr>
          <p:cNvSpPr/>
          <p:nvPr/>
        </p:nvSpPr>
        <p:spPr>
          <a:xfrm>
            <a:off x="-464929" y="5537774"/>
            <a:ext cx="3731783" cy="4308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F0324B31-4CA6-7D47-BAA2-D7CCB78088FB}"/>
              </a:ext>
            </a:extLst>
          </p:cNvPr>
          <p:cNvSpPr/>
          <p:nvPr/>
        </p:nvSpPr>
        <p:spPr>
          <a:xfrm>
            <a:off x="1691976" y="4997447"/>
            <a:ext cx="461986" cy="523220"/>
          </a:xfrm>
          <a:prstGeom prst="rect">
            <a:avLst/>
          </a:prstGeom>
        </p:spPr>
        <p:txBody>
          <a:bodyPr wrap="none">
            <a:spAutoFit/>
          </a:bodyPr>
          <a:lstStyle/>
          <a:p>
            <a:r>
              <a:rPr lang="en-US" sz="2800" b="1" dirty="0">
                <a:solidFill>
                  <a:prstClr val="black"/>
                </a:solidFill>
                <a:latin typeface="Cambria" panose="02040503050406030204" pitchFamily="18" charset="0"/>
              </a:rPr>
              <a:t>…</a:t>
            </a:r>
            <a:endParaRPr lang="en-US" sz="2800" dirty="0">
              <a:latin typeface="Cambria" panose="02040503050406030204" pitchFamily="18" charset="0"/>
            </a:endParaRPr>
          </a:p>
        </p:txBody>
      </p:sp>
      <p:sp>
        <p:nvSpPr>
          <p:cNvPr id="180" name="Rectangle 179">
            <a:extLst>
              <a:ext uri="{FF2B5EF4-FFF2-40B4-BE49-F238E27FC236}">
                <a16:creationId xmlns:a16="http://schemas.microsoft.com/office/drawing/2014/main" id="{5619BDC2-6370-7740-A70C-A421B89800DC}"/>
              </a:ext>
            </a:extLst>
          </p:cNvPr>
          <p:cNvSpPr/>
          <p:nvPr/>
        </p:nvSpPr>
        <p:spPr>
          <a:xfrm>
            <a:off x="0" y="643520"/>
            <a:ext cx="9144000" cy="5779403"/>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38">
            <a:extLst>
              <a:ext uri="{FF2B5EF4-FFF2-40B4-BE49-F238E27FC236}">
                <a16:creationId xmlns:a16="http://schemas.microsoft.com/office/drawing/2014/main" id="{41A3EDDF-F1C0-564A-ADFB-275B26B77A2A}"/>
              </a:ext>
            </a:extLst>
          </p:cNvPr>
          <p:cNvSpPr/>
          <p:nvPr/>
        </p:nvSpPr>
        <p:spPr>
          <a:xfrm>
            <a:off x="0" y="3042382"/>
            <a:ext cx="9144000" cy="954107"/>
          </a:xfrm>
          <a:prstGeom prst="rect">
            <a:avLst/>
          </a:prstGeom>
          <a:solidFill>
            <a:srgbClr val="77BF6F"/>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mbria" panose="02040503050406030204" pitchFamily="18" charset="0"/>
              </a:rPr>
              <a:t>The goal of Near-Data Processing (NDP) is</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E700"/>
                </a:solidFill>
                <a:effectLst/>
                <a:uLnTx/>
                <a:uFillTx/>
                <a:latin typeface="Cambria" panose="02040503050406030204" pitchFamily="18" charset="0"/>
              </a:rPr>
              <a:t>to mitigate data movement </a:t>
            </a:r>
          </a:p>
        </p:txBody>
      </p:sp>
    </p:spTree>
    <p:extLst>
      <p:ext uri="{BB962C8B-B14F-4D97-AF65-F5344CB8AC3E}">
        <p14:creationId xmlns:p14="http://schemas.microsoft.com/office/powerpoint/2010/main" val="37112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2.96296E-6 L 0 0.3257 " pathEditMode="relative" rAng="0" ptsTypes="AA">
                                      <p:cBhvr>
                                        <p:cTn id="14" dur="500" fill="hold"/>
                                        <p:tgtEl>
                                          <p:spTgt spid="92"/>
                                        </p:tgtEl>
                                        <p:attrNameLst>
                                          <p:attrName>ppt_x</p:attrName>
                                          <p:attrName>ppt_y</p:attrName>
                                        </p:attrNameLst>
                                      </p:cBhvr>
                                      <p:rCtr x="0" y="1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92" grpId="0" animBg="1"/>
      <p:bldP spid="9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BC12-78E4-E640-9EC2-E82468FE6ABD}"/>
              </a:ext>
            </a:extLst>
          </p:cNvPr>
          <p:cNvSpPr>
            <a:spLocks noGrp="1"/>
          </p:cNvSpPr>
          <p:nvPr>
            <p:ph type="title"/>
          </p:nvPr>
        </p:nvSpPr>
        <p:spPr/>
        <p:txBody>
          <a:bodyPr/>
          <a:lstStyle/>
          <a:p>
            <a:r>
              <a:rPr lang="en-US" dirty="0"/>
              <a:t>Near-Data Processing (2/2) </a:t>
            </a:r>
          </a:p>
        </p:txBody>
      </p:sp>
      <p:grpSp>
        <p:nvGrpSpPr>
          <p:cNvPr id="22" name="Group 21">
            <a:extLst>
              <a:ext uri="{FF2B5EF4-FFF2-40B4-BE49-F238E27FC236}">
                <a16:creationId xmlns:a16="http://schemas.microsoft.com/office/drawing/2014/main" id="{4917B2BB-E95C-4B4E-A43A-A42F673503E7}"/>
              </a:ext>
            </a:extLst>
          </p:cNvPr>
          <p:cNvGrpSpPr/>
          <p:nvPr/>
        </p:nvGrpSpPr>
        <p:grpSpPr>
          <a:xfrm>
            <a:off x="4565869" y="873821"/>
            <a:ext cx="4622804" cy="2721524"/>
            <a:chOff x="-16533" y="873821"/>
            <a:chExt cx="4622804" cy="2721524"/>
          </a:xfrm>
        </p:grpSpPr>
        <p:pic>
          <p:nvPicPr>
            <p:cNvPr id="6" name="Picture 6" descr="Samsung's New HBM2 Memory Has 1.2 TFLOPS of Embedded Processing Power |  Tom's Hardware">
              <a:extLst>
                <a:ext uri="{FF2B5EF4-FFF2-40B4-BE49-F238E27FC236}">
                  <a16:creationId xmlns:a16="http://schemas.microsoft.com/office/drawing/2014/main" id="{15BBEDB7-70C9-4346-88E0-52762658D55B}"/>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11325" t="27360" r="12630" b="21071"/>
            <a:stretch/>
          </p:blipFill>
          <p:spPr bwMode="auto">
            <a:xfrm>
              <a:off x="682261" y="1446505"/>
              <a:ext cx="3218688" cy="2148840"/>
            </a:xfrm>
            <a:prstGeom prst="rect">
              <a:avLst/>
            </a:prstGeom>
            <a:noFill/>
            <a:ln w="28575">
              <a:noFill/>
            </a:ln>
          </p:spPr>
        </p:pic>
        <p:sp>
          <p:nvSpPr>
            <p:cNvPr id="9" name="Rectangle 8">
              <a:extLst>
                <a:ext uri="{FF2B5EF4-FFF2-40B4-BE49-F238E27FC236}">
                  <a16:creationId xmlns:a16="http://schemas.microsoft.com/office/drawing/2014/main" id="{36FDBCC8-F4CB-404D-9F87-A0CA7DA4BB11}"/>
                </a:ext>
              </a:extLst>
            </p:cNvPr>
            <p:cNvSpPr/>
            <p:nvPr/>
          </p:nvSpPr>
          <p:spPr>
            <a:xfrm>
              <a:off x="-16533" y="873821"/>
              <a:ext cx="4622804" cy="523220"/>
            </a:xfrm>
            <a:prstGeom prst="rect">
              <a:avLst/>
            </a:prstGeom>
          </p:spPr>
          <p:txBody>
            <a:bodyPr wrap="none">
              <a:spAutoFit/>
            </a:bodyPr>
            <a:lstStyle/>
            <a:p>
              <a:r>
                <a:rPr lang="en-US" sz="2800" b="1" dirty="0">
                  <a:solidFill>
                    <a:schemeClr val="accent5"/>
                  </a:solidFill>
                  <a:latin typeface="Cambria" panose="02040503050406030204" pitchFamily="18" charset="0"/>
                </a:rPr>
                <a:t>Samsung FIMDRAM (2021)</a:t>
              </a:r>
            </a:p>
          </p:txBody>
        </p:sp>
      </p:grpSp>
      <p:sp>
        <p:nvSpPr>
          <p:cNvPr id="10" name="Rectangle 38">
            <a:extLst>
              <a:ext uri="{FF2B5EF4-FFF2-40B4-BE49-F238E27FC236}">
                <a16:creationId xmlns:a16="http://schemas.microsoft.com/office/drawing/2014/main" id="{026B5B3D-5650-0A40-9D53-9A8897295FD6}"/>
              </a:ext>
            </a:extLst>
          </p:cNvPr>
          <p:cNvSpPr/>
          <p:nvPr/>
        </p:nvSpPr>
        <p:spPr>
          <a:xfrm>
            <a:off x="-2198" y="5271333"/>
            <a:ext cx="9144000" cy="954107"/>
          </a:xfrm>
          <a:prstGeom prst="rect">
            <a:avLst/>
          </a:prstGeom>
          <a:solidFill>
            <a:srgbClr val="77BF6F"/>
          </a:solidFill>
        </p:spPr>
        <p:txBody>
          <a:bodyPr wrap="square">
            <a:spAutoFit/>
          </a:bodyPr>
          <a:lstStyle/>
          <a:p>
            <a:pPr marL="0" lvl="1" algn="ctr" defTabSz="914400">
              <a:defRPr/>
            </a:pPr>
            <a:r>
              <a:rPr lang="en-US" sz="2800" dirty="0">
                <a:solidFill>
                  <a:schemeClr val="bg1"/>
                </a:solidFill>
                <a:latin typeface="Cambria" panose="02040503050406030204" pitchFamily="18" charset="0"/>
              </a:rPr>
              <a:t>The goal of Near-Data Processing (NDP) is</a:t>
            </a:r>
          </a:p>
          <a:p>
            <a:pPr marL="0" lvl="1" algn="ctr" defTabSz="914400">
              <a:defRPr/>
            </a:pPr>
            <a:r>
              <a:rPr lang="en-US" sz="2800" b="1" dirty="0">
                <a:solidFill>
                  <a:srgbClr val="FFE700"/>
                </a:solidFill>
                <a:latin typeface="Cambria" panose="02040503050406030204" pitchFamily="18" charset="0"/>
              </a:rPr>
              <a:t>to mitigate data movement </a:t>
            </a:r>
          </a:p>
        </p:txBody>
      </p:sp>
      <p:grpSp>
        <p:nvGrpSpPr>
          <p:cNvPr id="23" name="Group 22">
            <a:extLst>
              <a:ext uri="{FF2B5EF4-FFF2-40B4-BE49-F238E27FC236}">
                <a16:creationId xmlns:a16="http://schemas.microsoft.com/office/drawing/2014/main" id="{1DD4D88B-BA0C-304B-8D5B-41D65992BBAC}"/>
              </a:ext>
            </a:extLst>
          </p:cNvPr>
          <p:cNvGrpSpPr/>
          <p:nvPr/>
        </p:nvGrpSpPr>
        <p:grpSpPr>
          <a:xfrm>
            <a:off x="682206" y="887228"/>
            <a:ext cx="3218688" cy="2715491"/>
            <a:chOff x="5254219" y="887228"/>
            <a:chExt cx="3218688" cy="2715491"/>
          </a:xfrm>
        </p:grpSpPr>
        <p:pic>
          <p:nvPicPr>
            <p:cNvPr id="4" name="Picture 4">
              <a:extLst>
                <a:ext uri="{FF2B5EF4-FFF2-40B4-BE49-F238E27FC236}">
                  <a16:creationId xmlns:a16="http://schemas.microsoft.com/office/drawing/2014/main" id="{76352CE5-9B0B-AB4A-AFB4-B9C4B2BDDB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219" y="1454693"/>
              <a:ext cx="3218688" cy="2148026"/>
            </a:xfrm>
            <a:prstGeom prst="rect">
              <a:avLst/>
            </a:prstGeom>
            <a:noFill/>
            <a:ln w="28575">
              <a:noFill/>
            </a:ln>
          </p:spPr>
        </p:pic>
        <p:sp>
          <p:nvSpPr>
            <p:cNvPr id="11" name="Rectangle 10">
              <a:extLst>
                <a:ext uri="{FF2B5EF4-FFF2-40B4-BE49-F238E27FC236}">
                  <a16:creationId xmlns:a16="http://schemas.microsoft.com/office/drawing/2014/main" id="{4CC5AD03-8453-8240-9AB1-7231DAEA332E}"/>
                </a:ext>
              </a:extLst>
            </p:cNvPr>
            <p:cNvSpPr/>
            <p:nvPr/>
          </p:nvSpPr>
          <p:spPr>
            <a:xfrm>
              <a:off x="5531567" y="887228"/>
              <a:ext cx="2685351" cy="523220"/>
            </a:xfrm>
            <a:prstGeom prst="rect">
              <a:avLst/>
            </a:prstGeom>
          </p:spPr>
          <p:txBody>
            <a:bodyPr wrap="none">
              <a:spAutoFit/>
            </a:bodyPr>
            <a:lstStyle/>
            <a:p>
              <a:r>
                <a:rPr lang="en-US" sz="2800" b="1" dirty="0">
                  <a:solidFill>
                    <a:schemeClr val="accent2"/>
                  </a:solidFill>
                  <a:latin typeface="Cambria" panose="02040503050406030204" pitchFamily="18" charset="0"/>
                </a:rPr>
                <a:t>UPMEM (2019)</a:t>
              </a:r>
            </a:p>
          </p:txBody>
        </p:sp>
      </p:grpSp>
      <p:sp>
        <p:nvSpPr>
          <p:cNvPr id="12" name="Rectangle 11">
            <a:extLst>
              <a:ext uri="{FF2B5EF4-FFF2-40B4-BE49-F238E27FC236}">
                <a16:creationId xmlns:a16="http://schemas.microsoft.com/office/drawing/2014/main" id="{468B9B28-5943-FD4E-9F56-0A23062359AE}"/>
              </a:ext>
            </a:extLst>
          </p:cNvPr>
          <p:cNvSpPr/>
          <p:nvPr/>
        </p:nvSpPr>
        <p:spPr>
          <a:xfrm>
            <a:off x="4795591" y="3721232"/>
            <a:ext cx="4147034" cy="1631216"/>
          </a:xfrm>
          <a:prstGeom prst="rect">
            <a:avLst/>
          </a:prstGeom>
        </p:spPr>
        <p:txBody>
          <a:bodyPr wrap="none">
            <a:spAutoFit/>
          </a:bodyPr>
          <a:lstStyle/>
          <a:p>
            <a:pPr algn="ctr"/>
            <a:r>
              <a:rPr lang="en-US" sz="2000" dirty="0">
                <a:solidFill>
                  <a:schemeClr val="accent5"/>
                </a:solidFill>
                <a:latin typeface="Cambria" panose="02040503050406030204" pitchFamily="18" charset="0"/>
              </a:rPr>
              <a:t>Near-DRAM-banks processing </a:t>
            </a:r>
          </a:p>
          <a:p>
            <a:pPr algn="ctr"/>
            <a:r>
              <a:rPr lang="en-US" sz="2000" dirty="0">
                <a:latin typeface="Cambria" panose="02040503050406030204" pitchFamily="18" charset="0"/>
              </a:rPr>
              <a:t>for neural networks </a:t>
            </a:r>
            <a:br>
              <a:rPr lang="en-US" sz="2000" dirty="0">
                <a:latin typeface="Cambria" panose="02040503050406030204" pitchFamily="18" charset="0"/>
              </a:rPr>
            </a:br>
            <a:endParaRPr lang="en-US" sz="2000" dirty="0">
              <a:latin typeface="Cambria" panose="02040503050406030204" pitchFamily="18" charset="0"/>
            </a:endParaRPr>
          </a:p>
          <a:p>
            <a:pPr algn="ctr"/>
            <a:r>
              <a:rPr lang="en-US" sz="2000" b="1" dirty="0">
                <a:solidFill>
                  <a:schemeClr val="accent5"/>
                </a:solidFill>
                <a:latin typeface="Cambria" panose="02040503050406030204" pitchFamily="18" charset="0"/>
              </a:rPr>
              <a:t>1.2 TFLOPS compute throughput</a:t>
            </a:r>
            <a:r>
              <a:rPr lang="en-US" sz="2000" b="1" baseline="30000" dirty="0">
                <a:solidFill>
                  <a:schemeClr val="accent5"/>
                </a:solidFill>
                <a:latin typeface="Cambria" panose="02040503050406030204" pitchFamily="18" charset="0"/>
              </a:rPr>
              <a:t>2</a:t>
            </a:r>
          </a:p>
          <a:p>
            <a:pPr algn="ctr"/>
            <a:endParaRPr lang="en-US" sz="2000" dirty="0">
              <a:latin typeface="Cambria" panose="02040503050406030204" pitchFamily="18" charset="0"/>
            </a:endParaRPr>
          </a:p>
        </p:txBody>
      </p:sp>
      <p:sp>
        <p:nvSpPr>
          <p:cNvPr id="13" name="Rectangle 12">
            <a:extLst>
              <a:ext uri="{FF2B5EF4-FFF2-40B4-BE49-F238E27FC236}">
                <a16:creationId xmlns:a16="http://schemas.microsoft.com/office/drawing/2014/main" id="{03EAB9BF-E104-7647-A246-7A5B0935B30F}"/>
              </a:ext>
            </a:extLst>
          </p:cNvPr>
          <p:cNvSpPr/>
          <p:nvPr/>
        </p:nvSpPr>
        <p:spPr>
          <a:xfrm>
            <a:off x="362513" y="3728079"/>
            <a:ext cx="3861698" cy="1323439"/>
          </a:xfrm>
          <a:prstGeom prst="rect">
            <a:avLst/>
          </a:prstGeom>
        </p:spPr>
        <p:txBody>
          <a:bodyPr wrap="none">
            <a:spAutoFit/>
          </a:bodyPr>
          <a:lstStyle/>
          <a:p>
            <a:pPr algn="ctr"/>
            <a:r>
              <a:rPr lang="en-US" sz="2000" dirty="0">
                <a:solidFill>
                  <a:schemeClr val="accent2"/>
                </a:solidFill>
                <a:latin typeface="Cambria" panose="02040503050406030204" pitchFamily="18" charset="0"/>
              </a:rPr>
              <a:t>Near-DRAM-banks processing </a:t>
            </a:r>
          </a:p>
          <a:p>
            <a:pPr algn="ctr"/>
            <a:r>
              <a:rPr lang="en-US" sz="2000" dirty="0">
                <a:latin typeface="Cambria" panose="02040503050406030204" pitchFamily="18" charset="0"/>
              </a:rPr>
              <a:t>for general-purpose computing</a:t>
            </a:r>
            <a:br>
              <a:rPr lang="en-US" sz="2000" dirty="0">
                <a:latin typeface="Cambria" panose="02040503050406030204" pitchFamily="18" charset="0"/>
              </a:rPr>
            </a:br>
            <a:endParaRPr lang="en-US" sz="2000" dirty="0">
              <a:latin typeface="Cambria" panose="02040503050406030204" pitchFamily="18" charset="0"/>
            </a:endParaRPr>
          </a:p>
          <a:p>
            <a:pPr algn="ctr"/>
            <a:r>
              <a:rPr lang="en-US" sz="2000" b="1" dirty="0">
                <a:solidFill>
                  <a:schemeClr val="accent2"/>
                </a:solidFill>
                <a:latin typeface="Cambria" panose="02040503050406030204" pitchFamily="18" charset="0"/>
              </a:rPr>
              <a:t>0.9 TOPS compute throughput</a:t>
            </a:r>
            <a:r>
              <a:rPr lang="en-US" sz="2000" b="1" baseline="30000" dirty="0">
                <a:solidFill>
                  <a:schemeClr val="accent2"/>
                </a:solidFill>
                <a:latin typeface="Cambria" panose="02040503050406030204" pitchFamily="18" charset="0"/>
              </a:rPr>
              <a:t>1</a:t>
            </a:r>
          </a:p>
        </p:txBody>
      </p:sp>
      <p:sp>
        <p:nvSpPr>
          <p:cNvPr id="14" name="Slide Number Placeholder 5">
            <a:extLst>
              <a:ext uri="{FF2B5EF4-FFF2-40B4-BE49-F238E27FC236}">
                <a16:creationId xmlns:a16="http://schemas.microsoft.com/office/drawing/2014/main" id="{6D8A3C75-78B9-F149-9303-FD5D0E2AC50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7</a:t>
            </a:r>
          </a:p>
        </p:txBody>
      </p:sp>
      <p:sp>
        <p:nvSpPr>
          <p:cNvPr id="25" name="Rectangle 24">
            <a:extLst>
              <a:ext uri="{FF2B5EF4-FFF2-40B4-BE49-F238E27FC236}">
                <a16:creationId xmlns:a16="http://schemas.microsoft.com/office/drawing/2014/main" id="{F22DBE53-9821-A942-8A62-221234631E59}"/>
              </a:ext>
            </a:extLst>
          </p:cNvPr>
          <p:cNvSpPr/>
          <p:nvPr/>
        </p:nvSpPr>
        <p:spPr>
          <a:xfrm>
            <a:off x="1226128" y="6293309"/>
            <a:ext cx="7517520" cy="577081"/>
          </a:xfrm>
          <a:prstGeom prst="rect">
            <a:avLst/>
          </a:prstGeom>
        </p:spPr>
        <p:txBody>
          <a:bodyPr wrap="square">
            <a:spAutoFit/>
          </a:bodyPr>
          <a:lstStyle/>
          <a:p>
            <a:r>
              <a:rPr lang="en-US" sz="1050" dirty="0">
                <a:solidFill>
                  <a:schemeClr val="bg1">
                    <a:lumMod val="75000"/>
                  </a:schemeClr>
                </a:solidFill>
                <a:latin typeface="Cambria" panose="02040503050406030204" pitchFamily="18" charset="0"/>
              </a:rPr>
              <a:t>[1] </a:t>
            </a:r>
            <a:r>
              <a:rPr lang="en-US" sz="1050" dirty="0" err="1">
                <a:solidFill>
                  <a:schemeClr val="bg1">
                    <a:lumMod val="75000"/>
                  </a:schemeClr>
                </a:solidFill>
                <a:latin typeface="Cambria" panose="02040503050406030204" pitchFamily="18" charset="0"/>
              </a:rPr>
              <a:t>Devaux</a:t>
            </a:r>
            <a:r>
              <a:rPr lang="en-US" sz="1050" dirty="0">
                <a:solidFill>
                  <a:schemeClr val="bg1">
                    <a:lumMod val="75000"/>
                  </a:schemeClr>
                </a:solidFill>
                <a:latin typeface="Cambria" panose="02040503050406030204" pitchFamily="18" charset="0"/>
              </a:rPr>
              <a:t>, "The True Processing In Memory Accelerator,” HCS, 2019</a:t>
            </a:r>
          </a:p>
          <a:p>
            <a:r>
              <a:rPr lang="en-US" sz="1050" dirty="0">
                <a:solidFill>
                  <a:schemeClr val="bg1">
                    <a:lumMod val="75000"/>
                  </a:schemeClr>
                </a:solidFill>
                <a:latin typeface="Cambria" panose="02040503050406030204" pitchFamily="18" charset="0"/>
              </a:rPr>
              <a:t>[2] Kwon+, “A 20nm 6GB Function-In-Memory DRAM, Based on HBM2 with a 1.2TFLOPS Programmable Computing Unit Using Bank-Level Parallelism, for Machine Learning Applications," ISSCC, 2021</a:t>
            </a:r>
          </a:p>
        </p:txBody>
      </p:sp>
    </p:spTree>
    <p:extLst>
      <p:ext uri="{BB962C8B-B14F-4D97-AF65-F5344CB8AC3E}">
        <p14:creationId xmlns:p14="http://schemas.microsoft.com/office/powerpoint/2010/main" val="15983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fade">
                                      <p:cBhvr>
                                        <p:cTn id="23" dur="500"/>
                                        <p:tgtEl>
                                          <p:spTgt spid="2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50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fade">
                                      <p:cBhvr>
                                        <p:cTn id="41" dur="500"/>
                                        <p:tgtEl>
                                          <p:spTgt spid="12">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xEl>
                                              <p:pRg st="1" end="1"/>
                                            </p:txEl>
                                          </p:spTgt>
                                        </p:tgtEl>
                                        <p:attrNameLst>
                                          <p:attrName>style.visibility</p:attrName>
                                        </p:attrNameLst>
                                      </p:cBhvr>
                                      <p:to>
                                        <p:strVal val="visible"/>
                                      </p:to>
                                    </p:set>
                                    <p:animEffect transition="in" filter="fade">
                                      <p:cBhvr>
                                        <p:cTn id="44"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870B-0E44-2546-B851-356F8AC5695D}"/>
              </a:ext>
            </a:extLst>
          </p:cNvPr>
          <p:cNvSpPr>
            <a:spLocks noGrp="1"/>
          </p:cNvSpPr>
          <p:nvPr>
            <p:ph type="title"/>
          </p:nvPr>
        </p:nvSpPr>
        <p:spPr/>
        <p:txBody>
          <a:bodyPr/>
          <a:lstStyle/>
          <a:p>
            <a:r>
              <a:rPr lang="en-US" dirty="0"/>
              <a:t>When to Employ Near-Data Processing? </a:t>
            </a:r>
          </a:p>
        </p:txBody>
      </p:sp>
      <p:sp>
        <p:nvSpPr>
          <p:cNvPr id="4" name="Oval 3">
            <a:extLst>
              <a:ext uri="{FF2B5EF4-FFF2-40B4-BE49-F238E27FC236}">
                <a16:creationId xmlns:a16="http://schemas.microsoft.com/office/drawing/2014/main" id="{8F60FE34-5F58-5C43-A7A4-77B1B8F44DB1}"/>
              </a:ext>
            </a:extLst>
          </p:cNvPr>
          <p:cNvSpPr/>
          <p:nvPr/>
        </p:nvSpPr>
        <p:spPr>
          <a:xfrm>
            <a:off x="2973154" y="2305585"/>
            <a:ext cx="3211232" cy="1524000"/>
          </a:xfrm>
          <a:prstGeom prst="ellipse">
            <a:avLst/>
          </a:prstGeom>
          <a:solidFill>
            <a:srgbClr val="77BF6F"/>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Near-Data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Processing</a:t>
            </a:r>
          </a:p>
        </p:txBody>
      </p:sp>
      <p:grpSp>
        <p:nvGrpSpPr>
          <p:cNvPr id="5" name="Group 4">
            <a:extLst>
              <a:ext uri="{FF2B5EF4-FFF2-40B4-BE49-F238E27FC236}">
                <a16:creationId xmlns:a16="http://schemas.microsoft.com/office/drawing/2014/main" id="{201768E1-C8A0-AC4B-A3C0-E84FC09A9E37}"/>
              </a:ext>
            </a:extLst>
          </p:cNvPr>
          <p:cNvGrpSpPr/>
          <p:nvPr/>
        </p:nvGrpSpPr>
        <p:grpSpPr>
          <a:xfrm>
            <a:off x="2878320" y="726328"/>
            <a:ext cx="4195700" cy="1596033"/>
            <a:chOff x="3073303" y="1009850"/>
            <a:chExt cx="4195700" cy="1906011"/>
          </a:xfrm>
        </p:grpSpPr>
        <p:sp>
          <p:nvSpPr>
            <p:cNvPr id="6" name="TextBox 5">
              <a:extLst>
                <a:ext uri="{FF2B5EF4-FFF2-40B4-BE49-F238E27FC236}">
                  <a16:creationId xmlns:a16="http://schemas.microsoft.com/office/drawing/2014/main" id="{17F58A94-356A-374D-B404-C4DCAD3A28F7}"/>
                </a:ext>
              </a:extLst>
            </p:cNvPr>
            <p:cNvSpPr txBox="1"/>
            <p:nvPr/>
          </p:nvSpPr>
          <p:spPr>
            <a:xfrm>
              <a:off x="3073303" y="1009850"/>
              <a:ext cx="4195700" cy="918881"/>
            </a:xfrm>
            <a:prstGeom prst="rect">
              <a:avLst/>
            </a:prstGeom>
            <a:noFill/>
          </p:spPr>
          <p:txBody>
            <a:bodyPr wrap="none" rtlCol="0">
              <a:spAutoFit/>
            </a:bodyPr>
            <a:lstStyle/>
            <a:p>
              <a:pPr lvl="0" algn="ctr" defTabSz="914400">
                <a:defRPr/>
              </a:pPr>
              <a:r>
                <a:rPr lang="en-US" sz="2400" b="1" dirty="0">
                  <a:solidFill>
                    <a:srgbClr val="4472C4"/>
                  </a:solidFill>
                  <a:latin typeface="Cambria" panose="02040503050406030204" pitchFamily="18" charset="0"/>
                </a:rPr>
                <a:t>Mobile consumer workloads</a:t>
              </a:r>
            </a:p>
            <a:p>
              <a:pPr lvl="0" algn="ctr" defTabSz="914400">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(GoogleWL</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2</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7" name="Freeform: Shape 14">
              <a:extLst>
                <a:ext uri="{FF2B5EF4-FFF2-40B4-BE49-F238E27FC236}">
                  <a16:creationId xmlns:a16="http://schemas.microsoft.com/office/drawing/2014/main" id="{9C2F4064-4929-6B49-9090-210D8274FF50}"/>
                </a:ext>
              </a:extLst>
            </p:cNvPr>
            <p:cNvSpPr/>
            <p:nvPr/>
          </p:nvSpPr>
          <p:spPr>
            <a:xfrm>
              <a:off x="4907738" y="1889401"/>
              <a:ext cx="245642" cy="1026460"/>
            </a:xfrm>
            <a:custGeom>
              <a:avLst/>
              <a:gdLst>
                <a:gd name="connsiteX0" fmla="*/ 0 w 255373"/>
                <a:gd name="connsiteY0" fmla="*/ 1087395 h 1087395"/>
                <a:gd name="connsiteX1" fmla="*/ 255373 w 255373"/>
                <a:gd name="connsiteY1" fmla="*/ 0 h 1087395"/>
              </a:gdLst>
              <a:ahLst/>
              <a:cxnLst>
                <a:cxn ang="0">
                  <a:pos x="connsiteX0" y="connsiteY0"/>
                </a:cxn>
                <a:cxn ang="0">
                  <a:pos x="connsiteX1" y="connsiteY1"/>
                </a:cxn>
              </a:cxnLst>
              <a:rect l="l" t="t" r="r" b="b"/>
              <a:pathLst>
                <a:path w="255373" h="1087395">
                  <a:moveTo>
                    <a:pt x="0" y="1087395"/>
                  </a:moveTo>
                  <a:lnTo>
                    <a:pt x="255373"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8" name="Group 7">
            <a:extLst>
              <a:ext uri="{FF2B5EF4-FFF2-40B4-BE49-F238E27FC236}">
                <a16:creationId xmlns:a16="http://schemas.microsoft.com/office/drawing/2014/main" id="{F3176FD9-5713-E045-AB72-4E4C8FE4ECDC}"/>
              </a:ext>
            </a:extLst>
          </p:cNvPr>
          <p:cNvGrpSpPr/>
          <p:nvPr/>
        </p:nvGrpSpPr>
        <p:grpSpPr>
          <a:xfrm>
            <a:off x="6078311" y="1818163"/>
            <a:ext cx="2793846" cy="988283"/>
            <a:chOff x="6204399" y="2374826"/>
            <a:chExt cx="2793846" cy="988283"/>
          </a:xfrm>
        </p:grpSpPr>
        <p:sp>
          <p:nvSpPr>
            <p:cNvPr id="9" name="TextBox 8">
              <a:extLst>
                <a:ext uri="{FF2B5EF4-FFF2-40B4-BE49-F238E27FC236}">
                  <a16:creationId xmlns:a16="http://schemas.microsoft.com/office/drawing/2014/main" id="{D85E0C8A-A665-744E-8154-AB774FD00FB8}"/>
                </a:ext>
              </a:extLst>
            </p:cNvPr>
            <p:cNvSpPr txBox="1"/>
            <p:nvPr/>
          </p:nvSpPr>
          <p:spPr>
            <a:xfrm>
              <a:off x="6453767" y="2374826"/>
              <a:ext cx="254447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Neural networks</a:t>
              </a:r>
            </a:p>
            <a:p>
              <a:pPr lvl="0" algn="ctr" defTabSz="914400">
                <a:defRPr/>
              </a:pPr>
              <a:r>
                <a:rPr kumimoji="0" lang="en-US" sz="24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 </a:t>
              </a:r>
              <a:r>
                <a:rPr lang="en-US" sz="2000" b="1" dirty="0">
                  <a:solidFill>
                    <a:prstClr val="black">
                      <a:lumMod val="75000"/>
                      <a:lumOff val="25000"/>
                    </a:prstClr>
                  </a:solidFill>
                  <a:latin typeface="Cambria" panose="02040503050406030204" pitchFamily="18" charset="0"/>
                </a:rPr>
                <a:t>(</a:t>
              </a:r>
              <a:r>
                <a:rPr lang="en-US" sz="2000" b="1" dirty="0" err="1">
                  <a:solidFill>
                    <a:prstClr val="black">
                      <a:lumMod val="75000"/>
                      <a:lumOff val="25000"/>
                    </a:prstClr>
                  </a:solidFill>
                  <a:latin typeface="Cambria" panose="02040503050406030204" pitchFamily="18" charset="0"/>
                </a:rPr>
                <a:t>GoogleWL</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2</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10" name="Freeform: Shape 15">
              <a:extLst>
                <a:ext uri="{FF2B5EF4-FFF2-40B4-BE49-F238E27FC236}">
                  <a16:creationId xmlns:a16="http://schemas.microsoft.com/office/drawing/2014/main" id="{1387FE78-FC48-E641-A6C6-D9D0335D9CBE}"/>
                </a:ext>
              </a:extLst>
            </p:cNvPr>
            <p:cNvSpPr/>
            <p:nvPr/>
          </p:nvSpPr>
          <p:spPr>
            <a:xfrm>
              <a:off x="6204399" y="2870886"/>
              <a:ext cx="729800" cy="492223"/>
            </a:xfrm>
            <a:custGeom>
              <a:avLst/>
              <a:gdLst>
                <a:gd name="connsiteX0" fmla="*/ 0 w 906162"/>
                <a:gd name="connsiteY0" fmla="*/ 329514 h 329514"/>
                <a:gd name="connsiteX1" fmla="*/ 906162 w 906162"/>
                <a:gd name="connsiteY1" fmla="*/ 0 h 329514"/>
              </a:gdLst>
              <a:ahLst/>
              <a:cxnLst>
                <a:cxn ang="0">
                  <a:pos x="connsiteX0" y="connsiteY0"/>
                </a:cxn>
                <a:cxn ang="0">
                  <a:pos x="connsiteX1" y="connsiteY1"/>
                </a:cxn>
              </a:cxnLst>
              <a:rect l="l" t="t" r="r" b="b"/>
              <a:pathLst>
                <a:path w="906162" h="329514">
                  <a:moveTo>
                    <a:pt x="0" y="329514"/>
                  </a:moveTo>
                  <a:lnTo>
                    <a:pt x="906162"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11" name="Group 10">
            <a:extLst>
              <a:ext uri="{FF2B5EF4-FFF2-40B4-BE49-F238E27FC236}">
                <a16:creationId xmlns:a16="http://schemas.microsoft.com/office/drawing/2014/main" id="{02126128-81FA-7C48-B816-9DF271AAF36B}"/>
              </a:ext>
            </a:extLst>
          </p:cNvPr>
          <p:cNvGrpSpPr/>
          <p:nvPr/>
        </p:nvGrpSpPr>
        <p:grpSpPr>
          <a:xfrm>
            <a:off x="75991" y="1461673"/>
            <a:ext cx="3096410" cy="1223332"/>
            <a:chOff x="738224" y="1853584"/>
            <a:chExt cx="3322976" cy="1146543"/>
          </a:xfrm>
        </p:grpSpPr>
        <p:sp>
          <p:nvSpPr>
            <p:cNvPr id="12" name="TextBox 11">
              <a:extLst>
                <a:ext uri="{FF2B5EF4-FFF2-40B4-BE49-F238E27FC236}">
                  <a16:creationId xmlns:a16="http://schemas.microsoft.com/office/drawing/2014/main" id="{BF13E577-CE22-6E40-8770-A413B64FB467}"/>
                </a:ext>
              </a:extLst>
            </p:cNvPr>
            <p:cNvSpPr txBox="1"/>
            <p:nvPr/>
          </p:nvSpPr>
          <p:spPr>
            <a:xfrm>
              <a:off x="738224" y="1853584"/>
              <a:ext cx="2843511" cy="7211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Graph processing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(Tesseract</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1</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13" name="Freeform: Shape 16">
              <a:extLst>
                <a:ext uri="{FF2B5EF4-FFF2-40B4-BE49-F238E27FC236}">
                  <a16:creationId xmlns:a16="http://schemas.microsoft.com/office/drawing/2014/main" id="{936AAEE9-A7CE-1A4B-BBC9-EA000415F476}"/>
                </a:ext>
              </a:extLst>
            </p:cNvPr>
            <p:cNvSpPr/>
            <p:nvPr/>
          </p:nvSpPr>
          <p:spPr>
            <a:xfrm>
              <a:off x="3047999" y="2285999"/>
              <a:ext cx="1013201" cy="714128"/>
            </a:xfrm>
            <a:custGeom>
              <a:avLst/>
              <a:gdLst>
                <a:gd name="connsiteX0" fmla="*/ 848497 w 848497"/>
                <a:gd name="connsiteY0" fmla="*/ 667265 h 667265"/>
                <a:gd name="connsiteX1" fmla="*/ 0 w 848497"/>
                <a:gd name="connsiteY1" fmla="*/ 0 h 667265"/>
              </a:gdLst>
              <a:ahLst/>
              <a:cxnLst>
                <a:cxn ang="0">
                  <a:pos x="connsiteX0" y="connsiteY0"/>
                </a:cxn>
                <a:cxn ang="0">
                  <a:pos x="connsiteX1" y="connsiteY1"/>
                </a:cxn>
              </a:cxnLst>
              <a:rect l="l" t="t" r="r" b="b"/>
              <a:pathLst>
                <a:path w="848497" h="667265">
                  <a:moveTo>
                    <a:pt x="848497" y="667265"/>
                  </a:moveTo>
                  <a:lnTo>
                    <a:pt x="0"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17" name="Group 16">
            <a:extLst>
              <a:ext uri="{FF2B5EF4-FFF2-40B4-BE49-F238E27FC236}">
                <a16:creationId xmlns:a16="http://schemas.microsoft.com/office/drawing/2014/main" id="{EC23AF05-902E-CD45-A520-45559293161E}"/>
              </a:ext>
            </a:extLst>
          </p:cNvPr>
          <p:cNvGrpSpPr/>
          <p:nvPr/>
        </p:nvGrpSpPr>
        <p:grpSpPr>
          <a:xfrm>
            <a:off x="991661" y="3668461"/>
            <a:ext cx="3037883" cy="1378984"/>
            <a:chOff x="2414397" y="4686438"/>
            <a:chExt cx="3037883" cy="1378984"/>
          </a:xfrm>
        </p:grpSpPr>
        <p:sp>
          <p:nvSpPr>
            <p:cNvPr id="18" name="TextBox 17">
              <a:extLst>
                <a:ext uri="{FF2B5EF4-FFF2-40B4-BE49-F238E27FC236}">
                  <a16:creationId xmlns:a16="http://schemas.microsoft.com/office/drawing/2014/main" id="{D4D70FED-B881-9C46-B6CE-6490B7D34038}"/>
                </a:ext>
              </a:extLst>
            </p:cNvPr>
            <p:cNvSpPr txBox="1"/>
            <p:nvPr/>
          </p:nvSpPr>
          <p:spPr>
            <a:xfrm>
              <a:off x="2414397" y="5295981"/>
              <a:ext cx="303788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Time series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(NATSA</a:t>
              </a:r>
              <a:r>
                <a:rPr lang="en-US" sz="2000" b="1" baseline="30000" dirty="0">
                  <a:solidFill>
                    <a:prstClr val="black">
                      <a:lumMod val="75000"/>
                      <a:lumOff val="25000"/>
                    </a:prstClr>
                  </a:solidFill>
                  <a:latin typeface="Cambria" panose="02040503050406030204" pitchFamily="18" charset="0"/>
                </a:rPr>
                <a:t>6</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endParaRPr kumimoji="0" lang="en-US" sz="20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p:txBody>
        </p:sp>
        <p:sp>
          <p:nvSpPr>
            <p:cNvPr id="19" name="Freeform: Shape 18">
              <a:extLst>
                <a:ext uri="{FF2B5EF4-FFF2-40B4-BE49-F238E27FC236}">
                  <a16:creationId xmlns:a16="http://schemas.microsoft.com/office/drawing/2014/main" id="{09CE2BD0-303A-AB48-B631-BDA3A49F15FD}"/>
                </a:ext>
              </a:extLst>
            </p:cNvPr>
            <p:cNvSpPr/>
            <p:nvPr/>
          </p:nvSpPr>
          <p:spPr>
            <a:xfrm>
              <a:off x="4085967" y="4686438"/>
              <a:ext cx="890244" cy="692870"/>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D9732F72-DF5A-BD41-941A-7F12D6A5CBD1}"/>
              </a:ext>
            </a:extLst>
          </p:cNvPr>
          <p:cNvGrpSpPr/>
          <p:nvPr/>
        </p:nvGrpSpPr>
        <p:grpSpPr>
          <a:xfrm>
            <a:off x="5821319" y="3543093"/>
            <a:ext cx="3326459" cy="1337976"/>
            <a:chOff x="5774167" y="4000439"/>
            <a:chExt cx="3326459" cy="1337976"/>
          </a:xfrm>
        </p:grpSpPr>
        <p:sp>
          <p:nvSpPr>
            <p:cNvPr id="21" name="TextBox 20">
              <a:extLst>
                <a:ext uri="{FF2B5EF4-FFF2-40B4-BE49-F238E27FC236}">
                  <a16:creationId xmlns:a16="http://schemas.microsoft.com/office/drawing/2014/main" id="{C70EC3CA-FA70-314F-84AB-B4AC1BCE23A6}"/>
                </a:ext>
              </a:extLst>
            </p:cNvPr>
            <p:cNvSpPr txBox="1"/>
            <p:nvPr/>
          </p:nvSpPr>
          <p:spPr>
            <a:xfrm>
              <a:off x="6004906" y="4199642"/>
              <a:ext cx="3095720"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sequence mapping</a:t>
              </a:r>
            </a:p>
            <a:p>
              <a:pPr lvl="0" algn="ctr" defTabSz="914400">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(GenASM</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3</a:t>
              </a:r>
              <a:r>
                <a:rPr lang="en-US" sz="2000" b="1" dirty="0">
                  <a:solidFill>
                    <a:prstClr val="black">
                      <a:lumMod val="75000"/>
                      <a:lumOff val="25000"/>
                    </a:prstClr>
                  </a:solidFill>
                  <a:latin typeface="Cambria" panose="02040503050406030204" pitchFamily="18" charset="0"/>
                </a:rPr>
                <a:t>;</a:t>
              </a:r>
              <a:r>
                <a:rPr lang="en-US" sz="2000" b="1" baseline="30000" dirty="0">
                  <a:solidFill>
                    <a:prstClr val="black">
                      <a:lumMod val="75000"/>
                      <a:lumOff val="25000"/>
                    </a:prstClr>
                  </a:solidFill>
                  <a:latin typeface="Cambria" panose="02040503050406030204" pitchFamily="18" charset="0"/>
                </a:rPr>
                <a:t> </a:t>
              </a:r>
              <a:r>
                <a:rPr lang="en-US" sz="2000" b="1" dirty="0">
                  <a:solidFill>
                    <a:prstClr val="black">
                      <a:lumMod val="75000"/>
                      <a:lumOff val="25000"/>
                    </a:prstClr>
                  </a:solidFill>
                  <a:latin typeface="Cambria" panose="02040503050406030204" pitchFamily="18" charset="0"/>
                </a:rPr>
                <a:t>GRIM-Filter</a:t>
              </a:r>
              <a:r>
                <a:rPr lang="en-US" sz="2000" b="1" baseline="30000" dirty="0">
                  <a:solidFill>
                    <a:prstClr val="black">
                      <a:lumMod val="75000"/>
                      <a:lumOff val="25000"/>
                    </a:prstClr>
                  </a:solidFill>
                  <a:latin typeface="Cambria" panose="02040503050406030204" pitchFamily="18" charset="0"/>
                </a:rPr>
                <a:t>4</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endParaRPr kumimoji="0" lang="en-US" sz="20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p:txBody>
        </p:sp>
        <p:sp>
          <p:nvSpPr>
            <p:cNvPr id="22" name="Freeform: Shape 19">
              <a:extLst>
                <a:ext uri="{FF2B5EF4-FFF2-40B4-BE49-F238E27FC236}">
                  <a16:creationId xmlns:a16="http://schemas.microsoft.com/office/drawing/2014/main" id="{72861EC4-3668-8F43-8B16-7169AA4EA8A0}"/>
                </a:ext>
              </a:extLst>
            </p:cNvPr>
            <p:cNvSpPr/>
            <p:nvPr/>
          </p:nvSpPr>
          <p:spPr>
            <a:xfrm>
              <a:off x="5774167" y="4000439"/>
              <a:ext cx="1057818" cy="584559"/>
            </a:xfrm>
            <a:custGeom>
              <a:avLst/>
              <a:gdLst>
                <a:gd name="connsiteX0" fmla="*/ 0 w 955589"/>
                <a:gd name="connsiteY0" fmla="*/ 0 h 634314"/>
                <a:gd name="connsiteX1" fmla="*/ 955589 w 955589"/>
                <a:gd name="connsiteY1" fmla="*/ 634314 h 634314"/>
              </a:gdLst>
              <a:ahLst/>
              <a:cxnLst>
                <a:cxn ang="0">
                  <a:pos x="connsiteX0" y="connsiteY0"/>
                </a:cxn>
                <a:cxn ang="0">
                  <a:pos x="connsiteX1" y="connsiteY1"/>
                </a:cxn>
              </a:cxnLst>
              <a:rect l="l" t="t" r="r" b="b"/>
              <a:pathLst>
                <a:path w="955589" h="634314">
                  <a:moveTo>
                    <a:pt x="0" y="0"/>
                  </a:moveTo>
                  <a:lnTo>
                    <a:pt x="955589" y="634314"/>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23" name="Group 22">
            <a:extLst>
              <a:ext uri="{FF2B5EF4-FFF2-40B4-BE49-F238E27FC236}">
                <a16:creationId xmlns:a16="http://schemas.microsoft.com/office/drawing/2014/main" id="{DC4EBAD0-D45A-9341-B0F5-3A74AB265177}"/>
              </a:ext>
            </a:extLst>
          </p:cNvPr>
          <p:cNvGrpSpPr/>
          <p:nvPr/>
        </p:nvGrpSpPr>
        <p:grpSpPr>
          <a:xfrm>
            <a:off x="4712755" y="3829585"/>
            <a:ext cx="837586" cy="991412"/>
            <a:chOff x="3420385" y="4013776"/>
            <a:chExt cx="837586" cy="1433568"/>
          </a:xfrm>
        </p:grpSpPr>
        <p:sp>
          <p:nvSpPr>
            <p:cNvPr id="24" name="TextBox 23">
              <a:extLst>
                <a:ext uri="{FF2B5EF4-FFF2-40B4-BE49-F238E27FC236}">
                  <a16:creationId xmlns:a16="http://schemas.microsoft.com/office/drawing/2014/main" id="{3C46697F-1C07-C942-884C-732484FE316B}"/>
                </a:ext>
              </a:extLst>
            </p:cNvPr>
            <p:cNvSpPr txBox="1"/>
            <p:nvPr/>
          </p:nvSpPr>
          <p:spPr>
            <a:xfrm>
              <a:off x="3784764" y="4862570"/>
              <a:ext cx="473207" cy="584774"/>
            </a:xfrm>
            <a:prstGeom prst="rect">
              <a:avLst/>
            </a:prstGeom>
            <a:noFill/>
            <a:ln w="28575">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a:t>
              </a:r>
            </a:p>
          </p:txBody>
        </p:sp>
        <p:sp>
          <p:nvSpPr>
            <p:cNvPr id="25" name="Freeform: Shape 23">
              <a:extLst>
                <a:ext uri="{FF2B5EF4-FFF2-40B4-BE49-F238E27FC236}">
                  <a16:creationId xmlns:a16="http://schemas.microsoft.com/office/drawing/2014/main" id="{2B2DB8C3-200D-5341-8C5D-C6FDAAAB9454}"/>
                </a:ext>
              </a:extLst>
            </p:cNvPr>
            <p:cNvSpPr/>
            <p:nvPr/>
          </p:nvSpPr>
          <p:spPr>
            <a:xfrm flipH="1">
              <a:off x="3420385" y="4013776"/>
              <a:ext cx="533400" cy="1219200"/>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sp>
        <p:nvSpPr>
          <p:cNvPr id="26" name="Content Placeholder 25">
            <a:extLst>
              <a:ext uri="{FF2B5EF4-FFF2-40B4-BE49-F238E27FC236}">
                <a16:creationId xmlns:a16="http://schemas.microsoft.com/office/drawing/2014/main" id="{99FA6965-BE90-B747-B56B-EDB7DCD1158D}"/>
              </a:ext>
            </a:extLst>
          </p:cNvPr>
          <p:cNvSpPr>
            <a:spLocks noGrp="1"/>
          </p:cNvSpPr>
          <p:nvPr>
            <p:ph idx="1"/>
          </p:nvPr>
        </p:nvSpPr>
        <p:spPr>
          <a:xfrm>
            <a:off x="34309" y="5021585"/>
            <a:ext cx="9094167" cy="1606775"/>
          </a:xfrm>
        </p:spPr>
        <p:txBody>
          <a:bodyPr>
            <a:noAutofit/>
          </a:bodyPr>
          <a:lstStyle/>
          <a:p>
            <a:pPr marL="0" indent="0">
              <a:lnSpc>
                <a:spcPct val="100000"/>
              </a:lnSpc>
              <a:spcBef>
                <a:spcPts val="400"/>
              </a:spcBef>
              <a:buNone/>
            </a:pPr>
            <a:r>
              <a:rPr lang="en-US" sz="1050" dirty="0">
                <a:solidFill>
                  <a:schemeClr val="bg1">
                    <a:lumMod val="75000"/>
                  </a:schemeClr>
                </a:solidFill>
              </a:rPr>
              <a:t>[1] </a:t>
            </a:r>
            <a:r>
              <a:rPr lang="en-US" sz="1050" dirty="0" err="1">
                <a:solidFill>
                  <a:schemeClr val="bg1">
                    <a:lumMod val="75000"/>
                  </a:schemeClr>
                </a:solidFill>
              </a:rPr>
              <a:t>Ahn</a:t>
            </a:r>
            <a:r>
              <a:rPr lang="en-US" sz="1050" dirty="0">
                <a:solidFill>
                  <a:schemeClr val="bg1">
                    <a:lumMod val="75000"/>
                  </a:schemeClr>
                </a:solidFill>
              </a:rPr>
              <a:t>+, “A Scalable Processing-in-Memory Accelerator for Parallel Graph Processing," ISCA, 2015</a:t>
            </a:r>
          </a:p>
          <a:p>
            <a:pPr marL="0" indent="0">
              <a:lnSpc>
                <a:spcPct val="100000"/>
              </a:lnSpc>
              <a:spcBef>
                <a:spcPts val="400"/>
              </a:spcBef>
              <a:buNone/>
            </a:pPr>
            <a:r>
              <a:rPr lang="en-US" sz="1050" dirty="0">
                <a:solidFill>
                  <a:schemeClr val="bg1">
                    <a:lumMod val="75000"/>
                  </a:schemeClr>
                </a:solidFill>
              </a:rPr>
              <a:t>[2] </a:t>
            </a:r>
            <a:r>
              <a:rPr lang="en-US" sz="1050" dirty="0" err="1">
                <a:solidFill>
                  <a:schemeClr val="bg1">
                    <a:lumMod val="75000"/>
                  </a:schemeClr>
                </a:solidFill>
              </a:rPr>
              <a:t>Boroumand</a:t>
            </a:r>
            <a:r>
              <a:rPr lang="en-US" sz="1050" dirty="0">
                <a:solidFill>
                  <a:schemeClr val="bg1">
                    <a:lumMod val="75000"/>
                  </a:schemeClr>
                </a:solidFill>
              </a:rPr>
              <a:t>+, "Google Workloads for Consumer Devices: Mitigating Data Movement Bottlenecks,” ASPLOS, 2018</a:t>
            </a:r>
          </a:p>
          <a:p>
            <a:pPr marL="0" indent="0">
              <a:lnSpc>
                <a:spcPct val="100000"/>
              </a:lnSpc>
              <a:spcBef>
                <a:spcPts val="400"/>
              </a:spcBef>
              <a:buNone/>
            </a:pPr>
            <a:r>
              <a:rPr lang="en-US" sz="1050" dirty="0">
                <a:solidFill>
                  <a:schemeClr val="bg1">
                    <a:lumMod val="75000"/>
                  </a:schemeClr>
                </a:solidFill>
              </a:rPr>
              <a:t>[3] Cali+, "</a:t>
            </a:r>
            <a:r>
              <a:rPr lang="en-US" sz="1050" dirty="0" err="1">
                <a:solidFill>
                  <a:schemeClr val="bg1">
                    <a:lumMod val="75000"/>
                  </a:schemeClr>
                </a:solidFill>
              </a:rPr>
              <a:t>GenASM</a:t>
            </a:r>
            <a:r>
              <a:rPr lang="en-US" sz="1050" dirty="0">
                <a:solidFill>
                  <a:schemeClr val="bg1">
                    <a:lumMod val="75000"/>
                  </a:schemeClr>
                </a:solidFill>
              </a:rPr>
              <a:t>: A High-Performance, Low-Power Approximate String Matching Acceleration Framework for Genome Sequence Analysis,” MICRO, 2020 </a:t>
            </a:r>
          </a:p>
          <a:p>
            <a:pPr marL="0" indent="0">
              <a:lnSpc>
                <a:spcPct val="100000"/>
              </a:lnSpc>
              <a:spcBef>
                <a:spcPts val="400"/>
              </a:spcBef>
              <a:buNone/>
            </a:pPr>
            <a:r>
              <a:rPr lang="en-US" sz="1050" dirty="0">
                <a:solidFill>
                  <a:schemeClr val="bg1">
                    <a:lumMod val="75000"/>
                  </a:schemeClr>
                </a:solidFill>
              </a:rPr>
              <a:t>[4] Kim+, "GRIM-Filter: Fast Seed Location Filtering in DNA Read Mapping Using Processing-in-Memory Technologies,” BMC Genomics, 2018</a:t>
            </a:r>
          </a:p>
          <a:p>
            <a:pPr marL="0" indent="0">
              <a:lnSpc>
                <a:spcPct val="100000"/>
              </a:lnSpc>
              <a:spcBef>
                <a:spcPts val="400"/>
              </a:spcBef>
              <a:buNone/>
            </a:pPr>
            <a:r>
              <a:rPr lang="en-US" sz="1050" dirty="0">
                <a:solidFill>
                  <a:schemeClr val="bg1">
                    <a:lumMod val="75000"/>
                  </a:schemeClr>
                </a:solidFill>
              </a:rPr>
              <a:t>[5] </a:t>
            </a:r>
            <a:r>
              <a:rPr lang="en-US" sz="1050" dirty="0" err="1">
                <a:solidFill>
                  <a:schemeClr val="bg1">
                    <a:lumMod val="75000"/>
                  </a:schemeClr>
                </a:solidFill>
              </a:rPr>
              <a:t>Boroumand</a:t>
            </a:r>
            <a:r>
              <a:rPr lang="en-US" sz="1050" dirty="0">
                <a:solidFill>
                  <a:schemeClr val="bg1">
                    <a:lumMod val="75000"/>
                  </a:schemeClr>
                </a:solidFill>
              </a:rPr>
              <a:t>+, "Polynesia: Enabling Effective Hybrid Transactional/Analytical Databases with Specialized Hardware/Software Co-Design,” arXiv:2103.00798 [</a:t>
            </a:r>
            <a:r>
              <a:rPr lang="en-US" sz="1050" dirty="0" err="1">
                <a:solidFill>
                  <a:schemeClr val="bg1">
                    <a:lumMod val="75000"/>
                  </a:schemeClr>
                </a:solidFill>
              </a:rPr>
              <a:t>cs.AR</a:t>
            </a:r>
            <a:r>
              <a:rPr lang="en-US" sz="1050" dirty="0">
                <a:solidFill>
                  <a:schemeClr val="bg1">
                    <a:lumMod val="75000"/>
                  </a:schemeClr>
                </a:solidFill>
              </a:rPr>
              <a:t>], 2021</a:t>
            </a:r>
          </a:p>
          <a:p>
            <a:pPr marL="0" indent="0">
              <a:lnSpc>
                <a:spcPct val="100000"/>
              </a:lnSpc>
              <a:spcBef>
                <a:spcPts val="400"/>
              </a:spcBef>
              <a:buNone/>
            </a:pPr>
            <a:r>
              <a:rPr lang="en-US" sz="1050" dirty="0">
                <a:solidFill>
                  <a:schemeClr val="bg1">
                    <a:lumMod val="75000"/>
                  </a:schemeClr>
                </a:solidFill>
              </a:rPr>
              <a:t>[6] Fernandez+, “NATSA: A Near-Data Processing Accelerator for Time Series Analysis,” ICCD, 2020</a:t>
            </a:r>
          </a:p>
          <a:p>
            <a:pPr marL="0" indent="0">
              <a:lnSpc>
                <a:spcPct val="100000"/>
              </a:lnSpc>
              <a:spcBef>
                <a:spcPts val="400"/>
              </a:spcBef>
              <a:buNone/>
            </a:pPr>
            <a:endParaRPr lang="en-US" sz="1050" dirty="0">
              <a:solidFill>
                <a:schemeClr val="bg1">
                  <a:lumMod val="75000"/>
                </a:schemeClr>
              </a:solidFill>
            </a:endParaRPr>
          </a:p>
          <a:p>
            <a:pPr marL="0" indent="0">
              <a:lnSpc>
                <a:spcPct val="100000"/>
              </a:lnSpc>
              <a:spcBef>
                <a:spcPts val="400"/>
              </a:spcBef>
              <a:buNone/>
            </a:pPr>
            <a:endParaRPr lang="en-US" sz="1050" dirty="0">
              <a:solidFill>
                <a:schemeClr val="bg1">
                  <a:lumMod val="65000"/>
                </a:schemeClr>
              </a:solidFill>
            </a:endParaRPr>
          </a:p>
        </p:txBody>
      </p:sp>
      <p:sp>
        <p:nvSpPr>
          <p:cNvPr id="27" name="Slide Number Placeholder 5">
            <a:extLst>
              <a:ext uri="{FF2B5EF4-FFF2-40B4-BE49-F238E27FC236}">
                <a16:creationId xmlns:a16="http://schemas.microsoft.com/office/drawing/2014/main" id="{5D9B580A-0251-D240-84A1-581A3C334AD4}"/>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8</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28" name="Group 27">
            <a:extLst>
              <a:ext uri="{FF2B5EF4-FFF2-40B4-BE49-F238E27FC236}">
                <a16:creationId xmlns:a16="http://schemas.microsoft.com/office/drawing/2014/main" id="{1B9EB573-9041-9A4C-9CC2-CC99C223D078}"/>
              </a:ext>
            </a:extLst>
          </p:cNvPr>
          <p:cNvGrpSpPr/>
          <p:nvPr/>
        </p:nvGrpSpPr>
        <p:grpSpPr>
          <a:xfrm>
            <a:off x="669675" y="2878258"/>
            <a:ext cx="2329883" cy="769441"/>
            <a:chOff x="1309638" y="2475710"/>
            <a:chExt cx="2500362" cy="721143"/>
          </a:xfrm>
        </p:grpSpPr>
        <p:sp>
          <p:nvSpPr>
            <p:cNvPr id="29" name="TextBox 28">
              <a:extLst>
                <a:ext uri="{FF2B5EF4-FFF2-40B4-BE49-F238E27FC236}">
                  <a16:creationId xmlns:a16="http://schemas.microsoft.com/office/drawing/2014/main" id="{C5D42B10-C369-5C42-BC9A-3CC32429ECA8}"/>
                </a:ext>
              </a:extLst>
            </p:cNvPr>
            <p:cNvSpPr txBox="1"/>
            <p:nvPr/>
          </p:nvSpPr>
          <p:spPr>
            <a:xfrm>
              <a:off x="1309638" y="2475710"/>
              <a:ext cx="1756767" cy="7211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Databases</a:t>
              </a:r>
            </a:p>
            <a:p>
              <a:pPr lvl="0" algn="ctr" defTabSz="914400">
                <a:defRPr/>
              </a:pPr>
              <a:r>
                <a:rPr lang="en-US" sz="2000" b="1" dirty="0">
                  <a:solidFill>
                    <a:prstClr val="black">
                      <a:lumMod val="75000"/>
                      <a:lumOff val="25000"/>
                    </a:prstClr>
                  </a:solidFill>
                  <a:latin typeface="Cambria" panose="02040503050406030204" pitchFamily="18" charset="0"/>
                </a:rPr>
                <a:t>(Polynesia</a:t>
              </a:r>
              <a:r>
                <a:rPr lang="en-US" sz="2000" b="1" baseline="30000" dirty="0">
                  <a:solidFill>
                    <a:prstClr val="black">
                      <a:lumMod val="75000"/>
                      <a:lumOff val="25000"/>
                    </a:prstClr>
                  </a:solidFill>
                  <a:latin typeface="Cambria" panose="02040503050406030204" pitchFamily="18" charset="0"/>
                </a:rPr>
                <a:t>5</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30" name="Freeform: Shape 16">
              <a:extLst>
                <a:ext uri="{FF2B5EF4-FFF2-40B4-BE49-F238E27FC236}">
                  <a16:creationId xmlns:a16="http://schemas.microsoft.com/office/drawing/2014/main" id="{2E59F70C-46FC-D144-A989-A6CAA3BCE549}"/>
                </a:ext>
              </a:extLst>
            </p:cNvPr>
            <p:cNvSpPr/>
            <p:nvPr/>
          </p:nvSpPr>
          <p:spPr>
            <a:xfrm flipV="1">
              <a:off x="3048001" y="2771992"/>
              <a:ext cx="761999" cy="42849"/>
            </a:xfrm>
            <a:custGeom>
              <a:avLst/>
              <a:gdLst>
                <a:gd name="connsiteX0" fmla="*/ 848497 w 848497"/>
                <a:gd name="connsiteY0" fmla="*/ 667265 h 667265"/>
                <a:gd name="connsiteX1" fmla="*/ 0 w 848497"/>
                <a:gd name="connsiteY1" fmla="*/ 0 h 667265"/>
              </a:gdLst>
              <a:ahLst/>
              <a:cxnLst>
                <a:cxn ang="0">
                  <a:pos x="connsiteX0" y="connsiteY0"/>
                </a:cxn>
                <a:cxn ang="0">
                  <a:pos x="connsiteX1" y="connsiteY1"/>
                </a:cxn>
              </a:cxnLst>
              <a:rect l="l" t="t" r="r" b="b"/>
              <a:pathLst>
                <a:path w="848497" h="667265">
                  <a:moveTo>
                    <a:pt x="848497" y="667265"/>
                  </a:moveTo>
                  <a:lnTo>
                    <a:pt x="0"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187640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fade">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fade">
                                      <p:cBhvr>
                                        <p:cTn id="23" dur="500"/>
                                        <p:tgtEl>
                                          <p:spTgt spid="2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xEl>
                                              <p:pRg st="2" end="2"/>
                                            </p:txEl>
                                          </p:spTgt>
                                        </p:tgtEl>
                                        <p:attrNameLst>
                                          <p:attrName>style.visibility</p:attrName>
                                        </p:attrNameLst>
                                      </p:cBhvr>
                                      <p:to>
                                        <p:strVal val="visible"/>
                                      </p:to>
                                    </p:set>
                                    <p:animEffect transition="in" filter="fade">
                                      <p:cBhvr>
                                        <p:cTn id="36" dur="500"/>
                                        <p:tgtEl>
                                          <p:spTgt spid="26">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xEl>
                                              <p:pRg st="3" end="3"/>
                                            </p:txEl>
                                          </p:spTgt>
                                        </p:tgtEl>
                                        <p:attrNameLst>
                                          <p:attrName>style.visibility</p:attrName>
                                        </p:attrNameLst>
                                      </p:cBhvr>
                                      <p:to>
                                        <p:strVal val="visible"/>
                                      </p:to>
                                    </p:set>
                                    <p:animEffect transition="in" filter="fade">
                                      <p:cBhvr>
                                        <p:cTn id="39" dur="500"/>
                                        <p:tgtEl>
                                          <p:spTgt spid="2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xEl>
                                              <p:pRg st="4" end="4"/>
                                            </p:txEl>
                                          </p:spTgt>
                                        </p:tgtEl>
                                        <p:attrNameLst>
                                          <p:attrName>style.visibility</p:attrName>
                                        </p:attrNameLst>
                                      </p:cBhvr>
                                      <p:to>
                                        <p:strVal val="visible"/>
                                      </p:to>
                                    </p:set>
                                    <p:animEffect transition="in" filter="fade">
                                      <p:cBhvr>
                                        <p:cTn id="47" dur="500"/>
                                        <p:tgtEl>
                                          <p:spTgt spid="2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xEl>
                                              <p:pRg st="5" end="5"/>
                                            </p:txEl>
                                          </p:spTgt>
                                        </p:tgtEl>
                                        <p:attrNameLst>
                                          <p:attrName>style.visibility</p:attrName>
                                        </p:attrNameLst>
                                      </p:cBhvr>
                                      <p:to>
                                        <p:strVal val="visible"/>
                                      </p:to>
                                    </p:set>
                                    <p:animEffect transition="in" filter="fade">
                                      <p:cBhvr>
                                        <p:cTn id="55" dur="500"/>
                                        <p:tgtEl>
                                          <p:spTgt spid="2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17247</TotalTime>
  <Words>10268</Words>
  <Application>Microsoft Macintosh PowerPoint</Application>
  <PresentationFormat>On-screen Show (4:3)</PresentationFormat>
  <Paragraphs>1794</Paragraphs>
  <Slides>61</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Calibri Light</vt:lpstr>
      <vt:lpstr>Cambria</vt:lpstr>
      <vt:lpstr>Cambria Math</vt:lpstr>
      <vt:lpstr>Courier New</vt:lpstr>
      <vt:lpstr>System Font Regular</vt:lpstr>
      <vt:lpstr>1_Office Theme</vt:lpstr>
      <vt:lpstr>DAMOV: A New Methodology  and Benchmark Suite for Evaluating  Data Movement Bottlenecks</vt:lpstr>
      <vt:lpstr>Executive Summary </vt:lpstr>
      <vt:lpstr>Outline</vt:lpstr>
      <vt:lpstr>Outline</vt:lpstr>
      <vt:lpstr>Data Movement Bottlenecks (1/2)</vt:lpstr>
      <vt:lpstr>Data Movement Bottlenecks (2/2)</vt:lpstr>
      <vt:lpstr>Near-Data Processing (1/2) </vt:lpstr>
      <vt:lpstr>Near-Data Processing (2/2) </vt:lpstr>
      <vt:lpstr>When to Employ Near-Data Processing? </vt:lpstr>
      <vt:lpstr>Identifying Memory Bottlenecks</vt:lpstr>
      <vt:lpstr>Limitations of Prior Approaches (1/2) </vt:lpstr>
      <vt:lpstr>Limitations of Prior Approaches (1/2) </vt:lpstr>
      <vt:lpstr>Limitations of Prior Approaches (1/2) </vt:lpstr>
      <vt:lpstr>Limitations of Prior Approaches (1/2) </vt:lpstr>
      <vt:lpstr>Limitations of Prior Approaches (2/2) </vt:lpstr>
      <vt:lpstr>Limitations of Prior Approaches (2/2) </vt:lpstr>
      <vt:lpstr>Limitations of Prior Approaches (2/2) </vt:lpstr>
      <vt:lpstr>Identifying Memory Bottlenecks</vt:lpstr>
      <vt:lpstr>The Problem</vt:lpstr>
      <vt:lpstr>Our Goal</vt:lpstr>
      <vt:lpstr>Outline</vt:lpstr>
      <vt:lpstr>Key Approach</vt:lpstr>
      <vt:lpstr>Methodology Overview</vt:lpstr>
      <vt:lpstr>Methodology Overview</vt:lpstr>
      <vt:lpstr>Step 1: Application Profiling</vt:lpstr>
      <vt:lpstr>Methodology Overview</vt:lpstr>
      <vt:lpstr>Step 2: Locality-Based Clustering </vt:lpstr>
      <vt:lpstr>Step 2: Locality-Based Clustering </vt:lpstr>
      <vt:lpstr>Methodology Overview</vt:lpstr>
      <vt:lpstr>Step 3: Memory Bottleneck Classification (1/2)</vt:lpstr>
      <vt:lpstr>Step 3: Memory Bottleneck Classification (2/2)</vt:lpstr>
      <vt:lpstr>Outline</vt:lpstr>
      <vt:lpstr>Step 1: Application Profiling </vt:lpstr>
      <vt:lpstr>Memory Bound Functions</vt:lpstr>
      <vt:lpstr>Outline</vt:lpstr>
      <vt:lpstr>Step 2: Locality-Based Clustering </vt:lpstr>
      <vt:lpstr>Step 2: Locality-Based Clustering </vt:lpstr>
      <vt:lpstr>Outline</vt:lpstr>
      <vt:lpstr>Step 3: Memory Bottleneck Analysis</vt:lpstr>
      <vt:lpstr>Step 3: Memory Bottleneck Analysis</vt:lpstr>
      <vt:lpstr>Step 3: Memory Bottleneck Analysis</vt:lpstr>
      <vt:lpstr>Step 3: Memory Bottleneck Analysis</vt:lpstr>
      <vt:lpstr>Class 1a: DRAM Bandwidth Bound (1/2) </vt:lpstr>
      <vt:lpstr>Class 1a: DRAM Bandwidth Bound (2/2) </vt:lpstr>
      <vt:lpstr>Step 3: Memory Bottleneck Analysis</vt:lpstr>
      <vt:lpstr>Methodology Validation </vt:lpstr>
      <vt:lpstr>More in the Paper </vt:lpstr>
      <vt:lpstr>More in the Paper </vt:lpstr>
      <vt:lpstr>Outline</vt:lpstr>
      <vt:lpstr>Case Studies </vt:lpstr>
      <vt:lpstr>Case Studies </vt:lpstr>
      <vt:lpstr>Case Studies (1/4) </vt:lpstr>
      <vt:lpstr>Case Studies (2/4)</vt:lpstr>
      <vt:lpstr>Case Studies (3/4) </vt:lpstr>
      <vt:lpstr>Case Studies (4/4) </vt:lpstr>
      <vt:lpstr>Case Studies </vt:lpstr>
      <vt:lpstr>Case Studies </vt:lpstr>
      <vt:lpstr>DAMOV is Open-Source</vt:lpstr>
      <vt:lpstr>DAMOV is Open-Source</vt:lpstr>
      <vt:lpstr>Conclusion</vt:lpstr>
      <vt:lpstr>DAMOV: A New Methodology  and Benchmark Suite for Evaluating  Data Movement Bottlenecks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DAMOV: A New Methodology  and Benchmark Suite  for Evaluating Data Movement Bottlenecks</dc:title>
  <dc:creator>Microsoft Office User</dc:creator>
  <cp:lastModifiedBy>Microsoft Office User</cp:lastModifiedBy>
  <cp:revision>343</cp:revision>
  <dcterms:created xsi:type="dcterms:W3CDTF">2021-06-23T14:15:16Z</dcterms:created>
  <dcterms:modified xsi:type="dcterms:W3CDTF">2021-07-09T08:58:13Z</dcterms:modified>
</cp:coreProperties>
</file>