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0" r:id="rId4"/>
    <p:sldMasterId id="2147483684" r:id="rId5"/>
    <p:sldMasterId id="2147483698" r:id="rId6"/>
  </p:sldMasterIdLst>
  <p:notesMasterIdLst>
    <p:notesMasterId r:id="rId57"/>
  </p:notesMasterIdLst>
  <p:handoutMasterIdLst>
    <p:handoutMasterId r:id="rId58"/>
  </p:handoutMasterIdLst>
  <p:sldIdLst>
    <p:sldId id="5815" r:id="rId7"/>
    <p:sldId id="5412" r:id="rId8"/>
    <p:sldId id="7298" r:id="rId9"/>
    <p:sldId id="7300" r:id="rId10"/>
    <p:sldId id="7301" r:id="rId11"/>
    <p:sldId id="7323" r:id="rId12"/>
    <p:sldId id="7302" r:id="rId13"/>
    <p:sldId id="7303" r:id="rId14"/>
    <p:sldId id="7306" r:id="rId15"/>
    <p:sldId id="7307" r:id="rId16"/>
    <p:sldId id="7347" r:id="rId17"/>
    <p:sldId id="7308" r:id="rId18"/>
    <p:sldId id="7324" r:id="rId19"/>
    <p:sldId id="7325" r:id="rId20"/>
    <p:sldId id="7326" r:id="rId21"/>
    <p:sldId id="7327" r:id="rId22"/>
    <p:sldId id="7328" r:id="rId23"/>
    <p:sldId id="7329" r:id="rId24"/>
    <p:sldId id="7310" r:id="rId25"/>
    <p:sldId id="7330" r:id="rId26"/>
    <p:sldId id="7311" r:id="rId27"/>
    <p:sldId id="7312" r:id="rId28"/>
    <p:sldId id="7313" r:id="rId29"/>
    <p:sldId id="7314" r:id="rId30"/>
    <p:sldId id="7315" r:id="rId31"/>
    <p:sldId id="7316" r:id="rId32"/>
    <p:sldId id="7351" r:id="rId33"/>
    <p:sldId id="7352" r:id="rId34"/>
    <p:sldId id="7348" r:id="rId35"/>
    <p:sldId id="7322" r:id="rId36"/>
    <p:sldId id="7317" r:id="rId37"/>
    <p:sldId id="7335" r:id="rId38"/>
    <p:sldId id="7333" r:id="rId39"/>
    <p:sldId id="7331" r:id="rId40"/>
    <p:sldId id="7349" r:id="rId41"/>
    <p:sldId id="7332" r:id="rId42"/>
    <p:sldId id="7337" r:id="rId43"/>
    <p:sldId id="7336" r:id="rId44"/>
    <p:sldId id="7334" r:id="rId45"/>
    <p:sldId id="7338" r:id="rId46"/>
    <p:sldId id="7350" r:id="rId47"/>
    <p:sldId id="7339" r:id="rId48"/>
    <p:sldId id="7353" r:id="rId49"/>
    <p:sldId id="7319" r:id="rId50"/>
    <p:sldId id="7318" r:id="rId51"/>
    <p:sldId id="7340" r:id="rId52"/>
    <p:sldId id="7341" r:id="rId53"/>
    <p:sldId id="7320" r:id="rId54"/>
    <p:sldId id="7321" r:id="rId55"/>
    <p:sldId id="7344" r:id="rId56"/>
  </p:sldIdLst>
  <p:sldSz cx="9144000" cy="6858000" type="screen4x3"/>
  <p:notesSz cx="6858000" cy="9144000"/>
  <p:embeddedFontLst>
    <p:embeddedFont>
      <p:font typeface="ＭＳ Ｐゴシック" panose="020B0600070205080204" pitchFamily="34" charset="-128"/>
      <p:regular r:id="rId59"/>
    </p:embeddedFont>
    <p:embeddedFont>
      <p:font typeface="Cambria" panose="02040503050406030204" pitchFamily="18" charset="0"/>
      <p:regular r:id="rId60"/>
      <p:bold r:id="rId61"/>
      <p:italic r:id="rId62"/>
      <p:boldItalic r:id="rId63"/>
    </p:embeddedFont>
    <p:embeddedFont>
      <p:font typeface="Cambria Math" panose="02040503050406030204" pitchFamily="18" charset="0"/>
      <p:regular r:id="rId64"/>
    </p:embeddedFont>
    <p:embeddedFont>
      <p:font typeface="Garamond" panose="02020404030301010803" pitchFamily="18" charset="0"/>
      <p:regular r:id="rId65"/>
      <p:bold r:id="rId66"/>
      <p:italic r:id="rId67"/>
    </p:embeddedFont>
    <p:embeddedFont>
      <p:font typeface="Roboto" panose="02000000000000000000" pitchFamily="2" charset="0"/>
      <p:regular r:id="rId68"/>
      <p:bold r:id="rId69"/>
      <p:italic r:id="rId70"/>
      <p:boldItalic r:id="rId71"/>
    </p:embeddedFont>
    <p:embeddedFont>
      <p:font typeface="Tahoma" panose="020B0604030504040204" pitchFamily="34" charset="0"/>
      <p:regular r:id="rId72"/>
      <p:bold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5CA9F4-C014-4D42-A27D-6FB6206EF324}">
          <p14:sldIdLst>
            <p14:sldId id="5815"/>
            <p14:sldId id="5412"/>
            <p14:sldId id="7298"/>
            <p14:sldId id="7300"/>
            <p14:sldId id="7301"/>
            <p14:sldId id="7323"/>
            <p14:sldId id="7302"/>
            <p14:sldId id="7303"/>
            <p14:sldId id="7306"/>
            <p14:sldId id="7307"/>
            <p14:sldId id="7347"/>
            <p14:sldId id="7308"/>
            <p14:sldId id="7324"/>
            <p14:sldId id="7325"/>
            <p14:sldId id="7326"/>
            <p14:sldId id="7327"/>
            <p14:sldId id="7328"/>
            <p14:sldId id="7329"/>
            <p14:sldId id="7310"/>
            <p14:sldId id="7330"/>
            <p14:sldId id="7311"/>
            <p14:sldId id="7312"/>
            <p14:sldId id="7313"/>
            <p14:sldId id="7314"/>
            <p14:sldId id="7315"/>
            <p14:sldId id="7316"/>
            <p14:sldId id="7351"/>
            <p14:sldId id="7352"/>
            <p14:sldId id="7348"/>
            <p14:sldId id="7322"/>
            <p14:sldId id="7317"/>
            <p14:sldId id="7335"/>
            <p14:sldId id="7333"/>
            <p14:sldId id="7331"/>
            <p14:sldId id="7349"/>
            <p14:sldId id="7332"/>
            <p14:sldId id="7337"/>
            <p14:sldId id="7336"/>
            <p14:sldId id="7334"/>
            <p14:sldId id="7338"/>
            <p14:sldId id="7350"/>
            <p14:sldId id="7339"/>
            <p14:sldId id="7353"/>
            <p14:sldId id="7319"/>
            <p14:sldId id="7318"/>
            <p14:sldId id="7340"/>
            <p14:sldId id="7341"/>
            <p14:sldId id="7320"/>
            <p14:sldId id="7321"/>
            <p14:sldId id="734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565768-B9C7-452C-840C-CF80B6EBBAF4}" name="Olgun  Ataberk" initials="OA" userId="S::aolgun@ethz.ch::af774e6e-6259-4f74-8c0e-70a4d8a169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taberk Olgun" initials="AO" lastIdx="2" clrIdx="0">
    <p:extLst>
      <p:ext uri="{19B8F6BF-5375-455C-9EA6-DF929625EA0E}">
        <p15:presenceInfo xmlns:p15="http://schemas.microsoft.com/office/powerpoint/2012/main" userId="S::aolgun@etu.edu.tr::acd4a36d-8e2b-4bf9-9640-24bbf4f0f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0000"/>
    <a:srgbClr val="E9EEF2"/>
    <a:srgbClr val="A6A6A6"/>
    <a:srgbClr val="006633"/>
    <a:srgbClr val="CC0000"/>
    <a:srgbClr val="FF00FF"/>
    <a:srgbClr val="FF6600"/>
    <a:srgbClr val="080808"/>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0DD40-CD85-4FD0-851B-F7649530500A}" v="44" dt="2025-05-01T22:20:56.512"/>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4" autoAdjust="0"/>
    <p:restoredTop sz="88617" autoAdjust="0"/>
  </p:normalViewPr>
  <p:slideViewPr>
    <p:cSldViewPr snapToGrid="0">
      <p:cViewPr varScale="1">
        <p:scale>
          <a:sx n="98" d="100"/>
          <a:sy n="98" d="100"/>
        </p:scale>
        <p:origin x="1140" y="5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4.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77DA08E8-53C0-41C1-B14E-9595836993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30143DBD-F10E-492C-ADF8-342A939EC0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B9D07D-4A00-4F92-AF55-18EA03C4412A}" type="datetimeFigureOut">
              <a:rPr lang="tr-TR" smtClean="0"/>
              <a:t>1.05.2025</a:t>
            </a:fld>
            <a:endParaRPr lang="tr-TR"/>
          </a:p>
        </p:txBody>
      </p:sp>
      <p:sp>
        <p:nvSpPr>
          <p:cNvPr id="4" name="Alt Bilgi Yer Tutucusu 3">
            <a:extLst>
              <a:ext uri="{FF2B5EF4-FFF2-40B4-BE49-F238E27FC236}">
                <a16:creationId xmlns:a16="http://schemas.microsoft.com/office/drawing/2014/main" id="{76D6159E-3F4F-4721-B75C-D4A1DC2369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8C30C48-0F14-4D5C-A4D0-95BC22142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8118C-437E-4328-ACDE-5D7FE2C38D98}" type="slidenum">
              <a:rPr lang="tr-TR" smtClean="0"/>
              <a:t>‹#›</a:t>
            </a:fld>
            <a:endParaRPr lang="tr-TR"/>
          </a:p>
        </p:txBody>
      </p:sp>
    </p:spTree>
    <p:extLst>
      <p:ext uri="{BB962C8B-B14F-4D97-AF65-F5344CB8AC3E}">
        <p14:creationId xmlns:p14="http://schemas.microsoft.com/office/powerpoint/2010/main" val="425548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B997D-A77B-4492-B8BA-B7DF74E65B62}" type="datetimeFigureOut">
              <a:rPr lang="tr-TR" smtClean="0"/>
              <a:t>1.05.2025</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75381-7527-4E0E-A355-7550D954D08C}" type="slidenum">
              <a:rPr lang="tr-TR" smtClean="0"/>
              <a:t>‹#›</a:t>
            </a:fld>
            <a:endParaRPr lang="tr-TR"/>
          </a:p>
        </p:txBody>
      </p:sp>
    </p:spTree>
    <p:extLst>
      <p:ext uri="{BB962C8B-B14F-4D97-AF65-F5344CB8AC3E}">
        <p14:creationId xmlns:p14="http://schemas.microsoft.com/office/powerpoint/2010/main" val="9541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en-US" dirty="0">
                <a:latin typeface="Arial" charset="0"/>
                <a:ea typeface="ＭＳ Ｐゴシック" charset="-128"/>
              </a:rPr>
              <a:t>Hello everyone, I am Haocong, and I will be presenting our work revisiting…</a:t>
            </a:r>
          </a:p>
        </p:txBody>
      </p:sp>
    </p:spTree>
    <p:extLst>
      <p:ext uri="{BB962C8B-B14F-4D97-AF65-F5344CB8AC3E}">
        <p14:creationId xmlns:p14="http://schemas.microsoft.com/office/powerpoint/2010/main" val="3259257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RowHammer</a:t>
            </a:r>
            <a:r>
              <a:rPr lang="en-US" dirty="0"/>
              <a:t> is the strongest when doing the double-sided access pattern, where both NWL and PWL serve as aggressors, being opened and closed in an alternating manner, sandwiching the victim</a:t>
            </a:r>
            <a:endParaRPr lang="LID4096" dirty="0"/>
          </a:p>
        </p:txBody>
      </p:sp>
      <p:sp>
        <p:nvSpPr>
          <p:cNvPr id="4" name="Slide Number Placeholder 3"/>
          <p:cNvSpPr>
            <a:spLocks noGrp="1"/>
          </p:cNvSpPr>
          <p:nvPr>
            <p:ph type="sldNum" sz="quarter" idx="5"/>
          </p:nvPr>
        </p:nvSpPr>
        <p:spPr/>
        <p:txBody>
          <a:bodyPr/>
          <a:lstStyle/>
          <a:p>
            <a:fld id="{BC575381-7527-4E0E-A355-7550D954D08C}" type="slidenum">
              <a:rPr lang="tr-TR" smtClean="0"/>
              <a:t>16</a:t>
            </a:fld>
            <a:endParaRPr lang="tr-TR"/>
          </a:p>
        </p:txBody>
      </p:sp>
    </p:spTree>
    <p:extLst>
      <p:ext uri="{BB962C8B-B14F-4D97-AF65-F5344CB8AC3E}">
        <p14:creationId xmlns:p14="http://schemas.microsoft.com/office/powerpoint/2010/main" val="3532597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BC575381-7527-4E0E-A355-7550D954D08C}" type="slidenum">
              <a:rPr lang="tr-TR" smtClean="0"/>
              <a:t>17</a:t>
            </a:fld>
            <a:endParaRPr lang="tr-TR"/>
          </a:p>
        </p:txBody>
      </p:sp>
    </p:spTree>
    <p:extLst>
      <p:ext uri="{BB962C8B-B14F-4D97-AF65-F5344CB8AC3E}">
        <p14:creationId xmlns:p14="http://schemas.microsoft.com/office/powerpoint/2010/main" val="834285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Optimize, use colors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19</a:t>
            </a:fld>
            <a:endParaRPr lang="tr-TR"/>
          </a:p>
        </p:txBody>
      </p:sp>
    </p:spTree>
    <p:extLst>
      <p:ext uri="{BB962C8B-B14F-4D97-AF65-F5344CB8AC3E}">
        <p14:creationId xmlns:p14="http://schemas.microsoft.com/office/powerpoint/2010/main" val="3223291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25</a:t>
            </a:fld>
            <a:endParaRPr lang="tr-TR"/>
          </a:p>
        </p:txBody>
      </p:sp>
    </p:spTree>
    <p:extLst>
      <p:ext uri="{BB962C8B-B14F-4D97-AF65-F5344CB8AC3E}">
        <p14:creationId xmlns:p14="http://schemas.microsoft.com/office/powerpoint/2010/main" val="3421797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1F90F-54E5-DDEB-986F-0D6102267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53B7F-7F6B-4DAD-BE8B-7CABD9325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8A645-1A45-C7F5-B207-3C9950F98411}"/>
              </a:ext>
            </a:extLst>
          </p:cNvPr>
          <p:cNvSpPr>
            <a:spLocks noGrp="1"/>
          </p:cNvSpPr>
          <p:nvPr>
            <p:ph type="body" idx="1"/>
          </p:nvPr>
        </p:nvSpPr>
        <p:spPr/>
        <p:txBody>
          <a:bodyPr/>
          <a:lstStyle/>
          <a:p>
            <a:r>
              <a:rPr lang="en-US" dirty="0"/>
              <a:t>First show the small figure in a bigger version instead of censoring the rest</a:t>
            </a:r>
            <a:endParaRPr lang="en-CH" dirty="0"/>
          </a:p>
        </p:txBody>
      </p:sp>
      <p:sp>
        <p:nvSpPr>
          <p:cNvPr id="4" name="Slide Number Placeholder 3">
            <a:extLst>
              <a:ext uri="{FF2B5EF4-FFF2-40B4-BE49-F238E27FC236}">
                <a16:creationId xmlns:a16="http://schemas.microsoft.com/office/drawing/2014/main" id="{C44FDE90-D9E9-DBBE-23C8-3C834C76B88D}"/>
              </a:ext>
            </a:extLst>
          </p:cNvPr>
          <p:cNvSpPr>
            <a:spLocks noGrp="1"/>
          </p:cNvSpPr>
          <p:nvPr>
            <p:ph type="sldNum" sz="quarter" idx="5"/>
          </p:nvPr>
        </p:nvSpPr>
        <p:spPr/>
        <p:txBody>
          <a:bodyPr/>
          <a:lstStyle/>
          <a:p>
            <a:fld id="{BC575381-7527-4E0E-A355-7550D954D08C}" type="slidenum">
              <a:rPr lang="tr-TR" smtClean="0"/>
              <a:t>29</a:t>
            </a:fld>
            <a:endParaRPr lang="tr-TR"/>
          </a:p>
        </p:txBody>
      </p:sp>
    </p:spTree>
    <p:extLst>
      <p:ext uri="{BB962C8B-B14F-4D97-AF65-F5344CB8AC3E}">
        <p14:creationId xmlns:p14="http://schemas.microsoft.com/office/powerpoint/2010/main" val="2222368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show the small figure in a bigger version instead of censoring the rest</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30</a:t>
            </a:fld>
            <a:endParaRPr lang="tr-TR"/>
          </a:p>
        </p:txBody>
      </p:sp>
    </p:spTree>
    <p:extLst>
      <p:ext uri="{BB962C8B-B14F-4D97-AF65-F5344CB8AC3E}">
        <p14:creationId xmlns:p14="http://schemas.microsoft.com/office/powerpoint/2010/main" val="2236749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about 7.5x more</a:t>
            </a:r>
          </a:p>
          <a:p>
            <a:endParaRPr lang="en-US" dirty="0"/>
          </a:p>
          <a:p>
            <a:r>
              <a:rPr lang="en-US" dirty="0"/>
              <a:t>On average about 4X more</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37</a:t>
            </a:fld>
            <a:endParaRPr lang="tr-TR"/>
          </a:p>
        </p:txBody>
      </p:sp>
    </p:spTree>
    <p:extLst>
      <p:ext uri="{BB962C8B-B14F-4D97-AF65-F5344CB8AC3E}">
        <p14:creationId xmlns:p14="http://schemas.microsoft.com/office/powerpoint/2010/main" val="3618775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Reduce text</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46</a:t>
            </a:fld>
            <a:endParaRPr lang="tr-TR"/>
          </a:p>
        </p:txBody>
      </p:sp>
    </p:spTree>
    <p:extLst>
      <p:ext uri="{BB962C8B-B14F-4D97-AF65-F5344CB8AC3E}">
        <p14:creationId xmlns:p14="http://schemas.microsoft.com/office/powerpoint/2010/main" val="137347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this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49</a:t>
            </a:fld>
            <a:endParaRPr lang="tr-TR"/>
          </a:p>
        </p:txBody>
      </p:sp>
    </p:spTree>
    <p:extLst>
      <p:ext uri="{BB962C8B-B14F-4D97-AF65-F5344CB8AC3E}">
        <p14:creationId xmlns:p14="http://schemas.microsoft.com/office/powerpoint/2010/main" val="2175636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DFA00-7B25-62E2-6FCE-F48C3B855C3F}"/>
            </a:ext>
          </a:extLst>
        </p:cNvPr>
        <p:cNvGrpSpPr/>
        <p:nvPr/>
      </p:nvGrpSpPr>
      <p:grpSpPr>
        <a:xfrm>
          <a:off x="0" y="0"/>
          <a:ext cx="0" cy="0"/>
          <a:chOff x="0" y="0"/>
          <a:chExt cx="0" cy="0"/>
        </a:xfrm>
      </p:grpSpPr>
      <p:sp>
        <p:nvSpPr>
          <p:cNvPr id="97281" name="Rectangle 7">
            <a:extLst>
              <a:ext uri="{FF2B5EF4-FFF2-40B4-BE49-F238E27FC236}">
                <a16:creationId xmlns:a16="http://schemas.microsoft.com/office/drawing/2014/main" id="{F090081E-3D34-4228-4A2D-36529418EB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a:extLst>
              <a:ext uri="{FF2B5EF4-FFF2-40B4-BE49-F238E27FC236}">
                <a16:creationId xmlns:a16="http://schemas.microsoft.com/office/drawing/2014/main" id="{C02CBD4A-C713-48DE-543E-BB436D35C1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a:extLst>
              <a:ext uri="{FF2B5EF4-FFF2-40B4-BE49-F238E27FC236}">
                <a16:creationId xmlns:a16="http://schemas.microsoft.com/office/drawing/2014/main" id="{8FF6771E-3746-09EB-E3C8-E3B7A33A8F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14425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align and cross validate…</a:t>
            </a:r>
          </a:p>
          <a:p>
            <a:r>
              <a:rPr lang="en-US" dirty="0"/>
              <a:t>The challenge here is the gap between real-chip characterization…</a:t>
            </a:r>
          </a:p>
          <a:p>
            <a:endParaRPr lang="en-US" dirty="0"/>
          </a:p>
          <a:p>
            <a:r>
              <a:rPr lang="en-US" dirty="0"/>
              <a:t>In this paper, we first extract …</a:t>
            </a:r>
          </a:p>
          <a:p>
            <a:endParaRPr lang="en-US" dirty="0"/>
          </a:p>
          <a:p>
            <a:r>
              <a:rPr lang="en-US" dirty="0"/>
              <a:t>And we find inconsistencies between real chip characterization and device-level studies in both </a:t>
            </a:r>
            <a:r>
              <a:rPr lang="en-US" dirty="0" err="1"/>
              <a:t>RowHammer</a:t>
            </a:r>
            <a:r>
              <a:rPr lang="en-US" dirty="0"/>
              <a:t> and </a:t>
            </a:r>
            <a:r>
              <a:rPr lang="en-US" dirty="0" err="1"/>
              <a:t>RowPress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a:t>
            </a:fld>
            <a:endParaRPr lang="tr-TR"/>
          </a:p>
        </p:txBody>
      </p:sp>
    </p:spTree>
    <p:extLst>
      <p:ext uri="{BB962C8B-B14F-4D97-AF65-F5344CB8AC3E}">
        <p14:creationId xmlns:p14="http://schemas.microsoft.com/office/powerpoint/2010/main" val="494781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sense amplifier is a differential amplifier, a DRAM cell can represent a logical 1 by storing either positive or negative charge</a:t>
            </a:r>
          </a:p>
          <a:p>
            <a:endParaRPr lang="en-US" dirty="0"/>
          </a:p>
          <a:p>
            <a:r>
              <a:rPr lang="en-US" dirty="0"/>
              <a:t>We call a cell true-cell if represents a logical 1 by storing positive charge, and an anti-cell otherwise</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6</a:t>
            </a:fld>
            <a:endParaRPr lang="tr-TR"/>
          </a:p>
        </p:txBody>
      </p:sp>
    </p:spTree>
    <p:extLst>
      <p:ext uri="{BB962C8B-B14F-4D97-AF65-F5344CB8AC3E}">
        <p14:creationId xmlns:p14="http://schemas.microsoft.com/office/powerpoint/2010/main" val="378621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disturbance is a critical security vulnerability in DRAM because it breaks memory isolation: accessing a DRAM row, which we call aggressor row, disturbs the integrity of data </a:t>
            </a:r>
            <a:r>
              <a:rPr lang="en-US" dirty="0" err="1"/>
              <a:t>stord</a:t>
            </a:r>
            <a:r>
              <a:rPr lang="en-US" dirty="0"/>
              <a:t> in DRAM cells of other </a:t>
            </a:r>
            <a:r>
              <a:rPr lang="en-US" dirty="0" err="1"/>
              <a:t>unacessed</a:t>
            </a:r>
            <a:r>
              <a:rPr lang="en-US" dirty="0"/>
              <a:t> victim DRAM rows, causing bitflips</a:t>
            </a:r>
          </a:p>
          <a:p>
            <a:endParaRPr lang="en-US" dirty="0"/>
          </a:p>
          <a:p>
            <a:r>
              <a:rPr lang="en-US" dirty="0"/>
              <a:t>A</a:t>
            </a:r>
            <a:endParaRPr lang="LID4096" dirty="0"/>
          </a:p>
        </p:txBody>
      </p:sp>
      <p:sp>
        <p:nvSpPr>
          <p:cNvPr id="4" name="Slide Number Placeholder 3"/>
          <p:cNvSpPr>
            <a:spLocks noGrp="1"/>
          </p:cNvSpPr>
          <p:nvPr>
            <p:ph type="sldNum" sz="quarter" idx="5"/>
          </p:nvPr>
        </p:nvSpPr>
        <p:spPr/>
        <p:txBody>
          <a:bodyPr/>
          <a:lstStyle/>
          <a:p>
            <a:fld id="{BC575381-7527-4E0E-A355-7550D954D08C}" type="slidenum">
              <a:rPr lang="tr-TR" smtClean="0"/>
              <a:t>7</a:t>
            </a:fld>
            <a:endParaRPr lang="tr-TR"/>
          </a:p>
        </p:txBody>
      </p:sp>
    </p:spTree>
    <p:extLst>
      <p:ext uri="{BB962C8B-B14F-4D97-AF65-F5344CB8AC3E}">
        <p14:creationId xmlns:p14="http://schemas.microsoft.com/office/powerpoint/2010/main" val="328347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explain the key device-level mechanisms of read disturbance from prior works</a:t>
            </a:r>
            <a:endParaRPr lang="LID4096" dirty="0"/>
          </a:p>
        </p:txBody>
      </p:sp>
      <p:sp>
        <p:nvSpPr>
          <p:cNvPr id="4" name="Slide Number Placeholder 3"/>
          <p:cNvSpPr>
            <a:spLocks noGrp="1"/>
          </p:cNvSpPr>
          <p:nvPr>
            <p:ph type="sldNum" sz="quarter" idx="5"/>
          </p:nvPr>
        </p:nvSpPr>
        <p:spPr/>
        <p:txBody>
          <a:bodyPr/>
          <a:lstStyle/>
          <a:p>
            <a:fld id="{BC575381-7527-4E0E-A355-7550D954D08C}" type="slidenum">
              <a:rPr lang="tr-TR" smtClean="0"/>
              <a:t>9</a:t>
            </a:fld>
            <a:endParaRPr lang="tr-TR"/>
          </a:p>
        </p:txBody>
      </p:sp>
    </p:spTree>
    <p:extLst>
      <p:ext uri="{BB962C8B-B14F-4D97-AF65-F5344CB8AC3E}">
        <p14:creationId xmlns:p14="http://schemas.microsoft.com/office/powerpoint/2010/main" val="96869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according to device-level studies, Double-Sided </a:t>
            </a:r>
            <a:r>
              <a:rPr lang="en-US" dirty="0" err="1"/>
              <a:t>RowHammer</a:t>
            </a:r>
            <a:r>
              <a:rPr lang="en-US" dirty="0"/>
              <a:t> should only induce 1-&gt;0 bitflips, and single-sided </a:t>
            </a:r>
            <a:r>
              <a:rPr lang="en-US" dirty="0" err="1"/>
              <a:t>rowpress</a:t>
            </a:r>
            <a:r>
              <a:rPr lang="en-US" dirty="0"/>
              <a:t> should induce both bitflips. Now, let us take a deeper look at these device level mechanism from prior works</a:t>
            </a:r>
            <a:endParaRPr lang="LID4096" dirty="0"/>
          </a:p>
        </p:txBody>
      </p:sp>
      <p:sp>
        <p:nvSpPr>
          <p:cNvPr id="4" name="Slide Number Placeholder 3"/>
          <p:cNvSpPr>
            <a:spLocks noGrp="1"/>
          </p:cNvSpPr>
          <p:nvPr>
            <p:ph type="sldNum" sz="quarter" idx="5"/>
          </p:nvPr>
        </p:nvSpPr>
        <p:spPr/>
        <p:txBody>
          <a:bodyPr/>
          <a:lstStyle/>
          <a:p>
            <a:fld id="{BC575381-7527-4E0E-A355-7550D954D08C}" type="slidenum">
              <a:rPr lang="tr-TR" smtClean="0"/>
              <a:t>10</a:t>
            </a:fld>
            <a:endParaRPr lang="tr-TR"/>
          </a:p>
        </p:txBody>
      </p:sp>
    </p:spTree>
    <p:extLst>
      <p:ext uri="{BB962C8B-B14F-4D97-AF65-F5344CB8AC3E}">
        <p14:creationId xmlns:p14="http://schemas.microsoft.com/office/powerpoint/2010/main" val="3932243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actual physical layout of DRAM cells in modern DRAM array. Now, let us focus on two DRAM cells sharing the same active region. We focus on 1) the two respective </a:t>
            </a:r>
            <a:r>
              <a:rPr lang="en-US" dirty="0" err="1"/>
              <a:t>wordlines</a:t>
            </a:r>
            <a:r>
              <a:rPr lang="en-US" dirty="0"/>
              <a:t> of the two cells, and 2) the two passing </a:t>
            </a:r>
            <a:r>
              <a:rPr lang="en-US" dirty="0" err="1"/>
              <a:t>wodlines</a:t>
            </a:r>
            <a:r>
              <a:rPr lang="en-US" dirty="0"/>
              <a:t> that does not form an access transistor with the cell</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11</a:t>
            </a:fld>
            <a:endParaRPr lang="tr-TR"/>
          </a:p>
        </p:txBody>
      </p:sp>
    </p:spTree>
    <p:extLst>
      <p:ext uri="{BB962C8B-B14F-4D97-AF65-F5344CB8AC3E}">
        <p14:creationId xmlns:p14="http://schemas.microsoft.com/office/powerpoint/2010/main" val="385213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Optimize lines to remove orphan</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14</a:t>
            </a:fld>
            <a:endParaRPr lang="tr-TR"/>
          </a:p>
        </p:txBody>
      </p:sp>
    </p:spTree>
    <p:extLst>
      <p:ext uri="{BB962C8B-B14F-4D97-AF65-F5344CB8AC3E}">
        <p14:creationId xmlns:p14="http://schemas.microsoft.com/office/powerpoint/2010/main" val="3676545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 orphans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15</a:t>
            </a:fld>
            <a:endParaRPr lang="tr-TR"/>
          </a:p>
        </p:txBody>
      </p:sp>
    </p:spTree>
    <p:extLst>
      <p:ext uri="{BB962C8B-B14F-4D97-AF65-F5344CB8AC3E}">
        <p14:creationId xmlns:p14="http://schemas.microsoft.com/office/powerpoint/2010/main" val="3184951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10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0296360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42773897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207179381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17203857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04701935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42727541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9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19633050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48853030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4776482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17062090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a:t>Click to edit Master title style</a:t>
            </a:r>
            <a:endParaRPr lang="en-TR"/>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chemeClr val="tx2">
              <a:lumMod val="75000"/>
              <a:lumOff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8531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22143573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138566752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3345949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7345025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17573792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2587633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31332461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1746322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chemeClr val="tx2">
              <a:lumMod val="75000"/>
              <a:lumOff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654604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32599900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81052900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54375408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2344224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6692452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328615230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776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011493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7"/>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43053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hf hdr="0" ftr="0" dt="0"/>
  <p:txStyles>
    <p:titleStyle>
      <a:lvl1pPr algn="l" rtl="0" eaLnBrk="0" fontAlgn="base" hangingPunct="0">
        <a:spcBef>
          <a:spcPct val="0"/>
        </a:spcBef>
        <a:spcAft>
          <a:spcPct val="0"/>
        </a:spcAft>
        <a:defRPr sz="3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3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3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3000">
          <a:solidFill>
            <a:schemeClr val="tx2"/>
          </a:solidFill>
          <a:latin typeface="Garamond" pitchFamily="18" charset="0"/>
          <a:ea typeface="ＭＳ Ｐゴシック" charset="0"/>
          <a:cs typeface="ＭＳ Ｐゴシック" charset="0"/>
        </a:defRPr>
      </a:lvl5pPr>
      <a:lvl6pPr marL="342900" algn="l" rtl="0" fontAlgn="base">
        <a:spcBef>
          <a:spcPct val="0"/>
        </a:spcBef>
        <a:spcAft>
          <a:spcPct val="0"/>
        </a:spcAft>
        <a:defRPr sz="3000">
          <a:solidFill>
            <a:schemeClr val="tx2"/>
          </a:solidFill>
          <a:latin typeface="Garamond" pitchFamily="18" charset="0"/>
        </a:defRPr>
      </a:lvl6pPr>
      <a:lvl7pPr marL="685800" algn="l" rtl="0" fontAlgn="base">
        <a:spcBef>
          <a:spcPct val="0"/>
        </a:spcBef>
        <a:spcAft>
          <a:spcPct val="0"/>
        </a:spcAft>
        <a:defRPr sz="3000">
          <a:solidFill>
            <a:schemeClr val="tx2"/>
          </a:solidFill>
          <a:latin typeface="Garamond" pitchFamily="18" charset="0"/>
        </a:defRPr>
      </a:lvl7pPr>
      <a:lvl8pPr marL="1028700" algn="l" rtl="0" fontAlgn="base">
        <a:spcBef>
          <a:spcPct val="0"/>
        </a:spcBef>
        <a:spcAft>
          <a:spcPct val="0"/>
        </a:spcAft>
        <a:defRPr sz="3000">
          <a:solidFill>
            <a:schemeClr val="tx2"/>
          </a:solidFill>
          <a:latin typeface="Garamond" pitchFamily="18" charset="0"/>
        </a:defRPr>
      </a:lvl8pPr>
      <a:lvl9pPr marL="1371600" algn="l" rtl="0" fontAlgn="base">
        <a:spcBef>
          <a:spcPct val="0"/>
        </a:spcBef>
        <a:spcAft>
          <a:spcPct val="0"/>
        </a:spcAft>
        <a:defRPr sz="3000">
          <a:solidFill>
            <a:schemeClr val="tx2"/>
          </a:solidFill>
          <a:latin typeface="Garamond" pitchFamily="18" charset="0"/>
        </a:defRPr>
      </a:lvl9pPr>
    </p:titleStyle>
    <p:body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pdf/2211.05838" TargetMode="External"/><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hyperlink" Target="https://github.com/CMU-SAFARI/DRAM-Bender"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4.emf"/><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96081" y="1151724"/>
            <a:ext cx="8428037" cy="2198749"/>
          </a:xfrm>
        </p:spPr>
        <p:txBody>
          <a:bodyPr anchor="ctr"/>
          <a:lstStyle/>
          <a:p>
            <a:pPr algn="ctr" eaLnBrk="1" hangingPunct="1"/>
            <a:r>
              <a:rPr lang="en-US" altLang="en-US" sz="4000" b="1" dirty="0">
                <a:solidFill>
                  <a:srgbClr val="C00000"/>
                </a:solidFill>
                <a:ea typeface="ＭＳ Ｐゴシック" charset="-128"/>
              </a:rPr>
              <a:t>Revisiting DRAM Read Disturbance</a:t>
            </a:r>
            <a:br>
              <a:rPr lang="en-US" altLang="en-US" sz="4400" dirty="0">
                <a:solidFill>
                  <a:srgbClr val="006633"/>
                </a:solidFill>
                <a:ea typeface="ＭＳ Ｐゴシック" panose="020B0600070205080204" pitchFamily="34" charset="-128"/>
              </a:rPr>
            </a:br>
            <a:r>
              <a:rPr lang="en-US" altLang="en-US" sz="3200" dirty="0">
                <a:solidFill>
                  <a:srgbClr val="006633"/>
                </a:solidFill>
                <a:ea typeface="ＭＳ Ｐゴシック" panose="020B0600070205080204" pitchFamily="34" charset="-128"/>
              </a:rPr>
              <a:t>Identifying Inconsistencies Between </a:t>
            </a:r>
            <a:br>
              <a:rPr lang="en-US" altLang="en-US" sz="3200" dirty="0">
                <a:solidFill>
                  <a:srgbClr val="006633"/>
                </a:solidFill>
                <a:ea typeface="ＭＳ Ｐゴシック" panose="020B0600070205080204" pitchFamily="34" charset="-128"/>
              </a:rPr>
            </a:br>
            <a:r>
              <a:rPr lang="en-US" altLang="en-US" sz="3200" dirty="0">
                <a:solidFill>
                  <a:srgbClr val="006633"/>
                </a:solidFill>
                <a:ea typeface="ＭＳ Ｐゴシック" panose="020B0600070205080204" pitchFamily="34" charset="-128"/>
              </a:rPr>
              <a:t>Experimental Characterization and </a:t>
            </a:r>
            <a:br>
              <a:rPr lang="en-US" altLang="en-US" sz="3200" dirty="0">
                <a:solidFill>
                  <a:srgbClr val="006633"/>
                </a:solidFill>
                <a:ea typeface="ＭＳ Ｐゴシック" panose="020B0600070205080204" pitchFamily="34" charset="-128"/>
              </a:rPr>
            </a:br>
            <a:r>
              <a:rPr lang="en-US" altLang="en-US" sz="3200" dirty="0">
                <a:solidFill>
                  <a:srgbClr val="006633"/>
                </a:solidFill>
                <a:ea typeface="ＭＳ Ｐゴシック" panose="020B0600070205080204" pitchFamily="34" charset="-128"/>
              </a:rPr>
              <a:t>Device-Level Studies</a:t>
            </a:r>
            <a:endParaRPr lang="en-US" altLang="en-US" sz="4400" dirty="0">
              <a:ea typeface="ＭＳ Ｐゴシック" charset="-128"/>
            </a:endParaRPr>
          </a:p>
        </p:txBody>
      </p:sp>
      <p:sp>
        <p:nvSpPr>
          <p:cNvPr id="96258" name="Rectangle 5"/>
          <p:cNvSpPr>
            <a:spLocks noGrp="1" noChangeArrowheads="1"/>
          </p:cNvSpPr>
          <p:nvPr>
            <p:ph type="subTitle" idx="1"/>
          </p:nvPr>
        </p:nvSpPr>
        <p:spPr>
          <a:xfrm>
            <a:off x="685799" y="3773573"/>
            <a:ext cx="7821071" cy="2708190"/>
          </a:xfrm>
        </p:spPr>
        <p:txBody>
          <a:bodyPr/>
          <a:lstStyle/>
          <a:p>
            <a:pPr eaLnBrk="1" hangingPunct="1">
              <a:buFont typeface="Wingdings" charset="2"/>
              <a:buNone/>
            </a:pPr>
            <a:r>
              <a:rPr lang="en-US" altLang="en-US" b="1" dirty="0">
                <a:solidFill>
                  <a:srgbClr val="003399"/>
                </a:solidFill>
                <a:ea typeface="ＭＳ Ｐゴシック" charset="-128"/>
              </a:rPr>
              <a:t>Haocong Luo</a:t>
            </a:r>
            <a:r>
              <a:rPr lang="en-US" altLang="en-US" dirty="0">
                <a:solidFill>
                  <a:srgbClr val="003399"/>
                </a:solidFill>
                <a:ea typeface="ＭＳ Ｐゴシック" charset="-128"/>
              </a:rPr>
              <a:t>      İsmail Emir Yüksel       Ataberk Olgun</a:t>
            </a:r>
          </a:p>
          <a:p>
            <a:pPr eaLnBrk="1" hangingPunct="1">
              <a:buFont typeface="Wingdings" charset="2"/>
              <a:buNone/>
            </a:pPr>
            <a:r>
              <a:rPr lang="en-US" altLang="en-US" dirty="0">
                <a:solidFill>
                  <a:srgbClr val="003399"/>
                </a:solidFill>
                <a:ea typeface="ＭＳ Ｐゴシック" charset="-128"/>
              </a:rPr>
              <a:t>A. Giray Yağlıkçı         Onur Mutlu  </a:t>
            </a:r>
          </a:p>
          <a:p>
            <a:pPr eaLnBrk="1" hangingPunct="1">
              <a:buFont typeface="Wingdings" charset="2"/>
              <a:buNone/>
            </a:pPr>
            <a:endParaRPr lang="en-US" altLang="en-US" sz="700" dirty="0">
              <a:solidFill>
                <a:srgbClr val="003399"/>
              </a:solidFill>
              <a:ea typeface="ＭＳ Ｐゴシック" charset="-128"/>
            </a:endParaRPr>
          </a:p>
          <a:p>
            <a:pPr eaLnBrk="1" hangingPunct="1">
              <a:buFont typeface="Wingdings" charset="2"/>
              <a:buNone/>
            </a:pPr>
            <a:r>
              <a:rPr lang="en-US" altLang="en-US" b="1" dirty="0">
                <a:ea typeface="ＭＳ Ｐゴシック" charset="-128"/>
              </a:rPr>
              <a:t>ETH Zurich</a:t>
            </a:r>
          </a:p>
          <a:p>
            <a:pPr eaLnBrk="1" hangingPunct="1">
              <a:buFont typeface="Wingdings" charset="2"/>
              <a:buNone/>
            </a:pPr>
            <a:endParaRPr lang="en-US" altLang="en-US" sz="500" dirty="0">
              <a:solidFill>
                <a:srgbClr val="003399"/>
              </a:solidFill>
              <a:ea typeface="ＭＳ Ｐゴシック" charset="-128"/>
            </a:endParaRPr>
          </a:p>
          <a:p>
            <a:pPr eaLnBrk="1" hangingPunct="1"/>
            <a:r>
              <a:rPr lang="en-US" altLang="en-US" dirty="0">
                <a:solidFill>
                  <a:schemeClr val="bg1">
                    <a:lumMod val="65000"/>
                  </a:schemeClr>
                </a:solidFill>
                <a:ea typeface="ＭＳ Ｐゴシック" charset="-128"/>
              </a:rPr>
              <a:t>VTS’ 25</a:t>
            </a:r>
          </a:p>
          <a:p>
            <a:pPr eaLnBrk="1" hangingPunct="1">
              <a:buFont typeface="Wingdings" charset="2"/>
              <a:buNone/>
            </a:pPr>
            <a:r>
              <a:rPr lang="en-US" altLang="en-US" dirty="0">
                <a:solidFill>
                  <a:schemeClr val="bg1">
                    <a:lumMod val="65000"/>
                  </a:schemeClr>
                </a:solidFill>
                <a:ea typeface="ＭＳ Ｐゴシック" charset="-128"/>
              </a:rPr>
              <a:t>28 April 2025</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pic>
        <p:nvPicPr>
          <p:cNvPr id="2" name="Graphic 1">
            <a:extLst>
              <a:ext uri="{FF2B5EF4-FFF2-40B4-BE49-F238E27FC236}">
                <a16:creationId xmlns:a16="http://schemas.microsoft.com/office/drawing/2014/main" id="{E54F26BE-224D-79B9-34DE-C8296C5252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8954" y="6405806"/>
            <a:ext cx="1621717" cy="311988"/>
          </a:xfrm>
          <a:prstGeom prst="rect">
            <a:avLst/>
          </a:prstGeom>
        </p:spPr>
      </p:pic>
      <p:pic>
        <p:nvPicPr>
          <p:cNvPr id="3" name="Picture 2">
            <a:extLst>
              <a:ext uri="{FF2B5EF4-FFF2-40B4-BE49-F238E27FC236}">
                <a16:creationId xmlns:a16="http://schemas.microsoft.com/office/drawing/2014/main" id="{00E333F7-794F-681A-DAF3-5989C59C7329}"/>
              </a:ext>
            </a:extLst>
          </p:cNvPr>
          <p:cNvPicPr>
            <a:picLocks noChangeAspect="1"/>
          </p:cNvPicPr>
          <p:nvPr/>
        </p:nvPicPr>
        <p:blipFill rotWithShape="1">
          <a:blip r:embed="rId5"/>
          <a:srcRect l="11820" t="33599" r="12247" b="30996"/>
          <a:stretch/>
        </p:blipFill>
        <p:spPr>
          <a:xfrm>
            <a:off x="7051627" y="6400703"/>
            <a:ext cx="1813419" cy="311987"/>
          </a:xfrm>
          <a:prstGeom prst="rect">
            <a:avLst/>
          </a:prstGeom>
        </p:spPr>
      </p:pic>
    </p:spTree>
    <p:extLst>
      <p:ext uri="{BB962C8B-B14F-4D97-AF65-F5344CB8AC3E}">
        <p14:creationId xmlns:p14="http://schemas.microsoft.com/office/powerpoint/2010/main" val="125667023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1F586-E020-6619-0B71-75DDD49C21E1}"/>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7D82DF0-9B5E-FF6C-EBC2-EF547616F3B1}"/>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0" indent="0">
              <a:spcBef>
                <a:spcPts val="600"/>
              </a:spcBef>
              <a:buNone/>
            </a:pPr>
            <a:endParaRPr lang="en-US" sz="2000" b="1" dirty="0"/>
          </a:p>
        </p:txBody>
      </p:sp>
      <p:sp>
        <p:nvSpPr>
          <p:cNvPr id="2" name="Title 1">
            <a:extLst>
              <a:ext uri="{FF2B5EF4-FFF2-40B4-BE49-F238E27FC236}">
                <a16:creationId xmlns:a16="http://schemas.microsoft.com/office/drawing/2014/main" id="{D87BB445-21E2-CEF9-49B4-BF2C58FF8CE3}"/>
              </a:ext>
            </a:extLst>
          </p:cNvPr>
          <p:cNvSpPr>
            <a:spLocks noGrp="1"/>
          </p:cNvSpPr>
          <p:nvPr>
            <p:ph type="title"/>
          </p:nvPr>
        </p:nvSpPr>
        <p:spPr>
          <a:xfrm>
            <a:off x="228600" y="152400"/>
            <a:ext cx="8610600" cy="727212"/>
          </a:xfrm>
        </p:spPr>
        <p:txBody>
          <a:bodyPr anchor="ctr"/>
          <a:lstStyle/>
          <a:p>
            <a:r>
              <a:rPr lang="en-US" sz="3200" b="1" dirty="0"/>
              <a:t>Device-Level Read Disturbance Mechanisms</a:t>
            </a:r>
          </a:p>
        </p:txBody>
      </p:sp>
      <p:sp>
        <p:nvSpPr>
          <p:cNvPr id="4" name="Slide Number Placeholder 3">
            <a:extLst>
              <a:ext uri="{FF2B5EF4-FFF2-40B4-BE49-F238E27FC236}">
                <a16:creationId xmlns:a16="http://schemas.microsoft.com/office/drawing/2014/main" id="{4297F80E-D2C6-E202-94BF-FEC17C66AC2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0" name="Content Placeholder 2">
            <a:extLst>
              <a:ext uri="{FF2B5EF4-FFF2-40B4-BE49-F238E27FC236}">
                <a16:creationId xmlns:a16="http://schemas.microsoft.com/office/drawing/2014/main" id="{5AD28E11-8FA9-F1C3-0A62-8F66C00F9DE1}"/>
              </a:ext>
            </a:extLst>
          </p:cNvPr>
          <p:cNvSpPr txBox="1">
            <a:spLocks/>
          </p:cNvSpPr>
          <p:nvPr/>
        </p:nvSpPr>
        <p:spPr>
          <a:xfrm>
            <a:off x="0" y="2021508"/>
            <a:ext cx="9144000" cy="1017953"/>
          </a:xfrm>
          <a:prstGeom prst="rect">
            <a:avLst/>
          </a:prstGeom>
          <a:solidFill>
            <a:srgbClr val="E9EEF2"/>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latin typeface="+mn-lt"/>
              </a:rPr>
              <a:t>Key Device-Level Characteristic 1:</a:t>
            </a:r>
            <a:br>
              <a:rPr lang="en-GB" sz="2400" b="1" dirty="0">
                <a:latin typeface="+mn-lt"/>
              </a:rPr>
            </a:br>
            <a:r>
              <a:rPr lang="en-GB" sz="2400" dirty="0">
                <a:latin typeface="+mn-lt"/>
              </a:rPr>
              <a:t>Double-Sided </a:t>
            </a:r>
            <a:r>
              <a:rPr lang="en-GB" sz="2400" dirty="0" err="1">
                <a:latin typeface="+mn-lt"/>
              </a:rPr>
              <a:t>RowHammer</a:t>
            </a:r>
            <a:r>
              <a:rPr lang="en-GB" sz="2400" dirty="0">
                <a:latin typeface="+mn-lt"/>
              </a:rPr>
              <a:t> should only induce 1</a:t>
            </a:r>
            <a:r>
              <a:rPr lang="en-GB" sz="2400" dirty="0">
                <a:latin typeface="+mn-lt"/>
                <a:sym typeface="Wingdings" panose="05000000000000000000" pitchFamily="2" charset="2"/>
              </a:rPr>
              <a:t>0 </a:t>
            </a:r>
            <a:r>
              <a:rPr lang="en-GB" sz="2400" dirty="0">
                <a:latin typeface="+mn-lt"/>
              </a:rPr>
              <a:t>bitflips </a:t>
            </a:r>
          </a:p>
        </p:txBody>
      </p:sp>
      <p:sp>
        <p:nvSpPr>
          <p:cNvPr id="81" name="Content Placeholder 2">
            <a:extLst>
              <a:ext uri="{FF2B5EF4-FFF2-40B4-BE49-F238E27FC236}">
                <a16:creationId xmlns:a16="http://schemas.microsoft.com/office/drawing/2014/main" id="{91E8EF67-8F06-F0F3-9E3E-FE9519AD3CF3}"/>
              </a:ext>
            </a:extLst>
          </p:cNvPr>
          <p:cNvSpPr txBox="1">
            <a:spLocks/>
          </p:cNvSpPr>
          <p:nvPr/>
        </p:nvSpPr>
        <p:spPr>
          <a:xfrm>
            <a:off x="0" y="4044279"/>
            <a:ext cx="9144000" cy="1292657"/>
          </a:xfrm>
          <a:prstGeom prst="rect">
            <a:avLst/>
          </a:prstGeom>
          <a:solidFill>
            <a:srgbClr val="E9EEF2"/>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latin typeface="+mn-lt"/>
              </a:rPr>
              <a:t>Key Device-Level Characteristic 2:</a:t>
            </a:r>
            <a:br>
              <a:rPr lang="en-GB" sz="2400" b="1" dirty="0">
                <a:latin typeface="+mn-lt"/>
              </a:rPr>
            </a:br>
            <a:r>
              <a:rPr lang="en-GB" sz="2400" dirty="0">
                <a:latin typeface="+mn-lt"/>
              </a:rPr>
              <a:t>Single-Sided RowPress should induce both </a:t>
            </a:r>
            <a:br>
              <a:rPr lang="en-GB" sz="2400" dirty="0">
                <a:latin typeface="+mn-lt"/>
              </a:rPr>
            </a:br>
            <a:r>
              <a:rPr lang="en-GB" sz="2400" dirty="0">
                <a:latin typeface="+mn-lt"/>
              </a:rPr>
              <a:t>1</a:t>
            </a:r>
            <a:r>
              <a:rPr lang="en-GB" sz="2400" dirty="0">
                <a:latin typeface="+mn-lt"/>
                <a:sym typeface="Wingdings" panose="05000000000000000000" pitchFamily="2" charset="2"/>
              </a:rPr>
              <a:t>0 </a:t>
            </a:r>
            <a:r>
              <a:rPr lang="en-GB" sz="2400" dirty="0">
                <a:latin typeface="+mn-lt"/>
              </a:rPr>
              <a:t>and 0</a:t>
            </a:r>
            <a:r>
              <a:rPr lang="en-GB" sz="2400" dirty="0">
                <a:latin typeface="+mn-lt"/>
                <a:sym typeface="Wingdings" panose="05000000000000000000" pitchFamily="2" charset="2"/>
              </a:rPr>
              <a:t>1 </a:t>
            </a:r>
            <a:r>
              <a:rPr lang="en-GB" sz="2400" dirty="0">
                <a:latin typeface="+mn-lt"/>
              </a:rPr>
              <a:t>bitflips </a:t>
            </a:r>
          </a:p>
        </p:txBody>
      </p:sp>
    </p:spTree>
    <p:extLst>
      <p:ext uri="{BB962C8B-B14F-4D97-AF65-F5344CB8AC3E}">
        <p14:creationId xmlns:p14="http://schemas.microsoft.com/office/powerpoint/2010/main" val="3657919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75AA5-6120-7CC2-83C9-F5BF805819EE}"/>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67C389-4933-B3F3-9471-8063FAF23A98}"/>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Modern 6F</a:t>
            </a:r>
            <a:r>
              <a:rPr lang="en-US" sz="2000" b="1" baseline="30000" dirty="0"/>
              <a:t>2</a:t>
            </a:r>
            <a:r>
              <a:rPr lang="en-US" sz="2000" b="1" dirty="0"/>
              <a:t> DRAM cell array layout</a:t>
            </a:r>
          </a:p>
        </p:txBody>
      </p:sp>
      <p:pic>
        <p:nvPicPr>
          <p:cNvPr id="48" name="Picture 47">
            <a:extLst>
              <a:ext uri="{FF2B5EF4-FFF2-40B4-BE49-F238E27FC236}">
                <a16:creationId xmlns:a16="http://schemas.microsoft.com/office/drawing/2014/main" id="{A6E47EBD-E7A4-EE00-C800-042FDB15E6B3}"/>
              </a:ext>
            </a:extLst>
          </p:cNvPr>
          <p:cNvPicPr>
            <a:picLocks noChangeAspect="1"/>
          </p:cNvPicPr>
          <p:nvPr/>
        </p:nvPicPr>
        <p:blipFill>
          <a:blip r:embed="rId3">
            <a:extLst>
              <a:ext uri="{28A0092B-C50C-407E-A947-70E740481C1C}">
                <a14:useLocalDpi xmlns:a14="http://schemas.microsoft.com/office/drawing/2010/main" val="0"/>
              </a:ext>
            </a:extLst>
          </a:blip>
          <a:srcRect r="880"/>
          <a:stretch/>
        </p:blipFill>
        <p:spPr>
          <a:xfrm>
            <a:off x="80435" y="1924763"/>
            <a:ext cx="9063566" cy="3611788"/>
          </a:xfrm>
          <a:prstGeom prst="rect">
            <a:avLst/>
          </a:prstGeom>
        </p:spPr>
      </p:pic>
      <p:sp>
        <p:nvSpPr>
          <p:cNvPr id="2" name="Title 1">
            <a:extLst>
              <a:ext uri="{FF2B5EF4-FFF2-40B4-BE49-F238E27FC236}">
                <a16:creationId xmlns:a16="http://schemas.microsoft.com/office/drawing/2014/main" id="{535C622B-C940-C047-1605-16B28F4BD017}"/>
              </a:ext>
            </a:extLst>
          </p:cNvPr>
          <p:cNvSpPr>
            <a:spLocks noGrp="1"/>
          </p:cNvSpPr>
          <p:nvPr>
            <p:ph type="title"/>
          </p:nvPr>
        </p:nvSpPr>
        <p:spPr>
          <a:xfrm>
            <a:off x="228600" y="152400"/>
            <a:ext cx="8610600" cy="727212"/>
          </a:xfrm>
        </p:spPr>
        <p:txBody>
          <a:bodyPr anchor="ctr"/>
          <a:lstStyle/>
          <a:p>
            <a:r>
              <a:rPr lang="en-US" sz="3200" b="1" dirty="0"/>
              <a:t>Device-Level Mechanisms – Physical Layout</a:t>
            </a:r>
          </a:p>
        </p:txBody>
      </p:sp>
      <p:sp>
        <p:nvSpPr>
          <p:cNvPr id="4" name="Slide Number Placeholder 3">
            <a:extLst>
              <a:ext uri="{FF2B5EF4-FFF2-40B4-BE49-F238E27FC236}">
                <a16:creationId xmlns:a16="http://schemas.microsoft.com/office/drawing/2014/main" id="{9EE11EEA-7E8F-B088-B30A-154DE983DD5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grpSp>
        <p:nvGrpSpPr>
          <p:cNvPr id="58" name="Group 57">
            <a:extLst>
              <a:ext uri="{FF2B5EF4-FFF2-40B4-BE49-F238E27FC236}">
                <a16:creationId xmlns:a16="http://schemas.microsoft.com/office/drawing/2014/main" id="{D7049D79-C5B5-FD0C-F7FF-C524DCC46160}"/>
              </a:ext>
            </a:extLst>
          </p:cNvPr>
          <p:cNvGrpSpPr/>
          <p:nvPr/>
        </p:nvGrpSpPr>
        <p:grpSpPr>
          <a:xfrm>
            <a:off x="2875105" y="2337587"/>
            <a:ext cx="767292" cy="1312112"/>
            <a:chOff x="2794671" y="2337587"/>
            <a:chExt cx="767292" cy="1312112"/>
          </a:xfrm>
        </p:grpSpPr>
        <p:sp>
          <p:nvSpPr>
            <p:cNvPr id="54" name="Rectangle 53">
              <a:extLst>
                <a:ext uri="{FF2B5EF4-FFF2-40B4-BE49-F238E27FC236}">
                  <a16:creationId xmlns:a16="http://schemas.microsoft.com/office/drawing/2014/main" id="{45581970-E771-6443-D08E-6BA79051923A}"/>
                </a:ext>
              </a:extLst>
            </p:cNvPr>
            <p:cNvSpPr/>
            <p:nvPr/>
          </p:nvSpPr>
          <p:spPr bwMode="auto">
            <a:xfrm rot="1620703">
              <a:off x="3003844" y="2337587"/>
              <a:ext cx="341539" cy="1312112"/>
            </a:xfrm>
            <a:prstGeom prst="rect">
              <a:avLst/>
            </a:prstGeom>
            <a:noFill/>
            <a:ln w="38100" cap="flat" cmpd="sng" algn="ctr">
              <a:solidFill>
                <a:srgbClr val="FF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56" name="TextBox 55">
              <a:extLst>
                <a:ext uri="{FF2B5EF4-FFF2-40B4-BE49-F238E27FC236}">
                  <a16:creationId xmlns:a16="http://schemas.microsoft.com/office/drawing/2014/main" id="{4D42AD75-8AE1-C1D0-373F-76E4131D48B1}"/>
                </a:ext>
              </a:extLst>
            </p:cNvPr>
            <p:cNvSpPr txBox="1"/>
            <p:nvPr/>
          </p:nvSpPr>
          <p:spPr>
            <a:xfrm>
              <a:off x="2794671" y="3217862"/>
              <a:ext cx="364067" cy="369332"/>
            </a:xfrm>
            <a:prstGeom prst="rect">
              <a:avLst/>
            </a:prstGeom>
            <a:noFill/>
          </p:spPr>
          <p:txBody>
            <a:bodyPr wrap="square" rtlCol="0">
              <a:spAutoFit/>
            </a:bodyPr>
            <a:lstStyle/>
            <a:p>
              <a:pPr algn="ctr"/>
              <a:r>
                <a:rPr lang="en-US" b="1" dirty="0">
                  <a:solidFill>
                    <a:schemeClr val="bg1"/>
                  </a:solidFill>
                </a:rPr>
                <a:t>1</a:t>
              </a:r>
              <a:endParaRPr lang="en-CH" b="1" dirty="0">
                <a:solidFill>
                  <a:schemeClr val="bg1"/>
                </a:solidFill>
              </a:endParaRPr>
            </a:p>
          </p:txBody>
        </p:sp>
        <p:sp>
          <p:nvSpPr>
            <p:cNvPr id="57" name="TextBox 56">
              <a:extLst>
                <a:ext uri="{FF2B5EF4-FFF2-40B4-BE49-F238E27FC236}">
                  <a16:creationId xmlns:a16="http://schemas.microsoft.com/office/drawing/2014/main" id="{E4505885-F3EB-4CBA-157E-0C8A394BA2BA}"/>
                </a:ext>
              </a:extLst>
            </p:cNvPr>
            <p:cNvSpPr txBox="1"/>
            <p:nvPr/>
          </p:nvSpPr>
          <p:spPr>
            <a:xfrm>
              <a:off x="3197896" y="2360612"/>
              <a:ext cx="364067" cy="369332"/>
            </a:xfrm>
            <a:prstGeom prst="rect">
              <a:avLst/>
            </a:prstGeom>
            <a:noFill/>
          </p:spPr>
          <p:txBody>
            <a:bodyPr wrap="square" rtlCol="0">
              <a:spAutoFit/>
            </a:bodyPr>
            <a:lstStyle/>
            <a:p>
              <a:pPr algn="ctr"/>
              <a:r>
                <a:rPr lang="en-US" b="1" dirty="0">
                  <a:solidFill>
                    <a:schemeClr val="bg1"/>
                  </a:solidFill>
                </a:rPr>
                <a:t>2</a:t>
              </a:r>
              <a:endParaRPr lang="en-CH" b="1" dirty="0">
                <a:solidFill>
                  <a:schemeClr val="bg1"/>
                </a:solidFill>
              </a:endParaRPr>
            </a:p>
          </p:txBody>
        </p:sp>
      </p:grpSp>
      <p:grpSp>
        <p:nvGrpSpPr>
          <p:cNvPr id="60" name="Group 59">
            <a:extLst>
              <a:ext uri="{FF2B5EF4-FFF2-40B4-BE49-F238E27FC236}">
                <a16:creationId xmlns:a16="http://schemas.microsoft.com/office/drawing/2014/main" id="{EC64C8FE-9F50-01C5-B5BD-607848754269}"/>
              </a:ext>
            </a:extLst>
          </p:cNvPr>
          <p:cNvGrpSpPr/>
          <p:nvPr/>
        </p:nvGrpSpPr>
        <p:grpSpPr>
          <a:xfrm>
            <a:off x="5475124" y="3453702"/>
            <a:ext cx="3540511" cy="276955"/>
            <a:chOff x="5394690" y="3453702"/>
            <a:chExt cx="3540511" cy="276955"/>
          </a:xfrm>
        </p:grpSpPr>
        <p:sp>
          <p:nvSpPr>
            <p:cNvPr id="55" name="Rectangle 54">
              <a:extLst>
                <a:ext uri="{FF2B5EF4-FFF2-40B4-BE49-F238E27FC236}">
                  <a16:creationId xmlns:a16="http://schemas.microsoft.com/office/drawing/2014/main" id="{D6A50686-71D6-0BAC-B954-DC305F6CA517}"/>
                </a:ext>
              </a:extLst>
            </p:cNvPr>
            <p:cNvSpPr/>
            <p:nvPr/>
          </p:nvSpPr>
          <p:spPr bwMode="auto">
            <a:xfrm>
              <a:off x="8504280" y="3453702"/>
              <a:ext cx="430921" cy="2669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59" name="Rectangle 58">
              <a:extLst>
                <a:ext uri="{FF2B5EF4-FFF2-40B4-BE49-F238E27FC236}">
                  <a16:creationId xmlns:a16="http://schemas.microsoft.com/office/drawing/2014/main" id="{FFE87FCD-125C-C3C2-6755-B343F03FA2EB}"/>
                </a:ext>
              </a:extLst>
            </p:cNvPr>
            <p:cNvSpPr/>
            <p:nvPr/>
          </p:nvSpPr>
          <p:spPr bwMode="auto">
            <a:xfrm>
              <a:off x="5394690" y="3463673"/>
              <a:ext cx="430921" cy="2669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grpSp>
      <p:grpSp>
        <p:nvGrpSpPr>
          <p:cNvPr id="63" name="Group 62">
            <a:extLst>
              <a:ext uri="{FF2B5EF4-FFF2-40B4-BE49-F238E27FC236}">
                <a16:creationId xmlns:a16="http://schemas.microsoft.com/office/drawing/2014/main" id="{ED3D7D8B-DE54-0396-5707-1F9A5AC41289}"/>
              </a:ext>
            </a:extLst>
          </p:cNvPr>
          <p:cNvGrpSpPr/>
          <p:nvPr/>
        </p:nvGrpSpPr>
        <p:grpSpPr>
          <a:xfrm>
            <a:off x="4101938" y="2607059"/>
            <a:ext cx="660400" cy="731694"/>
            <a:chOff x="4178539" y="2624667"/>
            <a:chExt cx="660400" cy="731694"/>
          </a:xfrm>
        </p:grpSpPr>
        <p:sp>
          <p:nvSpPr>
            <p:cNvPr id="61" name="TextBox 60">
              <a:extLst>
                <a:ext uri="{FF2B5EF4-FFF2-40B4-BE49-F238E27FC236}">
                  <a16:creationId xmlns:a16="http://schemas.microsoft.com/office/drawing/2014/main" id="{226381E1-601A-D02D-4172-AC5B523DDE94}"/>
                </a:ext>
              </a:extLst>
            </p:cNvPr>
            <p:cNvSpPr txBox="1"/>
            <p:nvPr/>
          </p:nvSpPr>
          <p:spPr>
            <a:xfrm>
              <a:off x="4178539" y="2624667"/>
              <a:ext cx="660400" cy="292388"/>
            </a:xfrm>
            <a:prstGeom prst="rect">
              <a:avLst/>
            </a:prstGeom>
            <a:noFill/>
          </p:spPr>
          <p:txBody>
            <a:bodyPr wrap="square" rtlCol="0">
              <a:spAutoFit/>
            </a:bodyPr>
            <a:lstStyle/>
            <a:p>
              <a:pPr algn="ctr"/>
              <a:r>
                <a:rPr lang="en-US" sz="1300" b="1" dirty="0"/>
                <a:t>WL1</a:t>
              </a:r>
              <a:endParaRPr lang="en-CH" sz="1300" b="1" dirty="0"/>
            </a:p>
          </p:txBody>
        </p:sp>
        <p:sp>
          <p:nvSpPr>
            <p:cNvPr id="62" name="TextBox 61">
              <a:extLst>
                <a:ext uri="{FF2B5EF4-FFF2-40B4-BE49-F238E27FC236}">
                  <a16:creationId xmlns:a16="http://schemas.microsoft.com/office/drawing/2014/main" id="{D038AE8E-EBA5-735F-1D6B-D0A8D9F8922E}"/>
                </a:ext>
              </a:extLst>
            </p:cNvPr>
            <p:cNvSpPr txBox="1"/>
            <p:nvPr/>
          </p:nvSpPr>
          <p:spPr>
            <a:xfrm>
              <a:off x="4178539" y="3063973"/>
              <a:ext cx="660400" cy="292388"/>
            </a:xfrm>
            <a:prstGeom prst="rect">
              <a:avLst/>
            </a:prstGeom>
            <a:noFill/>
          </p:spPr>
          <p:txBody>
            <a:bodyPr wrap="square" rtlCol="0">
              <a:spAutoFit/>
            </a:bodyPr>
            <a:lstStyle/>
            <a:p>
              <a:pPr algn="ctr"/>
              <a:r>
                <a:rPr lang="en-US" sz="1300" b="1" dirty="0"/>
                <a:t>WL2</a:t>
              </a:r>
              <a:endParaRPr lang="en-CH" sz="1300" b="1" dirty="0"/>
            </a:p>
          </p:txBody>
        </p:sp>
      </p:grpSp>
      <p:grpSp>
        <p:nvGrpSpPr>
          <p:cNvPr id="66" name="Group 65">
            <a:extLst>
              <a:ext uri="{FF2B5EF4-FFF2-40B4-BE49-F238E27FC236}">
                <a16:creationId xmlns:a16="http://schemas.microsoft.com/office/drawing/2014/main" id="{95789696-4D6C-C575-D868-70E38E5AD953}"/>
              </a:ext>
            </a:extLst>
          </p:cNvPr>
          <p:cNvGrpSpPr/>
          <p:nvPr/>
        </p:nvGrpSpPr>
        <p:grpSpPr>
          <a:xfrm>
            <a:off x="6712494" y="3383478"/>
            <a:ext cx="1045618" cy="409060"/>
            <a:chOff x="6712494" y="3383478"/>
            <a:chExt cx="1045618" cy="409060"/>
          </a:xfrm>
        </p:grpSpPr>
        <p:sp>
          <p:nvSpPr>
            <p:cNvPr id="64" name="Rectangle 63">
              <a:extLst>
                <a:ext uri="{FF2B5EF4-FFF2-40B4-BE49-F238E27FC236}">
                  <a16:creationId xmlns:a16="http://schemas.microsoft.com/office/drawing/2014/main" id="{F198EFBE-81CE-6159-009E-E047230A2668}"/>
                </a:ext>
              </a:extLst>
            </p:cNvPr>
            <p:cNvSpPr/>
            <p:nvPr/>
          </p:nvSpPr>
          <p:spPr bwMode="auto">
            <a:xfrm>
              <a:off x="6712494" y="3383478"/>
              <a:ext cx="267743" cy="390010"/>
            </a:xfrm>
            <a:prstGeom prst="rect">
              <a:avLst/>
            </a:prstGeom>
            <a:solidFill>
              <a:srgbClr val="C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5" name="Rectangle 64">
              <a:extLst>
                <a:ext uri="{FF2B5EF4-FFF2-40B4-BE49-F238E27FC236}">
                  <a16:creationId xmlns:a16="http://schemas.microsoft.com/office/drawing/2014/main" id="{0299F913-411D-646E-2B1C-C5CD9B4561C2}"/>
                </a:ext>
              </a:extLst>
            </p:cNvPr>
            <p:cNvSpPr/>
            <p:nvPr/>
          </p:nvSpPr>
          <p:spPr bwMode="auto">
            <a:xfrm>
              <a:off x="7490369" y="3402528"/>
              <a:ext cx="267743" cy="390010"/>
            </a:xfrm>
            <a:prstGeom prst="rect">
              <a:avLst/>
            </a:prstGeom>
            <a:solidFill>
              <a:srgbClr val="C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grpSp>
      <p:grpSp>
        <p:nvGrpSpPr>
          <p:cNvPr id="76" name="Group 75">
            <a:extLst>
              <a:ext uri="{FF2B5EF4-FFF2-40B4-BE49-F238E27FC236}">
                <a16:creationId xmlns:a16="http://schemas.microsoft.com/office/drawing/2014/main" id="{D43212A8-AA23-1D2A-ECD6-F4DDD92C2783}"/>
              </a:ext>
            </a:extLst>
          </p:cNvPr>
          <p:cNvGrpSpPr/>
          <p:nvPr/>
        </p:nvGrpSpPr>
        <p:grpSpPr>
          <a:xfrm>
            <a:off x="7060553" y="2588116"/>
            <a:ext cx="349500" cy="829323"/>
            <a:chOff x="7060553" y="2588116"/>
            <a:chExt cx="349500" cy="829323"/>
          </a:xfrm>
        </p:grpSpPr>
        <p:sp>
          <p:nvSpPr>
            <p:cNvPr id="70" name="Rectangle 69">
              <a:extLst>
                <a:ext uri="{FF2B5EF4-FFF2-40B4-BE49-F238E27FC236}">
                  <a16:creationId xmlns:a16="http://schemas.microsoft.com/office/drawing/2014/main" id="{C94A2733-907F-45BC-1AE1-3E1C03BA4BCA}"/>
                </a:ext>
              </a:extLst>
            </p:cNvPr>
            <p:cNvSpPr/>
            <p:nvPr/>
          </p:nvSpPr>
          <p:spPr bwMode="auto">
            <a:xfrm>
              <a:off x="7060553" y="3027429"/>
              <a:ext cx="349500" cy="390010"/>
            </a:xfrm>
            <a:prstGeom prst="rect">
              <a:avLst/>
            </a:prstGeom>
            <a:solidFill>
              <a:srgbClr val="0066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71" name="Rectangle 70">
              <a:extLst>
                <a:ext uri="{FF2B5EF4-FFF2-40B4-BE49-F238E27FC236}">
                  <a16:creationId xmlns:a16="http://schemas.microsoft.com/office/drawing/2014/main" id="{26E26865-E738-AE25-C1A2-B581BC12D2C2}"/>
                </a:ext>
              </a:extLst>
            </p:cNvPr>
            <p:cNvSpPr/>
            <p:nvPr/>
          </p:nvSpPr>
          <p:spPr bwMode="auto">
            <a:xfrm>
              <a:off x="7060553" y="2588116"/>
              <a:ext cx="349500" cy="154217"/>
            </a:xfrm>
            <a:prstGeom prst="rect">
              <a:avLst/>
            </a:prstGeom>
            <a:solidFill>
              <a:srgbClr val="0066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grpSp>
      <p:grpSp>
        <p:nvGrpSpPr>
          <p:cNvPr id="75" name="Group 74">
            <a:extLst>
              <a:ext uri="{FF2B5EF4-FFF2-40B4-BE49-F238E27FC236}">
                <a16:creationId xmlns:a16="http://schemas.microsoft.com/office/drawing/2014/main" id="{CFAE60D7-58BA-AA88-01C6-B056890DE83D}"/>
              </a:ext>
            </a:extLst>
          </p:cNvPr>
          <p:cNvGrpSpPr/>
          <p:nvPr/>
        </p:nvGrpSpPr>
        <p:grpSpPr>
          <a:xfrm>
            <a:off x="5465047" y="2087508"/>
            <a:ext cx="3540512" cy="1341492"/>
            <a:chOff x="5465047" y="2087508"/>
            <a:chExt cx="3540512" cy="1341492"/>
          </a:xfrm>
        </p:grpSpPr>
        <p:grpSp>
          <p:nvGrpSpPr>
            <p:cNvPr id="67" name="Group 66">
              <a:extLst>
                <a:ext uri="{FF2B5EF4-FFF2-40B4-BE49-F238E27FC236}">
                  <a16:creationId xmlns:a16="http://schemas.microsoft.com/office/drawing/2014/main" id="{1C833DFB-479B-09C2-1708-89BF60C1AC43}"/>
                </a:ext>
              </a:extLst>
            </p:cNvPr>
            <p:cNvGrpSpPr/>
            <p:nvPr/>
          </p:nvGrpSpPr>
          <p:grpSpPr>
            <a:xfrm>
              <a:off x="6281495" y="3013332"/>
              <a:ext cx="1885658" cy="415668"/>
              <a:chOff x="6712494" y="3383478"/>
              <a:chExt cx="1885658" cy="415668"/>
            </a:xfrm>
          </p:grpSpPr>
          <p:sp>
            <p:nvSpPr>
              <p:cNvPr id="68" name="Rectangle 67">
                <a:extLst>
                  <a:ext uri="{FF2B5EF4-FFF2-40B4-BE49-F238E27FC236}">
                    <a16:creationId xmlns:a16="http://schemas.microsoft.com/office/drawing/2014/main" id="{E46C749C-44AB-AF91-F99F-69326D672F16}"/>
                  </a:ext>
                </a:extLst>
              </p:cNvPr>
              <p:cNvSpPr/>
              <p:nvPr/>
            </p:nvSpPr>
            <p:spPr bwMode="auto">
              <a:xfrm>
                <a:off x="6712494" y="3383478"/>
                <a:ext cx="382272" cy="415668"/>
              </a:xfrm>
              <a:prstGeom prst="rect">
                <a:avLst/>
              </a:prstGeom>
              <a:solidFill>
                <a:srgbClr val="0066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69" name="Rectangle 68">
                <a:extLst>
                  <a:ext uri="{FF2B5EF4-FFF2-40B4-BE49-F238E27FC236}">
                    <a16:creationId xmlns:a16="http://schemas.microsoft.com/office/drawing/2014/main" id="{A4D8DFF0-51FD-DBB9-B224-C0CDED911D31}"/>
                  </a:ext>
                </a:extLst>
              </p:cNvPr>
              <p:cNvSpPr/>
              <p:nvPr/>
            </p:nvSpPr>
            <p:spPr bwMode="auto">
              <a:xfrm>
                <a:off x="8248652" y="3406988"/>
                <a:ext cx="349500" cy="390010"/>
              </a:xfrm>
              <a:prstGeom prst="rect">
                <a:avLst/>
              </a:prstGeom>
              <a:solidFill>
                <a:srgbClr val="0066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grpSp>
        <p:grpSp>
          <p:nvGrpSpPr>
            <p:cNvPr id="72" name="Group 71">
              <a:extLst>
                <a:ext uri="{FF2B5EF4-FFF2-40B4-BE49-F238E27FC236}">
                  <a16:creationId xmlns:a16="http://schemas.microsoft.com/office/drawing/2014/main" id="{68BABCF3-ABA9-3CB8-35CC-A087ED16640C}"/>
                </a:ext>
              </a:extLst>
            </p:cNvPr>
            <p:cNvGrpSpPr/>
            <p:nvPr/>
          </p:nvGrpSpPr>
          <p:grpSpPr>
            <a:xfrm>
              <a:off x="5465047" y="2087508"/>
              <a:ext cx="3540512" cy="342167"/>
              <a:chOff x="5394690" y="3388490"/>
              <a:chExt cx="3540512" cy="342167"/>
            </a:xfrm>
          </p:grpSpPr>
          <p:sp>
            <p:nvSpPr>
              <p:cNvPr id="73" name="Rectangle 72">
                <a:extLst>
                  <a:ext uri="{FF2B5EF4-FFF2-40B4-BE49-F238E27FC236}">
                    <a16:creationId xmlns:a16="http://schemas.microsoft.com/office/drawing/2014/main" id="{84C4C64B-2309-FF24-F254-127B7F3A4D55}"/>
                  </a:ext>
                </a:extLst>
              </p:cNvPr>
              <p:cNvSpPr/>
              <p:nvPr/>
            </p:nvSpPr>
            <p:spPr bwMode="auto">
              <a:xfrm>
                <a:off x="8203848" y="3388490"/>
                <a:ext cx="731354" cy="3421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sp>
            <p:nvSpPr>
              <p:cNvPr id="74" name="Rectangle 73">
                <a:extLst>
                  <a:ext uri="{FF2B5EF4-FFF2-40B4-BE49-F238E27FC236}">
                    <a16:creationId xmlns:a16="http://schemas.microsoft.com/office/drawing/2014/main" id="{3F8D9ECA-219C-EE23-D474-77B5F136CA39}"/>
                  </a:ext>
                </a:extLst>
              </p:cNvPr>
              <p:cNvSpPr/>
              <p:nvPr/>
            </p:nvSpPr>
            <p:spPr bwMode="auto">
              <a:xfrm>
                <a:off x="5394690" y="3388490"/>
                <a:ext cx="690426" cy="3421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grpSp>
      </p:grpSp>
      <p:grpSp>
        <p:nvGrpSpPr>
          <p:cNvPr id="77" name="Group 76">
            <a:extLst>
              <a:ext uri="{FF2B5EF4-FFF2-40B4-BE49-F238E27FC236}">
                <a16:creationId xmlns:a16="http://schemas.microsoft.com/office/drawing/2014/main" id="{E3596716-DDCA-BC78-D800-3D547EA3FEC8}"/>
              </a:ext>
            </a:extLst>
          </p:cNvPr>
          <p:cNvGrpSpPr/>
          <p:nvPr/>
        </p:nvGrpSpPr>
        <p:grpSpPr>
          <a:xfrm>
            <a:off x="4152527" y="2078545"/>
            <a:ext cx="907282" cy="1802657"/>
            <a:chOff x="4144901" y="2585716"/>
            <a:chExt cx="660400" cy="597016"/>
          </a:xfrm>
        </p:grpSpPr>
        <p:sp>
          <p:nvSpPr>
            <p:cNvPr id="78" name="TextBox 77">
              <a:extLst>
                <a:ext uri="{FF2B5EF4-FFF2-40B4-BE49-F238E27FC236}">
                  <a16:creationId xmlns:a16="http://schemas.microsoft.com/office/drawing/2014/main" id="{35840169-D586-56DF-9C38-0286A585B86B}"/>
                </a:ext>
              </a:extLst>
            </p:cNvPr>
            <p:cNvSpPr txBox="1"/>
            <p:nvPr/>
          </p:nvSpPr>
          <p:spPr>
            <a:xfrm>
              <a:off x="4144901" y="2585716"/>
              <a:ext cx="660400" cy="163091"/>
            </a:xfrm>
            <a:prstGeom prst="rect">
              <a:avLst/>
            </a:prstGeom>
            <a:noFill/>
          </p:spPr>
          <p:txBody>
            <a:bodyPr wrap="square" rtlCol="0">
              <a:spAutoFit/>
            </a:bodyPr>
            <a:lstStyle/>
            <a:p>
              <a:r>
                <a:rPr lang="en-US" sz="1300" b="1" dirty="0"/>
                <a:t>Passing</a:t>
              </a:r>
            </a:p>
            <a:p>
              <a:r>
                <a:rPr lang="en-US" sz="1300" b="1" dirty="0"/>
                <a:t>WL1</a:t>
              </a:r>
              <a:endParaRPr lang="en-CH" sz="1300" b="1" dirty="0"/>
            </a:p>
          </p:txBody>
        </p:sp>
        <p:sp>
          <p:nvSpPr>
            <p:cNvPr id="79" name="TextBox 78">
              <a:extLst>
                <a:ext uri="{FF2B5EF4-FFF2-40B4-BE49-F238E27FC236}">
                  <a16:creationId xmlns:a16="http://schemas.microsoft.com/office/drawing/2014/main" id="{AF651873-F14D-AFB6-A917-277CAF16B84F}"/>
                </a:ext>
              </a:extLst>
            </p:cNvPr>
            <p:cNvSpPr txBox="1"/>
            <p:nvPr/>
          </p:nvSpPr>
          <p:spPr>
            <a:xfrm>
              <a:off x="4144901" y="3019641"/>
              <a:ext cx="660400" cy="163091"/>
            </a:xfrm>
            <a:prstGeom prst="rect">
              <a:avLst/>
            </a:prstGeom>
            <a:noFill/>
          </p:spPr>
          <p:txBody>
            <a:bodyPr wrap="square" rtlCol="0">
              <a:spAutoFit/>
            </a:bodyPr>
            <a:lstStyle/>
            <a:p>
              <a:r>
                <a:rPr lang="en-US" sz="1300" b="1" dirty="0"/>
                <a:t>Passing</a:t>
              </a:r>
            </a:p>
            <a:p>
              <a:r>
                <a:rPr lang="en-US" sz="1300" b="1" dirty="0"/>
                <a:t>WL2</a:t>
              </a:r>
              <a:endParaRPr lang="en-CH" sz="1300" b="1" dirty="0"/>
            </a:p>
          </p:txBody>
        </p:sp>
      </p:grpSp>
      <p:sp>
        <p:nvSpPr>
          <p:cNvPr id="8" name="Freeform: Shape 7">
            <a:extLst>
              <a:ext uri="{FF2B5EF4-FFF2-40B4-BE49-F238E27FC236}">
                <a16:creationId xmlns:a16="http://schemas.microsoft.com/office/drawing/2014/main" id="{4153BD7E-C964-D343-C639-56ABBE59ADB8}"/>
              </a:ext>
            </a:extLst>
          </p:cNvPr>
          <p:cNvSpPr/>
          <p:nvPr/>
        </p:nvSpPr>
        <p:spPr bwMode="auto">
          <a:xfrm>
            <a:off x="1671378" y="2125123"/>
            <a:ext cx="2430560" cy="2282757"/>
          </a:xfrm>
          <a:custGeom>
            <a:avLst/>
            <a:gdLst>
              <a:gd name="connsiteX0" fmla="*/ 1735862 w 2430560"/>
              <a:gd name="connsiteY0" fmla="*/ 115611 h 2282757"/>
              <a:gd name="connsiteX1" fmla="*/ 1067616 w 2430560"/>
              <a:gd name="connsiteY1" fmla="*/ 1426455 h 2282757"/>
              <a:gd name="connsiteX2" fmla="*/ 1427654 w 2430560"/>
              <a:gd name="connsiteY2" fmla="*/ 1609996 h 2282757"/>
              <a:gd name="connsiteX3" fmla="*/ 2095900 w 2430560"/>
              <a:gd name="connsiteY3" fmla="*/ 299152 h 2282757"/>
              <a:gd name="connsiteX4" fmla="*/ 0 w 2430560"/>
              <a:gd name="connsiteY4" fmla="*/ 0 h 2282757"/>
              <a:gd name="connsiteX5" fmla="*/ 2430560 w 2430560"/>
              <a:gd name="connsiteY5" fmla="*/ 0 h 2282757"/>
              <a:gd name="connsiteX6" fmla="*/ 2430560 w 2430560"/>
              <a:gd name="connsiteY6" fmla="*/ 2282757 h 2282757"/>
              <a:gd name="connsiteX7" fmla="*/ 0 w 2430560"/>
              <a:gd name="connsiteY7" fmla="*/ 2282757 h 22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560" h="2282757">
                <a:moveTo>
                  <a:pt x="1735862" y="115611"/>
                </a:moveTo>
                <a:lnTo>
                  <a:pt x="1067616" y="1426455"/>
                </a:lnTo>
                <a:lnTo>
                  <a:pt x="1427654" y="1609996"/>
                </a:lnTo>
                <a:lnTo>
                  <a:pt x="2095900" y="299152"/>
                </a:lnTo>
                <a:close/>
                <a:moveTo>
                  <a:pt x="0" y="0"/>
                </a:moveTo>
                <a:lnTo>
                  <a:pt x="2430560" y="0"/>
                </a:lnTo>
                <a:lnTo>
                  <a:pt x="2430560" y="2282757"/>
                </a:lnTo>
                <a:lnTo>
                  <a:pt x="0" y="2282757"/>
                </a:lnTo>
                <a:close/>
              </a:path>
            </a:pathLst>
          </a:custGeom>
          <a:solidFill>
            <a:srgbClr val="00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latin typeface="Arial" pitchFamily="34" charset="0"/>
            </a:endParaRPr>
          </a:p>
        </p:txBody>
      </p:sp>
      <p:sp>
        <p:nvSpPr>
          <p:cNvPr id="20" name="Freeform: Shape 19">
            <a:extLst>
              <a:ext uri="{FF2B5EF4-FFF2-40B4-BE49-F238E27FC236}">
                <a16:creationId xmlns:a16="http://schemas.microsoft.com/office/drawing/2014/main" id="{5D425E8B-02E6-CC20-15EC-E611C04DF463}"/>
              </a:ext>
            </a:extLst>
          </p:cNvPr>
          <p:cNvSpPr/>
          <p:nvPr/>
        </p:nvSpPr>
        <p:spPr bwMode="auto">
          <a:xfrm>
            <a:off x="1672002" y="2125123"/>
            <a:ext cx="2447056" cy="2282757"/>
          </a:xfrm>
          <a:custGeom>
            <a:avLst/>
            <a:gdLst>
              <a:gd name="connsiteX0" fmla="*/ 1215749 w 2447056"/>
              <a:gd name="connsiteY0" fmla="*/ 1152055 h 2282757"/>
              <a:gd name="connsiteX1" fmla="*/ 1075864 w 2447056"/>
              <a:gd name="connsiteY1" fmla="*/ 1426455 h 2282757"/>
              <a:gd name="connsiteX2" fmla="*/ 1435902 w 2447056"/>
              <a:gd name="connsiteY2" fmla="*/ 1609996 h 2282757"/>
              <a:gd name="connsiteX3" fmla="*/ 1669353 w 2447056"/>
              <a:gd name="connsiteY3" fmla="*/ 1152055 h 2282757"/>
              <a:gd name="connsiteX4" fmla="*/ 8248 w 2447056"/>
              <a:gd name="connsiteY4" fmla="*/ 1150418 h 2282757"/>
              <a:gd name="connsiteX5" fmla="*/ 2447056 w 2447056"/>
              <a:gd name="connsiteY5" fmla="*/ 1150418 h 2282757"/>
              <a:gd name="connsiteX6" fmla="*/ 2447056 w 2447056"/>
              <a:gd name="connsiteY6" fmla="*/ 1152055 h 2282757"/>
              <a:gd name="connsiteX7" fmla="*/ 2438808 w 2447056"/>
              <a:gd name="connsiteY7" fmla="*/ 1152055 h 2282757"/>
              <a:gd name="connsiteX8" fmla="*/ 2438808 w 2447056"/>
              <a:gd name="connsiteY8" fmla="*/ 2282757 h 2282757"/>
              <a:gd name="connsiteX9" fmla="*/ 8248 w 2447056"/>
              <a:gd name="connsiteY9" fmla="*/ 2282757 h 2282757"/>
              <a:gd name="connsiteX10" fmla="*/ 8248 w 2447056"/>
              <a:gd name="connsiteY10" fmla="*/ 1152055 h 2282757"/>
              <a:gd name="connsiteX11" fmla="*/ 2438808 w 2447056"/>
              <a:gd name="connsiteY11" fmla="*/ 1040409 h 2282757"/>
              <a:gd name="connsiteX12" fmla="*/ 2447056 w 2447056"/>
              <a:gd name="connsiteY12" fmla="*/ 1040409 h 2282757"/>
              <a:gd name="connsiteX13" fmla="*/ 2447056 w 2447056"/>
              <a:gd name="connsiteY13" fmla="*/ 1042046 h 2282757"/>
              <a:gd name="connsiteX14" fmla="*/ 2438808 w 2447056"/>
              <a:gd name="connsiteY14" fmla="*/ 1042046 h 2282757"/>
              <a:gd name="connsiteX15" fmla="*/ 1272664 w 2447056"/>
              <a:gd name="connsiteY15" fmla="*/ 1040409 h 2282757"/>
              <a:gd name="connsiteX16" fmla="*/ 1726268 w 2447056"/>
              <a:gd name="connsiteY16" fmla="*/ 1040409 h 2282757"/>
              <a:gd name="connsiteX17" fmla="*/ 1725433 w 2447056"/>
              <a:gd name="connsiteY17" fmla="*/ 1042046 h 2282757"/>
              <a:gd name="connsiteX18" fmla="*/ 1271829 w 2447056"/>
              <a:gd name="connsiteY18" fmla="*/ 1042046 h 2282757"/>
              <a:gd name="connsiteX19" fmla="*/ 0 w 2447056"/>
              <a:gd name="connsiteY19" fmla="*/ 718041 h 2282757"/>
              <a:gd name="connsiteX20" fmla="*/ 2438808 w 2447056"/>
              <a:gd name="connsiteY20" fmla="*/ 718041 h 2282757"/>
              <a:gd name="connsiteX21" fmla="*/ 2438808 w 2447056"/>
              <a:gd name="connsiteY21" fmla="*/ 719678 h 2282757"/>
              <a:gd name="connsiteX22" fmla="*/ 2438808 w 2447056"/>
              <a:gd name="connsiteY22" fmla="*/ 1040409 h 2282757"/>
              <a:gd name="connsiteX23" fmla="*/ 1726268 w 2447056"/>
              <a:gd name="connsiteY23" fmla="*/ 1040409 h 2282757"/>
              <a:gd name="connsiteX24" fmla="*/ 1889771 w 2447056"/>
              <a:gd name="connsiteY24" fmla="*/ 719678 h 2282757"/>
              <a:gd name="connsiteX25" fmla="*/ 1436167 w 2447056"/>
              <a:gd name="connsiteY25" fmla="*/ 719678 h 2282757"/>
              <a:gd name="connsiteX26" fmla="*/ 1272664 w 2447056"/>
              <a:gd name="connsiteY26" fmla="*/ 1040409 h 2282757"/>
              <a:gd name="connsiteX27" fmla="*/ 8248 w 2447056"/>
              <a:gd name="connsiteY27" fmla="*/ 1040409 h 2282757"/>
              <a:gd name="connsiteX28" fmla="*/ 8248 w 2447056"/>
              <a:gd name="connsiteY28" fmla="*/ 719678 h 2282757"/>
              <a:gd name="connsiteX29" fmla="*/ 0 w 2447056"/>
              <a:gd name="connsiteY29" fmla="*/ 719678 h 2282757"/>
              <a:gd name="connsiteX30" fmla="*/ 1493083 w 2447056"/>
              <a:gd name="connsiteY30" fmla="*/ 608032 h 2282757"/>
              <a:gd name="connsiteX31" fmla="*/ 1946687 w 2447056"/>
              <a:gd name="connsiteY31" fmla="*/ 608032 h 2282757"/>
              <a:gd name="connsiteX32" fmla="*/ 1945852 w 2447056"/>
              <a:gd name="connsiteY32" fmla="*/ 609669 h 2282757"/>
              <a:gd name="connsiteX33" fmla="*/ 1492248 w 2447056"/>
              <a:gd name="connsiteY33" fmla="*/ 609669 h 2282757"/>
              <a:gd name="connsiteX34" fmla="*/ 0 w 2447056"/>
              <a:gd name="connsiteY34" fmla="*/ 608032 h 2282757"/>
              <a:gd name="connsiteX35" fmla="*/ 8248 w 2447056"/>
              <a:gd name="connsiteY35" fmla="*/ 608032 h 2282757"/>
              <a:gd name="connsiteX36" fmla="*/ 8248 w 2447056"/>
              <a:gd name="connsiteY36" fmla="*/ 609669 h 2282757"/>
              <a:gd name="connsiteX37" fmla="*/ 0 w 2447056"/>
              <a:gd name="connsiteY37" fmla="*/ 609669 h 2282757"/>
              <a:gd name="connsiteX38" fmla="*/ 8248 w 2447056"/>
              <a:gd name="connsiteY38" fmla="*/ 0 h 2282757"/>
              <a:gd name="connsiteX39" fmla="*/ 2438808 w 2447056"/>
              <a:gd name="connsiteY39" fmla="*/ 0 h 2282757"/>
              <a:gd name="connsiteX40" fmla="*/ 2438808 w 2447056"/>
              <a:gd name="connsiteY40" fmla="*/ 608032 h 2282757"/>
              <a:gd name="connsiteX41" fmla="*/ 1946687 w 2447056"/>
              <a:gd name="connsiteY41" fmla="*/ 608032 h 2282757"/>
              <a:gd name="connsiteX42" fmla="*/ 2104148 w 2447056"/>
              <a:gd name="connsiteY42" fmla="*/ 299152 h 2282757"/>
              <a:gd name="connsiteX43" fmla="*/ 1744110 w 2447056"/>
              <a:gd name="connsiteY43" fmla="*/ 115611 h 2282757"/>
              <a:gd name="connsiteX44" fmla="*/ 1493083 w 2447056"/>
              <a:gd name="connsiteY44" fmla="*/ 608032 h 2282757"/>
              <a:gd name="connsiteX45" fmla="*/ 8248 w 2447056"/>
              <a:gd name="connsiteY45" fmla="*/ 608032 h 22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47056" h="2282757">
                <a:moveTo>
                  <a:pt x="1215749" y="1152055"/>
                </a:moveTo>
                <a:lnTo>
                  <a:pt x="1075864" y="1426455"/>
                </a:lnTo>
                <a:lnTo>
                  <a:pt x="1435902" y="1609996"/>
                </a:lnTo>
                <a:lnTo>
                  <a:pt x="1669353" y="1152055"/>
                </a:lnTo>
                <a:close/>
                <a:moveTo>
                  <a:pt x="8248" y="1150418"/>
                </a:moveTo>
                <a:lnTo>
                  <a:pt x="2447056" y="1150418"/>
                </a:lnTo>
                <a:lnTo>
                  <a:pt x="2447056" y="1152055"/>
                </a:lnTo>
                <a:lnTo>
                  <a:pt x="2438808" y="1152055"/>
                </a:lnTo>
                <a:lnTo>
                  <a:pt x="2438808" y="2282757"/>
                </a:lnTo>
                <a:lnTo>
                  <a:pt x="8248" y="2282757"/>
                </a:lnTo>
                <a:lnTo>
                  <a:pt x="8248" y="1152055"/>
                </a:lnTo>
                <a:close/>
                <a:moveTo>
                  <a:pt x="2438808" y="1040409"/>
                </a:moveTo>
                <a:lnTo>
                  <a:pt x="2447056" y="1040409"/>
                </a:lnTo>
                <a:lnTo>
                  <a:pt x="2447056" y="1042046"/>
                </a:lnTo>
                <a:lnTo>
                  <a:pt x="2438808" y="1042046"/>
                </a:lnTo>
                <a:close/>
                <a:moveTo>
                  <a:pt x="1272664" y="1040409"/>
                </a:moveTo>
                <a:lnTo>
                  <a:pt x="1726268" y="1040409"/>
                </a:lnTo>
                <a:lnTo>
                  <a:pt x="1725433" y="1042046"/>
                </a:lnTo>
                <a:lnTo>
                  <a:pt x="1271829" y="1042046"/>
                </a:lnTo>
                <a:close/>
                <a:moveTo>
                  <a:pt x="0" y="718041"/>
                </a:moveTo>
                <a:lnTo>
                  <a:pt x="2438808" y="718041"/>
                </a:lnTo>
                <a:lnTo>
                  <a:pt x="2438808" y="719678"/>
                </a:lnTo>
                <a:lnTo>
                  <a:pt x="2438808" y="1040409"/>
                </a:lnTo>
                <a:lnTo>
                  <a:pt x="1726268" y="1040409"/>
                </a:lnTo>
                <a:lnTo>
                  <a:pt x="1889771" y="719678"/>
                </a:lnTo>
                <a:lnTo>
                  <a:pt x="1436167" y="719678"/>
                </a:lnTo>
                <a:lnTo>
                  <a:pt x="1272664" y="1040409"/>
                </a:lnTo>
                <a:lnTo>
                  <a:pt x="8248" y="1040409"/>
                </a:lnTo>
                <a:lnTo>
                  <a:pt x="8248" y="719678"/>
                </a:lnTo>
                <a:lnTo>
                  <a:pt x="0" y="719678"/>
                </a:lnTo>
                <a:close/>
                <a:moveTo>
                  <a:pt x="1493083" y="608032"/>
                </a:moveTo>
                <a:lnTo>
                  <a:pt x="1946687" y="608032"/>
                </a:lnTo>
                <a:lnTo>
                  <a:pt x="1945852" y="609669"/>
                </a:lnTo>
                <a:lnTo>
                  <a:pt x="1492248" y="609669"/>
                </a:lnTo>
                <a:close/>
                <a:moveTo>
                  <a:pt x="0" y="608032"/>
                </a:moveTo>
                <a:lnTo>
                  <a:pt x="8248" y="608032"/>
                </a:lnTo>
                <a:lnTo>
                  <a:pt x="8248" y="609669"/>
                </a:lnTo>
                <a:lnTo>
                  <a:pt x="0" y="609669"/>
                </a:lnTo>
                <a:close/>
                <a:moveTo>
                  <a:pt x="8248" y="0"/>
                </a:moveTo>
                <a:lnTo>
                  <a:pt x="2438808" y="0"/>
                </a:lnTo>
                <a:lnTo>
                  <a:pt x="2438808" y="608032"/>
                </a:lnTo>
                <a:lnTo>
                  <a:pt x="1946687" y="608032"/>
                </a:lnTo>
                <a:lnTo>
                  <a:pt x="2104148" y="299152"/>
                </a:lnTo>
                <a:lnTo>
                  <a:pt x="1744110" y="115611"/>
                </a:lnTo>
                <a:lnTo>
                  <a:pt x="1493083" y="608032"/>
                </a:lnTo>
                <a:lnTo>
                  <a:pt x="8248" y="608032"/>
                </a:lnTo>
                <a:close/>
              </a:path>
            </a:pathLst>
          </a:custGeom>
          <a:solidFill>
            <a:srgbClr val="00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latin typeface="Arial" pitchFamily="34" charset="0"/>
            </a:endParaRPr>
          </a:p>
        </p:txBody>
      </p:sp>
      <p:sp>
        <p:nvSpPr>
          <p:cNvPr id="31" name="Freeform: Shape 30">
            <a:extLst>
              <a:ext uri="{FF2B5EF4-FFF2-40B4-BE49-F238E27FC236}">
                <a16:creationId xmlns:a16="http://schemas.microsoft.com/office/drawing/2014/main" id="{00332DE0-4212-E74B-709C-55E7D041BF13}"/>
              </a:ext>
            </a:extLst>
          </p:cNvPr>
          <p:cNvSpPr/>
          <p:nvPr/>
        </p:nvSpPr>
        <p:spPr bwMode="auto">
          <a:xfrm>
            <a:off x="1665605" y="2125123"/>
            <a:ext cx="2447056" cy="2282757"/>
          </a:xfrm>
          <a:custGeom>
            <a:avLst/>
            <a:gdLst>
              <a:gd name="connsiteX0" fmla="*/ 1371465 w 2447056"/>
              <a:gd name="connsiteY0" fmla="*/ 1577147 h 2282757"/>
              <a:gd name="connsiteX1" fmla="*/ 1435902 w 2447056"/>
              <a:gd name="connsiteY1" fmla="*/ 1609996 h 2282757"/>
              <a:gd name="connsiteX2" fmla="*/ 1452648 w 2447056"/>
              <a:gd name="connsiteY2" fmla="*/ 1577147 h 2282757"/>
              <a:gd name="connsiteX3" fmla="*/ 2438808 w 2447056"/>
              <a:gd name="connsiteY3" fmla="*/ 1467238 h 2282757"/>
              <a:gd name="connsiteX4" fmla="*/ 2441893 w 2447056"/>
              <a:gd name="connsiteY4" fmla="*/ 1467238 h 2282757"/>
              <a:gd name="connsiteX5" fmla="*/ 2441893 w 2447056"/>
              <a:gd name="connsiteY5" fmla="*/ 1568838 h 2282757"/>
              <a:gd name="connsiteX6" fmla="*/ 2438808 w 2447056"/>
              <a:gd name="connsiteY6" fmla="*/ 1568838 h 2282757"/>
              <a:gd name="connsiteX7" fmla="*/ 1155865 w 2447056"/>
              <a:gd name="connsiteY7" fmla="*/ 1467238 h 2282757"/>
              <a:gd name="connsiteX8" fmla="*/ 1508678 w 2447056"/>
              <a:gd name="connsiteY8" fmla="*/ 1467238 h 2282757"/>
              <a:gd name="connsiteX9" fmla="*/ 1504442 w 2447056"/>
              <a:gd name="connsiteY9" fmla="*/ 1475547 h 2282757"/>
              <a:gd name="connsiteX10" fmla="*/ 1172164 w 2447056"/>
              <a:gd name="connsiteY10" fmla="*/ 1475547 h 2282757"/>
              <a:gd name="connsiteX11" fmla="*/ 8248 w 2447056"/>
              <a:gd name="connsiteY11" fmla="*/ 1150418 h 2282757"/>
              <a:gd name="connsiteX12" fmla="*/ 2447056 w 2447056"/>
              <a:gd name="connsiteY12" fmla="*/ 1150418 h 2282757"/>
              <a:gd name="connsiteX13" fmla="*/ 2447056 w 2447056"/>
              <a:gd name="connsiteY13" fmla="*/ 1152055 h 2282757"/>
              <a:gd name="connsiteX14" fmla="*/ 2438808 w 2447056"/>
              <a:gd name="connsiteY14" fmla="*/ 1152055 h 2282757"/>
              <a:gd name="connsiteX15" fmla="*/ 2438808 w 2447056"/>
              <a:gd name="connsiteY15" fmla="*/ 1467238 h 2282757"/>
              <a:gd name="connsiteX16" fmla="*/ 1508678 w 2447056"/>
              <a:gd name="connsiteY16" fmla="*/ 1467238 h 2282757"/>
              <a:gd name="connsiteX17" fmla="*/ 1669353 w 2447056"/>
              <a:gd name="connsiteY17" fmla="*/ 1152055 h 2282757"/>
              <a:gd name="connsiteX18" fmla="*/ 1215749 w 2447056"/>
              <a:gd name="connsiteY18" fmla="*/ 1152055 h 2282757"/>
              <a:gd name="connsiteX19" fmla="*/ 1075864 w 2447056"/>
              <a:gd name="connsiteY19" fmla="*/ 1426455 h 2282757"/>
              <a:gd name="connsiteX20" fmla="*/ 1155865 w 2447056"/>
              <a:gd name="connsiteY20" fmla="*/ 1467238 h 2282757"/>
              <a:gd name="connsiteX21" fmla="*/ 11333 w 2447056"/>
              <a:gd name="connsiteY21" fmla="*/ 1467238 h 2282757"/>
              <a:gd name="connsiteX22" fmla="*/ 11333 w 2447056"/>
              <a:gd name="connsiteY22" fmla="*/ 1568838 h 2282757"/>
              <a:gd name="connsiteX23" fmla="*/ 2438808 w 2447056"/>
              <a:gd name="connsiteY23" fmla="*/ 1568838 h 2282757"/>
              <a:gd name="connsiteX24" fmla="*/ 2438808 w 2447056"/>
              <a:gd name="connsiteY24" fmla="*/ 2282757 h 2282757"/>
              <a:gd name="connsiteX25" fmla="*/ 8248 w 2447056"/>
              <a:gd name="connsiteY25" fmla="*/ 2282757 h 2282757"/>
              <a:gd name="connsiteX26" fmla="*/ 8248 w 2447056"/>
              <a:gd name="connsiteY26" fmla="*/ 1577147 h 2282757"/>
              <a:gd name="connsiteX27" fmla="*/ 6189 w 2447056"/>
              <a:gd name="connsiteY27" fmla="*/ 1577147 h 2282757"/>
              <a:gd name="connsiteX28" fmla="*/ 6189 w 2447056"/>
              <a:gd name="connsiteY28" fmla="*/ 1475547 h 2282757"/>
              <a:gd name="connsiteX29" fmla="*/ 8248 w 2447056"/>
              <a:gd name="connsiteY29" fmla="*/ 1475547 h 2282757"/>
              <a:gd name="connsiteX30" fmla="*/ 8248 w 2447056"/>
              <a:gd name="connsiteY30" fmla="*/ 1152055 h 2282757"/>
              <a:gd name="connsiteX31" fmla="*/ 2438808 w 2447056"/>
              <a:gd name="connsiteY31" fmla="*/ 1040409 h 2282757"/>
              <a:gd name="connsiteX32" fmla="*/ 2447056 w 2447056"/>
              <a:gd name="connsiteY32" fmla="*/ 1040409 h 2282757"/>
              <a:gd name="connsiteX33" fmla="*/ 2447056 w 2447056"/>
              <a:gd name="connsiteY33" fmla="*/ 1042046 h 2282757"/>
              <a:gd name="connsiteX34" fmla="*/ 2438808 w 2447056"/>
              <a:gd name="connsiteY34" fmla="*/ 1042046 h 2282757"/>
              <a:gd name="connsiteX35" fmla="*/ 1272664 w 2447056"/>
              <a:gd name="connsiteY35" fmla="*/ 1040409 h 2282757"/>
              <a:gd name="connsiteX36" fmla="*/ 1726268 w 2447056"/>
              <a:gd name="connsiteY36" fmla="*/ 1040409 h 2282757"/>
              <a:gd name="connsiteX37" fmla="*/ 1725433 w 2447056"/>
              <a:gd name="connsiteY37" fmla="*/ 1042046 h 2282757"/>
              <a:gd name="connsiteX38" fmla="*/ 1271829 w 2447056"/>
              <a:gd name="connsiteY38" fmla="*/ 1042046 h 2282757"/>
              <a:gd name="connsiteX39" fmla="*/ 0 w 2447056"/>
              <a:gd name="connsiteY39" fmla="*/ 718041 h 2282757"/>
              <a:gd name="connsiteX40" fmla="*/ 2438808 w 2447056"/>
              <a:gd name="connsiteY40" fmla="*/ 718041 h 2282757"/>
              <a:gd name="connsiteX41" fmla="*/ 2438808 w 2447056"/>
              <a:gd name="connsiteY41" fmla="*/ 719678 h 2282757"/>
              <a:gd name="connsiteX42" fmla="*/ 2438808 w 2447056"/>
              <a:gd name="connsiteY42" fmla="*/ 1040409 h 2282757"/>
              <a:gd name="connsiteX43" fmla="*/ 1726268 w 2447056"/>
              <a:gd name="connsiteY43" fmla="*/ 1040409 h 2282757"/>
              <a:gd name="connsiteX44" fmla="*/ 1889771 w 2447056"/>
              <a:gd name="connsiteY44" fmla="*/ 719678 h 2282757"/>
              <a:gd name="connsiteX45" fmla="*/ 1436167 w 2447056"/>
              <a:gd name="connsiteY45" fmla="*/ 719678 h 2282757"/>
              <a:gd name="connsiteX46" fmla="*/ 1272664 w 2447056"/>
              <a:gd name="connsiteY46" fmla="*/ 1040409 h 2282757"/>
              <a:gd name="connsiteX47" fmla="*/ 8248 w 2447056"/>
              <a:gd name="connsiteY47" fmla="*/ 1040409 h 2282757"/>
              <a:gd name="connsiteX48" fmla="*/ 8248 w 2447056"/>
              <a:gd name="connsiteY48" fmla="*/ 719678 h 2282757"/>
              <a:gd name="connsiteX49" fmla="*/ 0 w 2447056"/>
              <a:gd name="connsiteY49" fmla="*/ 719678 h 2282757"/>
              <a:gd name="connsiteX50" fmla="*/ 1493083 w 2447056"/>
              <a:gd name="connsiteY50" fmla="*/ 608032 h 2282757"/>
              <a:gd name="connsiteX51" fmla="*/ 1946687 w 2447056"/>
              <a:gd name="connsiteY51" fmla="*/ 608032 h 2282757"/>
              <a:gd name="connsiteX52" fmla="*/ 1945852 w 2447056"/>
              <a:gd name="connsiteY52" fmla="*/ 609669 h 2282757"/>
              <a:gd name="connsiteX53" fmla="*/ 1492248 w 2447056"/>
              <a:gd name="connsiteY53" fmla="*/ 609669 h 2282757"/>
              <a:gd name="connsiteX54" fmla="*/ 0 w 2447056"/>
              <a:gd name="connsiteY54" fmla="*/ 608032 h 2282757"/>
              <a:gd name="connsiteX55" fmla="*/ 8248 w 2447056"/>
              <a:gd name="connsiteY55" fmla="*/ 608032 h 2282757"/>
              <a:gd name="connsiteX56" fmla="*/ 8248 w 2447056"/>
              <a:gd name="connsiteY56" fmla="*/ 609669 h 2282757"/>
              <a:gd name="connsiteX57" fmla="*/ 0 w 2447056"/>
              <a:gd name="connsiteY57" fmla="*/ 609669 h 2282757"/>
              <a:gd name="connsiteX58" fmla="*/ 2438808 w 2447056"/>
              <a:gd name="connsiteY58" fmla="*/ 162094 h 2282757"/>
              <a:gd name="connsiteX59" fmla="*/ 2441893 w 2447056"/>
              <a:gd name="connsiteY59" fmla="*/ 162094 h 2282757"/>
              <a:gd name="connsiteX60" fmla="*/ 2441893 w 2447056"/>
              <a:gd name="connsiteY60" fmla="*/ 263694 h 2282757"/>
              <a:gd name="connsiteX61" fmla="*/ 2438808 w 2447056"/>
              <a:gd name="connsiteY61" fmla="*/ 263694 h 2282757"/>
              <a:gd name="connsiteX62" fmla="*/ 1720414 w 2447056"/>
              <a:gd name="connsiteY62" fmla="*/ 162094 h 2282757"/>
              <a:gd name="connsiteX63" fmla="*/ 1835292 w 2447056"/>
              <a:gd name="connsiteY63" fmla="*/ 162094 h 2282757"/>
              <a:gd name="connsiteX64" fmla="*/ 1851591 w 2447056"/>
              <a:gd name="connsiteY64" fmla="*/ 170403 h 2282757"/>
              <a:gd name="connsiteX65" fmla="*/ 1716178 w 2447056"/>
              <a:gd name="connsiteY65" fmla="*/ 170403 h 2282757"/>
              <a:gd name="connsiteX66" fmla="*/ 8248 w 2447056"/>
              <a:gd name="connsiteY66" fmla="*/ 0 h 2282757"/>
              <a:gd name="connsiteX67" fmla="*/ 2438808 w 2447056"/>
              <a:gd name="connsiteY67" fmla="*/ 0 h 2282757"/>
              <a:gd name="connsiteX68" fmla="*/ 2438808 w 2447056"/>
              <a:gd name="connsiteY68" fmla="*/ 162094 h 2282757"/>
              <a:gd name="connsiteX69" fmla="*/ 1835292 w 2447056"/>
              <a:gd name="connsiteY69" fmla="*/ 162094 h 2282757"/>
              <a:gd name="connsiteX70" fmla="*/ 1744110 w 2447056"/>
              <a:gd name="connsiteY70" fmla="*/ 115611 h 2282757"/>
              <a:gd name="connsiteX71" fmla="*/ 1720414 w 2447056"/>
              <a:gd name="connsiteY71" fmla="*/ 162094 h 2282757"/>
              <a:gd name="connsiteX72" fmla="*/ 11333 w 2447056"/>
              <a:gd name="connsiteY72" fmla="*/ 162094 h 2282757"/>
              <a:gd name="connsiteX73" fmla="*/ 11333 w 2447056"/>
              <a:gd name="connsiteY73" fmla="*/ 263694 h 2282757"/>
              <a:gd name="connsiteX74" fmla="*/ 2438808 w 2447056"/>
              <a:gd name="connsiteY74" fmla="*/ 263694 h 2282757"/>
              <a:gd name="connsiteX75" fmla="*/ 2438808 w 2447056"/>
              <a:gd name="connsiteY75" fmla="*/ 608032 h 2282757"/>
              <a:gd name="connsiteX76" fmla="*/ 1946687 w 2447056"/>
              <a:gd name="connsiteY76" fmla="*/ 608032 h 2282757"/>
              <a:gd name="connsiteX77" fmla="*/ 2104148 w 2447056"/>
              <a:gd name="connsiteY77" fmla="*/ 299152 h 2282757"/>
              <a:gd name="connsiteX78" fmla="*/ 2050892 w 2447056"/>
              <a:gd name="connsiteY78" fmla="*/ 272003 h 2282757"/>
              <a:gd name="connsiteX79" fmla="*/ 1664385 w 2447056"/>
              <a:gd name="connsiteY79" fmla="*/ 272003 h 2282757"/>
              <a:gd name="connsiteX80" fmla="*/ 1493083 w 2447056"/>
              <a:gd name="connsiteY80" fmla="*/ 608032 h 2282757"/>
              <a:gd name="connsiteX81" fmla="*/ 8248 w 2447056"/>
              <a:gd name="connsiteY81" fmla="*/ 608032 h 2282757"/>
              <a:gd name="connsiteX82" fmla="*/ 8248 w 2447056"/>
              <a:gd name="connsiteY82" fmla="*/ 272003 h 2282757"/>
              <a:gd name="connsiteX83" fmla="*/ 6189 w 2447056"/>
              <a:gd name="connsiteY83" fmla="*/ 272003 h 2282757"/>
              <a:gd name="connsiteX84" fmla="*/ 6189 w 2447056"/>
              <a:gd name="connsiteY84" fmla="*/ 170403 h 2282757"/>
              <a:gd name="connsiteX85" fmla="*/ 8248 w 2447056"/>
              <a:gd name="connsiteY85" fmla="*/ 170403 h 22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47056" h="2282757">
                <a:moveTo>
                  <a:pt x="1371465" y="1577147"/>
                </a:moveTo>
                <a:lnTo>
                  <a:pt x="1435902" y="1609996"/>
                </a:lnTo>
                <a:lnTo>
                  <a:pt x="1452648" y="1577147"/>
                </a:lnTo>
                <a:close/>
                <a:moveTo>
                  <a:pt x="2438808" y="1467238"/>
                </a:moveTo>
                <a:lnTo>
                  <a:pt x="2441893" y="1467238"/>
                </a:lnTo>
                <a:lnTo>
                  <a:pt x="2441893" y="1568838"/>
                </a:lnTo>
                <a:lnTo>
                  <a:pt x="2438808" y="1568838"/>
                </a:lnTo>
                <a:close/>
                <a:moveTo>
                  <a:pt x="1155865" y="1467238"/>
                </a:moveTo>
                <a:lnTo>
                  <a:pt x="1508678" y="1467238"/>
                </a:lnTo>
                <a:lnTo>
                  <a:pt x="1504442" y="1475547"/>
                </a:lnTo>
                <a:lnTo>
                  <a:pt x="1172164" y="1475547"/>
                </a:lnTo>
                <a:close/>
                <a:moveTo>
                  <a:pt x="8248" y="1150418"/>
                </a:moveTo>
                <a:lnTo>
                  <a:pt x="2447056" y="1150418"/>
                </a:lnTo>
                <a:lnTo>
                  <a:pt x="2447056" y="1152055"/>
                </a:lnTo>
                <a:lnTo>
                  <a:pt x="2438808" y="1152055"/>
                </a:lnTo>
                <a:lnTo>
                  <a:pt x="2438808" y="1467238"/>
                </a:lnTo>
                <a:lnTo>
                  <a:pt x="1508678" y="1467238"/>
                </a:lnTo>
                <a:lnTo>
                  <a:pt x="1669353" y="1152055"/>
                </a:lnTo>
                <a:lnTo>
                  <a:pt x="1215749" y="1152055"/>
                </a:lnTo>
                <a:lnTo>
                  <a:pt x="1075864" y="1426455"/>
                </a:lnTo>
                <a:lnTo>
                  <a:pt x="1155865" y="1467238"/>
                </a:lnTo>
                <a:lnTo>
                  <a:pt x="11333" y="1467238"/>
                </a:lnTo>
                <a:lnTo>
                  <a:pt x="11333" y="1568838"/>
                </a:lnTo>
                <a:lnTo>
                  <a:pt x="2438808" y="1568838"/>
                </a:lnTo>
                <a:lnTo>
                  <a:pt x="2438808" y="2282757"/>
                </a:lnTo>
                <a:lnTo>
                  <a:pt x="8248" y="2282757"/>
                </a:lnTo>
                <a:lnTo>
                  <a:pt x="8248" y="1577147"/>
                </a:lnTo>
                <a:lnTo>
                  <a:pt x="6189" y="1577147"/>
                </a:lnTo>
                <a:lnTo>
                  <a:pt x="6189" y="1475547"/>
                </a:lnTo>
                <a:lnTo>
                  <a:pt x="8248" y="1475547"/>
                </a:lnTo>
                <a:lnTo>
                  <a:pt x="8248" y="1152055"/>
                </a:lnTo>
                <a:close/>
                <a:moveTo>
                  <a:pt x="2438808" y="1040409"/>
                </a:moveTo>
                <a:lnTo>
                  <a:pt x="2447056" y="1040409"/>
                </a:lnTo>
                <a:lnTo>
                  <a:pt x="2447056" y="1042046"/>
                </a:lnTo>
                <a:lnTo>
                  <a:pt x="2438808" y="1042046"/>
                </a:lnTo>
                <a:close/>
                <a:moveTo>
                  <a:pt x="1272664" y="1040409"/>
                </a:moveTo>
                <a:lnTo>
                  <a:pt x="1726268" y="1040409"/>
                </a:lnTo>
                <a:lnTo>
                  <a:pt x="1725433" y="1042046"/>
                </a:lnTo>
                <a:lnTo>
                  <a:pt x="1271829" y="1042046"/>
                </a:lnTo>
                <a:close/>
                <a:moveTo>
                  <a:pt x="0" y="718041"/>
                </a:moveTo>
                <a:lnTo>
                  <a:pt x="2438808" y="718041"/>
                </a:lnTo>
                <a:lnTo>
                  <a:pt x="2438808" y="719678"/>
                </a:lnTo>
                <a:lnTo>
                  <a:pt x="2438808" y="1040409"/>
                </a:lnTo>
                <a:lnTo>
                  <a:pt x="1726268" y="1040409"/>
                </a:lnTo>
                <a:lnTo>
                  <a:pt x="1889771" y="719678"/>
                </a:lnTo>
                <a:lnTo>
                  <a:pt x="1436167" y="719678"/>
                </a:lnTo>
                <a:lnTo>
                  <a:pt x="1272664" y="1040409"/>
                </a:lnTo>
                <a:lnTo>
                  <a:pt x="8248" y="1040409"/>
                </a:lnTo>
                <a:lnTo>
                  <a:pt x="8248" y="719678"/>
                </a:lnTo>
                <a:lnTo>
                  <a:pt x="0" y="719678"/>
                </a:lnTo>
                <a:close/>
                <a:moveTo>
                  <a:pt x="1493083" y="608032"/>
                </a:moveTo>
                <a:lnTo>
                  <a:pt x="1946687" y="608032"/>
                </a:lnTo>
                <a:lnTo>
                  <a:pt x="1945852" y="609669"/>
                </a:lnTo>
                <a:lnTo>
                  <a:pt x="1492248" y="609669"/>
                </a:lnTo>
                <a:close/>
                <a:moveTo>
                  <a:pt x="0" y="608032"/>
                </a:moveTo>
                <a:lnTo>
                  <a:pt x="8248" y="608032"/>
                </a:lnTo>
                <a:lnTo>
                  <a:pt x="8248" y="609669"/>
                </a:lnTo>
                <a:lnTo>
                  <a:pt x="0" y="609669"/>
                </a:lnTo>
                <a:close/>
                <a:moveTo>
                  <a:pt x="2438808" y="162094"/>
                </a:moveTo>
                <a:lnTo>
                  <a:pt x="2441893" y="162094"/>
                </a:lnTo>
                <a:lnTo>
                  <a:pt x="2441893" y="263694"/>
                </a:lnTo>
                <a:lnTo>
                  <a:pt x="2438808" y="263694"/>
                </a:lnTo>
                <a:close/>
                <a:moveTo>
                  <a:pt x="1720414" y="162094"/>
                </a:moveTo>
                <a:lnTo>
                  <a:pt x="1835292" y="162094"/>
                </a:lnTo>
                <a:lnTo>
                  <a:pt x="1851591" y="170403"/>
                </a:lnTo>
                <a:lnTo>
                  <a:pt x="1716178" y="170403"/>
                </a:lnTo>
                <a:close/>
                <a:moveTo>
                  <a:pt x="8248" y="0"/>
                </a:moveTo>
                <a:lnTo>
                  <a:pt x="2438808" y="0"/>
                </a:lnTo>
                <a:lnTo>
                  <a:pt x="2438808" y="162094"/>
                </a:lnTo>
                <a:lnTo>
                  <a:pt x="1835292" y="162094"/>
                </a:lnTo>
                <a:lnTo>
                  <a:pt x="1744110" y="115611"/>
                </a:lnTo>
                <a:lnTo>
                  <a:pt x="1720414" y="162094"/>
                </a:lnTo>
                <a:lnTo>
                  <a:pt x="11333" y="162094"/>
                </a:lnTo>
                <a:lnTo>
                  <a:pt x="11333" y="263694"/>
                </a:lnTo>
                <a:lnTo>
                  <a:pt x="2438808" y="263694"/>
                </a:lnTo>
                <a:lnTo>
                  <a:pt x="2438808" y="608032"/>
                </a:lnTo>
                <a:lnTo>
                  <a:pt x="1946687" y="608032"/>
                </a:lnTo>
                <a:lnTo>
                  <a:pt x="2104148" y="299152"/>
                </a:lnTo>
                <a:lnTo>
                  <a:pt x="2050892" y="272003"/>
                </a:lnTo>
                <a:lnTo>
                  <a:pt x="1664385" y="272003"/>
                </a:lnTo>
                <a:lnTo>
                  <a:pt x="1493083" y="608032"/>
                </a:lnTo>
                <a:lnTo>
                  <a:pt x="8248" y="608032"/>
                </a:lnTo>
                <a:lnTo>
                  <a:pt x="8248" y="272003"/>
                </a:lnTo>
                <a:lnTo>
                  <a:pt x="6189" y="272003"/>
                </a:lnTo>
                <a:lnTo>
                  <a:pt x="6189" y="170403"/>
                </a:lnTo>
                <a:lnTo>
                  <a:pt x="8248" y="170403"/>
                </a:lnTo>
                <a:close/>
              </a:path>
            </a:pathLst>
          </a:custGeom>
          <a:solidFill>
            <a:srgbClr val="00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LID4096"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3983477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0" grpId="0" animBg="1"/>
      <p:bldP spid="20" grpId="1"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442ED-D698-47E0-2DDC-DE37C125C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7ABBF-E553-A0F7-BCE0-E9F1E3673D36}"/>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RowHammer</a:t>
            </a:r>
            <a:r>
              <a:rPr lang="en-US" sz="3200" b="1" dirty="0"/>
              <a:t> I</a:t>
            </a:r>
          </a:p>
        </p:txBody>
      </p:sp>
      <p:sp>
        <p:nvSpPr>
          <p:cNvPr id="4" name="Slide Number Placeholder 3">
            <a:extLst>
              <a:ext uri="{FF2B5EF4-FFF2-40B4-BE49-F238E27FC236}">
                <a16:creationId xmlns:a16="http://schemas.microsoft.com/office/drawing/2014/main" id="{AF1C73EF-5898-EB62-6D2B-473D3BE0D7A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DA8954FF-9534-2A05-B4E1-69CED12FB71A}"/>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a:t>
            </a:r>
            <a:r>
              <a:rPr lang="en-US" sz="2000" b="1" dirty="0" err="1"/>
              <a:t>RowHammer</a:t>
            </a:r>
            <a:endParaRPr lang="en-US" sz="2000" b="1" dirty="0"/>
          </a:p>
          <a:p>
            <a:pPr lvl="1">
              <a:spcBef>
                <a:spcPts val="600"/>
              </a:spcBef>
            </a:pPr>
            <a:r>
              <a:rPr lang="en-US" sz="1800" dirty="0"/>
              <a:t>Trap-assisted Electron Migration </a:t>
            </a:r>
            <a:r>
              <a:rPr lang="en-US" sz="1400" dirty="0"/>
              <a:t>[Yang+, EDL’19] [Walker+, TED’21] [Zhou+, IRPS’23]</a:t>
            </a:r>
            <a:endParaRPr lang="en-US" sz="1800" dirty="0"/>
          </a:p>
          <a:p>
            <a:pPr lvl="1">
              <a:spcBef>
                <a:spcPts val="600"/>
              </a:spcBef>
            </a:pPr>
            <a:endParaRPr lang="en-US" sz="1800" dirty="0"/>
          </a:p>
          <a:p>
            <a:pPr marL="503634" lvl="2" indent="0">
              <a:spcBef>
                <a:spcPts val="600"/>
              </a:spcBef>
              <a:buNone/>
            </a:pPr>
            <a:endParaRPr lang="en-US" sz="1700" dirty="0"/>
          </a:p>
        </p:txBody>
      </p:sp>
      <p:pic>
        <p:nvPicPr>
          <p:cNvPr id="5" name="Picture 4">
            <a:extLst>
              <a:ext uri="{FF2B5EF4-FFF2-40B4-BE49-F238E27FC236}">
                <a16:creationId xmlns:a16="http://schemas.microsoft.com/office/drawing/2014/main" id="{57588FE7-A548-5960-BC85-8EADF6C378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4285" y="2898654"/>
            <a:ext cx="4575429" cy="2719588"/>
          </a:xfrm>
          <a:prstGeom prst="rect">
            <a:avLst/>
          </a:prstGeom>
        </p:spPr>
      </p:pic>
      <p:sp>
        <p:nvSpPr>
          <p:cNvPr id="7" name="TextBox 6">
            <a:extLst>
              <a:ext uri="{FF2B5EF4-FFF2-40B4-BE49-F238E27FC236}">
                <a16:creationId xmlns:a16="http://schemas.microsoft.com/office/drawing/2014/main" id="{C7B2574E-DF9F-F3E3-F019-5AD8CD3A43C5}"/>
              </a:ext>
            </a:extLst>
          </p:cNvPr>
          <p:cNvSpPr txBox="1"/>
          <p:nvPr/>
        </p:nvSpPr>
        <p:spPr>
          <a:xfrm>
            <a:off x="1709738" y="5731132"/>
            <a:ext cx="5933122" cy="646331"/>
          </a:xfrm>
          <a:prstGeom prst="rect">
            <a:avLst/>
          </a:prstGeom>
          <a:noFill/>
        </p:spPr>
        <p:txBody>
          <a:bodyPr wrap="square" rtlCol="0">
            <a:spAutoFit/>
          </a:bodyPr>
          <a:lstStyle/>
          <a:p>
            <a:pPr algn="ctr"/>
            <a:r>
              <a:rPr lang="en-US" b="1" dirty="0"/>
              <a:t>PWL:</a:t>
            </a:r>
            <a:r>
              <a:rPr lang="en-US" dirty="0"/>
              <a:t> Passing </a:t>
            </a:r>
            <a:r>
              <a:rPr lang="en-US" dirty="0" err="1"/>
              <a:t>Wordline</a:t>
            </a:r>
            <a:r>
              <a:rPr lang="en-US" dirty="0"/>
              <a:t>	</a:t>
            </a:r>
            <a:r>
              <a:rPr lang="en-US" b="1" dirty="0"/>
              <a:t>VWL:</a:t>
            </a:r>
            <a:r>
              <a:rPr lang="en-US" dirty="0"/>
              <a:t> Victim </a:t>
            </a:r>
            <a:r>
              <a:rPr lang="en-US" dirty="0" err="1"/>
              <a:t>Wordline</a:t>
            </a:r>
            <a:endParaRPr lang="en-US" dirty="0"/>
          </a:p>
          <a:p>
            <a:pPr algn="ctr"/>
            <a:r>
              <a:rPr lang="en-US" b="1" dirty="0">
                <a:solidFill>
                  <a:srgbClr val="C00000"/>
                </a:solidFill>
              </a:rPr>
              <a:t>NWL: </a:t>
            </a:r>
            <a:r>
              <a:rPr lang="en-US" dirty="0">
                <a:solidFill>
                  <a:srgbClr val="C00000"/>
                </a:solidFill>
              </a:rPr>
              <a:t>Neighboring </a:t>
            </a:r>
            <a:r>
              <a:rPr lang="en-US" dirty="0" err="1">
                <a:solidFill>
                  <a:srgbClr val="C00000"/>
                </a:solidFill>
              </a:rPr>
              <a:t>Wordline</a:t>
            </a:r>
            <a:r>
              <a:rPr lang="en-US" dirty="0">
                <a:solidFill>
                  <a:srgbClr val="C00000"/>
                </a:solidFill>
              </a:rPr>
              <a:t> (Aggressor)</a:t>
            </a:r>
          </a:p>
        </p:txBody>
      </p:sp>
    </p:spTree>
    <p:extLst>
      <p:ext uri="{BB962C8B-B14F-4D97-AF65-F5344CB8AC3E}">
        <p14:creationId xmlns:p14="http://schemas.microsoft.com/office/powerpoint/2010/main" val="91138066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994F-212F-5F92-793A-74AD249AC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2D5531-B898-7AB0-81DB-3EE08EEB2274}"/>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RowHammer</a:t>
            </a:r>
            <a:r>
              <a:rPr lang="en-US" sz="3200" b="1" dirty="0"/>
              <a:t> I</a:t>
            </a:r>
          </a:p>
        </p:txBody>
      </p:sp>
      <p:sp>
        <p:nvSpPr>
          <p:cNvPr id="4" name="Slide Number Placeholder 3">
            <a:extLst>
              <a:ext uri="{FF2B5EF4-FFF2-40B4-BE49-F238E27FC236}">
                <a16:creationId xmlns:a16="http://schemas.microsoft.com/office/drawing/2014/main" id="{A7C5F4FE-0B14-EF3D-BF84-1FCCD7ED043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C2799C9B-5ADD-CE70-1ECC-5AC15B15A716}"/>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a:t>
            </a:r>
            <a:r>
              <a:rPr lang="en-US" sz="2000" b="1" dirty="0" err="1"/>
              <a:t>RowHammer</a:t>
            </a:r>
            <a:endParaRPr lang="en-US" sz="2000" b="1" dirty="0"/>
          </a:p>
          <a:p>
            <a:pPr lvl="1">
              <a:spcBef>
                <a:spcPts val="600"/>
              </a:spcBef>
            </a:pPr>
            <a:r>
              <a:rPr lang="en-US" sz="1800" dirty="0"/>
              <a:t>Trap-assisted Electron Migration </a:t>
            </a:r>
            <a:r>
              <a:rPr lang="en-US" sz="1400" dirty="0"/>
              <a:t>[Yang+, EDL’19] [Walker+, TED’21] [Zhou+, IRPS’23]</a:t>
            </a:r>
            <a:endParaRPr lang="en-US" sz="1800" dirty="0"/>
          </a:p>
          <a:p>
            <a:pPr lvl="1">
              <a:spcBef>
                <a:spcPts val="600"/>
              </a:spcBef>
            </a:pPr>
            <a:endParaRPr lang="en-US" sz="1800" dirty="0"/>
          </a:p>
          <a:p>
            <a:pPr marL="503634" lvl="2" indent="0">
              <a:spcBef>
                <a:spcPts val="600"/>
              </a:spcBef>
              <a:buNone/>
            </a:pPr>
            <a:endParaRPr lang="en-US" sz="1700" dirty="0"/>
          </a:p>
        </p:txBody>
      </p:sp>
      <p:pic>
        <p:nvPicPr>
          <p:cNvPr id="5" name="Picture 4">
            <a:extLst>
              <a:ext uri="{FF2B5EF4-FFF2-40B4-BE49-F238E27FC236}">
                <a16:creationId xmlns:a16="http://schemas.microsoft.com/office/drawing/2014/main" id="{5125E4DA-963F-A007-A06B-19897F0E76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4285" y="2898654"/>
            <a:ext cx="4575429" cy="2719588"/>
          </a:xfrm>
          <a:prstGeom prst="rect">
            <a:avLst/>
          </a:prstGeom>
        </p:spPr>
      </p:pic>
      <p:sp>
        <p:nvSpPr>
          <p:cNvPr id="7" name="TextBox 6">
            <a:extLst>
              <a:ext uri="{FF2B5EF4-FFF2-40B4-BE49-F238E27FC236}">
                <a16:creationId xmlns:a16="http://schemas.microsoft.com/office/drawing/2014/main" id="{22CA25AB-A322-BAEC-9674-85023D9D6718}"/>
              </a:ext>
            </a:extLst>
          </p:cNvPr>
          <p:cNvSpPr txBox="1"/>
          <p:nvPr/>
        </p:nvSpPr>
        <p:spPr>
          <a:xfrm>
            <a:off x="1709738" y="5731132"/>
            <a:ext cx="5933122" cy="646331"/>
          </a:xfrm>
          <a:prstGeom prst="rect">
            <a:avLst/>
          </a:prstGeom>
          <a:noFill/>
        </p:spPr>
        <p:txBody>
          <a:bodyPr wrap="square" rtlCol="0">
            <a:spAutoFit/>
          </a:bodyPr>
          <a:lstStyle/>
          <a:p>
            <a:pPr algn="ctr"/>
            <a:r>
              <a:rPr lang="en-US" b="1" dirty="0"/>
              <a:t>PWL:</a:t>
            </a:r>
            <a:r>
              <a:rPr lang="en-US" dirty="0"/>
              <a:t> Passing </a:t>
            </a:r>
            <a:r>
              <a:rPr lang="en-US" dirty="0" err="1"/>
              <a:t>Wordline</a:t>
            </a:r>
            <a:r>
              <a:rPr lang="en-US" dirty="0"/>
              <a:t>	</a:t>
            </a:r>
            <a:r>
              <a:rPr lang="en-US" b="1" dirty="0"/>
              <a:t>VWL:</a:t>
            </a:r>
            <a:r>
              <a:rPr lang="en-US" dirty="0"/>
              <a:t> Victim </a:t>
            </a:r>
            <a:r>
              <a:rPr lang="en-US" dirty="0" err="1"/>
              <a:t>Wordline</a:t>
            </a:r>
            <a:endParaRPr lang="en-US" dirty="0"/>
          </a:p>
          <a:p>
            <a:pPr algn="ctr"/>
            <a:r>
              <a:rPr lang="en-US" b="1" dirty="0">
                <a:solidFill>
                  <a:srgbClr val="C00000"/>
                </a:solidFill>
              </a:rPr>
              <a:t>NWL: </a:t>
            </a:r>
            <a:r>
              <a:rPr lang="en-US" dirty="0">
                <a:solidFill>
                  <a:srgbClr val="C00000"/>
                </a:solidFill>
              </a:rPr>
              <a:t>Neighboring </a:t>
            </a:r>
            <a:r>
              <a:rPr lang="en-US" dirty="0" err="1">
                <a:solidFill>
                  <a:srgbClr val="C00000"/>
                </a:solidFill>
              </a:rPr>
              <a:t>Wordline</a:t>
            </a:r>
            <a:r>
              <a:rPr lang="en-US" dirty="0">
                <a:solidFill>
                  <a:srgbClr val="C00000"/>
                </a:solidFill>
              </a:rPr>
              <a:t> (Aggressor)</a:t>
            </a:r>
          </a:p>
        </p:txBody>
      </p:sp>
      <p:grpSp>
        <p:nvGrpSpPr>
          <p:cNvPr id="12" name="Group 11">
            <a:extLst>
              <a:ext uri="{FF2B5EF4-FFF2-40B4-BE49-F238E27FC236}">
                <a16:creationId xmlns:a16="http://schemas.microsoft.com/office/drawing/2014/main" id="{B58C8DA1-776B-F0A2-7D52-C6000B1D76E4}"/>
              </a:ext>
            </a:extLst>
          </p:cNvPr>
          <p:cNvGrpSpPr/>
          <p:nvPr/>
        </p:nvGrpSpPr>
        <p:grpSpPr>
          <a:xfrm>
            <a:off x="5008055" y="4411774"/>
            <a:ext cx="3866864" cy="646331"/>
            <a:chOff x="5008055" y="4411774"/>
            <a:chExt cx="3866864" cy="646331"/>
          </a:xfrm>
        </p:grpSpPr>
        <p:sp>
          <p:nvSpPr>
            <p:cNvPr id="3" name="Oval 2">
              <a:extLst>
                <a:ext uri="{FF2B5EF4-FFF2-40B4-BE49-F238E27FC236}">
                  <a16:creationId xmlns:a16="http://schemas.microsoft.com/office/drawing/2014/main" id="{676DA9BC-43BF-EA60-33D9-8EFC391DB0DE}"/>
                </a:ext>
              </a:extLst>
            </p:cNvPr>
            <p:cNvSpPr/>
            <p:nvPr/>
          </p:nvSpPr>
          <p:spPr bwMode="auto">
            <a:xfrm>
              <a:off x="5008055" y="4673980"/>
              <a:ext cx="298959" cy="298959"/>
            </a:xfrm>
            <a:prstGeom prst="ellips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cxnSp>
          <p:nvCxnSpPr>
            <p:cNvPr id="9" name="Straight Arrow Connector 8">
              <a:extLst>
                <a:ext uri="{FF2B5EF4-FFF2-40B4-BE49-F238E27FC236}">
                  <a16:creationId xmlns:a16="http://schemas.microsoft.com/office/drawing/2014/main" id="{CFDBD877-D752-4353-4380-746290854915}"/>
                </a:ext>
              </a:extLst>
            </p:cNvPr>
            <p:cNvCxnSpPr>
              <a:cxnSpLocks/>
            </p:cNvCxnSpPr>
            <p:nvPr/>
          </p:nvCxnSpPr>
          <p:spPr bwMode="auto">
            <a:xfrm flipH="1">
              <a:off x="5356860" y="4823460"/>
              <a:ext cx="1851660" cy="0"/>
            </a:xfrm>
            <a:prstGeom prst="straightConnector1">
              <a:avLst/>
            </a:prstGeom>
            <a:solidFill>
              <a:srgbClr val="C0C0C0"/>
            </a:solidFill>
            <a:ln w="57150" cap="flat" cmpd="sng" algn="ctr">
              <a:solidFill>
                <a:srgbClr val="FF0000"/>
              </a:solidFill>
              <a:prstDash val="solid"/>
              <a:round/>
              <a:headEnd type="none" w="med" len="med"/>
              <a:tailEnd type="triangle"/>
            </a:ln>
            <a:effectLst/>
          </p:spPr>
        </p:cxnSp>
        <p:sp>
          <p:nvSpPr>
            <p:cNvPr id="11" name="TextBox 10">
              <a:extLst>
                <a:ext uri="{FF2B5EF4-FFF2-40B4-BE49-F238E27FC236}">
                  <a16:creationId xmlns:a16="http://schemas.microsoft.com/office/drawing/2014/main" id="{729CE197-8DDD-04B3-702B-2E27DB47E5EE}"/>
                </a:ext>
              </a:extLst>
            </p:cNvPr>
            <p:cNvSpPr txBox="1"/>
            <p:nvPr/>
          </p:nvSpPr>
          <p:spPr>
            <a:xfrm>
              <a:off x="7105650" y="4411774"/>
              <a:ext cx="1769269" cy="646331"/>
            </a:xfrm>
            <a:prstGeom prst="rect">
              <a:avLst/>
            </a:prstGeom>
            <a:noFill/>
          </p:spPr>
          <p:txBody>
            <a:bodyPr wrap="square" rtlCol="0">
              <a:spAutoFit/>
            </a:bodyPr>
            <a:lstStyle/>
            <a:p>
              <a:pPr algn="ctr"/>
              <a:r>
                <a:rPr lang="en-US" b="1" dirty="0">
                  <a:solidFill>
                    <a:srgbClr val="FF0000"/>
                  </a:solidFill>
                </a:rPr>
                <a:t>Acceptor-Like Trap</a:t>
              </a:r>
            </a:p>
          </p:txBody>
        </p:sp>
      </p:grpSp>
    </p:spTree>
    <p:extLst>
      <p:ext uri="{BB962C8B-B14F-4D97-AF65-F5344CB8AC3E}">
        <p14:creationId xmlns:p14="http://schemas.microsoft.com/office/powerpoint/2010/main" val="4406688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E44F-7986-516C-89E5-1817C7CD8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8693B-2B5D-D5E8-F829-4F77EFC49BA5}"/>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RowHammer</a:t>
            </a:r>
            <a:r>
              <a:rPr lang="en-US" sz="3200" b="1" dirty="0"/>
              <a:t> I </a:t>
            </a:r>
          </a:p>
        </p:txBody>
      </p:sp>
      <p:sp>
        <p:nvSpPr>
          <p:cNvPr id="4" name="Slide Number Placeholder 3">
            <a:extLst>
              <a:ext uri="{FF2B5EF4-FFF2-40B4-BE49-F238E27FC236}">
                <a16:creationId xmlns:a16="http://schemas.microsoft.com/office/drawing/2014/main" id="{5EAAEB40-D5DA-1F9E-217A-BDAEA1E8134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EB142FF0-9E5B-A35A-D3A2-074AEF4E3584}"/>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a:t>
            </a:r>
            <a:r>
              <a:rPr lang="en-US" sz="2000" b="1" dirty="0" err="1"/>
              <a:t>RowHammer</a:t>
            </a:r>
            <a:endParaRPr lang="en-US" sz="2000" b="1" dirty="0"/>
          </a:p>
          <a:p>
            <a:pPr lvl="1">
              <a:spcBef>
                <a:spcPts val="600"/>
              </a:spcBef>
            </a:pPr>
            <a:r>
              <a:rPr lang="en-US" sz="1800" dirty="0"/>
              <a:t>Trap-assisted Electron Migration </a:t>
            </a:r>
            <a:r>
              <a:rPr lang="en-US" sz="1400" dirty="0"/>
              <a:t>[Yang+, EDL’19] [Walker+, TED’21] [Zhou+, IRPS’23]</a:t>
            </a:r>
            <a:endParaRPr lang="en-US" sz="1800" dirty="0"/>
          </a:p>
          <a:p>
            <a:pPr marL="865584" lvl="2" indent="-342900">
              <a:spcBef>
                <a:spcPts val="600"/>
              </a:spcBef>
              <a:buFont typeface="+mj-lt"/>
              <a:buAutoNum type="arabicPeriod"/>
            </a:pPr>
            <a:r>
              <a:rPr lang="en-US" sz="1650" dirty="0"/>
              <a:t>When NWL (aggressor) is open, acceptor-like traps are charged with electrons</a:t>
            </a:r>
          </a:p>
          <a:p>
            <a:pPr marL="503634" lvl="2" indent="0">
              <a:spcBef>
                <a:spcPts val="600"/>
              </a:spcBef>
              <a:buNone/>
            </a:pPr>
            <a:endParaRPr lang="en-US" sz="1700" dirty="0"/>
          </a:p>
        </p:txBody>
      </p:sp>
      <p:pic>
        <p:nvPicPr>
          <p:cNvPr id="5" name="Picture 4">
            <a:extLst>
              <a:ext uri="{FF2B5EF4-FFF2-40B4-BE49-F238E27FC236}">
                <a16:creationId xmlns:a16="http://schemas.microsoft.com/office/drawing/2014/main" id="{664C0E36-DEFC-5498-6379-0CC30DBBAB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4285" y="2898654"/>
            <a:ext cx="4575429" cy="2719588"/>
          </a:xfrm>
          <a:prstGeom prst="rect">
            <a:avLst/>
          </a:prstGeom>
        </p:spPr>
      </p:pic>
      <p:sp>
        <p:nvSpPr>
          <p:cNvPr id="7" name="TextBox 6">
            <a:extLst>
              <a:ext uri="{FF2B5EF4-FFF2-40B4-BE49-F238E27FC236}">
                <a16:creationId xmlns:a16="http://schemas.microsoft.com/office/drawing/2014/main" id="{C2155ECD-CCE4-E4D3-8FA0-80F622609C8F}"/>
              </a:ext>
            </a:extLst>
          </p:cNvPr>
          <p:cNvSpPr txBox="1"/>
          <p:nvPr/>
        </p:nvSpPr>
        <p:spPr>
          <a:xfrm>
            <a:off x="1709738" y="5731132"/>
            <a:ext cx="5933122" cy="646331"/>
          </a:xfrm>
          <a:prstGeom prst="rect">
            <a:avLst/>
          </a:prstGeom>
          <a:noFill/>
        </p:spPr>
        <p:txBody>
          <a:bodyPr wrap="square" rtlCol="0">
            <a:spAutoFit/>
          </a:bodyPr>
          <a:lstStyle/>
          <a:p>
            <a:pPr algn="ctr"/>
            <a:r>
              <a:rPr lang="en-US" b="1" dirty="0"/>
              <a:t>PWL:</a:t>
            </a:r>
            <a:r>
              <a:rPr lang="en-US" dirty="0"/>
              <a:t> Passing </a:t>
            </a:r>
            <a:r>
              <a:rPr lang="en-US" dirty="0" err="1"/>
              <a:t>Wordline</a:t>
            </a:r>
            <a:r>
              <a:rPr lang="en-US" dirty="0"/>
              <a:t>	</a:t>
            </a:r>
            <a:r>
              <a:rPr lang="en-US" b="1" dirty="0"/>
              <a:t>VWL:</a:t>
            </a:r>
            <a:r>
              <a:rPr lang="en-US" dirty="0"/>
              <a:t> Victim </a:t>
            </a:r>
            <a:r>
              <a:rPr lang="en-US" dirty="0" err="1"/>
              <a:t>Wordline</a:t>
            </a:r>
            <a:endParaRPr lang="en-US" dirty="0"/>
          </a:p>
          <a:p>
            <a:pPr algn="ctr"/>
            <a:r>
              <a:rPr lang="en-US" b="1" dirty="0">
                <a:solidFill>
                  <a:srgbClr val="C00000"/>
                </a:solidFill>
              </a:rPr>
              <a:t>NWL: </a:t>
            </a:r>
            <a:r>
              <a:rPr lang="en-US" dirty="0">
                <a:solidFill>
                  <a:srgbClr val="C00000"/>
                </a:solidFill>
              </a:rPr>
              <a:t>Neighboring </a:t>
            </a:r>
            <a:r>
              <a:rPr lang="en-US" dirty="0" err="1">
                <a:solidFill>
                  <a:srgbClr val="C00000"/>
                </a:solidFill>
              </a:rPr>
              <a:t>Wordline</a:t>
            </a:r>
            <a:r>
              <a:rPr lang="en-US" dirty="0">
                <a:solidFill>
                  <a:srgbClr val="C00000"/>
                </a:solidFill>
              </a:rPr>
              <a:t> (Aggressor)</a:t>
            </a:r>
          </a:p>
        </p:txBody>
      </p:sp>
      <p:grpSp>
        <p:nvGrpSpPr>
          <p:cNvPr id="10" name="Group 9">
            <a:extLst>
              <a:ext uri="{FF2B5EF4-FFF2-40B4-BE49-F238E27FC236}">
                <a16:creationId xmlns:a16="http://schemas.microsoft.com/office/drawing/2014/main" id="{6E9B5240-8E73-51E6-5293-BE99D0700AE0}"/>
              </a:ext>
            </a:extLst>
          </p:cNvPr>
          <p:cNvGrpSpPr/>
          <p:nvPr/>
        </p:nvGrpSpPr>
        <p:grpSpPr>
          <a:xfrm>
            <a:off x="5008055" y="4468077"/>
            <a:ext cx="3969734" cy="646331"/>
            <a:chOff x="5008055" y="4468077"/>
            <a:chExt cx="3969734" cy="646331"/>
          </a:xfrm>
        </p:grpSpPr>
        <p:sp>
          <p:nvSpPr>
            <p:cNvPr id="13" name="Oval 12">
              <a:extLst>
                <a:ext uri="{FF2B5EF4-FFF2-40B4-BE49-F238E27FC236}">
                  <a16:creationId xmlns:a16="http://schemas.microsoft.com/office/drawing/2014/main" id="{F3CEC6CB-D10A-D742-FE92-CF5F507F24F5}"/>
                </a:ext>
              </a:extLst>
            </p:cNvPr>
            <p:cNvSpPr/>
            <p:nvPr/>
          </p:nvSpPr>
          <p:spPr bwMode="auto">
            <a:xfrm>
              <a:off x="5008055" y="4673980"/>
              <a:ext cx="298959" cy="298959"/>
            </a:xfrm>
            <a:prstGeom prst="ellips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cxnSp>
          <p:nvCxnSpPr>
            <p:cNvPr id="14" name="Straight Arrow Connector 13">
              <a:extLst>
                <a:ext uri="{FF2B5EF4-FFF2-40B4-BE49-F238E27FC236}">
                  <a16:creationId xmlns:a16="http://schemas.microsoft.com/office/drawing/2014/main" id="{B58EE212-7C20-6050-11B0-6C72285291C2}"/>
                </a:ext>
              </a:extLst>
            </p:cNvPr>
            <p:cNvCxnSpPr>
              <a:cxnSpLocks/>
            </p:cNvCxnSpPr>
            <p:nvPr/>
          </p:nvCxnSpPr>
          <p:spPr bwMode="auto">
            <a:xfrm flipH="1">
              <a:off x="5356860" y="4823460"/>
              <a:ext cx="1851660" cy="0"/>
            </a:xfrm>
            <a:prstGeom prst="straightConnector1">
              <a:avLst/>
            </a:prstGeom>
            <a:solidFill>
              <a:srgbClr val="C0C0C0"/>
            </a:solidFill>
            <a:ln w="57150" cap="flat" cmpd="sng" algn="ctr">
              <a:solidFill>
                <a:srgbClr val="FF0000"/>
              </a:solidFill>
              <a:prstDash val="solid"/>
              <a:round/>
              <a:headEnd type="none" w="med" len="med"/>
              <a:tailEnd type="triangle"/>
            </a:ln>
            <a:effectLst/>
          </p:spPr>
        </p:cxnSp>
        <p:sp>
          <p:nvSpPr>
            <p:cNvPr id="15" name="TextBox 14">
              <a:extLst>
                <a:ext uri="{FF2B5EF4-FFF2-40B4-BE49-F238E27FC236}">
                  <a16:creationId xmlns:a16="http://schemas.microsoft.com/office/drawing/2014/main" id="{C4F4CA15-BA79-4D8F-4F41-0E6FE8A14D9A}"/>
                </a:ext>
              </a:extLst>
            </p:cNvPr>
            <p:cNvSpPr txBox="1"/>
            <p:nvPr/>
          </p:nvSpPr>
          <p:spPr>
            <a:xfrm>
              <a:off x="7208520" y="4468077"/>
              <a:ext cx="1769269" cy="646331"/>
            </a:xfrm>
            <a:prstGeom prst="rect">
              <a:avLst/>
            </a:prstGeom>
            <a:noFill/>
          </p:spPr>
          <p:txBody>
            <a:bodyPr wrap="square" rtlCol="0">
              <a:spAutoFit/>
            </a:bodyPr>
            <a:lstStyle/>
            <a:p>
              <a:pPr algn="ctr"/>
              <a:r>
                <a:rPr lang="en-US" b="1" dirty="0">
                  <a:solidFill>
                    <a:srgbClr val="FF0000"/>
                  </a:solidFill>
                </a:rPr>
                <a:t>Trap Charged w/ Electron</a:t>
              </a:r>
            </a:p>
          </p:txBody>
        </p:sp>
      </p:grpSp>
      <p:sp>
        <p:nvSpPr>
          <p:cNvPr id="16" name="TextBox 15">
            <a:extLst>
              <a:ext uri="{FF2B5EF4-FFF2-40B4-BE49-F238E27FC236}">
                <a16:creationId xmlns:a16="http://schemas.microsoft.com/office/drawing/2014/main" id="{3D11439A-79F4-67E6-2A7C-D348619906D7}"/>
              </a:ext>
            </a:extLst>
          </p:cNvPr>
          <p:cNvSpPr txBox="1"/>
          <p:nvPr/>
        </p:nvSpPr>
        <p:spPr>
          <a:xfrm>
            <a:off x="4943951" y="4638793"/>
            <a:ext cx="472440" cy="369332"/>
          </a:xfrm>
          <a:prstGeom prst="rect">
            <a:avLst/>
          </a:prstGeom>
          <a:noFill/>
        </p:spPr>
        <p:txBody>
          <a:bodyPr wrap="square" rtlCol="0">
            <a:spAutoFit/>
          </a:bodyPr>
          <a:lstStyle/>
          <a:p>
            <a:pPr algn="ctr"/>
            <a:r>
              <a:rPr lang="en-US" b="1" dirty="0">
                <a:solidFill>
                  <a:srgbClr val="FF0000"/>
                </a:solidFill>
              </a:rPr>
              <a:t>e-</a:t>
            </a:r>
          </a:p>
        </p:txBody>
      </p:sp>
      <p:sp>
        <p:nvSpPr>
          <p:cNvPr id="17" name="TextBox 16">
            <a:extLst>
              <a:ext uri="{FF2B5EF4-FFF2-40B4-BE49-F238E27FC236}">
                <a16:creationId xmlns:a16="http://schemas.microsoft.com/office/drawing/2014/main" id="{4990955A-7FC5-BFA5-3FF9-80E1F1A982C0}"/>
              </a:ext>
            </a:extLst>
          </p:cNvPr>
          <p:cNvSpPr txBox="1"/>
          <p:nvPr/>
        </p:nvSpPr>
        <p:spPr>
          <a:xfrm>
            <a:off x="4767262" y="2619752"/>
            <a:ext cx="937260" cy="369332"/>
          </a:xfrm>
          <a:prstGeom prst="rect">
            <a:avLst/>
          </a:prstGeom>
          <a:noFill/>
        </p:spPr>
        <p:txBody>
          <a:bodyPr wrap="square" rtlCol="0">
            <a:spAutoFit/>
          </a:bodyPr>
          <a:lstStyle/>
          <a:p>
            <a:pPr algn="ctr"/>
            <a:r>
              <a:rPr lang="en-US" b="1" dirty="0">
                <a:solidFill>
                  <a:srgbClr val="FF0000"/>
                </a:solidFill>
              </a:rPr>
              <a:t>Open</a:t>
            </a:r>
          </a:p>
        </p:txBody>
      </p:sp>
    </p:spTree>
    <p:extLst>
      <p:ext uri="{BB962C8B-B14F-4D97-AF65-F5344CB8AC3E}">
        <p14:creationId xmlns:p14="http://schemas.microsoft.com/office/powerpoint/2010/main" val="32969012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5806E-073D-AE8C-49A4-3C699459B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B8BB5-B9F3-B196-0449-B13CE162434C}"/>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RowHammer</a:t>
            </a:r>
            <a:r>
              <a:rPr lang="en-US" sz="3200" b="1" dirty="0"/>
              <a:t> I</a:t>
            </a:r>
          </a:p>
        </p:txBody>
      </p:sp>
      <p:sp>
        <p:nvSpPr>
          <p:cNvPr id="4" name="Slide Number Placeholder 3">
            <a:extLst>
              <a:ext uri="{FF2B5EF4-FFF2-40B4-BE49-F238E27FC236}">
                <a16:creationId xmlns:a16="http://schemas.microsoft.com/office/drawing/2014/main" id="{D74278FA-219D-C195-512A-348AF797A0A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FE302294-5AF8-3A25-3269-02B73B1BC73E}"/>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a:t>
            </a:r>
            <a:r>
              <a:rPr lang="en-US" sz="2000" b="1" dirty="0" err="1"/>
              <a:t>RowHammer</a:t>
            </a:r>
            <a:endParaRPr lang="en-US" sz="2000" b="1" dirty="0"/>
          </a:p>
          <a:p>
            <a:pPr lvl="1">
              <a:spcBef>
                <a:spcPts val="600"/>
              </a:spcBef>
            </a:pPr>
            <a:r>
              <a:rPr lang="en-US" sz="1800" dirty="0"/>
              <a:t>Trap-assisted Electron Migration </a:t>
            </a:r>
            <a:r>
              <a:rPr lang="en-US" sz="1400" dirty="0"/>
              <a:t>[Yang+, EDL’19] [Walker+, TED’21] [Zhou+, IRPS’23]</a:t>
            </a:r>
            <a:endParaRPr lang="en-US" sz="1800" dirty="0"/>
          </a:p>
          <a:p>
            <a:pPr marL="865584" lvl="2" indent="-342900">
              <a:spcBef>
                <a:spcPts val="600"/>
              </a:spcBef>
              <a:buFont typeface="+mj-lt"/>
              <a:buAutoNum type="arabicPeriod"/>
            </a:pPr>
            <a:r>
              <a:rPr lang="en-US" sz="1650" dirty="0"/>
              <a:t>When NWL (aggressor) is open, acceptor-like traps are charged with electrons</a:t>
            </a:r>
          </a:p>
          <a:p>
            <a:pPr marL="865584" lvl="2" indent="-342900">
              <a:spcBef>
                <a:spcPts val="600"/>
              </a:spcBef>
              <a:buFont typeface="+mj-lt"/>
              <a:buAutoNum type="arabicPeriod"/>
            </a:pPr>
            <a:r>
              <a:rPr lang="en-US" sz="1650" dirty="0"/>
              <a:t>When NWL (aggressor) is closed, electrons are emitted from traps and </a:t>
            </a:r>
            <a:br>
              <a:rPr lang="en-US" sz="1650" dirty="0"/>
            </a:br>
            <a:r>
              <a:rPr lang="en-US" sz="1650" dirty="0"/>
              <a:t>migrate towards </a:t>
            </a:r>
            <a:r>
              <a:rPr lang="en-US" sz="1650"/>
              <a:t>the victim cell </a:t>
            </a:r>
            <a:endParaRPr lang="en-US" sz="1650" dirty="0"/>
          </a:p>
          <a:p>
            <a:pPr marL="503634" lvl="2" indent="0">
              <a:spcBef>
                <a:spcPts val="600"/>
              </a:spcBef>
              <a:buNone/>
            </a:pPr>
            <a:endParaRPr lang="en-US" sz="1700" dirty="0"/>
          </a:p>
        </p:txBody>
      </p:sp>
      <p:pic>
        <p:nvPicPr>
          <p:cNvPr id="5" name="Picture 4">
            <a:extLst>
              <a:ext uri="{FF2B5EF4-FFF2-40B4-BE49-F238E27FC236}">
                <a16:creationId xmlns:a16="http://schemas.microsoft.com/office/drawing/2014/main" id="{377A741F-8157-878A-BD1C-6D90C33E39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4285" y="2898654"/>
            <a:ext cx="4575429" cy="2719588"/>
          </a:xfrm>
          <a:prstGeom prst="rect">
            <a:avLst/>
          </a:prstGeom>
        </p:spPr>
      </p:pic>
      <p:sp>
        <p:nvSpPr>
          <p:cNvPr id="7" name="TextBox 6">
            <a:extLst>
              <a:ext uri="{FF2B5EF4-FFF2-40B4-BE49-F238E27FC236}">
                <a16:creationId xmlns:a16="http://schemas.microsoft.com/office/drawing/2014/main" id="{7EBAE01C-5E7D-9683-5A25-5B2469CC8A7F}"/>
              </a:ext>
            </a:extLst>
          </p:cNvPr>
          <p:cNvSpPr txBox="1"/>
          <p:nvPr/>
        </p:nvSpPr>
        <p:spPr>
          <a:xfrm>
            <a:off x="1709738" y="5731132"/>
            <a:ext cx="5933122" cy="646331"/>
          </a:xfrm>
          <a:prstGeom prst="rect">
            <a:avLst/>
          </a:prstGeom>
          <a:noFill/>
        </p:spPr>
        <p:txBody>
          <a:bodyPr wrap="square" rtlCol="0">
            <a:spAutoFit/>
          </a:bodyPr>
          <a:lstStyle/>
          <a:p>
            <a:pPr algn="ctr"/>
            <a:r>
              <a:rPr lang="en-US" b="1" dirty="0"/>
              <a:t>PWL:</a:t>
            </a:r>
            <a:r>
              <a:rPr lang="en-US" dirty="0"/>
              <a:t> Passing </a:t>
            </a:r>
            <a:r>
              <a:rPr lang="en-US" dirty="0" err="1"/>
              <a:t>Wordline</a:t>
            </a:r>
            <a:r>
              <a:rPr lang="en-US" dirty="0"/>
              <a:t>	</a:t>
            </a:r>
            <a:r>
              <a:rPr lang="en-US" b="1" dirty="0"/>
              <a:t>VWL:</a:t>
            </a:r>
            <a:r>
              <a:rPr lang="en-US" dirty="0"/>
              <a:t> Victim </a:t>
            </a:r>
            <a:r>
              <a:rPr lang="en-US" dirty="0" err="1"/>
              <a:t>Wordline</a:t>
            </a:r>
            <a:endParaRPr lang="en-US" dirty="0"/>
          </a:p>
          <a:p>
            <a:pPr algn="ctr"/>
            <a:r>
              <a:rPr lang="en-US" b="1" dirty="0">
                <a:solidFill>
                  <a:srgbClr val="C00000"/>
                </a:solidFill>
              </a:rPr>
              <a:t>NWL: </a:t>
            </a:r>
            <a:r>
              <a:rPr lang="en-US" dirty="0">
                <a:solidFill>
                  <a:srgbClr val="C00000"/>
                </a:solidFill>
              </a:rPr>
              <a:t>Neighboring </a:t>
            </a:r>
            <a:r>
              <a:rPr lang="en-US" dirty="0" err="1">
                <a:solidFill>
                  <a:srgbClr val="C00000"/>
                </a:solidFill>
              </a:rPr>
              <a:t>Wordline</a:t>
            </a:r>
            <a:r>
              <a:rPr lang="en-US" dirty="0">
                <a:solidFill>
                  <a:srgbClr val="C00000"/>
                </a:solidFill>
              </a:rPr>
              <a:t> (Aggressor)</a:t>
            </a:r>
          </a:p>
        </p:txBody>
      </p:sp>
      <p:grpSp>
        <p:nvGrpSpPr>
          <p:cNvPr id="10" name="Group 9">
            <a:extLst>
              <a:ext uri="{FF2B5EF4-FFF2-40B4-BE49-F238E27FC236}">
                <a16:creationId xmlns:a16="http://schemas.microsoft.com/office/drawing/2014/main" id="{3718E063-860E-08F7-A8A8-18DB2BC1E383}"/>
              </a:ext>
            </a:extLst>
          </p:cNvPr>
          <p:cNvGrpSpPr/>
          <p:nvPr/>
        </p:nvGrpSpPr>
        <p:grpSpPr>
          <a:xfrm>
            <a:off x="2574131" y="4673980"/>
            <a:ext cx="2732883" cy="908908"/>
            <a:chOff x="2574131" y="4673980"/>
            <a:chExt cx="2732883" cy="908908"/>
          </a:xfrm>
        </p:grpSpPr>
        <p:sp>
          <p:nvSpPr>
            <p:cNvPr id="13" name="Oval 12">
              <a:extLst>
                <a:ext uri="{FF2B5EF4-FFF2-40B4-BE49-F238E27FC236}">
                  <a16:creationId xmlns:a16="http://schemas.microsoft.com/office/drawing/2014/main" id="{E04A3DE6-E876-9194-F00C-9515810A6261}"/>
                </a:ext>
              </a:extLst>
            </p:cNvPr>
            <p:cNvSpPr/>
            <p:nvPr/>
          </p:nvSpPr>
          <p:spPr bwMode="auto">
            <a:xfrm>
              <a:off x="5008055" y="4673980"/>
              <a:ext cx="298959" cy="298959"/>
            </a:xfrm>
            <a:prstGeom prst="ellips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5" name="TextBox 14">
              <a:extLst>
                <a:ext uri="{FF2B5EF4-FFF2-40B4-BE49-F238E27FC236}">
                  <a16:creationId xmlns:a16="http://schemas.microsoft.com/office/drawing/2014/main" id="{94F0E66A-5F38-0574-9B7C-88F493717FF9}"/>
                </a:ext>
              </a:extLst>
            </p:cNvPr>
            <p:cNvSpPr txBox="1"/>
            <p:nvPr/>
          </p:nvSpPr>
          <p:spPr>
            <a:xfrm>
              <a:off x="2574131" y="4936557"/>
              <a:ext cx="1936909" cy="646331"/>
            </a:xfrm>
            <a:prstGeom prst="rect">
              <a:avLst/>
            </a:prstGeom>
            <a:noFill/>
          </p:spPr>
          <p:txBody>
            <a:bodyPr wrap="square" rtlCol="0">
              <a:spAutoFit/>
            </a:bodyPr>
            <a:lstStyle/>
            <a:p>
              <a:pPr algn="ctr"/>
              <a:r>
                <a:rPr lang="en-US" b="1" dirty="0">
                  <a:solidFill>
                    <a:srgbClr val="FF0000"/>
                  </a:solidFill>
                </a:rPr>
                <a:t>Electron</a:t>
              </a:r>
            </a:p>
            <a:p>
              <a:pPr algn="ctr"/>
              <a:r>
                <a:rPr lang="en-US" b="1" dirty="0">
                  <a:solidFill>
                    <a:srgbClr val="FF0000"/>
                  </a:solidFill>
                </a:rPr>
                <a:t>Migration</a:t>
              </a:r>
            </a:p>
          </p:txBody>
        </p:sp>
      </p:grpSp>
      <p:sp>
        <p:nvSpPr>
          <p:cNvPr id="16" name="TextBox 15">
            <a:extLst>
              <a:ext uri="{FF2B5EF4-FFF2-40B4-BE49-F238E27FC236}">
                <a16:creationId xmlns:a16="http://schemas.microsoft.com/office/drawing/2014/main" id="{E8660ADB-9BB0-61BA-92DA-DA4A17F4DA63}"/>
              </a:ext>
            </a:extLst>
          </p:cNvPr>
          <p:cNvSpPr txBox="1"/>
          <p:nvPr/>
        </p:nvSpPr>
        <p:spPr>
          <a:xfrm>
            <a:off x="3507773" y="4567225"/>
            <a:ext cx="472440" cy="369332"/>
          </a:xfrm>
          <a:prstGeom prst="rect">
            <a:avLst/>
          </a:prstGeom>
          <a:noFill/>
        </p:spPr>
        <p:txBody>
          <a:bodyPr wrap="square" rtlCol="0">
            <a:spAutoFit/>
          </a:bodyPr>
          <a:lstStyle/>
          <a:p>
            <a:pPr algn="ctr"/>
            <a:r>
              <a:rPr lang="en-US" b="1" dirty="0">
                <a:solidFill>
                  <a:srgbClr val="FF0000"/>
                </a:solidFill>
              </a:rPr>
              <a:t>e-</a:t>
            </a:r>
          </a:p>
        </p:txBody>
      </p:sp>
      <p:sp>
        <p:nvSpPr>
          <p:cNvPr id="18" name="Freeform: Shape 17">
            <a:extLst>
              <a:ext uri="{FF2B5EF4-FFF2-40B4-BE49-F238E27FC236}">
                <a16:creationId xmlns:a16="http://schemas.microsoft.com/office/drawing/2014/main" id="{24C48ED9-1BE7-E08D-1977-1AEE540D4A81}"/>
              </a:ext>
            </a:extLst>
          </p:cNvPr>
          <p:cNvSpPr/>
          <p:nvPr/>
        </p:nvSpPr>
        <p:spPr bwMode="auto">
          <a:xfrm>
            <a:off x="3276600" y="4338322"/>
            <a:ext cx="1645920" cy="655484"/>
          </a:xfrm>
          <a:custGeom>
            <a:avLst/>
            <a:gdLst>
              <a:gd name="connsiteX0" fmla="*/ 1645920 w 1645920"/>
              <a:gd name="connsiteY0" fmla="*/ 533400 h 655484"/>
              <a:gd name="connsiteX1" fmla="*/ 845820 w 1645920"/>
              <a:gd name="connsiteY1" fmla="*/ 655320 h 655484"/>
              <a:gd name="connsiteX2" fmla="*/ 198120 w 1645920"/>
              <a:gd name="connsiteY2" fmla="*/ 510540 h 655484"/>
              <a:gd name="connsiteX3" fmla="*/ 0 w 1645920"/>
              <a:gd name="connsiteY3" fmla="*/ 0 h 655484"/>
            </a:gdLst>
            <a:ahLst/>
            <a:cxnLst>
              <a:cxn ang="0">
                <a:pos x="connsiteX0" y="connsiteY0"/>
              </a:cxn>
              <a:cxn ang="0">
                <a:pos x="connsiteX1" y="connsiteY1"/>
              </a:cxn>
              <a:cxn ang="0">
                <a:pos x="connsiteX2" y="connsiteY2"/>
              </a:cxn>
              <a:cxn ang="0">
                <a:pos x="connsiteX3" y="connsiteY3"/>
              </a:cxn>
            </a:cxnLst>
            <a:rect l="l" t="t" r="r" b="b"/>
            <a:pathLst>
              <a:path w="1645920" h="655484">
                <a:moveTo>
                  <a:pt x="1645920" y="533400"/>
                </a:moveTo>
                <a:cubicBezTo>
                  <a:pt x="1366520" y="596265"/>
                  <a:pt x="1087120" y="659130"/>
                  <a:pt x="845820" y="655320"/>
                </a:cubicBezTo>
                <a:cubicBezTo>
                  <a:pt x="604520" y="651510"/>
                  <a:pt x="339090" y="619760"/>
                  <a:pt x="198120" y="510540"/>
                </a:cubicBezTo>
                <a:cubicBezTo>
                  <a:pt x="57150" y="401320"/>
                  <a:pt x="31750" y="99060"/>
                  <a:pt x="0" y="0"/>
                </a:cubicBezTo>
              </a:path>
            </a:pathLst>
          </a:cu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0" name="TextBox 19">
            <a:extLst>
              <a:ext uri="{FF2B5EF4-FFF2-40B4-BE49-F238E27FC236}">
                <a16:creationId xmlns:a16="http://schemas.microsoft.com/office/drawing/2014/main" id="{3F0D1F98-1041-6399-C24C-2589B40371CE}"/>
              </a:ext>
            </a:extLst>
          </p:cNvPr>
          <p:cNvSpPr txBox="1"/>
          <p:nvPr/>
        </p:nvSpPr>
        <p:spPr>
          <a:xfrm>
            <a:off x="4686300" y="2619752"/>
            <a:ext cx="1082040" cy="369332"/>
          </a:xfrm>
          <a:prstGeom prst="rect">
            <a:avLst/>
          </a:prstGeom>
          <a:noFill/>
        </p:spPr>
        <p:txBody>
          <a:bodyPr wrap="square" rtlCol="0">
            <a:spAutoFit/>
          </a:bodyPr>
          <a:lstStyle/>
          <a:p>
            <a:pPr algn="ctr"/>
            <a:r>
              <a:rPr lang="en-US" b="1" dirty="0">
                <a:solidFill>
                  <a:srgbClr val="0066CC"/>
                </a:solidFill>
              </a:rPr>
              <a:t>Closed</a:t>
            </a:r>
          </a:p>
        </p:txBody>
      </p:sp>
    </p:spTree>
    <p:extLst>
      <p:ext uri="{BB962C8B-B14F-4D97-AF65-F5344CB8AC3E}">
        <p14:creationId xmlns:p14="http://schemas.microsoft.com/office/powerpoint/2010/main" val="32046969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FFCD-37D4-8AD3-8514-27F597761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83E46-A34C-8809-6A2C-14F04485C078}"/>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RowHammer</a:t>
            </a:r>
            <a:r>
              <a:rPr lang="en-US" sz="3200" b="1" dirty="0"/>
              <a:t> II</a:t>
            </a:r>
          </a:p>
        </p:txBody>
      </p:sp>
      <p:sp>
        <p:nvSpPr>
          <p:cNvPr id="4" name="Slide Number Placeholder 3">
            <a:extLst>
              <a:ext uri="{FF2B5EF4-FFF2-40B4-BE49-F238E27FC236}">
                <a16:creationId xmlns:a16="http://schemas.microsoft.com/office/drawing/2014/main" id="{02810C4A-4E7C-8FEF-C1D6-2082B60C4BE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726DB28A-DC16-0475-20AD-821053DE9905}"/>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a:t>
            </a:r>
            <a:r>
              <a:rPr lang="en-US" sz="2000" b="1" dirty="0" err="1"/>
              <a:t>RowHammer</a:t>
            </a:r>
            <a:r>
              <a:rPr lang="en-US" sz="2000" b="1" dirty="0"/>
              <a:t> (Cont’d)</a:t>
            </a:r>
          </a:p>
          <a:p>
            <a:pPr lvl="1">
              <a:spcBef>
                <a:spcPts val="600"/>
              </a:spcBef>
            </a:pPr>
            <a:r>
              <a:rPr lang="en-US" sz="1800" b="1" dirty="0">
                <a:solidFill>
                  <a:srgbClr val="FF0000"/>
                </a:solidFill>
              </a:rPr>
              <a:t>Double-Sided </a:t>
            </a:r>
            <a:r>
              <a:rPr lang="en-US" sz="1800" b="1" dirty="0" err="1">
                <a:solidFill>
                  <a:srgbClr val="FF0000"/>
                </a:solidFill>
              </a:rPr>
              <a:t>RowHammer</a:t>
            </a:r>
            <a:r>
              <a:rPr lang="en-US" sz="1800" dirty="0"/>
              <a:t> is </a:t>
            </a:r>
            <a:r>
              <a:rPr lang="en-US" sz="1800" b="1" dirty="0"/>
              <a:t>much more effective</a:t>
            </a:r>
            <a:r>
              <a:rPr lang="en-US" sz="1800" dirty="0"/>
              <a:t> than Single-Sided</a:t>
            </a:r>
            <a:br>
              <a:rPr lang="en-US" sz="1800" dirty="0"/>
            </a:br>
            <a:r>
              <a:rPr lang="en-US" sz="1800" dirty="0"/>
              <a:t>at inducing bitflips (i.e., require </a:t>
            </a:r>
            <a:r>
              <a:rPr lang="en-US" sz="1800" b="1" dirty="0"/>
              <a:t>much fewer aggressor row activations</a:t>
            </a:r>
            <a:r>
              <a:rPr lang="en-US" sz="1800" dirty="0"/>
              <a:t>)</a:t>
            </a:r>
          </a:p>
          <a:p>
            <a:pPr lvl="1">
              <a:spcBef>
                <a:spcPts val="600"/>
              </a:spcBef>
            </a:pPr>
            <a:r>
              <a:rPr lang="en-US" sz="1800" dirty="0"/>
              <a:t>Both NWL and PWL are aggressors, being opened and closed in an </a:t>
            </a:r>
            <a:br>
              <a:rPr lang="en-US" sz="1800" dirty="0"/>
            </a:br>
            <a:r>
              <a:rPr lang="en-US" sz="1800" dirty="0"/>
              <a:t>alternating manner, “sandwiching” the victim</a:t>
            </a:r>
          </a:p>
          <a:p>
            <a:pPr marL="503634" lvl="2" indent="0">
              <a:spcBef>
                <a:spcPts val="600"/>
              </a:spcBef>
              <a:buNone/>
            </a:pPr>
            <a:endParaRPr lang="en-US" sz="1700" dirty="0"/>
          </a:p>
        </p:txBody>
      </p:sp>
      <p:pic>
        <p:nvPicPr>
          <p:cNvPr id="5" name="Picture 4">
            <a:extLst>
              <a:ext uri="{FF2B5EF4-FFF2-40B4-BE49-F238E27FC236}">
                <a16:creationId xmlns:a16="http://schemas.microsoft.com/office/drawing/2014/main" id="{5E27E276-7A80-C8DC-0A62-EC6DEE8C7C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4285" y="2898654"/>
            <a:ext cx="4575429" cy="2719588"/>
          </a:xfrm>
          <a:prstGeom prst="rect">
            <a:avLst/>
          </a:prstGeom>
        </p:spPr>
      </p:pic>
      <p:sp>
        <p:nvSpPr>
          <p:cNvPr id="7" name="TextBox 6">
            <a:extLst>
              <a:ext uri="{FF2B5EF4-FFF2-40B4-BE49-F238E27FC236}">
                <a16:creationId xmlns:a16="http://schemas.microsoft.com/office/drawing/2014/main" id="{0C408374-25D0-2E6B-704E-6E8F3060F8EF}"/>
              </a:ext>
            </a:extLst>
          </p:cNvPr>
          <p:cNvSpPr txBox="1"/>
          <p:nvPr/>
        </p:nvSpPr>
        <p:spPr>
          <a:xfrm>
            <a:off x="1055370" y="5731132"/>
            <a:ext cx="7033260" cy="646331"/>
          </a:xfrm>
          <a:prstGeom prst="rect">
            <a:avLst/>
          </a:prstGeom>
          <a:noFill/>
        </p:spPr>
        <p:txBody>
          <a:bodyPr wrap="square" rtlCol="0">
            <a:spAutoFit/>
          </a:bodyPr>
          <a:lstStyle/>
          <a:p>
            <a:pPr algn="ctr"/>
            <a:r>
              <a:rPr lang="en-US" b="1" dirty="0">
                <a:solidFill>
                  <a:srgbClr val="C00000"/>
                </a:solidFill>
              </a:rPr>
              <a:t>PWL:</a:t>
            </a:r>
            <a:r>
              <a:rPr lang="en-US" dirty="0">
                <a:solidFill>
                  <a:srgbClr val="C00000"/>
                </a:solidFill>
              </a:rPr>
              <a:t> Passing </a:t>
            </a:r>
            <a:r>
              <a:rPr lang="en-US" dirty="0" err="1">
                <a:solidFill>
                  <a:srgbClr val="C00000"/>
                </a:solidFill>
              </a:rPr>
              <a:t>Wordline</a:t>
            </a:r>
            <a:r>
              <a:rPr lang="en-US" dirty="0">
                <a:solidFill>
                  <a:srgbClr val="C00000"/>
                </a:solidFill>
              </a:rPr>
              <a:t> (Aggressor) </a:t>
            </a:r>
            <a:r>
              <a:rPr lang="en-US" dirty="0"/>
              <a:t>	</a:t>
            </a:r>
            <a:r>
              <a:rPr lang="en-US" b="1" dirty="0"/>
              <a:t>VWL:</a:t>
            </a:r>
            <a:r>
              <a:rPr lang="en-US" dirty="0"/>
              <a:t> Victim </a:t>
            </a:r>
            <a:r>
              <a:rPr lang="en-US" dirty="0" err="1"/>
              <a:t>Wordline</a:t>
            </a:r>
            <a:endParaRPr lang="en-US" dirty="0"/>
          </a:p>
          <a:p>
            <a:pPr algn="ctr"/>
            <a:r>
              <a:rPr lang="en-US" b="1" dirty="0">
                <a:solidFill>
                  <a:srgbClr val="C00000"/>
                </a:solidFill>
              </a:rPr>
              <a:t>NWL: </a:t>
            </a:r>
            <a:r>
              <a:rPr lang="en-US" dirty="0">
                <a:solidFill>
                  <a:srgbClr val="C00000"/>
                </a:solidFill>
              </a:rPr>
              <a:t>Neighboring </a:t>
            </a:r>
            <a:r>
              <a:rPr lang="en-US" dirty="0" err="1">
                <a:solidFill>
                  <a:srgbClr val="C00000"/>
                </a:solidFill>
              </a:rPr>
              <a:t>Wordline</a:t>
            </a:r>
            <a:r>
              <a:rPr lang="en-US" dirty="0">
                <a:solidFill>
                  <a:srgbClr val="C00000"/>
                </a:solidFill>
              </a:rPr>
              <a:t> (Aggressor)</a:t>
            </a:r>
          </a:p>
        </p:txBody>
      </p:sp>
      <p:grpSp>
        <p:nvGrpSpPr>
          <p:cNvPr id="9" name="Group 8">
            <a:extLst>
              <a:ext uri="{FF2B5EF4-FFF2-40B4-BE49-F238E27FC236}">
                <a16:creationId xmlns:a16="http://schemas.microsoft.com/office/drawing/2014/main" id="{7DC94354-BB95-BC32-A96A-3EE1EBD57E5C}"/>
              </a:ext>
            </a:extLst>
          </p:cNvPr>
          <p:cNvGrpSpPr/>
          <p:nvPr/>
        </p:nvGrpSpPr>
        <p:grpSpPr>
          <a:xfrm>
            <a:off x="2116360" y="2619752"/>
            <a:ext cx="3588162" cy="369332"/>
            <a:chOff x="2116360" y="2619752"/>
            <a:chExt cx="3588162" cy="369332"/>
          </a:xfrm>
        </p:grpSpPr>
        <p:sp>
          <p:nvSpPr>
            <p:cNvPr id="3" name="TextBox 2">
              <a:extLst>
                <a:ext uri="{FF2B5EF4-FFF2-40B4-BE49-F238E27FC236}">
                  <a16:creationId xmlns:a16="http://schemas.microsoft.com/office/drawing/2014/main" id="{29779D35-6470-7B98-2E6C-431654C8F474}"/>
                </a:ext>
              </a:extLst>
            </p:cNvPr>
            <p:cNvSpPr txBox="1"/>
            <p:nvPr/>
          </p:nvSpPr>
          <p:spPr>
            <a:xfrm>
              <a:off x="4767262" y="2619752"/>
              <a:ext cx="937260" cy="369332"/>
            </a:xfrm>
            <a:prstGeom prst="rect">
              <a:avLst/>
            </a:prstGeom>
            <a:noFill/>
          </p:spPr>
          <p:txBody>
            <a:bodyPr wrap="square" rtlCol="0">
              <a:spAutoFit/>
            </a:bodyPr>
            <a:lstStyle/>
            <a:p>
              <a:pPr algn="ctr"/>
              <a:r>
                <a:rPr lang="en-US" b="1" dirty="0">
                  <a:solidFill>
                    <a:srgbClr val="FF0000"/>
                  </a:solidFill>
                </a:rPr>
                <a:t>Open</a:t>
              </a:r>
            </a:p>
          </p:txBody>
        </p:sp>
        <p:sp>
          <p:nvSpPr>
            <p:cNvPr id="8" name="TextBox 7">
              <a:extLst>
                <a:ext uri="{FF2B5EF4-FFF2-40B4-BE49-F238E27FC236}">
                  <a16:creationId xmlns:a16="http://schemas.microsoft.com/office/drawing/2014/main" id="{7ED8312B-D7BB-1312-24AA-F92CA5EFBDE3}"/>
                </a:ext>
              </a:extLst>
            </p:cNvPr>
            <p:cNvSpPr txBox="1"/>
            <p:nvPr/>
          </p:nvSpPr>
          <p:spPr>
            <a:xfrm>
              <a:off x="2116360" y="2619752"/>
              <a:ext cx="1082040" cy="369332"/>
            </a:xfrm>
            <a:prstGeom prst="rect">
              <a:avLst/>
            </a:prstGeom>
            <a:noFill/>
          </p:spPr>
          <p:txBody>
            <a:bodyPr wrap="square" rtlCol="0">
              <a:spAutoFit/>
            </a:bodyPr>
            <a:lstStyle/>
            <a:p>
              <a:pPr algn="ctr"/>
              <a:r>
                <a:rPr lang="en-US" b="1" dirty="0">
                  <a:solidFill>
                    <a:srgbClr val="0066CC"/>
                  </a:solidFill>
                </a:rPr>
                <a:t>Closed</a:t>
              </a:r>
            </a:p>
          </p:txBody>
        </p:sp>
      </p:grpSp>
      <p:grpSp>
        <p:nvGrpSpPr>
          <p:cNvPr id="11" name="Group 10">
            <a:extLst>
              <a:ext uri="{FF2B5EF4-FFF2-40B4-BE49-F238E27FC236}">
                <a16:creationId xmlns:a16="http://schemas.microsoft.com/office/drawing/2014/main" id="{73D42FD7-44A3-D3C6-E8FA-DAF5B519FB24}"/>
              </a:ext>
            </a:extLst>
          </p:cNvPr>
          <p:cNvGrpSpPr/>
          <p:nvPr/>
        </p:nvGrpSpPr>
        <p:grpSpPr>
          <a:xfrm>
            <a:off x="2188750" y="2614829"/>
            <a:ext cx="3588162" cy="374255"/>
            <a:chOff x="6636829" y="1881781"/>
            <a:chExt cx="3588162" cy="374255"/>
          </a:xfrm>
        </p:grpSpPr>
        <p:sp>
          <p:nvSpPr>
            <p:cNvPr id="12" name="TextBox 11">
              <a:extLst>
                <a:ext uri="{FF2B5EF4-FFF2-40B4-BE49-F238E27FC236}">
                  <a16:creationId xmlns:a16="http://schemas.microsoft.com/office/drawing/2014/main" id="{399FE674-4B00-A2CE-DD98-552B6470A12D}"/>
                </a:ext>
              </a:extLst>
            </p:cNvPr>
            <p:cNvSpPr txBox="1"/>
            <p:nvPr/>
          </p:nvSpPr>
          <p:spPr>
            <a:xfrm>
              <a:off x="6636829" y="1881781"/>
              <a:ext cx="937260" cy="369332"/>
            </a:xfrm>
            <a:prstGeom prst="rect">
              <a:avLst/>
            </a:prstGeom>
            <a:noFill/>
          </p:spPr>
          <p:txBody>
            <a:bodyPr wrap="square" rtlCol="0">
              <a:spAutoFit/>
            </a:bodyPr>
            <a:lstStyle/>
            <a:p>
              <a:pPr algn="ctr"/>
              <a:r>
                <a:rPr lang="en-US" b="1" dirty="0">
                  <a:solidFill>
                    <a:srgbClr val="FF0000"/>
                  </a:solidFill>
                </a:rPr>
                <a:t>Open</a:t>
              </a:r>
            </a:p>
          </p:txBody>
        </p:sp>
        <p:sp>
          <p:nvSpPr>
            <p:cNvPr id="14" name="TextBox 13">
              <a:extLst>
                <a:ext uri="{FF2B5EF4-FFF2-40B4-BE49-F238E27FC236}">
                  <a16:creationId xmlns:a16="http://schemas.microsoft.com/office/drawing/2014/main" id="{6AB8A3ED-67D4-EAE0-0D24-BC4FC3036B81}"/>
                </a:ext>
              </a:extLst>
            </p:cNvPr>
            <p:cNvSpPr txBox="1"/>
            <p:nvPr/>
          </p:nvSpPr>
          <p:spPr>
            <a:xfrm>
              <a:off x="9142951" y="1886704"/>
              <a:ext cx="1082040" cy="369332"/>
            </a:xfrm>
            <a:prstGeom prst="rect">
              <a:avLst/>
            </a:prstGeom>
            <a:noFill/>
          </p:spPr>
          <p:txBody>
            <a:bodyPr wrap="square" rtlCol="0">
              <a:spAutoFit/>
            </a:bodyPr>
            <a:lstStyle/>
            <a:p>
              <a:pPr algn="ctr"/>
              <a:r>
                <a:rPr lang="en-US" b="1" dirty="0">
                  <a:solidFill>
                    <a:srgbClr val="0066CC"/>
                  </a:solidFill>
                </a:rPr>
                <a:t>Closed</a:t>
              </a:r>
            </a:p>
          </p:txBody>
        </p:sp>
      </p:grpSp>
    </p:spTree>
    <p:extLst>
      <p:ext uri="{BB962C8B-B14F-4D97-AF65-F5344CB8AC3E}">
        <p14:creationId xmlns:p14="http://schemas.microsoft.com/office/powerpoint/2010/main" val="132882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8A99A-68D9-9B0B-844F-3CBB526D2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CEA3D-D429-73FC-5962-F160157231B7}"/>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RowHammer</a:t>
            </a:r>
            <a:r>
              <a:rPr lang="en-US" sz="3200" b="1" dirty="0"/>
              <a:t> II</a:t>
            </a:r>
          </a:p>
        </p:txBody>
      </p:sp>
      <p:sp>
        <p:nvSpPr>
          <p:cNvPr id="4" name="Slide Number Placeholder 3">
            <a:extLst>
              <a:ext uri="{FF2B5EF4-FFF2-40B4-BE49-F238E27FC236}">
                <a16:creationId xmlns:a16="http://schemas.microsoft.com/office/drawing/2014/main" id="{671B02A3-0B24-9B34-63F4-E2373071D5D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405A0E43-5B26-E2D6-0BDD-54BF6D7EAAAE}"/>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a:t>
            </a:r>
            <a:r>
              <a:rPr lang="en-US" sz="2000" b="1" dirty="0" err="1"/>
              <a:t>RowHammer</a:t>
            </a:r>
            <a:r>
              <a:rPr lang="en-US" sz="2000" b="1" dirty="0"/>
              <a:t> (Cont’d)</a:t>
            </a:r>
          </a:p>
          <a:p>
            <a:pPr lvl="1">
              <a:spcBef>
                <a:spcPts val="600"/>
              </a:spcBef>
            </a:pPr>
            <a:r>
              <a:rPr lang="en-US" sz="1800" b="1" dirty="0">
                <a:solidFill>
                  <a:srgbClr val="FF0000"/>
                </a:solidFill>
              </a:rPr>
              <a:t>Double-Sided </a:t>
            </a:r>
            <a:r>
              <a:rPr lang="en-US" sz="1800" b="1" dirty="0" err="1">
                <a:solidFill>
                  <a:srgbClr val="FF0000"/>
                </a:solidFill>
              </a:rPr>
              <a:t>RowHammer</a:t>
            </a:r>
            <a:r>
              <a:rPr lang="en-US" sz="1800" dirty="0"/>
              <a:t> is </a:t>
            </a:r>
            <a:r>
              <a:rPr lang="en-US" sz="1800" b="1" dirty="0"/>
              <a:t>much more effective</a:t>
            </a:r>
            <a:r>
              <a:rPr lang="en-US" sz="1800" dirty="0"/>
              <a:t> than Single-Sided</a:t>
            </a:r>
            <a:br>
              <a:rPr lang="en-US" sz="1800" dirty="0"/>
            </a:br>
            <a:r>
              <a:rPr lang="en-US" sz="1800" dirty="0"/>
              <a:t>at inducing bitflips (i.e., require </a:t>
            </a:r>
            <a:r>
              <a:rPr lang="en-US" sz="1800" b="1" dirty="0"/>
              <a:t>much fewer aggressor row activations</a:t>
            </a:r>
            <a:r>
              <a:rPr lang="en-US" sz="1800" dirty="0"/>
              <a:t>)</a:t>
            </a:r>
          </a:p>
          <a:p>
            <a:pPr lvl="1">
              <a:spcBef>
                <a:spcPts val="600"/>
              </a:spcBef>
              <a:buFont typeface="Wingdings" panose="05000000000000000000" pitchFamily="2" charset="2"/>
              <a:buChar char="Ø"/>
            </a:pPr>
            <a:r>
              <a:rPr lang="en-US" sz="1800" dirty="0"/>
              <a:t>When NWL is closed, PWL is open: Enhancing electron migration</a:t>
            </a:r>
          </a:p>
          <a:p>
            <a:pPr lvl="1">
              <a:spcBef>
                <a:spcPts val="600"/>
              </a:spcBef>
              <a:buFont typeface="Wingdings" panose="05000000000000000000" pitchFamily="2" charset="2"/>
              <a:buChar char="Ø"/>
            </a:pPr>
            <a:r>
              <a:rPr lang="en-US" sz="1800" dirty="0"/>
              <a:t>NWL is closed for a longer period: More time for electron emission from traps</a:t>
            </a:r>
          </a:p>
          <a:p>
            <a:pPr lvl="1">
              <a:spcBef>
                <a:spcPts val="600"/>
              </a:spcBef>
              <a:buFont typeface="Wingdings" panose="05000000000000000000" pitchFamily="2" charset="2"/>
              <a:buChar char="Ø"/>
            </a:pPr>
            <a:endParaRPr lang="en-US" sz="1800" dirty="0"/>
          </a:p>
          <a:p>
            <a:pPr marL="503634" lvl="2" indent="0">
              <a:spcBef>
                <a:spcPts val="600"/>
              </a:spcBef>
              <a:buNone/>
            </a:pPr>
            <a:endParaRPr lang="en-US" sz="1700" dirty="0"/>
          </a:p>
        </p:txBody>
      </p:sp>
      <p:pic>
        <p:nvPicPr>
          <p:cNvPr id="5" name="Picture 4">
            <a:extLst>
              <a:ext uri="{FF2B5EF4-FFF2-40B4-BE49-F238E27FC236}">
                <a16:creationId xmlns:a16="http://schemas.microsoft.com/office/drawing/2014/main" id="{C154CE4C-C83B-9BD1-704E-CB3FB6BF01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4285" y="2898654"/>
            <a:ext cx="4575429" cy="2719588"/>
          </a:xfrm>
          <a:prstGeom prst="rect">
            <a:avLst/>
          </a:prstGeom>
        </p:spPr>
      </p:pic>
      <p:sp>
        <p:nvSpPr>
          <p:cNvPr id="7" name="TextBox 6">
            <a:extLst>
              <a:ext uri="{FF2B5EF4-FFF2-40B4-BE49-F238E27FC236}">
                <a16:creationId xmlns:a16="http://schemas.microsoft.com/office/drawing/2014/main" id="{6C5EE14A-FB72-70C4-2059-5E33AF14FB26}"/>
              </a:ext>
            </a:extLst>
          </p:cNvPr>
          <p:cNvSpPr txBox="1"/>
          <p:nvPr/>
        </p:nvSpPr>
        <p:spPr>
          <a:xfrm>
            <a:off x="1055370" y="5731132"/>
            <a:ext cx="7033260" cy="646331"/>
          </a:xfrm>
          <a:prstGeom prst="rect">
            <a:avLst/>
          </a:prstGeom>
          <a:noFill/>
        </p:spPr>
        <p:txBody>
          <a:bodyPr wrap="square" rtlCol="0">
            <a:spAutoFit/>
          </a:bodyPr>
          <a:lstStyle/>
          <a:p>
            <a:pPr algn="ctr"/>
            <a:r>
              <a:rPr lang="en-US" b="1" dirty="0">
                <a:solidFill>
                  <a:srgbClr val="C00000"/>
                </a:solidFill>
              </a:rPr>
              <a:t>PWL:</a:t>
            </a:r>
            <a:r>
              <a:rPr lang="en-US" dirty="0">
                <a:solidFill>
                  <a:srgbClr val="C00000"/>
                </a:solidFill>
              </a:rPr>
              <a:t> Passing </a:t>
            </a:r>
            <a:r>
              <a:rPr lang="en-US" dirty="0" err="1">
                <a:solidFill>
                  <a:srgbClr val="C00000"/>
                </a:solidFill>
              </a:rPr>
              <a:t>Wordline</a:t>
            </a:r>
            <a:r>
              <a:rPr lang="en-US" dirty="0">
                <a:solidFill>
                  <a:srgbClr val="C00000"/>
                </a:solidFill>
              </a:rPr>
              <a:t> (Aggressor) </a:t>
            </a:r>
            <a:r>
              <a:rPr lang="en-US" dirty="0"/>
              <a:t>	</a:t>
            </a:r>
            <a:r>
              <a:rPr lang="en-US" b="1" dirty="0"/>
              <a:t>VWL:</a:t>
            </a:r>
            <a:r>
              <a:rPr lang="en-US" dirty="0"/>
              <a:t> Victim </a:t>
            </a:r>
            <a:r>
              <a:rPr lang="en-US" dirty="0" err="1"/>
              <a:t>Wordline</a:t>
            </a:r>
            <a:endParaRPr lang="en-US" dirty="0"/>
          </a:p>
          <a:p>
            <a:pPr algn="ctr"/>
            <a:r>
              <a:rPr lang="en-US" b="1" dirty="0">
                <a:solidFill>
                  <a:srgbClr val="C00000"/>
                </a:solidFill>
              </a:rPr>
              <a:t>NWL: </a:t>
            </a:r>
            <a:r>
              <a:rPr lang="en-US" dirty="0">
                <a:solidFill>
                  <a:srgbClr val="C00000"/>
                </a:solidFill>
              </a:rPr>
              <a:t>Neighboring </a:t>
            </a:r>
            <a:r>
              <a:rPr lang="en-US" dirty="0" err="1">
                <a:solidFill>
                  <a:srgbClr val="C00000"/>
                </a:solidFill>
              </a:rPr>
              <a:t>Wordline</a:t>
            </a:r>
            <a:r>
              <a:rPr lang="en-US" dirty="0">
                <a:solidFill>
                  <a:srgbClr val="C00000"/>
                </a:solidFill>
              </a:rPr>
              <a:t> (Aggressor)</a:t>
            </a:r>
          </a:p>
        </p:txBody>
      </p:sp>
      <p:grpSp>
        <p:nvGrpSpPr>
          <p:cNvPr id="11" name="Group 10">
            <a:extLst>
              <a:ext uri="{FF2B5EF4-FFF2-40B4-BE49-F238E27FC236}">
                <a16:creationId xmlns:a16="http://schemas.microsoft.com/office/drawing/2014/main" id="{B5B77561-F3DB-7676-9F66-BAC6F7FA76D2}"/>
              </a:ext>
            </a:extLst>
          </p:cNvPr>
          <p:cNvGrpSpPr/>
          <p:nvPr/>
        </p:nvGrpSpPr>
        <p:grpSpPr>
          <a:xfrm>
            <a:off x="2188750" y="2613558"/>
            <a:ext cx="3588162" cy="374255"/>
            <a:chOff x="6636829" y="1881781"/>
            <a:chExt cx="3588162" cy="374255"/>
          </a:xfrm>
        </p:grpSpPr>
        <p:sp>
          <p:nvSpPr>
            <p:cNvPr id="12" name="TextBox 11">
              <a:extLst>
                <a:ext uri="{FF2B5EF4-FFF2-40B4-BE49-F238E27FC236}">
                  <a16:creationId xmlns:a16="http://schemas.microsoft.com/office/drawing/2014/main" id="{4AF066A5-5304-4AFD-76D8-EEE4649D5E1A}"/>
                </a:ext>
              </a:extLst>
            </p:cNvPr>
            <p:cNvSpPr txBox="1"/>
            <p:nvPr/>
          </p:nvSpPr>
          <p:spPr>
            <a:xfrm>
              <a:off x="6636829" y="1881781"/>
              <a:ext cx="937260" cy="369332"/>
            </a:xfrm>
            <a:prstGeom prst="rect">
              <a:avLst/>
            </a:prstGeom>
            <a:noFill/>
          </p:spPr>
          <p:txBody>
            <a:bodyPr wrap="square" rtlCol="0">
              <a:spAutoFit/>
            </a:bodyPr>
            <a:lstStyle/>
            <a:p>
              <a:pPr algn="ctr"/>
              <a:r>
                <a:rPr lang="en-US" b="1" dirty="0">
                  <a:solidFill>
                    <a:srgbClr val="FF0000"/>
                  </a:solidFill>
                </a:rPr>
                <a:t>Open</a:t>
              </a:r>
            </a:p>
          </p:txBody>
        </p:sp>
        <p:sp>
          <p:nvSpPr>
            <p:cNvPr id="14" name="TextBox 13">
              <a:extLst>
                <a:ext uri="{FF2B5EF4-FFF2-40B4-BE49-F238E27FC236}">
                  <a16:creationId xmlns:a16="http://schemas.microsoft.com/office/drawing/2014/main" id="{9E59CEDD-1E9E-0C4F-FAF8-1DA8F5FD377E}"/>
                </a:ext>
              </a:extLst>
            </p:cNvPr>
            <p:cNvSpPr txBox="1"/>
            <p:nvPr/>
          </p:nvSpPr>
          <p:spPr>
            <a:xfrm>
              <a:off x="9142951" y="1886704"/>
              <a:ext cx="1082040" cy="369332"/>
            </a:xfrm>
            <a:prstGeom prst="rect">
              <a:avLst/>
            </a:prstGeom>
            <a:noFill/>
          </p:spPr>
          <p:txBody>
            <a:bodyPr wrap="square" rtlCol="0">
              <a:spAutoFit/>
            </a:bodyPr>
            <a:lstStyle/>
            <a:p>
              <a:pPr algn="ctr"/>
              <a:r>
                <a:rPr lang="en-US" b="1" dirty="0">
                  <a:solidFill>
                    <a:srgbClr val="0066CC"/>
                  </a:solidFill>
                </a:rPr>
                <a:t>Closed</a:t>
              </a:r>
            </a:p>
          </p:txBody>
        </p:sp>
      </p:grpSp>
      <p:sp>
        <p:nvSpPr>
          <p:cNvPr id="10" name="Oval 9">
            <a:extLst>
              <a:ext uri="{FF2B5EF4-FFF2-40B4-BE49-F238E27FC236}">
                <a16:creationId xmlns:a16="http://schemas.microsoft.com/office/drawing/2014/main" id="{0E19B213-DBA8-372B-5FAD-A5D893F0BB5D}"/>
              </a:ext>
            </a:extLst>
          </p:cNvPr>
          <p:cNvSpPr/>
          <p:nvPr/>
        </p:nvSpPr>
        <p:spPr bwMode="auto">
          <a:xfrm>
            <a:off x="5008055" y="4673980"/>
            <a:ext cx="298959" cy="298959"/>
          </a:xfrm>
          <a:prstGeom prst="ellips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nvGrpSpPr>
          <p:cNvPr id="13" name="Group 12">
            <a:extLst>
              <a:ext uri="{FF2B5EF4-FFF2-40B4-BE49-F238E27FC236}">
                <a16:creationId xmlns:a16="http://schemas.microsoft.com/office/drawing/2014/main" id="{C8363DA2-D0B2-E2AE-5B24-7A6BBFFABFD4}"/>
              </a:ext>
            </a:extLst>
          </p:cNvPr>
          <p:cNvGrpSpPr/>
          <p:nvPr/>
        </p:nvGrpSpPr>
        <p:grpSpPr>
          <a:xfrm>
            <a:off x="2574132" y="4673980"/>
            <a:ext cx="2732882" cy="908908"/>
            <a:chOff x="2574132" y="4673980"/>
            <a:chExt cx="2732882" cy="908908"/>
          </a:xfrm>
        </p:grpSpPr>
        <p:sp>
          <p:nvSpPr>
            <p:cNvPr id="15" name="Oval 14">
              <a:extLst>
                <a:ext uri="{FF2B5EF4-FFF2-40B4-BE49-F238E27FC236}">
                  <a16:creationId xmlns:a16="http://schemas.microsoft.com/office/drawing/2014/main" id="{87714E88-7540-FBB7-6B3B-028A10A9257E}"/>
                </a:ext>
              </a:extLst>
            </p:cNvPr>
            <p:cNvSpPr/>
            <p:nvPr/>
          </p:nvSpPr>
          <p:spPr bwMode="auto">
            <a:xfrm>
              <a:off x="5008055" y="4673980"/>
              <a:ext cx="298959" cy="298959"/>
            </a:xfrm>
            <a:prstGeom prst="ellips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6" name="TextBox 15">
              <a:extLst>
                <a:ext uri="{FF2B5EF4-FFF2-40B4-BE49-F238E27FC236}">
                  <a16:creationId xmlns:a16="http://schemas.microsoft.com/office/drawing/2014/main" id="{83B66CD2-561F-A435-8487-B7816EFF236C}"/>
                </a:ext>
              </a:extLst>
            </p:cNvPr>
            <p:cNvSpPr txBox="1"/>
            <p:nvPr/>
          </p:nvSpPr>
          <p:spPr>
            <a:xfrm>
              <a:off x="2574132" y="4936557"/>
              <a:ext cx="2433924" cy="646331"/>
            </a:xfrm>
            <a:prstGeom prst="rect">
              <a:avLst/>
            </a:prstGeom>
            <a:noFill/>
          </p:spPr>
          <p:txBody>
            <a:bodyPr wrap="square" rtlCol="0">
              <a:spAutoFit/>
            </a:bodyPr>
            <a:lstStyle/>
            <a:p>
              <a:pPr algn="ctr"/>
              <a:r>
                <a:rPr lang="en-US" b="1" dirty="0">
                  <a:solidFill>
                    <a:srgbClr val="FF0000"/>
                  </a:solidFill>
                </a:rPr>
                <a:t>Enhanced</a:t>
              </a:r>
              <a:br>
                <a:rPr lang="en-US" b="1" dirty="0">
                  <a:solidFill>
                    <a:srgbClr val="FF0000"/>
                  </a:solidFill>
                </a:rPr>
              </a:br>
              <a:r>
                <a:rPr lang="en-US" b="1" dirty="0">
                  <a:solidFill>
                    <a:srgbClr val="FF0000"/>
                  </a:solidFill>
                </a:rPr>
                <a:t>Electron Migration</a:t>
              </a:r>
            </a:p>
          </p:txBody>
        </p:sp>
      </p:grpSp>
      <p:grpSp>
        <p:nvGrpSpPr>
          <p:cNvPr id="23" name="Group 22">
            <a:extLst>
              <a:ext uri="{FF2B5EF4-FFF2-40B4-BE49-F238E27FC236}">
                <a16:creationId xmlns:a16="http://schemas.microsoft.com/office/drawing/2014/main" id="{761790FC-C357-DC2A-261D-F78B6B02F239}"/>
              </a:ext>
            </a:extLst>
          </p:cNvPr>
          <p:cNvGrpSpPr/>
          <p:nvPr/>
        </p:nvGrpSpPr>
        <p:grpSpPr>
          <a:xfrm>
            <a:off x="3276600" y="4338322"/>
            <a:ext cx="1645920" cy="655484"/>
            <a:chOff x="3276600" y="4338322"/>
            <a:chExt cx="1645920" cy="655484"/>
          </a:xfrm>
        </p:grpSpPr>
        <p:sp>
          <p:nvSpPr>
            <p:cNvPr id="17" name="Freeform: Shape 16">
              <a:extLst>
                <a:ext uri="{FF2B5EF4-FFF2-40B4-BE49-F238E27FC236}">
                  <a16:creationId xmlns:a16="http://schemas.microsoft.com/office/drawing/2014/main" id="{F8AEB944-7AE7-87DA-0239-B4F1F1FF412A}"/>
                </a:ext>
              </a:extLst>
            </p:cNvPr>
            <p:cNvSpPr/>
            <p:nvPr/>
          </p:nvSpPr>
          <p:spPr bwMode="auto">
            <a:xfrm>
              <a:off x="3276600" y="4338322"/>
              <a:ext cx="1645920" cy="655484"/>
            </a:xfrm>
            <a:custGeom>
              <a:avLst/>
              <a:gdLst>
                <a:gd name="connsiteX0" fmla="*/ 1645920 w 1645920"/>
                <a:gd name="connsiteY0" fmla="*/ 533400 h 655484"/>
                <a:gd name="connsiteX1" fmla="*/ 845820 w 1645920"/>
                <a:gd name="connsiteY1" fmla="*/ 655320 h 655484"/>
                <a:gd name="connsiteX2" fmla="*/ 198120 w 1645920"/>
                <a:gd name="connsiteY2" fmla="*/ 510540 h 655484"/>
                <a:gd name="connsiteX3" fmla="*/ 0 w 1645920"/>
                <a:gd name="connsiteY3" fmla="*/ 0 h 655484"/>
              </a:gdLst>
              <a:ahLst/>
              <a:cxnLst>
                <a:cxn ang="0">
                  <a:pos x="connsiteX0" y="connsiteY0"/>
                </a:cxn>
                <a:cxn ang="0">
                  <a:pos x="connsiteX1" y="connsiteY1"/>
                </a:cxn>
                <a:cxn ang="0">
                  <a:pos x="connsiteX2" y="connsiteY2"/>
                </a:cxn>
                <a:cxn ang="0">
                  <a:pos x="connsiteX3" y="connsiteY3"/>
                </a:cxn>
              </a:cxnLst>
              <a:rect l="l" t="t" r="r" b="b"/>
              <a:pathLst>
                <a:path w="1645920" h="655484">
                  <a:moveTo>
                    <a:pt x="1645920" y="533400"/>
                  </a:moveTo>
                  <a:cubicBezTo>
                    <a:pt x="1366520" y="596265"/>
                    <a:pt x="1087120" y="659130"/>
                    <a:pt x="845820" y="655320"/>
                  </a:cubicBezTo>
                  <a:cubicBezTo>
                    <a:pt x="604520" y="651510"/>
                    <a:pt x="339090" y="619760"/>
                    <a:pt x="198120" y="510540"/>
                  </a:cubicBezTo>
                  <a:cubicBezTo>
                    <a:pt x="57150" y="401320"/>
                    <a:pt x="31750" y="99060"/>
                    <a:pt x="0" y="0"/>
                  </a:cubicBezTo>
                </a:path>
              </a:pathLst>
            </a:cu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8" name="TextBox 17">
              <a:extLst>
                <a:ext uri="{FF2B5EF4-FFF2-40B4-BE49-F238E27FC236}">
                  <a16:creationId xmlns:a16="http://schemas.microsoft.com/office/drawing/2014/main" id="{00FB6EDA-629A-D631-E63B-B41CB951C40D}"/>
                </a:ext>
              </a:extLst>
            </p:cNvPr>
            <p:cNvSpPr txBox="1"/>
            <p:nvPr/>
          </p:nvSpPr>
          <p:spPr>
            <a:xfrm>
              <a:off x="3507773" y="4567225"/>
              <a:ext cx="472440" cy="369332"/>
            </a:xfrm>
            <a:prstGeom prst="rect">
              <a:avLst/>
            </a:prstGeom>
            <a:noFill/>
          </p:spPr>
          <p:txBody>
            <a:bodyPr wrap="square" rtlCol="0">
              <a:spAutoFit/>
            </a:bodyPr>
            <a:lstStyle/>
            <a:p>
              <a:pPr algn="ctr"/>
              <a:r>
                <a:rPr lang="en-US" b="1" dirty="0">
                  <a:solidFill>
                    <a:srgbClr val="FF0000"/>
                  </a:solidFill>
                </a:rPr>
                <a:t>e-</a:t>
              </a:r>
            </a:p>
          </p:txBody>
        </p:sp>
      </p:grpSp>
      <p:sp>
        <p:nvSpPr>
          <p:cNvPr id="20" name="TextBox 19">
            <a:extLst>
              <a:ext uri="{FF2B5EF4-FFF2-40B4-BE49-F238E27FC236}">
                <a16:creationId xmlns:a16="http://schemas.microsoft.com/office/drawing/2014/main" id="{48313FE6-0525-8F84-A547-E92B2194B538}"/>
              </a:ext>
            </a:extLst>
          </p:cNvPr>
          <p:cNvSpPr txBox="1"/>
          <p:nvPr/>
        </p:nvSpPr>
        <p:spPr>
          <a:xfrm>
            <a:off x="2574131" y="3987679"/>
            <a:ext cx="403860" cy="369332"/>
          </a:xfrm>
          <a:prstGeom prst="rect">
            <a:avLst/>
          </a:prstGeom>
          <a:noFill/>
        </p:spPr>
        <p:txBody>
          <a:bodyPr wrap="square" rtlCol="0">
            <a:spAutoFit/>
          </a:bodyPr>
          <a:lstStyle/>
          <a:p>
            <a:pPr algn="ctr"/>
            <a:r>
              <a:rPr lang="en-US" b="1" dirty="0">
                <a:solidFill>
                  <a:srgbClr val="00B0F0"/>
                </a:solidFill>
              </a:rPr>
              <a:t>+</a:t>
            </a:r>
          </a:p>
        </p:txBody>
      </p:sp>
      <p:sp>
        <p:nvSpPr>
          <p:cNvPr id="21" name="TextBox 20">
            <a:extLst>
              <a:ext uri="{FF2B5EF4-FFF2-40B4-BE49-F238E27FC236}">
                <a16:creationId xmlns:a16="http://schemas.microsoft.com/office/drawing/2014/main" id="{817C821D-31CB-2151-76C2-D1E4E968809C}"/>
              </a:ext>
            </a:extLst>
          </p:cNvPr>
          <p:cNvSpPr txBox="1"/>
          <p:nvPr/>
        </p:nvSpPr>
        <p:spPr>
          <a:xfrm>
            <a:off x="2488596" y="4149134"/>
            <a:ext cx="403860" cy="369332"/>
          </a:xfrm>
          <a:prstGeom prst="rect">
            <a:avLst/>
          </a:prstGeom>
          <a:noFill/>
        </p:spPr>
        <p:txBody>
          <a:bodyPr wrap="square" rtlCol="0">
            <a:spAutoFit/>
          </a:bodyPr>
          <a:lstStyle/>
          <a:p>
            <a:pPr algn="ctr"/>
            <a:r>
              <a:rPr lang="en-US" b="1" dirty="0">
                <a:solidFill>
                  <a:srgbClr val="00B0F0"/>
                </a:solidFill>
              </a:rPr>
              <a:t>+</a:t>
            </a:r>
          </a:p>
        </p:txBody>
      </p:sp>
    </p:spTree>
    <p:extLst>
      <p:ext uri="{BB962C8B-B14F-4D97-AF65-F5344CB8AC3E}">
        <p14:creationId xmlns:p14="http://schemas.microsoft.com/office/powerpoint/2010/main" val="79659801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7278-E6C9-448F-644F-88BC1EAC0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669F0-031E-5C03-C4CF-D43962408269}"/>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RowHammer</a:t>
            </a:r>
            <a:r>
              <a:rPr lang="en-US" sz="3200" b="1" dirty="0"/>
              <a:t> III</a:t>
            </a:r>
          </a:p>
        </p:txBody>
      </p:sp>
      <p:sp>
        <p:nvSpPr>
          <p:cNvPr id="4" name="Slide Number Placeholder 3">
            <a:extLst>
              <a:ext uri="{FF2B5EF4-FFF2-40B4-BE49-F238E27FC236}">
                <a16:creationId xmlns:a16="http://schemas.microsoft.com/office/drawing/2014/main" id="{946832A4-6FEC-BBE5-9DCA-AA09C8C5E41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7967612E-5911-CB91-853C-7B3085799C16}"/>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a:t>
            </a:r>
            <a:r>
              <a:rPr lang="en-US" sz="2000" b="1" dirty="0" err="1"/>
              <a:t>RowHammer</a:t>
            </a:r>
            <a:r>
              <a:rPr lang="en-US" sz="2000" b="1" dirty="0"/>
              <a:t> (Cont’d)</a:t>
            </a:r>
          </a:p>
          <a:p>
            <a:pPr lvl="1">
              <a:spcBef>
                <a:spcPts val="600"/>
              </a:spcBef>
            </a:pPr>
            <a:r>
              <a:rPr lang="en-US" sz="1800" b="1" dirty="0">
                <a:solidFill>
                  <a:srgbClr val="FF0000"/>
                </a:solidFill>
              </a:rPr>
              <a:t>Double-Sided </a:t>
            </a:r>
            <a:r>
              <a:rPr lang="en-US" sz="1800" b="1" dirty="0" err="1">
                <a:solidFill>
                  <a:srgbClr val="FF0000"/>
                </a:solidFill>
              </a:rPr>
              <a:t>RowHammer</a:t>
            </a:r>
            <a:r>
              <a:rPr lang="en-US" sz="1800" dirty="0"/>
              <a:t> is </a:t>
            </a:r>
            <a:r>
              <a:rPr lang="en-US" sz="1800" b="1" dirty="0"/>
              <a:t>much more effective</a:t>
            </a:r>
            <a:r>
              <a:rPr lang="en-US" sz="1800" dirty="0"/>
              <a:t> than Single-Sided</a:t>
            </a:r>
            <a:br>
              <a:rPr lang="en-US" sz="1800" dirty="0"/>
            </a:br>
            <a:r>
              <a:rPr lang="en-US" sz="1800" dirty="0"/>
              <a:t>at inducing bitflips (i.e., require </a:t>
            </a:r>
            <a:r>
              <a:rPr lang="en-US" sz="1800" b="1" dirty="0"/>
              <a:t>much fewer aggressor row activations</a:t>
            </a:r>
            <a:r>
              <a:rPr lang="en-US" sz="1800" dirty="0"/>
              <a:t>)</a:t>
            </a:r>
          </a:p>
          <a:p>
            <a:pPr lvl="1">
              <a:spcBef>
                <a:spcPts val="600"/>
              </a:spcBef>
              <a:buFont typeface="Wingdings" panose="05000000000000000000" pitchFamily="2" charset="2"/>
              <a:buChar char="Ø"/>
            </a:pPr>
            <a:r>
              <a:rPr lang="en-US" sz="1800" dirty="0"/>
              <a:t>Electron migration is significantly enhanced by the alternating opening-closing of the NWL and the PWL -&gt; </a:t>
            </a:r>
            <a:r>
              <a:rPr lang="en-US" sz="1800" b="1" dirty="0"/>
              <a:t>Enhances 1</a:t>
            </a:r>
            <a:r>
              <a:rPr lang="en-US" sz="1800" b="1" dirty="0">
                <a:sym typeface="Wingdings" panose="05000000000000000000" pitchFamily="2" charset="2"/>
              </a:rPr>
              <a:t></a:t>
            </a:r>
            <a:r>
              <a:rPr lang="en-US" sz="1800" b="1" dirty="0"/>
              <a:t>0 bitflips</a:t>
            </a:r>
          </a:p>
          <a:p>
            <a:pPr lvl="2">
              <a:spcBef>
                <a:spcPts val="600"/>
              </a:spcBef>
              <a:buFont typeface="Wingdings" panose="05000000000000000000" pitchFamily="2" charset="2"/>
              <a:buChar char="Ø"/>
            </a:pPr>
            <a:r>
              <a:rPr lang="en-US" sz="1650" dirty="0"/>
              <a:t>State-of-the-art device-level study claim 0</a:t>
            </a:r>
            <a:r>
              <a:rPr lang="en-US" sz="1650" dirty="0">
                <a:sym typeface="Wingdings" panose="05000000000000000000" pitchFamily="2" charset="2"/>
              </a:rPr>
              <a:t></a:t>
            </a:r>
            <a:r>
              <a:rPr lang="en-US" sz="1650" dirty="0"/>
              <a:t>1 bitflips are </a:t>
            </a:r>
            <a:br>
              <a:rPr lang="en-US" sz="1650" dirty="0"/>
            </a:br>
            <a:r>
              <a:rPr lang="en-US" sz="1650" dirty="0"/>
              <a:t>“eliminated completely” </a:t>
            </a:r>
            <a:r>
              <a:rPr lang="en-US" sz="1250" dirty="0"/>
              <a:t>[Zhou+, IRPS’23]</a:t>
            </a:r>
          </a:p>
          <a:p>
            <a:pPr lvl="1">
              <a:spcBef>
                <a:spcPts val="600"/>
              </a:spcBef>
              <a:buFont typeface="Wingdings" panose="05000000000000000000" pitchFamily="2" charset="2"/>
              <a:buChar char="Ø"/>
            </a:pPr>
            <a:endParaRPr lang="en-US" sz="1800" dirty="0"/>
          </a:p>
          <a:p>
            <a:pPr lvl="1">
              <a:spcBef>
                <a:spcPts val="600"/>
              </a:spcBef>
              <a:buFont typeface="Wingdings" panose="05000000000000000000" pitchFamily="2" charset="2"/>
              <a:buChar char="Ø"/>
            </a:pPr>
            <a:endParaRPr lang="en-US" sz="1800" dirty="0"/>
          </a:p>
          <a:p>
            <a:pPr marL="503634" lvl="2" indent="0">
              <a:spcBef>
                <a:spcPts val="600"/>
              </a:spcBef>
              <a:buNone/>
            </a:pPr>
            <a:endParaRPr lang="en-US" sz="1700" dirty="0"/>
          </a:p>
        </p:txBody>
      </p:sp>
      <p:sp>
        <p:nvSpPr>
          <p:cNvPr id="3" name="Content Placeholder 2">
            <a:extLst>
              <a:ext uri="{FF2B5EF4-FFF2-40B4-BE49-F238E27FC236}">
                <a16:creationId xmlns:a16="http://schemas.microsoft.com/office/drawing/2014/main" id="{9280B620-4AFD-FCAD-2262-6097B29B2990}"/>
              </a:ext>
            </a:extLst>
          </p:cNvPr>
          <p:cNvSpPr txBox="1">
            <a:spLocks/>
          </p:cNvSpPr>
          <p:nvPr/>
        </p:nvSpPr>
        <p:spPr>
          <a:xfrm>
            <a:off x="0" y="4125163"/>
            <a:ext cx="9144000" cy="1017953"/>
          </a:xfrm>
          <a:prstGeom prst="rect">
            <a:avLst/>
          </a:prstGeom>
          <a:solidFill>
            <a:srgbClr val="E9EEF2"/>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latin typeface="+mn-lt"/>
              </a:rPr>
              <a:t>Key Device-Level Characteristic 1:</a:t>
            </a:r>
            <a:br>
              <a:rPr lang="en-GB" sz="2400" b="1" dirty="0">
                <a:latin typeface="+mn-lt"/>
              </a:rPr>
            </a:br>
            <a:r>
              <a:rPr lang="en-GB" sz="2400" dirty="0">
                <a:latin typeface="+mn-lt"/>
              </a:rPr>
              <a:t>Double-Sided </a:t>
            </a:r>
            <a:r>
              <a:rPr lang="en-GB" sz="2400" dirty="0" err="1">
                <a:latin typeface="+mn-lt"/>
              </a:rPr>
              <a:t>RowHammer</a:t>
            </a:r>
            <a:r>
              <a:rPr lang="en-GB" sz="2400" dirty="0">
                <a:latin typeface="+mn-lt"/>
              </a:rPr>
              <a:t> should only induce 1</a:t>
            </a:r>
            <a:r>
              <a:rPr lang="en-GB" sz="2400" dirty="0">
                <a:latin typeface="+mn-lt"/>
                <a:sym typeface="Wingdings" panose="05000000000000000000" pitchFamily="2" charset="2"/>
              </a:rPr>
              <a:t>0 </a:t>
            </a:r>
            <a:r>
              <a:rPr lang="en-GB" sz="2400" dirty="0">
                <a:latin typeface="+mn-lt"/>
              </a:rPr>
              <a:t>bitflips </a:t>
            </a:r>
          </a:p>
        </p:txBody>
      </p:sp>
    </p:spTree>
    <p:extLst>
      <p:ext uri="{BB962C8B-B14F-4D97-AF65-F5344CB8AC3E}">
        <p14:creationId xmlns:p14="http://schemas.microsoft.com/office/powerpoint/2010/main" val="990110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C35F-338B-6326-C32B-8B4ADD4D12F5}"/>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C8CA113-C9F6-3869-D1F5-55216367A96B}"/>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RowPress</a:t>
            </a:r>
          </a:p>
          <a:p>
            <a:pPr lvl="1">
              <a:spcBef>
                <a:spcPts val="600"/>
              </a:spcBef>
            </a:pPr>
            <a:r>
              <a:rPr lang="en-US" sz="1850" b="1" dirty="0"/>
              <a:t>NWL RowPress: </a:t>
            </a:r>
            <a:r>
              <a:rPr lang="en-US" sz="1850" dirty="0"/>
              <a:t>When NWL is kept open for a long period, its strong electric field increases the leakage from the victim to the BLC, </a:t>
            </a:r>
            <a:br>
              <a:rPr lang="en-US" sz="1850" dirty="0"/>
            </a:br>
            <a:r>
              <a:rPr lang="en-US" sz="1850" b="1" dirty="0"/>
              <a:t>causing 0</a:t>
            </a:r>
            <a:r>
              <a:rPr lang="en-US" sz="1850" b="1" dirty="0">
                <a:sym typeface="Wingdings" panose="05000000000000000000" pitchFamily="2" charset="2"/>
              </a:rPr>
              <a:t>1 </a:t>
            </a:r>
            <a:r>
              <a:rPr lang="en-US" sz="1850" b="1" dirty="0"/>
              <a:t>bitflips</a:t>
            </a:r>
            <a:r>
              <a:rPr lang="en-US" sz="1850" dirty="0"/>
              <a:t> </a:t>
            </a:r>
            <a:r>
              <a:rPr lang="en-US" sz="1400" dirty="0"/>
              <a:t>[Zhou+, TED’24] [Zhou+, IRPS’24]</a:t>
            </a:r>
          </a:p>
          <a:p>
            <a:pPr lvl="1">
              <a:spcBef>
                <a:spcPts val="600"/>
              </a:spcBef>
            </a:pPr>
            <a:r>
              <a:rPr lang="en-US" sz="1850" b="1" dirty="0"/>
              <a:t>PWL RowPress: </a:t>
            </a:r>
            <a:r>
              <a:rPr lang="en-US" sz="1850" dirty="0"/>
              <a:t>When PWL is kept open for a long period, its strong electric field draws electrons towards the victim, </a:t>
            </a:r>
            <a:br>
              <a:rPr lang="en-US" sz="1850" dirty="0"/>
            </a:br>
            <a:r>
              <a:rPr lang="en-US" sz="1850" b="1" dirty="0"/>
              <a:t>causing 1</a:t>
            </a:r>
            <a:r>
              <a:rPr lang="en-US" sz="1850" b="1" dirty="0">
                <a:sym typeface="Wingdings" panose="05000000000000000000" pitchFamily="2" charset="2"/>
              </a:rPr>
              <a:t>0 </a:t>
            </a:r>
            <a:r>
              <a:rPr lang="en-US" sz="1850" b="1" dirty="0"/>
              <a:t>bitflips</a:t>
            </a:r>
            <a:r>
              <a:rPr lang="en-US" sz="1850" dirty="0"/>
              <a:t> </a:t>
            </a:r>
            <a:r>
              <a:rPr lang="en-US" sz="1400" dirty="0"/>
              <a:t>[Zhou+, TED’24] [Zhou+, IRPS’24]</a:t>
            </a:r>
          </a:p>
          <a:p>
            <a:pPr lvl="1">
              <a:spcBef>
                <a:spcPts val="600"/>
              </a:spcBef>
            </a:pPr>
            <a:endParaRPr lang="en-US" sz="1850" dirty="0"/>
          </a:p>
        </p:txBody>
      </p:sp>
      <p:grpSp>
        <p:nvGrpSpPr>
          <p:cNvPr id="33" name="Group 32">
            <a:extLst>
              <a:ext uri="{FF2B5EF4-FFF2-40B4-BE49-F238E27FC236}">
                <a16:creationId xmlns:a16="http://schemas.microsoft.com/office/drawing/2014/main" id="{971B8F92-9F4D-C8A4-6D75-08519200673C}"/>
              </a:ext>
            </a:extLst>
          </p:cNvPr>
          <p:cNvGrpSpPr/>
          <p:nvPr/>
        </p:nvGrpSpPr>
        <p:grpSpPr>
          <a:xfrm>
            <a:off x="5016151" y="3688150"/>
            <a:ext cx="3476434" cy="2467137"/>
            <a:chOff x="5016151" y="3688150"/>
            <a:chExt cx="3476434" cy="2467137"/>
          </a:xfrm>
        </p:grpSpPr>
        <p:pic>
          <p:nvPicPr>
            <p:cNvPr id="20" name="Picture 19">
              <a:extLst>
                <a:ext uri="{FF2B5EF4-FFF2-40B4-BE49-F238E27FC236}">
                  <a16:creationId xmlns:a16="http://schemas.microsoft.com/office/drawing/2014/main" id="{5DDFD453-2391-C3E3-9583-BB774FD4DA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6151" y="3688150"/>
              <a:ext cx="3476434" cy="2066357"/>
            </a:xfrm>
            <a:prstGeom prst="rect">
              <a:avLst/>
            </a:prstGeom>
          </p:spPr>
        </p:pic>
        <p:sp>
          <p:nvSpPr>
            <p:cNvPr id="32" name="TextBox 31">
              <a:extLst>
                <a:ext uri="{FF2B5EF4-FFF2-40B4-BE49-F238E27FC236}">
                  <a16:creationId xmlns:a16="http://schemas.microsoft.com/office/drawing/2014/main" id="{E45F7483-C585-1760-EC54-2B00CF5CDD5E}"/>
                </a:ext>
              </a:extLst>
            </p:cNvPr>
            <p:cNvSpPr txBox="1"/>
            <p:nvPr/>
          </p:nvSpPr>
          <p:spPr>
            <a:xfrm>
              <a:off x="5255133" y="5778261"/>
              <a:ext cx="2998470" cy="377026"/>
            </a:xfrm>
            <a:prstGeom prst="rect">
              <a:avLst/>
            </a:prstGeom>
            <a:noFill/>
          </p:spPr>
          <p:txBody>
            <a:bodyPr wrap="square" rtlCol="0">
              <a:spAutoFit/>
            </a:bodyPr>
            <a:lstStyle/>
            <a:p>
              <a:pPr algn="ctr"/>
              <a:r>
                <a:rPr lang="en-US" b="1" dirty="0"/>
                <a:t>PWL </a:t>
              </a:r>
              <a:r>
                <a:rPr lang="en-US" b="1" dirty="0" err="1"/>
                <a:t>RowPress</a:t>
              </a:r>
              <a:endParaRPr lang="en-US" dirty="0">
                <a:solidFill>
                  <a:srgbClr val="C00000"/>
                </a:solidFill>
              </a:endParaRPr>
            </a:p>
          </p:txBody>
        </p:sp>
      </p:grpSp>
      <p:grpSp>
        <p:nvGrpSpPr>
          <p:cNvPr id="31" name="Group 30">
            <a:extLst>
              <a:ext uri="{FF2B5EF4-FFF2-40B4-BE49-F238E27FC236}">
                <a16:creationId xmlns:a16="http://schemas.microsoft.com/office/drawing/2014/main" id="{D7BE3FE1-520D-8953-40DF-389198EA2A52}"/>
              </a:ext>
            </a:extLst>
          </p:cNvPr>
          <p:cNvGrpSpPr/>
          <p:nvPr/>
        </p:nvGrpSpPr>
        <p:grpSpPr>
          <a:xfrm>
            <a:off x="767905" y="3711904"/>
            <a:ext cx="3476434" cy="2464387"/>
            <a:chOff x="767905" y="3711904"/>
            <a:chExt cx="3476434" cy="2464387"/>
          </a:xfrm>
        </p:grpSpPr>
        <p:pic>
          <p:nvPicPr>
            <p:cNvPr id="3" name="Picture 2">
              <a:extLst>
                <a:ext uri="{FF2B5EF4-FFF2-40B4-BE49-F238E27FC236}">
                  <a16:creationId xmlns:a16="http://schemas.microsoft.com/office/drawing/2014/main" id="{8DBD421D-272A-6DB9-9554-D7A83C223C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7905" y="3711904"/>
              <a:ext cx="3476434" cy="2066357"/>
            </a:xfrm>
            <a:prstGeom prst="rect">
              <a:avLst/>
            </a:prstGeom>
          </p:spPr>
        </p:pic>
        <p:sp>
          <p:nvSpPr>
            <p:cNvPr id="30" name="TextBox 29">
              <a:extLst>
                <a:ext uri="{FF2B5EF4-FFF2-40B4-BE49-F238E27FC236}">
                  <a16:creationId xmlns:a16="http://schemas.microsoft.com/office/drawing/2014/main" id="{BF313094-5B90-2F08-3B91-B4A5B56970EC}"/>
                </a:ext>
              </a:extLst>
            </p:cNvPr>
            <p:cNvSpPr txBox="1"/>
            <p:nvPr/>
          </p:nvSpPr>
          <p:spPr>
            <a:xfrm>
              <a:off x="1050321" y="5799265"/>
              <a:ext cx="2998470" cy="377026"/>
            </a:xfrm>
            <a:prstGeom prst="rect">
              <a:avLst/>
            </a:prstGeom>
            <a:noFill/>
          </p:spPr>
          <p:txBody>
            <a:bodyPr wrap="square" rtlCol="0">
              <a:spAutoFit/>
            </a:bodyPr>
            <a:lstStyle/>
            <a:p>
              <a:pPr algn="ctr"/>
              <a:r>
                <a:rPr lang="en-US" b="1" dirty="0"/>
                <a:t>NWL </a:t>
              </a:r>
              <a:r>
                <a:rPr lang="en-US" b="1" dirty="0" err="1"/>
                <a:t>RowPress</a:t>
              </a:r>
              <a:endParaRPr lang="en-US" dirty="0">
                <a:solidFill>
                  <a:srgbClr val="C00000"/>
                </a:solidFill>
              </a:endParaRPr>
            </a:p>
          </p:txBody>
        </p:sp>
      </p:grpSp>
      <p:sp>
        <p:nvSpPr>
          <p:cNvPr id="2" name="Title 1">
            <a:extLst>
              <a:ext uri="{FF2B5EF4-FFF2-40B4-BE49-F238E27FC236}">
                <a16:creationId xmlns:a16="http://schemas.microsoft.com/office/drawing/2014/main" id="{469438B4-EBCD-B25B-7853-87A32E851BC9}"/>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RowPress</a:t>
            </a:r>
            <a:r>
              <a:rPr lang="en-US" sz="3200" b="1" dirty="0"/>
              <a:t> I</a:t>
            </a:r>
          </a:p>
        </p:txBody>
      </p:sp>
      <p:sp>
        <p:nvSpPr>
          <p:cNvPr id="4" name="Slide Number Placeholder 3">
            <a:extLst>
              <a:ext uri="{FF2B5EF4-FFF2-40B4-BE49-F238E27FC236}">
                <a16:creationId xmlns:a16="http://schemas.microsoft.com/office/drawing/2014/main" id="{495CF832-6ECC-6930-C205-3B5F0BC9AAA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grpSp>
        <p:nvGrpSpPr>
          <p:cNvPr id="19" name="Group 18">
            <a:extLst>
              <a:ext uri="{FF2B5EF4-FFF2-40B4-BE49-F238E27FC236}">
                <a16:creationId xmlns:a16="http://schemas.microsoft.com/office/drawing/2014/main" id="{3F596B97-3E31-9BBD-EB01-DDE2A6170433}"/>
              </a:ext>
            </a:extLst>
          </p:cNvPr>
          <p:cNvGrpSpPr/>
          <p:nvPr/>
        </p:nvGrpSpPr>
        <p:grpSpPr>
          <a:xfrm>
            <a:off x="2549556" y="3451278"/>
            <a:ext cx="937260" cy="1547248"/>
            <a:chOff x="2549556" y="3451278"/>
            <a:chExt cx="937260" cy="1547248"/>
          </a:xfrm>
        </p:grpSpPr>
        <p:grpSp>
          <p:nvGrpSpPr>
            <p:cNvPr id="18" name="Group 17">
              <a:extLst>
                <a:ext uri="{FF2B5EF4-FFF2-40B4-BE49-F238E27FC236}">
                  <a16:creationId xmlns:a16="http://schemas.microsoft.com/office/drawing/2014/main" id="{E7645C5C-9452-6643-9E43-778ED2222DD4}"/>
                </a:ext>
              </a:extLst>
            </p:cNvPr>
            <p:cNvGrpSpPr/>
            <p:nvPr/>
          </p:nvGrpSpPr>
          <p:grpSpPr>
            <a:xfrm>
              <a:off x="2711291" y="4490599"/>
              <a:ext cx="508825" cy="507927"/>
              <a:chOff x="2711291" y="4490599"/>
              <a:chExt cx="508825" cy="507927"/>
            </a:xfrm>
          </p:grpSpPr>
          <p:sp>
            <p:nvSpPr>
              <p:cNvPr id="7" name="TextBox 6">
                <a:extLst>
                  <a:ext uri="{FF2B5EF4-FFF2-40B4-BE49-F238E27FC236}">
                    <a16:creationId xmlns:a16="http://schemas.microsoft.com/office/drawing/2014/main" id="{88E8ECFF-9483-4CDB-EEC1-8317190D3C07}"/>
                  </a:ext>
                </a:extLst>
              </p:cNvPr>
              <p:cNvSpPr txBox="1"/>
              <p:nvPr/>
            </p:nvSpPr>
            <p:spPr>
              <a:xfrm>
                <a:off x="2711291" y="4490599"/>
                <a:ext cx="403860" cy="369332"/>
              </a:xfrm>
              <a:prstGeom prst="rect">
                <a:avLst/>
              </a:prstGeom>
              <a:noFill/>
            </p:spPr>
            <p:txBody>
              <a:bodyPr wrap="square" rtlCol="0">
                <a:spAutoFit/>
              </a:bodyPr>
              <a:lstStyle/>
              <a:p>
                <a:pPr algn="ctr"/>
                <a:r>
                  <a:rPr lang="en-US" b="1" dirty="0">
                    <a:solidFill>
                      <a:srgbClr val="00B0F0"/>
                    </a:solidFill>
                  </a:rPr>
                  <a:t>+</a:t>
                </a:r>
              </a:p>
            </p:txBody>
          </p:sp>
          <p:sp>
            <p:nvSpPr>
              <p:cNvPr id="8" name="TextBox 7">
                <a:extLst>
                  <a:ext uri="{FF2B5EF4-FFF2-40B4-BE49-F238E27FC236}">
                    <a16:creationId xmlns:a16="http://schemas.microsoft.com/office/drawing/2014/main" id="{80A19694-BAF3-F532-0662-C3406544949E}"/>
                  </a:ext>
                </a:extLst>
              </p:cNvPr>
              <p:cNvSpPr txBox="1"/>
              <p:nvPr/>
            </p:nvSpPr>
            <p:spPr>
              <a:xfrm>
                <a:off x="2816256" y="4629194"/>
                <a:ext cx="403860" cy="369332"/>
              </a:xfrm>
              <a:prstGeom prst="rect">
                <a:avLst/>
              </a:prstGeom>
              <a:noFill/>
            </p:spPr>
            <p:txBody>
              <a:bodyPr wrap="square" rtlCol="0">
                <a:spAutoFit/>
              </a:bodyPr>
              <a:lstStyle/>
              <a:p>
                <a:pPr algn="ctr"/>
                <a:r>
                  <a:rPr lang="en-US" b="1" dirty="0">
                    <a:solidFill>
                      <a:srgbClr val="00B0F0"/>
                    </a:solidFill>
                  </a:rPr>
                  <a:t>+</a:t>
                </a:r>
              </a:p>
            </p:txBody>
          </p:sp>
        </p:grpSp>
        <p:sp>
          <p:nvSpPr>
            <p:cNvPr id="9" name="TextBox 8">
              <a:extLst>
                <a:ext uri="{FF2B5EF4-FFF2-40B4-BE49-F238E27FC236}">
                  <a16:creationId xmlns:a16="http://schemas.microsoft.com/office/drawing/2014/main" id="{0D38B8F4-EEEC-6422-D7A7-3485C8086AD6}"/>
                </a:ext>
              </a:extLst>
            </p:cNvPr>
            <p:cNvSpPr txBox="1"/>
            <p:nvPr/>
          </p:nvSpPr>
          <p:spPr>
            <a:xfrm>
              <a:off x="2549556" y="3451278"/>
              <a:ext cx="937260" cy="338554"/>
            </a:xfrm>
            <a:prstGeom prst="rect">
              <a:avLst/>
            </a:prstGeom>
            <a:noFill/>
          </p:spPr>
          <p:txBody>
            <a:bodyPr wrap="square" rtlCol="0">
              <a:spAutoFit/>
            </a:bodyPr>
            <a:lstStyle/>
            <a:p>
              <a:pPr algn="ctr"/>
              <a:r>
                <a:rPr lang="en-US" sz="1600" b="1" dirty="0">
                  <a:solidFill>
                    <a:srgbClr val="FF0000"/>
                  </a:solidFill>
                </a:rPr>
                <a:t>Open</a:t>
              </a:r>
            </a:p>
          </p:txBody>
        </p:sp>
      </p:grpSp>
      <p:grpSp>
        <p:nvGrpSpPr>
          <p:cNvPr id="17" name="Group 16">
            <a:extLst>
              <a:ext uri="{FF2B5EF4-FFF2-40B4-BE49-F238E27FC236}">
                <a16:creationId xmlns:a16="http://schemas.microsoft.com/office/drawing/2014/main" id="{63566B25-DB5F-A1B6-9BDE-5F90404CDBC7}"/>
              </a:ext>
            </a:extLst>
          </p:cNvPr>
          <p:cNvGrpSpPr/>
          <p:nvPr/>
        </p:nvGrpSpPr>
        <p:grpSpPr>
          <a:xfrm>
            <a:off x="1408011" y="4297189"/>
            <a:ext cx="2844377" cy="1383386"/>
            <a:chOff x="1408011" y="4297189"/>
            <a:chExt cx="2844377" cy="1383386"/>
          </a:xfrm>
        </p:grpSpPr>
        <p:sp>
          <p:nvSpPr>
            <p:cNvPr id="12" name="TextBox 11">
              <a:extLst>
                <a:ext uri="{FF2B5EF4-FFF2-40B4-BE49-F238E27FC236}">
                  <a16:creationId xmlns:a16="http://schemas.microsoft.com/office/drawing/2014/main" id="{F662366B-5027-9180-FD64-2660E9D1B6DA}"/>
                </a:ext>
              </a:extLst>
            </p:cNvPr>
            <p:cNvSpPr txBox="1"/>
            <p:nvPr/>
          </p:nvSpPr>
          <p:spPr>
            <a:xfrm>
              <a:off x="1818464" y="5095800"/>
              <a:ext cx="2433924" cy="584775"/>
            </a:xfrm>
            <a:prstGeom prst="rect">
              <a:avLst/>
            </a:prstGeom>
            <a:noFill/>
          </p:spPr>
          <p:txBody>
            <a:bodyPr wrap="square" rtlCol="0">
              <a:spAutoFit/>
            </a:bodyPr>
            <a:lstStyle/>
            <a:p>
              <a:pPr algn="ctr"/>
              <a:r>
                <a:rPr lang="en-US" sz="1600" b="1" dirty="0">
                  <a:solidFill>
                    <a:srgbClr val="FF0000"/>
                  </a:solidFill>
                </a:rPr>
                <a:t>Increased</a:t>
              </a:r>
              <a:br>
                <a:rPr lang="en-US" sz="1600" b="1" dirty="0">
                  <a:solidFill>
                    <a:srgbClr val="FF0000"/>
                  </a:solidFill>
                </a:rPr>
              </a:br>
              <a:r>
                <a:rPr lang="en-US" sz="1600" b="1" dirty="0">
                  <a:solidFill>
                    <a:srgbClr val="FF0000"/>
                  </a:solidFill>
                </a:rPr>
                <a:t>Leakage</a:t>
              </a:r>
            </a:p>
          </p:txBody>
        </p:sp>
        <p:sp>
          <p:nvSpPr>
            <p:cNvPr id="14" name="Freeform: Shape 13">
              <a:extLst>
                <a:ext uri="{FF2B5EF4-FFF2-40B4-BE49-F238E27FC236}">
                  <a16:creationId xmlns:a16="http://schemas.microsoft.com/office/drawing/2014/main" id="{C1016B55-01A4-561B-8556-BC4F0B30EC75}"/>
                </a:ext>
              </a:extLst>
            </p:cNvPr>
            <p:cNvSpPr/>
            <p:nvPr/>
          </p:nvSpPr>
          <p:spPr bwMode="auto">
            <a:xfrm rot="1294669" flipH="1">
              <a:off x="1408011" y="4297189"/>
              <a:ext cx="1120722" cy="1118823"/>
            </a:xfrm>
            <a:custGeom>
              <a:avLst/>
              <a:gdLst>
                <a:gd name="connsiteX0" fmla="*/ 1645920 w 1645920"/>
                <a:gd name="connsiteY0" fmla="*/ 533400 h 655484"/>
                <a:gd name="connsiteX1" fmla="*/ 845820 w 1645920"/>
                <a:gd name="connsiteY1" fmla="*/ 655320 h 655484"/>
                <a:gd name="connsiteX2" fmla="*/ 198120 w 1645920"/>
                <a:gd name="connsiteY2" fmla="*/ 510540 h 655484"/>
                <a:gd name="connsiteX3" fmla="*/ 0 w 1645920"/>
                <a:gd name="connsiteY3" fmla="*/ 0 h 655484"/>
                <a:gd name="connsiteX0" fmla="*/ 2433590 w 2433591"/>
                <a:gd name="connsiteY0" fmla="*/ 273906 h 665966"/>
                <a:gd name="connsiteX1" fmla="*/ 845820 w 2433591"/>
                <a:gd name="connsiteY1" fmla="*/ 655320 h 665966"/>
                <a:gd name="connsiteX2" fmla="*/ 198120 w 2433591"/>
                <a:gd name="connsiteY2" fmla="*/ 510540 h 665966"/>
                <a:gd name="connsiteX3" fmla="*/ 0 w 2433591"/>
                <a:gd name="connsiteY3" fmla="*/ 0 h 665966"/>
                <a:gd name="connsiteX0" fmla="*/ 2433590 w 2433591"/>
                <a:gd name="connsiteY0" fmla="*/ 273906 h 667141"/>
                <a:gd name="connsiteX1" fmla="*/ 1326344 w 2433591"/>
                <a:gd name="connsiteY1" fmla="*/ 656609 h 667141"/>
                <a:gd name="connsiteX2" fmla="*/ 198120 w 2433591"/>
                <a:gd name="connsiteY2" fmla="*/ 510540 h 667141"/>
                <a:gd name="connsiteX3" fmla="*/ 0 w 2433591"/>
                <a:gd name="connsiteY3" fmla="*/ 0 h 667141"/>
                <a:gd name="connsiteX0" fmla="*/ 2580263 w 2580264"/>
                <a:gd name="connsiteY0" fmla="*/ 273906 h 663032"/>
                <a:gd name="connsiteX1" fmla="*/ 1473017 w 2580264"/>
                <a:gd name="connsiteY1" fmla="*/ 656609 h 663032"/>
                <a:gd name="connsiteX2" fmla="*/ 40002 w 2580264"/>
                <a:gd name="connsiteY2" fmla="*/ 476274 h 663032"/>
                <a:gd name="connsiteX3" fmla="*/ 146673 w 2580264"/>
                <a:gd name="connsiteY3" fmla="*/ 0 h 663032"/>
                <a:gd name="connsiteX0" fmla="*/ 2566483 w 2566484"/>
                <a:gd name="connsiteY0" fmla="*/ 267749 h 656875"/>
                <a:gd name="connsiteX1" fmla="*/ 1459237 w 2566484"/>
                <a:gd name="connsiteY1" fmla="*/ 650452 h 656875"/>
                <a:gd name="connsiteX2" fmla="*/ 26222 w 2566484"/>
                <a:gd name="connsiteY2" fmla="*/ 470117 h 656875"/>
                <a:gd name="connsiteX3" fmla="*/ 328381 w 2566484"/>
                <a:gd name="connsiteY3" fmla="*/ 0 h 656875"/>
                <a:gd name="connsiteX0" fmla="*/ 2533677 w 2533676"/>
                <a:gd name="connsiteY0" fmla="*/ 211326 h 659787"/>
                <a:gd name="connsiteX1" fmla="*/ 1459237 w 2533676"/>
                <a:gd name="connsiteY1" fmla="*/ 650452 h 659787"/>
                <a:gd name="connsiteX2" fmla="*/ 26222 w 2533676"/>
                <a:gd name="connsiteY2" fmla="*/ 470117 h 659787"/>
                <a:gd name="connsiteX3" fmla="*/ 328381 w 2533676"/>
                <a:gd name="connsiteY3" fmla="*/ 0 h 659787"/>
                <a:gd name="connsiteX0" fmla="*/ 2533677 w 2533676"/>
                <a:gd name="connsiteY0" fmla="*/ 211326 h 659787"/>
                <a:gd name="connsiteX1" fmla="*/ 1459237 w 2533676"/>
                <a:gd name="connsiteY1" fmla="*/ 650452 h 659787"/>
                <a:gd name="connsiteX2" fmla="*/ 26222 w 2533676"/>
                <a:gd name="connsiteY2" fmla="*/ 470117 h 659787"/>
                <a:gd name="connsiteX3" fmla="*/ 328381 w 2533676"/>
                <a:gd name="connsiteY3" fmla="*/ 0 h 659787"/>
                <a:gd name="connsiteX0" fmla="*/ 2529075 w 2529074"/>
                <a:gd name="connsiteY0" fmla="*/ 271561 h 720022"/>
                <a:gd name="connsiteX1" fmla="*/ 1454635 w 2529074"/>
                <a:gd name="connsiteY1" fmla="*/ 710687 h 720022"/>
                <a:gd name="connsiteX2" fmla="*/ 21620 w 2529074"/>
                <a:gd name="connsiteY2" fmla="*/ 530352 h 720022"/>
                <a:gd name="connsiteX3" fmla="*/ 444679 w 2529074"/>
                <a:gd name="connsiteY3" fmla="*/ 0 h 720022"/>
                <a:gd name="connsiteX0" fmla="*/ 2537150 w 2537149"/>
                <a:gd name="connsiteY0" fmla="*/ 271561 h 720022"/>
                <a:gd name="connsiteX1" fmla="*/ 1462710 w 2537149"/>
                <a:gd name="connsiteY1" fmla="*/ 710687 h 720022"/>
                <a:gd name="connsiteX2" fmla="*/ 29695 w 2537149"/>
                <a:gd name="connsiteY2" fmla="*/ 530352 h 720022"/>
                <a:gd name="connsiteX3" fmla="*/ 452754 w 2537149"/>
                <a:gd name="connsiteY3" fmla="*/ 0 h 720022"/>
              </a:gdLst>
              <a:ahLst/>
              <a:cxnLst>
                <a:cxn ang="0">
                  <a:pos x="connsiteX0" y="connsiteY0"/>
                </a:cxn>
                <a:cxn ang="0">
                  <a:pos x="connsiteX1" y="connsiteY1"/>
                </a:cxn>
                <a:cxn ang="0">
                  <a:pos x="connsiteX2" y="connsiteY2"/>
                </a:cxn>
                <a:cxn ang="0">
                  <a:pos x="connsiteX3" y="connsiteY3"/>
                </a:cxn>
              </a:cxnLst>
              <a:rect l="l" t="t" r="r" b="b"/>
              <a:pathLst>
                <a:path w="2537149" h="720022">
                  <a:moveTo>
                    <a:pt x="2537150" y="271561"/>
                  </a:moveTo>
                  <a:cubicBezTo>
                    <a:pt x="2345030" y="391699"/>
                    <a:pt x="1880619" y="667555"/>
                    <a:pt x="1462710" y="710687"/>
                  </a:cubicBezTo>
                  <a:cubicBezTo>
                    <a:pt x="1044801" y="753819"/>
                    <a:pt x="170665" y="639572"/>
                    <a:pt x="29695" y="530352"/>
                  </a:cubicBezTo>
                  <a:cubicBezTo>
                    <a:pt x="-111275" y="421132"/>
                    <a:pt x="286385" y="134795"/>
                    <a:pt x="452754" y="0"/>
                  </a:cubicBezTo>
                </a:path>
              </a:pathLst>
            </a:cu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16" name="TextBox 15">
              <a:extLst>
                <a:ext uri="{FF2B5EF4-FFF2-40B4-BE49-F238E27FC236}">
                  <a16:creationId xmlns:a16="http://schemas.microsoft.com/office/drawing/2014/main" id="{8EB85B40-FBB2-F561-EFA6-6CC635EC613A}"/>
                </a:ext>
              </a:extLst>
            </p:cNvPr>
            <p:cNvSpPr txBox="1"/>
            <p:nvPr/>
          </p:nvSpPr>
          <p:spPr>
            <a:xfrm flipH="1">
              <a:off x="1764728" y="4998526"/>
              <a:ext cx="539751" cy="369332"/>
            </a:xfrm>
            <a:prstGeom prst="rect">
              <a:avLst/>
            </a:prstGeom>
            <a:noFill/>
          </p:spPr>
          <p:txBody>
            <a:bodyPr wrap="square" rtlCol="0">
              <a:spAutoFit/>
            </a:bodyPr>
            <a:lstStyle/>
            <a:p>
              <a:pPr algn="ctr"/>
              <a:r>
                <a:rPr lang="en-US" b="1" dirty="0">
                  <a:solidFill>
                    <a:srgbClr val="FF0000"/>
                  </a:solidFill>
                </a:rPr>
                <a:t>e-</a:t>
              </a:r>
            </a:p>
          </p:txBody>
        </p:sp>
      </p:grpSp>
      <p:grpSp>
        <p:nvGrpSpPr>
          <p:cNvPr id="26" name="Group 25">
            <a:extLst>
              <a:ext uri="{FF2B5EF4-FFF2-40B4-BE49-F238E27FC236}">
                <a16:creationId xmlns:a16="http://schemas.microsoft.com/office/drawing/2014/main" id="{0281B54D-3CA3-6D25-F03C-DBA0C7D872B6}"/>
              </a:ext>
            </a:extLst>
          </p:cNvPr>
          <p:cNvGrpSpPr/>
          <p:nvPr/>
        </p:nvGrpSpPr>
        <p:grpSpPr>
          <a:xfrm>
            <a:off x="5775481" y="4462995"/>
            <a:ext cx="604196" cy="1122800"/>
            <a:chOff x="1527235" y="4486749"/>
            <a:chExt cx="604196" cy="1122800"/>
          </a:xfrm>
        </p:grpSpPr>
        <p:sp>
          <p:nvSpPr>
            <p:cNvPr id="28" name="Freeform: Shape 27">
              <a:extLst>
                <a:ext uri="{FF2B5EF4-FFF2-40B4-BE49-F238E27FC236}">
                  <a16:creationId xmlns:a16="http://schemas.microsoft.com/office/drawing/2014/main" id="{9CAC82D4-6D5D-4177-016D-5AC435A053D4}"/>
                </a:ext>
              </a:extLst>
            </p:cNvPr>
            <p:cNvSpPr/>
            <p:nvPr/>
          </p:nvSpPr>
          <p:spPr bwMode="auto">
            <a:xfrm rot="19955023">
              <a:off x="1527235" y="4486749"/>
              <a:ext cx="305862" cy="1122800"/>
            </a:xfrm>
            <a:custGeom>
              <a:avLst/>
              <a:gdLst>
                <a:gd name="connsiteX0" fmla="*/ 1645920 w 1645920"/>
                <a:gd name="connsiteY0" fmla="*/ 533400 h 655484"/>
                <a:gd name="connsiteX1" fmla="*/ 845820 w 1645920"/>
                <a:gd name="connsiteY1" fmla="*/ 655320 h 655484"/>
                <a:gd name="connsiteX2" fmla="*/ 198120 w 1645920"/>
                <a:gd name="connsiteY2" fmla="*/ 510540 h 655484"/>
                <a:gd name="connsiteX3" fmla="*/ 0 w 1645920"/>
                <a:gd name="connsiteY3" fmla="*/ 0 h 655484"/>
                <a:gd name="connsiteX0" fmla="*/ 2433590 w 2433591"/>
                <a:gd name="connsiteY0" fmla="*/ 273906 h 665966"/>
                <a:gd name="connsiteX1" fmla="*/ 845820 w 2433591"/>
                <a:gd name="connsiteY1" fmla="*/ 655320 h 665966"/>
                <a:gd name="connsiteX2" fmla="*/ 198120 w 2433591"/>
                <a:gd name="connsiteY2" fmla="*/ 510540 h 665966"/>
                <a:gd name="connsiteX3" fmla="*/ 0 w 2433591"/>
                <a:gd name="connsiteY3" fmla="*/ 0 h 665966"/>
                <a:gd name="connsiteX0" fmla="*/ 2433590 w 2433591"/>
                <a:gd name="connsiteY0" fmla="*/ 273906 h 667141"/>
                <a:gd name="connsiteX1" fmla="*/ 1326344 w 2433591"/>
                <a:gd name="connsiteY1" fmla="*/ 656609 h 667141"/>
                <a:gd name="connsiteX2" fmla="*/ 198120 w 2433591"/>
                <a:gd name="connsiteY2" fmla="*/ 510540 h 667141"/>
                <a:gd name="connsiteX3" fmla="*/ 0 w 2433591"/>
                <a:gd name="connsiteY3" fmla="*/ 0 h 667141"/>
                <a:gd name="connsiteX0" fmla="*/ 2580263 w 2580264"/>
                <a:gd name="connsiteY0" fmla="*/ 273906 h 663032"/>
                <a:gd name="connsiteX1" fmla="*/ 1473017 w 2580264"/>
                <a:gd name="connsiteY1" fmla="*/ 656609 h 663032"/>
                <a:gd name="connsiteX2" fmla="*/ 40002 w 2580264"/>
                <a:gd name="connsiteY2" fmla="*/ 476274 h 663032"/>
                <a:gd name="connsiteX3" fmla="*/ 146673 w 2580264"/>
                <a:gd name="connsiteY3" fmla="*/ 0 h 663032"/>
                <a:gd name="connsiteX0" fmla="*/ 2566483 w 2566484"/>
                <a:gd name="connsiteY0" fmla="*/ 267749 h 656875"/>
                <a:gd name="connsiteX1" fmla="*/ 1459237 w 2566484"/>
                <a:gd name="connsiteY1" fmla="*/ 650452 h 656875"/>
                <a:gd name="connsiteX2" fmla="*/ 26222 w 2566484"/>
                <a:gd name="connsiteY2" fmla="*/ 470117 h 656875"/>
                <a:gd name="connsiteX3" fmla="*/ 328381 w 2566484"/>
                <a:gd name="connsiteY3" fmla="*/ 0 h 656875"/>
                <a:gd name="connsiteX0" fmla="*/ 2533677 w 2533676"/>
                <a:gd name="connsiteY0" fmla="*/ 211326 h 659787"/>
                <a:gd name="connsiteX1" fmla="*/ 1459237 w 2533676"/>
                <a:gd name="connsiteY1" fmla="*/ 650452 h 659787"/>
                <a:gd name="connsiteX2" fmla="*/ 26222 w 2533676"/>
                <a:gd name="connsiteY2" fmla="*/ 470117 h 659787"/>
                <a:gd name="connsiteX3" fmla="*/ 328381 w 2533676"/>
                <a:gd name="connsiteY3" fmla="*/ 0 h 659787"/>
                <a:gd name="connsiteX0" fmla="*/ 2533677 w 2533676"/>
                <a:gd name="connsiteY0" fmla="*/ 211326 h 659787"/>
                <a:gd name="connsiteX1" fmla="*/ 1459237 w 2533676"/>
                <a:gd name="connsiteY1" fmla="*/ 650452 h 659787"/>
                <a:gd name="connsiteX2" fmla="*/ 26222 w 2533676"/>
                <a:gd name="connsiteY2" fmla="*/ 470117 h 659787"/>
                <a:gd name="connsiteX3" fmla="*/ 328381 w 2533676"/>
                <a:gd name="connsiteY3" fmla="*/ 0 h 659787"/>
                <a:gd name="connsiteX0" fmla="*/ 2529075 w 2529074"/>
                <a:gd name="connsiteY0" fmla="*/ 271561 h 720022"/>
                <a:gd name="connsiteX1" fmla="*/ 1454635 w 2529074"/>
                <a:gd name="connsiteY1" fmla="*/ 710687 h 720022"/>
                <a:gd name="connsiteX2" fmla="*/ 21620 w 2529074"/>
                <a:gd name="connsiteY2" fmla="*/ 530352 h 720022"/>
                <a:gd name="connsiteX3" fmla="*/ 444679 w 2529074"/>
                <a:gd name="connsiteY3" fmla="*/ 0 h 720022"/>
                <a:gd name="connsiteX0" fmla="*/ 2537150 w 2537149"/>
                <a:gd name="connsiteY0" fmla="*/ 271561 h 720022"/>
                <a:gd name="connsiteX1" fmla="*/ 1462710 w 2537149"/>
                <a:gd name="connsiteY1" fmla="*/ 710687 h 720022"/>
                <a:gd name="connsiteX2" fmla="*/ 29695 w 2537149"/>
                <a:gd name="connsiteY2" fmla="*/ 530352 h 720022"/>
                <a:gd name="connsiteX3" fmla="*/ 452754 w 2537149"/>
                <a:gd name="connsiteY3" fmla="*/ 0 h 720022"/>
                <a:gd name="connsiteX0" fmla="*/ 1462710 w 1462709"/>
                <a:gd name="connsiteY0" fmla="*/ 710687 h 720022"/>
                <a:gd name="connsiteX1" fmla="*/ 29695 w 1462709"/>
                <a:gd name="connsiteY1" fmla="*/ 530352 h 720022"/>
                <a:gd name="connsiteX2" fmla="*/ 452754 w 1462709"/>
                <a:gd name="connsiteY2" fmla="*/ 0 h 720022"/>
                <a:gd name="connsiteX0" fmla="*/ 1279458 w 1279457"/>
                <a:gd name="connsiteY0" fmla="*/ 710687 h 718710"/>
                <a:gd name="connsiteX1" fmla="*/ 48379 w 1279457"/>
                <a:gd name="connsiteY1" fmla="*/ 504885 h 718710"/>
                <a:gd name="connsiteX2" fmla="*/ 269502 w 1279457"/>
                <a:gd name="connsiteY2" fmla="*/ 0 h 718710"/>
                <a:gd name="connsiteX0" fmla="*/ 652688 w 652689"/>
                <a:gd name="connsiteY0" fmla="*/ 745325 h 752046"/>
                <a:gd name="connsiteX1" fmla="*/ 48379 w 652689"/>
                <a:gd name="connsiteY1" fmla="*/ 504885 h 752046"/>
                <a:gd name="connsiteX2" fmla="*/ 269502 w 652689"/>
                <a:gd name="connsiteY2" fmla="*/ 0 h 752046"/>
                <a:gd name="connsiteX0" fmla="*/ 652688 w 652689"/>
                <a:gd name="connsiteY0" fmla="*/ 745325 h 745325"/>
                <a:gd name="connsiteX1" fmla="*/ 48379 w 652689"/>
                <a:gd name="connsiteY1" fmla="*/ 504885 h 745325"/>
                <a:gd name="connsiteX2" fmla="*/ 269502 w 652689"/>
                <a:gd name="connsiteY2" fmla="*/ 0 h 745325"/>
                <a:gd name="connsiteX0" fmla="*/ 622228 w 622229"/>
                <a:gd name="connsiteY0" fmla="*/ 745325 h 745325"/>
                <a:gd name="connsiteX1" fmla="*/ 54276 w 622229"/>
                <a:gd name="connsiteY1" fmla="*/ 399759 h 745325"/>
                <a:gd name="connsiteX2" fmla="*/ 239042 w 622229"/>
                <a:gd name="connsiteY2" fmla="*/ 0 h 745325"/>
                <a:gd name="connsiteX0" fmla="*/ 600604 w 600605"/>
                <a:gd name="connsiteY0" fmla="*/ 722582 h 722582"/>
                <a:gd name="connsiteX1" fmla="*/ 32652 w 600605"/>
                <a:gd name="connsiteY1" fmla="*/ 377016 h 722582"/>
                <a:gd name="connsiteX2" fmla="*/ 409118 w 600605"/>
                <a:gd name="connsiteY2" fmla="*/ 0 h 722582"/>
                <a:gd name="connsiteX0" fmla="*/ 605086 w 605087"/>
                <a:gd name="connsiteY0" fmla="*/ 722582 h 722582"/>
                <a:gd name="connsiteX1" fmla="*/ 37134 w 605087"/>
                <a:gd name="connsiteY1" fmla="*/ 377016 h 722582"/>
                <a:gd name="connsiteX2" fmla="*/ 413600 w 605087"/>
                <a:gd name="connsiteY2" fmla="*/ 0 h 722582"/>
                <a:gd name="connsiteX0" fmla="*/ 692425 w 692426"/>
                <a:gd name="connsiteY0" fmla="*/ 722582 h 722582"/>
                <a:gd name="connsiteX1" fmla="*/ 30303 w 692426"/>
                <a:gd name="connsiteY1" fmla="*/ 407325 h 722582"/>
                <a:gd name="connsiteX2" fmla="*/ 500939 w 692426"/>
                <a:gd name="connsiteY2" fmla="*/ 0 h 722582"/>
                <a:gd name="connsiteX0" fmla="*/ 692425 w 692426"/>
                <a:gd name="connsiteY0" fmla="*/ 722582 h 722582"/>
                <a:gd name="connsiteX1" fmla="*/ 30303 w 692426"/>
                <a:gd name="connsiteY1" fmla="*/ 407325 h 722582"/>
                <a:gd name="connsiteX2" fmla="*/ 500939 w 692426"/>
                <a:gd name="connsiteY2" fmla="*/ 0 h 722582"/>
                <a:gd name="connsiteX0" fmla="*/ 692425 w 692426"/>
                <a:gd name="connsiteY0" fmla="*/ 722582 h 722582"/>
                <a:gd name="connsiteX1" fmla="*/ 30303 w 692426"/>
                <a:gd name="connsiteY1" fmla="*/ 407325 h 722582"/>
                <a:gd name="connsiteX2" fmla="*/ 500939 w 692426"/>
                <a:gd name="connsiteY2" fmla="*/ 0 h 722582"/>
              </a:gdLst>
              <a:ahLst/>
              <a:cxnLst>
                <a:cxn ang="0">
                  <a:pos x="connsiteX0" y="connsiteY0"/>
                </a:cxn>
                <a:cxn ang="0">
                  <a:pos x="connsiteX1" y="connsiteY1"/>
                </a:cxn>
                <a:cxn ang="0">
                  <a:pos x="connsiteX2" y="connsiteY2"/>
                </a:cxn>
              </a:cxnLst>
              <a:rect l="l" t="t" r="r" b="b"/>
              <a:pathLst>
                <a:path w="692426" h="722582">
                  <a:moveTo>
                    <a:pt x="692425" y="722582"/>
                  </a:moveTo>
                  <a:cubicBezTo>
                    <a:pt x="190663" y="598668"/>
                    <a:pt x="171273" y="516545"/>
                    <a:pt x="30303" y="407325"/>
                  </a:cubicBezTo>
                  <a:cubicBezTo>
                    <a:pt x="-110667" y="298105"/>
                    <a:pt x="273319" y="125763"/>
                    <a:pt x="500939" y="0"/>
                  </a:cubicBezTo>
                </a:path>
              </a:pathLst>
            </a:cu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9" name="TextBox 28">
              <a:extLst>
                <a:ext uri="{FF2B5EF4-FFF2-40B4-BE49-F238E27FC236}">
                  <a16:creationId xmlns:a16="http://schemas.microsoft.com/office/drawing/2014/main" id="{03EE941E-9353-23E1-9B85-ABD03B209CDD}"/>
                </a:ext>
              </a:extLst>
            </p:cNvPr>
            <p:cNvSpPr txBox="1"/>
            <p:nvPr/>
          </p:nvSpPr>
          <p:spPr>
            <a:xfrm flipH="1">
              <a:off x="1591680" y="4946577"/>
              <a:ext cx="539751" cy="369332"/>
            </a:xfrm>
            <a:prstGeom prst="rect">
              <a:avLst/>
            </a:prstGeom>
            <a:noFill/>
          </p:spPr>
          <p:txBody>
            <a:bodyPr wrap="square" rtlCol="0">
              <a:spAutoFit/>
            </a:bodyPr>
            <a:lstStyle/>
            <a:p>
              <a:pPr algn="ctr"/>
              <a:r>
                <a:rPr lang="en-US" b="1" dirty="0">
                  <a:solidFill>
                    <a:srgbClr val="FF0000"/>
                  </a:solidFill>
                </a:rPr>
                <a:t>e-</a:t>
              </a:r>
            </a:p>
          </p:txBody>
        </p:sp>
      </p:grpSp>
      <p:grpSp>
        <p:nvGrpSpPr>
          <p:cNvPr id="21" name="Group 20">
            <a:extLst>
              <a:ext uri="{FF2B5EF4-FFF2-40B4-BE49-F238E27FC236}">
                <a16:creationId xmlns:a16="http://schemas.microsoft.com/office/drawing/2014/main" id="{2EB938B3-8EBB-9E3C-312B-325EE994FAC8}"/>
              </a:ext>
            </a:extLst>
          </p:cNvPr>
          <p:cNvGrpSpPr/>
          <p:nvPr/>
        </p:nvGrpSpPr>
        <p:grpSpPr>
          <a:xfrm>
            <a:off x="4836415" y="3427524"/>
            <a:ext cx="937260" cy="1547248"/>
            <a:chOff x="588169" y="3451278"/>
            <a:chExt cx="937260" cy="1547248"/>
          </a:xfrm>
        </p:grpSpPr>
        <p:grpSp>
          <p:nvGrpSpPr>
            <p:cNvPr id="22" name="Group 21">
              <a:extLst>
                <a:ext uri="{FF2B5EF4-FFF2-40B4-BE49-F238E27FC236}">
                  <a16:creationId xmlns:a16="http://schemas.microsoft.com/office/drawing/2014/main" id="{A330BCD9-F52F-FB4C-6670-D9B36830C5B3}"/>
                </a:ext>
              </a:extLst>
            </p:cNvPr>
            <p:cNvGrpSpPr/>
            <p:nvPr/>
          </p:nvGrpSpPr>
          <p:grpSpPr>
            <a:xfrm>
              <a:off x="849215" y="4490599"/>
              <a:ext cx="501953" cy="507927"/>
              <a:chOff x="849215" y="4490599"/>
              <a:chExt cx="501953" cy="507927"/>
            </a:xfrm>
          </p:grpSpPr>
          <p:sp>
            <p:nvSpPr>
              <p:cNvPr id="24" name="TextBox 23">
                <a:extLst>
                  <a:ext uri="{FF2B5EF4-FFF2-40B4-BE49-F238E27FC236}">
                    <a16:creationId xmlns:a16="http://schemas.microsoft.com/office/drawing/2014/main" id="{FF5658EE-DC4B-6B04-843E-A8D9C9DF00FE}"/>
                  </a:ext>
                </a:extLst>
              </p:cNvPr>
              <p:cNvSpPr txBox="1"/>
              <p:nvPr/>
            </p:nvSpPr>
            <p:spPr>
              <a:xfrm>
                <a:off x="947308" y="4490599"/>
                <a:ext cx="403860" cy="369332"/>
              </a:xfrm>
              <a:prstGeom prst="rect">
                <a:avLst/>
              </a:prstGeom>
              <a:noFill/>
            </p:spPr>
            <p:txBody>
              <a:bodyPr wrap="square" rtlCol="0">
                <a:spAutoFit/>
              </a:bodyPr>
              <a:lstStyle/>
              <a:p>
                <a:pPr algn="ctr"/>
                <a:r>
                  <a:rPr lang="en-US" b="1" dirty="0">
                    <a:solidFill>
                      <a:srgbClr val="00B0F0"/>
                    </a:solidFill>
                  </a:rPr>
                  <a:t>+</a:t>
                </a:r>
              </a:p>
            </p:txBody>
          </p:sp>
          <p:sp>
            <p:nvSpPr>
              <p:cNvPr id="25" name="TextBox 24">
                <a:extLst>
                  <a:ext uri="{FF2B5EF4-FFF2-40B4-BE49-F238E27FC236}">
                    <a16:creationId xmlns:a16="http://schemas.microsoft.com/office/drawing/2014/main" id="{8A60FB8D-9F21-3346-97EC-97B95DAE5826}"/>
                  </a:ext>
                </a:extLst>
              </p:cNvPr>
              <p:cNvSpPr txBox="1"/>
              <p:nvPr/>
            </p:nvSpPr>
            <p:spPr>
              <a:xfrm>
                <a:off x="849215" y="4629194"/>
                <a:ext cx="403860" cy="369332"/>
              </a:xfrm>
              <a:prstGeom prst="rect">
                <a:avLst/>
              </a:prstGeom>
              <a:noFill/>
            </p:spPr>
            <p:txBody>
              <a:bodyPr wrap="square" rtlCol="0">
                <a:spAutoFit/>
              </a:bodyPr>
              <a:lstStyle/>
              <a:p>
                <a:pPr algn="ctr"/>
                <a:r>
                  <a:rPr lang="en-US" b="1" dirty="0">
                    <a:solidFill>
                      <a:srgbClr val="00B0F0"/>
                    </a:solidFill>
                  </a:rPr>
                  <a:t>+</a:t>
                </a:r>
              </a:p>
            </p:txBody>
          </p:sp>
        </p:grpSp>
        <p:sp>
          <p:nvSpPr>
            <p:cNvPr id="23" name="TextBox 22">
              <a:extLst>
                <a:ext uri="{FF2B5EF4-FFF2-40B4-BE49-F238E27FC236}">
                  <a16:creationId xmlns:a16="http://schemas.microsoft.com/office/drawing/2014/main" id="{5ED1DFB3-2B14-841D-45B0-CAFB6ECEE4FF}"/>
                </a:ext>
              </a:extLst>
            </p:cNvPr>
            <p:cNvSpPr txBox="1"/>
            <p:nvPr/>
          </p:nvSpPr>
          <p:spPr>
            <a:xfrm>
              <a:off x="588169" y="3451278"/>
              <a:ext cx="937260" cy="338554"/>
            </a:xfrm>
            <a:prstGeom prst="rect">
              <a:avLst/>
            </a:prstGeom>
            <a:noFill/>
          </p:spPr>
          <p:txBody>
            <a:bodyPr wrap="square" rtlCol="0">
              <a:spAutoFit/>
            </a:bodyPr>
            <a:lstStyle/>
            <a:p>
              <a:pPr algn="ctr"/>
              <a:r>
                <a:rPr lang="en-US" sz="1600" b="1" dirty="0">
                  <a:solidFill>
                    <a:srgbClr val="FF0000"/>
                  </a:solidFill>
                </a:rPr>
                <a:t>Open</a:t>
              </a:r>
            </a:p>
          </p:txBody>
        </p:sp>
      </p:grpSp>
    </p:spTree>
    <p:extLst>
      <p:ext uri="{BB962C8B-B14F-4D97-AF65-F5344CB8AC3E}">
        <p14:creationId xmlns:p14="http://schemas.microsoft.com/office/powerpoint/2010/main" val="2092189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5E5E-5755-7C4A-A293-D74100939200}"/>
              </a:ext>
            </a:extLst>
          </p:cNvPr>
          <p:cNvSpPr>
            <a:spLocks noGrp="1"/>
          </p:cNvSpPr>
          <p:nvPr>
            <p:ph type="title"/>
          </p:nvPr>
        </p:nvSpPr>
        <p:spPr/>
        <p:txBody>
          <a:bodyPr/>
          <a:lstStyle/>
          <a:p>
            <a:r>
              <a:rPr lang="en-US" sz="3600" b="1" dirty="0"/>
              <a:t>Executive Summary</a:t>
            </a:r>
          </a:p>
        </p:txBody>
      </p:sp>
      <p:sp>
        <p:nvSpPr>
          <p:cNvPr id="3" name="Content Placeholder 2">
            <a:extLst>
              <a:ext uri="{FF2B5EF4-FFF2-40B4-BE49-F238E27FC236}">
                <a16:creationId xmlns:a16="http://schemas.microsoft.com/office/drawing/2014/main" id="{D906B347-31D2-7043-A993-CD2F312DA9D0}"/>
              </a:ext>
            </a:extLst>
          </p:cNvPr>
          <p:cNvSpPr>
            <a:spLocks noGrp="1"/>
          </p:cNvSpPr>
          <p:nvPr>
            <p:ph idx="1"/>
          </p:nvPr>
        </p:nvSpPr>
        <p:spPr>
          <a:xfrm>
            <a:off x="228600" y="970961"/>
            <a:ext cx="8610600" cy="5519393"/>
          </a:xfrm>
        </p:spPr>
        <p:txBody>
          <a:bodyPr/>
          <a:lstStyle/>
          <a:p>
            <a:pPr>
              <a:spcBef>
                <a:spcPts val="600"/>
              </a:spcBef>
            </a:pPr>
            <a:r>
              <a:rPr lang="en-US" b="1" dirty="0">
                <a:solidFill>
                  <a:srgbClr val="2E72A0"/>
                </a:solidFill>
              </a:rPr>
              <a:t>Goal:</a:t>
            </a:r>
            <a:r>
              <a:rPr lang="en-US" b="1" dirty="0">
                <a:solidFill>
                  <a:srgbClr val="C00000"/>
                </a:solidFill>
              </a:rPr>
              <a:t> </a:t>
            </a:r>
            <a:r>
              <a:rPr lang="en-US" dirty="0"/>
              <a:t>Align and cross-validate the </a:t>
            </a:r>
            <a:r>
              <a:rPr lang="en-US" dirty="0">
                <a:solidFill>
                  <a:srgbClr val="2E72A0"/>
                </a:solidFill>
              </a:rPr>
              <a:t>experimental characterization</a:t>
            </a:r>
            <a:r>
              <a:rPr lang="en-US" dirty="0"/>
              <a:t> of DRAM read disturbance (</a:t>
            </a:r>
            <a:r>
              <a:rPr lang="en-US" dirty="0" err="1"/>
              <a:t>RowHammer</a:t>
            </a:r>
            <a:r>
              <a:rPr lang="en-US" dirty="0"/>
              <a:t> and RowPress) with the error mechanisms modeled by </a:t>
            </a:r>
            <a:r>
              <a:rPr lang="en-US" dirty="0">
                <a:solidFill>
                  <a:srgbClr val="2E72A0"/>
                </a:solidFill>
              </a:rPr>
              <a:t>device-level simulation</a:t>
            </a:r>
          </a:p>
          <a:p>
            <a:pPr lvl="1">
              <a:spcBef>
                <a:spcPts val="600"/>
              </a:spcBef>
            </a:pPr>
            <a:r>
              <a:rPr lang="en-US" sz="1800" b="1" dirty="0">
                <a:solidFill>
                  <a:srgbClr val="C00000"/>
                </a:solidFill>
              </a:rPr>
              <a:t>Challenge: </a:t>
            </a:r>
            <a:r>
              <a:rPr lang="en-US" sz="1800" dirty="0"/>
              <a:t>Gap between real-chip characterization and device-level mechanisms due to low-level DRAM array layout (i.e., true- and anti-cells)</a:t>
            </a:r>
            <a:endParaRPr lang="en-US" sz="1800" dirty="0">
              <a:solidFill>
                <a:srgbClr val="2E72A0"/>
              </a:solidFill>
            </a:endParaRPr>
          </a:p>
          <a:p>
            <a:pPr>
              <a:spcBef>
                <a:spcPts val="600"/>
              </a:spcBef>
            </a:pPr>
            <a:r>
              <a:rPr lang="en-US" b="1" dirty="0">
                <a:solidFill>
                  <a:srgbClr val="E97132"/>
                </a:solidFill>
              </a:rPr>
              <a:t>Key Methodology:</a:t>
            </a:r>
          </a:p>
          <a:p>
            <a:pPr lvl="1">
              <a:spcBef>
                <a:spcPts val="600"/>
              </a:spcBef>
            </a:pPr>
            <a:r>
              <a:rPr lang="en-US" sz="1800" dirty="0">
                <a:ea typeface="ＭＳ Ｐゴシック" charset="0"/>
              </a:rPr>
              <a:t>Extract key device-level read disturbance mechanisms from prior works</a:t>
            </a:r>
          </a:p>
          <a:p>
            <a:pPr lvl="1">
              <a:spcBef>
                <a:spcPts val="600"/>
              </a:spcBef>
            </a:pPr>
            <a:r>
              <a:rPr lang="en-US" sz="1800" dirty="0">
                <a:ea typeface="ＭＳ Ｐゴシック" charset="0"/>
              </a:rPr>
              <a:t>Reverse-engineer the true- and anti-cells layout of real DRAM chips</a:t>
            </a:r>
          </a:p>
          <a:p>
            <a:pPr lvl="1">
              <a:spcBef>
                <a:spcPts val="600"/>
              </a:spcBef>
            </a:pPr>
            <a:r>
              <a:rPr lang="en-US" sz="1800" dirty="0">
                <a:ea typeface="ＭＳ Ｐゴシック" charset="0"/>
              </a:rPr>
              <a:t>Perform real-chip characterization that directly match the access and data patterns studied in device-level works</a:t>
            </a:r>
          </a:p>
          <a:p>
            <a:pPr>
              <a:spcBef>
                <a:spcPts val="600"/>
              </a:spcBef>
            </a:pPr>
            <a:r>
              <a:rPr lang="en-US" b="1" dirty="0">
                <a:solidFill>
                  <a:srgbClr val="7030A0"/>
                </a:solidFill>
              </a:rPr>
              <a:t>Key Inconsistencies:</a:t>
            </a:r>
          </a:p>
          <a:p>
            <a:pPr lvl="1">
              <a:spcBef>
                <a:spcPts val="600"/>
              </a:spcBef>
            </a:pPr>
            <a:r>
              <a:rPr lang="en-US" sz="1800" dirty="0"/>
              <a:t>For Double-Sided </a:t>
            </a:r>
            <a:r>
              <a:rPr lang="en-US" sz="1800" dirty="0" err="1"/>
              <a:t>RowHammer</a:t>
            </a:r>
            <a:r>
              <a:rPr lang="en-US" sz="1800" dirty="0"/>
              <a:t>, experimental characterization shows bitflips in both directions while device-level mechanisms suggest only 1</a:t>
            </a:r>
            <a:r>
              <a:rPr lang="en-US" sz="1800" dirty="0">
                <a:sym typeface="Wingdings" panose="05000000000000000000" pitchFamily="2" charset="2"/>
              </a:rPr>
              <a:t></a:t>
            </a:r>
            <a:r>
              <a:rPr lang="en-US" sz="1800" dirty="0"/>
              <a:t>0 bitflips will happen</a:t>
            </a:r>
          </a:p>
          <a:p>
            <a:pPr lvl="1">
              <a:spcBef>
                <a:spcPts val="600"/>
              </a:spcBef>
            </a:pPr>
            <a:r>
              <a:rPr lang="en-US" sz="1800" dirty="0"/>
              <a:t>For Single-Sided RowPress, experimental characterization shows overwhelmingly 1</a:t>
            </a:r>
            <a:r>
              <a:rPr lang="en-US" sz="1800" dirty="0">
                <a:sym typeface="Wingdings" panose="05000000000000000000" pitchFamily="2" charset="2"/>
              </a:rPr>
              <a:t>0 </a:t>
            </a:r>
            <a:r>
              <a:rPr lang="en-US" sz="1800" dirty="0"/>
              <a:t>bitflips while device-level mechanisms suggest both kinds of bitflips will happen</a:t>
            </a:r>
          </a:p>
        </p:txBody>
      </p:sp>
      <p:sp>
        <p:nvSpPr>
          <p:cNvPr id="4" name="Slide Number Placeholder 3">
            <a:extLst>
              <a:ext uri="{FF2B5EF4-FFF2-40B4-BE49-F238E27FC236}">
                <a16:creationId xmlns:a16="http://schemas.microsoft.com/office/drawing/2014/main" id="{B77652AC-6D2C-6A4B-BDDE-39FE38DC969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2964827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F1C9-185D-6729-54BB-179338327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4FC9D9-3F09-29EA-CEFD-31160C86CEA3}"/>
              </a:ext>
            </a:extLst>
          </p:cNvPr>
          <p:cNvSpPr>
            <a:spLocks noGrp="1"/>
          </p:cNvSpPr>
          <p:nvPr>
            <p:ph type="title"/>
          </p:nvPr>
        </p:nvSpPr>
        <p:spPr>
          <a:xfrm>
            <a:off x="228600" y="152400"/>
            <a:ext cx="8610600" cy="727212"/>
          </a:xfrm>
        </p:spPr>
        <p:txBody>
          <a:bodyPr anchor="ctr"/>
          <a:lstStyle/>
          <a:p>
            <a:r>
              <a:rPr lang="en-US" sz="3200" b="1" dirty="0"/>
              <a:t>Device-Level Mechanism – </a:t>
            </a:r>
            <a:r>
              <a:rPr lang="en-US" sz="3200" b="1" dirty="0" err="1"/>
              <a:t>RowPress</a:t>
            </a:r>
            <a:r>
              <a:rPr lang="en-US" sz="3200" b="1" dirty="0"/>
              <a:t> II</a:t>
            </a:r>
          </a:p>
        </p:txBody>
      </p:sp>
      <p:sp>
        <p:nvSpPr>
          <p:cNvPr id="4" name="Slide Number Placeholder 3">
            <a:extLst>
              <a:ext uri="{FF2B5EF4-FFF2-40B4-BE49-F238E27FC236}">
                <a16:creationId xmlns:a16="http://schemas.microsoft.com/office/drawing/2014/main" id="{D77FFC28-76EE-6837-6185-C8E526B106F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6C8A40AE-6986-DDCA-8A9F-40B315C64FB7}"/>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Key Error Mechanisms of RowPress</a:t>
            </a:r>
          </a:p>
          <a:p>
            <a:pPr lvl="1">
              <a:spcBef>
                <a:spcPts val="600"/>
              </a:spcBef>
            </a:pPr>
            <a:r>
              <a:rPr lang="en-US" sz="1850" b="1" dirty="0"/>
              <a:t>NWL RowPress: </a:t>
            </a:r>
            <a:r>
              <a:rPr lang="en-US" sz="1850" dirty="0"/>
              <a:t>When NWL is kept open for a long period, its strong electric field increases the leakage from the victim to the BLC, </a:t>
            </a:r>
            <a:br>
              <a:rPr lang="en-US" sz="1850" dirty="0"/>
            </a:br>
            <a:r>
              <a:rPr lang="en-US" sz="1850" b="1" dirty="0"/>
              <a:t>causing 0</a:t>
            </a:r>
            <a:r>
              <a:rPr lang="en-US" sz="1850" b="1" dirty="0">
                <a:sym typeface="Wingdings" panose="05000000000000000000" pitchFamily="2" charset="2"/>
              </a:rPr>
              <a:t>1 </a:t>
            </a:r>
            <a:r>
              <a:rPr lang="en-US" sz="1850" b="1" dirty="0"/>
              <a:t>bitflips</a:t>
            </a:r>
            <a:r>
              <a:rPr lang="en-US" sz="1850" dirty="0"/>
              <a:t> </a:t>
            </a:r>
            <a:r>
              <a:rPr lang="en-US" sz="1400" dirty="0"/>
              <a:t>[Zhou+, TED’24] [Zhou+, IRPS’24]</a:t>
            </a:r>
          </a:p>
          <a:p>
            <a:pPr lvl="1">
              <a:spcBef>
                <a:spcPts val="600"/>
              </a:spcBef>
            </a:pPr>
            <a:r>
              <a:rPr lang="en-US" sz="1850" b="1" dirty="0"/>
              <a:t>PWL RowPress: </a:t>
            </a:r>
            <a:r>
              <a:rPr lang="en-US" sz="1850" dirty="0"/>
              <a:t>When PWL is kept open for a long period, its strong electric field draws electrons towards the victim, </a:t>
            </a:r>
            <a:br>
              <a:rPr lang="en-US" sz="1850" dirty="0"/>
            </a:br>
            <a:r>
              <a:rPr lang="en-US" sz="1850" b="1" dirty="0"/>
              <a:t>causing 1</a:t>
            </a:r>
            <a:r>
              <a:rPr lang="en-US" sz="1850" b="1" dirty="0">
                <a:sym typeface="Wingdings" panose="05000000000000000000" pitchFamily="2" charset="2"/>
              </a:rPr>
              <a:t>0 </a:t>
            </a:r>
            <a:r>
              <a:rPr lang="en-US" sz="1850" b="1" dirty="0"/>
              <a:t>bitflips</a:t>
            </a:r>
            <a:r>
              <a:rPr lang="en-US" sz="1850" dirty="0"/>
              <a:t> </a:t>
            </a:r>
            <a:r>
              <a:rPr lang="en-US" sz="1400" dirty="0"/>
              <a:t>[Zhou+, TED’24] [Zhou+, IRPS’24]</a:t>
            </a:r>
          </a:p>
          <a:p>
            <a:pPr lvl="1">
              <a:spcBef>
                <a:spcPts val="600"/>
              </a:spcBef>
            </a:pPr>
            <a:endParaRPr lang="en-US" sz="1850" dirty="0"/>
          </a:p>
        </p:txBody>
      </p:sp>
      <p:sp>
        <p:nvSpPr>
          <p:cNvPr id="5" name="Content Placeholder 2">
            <a:extLst>
              <a:ext uri="{FF2B5EF4-FFF2-40B4-BE49-F238E27FC236}">
                <a16:creationId xmlns:a16="http://schemas.microsoft.com/office/drawing/2014/main" id="{BD0F5968-8E18-87DC-DD0B-3211F96D27B8}"/>
              </a:ext>
            </a:extLst>
          </p:cNvPr>
          <p:cNvSpPr txBox="1">
            <a:spLocks/>
          </p:cNvSpPr>
          <p:nvPr/>
        </p:nvSpPr>
        <p:spPr>
          <a:xfrm>
            <a:off x="0" y="4044279"/>
            <a:ext cx="9144000" cy="1292657"/>
          </a:xfrm>
          <a:prstGeom prst="rect">
            <a:avLst/>
          </a:prstGeom>
          <a:solidFill>
            <a:srgbClr val="E9EEF2"/>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latin typeface="+mn-lt"/>
              </a:rPr>
              <a:t>Key Device-Level Characteristic 2:</a:t>
            </a:r>
            <a:br>
              <a:rPr lang="en-GB" sz="2400" b="1" dirty="0">
                <a:latin typeface="+mn-lt"/>
              </a:rPr>
            </a:br>
            <a:r>
              <a:rPr lang="en-GB" sz="2400" dirty="0">
                <a:latin typeface="+mn-lt"/>
              </a:rPr>
              <a:t>Single-Sided RowPress should induce both </a:t>
            </a:r>
            <a:br>
              <a:rPr lang="en-GB" sz="2400" dirty="0">
                <a:latin typeface="+mn-lt"/>
              </a:rPr>
            </a:br>
            <a:r>
              <a:rPr lang="en-GB" sz="2400" dirty="0">
                <a:latin typeface="+mn-lt"/>
              </a:rPr>
              <a:t>1</a:t>
            </a:r>
            <a:r>
              <a:rPr lang="en-GB" sz="2400" dirty="0">
                <a:latin typeface="+mn-lt"/>
                <a:sym typeface="Wingdings" panose="05000000000000000000" pitchFamily="2" charset="2"/>
              </a:rPr>
              <a:t>0 </a:t>
            </a:r>
            <a:r>
              <a:rPr lang="en-GB" sz="2400" dirty="0">
                <a:latin typeface="+mn-lt"/>
              </a:rPr>
              <a:t>and 0</a:t>
            </a:r>
            <a:r>
              <a:rPr lang="en-GB" sz="2400" dirty="0">
                <a:latin typeface="+mn-lt"/>
                <a:sym typeface="Wingdings" panose="05000000000000000000" pitchFamily="2" charset="2"/>
              </a:rPr>
              <a:t>1 </a:t>
            </a:r>
            <a:r>
              <a:rPr lang="en-GB" sz="2400" dirty="0">
                <a:latin typeface="+mn-lt"/>
              </a:rPr>
              <a:t>bitflips </a:t>
            </a:r>
          </a:p>
        </p:txBody>
      </p:sp>
    </p:spTree>
    <p:extLst>
      <p:ext uri="{BB962C8B-B14F-4D97-AF65-F5344CB8AC3E}">
        <p14:creationId xmlns:p14="http://schemas.microsoft.com/office/powerpoint/2010/main" val="214445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A74E6-F3C5-3317-9C0F-8D0A0578EC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2BFF0-1C6A-58D1-38FE-0CE93F8C81B0}"/>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11D98C63-4A92-DD23-60FE-3A0125F48A00}"/>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solidFill>
                  <a:schemeClr val="bg1">
                    <a:lumMod val="85000"/>
                  </a:schemeClr>
                </a:solidFill>
              </a:rPr>
              <a:t>Device-Level DRAM Read Disturbance Mechanisms</a:t>
            </a:r>
          </a:p>
          <a:p>
            <a:pPr>
              <a:lnSpc>
                <a:spcPct val="150000"/>
              </a:lnSpc>
            </a:pPr>
            <a:r>
              <a:rPr lang="en-US" sz="2000" b="1" dirty="0"/>
              <a:t>Real-Chip Characterization Methodology</a:t>
            </a:r>
          </a:p>
          <a:p>
            <a:pPr lvl="1">
              <a:lnSpc>
                <a:spcPct val="150000"/>
              </a:lnSpc>
              <a:spcBef>
                <a:spcPts val="0"/>
              </a:spcBef>
            </a:pPr>
            <a:r>
              <a:rPr lang="en-US" sz="1800" dirty="0">
                <a:solidFill>
                  <a:schemeClr val="bg1">
                    <a:lumMod val="65000"/>
                  </a:schemeClr>
                </a:solidFill>
              </a:rPr>
              <a:t>Reverse Engineering of True- and Anti-Cell Layout</a:t>
            </a:r>
          </a:p>
          <a:p>
            <a:pPr>
              <a:lnSpc>
                <a:spcPct val="150000"/>
              </a:lnSpc>
            </a:pPr>
            <a:r>
              <a:rPr lang="en-US" sz="2000" b="1" dirty="0">
                <a:solidFill>
                  <a:schemeClr val="bg1">
                    <a:lumMod val="65000"/>
                  </a:schemeClr>
                </a:solidFill>
              </a:rPr>
              <a:t>Real-Chip Characterization Results</a:t>
            </a:r>
          </a:p>
          <a:p>
            <a:pPr lvl="1">
              <a:lnSpc>
                <a:spcPct val="150000"/>
              </a:lnSpc>
              <a:spcBef>
                <a:spcPts val="0"/>
              </a:spcBef>
            </a:pPr>
            <a:r>
              <a:rPr lang="en-US" sz="1800" dirty="0">
                <a:solidFill>
                  <a:schemeClr val="bg1">
                    <a:lumMod val="65000"/>
                  </a:schemeClr>
                </a:solidFill>
              </a:rPr>
              <a:t>Inconsistency I: Initial Bitflip Direction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 Bitflip Count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III: Bitflip Direction of Single-Sided RowPress</a:t>
            </a:r>
          </a:p>
          <a:p>
            <a:pPr>
              <a:lnSpc>
                <a:spcPct val="150000"/>
              </a:lnSpc>
            </a:pPr>
            <a:r>
              <a:rPr lang="en-US" sz="2000" b="1" dirty="0">
                <a:solidFill>
                  <a:schemeClr val="bg1">
                    <a:lumMod val="65000"/>
                  </a:schemeClr>
                </a:solidFill>
              </a:rPr>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D0B630D9-1649-3D61-775A-6416ECE60F3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16973895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5843-A781-7267-248C-A0CF6C667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C8362-9DC3-20C8-A6A3-0560B22AED1B}"/>
              </a:ext>
            </a:extLst>
          </p:cNvPr>
          <p:cNvSpPr>
            <a:spLocks noGrp="1"/>
          </p:cNvSpPr>
          <p:nvPr>
            <p:ph type="title"/>
          </p:nvPr>
        </p:nvSpPr>
        <p:spPr>
          <a:xfrm>
            <a:off x="228600" y="152400"/>
            <a:ext cx="8610600" cy="727212"/>
          </a:xfrm>
        </p:spPr>
        <p:txBody>
          <a:bodyPr anchor="ctr"/>
          <a:lstStyle/>
          <a:p>
            <a:r>
              <a:rPr lang="en-US" sz="3200" b="1" dirty="0"/>
              <a:t>Real-Chip Characterization Methodology I</a:t>
            </a:r>
          </a:p>
        </p:txBody>
      </p:sp>
      <p:sp>
        <p:nvSpPr>
          <p:cNvPr id="4" name="Slide Number Placeholder 3">
            <a:extLst>
              <a:ext uri="{FF2B5EF4-FFF2-40B4-BE49-F238E27FC236}">
                <a16:creationId xmlns:a16="http://schemas.microsoft.com/office/drawing/2014/main" id="{E58A89F6-88CE-8CE9-4B46-47B4BE0D21D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14C66FD5-803D-15BC-B011-8CEFD09BCAAD}"/>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DRAM Bender</a:t>
            </a:r>
          </a:p>
          <a:p>
            <a:pPr lvl="1">
              <a:spcBef>
                <a:spcPts val="600"/>
              </a:spcBef>
            </a:pPr>
            <a:r>
              <a:rPr lang="en-US" sz="1800" dirty="0"/>
              <a:t>Commodity-off-the-shelf (COTS) DDR4 DRAM testing infrastructure</a:t>
            </a:r>
          </a:p>
        </p:txBody>
      </p:sp>
      <p:pic>
        <p:nvPicPr>
          <p:cNvPr id="3" name="Picture 2" descr="A close-up of a machine&#10;&#10;Description automatically generated">
            <a:extLst>
              <a:ext uri="{FF2B5EF4-FFF2-40B4-BE49-F238E27FC236}">
                <a16:creationId xmlns:a16="http://schemas.microsoft.com/office/drawing/2014/main" id="{368EF45E-4B9F-BD0F-7619-C3D1D86BE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052" y="1958969"/>
            <a:ext cx="6469696" cy="2504920"/>
          </a:xfrm>
          <a:prstGeom prst="rect">
            <a:avLst/>
          </a:prstGeom>
        </p:spPr>
      </p:pic>
      <p:sp>
        <p:nvSpPr>
          <p:cNvPr id="5" name="Rectangle 4">
            <a:extLst>
              <a:ext uri="{FF2B5EF4-FFF2-40B4-BE49-F238E27FC236}">
                <a16:creationId xmlns:a16="http://schemas.microsoft.com/office/drawing/2014/main" id="{61E80498-518E-1020-8113-DF22EC6A5E0E}"/>
              </a:ext>
            </a:extLst>
          </p:cNvPr>
          <p:cNvSpPr/>
          <p:nvPr/>
        </p:nvSpPr>
        <p:spPr>
          <a:xfrm>
            <a:off x="0" y="4772036"/>
            <a:ext cx="9144000" cy="8133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2400" dirty="0">
                <a:solidFill>
                  <a:schemeClr val="tx1"/>
                </a:solidFill>
              </a:rPr>
              <a:t>Fine-grained control over </a:t>
            </a:r>
            <a:br>
              <a:rPr lang="en-US" sz="2400" dirty="0">
                <a:solidFill>
                  <a:schemeClr val="tx1"/>
                </a:solidFill>
              </a:rPr>
            </a:br>
            <a:r>
              <a:rPr lang="en-US" sz="2400" dirty="0">
                <a:solidFill>
                  <a:srgbClr val="C00000"/>
                </a:solidFill>
              </a:rPr>
              <a:t>DRAM commands and timings (1.5ns granularity) </a:t>
            </a:r>
          </a:p>
        </p:txBody>
      </p:sp>
      <p:grpSp>
        <p:nvGrpSpPr>
          <p:cNvPr id="9" name="Group 8">
            <a:extLst>
              <a:ext uri="{FF2B5EF4-FFF2-40B4-BE49-F238E27FC236}">
                <a16:creationId xmlns:a16="http://schemas.microsoft.com/office/drawing/2014/main" id="{A57E0481-92F1-6E86-8EF0-DF3DDD51336F}"/>
              </a:ext>
            </a:extLst>
          </p:cNvPr>
          <p:cNvGrpSpPr/>
          <p:nvPr/>
        </p:nvGrpSpPr>
        <p:grpSpPr>
          <a:xfrm>
            <a:off x="228600" y="5717762"/>
            <a:ext cx="8610600" cy="755297"/>
            <a:chOff x="228600" y="5717762"/>
            <a:chExt cx="8610600" cy="755297"/>
          </a:xfrm>
        </p:grpSpPr>
        <p:sp>
          <p:nvSpPr>
            <p:cNvPr id="7" name="TextBox 6">
              <a:extLst>
                <a:ext uri="{FF2B5EF4-FFF2-40B4-BE49-F238E27FC236}">
                  <a16:creationId xmlns:a16="http://schemas.microsoft.com/office/drawing/2014/main" id="{DE4B53AD-42EC-103F-D581-D294F285598D}"/>
                </a:ext>
              </a:extLst>
            </p:cNvPr>
            <p:cNvSpPr txBox="1"/>
            <p:nvPr/>
          </p:nvSpPr>
          <p:spPr>
            <a:xfrm>
              <a:off x="228600" y="6011394"/>
              <a:ext cx="8610600" cy="461665"/>
            </a:xfrm>
            <a:prstGeom prst="rect">
              <a:avLst/>
            </a:prstGeom>
            <a:noFill/>
          </p:spPr>
          <p:txBody>
            <a:bodyPr wrap="square" rtlCol="0">
              <a:spAutoFit/>
            </a:bodyPr>
            <a:lstStyle/>
            <a:p>
              <a:pPr algn="ctr"/>
              <a:r>
                <a:rPr lang="en-US" sz="1200" dirty="0">
                  <a:latin typeface="Cambria" panose="02040503050406030204" pitchFamily="18" charset="0"/>
                </a:rPr>
                <a:t>Olgun et al., </a:t>
              </a:r>
              <a:r>
                <a:rPr lang="en-US" sz="1200" b="1" dirty="0">
                  <a:latin typeface="Cambria" panose="02040503050406030204" pitchFamily="18" charset="0"/>
                </a:rPr>
                <a:t>"</a:t>
              </a:r>
              <a:r>
                <a:rPr lang="en-US" sz="1200" dirty="0">
                  <a:solidFill>
                    <a:srgbClr val="0066CC"/>
                  </a:solidFill>
                  <a:latin typeface="Cambria" panose="02040503050406030204" pitchFamily="18" charset="0"/>
                  <a:hlinkClick r:id="rId3">
                    <a:extLst>
                      <a:ext uri="{A12FA001-AC4F-418D-AE19-62706E023703}">
                        <ahyp:hlinkClr xmlns:ahyp="http://schemas.microsoft.com/office/drawing/2018/hyperlinkcolor" val="tx"/>
                      </a:ext>
                    </a:extLst>
                  </a:hlinkClick>
                </a:rPr>
                <a:t>DRAM Bender: An Extensible and Versatile FPGA-based Infrastructure</a:t>
              </a:r>
              <a:br>
                <a:rPr lang="en-US" sz="1200" dirty="0">
                  <a:solidFill>
                    <a:srgbClr val="0066CC"/>
                  </a:solidFill>
                  <a:latin typeface="Cambria" panose="02040503050406030204" pitchFamily="18" charset="0"/>
                  <a:hlinkClick r:id="rId3">
                    <a:extLst>
                      <a:ext uri="{A12FA001-AC4F-418D-AE19-62706E023703}">
                        <ahyp:hlinkClr xmlns:ahyp="http://schemas.microsoft.com/office/drawing/2018/hyperlinkcolor" val="tx"/>
                      </a:ext>
                    </a:extLst>
                  </a:hlinkClick>
                </a:rPr>
              </a:br>
              <a:r>
                <a:rPr lang="en-US" sz="1200" dirty="0">
                  <a:solidFill>
                    <a:srgbClr val="0066CC"/>
                  </a:solidFill>
                  <a:latin typeface="Cambria" panose="02040503050406030204" pitchFamily="18" charset="0"/>
                  <a:hlinkClick r:id="rId3">
                    <a:extLst>
                      <a:ext uri="{A12FA001-AC4F-418D-AE19-62706E023703}">
                        <ahyp:hlinkClr xmlns:ahyp="http://schemas.microsoft.com/office/drawing/2018/hyperlinkcolor" val="tx"/>
                      </a:ext>
                    </a:extLst>
                  </a:hlinkClick>
                </a:rPr>
                <a:t>to Easily Test State-of-the-art DRAM Chips</a:t>
              </a:r>
              <a:r>
                <a:rPr lang="en-US" sz="1200" b="1" dirty="0">
                  <a:latin typeface="Cambria" panose="02040503050406030204" pitchFamily="18" charset="0"/>
                </a:rPr>
                <a:t>," </a:t>
              </a:r>
              <a:r>
                <a:rPr lang="en-US" sz="1200" dirty="0">
                  <a:latin typeface="Cambria" panose="02040503050406030204" pitchFamily="18" charset="0"/>
                </a:rPr>
                <a:t>in TCAD, 2023.</a:t>
              </a:r>
            </a:p>
          </p:txBody>
        </p:sp>
        <p:sp>
          <p:nvSpPr>
            <p:cNvPr id="8" name="TextBox 7">
              <a:extLst>
                <a:ext uri="{FF2B5EF4-FFF2-40B4-BE49-F238E27FC236}">
                  <a16:creationId xmlns:a16="http://schemas.microsoft.com/office/drawing/2014/main" id="{45ED9C46-8554-A940-24B9-431ABE484BB9}"/>
                </a:ext>
              </a:extLst>
            </p:cNvPr>
            <p:cNvSpPr txBox="1"/>
            <p:nvPr/>
          </p:nvSpPr>
          <p:spPr>
            <a:xfrm>
              <a:off x="439832" y="5717762"/>
              <a:ext cx="8264336" cy="338554"/>
            </a:xfrm>
            <a:prstGeom prst="rect">
              <a:avLst/>
            </a:prstGeom>
            <a:noFill/>
          </p:spPr>
          <p:txBody>
            <a:bodyPr wrap="square">
              <a:spAutoFit/>
            </a:bodyPr>
            <a:lstStyle/>
            <a:p>
              <a:pPr algn="ctr"/>
              <a:r>
                <a:rPr lang="en-US" sz="1600" b="1" dirty="0">
                  <a:solidFill>
                    <a:srgbClr val="0066CC"/>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https://github.com/CMU-SAFARI/DRAM-Bender</a:t>
              </a:r>
              <a:endParaRPr lang="en-US" sz="1600" dirty="0">
                <a:solidFill>
                  <a:srgbClr val="0066CC"/>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150722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A20B4-370A-351B-5410-56E6A125F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A71EF3-FDB8-1CDF-ED79-930D76DE9D5E}"/>
              </a:ext>
            </a:extLst>
          </p:cNvPr>
          <p:cNvSpPr>
            <a:spLocks noGrp="1"/>
          </p:cNvSpPr>
          <p:nvPr>
            <p:ph type="title"/>
          </p:nvPr>
        </p:nvSpPr>
        <p:spPr>
          <a:xfrm>
            <a:off x="228600" y="152400"/>
            <a:ext cx="8610600" cy="727212"/>
          </a:xfrm>
        </p:spPr>
        <p:txBody>
          <a:bodyPr anchor="ctr"/>
          <a:lstStyle/>
          <a:p>
            <a:r>
              <a:rPr lang="en-US" sz="3200" b="1" dirty="0"/>
              <a:t>Real-Chip Characterization Methodology II</a:t>
            </a:r>
          </a:p>
        </p:txBody>
      </p:sp>
      <p:sp>
        <p:nvSpPr>
          <p:cNvPr id="4" name="Slide Number Placeholder 3">
            <a:extLst>
              <a:ext uri="{FF2B5EF4-FFF2-40B4-BE49-F238E27FC236}">
                <a16:creationId xmlns:a16="http://schemas.microsoft.com/office/drawing/2014/main" id="{32DFF602-68C0-8B6D-E5F2-32E0F01795F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CF82EC30-89A7-A9D2-989F-BB52E66E8524}"/>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DRAM Chips Tested</a:t>
            </a:r>
          </a:p>
          <a:p>
            <a:pPr lvl="1">
              <a:spcBef>
                <a:spcPts val="600"/>
              </a:spcBef>
            </a:pPr>
            <a:r>
              <a:rPr lang="en-US" sz="1850" dirty="0"/>
              <a:t>COTS DDR4 from all </a:t>
            </a:r>
            <a:r>
              <a:rPr lang="en-US" sz="1850" b="1" dirty="0">
                <a:solidFill>
                  <a:srgbClr val="C00000"/>
                </a:solidFill>
              </a:rPr>
              <a:t>three major DRAM manufacturers</a:t>
            </a:r>
          </a:p>
          <a:p>
            <a:pPr lvl="1">
              <a:spcBef>
                <a:spcPts val="600"/>
              </a:spcBef>
            </a:pPr>
            <a:r>
              <a:rPr lang="en-US" sz="1850" dirty="0"/>
              <a:t>12 different modules with </a:t>
            </a:r>
            <a:r>
              <a:rPr lang="en-US" sz="1850" b="1" dirty="0">
                <a:solidFill>
                  <a:srgbClr val="0066CC"/>
                </a:solidFill>
              </a:rPr>
              <a:t>different DRAM die revisions and densities</a:t>
            </a:r>
          </a:p>
          <a:p>
            <a:pPr lvl="1">
              <a:spcBef>
                <a:spcPts val="600"/>
              </a:spcBef>
            </a:pPr>
            <a:r>
              <a:rPr lang="en-US" sz="1850" dirty="0"/>
              <a:t>96 DRAM chips in total</a:t>
            </a:r>
          </a:p>
          <a:p>
            <a:pPr lvl="1">
              <a:spcBef>
                <a:spcPts val="600"/>
              </a:spcBef>
            </a:pPr>
            <a:r>
              <a:rPr lang="en-US" sz="1850" dirty="0"/>
              <a:t>We test 2048 randomly chosen victim rows from each module</a:t>
            </a:r>
          </a:p>
        </p:txBody>
      </p:sp>
      <p:pic>
        <p:nvPicPr>
          <p:cNvPr id="10" name="Picture 9">
            <a:extLst>
              <a:ext uri="{FF2B5EF4-FFF2-40B4-BE49-F238E27FC236}">
                <a16:creationId xmlns:a16="http://schemas.microsoft.com/office/drawing/2014/main" id="{4FA950BD-4E4A-AA0A-F579-DAD14032F596}"/>
              </a:ext>
            </a:extLst>
          </p:cNvPr>
          <p:cNvPicPr>
            <a:picLocks noChangeAspect="1"/>
          </p:cNvPicPr>
          <p:nvPr/>
        </p:nvPicPr>
        <p:blipFill>
          <a:blip r:embed="rId2"/>
          <a:stretch>
            <a:fillRect/>
          </a:stretch>
        </p:blipFill>
        <p:spPr>
          <a:xfrm>
            <a:off x="1578279" y="2930263"/>
            <a:ext cx="5987442" cy="3296638"/>
          </a:xfrm>
          <a:prstGeom prst="rect">
            <a:avLst/>
          </a:prstGeom>
        </p:spPr>
      </p:pic>
      <p:sp>
        <p:nvSpPr>
          <p:cNvPr id="3" name="Rectangle 2">
            <a:extLst>
              <a:ext uri="{FF2B5EF4-FFF2-40B4-BE49-F238E27FC236}">
                <a16:creationId xmlns:a16="http://schemas.microsoft.com/office/drawing/2014/main" id="{89766325-D2B9-FA3E-A0A4-195F014CFA0B}"/>
              </a:ext>
            </a:extLst>
          </p:cNvPr>
          <p:cNvSpPr/>
          <p:nvPr/>
        </p:nvSpPr>
        <p:spPr bwMode="auto">
          <a:xfrm>
            <a:off x="1578279" y="3238500"/>
            <a:ext cx="441021" cy="2926080"/>
          </a:xfrm>
          <a:prstGeom prst="rect">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 name="Rectangle 4">
            <a:extLst>
              <a:ext uri="{FF2B5EF4-FFF2-40B4-BE49-F238E27FC236}">
                <a16:creationId xmlns:a16="http://schemas.microsoft.com/office/drawing/2014/main" id="{1814901C-8FFA-44C7-AF95-9A02347FD495}"/>
              </a:ext>
            </a:extLst>
          </p:cNvPr>
          <p:cNvSpPr/>
          <p:nvPr/>
        </p:nvSpPr>
        <p:spPr bwMode="auto">
          <a:xfrm>
            <a:off x="3148468" y="3238500"/>
            <a:ext cx="2078852" cy="2926080"/>
          </a:xfrm>
          <a:prstGeom prst="rect">
            <a:avLst/>
          </a:prstGeom>
          <a:noFill/>
          <a:ln w="57150"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itchFamily="34" charset="0"/>
            </a:endParaRPr>
          </a:p>
        </p:txBody>
      </p:sp>
    </p:spTree>
    <p:extLst>
      <p:ext uri="{BB962C8B-B14F-4D97-AF65-F5344CB8AC3E}">
        <p14:creationId xmlns:p14="http://schemas.microsoft.com/office/powerpoint/2010/main" val="3003953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BAA7B-321A-3BCD-8915-82905AE05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E46D5-D867-3C67-5F9D-21AF30F7F7DD}"/>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78EC5B24-96E3-B90D-1AA2-B874FDD8D044}"/>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solidFill>
                  <a:schemeClr val="bg1">
                    <a:lumMod val="85000"/>
                  </a:schemeClr>
                </a:solidFill>
              </a:rPr>
              <a:t>Device-Level DRAM Read Disturbance Mechanisms</a:t>
            </a:r>
          </a:p>
          <a:p>
            <a:pPr>
              <a:lnSpc>
                <a:spcPct val="150000"/>
              </a:lnSpc>
            </a:pPr>
            <a:r>
              <a:rPr lang="en-US" sz="2000" b="1" dirty="0"/>
              <a:t>Real-Chip Characterization Methodology</a:t>
            </a:r>
          </a:p>
          <a:p>
            <a:pPr lvl="1">
              <a:lnSpc>
                <a:spcPct val="150000"/>
              </a:lnSpc>
              <a:spcBef>
                <a:spcPts val="0"/>
              </a:spcBef>
            </a:pPr>
            <a:r>
              <a:rPr lang="en-US" sz="1800" dirty="0"/>
              <a:t>Reverse Engineering of True- and Anti-Cell Layout</a:t>
            </a:r>
          </a:p>
          <a:p>
            <a:pPr>
              <a:lnSpc>
                <a:spcPct val="150000"/>
              </a:lnSpc>
            </a:pPr>
            <a:r>
              <a:rPr lang="en-US" sz="2000" b="1" dirty="0">
                <a:solidFill>
                  <a:schemeClr val="bg1">
                    <a:lumMod val="65000"/>
                  </a:schemeClr>
                </a:solidFill>
              </a:rPr>
              <a:t>Real-Chip Characterization Results</a:t>
            </a:r>
          </a:p>
          <a:p>
            <a:pPr lvl="1">
              <a:lnSpc>
                <a:spcPct val="150000"/>
              </a:lnSpc>
              <a:spcBef>
                <a:spcPts val="0"/>
              </a:spcBef>
            </a:pPr>
            <a:r>
              <a:rPr lang="en-US" sz="1800" dirty="0">
                <a:solidFill>
                  <a:schemeClr val="bg1">
                    <a:lumMod val="65000"/>
                  </a:schemeClr>
                </a:solidFill>
              </a:rPr>
              <a:t>Inconsistency I: Initial Bitflip Direction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 Bitflip Count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III: Bitflip Direction of Single-Sided RowPress</a:t>
            </a:r>
          </a:p>
          <a:p>
            <a:pPr>
              <a:lnSpc>
                <a:spcPct val="150000"/>
              </a:lnSpc>
            </a:pPr>
            <a:r>
              <a:rPr lang="en-US" sz="2000" b="1" dirty="0">
                <a:solidFill>
                  <a:schemeClr val="bg1">
                    <a:lumMod val="65000"/>
                  </a:schemeClr>
                </a:solidFill>
              </a:rPr>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8ADD687A-9CCC-4727-CF36-064C1CBAAF1F}"/>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9469519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F617D-AF11-8AAB-FD5F-0EFD242571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86F19-B3FA-605A-3919-13BB01000D60}"/>
              </a:ext>
            </a:extLst>
          </p:cNvPr>
          <p:cNvSpPr>
            <a:spLocks noGrp="1"/>
          </p:cNvSpPr>
          <p:nvPr>
            <p:ph type="title"/>
          </p:nvPr>
        </p:nvSpPr>
        <p:spPr>
          <a:xfrm>
            <a:off x="228600" y="152400"/>
            <a:ext cx="8610600" cy="727212"/>
          </a:xfrm>
        </p:spPr>
        <p:txBody>
          <a:bodyPr anchor="ctr"/>
          <a:lstStyle/>
          <a:p>
            <a:r>
              <a:rPr lang="en-US" sz="3200" b="1" dirty="0"/>
              <a:t>True- and Anti-Cell Layout Reverse Engineering</a:t>
            </a:r>
          </a:p>
        </p:txBody>
      </p:sp>
      <p:sp>
        <p:nvSpPr>
          <p:cNvPr id="4" name="Slide Number Placeholder 3">
            <a:extLst>
              <a:ext uri="{FF2B5EF4-FFF2-40B4-BE49-F238E27FC236}">
                <a16:creationId xmlns:a16="http://schemas.microsoft.com/office/drawing/2014/main" id="{C2C59A08-416F-B9AA-67A0-A4163D51CDA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3CD0C855-1A76-9809-249D-A662D8083236}"/>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Motivation</a:t>
            </a:r>
          </a:p>
          <a:p>
            <a:pPr lvl="1">
              <a:spcBef>
                <a:spcPts val="600"/>
              </a:spcBef>
            </a:pPr>
            <a:r>
              <a:rPr lang="en-US" sz="1850" dirty="0"/>
              <a:t>DRAM internal architecture and layout is opaque to the memory controller</a:t>
            </a:r>
          </a:p>
          <a:p>
            <a:pPr lvl="1">
              <a:spcBef>
                <a:spcPts val="600"/>
              </a:spcBef>
            </a:pPr>
            <a:r>
              <a:rPr lang="en-US" sz="1850" dirty="0"/>
              <a:t>The observed bitflip direction in real-chip characterization results does not always correspond to the real bitflip direction that happens in the DRAM cells (i.e., due to true- and anti-cells)</a:t>
            </a:r>
          </a:p>
          <a:p>
            <a:pPr>
              <a:spcBef>
                <a:spcPts val="1200"/>
              </a:spcBef>
            </a:pPr>
            <a:r>
              <a:rPr lang="en-US" sz="2000" b="1" dirty="0"/>
              <a:t>Retention Failure Based Reverse Engineering</a:t>
            </a:r>
          </a:p>
          <a:p>
            <a:pPr lvl="1">
              <a:spcBef>
                <a:spcPts val="600"/>
              </a:spcBef>
            </a:pPr>
            <a:r>
              <a:rPr lang="en-US" sz="1800" dirty="0"/>
              <a:t>Major DRAM retention leakage paths (junction leakage and GIDL) are </a:t>
            </a:r>
            <a:r>
              <a:rPr lang="en-US" sz="1800" dirty="0">
                <a:solidFill>
                  <a:srgbClr val="C00000"/>
                </a:solidFill>
              </a:rPr>
              <a:t>towards the access transistor substrate</a:t>
            </a:r>
            <a:r>
              <a:rPr lang="en-US" sz="1800" dirty="0"/>
              <a:t>, which are usually negatively biased </a:t>
            </a:r>
            <a:br>
              <a:rPr lang="en-US" sz="1800" dirty="0"/>
            </a:br>
            <a:r>
              <a:rPr lang="en-US" sz="1400" dirty="0"/>
              <a:t>[</a:t>
            </a:r>
            <a:r>
              <a:rPr lang="en-US" sz="1400" b="0" i="0" u="none" strike="noStrike" dirty="0" err="1">
                <a:solidFill>
                  <a:srgbClr val="000000"/>
                </a:solidFill>
                <a:effectLst/>
                <a:latin typeface="Roboto" panose="02000000000000000000" pitchFamily="2" charset="0"/>
              </a:rPr>
              <a:t>Saino</a:t>
            </a:r>
            <a:r>
              <a:rPr lang="en-US" sz="1400" b="0" i="0" u="none" strike="noStrike" dirty="0">
                <a:solidFill>
                  <a:srgbClr val="000000"/>
                </a:solidFill>
                <a:effectLst/>
                <a:latin typeface="Roboto" panose="02000000000000000000" pitchFamily="2" charset="0"/>
              </a:rPr>
              <a:t>+, IEDM’00] [Yang+, EDL’13] [</a:t>
            </a:r>
            <a:r>
              <a:rPr lang="en-US" sz="1400" dirty="0"/>
              <a:t>Park+, IMW’15] [Lee+, JSSC’11]</a:t>
            </a:r>
          </a:p>
          <a:p>
            <a:pPr lvl="1">
              <a:spcBef>
                <a:spcPts val="600"/>
              </a:spcBef>
            </a:pPr>
            <a:r>
              <a:rPr lang="en-US" sz="1800" dirty="0"/>
              <a:t>Prior works on experimental characterization of DRAM retention failures assume DRAM retention failure </a:t>
            </a:r>
            <a:r>
              <a:rPr lang="en-US" sz="1800" dirty="0">
                <a:solidFill>
                  <a:srgbClr val="C00000"/>
                </a:solidFill>
              </a:rPr>
              <a:t>only contain 1</a:t>
            </a:r>
            <a:r>
              <a:rPr lang="en-US" sz="1800" dirty="0">
                <a:solidFill>
                  <a:srgbClr val="C00000"/>
                </a:solidFill>
                <a:sym typeface="Wingdings" panose="05000000000000000000" pitchFamily="2" charset="2"/>
              </a:rPr>
              <a:t>0 </a:t>
            </a:r>
            <a:r>
              <a:rPr lang="en-US" sz="1800" dirty="0">
                <a:solidFill>
                  <a:srgbClr val="C00000"/>
                </a:solidFill>
              </a:rPr>
              <a:t>bitflips</a:t>
            </a:r>
            <a:r>
              <a:rPr lang="en-US" sz="1800" dirty="0"/>
              <a:t>, and leverages this to reverse engineer the true- and anti-cell layout of DRAM chips</a:t>
            </a:r>
            <a:br>
              <a:rPr lang="en-US" sz="1800" dirty="0"/>
            </a:br>
            <a:r>
              <a:rPr lang="en-US" sz="1400" dirty="0"/>
              <a:t>[</a:t>
            </a:r>
            <a:r>
              <a:rPr lang="en-US" sz="1400" b="0" i="0" u="none" strike="noStrike" dirty="0">
                <a:solidFill>
                  <a:srgbClr val="000000"/>
                </a:solidFill>
                <a:effectLst/>
                <a:latin typeface="Roboto" panose="02000000000000000000" pitchFamily="2" charset="0"/>
              </a:rPr>
              <a:t>Liu+, ISCA’13] [Nam+, ISCA’24]</a:t>
            </a:r>
            <a:endParaRPr lang="en-US" sz="1800" dirty="0"/>
          </a:p>
          <a:p>
            <a:pPr>
              <a:spcBef>
                <a:spcPts val="1200"/>
              </a:spcBef>
              <a:buFont typeface="Wingdings" panose="05000000000000000000" pitchFamily="2" charset="2"/>
              <a:buChar char="Ø"/>
            </a:pPr>
            <a:r>
              <a:rPr lang="en-US" sz="2000" b="1" dirty="0"/>
              <a:t>We find consistent true- and anti-cell layouts as in prior works</a:t>
            </a:r>
          </a:p>
        </p:txBody>
      </p:sp>
    </p:spTree>
    <p:extLst>
      <p:ext uri="{BB962C8B-B14F-4D97-AF65-F5344CB8AC3E}">
        <p14:creationId xmlns:p14="http://schemas.microsoft.com/office/powerpoint/2010/main" val="1675532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3746-29BD-F963-D898-AB360917D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A6572-EB18-50CE-FA91-D3614FD0C589}"/>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CE2BB3D4-FCE6-8D94-9CD2-3BE578BD2FB0}"/>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solidFill>
                  <a:schemeClr val="bg1">
                    <a:lumMod val="85000"/>
                  </a:schemeClr>
                </a:solidFill>
              </a:rPr>
              <a:t>Device-Level DRAM Read Disturbance Mechanisms</a:t>
            </a:r>
          </a:p>
          <a:p>
            <a:pPr>
              <a:lnSpc>
                <a:spcPct val="150000"/>
              </a:lnSpc>
            </a:pPr>
            <a:r>
              <a:rPr lang="en-US" sz="2000" b="1" dirty="0">
                <a:solidFill>
                  <a:schemeClr val="bg1">
                    <a:lumMod val="85000"/>
                  </a:schemeClr>
                </a:solidFill>
              </a:rPr>
              <a:t>Real-Chip Characterization Methodology</a:t>
            </a:r>
          </a:p>
          <a:p>
            <a:pPr lvl="1">
              <a:lnSpc>
                <a:spcPct val="150000"/>
              </a:lnSpc>
              <a:spcBef>
                <a:spcPts val="0"/>
              </a:spcBef>
            </a:pPr>
            <a:r>
              <a:rPr lang="en-US" sz="1800" dirty="0">
                <a:solidFill>
                  <a:schemeClr val="bg1">
                    <a:lumMod val="85000"/>
                  </a:schemeClr>
                </a:solidFill>
              </a:rPr>
              <a:t>Reverse Engineering of True- and Anti-Cell Layout</a:t>
            </a:r>
          </a:p>
          <a:p>
            <a:pPr>
              <a:lnSpc>
                <a:spcPct val="150000"/>
              </a:lnSpc>
            </a:pPr>
            <a:r>
              <a:rPr lang="en-US" sz="2000" b="1" dirty="0"/>
              <a:t>Real-Chip Characterization Results</a:t>
            </a:r>
          </a:p>
          <a:p>
            <a:pPr lvl="1">
              <a:lnSpc>
                <a:spcPct val="150000"/>
              </a:lnSpc>
              <a:spcBef>
                <a:spcPts val="0"/>
              </a:spcBef>
            </a:pPr>
            <a:r>
              <a:rPr lang="en-US" sz="1800" dirty="0">
                <a:solidFill>
                  <a:srgbClr val="A6A6A6"/>
                </a:solidFill>
              </a:rPr>
              <a:t>Inconsistency I: Initial Bitflip Direction of Double-Sided </a:t>
            </a:r>
            <a:r>
              <a:rPr lang="en-US" sz="1800" dirty="0" err="1">
                <a:solidFill>
                  <a:srgbClr val="A6A6A6"/>
                </a:solidFill>
              </a:rPr>
              <a:t>RowHammer</a:t>
            </a:r>
            <a:endParaRPr lang="en-US" sz="1800" dirty="0">
              <a:solidFill>
                <a:srgbClr val="A6A6A6"/>
              </a:solidFill>
            </a:endParaRPr>
          </a:p>
          <a:p>
            <a:pPr lvl="1">
              <a:lnSpc>
                <a:spcPct val="150000"/>
              </a:lnSpc>
              <a:spcBef>
                <a:spcPts val="0"/>
              </a:spcBef>
            </a:pPr>
            <a:r>
              <a:rPr lang="en-US" sz="1800" dirty="0">
                <a:solidFill>
                  <a:schemeClr val="bg1">
                    <a:lumMod val="65000"/>
                  </a:schemeClr>
                </a:solidFill>
              </a:rPr>
              <a:t>Inconsistency II: Bitflip Count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III: Bitflip Direction of Single-Sided RowPress</a:t>
            </a:r>
          </a:p>
          <a:p>
            <a:pPr>
              <a:lnSpc>
                <a:spcPct val="150000"/>
              </a:lnSpc>
            </a:pPr>
            <a:r>
              <a:rPr lang="en-US" sz="2000" b="1" dirty="0">
                <a:solidFill>
                  <a:schemeClr val="bg1">
                    <a:lumMod val="65000"/>
                  </a:schemeClr>
                </a:solidFill>
              </a:rPr>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8FE6616E-FB1A-2A6B-F8BF-456348281ABF}"/>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361612828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E9FB3-9BA5-8D44-0A33-F614F68A7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BD5DA-DFB2-B86D-176A-28EA0D015903}"/>
              </a:ext>
            </a:extLst>
          </p:cNvPr>
          <p:cNvSpPr>
            <a:spLocks noGrp="1"/>
          </p:cNvSpPr>
          <p:nvPr>
            <p:ph type="title"/>
          </p:nvPr>
        </p:nvSpPr>
        <p:spPr>
          <a:xfrm>
            <a:off x="228600" y="152400"/>
            <a:ext cx="8610600" cy="727212"/>
          </a:xfrm>
        </p:spPr>
        <p:txBody>
          <a:bodyPr anchor="ctr"/>
          <a:lstStyle/>
          <a:p>
            <a:r>
              <a:rPr lang="en-US" sz="3600" b="1" dirty="0"/>
              <a:t>Summary of Inconsistencies Found</a:t>
            </a:r>
          </a:p>
        </p:txBody>
      </p:sp>
      <p:sp>
        <p:nvSpPr>
          <p:cNvPr id="4" name="Slide Number Placeholder 3">
            <a:extLst>
              <a:ext uri="{FF2B5EF4-FFF2-40B4-BE49-F238E27FC236}">
                <a16:creationId xmlns:a16="http://schemas.microsoft.com/office/drawing/2014/main" id="{0BD1F721-7CDD-28A3-98BC-9185D65757F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485278B3-E851-FA84-B187-9212216A2E34}"/>
              </a:ext>
            </a:extLst>
          </p:cNvPr>
          <p:cNvSpPr txBox="1">
            <a:spLocks/>
          </p:cNvSpPr>
          <p:nvPr/>
        </p:nvSpPr>
        <p:spPr bwMode="auto">
          <a:xfrm>
            <a:off x="228600" y="1180290"/>
            <a:ext cx="8610600" cy="53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Inconsistency I – Double-Sided </a:t>
            </a:r>
            <a:r>
              <a:rPr lang="en-US" sz="2000" b="1" dirty="0" err="1"/>
              <a:t>RowHammer</a:t>
            </a:r>
            <a:r>
              <a:rPr lang="en-US" sz="2000" b="1" dirty="0"/>
              <a:t> Bitflip Direction</a:t>
            </a:r>
          </a:p>
          <a:p>
            <a:pPr lvl="1">
              <a:spcBef>
                <a:spcPts val="600"/>
              </a:spcBef>
            </a:pPr>
            <a:r>
              <a:rPr lang="en-US" sz="1800" dirty="0">
                <a:solidFill>
                  <a:srgbClr val="0066CC"/>
                </a:solidFill>
              </a:rPr>
              <a:t>Real-Chip Characterization: </a:t>
            </a:r>
            <a:r>
              <a:rPr lang="en-US" sz="1800" dirty="0"/>
              <a:t>Observed both 0</a:t>
            </a:r>
            <a:r>
              <a:rPr lang="en-US" sz="1800" dirty="0">
                <a:sym typeface="Wingdings" panose="05000000000000000000" pitchFamily="2" charset="2"/>
              </a:rPr>
              <a:t>1 </a:t>
            </a:r>
            <a:r>
              <a:rPr lang="en-US" sz="1800" dirty="0"/>
              <a:t>and 1</a:t>
            </a:r>
            <a:r>
              <a:rPr lang="en-US" sz="1800" dirty="0">
                <a:sym typeface="Wingdings" panose="05000000000000000000" pitchFamily="2" charset="2"/>
              </a:rPr>
              <a:t>0</a:t>
            </a:r>
            <a:r>
              <a:rPr lang="en-US" sz="1800" dirty="0"/>
              <a:t> bitflips; 0</a:t>
            </a:r>
            <a:r>
              <a:rPr lang="en-US" sz="1800" dirty="0">
                <a:sym typeface="Wingdings" panose="05000000000000000000" pitchFamily="2" charset="2"/>
              </a:rPr>
              <a:t>1</a:t>
            </a:r>
            <a:r>
              <a:rPr lang="en-US" sz="1800" dirty="0"/>
              <a:t> bitflips are initially easier to induce than 1</a:t>
            </a:r>
            <a:r>
              <a:rPr lang="en-US" sz="1800" dirty="0">
                <a:sym typeface="Wingdings" panose="05000000000000000000" pitchFamily="2" charset="2"/>
              </a:rPr>
              <a:t>0 </a:t>
            </a:r>
            <a:r>
              <a:rPr lang="en-US" sz="1800" dirty="0"/>
              <a:t>bitflips</a:t>
            </a:r>
          </a:p>
          <a:p>
            <a:pPr lvl="1">
              <a:spcBef>
                <a:spcPts val="0"/>
              </a:spcBef>
            </a:pPr>
            <a:r>
              <a:rPr lang="en-US" sz="1800" dirty="0">
                <a:solidFill>
                  <a:srgbClr val="C00000"/>
                </a:solidFill>
              </a:rPr>
              <a:t>Device-Level Mechanism:</a:t>
            </a:r>
            <a:r>
              <a:rPr lang="en-US" sz="1800" dirty="0"/>
              <a:t> Double-Sided </a:t>
            </a:r>
            <a:r>
              <a:rPr lang="en-US" sz="1800" dirty="0" err="1"/>
              <a:t>RowHammer</a:t>
            </a:r>
            <a:r>
              <a:rPr lang="en-US" sz="1800" dirty="0"/>
              <a:t> significantly enhances 1</a:t>
            </a:r>
            <a:r>
              <a:rPr lang="en-US" sz="1800" dirty="0">
                <a:sym typeface="Wingdings" panose="05000000000000000000" pitchFamily="2" charset="2"/>
              </a:rPr>
              <a:t>0 </a:t>
            </a:r>
            <a:r>
              <a:rPr lang="en-US" sz="1800" dirty="0"/>
              <a:t>leakage that it should only induce 1</a:t>
            </a:r>
            <a:r>
              <a:rPr lang="en-US" sz="1800" dirty="0">
                <a:sym typeface="Wingdings" panose="05000000000000000000" pitchFamily="2" charset="2"/>
              </a:rPr>
              <a:t>0 </a:t>
            </a:r>
            <a:r>
              <a:rPr lang="en-US" sz="1800" dirty="0"/>
              <a:t>bitflips </a:t>
            </a:r>
          </a:p>
          <a:p>
            <a:pPr>
              <a:spcBef>
                <a:spcPts val="2400"/>
              </a:spcBef>
            </a:pPr>
            <a:r>
              <a:rPr lang="en-US" sz="2000" b="1" dirty="0"/>
              <a:t>Inconsistency II – Double-Sided </a:t>
            </a:r>
            <a:r>
              <a:rPr lang="en-US" sz="2000" b="1" dirty="0" err="1"/>
              <a:t>RowHammer</a:t>
            </a:r>
            <a:r>
              <a:rPr lang="en-US" sz="2000" b="1" dirty="0"/>
              <a:t> Bitflip Count</a:t>
            </a:r>
          </a:p>
          <a:p>
            <a:pPr lvl="1">
              <a:spcBef>
                <a:spcPts val="600"/>
              </a:spcBef>
            </a:pPr>
            <a:r>
              <a:rPr lang="en-US" sz="1800" dirty="0">
                <a:solidFill>
                  <a:srgbClr val="0066CC"/>
                </a:solidFill>
              </a:rPr>
              <a:t>Real-Chip Characterization: </a:t>
            </a:r>
            <a:r>
              <a:rPr lang="en-US" sz="1800" dirty="0"/>
              <a:t>Only with a sufficiently large hammer count does the number of 1</a:t>
            </a:r>
            <a:r>
              <a:rPr lang="en-US" sz="1800" dirty="0">
                <a:sym typeface="Wingdings" panose="05000000000000000000" pitchFamily="2" charset="2"/>
              </a:rPr>
              <a:t>0</a:t>
            </a:r>
            <a:r>
              <a:rPr lang="en-US" sz="1800" dirty="0"/>
              <a:t> bitflips exceed that of 0</a:t>
            </a:r>
            <a:r>
              <a:rPr lang="en-US" sz="1800" dirty="0">
                <a:sym typeface="Wingdings" panose="05000000000000000000" pitchFamily="2" charset="2"/>
              </a:rPr>
              <a:t>1 </a:t>
            </a:r>
            <a:r>
              <a:rPr lang="en-US" sz="1800" dirty="0"/>
              <a:t>bitflips</a:t>
            </a:r>
          </a:p>
          <a:p>
            <a:pPr lvl="1">
              <a:spcBef>
                <a:spcPts val="600"/>
              </a:spcBef>
            </a:pPr>
            <a:r>
              <a:rPr lang="en-US" sz="1800" dirty="0">
                <a:solidFill>
                  <a:srgbClr val="C00000"/>
                </a:solidFill>
              </a:rPr>
              <a:t>Device-Level Mechanism:</a:t>
            </a:r>
            <a:r>
              <a:rPr lang="en-US" sz="1800" dirty="0"/>
              <a:t> Double-Sided </a:t>
            </a:r>
            <a:r>
              <a:rPr lang="en-US" sz="1800" dirty="0" err="1"/>
              <a:t>RowHammer</a:t>
            </a:r>
            <a:r>
              <a:rPr lang="en-US" sz="1800" dirty="0"/>
              <a:t> significantly enhances 1</a:t>
            </a:r>
            <a:r>
              <a:rPr lang="en-US" sz="1800" dirty="0">
                <a:sym typeface="Wingdings" panose="05000000000000000000" pitchFamily="2" charset="2"/>
              </a:rPr>
              <a:t>0 </a:t>
            </a:r>
            <a:r>
              <a:rPr lang="en-US" sz="1800" dirty="0"/>
              <a:t>leakage that it should only induce 1</a:t>
            </a:r>
            <a:r>
              <a:rPr lang="en-US" sz="1800" dirty="0">
                <a:sym typeface="Wingdings" panose="05000000000000000000" pitchFamily="2" charset="2"/>
              </a:rPr>
              <a:t>0 </a:t>
            </a:r>
            <a:r>
              <a:rPr lang="en-US" sz="1800" dirty="0"/>
              <a:t>bitflips</a:t>
            </a:r>
          </a:p>
          <a:p>
            <a:pPr>
              <a:spcBef>
                <a:spcPts val="2400"/>
              </a:spcBef>
            </a:pPr>
            <a:r>
              <a:rPr lang="en-US" sz="2000" b="1" dirty="0"/>
              <a:t>Inconsistency III – Single-Sided RowPress Bitflip Direction</a:t>
            </a:r>
          </a:p>
          <a:p>
            <a:pPr lvl="1">
              <a:spcBef>
                <a:spcPts val="600"/>
              </a:spcBef>
            </a:pPr>
            <a:r>
              <a:rPr lang="en-US" sz="1800" dirty="0">
                <a:solidFill>
                  <a:srgbClr val="0066CC"/>
                </a:solidFill>
              </a:rPr>
              <a:t>Real-Chip Characterization: </a:t>
            </a:r>
            <a:r>
              <a:rPr lang="en-US" sz="1800" dirty="0"/>
              <a:t>Observed overwhelmingly 1</a:t>
            </a:r>
            <a:r>
              <a:rPr lang="en-US" sz="1800" dirty="0">
                <a:sym typeface="Wingdings" panose="05000000000000000000" pitchFamily="2" charset="2"/>
              </a:rPr>
              <a:t>0 </a:t>
            </a:r>
            <a:r>
              <a:rPr lang="en-US" sz="1800" dirty="0"/>
              <a:t>bitflips</a:t>
            </a:r>
          </a:p>
          <a:p>
            <a:pPr lvl="1">
              <a:spcBef>
                <a:spcPts val="600"/>
              </a:spcBef>
            </a:pPr>
            <a:r>
              <a:rPr lang="en-US" sz="1800" dirty="0">
                <a:solidFill>
                  <a:srgbClr val="C00000"/>
                </a:solidFill>
              </a:rPr>
              <a:t>Device-Level Mechanism:</a:t>
            </a:r>
            <a:r>
              <a:rPr lang="en-US" sz="1800" dirty="0"/>
              <a:t> Single-Sided RowPress should induce both 0</a:t>
            </a:r>
            <a:r>
              <a:rPr lang="en-US" sz="1800" dirty="0">
                <a:sym typeface="Wingdings" panose="05000000000000000000" pitchFamily="2" charset="2"/>
              </a:rPr>
              <a:t>1 </a:t>
            </a:r>
            <a:r>
              <a:rPr lang="en-US" sz="1800" dirty="0"/>
              <a:t>and 1</a:t>
            </a:r>
            <a:r>
              <a:rPr lang="en-US" sz="1800" dirty="0">
                <a:sym typeface="Wingdings" panose="05000000000000000000" pitchFamily="2" charset="2"/>
              </a:rPr>
              <a:t>0 </a:t>
            </a:r>
            <a:r>
              <a:rPr lang="en-US" sz="1800" dirty="0"/>
              <a:t>bitflips</a:t>
            </a:r>
          </a:p>
        </p:txBody>
      </p:sp>
    </p:spTree>
    <p:extLst>
      <p:ext uri="{BB962C8B-B14F-4D97-AF65-F5344CB8AC3E}">
        <p14:creationId xmlns:p14="http://schemas.microsoft.com/office/powerpoint/2010/main" val="867712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A6615-4807-A1A2-4C25-98B542EF1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1DBD7-36CB-0913-3AC1-759C36FECE6F}"/>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BB7A8223-794B-DA05-D831-47FBE7F225C3}"/>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solidFill>
                  <a:schemeClr val="bg1">
                    <a:lumMod val="85000"/>
                  </a:schemeClr>
                </a:solidFill>
              </a:rPr>
              <a:t>Device-Level DRAM Read Disturbance Mechanisms</a:t>
            </a:r>
          </a:p>
          <a:p>
            <a:pPr>
              <a:lnSpc>
                <a:spcPct val="150000"/>
              </a:lnSpc>
            </a:pPr>
            <a:r>
              <a:rPr lang="en-US" sz="2000" b="1" dirty="0">
                <a:solidFill>
                  <a:schemeClr val="bg1">
                    <a:lumMod val="85000"/>
                  </a:schemeClr>
                </a:solidFill>
              </a:rPr>
              <a:t>Real-Chip Characterization Methodology</a:t>
            </a:r>
          </a:p>
          <a:p>
            <a:pPr lvl="1">
              <a:lnSpc>
                <a:spcPct val="150000"/>
              </a:lnSpc>
              <a:spcBef>
                <a:spcPts val="0"/>
              </a:spcBef>
            </a:pPr>
            <a:r>
              <a:rPr lang="en-US" sz="1800" dirty="0">
                <a:solidFill>
                  <a:schemeClr val="bg1">
                    <a:lumMod val="85000"/>
                  </a:schemeClr>
                </a:solidFill>
              </a:rPr>
              <a:t>Reverse Engineering of True- and Anti-Cell Layout</a:t>
            </a:r>
          </a:p>
          <a:p>
            <a:pPr>
              <a:lnSpc>
                <a:spcPct val="150000"/>
              </a:lnSpc>
            </a:pPr>
            <a:r>
              <a:rPr lang="en-US" sz="2000" b="1" dirty="0"/>
              <a:t>Real-Chip Characterization Results</a:t>
            </a:r>
          </a:p>
          <a:p>
            <a:pPr lvl="1">
              <a:lnSpc>
                <a:spcPct val="150000"/>
              </a:lnSpc>
              <a:spcBef>
                <a:spcPts val="0"/>
              </a:spcBef>
            </a:pPr>
            <a:r>
              <a:rPr lang="en-US" sz="1800" dirty="0"/>
              <a:t>Inconsistency I: Initial Bitflip Direction of Double-Sided </a:t>
            </a:r>
            <a:r>
              <a:rPr lang="en-US" sz="1800" dirty="0" err="1"/>
              <a:t>RowHammer</a:t>
            </a:r>
            <a:endParaRPr lang="en-US" sz="1800" dirty="0"/>
          </a:p>
          <a:p>
            <a:pPr lvl="1">
              <a:lnSpc>
                <a:spcPct val="150000"/>
              </a:lnSpc>
              <a:spcBef>
                <a:spcPts val="0"/>
              </a:spcBef>
            </a:pPr>
            <a:r>
              <a:rPr lang="en-US" sz="1800" dirty="0">
                <a:solidFill>
                  <a:schemeClr val="bg1">
                    <a:lumMod val="65000"/>
                  </a:schemeClr>
                </a:solidFill>
              </a:rPr>
              <a:t>Inconsistency II: Bitflip Count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III: Bitflip Direction of Single-Sided RowPress</a:t>
            </a:r>
          </a:p>
          <a:p>
            <a:pPr>
              <a:lnSpc>
                <a:spcPct val="150000"/>
              </a:lnSpc>
            </a:pPr>
            <a:r>
              <a:rPr lang="en-US" sz="2000" b="1" dirty="0">
                <a:solidFill>
                  <a:schemeClr val="bg1">
                    <a:lumMod val="65000"/>
                  </a:schemeClr>
                </a:solidFill>
              </a:rPr>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5981E0CD-9719-C5FC-A0E6-8A7D91C3F1B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10722071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64365-AE91-4A0B-408B-9FE810308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E1491-9852-C95E-E929-4AFF12066BFE}"/>
              </a:ext>
            </a:extLst>
          </p:cNvPr>
          <p:cNvSpPr>
            <a:spLocks noGrp="1"/>
          </p:cNvSpPr>
          <p:nvPr>
            <p:ph type="title"/>
          </p:nvPr>
        </p:nvSpPr>
        <p:spPr>
          <a:xfrm>
            <a:off x="228600" y="152400"/>
            <a:ext cx="8610600" cy="727212"/>
          </a:xfrm>
        </p:spPr>
        <p:txBody>
          <a:bodyPr anchor="ctr"/>
          <a:lstStyle/>
          <a:p>
            <a:r>
              <a:rPr lang="en-US" sz="2600" b="1" dirty="0"/>
              <a:t>Initial Bitflip Direction of Double-Sided </a:t>
            </a:r>
            <a:r>
              <a:rPr lang="en-US" sz="2600" b="1" dirty="0" err="1"/>
              <a:t>RowHammer</a:t>
            </a:r>
            <a:r>
              <a:rPr lang="en-US" sz="2600" b="1" dirty="0"/>
              <a:t> I</a:t>
            </a:r>
          </a:p>
        </p:txBody>
      </p:sp>
      <p:sp>
        <p:nvSpPr>
          <p:cNvPr id="4" name="Slide Number Placeholder 3">
            <a:extLst>
              <a:ext uri="{FF2B5EF4-FFF2-40B4-BE49-F238E27FC236}">
                <a16:creationId xmlns:a16="http://schemas.microsoft.com/office/drawing/2014/main" id="{597119C3-A467-BB15-948E-64ED764FAA2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DBCEF179-9655-BF79-D39B-DA8BD443A563}"/>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Access Pattern: </a:t>
            </a:r>
            <a:r>
              <a:rPr lang="en-US" sz="2000" dirty="0"/>
              <a:t>Double-Sided </a:t>
            </a:r>
            <a:r>
              <a:rPr lang="en-US" sz="2000" dirty="0" err="1"/>
              <a:t>RowHammer</a:t>
            </a:r>
            <a:endParaRPr lang="en-US" sz="2000" dirty="0"/>
          </a:p>
          <a:p>
            <a:pPr>
              <a:spcBef>
                <a:spcPts val="600"/>
              </a:spcBef>
            </a:pPr>
            <a:r>
              <a:rPr lang="en-US" sz="2000" b="1" dirty="0"/>
              <a:t>Data Pattern: </a:t>
            </a:r>
            <a:r>
              <a:rPr lang="en-US" sz="2000" dirty="0"/>
              <a:t>All physical 1 (or 0) in the victim rows, All physical 0 </a:t>
            </a:r>
            <a:br>
              <a:rPr lang="en-US" sz="2000" dirty="0"/>
            </a:br>
            <a:r>
              <a:rPr lang="en-US" sz="2000" dirty="0"/>
              <a:t>(or 1) in the aggressor rows</a:t>
            </a:r>
            <a:endParaRPr lang="en-US" sz="2000" b="1" dirty="0"/>
          </a:p>
          <a:p>
            <a:pPr>
              <a:spcBef>
                <a:spcPts val="600"/>
              </a:spcBef>
            </a:pPr>
            <a:r>
              <a:rPr lang="en-US" sz="2000" b="1" dirty="0"/>
              <a:t>Key Metric: HC</a:t>
            </a:r>
            <a:r>
              <a:rPr lang="en-US" sz="2000" b="1" baseline="-25000" dirty="0"/>
              <a:t>First</a:t>
            </a:r>
            <a:r>
              <a:rPr lang="en-US" sz="2000" baseline="-25000" dirty="0"/>
              <a:t> </a:t>
            </a:r>
            <a:r>
              <a:rPr lang="en-US" sz="2000" dirty="0"/>
              <a:t>, the minimum aggressor row activation (hammer) count to induce at least one bitflip in the victim row</a:t>
            </a:r>
          </a:p>
          <a:p>
            <a:pPr lvl="1">
              <a:spcBef>
                <a:spcPts val="600"/>
              </a:spcBef>
            </a:pPr>
            <a:endParaRPr lang="en-US" sz="1850" dirty="0"/>
          </a:p>
        </p:txBody>
      </p:sp>
      <p:pic>
        <p:nvPicPr>
          <p:cNvPr id="3" name="Picture 2">
            <a:extLst>
              <a:ext uri="{FF2B5EF4-FFF2-40B4-BE49-F238E27FC236}">
                <a16:creationId xmlns:a16="http://schemas.microsoft.com/office/drawing/2014/main" id="{7EEDEE5A-59F2-CD5E-1254-43E235E77DF4}"/>
              </a:ext>
            </a:extLst>
          </p:cNvPr>
          <p:cNvPicPr>
            <a:picLocks noChangeAspect="1"/>
          </p:cNvPicPr>
          <p:nvPr/>
        </p:nvPicPr>
        <p:blipFill>
          <a:blip r:embed="rId3">
            <a:extLst>
              <a:ext uri="{28A0092B-C50C-407E-A947-70E740481C1C}">
                <a14:useLocalDpi xmlns:a14="http://schemas.microsoft.com/office/drawing/2010/main" val="0"/>
              </a:ext>
            </a:extLst>
          </a:blip>
          <a:srcRect l="1111" r="1111"/>
          <a:stretch/>
        </p:blipFill>
        <p:spPr>
          <a:xfrm>
            <a:off x="1986976" y="2824943"/>
            <a:ext cx="4536592" cy="3335268"/>
          </a:xfrm>
          <a:prstGeom prst="rect">
            <a:avLst/>
          </a:prstGeom>
        </p:spPr>
      </p:pic>
    </p:spTree>
    <p:extLst>
      <p:ext uri="{BB962C8B-B14F-4D97-AF65-F5344CB8AC3E}">
        <p14:creationId xmlns:p14="http://schemas.microsoft.com/office/powerpoint/2010/main" val="3496386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FD641-DF3C-B7D3-FE3C-81A9F4526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1479DC-E579-CFB8-DFD6-F019FBBFC73B}"/>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F1B62AFA-8C90-DA5A-AC3A-5CF2928E0CDA}"/>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t>Background</a:t>
            </a:r>
          </a:p>
          <a:p>
            <a:pPr lvl="1">
              <a:lnSpc>
                <a:spcPct val="150000"/>
              </a:lnSpc>
              <a:spcBef>
                <a:spcPts val="0"/>
              </a:spcBef>
            </a:pPr>
            <a:r>
              <a:rPr lang="en-US" sz="1800" dirty="0"/>
              <a:t>Key DRAM Organization &amp; Operation</a:t>
            </a:r>
          </a:p>
          <a:p>
            <a:pPr lvl="1">
              <a:lnSpc>
                <a:spcPct val="150000"/>
              </a:lnSpc>
              <a:spcBef>
                <a:spcPts val="0"/>
              </a:spcBef>
            </a:pPr>
            <a:r>
              <a:rPr lang="en-US" sz="1800" dirty="0"/>
              <a:t>DRAM Read Disturbance Phenomena: </a:t>
            </a:r>
            <a:r>
              <a:rPr lang="en-US" sz="1800" dirty="0" err="1"/>
              <a:t>RowHammer</a:t>
            </a:r>
            <a:r>
              <a:rPr lang="en-US" sz="1800" dirty="0"/>
              <a:t> &amp; RowPress</a:t>
            </a:r>
          </a:p>
          <a:p>
            <a:pPr>
              <a:lnSpc>
                <a:spcPct val="150000"/>
              </a:lnSpc>
            </a:pPr>
            <a:r>
              <a:rPr lang="en-US" sz="2000" b="1" dirty="0"/>
              <a:t>Device-Level DRAM Read Disturbance Mechanisms</a:t>
            </a:r>
          </a:p>
          <a:p>
            <a:pPr>
              <a:lnSpc>
                <a:spcPct val="150000"/>
              </a:lnSpc>
            </a:pPr>
            <a:r>
              <a:rPr lang="en-US" sz="2000" b="1" dirty="0"/>
              <a:t>Real-Chip Characterization Methodology</a:t>
            </a:r>
          </a:p>
          <a:p>
            <a:pPr lvl="1">
              <a:lnSpc>
                <a:spcPct val="150000"/>
              </a:lnSpc>
              <a:spcBef>
                <a:spcPts val="0"/>
              </a:spcBef>
            </a:pPr>
            <a:r>
              <a:rPr lang="en-US" sz="1800" dirty="0"/>
              <a:t>Reverse Engineering of True- and Anti-Cell Layout</a:t>
            </a:r>
          </a:p>
          <a:p>
            <a:pPr>
              <a:lnSpc>
                <a:spcPct val="150000"/>
              </a:lnSpc>
            </a:pPr>
            <a:r>
              <a:rPr lang="en-US" sz="2000" b="1" dirty="0"/>
              <a:t>Real-Chip Characterization Results</a:t>
            </a:r>
          </a:p>
          <a:p>
            <a:pPr lvl="1">
              <a:lnSpc>
                <a:spcPct val="150000"/>
              </a:lnSpc>
              <a:spcBef>
                <a:spcPts val="0"/>
              </a:spcBef>
            </a:pPr>
            <a:r>
              <a:rPr lang="en-US" sz="1800" dirty="0"/>
              <a:t>Inconsistency I: Initial Bitflip Direction of Double-Sided </a:t>
            </a:r>
            <a:r>
              <a:rPr lang="en-US" sz="1800" dirty="0" err="1"/>
              <a:t>RowHammer</a:t>
            </a:r>
            <a:endParaRPr lang="en-US" sz="1800" dirty="0"/>
          </a:p>
          <a:p>
            <a:pPr lvl="1">
              <a:lnSpc>
                <a:spcPct val="150000"/>
              </a:lnSpc>
              <a:spcBef>
                <a:spcPts val="0"/>
              </a:spcBef>
            </a:pPr>
            <a:r>
              <a:rPr lang="en-US" sz="1800" dirty="0"/>
              <a:t>Inconsistency II: Bitflip Count of Double-Sided </a:t>
            </a:r>
            <a:r>
              <a:rPr lang="en-US" sz="1800" dirty="0" err="1"/>
              <a:t>RowHammer</a:t>
            </a:r>
            <a:endParaRPr lang="en-US" sz="1800" dirty="0"/>
          </a:p>
          <a:p>
            <a:pPr lvl="1">
              <a:lnSpc>
                <a:spcPct val="150000"/>
              </a:lnSpc>
              <a:spcBef>
                <a:spcPts val="0"/>
              </a:spcBef>
            </a:pPr>
            <a:r>
              <a:rPr lang="en-US" sz="1800" dirty="0"/>
              <a:t>Inconsistency III: Bitflip Direction of Single-Sided RowPress</a:t>
            </a:r>
          </a:p>
          <a:p>
            <a:pPr>
              <a:lnSpc>
                <a:spcPct val="150000"/>
              </a:lnSpc>
            </a:pPr>
            <a:r>
              <a:rPr lang="en-US" sz="2000" b="1" dirty="0"/>
              <a:t>Hypotheses</a:t>
            </a:r>
          </a:p>
          <a:p>
            <a:pPr>
              <a:lnSpc>
                <a:spcPct val="150000"/>
              </a:lnSpc>
            </a:pPr>
            <a:r>
              <a:rPr lang="en-US" sz="2000" b="1" dirty="0"/>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54F68D76-9758-79E6-AC61-8D1311D04E7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263484065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CD7D9-EA96-AAE8-E820-3F8626573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3CAB6-C617-FA06-ACE7-A24C0FEE7782}"/>
              </a:ext>
            </a:extLst>
          </p:cNvPr>
          <p:cNvSpPr>
            <a:spLocks noGrp="1"/>
          </p:cNvSpPr>
          <p:nvPr>
            <p:ph type="title"/>
          </p:nvPr>
        </p:nvSpPr>
        <p:spPr>
          <a:xfrm>
            <a:off x="228600" y="152400"/>
            <a:ext cx="8610600" cy="727212"/>
          </a:xfrm>
        </p:spPr>
        <p:txBody>
          <a:bodyPr anchor="ctr"/>
          <a:lstStyle/>
          <a:p>
            <a:r>
              <a:rPr lang="en-US" sz="2600" b="1" dirty="0"/>
              <a:t>Initial Bitflip Direction of Double-Sided </a:t>
            </a:r>
            <a:r>
              <a:rPr lang="en-US" sz="2600" b="1" dirty="0" err="1"/>
              <a:t>RowHammer</a:t>
            </a:r>
            <a:r>
              <a:rPr lang="en-US" sz="2600" b="1" dirty="0"/>
              <a:t> I</a:t>
            </a:r>
          </a:p>
        </p:txBody>
      </p:sp>
      <p:sp>
        <p:nvSpPr>
          <p:cNvPr id="4" name="Slide Number Placeholder 3">
            <a:extLst>
              <a:ext uri="{FF2B5EF4-FFF2-40B4-BE49-F238E27FC236}">
                <a16:creationId xmlns:a16="http://schemas.microsoft.com/office/drawing/2014/main" id="{6075CBAE-8561-A89C-0660-B59087485DF8}"/>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DBEACED6-B0FC-7E0A-3386-DC6E033D6E0B}"/>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Access Pattern: </a:t>
            </a:r>
            <a:r>
              <a:rPr lang="en-US" sz="2000" dirty="0"/>
              <a:t>Double-Sided </a:t>
            </a:r>
            <a:r>
              <a:rPr lang="en-US" sz="2000" dirty="0" err="1"/>
              <a:t>RowHammer</a:t>
            </a:r>
            <a:endParaRPr lang="en-US" sz="2000" dirty="0"/>
          </a:p>
          <a:p>
            <a:pPr>
              <a:spcBef>
                <a:spcPts val="600"/>
              </a:spcBef>
            </a:pPr>
            <a:r>
              <a:rPr lang="en-US" sz="2000" b="1" dirty="0"/>
              <a:t>Data Pattern: </a:t>
            </a:r>
            <a:r>
              <a:rPr lang="en-US" sz="2000" dirty="0"/>
              <a:t>All physical 1 (or 0) in the victim rows, All physical 0 </a:t>
            </a:r>
            <a:br>
              <a:rPr lang="en-US" sz="2000" dirty="0"/>
            </a:br>
            <a:r>
              <a:rPr lang="en-US" sz="2000" dirty="0"/>
              <a:t>(or 1) in the aggressor rows</a:t>
            </a:r>
            <a:endParaRPr lang="en-US" sz="2000" b="1" dirty="0"/>
          </a:p>
          <a:p>
            <a:pPr>
              <a:spcBef>
                <a:spcPts val="600"/>
              </a:spcBef>
            </a:pPr>
            <a:r>
              <a:rPr lang="en-US" sz="2000" b="1" dirty="0"/>
              <a:t>Key Metric: HC</a:t>
            </a:r>
            <a:r>
              <a:rPr lang="en-US" sz="2000" b="1" baseline="-25000" dirty="0"/>
              <a:t>First</a:t>
            </a:r>
            <a:r>
              <a:rPr lang="en-US" sz="2000" baseline="-25000" dirty="0"/>
              <a:t> </a:t>
            </a:r>
            <a:r>
              <a:rPr lang="en-US" sz="2000" dirty="0"/>
              <a:t>, the minimum aggressor row activation (hammer) count to induce at least one bitflip in the victim row</a:t>
            </a:r>
          </a:p>
          <a:p>
            <a:pPr lvl="1">
              <a:spcBef>
                <a:spcPts val="600"/>
              </a:spcBef>
            </a:pPr>
            <a:endParaRPr lang="en-US" sz="1850" dirty="0"/>
          </a:p>
        </p:txBody>
      </p:sp>
      <p:pic>
        <p:nvPicPr>
          <p:cNvPr id="3" name="Picture 2">
            <a:extLst>
              <a:ext uri="{FF2B5EF4-FFF2-40B4-BE49-F238E27FC236}">
                <a16:creationId xmlns:a16="http://schemas.microsoft.com/office/drawing/2014/main" id="{8549BBD5-BABA-A092-F8C1-3AF5963421A2}"/>
              </a:ext>
            </a:extLst>
          </p:cNvPr>
          <p:cNvPicPr>
            <a:picLocks noChangeAspect="1"/>
          </p:cNvPicPr>
          <p:nvPr/>
        </p:nvPicPr>
        <p:blipFill>
          <a:blip r:embed="rId3"/>
          <a:stretch>
            <a:fillRect/>
          </a:stretch>
        </p:blipFill>
        <p:spPr>
          <a:xfrm>
            <a:off x="1394307" y="2702175"/>
            <a:ext cx="6339993" cy="3719599"/>
          </a:xfrm>
          <a:prstGeom prst="rect">
            <a:avLst/>
          </a:prstGeom>
        </p:spPr>
      </p:pic>
    </p:spTree>
    <p:extLst>
      <p:ext uri="{BB962C8B-B14F-4D97-AF65-F5344CB8AC3E}">
        <p14:creationId xmlns:p14="http://schemas.microsoft.com/office/powerpoint/2010/main" val="35495404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1ED4-5A96-41FF-2286-B019052E0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248A0-9D2A-966C-5D92-C7131F2C1FEC}"/>
              </a:ext>
            </a:extLst>
          </p:cNvPr>
          <p:cNvSpPr>
            <a:spLocks noGrp="1"/>
          </p:cNvSpPr>
          <p:nvPr>
            <p:ph type="title"/>
          </p:nvPr>
        </p:nvSpPr>
        <p:spPr>
          <a:xfrm>
            <a:off x="228600" y="152400"/>
            <a:ext cx="8610600" cy="727212"/>
          </a:xfrm>
        </p:spPr>
        <p:txBody>
          <a:bodyPr anchor="ctr"/>
          <a:lstStyle/>
          <a:p>
            <a:r>
              <a:rPr lang="en-US" sz="2600" b="1" dirty="0"/>
              <a:t>Initial Bitflip Direction of Double-Sided </a:t>
            </a:r>
            <a:r>
              <a:rPr lang="en-US" sz="2600" b="1" dirty="0" err="1"/>
              <a:t>RowHammer</a:t>
            </a:r>
            <a:r>
              <a:rPr lang="en-US" sz="2600" b="1" dirty="0"/>
              <a:t> II</a:t>
            </a:r>
          </a:p>
        </p:txBody>
      </p:sp>
      <p:sp>
        <p:nvSpPr>
          <p:cNvPr id="4" name="Slide Number Placeholder 3">
            <a:extLst>
              <a:ext uri="{FF2B5EF4-FFF2-40B4-BE49-F238E27FC236}">
                <a16:creationId xmlns:a16="http://schemas.microsoft.com/office/drawing/2014/main" id="{7744E90A-7773-D56B-E786-85DD931F608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582EAC62-8E78-FBC9-6084-49D4D1516FBC}"/>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Average HC</a:t>
            </a:r>
            <a:r>
              <a:rPr lang="en-US" sz="2000" b="1" baseline="-25000" dirty="0"/>
              <a:t>First</a:t>
            </a:r>
            <a:r>
              <a:rPr lang="en-US" sz="2000" b="1" dirty="0"/>
              <a:t> of 0</a:t>
            </a:r>
            <a:r>
              <a:rPr lang="en-US" sz="2000" b="1" dirty="0">
                <a:sym typeface="Wingdings" panose="05000000000000000000" pitchFamily="2" charset="2"/>
              </a:rPr>
              <a:t>1 </a:t>
            </a:r>
            <a:r>
              <a:rPr lang="en-US" sz="2000" b="1" dirty="0"/>
              <a:t>and 1</a:t>
            </a:r>
            <a:r>
              <a:rPr lang="en-US" sz="2000" b="1" dirty="0">
                <a:sym typeface="Wingdings" panose="05000000000000000000" pitchFamily="2" charset="2"/>
              </a:rPr>
              <a:t>0 </a:t>
            </a:r>
            <a:r>
              <a:rPr lang="en-US" sz="2000" b="1" dirty="0"/>
              <a:t>bitflips</a:t>
            </a:r>
            <a:br>
              <a:rPr lang="en-US" sz="2000" b="1" dirty="0"/>
            </a:br>
            <a:r>
              <a:rPr lang="en-US" sz="2000" b="1" dirty="0"/>
              <a:t>(Double-Sided </a:t>
            </a:r>
            <a:r>
              <a:rPr lang="en-US" sz="2000" b="1" dirty="0" err="1"/>
              <a:t>RowHammer</a:t>
            </a:r>
            <a:r>
              <a:rPr lang="en-US" sz="2000" b="1" dirty="0"/>
              <a:t>)</a:t>
            </a:r>
            <a:endParaRPr lang="en-US" sz="1800" dirty="0"/>
          </a:p>
        </p:txBody>
      </p:sp>
      <p:pic>
        <p:nvPicPr>
          <p:cNvPr id="5" name="Picture 4">
            <a:extLst>
              <a:ext uri="{FF2B5EF4-FFF2-40B4-BE49-F238E27FC236}">
                <a16:creationId xmlns:a16="http://schemas.microsoft.com/office/drawing/2014/main" id="{86C278D2-291E-D0D0-DC8E-0F6DB359A86C}"/>
              </a:ext>
            </a:extLst>
          </p:cNvPr>
          <p:cNvPicPr>
            <a:picLocks noChangeAspect="1"/>
          </p:cNvPicPr>
          <p:nvPr/>
        </p:nvPicPr>
        <p:blipFill>
          <a:blip r:embed="rId2"/>
          <a:stretch>
            <a:fillRect/>
          </a:stretch>
        </p:blipFill>
        <p:spPr>
          <a:xfrm>
            <a:off x="1488010" y="1618345"/>
            <a:ext cx="6167979" cy="3072638"/>
          </a:xfrm>
          <a:prstGeom prst="rect">
            <a:avLst/>
          </a:prstGeom>
        </p:spPr>
      </p:pic>
      <p:sp>
        <p:nvSpPr>
          <p:cNvPr id="7" name="Rectangle 6">
            <a:extLst>
              <a:ext uri="{FF2B5EF4-FFF2-40B4-BE49-F238E27FC236}">
                <a16:creationId xmlns:a16="http://schemas.microsoft.com/office/drawing/2014/main" id="{EC6D4738-6F40-FCE6-5EBB-04ECEB498F21}"/>
              </a:ext>
            </a:extLst>
          </p:cNvPr>
          <p:cNvSpPr/>
          <p:nvPr/>
        </p:nvSpPr>
        <p:spPr bwMode="auto">
          <a:xfrm>
            <a:off x="1488010" y="4115128"/>
            <a:ext cx="4859450" cy="26281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830AA8E9-72FA-6582-6491-D45EE4D05282}"/>
              </a:ext>
            </a:extLst>
          </p:cNvPr>
          <p:cNvSpPr/>
          <p:nvPr/>
        </p:nvSpPr>
        <p:spPr bwMode="auto">
          <a:xfrm>
            <a:off x="6553200" y="3026941"/>
            <a:ext cx="882828" cy="62798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9" name="Content Placeholder 2">
            <a:extLst>
              <a:ext uri="{FF2B5EF4-FFF2-40B4-BE49-F238E27FC236}">
                <a16:creationId xmlns:a16="http://schemas.microsoft.com/office/drawing/2014/main" id="{8A131DB3-5212-CCA4-3017-EAE71B742CFE}"/>
              </a:ext>
            </a:extLst>
          </p:cNvPr>
          <p:cNvSpPr txBox="1">
            <a:spLocks/>
          </p:cNvSpPr>
          <p:nvPr/>
        </p:nvSpPr>
        <p:spPr>
          <a:xfrm>
            <a:off x="0" y="4733346"/>
            <a:ext cx="9144000" cy="804100"/>
          </a:xfrm>
          <a:prstGeom prst="rect">
            <a:avLst/>
          </a:prstGeom>
          <a:solidFill>
            <a:srgbClr val="E9EEF2"/>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latin typeface="+mn-lt"/>
              </a:rPr>
              <a:t>Real-Chip </a:t>
            </a:r>
            <a:r>
              <a:rPr lang="en-GB" sz="2400" b="1" dirty="0" err="1">
                <a:latin typeface="+mn-lt"/>
              </a:rPr>
              <a:t>Obsv</a:t>
            </a:r>
            <a:r>
              <a:rPr lang="en-GB" sz="2400" b="1" dirty="0">
                <a:latin typeface="+mn-lt"/>
              </a:rPr>
              <a:t>. 1: </a:t>
            </a:r>
            <a:r>
              <a:rPr lang="en-US" sz="2400" dirty="0">
                <a:latin typeface="+mn-lt"/>
              </a:rPr>
              <a:t>Double-Sided </a:t>
            </a:r>
            <a:r>
              <a:rPr lang="en-US" sz="2400" dirty="0" err="1">
                <a:latin typeface="+mn-lt"/>
              </a:rPr>
              <a:t>RowHammer</a:t>
            </a:r>
            <a:r>
              <a:rPr lang="en-US" sz="2400" dirty="0">
                <a:latin typeface="+mn-lt"/>
              </a:rPr>
              <a:t> induces </a:t>
            </a:r>
            <a:br>
              <a:rPr lang="en-US" sz="2400" dirty="0">
                <a:latin typeface="+mn-lt"/>
              </a:rPr>
            </a:br>
            <a:r>
              <a:rPr lang="en-US" sz="2400" dirty="0">
                <a:latin typeface="+mn-lt"/>
              </a:rPr>
              <a:t>both 0</a:t>
            </a:r>
            <a:r>
              <a:rPr lang="en-US" sz="2400" dirty="0">
                <a:latin typeface="+mn-lt"/>
                <a:sym typeface="Wingdings" panose="05000000000000000000" pitchFamily="2" charset="2"/>
              </a:rPr>
              <a:t>1 </a:t>
            </a:r>
            <a:r>
              <a:rPr lang="en-US" sz="2400" dirty="0">
                <a:latin typeface="+mn-lt"/>
              </a:rPr>
              <a:t>and 1</a:t>
            </a:r>
            <a:r>
              <a:rPr lang="en-US" sz="2400" dirty="0">
                <a:latin typeface="+mn-lt"/>
                <a:sym typeface="Wingdings" panose="05000000000000000000" pitchFamily="2" charset="2"/>
              </a:rPr>
              <a:t>0</a:t>
            </a:r>
            <a:r>
              <a:rPr lang="en-US" sz="2400" dirty="0">
                <a:latin typeface="+mn-lt"/>
              </a:rPr>
              <a:t> bitflips</a:t>
            </a:r>
            <a:endParaRPr lang="en-GB" sz="2400" dirty="0">
              <a:latin typeface="+mn-lt"/>
            </a:endParaRPr>
          </a:p>
        </p:txBody>
      </p:sp>
      <p:sp>
        <p:nvSpPr>
          <p:cNvPr id="11" name="Content Placeholder 2">
            <a:extLst>
              <a:ext uri="{FF2B5EF4-FFF2-40B4-BE49-F238E27FC236}">
                <a16:creationId xmlns:a16="http://schemas.microsoft.com/office/drawing/2014/main" id="{E9DE5A64-7B2C-688B-522A-388E00E71C0C}"/>
              </a:ext>
            </a:extLst>
          </p:cNvPr>
          <p:cNvSpPr txBox="1">
            <a:spLocks/>
          </p:cNvSpPr>
          <p:nvPr/>
        </p:nvSpPr>
        <p:spPr>
          <a:xfrm>
            <a:off x="0" y="5598171"/>
            <a:ext cx="9144000" cy="804100"/>
          </a:xfrm>
          <a:prstGeom prst="rect">
            <a:avLst/>
          </a:prstGeom>
          <a:solidFill>
            <a:srgbClr val="E9EEF2"/>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latin typeface="+mn-lt"/>
              </a:rPr>
              <a:t>Real-Chip </a:t>
            </a:r>
            <a:r>
              <a:rPr lang="en-GB" sz="2400" b="1" dirty="0" err="1">
                <a:latin typeface="+mn-lt"/>
              </a:rPr>
              <a:t>Obsv</a:t>
            </a:r>
            <a:r>
              <a:rPr lang="en-GB" sz="2400" b="1" dirty="0">
                <a:latin typeface="+mn-lt"/>
              </a:rPr>
              <a:t>. 2: </a:t>
            </a:r>
            <a:r>
              <a:rPr lang="en-US" sz="2400" dirty="0">
                <a:latin typeface="+mn-lt"/>
              </a:rPr>
              <a:t>For Double-Sided </a:t>
            </a:r>
            <a:r>
              <a:rPr lang="en-US" sz="2400" dirty="0" err="1">
                <a:latin typeface="+mn-lt"/>
              </a:rPr>
              <a:t>RowHammer</a:t>
            </a:r>
            <a:r>
              <a:rPr lang="en-US" sz="2400" dirty="0">
                <a:latin typeface="+mn-lt"/>
              </a:rPr>
              <a:t>, it is easier to induce 0</a:t>
            </a:r>
            <a:r>
              <a:rPr lang="en-US" sz="2400" dirty="0">
                <a:latin typeface="+mn-lt"/>
                <a:sym typeface="Wingdings" panose="05000000000000000000" pitchFamily="2" charset="2"/>
              </a:rPr>
              <a:t>1</a:t>
            </a:r>
            <a:r>
              <a:rPr lang="en-US" sz="2400" dirty="0">
                <a:latin typeface="+mn-lt"/>
              </a:rPr>
              <a:t> bitflips than 1</a:t>
            </a:r>
            <a:r>
              <a:rPr lang="en-US" sz="2400" dirty="0">
                <a:latin typeface="+mn-lt"/>
                <a:sym typeface="Wingdings" panose="05000000000000000000" pitchFamily="2" charset="2"/>
              </a:rPr>
              <a:t>0</a:t>
            </a:r>
            <a:r>
              <a:rPr lang="en-US" sz="2400" dirty="0">
                <a:latin typeface="+mn-lt"/>
              </a:rPr>
              <a:t> bitflips</a:t>
            </a:r>
            <a:endParaRPr lang="en-GB" sz="2400" dirty="0">
              <a:latin typeface="+mn-lt"/>
            </a:endParaRPr>
          </a:p>
        </p:txBody>
      </p:sp>
    </p:spTree>
    <p:extLst>
      <p:ext uri="{BB962C8B-B14F-4D97-AF65-F5344CB8AC3E}">
        <p14:creationId xmlns:p14="http://schemas.microsoft.com/office/powerpoint/2010/main" val="2142063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84173-6C4A-C46D-0C81-399090EDC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32628-51D2-8770-D0E4-54701A0BCF83}"/>
              </a:ext>
            </a:extLst>
          </p:cNvPr>
          <p:cNvSpPr>
            <a:spLocks noGrp="1"/>
          </p:cNvSpPr>
          <p:nvPr>
            <p:ph type="title"/>
          </p:nvPr>
        </p:nvSpPr>
        <p:spPr>
          <a:xfrm>
            <a:off x="228600" y="152400"/>
            <a:ext cx="8610600" cy="727212"/>
          </a:xfrm>
        </p:spPr>
        <p:txBody>
          <a:bodyPr anchor="ctr"/>
          <a:lstStyle/>
          <a:p>
            <a:r>
              <a:rPr lang="en-US" sz="3600" b="1" dirty="0"/>
              <a:t>Inconsistency I</a:t>
            </a:r>
          </a:p>
        </p:txBody>
      </p:sp>
      <p:sp>
        <p:nvSpPr>
          <p:cNvPr id="4" name="Slide Number Placeholder 3">
            <a:extLst>
              <a:ext uri="{FF2B5EF4-FFF2-40B4-BE49-F238E27FC236}">
                <a16:creationId xmlns:a16="http://schemas.microsoft.com/office/drawing/2014/main" id="{A7EE22E1-E880-C870-388F-3E686333074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9B044620-9B00-4A8A-ED31-1158DDCB9131}"/>
              </a:ext>
            </a:extLst>
          </p:cNvPr>
          <p:cNvSpPr txBox="1">
            <a:spLocks/>
          </p:cNvSpPr>
          <p:nvPr/>
        </p:nvSpPr>
        <p:spPr bwMode="auto">
          <a:xfrm>
            <a:off x="228600" y="1763949"/>
            <a:ext cx="8610600" cy="472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solidFill>
                  <a:srgbClr val="C00000"/>
                </a:solidFill>
              </a:rPr>
              <a:t>Takeaways from Real-Chip Characterization Results</a:t>
            </a:r>
          </a:p>
          <a:p>
            <a:pPr lvl="1">
              <a:spcBef>
                <a:spcPts val="600"/>
              </a:spcBef>
            </a:pPr>
            <a:r>
              <a:rPr lang="en-US" sz="1800" dirty="0"/>
              <a:t>Double-Sided </a:t>
            </a:r>
            <a:r>
              <a:rPr lang="en-US" sz="1800" dirty="0" err="1"/>
              <a:t>RowHammer</a:t>
            </a:r>
            <a:r>
              <a:rPr lang="en-US" sz="1800" dirty="0"/>
              <a:t> involves error mechanisms for inducing both 0</a:t>
            </a:r>
            <a:r>
              <a:rPr lang="en-US" sz="1800" dirty="0">
                <a:sym typeface="Wingdings" panose="05000000000000000000" pitchFamily="2" charset="2"/>
              </a:rPr>
              <a:t></a:t>
            </a:r>
            <a:r>
              <a:rPr lang="en-US" sz="1800" dirty="0"/>
              <a:t>1 and 1</a:t>
            </a:r>
            <a:r>
              <a:rPr lang="en-US" sz="1800" dirty="0">
                <a:sym typeface="Wingdings" panose="05000000000000000000" pitchFamily="2" charset="2"/>
              </a:rPr>
              <a:t>0 </a:t>
            </a:r>
            <a:r>
              <a:rPr lang="en-US" sz="1800" dirty="0"/>
              <a:t>bitflips</a:t>
            </a:r>
          </a:p>
          <a:p>
            <a:pPr lvl="1">
              <a:spcBef>
                <a:spcPts val="600"/>
              </a:spcBef>
            </a:pPr>
            <a:r>
              <a:rPr lang="en-US" sz="1800" dirty="0"/>
              <a:t>For Double-Sided </a:t>
            </a:r>
            <a:r>
              <a:rPr lang="en-US" sz="1800" dirty="0" err="1"/>
              <a:t>RowHammer</a:t>
            </a:r>
            <a:r>
              <a:rPr lang="en-US" sz="1800" dirty="0"/>
              <a:t>, the observed error mechanism for 0</a:t>
            </a:r>
            <a:r>
              <a:rPr lang="en-US" sz="1800" dirty="0">
                <a:sym typeface="Wingdings" panose="05000000000000000000" pitchFamily="2" charset="2"/>
              </a:rPr>
              <a:t>1</a:t>
            </a:r>
            <a:r>
              <a:rPr lang="en-US" sz="1800" dirty="0"/>
              <a:t> bitflips is initially stronger than that of 1</a:t>
            </a:r>
            <a:r>
              <a:rPr lang="en-US" sz="1800" dirty="0">
                <a:sym typeface="Wingdings" panose="05000000000000000000" pitchFamily="2" charset="2"/>
              </a:rPr>
              <a:t>0 </a:t>
            </a:r>
            <a:r>
              <a:rPr lang="en-US" sz="1800" dirty="0"/>
              <a:t>bitflips in the most vulnerable DRAM cells (i.e., those requiring the least number of aggressor row activations to experience bitflips)</a:t>
            </a:r>
          </a:p>
          <a:p>
            <a:pPr>
              <a:spcBef>
                <a:spcPts val="3600"/>
              </a:spcBef>
            </a:pPr>
            <a:r>
              <a:rPr lang="en-US" sz="2000" b="1" dirty="0">
                <a:solidFill>
                  <a:srgbClr val="0066CC"/>
                </a:solidFill>
              </a:rPr>
              <a:t>Characteristics from Device-Level Mechanisms</a:t>
            </a:r>
          </a:p>
          <a:p>
            <a:pPr lvl="1">
              <a:spcBef>
                <a:spcPts val="600"/>
              </a:spcBef>
            </a:pPr>
            <a:r>
              <a:rPr lang="en-US" sz="1800" dirty="0"/>
              <a:t>Double-Sided </a:t>
            </a:r>
            <a:r>
              <a:rPr lang="en-US" sz="1800" dirty="0" err="1"/>
              <a:t>RowHammer</a:t>
            </a:r>
            <a:r>
              <a:rPr lang="en-US" sz="1800" dirty="0"/>
              <a:t> significantly enhances leakage that causes </a:t>
            </a:r>
            <a:br>
              <a:rPr lang="en-US" sz="1800" dirty="0"/>
            </a:br>
            <a:r>
              <a:rPr lang="en-US" sz="1800" dirty="0"/>
              <a:t>1</a:t>
            </a:r>
            <a:r>
              <a:rPr lang="en-US" sz="1800" dirty="0">
                <a:sym typeface="Wingdings" panose="05000000000000000000" pitchFamily="2" charset="2"/>
              </a:rPr>
              <a:t>0 </a:t>
            </a:r>
            <a:r>
              <a:rPr lang="en-US" sz="1800" dirty="0"/>
              <a:t>bitflips that it should only induce 1</a:t>
            </a:r>
            <a:r>
              <a:rPr lang="en-US" sz="1800" dirty="0">
                <a:sym typeface="Wingdings" panose="05000000000000000000" pitchFamily="2" charset="2"/>
              </a:rPr>
              <a:t>0 </a:t>
            </a:r>
            <a:r>
              <a:rPr lang="en-US" sz="1800" dirty="0"/>
              <a:t>bitflips </a:t>
            </a:r>
          </a:p>
        </p:txBody>
      </p:sp>
    </p:spTree>
    <p:extLst>
      <p:ext uri="{BB962C8B-B14F-4D97-AF65-F5344CB8AC3E}">
        <p14:creationId xmlns:p14="http://schemas.microsoft.com/office/powerpoint/2010/main" val="25822014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68210-A8F2-7A3C-372B-03A89A472E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A43E5-5CDA-8AC4-CFB7-11FDB0722E5C}"/>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4F05DE32-6188-BB64-2646-228E9CF785BA}"/>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solidFill>
                  <a:schemeClr val="bg1">
                    <a:lumMod val="85000"/>
                  </a:schemeClr>
                </a:solidFill>
              </a:rPr>
              <a:t>Device-Level DRAM Read Disturbance Mechanisms</a:t>
            </a:r>
          </a:p>
          <a:p>
            <a:pPr>
              <a:lnSpc>
                <a:spcPct val="150000"/>
              </a:lnSpc>
            </a:pPr>
            <a:r>
              <a:rPr lang="en-US" sz="2000" b="1" dirty="0">
                <a:solidFill>
                  <a:schemeClr val="bg1">
                    <a:lumMod val="85000"/>
                  </a:schemeClr>
                </a:solidFill>
              </a:rPr>
              <a:t>Real-Chip Characterization Methodology</a:t>
            </a:r>
          </a:p>
          <a:p>
            <a:pPr lvl="1">
              <a:lnSpc>
                <a:spcPct val="150000"/>
              </a:lnSpc>
              <a:spcBef>
                <a:spcPts val="0"/>
              </a:spcBef>
            </a:pPr>
            <a:r>
              <a:rPr lang="en-US" sz="1800" dirty="0">
                <a:solidFill>
                  <a:schemeClr val="bg1">
                    <a:lumMod val="85000"/>
                  </a:schemeClr>
                </a:solidFill>
              </a:rPr>
              <a:t>Reverse Engineering of True- and Anti-Cell Layout</a:t>
            </a:r>
          </a:p>
          <a:p>
            <a:pPr>
              <a:lnSpc>
                <a:spcPct val="150000"/>
              </a:lnSpc>
            </a:pPr>
            <a:r>
              <a:rPr lang="en-US" sz="2000" b="1" dirty="0"/>
              <a:t>Real-Chip Characterization Results</a:t>
            </a:r>
          </a:p>
          <a:p>
            <a:pPr lvl="1">
              <a:lnSpc>
                <a:spcPct val="150000"/>
              </a:lnSpc>
              <a:spcBef>
                <a:spcPts val="0"/>
              </a:spcBef>
            </a:pPr>
            <a:r>
              <a:rPr lang="en-US" sz="1800" dirty="0">
                <a:solidFill>
                  <a:schemeClr val="bg1">
                    <a:lumMod val="85000"/>
                  </a:schemeClr>
                </a:solidFill>
              </a:rPr>
              <a:t>Inconsistency I: Initial Bitflip Direction of Double-Sided </a:t>
            </a:r>
            <a:r>
              <a:rPr lang="en-US" sz="1800" dirty="0" err="1">
                <a:solidFill>
                  <a:schemeClr val="bg1">
                    <a:lumMod val="85000"/>
                  </a:schemeClr>
                </a:solidFill>
              </a:rPr>
              <a:t>RowHammer</a:t>
            </a:r>
            <a:endParaRPr lang="en-US" sz="1800" dirty="0">
              <a:solidFill>
                <a:schemeClr val="bg1">
                  <a:lumMod val="85000"/>
                </a:schemeClr>
              </a:solidFill>
            </a:endParaRPr>
          </a:p>
          <a:p>
            <a:pPr lvl="1">
              <a:lnSpc>
                <a:spcPct val="150000"/>
              </a:lnSpc>
              <a:spcBef>
                <a:spcPts val="0"/>
              </a:spcBef>
            </a:pPr>
            <a:r>
              <a:rPr lang="en-US" sz="1800" dirty="0"/>
              <a:t>Inconsistency II: Bitflip Count of Double-Sided </a:t>
            </a:r>
            <a:r>
              <a:rPr lang="en-US" sz="1800" dirty="0" err="1"/>
              <a:t>RowHammer</a:t>
            </a:r>
            <a:endParaRPr lang="en-US" sz="1800" dirty="0"/>
          </a:p>
          <a:p>
            <a:pPr lvl="1">
              <a:lnSpc>
                <a:spcPct val="150000"/>
              </a:lnSpc>
              <a:spcBef>
                <a:spcPts val="0"/>
              </a:spcBef>
            </a:pPr>
            <a:r>
              <a:rPr lang="en-US" sz="1800" dirty="0">
                <a:solidFill>
                  <a:schemeClr val="bg1">
                    <a:lumMod val="65000"/>
                  </a:schemeClr>
                </a:solidFill>
              </a:rPr>
              <a:t>Inconsistency III: Bitflip Direction of Single-Sided RowPress</a:t>
            </a:r>
          </a:p>
          <a:p>
            <a:pPr>
              <a:lnSpc>
                <a:spcPct val="150000"/>
              </a:lnSpc>
            </a:pPr>
            <a:r>
              <a:rPr lang="en-US" sz="2000" b="1" dirty="0">
                <a:solidFill>
                  <a:schemeClr val="bg1">
                    <a:lumMod val="65000"/>
                  </a:schemeClr>
                </a:solidFill>
              </a:rPr>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CA2A36A4-307E-BA38-43DB-8A4234813358}"/>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32298022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4C12-0ED2-8B2A-5566-2E26E4074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2822D-9193-0FFB-3FA6-39A8C66F6F0D}"/>
              </a:ext>
            </a:extLst>
          </p:cNvPr>
          <p:cNvSpPr>
            <a:spLocks noGrp="1"/>
          </p:cNvSpPr>
          <p:nvPr>
            <p:ph type="title"/>
          </p:nvPr>
        </p:nvSpPr>
        <p:spPr>
          <a:xfrm>
            <a:off x="228600" y="152400"/>
            <a:ext cx="8610600" cy="727212"/>
          </a:xfrm>
        </p:spPr>
        <p:txBody>
          <a:bodyPr anchor="ctr"/>
          <a:lstStyle/>
          <a:p>
            <a:r>
              <a:rPr lang="en-US" sz="2600" b="1" dirty="0"/>
              <a:t>Bitflip Count of Double-Sided </a:t>
            </a:r>
            <a:r>
              <a:rPr lang="en-US" sz="2600" b="1" dirty="0" err="1"/>
              <a:t>RowHammer</a:t>
            </a:r>
            <a:r>
              <a:rPr lang="en-US" sz="2600" b="1" dirty="0"/>
              <a:t> I</a:t>
            </a:r>
          </a:p>
        </p:txBody>
      </p:sp>
      <p:sp>
        <p:nvSpPr>
          <p:cNvPr id="4" name="Slide Number Placeholder 3">
            <a:extLst>
              <a:ext uri="{FF2B5EF4-FFF2-40B4-BE49-F238E27FC236}">
                <a16:creationId xmlns:a16="http://schemas.microsoft.com/office/drawing/2014/main" id="{92310AA2-2996-02D8-0435-E0A8D367B2A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F211D93F-E6E3-1FD8-D6AF-7053BE23D632}"/>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Access Pattern: </a:t>
            </a:r>
            <a:r>
              <a:rPr lang="en-US" sz="2000" dirty="0"/>
              <a:t>Double-Sided </a:t>
            </a:r>
            <a:r>
              <a:rPr lang="en-US" sz="2000" dirty="0" err="1"/>
              <a:t>RowHammer</a:t>
            </a:r>
            <a:endParaRPr lang="en-US" sz="2000" dirty="0"/>
          </a:p>
          <a:p>
            <a:pPr>
              <a:spcBef>
                <a:spcPts val="600"/>
              </a:spcBef>
            </a:pPr>
            <a:r>
              <a:rPr lang="en-US" sz="2000" b="1" dirty="0"/>
              <a:t>Data Pattern: </a:t>
            </a:r>
            <a:r>
              <a:rPr lang="en-US" sz="2000" dirty="0"/>
              <a:t>All physical 1 (or 0) in the victim rows, All physical 0 </a:t>
            </a:r>
            <a:br>
              <a:rPr lang="en-US" sz="2000" dirty="0"/>
            </a:br>
            <a:r>
              <a:rPr lang="en-US" sz="2000" dirty="0"/>
              <a:t>(or 1) in the aggressor rows</a:t>
            </a:r>
            <a:endParaRPr lang="en-US" sz="2000" b="1" dirty="0"/>
          </a:p>
          <a:p>
            <a:pPr>
              <a:spcBef>
                <a:spcPts val="600"/>
              </a:spcBef>
            </a:pPr>
            <a:r>
              <a:rPr lang="en-US" sz="2000" b="1" dirty="0"/>
              <a:t>Key Metric: Per-Row Bitflip Count</a:t>
            </a:r>
            <a:r>
              <a:rPr lang="en-US" sz="2000" dirty="0"/>
              <a:t>, after hammering each aggressor row for a sufficiently high number of times (500K)</a:t>
            </a:r>
          </a:p>
        </p:txBody>
      </p:sp>
      <p:pic>
        <p:nvPicPr>
          <p:cNvPr id="10" name="Picture 9">
            <a:extLst>
              <a:ext uri="{FF2B5EF4-FFF2-40B4-BE49-F238E27FC236}">
                <a16:creationId xmlns:a16="http://schemas.microsoft.com/office/drawing/2014/main" id="{9495EE29-5C90-6DCB-23A7-BFA3BA923F63}"/>
              </a:ext>
            </a:extLst>
          </p:cNvPr>
          <p:cNvPicPr>
            <a:picLocks noChangeAspect="1"/>
          </p:cNvPicPr>
          <p:nvPr/>
        </p:nvPicPr>
        <p:blipFill>
          <a:blip r:embed="rId2">
            <a:extLst>
              <a:ext uri="{28A0092B-C50C-407E-A947-70E740481C1C}">
                <a14:useLocalDpi xmlns:a14="http://schemas.microsoft.com/office/drawing/2010/main" val="0"/>
              </a:ext>
            </a:extLst>
          </a:blip>
          <a:srcRect t="435" b="-7612"/>
          <a:stretch/>
        </p:blipFill>
        <p:spPr>
          <a:xfrm>
            <a:off x="1981185" y="2736106"/>
            <a:ext cx="4761986" cy="3810744"/>
          </a:xfrm>
          <a:prstGeom prst="rect">
            <a:avLst/>
          </a:prstGeom>
        </p:spPr>
      </p:pic>
    </p:spTree>
    <p:extLst>
      <p:ext uri="{BB962C8B-B14F-4D97-AF65-F5344CB8AC3E}">
        <p14:creationId xmlns:p14="http://schemas.microsoft.com/office/powerpoint/2010/main" val="1349064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29D2F-7714-D838-E42E-85F9A891A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ACFDD-CF47-6E88-FE95-83C69E3528F9}"/>
              </a:ext>
            </a:extLst>
          </p:cNvPr>
          <p:cNvSpPr>
            <a:spLocks noGrp="1"/>
          </p:cNvSpPr>
          <p:nvPr>
            <p:ph type="title"/>
          </p:nvPr>
        </p:nvSpPr>
        <p:spPr>
          <a:xfrm>
            <a:off x="228600" y="152400"/>
            <a:ext cx="8610600" cy="727212"/>
          </a:xfrm>
        </p:spPr>
        <p:txBody>
          <a:bodyPr anchor="ctr"/>
          <a:lstStyle/>
          <a:p>
            <a:r>
              <a:rPr lang="en-US" sz="2600" b="1" dirty="0"/>
              <a:t>Bitflip Count of Double-Sided </a:t>
            </a:r>
            <a:r>
              <a:rPr lang="en-US" sz="2600" b="1" dirty="0" err="1"/>
              <a:t>RowHammer</a:t>
            </a:r>
            <a:r>
              <a:rPr lang="en-US" sz="2600" b="1" dirty="0"/>
              <a:t> I</a:t>
            </a:r>
          </a:p>
        </p:txBody>
      </p:sp>
      <p:sp>
        <p:nvSpPr>
          <p:cNvPr id="4" name="Slide Number Placeholder 3">
            <a:extLst>
              <a:ext uri="{FF2B5EF4-FFF2-40B4-BE49-F238E27FC236}">
                <a16:creationId xmlns:a16="http://schemas.microsoft.com/office/drawing/2014/main" id="{FBC1D105-317B-D9ED-527E-DBD5EBE171A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6E4E7238-B0EC-A027-BA63-D809303E03DF}"/>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Access Pattern: </a:t>
            </a:r>
            <a:r>
              <a:rPr lang="en-US" sz="2000" dirty="0"/>
              <a:t>Double-Sided </a:t>
            </a:r>
            <a:r>
              <a:rPr lang="en-US" sz="2000" dirty="0" err="1"/>
              <a:t>RowHammer</a:t>
            </a:r>
            <a:endParaRPr lang="en-US" sz="2000" dirty="0"/>
          </a:p>
          <a:p>
            <a:pPr>
              <a:spcBef>
                <a:spcPts val="600"/>
              </a:spcBef>
            </a:pPr>
            <a:r>
              <a:rPr lang="en-US" sz="2000" b="1" dirty="0"/>
              <a:t>Data Pattern: </a:t>
            </a:r>
            <a:r>
              <a:rPr lang="en-US" sz="2000" dirty="0"/>
              <a:t>All physical 1 (or 0) in the victim rows, All physical 0 </a:t>
            </a:r>
            <a:br>
              <a:rPr lang="en-US" sz="2000" dirty="0"/>
            </a:br>
            <a:r>
              <a:rPr lang="en-US" sz="2000" dirty="0"/>
              <a:t>(or 1) in the aggressor rows</a:t>
            </a:r>
            <a:endParaRPr lang="en-US" sz="2000" b="1" dirty="0"/>
          </a:p>
          <a:p>
            <a:pPr>
              <a:spcBef>
                <a:spcPts val="600"/>
              </a:spcBef>
            </a:pPr>
            <a:r>
              <a:rPr lang="en-US" sz="2000" b="1" dirty="0"/>
              <a:t>Key Metric: Per-Row Bitflip Count</a:t>
            </a:r>
            <a:r>
              <a:rPr lang="en-US" sz="2000" dirty="0"/>
              <a:t>, after hammering each aggressor row for a sufficiently high number of times (500K)</a:t>
            </a:r>
          </a:p>
        </p:txBody>
      </p:sp>
      <p:pic>
        <p:nvPicPr>
          <p:cNvPr id="3" name="Picture 2">
            <a:extLst>
              <a:ext uri="{FF2B5EF4-FFF2-40B4-BE49-F238E27FC236}">
                <a16:creationId xmlns:a16="http://schemas.microsoft.com/office/drawing/2014/main" id="{205F5AEA-F0F5-27BD-9133-EDE7FCF8398D}"/>
              </a:ext>
            </a:extLst>
          </p:cNvPr>
          <p:cNvPicPr>
            <a:picLocks noChangeAspect="1"/>
          </p:cNvPicPr>
          <p:nvPr/>
        </p:nvPicPr>
        <p:blipFill>
          <a:blip r:embed="rId2"/>
          <a:srcRect t="1134"/>
          <a:stretch/>
        </p:blipFill>
        <p:spPr>
          <a:xfrm>
            <a:off x="1450863" y="2743200"/>
            <a:ext cx="6242273" cy="3680460"/>
          </a:xfrm>
          <a:prstGeom prst="rect">
            <a:avLst/>
          </a:prstGeom>
        </p:spPr>
      </p:pic>
    </p:spTree>
    <p:extLst>
      <p:ext uri="{BB962C8B-B14F-4D97-AF65-F5344CB8AC3E}">
        <p14:creationId xmlns:p14="http://schemas.microsoft.com/office/powerpoint/2010/main" val="430465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4C537-BA8A-6A34-2125-9EA2722C2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1C4144-B703-C435-1A74-2660868FE2B0}"/>
              </a:ext>
            </a:extLst>
          </p:cNvPr>
          <p:cNvSpPr>
            <a:spLocks noGrp="1"/>
          </p:cNvSpPr>
          <p:nvPr>
            <p:ph type="title"/>
          </p:nvPr>
        </p:nvSpPr>
        <p:spPr>
          <a:xfrm>
            <a:off x="228600" y="152400"/>
            <a:ext cx="8610600" cy="727212"/>
          </a:xfrm>
        </p:spPr>
        <p:txBody>
          <a:bodyPr anchor="ctr"/>
          <a:lstStyle/>
          <a:p>
            <a:r>
              <a:rPr lang="en-US" sz="2600" b="1" dirty="0"/>
              <a:t>Bitflip Count of Double-Sided </a:t>
            </a:r>
            <a:r>
              <a:rPr lang="en-US" sz="2600" b="1" dirty="0" err="1"/>
              <a:t>RowHammer</a:t>
            </a:r>
            <a:r>
              <a:rPr lang="en-US" sz="2600" b="1" dirty="0"/>
              <a:t> II</a:t>
            </a:r>
          </a:p>
        </p:txBody>
      </p:sp>
      <p:sp>
        <p:nvSpPr>
          <p:cNvPr id="4" name="Slide Number Placeholder 3">
            <a:extLst>
              <a:ext uri="{FF2B5EF4-FFF2-40B4-BE49-F238E27FC236}">
                <a16:creationId xmlns:a16="http://schemas.microsoft.com/office/drawing/2014/main" id="{8F53642E-7EE9-B234-53AC-793AAEDDF3A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705C0CEB-671D-F49F-9DE5-C0A4119D3216}"/>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Average bitflip count (across all victim rows) of 0</a:t>
            </a:r>
            <a:r>
              <a:rPr lang="en-US" sz="2000" b="1" dirty="0">
                <a:sym typeface="Wingdings" panose="05000000000000000000" pitchFamily="2" charset="2"/>
              </a:rPr>
              <a:t></a:t>
            </a:r>
            <a:r>
              <a:rPr lang="en-US" sz="2000" b="1" dirty="0"/>
              <a:t>1 and </a:t>
            </a:r>
            <a:r>
              <a:rPr lang="en-US" sz="2000" b="1" dirty="0">
                <a:latin typeface="+mn-lt"/>
              </a:rPr>
              <a:t>1</a:t>
            </a:r>
            <a:r>
              <a:rPr lang="en-US" sz="2000" b="1" dirty="0">
                <a:latin typeface="+mn-lt"/>
                <a:sym typeface="Wingdings" panose="05000000000000000000" pitchFamily="2" charset="2"/>
              </a:rPr>
              <a:t>0</a:t>
            </a:r>
            <a:r>
              <a:rPr lang="en-US" sz="2000" b="1" dirty="0"/>
              <a:t> bitflips (Double-Sided </a:t>
            </a:r>
            <a:r>
              <a:rPr lang="en-US" sz="2000" b="1" dirty="0" err="1"/>
              <a:t>RowHammer</a:t>
            </a:r>
            <a:r>
              <a:rPr lang="en-US" sz="2000" b="1" dirty="0"/>
              <a:t>)</a:t>
            </a:r>
            <a:endParaRPr lang="en-US" dirty="0"/>
          </a:p>
        </p:txBody>
      </p:sp>
      <p:pic>
        <p:nvPicPr>
          <p:cNvPr id="5" name="Picture 4">
            <a:extLst>
              <a:ext uri="{FF2B5EF4-FFF2-40B4-BE49-F238E27FC236}">
                <a16:creationId xmlns:a16="http://schemas.microsoft.com/office/drawing/2014/main" id="{DE526FB8-2B13-E016-997D-C1F4883482FB}"/>
              </a:ext>
            </a:extLst>
          </p:cNvPr>
          <p:cNvPicPr>
            <a:picLocks noChangeAspect="1"/>
          </p:cNvPicPr>
          <p:nvPr/>
        </p:nvPicPr>
        <p:blipFill>
          <a:blip r:embed="rId2"/>
          <a:stretch>
            <a:fillRect/>
          </a:stretch>
        </p:blipFill>
        <p:spPr>
          <a:xfrm>
            <a:off x="895350" y="1793304"/>
            <a:ext cx="7353300" cy="3611255"/>
          </a:xfrm>
          <a:prstGeom prst="rect">
            <a:avLst/>
          </a:prstGeom>
        </p:spPr>
      </p:pic>
      <p:sp>
        <p:nvSpPr>
          <p:cNvPr id="7" name="Rectangle 6">
            <a:extLst>
              <a:ext uri="{FF2B5EF4-FFF2-40B4-BE49-F238E27FC236}">
                <a16:creationId xmlns:a16="http://schemas.microsoft.com/office/drawing/2014/main" id="{764FAC3F-09AB-CC6B-C748-9CC0F5416F3E}"/>
              </a:ext>
            </a:extLst>
          </p:cNvPr>
          <p:cNvSpPr/>
          <p:nvPr/>
        </p:nvSpPr>
        <p:spPr bwMode="auto">
          <a:xfrm>
            <a:off x="985090" y="3848428"/>
            <a:ext cx="5843882" cy="26281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13E99FAA-5FD1-0E17-D33F-1D5CAB7EDC6F}"/>
              </a:ext>
            </a:extLst>
          </p:cNvPr>
          <p:cNvSpPr/>
          <p:nvPr/>
        </p:nvSpPr>
        <p:spPr bwMode="auto">
          <a:xfrm>
            <a:off x="7166032" y="3534436"/>
            <a:ext cx="745558" cy="62798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9" name="Content Placeholder 2">
            <a:extLst>
              <a:ext uri="{FF2B5EF4-FFF2-40B4-BE49-F238E27FC236}">
                <a16:creationId xmlns:a16="http://schemas.microsoft.com/office/drawing/2014/main" id="{6B5A825E-47B6-6110-A5D9-31D4FABCD51B}"/>
              </a:ext>
            </a:extLst>
          </p:cNvPr>
          <p:cNvSpPr txBox="1">
            <a:spLocks/>
          </p:cNvSpPr>
          <p:nvPr/>
        </p:nvSpPr>
        <p:spPr>
          <a:xfrm>
            <a:off x="0" y="5481658"/>
            <a:ext cx="9144000" cy="889652"/>
          </a:xfrm>
          <a:prstGeom prst="rect">
            <a:avLst/>
          </a:prstGeom>
          <a:solidFill>
            <a:srgbClr val="E9EEF2"/>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latin typeface="+mn-lt"/>
              </a:rPr>
              <a:t>Real-Chip </a:t>
            </a:r>
            <a:r>
              <a:rPr lang="en-GB" sz="2400" b="1" dirty="0" err="1">
                <a:latin typeface="+mn-lt"/>
              </a:rPr>
              <a:t>Obsv</a:t>
            </a:r>
            <a:r>
              <a:rPr lang="en-GB" sz="2400" b="1" dirty="0">
                <a:latin typeface="+mn-lt"/>
              </a:rPr>
              <a:t>. 3: </a:t>
            </a:r>
            <a:r>
              <a:rPr lang="en-GB" sz="2400" dirty="0">
                <a:latin typeface="+mn-lt"/>
              </a:rPr>
              <a:t>With sufficiently many hammers, </a:t>
            </a:r>
            <a:r>
              <a:rPr lang="en-US" sz="2400" dirty="0">
                <a:latin typeface="+mn-lt"/>
              </a:rPr>
              <a:t>Double-Sided </a:t>
            </a:r>
            <a:r>
              <a:rPr lang="en-US" sz="2400" dirty="0" err="1">
                <a:latin typeface="+mn-lt"/>
              </a:rPr>
              <a:t>RowHammer</a:t>
            </a:r>
            <a:r>
              <a:rPr lang="en-US" sz="2400" dirty="0">
                <a:latin typeface="+mn-lt"/>
              </a:rPr>
              <a:t> induces more 1</a:t>
            </a:r>
            <a:r>
              <a:rPr lang="en-US" sz="2400" dirty="0">
                <a:latin typeface="+mn-lt"/>
                <a:sym typeface="Wingdings" panose="05000000000000000000" pitchFamily="2" charset="2"/>
              </a:rPr>
              <a:t>0 </a:t>
            </a:r>
            <a:r>
              <a:rPr lang="en-US" sz="2400" dirty="0">
                <a:latin typeface="+mn-lt"/>
              </a:rPr>
              <a:t>than </a:t>
            </a:r>
            <a:r>
              <a:rPr lang="en-US" sz="2400" dirty="0"/>
              <a:t>0</a:t>
            </a:r>
            <a:r>
              <a:rPr lang="en-US" sz="2400" dirty="0">
                <a:sym typeface="Wingdings" panose="05000000000000000000" pitchFamily="2" charset="2"/>
              </a:rPr>
              <a:t></a:t>
            </a:r>
            <a:r>
              <a:rPr lang="en-US" sz="2400" dirty="0"/>
              <a:t>1 </a:t>
            </a:r>
            <a:r>
              <a:rPr lang="en-US" sz="2400" dirty="0">
                <a:latin typeface="+mn-lt"/>
              </a:rPr>
              <a:t>bitflips</a:t>
            </a:r>
            <a:endParaRPr lang="en-GB" sz="2400" dirty="0">
              <a:latin typeface="+mn-lt"/>
            </a:endParaRPr>
          </a:p>
        </p:txBody>
      </p:sp>
    </p:spTree>
    <p:extLst>
      <p:ext uri="{BB962C8B-B14F-4D97-AF65-F5344CB8AC3E}">
        <p14:creationId xmlns:p14="http://schemas.microsoft.com/office/powerpoint/2010/main" val="2289879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C295A-405D-A5A6-F62F-E5D0749BE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E4991-F2ED-3730-1270-EB147E46F8D9}"/>
              </a:ext>
            </a:extLst>
          </p:cNvPr>
          <p:cNvSpPr>
            <a:spLocks noGrp="1"/>
          </p:cNvSpPr>
          <p:nvPr>
            <p:ph type="title"/>
          </p:nvPr>
        </p:nvSpPr>
        <p:spPr>
          <a:xfrm>
            <a:off x="228600" y="152400"/>
            <a:ext cx="8610600" cy="727212"/>
          </a:xfrm>
        </p:spPr>
        <p:txBody>
          <a:bodyPr anchor="ctr"/>
          <a:lstStyle/>
          <a:p>
            <a:r>
              <a:rPr lang="en-US" sz="2600" b="1" dirty="0"/>
              <a:t>Bitflip Count of Double-Sided </a:t>
            </a:r>
            <a:r>
              <a:rPr lang="en-US" sz="2600" b="1" dirty="0" err="1"/>
              <a:t>RowHammer</a:t>
            </a:r>
            <a:r>
              <a:rPr lang="en-US" sz="2600" b="1" dirty="0"/>
              <a:t> III</a:t>
            </a:r>
          </a:p>
        </p:txBody>
      </p:sp>
      <p:sp>
        <p:nvSpPr>
          <p:cNvPr id="4" name="Slide Number Placeholder 3">
            <a:extLst>
              <a:ext uri="{FF2B5EF4-FFF2-40B4-BE49-F238E27FC236}">
                <a16:creationId xmlns:a16="http://schemas.microsoft.com/office/drawing/2014/main" id="{4870F681-A61B-8F0E-904B-DDBF86A5423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1468444E-BA8D-BFB5-0BC3-618E4BD03D25}"/>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When does the number of </a:t>
            </a:r>
            <a:r>
              <a:rPr lang="en-US" sz="2000" b="1" dirty="0">
                <a:latin typeface="+mn-lt"/>
              </a:rPr>
              <a:t>1</a:t>
            </a:r>
            <a:r>
              <a:rPr lang="en-US" sz="2000" b="1" dirty="0">
                <a:latin typeface="+mn-lt"/>
                <a:sym typeface="Wingdings" panose="05000000000000000000" pitchFamily="2" charset="2"/>
              </a:rPr>
              <a:t>0 </a:t>
            </a:r>
            <a:r>
              <a:rPr lang="en-US" sz="2000" b="1" dirty="0"/>
              <a:t>bitflips start to exceed the number of 0</a:t>
            </a:r>
            <a:r>
              <a:rPr lang="en-US" sz="2000" b="1" dirty="0">
                <a:sym typeface="Wingdings" panose="05000000000000000000" pitchFamily="2" charset="2"/>
              </a:rPr>
              <a:t>1 </a:t>
            </a:r>
            <a:r>
              <a:rPr lang="en-US" sz="2000" b="1" dirty="0"/>
              <a:t>bitflips?</a:t>
            </a:r>
          </a:p>
          <a:p>
            <a:pPr lvl="1">
              <a:spcBef>
                <a:spcPts val="600"/>
              </a:spcBef>
            </a:pPr>
            <a:r>
              <a:rPr lang="en-US" sz="1800" b="1" dirty="0"/>
              <a:t>HC</a:t>
            </a:r>
            <a:r>
              <a:rPr lang="en-US" sz="1800" b="1" baseline="-25000" dirty="0"/>
              <a:t>1→0Exceeds0→1</a:t>
            </a:r>
            <a:r>
              <a:rPr lang="en-US" sz="1800" b="1" dirty="0"/>
              <a:t>:</a:t>
            </a:r>
            <a:r>
              <a:rPr lang="en-US" sz="1800" dirty="0"/>
              <a:t> The minimum hammer count that the number of </a:t>
            </a:r>
            <a:r>
              <a:rPr lang="en-US" sz="1800" dirty="0">
                <a:latin typeface="+mn-lt"/>
              </a:rPr>
              <a:t>1</a:t>
            </a:r>
            <a:r>
              <a:rPr lang="en-US" sz="1800" dirty="0">
                <a:latin typeface="+mn-lt"/>
                <a:sym typeface="Wingdings" panose="05000000000000000000" pitchFamily="2" charset="2"/>
              </a:rPr>
              <a:t>0 </a:t>
            </a:r>
            <a:r>
              <a:rPr lang="en-US" sz="1800" dirty="0"/>
              <a:t>bitflips exceed the number of 0</a:t>
            </a:r>
            <a:r>
              <a:rPr lang="en-US" sz="1800" dirty="0">
                <a:sym typeface="Wingdings" panose="05000000000000000000" pitchFamily="2" charset="2"/>
              </a:rPr>
              <a:t>1</a:t>
            </a:r>
            <a:r>
              <a:rPr lang="en-US" sz="1800" dirty="0"/>
              <a:t> bitflips</a:t>
            </a:r>
          </a:p>
        </p:txBody>
      </p:sp>
      <p:pic>
        <p:nvPicPr>
          <p:cNvPr id="12" name="Picture 11">
            <a:extLst>
              <a:ext uri="{FF2B5EF4-FFF2-40B4-BE49-F238E27FC236}">
                <a16:creationId xmlns:a16="http://schemas.microsoft.com/office/drawing/2014/main" id="{5C127D17-6398-4669-0CC5-03F435C5DC66}"/>
              </a:ext>
            </a:extLst>
          </p:cNvPr>
          <p:cNvPicPr>
            <a:picLocks noChangeAspect="1"/>
          </p:cNvPicPr>
          <p:nvPr/>
        </p:nvPicPr>
        <p:blipFill>
          <a:blip r:embed="rId3"/>
          <a:stretch>
            <a:fillRect/>
          </a:stretch>
        </p:blipFill>
        <p:spPr>
          <a:xfrm>
            <a:off x="830580" y="2577177"/>
            <a:ext cx="7482840" cy="3309862"/>
          </a:xfrm>
          <a:prstGeom prst="rect">
            <a:avLst/>
          </a:prstGeom>
        </p:spPr>
      </p:pic>
      <p:sp>
        <p:nvSpPr>
          <p:cNvPr id="13" name="Rectangle 12">
            <a:extLst>
              <a:ext uri="{FF2B5EF4-FFF2-40B4-BE49-F238E27FC236}">
                <a16:creationId xmlns:a16="http://schemas.microsoft.com/office/drawing/2014/main" id="{0D88B59F-3FB2-57E1-6AFB-DEA65D211313}"/>
              </a:ext>
            </a:extLst>
          </p:cNvPr>
          <p:cNvSpPr/>
          <p:nvPr/>
        </p:nvSpPr>
        <p:spPr bwMode="auto">
          <a:xfrm>
            <a:off x="830580" y="5282368"/>
            <a:ext cx="6141720" cy="26281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 name="Rectangle 13">
            <a:extLst>
              <a:ext uri="{FF2B5EF4-FFF2-40B4-BE49-F238E27FC236}">
                <a16:creationId xmlns:a16="http://schemas.microsoft.com/office/drawing/2014/main" id="{76C3D6AC-89F9-747E-0059-F15AA95B35F8}"/>
              </a:ext>
            </a:extLst>
          </p:cNvPr>
          <p:cNvSpPr/>
          <p:nvPr/>
        </p:nvSpPr>
        <p:spPr bwMode="auto">
          <a:xfrm>
            <a:off x="7287952" y="4099696"/>
            <a:ext cx="745558" cy="62798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3591058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CA87A-3E37-EB4B-A5CC-3BE0A243B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AB019-E877-357F-AFCD-4BF909725E1D}"/>
              </a:ext>
            </a:extLst>
          </p:cNvPr>
          <p:cNvSpPr>
            <a:spLocks noGrp="1"/>
          </p:cNvSpPr>
          <p:nvPr>
            <p:ph type="title"/>
          </p:nvPr>
        </p:nvSpPr>
        <p:spPr>
          <a:xfrm>
            <a:off x="228600" y="152400"/>
            <a:ext cx="8610600" cy="727212"/>
          </a:xfrm>
        </p:spPr>
        <p:txBody>
          <a:bodyPr anchor="ctr"/>
          <a:lstStyle/>
          <a:p>
            <a:r>
              <a:rPr lang="en-US" sz="3600" b="1" dirty="0"/>
              <a:t>Inconsistency II</a:t>
            </a:r>
          </a:p>
        </p:txBody>
      </p:sp>
      <p:sp>
        <p:nvSpPr>
          <p:cNvPr id="4" name="Slide Number Placeholder 3">
            <a:extLst>
              <a:ext uri="{FF2B5EF4-FFF2-40B4-BE49-F238E27FC236}">
                <a16:creationId xmlns:a16="http://schemas.microsoft.com/office/drawing/2014/main" id="{FE0A1408-B207-85F8-2958-B42FA62E795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31CEAF64-792F-8AF8-E899-F1860960AEFE}"/>
              </a:ext>
            </a:extLst>
          </p:cNvPr>
          <p:cNvSpPr txBox="1">
            <a:spLocks/>
          </p:cNvSpPr>
          <p:nvPr/>
        </p:nvSpPr>
        <p:spPr bwMode="auto">
          <a:xfrm>
            <a:off x="228600" y="2282757"/>
            <a:ext cx="8610600" cy="420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solidFill>
                  <a:srgbClr val="C00000"/>
                </a:solidFill>
              </a:rPr>
              <a:t>Takeaways from Real-Chip Characterization Results</a:t>
            </a:r>
          </a:p>
          <a:p>
            <a:pPr lvl="1">
              <a:spcBef>
                <a:spcPts val="600"/>
              </a:spcBef>
            </a:pPr>
            <a:r>
              <a:rPr lang="en-US" sz="1800" dirty="0"/>
              <a:t>For Double-Sided </a:t>
            </a:r>
            <a:r>
              <a:rPr lang="en-US" sz="1800" dirty="0" err="1"/>
              <a:t>RowHammer</a:t>
            </a:r>
            <a:r>
              <a:rPr lang="en-US" sz="1800" dirty="0"/>
              <a:t>, the observed error mechanism for 1</a:t>
            </a:r>
            <a:r>
              <a:rPr lang="en-US" sz="1800" dirty="0">
                <a:sym typeface="Wingdings" panose="05000000000000000000" pitchFamily="2" charset="2"/>
              </a:rPr>
              <a:t>0 </a:t>
            </a:r>
            <a:r>
              <a:rPr lang="en-US" sz="1800" dirty="0"/>
              <a:t>bitflips are only stronger than that of 0</a:t>
            </a:r>
            <a:r>
              <a:rPr lang="en-US" sz="1800" dirty="0">
                <a:sym typeface="Wingdings" panose="05000000000000000000" pitchFamily="2" charset="2"/>
              </a:rPr>
              <a:t>1 </a:t>
            </a:r>
            <a:r>
              <a:rPr lang="en-US" sz="1800" dirty="0"/>
              <a:t>bitflips with a sufficiently high hammer count</a:t>
            </a:r>
          </a:p>
          <a:p>
            <a:pPr>
              <a:spcBef>
                <a:spcPts val="3600"/>
              </a:spcBef>
            </a:pPr>
            <a:r>
              <a:rPr lang="en-US" sz="2000" b="1" dirty="0">
                <a:solidFill>
                  <a:srgbClr val="0066CC"/>
                </a:solidFill>
              </a:rPr>
              <a:t>Characteristics from Device-Level Mechanisms</a:t>
            </a:r>
          </a:p>
          <a:p>
            <a:pPr lvl="1">
              <a:spcBef>
                <a:spcPts val="600"/>
              </a:spcBef>
            </a:pPr>
            <a:r>
              <a:rPr lang="en-US" sz="1800" dirty="0"/>
              <a:t>Double-Sided </a:t>
            </a:r>
            <a:r>
              <a:rPr lang="en-US" sz="1800" dirty="0" err="1"/>
              <a:t>RowHammer</a:t>
            </a:r>
            <a:r>
              <a:rPr lang="en-US" sz="1800" dirty="0"/>
              <a:t> significantly enhances leakage that causes </a:t>
            </a:r>
            <a:br>
              <a:rPr lang="en-US" sz="1800" dirty="0"/>
            </a:br>
            <a:r>
              <a:rPr lang="en-US" sz="1800" dirty="0"/>
              <a:t>1</a:t>
            </a:r>
            <a:r>
              <a:rPr lang="en-US" sz="1800" dirty="0">
                <a:sym typeface="Wingdings" panose="05000000000000000000" pitchFamily="2" charset="2"/>
              </a:rPr>
              <a:t>0 </a:t>
            </a:r>
            <a:r>
              <a:rPr lang="en-US" sz="1800" dirty="0"/>
              <a:t>bitflips that it should only induce 1</a:t>
            </a:r>
            <a:r>
              <a:rPr lang="en-US" sz="1800" dirty="0">
                <a:sym typeface="Wingdings" panose="05000000000000000000" pitchFamily="2" charset="2"/>
              </a:rPr>
              <a:t>0</a:t>
            </a:r>
            <a:r>
              <a:rPr lang="en-US" sz="1800" dirty="0"/>
              <a:t> bitflips </a:t>
            </a:r>
          </a:p>
        </p:txBody>
      </p:sp>
    </p:spTree>
    <p:extLst>
      <p:ext uri="{BB962C8B-B14F-4D97-AF65-F5344CB8AC3E}">
        <p14:creationId xmlns:p14="http://schemas.microsoft.com/office/powerpoint/2010/main" val="25098404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CAB4F-F758-0059-6E25-D750C8C40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E1825-605B-E3FC-24EA-C3B0E9AAEE48}"/>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7460C7DA-9F45-83C9-073D-4053710A9962}"/>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solidFill>
                  <a:schemeClr val="bg1">
                    <a:lumMod val="85000"/>
                  </a:schemeClr>
                </a:solidFill>
              </a:rPr>
              <a:t>Device-Level DRAM Read Disturbance Mechanisms</a:t>
            </a:r>
          </a:p>
          <a:p>
            <a:pPr>
              <a:lnSpc>
                <a:spcPct val="150000"/>
              </a:lnSpc>
            </a:pPr>
            <a:r>
              <a:rPr lang="en-US" sz="2000" b="1" dirty="0">
                <a:solidFill>
                  <a:schemeClr val="bg1">
                    <a:lumMod val="85000"/>
                  </a:schemeClr>
                </a:solidFill>
              </a:rPr>
              <a:t>Real-Chip Characterization Methodology</a:t>
            </a:r>
          </a:p>
          <a:p>
            <a:pPr lvl="1">
              <a:lnSpc>
                <a:spcPct val="150000"/>
              </a:lnSpc>
              <a:spcBef>
                <a:spcPts val="0"/>
              </a:spcBef>
            </a:pPr>
            <a:r>
              <a:rPr lang="en-US" sz="1800" dirty="0">
                <a:solidFill>
                  <a:schemeClr val="bg1">
                    <a:lumMod val="85000"/>
                  </a:schemeClr>
                </a:solidFill>
              </a:rPr>
              <a:t>Reverse Engineering of True- and Anti-Cell Layout</a:t>
            </a:r>
          </a:p>
          <a:p>
            <a:pPr>
              <a:lnSpc>
                <a:spcPct val="150000"/>
              </a:lnSpc>
            </a:pPr>
            <a:r>
              <a:rPr lang="en-US" sz="2000" b="1" dirty="0"/>
              <a:t>Real-Chip Characterization Results</a:t>
            </a:r>
          </a:p>
          <a:p>
            <a:pPr lvl="1">
              <a:lnSpc>
                <a:spcPct val="150000"/>
              </a:lnSpc>
              <a:spcBef>
                <a:spcPts val="0"/>
              </a:spcBef>
            </a:pPr>
            <a:r>
              <a:rPr lang="en-US" sz="1800" dirty="0">
                <a:solidFill>
                  <a:schemeClr val="bg1">
                    <a:lumMod val="85000"/>
                  </a:schemeClr>
                </a:solidFill>
              </a:rPr>
              <a:t>Inconsistency I: Initial Bitflip Direction of Double-Sided </a:t>
            </a:r>
            <a:r>
              <a:rPr lang="en-US" sz="1800" dirty="0" err="1">
                <a:solidFill>
                  <a:schemeClr val="bg1">
                    <a:lumMod val="85000"/>
                  </a:schemeClr>
                </a:solidFill>
              </a:rPr>
              <a:t>RowHammer</a:t>
            </a:r>
            <a:endParaRPr lang="en-US" sz="1800" dirty="0">
              <a:solidFill>
                <a:schemeClr val="bg1">
                  <a:lumMod val="85000"/>
                </a:schemeClr>
              </a:solidFill>
            </a:endParaRPr>
          </a:p>
          <a:p>
            <a:pPr lvl="1">
              <a:lnSpc>
                <a:spcPct val="150000"/>
              </a:lnSpc>
              <a:spcBef>
                <a:spcPts val="0"/>
              </a:spcBef>
            </a:pPr>
            <a:r>
              <a:rPr lang="en-US" sz="1800" dirty="0">
                <a:solidFill>
                  <a:schemeClr val="bg1">
                    <a:lumMod val="85000"/>
                  </a:schemeClr>
                </a:solidFill>
              </a:rPr>
              <a:t>Inconsistency II: Bitflip Count of Double-Sided </a:t>
            </a:r>
            <a:r>
              <a:rPr lang="en-US" sz="1800" dirty="0" err="1">
                <a:solidFill>
                  <a:schemeClr val="bg1">
                    <a:lumMod val="85000"/>
                  </a:schemeClr>
                </a:solidFill>
              </a:rPr>
              <a:t>RowHammer</a:t>
            </a:r>
            <a:endParaRPr lang="en-US" sz="1800" dirty="0">
              <a:solidFill>
                <a:schemeClr val="bg1">
                  <a:lumMod val="85000"/>
                </a:schemeClr>
              </a:solidFill>
            </a:endParaRPr>
          </a:p>
          <a:p>
            <a:pPr lvl="1">
              <a:lnSpc>
                <a:spcPct val="150000"/>
              </a:lnSpc>
              <a:spcBef>
                <a:spcPts val="0"/>
              </a:spcBef>
            </a:pPr>
            <a:r>
              <a:rPr lang="en-US" sz="1800" dirty="0"/>
              <a:t>Inconsistency III: Bitflip Direction of Single-Sided RowPress</a:t>
            </a:r>
          </a:p>
          <a:p>
            <a:pPr>
              <a:lnSpc>
                <a:spcPct val="150000"/>
              </a:lnSpc>
            </a:pPr>
            <a:r>
              <a:rPr lang="en-US" sz="2000" b="1" dirty="0">
                <a:solidFill>
                  <a:schemeClr val="bg1">
                    <a:lumMod val="65000"/>
                  </a:schemeClr>
                </a:solidFill>
              </a:rPr>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EFF660D3-4E01-B408-F374-821D10B0D67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31459922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7E1A-0764-E186-E4CF-5BA138CD8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2108E-3992-6CE4-3FAA-461D5EC257EE}"/>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D00F8066-68CC-CCFD-19ED-47248149BC20}"/>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t>Background</a:t>
            </a:r>
          </a:p>
          <a:p>
            <a:pPr lvl="1">
              <a:lnSpc>
                <a:spcPct val="150000"/>
              </a:lnSpc>
              <a:spcBef>
                <a:spcPts val="0"/>
              </a:spcBef>
            </a:pPr>
            <a:r>
              <a:rPr lang="en-US" sz="1800" dirty="0"/>
              <a:t>Key DRAM Organization &amp; Operation</a:t>
            </a:r>
          </a:p>
          <a:p>
            <a:pPr lvl="1">
              <a:lnSpc>
                <a:spcPct val="150000"/>
              </a:lnSpc>
              <a:spcBef>
                <a:spcPts val="0"/>
              </a:spcBef>
            </a:pPr>
            <a:r>
              <a:rPr lang="en-US" sz="1800" dirty="0"/>
              <a:t>DRAM Read Disturbance Phenomena: </a:t>
            </a:r>
            <a:r>
              <a:rPr lang="en-US" sz="1800" dirty="0" err="1"/>
              <a:t>RowHammer</a:t>
            </a:r>
            <a:r>
              <a:rPr lang="en-US" sz="1800" dirty="0"/>
              <a:t> &amp; RowPress</a:t>
            </a:r>
          </a:p>
          <a:p>
            <a:pPr>
              <a:lnSpc>
                <a:spcPct val="150000"/>
              </a:lnSpc>
            </a:pPr>
            <a:r>
              <a:rPr lang="en-US" sz="2000" b="1" dirty="0">
                <a:solidFill>
                  <a:schemeClr val="bg1">
                    <a:lumMod val="65000"/>
                  </a:schemeClr>
                </a:solidFill>
              </a:rPr>
              <a:t>Device-Level DRAM Read Disturbance Mechanisms</a:t>
            </a:r>
          </a:p>
          <a:p>
            <a:pPr>
              <a:lnSpc>
                <a:spcPct val="150000"/>
              </a:lnSpc>
            </a:pPr>
            <a:r>
              <a:rPr lang="en-US" sz="2000" b="1" dirty="0">
                <a:solidFill>
                  <a:schemeClr val="bg1">
                    <a:lumMod val="65000"/>
                  </a:schemeClr>
                </a:solidFill>
              </a:rPr>
              <a:t>Real-Chip Characterization Methodology</a:t>
            </a:r>
          </a:p>
          <a:p>
            <a:pPr lvl="1">
              <a:lnSpc>
                <a:spcPct val="150000"/>
              </a:lnSpc>
              <a:spcBef>
                <a:spcPts val="0"/>
              </a:spcBef>
            </a:pPr>
            <a:r>
              <a:rPr lang="en-US" sz="1800" dirty="0">
                <a:solidFill>
                  <a:schemeClr val="bg1">
                    <a:lumMod val="65000"/>
                  </a:schemeClr>
                </a:solidFill>
              </a:rPr>
              <a:t>Reverse Engineering of True- and Anti-Cell Layout</a:t>
            </a:r>
          </a:p>
          <a:p>
            <a:pPr>
              <a:lnSpc>
                <a:spcPct val="150000"/>
              </a:lnSpc>
            </a:pPr>
            <a:r>
              <a:rPr lang="en-US" sz="2000" b="1" dirty="0">
                <a:solidFill>
                  <a:schemeClr val="bg1">
                    <a:lumMod val="65000"/>
                  </a:schemeClr>
                </a:solidFill>
              </a:rPr>
              <a:t>Real-Chip Characterization Results</a:t>
            </a:r>
          </a:p>
          <a:p>
            <a:pPr lvl="1">
              <a:lnSpc>
                <a:spcPct val="150000"/>
              </a:lnSpc>
              <a:spcBef>
                <a:spcPts val="0"/>
              </a:spcBef>
            </a:pPr>
            <a:r>
              <a:rPr lang="en-US" sz="1800" dirty="0">
                <a:solidFill>
                  <a:schemeClr val="bg1">
                    <a:lumMod val="65000"/>
                  </a:schemeClr>
                </a:solidFill>
              </a:rPr>
              <a:t>Inconsistency I: Initial Bitflip Direction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 Bitflip Count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III: Bitflip Direction of Single-Sided RowPress</a:t>
            </a:r>
          </a:p>
          <a:p>
            <a:pPr>
              <a:lnSpc>
                <a:spcPct val="150000"/>
              </a:lnSpc>
            </a:pPr>
            <a:r>
              <a:rPr lang="en-US" sz="2000" b="1" dirty="0">
                <a:solidFill>
                  <a:schemeClr val="bg1">
                    <a:lumMod val="65000"/>
                  </a:schemeClr>
                </a:solidFill>
              </a:rPr>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346AF2B1-58EB-F01C-7BEB-92534B1AD9B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6825693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60105-C1E8-3BA1-4A53-06C63408C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AD34D-3A57-3211-9C30-0550AEC0772A}"/>
              </a:ext>
            </a:extLst>
          </p:cNvPr>
          <p:cNvSpPr>
            <a:spLocks noGrp="1"/>
          </p:cNvSpPr>
          <p:nvPr>
            <p:ph type="title"/>
          </p:nvPr>
        </p:nvSpPr>
        <p:spPr>
          <a:xfrm>
            <a:off x="228600" y="152400"/>
            <a:ext cx="8610600" cy="727212"/>
          </a:xfrm>
        </p:spPr>
        <p:txBody>
          <a:bodyPr anchor="ctr"/>
          <a:lstStyle/>
          <a:p>
            <a:r>
              <a:rPr lang="en-US" sz="2600" b="1" dirty="0"/>
              <a:t>Bitflip Direction of Single-Sided </a:t>
            </a:r>
            <a:r>
              <a:rPr lang="en-US" sz="2600" b="1" dirty="0" err="1"/>
              <a:t>RowPress</a:t>
            </a:r>
            <a:endParaRPr lang="en-US" sz="2600" b="1" dirty="0"/>
          </a:p>
        </p:txBody>
      </p:sp>
      <p:sp>
        <p:nvSpPr>
          <p:cNvPr id="4" name="Slide Number Placeholder 3">
            <a:extLst>
              <a:ext uri="{FF2B5EF4-FFF2-40B4-BE49-F238E27FC236}">
                <a16:creationId xmlns:a16="http://schemas.microsoft.com/office/drawing/2014/main" id="{CE8845D3-96EF-E66D-38B0-22950E3FA48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30A0E10C-9FA0-3E01-906A-E507DADD8F6E}"/>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Access Pattern: </a:t>
            </a:r>
            <a:r>
              <a:rPr lang="en-US" sz="2000" dirty="0"/>
              <a:t>Single-Sided </a:t>
            </a:r>
            <a:r>
              <a:rPr lang="en-US" sz="2000" dirty="0" err="1"/>
              <a:t>RowPress</a:t>
            </a:r>
            <a:r>
              <a:rPr lang="en-US" sz="2000" dirty="0"/>
              <a:t> at both the upper and lower aggressor row; kept open for 7.8µs per activation</a:t>
            </a:r>
          </a:p>
          <a:p>
            <a:pPr>
              <a:spcBef>
                <a:spcPts val="600"/>
              </a:spcBef>
            </a:pPr>
            <a:r>
              <a:rPr lang="en-US" sz="2000" b="1" dirty="0"/>
              <a:t>Data Pattern: </a:t>
            </a:r>
            <a:r>
              <a:rPr lang="en-US" sz="2000" dirty="0"/>
              <a:t>All physical 1 (or 0) in the victim rows, All physical 0 </a:t>
            </a:r>
            <a:br>
              <a:rPr lang="en-US" sz="2000" dirty="0"/>
            </a:br>
            <a:r>
              <a:rPr lang="en-US" sz="2000" dirty="0"/>
              <a:t>(or 1) in the aggressor rows</a:t>
            </a:r>
            <a:endParaRPr lang="en-US" sz="2000" b="1" dirty="0"/>
          </a:p>
          <a:p>
            <a:pPr>
              <a:spcBef>
                <a:spcPts val="600"/>
              </a:spcBef>
            </a:pPr>
            <a:r>
              <a:rPr lang="en-US" sz="2000" b="1" dirty="0"/>
              <a:t>Key Metric: Per-Row Bitflip Count</a:t>
            </a:r>
            <a:r>
              <a:rPr lang="en-US" sz="2000" dirty="0"/>
              <a:t>, after activating each aggressor row for a sufficiently high number of times (7500)</a:t>
            </a:r>
          </a:p>
        </p:txBody>
      </p:sp>
      <p:pic>
        <p:nvPicPr>
          <p:cNvPr id="7" name="Picture 6">
            <a:extLst>
              <a:ext uri="{FF2B5EF4-FFF2-40B4-BE49-F238E27FC236}">
                <a16:creationId xmlns:a16="http://schemas.microsoft.com/office/drawing/2014/main" id="{D4222FA1-07C2-4B7D-9CB8-149FA0739F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02148" y="3061959"/>
            <a:ext cx="4399723" cy="3319791"/>
          </a:xfrm>
          <a:prstGeom prst="rect">
            <a:avLst/>
          </a:prstGeom>
        </p:spPr>
      </p:pic>
    </p:spTree>
    <p:extLst>
      <p:ext uri="{BB962C8B-B14F-4D97-AF65-F5344CB8AC3E}">
        <p14:creationId xmlns:p14="http://schemas.microsoft.com/office/powerpoint/2010/main" val="3015716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2119E-ACE5-6AE8-C62D-63C31751D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E6124-3FB4-5472-A65E-6B82E3B41179}"/>
              </a:ext>
            </a:extLst>
          </p:cNvPr>
          <p:cNvSpPr>
            <a:spLocks noGrp="1"/>
          </p:cNvSpPr>
          <p:nvPr>
            <p:ph type="title"/>
          </p:nvPr>
        </p:nvSpPr>
        <p:spPr>
          <a:xfrm>
            <a:off x="228600" y="152400"/>
            <a:ext cx="8610600" cy="727212"/>
          </a:xfrm>
        </p:spPr>
        <p:txBody>
          <a:bodyPr anchor="ctr"/>
          <a:lstStyle/>
          <a:p>
            <a:r>
              <a:rPr lang="en-US" sz="2600" b="1" dirty="0"/>
              <a:t>Bitflip Direction of Single-Sided </a:t>
            </a:r>
            <a:r>
              <a:rPr lang="en-US" sz="2600" b="1" dirty="0" err="1"/>
              <a:t>RowPress</a:t>
            </a:r>
            <a:endParaRPr lang="en-US" sz="2600" b="1" dirty="0"/>
          </a:p>
        </p:txBody>
      </p:sp>
      <p:sp>
        <p:nvSpPr>
          <p:cNvPr id="4" name="Slide Number Placeholder 3">
            <a:extLst>
              <a:ext uri="{FF2B5EF4-FFF2-40B4-BE49-F238E27FC236}">
                <a16:creationId xmlns:a16="http://schemas.microsoft.com/office/drawing/2014/main" id="{D5C529C2-3B47-237A-C1E9-569E139DB60D}"/>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A2035055-D566-F4C2-DDFC-1129B5D879F8}"/>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Access Pattern: </a:t>
            </a:r>
            <a:r>
              <a:rPr lang="en-US" sz="2000" dirty="0"/>
              <a:t>Single-Sided </a:t>
            </a:r>
            <a:r>
              <a:rPr lang="en-US" sz="2000" dirty="0" err="1"/>
              <a:t>RowPress</a:t>
            </a:r>
            <a:r>
              <a:rPr lang="en-US" sz="2000" dirty="0"/>
              <a:t> at both the upper and lower aggressor row; kept open for 7.8µs per activation</a:t>
            </a:r>
          </a:p>
          <a:p>
            <a:pPr>
              <a:spcBef>
                <a:spcPts val="600"/>
              </a:spcBef>
            </a:pPr>
            <a:r>
              <a:rPr lang="en-US" sz="2000" b="1" dirty="0"/>
              <a:t>Data Pattern: </a:t>
            </a:r>
            <a:r>
              <a:rPr lang="en-US" sz="2000" dirty="0"/>
              <a:t>All physical 1 (or 0) in the victim rows, All physical 0 </a:t>
            </a:r>
            <a:br>
              <a:rPr lang="en-US" sz="2000" dirty="0"/>
            </a:br>
            <a:r>
              <a:rPr lang="en-US" sz="2000" dirty="0"/>
              <a:t>(or 1) in the aggressor rows</a:t>
            </a:r>
            <a:endParaRPr lang="en-US" sz="2000" b="1" dirty="0"/>
          </a:p>
          <a:p>
            <a:pPr>
              <a:spcBef>
                <a:spcPts val="600"/>
              </a:spcBef>
            </a:pPr>
            <a:r>
              <a:rPr lang="en-US" sz="2000" b="1" dirty="0"/>
              <a:t>Key Metric: Per-Row Bitflip Count</a:t>
            </a:r>
            <a:r>
              <a:rPr lang="en-US" sz="2000" dirty="0"/>
              <a:t>, after activating each aggressor row for a sufficiently high number of times (7500)</a:t>
            </a:r>
          </a:p>
        </p:txBody>
      </p:sp>
      <p:pic>
        <p:nvPicPr>
          <p:cNvPr id="7" name="Picture 6">
            <a:extLst>
              <a:ext uri="{FF2B5EF4-FFF2-40B4-BE49-F238E27FC236}">
                <a16:creationId xmlns:a16="http://schemas.microsoft.com/office/drawing/2014/main" id="{D5DC6C56-C327-F0D3-B0AE-E1A7AFD5BB5C}"/>
              </a:ext>
            </a:extLst>
          </p:cNvPr>
          <p:cNvPicPr>
            <a:picLocks noChangeAspect="1"/>
          </p:cNvPicPr>
          <p:nvPr/>
        </p:nvPicPr>
        <p:blipFill>
          <a:blip r:embed="rId2"/>
          <a:stretch>
            <a:fillRect/>
          </a:stretch>
        </p:blipFill>
        <p:spPr>
          <a:xfrm>
            <a:off x="2110740" y="2998459"/>
            <a:ext cx="5181600" cy="3319791"/>
          </a:xfrm>
          <a:prstGeom prst="rect">
            <a:avLst/>
          </a:prstGeom>
        </p:spPr>
      </p:pic>
      <p:grpSp>
        <p:nvGrpSpPr>
          <p:cNvPr id="14" name="Group 13">
            <a:extLst>
              <a:ext uri="{FF2B5EF4-FFF2-40B4-BE49-F238E27FC236}">
                <a16:creationId xmlns:a16="http://schemas.microsoft.com/office/drawing/2014/main" id="{DF169491-96C1-4B15-07F8-1317775655D0}"/>
              </a:ext>
            </a:extLst>
          </p:cNvPr>
          <p:cNvGrpSpPr/>
          <p:nvPr/>
        </p:nvGrpSpPr>
        <p:grpSpPr>
          <a:xfrm>
            <a:off x="6400800" y="2683838"/>
            <a:ext cx="2955573" cy="1316662"/>
            <a:chOff x="6400800" y="2683838"/>
            <a:chExt cx="2955573" cy="1316662"/>
          </a:xfrm>
        </p:grpSpPr>
        <p:cxnSp>
          <p:nvCxnSpPr>
            <p:cNvPr id="9" name="Straight Arrow Connector 8">
              <a:extLst>
                <a:ext uri="{FF2B5EF4-FFF2-40B4-BE49-F238E27FC236}">
                  <a16:creationId xmlns:a16="http://schemas.microsoft.com/office/drawing/2014/main" id="{0229B7A7-29F1-4B94-DD95-241E0FDF5E3F}"/>
                </a:ext>
              </a:extLst>
            </p:cNvPr>
            <p:cNvCxnSpPr>
              <a:cxnSpLocks/>
            </p:cNvCxnSpPr>
            <p:nvPr/>
          </p:nvCxnSpPr>
          <p:spPr bwMode="auto">
            <a:xfrm>
              <a:off x="6400800" y="3215640"/>
              <a:ext cx="0" cy="784860"/>
            </a:xfrm>
            <a:prstGeom prst="straightConnector1">
              <a:avLst/>
            </a:prstGeom>
            <a:solidFill>
              <a:srgbClr val="C0C0C0"/>
            </a:solidFill>
            <a:ln w="38100" cap="flat" cmpd="sng" algn="ctr">
              <a:solidFill>
                <a:srgbClr val="FF0000"/>
              </a:solidFill>
              <a:prstDash val="solid"/>
              <a:round/>
              <a:headEnd type="none" w="med" len="med"/>
              <a:tailEnd type="triangle"/>
            </a:ln>
            <a:effectLst/>
          </p:spPr>
        </p:cxnSp>
        <p:sp>
          <p:nvSpPr>
            <p:cNvPr id="13" name="TextBox 12">
              <a:extLst>
                <a:ext uri="{FF2B5EF4-FFF2-40B4-BE49-F238E27FC236}">
                  <a16:creationId xmlns:a16="http://schemas.microsoft.com/office/drawing/2014/main" id="{6D6BA17B-6FCB-DF59-2FAA-EDF73B5233B0}"/>
                </a:ext>
              </a:extLst>
            </p:cNvPr>
            <p:cNvSpPr txBox="1"/>
            <p:nvPr/>
          </p:nvSpPr>
          <p:spPr>
            <a:xfrm>
              <a:off x="6412232" y="2683838"/>
              <a:ext cx="2944141" cy="646331"/>
            </a:xfrm>
            <a:prstGeom prst="rect">
              <a:avLst/>
            </a:prstGeom>
            <a:noFill/>
          </p:spPr>
          <p:txBody>
            <a:bodyPr wrap="square" rtlCol="0">
              <a:spAutoFit/>
            </a:bodyPr>
            <a:lstStyle/>
            <a:p>
              <a:r>
                <a:rPr lang="en-US" b="1" dirty="0">
                  <a:solidFill>
                    <a:srgbClr val="FF0000"/>
                  </a:solidFill>
                </a:rPr>
                <a:t>Only observed a </a:t>
              </a:r>
              <a:br>
                <a:rPr lang="en-US" b="1" dirty="0">
                  <a:solidFill>
                    <a:srgbClr val="FF0000"/>
                  </a:solidFill>
                </a:rPr>
              </a:br>
              <a:r>
                <a:rPr lang="en-US" b="1" dirty="0">
                  <a:solidFill>
                    <a:srgbClr val="FF0000"/>
                  </a:solidFill>
                </a:rPr>
                <a:t>single 0</a:t>
              </a:r>
              <a:r>
                <a:rPr lang="en-US" b="1" dirty="0">
                  <a:solidFill>
                    <a:srgbClr val="FF0000"/>
                  </a:solidFill>
                  <a:sym typeface="Wingdings" panose="05000000000000000000" pitchFamily="2" charset="2"/>
                </a:rPr>
                <a:t>1 </a:t>
              </a:r>
              <a:r>
                <a:rPr lang="en-US" b="1" dirty="0">
                  <a:solidFill>
                    <a:srgbClr val="FF0000"/>
                  </a:solidFill>
                </a:rPr>
                <a:t>bitflip</a:t>
              </a:r>
            </a:p>
          </p:txBody>
        </p:sp>
      </p:grpSp>
    </p:spTree>
    <p:extLst>
      <p:ext uri="{BB962C8B-B14F-4D97-AF65-F5344CB8AC3E}">
        <p14:creationId xmlns:p14="http://schemas.microsoft.com/office/powerpoint/2010/main" val="1688397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3746-51BE-118A-C83B-B2A7ED48D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F660FE-3FFF-BF5E-E381-8BD6547019BF}"/>
              </a:ext>
            </a:extLst>
          </p:cNvPr>
          <p:cNvSpPr>
            <a:spLocks noGrp="1"/>
          </p:cNvSpPr>
          <p:nvPr>
            <p:ph type="title"/>
          </p:nvPr>
        </p:nvSpPr>
        <p:spPr>
          <a:xfrm>
            <a:off x="228600" y="152400"/>
            <a:ext cx="8610600" cy="727212"/>
          </a:xfrm>
        </p:spPr>
        <p:txBody>
          <a:bodyPr anchor="ctr"/>
          <a:lstStyle/>
          <a:p>
            <a:r>
              <a:rPr lang="en-US" sz="3600" b="1" dirty="0"/>
              <a:t>Inconsistency III</a:t>
            </a:r>
          </a:p>
        </p:txBody>
      </p:sp>
      <p:sp>
        <p:nvSpPr>
          <p:cNvPr id="4" name="Slide Number Placeholder 3">
            <a:extLst>
              <a:ext uri="{FF2B5EF4-FFF2-40B4-BE49-F238E27FC236}">
                <a16:creationId xmlns:a16="http://schemas.microsoft.com/office/drawing/2014/main" id="{7FD50EA9-7B62-97D4-4DC8-8CCCEFF0E71F}"/>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8CE4ECA3-F914-A3F9-6949-9C5105A24D2B}"/>
              </a:ext>
            </a:extLst>
          </p:cNvPr>
          <p:cNvSpPr txBox="1">
            <a:spLocks/>
          </p:cNvSpPr>
          <p:nvPr/>
        </p:nvSpPr>
        <p:spPr bwMode="auto">
          <a:xfrm>
            <a:off x="228600" y="2094689"/>
            <a:ext cx="8610600" cy="439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solidFill>
                  <a:srgbClr val="C00000"/>
                </a:solidFill>
              </a:rPr>
              <a:t>Takeaways from Real-Chip Characterization Results</a:t>
            </a:r>
          </a:p>
          <a:p>
            <a:pPr lvl="1">
              <a:spcBef>
                <a:spcPts val="600"/>
              </a:spcBef>
            </a:pPr>
            <a:r>
              <a:rPr lang="en-US" sz="1800" dirty="0"/>
              <a:t>For Single-sided RowPress, for both NWL and PWL, the observed error mechanism for inducing 1</a:t>
            </a:r>
            <a:r>
              <a:rPr lang="en-US" sz="1800" dirty="0">
                <a:sym typeface="Wingdings" panose="05000000000000000000" pitchFamily="2" charset="2"/>
              </a:rPr>
              <a:t>0 </a:t>
            </a:r>
            <a:r>
              <a:rPr lang="en-US" sz="1800" dirty="0"/>
              <a:t>bitflips is much stronger than that of 0</a:t>
            </a:r>
            <a:r>
              <a:rPr lang="en-US" sz="1800" dirty="0">
                <a:sym typeface="Wingdings" panose="05000000000000000000" pitchFamily="2" charset="2"/>
              </a:rPr>
              <a:t>1 </a:t>
            </a:r>
            <a:r>
              <a:rPr lang="en-US" sz="1800" dirty="0"/>
              <a:t>bitflips that we observe overwhelmingly 1</a:t>
            </a:r>
            <a:r>
              <a:rPr lang="en-US" sz="1800" dirty="0">
                <a:sym typeface="Wingdings" panose="05000000000000000000" pitchFamily="2" charset="2"/>
              </a:rPr>
              <a:t>0 </a:t>
            </a:r>
            <a:r>
              <a:rPr lang="en-US" sz="1800" dirty="0"/>
              <a:t>bitflips within </a:t>
            </a:r>
            <a:br>
              <a:rPr lang="en-US" sz="1800" dirty="0"/>
            </a:br>
            <a:r>
              <a:rPr lang="en-US" sz="1800" dirty="0"/>
              <a:t>the refresh window</a:t>
            </a:r>
          </a:p>
          <a:p>
            <a:pPr>
              <a:spcBef>
                <a:spcPts val="3600"/>
              </a:spcBef>
            </a:pPr>
            <a:r>
              <a:rPr lang="en-US" sz="2000" b="1" dirty="0">
                <a:solidFill>
                  <a:srgbClr val="0066CC"/>
                </a:solidFill>
              </a:rPr>
              <a:t>Characteristics from Device-Level Mechanisms</a:t>
            </a:r>
          </a:p>
          <a:p>
            <a:pPr lvl="1">
              <a:spcBef>
                <a:spcPts val="600"/>
              </a:spcBef>
            </a:pPr>
            <a:r>
              <a:rPr lang="en-US" sz="1800" dirty="0"/>
              <a:t>NWL Single-Sided RowPress should induce 0</a:t>
            </a:r>
            <a:r>
              <a:rPr lang="en-US" sz="1800" dirty="0">
                <a:sym typeface="Wingdings" panose="05000000000000000000" pitchFamily="2" charset="2"/>
              </a:rPr>
              <a:t>1 </a:t>
            </a:r>
            <a:r>
              <a:rPr lang="en-US" sz="1800" dirty="0"/>
              <a:t>bitflips </a:t>
            </a:r>
          </a:p>
          <a:p>
            <a:pPr lvl="1">
              <a:spcBef>
                <a:spcPts val="600"/>
              </a:spcBef>
            </a:pPr>
            <a:r>
              <a:rPr lang="en-US" sz="1800" dirty="0"/>
              <a:t>PWL Single-Sided RowPress should induce 1</a:t>
            </a:r>
            <a:r>
              <a:rPr lang="en-US" sz="1800" dirty="0">
                <a:sym typeface="Wingdings" panose="05000000000000000000" pitchFamily="2" charset="2"/>
              </a:rPr>
              <a:t>0 </a:t>
            </a:r>
            <a:r>
              <a:rPr lang="en-US" sz="1800" dirty="0"/>
              <a:t>bitflips </a:t>
            </a:r>
          </a:p>
          <a:p>
            <a:pPr lvl="1">
              <a:spcBef>
                <a:spcPts val="600"/>
              </a:spcBef>
            </a:pPr>
            <a:endParaRPr lang="en-US" sz="1800" dirty="0"/>
          </a:p>
          <a:p>
            <a:pPr lvl="1">
              <a:spcBef>
                <a:spcPts val="600"/>
              </a:spcBef>
            </a:pPr>
            <a:endParaRPr lang="en-US" sz="1800" dirty="0"/>
          </a:p>
        </p:txBody>
      </p:sp>
    </p:spTree>
    <p:extLst>
      <p:ext uri="{BB962C8B-B14F-4D97-AF65-F5344CB8AC3E}">
        <p14:creationId xmlns:p14="http://schemas.microsoft.com/office/powerpoint/2010/main" val="27677474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CF04-79EE-B7EC-83B6-E3396085B5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2C9A6-84AE-F239-E605-1A9E0739CB26}"/>
              </a:ext>
            </a:extLst>
          </p:cNvPr>
          <p:cNvSpPr>
            <a:spLocks noGrp="1"/>
          </p:cNvSpPr>
          <p:nvPr>
            <p:ph type="title"/>
          </p:nvPr>
        </p:nvSpPr>
        <p:spPr>
          <a:xfrm>
            <a:off x="228600" y="152400"/>
            <a:ext cx="8610600" cy="727212"/>
          </a:xfrm>
        </p:spPr>
        <p:txBody>
          <a:bodyPr anchor="ctr"/>
          <a:lstStyle/>
          <a:p>
            <a:r>
              <a:rPr lang="en-US" sz="3600" b="1" dirty="0"/>
              <a:t>Summary of Inconsistencies Found</a:t>
            </a:r>
          </a:p>
        </p:txBody>
      </p:sp>
      <p:sp>
        <p:nvSpPr>
          <p:cNvPr id="4" name="Slide Number Placeholder 3">
            <a:extLst>
              <a:ext uri="{FF2B5EF4-FFF2-40B4-BE49-F238E27FC236}">
                <a16:creationId xmlns:a16="http://schemas.microsoft.com/office/drawing/2014/main" id="{207B64F5-1FC7-D1EF-1667-D94339CA9E9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3" name="Content Placeholder 2">
            <a:extLst>
              <a:ext uri="{FF2B5EF4-FFF2-40B4-BE49-F238E27FC236}">
                <a16:creationId xmlns:a16="http://schemas.microsoft.com/office/drawing/2014/main" id="{18733169-9659-978E-59A2-DB43783F0E9E}"/>
              </a:ext>
            </a:extLst>
          </p:cNvPr>
          <p:cNvSpPr txBox="1">
            <a:spLocks/>
          </p:cNvSpPr>
          <p:nvPr/>
        </p:nvSpPr>
        <p:spPr bwMode="auto">
          <a:xfrm>
            <a:off x="228600" y="1180290"/>
            <a:ext cx="8610600" cy="53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Inconsistency I – Double-Sided </a:t>
            </a:r>
            <a:r>
              <a:rPr lang="en-US" sz="2000" b="1" dirty="0" err="1"/>
              <a:t>RowHammer</a:t>
            </a:r>
            <a:r>
              <a:rPr lang="en-US" sz="2000" b="1" dirty="0"/>
              <a:t> Bitflip Direction</a:t>
            </a:r>
          </a:p>
          <a:p>
            <a:pPr lvl="1">
              <a:spcBef>
                <a:spcPts val="600"/>
              </a:spcBef>
            </a:pPr>
            <a:r>
              <a:rPr lang="en-US" sz="1800" dirty="0">
                <a:solidFill>
                  <a:srgbClr val="0066CC"/>
                </a:solidFill>
              </a:rPr>
              <a:t>Real-Chip Characterization: </a:t>
            </a:r>
            <a:r>
              <a:rPr lang="en-US" sz="1800" dirty="0"/>
              <a:t>Observed both 0</a:t>
            </a:r>
            <a:r>
              <a:rPr lang="en-US" sz="1800" dirty="0">
                <a:sym typeface="Wingdings" panose="05000000000000000000" pitchFamily="2" charset="2"/>
              </a:rPr>
              <a:t>1 </a:t>
            </a:r>
            <a:r>
              <a:rPr lang="en-US" sz="1800" dirty="0"/>
              <a:t>and 1</a:t>
            </a:r>
            <a:r>
              <a:rPr lang="en-US" sz="1800" dirty="0">
                <a:sym typeface="Wingdings" panose="05000000000000000000" pitchFamily="2" charset="2"/>
              </a:rPr>
              <a:t>0</a:t>
            </a:r>
            <a:r>
              <a:rPr lang="en-US" sz="1800" dirty="0"/>
              <a:t> bitflips; 0</a:t>
            </a:r>
            <a:r>
              <a:rPr lang="en-US" sz="1800" dirty="0">
                <a:sym typeface="Wingdings" panose="05000000000000000000" pitchFamily="2" charset="2"/>
              </a:rPr>
              <a:t>1</a:t>
            </a:r>
            <a:r>
              <a:rPr lang="en-US" sz="1800" dirty="0"/>
              <a:t> bitflips are initially easier to induce than 1</a:t>
            </a:r>
            <a:r>
              <a:rPr lang="en-US" sz="1800" dirty="0">
                <a:sym typeface="Wingdings" panose="05000000000000000000" pitchFamily="2" charset="2"/>
              </a:rPr>
              <a:t>0 </a:t>
            </a:r>
            <a:r>
              <a:rPr lang="en-US" sz="1800" dirty="0"/>
              <a:t>bitflips</a:t>
            </a:r>
          </a:p>
          <a:p>
            <a:pPr lvl="1">
              <a:spcBef>
                <a:spcPts val="0"/>
              </a:spcBef>
            </a:pPr>
            <a:r>
              <a:rPr lang="en-US" sz="1800" dirty="0">
                <a:solidFill>
                  <a:srgbClr val="C00000"/>
                </a:solidFill>
              </a:rPr>
              <a:t>Device-Level Mechanism:</a:t>
            </a:r>
            <a:r>
              <a:rPr lang="en-US" sz="1800" dirty="0"/>
              <a:t> Double-Sided </a:t>
            </a:r>
            <a:r>
              <a:rPr lang="en-US" sz="1800" dirty="0" err="1"/>
              <a:t>RowHammer</a:t>
            </a:r>
            <a:r>
              <a:rPr lang="en-US" sz="1800" dirty="0"/>
              <a:t> significantly enhances 1</a:t>
            </a:r>
            <a:r>
              <a:rPr lang="en-US" sz="1800" dirty="0">
                <a:sym typeface="Wingdings" panose="05000000000000000000" pitchFamily="2" charset="2"/>
              </a:rPr>
              <a:t>0 </a:t>
            </a:r>
            <a:r>
              <a:rPr lang="en-US" sz="1800" dirty="0"/>
              <a:t>leakage that it should only induce 1</a:t>
            </a:r>
            <a:r>
              <a:rPr lang="en-US" sz="1800" dirty="0">
                <a:sym typeface="Wingdings" panose="05000000000000000000" pitchFamily="2" charset="2"/>
              </a:rPr>
              <a:t>0 </a:t>
            </a:r>
            <a:r>
              <a:rPr lang="en-US" sz="1800" dirty="0"/>
              <a:t>bitflips </a:t>
            </a:r>
          </a:p>
          <a:p>
            <a:pPr>
              <a:spcBef>
                <a:spcPts val="2400"/>
              </a:spcBef>
            </a:pPr>
            <a:r>
              <a:rPr lang="en-US" sz="2000" b="1" dirty="0"/>
              <a:t>Inconsistency II – Double-Sided </a:t>
            </a:r>
            <a:r>
              <a:rPr lang="en-US" sz="2000" b="1" dirty="0" err="1"/>
              <a:t>RowHammer</a:t>
            </a:r>
            <a:r>
              <a:rPr lang="en-US" sz="2000" b="1" dirty="0"/>
              <a:t> Bitflip Count</a:t>
            </a:r>
          </a:p>
          <a:p>
            <a:pPr lvl="1">
              <a:spcBef>
                <a:spcPts val="600"/>
              </a:spcBef>
            </a:pPr>
            <a:r>
              <a:rPr lang="en-US" sz="1800" dirty="0">
                <a:solidFill>
                  <a:srgbClr val="0066CC"/>
                </a:solidFill>
              </a:rPr>
              <a:t>Real-Chip Characterization: </a:t>
            </a:r>
            <a:r>
              <a:rPr lang="en-US" sz="1800" dirty="0"/>
              <a:t>Only with a sufficiently large hammer count does the number of 1</a:t>
            </a:r>
            <a:r>
              <a:rPr lang="en-US" sz="1800" dirty="0">
                <a:sym typeface="Wingdings" panose="05000000000000000000" pitchFamily="2" charset="2"/>
              </a:rPr>
              <a:t>0</a:t>
            </a:r>
            <a:r>
              <a:rPr lang="en-US" sz="1800" dirty="0"/>
              <a:t> bitflips exceed that of 0</a:t>
            </a:r>
            <a:r>
              <a:rPr lang="en-US" sz="1800" dirty="0">
                <a:sym typeface="Wingdings" panose="05000000000000000000" pitchFamily="2" charset="2"/>
              </a:rPr>
              <a:t>1 </a:t>
            </a:r>
            <a:r>
              <a:rPr lang="en-US" sz="1800" dirty="0"/>
              <a:t>bitflips</a:t>
            </a:r>
          </a:p>
          <a:p>
            <a:pPr lvl="1">
              <a:spcBef>
                <a:spcPts val="600"/>
              </a:spcBef>
            </a:pPr>
            <a:r>
              <a:rPr lang="en-US" sz="1800" dirty="0">
                <a:solidFill>
                  <a:srgbClr val="C00000"/>
                </a:solidFill>
              </a:rPr>
              <a:t>Device-Level Mechanism:</a:t>
            </a:r>
            <a:r>
              <a:rPr lang="en-US" sz="1800" dirty="0"/>
              <a:t> Double-Sided </a:t>
            </a:r>
            <a:r>
              <a:rPr lang="en-US" sz="1800" dirty="0" err="1"/>
              <a:t>RowHammer</a:t>
            </a:r>
            <a:r>
              <a:rPr lang="en-US" sz="1800" dirty="0"/>
              <a:t> significantly enhances 1</a:t>
            </a:r>
            <a:r>
              <a:rPr lang="en-US" sz="1800" dirty="0">
                <a:sym typeface="Wingdings" panose="05000000000000000000" pitchFamily="2" charset="2"/>
              </a:rPr>
              <a:t>0 </a:t>
            </a:r>
            <a:r>
              <a:rPr lang="en-US" sz="1800" dirty="0"/>
              <a:t>leakage that it should only induce 1</a:t>
            </a:r>
            <a:r>
              <a:rPr lang="en-US" sz="1800" dirty="0">
                <a:sym typeface="Wingdings" panose="05000000000000000000" pitchFamily="2" charset="2"/>
              </a:rPr>
              <a:t>0 </a:t>
            </a:r>
            <a:r>
              <a:rPr lang="en-US" sz="1800" dirty="0"/>
              <a:t>bitflips</a:t>
            </a:r>
          </a:p>
          <a:p>
            <a:pPr>
              <a:spcBef>
                <a:spcPts val="2400"/>
              </a:spcBef>
            </a:pPr>
            <a:r>
              <a:rPr lang="en-US" sz="2000" b="1" dirty="0"/>
              <a:t>Inconsistency III – Single-Sided RowPress Bitflip Direction</a:t>
            </a:r>
          </a:p>
          <a:p>
            <a:pPr lvl="1">
              <a:spcBef>
                <a:spcPts val="600"/>
              </a:spcBef>
            </a:pPr>
            <a:r>
              <a:rPr lang="en-US" sz="1800" dirty="0">
                <a:solidFill>
                  <a:srgbClr val="0066CC"/>
                </a:solidFill>
              </a:rPr>
              <a:t>Real-Chip Characterization: </a:t>
            </a:r>
            <a:r>
              <a:rPr lang="en-US" sz="1800" dirty="0"/>
              <a:t>Observed overwhelmingly 1</a:t>
            </a:r>
            <a:r>
              <a:rPr lang="en-US" sz="1800" dirty="0">
                <a:sym typeface="Wingdings" panose="05000000000000000000" pitchFamily="2" charset="2"/>
              </a:rPr>
              <a:t>0 </a:t>
            </a:r>
            <a:r>
              <a:rPr lang="en-US" sz="1800" dirty="0"/>
              <a:t>bitflips</a:t>
            </a:r>
          </a:p>
          <a:p>
            <a:pPr lvl="1">
              <a:spcBef>
                <a:spcPts val="600"/>
              </a:spcBef>
            </a:pPr>
            <a:r>
              <a:rPr lang="en-US" sz="1800" dirty="0">
                <a:solidFill>
                  <a:srgbClr val="C00000"/>
                </a:solidFill>
              </a:rPr>
              <a:t>Device-Level Mechanism:</a:t>
            </a:r>
            <a:r>
              <a:rPr lang="en-US" sz="1800" dirty="0"/>
              <a:t> Single-Sided RowPress should induce both 0</a:t>
            </a:r>
            <a:r>
              <a:rPr lang="en-US" sz="1800" dirty="0">
                <a:sym typeface="Wingdings" panose="05000000000000000000" pitchFamily="2" charset="2"/>
              </a:rPr>
              <a:t>1 </a:t>
            </a:r>
            <a:r>
              <a:rPr lang="en-US" sz="1800" dirty="0"/>
              <a:t>and 1</a:t>
            </a:r>
            <a:r>
              <a:rPr lang="en-US" sz="1800" dirty="0">
                <a:sym typeface="Wingdings" panose="05000000000000000000" pitchFamily="2" charset="2"/>
              </a:rPr>
              <a:t>0 </a:t>
            </a:r>
            <a:r>
              <a:rPr lang="en-US" sz="1800" dirty="0"/>
              <a:t>bitflips</a:t>
            </a:r>
          </a:p>
        </p:txBody>
      </p:sp>
    </p:spTree>
    <p:extLst>
      <p:ext uri="{BB962C8B-B14F-4D97-AF65-F5344CB8AC3E}">
        <p14:creationId xmlns:p14="http://schemas.microsoft.com/office/powerpoint/2010/main" val="73195598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04879-BB2C-5451-BD79-C7CC29502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CE395-9E66-C4A8-09E3-937DEA84B952}"/>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AE38734D-22EF-BF00-B957-83F979C1AC9B}"/>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solidFill>
                  <a:schemeClr val="bg1">
                    <a:lumMod val="85000"/>
                  </a:schemeClr>
                </a:solidFill>
              </a:rPr>
              <a:t>Device-Level DRAM Read Disturbance Mechanisms</a:t>
            </a:r>
          </a:p>
          <a:p>
            <a:pPr>
              <a:lnSpc>
                <a:spcPct val="150000"/>
              </a:lnSpc>
            </a:pPr>
            <a:r>
              <a:rPr lang="en-US" sz="2000" b="1" dirty="0">
                <a:solidFill>
                  <a:schemeClr val="bg1">
                    <a:lumMod val="85000"/>
                  </a:schemeClr>
                </a:solidFill>
              </a:rPr>
              <a:t>Real-Chip Characterization Methodology</a:t>
            </a:r>
          </a:p>
          <a:p>
            <a:pPr lvl="1">
              <a:lnSpc>
                <a:spcPct val="150000"/>
              </a:lnSpc>
              <a:spcBef>
                <a:spcPts val="0"/>
              </a:spcBef>
            </a:pPr>
            <a:r>
              <a:rPr lang="en-US" sz="1800" dirty="0">
                <a:solidFill>
                  <a:schemeClr val="bg1">
                    <a:lumMod val="85000"/>
                  </a:schemeClr>
                </a:solidFill>
              </a:rPr>
              <a:t>Reverse Engineering of True- and Anti-Cell Layout</a:t>
            </a:r>
          </a:p>
          <a:p>
            <a:pPr>
              <a:lnSpc>
                <a:spcPct val="150000"/>
              </a:lnSpc>
            </a:pPr>
            <a:r>
              <a:rPr lang="en-US" sz="2000" b="1" dirty="0">
                <a:solidFill>
                  <a:schemeClr val="bg1">
                    <a:lumMod val="85000"/>
                  </a:schemeClr>
                </a:solidFill>
              </a:rPr>
              <a:t>Real-Chip Characterization Results</a:t>
            </a:r>
          </a:p>
          <a:p>
            <a:pPr lvl="1">
              <a:lnSpc>
                <a:spcPct val="150000"/>
              </a:lnSpc>
              <a:spcBef>
                <a:spcPts val="0"/>
              </a:spcBef>
            </a:pPr>
            <a:r>
              <a:rPr lang="en-US" sz="1800" dirty="0">
                <a:solidFill>
                  <a:schemeClr val="bg1">
                    <a:lumMod val="85000"/>
                  </a:schemeClr>
                </a:solidFill>
              </a:rPr>
              <a:t>Inconsistency I: Initial Bitflip Direction of Double-Sided </a:t>
            </a:r>
            <a:r>
              <a:rPr lang="en-US" sz="1800" dirty="0" err="1">
                <a:solidFill>
                  <a:schemeClr val="bg1">
                    <a:lumMod val="85000"/>
                  </a:schemeClr>
                </a:solidFill>
              </a:rPr>
              <a:t>RowHammer</a:t>
            </a:r>
            <a:endParaRPr lang="en-US" sz="1800" dirty="0">
              <a:solidFill>
                <a:schemeClr val="bg1">
                  <a:lumMod val="85000"/>
                </a:schemeClr>
              </a:solidFill>
            </a:endParaRPr>
          </a:p>
          <a:p>
            <a:pPr lvl="1">
              <a:lnSpc>
                <a:spcPct val="150000"/>
              </a:lnSpc>
              <a:spcBef>
                <a:spcPts val="0"/>
              </a:spcBef>
            </a:pPr>
            <a:r>
              <a:rPr lang="en-US" sz="1800" dirty="0">
                <a:solidFill>
                  <a:schemeClr val="bg1">
                    <a:lumMod val="85000"/>
                  </a:schemeClr>
                </a:solidFill>
              </a:rPr>
              <a:t>Inconsistency II: Bitflip Count of Double-Sided </a:t>
            </a:r>
            <a:r>
              <a:rPr lang="en-US" sz="1800" dirty="0" err="1">
                <a:solidFill>
                  <a:schemeClr val="bg1">
                    <a:lumMod val="85000"/>
                  </a:schemeClr>
                </a:solidFill>
              </a:rPr>
              <a:t>RowHammer</a:t>
            </a:r>
            <a:endParaRPr lang="en-US" sz="1800" dirty="0">
              <a:solidFill>
                <a:schemeClr val="bg1">
                  <a:lumMod val="85000"/>
                </a:schemeClr>
              </a:solidFill>
            </a:endParaRPr>
          </a:p>
          <a:p>
            <a:pPr lvl="1">
              <a:lnSpc>
                <a:spcPct val="150000"/>
              </a:lnSpc>
              <a:spcBef>
                <a:spcPts val="0"/>
              </a:spcBef>
            </a:pPr>
            <a:r>
              <a:rPr lang="en-US" sz="1800" dirty="0">
                <a:solidFill>
                  <a:schemeClr val="bg1">
                    <a:lumMod val="85000"/>
                  </a:schemeClr>
                </a:solidFill>
              </a:rPr>
              <a:t>Inconsistency III: Bitflip Direction of Single-Sided RowPress</a:t>
            </a:r>
          </a:p>
          <a:p>
            <a:pPr>
              <a:lnSpc>
                <a:spcPct val="150000"/>
              </a:lnSpc>
            </a:pPr>
            <a:r>
              <a:rPr lang="en-US" sz="2000" b="1" dirty="0"/>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3CAE08D7-1D2E-6BB5-8044-9D8F4C00DAF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91506049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74D5C-C392-70F8-F587-EDD17E823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532F6-20D5-24DC-F3C2-7E791BFD8360}"/>
              </a:ext>
            </a:extLst>
          </p:cNvPr>
          <p:cNvSpPr>
            <a:spLocks noGrp="1"/>
          </p:cNvSpPr>
          <p:nvPr>
            <p:ph type="title"/>
          </p:nvPr>
        </p:nvSpPr>
        <p:spPr>
          <a:xfrm>
            <a:off x="228600" y="152400"/>
            <a:ext cx="8610600" cy="727212"/>
          </a:xfrm>
        </p:spPr>
        <p:txBody>
          <a:bodyPr anchor="ctr"/>
          <a:lstStyle/>
          <a:p>
            <a:r>
              <a:rPr lang="en-US" sz="3200" b="1" dirty="0"/>
              <a:t>Hypotheses I</a:t>
            </a:r>
          </a:p>
        </p:txBody>
      </p:sp>
      <p:sp>
        <p:nvSpPr>
          <p:cNvPr id="4" name="Slide Number Placeholder 3">
            <a:extLst>
              <a:ext uri="{FF2B5EF4-FFF2-40B4-BE49-F238E27FC236}">
                <a16:creationId xmlns:a16="http://schemas.microsoft.com/office/drawing/2014/main" id="{CD86529C-AC44-CEB0-38AF-2B3DCAF3198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199BD1F2-58F3-3B8E-7A39-39996CD1C1C9}"/>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Two Possibilities</a:t>
            </a:r>
          </a:p>
          <a:p>
            <a:pPr lvl="1">
              <a:spcBef>
                <a:spcPts val="600"/>
              </a:spcBef>
            </a:pPr>
            <a:r>
              <a:rPr lang="en-US" sz="1850" dirty="0">
                <a:solidFill>
                  <a:srgbClr val="0066CC"/>
                </a:solidFill>
              </a:rPr>
              <a:t>The retention failure based true- and anti-cell reverse engineering methodology is not always applicable in modern DRAM chips</a:t>
            </a:r>
          </a:p>
          <a:p>
            <a:pPr lvl="1">
              <a:spcBef>
                <a:spcPts val="600"/>
              </a:spcBef>
            </a:pPr>
            <a:r>
              <a:rPr lang="en-US" sz="1850" dirty="0">
                <a:solidFill>
                  <a:srgbClr val="C00000"/>
                </a:solidFill>
              </a:rPr>
              <a:t>Current device-level explanations of DRAM read disturbance is not comprehensive enough</a:t>
            </a:r>
          </a:p>
          <a:p>
            <a:pPr>
              <a:spcBef>
                <a:spcPts val="1200"/>
              </a:spcBef>
            </a:pPr>
            <a:r>
              <a:rPr lang="en-US" sz="2000" b="1" dirty="0"/>
              <a:t>Other major retention leakage paths that does NOT leak towards the substrate </a:t>
            </a:r>
          </a:p>
          <a:p>
            <a:pPr lvl="1">
              <a:spcBef>
                <a:spcPts val="600"/>
              </a:spcBef>
            </a:pPr>
            <a:r>
              <a:rPr lang="en-US" sz="1800" dirty="0"/>
              <a:t>Dielectric leakage that leaks </a:t>
            </a:r>
            <a:r>
              <a:rPr lang="en-US" sz="1800" dirty="0">
                <a:solidFill>
                  <a:srgbClr val="C00000"/>
                </a:solidFill>
              </a:rPr>
              <a:t>towards BLC</a:t>
            </a:r>
            <a:r>
              <a:rPr lang="en-US" sz="1800" dirty="0"/>
              <a:t>? </a:t>
            </a:r>
          </a:p>
          <a:p>
            <a:pPr lvl="1">
              <a:spcBef>
                <a:spcPts val="600"/>
              </a:spcBef>
            </a:pPr>
            <a:r>
              <a:rPr lang="en-US" sz="1800" dirty="0"/>
              <a:t>More pronounced in modern DRAM as process keeps shrinking </a:t>
            </a:r>
            <a:r>
              <a:rPr lang="en-US" sz="1400" dirty="0"/>
              <a:t>[Yu+, ICET’22]</a:t>
            </a:r>
            <a:endParaRPr lang="en-US" sz="1950" dirty="0"/>
          </a:p>
        </p:txBody>
      </p:sp>
    </p:spTree>
    <p:extLst>
      <p:ext uri="{BB962C8B-B14F-4D97-AF65-F5344CB8AC3E}">
        <p14:creationId xmlns:p14="http://schemas.microsoft.com/office/powerpoint/2010/main" val="279312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BAAE8-C51C-20E7-4053-8DD3C5E86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FC99F-4BA4-9042-B3A3-C008D3B5841F}"/>
              </a:ext>
            </a:extLst>
          </p:cNvPr>
          <p:cNvSpPr>
            <a:spLocks noGrp="1"/>
          </p:cNvSpPr>
          <p:nvPr>
            <p:ph type="title"/>
          </p:nvPr>
        </p:nvSpPr>
        <p:spPr>
          <a:xfrm>
            <a:off x="228600" y="152400"/>
            <a:ext cx="8610600" cy="727212"/>
          </a:xfrm>
        </p:spPr>
        <p:txBody>
          <a:bodyPr anchor="ctr"/>
          <a:lstStyle/>
          <a:p>
            <a:r>
              <a:rPr lang="en-US" sz="3200" b="1" dirty="0"/>
              <a:t>Hypotheses II</a:t>
            </a:r>
          </a:p>
        </p:txBody>
      </p:sp>
      <p:sp>
        <p:nvSpPr>
          <p:cNvPr id="4" name="Slide Number Placeholder 3">
            <a:extLst>
              <a:ext uri="{FF2B5EF4-FFF2-40B4-BE49-F238E27FC236}">
                <a16:creationId xmlns:a16="http://schemas.microsoft.com/office/drawing/2014/main" id="{16095A6E-2780-2DC3-5683-B1EDD3A9DB9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13444E3C-7E3E-B385-B29A-8D1B3EE4986B}"/>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Existing device-level works make oversimplified assumptions during simulation</a:t>
            </a:r>
          </a:p>
          <a:p>
            <a:pPr lvl="1">
              <a:spcBef>
                <a:spcPts val="600"/>
              </a:spcBef>
            </a:pPr>
            <a:r>
              <a:rPr lang="en-US" sz="1800" dirty="0"/>
              <a:t>Prior works that study the trap-assisted electron migration leakage mechanism only focus on </a:t>
            </a:r>
            <a:r>
              <a:rPr lang="en-US" sz="1800" dirty="0">
                <a:solidFill>
                  <a:srgbClr val="C00000"/>
                </a:solidFill>
              </a:rPr>
              <a:t>acceptor-like trap</a:t>
            </a:r>
            <a:br>
              <a:rPr lang="en-US" sz="1800" dirty="0"/>
            </a:br>
            <a:r>
              <a:rPr lang="en-US" sz="1400" dirty="0"/>
              <a:t>[Yang+, EDL’19] [Walker+, TED’21] [Zhou+, IRPS’23] [Zhou+, TED’24]</a:t>
            </a:r>
          </a:p>
          <a:p>
            <a:pPr lvl="1">
              <a:spcBef>
                <a:spcPts val="600"/>
              </a:spcBef>
            </a:pPr>
            <a:r>
              <a:rPr lang="en-US" sz="1800" dirty="0"/>
              <a:t>Are </a:t>
            </a:r>
            <a:r>
              <a:rPr lang="en-US" sz="1800" dirty="0">
                <a:solidFill>
                  <a:srgbClr val="0066CC"/>
                </a:solidFill>
              </a:rPr>
              <a:t>donor-like traps</a:t>
            </a:r>
            <a:r>
              <a:rPr lang="en-US" sz="1800" dirty="0"/>
              <a:t> really not causing any read disturbance leakage? </a:t>
            </a:r>
          </a:p>
          <a:p>
            <a:pPr>
              <a:spcBef>
                <a:spcPts val="1200"/>
              </a:spcBef>
            </a:pPr>
            <a:r>
              <a:rPr lang="en-US" sz="2000" b="1" dirty="0"/>
              <a:t>Device-level simulations focus on a few isolated structures and components</a:t>
            </a:r>
          </a:p>
          <a:p>
            <a:pPr lvl="1">
              <a:spcBef>
                <a:spcPts val="600"/>
              </a:spcBef>
            </a:pPr>
            <a:r>
              <a:rPr lang="en-US" sz="1800" dirty="0"/>
              <a:t>Maybe the modeled read disturbance mechanisms are no longer first-order when put </a:t>
            </a:r>
            <a:r>
              <a:rPr lang="en-US" sz="1800" dirty="0">
                <a:solidFill>
                  <a:srgbClr val="C00000"/>
                </a:solidFill>
              </a:rPr>
              <a:t>in the context of a full DRAM array</a:t>
            </a:r>
          </a:p>
          <a:p>
            <a:pPr lvl="1">
              <a:spcBef>
                <a:spcPts val="600"/>
              </a:spcBef>
            </a:pPr>
            <a:r>
              <a:rPr lang="en-US" sz="1800" dirty="0"/>
              <a:t>Other coupling mechanisms between multiple devices and/or process variation might dominate real-chip characterization results</a:t>
            </a:r>
          </a:p>
          <a:p>
            <a:pPr>
              <a:spcBef>
                <a:spcPts val="1200"/>
              </a:spcBef>
            </a:pPr>
            <a:r>
              <a:rPr lang="en-US" sz="1950" b="1" dirty="0"/>
              <a:t>Real-chip characterization results are heavily skewed </a:t>
            </a:r>
          </a:p>
          <a:p>
            <a:pPr lvl="1">
              <a:spcBef>
                <a:spcPts val="600"/>
              </a:spcBef>
            </a:pPr>
            <a:r>
              <a:rPr lang="en-US" sz="1800" dirty="0"/>
              <a:t>There could be </a:t>
            </a:r>
            <a:r>
              <a:rPr lang="en-US" sz="1800" dirty="0">
                <a:solidFill>
                  <a:srgbClr val="C00000"/>
                </a:solidFill>
              </a:rPr>
              <a:t>asymmetry</a:t>
            </a:r>
            <a:r>
              <a:rPr lang="en-US" sz="1800" dirty="0"/>
              <a:t> between the signal margins of reading a 1 and a 0, as a result of sense amplifier design and operation</a:t>
            </a:r>
          </a:p>
          <a:p>
            <a:pPr>
              <a:spcBef>
                <a:spcPts val="600"/>
              </a:spcBef>
            </a:pPr>
            <a:endParaRPr lang="en-US" sz="1950" dirty="0"/>
          </a:p>
        </p:txBody>
      </p:sp>
    </p:spTree>
    <p:extLst>
      <p:ext uri="{BB962C8B-B14F-4D97-AF65-F5344CB8AC3E}">
        <p14:creationId xmlns:p14="http://schemas.microsoft.com/office/powerpoint/2010/main" val="3221495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59C2-2B38-FC5C-9734-88F296527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519A7-0EDC-4D60-1F4F-11E270753FC1}"/>
              </a:ext>
            </a:extLst>
          </p:cNvPr>
          <p:cNvSpPr>
            <a:spLocks noGrp="1"/>
          </p:cNvSpPr>
          <p:nvPr>
            <p:ph type="title"/>
          </p:nvPr>
        </p:nvSpPr>
        <p:spPr>
          <a:xfrm>
            <a:off x="228600" y="152400"/>
            <a:ext cx="8610600" cy="727212"/>
          </a:xfrm>
        </p:spPr>
        <p:txBody>
          <a:bodyPr anchor="ctr"/>
          <a:lstStyle/>
          <a:p>
            <a:r>
              <a:rPr lang="en-US" sz="3200" b="1" dirty="0"/>
              <a:t>Hypotheses III</a:t>
            </a:r>
          </a:p>
        </p:txBody>
      </p:sp>
      <p:sp>
        <p:nvSpPr>
          <p:cNvPr id="4" name="Slide Number Placeholder 3">
            <a:extLst>
              <a:ext uri="{FF2B5EF4-FFF2-40B4-BE49-F238E27FC236}">
                <a16:creationId xmlns:a16="http://schemas.microsoft.com/office/drawing/2014/main" id="{494EC6B5-17FD-E8FB-CF1E-20EAB473E80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F9C716A3-48DF-81D5-15DF-894A2EADBC35}"/>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There could be two different sets of read disturbance leakage mechanisms that affects different sets of DRAM cells</a:t>
            </a:r>
          </a:p>
          <a:p>
            <a:pPr lvl="1">
              <a:spcBef>
                <a:spcPts val="600"/>
              </a:spcBef>
            </a:pPr>
            <a:r>
              <a:rPr lang="en-US" sz="1800" dirty="0"/>
              <a:t>For example, the error mechanism of 1</a:t>
            </a:r>
            <a:r>
              <a:rPr lang="en-US" sz="1800" dirty="0">
                <a:sym typeface="Wingdings" panose="05000000000000000000" pitchFamily="2" charset="2"/>
              </a:rPr>
              <a:t>0 </a:t>
            </a:r>
            <a:r>
              <a:rPr lang="en-US" sz="1800" dirty="0"/>
              <a:t>bitflips could be </a:t>
            </a:r>
            <a:r>
              <a:rPr lang="en-US" sz="1800" dirty="0">
                <a:solidFill>
                  <a:srgbClr val="C00000"/>
                </a:solidFill>
              </a:rPr>
              <a:t>the major mechanism</a:t>
            </a:r>
            <a:r>
              <a:rPr lang="en-US" sz="1800" dirty="0"/>
              <a:t> of Double-Sided </a:t>
            </a:r>
            <a:r>
              <a:rPr lang="en-US" sz="1800" dirty="0" err="1"/>
              <a:t>RowHammer</a:t>
            </a:r>
            <a:r>
              <a:rPr lang="en-US" sz="1800" dirty="0"/>
              <a:t> as prior works study for the majority of the cells</a:t>
            </a:r>
          </a:p>
          <a:p>
            <a:pPr lvl="1">
              <a:spcBef>
                <a:spcPts val="600"/>
              </a:spcBef>
            </a:pPr>
            <a:r>
              <a:rPr lang="en-US" sz="1800" dirty="0"/>
              <a:t>However, the error mechanism behind the 0</a:t>
            </a:r>
            <a:r>
              <a:rPr lang="en-US" sz="1800" dirty="0">
                <a:sym typeface="Wingdings" panose="05000000000000000000" pitchFamily="2" charset="2"/>
              </a:rPr>
              <a:t>1 </a:t>
            </a:r>
            <a:r>
              <a:rPr lang="en-US" sz="1800" dirty="0"/>
              <a:t>bitflips </a:t>
            </a:r>
            <a:r>
              <a:rPr lang="en-US" sz="1800" dirty="0">
                <a:solidFill>
                  <a:srgbClr val="C00000"/>
                </a:solidFill>
              </a:rPr>
              <a:t>determines the tail distribution</a:t>
            </a:r>
            <a:r>
              <a:rPr lang="en-US" sz="1800" dirty="0"/>
              <a:t> of the HC</a:t>
            </a:r>
            <a:r>
              <a:rPr lang="en-US" sz="1800" baseline="-25000" dirty="0"/>
              <a:t>First</a:t>
            </a:r>
            <a:r>
              <a:rPr lang="en-US" sz="1800" dirty="0"/>
              <a:t> (i.e., it affects the most vulnerable DRAM cells)</a:t>
            </a:r>
          </a:p>
          <a:p>
            <a:pPr marL="0" indent="0">
              <a:spcBef>
                <a:spcPts val="600"/>
              </a:spcBef>
              <a:buNone/>
            </a:pPr>
            <a:endParaRPr lang="en-US" sz="1950" dirty="0"/>
          </a:p>
        </p:txBody>
      </p:sp>
    </p:spTree>
    <p:extLst>
      <p:ext uri="{BB962C8B-B14F-4D97-AF65-F5344CB8AC3E}">
        <p14:creationId xmlns:p14="http://schemas.microsoft.com/office/powerpoint/2010/main" val="1972394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6F696-6769-057A-014E-9910DA1A5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01DD3-9FE7-0C56-C4C1-75E9F2EF4574}"/>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8B5E945B-F278-E1F8-2BED-C0F79D4EFBD3}"/>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 &amp; Operation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solidFill>
                  <a:schemeClr val="bg1">
                    <a:lumMod val="85000"/>
                  </a:schemeClr>
                </a:solidFill>
              </a:rPr>
              <a:t>Device-Level DRAM Read Disturbance Mechanisms</a:t>
            </a:r>
          </a:p>
          <a:p>
            <a:pPr>
              <a:lnSpc>
                <a:spcPct val="150000"/>
              </a:lnSpc>
            </a:pPr>
            <a:r>
              <a:rPr lang="en-US" sz="2000" b="1" dirty="0">
                <a:solidFill>
                  <a:schemeClr val="bg1">
                    <a:lumMod val="85000"/>
                  </a:schemeClr>
                </a:solidFill>
              </a:rPr>
              <a:t>Real-Chip Characterization Methodology</a:t>
            </a:r>
          </a:p>
          <a:p>
            <a:pPr lvl="1">
              <a:lnSpc>
                <a:spcPct val="150000"/>
              </a:lnSpc>
              <a:spcBef>
                <a:spcPts val="0"/>
              </a:spcBef>
            </a:pPr>
            <a:r>
              <a:rPr lang="en-US" sz="1800" dirty="0">
                <a:solidFill>
                  <a:schemeClr val="bg1">
                    <a:lumMod val="85000"/>
                  </a:schemeClr>
                </a:solidFill>
              </a:rPr>
              <a:t>Reverse Engineering of True- and Anti-Cell Layout</a:t>
            </a:r>
          </a:p>
          <a:p>
            <a:pPr>
              <a:lnSpc>
                <a:spcPct val="150000"/>
              </a:lnSpc>
            </a:pPr>
            <a:r>
              <a:rPr lang="en-US" sz="2000" b="1" dirty="0">
                <a:solidFill>
                  <a:schemeClr val="bg1">
                    <a:lumMod val="85000"/>
                  </a:schemeClr>
                </a:solidFill>
              </a:rPr>
              <a:t>Real-Chip Characterization Results</a:t>
            </a:r>
          </a:p>
          <a:p>
            <a:pPr lvl="1">
              <a:lnSpc>
                <a:spcPct val="150000"/>
              </a:lnSpc>
              <a:spcBef>
                <a:spcPts val="0"/>
              </a:spcBef>
            </a:pPr>
            <a:r>
              <a:rPr lang="en-US" sz="1800" dirty="0">
                <a:solidFill>
                  <a:schemeClr val="bg1">
                    <a:lumMod val="85000"/>
                  </a:schemeClr>
                </a:solidFill>
              </a:rPr>
              <a:t>Inconsistency I: Initial Bitflip Direction of Double-Sided </a:t>
            </a:r>
            <a:r>
              <a:rPr lang="en-US" sz="1800" dirty="0" err="1">
                <a:solidFill>
                  <a:schemeClr val="bg1">
                    <a:lumMod val="85000"/>
                  </a:schemeClr>
                </a:solidFill>
              </a:rPr>
              <a:t>RowHammer</a:t>
            </a:r>
            <a:endParaRPr lang="en-US" sz="1800" dirty="0">
              <a:solidFill>
                <a:schemeClr val="bg1">
                  <a:lumMod val="85000"/>
                </a:schemeClr>
              </a:solidFill>
            </a:endParaRPr>
          </a:p>
          <a:p>
            <a:pPr lvl="1">
              <a:lnSpc>
                <a:spcPct val="150000"/>
              </a:lnSpc>
              <a:spcBef>
                <a:spcPts val="0"/>
              </a:spcBef>
            </a:pPr>
            <a:r>
              <a:rPr lang="en-US" sz="1800" dirty="0">
                <a:solidFill>
                  <a:schemeClr val="bg1">
                    <a:lumMod val="85000"/>
                  </a:schemeClr>
                </a:solidFill>
              </a:rPr>
              <a:t>Inconsistency II: Bitflip Count of Double-Sided </a:t>
            </a:r>
            <a:r>
              <a:rPr lang="en-US" sz="1800" dirty="0" err="1">
                <a:solidFill>
                  <a:schemeClr val="bg1">
                    <a:lumMod val="85000"/>
                  </a:schemeClr>
                </a:solidFill>
              </a:rPr>
              <a:t>RowHammer</a:t>
            </a:r>
            <a:endParaRPr lang="en-US" sz="1800" dirty="0">
              <a:solidFill>
                <a:schemeClr val="bg1">
                  <a:lumMod val="85000"/>
                </a:schemeClr>
              </a:solidFill>
            </a:endParaRPr>
          </a:p>
          <a:p>
            <a:pPr lvl="1">
              <a:lnSpc>
                <a:spcPct val="150000"/>
              </a:lnSpc>
              <a:spcBef>
                <a:spcPts val="0"/>
              </a:spcBef>
            </a:pPr>
            <a:r>
              <a:rPr lang="en-US" sz="1800" dirty="0">
                <a:solidFill>
                  <a:schemeClr val="bg1">
                    <a:lumMod val="85000"/>
                  </a:schemeClr>
                </a:solidFill>
              </a:rPr>
              <a:t>Inconsistency III: Bitflip Direction of Single-Sided RowPress</a:t>
            </a:r>
          </a:p>
          <a:p>
            <a:pPr>
              <a:lnSpc>
                <a:spcPct val="150000"/>
              </a:lnSpc>
            </a:pPr>
            <a:r>
              <a:rPr lang="en-US" sz="2000" b="1" dirty="0">
                <a:solidFill>
                  <a:schemeClr val="bg1">
                    <a:lumMod val="85000"/>
                  </a:schemeClr>
                </a:solidFill>
              </a:rPr>
              <a:t>Hypotheses</a:t>
            </a:r>
          </a:p>
          <a:p>
            <a:pPr>
              <a:lnSpc>
                <a:spcPct val="150000"/>
              </a:lnSpc>
            </a:pPr>
            <a:r>
              <a:rPr lang="en-US" sz="2000" b="1" dirty="0"/>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C29E5616-9094-4BAC-1ACA-403B0B28264D}"/>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166817297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A79FE-620F-85AC-361A-87C3EAC3A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7425F-1B32-E03B-3C7B-C825D85BD32B}"/>
              </a:ext>
            </a:extLst>
          </p:cNvPr>
          <p:cNvSpPr>
            <a:spLocks noGrp="1"/>
          </p:cNvSpPr>
          <p:nvPr>
            <p:ph type="title"/>
          </p:nvPr>
        </p:nvSpPr>
        <p:spPr>
          <a:xfrm>
            <a:off x="228600" y="152400"/>
            <a:ext cx="8610600" cy="727212"/>
          </a:xfrm>
        </p:spPr>
        <p:txBody>
          <a:bodyPr anchor="ctr"/>
          <a:lstStyle/>
          <a:p>
            <a:r>
              <a:rPr lang="en-US" sz="3200" b="1" dirty="0"/>
              <a:t>Conclusion</a:t>
            </a:r>
          </a:p>
        </p:txBody>
      </p:sp>
      <p:sp>
        <p:nvSpPr>
          <p:cNvPr id="4" name="Slide Number Placeholder 3">
            <a:extLst>
              <a:ext uri="{FF2B5EF4-FFF2-40B4-BE49-F238E27FC236}">
                <a16:creationId xmlns:a16="http://schemas.microsoft.com/office/drawing/2014/main" id="{F613E0C3-F4D7-A93E-61A5-1B81377812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0A019562-73E7-A291-1118-6D73EA93EF66}"/>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b="1" dirty="0">
                <a:solidFill>
                  <a:srgbClr val="2E72A0"/>
                </a:solidFill>
              </a:rPr>
              <a:t>Goal:</a:t>
            </a:r>
            <a:r>
              <a:rPr lang="en-US" b="1" dirty="0">
                <a:solidFill>
                  <a:srgbClr val="C00000"/>
                </a:solidFill>
              </a:rPr>
              <a:t> </a:t>
            </a:r>
            <a:r>
              <a:rPr lang="en-US" dirty="0"/>
              <a:t>Align and cross-validate the </a:t>
            </a:r>
            <a:r>
              <a:rPr lang="en-US" dirty="0">
                <a:solidFill>
                  <a:srgbClr val="2E72A0"/>
                </a:solidFill>
              </a:rPr>
              <a:t>experimental characterization</a:t>
            </a:r>
            <a:r>
              <a:rPr lang="en-US" dirty="0"/>
              <a:t> of read disturbance (</a:t>
            </a:r>
            <a:r>
              <a:rPr lang="en-US" dirty="0" err="1"/>
              <a:t>RowHammer</a:t>
            </a:r>
            <a:r>
              <a:rPr lang="en-US" dirty="0"/>
              <a:t> and RowPress) with the error mechanisms modeled by </a:t>
            </a:r>
            <a:r>
              <a:rPr lang="en-US" dirty="0">
                <a:solidFill>
                  <a:srgbClr val="2E72A0"/>
                </a:solidFill>
              </a:rPr>
              <a:t>device-level simulation</a:t>
            </a:r>
          </a:p>
          <a:p>
            <a:pPr lvl="1">
              <a:spcBef>
                <a:spcPts val="600"/>
              </a:spcBef>
            </a:pPr>
            <a:r>
              <a:rPr lang="en-US" sz="1800" b="1" dirty="0">
                <a:solidFill>
                  <a:srgbClr val="C00000"/>
                </a:solidFill>
              </a:rPr>
              <a:t>Challenge: </a:t>
            </a:r>
            <a:r>
              <a:rPr lang="en-US" sz="1800" dirty="0"/>
              <a:t>Gap between real-chip characterization and device-level mechanisms due to low-level DRAM array layout (i.e., true- and anti-cells)</a:t>
            </a:r>
            <a:endParaRPr lang="en-US" sz="1800" dirty="0">
              <a:solidFill>
                <a:srgbClr val="2E72A0"/>
              </a:solidFill>
            </a:endParaRPr>
          </a:p>
          <a:p>
            <a:pPr>
              <a:spcBef>
                <a:spcPts val="600"/>
              </a:spcBef>
            </a:pPr>
            <a:r>
              <a:rPr lang="en-US" b="1" dirty="0">
                <a:solidFill>
                  <a:srgbClr val="E97132"/>
                </a:solidFill>
              </a:rPr>
              <a:t>Key Methodology:</a:t>
            </a:r>
          </a:p>
          <a:p>
            <a:pPr lvl="1">
              <a:spcBef>
                <a:spcPts val="600"/>
              </a:spcBef>
            </a:pPr>
            <a:r>
              <a:rPr lang="en-US" sz="1800" dirty="0">
                <a:ea typeface="ＭＳ Ｐゴシック" charset="0"/>
              </a:rPr>
              <a:t>Extract key device-level read disturbance mechanisms from prior works</a:t>
            </a:r>
          </a:p>
          <a:p>
            <a:pPr lvl="1">
              <a:spcBef>
                <a:spcPts val="600"/>
              </a:spcBef>
            </a:pPr>
            <a:r>
              <a:rPr lang="en-US" sz="1800" dirty="0">
                <a:ea typeface="ＭＳ Ｐゴシック" charset="0"/>
              </a:rPr>
              <a:t>Reverse-engineer the true- and anti-cells layout of real DRAM chips</a:t>
            </a:r>
          </a:p>
          <a:p>
            <a:pPr lvl="1">
              <a:spcBef>
                <a:spcPts val="600"/>
              </a:spcBef>
            </a:pPr>
            <a:r>
              <a:rPr lang="en-US" sz="1800" dirty="0">
                <a:ea typeface="ＭＳ Ｐゴシック" charset="0"/>
              </a:rPr>
              <a:t>Perform real-chip characterization that directly match the access and data patterns studied in device-level works</a:t>
            </a:r>
          </a:p>
          <a:p>
            <a:pPr>
              <a:spcBef>
                <a:spcPts val="600"/>
              </a:spcBef>
            </a:pPr>
            <a:r>
              <a:rPr lang="en-US" b="1" dirty="0">
                <a:solidFill>
                  <a:srgbClr val="7030A0"/>
                </a:solidFill>
              </a:rPr>
              <a:t>Key Inconsistencies:</a:t>
            </a:r>
          </a:p>
          <a:p>
            <a:pPr lvl="1">
              <a:spcBef>
                <a:spcPts val="600"/>
              </a:spcBef>
            </a:pPr>
            <a:r>
              <a:rPr lang="en-US" sz="1800" dirty="0"/>
              <a:t>For Double-Sided </a:t>
            </a:r>
            <a:r>
              <a:rPr lang="en-US" sz="1800" dirty="0" err="1"/>
              <a:t>RowHammer</a:t>
            </a:r>
            <a:r>
              <a:rPr lang="en-US" sz="1800" dirty="0"/>
              <a:t>, experimental characterization shows bitflips in both directions while device-level mechanisms suggest only 1</a:t>
            </a:r>
            <a:r>
              <a:rPr lang="en-US" sz="1800" dirty="0">
                <a:sym typeface="Wingdings" panose="05000000000000000000" pitchFamily="2" charset="2"/>
              </a:rPr>
              <a:t>0 </a:t>
            </a:r>
            <a:r>
              <a:rPr lang="en-US" sz="1800" dirty="0"/>
              <a:t>bitflips will happen</a:t>
            </a:r>
          </a:p>
          <a:p>
            <a:pPr lvl="1">
              <a:spcBef>
                <a:spcPts val="600"/>
              </a:spcBef>
            </a:pPr>
            <a:r>
              <a:rPr lang="en-US" sz="1800" dirty="0"/>
              <a:t>For Single-Sided RowPress, experimental characterization shows overwhelmingly 1</a:t>
            </a:r>
            <a:r>
              <a:rPr lang="en-US" sz="1800" dirty="0">
                <a:sym typeface="Wingdings" panose="05000000000000000000" pitchFamily="2" charset="2"/>
              </a:rPr>
              <a:t>0 </a:t>
            </a:r>
            <a:r>
              <a:rPr lang="en-US" sz="1800" dirty="0"/>
              <a:t>bitflips while device-level mechanisms suggest both kinds of bitflips will happen</a:t>
            </a:r>
          </a:p>
        </p:txBody>
      </p:sp>
    </p:spTree>
    <p:extLst>
      <p:ext uri="{BB962C8B-B14F-4D97-AF65-F5344CB8AC3E}">
        <p14:creationId xmlns:p14="http://schemas.microsoft.com/office/powerpoint/2010/main" val="3771267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A9160-1ACD-3B0B-DF78-8B4E18613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C5476-C500-1A75-64FD-4C5A1ED7C469}"/>
              </a:ext>
            </a:extLst>
          </p:cNvPr>
          <p:cNvSpPr>
            <a:spLocks noGrp="1"/>
          </p:cNvSpPr>
          <p:nvPr>
            <p:ph type="title"/>
          </p:nvPr>
        </p:nvSpPr>
        <p:spPr/>
        <p:txBody>
          <a:bodyPr/>
          <a:lstStyle/>
          <a:p>
            <a:r>
              <a:rPr lang="en-US" sz="3600" b="1" dirty="0"/>
              <a:t>Background – DRAM Organization I</a:t>
            </a:r>
          </a:p>
        </p:txBody>
      </p:sp>
      <p:sp>
        <p:nvSpPr>
          <p:cNvPr id="4" name="Slide Number Placeholder 3">
            <a:extLst>
              <a:ext uri="{FF2B5EF4-FFF2-40B4-BE49-F238E27FC236}">
                <a16:creationId xmlns:a16="http://schemas.microsoft.com/office/drawing/2014/main" id="{F00CDCBE-FA76-5BD2-7958-B2578631D36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C1F44FF3-E09C-261D-4CCC-1EB85345E24D}"/>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DRAM is the prevalent technology for main memory</a:t>
            </a:r>
          </a:p>
          <a:p>
            <a:pPr lvl="1">
              <a:spcBef>
                <a:spcPts val="600"/>
              </a:spcBef>
            </a:pPr>
            <a:r>
              <a:rPr lang="en-US" sz="1800" dirty="0"/>
              <a:t>A </a:t>
            </a:r>
            <a:r>
              <a:rPr lang="en-US" sz="1800" b="1" dirty="0"/>
              <a:t>DRAM cell </a:t>
            </a:r>
            <a:r>
              <a:rPr lang="en-US" sz="1800" dirty="0"/>
              <a:t>stores one bit of information in a leaky capacitor</a:t>
            </a:r>
          </a:p>
          <a:p>
            <a:pPr lvl="1">
              <a:spcBef>
                <a:spcPts val="600"/>
              </a:spcBef>
            </a:pPr>
            <a:r>
              <a:rPr lang="en-US" sz="1800" dirty="0"/>
              <a:t>DRAM cells are organized into </a:t>
            </a:r>
            <a:r>
              <a:rPr lang="en-US" sz="1800" b="1" dirty="0"/>
              <a:t>DRAM rows</a:t>
            </a:r>
          </a:p>
          <a:p>
            <a:pPr lvl="1">
              <a:spcBef>
                <a:spcPts val="600"/>
              </a:spcBef>
            </a:pPr>
            <a:r>
              <a:rPr lang="en-US" sz="1800" dirty="0"/>
              <a:t>Data are read from DRAM cells at </a:t>
            </a:r>
            <a:r>
              <a:rPr lang="en-US" sz="1800" b="1" dirty="0"/>
              <a:t>row-granularity</a:t>
            </a:r>
            <a:r>
              <a:rPr lang="en-US" sz="1800" dirty="0"/>
              <a:t> using </a:t>
            </a:r>
            <a:r>
              <a:rPr lang="en-US" sz="1800" b="1" dirty="0"/>
              <a:t>Sense Amplifiers</a:t>
            </a:r>
          </a:p>
        </p:txBody>
      </p:sp>
      <p:grpSp>
        <p:nvGrpSpPr>
          <p:cNvPr id="35" name="Group 34">
            <a:extLst>
              <a:ext uri="{FF2B5EF4-FFF2-40B4-BE49-F238E27FC236}">
                <a16:creationId xmlns:a16="http://schemas.microsoft.com/office/drawing/2014/main" id="{2D326A7E-2E9C-58F1-A349-606044786D9D}"/>
              </a:ext>
            </a:extLst>
          </p:cNvPr>
          <p:cNvGrpSpPr/>
          <p:nvPr/>
        </p:nvGrpSpPr>
        <p:grpSpPr>
          <a:xfrm>
            <a:off x="709530" y="2638621"/>
            <a:ext cx="7473175" cy="3455092"/>
            <a:chOff x="656190" y="2410021"/>
            <a:chExt cx="7473175" cy="3455092"/>
          </a:xfrm>
        </p:grpSpPr>
        <p:cxnSp>
          <p:nvCxnSpPr>
            <p:cNvPr id="33" name="Google Shape;97;p18">
              <a:extLst>
                <a:ext uri="{FF2B5EF4-FFF2-40B4-BE49-F238E27FC236}">
                  <a16:creationId xmlns:a16="http://schemas.microsoft.com/office/drawing/2014/main" id="{7AB039CF-E8FC-FEE8-3173-648D49FC110B}"/>
                </a:ext>
              </a:extLst>
            </p:cNvPr>
            <p:cNvCxnSpPr>
              <a:cxnSpLocks/>
            </p:cNvCxnSpPr>
            <p:nvPr/>
          </p:nvCxnSpPr>
          <p:spPr>
            <a:xfrm>
              <a:off x="7319602" y="3131770"/>
              <a:ext cx="0" cy="2108443"/>
            </a:xfrm>
            <a:prstGeom prst="straightConnector1">
              <a:avLst/>
            </a:prstGeom>
            <a:noFill/>
            <a:ln w="76200" cap="flat" cmpd="sng">
              <a:solidFill>
                <a:srgbClr val="0066CC"/>
              </a:solidFill>
              <a:prstDash val="solid"/>
              <a:round/>
              <a:headEnd type="none" w="med" len="med"/>
              <a:tailEnd type="none" w="med" len="med"/>
            </a:ln>
          </p:spPr>
        </p:cxnSp>
        <p:cxnSp>
          <p:nvCxnSpPr>
            <p:cNvPr id="29" name="Google Shape;97;p18">
              <a:extLst>
                <a:ext uri="{FF2B5EF4-FFF2-40B4-BE49-F238E27FC236}">
                  <a16:creationId xmlns:a16="http://schemas.microsoft.com/office/drawing/2014/main" id="{124FDC31-6820-233B-5AC9-D03183CA1086}"/>
                </a:ext>
              </a:extLst>
            </p:cNvPr>
            <p:cNvCxnSpPr>
              <a:cxnSpLocks/>
            </p:cNvCxnSpPr>
            <p:nvPr/>
          </p:nvCxnSpPr>
          <p:spPr>
            <a:xfrm>
              <a:off x="5518000" y="3117477"/>
              <a:ext cx="0" cy="2108443"/>
            </a:xfrm>
            <a:prstGeom prst="straightConnector1">
              <a:avLst/>
            </a:prstGeom>
            <a:noFill/>
            <a:ln w="76200" cap="flat" cmpd="sng">
              <a:solidFill>
                <a:srgbClr val="0066CC"/>
              </a:solidFill>
              <a:prstDash val="solid"/>
              <a:round/>
              <a:headEnd type="none" w="med" len="med"/>
              <a:tailEnd type="none" w="med" len="med"/>
            </a:ln>
          </p:spPr>
        </p:cxnSp>
        <p:grpSp>
          <p:nvGrpSpPr>
            <p:cNvPr id="7" name="Group 6">
              <a:extLst>
                <a:ext uri="{FF2B5EF4-FFF2-40B4-BE49-F238E27FC236}">
                  <a16:creationId xmlns:a16="http://schemas.microsoft.com/office/drawing/2014/main" id="{3CA8AFA5-2EEB-2B57-5DA9-7DCD37986915}"/>
                </a:ext>
              </a:extLst>
            </p:cNvPr>
            <p:cNvGrpSpPr/>
            <p:nvPr/>
          </p:nvGrpSpPr>
          <p:grpSpPr>
            <a:xfrm>
              <a:off x="2223690" y="2410021"/>
              <a:ext cx="5905675" cy="2903803"/>
              <a:chOff x="2270824" y="2308838"/>
              <a:chExt cx="5905675" cy="2903803"/>
            </a:xfrm>
          </p:grpSpPr>
          <p:grpSp>
            <p:nvGrpSpPr>
              <p:cNvPr id="8" name="Group 7">
                <a:extLst>
                  <a:ext uri="{FF2B5EF4-FFF2-40B4-BE49-F238E27FC236}">
                    <a16:creationId xmlns:a16="http://schemas.microsoft.com/office/drawing/2014/main" id="{27CC1835-FC4A-8D07-D4E6-F5C4F78032B6}"/>
                  </a:ext>
                </a:extLst>
              </p:cNvPr>
              <p:cNvGrpSpPr/>
              <p:nvPr/>
            </p:nvGrpSpPr>
            <p:grpSpPr>
              <a:xfrm>
                <a:off x="3511719" y="2308838"/>
                <a:ext cx="4664780" cy="2464830"/>
                <a:chOff x="3511719" y="2308838"/>
                <a:chExt cx="4664780" cy="2464830"/>
              </a:xfrm>
            </p:grpSpPr>
            <p:cxnSp>
              <p:nvCxnSpPr>
                <p:cNvPr id="11" name="Google Shape;97;p18">
                  <a:extLst>
                    <a:ext uri="{FF2B5EF4-FFF2-40B4-BE49-F238E27FC236}">
                      <a16:creationId xmlns:a16="http://schemas.microsoft.com/office/drawing/2014/main" id="{B8F58497-DA14-C743-6D2F-614D973E1667}"/>
                    </a:ext>
                  </a:extLst>
                </p:cNvPr>
                <p:cNvCxnSpPr/>
                <p:nvPr/>
              </p:nvCxnSpPr>
              <p:spPr>
                <a:xfrm>
                  <a:off x="4747499" y="3090488"/>
                  <a:ext cx="3429000" cy="0"/>
                </a:xfrm>
                <a:prstGeom prst="straightConnector1">
                  <a:avLst/>
                </a:prstGeom>
                <a:noFill/>
                <a:ln w="76200" cap="flat" cmpd="sng">
                  <a:solidFill>
                    <a:srgbClr val="CC0000"/>
                  </a:solidFill>
                  <a:prstDash val="solid"/>
                  <a:round/>
                  <a:headEnd type="none" w="med" len="med"/>
                  <a:tailEnd type="none" w="med" len="med"/>
                </a:ln>
              </p:spPr>
            </p:cxnSp>
            <p:sp>
              <p:nvSpPr>
                <p:cNvPr id="12" name="Google Shape;101;p18">
                  <a:extLst>
                    <a:ext uri="{FF2B5EF4-FFF2-40B4-BE49-F238E27FC236}">
                      <a16:creationId xmlns:a16="http://schemas.microsoft.com/office/drawing/2014/main" id="{639049C2-BB91-C96B-07D9-D3E9F68EC453}"/>
                    </a:ext>
                  </a:extLst>
                </p:cNvPr>
                <p:cNvSpPr/>
                <p:nvPr/>
              </p:nvSpPr>
              <p:spPr>
                <a:xfrm>
                  <a:off x="5014949" y="2778038"/>
                  <a:ext cx="2894100" cy="624900"/>
                </a:xfrm>
                <a:prstGeom prst="rect">
                  <a:avLst/>
                </a:prstGeom>
                <a:solidFill>
                  <a:schemeClr val="lt1"/>
                </a:solidFill>
                <a:ln w="762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2;p18">
                  <a:extLst>
                    <a:ext uri="{FF2B5EF4-FFF2-40B4-BE49-F238E27FC236}">
                      <a16:creationId xmlns:a16="http://schemas.microsoft.com/office/drawing/2014/main" id="{95E11C61-5DDC-1F2B-6D89-7CCC00E0839B}"/>
                    </a:ext>
                  </a:extLst>
                </p:cNvPr>
                <p:cNvSpPr/>
                <p:nvPr/>
              </p:nvSpPr>
              <p:spPr>
                <a:xfrm>
                  <a:off x="5290784" y="2816138"/>
                  <a:ext cx="548700" cy="548700"/>
                </a:xfrm>
                <a:prstGeom prst="ellipse">
                  <a:avLst/>
                </a:prstGeom>
                <a:solidFill>
                  <a:schemeClr val="bg1">
                    <a:lumMod val="85000"/>
                  </a:schemeClr>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04;p18">
                  <a:extLst>
                    <a:ext uri="{FF2B5EF4-FFF2-40B4-BE49-F238E27FC236}">
                      <a16:creationId xmlns:a16="http://schemas.microsoft.com/office/drawing/2014/main" id="{5B03EAB8-DD99-6F9F-0E1C-BB3F8F9C712C}"/>
                    </a:ext>
                  </a:extLst>
                </p:cNvPr>
                <p:cNvSpPr/>
                <p:nvPr/>
              </p:nvSpPr>
              <p:spPr>
                <a:xfrm>
                  <a:off x="7092386" y="2816138"/>
                  <a:ext cx="548700" cy="548700"/>
                </a:xfrm>
                <a:prstGeom prst="ellipse">
                  <a:avLst/>
                </a:prstGeom>
                <a:solidFill>
                  <a:schemeClr val="bg1">
                    <a:lumMod val="85000"/>
                  </a:schemeClr>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5;p18">
                  <a:extLst>
                    <a:ext uri="{FF2B5EF4-FFF2-40B4-BE49-F238E27FC236}">
                      <a16:creationId xmlns:a16="http://schemas.microsoft.com/office/drawing/2014/main" id="{9F577957-E246-5BF2-A518-38AEA721E328}"/>
                    </a:ext>
                  </a:extLst>
                </p:cNvPr>
                <p:cNvSpPr txBox="1"/>
                <p:nvPr/>
              </p:nvSpPr>
              <p:spPr>
                <a:xfrm>
                  <a:off x="5958325" y="2701224"/>
                  <a:ext cx="1106830" cy="52238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t>…</a:t>
                  </a:r>
                  <a:endParaRPr sz="4400" b="1" dirty="0"/>
                </a:p>
              </p:txBody>
            </p:sp>
            <p:sp>
              <p:nvSpPr>
                <p:cNvPr id="17" name="Google Shape;110;p18">
                  <a:extLst>
                    <a:ext uri="{FF2B5EF4-FFF2-40B4-BE49-F238E27FC236}">
                      <a16:creationId xmlns:a16="http://schemas.microsoft.com/office/drawing/2014/main" id="{A9F7B879-FBA8-F0F4-7017-C30782E3BCFA}"/>
                    </a:ext>
                  </a:extLst>
                </p:cNvPr>
                <p:cNvSpPr txBox="1"/>
                <p:nvPr/>
              </p:nvSpPr>
              <p:spPr>
                <a:xfrm>
                  <a:off x="5014949" y="2308838"/>
                  <a:ext cx="28941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00B050"/>
                      </a:solidFill>
                      <a:ea typeface="Cambria" panose="02040503050406030204" pitchFamily="18" charset="0"/>
                    </a:rPr>
                    <a:t>DRAM Row</a:t>
                  </a:r>
                  <a:endParaRPr b="1" dirty="0">
                    <a:solidFill>
                      <a:srgbClr val="00B050"/>
                    </a:solidFill>
                    <a:ea typeface="Cambria" panose="02040503050406030204" pitchFamily="18" charset="0"/>
                  </a:endParaRPr>
                </a:p>
              </p:txBody>
            </p:sp>
            <p:sp>
              <p:nvSpPr>
                <p:cNvPr id="18" name="Google Shape;111;p18">
                  <a:extLst>
                    <a:ext uri="{FF2B5EF4-FFF2-40B4-BE49-F238E27FC236}">
                      <a16:creationId xmlns:a16="http://schemas.microsoft.com/office/drawing/2014/main" id="{09463410-831E-B974-9855-FFF2290F792A}"/>
                    </a:ext>
                  </a:extLst>
                </p:cNvPr>
                <p:cNvSpPr txBox="1"/>
                <p:nvPr/>
              </p:nvSpPr>
              <p:spPr>
                <a:xfrm rot="5400000">
                  <a:off x="6280574" y="3492168"/>
                  <a:ext cx="755400" cy="70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900" b="1" dirty="0"/>
                    <a:t>…</a:t>
                  </a:r>
                  <a:endParaRPr sz="3900" b="1" dirty="0"/>
                </a:p>
              </p:txBody>
            </p:sp>
            <p:cxnSp>
              <p:nvCxnSpPr>
                <p:cNvPr id="20" name="Google Shape;113;p18">
                  <a:extLst>
                    <a:ext uri="{FF2B5EF4-FFF2-40B4-BE49-F238E27FC236}">
                      <a16:creationId xmlns:a16="http://schemas.microsoft.com/office/drawing/2014/main" id="{2652E1A9-8AC4-5138-2B70-4E6E1FF5ECEF}"/>
                    </a:ext>
                  </a:extLst>
                </p:cNvPr>
                <p:cNvCxnSpPr/>
                <p:nvPr/>
              </p:nvCxnSpPr>
              <p:spPr>
                <a:xfrm>
                  <a:off x="4747499" y="4461218"/>
                  <a:ext cx="3429000" cy="0"/>
                </a:xfrm>
                <a:prstGeom prst="straightConnector1">
                  <a:avLst/>
                </a:prstGeom>
                <a:noFill/>
                <a:ln w="76200" cap="flat" cmpd="sng">
                  <a:solidFill>
                    <a:srgbClr val="CC0000"/>
                  </a:solidFill>
                  <a:prstDash val="solid"/>
                  <a:round/>
                  <a:headEnd type="none" w="med" len="med"/>
                  <a:tailEnd type="none" w="med" len="med"/>
                </a:ln>
              </p:spPr>
            </p:cxnSp>
            <p:sp>
              <p:nvSpPr>
                <p:cNvPr id="22" name="Google Shape;115;p18">
                  <a:extLst>
                    <a:ext uri="{FF2B5EF4-FFF2-40B4-BE49-F238E27FC236}">
                      <a16:creationId xmlns:a16="http://schemas.microsoft.com/office/drawing/2014/main" id="{55299C53-C175-648B-F86A-ECBC7E47FF65}"/>
                    </a:ext>
                  </a:extLst>
                </p:cNvPr>
                <p:cNvSpPr/>
                <p:nvPr/>
              </p:nvSpPr>
              <p:spPr>
                <a:xfrm>
                  <a:off x="5014949" y="4148768"/>
                  <a:ext cx="2894100" cy="624900"/>
                </a:xfrm>
                <a:prstGeom prst="rect">
                  <a:avLst/>
                </a:prstGeom>
                <a:solidFill>
                  <a:schemeClr val="lt1"/>
                </a:solidFill>
                <a:ln w="762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p18">
                  <a:extLst>
                    <a:ext uri="{FF2B5EF4-FFF2-40B4-BE49-F238E27FC236}">
                      <a16:creationId xmlns:a16="http://schemas.microsoft.com/office/drawing/2014/main" id="{73D8A337-13CE-4A57-B2AB-AEA288EDDAC9}"/>
                    </a:ext>
                  </a:extLst>
                </p:cNvPr>
                <p:cNvSpPr txBox="1"/>
                <p:nvPr/>
              </p:nvSpPr>
              <p:spPr>
                <a:xfrm>
                  <a:off x="3511719" y="2838423"/>
                  <a:ext cx="1350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C0000"/>
                      </a:solidFill>
                      <a:ea typeface="Cambria" panose="02040503050406030204" pitchFamily="18" charset="0"/>
                    </a:rPr>
                    <a:t>Wordline</a:t>
                  </a:r>
                  <a:endParaRPr b="1" dirty="0">
                    <a:solidFill>
                      <a:srgbClr val="CC0000"/>
                    </a:solidFill>
                    <a:ea typeface="Cambria" panose="02040503050406030204" pitchFamily="18" charset="0"/>
                  </a:endParaRPr>
                </a:p>
              </p:txBody>
            </p:sp>
          </p:grpSp>
          <p:cxnSp>
            <p:nvCxnSpPr>
              <p:cNvPr id="9" name="Google Shape;109;p18">
                <a:extLst>
                  <a:ext uri="{FF2B5EF4-FFF2-40B4-BE49-F238E27FC236}">
                    <a16:creationId xmlns:a16="http://schemas.microsoft.com/office/drawing/2014/main" id="{2A90B7C0-D21E-42C3-7925-F048973FF41E}"/>
                  </a:ext>
                </a:extLst>
              </p:cNvPr>
              <p:cNvCxnSpPr>
                <a:cxnSpLocks/>
                <a:stCxn id="25" idx="0"/>
                <a:endCxn id="13" idx="0"/>
              </p:cNvCxnSpPr>
              <p:nvPr/>
            </p:nvCxnSpPr>
            <p:spPr>
              <a:xfrm>
                <a:off x="2270824" y="2536751"/>
                <a:ext cx="3294310" cy="279387"/>
              </a:xfrm>
              <a:prstGeom prst="straightConnector1">
                <a:avLst/>
              </a:prstGeom>
              <a:noFill/>
              <a:ln w="76200" cap="flat" cmpd="sng">
                <a:solidFill>
                  <a:schemeClr val="dk2"/>
                </a:solidFill>
                <a:prstDash val="solid"/>
                <a:round/>
                <a:headEnd type="none" w="med" len="med"/>
                <a:tailEnd type="none" w="med" len="med"/>
              </a:ln>
            </p:spPr>
          </p:cxnSp>
          <p:cxnSp>
            <p:nvCxnSpPr>
              <p:cNvPr id="10" name="Google Shape;117;p18">
                <a:extLst>
                  <a:ext uri="{FF2B5EF4-FFF2-40B4-BE49-F238E27FC236}">
                    <a16:creationId xmlns:a16="http://schemas.microsoft.com/office/drawing/2014/main" id="{0E5CB723-00CE-4E1F-1CCE-930809AC8163}"/>
                  </a:ext>
                </a:extLst>
              </p:cNvPr>
              <p:cNvCxnSpPr>
                <a:cxnSpLocks/>
                <a:stCxn id="25" idx="5"/>
                <a:endCxn id="13" idx="4"/>
              </p:cNvCxnSpPr>
              <p:nvPr/>
            </p:nvCxnSpPr>
            <p:spPr>
              <a:xfrm flipV="1">
                <a:off x="3379214" y="3364838"/>
                <a:ext cx="2185920" cy="1847803"/>
              </a:xfrm>
              <a:prstGeom prst="straightConnector1">
                <a:avLst/>
              </a:prstGeom>
              <a:noFill/>
              <a:ln w="76200" cap="flat" cmpd="sng">
                <a:solidFill>
                  <a:schemeClr val="dk2"/>
                </a:solidFill>
                <a:prstDash val="solid"/>
                <a:round/>
                <a:headEnd type="none" w="med" len="med"/>
                <a:tailEnd type="none" w="med" len="med"/>
              </a:ln>
            </p:spPr>
          </p:cxnSp>
        </p:grpSp>
        <p:grpSp>
          <p:nvGrpSpPr>
            <p:cNvPr id="28" name="Group 27">
              <a:extLst>
                <a:ext uri="{FF2B5EF4-FFF2-40B4-BE49-F238E27FC236}">
                  <a16:creationId xmlns:a16="http://schemas.microsoft.com/office/drawing/2014/main" id="{F0AD3653-12BC-C937-2105-35098FDA5CA6}"/>
                </a:ext>
              </a:extLst>
            </p:cNvPr>
            <p:cNvGrpSpPr/>
            <p:nvPr/>
          </p:nvGrpSpPr>
          <p:grpSpPr>
            <a:xfrm>
              <a:off x="656190" y="2637934"/>
              <a:ext cx="3135000" cy="3135000"/>
              <a:chOff x="656190" y="2637934"/>
              <a:chExt cx="3135000" cy="3135000"/>
            </a:xfrm>
          </p:grpSpPr>
          <p:grpSp>
            <p:nvGrpSpPr>
              <p:cNvPr id="24" name="Group 23">
                <a:extLst>
                  <a:ext uri="{FF2B5EF4-FFF2-40B4-BE49-F238E27FC236}">
                    <a16:creationId xmlns:a16="http://schemas.microsoft.com/office/drawing/2014/main" id="{35CC5C77-8D77-3D04-DC46-134366968D39}"/>
                  </a:ext>
                </a:extLst>
              </p:cNvPr>
              <p:cNvGrpSpPr/>
              <p:nvPr/>
            </p:nvGrpSpPr>
            <p:grpSpPr>
              <a:xfrm>
                <a:off x="656190" y="2637934"/>
                <a:ext cx="3135000" cy="3135000"/>
                <a:chOff x="703324" y="2536751"/>
                <a:chExt cx="3135000" cy="3135000"/>
              </a:xfrm>
            </p:grpSpPr>
            <p:sp>
              <p:nvSpPr>
                <p:cNvPr id="25" name="Google Shape;108;p18">
                  <a:extLst>
                    <a:ext uri="{FF2B5EF4-FFF2-40B4-BE49-F238E27FC236}">
                      <a16:creationId xmlns:a16="http://schemas.microsoft.com/office/drawing/2014/main" id="{9CB6E17B-FF17-C9AD-CA49-345EC4A4328A}"/>
                    </a:ext>
                  </a:extLst>
                </p:cNvPr>
                <p:cNvSpPr/>
                <p:nvPr/>
              </p:nvSpPr>
              <p:spPr>
                <a:xfrm>
                  <a:off x="703324" y="2536751"/>
                  <a:ext cx="3135000" cy="3135000"/>
                </a:xfrm>
                <a:prstGeom prst="ellipse">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oogle Shape;107;p18">
                  <a:extLst>
                    <a:ext uri="{FF2B5EF4-FFF2-40B4-BE49-F238E27FC236}">
                      <a16:creationId xmlns:a16="http://schemas.microsoft.com/office/drawing/2014/main" id="{EA1550FB-9AB5-5348-A6F7-D81F01C43427}"/>
                    </a:ext>
                  </a:extLst>
                </p:cNvPr>
                <p:cNvPicPr preferRelativeResize="0"/>
                <p:nvPr/>
              </p:nvPicPr>
              <p:blipFill>
                <a:blip r:embed="rId2">
                  <a:alphaModFix/>
                </a:blip>
                <a:stretch>
                  <a:fillRect/>
                </a:stretch>
              </p:blipFill>
              <p:spPr>
                <a:xfrm>
                  <a:off x="737224" y="2856513"/>
                  <a:ext cx="3067200" cy="2495475"/>
                </a:xfrm>
                <a:prstGeom prst="rect">
                  <a:avLst/>
                </a:prstGeom>
                <a:noFill/>
                <a:ln>
                  <a:noFill/>
                </a:ln>
              </p:spPr>
            </p:pic>
          </p:grpSp>
          <p:sp>
            <p:nvSpPr>
              <p:cNvPr id="27" name="Oval 26">
                <a:extLst>
                  <a:ext uri="{FF2B5EF4-FFF2-40B4-BE49-F238E27FC236}">
                    <a16:creationId xmlns:a16="http://schemas.microsoft.com/office/drawing/2014/main" id="{EA115AB9-67C5-6A25-3DB8-85C35007178D}"/>
                  </a:ext>
                </a:extLst>
              </p:cNvPr>
              <p:cNvSpPr/>
              <p:nvPr/>
            </p:nvSpPr>
            <p:spPr bwMode="auto">
              <a:xfrm>
                <a:off x="1729633" y="5225920"/>
                <a:ext cx="211797" cy="211797"/>
              </a:xfrm>
              <a:prstGeom prst="ellipse">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H" sz="1800" b="0" i="0" u="none" strike="noStrike" cap="none" normalizeH="0" baseline="0">
                  <a:ln>
                    <a:noFill/>
                  </a:ln>
                  <a:solidFill>
                    <a:schemeClr val="tx1"/>
                  </a:solidFill>
                  <a:effectLst/>
                  <a:latin typeface="Arial" pitchFamily="34" charset="0"/>
                </a:endParaRPr>
              </a:p>
            </p:txBody>
          </p:sp>
        </p:grpSp>
        <p:sp>
          <p:nvSpPr>
            <p:cNvPr id="5" name="Google Shape;115;p18">
              <a:extLst>
                <a:ext uri="{FF2B5EF4-FFF2-40B4-BE49-F238E27FC236}">
                  <a16:creationId xmlns:a16="http://schemas.microsoft.com/office/drawing/2014/main" id="{1285D524-CFEA-EBE5-B854-3BF9DB7068DE}"/>
                </a:ext>
              </a:extLst>
            </p:cNvPr>
            <p:cNvSpPr/>
            <p:nvPr/>
          </p:nvSpPr>
          <p:spPr>
            <a:xfrm>
              <a:off x="4986748" y="5240213"/>
              <a:ext cx="2894100" cy="624900"/>
            </a:xfrm>
            <a:prstGeom prst="rect">
              <a:avLst/>
            </a:prstGeom>
            <a:solidFill>
              <a:schemeClr val="tx1">
                <a:lumMod val="50000"/>
                <a:lumOff val="50000"/>
              </a:schemeClr>
            </a:solidFill>
            <a:ln w="76200" cap="flat" cmpd="sng">
              <a:solidFill>
                <a:schemeClr val="tx1">
                  <a:lumMod val="85000"/>
                  <a:lumOff val="1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bg1"/>
                  </a:solidFill>
                </a:rPr>
                <a:t>Sense Amplifiers</a:t>
              </a:r>
              <a:endParaRPr sz="2400" b="1" dirty="0">
                <a:solidFill>
                  <a:schemeClr val="bg1"/>
                </a:solidFill>
              </a:endParaRPr>
            </a:p>
          </p:txBody>
        </p:sp>
        <p:sp>
          <p:nvSpPr>
            <p:cNvPr id="34" name="Google Shape;110;p18">
              <a:extLst>
                <a:ext uri="{FF2B5EF4-FFF2-40B4-BE49-F238E27FC236}">
                  <a16:creationId xmlns:a16="http://schemas.microsoft.com/office/drawing/2014/main" id="{9C600705-10D3-E40A-D2B9-94C8DD2F03DC}"/>
                </a:ext>
              </a:extLst>
            </p:cNvPr>
            <p:cNvSpPr txBox="1"/>
            <p:nvPr/>
          </p:nvSpPr>
          <p:spPr>
            <a:xfrm>
              <a:off x="4967815" y="4322255"/>
              <a:ext cx="28941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00B050"/>
                  </a:solidFill>
                  <a:ea typeface="Cambria" panose="02040503050406030204" pitchFamily="18" charset="0"/>
                </a:rPr>
                <a:t>DRAM Row</a:t>
              </a:r>
              <a:endParaRPr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67157561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16EF7-7F49-2EAE-0F7D-202A2176487D}"/>
            </a:ext>
          </a:extLst>
        </p:cNvPr>
        <p:cNvGrpSpPr/>
        <p:nvPr/>
      </p:nvGrpSpPr>
      <p:grpSpPr>
        <a:xfrm>
          <a:off x="0" y="0"/>
          <a:ext cx="0" cy="0"/>
          <a:chOff x="0" y="0"/>
          <a:chExt cx="0" cy="0"/>
        </a:xfrm>
      </p:grpSpPr>
      <p:sp>
        <p:nvSpPr>
          <p:cNvPr id="96257" name="Rectangle 4">
            <a:extLst>
              <a:ext uri="{FF2B5EF4-FFF2-40B4-BE49-F238E27FC236}">
                <a16:creationId xmlns:a16="http://schemas.microsoft.com/office/drawing/2014/main" id="{C5803C36-FA05-B56C-53E2-09BE7CF9DCB7}"/>
              </a:ext>
            </a:extLst>
          </p:cNvPr>
          <p:cNvSpPr>
            <a:spLocks noGrp="1" noChangeArrowheads="1"/>
          </p:cNvSpPr>
          <p:nvPr>
            <p:ph type="ctrTitle"/>
          </p:nvPr>
        </p:nvSpPr>
        <p:spPr>
          <a:xfrm>
            <a:off x="396081" y="1151724"/>
            <a:ext cx="8428037" cy="2198749"/>
          </a:xfrm>
        </p:spPr>
        <p:txBody>
          <a:bodyPr anchor="ctr"/>
          <a:lstStyle/>
          <a:p>
            <a:pPr algn="ctr" eaLnBrk="1" hangingPunct="1"/>
            <a:r>
              <a:rPr lang="en-US" altLang="en-US" sz="4000" b="1" dirty="0">
                <a:solidFill>
                  <a:srgbClr val="C00000"/>
                </a:solidFill>
                <a:ea typeface="ＭＳ Ｐゴシック" charset="-128"/>
              </a:rPr>
              <a:t>Revisiting DRAM Read Disturbance</a:t>
            </a:r>
            <a:br>
              <a:rPr lang="en-US" altLang="en-US" sz="4400" dirty="0">
                <a:solidFill>
                  <a:srgbClr val="006633"/>
                </a:solidFill>
                <a:ea typeface="ＭＳ Ｐゴシック" panose="020B0600070205080204" pitchFamily="34" charset="-128"/>
              </a:rPr>
            </a:br>
            <a:r>
              <a:rPr lang="en-US" altLang="en-US" sz="3200" dirty="0">
                <a:solidFill>
                  <a:srgbClr val="006633"/>
                </a:solidFill>
                <a:ea typeface="ＭＳ Ｐゴシック" panose="020B0600070205080204" pitchFamily="34" charset="-128"/>
              </a:rPr>
              <a:t>Identifying Inconsistencies Between </a:t>
            </a:r>
            <a:br>
              <a:rPr lang="en-US" altLang="en-US" sz="3200" dirty="0">
                <a:solidFill>
                  <a:srgbClr val="006633"/>
                </a:solidFill>
                <a:ea typeface="ＭＳ Ｐゴシック" panose="020B0600070205080204" pitchFamily="34" charset="-128"/>
              </a:rPr>
            </a:br>
            <a:r>
              <a:rPr lang="en-US" altLang="en-US" sz="3200" dirty="0">
                <a:solidFill>
                  <a:srgbClr val="006633"/>
                </a:solidFill>
                <a:ea typeface="ＭＳ Ｐゴシック" panose="020B0600070205080204" pitchFamily="34" charset="-128"/>
              </a:rPr>
              <a:t>Experimental Characterization and </a:t>
            </a:r>
            <a:br>
              <a:rPr lang="en-US" altLang="en-US" sz="3200" dirty="0">
                <a:solidFill>
                  <a:srgbClr val="006633"/>
                </a:solidFill>
                <a:ea typeface="ＭＳ Ｐゴシック" panose="020B0600070205080204" pitchFamily="34" charset="-128"/>
              </a:rPr>
            </a:br>
            <a:r>
              <a:rPr lang="en-US" altLang="en-US" sz="3200" dirty="0">
                <a:solidFill>
                  <a:srgbClr val="006633"/>
                </a:solidFill>
                <a:ea typeface="ＭＳ Ｐゴシック" panose="020B0600070205080204" pitchFamily="34" charset="-128"/>
              </a:rPr>
              <a:t>Device-Level Studies</a:t>
            </a:r>
            <a:endParaRPr lang="en-US" altLang="en-US" sz="4400" dirty="0">
              <a:ea typeface="ＭＳ Ｐゴシック" charset="-128"/>
            </a:endParaRPr>
          </a:p>
        </p:txBody>
      </p:sp>
      <p:sp>
        <p:nvSpPr>
          <p:cNvPr id="96258" name="Rectangle 5">
            <a:extLst>
              <a:ext uri="{FF2B5EF4-FFF2-40B4-BE49-F238E27FC236}">
                <a16:creationId xmlns:a16="http://schemas.microsoft.com/office/drawing/2014/main" id="{38129196-844D-03E4-A410-314EDC4C97AA}"/>
              </a:ext>
            </a:extLst>
          </p:cNvPr>
          <p:cNvSpPr>
            <a:spLocks noGrp="1" noChangeArrowheads="1"/>
          </p:cNvSpPr>
          <p:nvPr>
            <p:ph type="subTitle" idx="1"/>
          </p:nvPr>
        </p:nvSpPr>
        <p:spPr>
          <a:xfrm>
            <a:off x="685799" y="3773573"/>
            <a:ext cx="7848600" cy="2708190"/>
          </a:xfrm>
        </p:spPr>
        <p:txBody>
          <a:bodyPr/>
          <a:lstStyle/>
          <a:p>
            <a:pPr eaLnBrk="1" hangingPunct="1">
              <a:buFont typeface="Wingdings" charset="2"/>
              <a:buNone/>
            </a:pPr>
            <a:r>
              <a:rPr lang="en-US" altLang="en-US" b="1" dirty="0">
                <a:solidFill>
                  <a:srgbClr val="003399"/>
                </a:solidFill>
                <a:ea typeface="ＭＳ Ｐゴシック" charset="-128"/>
              </a:rPr>
              <a:t>Haocong Luo</a:t>
            </a:r>
            <a:r>
              <a:rPr lang="en-US" altLang="en-US" dirty="0">
                <a:solidFill>
                  <a:srgbClr val="003399"/>
                </a:solidFill>
                <a:ea typeface="ＭＳ Ｐゴシック" charset="-128"/>
              </a:rPr>
              <a:t>      İsmail Emir Yüksel       Ataberk Olgun</a:t>
            </a:r>
          </a:p>
          <a:p>
            <a:pPr eaLnBrk="1" hangingPunct="1">
              <a:buFont typeface="Wingdings" charset="2"/>
              <a:buNone/>
            </a:pPr>
            <a:r>
              <a:rPr lang="en-US" altLang="en-US" dirty="0">
                <a:solidFill>
                  <a:srgbClr val="003399"/>
                </a:solidFill>
                <a:ea typeface="ＭＳ Ｐゴシック" charset="-128"/>
              </a:rPr>
              <a:t>A. Giray Yağlıkçı          Onur Mutlu </a:t>
            </a:r>
          </a:p>
          <a:p>
            <a:pPr eaLnBrk="1" hangingPunct="1">
              <a:buFont typeface="Wingdings" charset="2"/>
              <a:buNone/>
            </a:pPr>
            <a:endParaRPr lang="en-US" altLang="en-US" sz="700" dirty="0">
              <a:solidFill>
                <a:srgbClr val="003399"/>
              </a:solidFill>
              <a:ea typeface="ＭＳ Ｐゴシック" charset="-128"/>
            </a:endParaRPr>
          </a:p>
          <a:p>
            <a:pPr eaLnBrk="1" hangingPunct="1">
              <a:buFont typeface="Wingdings" charset="2"/>
              <a:buNone/>
            </a:pPr>
            <a:r>
              <a:rPr lang="en-US" altLang="en-US" b="1" dirty="0">
                <a:ea typeface="ＭＳ Ｐゴシック" charset="-128"/>
              </a:rPr>
              <a:t>ETH Zurich</a:t>
            </a:r>
          </a:p>
          <a:p>
            <a:pPr eaLnBrk="1" hangingPunct="1">
              <a:buFont typeface="Wingdings" charset="2"/>
              <a:buNone/>
            </a:pPr>
            <a:endParaRPr lang="en-US" altLang="en-US" sz="500" dirty="0">
              <a:solidFill>
                <a:srgbClr val="003399"/>
              </a:solidFill>
              <a:ea typeface="ＭＳ Ｐゴシック" charset="-128"/>
            </a:endParaRPr>
          </a:p>
          <a:p>
            <a:pPr eaLnBrk="1" hangingPunct="1"/>
            <a:r>
              <a:rPr lang="en-US" altLang="en-US" dirty="0">
                <a:solidFill>
                  <a:schemeClr val="bg1">
                    <a:lumMod val="65000"/>
                  </a:schemeClr>
                </a:solidFill>
                <a:ea typeface="ＭＳ Ｐゴシック" charset="-128"/>
              </a:rPr>
              <a:t>VTS’ 25</a:t>
            </a:r>
          </a:p>
          <a:p>
            <a:pPr eaLnBrk="1" hangingPunct="1">
              <a:buFont typeface="Wingdings" charset="2"/>
              <a:buNone/>
            </a:pPr>
            <a:r>
              <a:rPr lang="en-US" altLang="en-US" dirty="0">
                <a:solidFill>
                  <a:schemeClr val="bg1">
                    <a:lumMod val="65000"/>
                  </a:schemeClr>
                </a:solidFill>
                <a:ea typeface="ＭＳ Ｐゴシック" charset="-128"/>
              </a:rPr>
              <a:t>28 April 2025</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pic>
        <p:nvPicPr>
          <p:cNvPr id="2" name="Graphic 1">
            <a:extLst>
              <a:ext uri="{FF2B5EF4-FFF2-40B4-BE49-F238E27FC236}">
                <a16:creationId xmlns:a16="http://schemas.microsoft.com/office/drawing/2014/main" id="{88D79DA2-3DDC-1A6D-9311-5073573A73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8954" y="6405806"/>
            <a:ext cx="1621717" cy="311988"/>
          </a:xfrm>
          <a:prstGeom prst="rect">
            <a:avLst/>
          </a:prstGeom>
        </p:spPr>
      </p:pic>
      <p:pic>
        <p:nvPicPr>
          <p:cNvPr id="3" name="Picture 2">
            <a:extLst>
              <a:ext uri="{FF2B5EF4-FFF2-40B4-BE49-F238E27FC236}">
                <a16:creationId xmlns:a16="http://schemas.microsoft.com/office/drawing/2014/main" id="{A63F5966-4412-1492-678B-CC97344E078A}"/>
              </a:ext>
            </a:extLst>
          </p:cNvPr>
          <p:cNvPicPr>
            <a:picLocks noChangeAspect="1"/>
          </p:cNvPicPr>
          <p:nvPr/>
        </p:nvPicPr>
        <p:blipFill rotWithShape="1">
          <a:blip r:embed="rId5"/>
          <a:srcRect l="11820" t="33599" r="12247" b="30996"/>
          <a:stretch/>
        </p:blipFill>
        <p:spPr>
          <a:xfrm>
            <a:off x="7051627" y="6400703"/>
            <a:ext cx="1813419" cy="311987"/>
          </a:xfrm>
          <a:prstGeom prst="rect">
            <a:avLst/>
          </a:prstGeom>
        </p:spPr>
      </p:pic>
      <p:pic>
        <p:nvPicPr>
          <p:cNvPr id="5" name="Picture 4">
            <a:extLst>
              <a:ext uri="{FF2B5EF4-FFF2-40B4-BE49-F238E27FC236}">
                <a16:creationId xmlns:a16="http://schemas.microsoft.com/office/drawing/2014/main" id="{72A2BCEC-E05D-020D-9914-331841BF6EFF}"/>
              </a:ext>
            </a:extLst>
          </p:cNvPr>
          <p:cNvPicPr>
            <a:picLocks noChangeAspect="1"/>
          </p:cNvPicPr>
          <p:nvPr/>
        </p:nvPicPr>
        <p:blipFill>
          <a:blip r:embed="rId6"/>
          <a:stretch>
            <a:fillRect/>
          </a:stretch>
        </p:blipFill>
        <p:spPr>
          <a:xfrm>
            <a:off x="7051627" y="4471093"/>
            <a:ext cx="1107931" cy="1099614"/>
          </a:xfrm>
          <a:prstGeom prst="rect">
            <a:avLst/>
          </a:prstGeom>
        </p:spPr>
      </p:pic>
      <p:sp>
        <p:nvSpPr>
          <p:cNvPr id="6" name="TextBox 5">
            <a:extLst>
              <a:ext uri="{FF2B5EF4-FFF2-40B4-BE49-F238E27FC236}">
                <a16:creationId xmlns:a16="http://schemas.microsoft.com/office/drawing/2014/main" id="{493659DC-4428-3F9B-3380-8D84EA1C8C02}"/>
              </a:ext>
            </a:extLst>
          </p:cNvPr>
          <p:cNvSpPr txBox="1"/>
          <p:nvPr/>
        </p:nvSpPr>
        <p:spPr>
          <a:xfrm>
            <a:off x="6836484" y="5662365"/>
            <a:ext cx="1621717" cy="369332"/>
          </a:xfrm>
          <a:prstGeom prst="rect">
            <a:avLst/>
          </a:prstGeom>
          <a:noFill/>
        </p:spPr>
        <p:txBody>
          <a:bodyPr wrap="square" rtlCol="0">
            <a:spAutoFit/>
          </a:bodyPr>
          <a:lstStyle/>
          <a:p>
            <a:pPr algn="ctr"/>
            <a:r>
              <a:rPr lang="en-US" b="1" dirty="0">
                <a:solidFill>
                  <a:srgbClr val="C00000"/>
                </a:solidFill>
              </a:rPr>
              <a:t>Data &amp; Code</a:t>
            </a:r>
            <a:endParaRPr lang="LID4096" b="1" dirty="0">
              <a:solidFill>
                <a:srgbClr val="C00000"/>
              </a:solidFill>
            </a:endParaRPr>
          </a:p>
        </p:txBody>
      </p:sp>
      <p:pic>
        <p:nvPicPr>
          <p:cNvPr id="10" name="Picture 9">
            <a:extLst>
              <a:ext uri="{FF2B5EF4-FFF2-40B4-BE49-F238E27FC236}">
                <a16:creationId xmlns:a16="http://schemas.microsoft.com/office/drawing/2014/main" id="{EEEFE3F1-35F1-38D9-D4BB-49CF764E8AAF}"/>
              </a:ext>
            </a:extLst>
          </p:cNvPr>
          <p:cNvPicPr>
            <a:picLocks noChangeAspect="1"/>
          </p:cNvPicPr>
          <p:nvPr/>
        </p:nvPicPr>
        <p:blipFill>
          <a:blip r:embed="rId7"/>
          <a:stretch>
            <a:fillRect/>
          </a:stretch>
        </p:blipFill>
        <p:spPr>
          <a:xfrm>
            <a:off x="1032900" y="4471593"/>
            <a:ext cx="1100700" cy="1099114"/>
          </a:xfrm>
          <a:prstGeom prst="rect">
            <a:avLst/>
          </a:prstGeom>
        </p:spPr>
      </p:pic>
      <p:sp>
        <p:nvSpPr>
          <p:cNvPr id="11" name="TextBox 10">
            <a:extLst>
              <a:ext uri="{FF2B5EF4-FFF2-40B4-BE49-F238E27FC236}">
                <a16:creationId xmlns:a16="http://schemas.microsoft.com/office/drawing/2014/main" id="{0B4F7513-FA8C-CD7F-EB0E-9AC81ECB8666}"/>
              </a:ext>
            </a:extLst>
          </p:cNvPr>
          <p:cNvSpPr txBox="1"/>
          <p:nvPr/>
        </p:nvSpPr>
        <p:spPr>
          <a:xfrm>
            <a:off x="772391" y="5662365"/>
            <a:ext cx="1621717" cy="369332"/>
          </a:xfrm>
          <a:prstGeom prst="rect">
            <a:avLst/>
          </a:prstGeom>
          <a:noFill/>
        </p:spPr>
        <p:txBody>
          <a:bodyPr wrap="square" rtlCol="0">
            <a:spAutoFit/>
          </a:bodyPr>
          <a:lstStyle/>
          <a:p>
            <a:pPr algn="ctr"/>
            <a:r>
              <a:rPr lang="en-US" b="1" dirty="0" err="1">
                <a:solidFill>
                  <a:srgbClr val="C00000"/>
                </a:solidFill>
              </a:rPr>
              <a:t>arXiv</a:t>
            </a:r>
            <a:endParaRPr lang="LID4096" b="1" dirty="0">
              <a:solidFill>
                <a:srgbClr val="C00000"/>
              </a:solidFill>
            </a:endParaRPr>
          </a:p>
        </p:txBody>
      </p:sp>
    </p:spTree>
    <p:extLst>
      <p:ext uri="{BB962C8B-B14F-4D97-AF65-F5344CB8AC3E}">
        <p14:creationId xmlns:p14="http://schemas.microsoft.com/office/powerpoint/2010/main" val="399981654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E3831-3259-ED29-00CC-6027187C693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52DAFAC4-BF0A-6137-14B9-3D70B3850CE5}"/>
                  </a:ext>
                </a:extLst>
              </p:cNvPr>
              <p:cNvSpPr txBox="1">
                <a:spLocks/>
              </p:cNvSpPr>
              <p:nvPr/>
            </p:nvSpPr>
            <p:spPr bwMode="auto">
              <a:xfrm>
                <a:off x="228600" y="970961"/>
                <a:ext cx="8610600" cy="55193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True-Cell and Anti-Cell</a:t>
                </a:r>
              </a:p>
              <a:p>
                <a:pPr lvl="1">
                  <a:spcBef>
                    <a:spcPts val="600"/>
                  </a:spcBef>
                </a:pPr>
                <a:r>
                  <a:rPr lang="en-US" sz="1800" dirty="0"/>
                  <a:t>The sense amplifier is a differential amplifier</a:t>
                </a:r>
              </a:p>
              <a:p>
                <a:pPr lvl="1">
                  <a:spcBef>
                    <a:spcPts val="600"/>
                  </a:spcBef>
                </a:pPr>
                <a:r>
                  <a:rPr lang="en-US" sz="1800" dirty="0"/>
                  <a:t>A DRAM cell can represent a logical 1 by storing either positive or negative charge depending on if it is connected to </a:t>
                </a:r>
                <a14:m>
                  <m:oMath xmlns:m="http://schemas.openxmlformats.org/officeDocument/2006/math">
                    <m:r>
                      <m:rPr>
                        <m:nor/>
                      </m:rPr>
                      <a:rPr lang="en-US" sz="1800" b="1" i="0" dirty="0" smtClean="0">
                        <a:latin typeface="Cambria Math" panose="02040503050406030204" pitchFamily="18" charset="0"/>
                      </a:rPr>
                      <m:t>Bitline</m:t>
                    </m:r>
                  </m:oMath>
                </a14:m>
                <a:r>
                  <a:rPr lang="en-US" sz="1800" dirty="0"/>
                  <a:t> or </a:t>
                </a:r>
                <a14:m>
                  <m:oMath xmlns:m="http://schemas.openxmlformats.org/officeDocument/2006/math">
                    <m:bar>
                      <m:barPr>
                        <m:pos m:val="top"/>
                        <m:ctrlPr>
                          <a:rPr lang="en-US" sz="1800" i="1" dirty="0" smtClean="0">
                            <a:latin typeface="Cambria Math" panose="02040503050406030204" pitchFamily="18" charset="0"/>
                          </a:rPr>
                        </m:ctrlPr>
                      </m:barPr>
                      <m:e>
                        <m:r>
                          <m:rPr>
                            <m:nor/>
                          </m:rPr>
                          <a:rPr lang="en-US" sz="1800" b="1" i="0" dirty="0" smtClean="0">
                            <a:latin typeface="Cambria Math" panose="02040503050406030204" pitchFamily="18" charset="0"/>
                          </a:rPr>
                          <m:t>Bitline</m:t>
                        </m:r>
                      </m:e>
                    </m:bar>
                  </m:oMath>
                </a14:m>
                <a:r>
                  <a:rPr lang="en-US" sz="1800" dirty="0"/>
                  <a:t> </a:t>
                </a:r>
              </a:p>
              <a:p>
                <a:pPr marL="258365" lvl="1" indent="0">
                  <a:spcBef>
                    <a:spcPts val="600"/>
                  </a:spcBef>
                  <a:buNone/>
                </a:pPr>
                <a:endParaRPr lang="en-US" sz="1800" dirty="0"/>
              </a:p>
            </p:txBody>
          </p:sp>
        </mc:Choice>
        <mc:Fallback xmlns="">
          <p:sp>
            <p:nvSpPr>
              <p:cNvPr id="6" name="Content Placeholder 2">
                <a:extLst>
                  <a:ext uri="{FF2B5EF4-FFF2-40B4-BE49-F238E27FC236}">
                    <a16:creationId xmlns:a16="http://schemas.microsoft.com/office/drawing/2014/main" id="{52DAFAC4-BF0A-6137-14B9-3D70B3850CE5}"/>
                  </a:ext>
                </a:extLst>
              </p:cNvPr>
              <p:cNvSpPr txBox="1">
                <a:spLocks noRot="1" noChangeAspect="1" noMove="1" noResize="1" noEditPoints="1" noAdjustHandles="1" noChangeArrowheads="1" noChangeShapeType="1" noTextEdit="1"/>
              </p:cNvSpPr>
              <p:nvPr/>
            </p:nvSpPr>
            <p:spPr bwMode="auto">
              <a:xfrm>
                <a:off x="228600" y="970961"/>
                <a:ext cx="8610600" cy="5519393"/>
              </a:xfrm>
              <a:prstGeom prst="rect">
                <a:avLst/>
              </a:prstGeom>
              <a:blipFill>
                <a:blip r:embed="rId3"/>
                <a:stretch>
                  <a:fillRect l="-71" t="-5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H">
                    <a:noFill/>
                  </a:rPr>
                  <a:t> </a:t>
                </a:r>
              </a:p>
            </p:txBody>
          </p:sp>
        </mc:Fallback>
      </mc:AlternateContent>
      <p:sp>
        <p:nvSpPr>
          <p:cNvPr id="2" name="Title 1">
            <a:extLst>
              <a:ext uri="{FF2B5EF4-FFF2-40B4-BE49-F238E27FC236}">
                <a16:creationId xmlns:a16="http://schemas.microsoft.com/office/drawing/2014/main" id="{9483506A-D9E7-04E2-E2BC-1B7732E36645}"/>
              </a:ext>
            </a:extLst>
          </p:cNvPr>
          <p:cNvSpPr>
            <a:spLocks noGrp="1"/>
          </p:cNvSpPr>
          <p:nvPr>
            <p:ph type="title"/>
          </p:nvPr>
        </p:nvSpPr>
        <p:spPr/>
        <p:txBody>
          <a:bodyPr/>
          <a:lstStyle/>
          <a:p>
            <a:r>
              <a:rPr lang="en-US" sz="3600" b="1" dirty="0"/>
              <a:t>Background – DRAM Organization II</a:t>
            </a:r>
          </a:p>
        </p:txBody>
      </p:sp>
      <p:sp>
        <p:nvSpPr>
          <p:cNvPr id="4" name="Slide Number Placeholder 3">
            <a:extLst>
              <a:ext uri="{FF2B5EF4-FFF2-40B4-BE49-F238E27FC236}">
                <a16:creationId xmlns:a16="http://schemas.microsoft.com/office/drawing/2014/main" id="{365FC71D-C603-2138-5FBC-D0359492013F}"/>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grpSp>
        <p:nvGrpSpPr>
          <p:cNvPr id="80" name="Group 79">
            <a:extLst>
              <a:ext uri="{FF2B5EF4-FFF2-40B4-BE49-F238E27FC236}">
                <a16:creationId xmlns:a16="http://schemas.microsoft.com/office/drawing/2014/main" id="{D9BBC71F-29F9-6D9B-F360-35C2CA06F2E3}"/>
              </a:ext>
            </a:extLst>
          </p:cNvPr>
          <p:cNvGrpSpPr/>
          <p:nvPr/>
        </p:nvGrpSpPr>
        <p:grpSpPr>
          <a:xfrm>
            <a:off x="5312161" y="2344357"/>
            <a:ext cx="3527039" cy="4091302"/>
            <a:chOff x="4672730" y="2780824"/>
            <a:chExt cx="3527039" cy="4091302"/>
          </a:xfrm>
        </p:grpSpPr>
        <p:grpSp>
          <p:nvGrpSpPr>
            <p:cNvPr id="64" name="Group 63">
              <a:extLst>
                <a:ext uri="{FF2B5EF4-FFF2-40B4-BE49-F238E27FC236}">
                  <a16:creationId xmlns:a16="http://schemas.microsoft.com/office/drawing/2014/main" id="{E9429396-24FB-BD93-A4C8-68345F5F1F20}"/>
                </a:ext>
              </a:extLst>
            </p:cNvPr>
            <p:cNvGrpSpPr/>
            <p:nvPr/>
          </p:nvGrpSpPr>
          <p:grpSpPr>
            <a:xfrm>
              <a:off x="4672730" y="2780824"/>
              <a:ext cx="3296430" cy="2586196"/>
              <a:chOff x="4672730" y="2780824"/>
              <a:chExt cx="3296430" cy="2586196"/>
            </a:xfrm>
          </p:grpSpPr>
          <p:grpSp>
            <p:nvGrpSpPr>
              <p:cNvPr id="55" name="Group 54">
                <a:extLst>
                  <a:ext uri="{FF2B5EF4-FFF2-40B4-BE49-F238E27FC236}">
                    <a16:creationId xmlns:a16="http://schemas.microsoft.com/office/drawing/2014/main" id="{C0F45623-BD3E-9B7F-8422-167B934FD891}"/>
                  </a:ext>
                </a:extLst>
              </p:cNvPr>
              <p:cNvGrpSpPr/>
              <p:nvPr/>
            </p:nvGrpSpPr>
            <p:grpSpPr>
              <a:xfrm>
                <a:off x="6386163" y="4212518"/>
                <a:ext cx="1108800" cy="1154502"/>
                <a:chOff x="1476000" y="4139007"/>
                <a:chExt cx="1108800" cy="1154502"/>
              </a:xfrm>
            </p:grpSpPr>
            <p:sp>
              <p:nvSpPr>
                <p:cNvPr id="53" name="Rectangle 52">
                  <a:extLst>
                    <a:ext uri="{FF2B5EF4-FFF2-40B4-BE49-F238E27FC236}">
                      <a16:creationId xmlns:a16="http://schemas.microsoft.com/office/drawing/2014/main" id="{BE372CB5-8CF3-EF12-DF9F-BA2D524BC8C1}"/>
                    </a:ext>
                  </a:extLst>
                </p:cNvPr>
                <p:cNvSpPr/>
                <p:nvPr/>
              </p:nvSpPr>
              <p:spPr bwMode="auto">
                <a:xfrm>
                  <a:off x="1476000" y="4396465"/>
                  <a:ext cx="1108800" cy="624900"/>
                </a:xfrm>
                <a:prstGeom prst="rect">
                  <a:avLst/>
                </a:prstGeom>
                <a:solidFill>
                  <a:schemeClr val="bg1"/>
                </a:solid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nvGrpSpPr>
                <p:cNvPr id="46" name="Group 45">
                  <a:extLst>
                    <a:ext uri="{FF2B5EF4-FFF2-40B4-BE49-F238E27FC236}">
                      <a16:creationId xmlns:a16="http://schemas.microsoft.com/office/drawing/2014/main" id="{9E8BEEFA-AC7B-BC78-68C5-0944BB4C9DC4}"/>
                    </a:ext>
                  </a:extLst>
                </p:cNvPr>
                <p:cNvGrpSpPr/>
                <p:nvPr/>
              </p:nvGrpSpPr>
              <p:grpSpPr>
                <a:xfrm>
                  <a:off x="1757793" y="4139007"/>
                  <a:ext cx="635542" cy="512193"/>
                  <a:chOff x="1757793" y="4139007"/>
                  <a:chExt cx="635542" cy="512193"/>
                </a:xfrm>
              </p:grpSpPr>
              <p:sp>
                <p:nvSpPr>
                  <p:cNvPr id="44" name="Isosceles Triangle 43">
                    <a:extLst>
                      <a:ext uri="{FF2B5EF4-FFF2-40B4-BE49-F238E27FC236}">
                        <a16:creationId xmlns:a16="http://schemas.microsoft.com/office/drawing/2014/main" id="{FBBF341F-DCC1-AE6E-B243-FE0914FE5337}"/>
                      </a:ext>
                    </a:extLst>
                  </p:cNvPr>
                  <p:cNvSpPr/>
                  <p:nvPr/>
                </p:nvSpPr>
                <p:spPr bwMode="auto">
                  <a:xfrm rot="5400000">
                    <a:off x="1722469" y="4174331"/>
                    <a:ext cx="512193" cy="441546"/>
                  </a:xfrm>
                  <a:prstGeom prst="triangle">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45" name="Oval 44">
                    <a:extLst>
                      <a:ext uri="{FF2B5EF4-FFF2-40B4-BE49-F238E27FC236}">
                        <a16:creationId xmlns:a16="http://schemas.microsoft.com/office/drawing/2014/main" id="{33DAE73E-4DEA-25F0-4F3F-CCC9114A147B}"/>
                      </a:ext>
                    </a:extLst>
                  </p:cNvPr>
                  <p:cNvSpPr/>
                  <p:nvPr/>
                </p:nvSpPr>
                <p:spPr bwMode="auto">
                  <a:xfrm rot="5400000">
                    <a:off x="2197331" y="4305479"/>
                    <a:ext cx="198011" cy="193996"/>
                  </a:xfrm>
                  <a:prstGeom prst="ellipse">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51" name="Isosceles Triangle 50">
                  <a:extLst>
                    <a:ext uri="{FF2B5EF4-FFF2-40B4-BE49-F238E27FC236}">
                      <a16:creationId xmlns:a16="http://schemas.microsoft.com/office/drawing/2014/main" id="{555E00A3-E380-C295-0A32-785738F41098}"/>
                    </a:ext>
                  </a:extLst>
                </p:cNvPr>
                <p:cNvSpPr/>
                <p:nvPr/>
              </p:nvSpPr>
              <p:spPr bwMode="auto">
                <a:xfrm rot="16200000">
                  <a:off x="1892395" y="4816640"/>
                  <a:ext cx="512193" cy="441546"/>
                </a:xfrm>
                <a:prstGeom prst="triangle">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2" name="Oval 51">
                  <a:extLst>
                    <a:ext uri="{FF2B5EF4-FFF2-40B4-BE49-F238E27FC236}">
                      <a16:creationId xmlns:a16="http://schemas.microsoft.com/office/drawing/2014/main" id="{D28AE674-5668-AC3D-8BFC-37D753348775}"/>
                    </a:ext>
                  </a:extLst>
                </p:cNvPr>
                <p:cNvSpPr/>
                <p:nvPr/>
              </p:nvSpPr>
              <p:spPr bwMode="auto">
                <a:xfrm rot="16200000">
                  <a:off x="1731715" y="4933042"/>
                  <a:ext cx="198011" cy="193996"/>
                </a:xfrm>
                <a:prstGeom prst="ellipse">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cxnSp>
            <p:nvCxnSpPr>
              <p:cNvPr id="59" name="Google Shape;97;p18">
                <a:extLst>
                  <a:ext uri="{FF2B5EF4-FFF2-40B4-BE49-F238E27FC236}">
                    <a16:creationId xmlns:a16="http://schemas.microsoft.com/office/drawing/2014/main" id="{3A665E7A-34B5-3C76-5026-19A4A0A901E6}"/>
                  </a:ext>
                </a:extLst>
              </p:cNvPr>
              <p:cNvCxnSpPr>
                <a:cxnSpLocks/>
              </p:cNvCxnSpPr>
              <p:nvPr/>
            </p:nvCxnSpPr>
            <p:spPr>
              <a:xfrm>
                <a:off x="6390343" y="3240000"/>
                <a:ext cx="0" cy="1206824"/>
              </a:xfrm>
              <a:prstGeom prst="straightConnector1">
                <a:avLst/>
              </a:prstGeom>
              <a:noFill/>
              <a:ln w="76200" cap="flat" cmpd="sng">
                <a:solidFill>
                  <a:srgbClr val="0066CC"/>
                </a:solidFill>
                <a:prstDash val="solid"/>
                <a:round/>
                <a:headEnd type="none" w="med" len="med"/>
                <a:tailEnd type="none" w="med" len="med"/>
              </a:ln>
            </p:spPr>
          </p:cxnSp>
          <p:grpSp>
            <p:nvGrpSpPr>
              <p:cNvPr id="5" name="Group 4">
                <a:extLst>
                  <a:ext uri="{FF2B5EF4-FFF2-40B4-BE49-F238E27FC236}">
                    <a16:creationId xmlns:a16="http://schemas.microsoft.com/office/drawing/2014/main" id="{D0DDFB9F-9763-0788-4CDF-DC5748A9674C}"/>
                  </a:ext>
                </a:extLst>
              </p:cNvPr>
              <p:cNvGrpSpPr/>
              <p:nvPr/>
            </p:nvGrpSpPr>
            <p:grpSpPr>
              <a:xfrm>
                <a:off x="4672730" y="3443724"/>
                <a:ext cx="3296430" cy="548700"/>
                <a:chOff x="3696191" y="3140256"/>
                <a:chExt cx="3296430" cy="548700"/>
              </a:xfrm>
            </p:grpSpPr>
            <p:cxnSp>
              <p:nvCxnSpPr>
                <p:cNvPr id="31" name="Google Shape;97;p18">
                  <a:extLst>
                    <a:ext uri="{FF2B5EF4-FFF2-40B4-BE49-F238E27FC236}">
                      <a16:creationId xmlns:a16="http://schemas.microsoft.com/office/drawing/2014/main" id="{30A78227-217B-E86F-0400-ED25A92FE894}"/>
                    </a:ext>
                  </a:extLst>
                </p:cNvPr>
                <p:cNvCxnSpPr>
                  <a:cxnSpLocks/>
                </p:cNvCxnSpPr>
                <p:nvPr/>
              </p:nvCxnSpPr>
              <p:spPr>
                <a:xfrm>
                  <a:off x="4976659" y="3414606"/>
                  <a:ext cx="2015962" cy="0"/>
                </a:xfrm>
                <a:prstGeom prst="straightConnector1">
                  <a:avLst/>
                </a:prstGeom>
                <a:noFill/>
                <a:ln w="76200" cap="flat" cmpd="sng">
                  <a:solidFill>
                    <a:srgbClr val="CC0000"/>
                  </a:solidFill>
                  <a:prstDash val="solid"/>
                  <a:round/>
                  <a:headEnd type="none" w="med" len="med"/>
                  <a:tailEnd type="none" w="med" len="med"/>
                </a:ln>
              </p:spPr>
            </p:cxnSp>
            <p:sp>
              <p:nvSpPr>
                <p:cNvPr id="33" name="Google Shape;102;p18">
                  <a:extLst>
                    <a:ext uri="{FF2B5EF4-FFF2-40B4-BE49-F238E27FC236}">
                      <a16:creationId xmlns:a16="http://schemas.microsoft.com/office/drawing/2014/main" id="{D1141FFB-63B1-CC9B-DDD9-822588DD8C8E}"/>
                    </a:ext>
                  </a:extLst>
                </p:cNvPr>
                <p:cNvSpPr/>
                <p:nvPr/>
              </p:nvSpPr>
              <p:spPr>
                <a:xfrm>
                  <a:off x="5135274" y="3140256"/>
                  <a:ext cx="548700" cy="548700"/>
                </a:xfrm>
                <a:prstGeom prst="ellipse">
                  <a:avLst/>
                </a:prstGeom>
                <a:solidFill>
                  <a:schemeClr val="bg1">
                    <a:lumMod val="85000"/>
                  </a:schemeClr>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16;p18">
                  <a:extLst>
                    <a:ext uri="{FF2B5EF4-FFF2-40B4-BE49-F238E27FC236}">
                      <a16:creationId xmlns:a16="http://schemas.microsoft.com/office/drawing/2014/main" id="{2CDBB3AF-6BD3-C286-6E0D-996A7D74D2CD}"/>
                    </a:ext>
                  </a:extLst>
                </p:cNvPr>
                <p:cNvSpPr txBox="1"/>
                <p:nvPr/>
              </p:nvSpPr>
              <p:spPr>
                <a:xfrm>
                  <a:off x="3696191" y="3147470"/>
                  <a:ext cx="1350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C0000"/>
                      </a:solidFill>
                      <a:ea typeface="Cambria" panose="02040503050406030204" pitchFamily="18" charset="0"/>
                    </a:rPr>
                    <a:t>Wordline</a:t>
                  </a:r>
                  <a:endParaRPr b="1" dirty="0">
                    <a:solidFill>
                      <a:srgbClr val="CC0000"/>
                    </a:solidFill>
                    <a:ea typeface="Cambria" panose="02040503050406030204" pitchFamily="18" charset="0"/>
                  </a:endParaRPr>
                </a:p>
              </p:txBody>
            </p:sp>
          </p:grpSp>
          <p:sp>
            <p:nvSpPr>
              <p:cNvPr id="61" name="Google Shape;116;p18">
                <a:extLst>
                  <a:ext uri="{FF2B5EF4-FFF2-40B4-BE49-F238E27FC236}">
                    <a16:creationId xmlns:a16="http://schemas.microsoft.com/office/drawing/2014/main" id="{D5AEAFDB-7668-EC4A-5303-5EE249567FF5}"/>
                  </a:ext>
                </a:extLst>
              </p:cNvPr>
              <p:cNvSpPr txBox="1"/>
              <p:nvPr/>
            </p:nvSpPr>
            <p:spPr>
              <a:xfrm>
                <a:off x="5953198" y="2780824"/>
                <a:ext cx="1350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0066CC"/>
                    </a:solidFill>
                    <a:ea typeface="Cambria" panose="02040503050406030204" pitchFamily="18" charset="0"/>
                  </a:rPr>
                  <a:t>Bitline</a:t>
                </a:r>
                <a:endParaRPr b="1" dirty="0">
                  <a:solidFill>
                    <a:srgbClr val="0066CC"/>
                  </a:solidFill>
                  <a:ea typeface="Cambria" panose="02040503050406030204" pitchFamily="18" charset="0"/>
                </a:endParaRPr>
              </a:p>
            </p:txBody>
          </p:sp>
          <p:sp>
            <p:nvSpPr>
              <p:cNvPr id="62" name="Google Shape;116;p18">
                <a:extLst>
                  <a:ext uri="{FF2B5EF4-FFF2-40B4-BE49-F238E27FC236}">
                    <a16:creationId xmlns:a16="http://schemas.microsoft.com/office/drawing/2014/main" id="{E62935B4-C109-1693-A9ED-732712B19C49}"/>
                  </a:ext>
                </a:extLst>
              </p:cNvPr>
              <p:cNvSpPr txBox="1"/>
              <p:nvPr/>
            </p:nvSpPr>
            <p:spPr>
              <a:xfrm>
                <a:off x="4891695" y="4364918"/>
                <a:ext cx="142303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ea typeface="Cambria" panose="02040503050406030204" pitchFamily="18" charset="0"/>
                  </a:rPr>
                  <a:t>Sense</a:t>
                </a:r>
                <a:br>
                  <a:rPr lang="en" b="1" dirty="0">
                    <a:ea typeface="Cambria" panose="02040503050406030204" pitchFamily="18" charset="0"/>
                  </a:rPr>
                </a:br>
                <a:r>
                  <a:rPr lang="en" b="1" dirty="0">
                    <a:ea typeface="Cambria" panose="02040503050406030204" pitchFamily="18" charset="0"/>
                  </a:rPr>
                  <a:t>Amplifier</a:t>
                </a:r>
                <a:endParaRPr b="1" dirty="0">
                  <a:ea typeface="Cambria" panose="02040503050406030204" pitchFamily="18" charset="0"/>
                </a:endParaRPr>
              </a:p>
            </p:txBody>
          </p:sp>
        </p:grpSp>
        <p:cxnSp>
          <p:nvCxnSpPr>
            <p:cNvPr id="65" name="Google Shape;97;p18">
              <a:extLst>
                <a:ext uri="{FF2B5EF4-FFF2-40B4-BE49-F238E27FC236}">
                  <a16:creationId xmlns:a16="http://schemas.microsoft.com/office/drawing/2014/main" id="{EA61468B-9262-B26E-9496-C6158F5E16C7}"/>
                </a:ext>
              </a:extLst>
            </p:cNvPr>
            <p:cNvCxnSpPr>
              <a:cxnSpLocks/>
            </p:cNvCxnSpPr>
            <p:nvPr/>
          </p:nvCxnSpPr>
          <p:spPr>
            <a:xfrm>
              <a:off x="7494963" y="5094876"/>
              <a:ext cx="0" cy="1223374"/>
            </a:xfrm>
            <a:prstGeom prst="straightConnector1">
              <a:avLst/>
            </a:prstGeom>
            <a:noFill/>
            <a:ln w="76200" cap="flat" cmpd="sng">
              <a:solidFill>
                <a:srgbClr val="0066CC"/>
              </a:solidFill>
              <a:prstDash val="solid"/>
              <a:round/>
              <a:headEnd type="none" w="med" len="med"/>
              <a:tailEnd type="none" w="med" len="med"/>
            </a:ln>
          </p:spPr>
        </p:cxnSp>
        <p:grpSp>
          <p:nvGrpSpPr>
            <p:cNvPr id="71" name="Group 70">
              <a:extLst>
                <a:ext uri="{FF2B5EF4-FFF2-40B4-BE49-F238E27FC236}">
                  <a16:creationId xmlns:a16="http://schemas.microsoft.com/office/drawing/2014/main" id="{1C9BF42B-0270-E7E2-9E1B-9377218B6B6C}"/>
                </a:ext>
              </a:extLst>
            </p:cNvPr>
            <p:cNvGrpSpPr/>
            <p:nvPr/>
          </p:nvGrpSpPr>
          <p:grpSpPr>
            <a:xfrm>
              <a:off x="6849469" y="6410491"/>
              <a:ext cx="1350300" cy="461635"/>
              <a:chOff x="5110551" y="5558521"/>
              <a:chExt cx="1350300" cy="461635"/>
            </a:xfrm>
          </p:grpSpPr>
          <p:sp>
            <p:nvSpPr>
              <p:cNvPr id="67" name="Google Shape;116;p18">
                <a:extLst>
                  <a:ext uri="{FF2B5EF4-FFF2-40B4-BE49-F238E27FC236}">
                    <a16:creationId xmlns:a16="http://schemas.microsoft.com/office/drawing/2014/main" id="{409F2447-967A-DF6E-62AD-CBE06AA6E8C0}"/>
                  </a:ext>
                </a:extLst>
              </p:cNvPr>
              <p:cNvSpPr txBox="1"/>
              <p:nvPr/>
            </p:nvSpPr>
            <p:spPr>
              <a:xfrm>
                <a:off x="5110551" y="5558521"/>
                <a:ext cx="13503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0066CC"/>
                    </a:solidFill>
                    <a:ea typeface="Cambria" panose="02040503050406030204" pitchFamily="18" charset="0"/>
                  </a:rPr>
                  <a:t>Bitline</a:t>
                </a:r>
                <a:endParaRPr b="1" dirty="0">
                  <a:solidFill>
                    <a:srgbClr val="0066CC"/>
                  </a:solidFill>
                  <a:ea typeface="Cambria" panose="02040503050406030204" pitchFamily="18" charset="0"/>
                </a:endParaRPr>
              </a:p>
            </p:txBody>
          </p:sp>
          <p:cxnSp>
            <p:nvCxnSpPr>
              <p:cNvPr id="69" name="Straight Connector 68">
                <a:extLst>
                  <a:ext uri="{FF2B5EF4-FFF2-40B4-BE49-F238E27FC236}">
                    <a16:creationId xmlns:a16="http://schemas.microsoft.com/office/drawing/2014/main" id="{300F1AD4-5B17-2891-275B-66A0A6CD0ED5}"/>
                  </a:ext>
                </a:extLst>
              </p:cNvPr>
              <p:cNvCxnSpPr>
                <a:cxnSpLocks/>
              </p:cNvCxnSpPr>
              <p:nvPr/>
            </p:nvCxnSpPr>
            <p:spPr bwMode="auto">
              <a:xfrm>
                <a:off x="5419102" y="5629310"/>
                <a:ext cx="733198" cy="0"/>
              </a:xfrm>
              <a:prstGeom prst="line">
                <a:avLst/>
              </a:prstGeom>
              <a:solidFill>
                <a:srgbClr val="C0C0C0"/>
              </a:solidFill>
              <a:ln w="28575" cap="flat" cmpd="sng" algn="ctr">
                <a:solidFill>
                  <a:srgbClr val="0066CC"/>
                </a:solidFill>
                <a:prstDash val="solid"/>
                <a:round/>
                <a:headEnd type="none" w="med" len="med"/>
                <a:tailEnd type="none" w="med" len="med"/>
              </a:ln>
              <a:effectLst/>
            </p:spPr>
          </p:cxnSp>
        </p:grpSp>
        <p:cxnSp>
          <p:nvCxnSpPr>
            <p:cNvPr id="72" name="Google Shape;97;p18">
              <a:extLst>
                <a:ext uri="{FF2B5EF4-FFF2-40B4-BE49-F238E27FC236}">
                  <a16:creationId xmlns:a16="http://schemas.microsoft.com/office/drawing/2014/main" id="{7E510E3C-885D-A067-B112-A0623D864AB3}"/>
                </a:ext>
              </a:extLst>
            </p:cNvPr>
            <p:cNvCxnSpPr>
              <a:cxnSpLocks/>
            </p:cNvCxnSpPr>
            <p:nvPr/>
          </p:nvCxnSpPr>
          <p:spPr>
            <a:xfrm>
              <a:off x="5953198" y="5844236"/>
              <a:ext cx="2015962" cy="0"/>
            </a:xfrm>
            <a:prstGeom prst="straightConnector1">
              <a:avLst/>
            </a:prstGeom>
            <a:noFill/>
            <a:ln w="76200" cap="flat" cmpd="sng">
              <a:solidFill>
                <a:srgbClr val="CC0000"/>
              </a:solidFill>
              <a:prstDash val="solid"/>
              <a:round/>
              <a:headEnd type="none" w="med" len="med"/>
              <a:tailEnd type="none" w="med" len="med"/>
            </a:ln>
          </p:spPr>
        </p:cxnSp>
        <p:sp>
          <p:nvSpPr>
            <p:cNvPr id="73" name="Google Shape;102;p18">
              <a:extLst>
                <a:ext uri="{FF2B5EF4-FFF2-40B4-BE49-F238E27FC236}">
                  <a16:creationId xmlns:a16="http://schemas.microsoft.com/office/drawing/2014/main" id="{AD683620-901C-2CF2-2F02-81AA9F8B9538}"/>
                </a:ext>
              </a:extLst>
            </p:cNvPr>
            <p:cNvSpPr/>
            <p:nvPr/>
          </p:nvSpPr>
          <p:spPr>
            <a:xfrm>
              <a:off x="7220613" y="5562686"/>
              <a:ext cx="548700" cy="548700"/>
            </a:xfrm>
            <a:prstGeom prst="ellipse">
              <a:avLst/>
            </a:prstGeom>
            <a:solidFill>
              <a:schemeClr val="bg1">
                <a:lumMod val="85000"/>
              </a:schemeClr>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16;p18">
              <a:extLst>
                <a:ext uri="{FF2B5EF4-FFF2-40B4-BE49-F238E27FC236}">
                  <a16:creationId xmlns:a16="http://schemas.microsoft.com/office/drawing/2014/main" id="{6441244A-6CF7-C0CD-250E-C2DC151C5BFC}"/>
                </a:ext>
              </a:extLst>
            </p:cNvPr>
            <p:cNvSpPr txBox="1"/>
            <p:nvPr/>
          </p:nvSpPr>
          <p:spPr>
            <a:xfrm>
              <a:off x="4691203" y="5565787"/>
              <a:ext cx="1350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CC0000"/>
                  </a:solidFill>
                  <a:ea typeface="Cambria" panose="02040503050406030204" pitchFamily="18" charset="0"/>
                </a:rPr>
                <a:t>Wordline</a:t>
              </a:r>
              <a:endParaRPr b="1" dirty="0">
                <a:solidFill>
                  <a:srgbClr val="CC0000"/>
                </a:solidFill>
                <a:ea typeface="Cambria" panose="02040503050406030204" pitchFamily="18" charset="0"/>
              </a:endParaRPr>
            </a:p>
          </p:txBody>
        </p:sp>
      </p:grpSp>
      <p:sp>
        <p:nvSpPr>
          <p:cNvPr id="81" name="Google Shape;116;p18">
            <a:extLst>
              <a:ext uri="{FF2B5EF4-FFF2-40B4-BE49-F238E27FC236}">
                <a16:creationId xmlns:a16="http://schemas.microsoft.com/office/drawing/2014/main" id="{F2C64013-6739-2358-3597-D820A8D9F606}"/>
              </a:ext>
            </a:extLst>
          </p:cNvPr>
          <p:cNvSpPr txBox="1"/>
          <p:nvPr/>
        </p:nvSpPr>
        <p:spPr>
          <a:xfrm>
            <a:off x="7258291" y="2795773"/>
            <a:ext cx="1350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006633"/>
                </a:solidFill>
                <a:ea typeface="Cambria" panose="02040503050406030204" pitchFamily="18" charset="0"/>
              </a:rPr>
              <a:t>True-Cell</a:t>
            </a:r>
            <a:endParaRPr b="1" dirty="0">
              <a:solidFill>
                <a:srgbClr val="006633"/>
              </a:solidFill>
              <a:ea typeface="Cambria" panose="02040503050406030204" pitchFamily="18" charset="0"/>
            </a:endParaRPr>
          </a:p>
        </p:txBody>
      </p:sp>
      <p:sp>
        <p:nvSpPr>
          <p:cNvPr id="82" name="Google Shape;116;p18">
            <a:extLst>
              <a:ext uri="{FF2B5EF4-FFF2-40B4-BE49-F238E27FC236}">
                <a16:creationId xmlns:a16="http://schemas.microsoft.com/office/drawing/2014/main" id="{34636782-559F-DCFB-5047-CA2F8271D9D3}"/>
              </a:ext>
            </a:extLst>
          </p:cNvPr>
          <p:cNvSpPr txBox="1"/>
          <p:nvPr/>
        </p:nvSpPr>
        <p:spPr>
          <a:xfrm>
            <a:off x="6676327" y="4898503"/>
            <a:ext cx="1350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006633"/>
                </a:solidFill>
                <a:ea typeface="Cambria" panose="02040503050406030204" pitchFamily="18" charset="0"/>
              </a:rPr>
              <a:t>Anti-Cell</a:t>
            </a:r>
            <a:endParaRPr b="1" dirty="0">
              <a:solidFill>
                <a:srgbClr val="006633"/>
              </a:solidFill>
              <a:ea typeface="Cambria" panose="02040503050406030204" pitchFamily="18" charset="0"/>
            </a:endParaRPr>
          </a:p>
        </p:txBody>
      </p:sp>
      <mc:AlternateContent xmlns:mc="http://schemas.openxmlformats.org/markup-compatibility/2006" xmlns:a14="http://schemas.microsoft.com/office/drawing/2010/main">
        <mc:Choice Requires="a14">
          <p:sp>
            <p:nvSpPr>
              <p:cNvPr id="86" name="Content Placeholder 2">
                <a:extLst>
                  <a:ext uri="{FF2B5EF4-FFF2-40B4-BE49-F238E27FC236}">
                    <a16:creationId xmlns:a16="http://schemas.microsoft.com/office/drawing/2014/main" id="{7142ACAE-8652-4611-E9FB-1917976406F2}"/>
                  </a:ext>
                </a:extLst>
              </p:cNvPr>
              <p:cNvSpPr txBox="1">
                <a:spLocks/>
              </p:cNvSpPr>
              <p:nvPr/>
            </p:nvSpPr>
            <p:spPr bwMode="auto">
              <a:xfrm>
                <a:off x="235132" y="2788216"/>
                <a:ext cx="4336755" cy="36474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tabLst>
                    <a:tab pos="8061325" algn="l"/>
                    <a:tab pos="8289925" algn="l"/>
                  </a:tabLst>
                </a:pPr>
                <a:r>
                  <a:rPr lang="en-US" sz="1950" b="1" dirty="0"/>
                  <a:t>True-cell: </a:t>
                </a:r>
                <a:r>
                  <a:rPr lang="en-US" sz="1950" dirty="0"/>
                  <a:t>Represents a logical 1 by storing positive charge </a:t>
                </a:r>
                <a:br>
                  <a:rPr lang="en-US" sz="1950" dirty="0"/>
                </a:br>
                <a:r>
                  <a:rPr lang="en-US" sz="1950" dirty="0"/>
                  <a:t>(i.e., </a:t>
                </a:r>
                <a14:m>
                  <m:oMath xmlns:m="http://schemas.openxmlformats.org/officeDocument/2006/math">
                    <m:sSub>
                      <m:sSubPr>
                        <m:ctrlPr>
                          <a:rPr lang="en-US" sz="1950" i="1" dirty="0">
                            <a:latin typeface="Cambria Math" panose="02040503050406030204" pitchFamily="18" charset="0"/>
                          </a:rPr>
                        </m:ctrlPr>
                      </m:sSubPr>
                      <m:e>
                        <m:r>
                          <a:rPr lang="en-US" sz="1950" i="1" dirty="0">
                            <a:latin typeface="Cambria Math" panose="02040503050406030204" pitchFamily="18" charset="0"/>
                          </a:rPr>
                          <m:t>𝑉</m:t>
                        </m:r>
                      </m:e>
                      <m:sub>
                        <m:r>
                          <a:rPr lang="en-US" sz="1950" i="1" dirty="0">
                            <a:latin typeface="Cambria Math" panose="02040503050406030204" pitchFamily="18" charset="0"/>
                          </a:rPr>
                          <m:t>𝐶𝑎𝑝𝑎𝑐𝑖𝑡𝑜𝑟</m:t>
                        </m:r>
                      </m:sub>
                    </m:sSub>
                    <m:r>
                      <a:rPr lang="en-US" sz="1950" i="1" dirty="0">
                        <a:latin typeface="Cambria Math" panose="02040503050406030204" pitchFamily="18" charset="0"/>
                      </a:rPr>
                      <m:t> = </m:t>
                    </m:r>
                    <m:sSub>
                      <m:sSubPr>
                        <m:ctrlPr>
                          <a:rPr lang="en-US" sz="1950" i="1" dirty="0">
                            <a:latin typeface="Cambria Math" panose="02040503050406030204" pitchFamily="18" charset="0"/>
                          </a:rPr>
                        </m:ctrlPr>
                      </m:sSubPr>
                      <m:e>
                        <m:r>
                          <a:rPr lang="en-US" sz="1950" i="1" dirty="0">
                            <a:latin typeface="Cambria Math" panose="02040503050406030204" pitchFamily="18" charset="0"/>
                          </a:rPr>
                          <m:t>𝑉</m:t>
                        </m:r>
                      </m:e>
                      <m:sub>
                        <m:r>
                          <a:rPr lang="en-US" sz="1950" i="1" dirty="0">
                            <a:latin typeface="Cambria Math" panose="02040503050406030204" pitchFamily="18" charset="0"/>
                          </a:rPr>
                          <m:t>𝐶𝑜𝑟𝑒</m:t>
                        </m:r>
                      </m:sub>
                    </m:sSub>
                  </m:oMath>
                </a14:m>
                <a:r>
                  <a:rPr lang="en-US" sz="1950" dirty="0"/>
                  <a:t>)</a:t>
                </a:r>
              </a:p>
              <a:p>
                <a:pPr lvl="1">
                  <a:spcBef>
                    <a:spcPts val="600"/>
                  </a:spcBef>
                  <a:tabLst>
                    <a:tab pos="8061325" algn="l"/>
                    <a:tab pos="8289925" algn="l"/>
                  </a:tabLst>
                </a:pPr>
                <a:endParaRPr lang="en-US" sz="1800" dirty="0"/>
              </a:p>
              <a:p>
                <a:pPr marL="258365" lvl="1" indent="0">
                  <a:spcBef>
                    <a:spcPts val="600"/>
                  </a:spcBef>
                  <a:buNone/>
                  <a:tabLst>
                    <a:tab pos="8061325" algn="l"/>
                    <a:tab pos="8289925" algn="l"/>
                  </a:tabLst>
                </a:pPr>
                <a:endParaRPr lang="en-US" sz="1800" dirty="0"/>
              </a:p>
              <a:p>
                <a:pPr lvl="1">
                  <a:spcBef>
                    <a:spcPts val="600"/>
                  </a:spcBef>
                  <a:tabLst>
                    <a:tab pos="8061325" algn="l"/>
                    <a:tab pos="8289925" algn="l"/>
                  </a:tabLst>
                </a:pPr>
                <a:endParaRPr lang="en-US" sz="1800" dirty="0"/>
              </a:p>
              <a:p>
                <a:pPr>
                  <a:spcBef>
                    <a:spcPts val="600"/>
                  </a:spcBef>
                  <a:tabLst>
                    <a:tab pos="8061325" algn="l"/>
                    <a:tab pos="8289925" algn="l"/>
                  </a:tabLst>
                </a:pPr>
                <a:r>
                  <a:rPr lang="en-US" sz="1950" b="1" dirty="0"/>
                  <a:t>Anti-cell: </a:t>
                </a:r>
                <a:r>
                  <a:rPr lang="en-US" sz="1950" dirty="0"/>
                  <a:t>Represents a logical 1 by storing negative charge </a:t>
                </a:r>
                <a:br>
                  <a:rPr lang="en-US" sz="1950" dirty="0"/>
                </a:br>
                <a:r>
                  <a:rPr lang="en-US" sz="1950" dirty="0"/>
                  <a:t>(i.e., </a:t>
                </a:r>
                <a14:m>
                  <m:oMath xmlns:m="http://schemas.openxmlformats.org/officeDocument/2006/math">
                    <m:sSub>
                      <m:sSubPr>
                        <m:ctrlPr>
                          <a:rPr lang="en-US" sz="1950" i="1" dirty="0">
                            <a:latin typeface="Cambria Math" panose="02040503050406030204" pitchFamily="18" charset="0"/>
                          </a:rPr>
                        </m:ctrlPr>
                      </m:sSubPr>
                      <m:e>
                        <m:r>
                          <a:rPr lang="en-US" sz="1950" i="1" dirty="0">
                            <a:latin typeface="Cambria Math" panose="02040503050406030204" pitchFamily="18" charset="0"/>
                          </a:rPr>
                          <m:t>𝑉</m:t>
                        </m:r>
                      </m:e>
                      <m:sub>
                        <m:r>
                          <a:rPr lang="en-US" sz="1950" i="1" dirty="0">
                            <a:latin typeface="Cambria Math" panose="02040503050406030204" pitchFamily="18" charset="0"/>
                          </a:rPr>
                          <m:t>𝐶𝑎𝑝𝑎𝑐𝑖𝑡𝑜𝑟</m:t>
                        </m:r>
                      </m:sub>
                    </m:sSub>
                    <m:r>
                      <a:rPr lang="en-US" sz="1950" i="1" dirty="0">
                        <a:latin typeface="Cambria Math" panose="02040503050406030204" pitchFamily="18" charset="0"/>
                      </a:rPr>
                      <m:t> = </m:t>
                    </m:r>
                    <m:sSub>
                      <m:sSubPr>
                        <m:ctrlPr>
                          <a:rPr lang="en-US" sz="1950" i="1" dirty="0">
                            <a:latin typeface="Cambria Math" panose="02040503050406030204" pitchFamily="18" charset="0"/>
                          </a:rPr>
                        </m:ctrlPr>
                      </m:sSubPr>
                      <m:e>
                        <m:r>
                          <a:rPr lang="en-US" sz="1950" i="1" dirty="0">
                            <a:latin typeface="Cambria Math" panose="02040503050406030204" pitchFamily="18" charset="0"/>
                          </a:rPr>
                          <m:t>𝑉</m:t>
                        </m:r>
                      </m:e>
                      <m:sub>
                        <m:r>
                          <a:rPr lang="en-US" sz="1950" i="1" dirty="0">
                            <a:latin typeface="Cambria Math" panose="02040503050406030204" pitchFamily="18" charset="0"/>
                          </a:rPr>
                          <m:t>𝑆𝑆</m:t>
                        </m:r>
                      </m:sub>
                    </m:sSub>
                  </m:oMath>
                </a14:m>
                <a:r>
                  <a:rPr lang="en-US" sz="1950" dirty="0"/>
                  <a:t>)</a:t>
                </a:r>
              </a:p>
            </p:txBody>
          </p:sp>
        </mc:Choice>
        <mc:Fallback xmlns="">
          <p:sp>
            <p:nvSpPr>
              <p:cNvPr id="86" name="Content Placeholder 2">
                <a:extLst>
                  <a:ext uri="{FF2B5EF4-FFF2-40B4-BE49-F238E27FC236}">
                    <a16:creationId xmlns:a16="http://schemas.microsoft.com/office/drawing/2014/main" id="{7142ACAE-8652-4611-E9FB-1917976406F2}"/>
                  </a:ext>
                </a:extLst>
              </p:cNvPr>
              <p:cNvSpPr txBox="1">
                <a:spLocks noRot="1" noChangeAspect="1" noMove="1" noResize="1" noEditPoints="1" noAdjustHandles="1" noChangeArrowheads="1" noChangeShapeType="1" noTextEdit="1"/>
              </p:cNvSpPr>
              <p:nvPr/>
            </p:nvSpPr>
            <p:spPr bwMode="auto">
              <a:xfrm>
                <a:off x="235132" y="2788216"/>
                <a:ext cx="4336755" cy="3647443"/>
              </a:xfrm>
              <a:prstGeom prst="rect">
                <a:avLst/>
              </a:prstGeom>
              <a:blipFill>
                <a:blip r:embed="rId4"/>
                <a:stretch>
                  <a:fillRect t="-10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H">
                    <a:noFill/>
                  </a:rPr>
                  <a:t> </a:t>
                </a:r>
              </a:p>
            </p:txBody>
          </p:sp>
        </mc:Fallback>
      </mc:AlternateContent>
    </p:spTree>
    <p:extLst>
      <p:ext uri="{BB962C8B-B14F-4D97-AF65-F5344CB8AC3E}">
        <p14:creationId xmlns:p14="http://schemas.microsoft.com/office/powerpoint/2010/main" val="598020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4F42-62DA-C5CF-DE4D-3E1698369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D91F3F-3CD5-3111-4AD7-7420F9677A1C}"/>
              </a:ext>
            </a:extLst>
          </p:cNvPr>
          <p:cNvSpPr>
            <a:spLocks noGrp="1"/>
          </p:cNvSpPr>
          <p:nvPr>
            <p:ph type="title"/>
          </p:nvPr>
        </p:nvSpPr>
        <p:spPr/>
        <p:txBody>
          <a:bodyPr/>
          <a:lstStyle/>
          <a:p>
            <a:r>
              <a:rPr lang="en-US" sz="3600" b="1" dirty="0"/>
              <a:t>Background – DRAM Read Disturbance I</a:t>
            </a:r>
          </a:p>
        </p:txBody>
      </p:sp>
      <p:sp>
        <p:nvSpPr>
          <p:cNvPr id="4" name="Slide Number Placeholder 3">
            <a:extLst>
              <a:ext uri="{FF2B5EF4-FFF2-40B4-BE49-F238E27FC236}">
                <a16:creationId xmlns:a16="http://schemas.microsoft.com/office/drawing/2014/main" id="{CBC496F3-2C93-E702-AF89-E3B734AD80D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7838580E-C882-DE8E-EAEC-40683707AA74}"/>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Read disturbance in DRAM breaks memory isolation</a:t>
            </a:r>
          </a:p>
          <a:p>
            <a:pPr lvl="1">
              <a:spcBef>
                <a:spcPts val="600"/>
              </a:spcBef>
            </a:pPr>
            <a:r>
              <a:rPr lang="en-US" sz="1850" dirty="0"/>
              <a:t>Accessing a DRAM row (aggressor row) disturbs the integrity of data stored in DRAM cells of other </a:t>
            </a:r>
            <a:r>
              <a:rPr lang="en-US" sz="1850" b="1" dirty="0" err="1">
                <a:solidFill>
                  <a:srgbClr val="C00000"/>
                </a:solidFill>
              </a:rPr>
              <a:t>unaccessed</a:t>
            </a:r>
            <a:r>
              <a:rPr lang="en-US" sz="1850" dirty="0"/>
              <a:t> rows (victim rows), causing bitflips</a:t>
            </a:r>
          </a:p>
          <a:p>
            <a:pPr>
              <a:spcBef>
                <a:spcPts val="1200"/>
              </a:spcBef>
            </a:pPr>
            <a:r>
              <a:rPr lang="en-US" sz="2000" b="1" dirty="0"/>
              <a:t>Prominent Example I: </a:t>
            </a:r>
            <a:r>
              <a:rPr lang="en-US" sz="2000" b="1" dirty="0" err="1"/>
              <a:t>RowHammer</a:t>
            </a:r>
            <a:endParaRPr lang="en-US" sz="2000" b="1" dirty="0"/>
          </a:p>
        </p:txBody>
      </p:sp>
      <p:cxnSp>
        <p:nvCxnSpPr>
          <p:cNvPr id="5" name="Straight Connector 4">
            <a:extLst>
              <a:ext uri="{FF2B5EF4-FFF2-40B4-BE49-F238E27FC236}">
                <a16:creationId xmlns:a16="http://schemas.microsoft.com/office/drawing/2014/main" id="{3810F9B1-4893-A427-5815-3D0B5D6BA917}"/>
              </a:ext>
            </a:extLst>
          </p:cNvPr>
          <p:cNvCxnSpPr>
            <a:cxnSpLocks/>
          </p:cNvCxnSpPr>
          <p:nvPr/>
        </p:nvCxnSpPr>
        <p:spPr>
          <a:xfrm>
            <a:off x="1986223" y="3541730"/>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8F7AEB3-7522-8810-808E-A900EF71EABC}"/>
              </a:ext>
            </a:extLst>
          </p:cNvPr>
          <p:cNvCxnSpPr>
            <a:cxnSpLocks/>
          </p:cNvCxnSpPr>
          <p:nvPr/>
        </p:nvCxnSpPr>
        <p:spPr>
          <a:xfrm>
            <a:off x="1986223" y="4053236"/>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2AA4078-FDED-31EF-880E-17BD7528A4A5}"/>
              </a:ext>
            </a:extLst>
          </p:cNvPr>
          <p:cNvCxnSpPr>
            <a:cxnSpLocks/>
          </p:cNvCxnSpPr>
          <p:nvPr/>
        </p:nvCxnSpPr>
        <p:spPr>
          <a:xfrm>
            <a:off x="1986223" y="4559000"/>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F7E0FC1-0CEB-5C18-A849-1C27A7E312F8}"/>
              </a:ext>
            </a:extLst>
          </p:cNvPr>
          <p:cNvSpPr/>
          <p:nvPr/>
        </p:nvSpPr>
        <p:spPr>
          <a:xfrm>
            <a:off x="2294833" y="3283076"/>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1</a:t>
            </a:r>
          </a:p>
        </p:txBody>
      </p:sp>
      <p:sp>
        <p:nvSpPr>
          <p:cNvPr id="30" name="Rectangle 29">
            <a:extLst>
              <a:ext uri="{FF2B5EF4-FFF2-40B4-BE49-F238E27FC236}">
                <a16:creationId xmlns:a16="http://schemas.microsoft.com/office/drawing/2014/main" id="{5F6B72D5-614C-5022-052D-95B4F17057A7}"/>
              </a:ext>
            </a:extLst>
          </p:cNvPr>
          <p:cNvSpPr/>
          <p:nvPr/>
        </p:nvSpPr>
        <p:spPr>
          <a:xfrm>
            <a:off x="2294833" y="3782387"/>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31" name="Rectangle 30">
            <a:extLst>
              <a:ext uri="{FF2B5EF4-FFF2-40B4-BE49-F238E27FC236}">
                <a16:creationId xmlns:a16="http://schemas.microsoft.com/office/drawing/2014/main" id="{17E035C0-221B-7DEE-D39A-E8C4ECDDAC0B}"/>
              </a:ext>
            </a:extLst>
          </p:cNvPr>
          <p:cNvSpPr/>
          <p:nvPr/>
        </p:nvSpPr>
        <p:spPr>
          <a:xfrm>
            <a:off x="2294833" y="4287362"/>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3</a:t>
            </a:r>
          </a:p>
        </p:txBody>
      </p:sp>
      <p:grpSp>
        <p:nvGrpSpPr>
          <p:cNvPr id="32" name="Group 31">
            <a:extLst>
              <a:ext uri="{FF2B5EF4-FFF2-40B4-BE49-F238E27FC236}">
                <a16:creationId xmlns:a16="http://schemas.microsoft.com/office/drawing/2014/main" id="{D63851D4-FA07-85FA-EAF0-EB6DBFADD017}"/>
              </a:ext>
            </a:extLst>
          </p:cNvPr>
          <p:cNvGrpSpPr/>
          <p:nvPr/>
        </p:nvGrpSpPr>
        <p:grpSpPr>
          <a:xfrm>
            <a:off x="2290501" y="3281593"/>
            <a:ext cx="4715035" cy="1492993"/>
            <a:chOff x="1428644" y="1937227"/>
            <a:chExt cx="6286713" cy="1990657"/>
          </a:xfrm>
        </p:grpSpPr>
        <p:sp>
          <p:nvSpPr>
            <p:cNvPr id="33" name="Rectangle 32">
              <a:extLst>
                <a:ext uri="{FF2B5EF4-FFF2-40B4-BE49-F238E27FC236}">
                  <a16:creationId xmlns:a16="http://schemas.microsoft.com/office/drawing/2014/main" id="{D8A5B684-0EA0-CC86-6BF5-A1B05242594C}"/>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34" name="Content Placeholder 2">
              <a:extLst>
                <a:ext uri="{FF2B5EF4-FFF2-40B4-BE49-F238E27FC236}">
                  <a16:creationId xmlns:a16="http://schemas.microsoft.com/office/drawing/2014/main" id="{ED418AD1-7A33-1B00-5B09-0ACE7D449476}"/>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open</a:t>
              </a:r>
            </a:p>
          </p:txBody>
        </p:sp>
        <p:sp>
          <p:nvSpPr>
            <p:cNvPr id="35" name="Rectangle 34">
              <a:extLst>
                <a:ext uri="{FF2B5EF4-FFF2-40B4-BE49-F238E27FC236}">
                  <a16:creationId xmlns:a16="http://schemas.microsoft.com/office/drawing/2014/main" id="{6606165C-5621-9897-9133-31BA5B8BAD16}"/>
                </a:ext>
              </a:extLst>
            </p:cNvPr>
            <p:cNvSpPr/>
            <p:nvPr/>
          </p:nvSpPr>
          <p:spPr>
            <a:xfrm>
              <a:off x="1436477" y="1937227"/>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1</a:t>
              </a:r>
            </a:p>
          </p:txBody>
        </p:sp>
        <p:sp>
          <p:nvSpPr>
            <p:cNvPr id="36" name="Rectangle 35">
              <a:extLst>
                <a:ext uri="{FF2B5EF4-FFF2-40B4-BE49-F238E27FC236}">
                  <a16:creationId xmlns:a16="http://schemas.microsoft.com/office/drawing/2014/main" id="{5A659785-6E52-875A-74CB-A83FEB769F99}"/>
                </a:ext>
              </a:extLst>
            </p:cNvPr>
            <p:cNvSpPr/>
            <p:nvPr/>
          </p:nvSpPr>
          <p:spPr>
            <a:xfrm>
              <a:off x="1436477" y="3278252"/>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3</a:t>
              </a:r>
            </a:p>
          </p:txBody>
        </p:sp>
      </p:grpSp>
      <p:grpSp>
        <p:nvGrpSpPr>
          <p:cNvPr id="37" name="Group 36">
            <a:extLst>
              <a:ext uri="{FF2B5EF4-FFF2-40B4-BE49-F238E27FC236}">
                <a16:creationId xmlns:a16="http://schemas.microsoft.com/office/drawing/2014/main" id="{6098FD01-74C1-4923-29E9-B41913E46FD1}"/>
              </a:ext>
            </a:extLst>
          </p:cNvPr>
          <p:cNvGrpSpPr/>
          <p:nvPr/>
        </p:nvGrpSpPr>
        <p:grpSpPr>
          <a:xfrm>
            <a:off x="2298077" y="3781646"/>
            <a:ext cx="4709160" cy="487224"/>
            <a:chOff x="8271133" y="2603964"/>
            <a:chExt cx="6278880" cy="649632"/>
          </a:xfrm>
        </p:grpSpPr>
        <p:sp>
          <p:nvSpPr>
            <p:cNvPr id="38" name="Rectangle 37">
              <a:extLst>
                <a:ext uri="{FF2B5EF4-FFF2-40B4-BE49-F238E27FC236}">
                  <a16:creationId xmlns:a16="http://schemas.microsoft.com/office/drawing/2014/main" id="{351CD7CC-7812-A536-6B43-64E9EF49065D}"/>
                </a:ext>
              </a:extLst>
            </p:cNvPr>
            <p:cNvSpPr/>
            <p:nvPr/>
          </p:nvSpPr>
          <p:spPr>
            <a:xfrm>
              <a:off x="8271133" y="2603964"/>
              <a:ext cx="6278880" cy="649632"/>
            </a:xfrm>
            <a:prstGeom prst="rect">
              <a:avLst/>
            </a:prstGeom>
            <a:solidFill>
              <a:srgbClr val="D8D9D8"/>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39" name="Content Placeholder 2">
              <a:extLst>
                <a:ext uri="{FF2B5EF4-FFF2-40B4-BE49-F238E27FC236}">
                  <a16:creationId xmlns:a16="http://schemas.microsoft.com/office/drawing/2014/main" id="{04F96950-13C4-CA56-B760-86FA0F400629}"/>
                </a:ext>
              </a:extLst>
            </p:cNvPr>
            <p:cNvSpPr txBox="1">
              <a:spLocks/>
            </p:cNvSpPr>
            <p:nvPr/>
          </p:nvSpPr>
          <p:spPr>
            <a:xfrm>
              <a:off x="8407290" y="2645717"/>
              <a:ext cx="1390654" cy="59149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closed</a:t>
              </a:r>
            </a:p>
          </p:txBody>
        </p:sp>
      </p:grpSp>
      <p:grpSp>
        <p:nvGrpSpPr>
          <p:cNvPr id="40" name="Group 39">
            <a:extLst>
              <a:ext uri="{FF2B5EF4-FFF2-40B4-BE49-F238E27FC236}">
                <a16:creationId xmlns:a16="http://schemas.microsoft.com/office/drawing/2014/main" id="{BE7BADC7-68C6-F4BC-EB40-25CBB06665A5}"/>
              </a:ext>
            </a:extLst>
          </p:cNvPr>
          <p:cNvGrpSpPr/>
          <p:nvPr/>
        </p:nvGrpSpPr>
        <p:grpSpPr>
          <a:xfrm>
            <a:off x="2290501" y="3284832"/>
            <a:ext cx="4715035" cy="1492993"/>
            <a:chOff x="1428644" y="1937227"/>
            <a:chExt cx="6286713" cy="1990657"/>
          </a:xfrm>
        </p:grpSpPr>
        <p:sp>
          <p:nvSpPr>
            <p:cNvPr id="41" name="Rectangle 40">
              <a:extLst>
                <a:ext uri="{FF2B5EF4-FFF2-40B4-BE49-F238E27FC236}">
                  <a16:creationId xmlns:a16="http://schemas.microsoft.com/office/drawing/2014/main" id="{03659126-C8FD-6CE2-6CCD-08CF93C0EAB2}"/>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42" name="Content Placeholder 2">
              <a:extLst>
                <a:ext uri="{FF2B5EF4-FFF2-40B4-BE49-F238E27FC236}">
                  <a16:creationId xmlns:a16="http://schemas.microsoft.com/office/drawing/2014/main" id="{83C888AE-D18A-DBCA-C3B2-1B7BAB03387E}"/>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open</a:t>
              </a:r>
            </a:p>
          </p:txBody>
        </p:sp>
        <p:sp>
          <p:nvSpPr>
            <p:cNvPr id="43" name="Rectangle 42">
              <a:extLst>
                <a:ext uri="{FF2B5EF4-FFF2-40B4-BE49-F238E27FC236}">
                  <a16:creationId xmlns:a16="http://schemas.microsoft.com/office/drawing/2014/main" id="{47527DEE-8BF3-4CF7-92C9-D704030E9AE1}"/>
                </a:ext>
              </a:extLst>
            </p:cNvPr>
            <p:cNvSpPr/>
            <p:nvPr/>
          </p:nvSpPr>
          <p:spPr>
            <a:xfrm>
              <a:off x="1436477" y="1937227"/>
              <a:ext cx="6278880" cy="649632"/>
            </a:xfrm>
            <a:prstGeom prst="rect">
              <a:avLst/>
            </a:prstGeom>
            <a:solidFill>
              <a:srgbClr val="FFC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1</a:t>
              </a:r>
            </a:p>
          </p:txBody>
        </p:sp>
        <p:sp>
          <p:nvSpPr>
            <p:cNvPr id="44" name="Rectangle 43">
              <a:extLst>
                <a:ext uri="{FF2B5EF4-FFF2-40B4-BE49-F238E27FC236}">
                  <a16:creationId xmlns:a16="http://schemas.microsoft.com/office/drawing/2014/main" id="{6BADDA4E-A35D-EF7D-9B2E-26302F85D786}"/>
                </a:ext>
              </a:extLst>
            </p:cNvPr>
            <p:cNvSpPr/>
            <p:nvPr/>
          </p:nvSpPr>
          <p:spPr>
            <a:xfrm>
              <a:off x="1436477" y="3278252"/>
              <a:ext cx="6278880" cy="649632"/>
            </a:xfrm>
            <a:prstGeom prst="rect">
              <a:avLst/>
            </a:prstGeom>
            <a:solidFill>
              <a:srgbClr val="FFC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3</a:t>
              </a:r>
            </a:p>
          </p:txBody>
        </p:sp>
      </p:grpSp>
      <p:grpSp>
        <p:nvGrpSpPr>
          <p:cNvPr id="45" name="Group 44">
            <a:extLst>
              <a:ext uri="{FF2B5EF4-FFF2-40B4-BE49-F238E27FC236}">
                <a16:creationId xmlns:a16="http://schemas.microsoft.com/office/drawing/2014/main" id="{693E7BC9-F415-8E4A-9FB2-48C786C8B53D}"/>
              </a:ext>
            </a:extLst>
          </p:cNvPr>
          <p:cNvGrpSpPr/>
          <p:nvPr/>
        </p:nvGrpSpPr>
        <p:grpSpPr>
          <a:xfrm>
            <a:off x="2290704" y="3792578"/>
            <a:ext cx="4715035" cy="487224"/>
            <a:chOff x="1428644" y="2604952"/>
            <a:chExt cx="6286713" cy="649632"/>
          </a:xfrm>
        </p:grpSpPr>
        <p:sp>
          <p:nvSpPr>
            <p:cNvPr id="46" name="Rectangle 45">
              <a:extLst>
                <a:ext uri="{FF2B5EF4-FFF2-40B4-BE49-F238E27FC236}">
                  <a16:creationId xmlns:a16="http://schemas.microsoft.com/office/drawing/2014/main" id="{D84CCCBC-12AF-F2DC-2281-4CC0CF9EB342}"/>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47" name="Content Placeholder 2">
              <a:extLst>
                <a:ext uri="{FF2B5EF4-FFF2-40B4-BE49-F238E27FC236}">
                  <a16:creationId xmlns:a16="http://schemas.microsoft.com/office/drawing/2014/main" id="{443932A5-5AE9-DC9F-764A-877334781BF2}"/>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open</a:t>
              </a:r>
            </a:p>
          </p:txBody>
        </p:sp>
      </p:grpSp>
      <p:grpSp>
        <p:nvGrpSpPr>
          <p:cNvPr id="48" name="Group 47">
            <a:extLst>
              <a:ext uri="{FF2B5EF4-FFF2-40B4-BE49-F238E27FC236}">
                <a16:creationId xmlns:a16="http://schemas.microsoft.com/office/drawing/2014/main" id="{FDA8691A-C047-A5D1-A108-3138CA4E6F2B}"/>
              </a:ext>
            </a:extLst>
          </p:cNvPr>
          <p:cNvGrpSpPr/>
          <p:nvPr/>
        </p:nvGrpSpPr>
        <p:grpSpPr>
          <a:xfrm>
            <a:off x="2299619" y="3783624"/>
            <a:ext cx="4709160" cy="487224"/>
            <a:chOff x="-3925255" y="4700899"/>
            <a:chExt cx="6278880" cy="649632"/>
          </a:xfrm>
        </p:grpSpPr>
        <p:sp>
          <p:nvSpPr>
            <p:cNvPr id="49" name="Rectangle 48">
              <a:extLst>
                <a:ext uri="{FF2B5EF4-FFF2-40B4-BE49-F238E27FC236}">
                  <a16:creationId xmlns:a16="http://schemas.microsoft.com/office/drawing/2014/main" id="{74159CB8-9B30-D102-7EFA-D1DB77068A1F}"/>
                </a:ext>
              </a:extLst>
            </p:cNvPr>
            <p:cNvSpPr/>
            <p:nvPr/>
          </p:nvSpPr>
          <p:spPr>
            <a:xfrm>
              <a:off x="-3925255" y="4700899"/>
              <a:ext cx="6278880" cy="649632"/>
            </a:xfrm>
            <a:prstGeom prst="rect">
              <a:avLst/>
            </a:prstGeom>
            <a:solidFill>
              <a:schemeClr val="accent6">
                <a:lumMod val="40000"/>
                <a:lumOff val="6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Cambria" panose="02040503050406030204" pitchFamily="18" charset="0"/>
                </a:rPr>
                <a:t>Row 2</a:t>
              </a:r>
            </a:p>
          </p:txBody>
        </p:sp>
        <p:sp>
          <p:nvSpPr>
            <p:cNvPr id="50" name="Content Placeholder 2">
              <a:extLst>
                <a:ext uri="{FF2B5EF4-FFF2-40B4-BE49-F238E27FC236}">
                  <a16:creationId xmlns:a16="http://schemas.microsoft.com/office/drawing/2014/main" id="{0054F290-A0D2-6A8D-263B-1D519E9BC0C0}"/>
                </a:ext>
              </a:extLst>
            </p:cNvPr>
            <p:cNvSpPr txBox="1">
              <a:spLocks/>
            </p:cNvSpPr>
            <p:nvPr/>
          </p:nvSpPr>
          <p:spPr>
            <a:xfrm>
              <a:off x="-3776745" y="472996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closed</a:t>
              </a:r>
            </a:p>
          </p:txBody>
        </p:sp>
      </p:grpSp>
      <p:sp>
        <p:nvSpPr>
          <p:cNvPr id="51" name="Rectangle 50">
            <a:extLst>
              <a:ext uri="{FF2B5EF4-FFF2-40B4-BE49-F238E27FC236}">
                <a16:creationId xmlns:a16="http://schemas.microsoft.com/office/drawing/2014/main" id="{6D890D2E-D200-74F1-8144-75A06BB98E52}"/>
              </a:ext>
            </a:extLst>
          </p:cNvPr>
          <p:cNvSpPr/>
          <p:nvPr/>
        </p:nvSpPr>
        <p:spPr>
          <a:xfrm>
            <a:off x="4042258" y="2787743"/>
            <a:ext cx="1124026" cy="461665"/>
          </a:xfrm>
          <a:prstGeom prst="rect">
            <a:avLst/>
          </a:prstGeom>
        </p:spPr>
        <p:txBody>
          <a:bodyPr wrap="none">
            <a:spAutoFit/>
          </a:bodyPr>
          <a:lstStyle/>
          <a:p>
            <a:r>
              <a:rPr lang="en-US" sz="2400" b="1" dirty="0"/>
              <a:t>DRAM</a:t>
            </a:r>
            <a:endParaRPr lang="en-US" sz="2400" dirty="0"/>
          </a:p>
        </p:txBody>
      </p:sp>
      <p:sp>
        <p:nvSpPr>
          <p:cNvPr id="52" name="Multiply 70">
            <a:extLst>
              <a:ext uri="{FF2B5EF4-FFF2-40B4-BE49-F238E27FC236}">
                <a16:creationId xmlns:a16="http://schemas.microsoft.com/office/drawing/2014/main" id="{80999117-53B6-C227-5624-6969BE5815FB}"/>
              </a:ext>
            </a:extLst>
          </p:cNvPr>
          <p:cNvSpPr/>
          <p:nvPr/>
        </p:nvSpPr>
        <p:spPr>
          <a:xfrm>
            <a:off x="5176735" y="3267922"/>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Multiply 71">
            <a:extLst>
              <a:ext uri="{FF2B5EF4-FFF2-40B4-BE49-F238E27FC236}">
                <a16:creationId xmlns:a16="http://schemas.microsoft.com/office/drawing/2014/main" id="{E233CECE-4120-1BE0-FF67-F2AC92FD3D14}"/>
              </a:ext>
            </a:extLst>
          </p:cNvPr>
          <p:cNvSpPr/>
          <p:nvPr/>
        </p:nvSpPr>
        <p:spPr>
          <a:xfrm>
            <a:off x="3403785" y="4264475"/>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4" name="Group 53">
            <a:extLst>
              <a:ext uri="{FF2B5EF4-FFF2-40B4-BE49-F238E27FC236}">
                <a16:creationId xmlns:a16="http://schemas.microsoft.com/office/drawing/2014/main" id="{C1CFC265-B46F-BF76-7562-AD163F0229A7}"/>
              </a:ext>
            </a:extLst>
          </p:cNvPr>
          <p:cNvGrpSpPr/>
          <p:nvPr/>
        </p:nvGrpSpPr>
        <p:grpSpPr>
          <a:xfrm>
            <a:off x="3621829" y="3266709"/>
            <a:ext cx="1900342" cy="1542150"/>
            <a:chOff x="3456171" y="2348675"/>
            <a:chExt cx="2533789" cy="2056200"/>
          </a:xfrm>
        </p:grpSpPr>
        <p:sp>
          <p:nvSpPr>
            <p:cNvPr id="55" name="Multiply 69">
              <a:extLst>
                <a:ext uri="{FF2B5EF4-FFF2-40B4-BE49-F238E27FC236}">
                  <a16:creationId xmlns:a16="http://schemas.microsoft.com/office/drawing/2014/main" id="{DDD62D2D-CA91-884E-AC2C-C3F927B08F5A}"/>
                </a:ext>
              </a:extLst>
            </p:cNvPr>
            <p:cNvSpPr/>
            <p:nvPr/>
          </p:nvSpPr>
          <p:spPr>
            <a:xfrm>
              <a:off x="3456171" y="2348675"/>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Multiply 72">
              <a:extLst>
                <a:ext uri="{FF2B5EF4-FFF2-40B4-BE49-F238E27FC236}">
                  <a16:creationId xmlns:a16="http://schemas.microsoft.com/office/drawing/2014/main" id="{D28E0EB8-58F7-8693-8647-EF8A3D7CAE0A}"/>
                </a:ext>
              </a:extLst>
            </p:cNvPr>
            <p:cNvSpPr/>
            <p:nvPr/>
          </p:nvSpPr>
          <p:spPr>
            <a:xfrm>
              <a:off x="5295711" y="3710626"/>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7" name="Rectangle 56">
            <a:extLst>
              <a:ext uri="{FF2B5EF4-FFF2-40B4-BE49-F238E27FC236}">
                <a16:creationId xmlns:a16="http://schemas.microsoft.com/office/drawing/2014/main" id="{F262F2A2-23BC-5BCE-9903-6FBD7DE5C1DB}"/>
              </a:ext>
            </a:extLst>
          </p:cNvPr>
          <p:cNvSpPr/>
          <p:nvPr/>
        </p:nvSpPr>
        <p:spPr>
          <a:xfrm>
            <a:off x="5546985" y="3329337"/>
            <a:ext cx="1469184" cy="400110"/>
          </a:xfrm>
          <a:prstGeom prst="rect">
            <a:avLst/>
          </a:prstGeom>
        </p:spPr>
        <p:txBody>
          <a:bodyPr wrap="none">
            <a:spAutoFit/>
          </a:bodyPr>
          <a:lstStyle/>
          <a:p>
            <a:pPr algn="ctr"/>
            <a:r>
              <a:rPr lang="en-US" sz="2000" b="1" i="1">
                <a:solidFill>
                  <a:srgbClr val="0070C0"/>
                </a:solidFill>
                <a:latin typeface="Cambria" panose="02040503050406030204" pitchFamily="18" charset="0"/>
              </a:rPr>
              <a:t>Victim Row</a:t>
            </a:r>
          </a:p>
        </p:txBody>
      </p:sp>
      <p:sp>
        <p:nvSpPr>
          <p:cNvPr id="58" name="Rectangle 57">
            <a:extLst>
              <a:ext uri="{FF2B5EF4-FFF2-40B4-BE49-F238E27FC236}">
                <a16:creationId xmlns:a16="http://schemas.microsoft.com/office/drawing/2014/main" id="{D6D035B3-453D-9438-8EE2-9D92A5B30D0F}"/>
              </a:ext>
            </a:extLst>
          </p:cNvPr>
          <p:cNvSpPr/>
          <p:nvPr/>
        </p:nvSpPr>
        <p:spPr>
          <a:xfrm>
            <a:off x="5546985" y="4323844"/>
            <a:ext cx="1469184" cy="400110"/>
          </a:xfrm>
          <a:prstGeom prst="rect">
            <a:avLst/>
          </a:prstGeom>
        </p:spPr>
        <p:txBody>
          <a:bodyPr wrap="none">
            <a:spAutoFit/>
          </a:bodyPr>
          <a:lstStyle/>
          <a:p>
            <a:pPr algn="ctr"/>
            <a:r>
              <a:rPr lang="en-US" sz="2000" b="1" i="1">
                <a:solidFill>
                  <a:srgbClr val="0070C0"/>
                </a:solidFill>
                <a:latin typeface="Cambria" panose="02040503050406030204" pitchFamily="18" charset="0"/>
              </a:rPr>
              <a:t>Victim Row</a:t>
            </a:r>
          </a:p>
        </p:txBody>
      </p:sp>
      <p:sp>
        <p:nvSpPr>
          <p:cNvPr id="59" name="Rectangle 58">
            <a:extLst>
              <a:ext uri="{FF2B5EF4-FFF2-40B4-BE49-F238E27FC236}">
                <a16:creationId xmlns:a16="http://schemas.microsoft.com/office/drawing/2014/main" id="{383285F3-B6D4-FF1E-7ACC-33AA9318943D}"/>
              </a:ext>
            </a:extLst>
          </p:cNvPr>
          <p:cNvSpPr/>
          <p:nvPr/>
        </p:nvSpPr>
        <p:spPr>
          <a:xfrm>
            <a:off x="5119944" y="3812905"/>
            <a:ext cx="1896225" cy="400110"/>
          </a:xfrm>
          <a:prstGeom prst="rect">
            <a:avLst/>
          </a:prstGeom>
        </p:spPr>
        <p:txBody>
          <a:bodyPr wrap="none">
            <a:spAutoFit/>
          </a:bodyPr>
          <a:lstStyle/>
          <a:p>
            <a:pPr algn="ctr"/>
            <a:r>
              <a:rPr lang="en-US" sz="2000" b="1" i="1">
                <a:solidFill>
                  <a:srgbClr val="FF0000"/>
                </a:solidFill>
                <a:latin typeface="Cambria" panose="02040503050406030204" pitchFamily="18" charset="0"/>
              </a:rPr>
              <a:t>Aggressor Row</a:t>
            </a:r>
          </a:p>
        </p:txBody>
      </p:sp>
      <p:sp>
        <p:nvSpPr>
          <p:cNvPr id="60" name="Content Placeholder 2">
            <a:extLst>
              <a:ext uri="{FF2B5EF4-FFF2-40B4-BE49-F238E27FC236}">
                <a16:creationId xmlns:a16="http://schemas.microsoft.com/office/drawing/2014/main" id="{16422BDE-957A-87E2-9B38-648D4FEF98FD}"/>
              </a:ext>
            </a:extLst>
          </p:cNvPr>
          <p:cNvSpPr txBox="1">
            <a:spLocks/>
          </p:cNvSpPr>
          <p:nvPr/>
        </p:nvSpPr>
        <p:spPr>
          <a:xfrm>
            <a:off x="0" y="5263033"/>
            <a:ext cx="9144000" cy="897089"/>
          </a:xfrm>
          <a:prstGeom prst="rect">
            <a:avLst/>
          </a:prstGeom>
          <a:solidFill>
            <a:srgbClr val="E9EEF2"/>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dirty="0">
                <a:latin typeface="+mn-lt"/>
              </a:rPr>
              <a:t>Repeatedly </a:t>
            </a:r>
            <a:r>
              <a:rPr lang="en-US" sz="2400" b="1" dirty="0">
                <a:latin typeface="+mn-lt"/>
              </a:rPr>
              <a:t>opening (activating) </a:t>
            </a:r>
            <a:r>
              <a:rPr lang="en-US" sz="2400" dirty="0">
                <a:latin typeface="+mn-lt"/>
              </a:rPr>
              <a:t>and </a:t>
            </a:r>
            <a:r>
              <a:rPr lang="en-US" sz="2400" b="1" dirty="0">
                <a:latin typeface="+mn-lt"/>
              </a:rPr>
              <a:t>closing </a:t>
            </a:r>
            <a:r>
              <a:rPr lang="en-US" sz="2400" dirty="0">
                <a:latin typeface="+mn-lt"/>
              </a:rPr>
              <a:t>a DRAM row </a:t>
            </a:r>
            <a:r>
              <a:rPr lang="en-US" sz="2400" b="1" dirty="0">
                <a:latin typeface="+mn-lt"/>
              </a:rPr>
              <a:t>many times</a:t>
            </a:r>
            <a:r>
              <a:rPr lang="en-US" sz="2400" dirty="0">
                <a:latin typeface="+mn-lt"/>
              </a:rPr>
              <a:t> causes </a:t>
            </a:r>
            <a:r>
              <a:rPr lang="en-US" sz="2400" b="1" dirty="0" err="1">
                <a:solidFill>
                  <a:srgbClr val="C00000"/>
                </a:solidFill>
                <a:latin typeface="+mn-lt"/>
              </a:rPr>
              <a:t>RowHammer</a:t>
            </a:r>
            <a:r>
              <a:rPr lang="en-US" sz="2400" b="1" dirty="0">
                <a:solidFill>
                  <a:srgbClr val="C00000"/>
                </a:solidFill>
                <a:latin typeface="+mn-lt"/>
              </a:rPr>
              <a:t> bitflips</a:t>
            </a:r>
            <a:r>
              <a:rPr lang="en-US" sz="2400" dirty="0">
                <a:solidFill>
                  <a:srgbClr val="C00000"/>
                </a:solidFill>
                <a:latin typeface="+mn-lt"/>
              </a:rPr>
              <a:t> </a:t>
            </a:r>
            <a:r>
              <a:rPr lang="en-US" sz="2400" dirty="0">
                <a:latin typeface="+mn-lt"/>
              </a:rPr>
              <a:t>in adjacent rows</a:t>
            </a:r>
            <a:endParaRPr lang="en-US" sz="2400" b="1" dirty="0">
              <a:latin typeface="+mn-lt"/>
            </a:endParaRPr>
          </a:p>
        </p:txBody>
      </p:sp>
      <p:sp>
        <p:nvSpPr>
          <p:cNvPr id="3" name="TextBox 2">
            <a:extLst>
              <a:ext uri="{FF2B5EF4-FFF2-40B4-BE49-F238E27FC236}">
                <a16:creationId xmlns:a16="http://schemas.microsoft.com/office/drawing/2014/main" id="{CC5F2077-C5BC-1A4C-4A13-62FF321031ED}"/>
              </a:ext>
            </a:extLst>
          </p:cNvPr>
          <p:cNvSpPr txBox="1"/>
          <p:nvPr/>
        </p:nvSpPr>
        <p:spPr>
          <a:xfrm>
            <a:off x="228600" y="6538098"/>
            <a:ext cx="8610600" cy="261610"/>
          </a:xfrm>
          <a:prstGeom prst="rect">
            <a:avLst/>
          </a:prstGeom>
          <a:noFill/>
        </p:spPr>
        <p:txBody>
          <a:bodyPr wrap="square" rtlCol="0">
            <a:spAutoFit/>
          </a:bodyPr>
          <a:lstStyle/>
          <a:p>
            <a:pPr algn="ctr"/>
            <a:r>
              <a:rPr lang="en-US" sz="1100" dirty="0">
                <a:solidFill>
                  <a:schemeClr val="tx1">
                    <a:lumMod val="50000"/>
                    <a:lumOff val="50000"/>
                  </a:schemeClr>
                </a:solidFill>
              </a:rPr>
              <a:t>[Kim et al., "Flipping Bits in Memory Without Accessing Them: An Experimental Study of DRAM Disturbance Errors,“ in ISCA’14]</a:t>
            </a:r>
            <a:endParaRPr lang="LID4096" sz="1100" dirty="0">
              <a:solidFill>
                <a:schemeClr val="tx1">
                  <a:lumMod val="50000"/>
                  <a:lumOff val="50000"/>
                </a:schemeClr>
              </a:solidFill>
            </a:endParaRPr>
          </a:p>
        </p:txBody>
      </p:sp>
    </p:spTree>
    <p:extLst>
      <p:ext uri="{BB962C8B-B14F-4D97-AF65-F5344CB8AC3E}">
        <p14:creationId xmlns:p14="http://schemas.microsoft.com/office/powerpoint/2010/main" val="2537923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4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nodeType="afterEffect">
                                  <p:stCondLst>
                                    <p:cond delay="0"/>
                                  </p:stCondLst>
                                  <p:childTnLst>
                                    <p:set>
                                      <p:cBhvr>
                                        <p:cTn id="39" dur="1" fill="hold">
                                          <p:stCondLst>
                                            <p:cond delay="0"/>
                                          </p:stCondLst>
                                        </p:cTn>
                                        <p:tgtEl>
                                          <p:spTgt spid="4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7" grpId="0"/>
      <p:bldP spid="58" grpId="0"/>
      <p:bldP spid="59" grpId="0"/>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05262-EE23-EE07-ACE2-5B7C407B4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4B73F-9DB3-48AD-DFA6-6B40DAF50FA2}"/>
              </a:ext>
            </a:extLst>
          </p:cNvPr>
          <p:cNvSpPr>
            <a:spLocks noGrp="1"/>
          </p:cNvSpPr>
          <p:nvPr>
            <p:ph type="title"/>
          </p:nvPr>
        </p:nvSpPr>
        <p:spPr/>
        <p:txBody>
          <a:bodyPr/>
          <a:lstStyle/>
          <a:p>
            <a:r>
              <a:rPr lang="en-US" sz="3600" b="1" dirty="0"/>
              <a:t>Background – DRAM Read Disturbance II</a:t>
            </a:r>
          </a:p>
        </p:txBody>
      </p:sp>
      <p:sp>
        <p:nvSpPr>
          <p:cNvPr id="4" name="Slide Number Placeholder 3">
            <a:extLst>
              <a:ext uri="{FF2B5EF4-FFF2-40B4-BE49-F238E27FC236}">
                <a16:creationId xmlns:a16="http://schemas.microsoft.com/office/drawing/2014/main" id="{860E2884-CDDD-BAEB-77CC-7A7571B13198}"/>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Content Placeholder 2">
            <a:extLst>
              <a:ext uri="{FF2B5EF4-FFF2-40B4-BE49-F238E27FC236}">
                <a16:creationId xmlns:a16="http://schemas.microsoft.com/office/drawing/2014/main" id="{2C8DE7F2-7187-7E05-E039-F5E003CD3B05}"/>
              </a:ext>
            </a:extLst>
          </p:cNvPr>
          <p:cNvSpPr txBox="1">
            <a:spLocks/>
          </p:cNvSpPr>
          <p:nvPr/>
        </p:nvSpPr>
        <p:spPr bwMode="auto">
          <a:xfrm>
            <a:off x="228600" y="970961"/>
            <a:ext cx="8610600" cy="55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accent1"/>
              </a:buClr>
              <a:buSzPct val="65000"/>
              <a:buFont typeface="Wingdings" pitchFamily="2" charset="2"/>
              <a:buChar char="n"/>
              <a:defRPr sz="1800">
                <a:solidFill>
                  <a:schemeClr val="tx1"/>
                </a:solidFill>
                <a:latin typeface="+mn-lt"/>
                <a:ea typeface="ＭＳ Ｐゴシック" charset="0"/>
                <a:cs typeface="ＭＳ Ｐゴシック" charset="0"/>
              </a:defRPr>
            </a:lvl1pPr>
            <a:lvl2pPr marL="502444" indent="-244079" algn="l" rtl="0" eaLnBrk="0" fontAlgn="base" hangingPunct="0">
              <a:spcBef>
                <a:spcPct val="20000"/>
              </a:spcBef>
              <a:spcAft>
                <a:spcPct val="0"/>
              </a:spcAft>
              <a:buClr>
                <a:schemeClr val="accent2"/>
              </a:buClr>
              <a:buSzPct val="60000"/>
              <a:buFont typeface="Wingdings" pitchFamily="2" charset="2"/>
              <a:buChar char="q"/>
              <a:defRPr sz="1650">
                <a:solidFill>
                  <a:schemeClr val="tx1"/>
                </a:solidFill>
                <a:latin typeface="+mn-lt"/>
                <a:ea typeface="ＭＳ Ｐゴシック" pitchFamily="-106" charset="-128"/>
              </a:defRPr>
            </a:lvl2pPr>
            <a:lvl3pPr marL="766763" indent="-263129" algn="l" rtl="0" eaLnBrk="0" fontAlgn="base" hangingPunct="0">
              <a:spcBef>
                <a:spcPct val="20000"/>
              </a:spcBef>
              <a:spcAft>
                <a:spcPct val="0"/>
              </a:spcAft>
              <a:buClr>
                <a:schemeClr val="accent1"/>
              </a:buClr>
              <a:buSzPct val="65000"/>
              <a:buFont typeface="Wingdings" pitchFamily="2" charset="2"/>
              <a:buChar char="n"/>
              <a:defRPr sz="1500">
                <a:solidFill>
                  <a:schemeClr val="tx1"/>
                </a:solidFill>
                <a:latin typeface="+mn-lt"/>
                <a:ea typeface="ＭＳ Ｐゴシック" pitchFamily="-106" charset="-128"/>
              </a:defRPr>
            </a:lvl3pPr>
            <a:lvl4pPr marL="1004888" indent="-23693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260872" indent="-254794" algn="l" rtl="0" eaLnBrk="0" fontAlgn="base" hangingPunct="0">
              <a:spcBef>
                <a:spcPct val="20000"/>
              </a:spcBef>
              <a:spcAft>
                <a:spcPct val="0"/>
              </a:spcAft>
              <a:buClr>
                <a:schemeClr val="accent1"/>
              </a:buClr>
              <a:buSzPct val="75000"/>
              <a:buFont typeface="Wingdings" pitchFamily="2" charset="2"/>
              <a:buChar char="§"/>
              <a:defRPr sz="1200">
                <a:solidFill>
                  <a:schemeClr val="tx1"/>
                </a:solidFill>
                <a:latin typeface="+mn-lt"/>
                <a:ea typeface="ＭＳ Ｐゴシック" pitchFamily="-106" charset="-128"/>
              </a:defRPr>
            </a:lvl5pPr>
            <a:lvl6pPr marL="16037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a:spcBef>
                <a:spcPts val="600"/>
              </a:spcBef>
            </a:pPr>
            <a:r>
              <a:rPr lang="en-US" sz="2000" b="1" dirty="0"/>
              <a:t>Read disturbance in DRAM breaks memory isolation</a:t>
            </a:r>
          </a:p>
          <a:p>
            <a:pPr lvl="1">
              <a:spcBef>
                <a:spcPts val="600"/>
              </a:spcBef>
            </a:pPr>
            <a:r>
              <a:rPr lang="en-US" sz="1850" dirty="0"/>
              <a:t>Accessing a DRAM row (aggressor row) disturbs the integrity of data stored in DRAM cells of other </a:t>
            </a:r>
            <a:r>
              <a:rPr lang="en-US" sz="1850" b="1" dirty="0" err="1">
                <a:solidFill>
                  <a:srgbClr val="C00000"/>
                </a:solidFill>
              </a:rPr>
              <a:t>unaccessed</a:t>
            </a:r>
            <a:r>
              <a:rPr lang="en-US" sz="1850" dirty="0"/>
              <a:t> rows (victim rows), causing bitflips</a:t>
            </a:r>
          </a:p>
          <a:p>
            <a:pPr>
              <a:spcBef>
                <a:spcPts val="1200"/>
              </a:spcBef>
            </a:pPr>
            <a:r>
              <a:rPr lang="en-US" sz="2000" b="1" dirty="0"/>
              <a:t>Prominent Example II: RowPress</a:t>
            </a:r>
          </a:p>
        </p:txBody>
      </p:sp>
      <p:cxnSp>
        <p:nvCxnSpPr>
          <p:cNvPr id="7" name="Straight Connector 6">
            <a:extLst>
              <a:ext uri="{FF2B5EF4-FFF2-40B4-BE49-F238E27FC236}">
                <a16:creationId xmlns:a16="http://schemas.microsoft.com/office/drawing/2014/main" id="{90269542-3D51-AFCA-226A-EB5E5CB2A08F}"/>
              </a:ext>
            </a:extLst>
          </p:cNvPr>
          <p:cNvCxnSpPr>
            <a:cxnSpLocks/>
          </p:cNvCxnSpPr>
          <p:nvPr/>
        </p:nvCxnSpPr>
        <p:spPr>
          <a:xfrm>
            <a:off x="1977139" y="3536563"/>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E007AC-F133-BA86-231A-87B8F00F2A49}"/>
              </a:ext>
            </a:extLst>
          </p:cNvPr>
          <p:cNvCxnSpPr>
            <a:cxnSpLocks/>
          </p:cNvCxnSpPr>
          <p:nvPr/>
        </p:nvCxnSpPr>
        <p:spPr>
          <a:xfrm>
            <a:off x="1977139" y="4048069"/>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0253F03-16DB-431B-08E9-88766E82AFB0}"/>
              </a:ext>
            </a:extLst>
          </p:cNvPr>
          <p:cNvCxnSpPr>
            <a:cxnSpLocks/>
          </p:cNvCxnSpPr>
          <p:nvPr/>
        </p:nvCxnSpPr>
        <p:spPr>
          <a:xfrm>
            <a:off x="1977139" y="4553833"/>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7A6809-E60B-F3D2-8A91-32B7961C93A5}"/>
              </a:ext>
            </a:extLst>
          </p:cNvPr>
          <p:cNvSpPr/>
          <p:nvPr/>
        </p:nvSpPr>
        <p:spPr>
          <a:xfrm>
            <a:off x="2285749" y="3277909"/>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1</a:t>
            </a:r>
          </a:p>
        </p:txBody>
      </p:sp>
      <p:sp>
        <p:nvSpPr>
          <p:cNvPr id="11" name="Rectangle 10">
            <a:extLst>
              <a:ext uri="{FF2B5EF4-FFF2-40B4-BE49-F238E27FC236}">
                <a16:creationId xmlns:a16="http://schemas.microsoft.com/office/drawing/2014/main" id="{351BD22B-F860-3272-01A4-E97B6888D25D}"/>
              </a:ext>
            </a:extLst>
          </p:cNvPr>
          <p:cNvSpPr/>
          <p:nvPr/>
        </p:nvSpPr>
        <p:spPr>
          <a:xfrm>
            <a:off x="2285749" y="3777220"/>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12" name="Rectangle 11">
            <a:extLst>
              <a:ext uri="{FF2B5EF4-FFF2-40B4-BE49-F238E27FC236}">
                <a16:creationId xmlns:a16="http://schemas.microsoft.com/office/drawing/2014/main" id="{FB04954A-700D-BE37-B25A-CDA2D76831D0}"/>
              </a:ext>
            </a:extLst>
          </p:cNvPr>
          <p:cNvSpPr/>
          <p:nvPr/>
        </p:nvSpPr>
        <p:spPr>
          <a:xfrm>
            <a:off x="2285749" y="4282195"/>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3</a:t>
            </a:r>
          </a:p>
        </p:txBody>
      </p:sp>
      <p:grpSp>
        <p:nvGrpSpPr>
          <p:cNvPr id="13" name="Group 12">
            <a:extLst>
              <a:ext uri="{FF2B5EF4-FFF2-40B4-BE49-F238E27FC236}">
                <a16:creationId xmlns:a16="http://schemas.microsoft.com/office/drawing/2014/main" id="{D8FF4E00-3659-7101-95B9-4CB5F07FC586}"/>
              </a:ext>
            </a:extLst>
          </p:cNvPr>
          <p:cNvGrpSpPr/>
          <p:nvPr/>
        </p:nvGrpSpPr>
        <p:grpSpPr>
          <a:xfrm>
            <a:off x="2281417" y="3276426"/>
            <a:ext cx="4715035" cy="1492993"/>
            <a:chOff x="1428644" y="1937227"/>
            <a:chExt cx="6286713" cy="1990657"/>
          </a:xfrm>
        </p:grpSpPr>
        <p:sp>
          <p:nvSpPr>
            <p:cNvPr id="14" name="Rectangle 13">
              <a:extLst>
                <a:ext uri="{FF2B5EF4-FFF2-40B4-BE49-F238E27FC236}">
                  <a16:creationId xmlns:a16="http://schemas.microsoft.com/office/drawing/2014/main" id="{2648A774-9F95-AA45-A04B-46B679759BF6}"/>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15" name="Content Placeholder 2">
              <a:extLst>
                <a:ext uri="{FF2B5EF4-FFF2-40B4-BE49-F238E27FC236}">
                  <a16:creationId xmlns:a16="http://schemas.microsoft.com/office/drawing/2014/main" id="{B87B448E-B590-DC19-7C27-8FF17EF18C3F}"/>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ea typeface="Cambria" panose="02040503050406030204" pitchFamily="18" charset="0"/>
                </a:rPr>
                <a:t>open</a:t>
              </a:r>
            </a:p>
          </p:txBody>
        </p:sp>
        <p:sp>
          <p:nvSpPr>
            <p:cNvPr id="16" name="Rectangle 15">
              <a:extLst>
                <a:ext uri="{FF2B5EF4-FFF2-40B4-BE49-F238E27FC236}">
                  <a16:creationId xmlns:a16="http://schemas.microsoft.com/office/drawing/2014/main" id="{B9FBFC4B-AE27-D0E8-21AB-6BAC61440627}"/>
                </a:ext>
              </a:extLst>
            </p:cNvPr>
            <p:cNvSpPr/>
            <p:nvPr/>
          </p:nvSpPr>
          <p:spPr>
            <a:xfrm>
              <a:off x="1436477" y="1937227"/>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1</a:t>
              </a:r>
            </a:p>
          </p:txBody>
        </p:sp>
        <p:sp>
          <p:nvSpPr>
            <p:cNvPr id="17" name="Rectangle 16">
              <a:extLst>
                <a:ext uri="{FF2B5EF4-FFF2-40B4-BE49-F238E27FC236}">
                  <a16:creationId xmlns:a16="http://schemas.microsoft.com/office/drawing/2014/main" id="{102F8B8F-E539-AB88-1849-2B79882B0021}"/>
                </a:ext>
              </a:extLst>
            </p:cNvPr>
            <p:cNvSpPr/>
            <p:nvPr/>
          </p:nvSpPr>
          <p:spPr>
            <a:xfrm>
              <a:off x="1436477" y="3278252"/>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3</a:t>
              </a:r>
            </a:p>
          </p:txBody>
        </p:sp>
      </p:grpSp>
      <p:grpSp>
        <p:nvGrpSpPr>
          <p:cNvPr id="18" name="Group 17">
            <a:extLst>
              <a:ext uri="{FF2B5EF4-FFF2-40B4-BE49-F238E27FC236}">
                <a16:creationId xmlns:a16="http://schemas.microsoft.com/office/drawing/2014/main" id="{B4D4C7F1-4CC6-8A45-FEF6-93646C095BE3}"/>
              </a:ext>
            </a:extLst>
          </p:cNvPr>
          <p:cNvGrpSpPr/>
          <p:nvPr/>
        </p:nvGrpSpPr>
        <p:grpSpPr>
          <a:xfrm>
            <a:off x="2288993" y="3776479"/>
            <a:ext cx="4709160" cy="487224"/>
            <a:chOff x="8271133" y="2603964"/>
            <a:chExt cx="6278880" cy="649632"/>
          </a:xfrm>
        </p:grpSpPr>
        <p:sp>
          <p:nvSpPr>
            <p:cNvPr id="19" name="Rectangle 18">
              <a:extLst>
                <a:ext uri="{FF2B5EF4-FFF2-40B4-BE49-F238E27FC236}">
                  <a16:creationId xmlns:a16="http://schemas.microsoft.com/office/drawing/2014/main" id="{9475A6C2-7629-42DC-56E6-D1E3D8F5B8E0}"/>
                </a:ext>
              </a:extLst>
            </p:cNvPr>
            <p:cNvSpPr/>
            <p:nvPr/>
          </p:nvSpPr>
          <p:spPr>
            <a:xfrm>
              <a:off x="8271133" y="2603964"/>
              <a:ext cx="6278880" cy="649632"/>
            </a:xfrm>
            <a:prstGeom prst="rect">
              <a:avLst/>
            </a:prstGeom>
            <a:solidFill>
              <a:srgbClr val="D8D9D8"/>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20" name="Content Placeholder 2">
              <a:extLst>
                <a:ext uri="{FF2B5EF4-FFF2-40B4-BE49-F238E27FC236}">
                  <a16:creationId xmlns:a16="http://schemas.microsoft.com/office/drawing/2014/main" id="{9286F575-9DCB-96DC-4D56-69C0B6DF4869}"/>
                </a:ext>
              </a:extLst>
            </p:cNvPr>
            <p:cNvSpPr txBox="1">
              <a:spLocks/>
            </p:cNvSpPr>
            <p:nvPr/>
          </p:nvSpPr>
          <p:spPr>
            <a:xfrm>
              <a:off x="8407290" y="2645717"/>
              <a:ext cx="1390654" cy="59149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ea typeface="Cambria" panose="02040503050406030204" pitchFamily="18" charset="0"/>
                </a:rPr>
                <a:t>closed</a:t>
              </a:r>
            </a:p>
          </p:txBody>
        </p:sp>
      </p:grpSp>
      <p:grpSp>
        <p:nvGrpSpPr>
          <p:cNvPr id="21" name="Group 20">
            <a:extLst>
              <a:ext uri="{FF2B5EF4-FFF2-40B4-BE49-F238E27FC236}">
                <a16:creationId xmlns:a16="http://schemas.microsoft.com/office/drawing/2014/main" id="{B946E972-4F14-06D3-722F-59BD36058EC7}"/>
              </a:ext>
            </a:extLst>
          </p:cNvPr>
          <p:cNvGrpSpPr/>
          <p:nvPr/>
        </p:nvGrpSpPr>
        <p:grpSpPr>
          <a:xfrm>
            <a:off x="2281417" y="3279665"/>
            <a:ext cx="4715035" cy="1492993"/>
            <a:chOff x="1428644" y="1937227"/>
            <a:chExt cx="6286713" cy="1990657"/>
          </a:xfrm>
        </p:grpSpPr>
        <p:sp>
          <p:nvSpPr>
            <p:cNvPr id="22" name="Rectangle 21">
              <a:extLst>
                <a:ext uri="{FF2B5EF4-FFF2-40B4-BE49-F238E27FC236}">
                  <a16:creationId xmlns:a16="http://schemas.microsoft.com/office/drawing/2014/main" id="{7DA75F08-1CF4-87BF-C037-D3582C3309B4}"/>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23" name="Content Placeholder 2">
              <a:extLst>
                <a:ext uri="{FF2B5EF4-FFF2-40B4-BE49-F238E27FC236}">
                  <a16:creationId xmlns:a16="http://schemas.microsoft.com/office/drawing/2014/main" id="{F9106B21-E934-9031-577A-11DD1C076B3C}"/>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ea typeface="Cambria" panose="02040503050406030204" pitchFamily="18" charset="0"/>
                </a:rPr>
                <a:t>open</a:t>
              </a:r>
            </a:p>
          </p:txBody>
        </p:sp>
        <p:sp>
          <p:nvSpPr>
            <p:cNvPr id="24" name="Rectangle 23">
              <a:extLst>
                <a:ext uri="{FF2B5EF4-FFF2-40B4-BE49-F238E27FC236}">
                  <a16:creationId xmlns:a16="http://schemas.microsoft.com/office/drawing/2014/main" id="{EBC5D2BE-44A8-067C-F4BE-80D9B5A78A90}"/>
                </a:ext>
              </a:extLst>
            </p:cNvPr>
            <p:cNvSpPr/>
            <p:nvPr/>
          </p:nvSpPr>
          <p:spPr>
            <a:xfrm>
              <a:off x="1436477" y="1937227"/>
              <a:ext cx="6278880" cy="649632"/>
            </a:xfrm>
            <a:prstGeom prst="rect">
              <a:avLst/>
            </a:prstGeom>
            <a:solidFill>
              <a:srgbClr val="FFC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1</a:t>
              </a:r>
            </a:p>
          </p:txBody>
        </p:sp>
        <p:sp>
          <p:nvSpPr>
            <p:cNvPr id="25" name="Rectangle 24">
              <a:extLst>
                <a:ext uri="{FF2B5EF4-FFF2-40B4-BE49-F238E27FC236}">
                  <a16:creationId xmlns:a16="http://schemas.microsoft.com/office/drawing/2014/main" id="{13BF0528-4E8D-F1BC-C00D-3B212C919F33}"/>
                </a:ext>
              </a:extLst>
            </p:cNvPr>
            <p:cNvSpPr/>
            <p:nvPr/>
          </p:nvSpPr>
          <p:spPr>
            <a:xfrm>
              <a:off x="1436477" y="3278252"/>
              <a:ext cx="6278880" cy="649632"/>
            </a:xfrm>
            <a:prstGeom prst="rect">
              <a:avLst/>
            </a:prstGeom>
            <a:solidFill>
              <a:srgbClr val="FFC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3</a:t>
              </a:r>
            </a:p>
          </p:txBody>
        </p:sp>
      </p:grpSp>
      <p:grpSp>
        <p:nvGrpSpPr>
          <p:cNvPr id="26" name="Group 25">
            <a:extLst>
              <a:ext uri="{FF2B5EF4-FFF2-40B4-BE49-F238E27FC236}">
                <a16:creationId xmlns:a16="http://schemas.microsoft.com/office/drawing/2014/main" id="{96E4096B-8052-7327-C7BF-B9D7929936D4}"/>
              </a:ext>
            </a:extLst>
          </p:cNvPr>
          <p:cNvGrpSpPr/>
          <p:nvPr/>
        </p:nvGrpSpPr>
        <p:grpSpPr>
          <a:xfrm>
            <a:off x="2292037" y="3785428"/>
            <a:ext cx="4709160" cy="487224"/>
            <a:chOff x="-3925255" y="4700899"/>
            <a:chExt cx="6278880" cy="649632"/>
          </a:xfrm>
        </p:grpSpPr>
        <p:sp>
          <p:nvSpPr>
            <p:cNvPr id="61" name="Rectangle 60">
              <a:extLst>
                <a:ext uri="{FF2B5EF4-FFF2-40B4-BE49-F238E27FC236}">
                  <a16:creationId xmlns:a16="http://schemas.microsoft.com/office/drawing/2014/main" id="{20BFF2B0-ED1F-0CE9-F27C-DA94EA3377A2}"/>
                </a:ext>
              </a:extLst>
            </p:cNvPr>
            <p:cNvSpPr/>
            <p:nvPr/>
          </p:nvSpPr>
          <p:spPr>
            <a:xfrm>
              <a:off x="-3925255" y="4700899"/>
              <a:ext cx="6278880" cy="649632"/>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62" name="Content Placeholder 2">
              <a:extLst>
                <a:ext uri="{FF2B5EF4-FFF2-40B4-BE49-F238E27FC236}">
                  <a16:creationId xmlns:a16="http://schemas.microsoft.com/office/drawing/2014/main" id="{98BCAA42-9F86-9605-85BF-BBA5ED704189}"/>
                </a:ext>
              </a:extLst>
            </p:cNvPr>
            <p:cNvSpPr txBox="1">
              <a:spLocks/>
            </p:cNvSpPr>
            <p:nvPr/>
          </p:nvSpPr>
          <p:spPr>
            <a:xfrm>
              <a:off x="-3776745" y="472996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dirty="0">
                  <a:solidFill>
                    <a:srgbClr val="C00000"/>
                  </a:solidFill>
                  <a:ea typeface="Cambria" panose="02040503050406030204" pitchFamily="18" charset="0"/>
                </a:rPr>
                <a:t>closed</a:t>
              </a:r>
            </a:p>
          </p:txBody>
        </p:sp>
      </p:grpSp>
      <p:grpSp>
        <p:nvGrpSpPr>
          <p:cNvPr id="63" name="Group 62">
            <a:extLst>
              <a:ext uri="{FF2B5EF4-FFF2-40B4-BE49-F238E27FC236}">
                <a16:creationId xmlns:a16="http://schemas.microsoft.com/office/drawing/2014/main" id="{5C2899F3-2E44-46D5-8D61-D0049E23C224}"/>
              </a:ext>
            </a:extLst>
          </p:cNvPr>
          <p:cNvGrpSpPr/>
          <p:nvPr/>
        </p:nvGrpSpPr>
        <p:grpSpPr>
          <a:xfrm>
            <a:off x="3394701" y="3261542"/>
            <a:ext cx="2293637" cy="1542150"/>
            <a:chOff x="3154126" y="2205347"/>
            <a:chExt cx="2293637" cy="1542150"/>
          </a:xfrm>
        </p:grpSpPr>
        <p:sp>
          <p:nvSpPr>
            <p:cNvPr id="64" name="Multiply 70">
              <a:extLst>
                <a:ext uri="{FF2B5EF4-FFF2-40B4-BE49-F238E27FC236}">
                  <a16:creationId xmlns:a16="http://schemas.microsoft.com/office/drawing/2014/main" id="{B999195D-7A84-62CA-8BB7-4935EDBB7910}"/>
                </a:ext>
              </a:extLst>
            </p:cNvPr>
            <p:cNvSpPr/>
            <p:nvPr/>
          </p:nvSpPr>
          <p:spPr>
            <a:xfrm>
              <a:off x="4927076" y="2206560"/>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a typeface="Cambria" panose="02040503050406030204" pitchFamily="18" charset="0"/>
              </a:endParaRPr>
            </a:p>
          </p:txBody>
        </p:sp>
        <p:sp>
          <p:nvSpPr>
            <p:cNvPr id="65" name="Multiply 71">
              <a:extLst>
                <a:ext uri="{FF2B5EF4-FFF2-40B4-BE49-F238E27FC236}">
                  <a16:creationId xmlns:a16="http://schemas.microsoft.com/office/drawing/2014/main" id="{65D44AFC-CDC6-40A2-EAE6-09E695248812}"/>
                </a:ext>
              </a:extLst>
            </p:cNvPr>
            <p:cNvSpPr/>
            <p:nvPr/>
          </p:nvSpPr>
          <p:spPr>
            <a:xfrm>
              <a:off x="3154126" y="3203113"/>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a typeface="Cambria" panose="02040503050406030204" pitchFamily="18" charset="0"/>
              </a:endParaRPr>
            </a:p>
          </p:txBody>
        </p:sp>
        <p:grpSp>
          <p:nvGrpSpPr>
            <p:cNvPr id="66" name="Group 65">
              <a:extLst>
                <a:ext uri="{FF2B5EF4-FFF2-40B4-BE49-F238E27FC236}">
                  <a16:creationId xmlns:a16="http://schemas.microsoft.com/office/drawing/2014/main" id="{3CC03A7A-B096-3236-3418-A4B1D95570DA}"/>
                </a:ext>
              </a:extLst>
            </p:cNvPr>
            <p:cNvGrpSpPr/>
            <p:nvPr/>
          </p:nvGrpSpPr>
          <p:grpSpPr>
            <a:xfrm>
              <a:off x="3372170" y="2205347"/>
              <a:ext cx="1900342" cy="1542150"/>
              <a:chOff x="3456171" y="2348675"/>
              <a:chExt cx="2533789" cy="2056200"/>
            </a:xfrm>
          </p:grpSpPr>
          <p:sp>
            <p:nvSpPr>
              <p:cNvPr id="67" name="Multiply 69">
                <a:extLst>
                  <a:ext uri="{FF2B5EF4-FFF2-40B4-BE49-F238E27FC236}">
                    <a16:creationId xmlns:a16="http://schemas.microsoft.com/office/drawing/2014/main" id="{BA9180BE-625F-99D7-8763-C80EE134FE7F}"/>
                  </a:ext>
                </a:extLst>
              </p:cNvPr>
              <p:cNvSpPr/>
              <p:nvPr/>
            </p:nvSpPr>
            <p:spPr>
              <a:xfrm>
                <a:off x="3456171" y="2348675"/>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a typeface="Cambria" panose="02040503050406030204" pitchFamily="18" charset="0"/>
                </a:endParaRPr>
              </a:p>
            </p:txBody>
          </p:sp>
          <p:sp>
            <p:nvSpPr>
              <p:cNvPr id="68" name="Multiply 72">
                <a:extLst>
                  <a:ext uri="{FF2B5EF4-FFF2-40B4-BE49-F238E27FC236}">
                    <a16:creationId xmlns:a16="http://schemas.microsoft.com/office/drawing/2014/main" id="{0229BD9E-311B-945D-25D3-3E72BE1F9018}"/>
                  </a:ext>
                </a:extLst>
              </p:cNvPr>
              <p:cNvSpPr/>
              <p:nvPr/>
            </p:nvSpPr>
            <p:spPr>
              <a:xfrm>
                <a:off x="5295711" y="3710626"/>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a typeface="Cambria" panose="02040503050406030204" pitchFamily="18" charset="0"/>
                </a:endParaRPr>
              </a:p>
            </p:txBody>
          </p:sp>
        </p:grpSp>
      </p:grpSp>
      <p:sp>
        <p:nvSpPr>
          <p:cNvPr id="69" name="Rectangle 68">
            <a:extLst>
              <a:ext uri="{FF2B5EF4-FFF2-40B4-BE49-F238E27FC236}">
                <a16:creationId xmlns:a16="http://schemas.microsoft.com/office/drawing/2014/main" id="{61C4F3DF-E498-4D94-C0DA-3F7AC69C8EBC}"/>
              </a:ext>
            </a:extLst>
          </p:cNvPr>
          <p:cNvSpPr/>
          <p:nvPr/>
        </p:nvSpPr>
        <p:spPr>
          <a:xfrm>
            <a:off x="5537901" y="3324170"/>
            <a:ext cx="1469184" cy="400110"/>
          </a:xfrm>
          <a:prstGeom prst="rect">
            <a:avLst/>
          </a:prstGeom>
        </p:spPr>
        <p:txBody>
          <a:bodyPr wrap="none">
            <a:spAutoFit/>
          </a:bodyPr>
          <a:lstStyle/>
          <a:p>
            <a:pPr algn="ctr"/>
            <a:r>
              <a:rPr lang="en-US" sz="2000" b="1" i="1" dirty="0">
                <a:solidFill>
                  <a:srgbClr val="0070C0"/>
                </a:solidFill>
                <a:latin typeface="Cambria" panose="02040503050406030204" pitchFamily="18" charset="0"/>
                <a:ea typeface="Cambria" panose="02040503050406030204" pitchFamily="18" charset="0"/>
              </a:rPr>
              <a:t>Victim Row</a:t>
            </a:r>
          </a:p>
        </p:txBody>
      </p:sp>
      <p:sp>
        <p:nvSpPr>
          <p:cNvPr id="70" name="Rectangle 69">
            <a:extLst>
              <a:ext uri="{FF2B5EF4-FFF2-40B4-BE49-F238E27FC236}">
                <a16:creationId xmlns:a16="http://schemas.microsoft.com/office/drawing/2014/main" id="{530B276F-03DD-39CC-9B08-A89ACF002170}"/>
              </a:ext>
            </a:extLst>
          </p:cNvPr>
          <p:cNvSpPr/>
          <p:nvPr/>
        </p:nvSpPr>
        <p:spPr>
          <a:xfrm>
            <a:off x="5537901" y="4318677"/>
            <a:ext cx="1469184" cy="400110"/>
          </a:xfrm>
          <a:prstGeom prst="rect">
            <a:avLst/>
          </a:prstGeom>
        </p:spPr>
        <p:txBody>
          <a:bodyPr wrap="none">
            <a:spAutoFit/>
          </a:bodyPr>
          <a:lstStyle/>
          <a:p>
            <a:pPr algn="ctr"/>
            <a:r>
              <a:rPr lang="en-US" sz="2000" b="1" i="1">
                <a:solidFill>
                  <a:srgbClr val="0070C0"/>
                </a:solidFill>
                <a:latin typeface="Cambria" panose="02040503050406030204" pitchFamily="18" charset="0"/>
                <a:ea typeface="Cambria" panose="02040503050406030204" pitchFamily="18" charset="0"/>
              </a:rPr>
              <a:t>Victim Row</a:t>
            </a:r>
          </a:p>
        </p:txBody>
      </p:sp>
      <p:sp>
        <p:nvSpPr>
          <p:cNvPr id="71" name="Rectangle 70">
            <a:extLst>
              <a:ext uri="{FF2B5EF4-FFF2-40B4-BE49-F238E27FC236}">
                <a16:creationId xmlns:a16="http://schemas.microsoft.com/office/drawing/2014/main" id="{D930D519-D1C7-CD4C-789B-D62F3CA26789}"/>
              </a:ext>
            </a:extLst>
          </p:cNvPr>
          <p:cNvSpPr/>
          <p:nvPr/>
        </p:nvSpPr>
        <p:spPr>
          <a:xfrm>
            <a:off x="5110860" y="3807738"/>
            <a:ext cx="1896225" cy="400110"/>
          </a:xfrm>
          <a:prstGeom prst="rect">
            <a:avLst/>
          </a:prstGeom>
        </p:spPr>
        <p:txBody>
          <a:bodyPr wrap="none">
            <a:spAutoFit/>
          </a:bodyPr>
          <a:lstStyle/>
          <a:p>
            <a:pPr algn="ctr"/>
            <a:r>
              <a:rPr lang="en-US" sz="2000" b="1" i="1" dirty="0">
                <a:solidFill>
                  <a:srgbClr val="C00000"/>
                </a:solidFill>
                <a:latin typeface="Cambria" panose="02040503050406030204" pitchFamily="18" charset="0"/>
                <a:ea typeface="Cambria" panose="02040503050406030204" pitchFamily="18" charset="0"/>
              </a:rPr>
              <a:t>Aggressor Row</a:t>
            </a:r>
          </a:p>
        </p:txBody>
      </p:sp>
      <p:sp>
        <p:nvSpPr>
          <p:cNvPr id="72" name="Content Placeholder 2">
            <a:extLst>
              <a:ext uri="{FF2B5EF4-FFF2-40B4-BE49-F238E27FC236}">
                <a16:creationId xmlns:a16="http://schemas.microsoft.com/office/drawing/2014/main" id="{553848D4-589D-880D-1147-16B682364F57}"/>
              </a:ext>
            </a:extLst>
          </p:cNvPr>
          <p:cNvSpPr txBox="1">
            <a:spLocks/>
          </p:cNvSpPr>
          <p:nvPr/>
        </p:nvSpPr>
        <p:spPr>
          <a:xfrm>
            <a:off x="0" y="5002957"/>
            <a:ext cx="9144000" cy="1212846"/>
          </a:xfrm>
          <a:prstGeom prst="rect">
            <a:avLst/>
          </a:prstGeom>
          <a:solidFill>
            <a:srgbClr val="E9EEF2"/>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dirty="0">
                <a:latin typeface="+mn-lt"/>
              </a:rPr>
              <a:t>Keeping a DRAM row </a:t>
            </a:r>
            <a:r>
              <a:rPr lang="en-GB" sz="2400" b="1" dirty="0">
                <a:solidFill>
                  <a:srgbClr val="C00000"/>
                </a:solidFill>
                <a:latin typeface="+mn-lt"/>
              </a:rPr>
              <a:t>open for a long time </a:t>
            </a:r>
            <a:br>
              <a:rPr lang="en-GB" sz="2400" dirty="0">
                <a:latin typeface="+mn-lt"/>
              </a:rPr>
            </a:br>
            <a:r>
              <a:rPr lang="en-GB" sz="2400" dirty="0">
                <a:latin typeface="+mn-lt"/>
              </a:rPr>
              <a:t>causes bitflips in adjacent rows </a:t>
            </a:r>
            <a:r>
              <a:rPr lang="en-GB" sz="2400" b="1" dirty="0">
                <a:solidFill>
                  <a:srgbClr val="C00000"/>
                </a:solidFill>
                <a:latin typeface="+mn-lt"/>
              </a:rPr>
              <a:t>without</a:t>
            </a:r>
            <a:r>
              <a:rPr lang="en-GB" sz="2400" dirty="0">
                <a:latin typeface="+mn-lt"/>
              </a:rPr>
              <a:t> requiring </a:t>
            </a:r>
            <a:br>
              <a:rPr lang="en-GB" sz="2400" dirty="0">
                <a:latin typeface="+mn-lt"/>
              </a:rPr>
            </a:br>
            <a:r>
              <a:rPr lang="en-GB" sz="2400" dirty="0">
                <a:latin typeface="+mn-lt"/>
              </a:rPr>
              <a:t>as many row activations as </a:t>
            </a:r>
            <a:r>
              <a:rPr lang="en-GB" sz="2400" dirty="0" err="1">
                <a:latin typeface="+mn-lt"/>
              </a:rPr>
              <a:t>RowHammer</a:t>
            </a:r>
            <a:endParaRPr lang="en-GB" sz="2400" dirty="0">
              <a:latin typeface="+mn-lt"/>
            </a:endParaRPr>
          </a:p>
        </p:txBody>
      </p:sp>
      <p:sp>
        <p:nvSpPr>
          <p:cNvPr id="74" name="Rectangle 73">
            <a:extLst>
              <a:ext uri="{FF2B5EF4-FFF2-40B4-BE49-F238E27FC236}">
                <a16:creationId xmlns:a16="http://schemas.microsoft.com/office/drawing/2014/main" id="{A65B5DB5-D7BE-4937-BBA0-9B4CD15EED10}"/>
              </a:ext>
            </a:extLst>
          </p:cNvPr>
          <p:cNvSpPr/>
          <p:nvPr/>
        </p:nvSpPr>
        <p:spPr>
          <a:xfrm>
            <a:off x="4038422" y="2786399"/>
            <a:ext cx="1124026" cy="461665"/>
          </a:xfrm>
          <a:prstGeom prst="rect">
            <a:avLst/>
          </a:prstGeom>
        </p:spPr>
        <p:txBody>
          <a:bodyPr wrap="none">
            <a:spAutoFit/>
          </a:bodyPr>
          <a:lstStyle/>
          <a:p>
            <a:r>
              <a:rPr lang="en-US" sz="2400" b="1" dirty="0">
                <a:ea typeface="Cambria" panose="02040503050406030204" pitchFamily="18" charset="0"/>
              </a:rPr>
              <a:t>DRAM</a:t>
            </a:r>
            <a:endParaRPr lang="en-US" sz="2400" dirty="0">
              <a:ea typeface="Cambria" panose="02040503050406030204" pitchFamily="18" charset="0"/>
            </a:endParaRPr>
          </a:p>
        </p:txBody>
      </p:sp>
      <p:grpSp>
        <p:nvGrpSpPr>
          <p:cNvPr id="75" name="Group 74">
            <a:extLst>
              <a:ext uri="{FF2B5EF4-FFF2-40B4-BE49-F238E27FC236}">
                <a16:creationId xmlns:a16="http://schemas.microsoft.com/office/drawing/2014/main" id="{96E5465C-F89D-E775-A74B-6D91A3349778}"/>
              </a:ext>
            </a:extLst>
          </p:cNvPr>
          <p:cNvGrpSpPr/>
          <p:nvPr/>
        </p:nvGrpSpPr>
        <p:grpSpPr>
          <a:xfrm>
            <a:off x="2282547" y="3785940"/>
            <a:ext cx="4715035" cy="487224"/>
            <a:chOff x="2051462" y="3255145"/>
            <a:chExt cx="4715035" cy="487224"/>
          </a:xfrm>
          <a:solidFill>
            <a:schemeClr val="accent6">
              <a:lumMod val="40000"/>
              <a:lumOff val="60000"/>
            </a:schemeClr>
          </a:solidFill>
        </p:grpSpPr>
        <p:grpSp>
          <p:nvGrpSpPr>
            <p:cNvPr id="76" name="Group 75">
              <a:extLst>
                <a:ext uri="{FF2B5EF4-FFF2-40B4-BE49-F238E27FC236}">
                  <a16:creationId xmlns:a16="http://schemas.microsoft.com/office/drawing/2014/main" id="{8769FAF3-55FD-245D-A2BF-3684EEEAA143}"/>
                </a:ext>
              </a:extLst>
            </p:cNvPr>
            <p:cNvGrpSpPr/>
            <p:nvPr/>
          </p:nvGrpSpPr>
          <p:grpSpPr>
            <a:xfrm>
              <a:off x="2051462" y="3255145"/>
              <a:ext cx="4715035" cy="487224"/>
              <a:chOff x="1428644" y="2604952"/>
              <a:chExt cx="6286713" cy="649632"/>
            </a:xfrm>
            <a:grpFill/>
          </p:grpSpPr>
          <p:sp>
            <p:nvSpPr>
              <p:cNvPr id="78" name="Rectangle 77">
                <a:extLst>
                  <a:ext uri="{FF2B5EF4-FFF2-40B4-BE49-F238E27FC236}">
                    <a16:creationId xmlns:a16="http://schemas.microsoft.com/office/drawing/2014/main" id="{0A3E0748-CACF-854D-5F78-41F401DF92F4}"/>
                  </a:ext>
                </a:extLst>
              </p:cNvPr>
              <p:cNvSpPr/>
              <p:nvPr/>
            </p:nvSpPr>
            <p:spPr>
              <a:xfrm>
                <a:off x="1436477" y="2604952"/>
                <a:ext cx="6278880" cy="649632"/>
              </a:xfrm>
              <a:prstGeom prst="rect">
                <a:avLst/>
              </a:prstGeom>
              <a:grp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79" name="Content Placeholder 2">
                <a:extLst>
                  <a:ext uri="{FF2B5EF4-FFF2-40B4-BE49-F238E27FC236}">
                    <a16:creationId xmlns:a16="http://schemas.microsoft.com/office/drawing/2014/main" id="{CCB9177A-4E09-3988-48A1-670F9AC18EC5}"/>
                  </a:ext>
                </a:extLst>
              </p:cNvPr>
              <p:cNvSpPr txBox="1">
                <a:spLocks/>
              </p:cNvSpPr>
              <p:nvPr/>
            </p:nvSpPr>
            <p:spPr>
              <a:xfrm>
                <a:off x="1428644" y="2637180"/>
                <a:ext cx="1390654" cy="591494"/>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ea typeface="Cambria" panose="02040503050406030204" pitchFamily="18" charset="0"/>
                  </a:rPr>
                  <a:t>open</a:t>
                </a:r>
              </a:p>
            </p:txBody>
          </p:sp>
        </p:grpSp>
        <p:sp>
          <p:nvSpPr>
            <p:cNvPr id="77" name="Rectangle 76">
              <a:extLst>
                <a:ext uri="{FF2B5EF4-FFF2-40B4-BE49-F238E27FC236}">
                  <a16:creationId xmlns:a16="http://schemas.microsoft.com/office/drawing/2014/main" id="{850DEFF3-34CE-50AA-01F8-47041956AF7D}"/>
                </a:ext>
              </a:extLst>
            </p:cNvPr>
            <p:cNvSpPr/>
            <p:nvPr/>
          </p:nvSpPr>
          <p:spPr>
            <a:xfrm>
              <a:off x="4862562" y="3285133"/>
              <a:ext cx="1896225" cy="400110"/>
            </a:xfrm>
            <a:prstGeom prst="rect">
              <a:avLst/>
            </a:prstGeom>
            <a:grpFill/>
          </p:spPr>
          <p:txBody>
            <a:bodyPr wrap="none">
              <a:spAutoFit/>
            </a:bodyPr>
            <a:lstStyle/>
            <a:p>
              <a:pPr algn="ctr"/>
              <a:r>
                <a:rPr lang="en-US" sz="2000" b="1" i="1" dirty="0">
                  <a:solidFill>
                    <a:srgbClr val="FF0000"/>
                  </a:solidFill>
                  <a:latin typeface="Cambria" panose="02040503050406030204" pitchFamily="18" charset="0"/>
                  <a:ea typeface="Cambria" panose="02040503050406030204" pitchFamily="18" charset="0"/>
                </a:rPr>
                <a:t>Aggressor Row</a:t>
              </a:r>
            </a:p>
          </p:txBody>
        </p:sp>
      </p:grpSp>
      <p:sp>
        <p:nvSpPr>
          <p:cNvPr id="3" name="TextBox 2">
            <a:extLst>
              <a:ext uri="{FF2B5EF4-FFF2-40B4-BE49-F238E27FC236}">
                <a16:creationId xmlns:a16="http://schemas.microsoft.com/office/drawing/2014/main" id="{576B4D15-A5F2-F537-FA42-D9FD8054D082}"/>
              </a:ext>
            </a:extLst>
          </p:cNvPr>
          <p:cNvSpPr txBox="1"/>
          <p:nvPr/>
        </p:nvSpPr>
        <p:spPr>
          <a:xfrm>
            <a:off x="228600" y="6538098"/>
            <a:ext cx="8610600" cy="261610"/>
          </a:xfrm>
          <a:prstGeom prst="rect">
            <a:avLst/>
          </a:prstGeom>
          <a:noFill/>
        </p:spPr>
        <p:txBody>
          <a:bodyPr wrap="square" rtlCol="0">
            <a:spAutoFit/>
          </a:bodyPr>
          <a:lstStyle/>
          <a:p>
            <a:pPr algn="ctr"/>
            <a:r>
              <a:rPr lang="en-US" sz="1100" dirty="0">
                <a:solidFill>
                  <a:schemeClr val="tx1">
                    <a:lumMod val="50000"/>
                    <a:lumOff val="50000"/>
                  </a:schemeClr>
                </a:solidFill>
              </a:rPr>
              <a:t>[Luo et al., “</a:t>
            </a:r>
            <a:r>
              <a:rPr lang="en-US" sz="1100" dirty="0" err="1">
                <a:solidFill>
                  <a:schemeClr val="tx1">
                    <a:lumMod val="50000"/>
                    <a:lumOff val="50000"/>
                  </a:schemeClr>
                </a:solidFill>
              </a:rPr>
              <a:t>RowPress</a:t>
            </a:r>
            <a:r>
              <a:rPr lang="en-US" sz="1100" dirty="0">
                <a:solidFill>
                  <a:schemeClr val="tx1">
                    <a:lumMod val="50000"/>
                    <a:lumOff val="50000"/>
                  </a:schemeClr>
                </a:solidFill>
              </a:rPr>
              <a:t>: Amplifying Read Disturbance in Modern DRAM Chips,“ in ISCA’23]</a:t>
            </a:r>
            <a:endParaRPr lang="LID4096" sz="1100" dirty="0">
              <a:solidFill>
                <a:schemeClr val="tx1">
                  <a:lumMod val="50000"/>
                  <a:lumOff val="50000"/>
                </a:schemeClr>
              </a:solidFill>
            </a:endParaRPr>
          </a:p>
        </p:txBody>
      </p:sp>
    </p:spTree>
    <p:extLst>
      <p:ext uri="{BB962C8B-B14F-4D97-AF65-F5344CB8AC3E}">
        <p14:creationId xmlns:p14="http://schemas.microsoft.com/office/powerpoint/2010/main" val="2090022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BB27E-E53B-609E-820D-B0BBD0157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1BCCA-859D-BFAF-4F2C-B731ADB69619}"/>
              </a:ext>
            </a:extLst>
          </p:cNvPr>
          <p:cNvSpPr>
            <a:spLocks noGrp="1"/>
          </p:cNvSpPr>
          <p:nvPr>
            <p:ph type="title"/>
          </p:nvPr>
        </p:nvSpPr>
        <p:spPr/>
        <p:txBody>
          <a:bodyPr/>
          <a:lstStyle/>
          <a:p>
            <a:r>
              <a:rPr lang="en-US" sz="3600" b="1" dirty="0"/>
              <a:t>Outline</a:t>
            </a:r>
          </a:p>
        </p:txBody>
      </p:sp>
      <p:sp>
        <p:nvSpPr>
          <p:cNvPr id="3" name="Content Placeholder 2">
            <a:extLst>
              <a:ext uri="{FF2B5EF4-FFF2-40B4-BE49-F238E27FC236}">
                <a16:creationId xmlns:a16="http://schemas.microsoft.com/office/drawing/2014/main" id="{92C423A7-F4AC-3DDF-1108-218C178920B1}"/>
              </a:ext>
            </a:extLst>
          </p:cNvPr>
          <p:cNvSpPr>
            <a:spLocks noGrp="1"/>
          </p:cNvSpPr>
          <p:nvPr>
            <p:ph idx="1"/>
          </p:nvPr>
        </p:nvSpPr>
        <p:spPr>
          <a:xfrm>
            <a:off x="228600" y="895545"/>
            <a:ext cx="8610600" cy="5575955"/>
          </a:xfrm>
        </p:spPr>
        <p:txBody>
          <a:bodyPr/>
          <a:lstStyle/>
          <a:p>
            <a:pPr>
              <a:lnSpc>
                <a:spcPct val="150000"/>
              </a:lnSpc>
              <a:spcBef>
                <a:spcPts val="0"/>
              </a:spcBef>
            </a:pPr>
            <a:r>
              <a:rPr lang="en-US" sz="2000" b="1" dirty="0">
                <a:solidFill>
                  <a:schemeClr val="bg1">
                    <a:lumMod val="85000"/>
                  </a:schemeClr>
                </a:solidFill>
              </a:rPr>
              <a:t>Background</a:t>
            </a:r>
          </a:p>
          <a:p>
            <a:pPr lvl="1">
              <a:lnSpc>
                <a:spcPct val="150000"/>
              </a:lnSpc>
              <a:spcBef>
                <a:spcPts val="0"/>
              </a:spcBef>
            </a:pPr>
            <a:r>
              <a:rPr lang="en-US" sz="1800" dirty="0">
                <a:solidFill>
                  <a:schemeClr val="bg1">
                    <a:lumMod val="85000"/>
                  </a:schemeClr>
                </a:solidFill>
              </a:rPr>
              <a:t>Key DRAM Organization</a:t>
            </a:r>
          </a:p>
          <a:p>
            <a:pPr lvl="1">
              <a:lnSpc>
                <a:spcPct val="150000"/>
              </a:lnSpc>
              <a:spcBef>
                <a:spcPts val="0"/>
              </a:spcBef>
            </a:pPr>
            <a:r>
              <a:rPr lang="en-US" sz="1800" dirty="0">
                <a:solidFill>
                  <a:schemeClr val="bg1">
                    <a:lumMod val="85000"/>
                  </a:schemeClr>
                </a:solidFill>
              </a:rPr>
              <a:t>DRAM Read Disturbance Phenomena: </a:t>
            </a:r>
            <a:r>
              <a:rPr lang="en-US" sz="1800" dirty="0" err="1">
                <a:solidFill>
                  <a:schemeClr val="bg1">
                    <a:lumMod val="85000"/>
                  </a:schemeClr>
                </a:solidFill>
              </a:rPr>
              <a:t>RowHammer</a:t>
            </a:r>
            <a:r>
              <a:rPr lang="en-US" sz="1800" dirty="0">
                <a:solidFill>
                  <a:schemeClr val="bg1">
                    <a:lumMod val="85000"/>
                  </a:schemeClr>
                </a:solidFill>
              </a:rPr>
              <a:t> &amp; RowPress</a:t>
            </a:r>
          </a:p>
          <a:p>
            <a:pPr>
              <a:lnSpc>
                <a:spcPct val="150000"/>
              </a:lnSpc>
            </a:pPr>
            <a:r>
              <a:rPr lang="en-US" sz="2000" b="1" dirty="0"/>
              <a:t>Device-Level DRAM Read Disturbance Mechanisms</a:t>
            </a:r>
          </a:p>
          <a:p>
            <a:pPr>
              <a:lnSpc>
                <a:spcPct val="150000"/>
              </a:lnSpc>
            </a:pPr>
            <a:r>
              <a:rPr lang="en-US" sz="2000" b="1" dirty="0">
                <a:solidFill>
                  <a:schemeClr val="bg1">
                    <a:lumMod val="65000"/>
                  </a:schemeClr>
                </a:solidFill>
              </a:rPr>
              <a:t>Real-Chip Characterization Methodology</a:t>
            </a:r>
          </a:p>
          <a:p>
            <a:pPr lvl="1">
              <a:lnSpc>
                <a:spcPct val="150000"/>
              </a:lnSpc>
              <a:spcBef>
                <a:spcPts val="0"/>
              </a:spcBef>
            </a:pPr>
            <a:r>
              <a:rPr lang="en-US" sz="1800" dirty="0">
                <a:solidFill>
                  <a:schemeClr val="bg1">
                    <a:lumMod val="65000"/>
                  </a:schemeClr>
                </a:solidFill>
              </a:rPr>
              <a:t>Reverse Engineering of True- and Anti-Cell Layout</a:t>
            </a:r>
          </a:p>
          <a:p>
            <a:pPr>
              <a:lnSpc>
                <a:spcPct val="150000"/>
              </a:lnSpc>
            </a:pPr>
            <a:r>
              <a:rPr lang="en-US" sz="2000" b="1" dirty="0">
                <a:solidFill>
                  <a:schemeClr val="bg1">
                    <a:lumMod val="65000"/>
                  </a:schemeClr>
                </a:solidFill>
              </a:rPr>
              <a:t>Real-Chip Characterization Results</a:t>
            </a:r>
          </a:p>
          <a:p>
            <a:pPr lvl="1">
              <a:lnSpc>
                <a:spcPct val="150000"/>
              </a:lnSpc>
              <a:spcBef>
                <a:spcPts val="0"/>
              </a:spcBef>
            </a:pPr>
            <a:r>
              <a:rPr lang="en-US" sz="1800" dirty="0">
                <a:solidFill>
                  <a:schemeClr val="bg1">
                    <a:lumMod val="65000"/>
                  </a:schemeClr>
                </a:solidFill>
              </a:rPr>
              <a:t>Inconsistency I: Initial Bitflip Direction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 Bitflip Count of Double-Sided </a:t>
            </a:r>
            <a:r>
              <a:rPr lang="en-US" sz="1800" dirty="0" err="1">
                <a:solidFill>
                  <a:schemeClr val="bg1">
                    <a:lumMod val="65000"/>
                  </a:schemeClr>
                </a:solidFill>
              </a:rPr>
              <a:t>RowHammer</a:t>
            </a:r>
            <a:endParaRPr lang="en-US" sz="1800" dirty="0">
              <a:solidFill>
                <a:schemeClr val="bg1">
                  <a:lumMod val="65000"/>
                </a:schemeClr>
              </a:solidFill>
            </a:endParaRPr>
          </a:p>
          <a:p>
            <a:pPr lvl="1">
              <a:lnSpc>
                <a:spcPct val="150000"/>
              </a:lnSpc>
              <a:spcBef>
                <a:spcPts val="0"/>
              </a:spcBef>
            </a:pPr>
            <a:r>
              <a:rPr lang="en-US" sz="1800" dirty="0">
                <a:solidFill>
                  <a:schemeClr val="bg1">
                    <a:lumMod val="65000"/>
                  </a:schemeClr>
                </a:solidFill>
              </a:rPr>
              <a:t>Inconsistency III: Bitflip Direction of Single-Sided RowPress</a:t>
            </a:r>
          </a:p>
          <a:p>
            <a:pPr>
              <a:lnSpc>
                <a:spcPct val="150000"/>
              </a:lnSpc>
            </a:pPr>
            <a:r>
              <a:rPr lang="en-US" sz="2000" b="1" dirty="0">
                <a:solidFill>
                  <a:schemeClr val="bg1">
                    <a:lumMod val="65000"/>
                  </a:schemeClr>
                </a:solidFill>
              </a:rPr>
              <a:t>Hypotheses</a:t>
            </a:r>
          </a:p>
          <a:p>
            <a:pPr>
              <a:lnSpc>
                <a:spcPct val="150000"/>
              </a:lnSpc>
            </a:pPr>
            <a:r>
              <a:rPr lang="en-US" sz="2000" b="1" dirty="0">
                <a:solidFill>
                  <a:schemeClr val="bg1">
                    <a:lumMod val="65000"/>
                  </a:schemeClr>
                </a:solidFill>
              </a:rPr>
              <a:t>Conclusion</a:t>
            </a:r>
          </a:p>
          <a:p>
            <a:pPr>
              <a:lnSpc>
                <a:spcPct val="150000"/>
              </a:lnSpc>
            </a:pPr>
            <a:endParaRPr lang="en-US" b="1" dirty="0"/>
          </a:p>
          <a:p>
            <a:pPr>
              <a:lnSpc>
                <a:spcPct val="150000"/>
              </a:lnSpc>
            </a:pPr>
            <a:endParaRPr lang="en-US" sz="1400" dirty="0"/>
          </a:p>
          <a:p>
            <a:pPr lvl="1">
              <a:lnSpc>
                <a:spcPct val="150000"/>
              </a:lnSpc>
            </a:pPr>
            <a:endParaRPr lang="en-US" sz="1600" dirty="0"/>
          </a:p>
          <a:p>
            <a:pPr lvl="1">
              <a:lnSpc>
                <a:spcPct val="150000"/>
              </a:lnSpc>
            </a:pPr>
            <a:endParaRPr lang="en-US" sz="1800" b="1" dirty="0"/>
          </a:p>
        </p:txBody>
      </p:sp>
      <p:sp>
        <p:nvSpPr>
          <p:cNvPr id="4" name="Slide Number Placeholder 3">
            <a:extLst>
              <a:ext uri="{FF2B5EF4-FFF2-40B4-BE49-F238E27FC236}">
                <a16:creationId xmlns:a16="http://schemas.microsoft.com/office/drawing/2014/main" id="{25E130A1-6CCC-1BDF-2334-BCE1F33927FD}"/>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2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164280914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fc136c2-bcae-4815-abde-6fabe11e70e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1BD002CAFB3264890C230D19E131FFF" ma:contentTypeVersion="9" ma:contentTypeDescription="Ein neues Dokument erstellen." ma:contentTypeScope="" ma:versionID="55f6e0906779d11b42fb2ee343cfa23d">
  <xsd:schema xmlns:xsd="http://www.w3.org/2001/XMLSchema" xmlns:xs="http://www.w3.org/2001/XMLSchema" xmlns:p="http://schemas.microsoft.com/office/2006/metadata/properties" xmlns:ns3="efc136c2-bcae-4815-abde-6fabe11e70e0" xmlns:ns4="a3499594-7ad5-4181-bb48-75a3221fb6a9" targetNamespace="http://schemas.microsoft.com/office/2006/metadata/properties" ma:root="true" ma:fieldsID="e011328a3614556c53e29411f781c411" ns3:_="" ns4:_="">
    <xsd:import namespace="efc136c2-bcae-4815-abde-6fabe11e70e0"/>
    <xsd:import namespace="a3499594-7ad5-4181-bb48-75a3221fb6a9"/>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136c2-bcae-4815-abde-6fabe11e70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499594-7ad5-4181-bb48-75a3221fb6a9"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SharingHintHash" ma:index="13"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524522-DDEF-471B-93A0-A99916A69934}">
  <ds:schemaRefs>
    <ds:schemaRef ds:uri="efc136c2-bcae-4815-abde-6fabe11e70e0"/>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http://purl.org/dc/terms/"/>
    <ds:schemaRef ds:uri="http://schemas.openxmlformats.org/package/2006/metadata/core-properties"/>
    <ds:schemaRef ds:uri="a3499594-7ad5-4181-bb48-75a3221fb6a9"/>
    <ds:schemaRef ds:uri="http://schemas.microsoft.com/office/2006/metadata/properties"/>
  </ds:schemaRefs>
</ds:datastoreItem>
</file>

<file path=customXml/itemProps2.xml><?xml version="1.0" encoding="utf-8"?>
<ds:datastoreItem xmlns:ds="http://schemas.openxmlformats.org/officeDocument/2006/customXml" ds:itemID="{9A7A7BF9-FFF1-41B7-A182-76AD8808F1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136c2-bcae-4815-abde-6fabe11e70e0"/>
    <ds:schemaRef ds:uri="a3499594-7ad5-4181-bb48-75a3221fb6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5B4FBD-F71C-44C5-88C8-311EBA4B7F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4375</TotalTime>
  <Words>4198</Words>
  <Application>Microsoft Office PowerPoint</Application>
  <PresentationFormat>On-screen Show (4:3)</PresentationFormat>
  <Paragraphs>587</Paragraphs>
  <Slides>50</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50</vt:i4>
      </vt:variant>
    </vt:vector>
  </HeadingPairs>
  <TitlesOfParts>
    <vt:vector size="62" baseType="lpstr">
      <vt:lpstr>Calibri</vt:lpstr>
      <vt:lpstr>Garamond</vt:lpstr>
      <vt:lpstr>Roboto</vt:lpstr>
      <vt:lpstr>Cambria</vt:lpstr>
      <vt:lpstr>ＭＳ Ｐゴシック</vt:lpstr>
      <vt:lpstr>Wingdings</vt:lpstr>
      <vt:lpstr>Tahoma</vt:lpstr>
      <vt:lpstr>Cambria Math</vt:lpstr>
      <vt:lpstr>Arial</vt:lpstr>
      <vt:lpstr>Office Theme</vt:lpstr>
      <vt:lpstr>1_Edge</vt:lpstr>
      <vt:lpstr>2_Edge</vt:lpstr>
      <vt:lpstr>Revisiting DRAM Read Disturbance Identifying Inconsistencies Between  Experimental Characterization and  Device-Level Studies</vt:lpstr>
      <vt:lpstr>Executive Summary</vt:lpstr>
      <vt:lpstr>Outline</vt:lpstr>
      <vt:lpstr>Outline</vt:lpstr>
      <vt:lpstr>Background – DRAM Organization I</vt:lpstr>
      <vt:lpstr>Background – DRAM Organization II</vt:lpstr>
      <vt:lpstr>Background – DRAM Read Disturbance I</vt:lpstr>
      <vt:lpstr>Background – DRAM Read Disturbance II</vt:lpstr>
      <vt:lpstr>Outline</vt:lpstr>
      <vt:lpstr>Device-Level Read Disturbance Mechanisms</vt:lpstr>
      <vt:lpstr>Device-Level Mechanisms – Physical Layout</vt:lpstr>
      <vt:lpstr>Device-Level Mechanism – RowHammer I</vt:lpstr>
      <vt:lpstr>Device-Level Mechanism – RowHammer I</vt:lpstr>
      <vt:lpstr>Device-Level Mechanism – RowHammer I </vt:lpstr>
      <vt:lpstr>Device-Level Mechanism – RowHammer I</vt:lpstr>
      <vt:lpstr>Device-Level Mechanism – RowHammer II</vt:lpstr>
      <vt:lpstr>Device-Level Mechanism – RowHammer II</vt:lpstr>
      <vt:lpstr>Device-Level Mechanism – RowHammer III</vt:lpstr>
      <vt:lpstr>Device-Level Mechanism – RowPress I</vt:lpstr>
      <vt:lpstr>Device-Level Mechanism – RowPress II</vt:lpstr>
      <vt:lpstr>Outline</vt:lpstr>
      <vt:lpstr>Real-Chip Characterization Methodology I</vt:lpstr>
      <vt:lpstr>Real-Chip Characterization Methodology II</vt:lpstr>
      <vt:lpstr>Outline</vt:lpstr>
      <vt:lpstr>True- and Anti-Cell Layout Reverse Engineering</vt:lpstr>
      <vt:lpstr>Outline</vt:lpstr>
      <vt:lpstr>Summary of Inconsistencies Found</vt:lpstr>
      <vt:lpstr>Outline</vt:lpstr>
      <vt:lpstr>Initial Bitflip Direction of Double-Sided RowHammer I</vt:lpstr>
      <vt:lpstr>Initial Bitflip Direction of Double-Sided RowHammer I</vt:lpstr>
      <vt:lpstr>Initial Bitflip Direction of Double-Sided RowHammer II</vt:lpstr>
      <vt:lpstr>Inconsistency I</vt:lpstr>
      <vt:lpstr>Outline</vt:lpstr>
      <vt:lpstr>Bitflip Count of Double-Sided RowHammer I</vt:lpstr>
      <vt:lpstr>Bitflip Count of Double-Sided RowHammer I</vt:lpstr>
      <vt:lpstr>Bitflip Count of Double-Sided RowHammer II</vt:lpstr>
      <vt:lpstr>Bitflip Count of Double-Sided RowHammer III</vt:lpstr>
      <vt:lpstr>Inconsistency II</vt:lpstr>
      <vt:lpstr>Outline</vt:lpstr>
      <vt:lpstr>Bitflip Direction of Single-Sided RowPress</vt:lpstr>
      <vt:lpstr>Bitflip Direction of Single-Sided RowPress</vt:lpstr>
      <vt:lpstr>Inconsistency III</vt:lpstr>
      <vt:lpstr>Summary of Inconsistencies Found</vt:lpstr>
      <vt:lpstr>Outline</vt:lpstr>
      <vt:lpstr>Hypotheses I</vt:lpstr>
      <vt:lpstr>Hypotheses II</vt:lpstr>
      <vt:lpstr>Hypotheses III</vt:lpstr>
      <vt:lpstr>Outline</vt:lpstr>
      <vt:lpstr>Conclusion</vt:lpstr>
      <vt:lpstr>Revisiting DRAM Read Disturbance Identifying Inconsistencies Between  Experimental Characterization and  Device-Level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VTS 25 Read Disturbance</dc:title>
  <dc:creator>Haocong Luo</dc:creator>
  <cp:lastModifiedBy>Haocong Luo</cp:lastModifiedBy>
  <cp:revision>417</cp:revision>
  <dcterms:created xsi:type="dcterms:W3CDTF">2020-10-13T05:06:54Z</dcterms:created>
  <dcterms:modified xsi:type="dcterms:W3CDTF">2025-05-01T22:21:38Z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0x01010091BD002CAFB3264890C230D19E131FFF</vt:lpwstr>
  </property>
</Properties>
</file>