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2"/>
  </p:notesMasterIdLst>
  <p:handoutMasterIdLst>
    <p:handoutMasterId r:id="rId23"/>
  </p:handoutMasterIdLst>
  <p:sldIdLst>
    <p:sldId id="8488" r:id="rId2"/>
    <p:sldId id="257" r:id="rId3"/>
    <p:sldId id="7107" r:id="rId4"/>
    <p:sldId id="305" r:id="rId5"/>
    <p:sldId id="293" r:id="rId6"/>
    <p:sldId id="7108" r:id="rId7"/>
    <p:sldId id="7111" r:id="rId8"/>
    <p:sldId id="7113" r:id="rId9"/>
    <p:sldId id="310" r:id="rId10"/>
    <p:sldId id="7114" r:id="rId11"/>
    <p:sldId id="330" r:id="rId12"/>
    <p:sldId id="7592" r:id="rId13"/>
    <p:sldId id="8487" r:id="rId14"/>
    <p:sldId id="7602" r:id="rId15"/>
    <p:sldId id="7116" r:id="rId16"/>
    <p:sldId id="313" r:id="rId17"/>
    <p:sldId id="7568" r:id="rId18"/>
    <p:sldId id="295" r:id="rId19"/>
    <p:sldId id="7590" r:id="rId20"/>
    <p:sldId id="848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5CA9F4-C014-4D42-A27D-6FB6206EF324}">
          <p14:sldIdLst>
            <p14:sldId id="8488"/>
            <p14:sldId id="257"/>
            <p14:sldId id="7107"/>
            <p14:sldId id="305"/>
            <p14:sldId id="293"/>
            <p14:sldId id="7108"/>
            <p14:sldId id="7111"/>
            <p14:sldId id="7113"/>
            <p14:sldId id="310"/>
            <p14:sldId id="7114"/>
            <p14:sldId id="330"/>
            <p14:sldId id="7592"/>
            <p14:sldId id="8487"/>
            <p14:sldId id="7602"/>
            <p14:sldId id="7116"/>
            <p14:sldId id="313"/>
            <p14:sldId id="7568"/>
            <p14:sldId id="295"/>
            <p14:sldId id="7590"/>
            <p14:sldId id="84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65768-B9C7-452C-840C-CF80B6EBBAF4}" name="Olgun  Ataberk" initials="OA" userId="S::aolgun@ethz.ch::af774e6e-6259-4f74-8c0e-70a4d8a169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taberk Olgun" initials="AO" lastIdx="2" clrIdx="0">
    <p:extLst>
      <p:ext uri="{19B8F6BF-5375-455C-9EA6-DF929625EA0E}">
        <p15:presenceInfo xmlns:p15="http://schemas.microsoft.com/office/powerpoint/2012/main" userId="S::aolgun@etu.edu.tr::acd4a36d-8e2b-4bf9-9640-24bbf4f0f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00FF"/>
    <a:srgbClr val="FF0000"/>
    <a:srgbClr val="F8CBAD"/>
    <a:srgbClr val="CB7334"/>
    <a:srgbClr val="00B050"/>
    <a:srgbClr val="54A84C"/>
    <a:srgbClr val="E3F1D9"/>
    <a:srgbClr val="F73015"/>
    <a:srgbClr val="F6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84711" autoAdjust="0"/>
  </p:normalViewPr>
  <p:slideViewPr>
    <p:cSldViewPr snapToGrid="0">
      <p:cViewPr varScale="1">
        <p:scale>
          <a:sx n="136" d="100"/>
          <a:sy n="136" d="100"/>
        </p:scale>
        <p:origin x="306" y="96"/>
      </p:cViewPr>
      <p:guideLst/>
    </p:cSldViewPr>
  </p:slideViewPr>
  <p:outlineViewPr>
    <p:cViewPr>
      <p:scale>
        <a:sx n="33" d="100"/>
        <a:sy n="33" d="100"/>
      </p:scale>
      <p:origin x="0" y="-4840"/>
    </p:cViewPr>
  </p:outlineViewPr>
  <p:notesTextViewPr>
    <p:cViewPr>
      <p:scale>
        <a:sx n="135" d="100"/>
        <a:sy n="135" d="100"/>
      </p:scale>
      <p:origin x="0" y="0"/>
    </p:cViewPr>
  </p:notesTextViewPr>
  <p:sorterViewPr>
    <p:cViewPr>
      <p:scale>
        <a:sx n="1" d="1"/>
        <a:sy n="1" d="1"/>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77DA08E8-53C0-41C1-B14E-9595836993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30143DBD-F10E-492C-ADF8-342A939EC0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B9D07D-4A00-4F92-AF55-18EA03C4412A}" type="datetimeFigureOut">
              <a:rPr lang="tr-TR" smtClean="0"/>
              <a:t>2.01.2025</a:t>
            </a:fld>
            <a:endParaRPr lang="tr-TR"/>
          </a:p>
        </p:txBody>
      </p:sp>
      <p:sp>
        <p:nvSpPr>
          <p:cNvPr id="4" name="Alt Bilgi Yer Tutucusu 3">
            <a:extLst>
              <a:ext uri="{FF2B5EF4-FFF2-40B4-BE49-F238E27FC236}">
                <a16:creationId xmlns:a16="http://schemas.microsoft.com/office/drawing/2014/main" id="{76D6159E-3F4F-4721-B75C-D4A1DC2369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8C30C48-0F14-4D5C-A4D0-95BC22142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8118C-437E-4328-ACDE-5D7FE2C38D98}" type="slidenum">
              <a:rPr lang="tr-TR" smtClean="0"/>
              <a:t>‹#›</a:t>
            </a:fld>
            <a:endParaRPr lang="tr-TR"/>
          </a:p>
        </p:txBody>
      </p:sp>
    </p:spTree>
    <p:extLst>
      <p:ext uri="{BB962C8B-B14F-4D97-AF65-F5344CB8AC3E}">
        <p14:creationId xmlns:p14="http://schemas.microsoft.com/office/powerpoint/2010/main" val="425548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B997D-A77B-4492-B8BA-B7DF74E65B62}" type="datetimeFigureOut">
              <a:rPr lang="tr-TR" smtClean="0"/>
              <a:t>2.01.2025</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75381-7527-4E0E-A355-7550D954D08C}" type="slidenum">
              <a:rPr lang="tr-TR" smtClean="0"/>
              <a:t>‹#›</a:t>
            </a:fld>
            <a:endParaRPr lang="tr-TR"/>
          </a:p>
        </p:txBody>
      </p:sp>
    </p:spTree>
    <p:extLst>
      <p:ext uri="{BB962C8B-B14F-4D97-AF65-F5344CB8AC3E}">
        <p14:creationId xmlns:p14="http://schemas.microsoft.com/office/powerpoint/2010/main" val="9541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fld id="{5BC3F745-936E-E64C-822F-C311E85D7265}" type="slidenum">
              <a:rPr lang="en-CH" smtClean="0"/>
              <a:t>11</a:t>
            </a:fld>
            <a:endParaRPr lang="en-CH"/>
          </a:p>
        </p:txBody>
      </p:sp>
    </p:spTree>
    <p:extLst>
      <p:ext uri="{BB962C8B-B14F-4D97-AF65-F5344CB8AC3E}">
        <p14:creationId xmlns:p14="http://schemas.microsoft.com/office/powerpoint/2010/main" val="3254797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753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ED5F-9E87-A249-4BC0-B21B608F3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E5D47-1D7F-E852-59F3-9E3A8C990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BB9B7-EAF6-76E8-5ECE-CA0779983E7B}"/>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95157027-BE02-B3DE-7B6A-906CB4273F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10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SoftMC has also contributed to research from other research groups.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8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more results in the paper, and our work is fully open-source and artifact evaluated.</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16</a:t>
            </a:fld>
            <a:endParaRPr lang="en-CH"/>
          </a:p>
        </p:txBody>
      </p:sp>
    </p:spTree>
    <p:extLst>
      <p:ext uri="{BB962C8B-B14F-4D97-AF65-F5344CB8AC3E}">
        <p14:creationId xmlns:p14="http://schemas.microsoft.com/office/powerpoint/2010/main" val="411910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17</a:t>
            </a:fld>
            <a:endParaRPr lang="tr-TR"/>
          </a:p>
        </p:txBody>
      </p:sp>
    </p:spTree>
    <p:extLst>
      <p:ext uri="{BB962C8B-B14F-4D97-AF65-F5344CB8AC3E}">
        <p14:creationId xmlns:p14="http://schemas.microsoft.com/office/powerpoint/2010/main" val="1300975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summary, SoftMC is the first publicly-available DRAM characterization infrastructure</a:t>
            </a:r>
          </a:p>
          <a:p>
            <a:r>
              <a:rPr lang="en-US" dirty="0"/>
              <a:t>[CLICK] It is flexible and easy to use</a:t>
            </a:r>
          </a:p>
          <a:p>
            <a:r>
              <a:rPr lang="en-US" dirty="0"/>
              <a:t>[CLICK] The source code of SoftMC is available on GitHub</a:t>
            </a:r>
          </a:p>
          <a:p>
            <a:endParaRPr lang="en-US" dirty="0"/>
          </a:p>
          <a:p>
            <a:r>
              <a:rPr lang="en-US" dirty="0"/>
              <a:t>[CLICK] SoftMC enables many new studies, ideas, and methodologies in the design of future memory systems</a:t>
            </a:r>
            <a:endParaRPr lang="en-CH" dirty="0"/>
          </a:p>
        </p:txBody>
      </p:sp>
      <p:sp>
        <p:nvSpPr>
          <p:cNvPr id="4" name="Slide Number Placeholder 3"/>
          <p:cNvSpPr>
            <a:spLocks noGrp="1"/>
          </p:cNvSpPr>
          <p:nvPr>
            <p:ph type="sldNum" sz="quarter" idx="5"/>
          </p:nvPr>
        </p:nvSpPr>
        <p:spPr/>
        <p:txBody>
          <a:bodyPr/>
          <a:lstStyle/>
          <a:p>
            <a:fld id="{25D08837-A1FD-4E03-BA4E-F004DDDA85FA}" type="slidenum">
              <a:rPr lang="en-CH" smtClean="0"/>
              <a:t>18</a:t>
            </a:fld>
            <a:endParaRPr lang="en-CH"/>
          </a:p>
        </p:txBody>
      </p:sp>
    </p:spTree>
    <p:extLst>
      <p:ext uri="{BB962C8B-B14F-4D97-AF65-F5344CB8AC3E}">
        <p14:creationId xmlns:p14="http://schemas.microsoft.com/office/powerpoint/2010/main" val="62155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52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HBM chips harbor new architectural characteristics that might affect the </a:t>
            </a:r>
            <a:r>
              <a:rPr lang="en-US" dirty="0" err="1"/>
              <a:t>RowHammer</a:t>
            </a:r>
            <a:r>
              <a:rPr lang="en-US" dirty="0"/>
              <a:t> vulnerability</a:t>
            </a:r>
          </a:p>
          <a:p>
            <a:endParaRPr lang="en-US" dirty="0"/>
          </a:p>
          <a:p>
            <a:r>
              <a:rPr lang="en-US" b="1" dirty="0"/>
              <a:t>[CLICK]</a:t>
            </a:r>
            <a:r>
              <a:rPr lang="en-US" dirty="0"/>
              <a:t> Understanding </a:t>
            </a:r>
            <a:r>
              <a:rPr lang="en-US" dirty="0" err="1"/>
              <a:t>RowHammer</a:t>
            </a:r>
            <a:r>
              <a:rPr lang="en-US" dirty="0"/>
              <a:t> enables designing effective and efficient solutions</a:t>
            </a:r>
          </a:p>
          <a:p>
            <a:endParaRPr lang="en-US" dirty="0"/>
          </a:p>
          <a:p>
            <a:r>
              <a:rPr lang="en-US" b="1" dirty="0"/>
              <a:t>[CLICK] </a:t>
            </a:r>
            <a:r>
              <a:rPr lang="en-US" b="0" dirty="0"/>
              <a:t>However, no rigorous study demonstrates the </a:t>
            </a:r>
            <a:r>
              <a:rPr lang="en-US" b="0" dirty="0" err="1"/>
              <a:t>RowHammer</a:t>
            </a:r>
            <a:r>
              <a:rPr lang="en-US" b="0" dirty="0"/>
              <a:t> vulnerability in HBM</a:t>
            </a:r>
          </a:p>
          <a:p>
            <a:endParaRPr lang="en-US" b="0" dirty="0"/>
          </a:p>
          <a:p>
            <a:r>
              <a:rPr lang="en-US" b="1" dirty="0"/>
              <a:t>[CLICK] </a:t>
            </a:r>
            <a:r>
              <a:rPr lang="en-US" b="0" dirty="0"/>
              <a:t>Our goal is to experimentally analyze how vulnerable real HBM chips are to </a:t>
            </a:r>
            <a:r>
              <a:rPr lang="en-US" b="0" dirty="0" err="1"/>
              <a:t>RowHammer</a:t>
            </a:r>
            <a:endParaRPr lang="en-US" b="0" dirty="0"/>
          </a:p>
          <a:p>
            <a:endParaRPr lang="en-US" b="0" dirty="0"/>
          </a:p>
          <a:p>
            <a:r>
              <a:rPr lang="en-US" b="1" dirty="0"/>
              <a:t>[CLICK] </a:t>
            </a:r>
            <a:r>
              <a:rPr lang="en-US" b="0" dirty="0"/>
              <a:t>Therefore, we perform a detailed experimental characterization of </a:t>
            </a:r>
            <a:r>
              <a:rPr lang="en-US" b="0" dirty="0" err="1"/>
              <a:t>RowHammer</a:t>
            </a:r>
            <a:r>
              <a:rPr lang="en-US" b="0" dirty="0"/>
              <a:t> in a modern HBM2 DRAM chip and we provide two main findings.</a:t>
            </a:r>
          </a:p>
          <a:p>
            <a:endParaRPr lang="en-US" b="0" dirty="0"/>
          </a:p>
          <a:p>
            <a:r>
              <a:rPr lang="en-US" b="1" dirty="0"/>
              <a:t>[CLICK] </a:t>
            </a:r>
            <a:r>
              <a:rPr lang="en-US" b="0" dirty="0"/>
              <a:t>First, we show that there is substantial variation in </a:t>
            </a:r>
            <a:r>
              <a:rPr lang="en-US" b="0" dirty="0" err="1"/>
              <a:t>RowHammer</a:t>
            </a:r>
            <a:r>
              <a:rPr lang="en-US" b="0" dirty="0"/>
              <a:t> vulnerability in different physical locations of high bandwidth memory chips. Different channels in 3D-stacked HBM chips exhibit different vulnerability, and</a:t>
            </a:r>
          </a:p>
          <a:p>
            <a:endParaRPr lang="en-US" b="0" dirty="0"/>
          </a:p>
          <a:p>
            <a:r>
              <a:rPr lang="en-US" b="1" dirty="0"/>
              <a:t>[CLICK] </a:t>
            </a:r>
            <a:r>
              <a:rPr lang="en-US" b="0" dirty="0"/>
              <a:t>DRAM rows near the end of a DRAM bank are more </a:t>
            </a:r>
            <a:r>
              <a:rPr lang="en-US" b="0" dirty="0" err="1"/>
              <a:t>RowHammer</a:t>
            </a:r>
            <a:r>
              <a:rPr lang="en-US" b="0" dirty="0"/>
              <a:t> resilient</a:t>
            </a:r>
          </a:p>
          <a:p>
            <a:endParaRPr lang="en-US" b="0" dirty="0"/>
          </a:p>
          <a:p>
            <a:r>
              <a:rPr lang="en-US" b="1" dirty="0"/>
              <a:t>[CLICK] </a:t>
            </a:r>
            <a:r>
              <a:rPr lang="en-US" b="0" dirty="0"/>
              <a:t>Second, we show that a modern HBM chip implements undisclosed on-DRAM-die </a:t>
            </a:r>
            <a:r>
              <a:rPr lang="en-US" b="0" dirty="0" err="1"/>
              <a:t>Rowhammer</a:t>
            </a:r>
            <a:r>
              <a:rPr lang="en-US" b="0" dirty="0"/>
              <a:t> mitigation</a:t>
            </a:r>
          </a:p>
          <a:p>
            <a:endParaRPr lang="en-US" b="0" dirty="0"/>
          </a:p>
          <a:p>
            <a:r>
              <a:rPr lang="en-US" b="1" dirty="0"/>
              <a:t>[CLICK] </a:t>
            </a:r>
            <a:r>
              <a:rPr lang="en-US" b="0" dirty="0"/>
              <a:t>We find that this particular mitigation refreshes a victim row after every 17 periodic refresh operations, resembling a mitigation prior work found in DDR4 chips</a:t>
            </a:r>
            <a:endParaRPr lang="en-US" b="1" dirty="0"/>
          </a:p>
        </p:txBody>
      </p:sp>
      <p:sp>
        <p:nvSpPr>
          <p:cNvPr id="4" name="Slayt Numarası Yer Tutucusu 3"/>
          <p:cNvSpPr>
            <a:spLocks noGrp="1"/>
          </p:cNvSpPr>
          <p:nvPr>
            <p:ph type="sldNum" sz="quarter" idx="5"/>
          </p:nvPr>
        </p:nvSpPr>
        <p:spPr/>
        <p:txBody>
          <a:bodyPr/>
          <a:lstStyle/>
          <a:p>
            <a:fld id="{BC575381-7527-4E0E-A355-7550D954D08C}" type="slidenum">
              <a:rPr lang="tr-TR" smtClean="0"/>
              <a:t>2</a:t>
            </a:fld>
            <a:endParaRPr lang="tr-TR"/>
          </a:p>
        </p:txBody>
      </p:sp>
    </p:spTree>
    <p:extLst>
      <p:ext uri="{BB962C8B-B14F-4D97-AF65-F5344CB8AC3E}">
        <p14:creationId xmlns:p14="http://schemas.microsoft.com/office/powerpoint/2010/main" val="3996834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t>
            </a:r>
            <a:r>
              <a:rPr lang="en-GB" dirty="0"/>
              <a:t>h</a:t>
            </a:r>
            <a:r>
              <a:rPr lang="en-CH" dirty="0"/>
              <a:t>ey have several limitations that make it difficult to use them as flexible, accessible, extensible platforms.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35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explain the two goals that we believe a DRAM characterization infrastructure should achieve.</a:t>
            </a:r>
          </a:p>
          <a:p>
            <a:endParaRPr lang="en-US" dirty="0"/>
          </a:p>
          <a:p>
            <a:r>
              <a:rPr lang="en-US" dirty="0"/>
              <a:t>[CLICK] First, a DRAM characterization infrastructure should be flexible so that it can support testing any DRAM operation. The infrastructure should enable issuing the DRAM commands in any order, with adjustable and precise timing between these commands.</a:t>
            </a:r>
          </a:p>
          <a:p>
            <a:endParaRPr lang="en-US" dirty="0"/>
          </a:p>
          <a:p>
            <a:r>
              <a:rPr lang="en-US" dirty="0"/>
              <a:t>[CLICK]</a:t>
            </a:r>
          </a:p>
          <a:p>
            <a:r>
              <a:rPr lang="en-US" dirty="0"/>
              <a:t>Second, the infrastructure should be easy to use. It should have simple and intuitive programming interface that minimizes programming effort and time. It also should be accessible to wide-range of users. Even users that lack experience of hardware design should be able to perform DRAM tests.</a:t>
            </a:r>
          </a:p>
          <a:p>
            <a:endParaRPr lang="en-US" dirty="0"/>
          </a:p>
          <a:p>
            <a:r>
              <a:rPr lang="en-US" dirty="0"/>
              <a:t>We designed our infrastructure to achieve these goals.</a:t>
            </a:r>
          </a:p>
          <a:p>
            <a:endParaRPr lang="en-CH" dirty="0"/>
          </a:p>
        </p:txBody>
      </p:sp>
      <p:sp>
        <p:nvSpPr>
          <p:cNvPr id="4" name="Slide Number Placeholder 3"/>
          <p:cNvSpPr>
            <a:spLocks noGrp="1"/>
          </p:cNvSpPr>
          <p:nvPr>
            <p:ph type="sldNum" sz="quarter" idx="5"/>
          </p:nvPr>
        </p:nvSpPr>
        <p:spPr/>
        <p:txBody>
          <a:bodyPr/>
          <a:lstStyle/>
          <a:p>
            <a:fld id="{25D08837-A1FD-4E03-BA4E-F004DDDA85FA}" type="slidenum">
              <a:rPr lang="en-CH" smtClean="0"/>
              <a:t>5</a:t>
            </a:fld>
            <a:endParaRPr lang="en-CH"/>
          </a:p>
        </p:txBody>
      </p:sp>
    </p:spTree>
    <p:extLst>
      <p:ext uri="{BB962C8B-B14F-4D97-AF65-F5344CB8AC3E}">
        <p14:creationId xmlns:p14="http://schemas.microsoft.com/office/powerpoint/2010/main" val="426849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6</a:t>
            </a:fld>
            <a:endParaRPr lang="tr-TR"/>
          </a:p>
        </p:txBody>
      </p:sp>
    </p:spTree>
    <p:extLst>
      <p:ext uri="{BB962C8B-B14F-4D97-AF65-F5344CB8AC3E}">
        <p14:creationId xmlns:p14="http://schemas.microsoft.com/office/powerpoint/2010/main" val="398618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7</a:t>
            </a:fld>
            <a:endParaRPr lang="tr-TR"/>
          </a:p>
        </p:txBody>
      </p:sp>
    </p:spTree>
    <p:extLst>
      <p:ext uri="{BB962C8B-B14F-4D97-AF65-F5344CB8AC3E}">
        <p14:creationId xmlns:p14="http://schemas.microsoft.com/office/powerpoint/2010/main" val="136051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8</a:t>
            </a:fld>
            <a:endParaRPr lang="tr-TR"/>
          </a:p>
        </p:txBody>
      </p:sp>
    </p:spTree>
    <p:extLst>
      <p:ext uri="{BB962C8B-B14F-4D97-AF65-F5344CB8AC3E}">
        <p14:creationId xmlns:p14="http://schemas.microsoft.com/office/powerpoint/2010/main" val="37358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25D08837-A1FD-4E03-BA4E-F004DDDA85FA}" type="slidenum">
              <a:rPr lang="en-CH" smtClean="0"/>
              <a:t>9</a:t>
            </a:fld>
            <a:endParaRPr lang="en-CH"/>
          </a:p>
        </p:txBody>
      </p:sp>
    </p:spTree>
    <p:extLst>
      <p:ext uri="{BB962C8B-B14F-4D97-AF65-F5344CB8AC3E}">
        <p14:creationId xmlns:p14="http://schemas.microsoft.com/office/powerpoint/2010/main" val="15619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fld id="{5BC3F745-936E-E64C-822F-C311E85D7265}" type="slidenum">
              <a:rPr lang="en-CH" smtClean="0"/>
              <a:t>10</a:t>
            </a:fld>
            <a:endParaRPr lang="en-CH"/>
          </a:p>
        </p:txBody>
      </p:sp>
    </p:spTree>
    <p:extLst>
      <p:ext uri="{BB962C8B-B14F-4D97-AF65-F5344CB8AC3E}">
        <p14:creationId xmlns:p14="http://schemas.microsoft.com/office/powerpoint/2010/main" val="118357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10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853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654604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776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arxiv.org/abs/2209.05566.pdf" TargetMode="External"/><Relationship Id="rId4" Type="http://schemas.openxmlformats.org/officeDocument/2006/relationships/hyperlink" Target="https://arxiv.org/abs/2211.05838"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pdf/2402.18736" TargetMode="External"/><Relationship Id="rId13" Type="http://schemas.openxmlformats.org/officeDocument/2006/relationships/hyperlink" Target="https://people.inf.ethz.ch/omutlu/pub/RowHammerUnderReducedWordlineVoltage_dsn22.pdf" TargetMode="External"/><Relationship Id="rId3" Type="http://schemas.openxmlformats.org/officeDocument/2006/relationships/notesSlide" Target="../notesSlides/notesSlide11.xml"/><Relationship Id="rId7" Type="http://schemas.openxmlformats.org/officeDocument/2006/relationships/hyperlink" Target="https://arxiv.org/pdf/2402.18652" TargetMode="External"/><Relationship Id="rId12" Type="http://schemas.openxmlformats.org/officeDocument/2006/relationships/hyperlink" Target="https://arxiv.org/pdf/2209.10198.pdf" TargetMode="External"/><Relationship Id="rId2" Type="http://schemas.openxmlformats.org/officeDocument/2006/relationships/slideLayout" Target="../slideLayouts/slideLayout3.xml"/><Relationship Id="rId16" Type="http://schemas.openxmlformats.org/officeDocument/2006/relationships/hyperlink" Target="https://people.inf.ethz.ch/omutlu/pub/QUAC-TRNG-DRAM_isca21.pdf" TargetMode="External"/><Relationship Id="rId1" Type="http://schemas.openxmlformats.org/officeDocument/2006/relationships/tags" Target="../tags/tag2.xml"/><Relationship Id="rId6" Type="http://schemas.openxmlformats.org/officeDocument/2006/relationships/hyperlink" Target="https://arxiv.org/pdf/2406.13080" TargetMode="External"/><Relationship Id="rId11" Type="http://schemas.openxmlformats.org/officeDocument/2006/relationships/hyperlink" Target="https://arxiv.org/pdf/2210.04084.pdf" TargetMode="External"/><Relationship Id="rId5" Type="http://schemas.openxmlformats.org/officeDocument/2006/relationships/hyperlink" Target="https://arxiv.org/pdf/2405.06081" TargetMode="External"/><Relationship Id="rId15" Type="http://schemas.openxmlformats.org/officeDocument/2006/relationships/hyperlink" Target="https://people.inf.ethz.ch/omutlu/pub/U-TRR-uncovering-RowHammer-protection-mechanisms_micro21.pdf" TargetMode="External"/><Relationship Id="rId10" Type="http://schemas.openxmlformats.org/officeDocument/2006/relationships/hyperlink" Target="https://arxiv.org/pdf/2305.17918" TargetMode="External"/><Relationship Id="rId4" Type="http://schemas.openxmlformats.org/officeDocument/2006/relationships/hyperlink" Target="https://arxiv.org/pdf/2310.14665" TargetMode="External"/><Relationship Id="rId9" Type="http://schemas.openxmlformats.org/officeDocument/2006/relationships/hyperlink" Target="https://arxiv.org/pdf/2306.17061.pdf" TargetMode="External"/><Relationship Id="rId14" Type="http://schemas.openxmlformats.org/officeDocument/2006/relationships/hyperlink" Target="https://people.inf.ethz.ch/omutlu/pub/ADeeperLookIntoRowhammer_micro21.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EDEN-efficient-DNN-inference-with-approximate-memory_micro19.pdf" TargetMode="External"/><Relationship Id="rId3" Type="http://schemas.openxmlformats.org/officeDocument/2006/relationships/notesSlide" Target="../notesSlides/notesSlide12.xml"/><Relationship Id="rId7" Type="http://schemas.openxmlformats.org/officeDocument/2006/relationships/hyperlink" Target="https://people.inf.ethz.ch/omutlu/pub/drange-dram-latency-based-true-random-number-generator_hpca19.pdf" TargetMode="External"/><Relationship Id="rId12" Type="http://schemas.openxmlformats.org/officeDocument/2006/relationships/hyperlink" Target="https://people.inf.ethz.ch/omutlu/pub/understanding-latency-variation-in-DRAM-chips_sigmetrics16.pdf"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https://people.inf.ethz.ch/omutlu/pub/rowhammer-TRRespass_ieee_security_privacy20.pdf" TargetMode="External"/><Relationship Id="rId11" Type="http://schemas.openxmlformats.org/officeDocument/2006/relationships/hyperlink" Target="https://people.inf.ethz.ch/omutlu/pub/MEMCON-system-level-data-dependent-DRAM-failure-detection-mitigation_micro17.pdf" TargetMode="External"/><Relationship Id="rId5" Type="http://schemas.openxmlformats.org/officeDocument/2006/relationships/hyperlink" Target="https://people.inf.ethz.ch/omutlu/pub/Revisiting-RowHammer_isca20.pdf" TargetMode="External"/><Relationship Id="rId10" Type="http://schemas.openxmlformats.org/officeDocument/2006/relationships/hyperlink" Target="https://people.inf.ethz.ch/omutlu/pub/Voltron-reduced-voltage-DRAM-sigmetrics17-paper.pdf" TargetMode="External"/><Relationship Id="rId4" Type="http://schemas.openxmlformats.org/officeDocument/2006/relationships/hyperlink" Target="https://people.inf.ethz.ch/omutlu/pub/CODIC-DRAM-internal-timing-control-substrate_isca21.pdf" TargetMode="External"/><Relationship Id="rId9" Type="http://schemas.openxmlformats.org/officeDocument/2006/relationships/hyperlink" Target="https://people.inf.ethz.ch/omutlu/pub/VAMPIRE-DRAM-power-characterization-and-modeling_sigmetrics18_pomacs18-twocolumn.pd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m/url?sa=t&amp;rct=j&amp;q=&amp;esrc=s&amp;source=web&amp;cd=&amp;cad=rja&amp;uact=8&amp;ved=2ahUKEwiIgr61zNCAAxWB87sIHacODqcQFnoECBMQAQ&amp;url=https%3A%2F%2Fparallel.princeton.edu%2Fpapers%2Fmicro22-gao.pdf&amp;usg=AOvVaw0YAsQpCMXHRvk4bitsTedq&amp;opi=89978449" TargetMode="External"/><Relationship Id="rId13" Type="http://schemas.openxmlformats.org/officeDocument/2006/relationships/hyperlink" Target="https://ieeexplore.ieee.org/abstract/document/8736949" TargetMode="External"/><Relationship Id="rId3" Type="http://schemas.openxmlformats.org/officeDocument/2006/relationships/notesSlide" Target="../notesSlides/notesSlide13.xml"/><Relationship Id="rId7" Type="http://schemas.openxmlformats.org/officeDocument/2006/relationships/hyperlink" Target="https://arxiv.org/pdf/2306.03366.pdf" TargetMode="External"/><Relationship Id="rId12" Type="http://schemas.openxmlformats.org/officeDocument/2006/relationships/hyperlink" Target="https://dl.acm.org/doi/10.1145/3352460.3358260" TargetMode="Externa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hyperlink" Target="https://www.research-collection.ethz.ch/bitstream/handle/20.500.11850/617284/dramsec2023-final29.pdf?sequence=2&amp;isAllowed=y" TargetMode="External"/><Relationship Id="rId11" Type="http://schemas.openxmlformats.org/officeDocument/2006/relationships/hyperlink" Target="https://ieeexplore.ieee.org/document/9300125" TargetMode="External"/><Relationship Id="rId5" Type="http://schemas.openxmlformats.org/officeDocument/2006/relationships/hyperlink" Target="https://ieeexplore.ieee.org/abstract/document/10546892" TargetMode="External"/><Relationship Id="rId10" Type="http://schemas.openxmlformats.org/officeDocument/2006/relationships/hyperlink" Target="https://ieeexplore.ieee.org/document/9465436" TargetMode="External"/><Relationship Id="rId4" Type="http://schemas.openxmlformats.org/officeDocument/2006/relationships/hyperlink" Target="https://arxiv.org/abs/2405.02499" TargetMode="External"/><Relationship Id="rId9" Type="http://schemas.openxmlformats.org/officeDocument/2006/relationships/hyperlink" Target="https://www.mdpi.com/2076-3417/12/9/4332" TargetMode="External"/><Relationship Id="rId14" Type="http://schemas.openxmlformats.org/officeDocument/2006/relationships/hyperlink" Target="https://ieeexplore.ieee.org/document/866206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github.com/CMU-SAFARI/RowPress" TargetMode="External"/><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hyperlink" Target="https://people.inf.ethz.ch/omutlu/pub/RowPress_isca23-lightning-talk.pdf" TargetMode="External"/><Relationship Id="rId3" Type="http://schemas.openxmlformats.org/officeDocument/2006/relationships/hyperlink" Target="https://people.inf.ethz.ch/omutlu/pub/RowPress_isca23.pdf" TargetMode="External"/><Relationship Id="rId7" Type="http://schemas.openxmlformats.org/officeDocument/2006/relationships/hyperlink" Target="https://people.inf.ethz.ch/omutlu/pub/RowPress_isca23-lightning-talk.pptx" TargetMode="External"/><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people.inf.ethz.ch/omutlu/pub/RowPress_isca23-talk.pdf" TargetMode="External"/><Relationship Id="rId11" Type="http://schemas.openxmlformats.org/officeDocument/2006/relationships/image" Target="../media/image35.png"/><Relationship Id="rId5" Type="http://schemas.openxmlformats.org/officeDocument/2006/relationships/hyperlink" Target="https://people.inf.ethz.ch/omutlu/pub/RowPress_isca23-talk.pptx" TargetMode="External"/><Relationship Id="rId10" Type="http://schemas.openxmlformats.org/officeDocument/2006/relationships/hyperlink" Target="https://github.com/CMU-SAFARI/RowPress" TargetMode="External"/><Relationship Id="rId4" Type="http://schemas.openxmlformats.org/officeDocument/2006/relationships/hyperlink" Target="http://iscaconf.org/isca2023/" TargetMode="External"/><Relationship Id="rId9" Type="http://schemas.openxmlformats.org/officeDocument/2006/relationships/hyperlink" Target="https://www.youtube.com/watch?v=R3VKbbbWMnY"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16.xml"/><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211.05838.pdf" TargetMode="External"/><Relationship Id="rId7" Type="http://schemas.openxmlformats.org/officeDocument/2006/relationships/image" Target="../media/image40.png"/><Relationship Id="rId2" Type="http://schemas.openxmlformats.org/officeDocument/2006/relationships/hyperlink" Target="https://github.com/CMU-SAFARI/DRAM-Bender" TargetMode="External"/><Relationship Id="rId1" Type="http://schemas.openxmlformats.org/officeDocument/2006/relationships/slideLayout" Target="../slideLayouts/slideLayout3.xml"/><Relationship Id="rId6" Type="http://schemas.openxmlformats.org/officeDocument/2006/relationships/hyperlink" Target="https://www.youtube.com/watch?v=FklVEsfdZCI" TargetMode="External"/><Relationship Id="rId5" Type="http://schemas.openxmlformats.org/officeDocument/2006/relationships/hyperlink" Target="https://arxiv.org/abs/2211.05838" TargetMode="External"/><Relationship Id="rId4" Type="http://schemas.openxmlformats.org/officeDocument/2006/relationships/hyperlink" Target="https://ieeexplore.ieee.org/xpl/RecentIssue.jsp?punumber=4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5400" b="1" dirty="0">
                <a:solidFill>
                  <a:srgbClr val="FFFF00"/>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420586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More in the paper (II)</a:t>
            </a:r>
          </a:p>
        </p:txBody>
      </p:sp>
      <p:sp>
        <p:nvSpPr>
          <p:cNvPr id="3" name="Content Placeholder 2">
            <a:extLst>
              <a:ext uri="{FF2B5EF4-FFF2-40B4-BE49-F238E27FC236}">
                <a16:creationId xmlns:a16="http://schemas.microsoft.com/office/drawing/2014/main" id="{82A54841-20AE-CE45-A0DC-3F1031CE9724}"/>
              </a:ext>
            </a:extLst>
          </p:cNvPr>
          <p:cNvSpPr>
            <a:spLocks noGrp="1"/>
          </p:cNvSpPr>
          <p:nvPr>
            <p:ph idx="1"/>
          </p:nvPr>
        </p:nvSpPr>
        <p:spPr/>
        <p:txBody>
          <a:bodyPr/>
          <a:lstStyle/>
          <a:p>
            <a:pPr>
              <a:lnSpc>
                <a:spcPct val="150000"/>
              </a:lnSpc>
            </a:pPr>
            <a:r>
              <a:rPr lang="en-CH" sz="3150" dirty="0"/>
              <a:t>DRAM Bender design details</a:t>
            </a:r>
          </a:p>
          <a:p>
            <a:pPr lvl="1">
              <a:lnSpc>
                <a:spcPct val="100000"/>
              </a:lnSpc>
            </a:pPr>
            <a:r>
              <a:rPr lang="en-CH" sz="2400" dirty="0"/>
              <a:t>DRAM Bender instruction set architecture</a:t>
            </a:r>
          </a:p>
          <a:p>
            <a:pPr lvl="1">
              <a:lnSpc>
                <a:spcPct val="100000"/>
              </a:lnSpc>
            </a:pPr>
            <a:r>
              <a:rPr lang="en-CH" sz="2400" dirty="0"/>
              <a:t>Hardware &amp; software modules </a:t>
            </a:r>
          </a:p>
          <a:p>
            <a:pPr lvl="1">
              <a:lnSpc>
                <a:spcPct val="100000"/>
              </a:lnSpc>
            </a:pPr>
            <a:r>
              <a:rPr lang="en-CH" sz="2400" dirty="0"/>
              <a:t>Prototype design</a:t>
            </a:r>
          </a:p>
          <a:p>
            <a:pPr lvl="1">
              <a:lnSpc>
                <a:spcPct val="100000"/>
              </a:lnSpc>
            </a:pPr>
            <a:r>
              <a:rPr lang="en-CH" sz="2400" dirty="0"/>
              <a:t>Temperature controller setup</a:t>
            </a:r>
          </a:p>
          <a:p>
            <a:pPr>
              <a:lnSpc>
                <a:spcPct val="150000"/>
              </a:lnSpc>
            </a:pPr>
            <a:r>
              <a:rPr lang="en-CH" sz="3150" dirty="0"/>
              <a:t>DRAM Bender application programming interface</a:t>
            </a:r>
          </a:p>
          <a:p>
            <a:pPr>
              <a:lnSpc>
                <a:spcPct val="150000"/>
              </a:lnSpc>
            </a:pPr>
            <a:r>
              <a:rPr lang="en-CH" sz="3150" dirty="0"/>
              <a:t>Detailed results for three case studies</a:t>
            </a:r>
          </a:p>
          <a:p>
            <a:pPr>
              <a:lnSpc>
                <a:spcPct val="150000"/>
              </a:lnSpc>
            </a:pPr>
            <a:r>
              <a:rPr lang="en-CH" sz="3150" dirty="0"/>
              <a:t>Future work &amp; improvements</a:t>
            </a:r>
          </a:p>
        </p:txBody>
      </p:sp>
    </p:spTree>
    <p:extLst>
      <p:ext uri="{BB962C8B-B14F-4D97-AF65-F5344CB8AC3E}">
        <p14:creationId xmlns:p14="http://schemas.microsoft.com/office/powerpoint/2010/main" val="621560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More in the paper (II)</a:t>
            </a:r>
          </a:p>
        </p:txBody>
      </p:sp>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66" y="1027110"/>
            <a:ext cx="9226332" cy="2025922"/>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76469" y="5923340"/>
            <a:ext cx="5586662" cy="461665"/>
          </a:xfrm>
          <a:prstGeom prst="rect">
            <a:avLst/>
          </a:prstGeom>
          <a:noFill/>
        </p:spPr>
        <p:txBody>
          <a:bodyPr wrap="square">
            <a:spAutoFit/>
          </a:bodyPr>
          <a:lstStyle/>
          <a:p>
            <a:pPr algn="ctr"/>
            <a:r>
              <a:rPr lang="en-US" sz="2400" dirty="0">
                <a:solidFill>
                  <a:srgbClr val="0000FF"/>
                </a:solidFill>
                <a:latin typeface="Cambria" panose="02040503050406030204" pitchFamily="18" charset="0"/>
                <a:hlinkClick r:id="rId4"/>
              </a:rPr>
              <a:t>https://</a:t>
            </a:r>
            <a:r>
              <a:rPr lang="en-US" sz="2400" dirty="0" err="1">
                <a:solidFill>
                  <a:srgbClr val="0000FF"/>
                </a:solidFill>
                <a:latin typeface="Cambria" panose="02040503050406030204" pitchFamily="18" charset="0"/>
                <a:hlinkClick r:id="rId4"/>
              </a:rPr>
              <a:t>arxiv.org</a:t>
            </a:r>
            <a:r>
              <a:rPr lang="en-US" sz="2400" dirty="0">
                <a:solidFill>
                  <a:srgbClr val="0000FF"/>
                </a:solidFill>
                <a:latin typeface="Cambria" panose="02040503050406030204" pitchFamily="18" charset="0"/>
                <a:hlinkClick r:id="rId4"/>
              </a:rPr>
              <a:t>/abs/2211.05838</a:t>
            </a:r>
            <a:endParaRPr lang="en-US" sz="2400" dirty="0">
              <a:solidFill>
                <a:srgbClr val="0000FF"/>
              </a:solidFill>
              <a:latin typeface="Cambria" panose="02040503050406030204" pitchFamily="18" charset="0"/>
            </a:endParaRPr>
          </a:p>
        </p:txBody>
      </p:sp>
      <p:pic>
        <p:nvPicPr>
          <p:cNvPr id="216" name="Picture 215">
            <a:hlinkClick r:id="rId5"/>
            <a:extLst>
              <a:ext uri="{FF2B5EF4-FFF2-40B4-BE49-F238E27FC236}">
                <a16:creationId xmlns:a16="http://schemas.microsoft.com/office/drawing/2014/main" id="{412CABE1-72A1-E708-283F-01B0ABA3EB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225820" y="3078626"/>
            <a:ext cx="2687960" cy="2687960"/>
          </a:xfrm>
          <a:prstGeom prst="rect">
            <a:avLst/>
          </a:prstGeom>
        </p:spPr>
      </p:pic>
    </p:spTree>
    <p:extLst>
      <p:ext uri="{BB962C8B-B14F-4D97-AF65-F5344CB8AC3E}">
        <p14:creationId xmlns:p14="http://schemas.microsoft.com/office/powerpoint/2010/main" val="2104864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rmAutofit fontScale="90000"/>
          </a:bodyPr>
          <a:lstStyle/>
          <a:p>
            <a:r>
              <a:rPr lang="en-US" dirty="0"/>
              <a:t>Research DRAM Bender Enabled</a:t>
            </a:r>
            <a:endParaRPr lang="en-CH" dirty="0"/>
          </a:p>
        </p:txBody>
      </p:sp>
      <p:sp>
        <p:nvSpPr>
          <p:cNvPr id="3" name="Content Placeholder 2">
            <a:extLst>
              <a:ext uri="{FF2B5EF4-FFF2-40B4-BE49-F238E27FC236}">
                <a16:creationId xmlns:a16="http://schemas.microsoft.com/office/drawing/2014/main" id="{7DD84AC1-F8CC-D1B6-F842-F54A21342D59}"/>
              </a:ext>
            </a:extLst>
          </p:cNvPr>
          <p:cNvSpPr>
            <a:spLocks noGrp="1"/>
          </p:cNvSpPr>
          <p:nvPr>
            <p:ph idx="1"/>
          </p:nvPr>
        </p:nvSpPr>
        <p:spPr>
          <a:xfrm>
            <a:off x="181310" y="993339"/>
            <a:ext cx="8776982" cy="5459712"/>
          </a:xfrm>
        </p:spPr>
        <p:txBody>
          <a:bodyPr>
            <a:noAutofit/>
          </a:bodyPr>
          <a:lstStyle/>
          <a:p>
            <a:pPr marL="257175" indent="-257175">
              <a:buClr>
                <a:schemeClr val="tx1"/>
              </a:buClr>
              <a:buFont typeface="+mj-lt"/>
              <a:buAutoNum type="arabicParenR"/>
            </a:pPr>
            <a:r>
              <a:rPr lang="en-US" sz="1200" b="1" dirty="0"/>
              <a:t>[DSN’24] </a:t>
            </a:r>
            <a:r>
              <a:rPr lang="en-US" sz="1200" dirty="0"/>
              <a:t>Olgun+, “</a:t>
            </a:r>
            <a:r>
              <a:rPr lang="en-US" sz="1200" dirty="0">
                <a:hlinkClick r:id="rId4"/>
              </a:rPr>
              <a:t>Read Disturbance in High Bandwidth Memory: A Detailed Experimental Study on HBM2 DRAM Chips</a:t>
            </a:r>
            <a:r>
              <a:rPr lang="en-US" sz="1200" dirty="0"/>
              <a:t>”</a:t>
            </a:r>
          </a:p>
          <a:p>
            <a:pPr marL="257175" indent="-257175">
              <a:buClr>
                <a:schemeClr val="tx1"/>
              </a:buClr>
              <a:buFont typeface="+mj-lt"/>
              <a:buAutoNum type="arabicParenR"/>
            </a:pPr>
            <a:r>
              <a:rPr lang="en-US" sz="1200" b="1" dirty="0"/>
              <a:t>[DSN’24]</a:t>
            </a:r>
            <a:r>
              <a:rPr lang="en-US" sz="1200" dirty="0"/>
              <a:t> Yuksel+, “</a:t>
            </a:r>
            <a:r>
              <a:rPr lang="en-US" sz="1200" dirty="0">
                <a:hlinkClick r:id="rId5"/>
              </a:rPr>
              <a:t>Simultaneous Many-Row Activation in Off-the-Shelf DRAM Chips: </a:t>
            </a:r>
            <a:br>
              <a:rPr lang="en-US" sz="1200" dirty="0">
                <a:hlinkClick r:id="rId5"/>
              </a:rPr>
            </a:br>
            <a:r>
              <a:rPr lang="en-US" sz="1200" dirty="0">
                <a:hlinkClick r:id="rId5"/>
              </a:rPr>
              <a:t>Experimental Characterization and Analysis</a:t>
            </a:r>
            <a:r>
              <a:rPr lang="en-US" sz="1200" dirty="0"/>
              <a:t>”</a:t>
            </a:r>
          </a:p>
          <a:p>
            <a:pPr marL="257175" indent="-257175">
              <a:buClr>
                <a:schemeClr val="tx1"/>
              </a:buClr>
              <a:buFont typeface="+mj-lt"/>
              <a:buAutoNum type="arabicParenR"/>
            </a:pPr>
            <a:r>
              <a:rPr lang="en-US" sz="1200" b="1" dirty="0"/>
              <a:t>[DSN’24 Disrupt] </a:t>
            </a:r>
            <a:r>
              <a:rPr lang="en-US" sz="1200" dirty="0"/>
              <a:t>Luo+, “</a:t>
            </a:r>
            <a:r>
              <a:rPr lang="en-US" sz="1200" dirty="0">
                <a:hlinkClick r:id="rId6"/>
              </a:rPr>
              <a:t>An Experimental Characterization of Combined RowHammer </a:t>
            </a:r>
            <a:br>
              <a:rPr lang="en-US" sz="1200" dirty="0">
                <a:hlinkClick r:id="rId6"/>
              </a:rPr>
            </a:br>
            <a:r>
              <a:rPr lang="en-US" sz="1200" dirty="0">
                <a:hlinkClick r:id="rId6"/>
              </a:rPr>
              <a:t>and RowPress Read Disturbance in Modern DRAM Chips</a:t>
            </a:r>
            <a:r>
              <a:rPr lang="en-US" sz="1200" dirty="0"/>
              <a:t>”</a:t>
            </a:r>
            <a:r>
              <a:rPr lang="en-US" sz="1200" b="1" dirty="0"/>
              <a:t> </a:t>
            </a:r>
          </a:p>
          <a:p>
            <a:pPr marL="257175" indent="-257175">
              <a:buClr>
                <a:schemeClr val="tx1"/>
              </a:buClr>
              <a:buFont typeface="+mj-lt"/>
              <a:buAutoNum type="arabicParenR"/>
            </a:pPr>
            <a:r>
              <a:rPr lang="en-US" sz="1200" b="1" dirty="0"/>
              <a:t>[HPCA’24] </a:t>
            </a:r>
            <a:r>
              <a:rPr lang="en-US" sz="1200" dirty="0" err="1"/>
              <a:t>Yaglikci</a:t>
            </a:r>
            <a:r>
              <a:rPr lang="en-US" sz="1200" dirty="0"/>
              <a:t>+, ”</a:t>
            </a:r>
            <a:r>
              <a:rPr lang="en-US" sz="1200" dirty="0">
                <a:hlinkClick r:id="rId7"/>
              </a:rPr>
              <a:t>Spatial Variation-Aware Read Disturbance Defenses: Experimental Analysis of </a:t>
            </a:r>
            <a:br>
              <a:rPr lang="en-US" sz="1200" dirty="0">
                <a:hlinkClick r:id="rId7"/>
              </a:rPr>
            </a:br>
            <a:r>
              <a:rPr lang="en-US" sz="1200" dirty="0">
                <a:hlinkClick r:id="rId7"/>
              </a:rPr>
              <a:t>Real DRAM Chips and Implications on Future Solutions</a:t>
            </a:r>
            <a:r>
              <a:rPr lang="en-US" sz="1200" dirty="0"/>
              <a:t>”</a:t>
            </a:r>
            <a:endParaRPr lang="en-US" sz="1200" b="1" dirty="0"/>
          </a:p>
          <a:p>
            <a:pPr marL="257175" indent="-257175">
              <a:buClr>
                <a:schemeClr val="tx1"/>
              </a:buClr>
              <a:buFont typeface="+mj-lt"/>
              <a:buAutoNum type="arabicParenR"/>
            </a:pPr>
            <a:r>
              <a:rPr lang="en-US" sz="1200" b="1" dirty="0"/>
              <a:t>[HPCA’24] </a:t>
            </a:r>
            <a:r>
              <a:rPr lang="en-US" sz="1200" dirty="0"/>
              <a:t>Yuksel+, “</a:t>
            </a:r>
            <a:r>
              <a:rPr lang="en-US" sz="1200" dirty="0">
                <a:hlinkClick r:id="rId8"/>
              </a:rPr>
              <a:t>Functionally-Complete Boolean Logic in Real DRAM Chips: Experimental Characterization and Analysis</a:t>
            </a:r>
            <a:r>
              <a:rPr lang="en-US" sz="1200" dirty="0"/>
              <a:t>" </a:t>
            </a:r>
          </a:p>
          <a:p>
            <a:pPr marL="257175" indent="-257175">
              <a:buClr>
                <a:schemeClr val="tx1"/>
              </a:buClr>
              <a:buFont typeface="+mj-lt"/>
              <a:buAutoNum type="arabicParenR"/>
            </a:pPr>
            <a:r>
              <a:rPr lang="en-US" sz="1200" b="1" dirty="0"/>
              <a:t>[ISCA’23] </a:t>
            </a:r>
            <a:r>
              <a:rPr lang="en-US" sz="1200" dirty="0"/>
              <a:t>Luo+, “</a:t>
            </a:r>
            <a:r>
              <a:rPr lang="en-US" sz="1200" dirty="0">
                <a:hlinkClick r:id="rId9"/>
              </a:rPr>
              <a:t>RowPress: Amplifying Read Disturbance in Modern DRAM Chips</a:t>
            </a:r>
            <a:r>
              <a:rPr lang="en-US" sz="1200" dirty="0"/>
              <a:t>”</a:t>
            </a:r>
            <a:endParaRPr lang="en-US" sz="1200" b="1" dirty="0"/>
          </a:p>
          <a:p>
            <a:pPr marL="257175" indent="-257175">
              <a:buClr>
                <a:schemeClr val="tx1"/>
              </a:buClr>
              <a:buFont typeface="+mj-lt"/>
              <a:buAutoNum type="arabicParenR"/>
            </a:pPr>
            <a:r>
              <a:rPr lang="en-US" sz="1200" b="1" dirty="0"/>
              <a:t>[DSN’23 Disrupt] </a:t>
            </a:r>
            <a:r>
              <a:rPr lang="en-US" sz="1200" dirty="0"/>
              <a:t>Olgun+, ”</a:t>
            </a:r>
            <a:r>
              <a:rPr lang="en-US" sz="1200" dirty="0">
                <a:hlinkClick r:id="rId10"/>
              </a:rPr>
              <a:t>An Experimental Analysis of </a:t>
            </a:r>
            <a:r>
              <a:rPr lang="en-US" sz="1200" dirty="0" err="1">
                <a:hlinkClick r:id="rId10"/>
              </a:rPr>
              <a:t>RowHammer</a:t>
            </a:r>
            <a:r>
              <a:rPr lang="en-US" sz="1200" dirty="0">
                <a:hlinkClick r:id="rId10"/>
              </a:rPr>
              <a:t> on HBM2 DRAM Chips</a:t>
            </a:r>
            <a:r>
              <a:rPr lang="en-US" sz="1200" dirty="0"/>
              <a:t>”</a:t>
            </a:r>
          </a:p>
          <a:p>
            <a:pPr marL="257175" indent="-257175">
              <a:buClr>
                <a:schemeClr val="tx1"/>
              </a:buClr>
              <a:buFont typeface="+mj-lt"/>
              <a:buAutoNum type="arabicParenR"/>
            </a:pPr>
            <a:r>
              <a:rPr lang="en-US" sz="1200" b="1" dirty="0"/>
              <a:t>[</a:t>
            </a:r>
            <a:r>
              <a:rPr lang="en-US" sz="1200" b="1" dirty="0" err="1"/>
              <a:t>arXiv</a:t>
            </a:r>
            <a:r>
              <a:rPr lang="en-US" sz="1200" b="1" dirty="0"/>
              <a:t> Preprint, 2023]</a:t>
            </a:r>
            <a:r>
              <a:rPr lang="en-US" sz="1200" dirty="0"/>
              <a:t> </a:t>
            </a:r>
            <a:r>
              <a:rPr lang="en-US" sz="1200" dirty="0" err="1"/>
              <a:t>Orosa</a:t>
            </a:r>
            <a:r>
              <a:rPr lang="en-US" sz="1200" dirty="0"/>
              <a:t>+, ”</a:t>
            </a:r>
            <a:r>
              <a:rPr lang="en-US" sz="1200" dirty="0" err="1">
                <a:hlinkClick r:id="rId11"/>
              </a:rPr>
              <a:t>SpyHammer</a:t>
            </a:r>
            <a:r>
              <a:rPr lang="en-US" sz="1200" dirty="0">
                <a:hlinkClick r:id="rId11"/>
              </a:rPr>
              <a:t>: Using </a:t>
            </a:r>
            <a:r>
              <a:rPr lang="en-US" sz="1200" dirty="0" err="1">
                <a:hlinkClick r:id="rId11"/>
              </a:rPr>
              <a:t>RowHammer</a:t>
            </a:r>
            <a:r>
              <a:rPr lang="en-US" sz="1200" dirty="0">
                <a:hlinkClick r:id="rId11"/>
              </a:rPr>
              <a:t> to Remotely Spy on Temperature</a:t>
            </a:r>
            <a:r>
              <a:rPr lang="en-US" sz="1200" dirty="0"/>
              <a:t>”</a:t>
            </a:r>
          </a:p>
          <a:p>
            <a:pPr marL="257175" indent="-257175">
              <a:buClr>
                <a:schemeClr val="tx1"/>
              </a:buClr>
              <a:buFont typeface="+mj-lt"/>
              <a:buAutoNum type="arabicParenR"/>
            </a:pPr>
            <a:r>
              <a:rPr lang="en-US" sz="1200" b="1" dirty="0"/>
              <a:t>[MICRO’22]</a:t>
            </a:r>
            <a:r>
              <a:rPr lang="en-US" sz="1200" b="1" dirty="0">
                <a:solidFill>
                  <a:schemeClr val="accent4">
                    <a:lumMod val="50000"/>
                  </a:schemeClr>
                </a:solidFill>
              </a:rPr>
              <a:t> </a:t>
            </a:r>
            <a:r>
              <a:rPr lang="en-US" sz="1200" dirty="0" err="1"/>
              <a:t>Yaglikci</a:t>
            </a:r>
            <a:r>
              <a:rPr lang="en-US" sz="1200" dirty="0"/>
              <a:t>+, “</a:t>
            </a:r>
            <a:r>
              <a:rPr lang="en-US" sz="1200" dirty="0">
                <a:hlinkClick r:id="rId12"/>
              </a:rPr>
              <a:t>HIRA: Hidden Row Activation for Reducing Refresh Latency of Off-the-Shelf DRAM Chips</a:t>
            </a:r>
            <a:r>
              <a:rPr lang="en-US" sz="1200" dirty="0"/>
              <a:t>”</a:t>
            </a:r>
            <a:endParaRPr lang="en-US" sz="1200" i="1" dirty="0"/>
          </a:p>
          <a:p>
            <a:pPr marL="257175" indent="-257175">
              <a:buClr>
                <a:schemeClr val="tx1"/>
              </a:buClr>
              <a:buFont typeface="+mj-lt"/>
              <a:buAutoNum type="arabicParenR"/>
            </a:pPr>
            <a:r>
              <a:rPr lang="en-US" sz="1200" b="1" dirty="0"/>
              <a:t>[DSN’22] </a:t>
            </a:r>
            <a:r>
              <a:rPr lang="en-US" sz="1200" dirty="0" err="1"/>
              <a:t>Yaglikci</a:t>
            </a:r>
            <a:r>
              <a:rPr lang="en-US" sz="1200" dirty="0"/>
              <a:t>+, “</a:t>
            </a:r>
            <a:r>
              <a:rPr lang="en-US" sz="1200" dirty="0">
                <a:hlinkClick r:id="rId13"/>
              </a:rPr>
              <a:t>Understanding RowHammer Under Reduced Wordline Voltage: </a:t>
            </a:r>
            <a:br>
              <a:rPr lang="en-US" sz="1200" dirty="0">
                <a:hlinkClick r:id="rId13"/>
              </a:rPr>
            </a:br>
            <a:r>
              <a:rPr lang="en-US" sz="1200" dirty="0">
                <a:hlinkClick r:id="rId13"/>
              </a:rPr>
              <a:t>An Experimental Study Using Real DRAM Devices</a:t>
            </a:r>
            <a:r>
              <a:rPr lang="en-US" sz="1200" dirty="0"/>
              <a:t>”</a:t>
            </a:r>
            <a:endParaRPr lang="en-US" sz="1200" b="1" dirty="0"/>
          </a:p>
          <a:p>
            <a:pPr marL="257175" indent="-257175">
              <a:buClr>
                <a:schemeClr val="tx1"/>
              </a:buClr>
              <a:buFont typeface="+mj-lt"/>
              <a:buAutoNum type="arabicParenR"/>
            </a:pPr>
            <a:r>
              <a:rPr lang="en-US" sz="1200" b="1" dirty="0"/>
              <a:t>[MICRO’21] </a:t>
            </a:r>
            <a:r>
              <a:rPr lang="en-US" sz="1200" dirty="0" err="1"/>
              <a:t>Orosa</a:t>
            </a:r>
            <a:r>
              <a:rPr lang="en-US" sz="1200" dirty="0"/>
              <a:t>+, “</a:t>
            </a:r>
            <a:r>
              <a:rPr lang="en-US" sz="1200" dirty="0">
                <a:hlinkClick r:id="rId14"/>
              </a:rPr>
              <a:t>A Deeper Look into RowHammer’s Sensitivities: Experimental Analysis of </a:t>
            </a:r>
            <a:br>
              <a:rPr lang="en-US" sz="1200" dirty="0">
                <a:hlinkClick r:id="rId14"/>
              </a:rPr>
            </a:br>
            <a:r>
              <a:rPr lang="en-US" sz="1200" dirty="0">
                <a:hlinkClick r:id="rId14"/>
              </a:rPr>
              <a:t>Real DRAM Chips and Implications on Future Attacks and Defenses</a:t>
            </a:r>
            <a:r>
              <a:rPr lang="en-US" sz="1200" dirty="0"/>
              <a:t>”</a:t>
            </a:r>
            <a:endParaRPr lang="en-US" sz="1200" b="1" dirty="0"/>
          </a:p>
          <a:p>
            <a:pPr marL="257175" indent="-257175">
              <a:buClr>
                <a:schemeClr val="tx1"/>
              </a:buClr>
              <a:buFont typeface="+mj-lt"/>
              <a:buAutoNum type="arabicParenR"/>
            </a:pPr>
            <a:r>
              <a:rPr lang="en-US" sz="1200" b="1" dirty="0"/>
              <a:t>[MICRO’21] </a:t>
            </a:r>
            <a:r>
              <a:rPr lang="en-US" sz="1200" dirty="0"/>
              <a:t>Hassan+, “</a:t>
            </a:r>
            <a:r>
              <a:rPr lang="en-US" sz="1200" dirty="0">
                <a:hlinkClick r:id="rId15"/>
              </a:rPr>
              <a:t>Uncovering In-DRAM RowHammer Protection Mechanisms: </a:t>
            </a:r>
            <a:br>
              <a:rPr lang="en-US" sz="1200" dirty="0">
                <a:hlinkClick r:id="rId15"/>
              </a:rPr>
            </a:br>
            <a:r>
              <a:rPr lang="en-US" sz="1200" dirty="0">
                <a:hlinkClick r:id="rId15"/>
              </a:rPr>
              <a:t>A New Methodology, Custom RowHammer Patterns, and Implications</a:t>
            </a:r>
            <a:r>
              <a:rPr lang="en-US" sz="1200" dirty="0"/>
              <a:t>”</a:t>
            </a:r>
          </a:p>
          <a:p>
            <a:pPr marL="257175" indent="-257175">
              <a:buClr>
                <a:schemeClr val="tx1"/>
              </a:buClr>
              <a:buFont typeface="+mj-lt"/>
              <a:buAutoNum type="arabicParenR"/>
            </a:pPr>
            <a:r>
              <a:rPr lang="en-US" sz="1200" b="1" dirty="0"/>
              <a:t>[ISCA’21] </a:t>
            </a:r>
            <a:r>
              <a:rPr lang="en-US" sz="1200" dirty="0"/>
              <a:t>Olgun+, “</a:t>
            </a:r>
            <a:r>
              <a:rPr lang="en-US" sz="1200" dirty="0">
                <a:hlinkClick r:id="rId16"/>
              </a:rPr>
              <a:t>QUAC-TRNG: High-Throughput True Random Number Generation </a:t>
            </a:r>
            <a:br>
              <a:rPr lang="en-US" sz="1200" dirty="0">
                <a:hlinkClick r:id="rId16"/>
              </a:rPr>
            </a:br>
            <a:r>
              <a:rPr lang="en-US" sz="1200" dirty="0">
                <a:hlinkClick r:id="rId16"/>
              </a:rPr>
              <a:t>Using Quadruple Row Activation in Commodity DRAM Chips</a:t>
            </a:r>
            <a:r>
              <a:rPr lang="en-US" sz="1200" dirty="0"/>
              <a:t>”</a:t>
            </a:r>
          </a:p>
        </p:txBody>
      </p:sp>
    </p:spTree>
    <p:custDataLst>
      <p:tags r:id="rId1"/>
    </p:custDataLst>
    <p:extLst>
      <p:ext uri="{BB962C8B-B14F-4D97-AF65-F5344CB8AC3E}">
        <p14:creationId xmlns:p14="http://schemas.microsoft.com/office/powerpoint/2010/main" val="1595652616"/>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AD25-0EEC-1E69-3AB2-AB48802D1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FFC57-1B5B-884A-A291-BF6F922892A0}"/>
              </a:ext>
            </a:extLst>
          </p:cNvPr>
          <p:cNvSpPr>
            <a:spLocks noGrp="1"/>
          </p:cNvSpPr>
          <p:nvPr>
            <p:ph type="title"/>
          </p:nvPr>
        </p:nvSpPr>
        <p:spPr/>
        <p:txBody>
          <a:bodyPr>
            <a:noAutofit/>
          </a:bodyPr>
          <a:lstStyle/>
          <a:p>
            <a:r>
              <a:rPr lang="en-US" sz="3600" dirty="0"/>
              <a:t>More Research DRAM Bender Enabled</a:t>
            </a:r>
            <a:endParaRPr lang="en-CH" sz="3600" dirty="0"/>
          </a:p>
        </p:txBody>
      </p:sp>
      <p:sp>
        <p:nvSpPr>
          <p:cNvPr id="3" name="Content Placeholder 2">
            <a:extLst>
              <a:ext uri="{FF2B5EF4-FFF2-40B4-BE49-F238E27FC236}">
                <a16:creationId xmlns:a16="http://schemas.microsoft.com/office/drawing/2014/main" id="{946CFC7D-8A02-086B-3444-B059C7A4A087}"/>
              </a:ext>
            </a:extLst>
          </p:cNvPr>
          <p:cNvSpPr>
            <a:spLocks noGrp="1"/>
          </p:cNvSpPr>
          <p:nvPr>
            <p:ph idx="1"/>
          </p:nvPr>
        </p:nvSpPr>
        <p:spPr>
          <a:xfrm>
            <a:off x="181310" y="993339"/>
            <a:ext cx="8776982" cy="5459712"/>
          </a:xfrm>
        </p:spPr>
        <p:txBody>
          <a:bodyPr>
            <a:noAutofit/>
          </a:bodyPr>
          <a:lstStyle/>
          <a:p>
            <a:pPr marL="257175" indent="-257175">
              <a:buClr>
                <a:schemeClr val="tx1"/>
              </a:buClr>
              <a:buFont typeface="+mj-lt"/>
              <a:buAutoNum type="arabicParenR" startAt="14"/>
            </a:pPr>
            <a:r>
              <a:rPr lang="en-US" sz="1200" b="1" dirty="0"/>
              <a:t>[ISCA’21]</a:t>
            </a:r>
            <a:r>
              <a:rPr lang="en-US" sz="1200" b="1" dirty="0">
                <a:solidFill>
                  <a:schemeClr val="accent6">
                    <a:lumMod val="50000"/>
                  </a:schemeClr>
                </a:solidFill>
              </a:rPr>
              <a:t> </a:t>
            </a:r>
            <a:r>
              <a:rPr lang="en-US" sz="1200" dirty="0" err="1"/>
              <a:t>Orosa</a:t>
            </a:r>
            <a:r>
              <a:rPr lang="en-US" sz="1200" dirty="0"/>
              <a:t>+, “</a:t>
            </a:r>
            <a:r>
              <a:rPr lang="en-US" sz="1200" dirty="0">
                <a:hlinkClick r:id="rId4"/>
              </a:rPr>
              <a:t>CODIC: A Low-Cost Substrate for Enabling Custom In-DRAM Functionalities and Optimizations</a:t>
            </a:r>
            <a:r>
              <a:rPr lang="en-US" sz="1200" dirty="0"/>
              <a:t>”</a:t>
            </a:r>
          </a:p>
          <a:p>
            <a:pPr marL="257175" indent="-257175">
              <a:buClr>
                <a:schemeClr val="tx1"/>
              </a:buClr>
              <a:buFont typeface="+mj-lt"/>
              <a:buAutoNum type="arabicParenR" startAt="14"/>
            </a:pPr>
            <a:r>
              <a:rPr lang="en-US" sz="1200" b="1" dirty="0"/>
              <a:t>[ISCA’20] </a:t>
            </a:r>
            <a:r>
              <a:rPr lang="en-US" sz="1200" dirty="0"/>
              <a:t>Kim+, “</a:t>
            </a:r>
            <a:r>
              <a:rPr lang="en-US" sz="1200" dirty="0">
                <a:hlinkClick r:id="rId5"/>
              </a:rPr>
              <a:t>Revisiting RowHammer: An Experimental Analysis of Modern Devices and Mitigation Techniques</a:t>
            </a:r>
            <a:r>
              <a:rPr lang="en-US" sz="1200" dirty="0"/>
              <a:t>”</a:t>
            </a:r>
            <a:endParaRPr lang="en-US" sz="1200" b="1" dirty="0"/>
          </a:p>
          <a:p>
            <a:pPr marL="257175" indent="-257175">
              <a:buClr>
                <a:schemeClr val="tx1"/>
              </a:buClr>
              <a:buFont typeface="+mj-lt"/>
              <a:buAutoNum type="arabicParenR" startAt="14"/>
            </a:pPr>
            <a:r>
              <a:rPr lang="en-US" sz="1200" b="1" dirty="0"/>
              <a:t>[S&amp;P’20] </a:t>
            </a:r>
            <a:r>
              <a:rPr lang="en-US" sz="1200" dirty="0" err="1"/>
              <a:t>Frigo</a:t>
            </a:r>
            <a:r>
              <a:rPr lang="en-US" sz="1200" dirty="0"/>
              <a:t>+, “</a:t>
            </a:r>
            <a:r>
              <a:rPr lang="en-US" sz="1200" dirty="0">
                <a:hlinkClick r:id="rId6"/>
              </a:rPr>
              <a:t>TRRespass: Exploiting the Many Sides of Target Row Refresh</a:t>
            </a:r>
            <a:r>
              <a:rPr lang="en-US" sz="1200" dirty="0"/>
              <a:t>”</a:t>
            </a:r>
            <a:endParaRPr lang="en-US" sz="1200" b="1" dirty="0"/>
          </a:p>
          <a:p>
            <a:pPr marL="257175" indent="-257175">
              <a:buClr>
                <a:schemeClr val="tx1"/>
              </a:buClr>
              <a:buFont typeface="+mj-lt"/>
              <a:buAutoNum type="arabicParenR" startAt="14"/>
            </a:pPr>
            <a:r>
              <a:rPr lang="en-US" sz="1200" b="1" dirty="0"/>
              <a:t>[HPCA’19] </a:t>
            </a:r>
            <a:r>
              <a:rPr lang="en-US" sz="1200" dirty="0"/>
              <a:t>Kim+, “</a:t>
            </a:r>
            <a:r>
              <a:rPr lang="en-US" sz="1200" dirty="0">
                <a:hlinkClick r:id="rId7"/>
              </a:rPr>
              <a:t>D-RaNGe: Using Commodity DRAM Devices to Generate True Random Numbers with Low Latency and High Throughput</a:t>
            </a:r>
            <a:r>
              <a:rPr lang="en-US" sz="1200" dirty="0"/>
              <a:t>”</a:t>
            </a:r>
            <a:endParaRPr lang="en-US" sz="1200" b="1" dirty="0"/>
          </a:p>
          <a:p>
            <a:pPr marL="257175" indent="-257175">
              <a:buClr>
                <a:schemeClr val="tx1"/>
              </a:buClr>
              <a:buFont typeface="+mj-lt"/>
              <a:buAutoNum type="arabicParenR" startAt="14"/>
            </a:pPr>
            <a:r>
              <a:rPr lang="en-US" sz="1200" b="1" dirty="0"/>
              <a:t>[MICRO’19] </a:t>
            </a:r>
            <a:r>
              <a:rPr lang="en-US" sz="1200" dirty="0" err="1"/>
              <a:t>Koppula</a:t>
            </a:r>
            <a:r>
              <a:rPr lang="en-US" sz="1200" dirty="0"/>
              <a:t>+, “</a:t>
            </a:r>
            <a:r>
              <a:rPr lang="en-US" sz="1200" dirty="0">
                <a:hlinkClick r:id="rId8"/>
              </a:rPr>
              <a:t>EDEN: Enabling Energy-Efficient, High-Performance Deep Neural Network Inference Using Approximate DRAM</a:t>
            </a:r>
            <a:r>
              <a:rPr lang="en-US" sz="1200" dirty="0"/>
              <a:t>”</a:t>
            </a:r>
            <a:endParaRPr lang="en-US" sz="1200" b="1" dirty="0"/>
          </a:p>
          <a:p>
            <a:pPr marL="257175" indent="-257175">
              <a:buClr>
                <a:schemeClr val="tx1"/>
              </a:buClr>
              <a:buFont typeface="+mj-lt"/>
              <a:buAutoNum type="arabicParenR" startAt="14"/>
            </a:pPr>
            <a:r>
              <a:rPr lang="en-US" sz="1200" b="1" dirty="0"/>
              <a:t>[SIGMETRICS’18] </a:t>
            </a:r>
            <a:r>
              <a:rPr lang="en-US" sz="1200" dirty="0"/>
              <a:t>Ghose+, “</a:t>
            </a:r>
            <a:r>
              <a:rPr lang="en-US" sz="1200" dirty="0">
                <a:hlinkClick r:id="rId9"/>
              </a:rPr>
              <a:t>What Your DRAM Power Models Are Not Telling You: Lessons from a Detailed Experimental Study</a:t>
            </a:r>
            <a:r>
              <a:rPr lang="en-US" sz="1200" dirty="0"/>
              <a:t>”</a:t>
            </a:r>
            <a:endParaRPr lang="en-US" sz="1200" b="1" dirty="0"/>
          </a:p>
          <a:p>
            <a:pPr marL="257175" indent="-257175">
              <a:buClr>
                <a:schemeClr val="tx1"/>
              </a:buClr>
              <a:buFont typeface="+mj-lt"/>
              <a:buAutoNum type="arabicParenR" startAt="14"/>
            </a:pPr>
            <a:r>
              <a:rPr lang="en-US" sz="1200" b="1" dirty="0"/>
              <a:t>[SIGMETRICS’17] </a:t>
            </a:r>
            <a:r>
              <a:rPr lang="en-US" sz="1200" dirty="0"/>
              <a:t>Chang+, “</a:t>
            </a:r>
            <a:r>
              <a:rPr lang="en-US" sz="1200" dirty="0">
                <a:hlinkClick r:id="rId10"/>
              </a:rPr>
              <a:t>Understanding Reduced-Voltage Operation in Modern DRAM Devices: </a:t>
            </a:r>
            <a:br>
              <a:rPr lang="en-US" sz="1200" dirty="0">
                <a:hlinkClick r:id="rId10"/>
              </a:rPr>
            </a:br>
            <a:r>
              <a:rPr lang="en-US" sz="1200" dirty="0">
                <a:hlinkClick r:id="rId10"/>
              </a:rPr>
              <a:t>Experimental Characterization, Analysis, and Mechanisms</a:t>
            </a:r>
            <a:r>
              <a:rPr lang="en-US" sz="1200" dirty="0"/>
              <a:t>”</a:t>
            </a:r>
            <a:endParaRPr lang="en-US" sz="1200" b="1" dirty="0"/>
          </a:p>
          <a:p>
            <a:pPr marL="257175" indent="-257175">
              <a:buClr>
                <a:schemeClr val="tx1"/>
              </a:buClr>
              <a:buFont typeface="+mj-lt"/>
              <a:buAutoNum type="arabicParenR" startAt="14"/>
            </a:pPr>
            <a:r>
              <a:rPr lang="en-US" sz="1200" b="1" dirty="0"/>
              <a:t>[MICRO’17] </a:t>
            </a:r>
            <a:r>
              <a:rPr lang="en-US" sz="1200" dirty="0"/>
              <a:t>Khan+, “</a:t>
            </a:r>
            <a:r>
              <a:rPr lang="en-US" sz="1200" dirty="0">
                <a:hlinkClick r:id="rId11"/>
              </a:rPr>
              <a:t>Detecting and Mitigating Data-Dependent DRAM Failures by Exploiting Current Memory Content</a:t>
            </a:r>
            <a:r>
              <a:rPr lang="en-US" sz="1200" dirty="0"/>
              <a:t>”</a:t>
            </a:r>
            <a:endParaRPr lang="en-US" sz="1200" b="1" dirty="0"/>
          </a:p>
          <a:p>
            <a:pPr marL="257175" indent="-257175">
              <a:buClr>
                <a:schemeClr val="tx1"/>
              </a:buClr>
              <a:buFont typeface="+mj-lt"/>
              <a:buAutoNum type="arabicParenR" startAt="14"/>
            </a:pPr>
            <a:r>
              <a:rPr lang="en-US" sz="1200" b="1" dirty="0"/>
              <a:t>[SIGMETRICS’16] </a:t>
            </a:r>
            <a:r>
              <a:rPr lang="en-US" sz="1200" dirty="0"/>
              <a:t>Chang+, “</a:t>
            </a:r>
            <a:r>
              <a:rPr lang="en-US" sz="1200" dirty="0">
                <a:hlinkClick r:id="rId12"/>
              </a:rPr>
              <a:t>Understanding Latency Variation in Modern DRAM Chips: </a:t>
            </a:r>
            <a:br>
              <a:rPr lang="en-US" sz="1200" dirty="0">
                <a:hlinkClick r:id="rId12"/>
              </a:rPr>
            </a:br>
            <a:r>
              <a:rPr lang="en-US" sz="1200" dirty="0">
                <a:hlinkClick r:id="rId12"/>
              </a:rPr>
              <a:t>Experimental Characterization, Analysis, and Optimization</a:t>
            </a:r>
            <a:r>
              <a:rPr lang="en-US" sz="1200" dirty="0"/>
              <a:t>”</a:t>
            </a:r>
            <a:endParaRPr lang="en-US" sz="1200" b="1" dirty="0"/>
          </a:p>
        </p:txBody>
      </p:sp>
    </p:spTree>
    <p:custDataLst>
      <p:tags r:id="rId1"/>
    </p:custDataLst>
    <p:extLst>
      <p:ext uri="{BB962C8B-B14F-4D97-AF65-F5344CB8AC3E}">
        <p14:creationId xmlns:p14="http://schemas.microsoft.com/office/powerpoint/2010/main" val="3112362999"/>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Autofit/>
          </a:bodyPr>
          <a:lstStyle/>
          <a:p>
            <a:r>
              <a:rPr lang="en-US" sz="3200" dirty="0"/>
              <a:t>Even More Research DRAM Bender Enabled</a:t>
            </a:r>
            <a:endParaRPr lang="en-CH" sz="3200" dirty="0"/>
          </a:p>
        </p:txBody>
      </p:sp>
      <p:sp>
        <p:nvSpPr>
          <p:cNvPr id="4" name="Content Placeholder 2">
            <a:extLst>
              <a:ext uri="{FF2B5EF4-FFF2-40B4-BE49-F238E27FC236}">
                <a16:creationId xmlns:a16="http://schemas.microsoft.com/office/drawing/2014/main" id="{362D7EC3-353D-334E-AF37-190BE423C657}"/>
              </a:ext>
            </a:extLst>
          </p:cNvPr>
          <p:cNvSpPr txBox="1">
            <a:spLocks/>
          </p:cNvSpPr>
          <p:nvPr/>
        </p:nvSpPr>
        <p:spPr>
          <a:xfrm>
            <a:off x="181310" y="993339"/>
            <a:ext cx="8776982" cy="54597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[ISCA’24]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4"/>
              </a:rPr>
              <a:t>DRAMScope: Uncovering DRAM Microarchitecture and Characteristics by Issuing Memory Commands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[DATE’24]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Zhou+,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5"/>
              </a:rPr>
              <a:t>DRAM-Locker: A General-Purpose DRAM Protection Mechanism Against Adversarial DNN Weight Attacks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[DRAMSec’23]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Lang+,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6"/>
              </a:rPr>
              <a:t>BLASTER: Characterizing the Blast Radius of Rowhammer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[IEEE CAL’23]</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7"/>
              </a:rPr>
              <a:t>X-ray: Discovering DRAM Internal Structure and Error Characteristics by Issuing Memory Commands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[MICRO’22]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8"/>
              </a:rPr>
              <a:t>FracDRAM: Fractional Values in Off-the-Shelf DRAM</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[Applied Sciences’22]</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Bepary</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9"/>
              </a:rPr>
              <a:t>DRAM Retention Behavior with Accelerated Aging in Commercial Chips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[ETS’21]</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Farmani</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0"/>
              </a:rPr>
              <a:t>RHAT: Efficient RowHammer-Aware Test for Modern DRAM Modules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[HOST’20]</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1"/>
              </a:rPr>
              <a:t>Towards the Avoidance of Counterfeit Memory: Identifying the DRAM Origin</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[MICRO’19]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2"/>
              </a:rPr>
              <a:t>ComputeDRAM: In-Memory Compute Using Off-the-Shelf DRAMs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[IEEE Access’19]</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3"/>
              </a:rPr>
              <a:t>PreLatPUF: Exploiting DRAM Latency Variations for Generating Robust Device Signatures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[ICCE’18]</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4"/>
              </a:rPr>
              <a:t>Exploiting DRAM Latency Variations for Generating True Random Numbers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Tree>
    <p:custDataLst>
      <p:tags r:id="rId1"/>
    </p:custDataLst>
    <p:extLst>
      <p:ext uri="{BB962C8B-B14F-4D97-AF65-F5344CB8AC3E}">
        <p14:creationId xmlns:p14="http://schemas.microsoft.com/office/powerpoint/2010/main" val="3527075905"/>
      </p:ext>
    </p:extLst>
  </p:cSld>
  <p:clrMapOvr>
    <a:masterClrMapping/>
  </p:clrMapOvr>
  <mc:AlternateContent xmlns:mc="http://schemas.openxmlformats.org/markup-compatibility/2006" xmlns:p14="http://schemas.microsoft.com/office/powerpoint/2010/main">
    <mc:Choice Requires="p14">
      <p:transition spd="slow" p14:dur="2000" advTm="4042"/>
    </mc:Choice>
    <mc:Fallback xmlns="">
      <p:transition spd="slow" advTm="404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74A3-39E4-314C-A3AF-67A0125D8D04}"/>
              </a:ext>
            </a:extLst>
          </p:cNvPr>
          <p:cNvSpPr>
            <a:spLocks noGrp="1"/>
          </p:cNvSpPr>
          <p:nvPr>
            <p:ph type="title"/>
          </p:nvPr>
        </p:nvSpPr>
        <p:spPr/>
        <p:txBody>
          <a:bodyPr/>
          <a:lstStyle/>
          <a:p>
            <a:r>
              <a:rPr lang="en-CH" dirty="0"/>
              <a:t>A Highlight: RowPress</a:t>
            </a:r>
          </a:p>
        </p:txBody>
      </p:sp>
      <p:sp>
        <p:nvSpPr>
          <p:cNvPr id="4" name="Content Placeholder 2">
            <a:extLst>
              <a:ext uri="{FF2B5EF4-FFF2-40B4-BE49-F238E27FC236}">
                <a16:creationId xmlns:a16="http://schemas.microsoft.com/office/drawing/2014/main" id="{3DC01F94-976B-8A44-AA3A-A825A9EDBD70}"/>
              </a:ext>
            </a:extLst>
          </p:cNvPr>
          <p:cNvSpPr txBox="1">
            <a:spLocks/>
          </p:cNvSpPr>
          <p:nvPr/>
        </p:nvSpPr>
        <p:spPr>
          <a:xfrm>
            <a:off x="0" y="939764"/>
            <a:ext cx="9144000" cy="1221681"/>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3200"/>
              <a:t>Keeping a DRAM row </a:t>
            </a:r>
            <a:r>
              <a:rPr lang="en-GB" sz="3200" b="1">
                <a:solidFill>
                  <a:srgbClr val="C00000"/>
                </a:solidFill>
              </a:rPr>
              <a:t>open for a long time</a:t>
            </a:r>
            <a:r>
              <a:rPr lang="en-GB" sz="3200"/>
              <a:t> </a:t>
            </a:r>
            <a:br>
              <a:rPr lang="en-GB" sz="3200"/>
            </a:br>
            <a:r>
              <a:rPr lang="en-GB" sz="3200"/>
              <a:t>causes bitflips in adjacent rows</a:t>
            </a:r>
          </a:p>
        </p:txBody>
      </p:sp>
      <p:sp>
        <p:nvSpPr>
          <p:cNvPr id="5" name="Content Placeholder 2">
            <a:extLst>
              <a:ext uri="{FF2B5EF4-FFF2-40B4-BE49-F238E27FC236}">
                <a16:creationId xmlns:a16="http://schemas.microsoft.com/office/drawing/2014/main" id="{FC879210-3C36-DF47-A9B7-0291898BB9B7}"/>
              </a:ext>
            </a:extLst>
          </p:cNvPr>
          <p:cNvSpPr txBox="1">
            <a:spLocks/>
          </p:cNvSpPr>
          <p:nvPr/>
        </p:nvSpPr>
        <p:spPr>
          <a:xfrm>
            <a:off x="0" y="2304949"/>
            <a:ext cx="9144000" cy="74135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atin typeface="Cambria" panose="02040503050406030204" pitchFamily="18" charset="0"/>
              </a:rPr>
              <a:t>These bitflips do </a:t>
            </a:r>
            <a:r>
              <a:rPr lang="en-GB" b="1">
                <a:latin typeface="Cambria" panose="02040503050406030204" pitchFamily="18" charset="0"/>
              </a:rPr>
              <a:t>NOT</a:t>
            </a:r>
            <a:r>
              <a:rPr lang="en-GB">
                <a:latin typeface="Cambria" panose="02040503050406030204" pitchFamily="18" charset="0"/>
              </a:rPr>
              <a:t> require many row activations</a:t>
            </a:r>
            <a:endParaRPr lang="en-US">
              <a:latin typeface="Cambria" panose="02040503050406030204" pitchFamily="18" charset="0"/>
            </a:endParaRPr>
          </a:p>
        </p:txBody>
      </p:sp>
      <p:sp>
        <p:nvSpPr>
          <p:cNvPr id="6" name="Content Placeholder 2">
            <a:extLst>
              <a:ext uri="{FF2B5EF4-FFF2-40B4-BE49-F238E27FC236}">
                <a16:creationId xmlns:a16="http://schemas.microsoft.com/office/drawing/2014/main" id="{14B39952-997C-F742-A30F-85F9CA4E2745}"/>
              </a:ext>
            </a:extLst>
          </p:cNvPr>
          <p:cNvSpPr txBox="1">
            <a:spLocks/>
          </p:cNvSpPr>
          <p:nvPr/>
        </p:nvSpPr>
        <p:spPr>
          <a:xfrm>
            <a:off x="0" y="3205918"/>
            <a:ext cx="9144000" cy="71056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a:solidFill>
                  <a:srgbClr val="C00000"/>
                </a:solidFill>
                <a:latin typeface="Cambria" panose="02040503050406030204" pitchFamily="18" charset="0"/>
              </a:rPr>
              <a:t>Only one activation </a:t>
            </a:r>
            <a:r>
              <a:rPr lang="en-GB">
                <a:latin typeface="Cambria" panose="02040503050406030204" pitchFamily="18" charset="0"/>
              </a:rPr>
              <a:t>is enough in some cases!</a:t>
            </a:r>
            <a:endParaRPr lang="en-US">
              <a:latin typeface="Cambria" panose="02040503050406030204" pitchFamily="18" charset="0"/>
            </a:endParaRPr>
          </a:p>
        </p:txBody>
      </p:sp>
      <p:grpSp>
        <p:nvGrpSpPr>
          <p:cNvPr id="7" name="Group 6">
            <a:extLst>
              <a:ext uri="{FF2B5EF4-FFF2-40B4-BE49-F238E27FC236}">
                <a16:creationId xmlns:a16="http://schemas.microsoft.com/office/drawing/2014/main" id="{CD5CE97C-2A60-1249-93B5-9E058EB34190}"/>
              </a:ext>
            </a:extLst>
          </p:cNvPr>
          <p:cNvGrpSpPr/>
          <p:nvPr/>
        </p:nvGrpSpPr>
        <p:grpSpPr>
          <a:xfrm>
            <a:off x="163474" y="4076097"/>
            <a:ext cx="7859426" cy="861148"/>
            <a:chOff x="247143" y="2502176"/>
            <a:chExt cx="7859426" cy="861148"/>
          </a:xfrm>
        </p:grpSpPr>
        <p:sp>
          <p:nvSpPr>
            <p:cNvPr id="8" name="TextBox 7">
              <a:extLst>
                <a:ext uri="{FF2B5EF4-FFF2-40B4-BE49-F238E27FC236}">
                  <a16:creationId xmlns:a16="http://schemas.microsoft.com/office/drawing/2014/main" id="{D41527D3-DA20-034D-951E-AD4F0702FCC9}"/>
                </a:ext>
              </a:extLst>
            </p:cNvPr>
            <p:cNvSpPr txBox="1"/>
            <p:nvPr/>
          </p:nvSpPr>
          <p:spPr>
            <a:xfrm>
              <a:off x="247143" y="2532327"/>
              <a:ext cx="2285690" cy="830997"/>
            </a:xfrm>
            <a:prstGeom prst="rect">
              <a:avLst/>
            </a:prstGeom>
            <a:solidFill>
              <a:schemeClr val="bg1"/>
            </a:solidFill>
          </p:spPr>
          <p:txBody>
            <a:bodyPr wrap="none" rtlCol="0">
              <a:spAutoFit/>
            </a:bodyPr>
            <a:lstStyle/>
            <a:p>
              <a:pPr algn="ctr"/>
              <a:r>
                <a:rPr lang="en-US" sz="2400" b="1" dirty="0" err="1">
                  <a:solidFill>
                    <a:srgbClr val="0070C0"/>
                  </a:solidFill>
                  <a:latin typeface="Cambria" panose="02040503050406030204" pitchFamily="18" charset="0"/>
                  <a:ea typeface="Cambria" panose="02040503050406030204" pitchFamily="18" charset="0"/>
                </a:rPr>
                <a:t>RowHammer</a:t>
              </a:r>
              <a:endParaRPr lang="en-US" altLang="ja-JP" sz="2400" b="1" dirty="0">
                <a:solidFill>
                  <a:srgbClr val="0070C0"/>
                </a:solidFill>
                <a:latin typeface="Cambria" panose="02040503050406030204" pitchFamily="18" charset="0"/>
                <a:ea typeface="Cambria" panose="02040503050406030204" pitchFamily="18" charset="0"/>
              </a:endParaRPr>
            </a:p>
            <a:p>
              <a:pPr algn="ctr"/>
              <a:r>
                <a:rPr lang="en-US" altLang="ja-JP" sz="2400" b="1" dirty="0">
                  <a:solidFill>
                    <a:srgbClr val="0070C0"/>
                  </a:solidFill>
                  <a:latin typeface="Cambria" panose="02040503050406030204" pitchFamily="18" charset="0"/>
                  <a:ea typeface="Cambria" panose="02040503050406030204" pitchFamily="18" charset="0"/>
                </a:rPr>
                <a:t>Aggressor</a:t>
              </a:r>
              <a:r>
                <a:rPr lang="ja-JP" altLang="en-US" sz="2400" b="1">
                  <a:solidFill>
                    <a:srgbClr val="0070C0"/>
                  </a:solidFill>
                  <a:latin typeface="Cambria" panose="02040503050406030204" pitchFamily="18" charset="0"/>
                  <a:ea typeface="Roboto Black" panose="02000000000000000000" pitchFamily="2" charset="0"/>
                </a:rPr>
                <a:t> </a:t>
              </a:r>
              <a:r>
                <a:rPr lang="en-US" altLang="ja-JP" sz="2400" b="1" dirty="0">
                  <a:solidFill>
                    <a:srgbClr val="0070C0"/>
                  </a:solidFill>
                  <a:latin typeface="Cambria" panose="02040503050406030204" pitchFamily="18" charset="0"/>
                  <a:ea typeface="Cambria" panose="02040503050406030204" pitchFamily="18" charset="0"/>
                </a:rPr>
                <a:t>Row</a:t>
              </a:r>
              <a:endParaRPr lang="en-CH" sz="2400" b="1" dirty="0">
                <a:solidFill>
                  <a:srgbClr val="0070C0"/>
                </a:solidFill>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F72C8672-CA51-DE4A-A817-7068AF260BDF}"/>
                </a:ext>
              </a:extLst>
            </p:cNvPr>
            <p:cNvCxnSpPr>
              <a:cxnSpLocks/>
            </p:cNvCxnSpPr>
            <p:nvPr/>
          </p:nvCxnSpPr>
          <p:spPr>
            <a:xfrm>
              <a:off x="3235103" y="2671453"/>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9EF3DEF-5E17-DA44-BA9C-CCDAE73FCC95}"/>
                </a:ext>
              </a:extLst>
            </p:cNvPr>
            <p:cNvSpPr txBox="1"/>
            <p:nvPr/>
          </p:nvSpPr>
          <p:spPr>
            <a:xfrm>
              <a:off x="2495449" y="2502176"/>
              <a:ext cx="681598" cy="338554"/>
            </a:xfrm>
            <a:prstGeom prst="rect">
              <a:avLst/>
            </a:prstGeom>
            <a:solidFill>
              <a:schemeClr val="bg1"/>
            </a:solidFill>
          </p:spPr>
          <p:txBody>
            <a:bodyPr wrap="none" rtlCol="0">
              <a:spAutoFit/>
            </a:bodyPr>
            <a:lstStyle/>
            <a:p>
              <a:pPr algn="r"/>
              <a:r>
                <a:rPr lang="en-US" sz="1600" b="1" dirty="0">
                  <a:latin typeface="Cambria" panose="02040503050406030204" pitchFamily="18" charset="0"/>
                  <a:ea typeface="Cambria" panose="02040503050406030204" pitchFamily="18" charset="0"/>
                </a:rPr>
                <a:t>Open</a:t>
              </a:r>
              <a:endParaRPr lang="en-CH" sz="1600" b="1"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81FDA9AF-6D6D-9E42-B001-813B4CB70A7B}"/>
                </a:ext>
              </a:extLst>
            </p:cNvPr>
            <p:cNvCxnSpPr>
              <a:cxnSpLocks/>
            </p:cNvCxnSpPr>
            <p:nvPr/>
          </p:nvCxnSpPr>
          <p:spPr>
            <a:xfrm>
              <a:off x="3235103" y="320811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8EAF561-8553-1348-BCF9-DFD4E68406BB}"/>
                </a:ext>
              </a:extLst>
            </p:cNvPr>
            <p:cNvSpPr txBox="1"/>
            <p:nvPr/>
          </p:nvSpPr>
          <p:spPr>
            <a:xfrm>
              <a:off x="2489747" y="3005657"/>
              <a:ext cx="684803" cy="338554"/>
            </a:xfrm>
            <a:prstGeom prst="rect">
              <a:avLst/>
            </a:prstGeom>
            <a:solidFill>
              <a:schemeClr val="bg1"/>
            </a:solidFill>
          </p:spPr>
          <p:txBody>
            <a:bodyPr wrap="none" rtlCol="0">
              <a:spAutoFit/>
            </a:bodyPr>
            <a:lstStyle/>
            <a:p>
              <a:pPr algn="r"/>
              <a:r>
                <a:rPr lang="en-US" altLang="ja-JP" sz="1600" b="1">
                  <a:latin typeface="Cambria" panose="02040503050406030204" pitchFamily="18" charset="0"/>
                  <a:ea typeface="Cambria" panose="02040503050406030204" pitchFamily="18" charset="0"/>
                </a:rPr>
                <a:t>Close</a:t>
              </a:r>
              <a:endParaRPr lang="en-CH" sz="1600" b="1">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9951A35A-DC59-8A4C-886A-636CC3E89422}"/>
                </a:ext>
              </a:extLst>
            </p:cNvPr>
            <p:cNvGrpSpPr/>
            <p:nvPr/>
          </p:nvGrpSpPr>
          <p:grpSpPr>
            <a:xfrm>
              <a:off x="3235104" y="2671966"/>
              <a:ext cx="2213910" cy="536146"/>
              <a:chOff x="3626130" y="2598668"/>
              <a:chExt cx="2213910" cy="536146"/>
            </a:xfrm>
          </p:grpSpPr>
          <p:grpSp>
            <p:nvGrpSpPr>
              <p:cNvPr id="25" name="Group 24">
                <a:extLst>
                  <a:ext uri="{FF2B5EF4-FFF2-40B4-BE49-F238E27FC236}">
                    <a16:creationId xmlns:a16="http://schemas.microsoft.com/office/drawing/2014/main" id="{0A31A3D3-4AE9-9F4D-A125-33024C4CB088}"/>
                  </a:ext>
                </a:extLst>
              </p:cNvPr>
              <p:cNvGrpSpPr/>
              <p:nvPr/>
            </p:nvGrpSpPr>
            <p:grpSpPr>
              <a:xfrm>
                <a:off x="3626130" y="2598668"/>
                <a:ext cx="1886471" cy="536146"/>
                <a:chOff x="3304598" y="5462438"/>
                <a:chExt cx="2903548" cy="536146"/>
              </a:xfrm>
            </p:grpSpPr>
            <p:cxnSp>
              <p:nvCxnSpPr>
                <p:cNvPr id="27" name="Connector: Elbow 28">
                  <a:extLst>
                    <a:ext uri="{FF2B5EF4-FFF2-40B4-BE49-F238E27FC236}">
                      <a16:creationId xmlns:a16="http://schemas.microsoft.com/office/drawing/2014/main" id="{26335EAE-688A-7146-A840-AB578B66B336}"/>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or: Elbow 29">
                  <a:extLst>
                    <a:ext uri="{FF2B5EF4-FFF2-40B4-BE49-F238E27FC236}">
                      <a16:creationId xmlns:a16="http://schemas.microsoft.com/office/drawing/2014/main" id="{63676846-11BB-1742-B55D-FFD8D000D365}"/>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or: Elbow 30">
                  <a:extLst>
                    <a:ext uri="{FF2B5EF4-FFF2-40B4-BE49-F238E27FC236}">
                      <a16:creationId xmlns:a16="http://schemas.microsoft.com/office/drawing/2014/main" id="{6CB81E2F-53E2-1742-83B3-90E5DE353211}"/>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or: Elbow 31">
                  <a:extLst>
                    <a:ext uri="{FF2B5EF4-FFF2-40B4-BE49-F238E27FC236}">
                      <a16:creationId xmlns:a16="http://schemas.microsoft.com/office/drawing/2014/main" id="{4535A925-79D8-4D4C-8915-285CDA382991}"/>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or: Elbow 32">
                  <a:extLst>
                    <a:ext uri="{FF2B5EF4-FFF2-40B4-BE49-F238E27FC236}">
                      <a16:creationId xmlns:a16="http://schemas.microsoft.com/office/drawing/2014/main" id="{C1EF08C2-AA8B-C042-98EF-6646942D0E59}"/>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Connector: Elbow 27">
                <a:extLst>
                  <a:ext uri="{FF2B5EF4-FFF2-40B4-BE49-F238E27FC236}">
                    <a16:creationId xmlns:a16="http://schemas.microsoft.com/office/drawing/2014/main" id="{4C80D878-C8BA-EF44-813D-911DE968812F}"/>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D8B642A-092E-5D45-A445-64B3E894F1E8}"/>
                </a:ext>
              </a:extLst>
            </p:cNvPr>
            <p:cNvGrpSpPr/>
            <p:nvPr/>
          </p:nvGrpSpPr>
          <p:grpSpPr>
            <a:xfrm>
              <a:off x="5224468" y="2674899"/>
              <a:ext cx="2213910" cy="536146"/>
              <a:chOff x="3626130" y="2598668"/>
              <a:chExt cx="2213910" cy="536146"/>
            </a:xfrm>
          </p:grpSpPr>
          <p:grpSp>
            <p:nvGrpSpPr>
              <p:cNvPr id="18" name="Group 17">
                <a:extLst>
                  <a:ext uri="{FF2B5EF4-FFF2-40B4-BE49-F238E27FC236}">
                    <a16:creationId xmlns:a16="http://schemas.microsoft.com/office/drawing/2014/main" id="{7B274DD2-697F-AA46-9FA4-C1806D57A512}"/>
                  </a:ext>
                </a:extLst>
              </p:cNvPr>
              <p:cNvGrpSpPr/>
              <p:nvPr/>
            </p:nvGrpSpPr>
            <p:grpSpPr>
              <a:xfrm>
                <a:off x="3626130" y="2598668"/>
                <a:ext cx="1886471" cy="536146"/>
                <a:chOff x="3304598" y="5462438"/>
                <a:chExt cx="2903548" cy="536146"/>
              </a:xfrm>
            </p:grpSpPr>
            <p:cxnSp>
              <p:nvCxnSpPr>
                <p:cNvPr id="20" name="Connector: Elbow 21">
                  <a:extLst>
                    <a:ext uri="{FF2B5EF4-FFF2-40B4-BE49-F238E27FC236}">
                      <a16:creationId xmlns:a16="http://schemas.microsoft.com/office/drawing/2014/main" id="{477C21AF-97DD-9F4A-A098-AF135F99C41B}"/>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or: Elbow 22">
                  <a:extLst>
                    <a:ext uri="{FF2B5EF4-FFF2-40B4-BE49-F238E27FC236}">
                      <a16:creationId xmlns:a16="http://schemas.microsoft.com/office/drawing/2014/main" id="{B1C0F79C-AAA0-9243-866C-1E60CF732809}"/>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or: Elbow 23">
                  <a:extLst>
                    <a:ext uri="{FF2B5EF4-FFF2-40B4-BE49-F238E27FC236}">
                      <a16:creationId xmlns:a16="http://schemas.microsoft.com/office/drawing/2014/main" id="{1151C993-A8C4-AE42-BE84-DB96A34965F8}"/>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4">
                  <a:extLst>
                    <a:ext uri="{FF2B5EF4-FFF2-40B4-BE49-F238E27FC236}">
                      <a16:creationId xmlns:a16="http://schemas.microsoft.com/office/drawing/2014/main" id="{5F681BBE-A3F1-014B-8440-8F55481B67BA}"/>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or: Elbow 25">
                  <a:extLst>
                    <a:ext uri="{FF2B5EF4-FFF2-40B4-BE49-F238E27FC236}">
                      <a16:creationId xmlns:a16="http://schemas.microsoft.com/office/drawing/2014/main" id="{868FFF73-C784-EF49-B916-DC0DBAB415A1}"/>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Connector: Elbow 20">
                <a:extLst>
                  <a:ext uri="{FF2B5EF4-FFF2-40B4-BE49-F238E27FC236}">
                    <a16:creationId xmlns:a16="http://schemas.microsoft.com/office/drawing/2014/main" id="{F5723842-4F94-D941-9D5D-D3C5C5C485BE}"/>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726F5DF-29B4-9948-B04A-39E650068A79}"/>
                </a:ext>
              </a:extLst>
            </p:cNvPr>
            <p:cNvGrpSpPr/>
            <p:nvPr/>
          </p:nvGrpSpPr>
          <p:grpSpPr>
            <a:xfrm>
              <a:off x="7213832" y="2678341"/>
              <a:ext cx="892737" cy="536144"/>
              <a:chOff x="3304598" y="5462438"/>
              <a:chExt cx="1374050" cy="536144"/>
            </a:xfrm>
          </p:grpSpPr>
          <p:cxnSp>
            <p:nvCxnSpPr>
              <p:cNvPr id="16" name="Connector: Elbow 17">
                <a:extLst>
                  <a:ext uri="{FF2B5EF4-FFF2-40B4-BE49-F238E27FC236}">
                    <a16:creationId xmlns:a16="http://schemas.microsoft.com/office/drawing/2014/main" id="{2016346C-6285-6C44-A95F-67EBD3922827}"/>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8">
                <a:extLst>
                  <a:ext uri="{FF2B5EF4-FFF2-40B4-BE49-F238E27FC236}">
                    <a16:creationId xmlns:a16="http://schemas.microsoft.com/office/drawing/2014/main" id="{F8BDD4EC-418C-5B47-A94B-962ECCE94D53}"/>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D06057A1-51DD-B54F-9C06-71EDE6A2E2CC}"/>
              </a:ext>
            </a:extLst>
          </p:cNvPr>
          <p:cNvGrpSpPr/>
          <p:nvPr/>
        </p:nvGrpSpPr>
        <p:grpSpPr>
          <a:xfrm>
            <a:off x="143322" y="5330926"/>
            <a:ext cx="7879578" cy="853359"/>
            <a:chOff x="226991" y="3517675"/>
            <a:chExt cx="7879578" cy="853359"/>
          </a:xfrm>
        </p:grpSpPr>
        <p:sp>
          <p:nvSpPr>
            <p:cNvPr id="33" name="TextBox 32">
              <a:extLst>
                <a:ext uri="{FF2B5EF4-FFF2-40B4-BE49-F238E27FC236}">
                  <a16:creationId xmlns:a16="http://schemas.microsoft.com/office/drawing/2014/main" id="{26037EF1-246B-7742-8177-23E4DC35415A}"/>
                </a:ext>
              </a:extLst>
            </p:cNvPr>
            <p:cNvSpPr txBox="1"/>
            <p:nvPr/>
          </p:nvSpPr>
          <p:spPr>
            <a:xfrm>
              <a:off x="226991" y="3540037"/>
              <a:ext cx="2285690" cy="830997"/>
            </a:xfrm>
            <a:prstGeom prst="rect">
              <a:avLst/>
            </a:prstGeom>
            <a:solidFill>
              <a:schemeClr val="bg1"/>
            </a:solidFill>
          </p:spPr>
          <p:txBody>
            <a:bodyPr wrap="none" rtlCol="0">
              <a:spAutoFit/>
            </a:bodyPr>
            <a:lstStyle/>
            <a:p>
              <a:pPr algn="ctr"/>
              <a:r>
                <a:rPr lang="en-US" sz="2400" b="1">
                  <a:solidFill>
                    <a:srgbClr val="C00000"/>
                  </a:solidFill>
                  <a:latin typeface="Cambria" panose="02040503050406030204" pitchFamily="18" charset="0"/>
                  <a:ea typeface="Cambria" panose="02040503050406030204" pitchFamily="18" charset="0"/>
                </a:rPr>
                <a:t>RowPress</a:t>
              </a:r>
            </a:p>
            <a:p>
              <a:pPr algn="ctr"/>
              <a:r>
                <a:rPr lang="en-US" altLang="ja-JP" sz="2400" b="1">
                  <a:solidFill>
                    <a:srgbClr val="C00000"/>
                  </a:solidFill>
                  <a:latin typeface="Cambria" panose="02040503050406030204" pitchFamily="18" charset="0"/>
                  <a:ea typeface="Cambria" panose="02040503050406030204" pitchFamily="18" charset="0"/>
                </a:rPr>
                <a:t>Aggressor</a:t>
              </a:r>
              <a:r>
                <a:rPr lang="ja-JP" altLang="en-US" sz="2400" b="1">
                  <a:solidFill>
                    <a:srgbClr val="C00000"/>
                  </a:solidFill>
                  <a:latin typeface="Cambria" panose="02040503050406030204" pitchFamily="18" charset="0"/>
                  <a:ea typeface="Roboto Black" panose="02000000000000000000" pitchFamily="2" charset="0"/>
                </a:rPr>
                <a:t> </a:t>
              </a:r>
              <a:r>
                <a:rPr lang="en-US" altLang="ja-JP" sz="2400" b="1">
                  <a:solidFill>
                    <a:srgbClr val="C00000"/>
                  </a:solidFill>
                  <a:latin typeface="Cambria" panose="02040503050406030204" pitchFamily="18" charset="0"/>
                  <a:ea typeface="Cambria" panose="02040503050406030204" pitchFamily="18" charset="0"/>
                </a:rPr>
                <a:t>Row</a:t>
              </a:r>
              <a:endParaRPr lang="en-CH" sz="2400" b="1">
                <a:solidFill>
                  <a:srgbClr val="C0000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B1A12040-4885-1549-BDB0-E3F116800C95}"/>
                </a:ext>
              </a:extLst>
            </p:cNvPr>
            <p:cNvCxnSpPr>
              <a:cxnSpLocks/>
            </p:cNvCxnSpPr>
            <p:nvPr/>
          </p:nvCxnSpPr>
          <p:spPr>
            <a:xfrm>
              <a:off x="3235103" y="368695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F9894C9-F2C4-DB41-8047-60027E161C93}"/>
                </a:ext>
              </a:extLst>
            </p:cNvPr>
            <p:cNvSpPr txBox="1"/>
            <p:nvPr/>
          </p:nvSpPr>
          <p:spPr>
            <a:xfrm>
              <a:off x="2495449" y="3517675"/>
              <a:ext cx="681598" cy="338554"/>
            </a:xfrm>
            <a:prstGeom prst="rect">
              <a:avLst/>
            </a:prstGeom>
            <a:solidFill>
              <a:schemeClr val="bg1"/>
            </a:solidFill>
          </p:spPr>
          <p:txBody>
            <a:bodyPr wrap="none" rtlCol="0">
              <a:spAutoFit/>
            </a:bodyPr>
            <a:lstStyle/>
            <a:p>
              <a:pPr algn="r"/>
              <a:r>
                <a:rPr lang="en-US" sz="1600" b="1">
                  <a:latin typeface="Cambria" panose="02040503050406030204" pitchFamily="18" charset="0"/>
                  <a:ea typeface="Cambria" panose="02040503050406030204" pitchFamily="18" charset="0"/>
                </a:rPr>
                <a:t>Open</a:t>
              </a:r>
              <a:endParaRPr lang="en-CH" sz="1600" b="1">
                <a:latin typeface="Cambria" panose="02040503050406030204" pitchFamily="18" charset="0"/>
                <a:ea typeface="Cambria" panose="02040503050406030204" pitchFamily="18" charset="0"/>
              </a:endParaRPr>
            </a:p>
          </p:txBody>
        </p:sp>
        <p:cxnSp>
          <p:nvCxnSpPr>
            <p:cNvPr id="36" name="Straight Connector 35">
              <a:extLst>
                <a:ext uri="{FF2B5EF4-FFF2-40B4-BE49-F238E27FC236}">
                  <a16:creationId xmlns:a16="http://schemas.microsoft.com/office/drawing/2014/main" id="{1E1518AD-6369-CC49-B011-3F0D05A1A0B5}"/>
                </a:ext>
              </a:extLst>
            </p:cNvPr>
            <p:cNvCxnSpPr>
              <a:cxnSpLocks/>
            </p:cNvCxnSpPr>
            <p:nvPr/>
          </p:nvCxnSpPr>
          <p:spPr>
            <a:xfrm>
              <a:off x="3235103" y="4223611"/>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7CEF9CD-C2C7-9645-9C2F-9F586792563B}"/>
                </a:ext>
              </a:extLst>
            </p:cNvPr>
            <p:cNvSpPr txBox="1"/>
            <p:nvPr/>
          </p:nvSpPr>
          <p:spPr>
            <a:xfrm>
              <a:off x="2489747" y="4021156"/>
              <a:ext cx="684803" cy="338554"/>
            </a:xfrm>
            <a:prstGeom prst="rect">
              <a:avLst/>
            </a:prstGeom>
            <a:solidFill>
              <a:schemeClr val="bg1"/>
            </a:solidFill>
          </p:spPr>
          <p:txBody>
            <a:bodyPr wrap="none" rtlCol="0">
              <a:spAutoFit/>
            </a:bodyPr>
            <a:lstStyle/>
            <a:p>
              <a:pPr algn="r"/>
              <a:r>
                <a:rPr lang="en-US" altLang="ja-JP" sz="1600" b="1">
                  <a:latin typeface="Cambria" panose="02040503050406030204" pitchFamily="18" charset="0"/>
                  <a:ea typeface="Cambria" panose="02040503050406030204" pitchFamily="18" charset="0"/>
                </a:rPr>
                <a:t>Close</a:t>
              </a:r>
              <a:endParaRPr lang="en-CH" sz="1600" b="1">
                <a:latin typeface="Cambria" panose="02040503050406030204" pitchFamily="18" charset="0"/>
                <a:ea typeface="Cambria" panose="02040503050406030204" pitchFamily="18" charset="0"/>
              </a:endParaRPr>
            </a:p>
          </p:txBody>
        </p:sp>
        <p:grpSp>
          <p:nvGrpSpPr>
            <p:cNvPr id="38" name="Group 37">
              <a:extLst>
                <a:ext uri="{FF2B5EF4-FFF2-40B4-BE49-F238E27FC236}">
                  <a16:creationId xmlns:a16="http://schemas.microsoft.com/office/drawing/2014/main" id="{27A71B97-21B0-E143-BD7C-2A063A510981}"/>
                </a:ext>
              </a:extLst>
            </p:cNvPr>
            <p:cNvGrpSpPr/>
            <p:nvPr/>
          </p:nvGrpSpPr>
          <p:grpSpPr>
            <a:xfrm>
              <a:off x="3235104" y="3686952"/>
              <a:ext cx="2447134" cy="536656"/>
              <a:chOff x="5760520" y="5529943"/>
              <a:chExt cx="2447134" cy="536656"/>
            </a:xfrm>
          </p:grpSpPr>
          <p:grpSp>
            <p:nvGrpSpPr>
              <p:cNvPr id="42" name="Group 41">
                <a:extLst>
                  <a:ext uri="{FF2B5EF4-FFF2-40B4-BE49-F238E27FC236}">
                    <a16:creationId xmlns:a16="http://schemas.microsoft.com/office/drawing/2014/main" id="{7C862485-BB96-8E40-9465-C78FFEF0E8F7}"/>
                  </a:ext>
                </a:extLst>
              </p:cNvPr>
              <p:cNvGrpSpPr/>
              <p:nvPr/>
            </p:nvGrpSpPr>
            <p:grpSpPr>
              <a:xfrm>
                <a:off x="5760520" y="5530456"/>
                <a:ext cx="2447134" cy="536143"/>
                <a:chOff x="3807855" y="5356681"/>
                <a:chExt cx="2713455" cy="536143"/>
              </a:xfrm>
            </p:grpSpPr>
            <p:cxnSp>
              <p:nvCxnSpPr>
                <p:cNvPr id="44" name="Connector: Elbow 45">
                  <a:extLst>
                    <a:ext uri="{FF2B5EF4-FFF2-40B4-BE49-F238E27FC236}">
                      <a16:creationId xmlns:a16="http://schemas.microsoft.com/office/drawing/2014/main" id="{78D8CC21-0C37-3248-9A79-24E5027E4DB5}"/>
                    </a:ext>
                  </a:extLst>
                </p:cNvPr>
                <p:cNvCxnSpPr>
                  <a:cxnSpLocks/>
                </p:cNvCxnSpPr>
                <p:nvPr/>
              </p:nvCxnSpPr>
              <p:spPr>
                <a:xfrm flipH="1">
                  <a:off x="3807855"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or: Elbow 46">
                  <a:extLst>
                    <a:ext uri="{FF2B5EF4-FFF2-40B4-BE49-F238E27FC236}">
                      <a16:creationId xmlns:a16="http://schemas.microsoft.com/office/drawing/2014/main" id="{7E573F0C-038B-9E4A-9EEF-0A59EA46F0DE}"/>
                    </a:ext>
                  </a:extLst>
                </p:cNvPr>
                <p:cNvCxnSpPr>
                  <a:cxnSpLocks/>
                </p:cNvCxnSpPr>
                <p:nvPr/>
              </p:nvCxnSpPr>
              <p:spPr>
                <a:xfrm>
                  <a:off x="5899630"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CEBAF926-831D-B240-86EE-569C2E36D7A3}"/>
                  </a:ext>
                </a:extLst>
              </p:cNvPr>
              <p:cNvCxnSpPr>
                <a:cxnSpLocks/>
              </p:cNvCxnSpPr>
              <p:nvPr/>
            </p:nvCxnSpPr>
            <p:spPr>
              <a:xfrm>
                <a:off x="6265333" y="5529943"/>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Connector: Elbow 40">
              <a:extLst>
                <a:ext uri="{FF2B5EF4-FFF2-40B4-BE49-F238E27FC236}">
                  <a16:creationId xmlns:a16="http://schemas.microsoft.com/office/drawing/2014/main" id="{F51E0694-2113-9E43-AB6E-AF28D5EA6557}"/>
                </a:ext>
              </a:extLst>
            </p:cNvPr>
            <p:cNvCxnSpPr>
              <a:cxnSpLocks/>
            </p:cNvCxnSpPr>
            <p:nvPr/>
          </p:nvCxnSpPr>
          <p:spPr>
            <a:xfrm flipH="1">
              <a:off x="5457866"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or: Elbow 41">
              <a:extLst>
                <a:ext uri="{FF2B5EF4-FFF2-40B4-BE49-F238E27FC236}">
                  <a16:creationId xmlns:a16="http://schemas.microsoft.com/office/drawing/2014/main" id="{2A0941FB-26CE-5546-9773-08AE07E1A3A7}"/>
                </a:ext>
              </a:extLst>
            </p:cNvPr>
            <p:cNvCxnSpPr>
              <a:cxnSpLocks/>
            </p:cNvCxnSpPr>
            <p:nvPr/>
          </p:nvCxnSpPr>
          <p:spPr>
            <a:xfrm>
              <a:off x="7344337"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0F1EBC-9557-5E46-BFEB-01EEBA14C74E}"/>
                </a:ext>
              </a:extLst>
            </p:cNvPr>
            <p:cNvCxnSpPr>
              <a:cxnSpLocks/>
            </p:cNvCxnSpPr>
            <p:nvPr/>
          </p:nvCxnSpPr>
          <p:spPr>
            <a:xfrm>
              <a:off x="5962679" y="3689881"/>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B191BF0-F7F6-4E4A-B6C2-C4C79E13B445}"/>
              </a:ext>
            </a:extLst>
          </p:cNvPr>
          <p:cNvGrpSpPr/>
          <p:nvPr/>
        </p:nvGrpSpPr>
        <p:grpSpPr>
          <a:xfrm>
            <a:off x="3289394" y="4520333"/>
            <a:ext cx="5854606" cy="1961067"/>
            <a:chOff x="3289394" y="2486774"/>
            <a:chExt cx="5854606" cy="1961067"/>
          </a:xfrm>
        </p:grpSpPr>
        <p:grpSp>
          <p:nvGrpSpPr>
            <p:cNvPr id="47" name="Group 46">
              <a:extLst>
                <a:ext uri="{FF2B5EF4-FFF2-40B4-BE49-F238E27FC236}">
                  <a16:creationId xmlns:a16="http://schemas.microsoft.com/office/drawing/2014/main" id="{540233E0-9D41-594A-AC21-69B6E6C3ACC1}"/>
                </a:ext>
              </a:extLst>
            </p:cNvPr>
            <p:cNvGrpSpPr/>
            <p:nvPr/>
          </p:nvGrpSpPr>
          <p:grpSpPr>
            <a:xfrm>
              <a:off x="3411505" y="2486774"/>
              <a:ext cx="1894974" cy="1252475"/>
              <a:chOff x="3747837" y="2774093"/>
              <a:chExt cx="1894974" cy="1252475"/>
            </a:xfrm>
          </p:grpSpPr>
          <p:cxnSp>
            <p:nvCxnSpPr>
              <p:cNvPr id="50" name="Straight Arrow Connector 49">
                <a:extLst>
                  <a:ext uri="{FF2B5EF4-FFF2-40B4-BE49-F238E27FC236}">
                    <a16:creationId xmlns:a16="http://schemas.microsoft.com/office/drawing/2014/main" id="{623E291C-57CA-E843-945D-5C6D9F5775B3}"/>
                  </a:ext>
                </a:extLst>
              </p:cNvPr>
              <p:cNvCxnSpPr>
                <a:cxnSpLocks/>
              </p:cNvCxnSpPr>
              <p:nvPr/>
            </p:nvCxnSpPr>
            <p:spPr>
              <a:xfrm>
                <a:off x="3747837" y="2774093"/>
                <a:ext cx="354931" cy="0"/>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9F75C4B-169A-6F4F-A25D-2EE8A5FFF0A5}"/>
                  </a:ext>
                </a:extLst>
              </p:cNvPr>
              <p:cNvCxnSpPr>
                <a:cxnSpLocks/>
              </p:cNvCxnSpPr>
              <p:nvPr/>
            </p:nvCxnSpPr>
            <p:spPr>
              <a:xfrm>
                <a:off x="3747837" y="4026568"/>
                <a:ext cx="1894974"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F148B88E-AF6C-1440-A98E-DFB310BBB69F}"/>
                </a:ext>
              </a:extLst>
            </p:cNvPr>
            <p:cNvSpPr txBox="1"/>
            <p:nvPr/>
          </p:nvSpPr>
          <p:spPr>
            <a:xfrm>
              <a:off x="3289394" y="2804837"/>
              <a:ext cx="5196719" cy="400110"/>
            </a:xfrm>
            <a:prstGeom prst="rect">
              <a:avLst/>
            </a:prstGeom>
            <a:noFill/>
          </p:spPr>
          <p:txBody>
            <a:bodyPr wrap="square" rtlCol="0">
              <a:spAutoFit/>
            </a:bodyPr>
            <a:lstStyle/>
            <a:p>
              <a:r>
                <a:rPr lang="en-US" sz="2000" b="1" dirty="0">
                  <a:solidFill>
                    <a:srgbClr val="0070C0"/>
                  </a:solidFill>
                  <a:latin typeface="Cambria" panose="02040503050406030204" pitchFamily="18" charset="0"/>
                  <a:ea typeface="Cambria" panose="02040503050406030204" pitchFamily="18" charset="0"/>
                </a:rPr>
                <a:t>36ns, 47K activations to induce bitflips</a:t>
              </a:r>
              <a:endParaRPr lang="en-CH" sz="2000" b="1" dirty="0">
                <a:solidFill>
                  <a:srgbClr val="0070C0"/>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AF153ADF-2E72-144F-B5BA-2D9E588F5FC1}"/>
                </a:ext>
              </a:extLst>
            </p:cNvPr>
            <p:cNvSpPr txBox="1"/>
            <p:nvPr/>
          </p:nvSpPr>
          <p:spPr>
            <a:xfrm>
              <a:off x="3933984" y="4047731"/>
              <a:ext cx="5210016" cy="400110"/>
            </a:xfrm>
            <a:prstGeom prst="rect">
              <a:avLst/>
            </a:prstGeom>
            <a:noFill/>
          </p:spPr>
          <p:txBody>
            <a:bodyPr wrap="none" rtlCol="0">
              <a:spAutoFit/>
            </a:bodyPr>
            <a:lstStyle/>
            <a:p>
              <a:r>
                <a:rPr lang="en-US" sz="2000" b="1">
                  <a:solidFill>
                    <a:srgbClr val="C00000"/>
                  </a:solidFill>
                  <a:latin typeface="Cambria" panose="02040503050406030204" pitchFamily="18" charset="0"/>
                  <a:ea typeface="Cambria" panose="02040503050406030204" pitchFamily="18" charset="0"/>
                </a:rPr>
                <a:t>7.8µs, only 5K activations to induce bitflips</a:t>
              </a:r>
              <a:endParaRPr lang="en-CH" sz="2000" b="1">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16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dirty="0" err="1">
                <a:latin typeface="Cambria"/>
                <a:ea typeface="Cambria"/>
              </a:rPr>
              <a:t>RowPress</a:t>
            </a:r>
            <a:r>
              <a:rPr lang="en-US" dirty="0">
                <a:latin typeface="Cambria"/>
                <a:ea typeface="Cambria"/>
              </a:rPr>
              <a:t> Results &amp; Source Code </a:t>
            </a:r>
            <a:endParaRPr lang="en-CH" dirty="0"/>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73248" y="811312"/>
            <a:ext cx="8863692" cy="5613347"/>
          </a:xfrm>
        </p:spPr>
        <p:txBody>
          <a:bodyPr vert="horz" lIns="91440" tIns="45720" rIns="91440" bIns="45720" rtlCol="0" anchor="t">
            <a:normAutofit/>
          </a:bodyPr>
          <a:lstStyle/>
          <a:p>
            <a:pPr marL="0" indent="0">
              <a:spcBef>
                <a:spcPts val="3600"/>
              </a:spcBef>
              <a:spcAft>
                <a:spcPts val="600"/>
              </a:spcAft>
              <a:buNone/>
            </a:pPr>
            <a:endParaRPr lang="en-GB" sz="3200" b="1" dirty="0">
              <a:solidFill>
                <a:srgbClr val="000000"/>
              </a:solidFill>
            </a:endParaRPr>
          </a:p>
          <a:p>
            <a:pPr marL="0" indent="0">
              <a:spcBef>
                <a:spcPts val="3600"/>
              </a:spcBef>
              <a:spcAft>
                <a:spcPts val="600"/>
              </a:spcAft>
              <a:buNone/>
            </a:pPr>
            <a:endParaRPr lang="en-GB" sz="3200" b="1" dirty="0">
              <a:solidFill>
                <a:srgbClr val="000000"/>
              </a:solidFill>
            </a:endParaRPr>
          </a:p>
          <a:p>
            <a:pPr marL="0" indent="0">
              <a:spcBef>
                <a:spcPts val="3600"/>
              </a:spcBef>
              <a:spcAft>
                <a:spcPts val="600"/>
              </a:spcAft>
              <a:buNone/>
            </a:pPr>
            <a:endParaRPr lang="en-GB" sz="5400" b="1" dirty="0">
              <a:solidFill>
                <a:srgbClr val="000000"/>
              </a:solidFill>
            </a:endParaRPr>
          </a:p>
          <a:p>
            <a:pPr marL="0" indent="0">
              <a:spcBef>
                <a:spcPts val="3600"/>
              </a:spcBef>
              <a:spcAft>
                <a:spcPts val="600"/>
              </a:spcAft>
              <a:buNone/>
            </a:pPr>
            <a:endParaRPr lang="en-GB" sz="900" b="1" dirty="0">
              <a:solidFill>
                <a:srgbClr val="000000"/>
              </a:solidFill>
            </a:endParaRPr>
          </a:p>
          <a:p>
            <a:pPr marL="0" indent="0">
              <a:spcBef>
                <a:spcPts val="3600"/>
              </a:spcBef>
              <a:spcAft>
                <a:spcPts val="600"/>
              </a:spcAft>
              <a:buNone/>
            </a:pPr>
            <a:endParaRPr lang="en-GB" sz="900" b="1" dirty="0">
              <a:solidFill>
                <a:srgbClr val="000000"/>
              </a:solidFill>
            </a:endParaRPr>
          </a:p>
          <a:p>
            <a:pPr marL="0" indent="0">
              <a:spcBef>
                <a:spcPts val="3600"/>
              </a:spcBef>
              <a:spcAft>
                <a:spcPts val="600"/>
              </a:spcAft>
              <a:buNone/>
            </a:pPr>
            <a:r>
              <a:rPr lang="en-GB" sz="2400" b="1" dirty="0">
                <a:solidFill>
                  <a:srgbClr val="000000"/>
                </a:solidFill>
              </a:rPr>
              <a:t>Fully open source and artifact evaluated</a:t>
            </a:r>
            <a:endParaRPr lang="en-US" sz="2400" dirty="0">
              <a:solidFill>
                <a:srgbClr val="000000"/>
              </a:solidFill>
            </a:endParaRPr>
          </a:p>
          <a:p>
            <a:pPr>
              <a:spcBef>
                <a:spcPts val="600"/>
              </a:spcBef>
              <a:spcAft>
                <a:spcPts val="1200"/>
              </a:spcAft>
              <a:buFont typeface="Wingdings,Sans-Serif"/>
              <a:buChar char="Ø"/>
            </a:pPr>
            <a:r>
              <a:rPr lang="en-GB" sz="2000" b="1" dirty="0">
                <a:solidFill>
                  <a:srgbClr val="000000"/>
                </a:solidFill>
                <a:latin typeface="Arial"/>
                <a:cs typeface="Arial"/>
              </a:rPr>
              <a:t> </a:t>
            </a:r>
            <a:r>
              <a:rPr lang="en-GB" sz="2000" u="sng" dirty="0">
                <a:solidFill>
                  <a:srgbClr val="0070C0"/>
                </a:solidFill>
                <a:cs typeface="Arial"/>
                <a:hlinkClick r:id="rId3"/>
              </a:rPr>
              <a:t>https://github.com/CMU-SAFARI/RowPress</a:t>
            </a:r>
            <a:endParaRPr lang="en-US" sz="2400" dirty="0">
              <a:solidFill>
                <a:srgbClr val="0070C0"/>
              </a:solidFill>
              <a:cs typeface="Arial"/>
            </a:endParaRPr>
          </a:p>
          <a:p>
            <a:pPr marL="457200" lvl="1" indent="0">
              <a:spcAft>
                <a:spcPts val="600"/>
              </a:spcAft>
              <a:buNone/>
            </a:pPr>
            <a:endParaRPr lang="en-GB" dirty="0">
              <a:solidFill>
                <a:srgbClr val="000000"/>
              </a:solidFill>
            </a:endParaRPr>
          </a:p>
          <a:p>
            <a:pPr marL="457200" lvl="1" indent="0">
              <a:spcAft>
                <a:spcPts val="600"/>
              </a:spcAft>
              <a:buNone/>
            </a:pPr>
            <a:endParaRPr lang="en-GB" dirty="0">
              <a:solidFill>
                <a:srgbClr val="000000"/>
              </a:solidFill>
            </a:endParaRPr>
          </a:p>
          <a:p>
            <a:pPr marL="457200" lvl="1" indent="0">
              <a:spcAft>
                <a:spcPts val="600"/>
              </a:spcAft>
              <a:buNone/>
            </a:pPr>
            <a:endParaRPr lang="en-GB" dirty="0">
              <a:solidFill>
                <a:srgbClr val="000000"/>
              </a:solidFill>
            </a:endParaRPr>
          </a:p>
          <a:p>
            <a:pPr marL="0" indent="0">
              <a:spcAft>
                <a:spcPts val="600"/>
              </a:spcAft>
              <a:buNone/>
            </a:pPr>
            <a:endParaRPr lang="en-GB" dirty="0">
              <a:solidFill>
                <a:srgbClr val="000000"/>
              </a:solidFill>
            </a:endParaRPr>
          </a:p>
          <a:p>
            <a:pPr marL="0" indent="0">
              <a:spcAft>
                <a:spcPts val="600"/>
              </a:spcAft>
              <a:buFont typeface="Wingdings" panose="05000000000000000000" pitchFamily="2" charset="2"/>
              <a:buNone/>
            </a:pPr>
            <a:endParaRPr lang="en-GB" sz="2800" dirty="0">
              <a:solidFill>
                <a:srgbClr val="00B050"/>
              </a:solidFill>
            </a:endParaRPr>
          </a:p>
        </p:txBody>
      </p:sp>
      <p:grpSp>
        <p:nvGrpSpPr>
          <p:cNvPr id="33" name="Group 32">
            <a:extLst>
              <a:ext uri="{FF2B5EF4-FFF2-40B4-BE49-F238E27FC236}">
                <a16:creationId xmlns:a16="http://schemas.microsoft.com/office/drawing/2014/main" id="{99D8570D-E60D-89BE-F8FC-E878CC626883}"/>
              </a:ext>
            </a:extLst>
          </p:cNvPr>
          <p:cNvGrpSpPr/>
          <p:nvPr/>
        </p:nvGrpSpPr>
        <p:grpSpPr>
          <a:xfrm>
            <a:off x="6349515" y="4658003"/>
            <a:ext cx="2235011" cy="2069002"/>
            <a:chOff x="5792110" y="-32790"/>
            <a:chExt cx="2127692" cy="1973751"/>
          </a:xfrm>
        </p:grpSpPr>
        <p:pic>
          <p:nvPicPr>
            <p:cNvPr id="30" name="Picture 29">
              <a:extLst>
                <a:ext uri="{FF2B5EF4-FFF2-40B4-BE49-F238E27FC236}">
                  <a16:creationId xmlns:a16="http://schemas.microsoft.com/office/drawing/2014/main" id="{C11470FA-F238-3A98-654E-1A9826BB7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084" y="875836"/>
              <a:ext cx="1070796"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B62DFC5D-BE5C-1B16-1703-B5646CC24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110" y="-32790"/>
              <a:ext cx="1063846" cy="10582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4831D1E-BA06-3E3A-DDE3-3AE2716BDD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5956" y="-32790"/>
              <a:ext cx="1063846" cy="10582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60700721-CFF8-764A-C71C-EC391758605B}"/>
              </a:ext>
            </a:extLst>
          </p:cNvPr>
          <p:cNvPicPr>
            <a:picLocks noChangeAspect="1"/>
          </p:cNvPicPr>
          <p:nvPr/>
        </p:nvPicPr>
        <p:blipFill>
          <a:blip r:embed="rId7"/>
          <a:stretch>
            <a:fillRect/>
          </a:stretch>
        </p:blipFill>
        <p:spPr>
          <a:xfrm>
            <a:off x="3468865" y="2608252"/>
            <a:ext cx="2201813" cy="2194141"/>
          </a:xfrm>
          <a:prstGeom prst="rect">
            <a:avLst/>
          </a:prstGeom>
        </p:spPr>
      </p:pic>
      <p:pic>
        <p:nvPicPr>
          <p:cNvPr id="4" name="Picture 3">
            <a:extLst>
              <a:ext uri="{FF2B5EF4-FFF2-40B4-BE49-F238E27FC236}">
                <a16:creationId xmlns:a16="http://schemas.microsoft.com/office/drawing/2014/main" id="{A0DA5689-1A01-3848-AB57-AF1648C8DC92}"/>
              </a:ext>
            </a:extLst>
          </p:cNvPr>
          <p:cNvPicPr>
            <a:picLocks noChangeAspect="1"/>
          </p:cNvPicPr>
          <p:nvPr/>
        </p:nvPicPr>
        <p:blipFill>
          <a:blip r:embed="rId8"/>
          <a:stretch>
            <a:fillRect/>
          </a:stretch>
        </p:blipFill>
        <p:spPr>
          <a:xfrm>
            <a:off x="0" y="1053317"/>
            <a:ext cx="9144000" cy="1433015"/>
          </a:xfrm>
          <a:prstGeom prst="rect">
            <a:avLst/>
          </a:prstGeom>
        </p:spPr>
      </p:pic>
    </p:spTree>
    <p:extLst>
      <p:ext uri="{BB962C8B-B14F-4D97-AF65-F5344CB8AC3E}">
        <p14:creationId xmlns:p14="http://schemas.microsoft.com/office/powerpoint/2010/main" val="19449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4DC4-F332-078B-7A9F-E840E9FED4D5}"/>
              </a:ext>
            </a:extLst>
          </p:cNvPr>
          <p:cNvSpPr>
            <a:spLocks noGrp="1"/>
          </p:cNvSpPr>
          <p:nvPr>
            <p:ph type="title"/>
          </p:nvPr>
        </p:nvSpPr>
        <p:spPr/>
        <p:txBody>
          <a:bodyPr/>
          <a:lstStyle/>
          <a:p>
            <a:r>
              <a:rPr lang="en-US" dirty="0" err="1"/>
              <a:t>RowPress</a:t>
            </a:r>
            <a:r>
              <a:rPr lang="en-US" dirty="0"/>
              <a:t> </a:t>
            </a:r>
            <a:r>
              <a:rPr lang="en-US" sz="3000" b="1" dirty="0"/>
              <a:t>[ISCA 2023]</a:t>
            </a:r>
          </a:p>
        </p:txBody>
      </p:sp>
      <p:sp>
        <p:nvSpPr>
          <p:cNvPr id="3" name="Content Placeholder 2">
            <a:extLst>
              <a:ext uri="{FF2B5EF4-FFF2-40B4-BE49-F238E27FC236}">
                <a16:creationId xmlns:a16="http://schemas.microsoft.com/office/drawing/2014/main" id="{92B6AF9C-5598-50C3-183B-4DB1B26C230D}"/>
              </a:ext>
            </a:extLst>
          </p:cNvPr>
          <p:cNvSpPr>
            <a:spLocks noGrp="1"/>
          </p:cNvSpPr>
          <p:nvPr>
            <p:ph idx="1"/>
          </p:nvPr>
        </p:nvSpPr>
        <p:spPr>
          <a:xfrm>
            <a:off x="228600" y="980728"/>
            <a:ext cx="8610600" cy="5153025"/>
          </a:xfrm>
        </p:spPr>
        <p:txBody>
          <a:bodyPr/>
          <a:lstStyle/>
          <a:p>
            <a:r>
              <a:rPr lang="en-US" sz="1800" b="0" i="0" dirty="0" err="1">
                <a:solidFill>
                  <a:srgbClr val="000000"/>
                </a:solidFill>
                <a:effectLst/>
              </a:rPr>
              <a:t>Haocong</a:t>
            </a:r>
            <a:r>
              <a:rPr lang="en-US" sz="1800" b="0" i="0" dirty="0">
                <a:solidFill>
                  <a:srgbClr val="000000"/>
                </a:solidFill>
                <a:effectLst/>
              </a:rPr>
              <a:t> Luo,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a:t>
            </a:r>
            <a:r>
              <a:rPr lang="en-US" sz="1800" b="0" i="0" dirty="0" err="1">
                <a:solidFill>
                  <a:srgbClr val="000000"/>
                </a:solidFill>
                <a:effectLst/>
              </a:rPr>
              <a:t>Giray</a:t>
            </a:r>
            <a:r>
              <a:rPr lang="en-US" sz="1800" b="0" i="0" dirty="0">
                <a:solidFill>
                  <a:srgbClr val="000000"/>
                </a:solidFill>
                <a:effectLst/>
              </a:rPr>
              <a:t> </a:t>
            </a:r>
            <a:r>
              <a:rPr lang="en-US" sz="1800" b="0" i="0" dirty="0" err="1">
                <a:solidFill>
                  <a:srgbClr val="000000"/>
                </a:solidFill>
                <a:effectLst/>
              </a:rPr>
              <a:t>Yaglikci</a:t>
            </a:r>
            <a:r>
              <a:rPr lang="en-US" sz="1800" b="0" i="0" dirty="0">
                <a:solidFill>
                  <a:srgbClr val="000000"/>
                </a:solidFill>
                <a:effectLst/>
              </a:rPr>
              <a:t>, Yahya Can </a:t>
            </a:r>
            <a:r>
              <a:rPr lang="en-US" sz="1800" b="0" i="0" dirty="0" err="1">
                <a:solidFill>
                  <a:srgbClr val="000000"/>
                </a:solidFill>
                <a:effectLst/>
              </a:rPr>
              <a:t>Tugrul</a:t>
            </a:r>
            <a:r>
              <a:rPr lang="en-US" sz="1800" b="0" i="0" dirty="0">
                <a:solidFill>
                  <a:srgbClr val="000000"/>
                </a:solidFill>
                <a:effectLst/>
              </a:rPr>
              <a:t>, Steve </a:t>
            </a:r>
            <a:r>
              <a:rPr lang="en-US" sz="1800" b="0" i="0" dirty="0" err="1">
                <a:solidFill>
                  <a:srgbClr val="000000"/>
                </a:solidFill>
                <a:effectLst/>
              </a:rPr>
              <a:t>Rhyner</a:t>
            </a:r>
            <a:r>
              <a:rPr lang="en-US" sz="1800" b="0" i="0" dirty="0">
                <a:solidFill>
                  <a:srgbClr val="000000"/>
                </a:solidFill>
                <a:effectLst/>
              </a:rPr>
              <a:t>, M. Banu </a:t>
            </a:r>
            <a:r>
              <a:rPr lang="en-US" sz="1800" b="0" i="0" dirty="0" err="1">
                <a:solidFill>
                  <a:srgbClr val="000000"/>
                </a:solidFill>
                <a:effectLst/>
              </a:rPr>
              <a:t>Cavlak</a:t>
            </a:r>
            <a:r>
              <a:rPr lang="en-US" sz="1800" b="0" i="0" dirty="0">
                <a:solidFill>
                  <a:srgbClr val="000000"/>
                </a:solidFill>
                <a:effectLst/>
              </a:rPr>
              <a:t>, Joel </a:t>
            </a:r>
            <a:r>
              <a:rPr lang="en-US" sz="1800" b="0" i="0" dirty="0" err="1">
                <a:solidFill>
                  <a:srgbClr val="000000"/>
                </a:solidFill>
                <a:effectLst/>
              </a:rPr>
              <a:t>Lindegger</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3">
                  <a:extLst>
                    <a:ext uri="{A12FA001-AC4F-418D-AE19-62706E023703}">
                      <ahyp:hlinkClr xmlns:ahyp="http://schemas.microsoft.com/office/drawing/2018/hyperlinkcolor" val="tx"/>
                    </a:ext>
                  </a:extLst>
                </a:hlinkClick>
              </a:rPr>
              <a:t>"RowPress: Amplifying Read Disturbance in Modern DRAM Chips"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4"/>
              </a:rPr>
              <a:t>50th International Symposium on Computer Architecture</a:t>
            </a:r>
            <a:r>
              <a:rPr lang="en-US" sz="1800" b="0" i="1" dirty="0">
                <a:solidFill>
                  <a:srgbClr val="000000"/>
                </a:solidFill>
                <a:effectLst/>
              </a:rPr>
              <a:t> (</a:t>
            </a:r>
            <a:r>
              <a:rPr lang="en-US" sz="1800" b="1" i="1" dirty="0">
                <a:solidFill>
                  <a:srgbClr val="000000"/>
                </a:solidFill>
                <a:effectLst/>
              </a:rPr>
              <a:t>ISCA</a:t>
            </a:r>
            <a:r>
              <a:rPr lang="en-US" sz="1800" b="0" i="1" dirty="0">
                <a:solidFill>
                  <a:srgbClr val="000000"/>
                </a:solidFill>
                <a:effectLst/>
              </a:rPr>
              <a:t>)</a:t>
            </a:r>
            <a:r>
              <a:rPr lang="en-US" sz="1800" b="0" i="0" dirty="0">
                <a:solidFill>
                  <a:srgbClr val="000000"/>
                </a:solidFill>
                <a:effectLst/>
              </a:rPr>
              <a:t>, Orlando, FL, USA, June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Lightning Talk Slides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9"/>
              </a:rPr>
              <a:t>Lightning Talk Video</a:t>
            </a:r>
            <a:r>
              <a:rPr lang="en-US" sz="1800" b="0" i="0" dirty="0">
                <a:solidFill>
                  <a:srgbClr val="000000"/>
                </a:solidFill>
                <a:effectLst/>
              </a:rPr>
              <a:t> (3 minutes)]</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10"/>
              </a:rPr>
              <a:t>RowPress Source Code and Datasets (Officially Artifact Evaluated with All Badges)</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Officially artifact evaluated as available, reusable and reproducible.</a:t>
            </a:r>
            <a:br>
              <a:rPr lang="en-US" sz="1800" b="0" i="0" dirty="0">
                <a:solidFill>
                  <a:srgbClr val="FF0000"/>
                </a:solidFill>
                <a:effectLst/>
              </a:rPr>
            </a:br>
            <a:r>
              <a:rPr lang="en-US" sz="1800" b="1" i="1" dirty="0">
                <a:solidFill>
                  <a:srgbClr val="FF0000"/>
                </a:solidFill>
                <a:effectLst/>
              </a:rPr>
              <a:t>Best artifact award at ISCA 2023.</a:t>
            </a:r>
            <a:endParaRPr lang="en-US" sz="1800" b="0" i="0" dirty="0">
              <a:solidFill>
                <a:srgbClr val="FF0000"/>
              </a:solidFill>
              <a:effectLst/>
            </a:endParaRPr>
          </a:p>
          <a:p>
            <a:pPr marL="0" indent="0">
              <a:buNone/>
            </a:pPr>
            <a:br>
              <a:rPr lang="en-US" sz="1800" dirty="0"/>
            </a:br>
            <a:endParaRPr lang="en-US" sz="1800" b="1" dirty="0">
              <a:solidFill>
                <a:srgbClr val="0432FF"/>
              </a:solidFill>
            </a:endParaRPr>
          </a:p>
        </p:txBody>
      </p:sp>
      <p:sp>
        <p:nvSpPr>
          <p:cNvPr id="4" name="Slide Number Placeholder 3">
            <a:extLst>
              <a:ext uri="{FF2B5EF4-FFF2-40B4-BE49-F238E27FC236}">
                <a16:creationId xmlns:a16="http://schemas.microsoft.com/office/drawing/2014/main" id="{0D394A4F-7D74-3D31-7A9C-2D7F33B149F1}"/>
              </a:ext>
            </a:extLst>
          </p:cNvPr>
          <p:cNvSpPr>
            <a:spLocks noGrp="1"/>
          </p:cNvSpPr>
          <p:nvPr>
            <p:ph type="sldNum" sz="quarter" idx="11"/>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92004D-7284-C244-B275-AB956C66515A}" type="slidenum">
              <a:rPr lang="en-US" smtClean="0">
                <a:solidFill>
                  <a:srgbClr val="000000"/>
                </a:solidFil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766693CA-E872-8F99-BF9D-9AC9DEA4D0AC}"/>
              </a:ext>
            </a:extLst>
          </p:cNvPr>
          <p:cNvPicPr>
            <a:picLocks noChangeAspect="1"/>
          </p:cNvPicPr>
          <p:nvPr/>
        </p:nvPicPr>
        <p:blipFill>
          <a:blip r:embed="rId11"/>
          <a:stretch>
            <a:fillRect/>
          </a:stretch>
        </p:blipFill>
        <p:spPr>
          <a:xfrm>
            <a:off x="65384" y="4674240"/>
            <a:ext cx="9036618" cy="2139136"/>
          </a:xfrm>
          <a:prstGeom prst="rect">
            <a:avLst/>
          </a:prstGeom>
        </p:spPr>
      </p:pic>
      <p:pic>
        <p:nvPicPr>
          <p:cNvPr id="6" name="Picture 5">
            <a:extLst>
              <a:ext uri="{FF2B5EF4-FFF2-40B4-BE49-F238E27FC236}">
                <a16:creationId xmlns:a16="http://schemas.microsoft.com/office/drawing/2014/main" id="{DF00B822-B653-4393-EB2C-9F79EBE83C11}"/>
              </a:ext>
            </a:extLst>
          </p:cNvPr>
          <p:cNvPicPr>
            <a:picLocks noChangeAspect="1"/>
          </p:cNvPicPr>
          <p:nvPr/>
        </p:nvPicPr>
        <p:blipFill>
          <a:blip r:embed="rId12"/>
          <a:stretch>
            <a:fillRect/>
          </a:stretch>
        </p:blipFill>
        <p:spPr>
          <a:xfrm>
            <a:off x="6626459" y="88763"/>
            <a:ext cx="2410037" cy="787593"/>
          </a:xfrm>
          <a:prstGeom prst="rect">
            <a:avLst/>
          </a:prstGeom>
        </p:spPr>
      </p:pic>
    </p:spTree>
    <p:extLst>
      <p:ext uri="{BB962C8B-B14F-4D97-AF65-F5344CB8AC3E}">
        <p14:creationId xmlns:p14="http://schemas.microsoft.com/office/powerpoint/2010/main" val="265930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DDA6-4723-85B9-FBAA-A02D3E9CEE3C}"/>
              </a:ext>
            </a:extLst>
          </p:cNvPr>
          <p:cNvSpPr>
            <a:spLocks noGrp="1"/>
          </p:cNvSpPr>
          <p:nvPr>
            <p:ph type="title"/>
          </p:nvPr>
        </p:nvSpPr>
        <p:spPr/>
        <p:txBody>
          <a:bodyPr>
            <a:normAutofit fontScale="90000"/>
          </a:bodyPr>
          <a:lstStyle/>
          <a:p>
            <a:r>
              <a:rPr lang="en-US" dirty="0"/>
              <a:t>Summary</a:t>
            </a:r>
            <a:endParaRPr lang="en-CH" dirty="0"/>
          </a:p>
        </p:txBody>
      </p:sp>
      <p:sp>
        <p:nvSpPr>
          <p:cNvPr id="4" name="Content Placeholder 2">
            <a:extLst>
              <a:ext uri="{FF2B5EF4-FFF2-40B4-BE49-F238E27FC236}">
                <a16:creationId xmlns:a16="http://schemas.microsoft.com/office/drawing/2014/main" id="{D4E96AE3-154D-C125-6D0D-BAC350667C76}"/>
              </a:ext>
            </a:extLst>
          </p:cNvPr>
          <p:cNvSpPr>
            <a:spLocks noGrp="1"/>
          </p:cNvSpPr>
          <p:nvPr>
            <p:ph idx="1"/>
          </p:nvPr>
        </p:nvSpPr>
        <p:spPr>
          <a:xfrm>
            <a:off x="468924" y="908362"/>
            <a:ext cx="7822432" cy="1053386"/>
          </a:xfrm>
        </p:spPr>
        <p:txBody>
          <a:bodyPr/>
          <a:lstStyle/>
          <a:p>
            <a:pPr marL="0" indent="0" algn="ctr">
              <a:buNone/>
            </a:pPr>
            <a:r>
              <a:rPr lang="en-US" sz="3300" b="1" dirty="0">
                <a:solidFill>
                  <a:srgbClr val="0000FF"/>
                </a:solidFill>
              </a:rPr>
              <a:t>DRAM Bender</a:t>
            </a:r>
            <a:endParaRPr lang="en-US" sz="2100" dirty="0">
              <a:solidFill>
                <a:srgbClr val="0000FF"/>
              </a:solidFill>
            </a:endParaRPr>
          </a:p>
          <a:p>
            <a:pPr marL="0" indent="0" algn="ctr">
              <a:buNone/>
            </a:pPr>
            <a:r>
              <a:rPr lang="en-US" sz="2100" dirty="0"/>
              <a:t>The first </a:t>
            </a:r>
            <a:r>
              <a:rPr lang="en-US" sz="2100" b="1" dirty="0"/>
              <a:t>publicly-available</a:t>
            </a:r>
            <a:r>
              <a:rPr lang="en-US" sz="2100" dirty="0"/>
              <a:t> DDR4 characterization infrastructure</a:t>
            </a:r>
          </a:p>
        </p:txBody>
      </p:sp>
      <p:grpSp>
        <p:nvGrpSpPr>
          <p:cNvPr id="8" name="Group 7">
            <a:extLst>
              <a:ext uri="{FF2B5EF4-FFF2-40B4-BE49-F238E27FC236}">
                <a16:creationId xmlns:a16="http://schemas.microsoft.com/office/drawing/2014/main" id="{049F6B57-9410-6F6E-2024-AFF39FA82DE1}"/>
              </a:ext>
            </a:extLst>
          </p:cNvPr>
          <p:cNvGrpSpPr/>
          <p:nvPr/>
        </p:nvGrpSpPr>
        <p:grpSpPr>
          <a:xfrm>
            <a:off x="568159" y="4544384"/>
            <a:ext cx="3845845" cy="740282"/>
            <a:chOff x="101841" y="5562510"/>
            <a:chExt cx="5127793" cy="987042"/>
          </a:xfrm>
        </p:grpSpPr>
        <p:sp>
          <p:nvSpPr>
            <p:cNvPr id="5" name="TextBox 4">
              <a:extLst>
                <a:ext uri="{FF2B5EF4-FFF2-40B4-BE49-F238E27FC236}">
                  <a16:creationId xmlns:a16="http://schemas.microsoft.com/office/drawing/2014/main" id="{C0E33A8F-EE82-BD3C-7451-3A9F5D7DC50A}"/>
                </a:ext>
              </a:extLst>
            </p:cNvPr>
            <p:cNvSpPr txBox="1"/>
            <p:nvPr/>
          </p:nvSpPr>
          <p:spPr>
            <a:xfrm>
              <a:off x="591697" y="5564667"/>
              <a:ext cx="4637937" cy="984885"/>
            </a:xfrm>
            <a:prstGeom prst="rect">
              <a:avLst/>
            </a:prstGeom>
            <a:noFill/>
          </p:spPr>
          <p:txBody>
            <a:bodyPr wrap="square" rtlCol="0" anchor="ctr">
              <a:spAutoFit/>
            </a:bodyPr>
            <a:lstStyle/>
            <a:p>
              <a:pPr algn="ctr"/>
              <a:r>
                <a:rPr lang="en-US" altLang="en-US" sz="2100" b="1" i="1" u="sng" dirty="0">
                  <a:solidFill>
                    <a:srgbClr val="0070C0"/>
                  </a:solidFill>
                  <a:latin typeface="Cambria" panose="02040503050406030204" pitchFamily="18" charset="0"/>
                </a:rPr>
                <a:t>github.com/CMU-SAFARI/</a:t>
              </a:r>
              <a:r>
                <a:rPr lang="en-US" altLang="en-US" sz="2100" b="1" i="1" u="sng" dirty="0" err="1">
                  <a:solidFill>
                    <a:srgbClr val="0070C0"/>
                  </a:solidFill>
                  <a:latin typeface="Cambria" panose="02040503050406030204" pitchFamily="18" charset="0"/>
                </a:rPr>
                <a:t>DRAMBender</a:t>
              </a:r>
              <a:endParaRPr lang="en-US" sz="2100" dirty="0">
                <a:latin typeface="Cambria" panose="02040503050406030204" pitchFamily="18" charset="0"/>
              </a:endParaRPr>
            </a:p>
          </p:txBody>
        </p:sp>
        <p:pic>
          <p:nvPicPr>
            <p:cNvPr id="1032" name="Picture 8" descr="GitHub Logomark">
              <a:extLst>
                <a:ext uri="{FF2B5EF4-FFF2-40B4-BE49-F238E27FC236}">
                  <a16:creationId xmlns:a16="http://schemas.microsoft.com/office/drawing/2014/main" id="{49D5FC9F-EC9F-7938-D53E-7FF23B0CC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 y="5562510"/>
              <a:ext cx="979712" cy="97971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end">
            <a:extLst>
              <a:ext uri="{FF2B5EF4-FFF2-40B4-BE49-F238E27FC236}">
                <a16:creationId xmlns:a16="http://schemas.microsoft.com/office/drawing/2014/main" id="{A296DD97-26A5-40F9-FFF6-5F67BF490A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96516" y="2545827"/>
            <a:ext cx="4579325" cy="1895392"/>
          </a:xfrm>
          <a:prstGeom prst="rect">
            <a:avLst/>
          </a:prstGeom>
        </p:spPr>
      </p:pic>
      <p:sp>
        <p:nvSpPr>
          <p:cNvPr id="7" name="TextBox 6">
            <a:extLst>
              <a:ext uri="{FF2B5EF4-FFF2-40B4-BE49-F238E27FC236}">
                <a16:creationId xmlns:a16="http://schemas.microsoft.com/office/drawing/2014/main" id="{51901C4E-B93C-F454-9DA9-AE427486C925}"/>
              </a:ext>
            </a:extLst>
          </p:cNvPr>
          <p:cNvSpPr txBox="1"/>
          <p:nvPr/>
        </p:nvSpPr>
        <p:spPr>
          <a:xfrm>
            <a:off x="3996515" y="4417833"/>
            <a:ext cx="1666913" cy="280404"/>
          </a:xfrm>
          <a:prstGeom prst="rect">
            <a:avLst/>
          </a:prstGeom>
          <a:noFill/>
        </p:spPr>
        <p:txBody>
          <a:bodyPr wrap="square" rtlCol="0">
            <a:spAutoFit/>
          </a:bodyPr>
          <a:lstStyle/>
          <a:p>
            <a:r>
              <a:rPr lang="en-US" sz="1050" i="1" dirty="0">
                <a:latin typeface="Cambria" panose="02040503050406030204" pitchFamily="18" charset="0"/>
              </a:rPr>
              <a:t>[</a:t>
            </a:r>
            <a:r>
              <a:rPr lang="en-US" sz="1050" i="1" dirty="0" err="1">
                <a:latin typeface="Cambria" panose="02040503050406030204" pitchFamily="18" charset="0"/>
              </a:rPr>
              <a:t>Yaglikci</a:t>
            </a:r>
            <a:r>
              <a:rPr lang="en-US" sz="1050" i="1" dirty="0">
                <a:latin typeface="Cambria" panose="02040503050406030204" pitchFamily="18" charset="0"/>
              </a:rPr>
              <a:t>+, DSN’22]</a:t>
            </a:r>
            <a:endParaRPr lang="en-CH" sz="1050" i="1" dirty="0">
              <a:latin typeface="Cambria" panose="02040503050406030204" pitchFamily="18" charset="0"/>
            </a:endParaRPr>
          </a:p>
        </p:txBody>
      </p:sp>
      <p:sp>
        <p:nvSpPr>
          <p:cNvPr id="9" name="Content Placeholder 2">
            <a:extLst>
              <a:ext uri="{FF2B5EF4-FFF2-40B4-BE49-F238E27FC236}">
                <a16:creationId xmlns:a16="http://schemas.microsoft.com/office/drawing/2014/main" id="{2ADDF35A-717D-4721-FFB0-94E97AB28016}"/>
              </a:ext>
            </a:extLst>
          </p:cNvPr>
          <p:cNvSpPr txBox="1">
            <a:spLocks/>
          </p:cNvSpPr>
          <p:nvPr/>
        </p:nvSpPr>
        <p:spPr>
          <a:xfrm>
            <a:off x="621207" y="2018295"/>
            <a:ext cx="4511473" cy="7913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2100" dirty="0">
                <a:solidFill>
                  <a:srgbClr val="0000FF"/>
                </a:solidFill>
              </a:rPr>
              <a:t>Flexible</a:t>
            </a:r>
            <a:r>
              <a:rPr lang="en-US" sz="2100" dirty="0"/>
              <a:t> and </a:t>
            </a:r>
            <a:r>
              <a:rPr lang="en-US" sz="2100" dirty="0">
                <a:solidFill>
                  <a:srgbClr val="0000FF"/>
                </a:solidFill>
              </a:rPr>
              <a:t>Easy to Use</a:t>
            </a:r>
          </a:p>
          <a:p>
            <a:r>
              <a:rPr lang="en-US" sz="2100" b="1" dirty="0"/>
              <a:t>Source code </a:t>
            </a:r>
            <a:r>
              <a:rPr lang="en-US" sz="2100" dirty="0"/>
              <a:t>available:</a:t>
            </a:r>
          </a:p>
        </p:txBody>
      </p:sp>
      <p:sp>
        <p:nvSpPr>
          <p:cNvPr id="10" name="Content Placeholder 2">
            <a:extLst>
              <a:ext uri="{FF2B5EF4-FFF2-40B4-BE49-F238E27FC236}">
                <a16:creationId xmlns:a16="http://schemas.microsoft.com/office/drawing/2014/main" id="{A254D457-CC3E-66FD-C153-207FBC714337}"/>
              </a:ext>
            </a:extLst>
          </p:cNvPr>
          <p:cNvSpPr txBox="1">
            <a:spLocks/>
          </p:cNvSpPr>
          <p:nvPr/>
        </p:nvSpPr>
        <p:spPr>
          <a:xfrm>
            <a:off x="57151" y="4730326"/>
            <a:ext cx="8645978" cy="7913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700" dirty="0"/>
          </a:p>
        </p:txBody>
      </p:sp>
      <p:sp>
        <p:nvSpPr>
          <p:cNvPr id="11" name="Rectangle: Diagonal Corners Snipped 10">
            <a:extLst>
              <a:ext uri="{FF2B5EF4-FFF2-40B4-BE49-F238E27FC236}">
                <a16:creationId xmlns:a16="http://schemas.microsoft.com/office/drawing/2014/main" id="{3FD932DB-84A1-E71F-A4C3-1CDE5B01BC16}"/>
              </a:ext>
            </a:extLst>
          </p:cNvPr>
          <p:cNvSpPr/>
          <p:nvPr/>
        </p:nvSpPr>
        <p:spPr>
          <a:xfrm>
            <a:off x="256443" y="5519213"/>
            <a:ext cx="8719457" cy="906518"/>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solidFill>
                  <a:schemeClr val="tx1"/>
                </a:solidFill>
                <a:latin typeface="Cambria" panose="02040503050406030204" pitchFamily="18" charset="0"/>
              </a:rPr>
              <a:t>DRAM Bender enables many </a:t>
            </a:r>
            <a:r>
              <a:rPr lang="en-US" sz="2550" dirty="0">
                <a:solidFill>
                  <a:srgbClr val="0000FF"/>
                </a:solidFill>
                <a:latin typeface="Cambria" panose="02040503050406030204" pitchFamily="18" charset="0"/>
              </a:rPr>
              <a:t>studies</a:t>
            </a:r>
            <a:r>
              <a:rPr lang="en-US" sz="2550" dirty="0">
                <a:solidFill>
                  <a:schemeClr val="tx1"/>
                </a:solidFill>
                <a:latin typeface="Cambria" panose="02040503050406030204" pitchFamily="18" charset="0"/>
              </a:rPr>
              <a:t>,</a:t>
            </a:r>
            <a:r>
              <a:rPr lang="en-US" sz="2550" dirty="0">
                <a:latin typeface="Cambria" panose="02040503050406030204" pitchFamily="18" charset="0"/>
              </a:rPr>
              <a:t> </a:t>
            </a:r>
            <a:r>
              <a:rPr lang="en-US" sz="2550" dirty="0">
                <a:solidFill>
                  <a:srgbClr val="0000FF"/>
                </a:solidFill>
                <a:latin typeface="Cambria" panose="02040503050406030204" pitchFamily="18" charset="0"/>
              </a:rPr>
              <a:t>ideas</a:t>
            </a:r>
            <a:r>
              <a:rPr lang="en-US" sz="2550" dirty="0">
                <a:solidFill>
                  <a:schemeClr val="tx1"/>
                </a:solidFill>
                <a:latin typeface="Cambria" panose="02040503050406030204" pitchFamily="18" charset="0"/>
              </a:rPr>
              <a:t>,</a:t>
            </a:r>
            <a:r>
              <a:rPr lang="en-US" sz="2550" dirty="0">
                <a:latin typeface="Cambria" panose="02040503050406030204" pitchFamily="18" charset="0"/>
              </a:rPr>
              <a:t> </a:t>
            </a:r>
            <a:br>
              <a:rPr lang="en-US" sz="2550" dirty="0">
                <a:latin typeface="Cambria" panose="02040503050406030204" pitchFamily="18" charset="0"/>
              </a:rPr>
            </a:br>
            <a:r>
              <a:rPr lang="en-US" sz="2550" dirty="0">
                <a:solidFill>
                  <a:schemeClr val="tx1"/>
                </a:solidFill>
                <a:latin typeface="Cambria" panose="02040503050406030204" pitchFamily="18" charset="0"/>
              </a:rPr>
              <a:t>and</a:t>
            </a:r>
            <a:r>
              <a:rPr lang="en-US" sz="2550" dirty="0">
                <a:latin typeface="Cambria" panose="02040503050406030204" pitchFamily="18" charset="0"/>
              </a:rPr>
              <a:t> </a:t>
            </a:r>
            <a:r>
              <a:rPr lang="en-US" sz="2550" dirty="0">
                <a:solidFill>
                  <a:srgbClr val="0000FF"/>
                </a:solidFill>
                <a:latin typeface="Cambria" panose="02040503050406030204" pitchFamily="18" charset="0"/>
              </a:rPr>
              <a:t>methodologies</a:t>
            </a:r>
            <a:r>
              <a:rPr lang="en-US" sz="2550" dirty="0">
                <a:latin typeface="Cambria" panose="02040503050406030204" pitchFamily="18" charset="0"/>
              </a:rPr>
              <a:t> </a:t>
            </a:r>
            <a:r>
              <a:rPr lang="en-US" sz="2550" dirty="0">
                <a:solidFill>
                  <a:schemeClr val="tx1"/>
                </a:solidFill>
                <a:latin typeface="Cambria" panose="02040503050406030204" pitchFamily="18" charset="0"/>
              </a:rPr>
              <a:t>in the design of future memory systems</a:t>
            </a:r>
          </a:p>
        </p:txBody>
      </p:sp>
      <p:pic>
        <p:nvPicPr>
          <p:cNvPr id="13" name="Graphic 12">
            <a:extLst>
              <a:ext uri="{FF2B5EF4-FFF2-40B4-BE49-F238E27FC236}">
                <a16:creationId xmlns:a16="http://schemas.microsoft.com/office/drawing/2014/main" id="{E9D3220C-560A-D341-A628-8461092EB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1016" y="2784456"/>
            <a:ext cx="1799624" cy="1799624"/>
          </a:xfrm>
          <a:prstGeom prst="rect">
            <a:avLst/>
          </a:prstGeom>
        </p:spPr>
      </p:pic>
    </p:spTree>
    <p:custDataLst>
      <p:tags r:id="rId1"/>
    </p:custDataLst>
    <p:extLst>
      <p:ext uri="{BB962C8B-B14F-4D97-AF65-F5344CB8AC3E}">
        <p14:creationId xmlns:p14="http://schemas.microsoft.com/office/powerpoint/2010/main" val="2161023778"/>
      </p:ext>
    </p:extLst>
  </p:cSld>
  <p:clrMapOvr>
    <a:masterClrMapping/>
  </p:clrMapOvr>
  <mc:AlternateContent xmlns:mc="http://schemas.openxmlformats.org/markup-compatibility/2006" xmlns:p14="http://schemas.microsoft.com/office/powerpoint/2010/main">
    <mc:Choice Requires="p14">
      <p:transition spd="slow" p14:dur="2000" advTm="16014"/>
    </mc:Choice>
    <mc:Fallback xmlns="">
      <p:transition spd="slow" advTm="16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DRAM Bender Paper, Slides, Videos, Code</a:t>
            </a:r>
            <a:endParaRPr lang="en-US" sz="4000"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9D5864E1-EF53-82F2-61BF-15E544F9FC21}"/>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4"/>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F187B2A-18C7-5E46-935B-CD495B2CE677}"/>
              </a:ext>
            </a:extLst>
          </p:cNvPr>
          <p:cNvPicPr>
            <a:picLocks noChangeAspect="1"/>
          </p:cNvPicPr>
          <p:nvPr/>
        </p:nvPicPr>
        <p:blipFill>
          <a:blip r:embed="rId7"/>
          <a:stretch>
            <a:fillRect/>
          </a:stretch>
        </p:blipFill>
        <p:spPr>
          <a:xfrm>
            <a:off x="107504" y="4181985"/>
            <a:ext cx="8907442" cy="1695287"/>
          </a:xfrm>
          <a:prstGeom prst="rect">
            <a:avLst/>
          </a:prstGeom>
        </p:spPr>
      </p:pic>
    </p:spTree>
    <p:extLst>
      <p:ext uri="{BB962C8B-B14F-4D97-AF65-F5344CB8AC3E}">
        <p14:creationId xmlns:p14="http://schemas.microsoft.com/office/powerpoint/2010/main" val="242108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3200" dirty="0"/>
              <a:t>Factors Affecting DRAM Reliability and Latency</a:t>
            </a:r>
            <a:endParaRPr lang="tr-TR" sz="3200" dirty="0"/>
          </a:p>
        </p:txBody>
      </p:sp>
      <p:sp>
        <p:nvSpPr>
          <p:cNvPr id="6" name="Rectangle: Diagonal Corners Snipped 3">
            <a:extLst>
              <a:ext uri="{FF2B5EF4-FFF2-40B4-BE49-F238E27FC236}">
                <a16:creationId xmlns:a16="http://schemas.microsoft.com/office/drawing/2014/main" id="{C077D486-E9B1-AB47-8748-08B50C2FFD07}"/>
              </a:ext>
            </a:extLst>
          </p:cNvPr>
          <p:cNvSpPr/>
          <p:nvPr/>
        </p:nvSpPr>
        <p:spPr>
          <a:xfrm>
            <a:off x="556946" y="5083014"/>
            <a:ext cx="8095252" cy="1058647"/>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a:ln>
                  <a:noFill/>
                </a:ln>
                <a:solidFill>
                  <a:schemeClr val="tx1"/>
                </a:solidFill>
                <a:effectLst/>
                <a:latin typeface="Cambria" panose="02040503050406030204" pitchFamily="18" charset="0"/>
              </a:rPr>
              <a:t>We need to perform </a:t>
            </a:r>
            <a:r>
              <a:rPr kumimoji="0" lang="en-US" sz="2800" i="0" u="none" strike="noStrike" cap="none" normalizeH="0" baseline="0" dirty="0">
                <a:ln>
                  <a:noFill/>
                </a:ln>
                <a:solidFill>
                  <a:srgbClr val="0000FF"/>
                </a:solidFill>
                <a:effectLst/>
                <a:latin typeface="Cambria" panose="02040503050406030204" pitchFamily="18" charset="0"/>
              </a:rPr>
              <a:t>experimental studies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a:ln>
                  <a:noFill/>
                </a:ln>
                <a:solidFill>
                  <a:schemeClr val="tx1"/>
                </a:solidFill>
                <a:effectLst/>
                <a:latin typeface="Cambria" panose="02040503050406030204" pitchFamily="18" charset="0"/>
              </a:rPr>
              <a:t>of</a:t>
            </a:r>
            <a:r>
              <a:rPr kumimoji="0" lang="en-US" sz="2800" i="0" u="none" strike="noStrike" cap="none" normalizeH="0" baseline="0" dirty="0">
                <a:ln>
                  <a:noFill/>
                </a:ln>
                <a:effectLst/>
                <a:latin typeface="Cambria" panose="02040503050406030204" pitchFamily="18" charset="0"/>
              </a:rPr>
              <a:t> </a:t>
            </a:r>
            <a:r>
              <a:rPr kumimoji="0" lang="en-US" sz="2800" u="none" strike="noStrike" cap="none" normalizeH="0" baseline="0" dirty="0">
                <a:ln>
                  <a:noFill/>
                </a:ln>
                <a:solidFill>
                  <a:srgbClr val="0000FF"/>
                </a:solidFill>
                <a:effectLst/>
                <a:latin typeface="Cambria" panose="02040503050406030204" pitchFamily="18" charset="0"/>
              </a:rPr>
              <a:t>real</a:t>
            </a:r>
            <a:r>
              <a:rPr kumimoji="0" lang="en-US" sz="2800" i="0" u="none" strike="noStrike" cap="none" normalizeH="0" baseline="0" dirty="0">
                <a:ln>
                  <a:noFill/>
                </a:ln>
                <a:effectLst/>
                <a:latin typeface="Cambria" panose="02040503050406030204" pitchFamily="18" charset="0"/>
              </a:rPr>
              <a:t> </a:t>
            </a:r>
            <a:r>
              <a:rPr kumimoji="0" lang="en-US" sz="2800" i="0" u="none" strike="noStrike" cap="none" normalizeH="0" baseline="0" dirty="0">
                <a:ln>
                  <a:noFill/>
                </a:ln>
                <a:solidFill>
                  <a:schemeClr val="tx1"/>
                </a:solidFill>
                <a:effectLst/>
                <a:latin typeface="Cambria" panose="02040503050406030204" pitchFamily="18" charset="0"/>
              </a:rPr>
              <a:t>DRAM chips</a:t>
            </a:r>
          </a:p>
        </p:txBody>
      </p:sp>
      <p:sp>
        <p:nvSpPr>
          <p:cNvPr id="8" name="TextBox 7">
            <a:extLst>
              <a:ext uri="{FF2B5EF4-FFF2-40B4-BE49-F238E27FC236}">
                <a16:creationId xmlns:a16="http://schemas.microsoft.com/office/drawing/2014/main" id="{35206372-284E-164F-95B9-BF0DE82F0046}"/>
              </a:ext>
            </a:extLst>
          </p:cNvPr>
          <p:cNvSpPr txBox="1"/>
          <p:nvPr/>
        </p:nvSpPr>
        <p:spPr>
          <a:xfrm>
            <a:off x="175815" y="2810239"/>
            <a:ext cx="1781887" cy="707886"/>
          </a:xfrm>
          <a:prstGeom prst="rect">
            <a:avLst/>
          </a:prstGeom>
          <a:noFill/>
        </p:spPr>
        <p:txBody>
          <a:bodyPr wrap="square" rtlCol="0">
            <a:spAutoFit/>
          </a:bodyPr>
          <a:lstStyle/>
          <a:p>
            <a:pPr algn="ctr"/>
            <a:r>
              <a:rPr lang="en-US" sz="2000" i="1" dirty="0">
                <a:solidFill>
                  <a:schemeClr val="tx1">
                    <a:lumMod val="75000"/>
                    <a:lumOff val="25000"/>
                  </a:schemeClr>
                </a:solidFill>
                <a:latin typeface="Cambria" panose="02040503050406030204" pitchFamily="18" charset="0"/>
              </a:rPr>
              <a:t>DRAM timing violation</a:t>
            </a:r>
            <a:endParaRPr lang="en-CH" sz="2000" i="1" dirty="0">
              <a:solidFill>
                <a:schemeClr val="tx1">
                  <a:lumMod val="75000"/>
                  <a:lumOff val="25000"/>
                </a:schemeClr>
              </a:solidFill>
              <a:latin typeface="Cambria" panose="02040503050406030204" pitchFamily="18" charset="0"/>
            </a:endParaRPr>
          </a:p>
        </p:txBody>
      </p:sp>
      <p:sp>
        <p:nvSpPr>
          <p:cNvPr id="10" name="TextBox 9">
            <a:extLst>
              <a:ext uri="{FF2B5EF4-FFF2-40B4-BE49-F238E27FC236}">
                <a16:creationId xmlns:a16="http://schemas.microsoft.com/office/drawing/2014/main" id="{6CAEBC15-A437-0A46-A5F0-D17CD7AD5851}"/>
              </a:ext>
            </a:extLst>
          </p:cNvPr>
          <p:cNvSpPr txBox="1"/>
          <p:nvPr/>
        </p:nvSpPr>
        <p:spPr>
          <a:xfrm>
            <a:off x="1823872" y="2849120"/>
            <a:ext cx="1781887" cy="707886"/>
          </a:xfrm>
          <a:prstGeom prst="rect">
            <a:avLst/>
          </a:prstGeom>
          <a:noFill/>
        </p:spPr>
        <p:txBody>
          <a:bodyPr wrap="square" rtlCol="0">
            <a:spAutoFit/>
          </a:bodyPr>
          <a:lstStyle/>
          <a:p>
            <a:pPr algn="ctr"/>
            <a:r>
              <a:rPr lang="en-US" sz="2000" i="1" dirty="0">
                <a:solidFill>
                  <a:schemeClr val="tx1">
                    <a:lumMod val="75000"/>
                    <a:lumOff val="25000"/>
                  </a:schemeClr>
                </a:solidFill>
                <a:latin typeface="Cambria" panose="02040503050406030204" pitchFamily="18" charset="0"/>
              </a:rPr>
              <a:t>Inter-cell interference</a:t>
            </a:r>
            <a:endParaRPr lang="en-CH" sz="2000" i="1" dirty="0">
              <a:solidFill>
                <a:schemeClr val="tx1">
                  <a:lumMod val="75000"/>
                  <a:lumOff val="25000"/>
                </a:schemeClr>
              </a:solidFill>
              <a:latin typeface="Cambria" panose="02040503050406030204" pitchFamily="18" charset="0"/>
            </a:endParaRPr>
          </a:p>
        </p:txBody>
      </p:sp>
      <p:pic>
        <p:nvPicPr>
          <p:cNvPr id="11" name="Graphic 10" descr="Wireless with solid fill">
            <a:extLst>
              <a:ext uri="{FF2B5EF4-FFF2-40B4-BE49-F238E27FC236}">
                <a16:creationId xmlns:a16="http://schemas.microsoft.com/office/drawing/2014/main" id="{32BBCCD1-85AD-E443-AB17-88CDC72A1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6061" y="1161380"/>
            <a:ext cx="1613076" cy="1672622"/>
          </a:xfrm>
          <a:prstGeom prst="rect">
            <a:avLst/>
          </a:prstGeom>
        </p:spPr>
      </p:pic>
      <p:sp>
        <p:nvSpPr>
          <p:cNvPr id="13" name="TextBox 12">
            <a:extLst>
              <a:ext uri="{FF2B5EF4-FFF2-40B4-BE49-F238E27FC236}">
                <a16:creationId xmlns:a16="http://schemas.microsoft.com/office/drawing/2014/main" id="{D0DB4E3A-2E71-924B-8241-E5BD39507381}"/>
              </a:ext>
            </a:extLst>
          </p:cNvPr>
          <p:cNvSpPr txBox="1"/>
          <p:nvPr/>
        </p:nvSpPr>
        <p:spPr>
          <a:xfrm>
            <a:off x="6661417" y="2995569"/>
            <a:ext cx="1781887" cy="400110"/>
          </a:xfrm>
          <a:prstGeom prst="rect">
            <a:avLst/>
          </a:prstGeom>
          <a:noFill/>
        </p:spPr>
        <p:txBody>
          <a:bodyPr wrap="square" rtlCol="0">
            <a:spAutoFit/>
          </a:bodyPr>
          <a:lstStyle/>
          <a:p>
            <a:pPr algn="ctr"/>
            <a:r>
              <a:rPr lang="en-US" sz="2000" i="1" dirty="0">
                <a:solidFill>
                  <a:schemeClr val="tx1">
                    <a:lumMod val="75000"/>
                    <a:lumOff val="25000"/>
                  </a:schemeClr>
                </a:solidFill>
                <a:latin typeface="Cambria" panose="02040503050406030204" pitchFamily="18" charset="0"/>
              </a:rPr>
              <a:t>Voltage</a:t>
            </a:r>
            <a:endParaRPr lang="en-CH" sz="2000" i="1" dirty="0">
              <a:solidFill>
                <a:schemeClr val="tx1">
                  <a:lumMod val="75000"/>
                  <a:lumOff val="25000"/>
                </a:schemeClr>
              </a:solidFill>
              <a:latin typeface="Cambria" panose="02040503050406030204" pitchFamily="18" charset="0"/>
            </a:endParaRPr>
          </a:p>
        </p:txBody>
      </p:sp>
      <p:pic>
        <p:nvPicPr>
          <p:cNvPr id="14" name="Graphic 13" descr="High voltage with solid fill">
            <a:extLst>
              <a:ext uri="{FF2B5EF4-FFF2-40B4-BE49-F238E27FC236}">
                <a16:creationId xmlns:a16="http://schemas.microsoft.com/office/drawing/2014/main" id="{FCABA611-3B11-D84D-BEFA-37D1714BC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6240" y="1386481"/>
            <a:ext cx="1332242" cy="1381420"/>
          </a:xfrm>
          <a:prstGeom prst="rect">
            <a:avLst/>
          </a:prstGeom>
        </p:spPr>
      </p:pic>
      <p:sp>
        <p:nvSpPr>
          <p:cNvPr id="16" name="TextBox 15">
            <a:extLst>
              <a:ext uri="{FF2B5EF4-FFF2-40B4-BE49-F238E27FC236}">
                <a16:creationId xmlns:a16="http://schemas.microsoft.com/office/drawing/2014/main" id="{8173FCEA-49BD-AB4E-99ED-6317BDA15E53}"/>
              </a:ext>
            </a:extLst>
          </p:cNvPr>
          <p:cNvSpPr txBox="1"/>
          <p:nvPr/>
        </p:nvSpPr>
        <p:spPr>
          <a:xfrm>
            <a:off x="5298960" y="2999839"/>
            <a:ext cx="1781887" cy="400110"/>
          </a:xfrm>
          <a:prstGeom prst="rect">
            <a:avLst/>
          </a:prstGeom>
          <a:noFill/>
        </p:spPr>
        <p:txBody>
          <a:bodyPr wrap="square" rtlCol="0">
            <a:spAutoFit/>
          </a:bodyPr>
          <a:lstStyle/>
          <a:p>
            <a:pPr algn="ctr"/>
            <a:r>
              <a:rPr lang="en-US" sz="2000" i="1" dirty="0">
                <a:solidFill>
                  <a:schemeClr val="tx1">
                    <a:lumMod val="75000"/>
                    <a:lumOff val="25000"/>
                  </a:schemeClr>
                </a:solidFill>
                <a:latin typeface="Cambria" panose="02040503050406030204" pitchFamily="18" charset="0"/>
              </a:rPr>
              <a:t>Temperature</a:t>
            </a:r>
            <a:endParaRPr lang="en-CH" sz="2000" i="1" dirty="0">
              <a:solidFill>
                <a:schemeClr val="tx1">
                  <a:lumMod val="75000"/>
                  <a:lumOff val="25000"/>
                </a:schemeClr>
              </a:solidFill>
              <a:latin typeface="Cambria" panose="02040503050406030204" pitchFamily="18" charset="0"/>
            </a:endParaRPr>
          </a:p>
        </p:txBody>
      </p:sp>
      <p:pic>
        <p:nvPicPr>
          <p:cNvPr id="17" name="Graphic 16" descr="Thermometer with solid fill">
            <a:extLst>
              <a:ext uri="{FF2B5EF4-FFF2-40B4-BE49-F238E27FC236}">
                <a16:creationId xmlns:a16="http://schemas.microsoft.com/office/drawing/2014/main" id="{F289D6AC-DAF9-2242-9D89-AB0EBD6FBE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5581" y="1320595"/>
            <a:ext cx="1353810" cy="1403786"/>
          </a:xfrm>
          <a:prstGeom prst="rect">
            <a:avLst/>
          </a:prstGeom>
        </p:spPr>
      </p:pic>
      <p:sp>
        <p:nvSpPr>
          <p:cNvPr id="19" name="TextBox 18">
            <a:extLst>
              <a:ext uri="{FF2B5EF4-FFF2-40B4-BE49-F238E27FC236}">
                <a16:creationId xmlns:a16="http://schemas.microsoft.com/office/drawing/2014/main" id="{FDC89DC5-AAD1-8E44-B5BA-15A291F23325}"/>
              </a:ext>
            </a:extLst>
          </p:cNvPr>
          <p:cNvSpPr txBox="1"/>
          <p:nvPr/>
        </p:nvSpPr>
        <p:spPr>
          <a:xfrm>
            <a:off x="3604344" y="2846741"/>
            <a:ext cx="1781887" cy="707886"/>
          </a:xfrm>
          <a:prstGeom prst="rect">
            <a:avLst/>
          </a:prstGeom>
          <a:noFill/>
        </p:spPr>
        <p:txBody>
          <a:bodyPr wrap="square" rtlCol="0">
            <a:spAutoFit/>
          </a:bodyPr>
          <a:lstStyle/>
          <a:p>
            <a:pPr algn="ctr"/>
            <a:r>
              <a:rPr lang="en-US" sz="2000" i="1" dirty="0">
                <a:solidFill>
                  <a:schemeClr val="tx1">
                    <a:lumMod val="75000"/>
                    <a:lumOff val="25000"/>
                  </a:schemeClr>
                </a:solidFill>
                <a:latin typeface="Cambria" panose="02040503050406030204" pitchFamily="18" charset="0"/>
              </a:rPr>
              <a:t>Manufacturing process</a:t>
            </a:r>
            <a:endParaRPr lang="en-CH" sz="2000" i="1" dirty="0">
              <a:solidFill>
                <a:schemeClr val="tx1">
                  <a:lumMod val="75000"/>
                  <a:lumOff val="25000"/>
                </a:schemeClr>
              </a:solidFill>
              <a:latin typeface="Cambria" panose="02040503050406030204" pitchFamily="18" charset="0"/>
            </a:endParaRPr>
          </a:p>
        </p:txBody>
      </p:sp>
      <p:pic>
        <p:nvPicPr>
          <p:cNvPr id="20" name="Graphic 19" descr="Continuous Improvement with solid fill">
            <a:extLst>
              <a:ext uri="{FF2B5EF4-FFF2-40B4-BE49-F238E27FC236}">
                <a16:creationId xmlns:a16="http://schemas.microsoft.com/office/drawing/2014/main" id="{4BC0A2C3-3FCE-404D-8D54-CC07BD2CBF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5986" y="1080330"/>
            <a:ext cx="1922746" cy="1993722"/>
          </a:xfrm>
          <a:prstGeom prst="rect">
            <a:avLst/>
          </a:prstGeom>
        </p:spPr>
      </p:pic>
      <p:grpSp>
        <p:nvGrpSpPr>
          <p:cNvPr id="28" name="Group 27">
            <a:extLst>
              <a:ext uri="{FF2B5EF4-FFF2-40B4-BE49-F238E27FC236}">
                <a16:creationId xmlns:a16="http://schemas.microsoft.com/office/drawing/2014/main" id="{A35A5925-A8F4-BA4F-A60B-CC769014361E}"/>
              </a:ext>
            </a:extLst>
          </p:cNvPr>
          <p:cNvGrpSpPr/>
          <p:nvPr/>
        </p:nvGrpSpPr>
        <p:grpSpPr>
          <a:xfrm>
            <a:off x="313406" y="1223569"/>
            <a:ext cx="1535806" cy="1623172"/>
            <a:chOff x="611897" y="1849188"/>
            <a:chExt cx="999898" cy="1056778"/>
          </a:xfrm>
        </p:grpSpPr>
        <p:pic>
          <p:nvPicPr>
            <p:cNvPr id="7" name="Graphic 6" descr="Clock with solid fill">
              <a:extLst>
                <a:ext uri="{FF2B5EF4-FFF2-40B4-BE49-F238E27FC236}">
                  <a16:creationId xmlns:a16="http://schemas.microsoft.com/office/drawing/2014/main" id="{63F6A0E1-1D46-9F41-BBF1-DD2C0486C7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9229" y="1849188"/>
              <a:ext cx="962566" cy="998099"/>
            </a:xfrm>
            <a:prstGeom prst="rect">
              <a:avLst/>
            </a:prstGeom>
          </p:spPr>
        </p:pic>
        <p:pic>
          <p:nvPicPr>
            <p:cNvPr id="21" name="Graphic 20" descr="Badge Cross with solid fill">
              <a:extLst>
                <a:ext uri="{FF2B5EF4-FFF2-40B4-BE49-F238E27FC236}">
                  <a16:creationId xmlns:a16="http://schemas.microsoft.com/office/drawing/2014/main" id="{FDEAA812-97FC-0842-9A87-0E4DEAF6CB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1897" y="2404945"/>
              <a:ext cx="483184" cy="501021"/>
            </a:xfrm>
            <a:prstGeom prst="rect">
              <a:avLst/>
            </a:prstGeom>
            <a:effectLst>
              <a:glow rad="63500">
                <a:schemeClr val="bg1"/>
              </a:glow>
            </a:effectLst>
          </p:spPr>
        </p:pic>
      </p:grpSp>
      <p:grpSp>
        <p:nvGrpSpPr>
          <p:cNvPr id="22" name="Group 21">
            <a:extLst>
              <a:ext uri="{FF2B5EF4-FFF2-40B4-BE49-F238E27FC236}">
                <a16:creationId xmlns:a16="http://schemas.microsoft.com/office/drawing/2014/main" id="{FE6EA672-D038-CE4C-AEF5-D5B57953C0AB}"/>
              </a:ext>
            </a:extLst>
          </p:cNvPr>
          <p:cNvGrpSpPr/>
          <p:nvPr/>
        </p:nvGrpSpPr>
        <p:grpSpPr>
          <a:xfrm>
            <a:off x="8306798" y="2032470"/>
            <a:ext cx="486348" cy="141022"/>
            <a:chOff x="11113948" y="2279358"/>
            <a:chExt cx="623941" cy="174478"/>
          </a:xfrm>
        </p:grpSpPr>
        <p:sp>
          <p:nvSpPr>
            <p:cNvPr id="23" name="Oval 22">
              <a:extLst>
                <a:ext uri="{FF2B5EF4-FFF2-40B4-BE49-F238E27FC236}">
                  <a16:creationId xmlns:a16="http://schemas.microsoft.com/office/drawing/2014/main" id="{88D87C20-EB2D-C24D-AE27-C771167C3F73}"/>
                </a:ext>
              </a:extLst>
            </p:cNvPr>
            <p:cNvSpPr>
              <a:spLocks noChangeAspect="1"/>
            </p:cNvSpPr>
            <p:nvPr/>
          </p:nvSpPr>
          <p:spPr>
            <a:xfrm>
              <a:off x="11113948" y="2279359"/>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a:latin typeface="Cambria" panose="02040503050406030204" pitchFamily="18" charset="0"/>
              </a:endParaRPr>
            </a:p>
          </p:txBody>
        </p:sp>
        <p:sp>
          <p:nvSpPr>
            <p:cNvPr id="24" name="Oval 23">
              <a:extLst>
                <a:ext uri="{FF2B5EF4-FFF2-40B4-BE49-F238E27FC236}">
                  <a16:creationId xmlns:a16="http://schemas.microsoft.com/office/drawing/2014/main" id="{60E8F6B1-EC32-4848-9F1F-2CA4EFDE71F5}"/>
                </a:ext>
              </a:extLst>
            </p:cNvPr>
            <p:cNvSpPr>
              <a:spLocks noChangeAspect="1"/>
            </p:cNvSpPr>
            <p:nvPr/>
          </p:nvSpPr>
          <p:spPr>
            <a:xfrm>
              <a:off x="11338680"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a:latin typeface="Cambria" panose="02040503050406030204" pitchFamily="18" charset="0"/>
              </a:endParaRPr>
            </a:p>
          </p:txBody>
        </p:sp>
        <p:sp>
          <p:nvSpPr>
            <p:cNvPr id="25" name="Oval 24">
              <a:extLst>
                <a:ext uri="{FF2B5EF4-FFF2-40B4-BE49-F238E27FC236}">
                  <a16:creationId xmlns:a16="http://schemas.microsoft.com/office/drawing/2014/main" id="{7216C0B7-A417-1944-AA20-DECE465963C3}"/>
                </a:ext>
              </a:extLst>
            </p:cNvPr>
            <p:cNvSpPr>
              <a:spLocks noChangeAspect="1"/>
            </p:cNvSpPr>
            <p:nvPr/>
          </p:nvSpPr>
          <p:spPr>
            <a:xfrm>
              <a:off x="11563412"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a:latin typeface="Cambria" panose="02040503050406030204" pitchFamily="18" charset="0"/>
              </a:endParaRPr>
            </a:p>
          </p:txBody>
        </p:sp>
      </p:grpSp>
      <p:sp>
        <p:nvSpPr>
          <p:cNvPr id="26" name="TextBox 25">
            <a:extLst>
              <a:ext uri="{FF2B5EF4-FFF2-40B4-BE49-F238E27FC236}">
                <a16:creationId xmlns:a16="http://schemas.microsoft.com/office/drawing/2014/main" id="{C08F8EDC-27CA-4F4E-BE5F-D3174577C52F}"/>
              </a:ext>
            </a:extLst>
          </p:cNvPr>
          <p:cNvSpPr txBox="1"/>
          <p:nvPr/>
        </p:nvSpPr>
        <p:spPr>
          <a:xfrm>
            <a:off x="0" y="3843629"/>
            <a:ext cx="9213218" cy="954107"/>
          </a:xfrm>
          <a:prstGeom prst="rect">
            <a:avLst/>
          </a:prstGeom>
          <a:noFill/>
        </p:spPr>
        <p:txBody>
          <a:bodyPr wrap="square" rtlCol="0">
            <a:spAutoFit/>
          </a:bodyPr>
          <a:lstStyle/>
          <a:p>
            <a:pPr algn="ctr"/>
            <a:r>
              <a:rPr lang="en-US" sz="2800" dirty="0">
                <a:latin typeface="Cambria" panose="02040503050406030204" pitchFamily="18" charset="0"/>
              </a:rPr>
              <a:t>Factors affecting DRAM reliability and latency </a:t>
            </a:r>
            <a:br>
              <a:rPr lang="en-US" sz="2800" dirty="0">
                <a:latin typeface="Cambria" panose="02040503050406030204" pitchFamily="18" charset="0"/>
              </a:rPr>
            </a:br>
            <a:r>
              <a:rPr lang="en-US" sz="2800" dirty="0">
                <a:solidFill>
                  <a:srgbClr val="C00000"/>
                </a:solidFill>
                <a:latin typeface="Cambria" panose="02040503050406030204" pitchFamily="18" charset="0"/>
              </a:rPr>
              <a:t>cannot</a:t>
            </a:r>
            <a:r>
              <a:rPr lang="en-US" sz="2800" dirty="0">
                <a:latin typeface="Cambria" panose="02040503050406030204" pitchFamily="18" charset="0"/>
              </a:rPr>
              <a:t> be properly </a:t>
            </a:r>
            <a:r>
              <a:rPr lang="en-US" sz="2800" b="1" dirty="0">
                <a:latin typeface="Cambria" panose="02040503050406030204" pitchFamily="18" charset="0"/>
              </a:rPr>
              <a:t>modeled</a:t>
            </a:r>
            <a:r>
              <a:rPr lang="en-US" sz="2800" dirty="0">
                <a:latin typeface="Cambria" panose="02040503050406030204" pitchFamily="18" charset="0"/>
              </a:rPr>
              <a:t> in simulation or analytically</a:t>
            </a:r>
            <a:endParaRPr lang="en-CH" sz="2800" dirty="0">
              <a:latin typeface="Cambria" panose="02040503050406030204" pitchFamily="18" charset="0"/>
            </a:endParaRPr>
          </a:p>
        </p:txBody>
      </p:sp>
    </p:spTree>
    <p:extLst>
      <p:ext uri="{BB962C8B-B14F-4D97-AF65-F5344CB8AC3E}">
        <p14:creationId xmlns:p14="http://schemas.microsoft.com/office/powerpoint/2010/main" val="22397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3" grpId="0"/>
      <p:bldP spid="16" grpId="0"/>
      <p:bldP spid="19"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5400" b="1" dirty="0">
                <a:solidFill>
                  <a:srgbClr val="FFFF00"/>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2170297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ED8-E5C5-7A44-90B6-C2944C7BFB7B}"/>
              </a:ext>
            </a:extLst>
          </p:cNvPr>
          <p:cNvSpPr>
            <a:spLocks noGrp="1"/>
          </p:cNvSpPr>
          <p:nvPr>
            <p:ph type="title"/>
          </p:nvPr>
        </p:nvSpPr>
        <p:spPr/>
        <p:txBody>
          <a:bodyPr/>
          <a:lstStyle/>
          <a:p>
            <a:r>
              <a:rPr lang="en-CH" dirty="0"/>
              <a:t>DRAM Testing Infrastructure</a:t>
            </a:r>
          </a:p>
        </p:txBody>
      </p:sp>
      <p:sp>
        <p:nvSpPr>
          <p:cNvPr id="3" name="Content Placeholder 2">
            <a:extLst>
              <a:ext uri="{FF2B5EF4-FFF2-40B4-BE49-F238E27FC236}">
                <a16:creationId xmlns:a16="http://schemas.microsoft.com/office/drawing/2014/main" id="{F06242BA-51F7-7E46-A0CD-3A7D7A67FE95}"/>
              </a:ext>
            </a:extLst>
          </p:cNvPr>
          <p:cNvSpPr>
            <a:spLocks noGrp="1"/>
          </p:cNvSpPr>
          <p:nvPr>
            <p:ph idx="1"/>
          </p:nvPr>
        </p:nvSpPr>
        <p:spPr/>
        <p:txBody>
          <a:bodyPr/>
          <a:lstStyle/>
          <a:p>
            <a:pPr marL="0" indent="0">
              <a:buNone/>
            </a:pPr>
            <a:r>
              <a:rPr lang="en-CH" sz="2800" dirty="0">
                <a:solidFill>
                  <a:srgbClr val="00B050"/>
                </a:solidFill>
              </a:rPr>
              <a:t>Allow</a:t>
            </a:r>
            <a:r>
              <a:rPr lang="en-CH" sz="2800" dirty="0"/>
              <a:t> experimental studies of </a:t>
            </a:r>
            <a:r>
              <a:rPr lang="en-CH" sz="2800" dirty="0">
                <a:solidFill>
                  <a:srgbClr val="00B050"/>
                </a:solidFill>
              </a:rPr>
              <a:t>real</a:t>
            </a:r>
            <a:r>
              <a:rPr lang="en-CH" sz="2800" dirty="0"/>
              <a:t> </a:t>
            </a:r>
            <a:r>
              <a:rPr lang="en-CH" sz="2800" dirty="0">
                <a:solidFill>
                  <a:srgbClr val="00B050"/>
                </a:solidFill>
              </a:rPr>
              <a:t>DRAM</a:t>
            </a:r>
            <a:r>
              <a:rPr lang="en-CH" sz="2800" dirty="0"/>
              <a:t> chips</a:t>
            </a:r>
          </a:p>
          <a:p>
            <a:pPr marL="0" indent="0">
              <a:buNone/>
            </a:pPr>
            <a:endParaRPr lang="en-CH" sz="100" dirty="0"/>
          </a:p>
          <a:p>
            <a:pPr marL="0" indent="0">
              <a:buNone/>
            </a:pPr>
            <a:r>
              <a:rPr lang="en-CH" sz="2800" dirty="0"/>
              <a:t>Open-source FPGA-based </a:t>
            </a:r>
            <a:r>
              <a:rPr lang="en-CH" sz="2800"/>
              <a:t>testing infrastructure</a:t>
            </a:r>
            <a:endParaRPr lang="en-CH" sz="2800" dirty="0"/>
          </a:p>
          <a:p>
            <a:pPr>
              <a:buClr>
                <a:schemeClr val="tx1"/>
              </a:buClr>
            </a:pPr>
            <a:r>
              <a:rPr lang="en-CH" sz="2800" dirty="0">
                <a:solidFill>
                  <a:srgbClr val="00B050"/>
                </a:solidFill>
              </a:rPr>
              <a:t>Publicly-available:</a:t>
            </a:r>
            <a:r>
              <a:rPr lang="en-CH" sz="2800" dirty="0"/>
              <a:t> Start using today</a:t>
            </a:r>
          </a:p>
          <a:p>
            <a:pPr>
              <a:buClr>
                <a:schemeClr val="tx1"/>
              </a:buClr>
            </a:pPr>
            <a:r>
              <a:rPr lang="en-CH" sz="2800" dirty="0">
                <a:solidFill>
                  <a:srgbClr val="00B050"/>
                </a:solidFill>
              </a:rPr>
              <a:t>Relatively low cost:</a:t>
            </a:r>
            <a:r>
              <a:rPr lang="en-CH" sz="2800" dirty="0"/>
              <a:t> An FPGA board + DRAM modules</a:t>
            </a:r>
          </a:p>
          <a:p>
            <a:pPr marL="0" indent="0">
              <a:buNone/>
            </a:pPr>
            <a:endParaRPr lang="en-CH" sz="2800" dirty="0"/>
          </a:p>
          <a:p>
            <a:pPr marL="0" indent="0">
              <a:buNone/>
            </a:pPr>
            <a:endParaRPr lang="en-CH" sz="2800" dirty="0"/>
          </a:p>
        </p:txBody>
      </p:sp>
      <p:pic>
        <p:nvPicPr>
          <p:cNvPr id="6" name="Picture 5">
            <a:extLst>
              <a:ext uri="{FF2B5EF4-FFF2-40B4-BE49-F238E27FC236}">
                <a16:creationId xmlns:a16="http://schemas.microsoft.com/office/drawing/2014/main" id="{72E62CA2-32E6-984F-9BB6-3F90C3D255C0}"/>
              </a:ext>
            </a:extLst>
          </p:cNvPr>
          <p:cNvPicPr>
            <a:picLocks noChangeAspect="1"/>
          </p:cNvPicPr>
          <p:nvPr/>
        </p:nvPicPr>
        <p:blipFill>
          <a:blip r:embed="rId2"/>
          <a:stretch>
            <a:fillRect/>
          </a:stretch>
        </p:blipFill>
        <p:spPr>
          <a:xfrm>
            <a:off x="1233331" y="3812795"/>
            <a:ext cx="2400152" cy="2868474"/>
          </a:xfrm>
          <a:prstGeom prst="rect">
            <a:avLst/>
          </a:prstGeom>
        </p:spPr>
      </p:pic>
      <p:pic>
        <p:nvPicPr>
          <p:cNvPr id="7" name="Picture 6">
            <a:extLst>
              <a:ext uri="{FF2B5EF4-FFF2-40B4-BE49-F238E27FC236}">
                <a16:creationId xmlns:a16="http://schemas.microsoft.com/office/drawing/2014/main" id="{C24C57E9-EBC7-D541-A7E5-7D6345308704}"/>
              </a:ext>
            </a:extLst>
          </p:cNvPr>
          <p:cNvPicPr>
            <a:picLocks noChangeAspect="1"/>
          </p:cNvPicPr>
          <p:nvPr/>
        </p:nvPicPr>
        <p:blipFill>
          <a:blip r:embed="rId3"/>
          <a:stretch>
            <a:fillRect/>
          </a:stretch>
        </p:blipFill>
        <p:spPr>
          <a:xfrm>
            <a:off x="4850674" y="3894466"/>
            <a:ext cx="2995748" cy="2388276"/>
          </a:xfrm>
          <a:prstGeom prst="rect">
            <a:avLst/>
          </a:prstGeom>
        </p:spPr>
      </p:pic>
      <p:sp>
        <p:nvSpPr>
          <p:cNvPr id="8" name="TextBox 7">
            <a:extLst>
              <a:ext uri="{FF2B5EF4-FFF2-40B4-BE49-F238E27FC236}">
                <a16:creationId xmlns:a16="http://schemas.microsoft.com/office/drawing/2014/main" id="{27B31E7D-4FCE-E645-829C-8A3B72F3F8BA}"/>
              </a:ext>
            </a:extLst>
          </p:cNvPr>
          <p:cNvSpPr txBox="1"/>
          <p:nvPr/>
        </p:nvSpPr>
        <p:spPr>
          <a:xfrm>
            <a:off x="1715101" y="3182357"/>
            <a:ext cx="1436612" cy="584775"/>
          </a:xfrm>
          <a:prstGeom prst="rect">
            <a:avLst/>
          </a:prstGeom>
          <a:noFill/>
        </p:spPr>
        <p:txBody>
          <a:bodyPr wrap="none" rtlCol="0">
            <a:spAutoFit/>
          </a:bodyPr>
          <a:lstStyle/>
          <a:p>
            <a:pPr algn="l"/>
            <a:r>
              <a:rPr lang="en-CH" sz="3200" dirty="0">
                <a:solidFill>
                  <a:srgbClr val="0000FF"/>
                </a:solidFill>
                <a:latin typeface="Cambria" panose="02040503050406030204" pitchFamily="18" charset="0"/>
                <a:ea typeface="Cambria" panose="02040503050406030204" pitchFamily="18" charset="0"/>
              </a:rPr>
              <a:t>SoftMC</a:t>
            </a:r>
          </a:p>
        </p:txBody>
      </p:sp>
      <p:sp>
        <p:nvSpPr>
          <p:cNvPr id="9" name="TextBox 8">
            <a:extLst>
              <a:ext uri="{FF2B5EF4-FFF2-40B4-BE49-F238E27FC236}">
                <a16:creationId xmlns:a16="http://schemas.microsoft.com/office/drawing/2014/main" id="{7A289A42-05C0-AA44-A903-ED5C85AB5BB3}"/>
              </a:ext>
            </a:extLst>
          </p:cNvPr>
          <p:cNvSpPr txBox="1"/>
          <p:nvPr/>
        </p:nvSpPr>
        <p:spPr>
          <a:xfrm>
            <a:off x="5197583" y="3182357"/>
            <a:ext cx="2231316" cy="584775"/>
          </a:xfrm>
          <a:prstGeom prst="rect">
            <a:avLst/>
          </a:prstGeom>
          <a:noFill/>
        </p:spPr>
        <p:txBody>
          <a:bodyPr wrap="none" rtlCol="0">
            <a:spAutoFit/>
          </a:bodyPr>
          <a:lstStyle/>
          <a:p>
            <a:pPr algn="ctr"/>
            <a:r>
              <a:rPr lang="en-CH" sz="3200" dirty="0">
                <a:solidFill>
                  <a:srgbClr val="0000FF"/>
                </a:solidFill>
                <a:latin typeface="Cambria" panose="02040503050406030204" pitchFamily="18" charset="0"/>
                <a:ea typeface="Cambria" panose="02040503050406030204" pitchFamily="18" charset="0"/>
              </a:rPr>
              <a:t>Litex Tester</a:t>
            </a:r>
          </a:p>
        </p:txBody>
      </p:sp>
    </p:spTree>
    <p:extLst>
      <p:ext uri="{BB962C8B-B14F-4D97-AF65-F5344CB8AC3E}">
        <p14:creationId xmlns:p14="http://schemas.microsoft.com/office/powerpoint/2010/main" val="12100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AF4-017A-D717-7F5F-3B2D361C482B}"/>
              </a:ext>
            </a:extLst>
          </p:cNvPr>
          <p:cNvSpPr>
            <a:spLocks noGrp="1"/>
          </p:cNvSpPr>
          <p:nvPr>
            <p:ph type="title"/>
          </p:nvPr>
        </p:nvSpPr>
        <p:spPr/>
        <p:txBody>
          <a:bodyPr>
            <a:normAutofit/>
          </a:bodyPr>
          <a:lstStyle/>
          <a:p>
            <a:r>
              <a:rPr lang="en-TR" sz="3900" dirty="0"/>
              <a:t>Limitations of </a:t>
            </a:r>
            <a:r>
              <a:rPr lang="en-TR" sz="3900"/>
              <a:t>Existing Infrastructure</a:t>
            </a:r>
            <a:endParaRPr lang="en-TR" sz="3900" dirty="0"/>
          </a:p>
        </p:txBody>
      </p:sp>
      <p:pic>
        <p:nvPicPr>
          <p:cNvPr id="4" name="Picture 3">
            <a:extLst>
              <a:ext uri="{FF2B5EF4-FFF2-40B4-BE49-F238E27FC236}">
                <a16:creationId xmlns:a16="http://schemas.microsoft.com/office/drawing/2014/main" id="{25333488-4D56-21F3-4424-52FBD3022D22}"/>
              </a:ext>
            </a:extLst>
          </p:cNvPr>
          <p:cNvPicPr>
            <a:picLocks noChangeAspect="1"/>
          </p:cNvPicPr>
          <p:nvPr/>
        </p:nvPicPr>
        <p:blipFill rotWithShape="1">
          <a:blip r:embed="rId3"/>
          <a:srcRect r="72395"/>
          <a:stretch/>
        </p:blipFill>
        <p:spPr>
          <a:xfrm>
            <a:off x="-81396" y="1076143"/>
            <a:ext cx="3627444" cy="1435022"/>
          </a:xfrm>
          <a:prstGeom prst="rect">
            <a:avLst/>
          </a:prstGeom>
        </p:spPr>
      </p:pic>
      <p:pic>
        <p:nvPicPr>
          <p:cNvPr id="5" name="Picture 4">
            <a:extLst>
              <a:ext uri="{FF2B5EF4-FFF2-40B4-BE49-F238E27FC236}">
                <a16:creationId xmlns:a16="http://schemas.microsoft.com/office/drawing/2014/main" id="{BD698D33-FA54-E089-DA35-FD02BA5636D7}"/>
              </a:ext>
            </a:extLst>
          </p:cNvPr>
          <p:cNvPicPr>
            <a:picLocks noChangeAspect="1"/>
          </p:cNvPicPr>
          <p:nvPr/>
        </p:nvPicPr>
        <p:blipFill rotWithShape="1">
          <a:blip r:embed="rId3"/>
          <a:srcRect l="27706" r="51309"/>
          <a:stretch/>
        </p:blipFill>
        <p:spPr>
          <a:xfrm>
            <a:off x="3393373" y="1076142"/>
            <a:ext cx="2757582" cy="1435024"/>
          </a:xfrm>
          <a:prstGeom prst="rect">
            <a:avLst/>
          </a:prstGeom>
        </p:spPr>
      </p:pic>
      <p:pic>
        <p:nvPicPr>
          <p:cNvPr id="6" name="Picture 5">
            <a:extLst>
              <a:ext uri="{FF2B5EF4-FFF2-40B4-BE49-F238E27FC236}">
                <a16:creationId xmlns:a16="http://schemas.microsoft.com/office/drawing/2014/main" id="{A7E1C4A5-CD83-F743-5A60-379CE6F25132}"/>
              </a:ext>
            </a:extLst>
          </p:cNvPr>
          <p:cNvPicPr>
            <a:picLocks noChangeAspect="1"/>
          </p:cNvPicPr>
          <p:nvPr/>
        </p:nvPicPr>
        <p:blipFill rotWithShape="1">
          <a:blip r:embed="rId3"/>
          <a:srcRect l="48629" r="40673"/>
          <a:stretch/>
        </p:blipFill>
        <p:spPr>
          <a:xfrm>
            <a:off x="6151735" y="1076141"/>
            <a:ext cx="1405824" cy="1435022"/>
          </a:xfrm>
          <a:prstGeom prst="rect">
            <a:avLst/>
          </a:prstGeom>
        </p:spPr>
      </p:pic>
      <p:pic>
        <p:nvPicPr>
          <p:cNvPr id="7" name="Picture 6">
            <a:extLst>
              <a:ext uri="{FF2B5EF4-FFF2-40B4-BE49-F238E27FC236}">
                <a16:creationId xmlns:a16="http://schemas.microsoft.com/office/drawing/2014/main" id="{2210497F-E963-FF21-EE6C-35955C53A870}"/>
              </a:ext>
            </a:extLst>
          </p:cNvPr>
          <p:cNvPicPr>
            <a:picLocks noChangeAspect="1"/>
          </p:cNvPicPr>
          <p:nvPr/>
        </p:nvPicPr>
        <p:blipFill rotWithShape="1">
          <a:blip r:embed="rId3"/>
          <a:srcRect l="58916" r="29152"/>
          <a:stretch/>
        </p:blipFill>
        <p:spPr>
          <a:xfrm>
            <a:off x="7546920" y="1076141"/>
            <a:ext cx="1568038" cy="1435022"/>
          </a:xfrm>
          <a:prstGeom prst="rect">
            <a:avLst/>
          </a:prstGeom>
        </p:spPr>
      </p:pic>
      <p:sp>
        <p:nvSpPr>
          <p:cNvPr id="9" name="Rectangle 8">
            <a:extLst>
              <a:ext uri="{FF2B5EF4-FFF2-40B4-BE49-F238E27FC236}">
                <a16:creationId xmlns:a16="http://schemas.microsoft.com/office/drawing/2014/main" id="{B1BFAF99-6265-291D-062E-7AF005C946F3}"/>
              </a:ext>
            </a:extLst>
          </p:cNvPr>
          <p:cNvSpPr/>
          <p:nvPr/>
        </p:nvSpPr>
        <p:spPr>
          <a:xfrm>
            <a:off x="-69573" y="3006463"/>
            <a:ext cx="9312965" cy="858862"/>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Impose restrictions on the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DDR4 interface</a:t>
            </a:r>
            <a: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Restrictions limit various characterization experiments.</a:t>
            </a:r>
            <a:endPar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10" name="Rectangle 9">
            <a:extLst>
              <a:ext uri="{FF2B5EF4-FFF2-40B4-BE49-F238E27FC236}">
                <a16:creationId xmlns:a16="http://schemas.microsoft.com/office/drawing/2014/main" id="{30C82A10-2DFF-5F2F-97D3-78E7F88B8A50}"/>
              </a:ext>
            </a:extLst>
          </p:cNvPr>
          <p:cNvSpPr/>
          <p:nvPr/>
        </p:nvSpPr>
        <p:spPr>
          <a:xfrm>
            <a:off x="-84483" y="4047119"/>
            <a:ext cx="9312965" cy="934179"/>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Difficult to set </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up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a:t>
            </a:r>
            <a: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based on</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discontinued HW/SW</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and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use</a:t>
            </a: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 (require developing HW)</a:t>
            </a:r>
          </a:p>
        </p:txBody>
      </p:sp>
      <p:sp>
        <p:nvSpPr>
          <p:cNvPr id="11" name="Rectangle 10">
            <a:extLst>
              <a:ext uri="{FF2B5EF4-FFF2-40B4-BE49-F238E27FC236}">
                <a16:creationId xmlns:a16="http://schemas.microsoft.com/office/drawing/2014/main" id="{C1C60D4C-C17C-0343-0345-EB8AC701CC53}"/>
              </a:ext>
            </a:extLst>
          </p:cNvPr>
          <p:cNvSpPr/>
          <p:nvPr/>
        </p:nvSpPr>
        <p:spPr>
          <a:xfrm>
            <a:off x="-84483" y="5163092"/>
            <a:ext cx="9312965" cy="934178"/>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Monolithic hardware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design </a:t>
            </a:r>
            <a:b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makes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extensions (new standards</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prototypes</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relatively difficult</a:t>
            </a:r>
          </a:p>
        </p:txBody>
      </p:sp>
    </p:spTree>
    <p:extLst>
      <p:ext uri="{BB962C8B-B14F-4D97-AF65-F5344CB8AC3E}">
        <p14:creationId xmlns:p14="http://schemas.microsoft.com/office/powerpoint/2010/main" val="3574200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F943-B588-9D84-F40E-14A0EF8055F4}"/>
              </a:ext>
            </a:extLst>
          </p:cNvPr>
          <p:cNvSpPr>
            <a:spLocks noGrp="1"/>
          </p:cNvSpPr>
          <p:nvPr>
            <p:ph type="title"/>
          </p:nvPr>
        </p:nvSpPr>
        <p:spPr/>
        <p:txBody>
          <a:bodyPr>
            <a:noAutofit/>
          </a:bodyPr>
          <a:lstStyle/>
          <a:p>
            <a:r>
              <a:rPr lang="en-US" dirty="0"/>
              <a:t>DRAM Bender: Design Goals</a:t>
            </a:r>
            <a:endParaRPr lang="en-CH" dirty="0"/>
          </a:p>
        </p:txBody>
      </p:sp>
      <p:sp>
        <p:nvSpPr>
          <p:cNvPr id="4" name="Content Placeholder 2">
            <a:extLst>
              <a:ext uri="{FF2B5EF4-FFF2-40B4-BE49-F238E27FC236}">
                <a16:creationId xmlns:a16="http://schemas.microsoft.com/office/drawing/2014/main" id="{02F45C93-25B0-2AD3-107F-74376075F206}"/>
              </a:ext>
            </a:extLst>
          </p:cNvPr>
          <p:cNvSpPr>
            <a:spLocks noGrp="1"/>
          </p:cNvSpPr>
          <p:nvPr>
            <p:ph idx="1"/>
          </p:nvPr>
        </p:nvSpPr>
        <p:spPr>
          <a:xfrm>
            <a:off x="228600" y="1045030"/>
            <a:ext cx="8458200" cy="5286100"/>
          </a:xfrm>
        </p:spPr>
        <p:txBody>
          <a:bodyPr/>
          <a:lstStyle/>
          <a:p>
            <a:r>
              <a:rPr lang="en-US" sz="2800" dirty="0">
                <a:solidFill>
                  <a:srgbClr val="0000FF"/>
                </a:solidFill>
              </a:rPr>
              <a:t>Flexibility</a:t>
            </a:r>
          </a:p>
          <a:p>
            <a:pPr lvl="1"/>
            <a:r>
              <a:rPr lang="en-US" sz="2400" dirty="0"/>
              <a:t>Ability to test </a:t>
            </a:r>
            <a:r>
              <a:rPr lang="en-US" sz="2400" dirty="0">
                <a:solidFill>
                  <a:srgbClr val="00B050"/>
                </a:solidFill>
              </a:rPr>
              <a:t>any</a:t>
            </a:r>
            <a:r>
              <a:rPr lang="en-US" sz="2400" i="1" dirty="0">
                <a:solidFill>
                  <a:srgbClr val="00B050"/>
                </a:solidFill>
              </a:rPr>
              <a:t> </a:t>
            </a:r>
            <a:r>
              <a:rPr lang="en-US" sz="2400" dirty="0">
                <a:solidFill>
                  <a:srgbClr val="00B050"/>
                </a:solidFill>
              </a:rPr>
              <a:t>DRAM operation</a:t>
            </a:r>
          </a:p>
          <a:p>
            <a:pPr lvl="1">
              <a:spcAft>
                <a:spcPts val="1350"/>
              </a:spcAft>
            </a:pPr>
            <a:r>
              <a:rPr lang="en-US" sz="2400" dirty="0"/>
              <a:t>Ability to test </a:t>
            </a:r>
            <a:r>
              <a:rPr lang="en-US" sz="2400" dirty="0">
                <a:solidFill>
                  <a:srgbClr val="00B050"/>
                </a:solidFill>
              </a:rPr>
              <a:t>any combination </a:t>
            </a:r>
            <a:r>
              <a:rPr lang="en-US" sz="2400" dirty="0"/>
              <a:t>of DRAM operations </a:t>
            </a:r>
            <a:br>
              <a:rPr lang="en-US" sz="2400" dirty="0"/>
            </a:br>
            <a:r>
              <a:rPr lang="en-US" sz="2400" dirty="0"/>
              <a:t>and </a:t>
            </a:r>
            <a:r>
              <a:rPr lang="en-US" sz="2400" dirty="0">
                <a:solidFill>
                  <a:srgbClr val="00B050"/>
                </a:solidFill>
              </a:rPr>
              <a:t>custom timing parameters</a:t>
            </a:r>
            <a:endParaRPr lang="en-US" sz="1200" dirty="0">
              <a:solidFill>
                <a:srgbClr val="00B050"/>
              </a:solidFill>
            </a:endParaRPr>
          </a:p>
          <a:p>
            <a:r>
              <a:rPr lang="en-US" sz="2800" dirty="0">
                <a:solidFill>
                  <a:srgbClr val="0000FF"/>
                </a:solidFill>
              </a:rPr>
              <a:t>Ease of use</a:t>
            </a:r>
          </a:p>
          <a:p>
            <a:pPr lvl="1">
              <a:buClr>
                <a:schemeClr val="tx1"/>
              </a:buClr>
            </a:pPr>
            <a:r>
              <a:rPr lang="en-US" sz="2400" dirty="0">
                <a:solidFill>
                  <a:srgbClr val="00B050"/>
                </a:solidFill>
              </a:rPr>
              <a:t>Simple</a:t>
            </a:r>
            <a:r>
              <a:rPr lang="en-US" sz="2400" dirty="0"/>
              <a:t> programming interface (C++)</a:t>
            </a:r>
          </a:p>
          <a:p>
            <a:pPr lvl="1">
              <a:buClr>
                <a:schemeClr val="tx1"/>
              </a:buClr>
            </a:pPr>
            <a:r>
              <a:rPr lang="en-US" sz="2400" dirty="0">
                <a:solidFill>
                  <a:srgbClr val="00B050"/>
                </a:solidFill>
              </a:rPr>
              <a:t>Minimal</a:t>
            </a:r>
            <a:r>
              <a:rPr lang="en-US" sz="2400" dirty="0"/>
              <a:t> programming effort and time</a:t>
            </a:r>
          </a:p>
          <a:p>
            <a:pPr lvl="1">
              <a:buClr>
                <a:schemeClr val="tx1"/>
              </a:buClr>
            </a:pPr>
            <a:r>
              <a:rPr lang="en-US" sz="2400" dirty="0">
                <a:solidFill>
                  <a:srgbClr val="00B050"/>
                </a:solidFill>
              </a:rPr>
              <a:t>Accessible</a:t>
            </a:r>
            <a:r>
              <a:rPr lang="en-US" sz="2400" dirty="0"/>
              <a:t> to a wide range of users</a:t>
            </a:r>
          </a:p>
          <a:p>
            <a:pPr lvl="2">
              <a:spcAft>
                <a:spcPts val="1500"/>
              </a:spcAft>
            </a:pPr>
            <a:r>
              <a:rPr lang="en-US" i="1" dirty="0"/>
              <a:t>who may lack experience in hardware design</a:t>
            </a:r>
          </a:p>
          <a:p>
            <a:pPr>
              <a:spcBef>
                <a:spcPts val="0"/>
              </a:spcBef>
              <a:spcAft>
                <a:spcPts val="500"/>
              </a:spcAft>
            </a:pPr>
            <a:r>
              <a:rPr lang="en-US" sz="2800" dirty="0">
                <a:solidFill>
                  <a:srgbClr val="0000FF"/>
                </a:solidFill>
              </a:rPr>
              <a:t>Extensibility</a:t>
            </a:r>
          </a:p>
          <a:p>
            <a:pPr marL="684000" lvl="1">
              <a:lnSpc>
                <a:spcPct val="100000"/>
              </a:lnSpc>
              <a:spcBef>
                <a:spcPts val="0"/>
              </a:spcBef>
              <a:buClr>
                <a:schemeClr val="tx1"/>
              </a:buClr>
            </a:pPr>
            <a:r>
              <a:rPr lang="en-US" sz="2400" dirty="0">
                <a:solidFill>
                  <a:srgbClr val="00B050"/>
                </a:solidFill>
              </a:rPr>
              <a:t>Modular </a:t>
            </a:r>
            <a:r>
              <a:rPr lang="en-US" sz="2400" dirty="0"/>
              <a:t>design</a:t>
            </a:r>
          </a:p>
          <a:p>
            <a:pPr marL="684000" lvl="1">
              <a:lnSpc>
                <a:spcPct val="100000"/>
              </a:lnSpc>
              <a:buClr>
                <a:schemeClr val="tx1"/>
              </a:buClr>
            </a:pPr>
            <a:r>
              <a:rPr lang="en-US" sz="2400" dirty="0">
                <a:solidFill>
                  <a:srgbClr val="00B050"/>
                </a:solidFill>
              </a:rPr>
              <a:t>Well-defined</a:t>
            </a:r>
            <a:r>
              <a:rPr lang="en-US" sz="2400" dirty="0"/>
              <a:t> </a:t>
            </a:r>
            <a:r>
              <a:rPr lang="en-US" sz="2400" dirty="0">
                <a:solidFill>
                  <a:srgbClr val="00B050"/>
                </a:solidFill>
              </a:rPr>
              <a:t>interfaces</a:t>
            </a:r>
            <a:r>
              <a:rPr lang="en-US" sz="2400" dirty="0"/>
              <a:t> between hardware modules</a:t>
            </a:r>
          </a:p>
        </p:txBody>
      </p:sp>
    </p:spTree>
    <p:custDataLst>
      <p:tags r:id="rId1"/>
    </p:custDataLst>
    <p:extLst>
      <p:ext uri="{BB962C8B-B14F-4D97-AF65-F5344CB8AC3E}">
        <p14:creationId xmlns:p14="http://schemas.microsoft.com/office/powerpoint/2010/main" val="3552104516"/>
      </p:ext>
    </p:extLst>
  </p:cSld>
  <p:clrMapOvr>
    <a:masterClrMapping/>
  </p:clrMapOvr>
  <mc:AlternateContent xmlns:mc="http://schemas.openxmlformats.org/markup-compatibility/2006" xmlns:p14="http://schemas.microsoft.com/office/powerpoint/2010/main">
    <mc:Choice Requires="p14">
      <p:transition spd="slow" p14:dur="2000" advTm="36059"/>
    </mc:Choice>
    <mc:Fallback xmlns="">
      <p:transition spd="slow" advTm="360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Overview</a:t>
            </a:r>
          </a:p>
        </p:txBody>
      </p:sp>
      <p:sp>
        <p:nvSpPr>
          <p:cNvPr id="4" name="TextBox 3">
            <a:extLst>
              <a:ext uri="{FF2B5EF4-FFF2-40B4-BE49-F238E27FC236}">
                <a16:creationId xmlns:a16="http://schemas.microsoft.com/office/drawing/2014/main" id="{81555E85-7CF3-D547-996C-C2BAB1779883}"/>
              </a:ext>
            </a:extLst>
          </p:cNvPr>
          <p:cNvSpPr txBox="1"/>
          <p:nvPr/>
        </p:nvSpPr>
        <p:spPr>
          <a:xfrm>
            <a:off x="-99645" y="1017355"/>
            <a:ext cx="9338894" cy="954107"/>
          </a:xfrm>
          <a:prstGeom prst="rect">
            <a:avLst/>
          </a:prstGeom>
          <a:solidFill>
            <a:schemeClr val="accent2">
              <a:lumMod val="40000"/>
              <a:lumOff val="60000"/>
            </a:schemeClr>
          </a:solidFill>
          <a:ln w="38100">
            <a:solidFill>
              <a:schemeClr val="tx1"/>
            </a:solidFill>
          </a:ln>
        </p:spPr>
        <p:txBody>
          <a:bodyPr wrap="square" rtlCol="0">
            <a:spAutoFit/>
          </a:bodyPr>
          <a:lstStyle/>
          <a:p>
            <a:pPr marL="0" indent="0" algn="ctr">
              <a:lnSpc>
                <a:spcPct val="100000"/>
              </a:lnSpc>
              <a:buNone/>
            </a:pPr>
            <a:r>
              <a:rPr lang="en-US" sz="2800" dirty="0">
                <a:solidFill>
                  <a:srgbClr val="0000FF"/>
                </a:solidFill>
                <a:latin typeface="Cambria" panose="02040503050406030204" pitchFamily="18" charset="0"/>
              </a:rPr>
              <a:t>Publicly-available </a:t>
            </a:r>
            <a:r>
              <a:rPr lang="en-US" sz="2800" dirty="0">
                <a:latin typeface="Cambria" panose="02040503050406030204" pitchFamily="18" charset="0"/>
              </a:rPr>
              <a:t>FPGA-based </a:t>
            </a:r>
            <a:br>
              <a:rPr lang="en-US" sz="2800" dirty="0">
                <a:latin typeface="Cambria" panose="02040503050406030204" pitchFamily="18" charset="0"/>
              </a:rPr>
            </a:br>
            <a:r>
              <a:rPr lang="en-US" sz="2800" dirty="0">
                <a:latin typeface="Cambria" panose="02040503050406030204" pitchFamily="18" charset="0"/>
              </a:rPr>
              <a:t>DDR4/3 (and HBM2) characterization infrastructure</a:t>
            </a:r>
          </a:p>
        </p:txBody>
      </p:sp>
      <p:sp>
        <p:nvSpPr>
          <p:cNvPr id="5" name="TextBox 4">
            <a:extLst>
              <a:ext uri="{FF2B5EF4-FFF2-40B4-BE49-F238E27FC236}">
                <a16:creationId xmlns:a16="http://schemas.microsoft.com/office/drawing/2014/main" id="{6DA5AC01-52F2-7341-A224-9649258B30A2}"/>
              </a:ext>
            </a:extLst>
          </p:cNvPr>
          <p:cNvSpPr txBox="1"/>
          <p:nvPr/>
        </p:nvSpPr>
        <p:spPr>
          <a:xfrm>
            <a:off x="-205153" y="2216458"/>
            <a:ext cx="9549910" cy="556049"/>
          </a:xfrm>
          <a:prstGeom prst="rect">
            <a:avLst/>
          </a:prstGeom>
          <a:solidFill>
            <a:srgbClr val="00B050"/>
          </a:solidFill>
          <a:ln w="38100">
            <a:solidFill>
              <a:schemeClr val="tx1"/>
            </a:solidFill>
          </a:ln>
        </p:spPr>
        <p:txBody>
          <a:bodyPr wrap="square" rtlCol="0">
            <a:noAutofit/>
          </a:bodyPr>
          <a:lstStyle/>
          <a:p>
            <a:pPr algn="ctr"/>
            <a:r>
              <a:rPr lang="en-US" sz="2800" dirty="0">
                <a:solidFill>
                  <a:schemeClr val="bg1"/>
                </a:solidFill>
                <a:latin typeface="Cambria" panose="02040503050406030204" pitchFamily="18" charset="0"/>
              </a:rPr>
              <a:t>Easily programmable using the DRAM Bender C++ API</a:t>
            </a:r>
            <a:endParaRPr lang="en-CH" sz="2800" dirty="0">
              <a:solidFill>
                <a:schemeClr val="bg1"/>
              </a:solidFill>
              <a:latin typeface="Cambria" panose="02040503050406030204" pitchFamily="18" charset="0"/>
            </a:endParaRP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5936" y="3113655"/>
            <a:ext cx="7854032" cy="3250799"/>
          </a:xfrm>
          <a:prstGeom prst="rect">
            <a:avLst/>
          </a:prstGeom>
        </p:spPr>
      </p:pic>
      <p:sp>
        <p:nvSpPr>
          <p:cNvPr id="8" name="TextBox 7">
            <a:extLst>
              <a:ext uri="{FF2B5EF4-FFF2-40B4-BE49-F238E27FC236}">
                <a16:creationId xmlns:a16="http://schemas.microsoft.com/office/drawing/2014/main" id="{C6B447A8-8326-954B-9D76-1C6FF96767D3}"/>
              </a:ext>
            </a:extLst>
          </p:cNvPr>
          <p:cNvSpPr txBox="1"/>
          <p:nvPr/>
        </p:nvSpPr>
        <p:spPr>
          <a:xfrm rot="5400000">
            <a:off x="7723875" y="5546924"/>
            <a:ext cx="1668377" cy="307777"/>
          </a:xfrm>
          <a:prstGeom prst="rect">
            <a:avLst/>
          </a:prstGeom>
          <a:noFill/>
        </p:spPr>
        <p:txBody>
          <a:bodyPr wrap="square" rtlCol="0">
            <a:spAutoFit/>
          </a:bodyPr>
          <a:lstStyle/>
          <a:p>
            <a:r>
              <a:rPr lang="en-US" sz="1400" i="1" dirty="0">
                <a:latin typeface="Cambria" panose="02040503050406030204" pitchFamily="18" charset="0"/>
              </a:rPr>
              <a:t>[</a:t>
            </a:r>
            <a:r>
              <a:rPr lang="en-US" sz="1400" i="1" dirty="0" err="1">
                <a:latin typeface="Cambria" panose="02040503050406030204" pitchFamily="18" charset="0"/>
              </a:rPr>
              <a:t>Yaglikci</a:t>
            </a:r>
            <a:r>
              <a:rPr lang="en-US" sz="1400" i="1" dirty="0">
                <a:latin typeface="Cambria" panose="02040503050406030204" pitchFamily="18" charset="0"/>
              </a:rPr>
              <a:t>+, DSN’22]</a:t>
            </a:r>
            <a:endParaRPr lang="en-CH" sz="1400" i="1" dirty="0">
              <a:latin typeface="Cambria" panose="02040503050406030204" pitchFamily="18" charset="0"/>
            </a:endParaRPr>
          </a:p>
        </p:txBody>
      </p:sp>
    </p:spTree>
    <p:extLst>
      <p:ext uri="{BB962C8B-B14F-4D97-AF65-F5344CB8AC3E}">
        <p14:creationId xmlns:p14="http://schemas.microsoft.com/office/powerpoint/2010/main" val="797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Prototypes</a:t>
            </a: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56333" y="4948416"/>
            <a:ext cx="3837003" cy="1588143"/>
          </a:xfrm>
          <a:prstGeom prst="rect">
            <a:avLst/>
          </a:prstGeom>
        </p:spPr>
      </p:pic>
      <p:sp>
        <p:nvSpPr>
          <p:cNvPr id="9" name="TextBox 8">
            <a:extLst>
              <a:ext uri="{FF2B5EF4-FFF2-40B4-BE49-F238E27FC236}">
                <a16:creationId xmlns:a16="http://schemas.microsoft.com/office/drawing/2014/main" id="{4CFB3B57-D70E-F648-AD14-0CFA8A08511F}"/>
              </a:ext>
            </a:extLst>
          </p:cNvPr>
          <p:cNvSpPr txBox="1"/>
          <p:nvPr/>
        </p:nvSpPr>
        <p:spPr>
          <a:xfrm>
            <a:off x="-99646" y="2532326"/>
            <a:ext cx="9338894" cy="523220"/>
          </a:xfrm>
          <a:prstGeom prst="rect">
            <a:avLst/>
          </a:prstGeom>
          <a:solidFill>
            <a:schemeClr val="accent2">
              <a:lumMod val="40000"/>
              <a:lumOff val="60000"/>
            </a:schemeClr>
          </a:solidFill>
          <a:ln w="38100">
            <a:solidFill>
              <a:schemeClr val="tx1"/>
            </a:solidFill>
          </a:ln>
        </p:spPr>
        <p:txBody>
          <a:bodyPr wrap="square" rtlCol="0">
            <a:spAutoFit/>
          </a:bodyPr>
          <a:lstStyle/>
          <a:p>
            <a:pPr marL="0" indent="0" algn="ctr">
              <a:lnSpc>
                <a:spcPct val="100000"/>
              </a:lnSpc>
              <a:buNone/>
            </a:pPr>
            <a:r>
              <a:rPr lang="en-US" sz="2800" dirty="0">
                <a:latin typeface="Cambria" panose="02040503050406030204" pitchFamily="18" charset="0"/>
              </a:rPr>
              <a:t>Five out of the box FPGA-based prototypes</a:t>
            </a:r>
          </a:p>
        </p:txBody>
      </p:sp>
      <p:pic>
        <p:nvPicPr>
          <p:cNvPr id="10" name="Picture 9">
            <a:extLst>
              <a:ext uri="{FF2B5EF4-FFF2-40B4-BE49-F238E27FC236}">
                <a16:creationId xmlns:a16="http://schemas.microsoft.com/office/drawing/2014/main" id="{CC700024-07D5-B941-8569-90364DF6D885}"/>
              </a:ext>
            </a:extLst>
          </p:cNvPr>
          <p:cNvPicPr>
            <a:picLocks noChangeAspect="1"/>
          </p:cNvPicPr>
          <p:nvPr/>
        </p:nvPicPr>
        <p:blipFill rotWithShape="1">
          <a:blip r:embed="rId5"/>
          <a:srcRect r="72395"/>
          <a:stretch/>
        </p:blipFill>
        <p:spPr>
          <a:xfrm>
            <a:off x="539831" y="902675"/>
            <a:ext cx="4032169" cy="1595133"/>
          </a:xfrm>
          <a:prstGeom prst="rect">
            <a:avLst/>
          </a:prstGeom>
        </p:spPr>
      </p:pic>
      <p:pic>
        <p:nvPicPr>
          <p:cNvPr id="11" name="Picture 10">
            <a:extLst>
              <a:ext uri="{FF2B5EF4-FFF2-40B4-BE49-F238E27FC236}">
                <a16:creationId xmlns:a16="http://schemas.microsoft.com/office/drawing/2014/main" id="{36395983-670E-0E46-A61E-CD70D7C50D28}"/>
              </a:ext>
            </a:extLst>
          </p:cNvPr>
          <p:cNvPicPr>
            <a:picLocks noChangeAspect="1"/>
          </p:cNvPicPr>
          <p:nvPr/>
        </p:nvPicPr>
        <p:blipFill rotWithShape="1">
          <a:blip r:embed="rId5"/>
          <a:srcRect l="70893" r="498"/>
          <a:stretch/>
        </p:blipFill>
        <p:spPr>
          <a:xfrm>
            <a:off x="4572000" y="902675"/>
            <a:ext cx="4179088" cy="1595133"/>
          </a:xfrm>
          <a:prstGeom prst="rect">
            <a:avLst/>
          </a:prstGeom>
        </p:spPr>
      </p:pic>
      <p:pic>
        <p:nvPicPr>
          <p:cNvPr id="3" name="Picture 2">
            <a:extLst>
              <a:ext uri="{FF2B5EF4-FFF2-40B4-BE49-F238E27FC236}">
                <a16:creationId xmlns:a16="http://schemas.microsoft.com/office/drawing/2014/main" id="{074A2818-9860-BF4A-9676-9E39611E43DA}"/>
              </a:ext>
            </a:extLst>
          </p:cNvPr>
          <p:cNvPicPr>
            <a:picLocks noChangeAspect="1"/>
          </p:cNvPicPr>
          <p:nvPr/>
        </p:nvPicPr>
        <p:blipFill>
          <a:blip r:embed="rId6"/>
          <a:stretch>
            <a:fillRect/>
          </a:stretch>
        </p:blipFill>
        <p:spPr>
          <a:xfrm>
            <a:off x="4067173" y="3259305"/>
            <a:ext cx="2711450" cy="1581150"/>
          </a:xfrm>
          <a:prstGeom prst="rect">
            <a:avLst/>
          </a:prstGeom>
        </p:spPr>
      </p:pic>
      <p:pic>
        <p:nvPicPr>
          <p:cNvPr id="6" name="Picture 5">
            <a:extLst>
              <a:ext uri="{FF2B5EF4-FFF2-40B4-BE49-F238E27FC236}">
                <a16:creationId xmlns:a16="http://schemas.microsoft.com/office/drawing/2014/main" id="{492168FF-FA29-6C44-8E50-EB8E81AC202A}"/>
              </a:ext>
            </a:extLst>
          </p:cNvPr>
          <p:cNvPicPr>
            <a:picLocks noChangeAspect="1"/>
          </p:cNvPicPr>
          <p:nvPr/>
        </p:nvPicPr>
        <p:blipFill>
          <a:blip r:embed="rId7"/>
          <a:stretch>
            <a:fillRect/>
          </a:stretch>
        </p:blipFill>
        <p:spPr>
          <a:xfrm>
            <a:off x="798904" y="3277432"/>
            <a:ext cx="2831737" cy="1563023"/>
          </a:xfrm>
          <a:prstGeom prst="rect">
            <a:avLst/>
          </a:prstGeom>
        </p:spPr>
      </p:pic>
      <p:pic>
        <p:nvPicPr>
          <p:cNvPr id="12" name="Picture 11">
            <a:extLst>
              <a:ext uri="{FF2B5EF4-FFF2-40B4-BE49-F238E27FC236}">
                <a16:creationId xmlns:a16="http://schemas.microsoft.com/office/drawing/2014/main" id="{25B58B15-A922-8647-B22B-B4A0CCC7894D}"/>
              </a:ext>
            </a:extLst>
          </p:cNvPr>
          <p:cNvPicPr>
            <a:picLocks noChangeAspect="1"/>
          </p:cNvPicPr>
          <p:nvPr/>
        </p:nvPicPr>
        <p:blipFill>
          <a:blip r:embed="rId8"/>
          <a:stretch>
            <a:fillRect/>
          </a:stretch>
        </p:blipFill>
        <p:spPr>
          <a:xfrm>
            <a:off x="75991" y="4977857"/>
            <a:ext cx="3058523" cy="1529262"/>
          </a:xfrm>
          <a:prstGeom prst="rect">
            <a:avLst/>
          </a:prstGeom>
        </p:spPr>
      </p:pic>
      <p:pic>
        <p:nvPicPr>
          <p:cNvPr id="13" name="Picture 12">
            <a:extLst>
              <a:ext uri="{FF2B5EF4-FFF2-40B4-BE49-F238E27FC236}">
                <a16:creationId xmlns:a16="http://schemas.microsoft.com/office/drawing/2014/main" id="{9D1E6CE8-B2BF-F847-AE0C-CCAABC798C38}"/>
              </a:ext>
            </a:extLst>
          </p:cNvPr>
          <p:cNvPicPr>
            <a:picLocks noChangeAspect="1"/>
          </p:cNvPicPr>
          <p:nvPr/>
        </p:nvPicPr>
        <p:blipFill>
          <a:blip r:embed="rId9"/>
          <a:stretch>
            <a:fillRect/>
          </a:stretch>
        </p:blipFill>
        <p:spPr>
          <a:xfrm>
            <a:off x="7215155" y="3429000"/>
            <a:ext cx="1669873" cy="2991394"/>
          </a:xfrm>
          <a:prstGeom prst="rect">
            <a:avLst/>
          </a:prstGeom>
        </p:spPr>
      </p:pic>
    </p:spTree>
    <p:extLst>
      <p:ext uri="{BB962C8B-B14F-4D97-AF65-F5344CB8AC3E}">
        <p14:creationId xmlns:p14="http://schemas.microsoft.com/office/powerpoint/2010/main" val="202567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9A0B-5B5D-5B44-A946-15A0BBB984AE}"/>
              </a:ext>
            </a:extLst>
          </p:cNvPr>
          <p:cNvSpPr>
            <a:spLocks noGrp="1"/>
          </p:cNvSpPr>
          <p:nvPr>
            <p:ph type="title"/>
          </p:nvPr>
        </p:nvSpPr>
        <p:spPr/>
        <p:txBody>
          <a:bodyPr/>
          <a:lstStyle/>
          <a:p>
            <a:r>
              <a:rPr lang="en-CH" dirty="0"/>
              <a:t>DRAM Bender: Three Case Studies</a:t>
            </a:r>
          </a:p>
        </p:txBody>
      </p:sp>
      <p:sp>
        <p:nvSpPr>
          <p:cNvPr id="3" name="Content Placeholder 2">
            <a:extLst>
              <a:ext uri="{FF2B5EF4-FFF2-40B4-BE49-F238E27FC236}">
                <a16:creationId xmlns:a16="http://schemas.microsoft.com/office/drawing/2014/main" id="{88DB74EE-60A6-CB43-9860-94C6B712BF39}"/>
              </a:ext>
            </a:extLst>
          </p:cNvPr>
          <p:cNvSpPr>
            <a:spLocks noGrp="1"/>
          </p:cNvSpPr>
          <p:nvPr>
            <p:ph idx="1"/>
          </p:nvPr>
        </p:nvSpPr>
        <p:spPr/>
        <p:txBody>
          <a:bodyPr/>
          <a:lstStyle/>
          <a:p>
            <a:pPr marL="514350" indent="-514350">
              <a:buFont typeface="+mj-lt"/>
              <a:buAutoNum type="arabicPeriod"/>
            </a:pPr>
            <a:r>
              <a:rPr lang="en-TR" sz="2800"/>
              <a:t>RowHammer: Interleaving Pattern of Activations</a:t>
            </a:r>
            <a:endParaRPr lang="en-US" sz="2400" dirty="0"/>
          </a:p>
          <a:p>
            <a:pPr lvl="1"/>
            <a:r>
              <a:rPr lang="en-US" sz="2400" dirty="0"/>
              <a:t>Interleaving pattern </a:t>
            </a:r>
            <a:r>
              <a:rPr lang="en-US" sz="2400" dirty="0">
                <a:solidFill>
                  <a:schemeClr val="accent6"/>
                </a:solidFill>
              </a:rPr>
              <a:t>significantly affects</a:t>
            </a:r>
            <a:br>
              <a:rPr lang="en-US" sz="2400" dirty="0"/>
            </a:br>
            <a:r>
              <a:rPr lang="en-US" sz="2400" dirty="0"/>
              <a:t>the </a:t>
            </a:r>
            <a:r>
              <a:rPr lang="en-US" sz="2400" dirty="0">
                <a:solidFill>
                  <a:schemeClr val="accent6"/>
                </a:solidFill>
              </a:rPr>
              <a:t>number</a:t>
            </a:r>
            <a:r>
              <a:rPr lang="en-US" sz="2400" dirty="0"/>
              <a:t> of </a:t>
            </a:r>
            <a:r>
              <a:rPr lang="en-US" sz="2400" dirty="0" err="1"/>
              <a:t>RowHammer</a:t>
            </a:r>
            <a:r>
              <a:rPr lang="en-US" sz="2400" dirty="0"/>
              <a:t> bitflips</a:t>
            </a:r>
          </a:p>
          <a:p>
            <a:pPr marL="0" indent="0">
              <a:buNone/>
            </a:pPr>
            <a:endParaRPr lang="en-TR" sz="400"/>
          </a:p>
          <a:p>
            <a:pPr marL="514350" indent="-514350">
              <a:buFont typeface="+mj-lt"/>
              <a:buAutoNum type="arabicPeriod" startAt="2"/>
            </a:pPr>
            <a:r>
              <a:rPr lang="en-TR" sz="2800"/>
              <a:t>RowHammer: Random Data Patterns</a:t>
            </a:r>
          </a:p>
          <a:p>
            <a:pPr lvl="1"/>
            <a:r>
              <a:rPr lang="en-TR" sz="2400"/>
              <a:t>Use </a:t>
            </a:r>
            <a:r>
              <a:rPr lang="en-TR" sz="2400">
                <a:solidFill>
                  <a:schemeClr val="accent6"/>
                </a:solidFill>
              </a:rPr>
              <a:t>512-bit random </a:t>
            </a:r>
            <a:r>
              <a:rPr lang="en-TR" sz="2400"/>
              <a:t>data </a:t>
            </a:r>
            <a:r>
              <a:rPr lang="en-TR" sz="2400">
                <a:solidFill>
                  <a:schemeClr val="accent6"/>
                </a:solidFill>
              </a:rPr>
              <a:t>patterns</a:t>
            </a:r>
          </a:p>
          <a:p>
            <a:pPr lvl="1">
              <a:buClr>
                <a:schemeClr val="tx1"/>
              </a:buClr>
            </a:pPr>
            <a:r>
              <a:rPr lang="en-TR" sz="2400">
                <a:solidFill>
                  <a:schemeClr val="accent6"/>
                </a:solidFill>
              </a:rPr>
              <a:t>Uncover more </a:t>
            </a:r>
            <a:r>
              <a:rPr lang="en-TR" sz="2400"/>
              <a:t>bitflips than </a:t>
            </a:r>
            <a:r>
              <a:rPr lang="en-TR" sz="2400">
                <a:solidFill>
                  <a:schemeClr val="accent6"/>
                </a:solidFill>
              </a:rPr>
              <a:t>8-bit </a:t>
            </a:r>
            <a:r>
              <a:rPr lang="en-TR" sz="2400"/>
              <a:t>SoftMC random patterns</a:t>
            </a:r>
            <a:endParaRPr lang="en-US" sz="2400" dirty="0"/>
          </a:p>
          <a:p>
            <a:pPr marL="0" indent="0">
              <a:buClr>
                <a:schemeClr val="tx1"/>
              </a:buClr>
              <a:buNone/>
            </a:pPr>
            <a:endParaRPr lang="en-TR" sz="400"/>
          </a:p>
          <a:p>
            <a:pPr marL="514350" indent="-514350">
              <a:buFont typeface="+mj-lt"/>
              <a:buAutoNum type="arabicPeriod" startAt="3"/>
            </a:pPr>
            <a:r>
              <a:rPr lang="en-TR" sz="2800"/>
              <a:t>In-DRAM Bitwise Operations</a:t>
            </a:r>
          </a:p>
          <a:p>
            <a:pPr lvl="1"/>
            <a:r>
              <a:rPr lang="en-TR" sz="2400"/>
              <a:t>Demonstrate in-DRAM </a:t>
            </a:r>
            <a:r>
              <a:rPr lang="en-TR" sz="2400">
                <a:solidFill>
                  <a:schemeClr val="accent6"/>
                </a:solidFill>
              </a:rPr>
              <a:t>bitwise AND/OR </a:t>
            </a:r>
            <a:r>
              <a:rPr lang="en-TR" sz="2400"/>
              <a:t>capability</a:t>
            </a:r>
            <a:br>
              <a:rPr lang="en-TR" sz="2400"/>
            </a:br>
            <a:r>
              <a:rPr lang="en-TR" sz="2400"/>
              <a:t>in </a:t>
            </a:r>
            <a:r>
              <a:rPr lang="en-TR" sz="2400">
                <a:solidFill>
                  <a:schemeClr val="accent6"/>
                </a:solidFill>
              </a:rPr>
              <a:t>real DDR4 chips</a:t>
            </a:r>
          </a:p>
          <a:p>
            <a:endParaRPr lang="en-CH" sz="2400" dirty="0"/>
          </a:p>
          <a:p>
            <a:pPr marL="0" indent="0">
              <a:buNone/>
            </a:pPr>
            <a:endParaRPr lang="en-CH" dirty="0"/>
          </a:p>
        </p:txBody>
      </p:sp>
      <p:sp>
        <p:nvSpPr>
          <p:cNvPr id="4" name="TextBox 3">
            <a:extLst>
              <a:ext uri="{FF2B5EF4-FFF2-40B4-BE49-F238E27FC236}">
                <a16:creationId xmlns:a16="http://schemas.microsoft.com/office/drawing/2014/main" id="{B77BCAC7-AF4B-4740-BDA0-C201AB92ED61}"/>
              </a:ext>
            </a:extLst>
          </p:cNvPr>
          <p:cNvSpPr txBox="1"/>
          <p:nvPr/>
        </p:nvSpPr>
        <p:spPr>
          <a:xfrm>
            <a:off x="-205154" y="5149093"/>
            <a:ext cx="9549910" cy="1277834"/>
          </a:xfrm>
          <a:prstGeom prst="rect">
            <a:avLst/>
          </a:prstGeom>
          <a:solidFill>
            <a:srgbClr val="F8CBAD"/>
          </a:solidFill>
          <a:ln w="38100">
            <a:solidFill>
              <a:schemeClr val="tx1"/>
            </a:solidFill>
          </a:ln>
        </p:spPr>
        <p:txBody>
          <a:bodyPr wrap="square" rtlCol="0">
            <a:noAutofit/>
          </a:bodyPr>
          <a:lstStyle/>
          <a:p>
            <a:pPr algn="ctr"/>
            <a:r>
              <a:rPr lang="en-CH" sz="3600" dirty="0">
                <a:latin typeface="Cambria" panose="02040503050406030204" pitchFamily="18" charset="0"/>
              </a:rPr>
              <a:t>DRAM Bender is flexible:</a:t>
            </a:r>
            <a:br>
              <a:rPr lang="en-CH" sz="3600" dirty="0">
                <a:latin typeface="Cambria" panose="02040503050406030204" pitchFamily="18" charset="0"/>
              </a:rPr>
            </a:br>
            <a:r>
              <a:rPr lang="en-CH" sz="3600" dirty="0">
                <a:solidFill>
                  <a:srgbClr val="0000FF"/>
                </a:solidFill>
                <a:latin typeface="Cambria" panose="02040503050406030204" pitchFamily="18" charset="0"/>
              </a:rPr>
              <a:t>supports many different types of experiments</a:t>
            </a:r>
          </a:p>
        </p:txBody>
      </p:sp>
    </p:spTree>
    <p:extLst>
      <p:ext uri="{BB962C8B-B14F-4D97-AF65-F5344CB8AC3E}">
        <p14:creationId xmlns:p14="http://schemas.microsoft.com/office/powerpoint/2010/main" val="20658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F0B5E-547F-1D8D-B633-926FC1905DA1}"/>
              </a:ext>
            </a:extLst>
          </p:cNvPr>
          <p:cNvSpPr txBox="1">
            <a:spLocks/>
          </p:cNvSpPr>
          <p:nvPr/>
        </p:nvSpPr>
        <p:spPr>
          <a:xfrm>
            <a:off x="181310" y="1926133"/>
            <a:ext cx="8776982" cy="38773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Font typeface="+mj-lt"/>
              <a:buAutoNum type="arabicPeriod"/>
            </a:pPr>
            <a:r>
              <a:rPr lang="en-TR" sz="2775" dirty="0"/>
              <a:t>RowHammer: Interleaving Pattern of Activations</a:t>
            </a:r>
          </a:p>
          <a:p>
            <a:pPr marL="342900" lvl="1" indent="0">
              <a:buNone/>
            </a:pPr>
            <a:endParaRPr lang="en-TR" sz="2700" dirty="0"/>
          </a:p>
        </p:txBody>
      </p:sp>
      <p:sp>
        <p:nvSpPr>
          <p:cNvPr id="2" name="Title 1">
            <a:extLst>
              <a:ext uri="{FF2B5EF4-FFF2-40B4-BE49-F238E27FC236}">
                <a16:creationId xmlns:a16="http://schemas.microsoft.com/office/drawing/2014/main" id="{DE8E30B0-2698-50EA-C2BB-714871401E4E}"/>
              </a:ext>
            </a:extLst>
          </p:cNvPr>
          <p:cNvSpPr>
            <a:spLocks noGrp="1"/>
          </p:cNvSpPr>
          <p:nvPr>
            <p:ph type="title"/>
          </p:nvPr>
        </p:nvSpPr>
        <p:spPr/>
        <p:txBody>
          <a:bodyPr>
            <a:noAutofit/>
          </a:bodyPr>
          <a:lstStyle/>
          <a:p>
            <a:r>
              <a:rPr lang="en-US" dirty="0"/>
              <a:t>DRAM Bender: Ease of Use</a:t>
            </a:r>
            <a:endParaRPr lang="en-TR" dirty="0"/>
          </a:p>
        </p:txBody>
      </p:sp>
      <p:pic>
        <p:nvPicPr>
          <p:cNvPr id="4" name="Content Placeholder 3">
            <a:extLst>
              <a:ext uri="{FF2B5EF4-FFF2-40B4-BE49-F238E27FC236}">
                <a16:creationId xmlns:a16="http://schemas.microsoft.com/office/drawing/2014/main" id="{C9F0EB4B-552A-803E-D663-BDC7DE74508D}"/>
              </a:ext>
            </a:extLst>
          </p:cNvPr>
          <p:cNvPicPr>
            <a:picLocks noGrp="1" noChangeAspect="1"/>
          </p:cNvPicPr>
          <p:nvPr>
            <p:ph idx="1"/>
          </p:nvPr>
        </p:nvPicPr>
        <p:blipFill>
          <a:blip r:embed="rId3"/>
          <a:stretch>
            <a:fillRect/>
          </a:stretch>
        </p:blipFill>
        <p:spPr>
          <a:xfrm>
            <a:off x="1646765" y="2474794"/>
            <a:ext cx="5846072" cy="2411710"/>
          </a:xfrm>
          <a:prstGeom prst="rect">
            <a:avLst/>
          </a:prstGeom>
        </p:spPr>
      </p:pic>
      <p:sp>
        <p:nvSpPr>
          <p:cNvPr id="6" name="TextBox 5">
            <a:extLst>
              <a:ext uri="{FF2B5EF4-FFF2-40B4-BE49-F238E27FC236}">
                <a16:creationId xmlns:a16="http://schemas.microsoft.com/office/drawing/2014/main" id="{20FFB3A6-EB79-5C66-5E5B-8E98AF7AB5A3}"/>
              </a:ext>
            </a:extLst>
          </p:cNvPr>
          <p:cNvSpPr txBox="1"/>
          <p:nvPr/>
        </p:nvSpPr>
        <p:spPr>
          <a:xfrm>
            <a:off x="0" y="5645183"/>
            <a:ext cx="9144000" cy="523220"/>
          </a:xfrm>
          <a:prstGeom prst="rect">
            <a:avLst/>
          </a:prstGeom>
          <a:solidFill>
            <a:schemeClr val="accent6">
              <a:lumMod val="20000"/>
              <a:lumOff val="80000"/>
            </a:schemeClr>
          </a:solidFill>
        </p:spPr>
        <p:txBody>
          <a:bodyPr wrap="square" rtlCol="0">
            <a:spAutoFit/>
          </a:bodyPr>
          <a:lstStyle/>
          <a:p>
            <a:pPr algn="ctr"/>
            <a:r>
              <a:rPr lang="en-US" sz="2800" dirty="0">
                <a:solidFill>
                  <a:schemeClr val="accent6">
                    <a:lumMod val="50000"/>
                  </a:schemeClr>
                </a:solidFill>
                <a:latin typeface="Cambria" panose="02040503050406030204" pitchFamily="18" charset="0"/>
              </a:rPr>
              <a:t>Easy to devise new experiments to uncover new insights.</a:t>
            </a:r>
            <a:endParaRPr lang="en-CH" sz="2800" dirty="0">
              <a:solidFill>
                <a:schemeClr val="accent6">
                  <a:lumMod val="50000"/>
                </a:schemeClr>
              </a:solidFill>
              <a:latin typeface="Cambria" panose="02040503050406030204" pitchFamily="18" charset="0"/>
            </a:endParaRPr>
          </a:p>
        </p:txBody>
      </p:sp>
      <p:sp>
        <p:nvSpPr>
          <p:cNvPr id="7" name="TextBox 6">
            <a:extLst>
              <a:ext uri="{FF2B5EF4-FFF2-40B4-BE49-F238E27FC236}">
                <a16:creationId xmlns:a16="http://schemas.microsoft.com/office/drawing/2014/main" id="{B9C38863-A14D-963F-38D7-AC7EF7D28CE3}"/>
              </a:ext>
            </a:extLst>
          </p:cNvPr>
          <p:cNvSpPr txBox="1"/>
          <p:nvPr/>
        </p:nvSpPr>
        <p:spPr>
          <a:xfrm>
            <a:off x="2703039" y="4849154"/>
            <a:ext cx="3733523" cy="369332"/>
          </a:xfrm>
          <a:prstGeom prst="rect">
            <a:avLst/>
          </a:prstGeom>
          <a:noFill/>
        </p:spPr>
        <p:txBody>
          <a:bodyPr wrap="none" rtlCol="0">
            <a:spAutoFit/>
          </a:bodyPr>
          <a:lstStyle/>
          <a:p>
            <a:pPr algn="ctr"/>
            <a:r>
              <a:rPr lang="en-US" i="1" dirty="0">
                <a:latin typeface="Cambria" panose="02040503050406030204" pitchFamily="18" charset="0"/>
              </a:rPr>
              <a:t>one</a:t>
            </a:r>
            <a:r>
              <a:rPr lang="en-TR" i="1">
                <a:latin typeface="Cambria" panose="02040503050406030204" pitchFamily="18" charset="0"/>
              </a:rPr>
              <a:t> </a:t>
            </a:r>
            <a:r>
              <a:rPr lang="en-TR" i="1" dirty="0">
                <a:latin typeface="Cambria" panose="02040503050406030204" pitchFamily="18" charset="0"/>
              </a:rPr>
              <a:t>iteration of </a:t>
            </a:r>
            <a:r>
              <a:rPr lang="en-TR" i="1">
                <a:latin typeface="Cambria" panose="02040503050406030204" pitchFamily="18" charset="0"/>
              </a:rPr>
              <a:t>the </a:t>
            </a:r>
            <a:r>
              <a:rPr lang="en-US" i="1" dirty="0" err="1">
                <a:latin typeface="Cambria" panose="02040503050406030204" pitchFamily="18" charset="0"/>
              </a:rPr>
              <a:t>RowHammer</a:t>
            </a:r>
            <a:r>
              <a:rPr lang="en-US" i="1" dirty="0">
                <a:latin typeface="Cambria" panose="02040503050406030204" pitchFamily="18" charset="0"/>
              </a:rPr>
              <a:t> test</a:t>
            </a:r>
            <a:endParaRPr lang="en-TR" i="1" dirty="0">
              <a:latin typeface="Cambria" panose="02040503050406030204" pitchFamily="18" charset="0"/>
            </a:endParaRPr>
          </a:p>
        </p:txBody>
      </p:sp>
      <p:sp>
        <p:nvSpPr>
          <p:cNvPr id="8" name="TextBox 7">
            <a:extLst>
              <a:ext uri="{FF2B5EF4-FFF2-40B4-BE49-F238E27FC236}">
                <a16:creationId xmlns:a16="http://schemas.microsoft.com/office/drawing/2014/main" id="{8431626E-9FE2-7047-B6A1-C4C322A326AE}"/>
              </a:ext>
            </a:extLst>
          </p:cNvPr>
          <p:cNvSpPr txBox="1"/>
          <p:nvPr/>
        </p:nvSpPr>
        <p:spPr>
          <a:xfrm>
            <a:off x="-202955" y="1212817"/>
            <a:ext cx="9549910" cy="556049"/>
          </a:xfrm>
          <a:prstGeom prst="rect">
            <a:avLst/>
          </a:prstGeom>
          <a:solidFill>
            <a:srgbClr val="00B050"/>
          </a:solidFill>
          <a:ln w="38100">
            <a:solidFill>
              <a:schemeClr val="tx1"/>
            </a:solidFill>
          </a:ln>
        </p:spPr>
        <p:txBody>
          <a:bodyPr wrap="square" rtlCol="0">
            <a:noAutofit/>
          </a:bodyPr>
          <a:lstStyle/>
          <a:p>
            <a:pPr algn="ctr"/>
            <a:r>
              <a:rPr lang="en-US" sz="2800" dirty="0">
                <a:solidFill>
                  <a:schemeClr val="bg1"/>
                </a:solidFill>
                <a:latin typeface="Cambria" panose="02040503050406030204" pitchFamily="18" charset="0"/>
              </a:rPr>
              <a:t>Easily programmable using the DRAM Bender C++ API</a:t>
            </a:r>
            <a:endParaRPr lang="en-CH" sz="28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71778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12.8"/>
</p:tagLst>
</file>

<file path=ppt/tags/tag2.xml><?xml version="1.0" encoding="utf-8"?>
<p:tagLst xmlns:a="http://schemas.openxmlformats.org/drawingml/2006/main" xmlns:r="http://schemas.openxmlformats.org/officeDocument/2006/relationships" xmlns:p="http://schemas.openxmlformats.org/presentationml/2006/main">
  <p:tag name="TIMING" val="|5|5.7"/>
</p:tagLst>
</file>

<file path=ppt/tags/tag3.xml><?xml version="1.0" encoding="utf-8"?>
<p:tagLst xmlns:a="http://schemas.openxmlformats.org/drawingml/2006/main" xmlns:r="http://schemas.openxmlformats.org/officeDocument/2006/relationships" xmlns:p="http://schemas.openxmlformats.org/presentationml/2006/main">
  <p:tag name="TIMING" val="|5|5.7"/>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7|4.9|1.4|-7.2|10.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9270</TotalTime>
  <Words>1934</Words>
  <Application>Microsoft Office PowerPoint</Application>
  <PresentationFormat>On-screen Show (4:3)</PresentationFormat>
  <Paragraphs>215</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Cambria</vt:lpstr>
      <vt:lpstr>Garamond</vt:lpstr>
      <vt:lpstr>Tahoma</vt:lpstr>
      <vt:lpstr>Wingdings</vt:lpstr>
      <vt:lpstr>Wingdings,Sans-Serif</vt:lpstr>
      <vt:lpstr>Office Theme</vt:lpstr>
      <vt:lpstr>DRAM Bender An Extensible and Versatile  FPGA-based Infrastructure to  Easily Test State-of-the-art DRAM Chips</vt:lpstr>
      <vt:lpstr>Factors Affecting DRAM Reliability and Latency</vt:lpstr>
      <vt:lpstr>DRAM Testing Infrastructure</vt:lpstr>
      <vt:lpstr>Limitations of Existing Infrastructure</vt:lpstr>
      <vt:lpstr>DRAM Bender: Design Goals</vt:lpstr>
      <vt:lpstr>DRAM Bender: Overview</vt:lpstr>
      <vt:lpstr>DRAM Bender: Prototypes</vt:lpstr>
      <vt:lpstr>DRAM Bender: Three Case Studies</vt:lpstr>
      <vt:lpstr>DRAM Bender: Ease of Use</vt:lpstr>
      <vt:lpstr>More in the paper (II)</vt:lpstr>
      <vt:lpstr>More in the paper (II)</vt:lpstr>
      <vt:lpstr>Research DRAM Bender Enabled</vt:lpstr>
      <vt:lpstr>More Research DRAM Bender Enabled</vt:lpstr>
      <vt:lpstr>Even More Research DRAM Bender Enabled</vt:lpstr>
      <vt:lpstr>A Highlight: RowPress</vt:lpstr>
      <vt:lpstr>RowPress Results &amp; Source Code </vt:lpstr>
      <vt:lpstr>RowPress [ISCA 2023]</vt:lpstr>
      <vt:lpstr>Summary</vt:lpstr>
      <vt:lpstr>DRAM Bender Paper, Slides, Videos, Code</vt:lpstr>
      <vt:lpstr>DRAM Bender An Extensible and Versatile  FPGA-based Infrastructure to  Easily Test State-of-the-art DRAM Chips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HBM RowHammer</dc:title>
  <dc:creator>Ataberk Olgun</dc:creator>
  <cp:lastModifiedBy>Olgun  Ataberk</cp:lastModifiedBy>
  <cp:revision>4617</cp:revision>
  <dcterms:created xsi:type="dcterms:W3CDTF">2020-10-13T05:06:54Z</dcterms:created>
  <dcterms:modified xsi:type="dcterms:W3CDTF">2025-01-02T21:39:51Z</dcterms:modified>
</cp:coreProperties>
</file>