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357" r:id="rId5"/>
    <p:sldId id="373" r:id="rId6"/>
    <p:sldId id="281" r:id="rId7"/>
    <p:sldId id="287" r:id="rId8"/>
    <p:sldId id="376" r:id="rId9"/>
    <p:sldId id="377" r:id="rId10"/>
    <p:sldId id="378" r:id="rId11"/>
    <p:sldId id="379" r:id="rId12"/>
    <p:sldId id="382" r:id="rId13"/>
    <p:sldId id="385" r:id="rId14"/>
    <p:sldId id="384" r:id="rId15"/>
    <p:sldId id="330" r:id="rId16"/>
    <p:sldId id="36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0000"/>
    <a:srgbClr val="BC750C"/>
    <a:srgbClr val="C41234"/>
    <a:srgbClr val="7DA935"/>
    <a:srgbClr val="91C33F"/>
    <a:srgbClr val="FFFFFF"/>
    <a:srgbClr val="D1820D"/>
    <a:srgbClr val="F2A737"/>
    <a:srgbClr val="FFCC00"/>
    <a:srgbClr val="DC14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Orta Stil 4 - Vurgu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99" autoAdjust="0"/>
    <p:restoredTop sz="80729" autoAdjust="0"/>
  </p:normalViewPr>
  <p:slideViewPr>
    <p:cSldViewPr snapToGrid="0">
      <p:cViewPr varScale="1">
        <p:scale>
          <a:sx n="92" d="100"/>
          <a:sy n="92" d="100"/>
        </p:scale>
        <p:origin x="1920" y="84"/>
      </p:cViewPr>
      <p:guideLst/>
    </p:cSldViewPr>
  </p:slideViewPr>
  <p:notesTextViewPr>
    <p:cViewPr>
      <p:scale>
        <a:sx n="153" d="100"/>
        <a:sy n="153" d="100"/>
      </p:scale>
      <p:origin x="0" y="-2676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AA832AD0-4930-4A38-9417-2B65CA063F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5B7EE4F-C375-412A-A2C2-5B3E3E3228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EE74D-3E80-4630-85C1-9DAA3B40707E}" type="datetimeFigureOut">
              <a:rPr lang="tr-TR" smtClean="0"/>
              <a:t>28.03.2022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3C7215F-F397-40E9-8612-970E7667891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AE5EB41-4C5E-4B7B-986F-D0317A93D1B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505F3-A52E-44E1-BBC9-38B71473DE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24612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F0D30-3E46-4825-8588-D9B6072F0A29}" type="datetimeFigureOut">
              <a:rPr lang="tr-TR" smtClean="0"/>
              <a:t>28.03.2022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5BF41-557F-464F-A572-936F8C7D12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633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/>
              <a:t>Hello</a:t>
            </a:r>
            <a:r>
              <a:rPr lang="tr-TR" dirty="0"/>
              <a:t>, </a:t>
            </a:r>
            <a:r>
              <a:rPr lang="tr-TR" dirty="0" err="1"/>
              <a:t>my</a:t>
            </a:r>
            <a:r>
              <a:rPr lang="tr-TR" dirty="0"/>
              <a:t> name is Nisa Bostancı</a:t>
            </a:r>
          </a:p>
          <a:p>
            <a:r>
              <a:rPr lang="tr-TR" dirty="0" err="1"/>
              <a:t>And</a:t>
            </a:r>
            <a:r>
              <a:rPr lang="tr-TR" dirty="0"/>
              <a:t> I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presenting</a:t>
            </a:r>
            <a:r>
              <a:rPr lang="tr-TR" dirty="0"/>
              <a:t> </a:t>
            </a:r>
            <a:r>
              <a:rPr lang="tr-TR" dirty="0" err="1"/>
              <a:t>our</a:t>
            </a:r>
            <a:r>
              <a:rPr lang="tr-TR" dirty="0"/>
              <a:t> </a:t>
            </a:r>
            <a:r>
              <a:rPr lang="tr-TR" dirty="0" err="1"/>
              <a:t>work</a:t>
            </a:r>
            <a:endParaRPr lang="tr-TR" dirty="0"/>
          </a:p>
          <a:p>
            <a:r>
              <a:rPr lang="tr-TR" dirty="0"/>
              <a:t>DR-STRANGE: </a:t>
            </a:r>
            <a:r>
              <a:rPr lang="tr-TR" dirty="0" err="1"/>
              <a:t>End-to-End</a:t>
            </a:r>
            <a:r>
              <a:rPr lang="tr-TR" dirty="0"/>
              <a:t> </a:t>
            </a:r>
            <a:r>
              <a:rPr lang="tr-TR" dirty="0" err="1"/>
              <a:t>System</a:t>
            </a:r>
            <a:r>
              <a:rPr lang="tr-TR" dirty="0"/>
              <a:t> Design </a:t>
            </a:r>
            <a:r>
              <a:rPr lang="tr-TR" dirty="0" err="1"/>
              <a:t>for</a:t>
            </a:r>
            <a:r>
              <a:rPr lang="tr-TR" dirty="0"/>
              <a:t> </a:t>
            </a:r>
            <a:br>
              <a:rPr lang="tr-TR" dirty="0"/>
            </a:br>
            <a:r>
              <a:rPr lang="tr-TR" dirty="0"/>
              <a:t>DRAM-</a:t>
            </a:r>
            <a:r>
              <a:rPr lang="tr-TR" dirty="0" err="1"/>
              <a:t>based</a:t>
            </a:r>
            <a:r>
              <a:rPr lang="tr-TR" dirty="0"/>
              <a:t> True </a:t>
            </a:r>
            <a:r>
              <a:rPr lang="tr-TR" dirty="0" err="1"/>
              <a:t>Random</a:t>
            </a:r>
            <a:r>
              <a:rPr lang="tr-TR" dirty="0"/>
              <a:t> </a:t>
            </a:r>
            <a:r>
              <a:rPr lang="tr-TR" dirty="0" err="1"/>
              <a:t>Number</a:t>
            </a:r>
            <a:r>
              <a:rPr lang="tr-TR" dirty="0"/>
              <a:t> </a:t>
            </a:r>
            <a:r>
              <a:rPr lang="tr-TR" dirty="0" err="1"/>
              <a:t>Generators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65BF41-557F-464F-A572-936F8C7D1291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62692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[CLICK]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second</a:t>
            </a:r>
            <a:r>
              <a:rPr lang="tr-TR" dirty="0"/>
              <a:t> </a:t>
            </a:r>
            <a:r>
              <a:rPr lang="tr-TR" dirty="0" err="1"/>
              <a:t>component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RNG-</a:t>
            </a:r>
            <a:r>
              <a:rPr lang="tr-TR" dirty="0" err="1"/>
              <a:t>Aware</a:t>
            </a:r>
            <a:r>
              <a:rPr lang="tr-TR" dirty="0"/>
              <a:t> </a:t>
            </a:r>
            <a:r>
              <a:rPr lang="tr-TR" dirty="0" err="1"/>
              <a:t>memory</a:t>
            </a:r>
            <a:r>
              <a:rPr lang="tr-TR" dirty="0"/>
              <a:t> </a:t>
            </a:r>
            <a:r>
              <a:rPr lang="tr-TR" dirty="0" err="1"/>
              <a:t>request</a:t>
            </a:r>
            <a:r>
              <a:rPr lang="tr-TR" dirty="0"/>
              <a:t> </a:t>
            </a:r>
            <a:r>
              <a:rPr lang="tr-TR" dirty="0" err="1"/>
              <a:t>scheduler</a:t>
            </a:r>
            <a:endParaRPr lang="tr-TR" dirty="0"/>
          </a:p>
          <a:p>
            <a:r>
              <a:rPr lang="tr-TR" dirty="0"/>
              <a:t>[CLICK] </a:t>
            </a:r>
            <a:r>
              <a:rPr lang="tr-TR" dirty="0" err="1"/>
              <a:t>It</a:t>
            </a:r>
            <a:r>
              <a:rPr lang="tr-TR" dirty="0"/>
              <a:t> </a:t>
            </a:r>
            <a:r>
              <a:rPr lang="tr-TR" dirty="0" err="1"/>
              <a:t>accumulates</a:t>
            </a:r>
            <a:r>
              <a:rPr lang="tr-TR" dirty="0"/>
              <a:t> RNG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regular</a:t>
            </a:r>
            <a:r>
              <a:rPr lang="tr-TR" dirty="0"/>
              <a:t> </a:t>
            </a:r>
            <a:r>
              <a:rPr lang="tr-TR" dirty="0" err="1"/>
              <a:t>memory</a:t>
            </a:r>
            <a:r>
              <a:rPr lang="tr-TR" dirty="0"/>
              <a:t> </a:t>
            </a:r>
            <a:r>
              <a:rPr lang="tr-TR" dirty="0" err="1"/>
              <a:t>requests</a:t>
            </a:r>
            <a:r>
              <a:rPr lang="tr-TR" dirty="0"/>
              <a:t> in [CLICK] </a:t>
            </a:r>
            <a:r>
              <a:rPr lang="tr-TR" dirty="0" err="1"/>
              <a:t>separate</a:t>
            </a:r>
            <a:r>
              <a:rPr lang="tr-TR" dirty="0"/>
              <a:t> </a:t>
            </a:r>
            <a:r>
              <a:rPr lang="tr-TR" dirty="0" err="1"/>
              <a:t>memory</a:t>
            </a:r>
            <a:r>
              <a:rPr lang="tr-TR" dirty="0"/>
              <a:t> </a:t>
            </a:r>
            <a:r>
              <a:rPr lang="tr-TR" dirty="0" err="1"/>
              <a:t>scheduler</a:t>
            </a:r>
            <a:r>
              <a:rPr lang="tr-TR" dirty="0"/>
              <a:t> </a:t>
            </a:r>
            <a:r>
              <a:rPr lang="tr-TR" dirty="0" err="1"/>
              <a:t>queues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reduce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contention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queue</a:t>
            </a:r>
            <a:r>
              <a:rPr lang="tr-TR" dirty="0"/>
              <a:t> </a:t>
            </a:r>
            <a:r>
              <a:rPr lang="tr-TR" dirty="0" err="1"/>
              <a:t>space</a:t>
            </a:r>
            <a:endParaRPr lang="tr-TR" dirty="0"/>
          </a:p>
          <a:p>
            <a:r>
              <a:rPr lang="tr-TR" dirty="0"/>
              <a:t>[CLICK]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It</a:t>
            </a:r>
            <a:r>
              <a:rPr lang="tr-TR" dirty="0"/>
              <a:t> </a:t>
            </a:r>
            <a:r>
              <a:rPr lang="tr-TR" dirty="0" err="1"/>
              <a:t>schedules</a:t>
            </a:r>
            <a:r>
              <a:rPr lang="tr-TR" dirty="0"/>
              <a:t> </a:t>
            </a:r>
            <a:r>
              <a:rPr lang="tr-TR" dirty="0" err="1"/>
              <a:t>requests</a:t>
            </a:r>
            <a:r>
              <a:rPr lang="tr-TR" dirty="0"/>
              <a:t> </a:t>
            </a:r>
            <a:r>
              <a:rPr lang="tr-TR" dirty="0" err="1"/>
              <a:t>based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priority</a:t>
            </a:r>
            <a:r>
              <a:rPr lang="tr-TR" dirty="0"/>
              <a:t> </a:t>
            </a:r>
            <a:r>
              <a:rPr lang="tr-TR" dirty="0" err="1"/>
              <a:t>levels</a:t>
            </a:r>
            <a:r>
              <a:rPr lang="tr-TR" dirty="0"/>
              <a:t> set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operating</a:t>
            </a:r>
            <a:r>
              <a:rPr lang="tr-TR" dirty="0"/>
              <a:t> </a:t>
            </a:r>
            <a:r>
              <a:rPr lang="tr-TR" dirty="0" err="1"/>
              <a:t>system</a:t>
            </a:r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operating</a:t>
            </a:r>
            <a:r>
              <a:rPr lang="tr-TR" dirty="0"/>
              <a:t> </a:t>
            </a:r>
            <a:r>
              <a:rPr lang="tr-TR" dirty="0" err="1"/>
              <a:t>system</a:t>
            </a:r>
            <a:r>
              <a:rPr lang="tr-TR" dirty="0"/>
              <a:t> </a:t>
            </a:r>
            <a:r>
              <a:rPr lang="tr-TR" dirty="0" err="1"/>
              <a:t>uses</a:t>
            </a:r>
            <a:r>
              <a:rPr lang="tr-TR" dirty="0"/>
              <a:t> </a:t>
            </a:r>
            <a:r>
              <a:rPr lang="tr-TR" dirty="0" err="1"/>
              <a:t>application</a:t>
            </a:r>
            <a:r>
              <a:rPr lang="tr-TR" dirty="0"/>
              <a:t> </a:t>
            </a:r>
            <a:r>
              <a:rPr lang="tr-TR" dirty="0" err="1"/>
              <a:t>priority</a:t>
            </a:r>
            <a:r>
              <a:rPr lang="tr-TR" dirty="0"/>
              <a:t> </a:t>
            </a:r>
            <a:r>
              <a:rPr lang="tr-TR" dirty="0" err="1"/>
              <a:t>levels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manage</a:t>
            </a:r>
            <a:r>
              <a:rPr lang="tr-TR" dirty="0"/>
              <a:t> hardware </a:t>
            </a:r>
            <a:r>
              <a:rPr lang="tr-TR" dirty="0" err="1"/>
              <a:t>resources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rng-aware</a:t>
            </a:r>
            <a:r>
              <a:rPr lang="tr-TR" dirty="0"/>
              <a:t> </a:t>
            </a:r>
            <a:r>
              <a:rPr lang="tr-TR" dirty="0" err="1"/>
              <a:t>scheduler</a:t>
            </a:r>
            <a:r>
              <a:rPr lang="tr-TR" dirty="0"/>
              <a:t> can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priority</a:t>
            </a:r>
            <a:r>
              <a:rPr lang="tr-TR" dirty="0"/>
              <a:t> </a:t>
            </a:r>
            <a:r>
              <a:rPr lang="tr-TR" dirty="0" err="1"/>
              <a:t>levels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Schedule RNG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regular</a:t>
            </a:r>
            <a:r>
              <a:rPr lang="tr-TR" dirty="0"/>
              <a:t> </a:t>
            </a:r>
            <a:r>
              <a:rPr lang="tr-TR" dirty="0" err="1"/>
              <a:t>memory</a:t>
            </a:r>
            <a:r>
              <a:rPr lang="tr-TR" dirty="0"/>
              <a:t> </a:t>
            </a:r>
            <a:r>
              <a:rPr lang="tr-TR" dirty="0" err="1"/>
              <a:t>requests</a:t>
            </a:r>
            <a:endParaRPr lang="tr-TR" dirty="0"/>
          </a:p>
          <a:p>
            <a:r>
              <a:rPr lang="tr-TR" dirty="0"/>
              <a:t>[CLICK]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way</a:t>
            </a:r>
            <a:r>
              <a:rPr lang="tr-TR" dirty="0"/>
              <a:t> it </a:t>
            </a:r>
            <a:r>
              <a:rPr lang="tr-TR" dirty="0" err="1"/>
              <a:t>reduces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RNG </a:t>
            </a:r>
            <a:r>
              <a:rPr lang="tr-TR" dirty="0" err="1"/>
              <a:t>interference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improves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system</a:t>
            </a:r>
            <a:r>
              <a:rPr lang="tr-TR" dirty="0"/>
              <a:t> </a:t>
            </a:r>
            <a:r>
              <a:rPr lang="tr-TR" dirty="0" err="1"/>
              <a:t>fairness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65BF41-557F-464F-A572-936F8C7D1291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02488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third</a:t>
            </a:r>
            <a:r>
              <a:rPr lang="tr-TR" dirty="0"/>
              <a:t> </a:t>
            </a:r>
            <a:r>
              <a:rPr lang="tr-TR" dirty="0" err="1"/>
              <a:t>component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application</a:t>
            </a:r>
            <a:r>
              <a:rPr lang="tr-TR" dirty="0"/>
              <a:t> </a:t>
            </a:r>
            <a:r>
              <a:rPr lang="tr-TR" dirty="0" err="1"/>
              <a:t>interface</a:t>
            </a:r>
            <a:endParaRPr lang="tr-TR" dirty="0"/>
          </a:p>
          <a:p>
            <a:r>
              <a:rPr lang="tr-TR" dirty="0" err="1"/>
              <a:t>It</a:t>
            </a:r>
            <a:r>
              <a:rPr lang="tr-TR" dirty="0"/>
              <a:t> </a:t>
            </a:r>
            <a:r>
              <a:rPr lang="tr-TR" dirty="0" err="1"/>
              <a:t>exposes</a:t>
            </a:r>
            <a:r>
              <a:rPr lang="tr-TR" dirty="0"/>
              <a:t> a </a:t>
            </a:r>
            <a:r>
              <a:rPr lang="tr-TR" dirty="0" err="1"/>
              <a:t>secure</a:t>
            </a:r>
            <a:r>
              <a:rPr lang="tr-TR" dirty="0"/>
              <a:t> </a:t>
            </a:r>
            <a:r>
              <a:rPr lang="tr-TR" dirty="0" err="1"/>
              <a:t>interface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applications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 </a:t>
            </a:r>
            <a:r>
              <a:rPr lang="tr-TR" dirty="0" err="1"/>
              <a:t>random</a:t>
            </a:r>
            <a:r>
              <a:rPr lang="tr-TR" dirty="0"/>
              <a:t> </a:t>
            </a:r>
            <a:r>
              <a:rPr lang="tr-TR" dirty="0" err="1"/>
              <a:t>numbers</a:t>
            </a:r>
            <a:endParaRPr lang="tr-TR" dirty="0"/>
          </a:p>
          <a:p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limits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Access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security-critical</a:t>
            </a:r>
            <a:r>
              <a:rPr lang="tr-TR" dirty="0"/>
              <a:t> </a:t>
            </a:r>
            <a:r>
              <a:rPr lang="tr-TR" dirty="0" err="1"/>
              <a:t>components</a:t>
            </a:r>
            <a:r>
              <a:rPr lang="tr-TR" dirty="0"/>
              <a:t> </a:t>
            </a:r>
            <a:r>
              <a:rPr lang="tr-TR" dirty="0" err="1"/>
              <a:t>such</a:t>
            </a:r>
            <a:r>
              <a:rPr lang="tr-TR" dirty="0"/>
              <a:t> as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random</a:t>
            </a:r>
            <a:r>
              <a:rPr lang="tr-TR" dirty="0"/>
              <a:t> </a:t>
            </a:r>
            <a:r>
              <a:rPr lang="tr-TR" dirty="0" err="1"/>
              <a:t>number</a:t>
            </a:r>
            <a:r>
              <a:rPr lang="tr-TR" dirty="0"/>
              <a:t> </a:t>
            </a:r>
            <a:r>
              <a:rPr lang="tr-TR" dirty="0" err="1"/>
              <a:t>buffer</a:t>
            </a:r>
            <a:endParaRPr lang="tr-TR" dirty="0"/>
          </a:p>
          <a:p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completes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end-to-end</a:t>
            </a:r>
            <a:r>
              <a:rPr lang="tr-TR" dirty="0"/>
              <a:t> </a:t>
            </a:r>
            <a:r>
              <a:rPr lang="tr-TR" dirty="0" err="1"/>
              <a:t>system</a:t>
            </a:r>
            <a:r>
              <a:rPr lang="tr-TR" dirty="0"/>
              <a:t> </a:t>
            </a:r>
            <a:r>
              <a:rPr lang="tr-TR" dirty="0" err="1"/>
              <a:t>design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ensures</a:t>
            </a:r>
            <a:r>
              <a:rPr lang="tr-TR" dirty="0"/>
              <a:t> </a:t>
            </a:r>
            <a:r>
              <a:rPr lang="tr-TR" dirty="0" err="1"/>
              <a:t>security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65BF41-557F-464F-A572-936F8C7D1291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68408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[CLICK]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evaluate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performance</a:t>
            </a:r>
            <a:r>
              <a:rPr lang="tr-TR" dirty="0"/>
              <a:t>, </a:t>
            </a:r>
            <a:r>
              <a:rPr lang="tr-TR" dirty="0" err="1"/>
              <a:t>fairness</a:t>
            </a:r>
            <a:r>
              <a:rPr lang="tr-TR" dirty="0"/>
              <a:t>, </a:t>
            </a:r>
            <a:r>
              <a:rPr lang="tr-TR" dirty="0" err="1"/>
              <a:t>energy</a:t>
            </a:r>
            <a:r>
              <a:rPr lang="tr-TR" dirty="0"/>
              <a:t> </a:t>
            </a:r>
            <a:r>
              <a:rPr lang="tr-TR" dirty="0" err="1"/>
              <a:t>efficiency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area</a:t>
            </a:r>
            <a:r>
              <a:rPr lang="tr-TR" dirty="0"/>
              <a:t> </a:t>
            </a:r>
            <a:r>
              <a:rPr lang="tr-TR" dirty="0" err="1"/>
              <a:t>overhead</a:t>
            </a:r>
            <a:r>
              <a:rPr lang="tr-TR" dirty="0"/>
              <a:t> of DR-</a:t>
            </a:r>
            <a:r>
              <a:rPr lang="tr-TR" dirty="0" err="1"/>
              <a:t>STRaNGe</a:t>
            </a:r>
            <a:endParaRPr lang="tr-TR" dirty="0"/>
          </a:p>
          <a:p>
            <a:r>
              <a:rPr lang="tr-TR" dirty="0"/>
              <a:t>[CLICK]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conduct</a:t>
            </a:r>
            <a:r>
              <a:rPr lang="tr-TR" dirty="0"/>
              <a:t> </a:t>
            </a:r>
            <a:r>
              <a:rPr lang="tr-TR" dirty="0" err="1"/>
              <a:t>cycle-level</a:t>
            </a:r>
            <a:r>
              <a:rPr lang="tr-TR" dirty="0"/>
              <a:t> </a:t>
            </a:r>
            <a:r>
              <a:rPr lang="tr-TR" dirty="0" err="1"/>
              <a:t>simulations</a:t>
            </a:r>
            <a:r>
              <a:rPr lang="tr-TR" dirty="0"/>
              <a:t> </a:t>
            </a:r>
            <a:r>
              <a:rPr lang="tr-TR" dirty="0" err="1"/>
              <a:t>using</a:t>
            </a:r>
            <a:r>
              <a:rPr lang="tr-TR" dirty="0"/>
              <a:t> </a:t>
            </a:r>
            <a:r>
              <a:rPr lang="tr-TR" dirty="0" err="1"/>
              <a:t>Ramulator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DRAMPower</a:t>
            </a:r>
            <a:endParaRPr lang="tr-TR" dirty="0"/>
          </a:p>
          <a:p>
            <a:r>
              <a:rPr lang="tr-TR" dirty="0"/>
              <a:t>[CLICK]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simulate</a:t>
            </a:r>
            <a:r>
              <a:rPr lang="tr-TR" dirty="0"/>
              <a:t> a </a:t>
            </a:r>
            <a:r>
              <a:rPr lang="tr-TR" dirty="0" err="1"/>
              <a:t>realistic</a:t>
            </a:r>
            <a:r>
              <a:rPr lang="tr-TR" dirty="0"/>
              <a:t> </a:t>
            </a:r>
            <a:r>
              <a:rPr lang="tr-TR" dirty="0" err="1"/>
              <a:t>system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model DR-</a:t>
            </a:r>
            <a:r>
              <a:rPr lang="tr-TR" dirty="0" err="1"/>
              <a:t>STRaNGe</a:t>
            </a:r>
            <a:r>
              <a:rPr lang="tr-TR" dirty="0"/>
              <a:t>, </a:t>
            </a:r>
            <a:r>
              <a:rPr lang="tr-TR" dirty="0" err="1"/>
              <a:t>using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configurations</a:t>
            </a:r>
            <a:r>
              <a:rPr lang="tr-TR" dirty="0"/>
              <a:t> </a:t>
            </a:r>
            <a:r>
              <a:rPr lang="tr-TR" dirty="0" err="1"/>
              <a:t>given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slide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65BF41-557F-464F-A572-936F8C7D1291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89006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/>
              <a:t>I’ll</a:t>
            </a:r>
            <a:r>
              <a:rPr lang="tr-TR" dirty="0"/>
              <a:t> </a:t>
            </a:r>
            <a:r>
              <a:rPr lang="tr-TR" dirty="0" err="1"/>
              <a:t>share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key</a:t>
            </a:r>
            <a:r>
              <a:rPr lang="tr-TR" dirty="0"/>
              <a:t> </a:t>
            </a:r>
            <a:r>
              <a:rPr lang="tr-TR" dirty="0" err="1"/>
              <a:t>results</a:t>
            </a:r>
            <a:r>
              <a:rPr lang="tr-TR" dirty="0"/>
              <a:t> </a:t>
            </a:r>
            <a:r>
              <a:rPr lang="tr-TR" dirty="0" err="1"/>
              <a:t>next</a:t>
            </a:r>
            <a:r>
              <a:rPr lang="tr-TR" dirty="0"/>
              <a:t>,[CLICK]</a:t>
            </a:r>
          </a:p>
          <a:p>
            <a:r>
              <a:rPr lang="tr-TR" dirty="0"/>
              <a:t>[CLICK]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conclude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DR-STRANGE </a:t>
            </a:r>
            <a:r>
              <a:rPr lang="tr-TR" dirty="0" err="1"/>
              <a:t>improves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performance</a:t>
            </a:r>
            <a:r>
              <a:rPr lang="tr-TR" dirty="0"/>
              <a:t> of </a:t>
            </a:r>
            <a:r>
              <a:rPr lang="tr-TR" dirty="0" err="1"/>
              <a:t>both</a:t>
            </a:r>
            <a:r>
              <a:rPr lang="tr-TR" dirty="0"/>
              <a:t> </a:t>
            </a:r>
            <a:r>
              <a:rPr lang="tr-TR" dirty="0" err="1"/>
              <a:t>non</a:t>
            </a:r>
            <a:r>
              <a:rPr lang="tr-TR" dirty="0"/>
              <a:t>-RNG </a:t>
            </a:r>
            <a:r>
              <a:rPr lang="tr-TR" dirty="0" err="1"/>
              <a:t>and</a:t>
            </a:r>
            <a:r>
              <a:rPr lang="tr-TR" dirty="0"/>
              <a:t> RNG </a:t>
            </a:r>
            <a:r>
              <a:rPr lang="tr-TR" dirty="0" err="1"/>
              <a:t>applications</a:t>
            </a:r>
            <a:r>
              <a:rPr lang="tr-TR" dirty="0"/>
              <a:t> </a:t>
            </a:r>
            <a:r>
              <a:rPr lang="tr-TR" dirty="0" err="1"/>
              <a:t>compared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RNG-</a:t>
            </a:r>
            <a:r>
              <a:rPr lang="tr-TR" dirty="0" err="1"/>
              <a:t>oblivious</a:t>
            </a:r>
            <a:r>
              <a:rPr lang="tr-TR" dirty="0"/>
              <a:t> </a:t>
            </a:r>
            <a:r>
              <a:rPr lang="tr-TR" dirty="0" err="1"/>
              <a:t>baseline</a:t>
            </a:r>
            <a:r>
              <a:rPr lang="tr-TR" dirty="0"/>
              <a:t> </a:t>
            </a:r>
            <a:r>
              <a:rPr lang="tr-TR" dirty="0" err="1"/>
              <a:t>design</a:t>
            </a:r>
            <a:endParaRPr lang="tr-T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/>
              <a:t>[CLICK] </a:t>
            </a:r>
            <a:r>
              <a:rPr lang="tr-TR" dirty="0" err="1"/>
              <a:t>It</a:t>
            </a:r>
            <a:r>
              <a:rPr lang="tr-TR" dirty="0"/>
              <a:t> </a:t>
            </a:r>
            <a:r>
              <a:rPr lang="tr-TR" dirty="0" err="1"/>
              <a:t>improves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average</a:t>
            </a:r>
            <a:r>
              <a:rPr lang="tr-TR" dirty="0"/>
              <a:t> </a:t>
            </a:r>
            <a:r>
              <a:rPr lang="tr-TR" dirty="0" err="1"/>
              <a:t>performance</a:t>
            </a:r>
            <a:r>
              <a:rPr lang="tr-TR" dirty="0"/>
              <a:t> of RNG </a:t>
            </a:r>
            <a:r>
              <a:rPr lang="tr-TR" dirty="0" err="1"/>
              <a:t>applications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reducing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TRNG </a:t>
            </a:r>
            <a:r>
              <a:rPr lang="tr-TR" dirty="0" err="1"/>
              <a:t>latency</a:t>
            </a:r>
            <a:r>
              <a:rPr lang="tr-TR" dirty="0"/>
              <a:t> </a:t>
            </a:r>
            <a:r>
              <a:rPr lang="tr-TR" dirty="0" err="1"/>
              <a:t>compared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performance</a:t>
            </a:r>
            <a:r>
              <a:rPr lang="tr-TR" dirty="0"/>
              <a:t> of RNG </a:t>
            </a:r>
            <a:r>
              <a:rPr lang="tr-TR" dirty="0" err="1"/>
              <a:t>applications</a:t>
            </a:r>
            <a:r>
              <a:rPr lang="tr-TR" dirty="0"/>
              <a:t>  </a:t>
            </a:r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executed</a:t>
            </a:r>
            <a:r>
              <a:rPr lang="tr-TR" dirty="0"/>
              <a:t> </a:t>
            </a:r>
            <a:r>
              <a:rPr lang="tr-TR" dirty="0" err="1"/>
              <a:t>alone</a:t>
            </a:r>
            <a:r>
              <a:rPr lang="tr-TR" dirty="0"/>
              <a:t> on a </a:t>
            </a:r>
            <a:r>
              <a:rPr lang="tr-TR" dirty="0" err="1"/>
              <a:t>single</a:t>
            </a:r>
            <a:r>
              <a:rPr lang="tr-TR" dirty="0"/>
              <a:t> </a:t>
            </a:r>
            <a:r>
              <a:rPr lang="tr-TR" dirty="0" err="1"/>
              <a:t>core</a:t>
            </a:r>
            <a:endParaRPr lang="tr-T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/>
              <a:t>[CLICK]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lastly</a:t>
            </a:r>
            <a:r>
              <a:rPr lang="tr-TR" dirty="0"/>
              <a:t>, DR-STRANGE </a:t>
            </a:r>
            <a:r>
              <a:rPr lang="tr-TR" dirty="0" err="1"/>
              <a:t>improves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system</a:t>
            </a:r>
            <a:r>
              <a:rPr lang="tr-TR" dirty="0"/>
              <a:t> </a:t>
            </a:r>
            <a:r>
              <a:rPr lang="tr-TR" dirty="0" err="1"/>
              <a:t>fairness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thirty</a:t>
            </a:r>
            <a:r>
              <a:rPr lang="tr-TR" dirty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percent</a:t>
            </a:r>
            <a:endParaRPr lang="tr-T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evaluate</a:t>
            </a:r>
            <a:r>
              <a:rPr lang="tr-TR" dirty="0"/>
              <a:t> DR-STRANGE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four</a:t>
            </a:r>
            <a:r>
              <a:rPr lang="tr-TR" dirty="0"/>
              <a:t>, </a:t>
            </a:r>
            <a:r>
              <a:rPr lang="tr-TR" dirty="0" err="1"/>
              <a:t>eight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sixteen</a:t>
            </a:r>
            <a:r>
              <a:rPr lang="tr-TR" dirty="0"/>
              <a:t> </a:t>
            </a:r>
            <a:r>
              <a:rPr lang="tr-TR" dirty="0" err="1"/>
              <a:t>core</a:t>
            </a:r>
            <a:r>
              <a:rPr lang="tr-TR" dirty="0"/>
              <a:t> </a:t>
            </a:r>
            <a:r>
              <a:rPr lang="tr-TR" dirty="0" err="1"/>
              <a:t>workloads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Show </a:t>
            </a:r>
            <a:r>
              <a:rPr lang="tr-TR" dirty="0" err="1"/>
              <a:t>similar</a:t>
            </a:r>
            <a:r>
              <a:rPr lang="tr-TR" dirty="0"/>
              <a:t> </a:t>
            </a:r>
            <a:r>
              <a:rPr lang="tr-TR" dirty="0" err="1"/>
              <a:t>results</a:t>
            </a:r>
            <a:r>
              <a:rPr lang="tr-TR" dirty="0"/>
              <a:t>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/>
              <a:t>[CLICK]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conclude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performance</a:t>
            </a:r>
            <a:r>
              <a:rPr lang="tr-TR" dirty="0"/>
              <a:t> </a:t>
            </a:r>
            <a:r>
              <a:rPr lang="tr-TR" dirty="0" err="1"/>
              <a:t>improvement</a:t>
            </a:r>
            <a:r>
              <a:rPr lang="tr-TR" dirty="0"/>
              <a:t> of DR-STRANGE </a:t>
            </a:r>
            <a:r>
              <a:rPr lang="tr-TR" dirty="0" err="1"/>
              <a:t>increases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number</a:t>
            </a:r>
            <a:r>
              <a:rPr lang="tr-TR" dirty="0"/>
              <a:t> of </a:t>
            </a:r>
            <a:r>
              <a:rPr lang="tr-TR" dirty="0" err="1"/>
              <a:t>memory</a:t>
            </a:r>
            <a:r>
              <a:rPr lang="tr-TR" dirty="0"/>
              <a:t> </a:t>
            </a:r>
            <a:r>
              <a:rPr lang="tr-TR" dirty="0" err="1"/>
              <a:t>intensive</a:t>
            </a:r>
            <a:r>
              <a:rPr lang="tr-TR" dirty="0"/>
              <a:t> </a:t>
            </a:r>
            <a:r>
              <a:rPr lang="tr-TR" dirty="0" err="1"/>
              <a:t>applications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workload</a:t>
            </a:r>
            <a:r>
              <a:rPr lang="tr-TR" dirty="0"/>
              <a:t> mix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  <a:p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evaluate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area</a:t>
            </a:r>
            <a:r>
              <a:rPr lang="tr-TR" dirty="0"/>
              <a:t> </a:t>
            </a:r>
            <a:r>
              <a:rPr lang="tr-TR" dirty="0" err="1"/>
              <a:t>overhead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energy</a:t>
            </a:r>
            <a:r>
              <a:rPr lang="tr-TR" dirty="0"/>
              <a:t> </a:t>
            </a:r>
            <a:r>
              <a:rPr lang="tr-TR" dirty="0" err="1"/>
              <a:t>consumption</a:t>
            </a:r>
            <a:r>
              <a:rPr lang="tr-TR" dirty="0"/>
              <a:t> of DR-</a:t>
            </a:r>
            <a:r>
              <a:rPr lang="tr-TR" dirty="0" err="1"/>
              <a:t>STRaNGe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conclude</a:t>
            </a:r>
            <a:r>
              <a:rPr lang="tr-TR" dirty="0"/>
              <a:t> </a:t>
            </a:r>
            <a:r>
              <a:rPr lang="tr-TR" dirty="0" err="1"/>
              <a:t>that</a:t>
            </a:r>
            <a:endParaRPr lang="tr-TR" dirty="0"/>
          </a:p>
          <a:p>
            <a:r>
              <a:rPr lang="tr-TR" dirty="0"/>
              <a:t>[CLICK] </a:t>
            </a:r>
            <a:r>
              <a:rPr lang="tr-TR" dirty="0" err="1"/>
              <a:t>It</a:t>
            </a:r>
            <a:r>
              <a:rPr lang="tr-TR" dirty="0"/>
              <a:t> </a:t>
            </a:r>
            <a:r>
              <a:rPr lang="tr-TR" dirty="0" err="1"/>
              <a:t>incurs</a:t>
            </a:r>
            <a:r>
              <a:rPr lang="tr-TR" dirty="0"/>
              <a:t> minör </a:t>
            </a:r>
            <a:r>
              <a:rPr lang="tr-TR" dirty="0" err="1"/>
              <a:t>area</a:t>
            </a:r>
            <a:r>
              <a:rPr lang="tr-TR" dirty="0"/>
              <a:t> </a:t>
            </a:r>
            <a:r>
              <a:rPr lang="tr-TR" dirty="0" err="1"/>
              <a:t>overhead</a:t>
            </a:r>
            <a:r>
              <a:rPr lang="tr-TR" dirty="0"/>
              <a:t> </a:t>
            </a:r>
            <a:r>
              <a:rPr lang="tr-TR" dirty="0" err="1"/>
              <a:t>and</a:t>
            </a:r>
            <a:endParaRPr lang="tr-TR" dirty="0"/>
          </a:p>
          <a:p>
            <a:r>
              <a:rPr lang="tr-TR" dirty="0"/>
              <a:t>[CLICK] </a:t>
            </a:r>
            <a:r>
              <a:rPr lang="tr-TR" dirty="0" err="1"/>
              <a:t>reduces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average</a:t>
            </a:r>
            <a:r>
              <a:rPr lang="tr-TR" dirty="0"/>
              <a:t> </a:t>
            </a:r>
            <a:r>
              <a:rPr lang="tr-TR" dirty="0" err="1"/>
              <a:t>energy</a:t>
            </a:r>
            <a:r>
              <a:rPr lang="tr-TR" dirty="0"/>
              <a:t> </a:t>
            </a:r>
            <a:r>
              <a:rPr lang="tr-TR" dirty="0" err="1"/>
              <a:t>consumption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65BF41-557F-464F-A572-936F8C7D1291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19090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evaluate</a:t>
            </a:r>
            <a:r>
              <a:rPr lang="tr-TR" dirty="0"/>
              <a:t> DR-STRANGE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four</a:t>
            </a:r>
            <a:r>
              <a:rPr lang="tr-TR" dirty="0"/>
              <a:t>, </a:t>
            </a:r>
            <a:r>
              <a:rPr lang="tr-TR" dirty="0" err="1"/>
              <a:t>eight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sixteen</a:t>
            </a:r>
            <a:r>
              <a:rPr lang="tr-TR" dirty="0"/>
              <a:t> </a:t>
            </a:r>
            <a:r>
              <a:rPr lang="tr-TR" dirty="0" err="1"/>
              <a:t>core</a:t>
            </a:r>
            <a:r>
              <a:rPr lang="tr-TR" dirty="0"/>
              <a:t> </a:t>
            </a:r>
            <a:r>
              <a:rPr lang="tr-TR" dirty="0" err="1"/>
              <a:t>workloads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Show </a:t>
            </a:r>
            <a:r>
              <a:rPr lang="tr-TR" dirty="0" err="1"/>
              <a:t>similar</a:t>
            </a:r>
            <a:r>
              <a:rPr lang="tr-TR" dirty="0"/>
              <a:t> </a:t>
            </a:r>
            <a:r>
              <a:rPr lang="tr-TR" dirty="0" err="1"/>
              <a:t>results</a:t>
            </a:r>
            <a:r>
              <a:rPr lang="tr-TR" dirty="0"/>
              <a:t>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/>
              <a:t>[CLICK]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conclude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performance</a:t>
            </a:r>
            <a:r>
              <a:rPr lang="tr-TR" dirty="0"/>
              <a:t> </a:t>
            </a:r>
            <a:r>
              <a:rPr lang="tr-TR" dirty="0" err="1"/>
              <a:t>improvement</a:t>
            </a:r>
            <a:r>
              <a:rPr lang="tr-TR" dirty="0"/>
              <a:t> of DR-STRANGE </a:t>
            </a:r>
            <a:r>
              <a:rPr lang="tr-TR" dirty="0" err="1"/>
              <a:t>increases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number</a:t>
            </a:r>
            <a:r>
              <a:rPr lang="tr-TR" dirty="0"/>
              <a:t> of </a:t>
            </a:r>
            <a:r>
              <a:rPr lang="tr-TR" dirty="0" err="1"/>
              <a:t>memory</a:t>
            </a:r>
            <a:r>
              <a:rPr lang="tr-TR" dirty="0"/>
              <a:t> </a:t>
            </a:r>
            <a:r>
              <a:rPr lang="tr-TR" dirty="0" err="1"/>
              <a:t>intensive</a:t>
            </a:r>
            <a:r>
              <a:rPr lang="tr-TR" dirty="0"/>
              <a:t> </a:t>
            </a:r>
            <a:r>
              <a:rPr lang="tr-TR" dirty="0" err="1"/>
              <a:t>applications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workload</a:t>
            </a:r>
            <a:r>
              <a:rPr lang="tr-TR" dirty="0"/>
              <a:t> mix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  <a:p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evaluate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area</a:t>
            </a:r>
            <a:r>
              <a:rPr lang="tr-TR" dirty="0"/>
              <a:t> </a:t>
            </a:r>
            <a:r>
              <a:rPr lang="tr-TR" dirty="0" err="1"/>
              <a:t>overhead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energy</a:t>
            </a:r>
            <a:r>
              <a:rPr lang="tr-TR" dirty="0"/>
              <a:t> </a:t>
            </a:r>
            <a:r>
              <a:rPr lang="tr-TR" dirty="0" err="1"/>
              <a:t>consumption</a:t>
            </a:r>
            <a:r>
              <a:rPr lang="tr-TR" dirty="0"/>
              <a:t> of DR-</a:t>
            </a:r>
            <a:r>
              <a:rPr lang="tr-TR" dirty="0" err="1"/>
              <a:t>STRaNGe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conclude</a:t>
            </a:r>
            <a:r>
              <a:rPr lang="tr-TR" dirty="0"/>
              <a:t> </a:t>
            </a:r>
            <a:r>
              <a:rPr lang="tr-TR" dirty="0" err="1"/>
              <a:t>that</a:t>
            </a:r>
            <a:endParaRPr lang="tr-TR" dirty="0"/>
          </a:p>
          <a:p>
            <a:r>
              <a:rPr lang="tr-TR" dirty="0"/>
              <a:t>[CLICK] </a:t>
            </a:r>
            <a:r>
              <a:rPr lang="tr-TR" dirty="0" err="1"/>
              <a:t>It</a:t>
            </a:r>
            <a:r>
              <a:rPr lang="tr-TR" dirty="0"/>
              <a:t> </a:t>
            </a:r>
            <a:r>
              <a:rPr lang="tr-TR" dirty="0" err="1"/>
              <a:t>incurs</a:t>
            </a:r>
            <a:r>
              <a:rPr lang="tr-TR" dirty="0"/>
              <a:t> minör </a:t>
            </a:r>
            <a:r>
              <a:rPr lang="tr-TR" dirty="0" err="1"/>
              <a:t>area</a:t>
            </a:r>
            <a:r>
              <a:rPr lang="tr-TR" dirty="0"/>
              <a:t> </a:t>
            </a:r>
            <a:r>
              <a:rPr lang="tr-TR" dirty="0" err="1"/>
              <a:t>overhead</a:t>
            </a:r>
            <a:r>
              <a:rPr lang="tr-TR" dirty="0"/>
              <a:t> </a:t>
            </a:r>
            <a:r>
              <a:rPr lang="tr-TR" dirty="0" err="1"/>
              <a:t>and</a:t>
            </a:r>
            <a:endParaRPr lang="tr-TR" dirty="0"/>
          </a:p>
          <a:p>
            <a:r>
              <a:rPr lang="tr-TR" dirty="0"/>
              <a:t>[CLICK] </a:t>
            </a:r>
            <a:r>
              <a:rPr lang="tr-TR" dirty="0" err="1"/>
              <a:t>reduces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average</a:t>
            </a:r>
            <a:r>
              <a:rPr lang="tr-TR" dirty="0"/>
              <a:t> </a:t>
            </a:r>
            <a:r>
              <a:rPr lang="tr-TR" dirty="0" err="1"/>
              <a:t>energy</a:t>
            </a:r>
            <a:r>
              <a:rPr lang="tr-TR" dirty="0"/>
              <a:t> </a:t>
            </a:r>
            <a:r>
              <a:rPr lang="tr-TR" dirty="0" err="1"/>
              <a:t>consumption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65BF41-557F-464F-A572-936F8C7D1291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74144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Here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list</a:t>
            </a:r>
            <a:r>
              <a:rPr lang="tr-TR" dirty="0"/>
              <a:t> of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analyses</a:t>
            </a:r>
            <a:r>
              <a:rPr lang="tr-TR" dirty="0"/>
              <a:t> in </a:t>
            </a:r>
            <a:r>
              <a:rPr lang="tr-TR" dirty="0" err="1"/>
              <a:t>our</a:t>
            </a:r>
            <a:r>
              <a:rPr lang="tr-TR" dirty="0"/>
              <a:t> </a:t>
            </a:r>
            <a:r>
              <a:rPr lang="tr-TR" dirty="0" err="1"/>
              <a:t>paper</a:t>
            </a:r>
            <a:endParaRPr lang="tr-TR" dirty="0"/>
          </a:p>
          <a:p>
            <a:r>
              <a:rPr lang="tr-TR" dirty="0"/>
              <a:t>[CLICK]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discuss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security</a:t>
            </a:r>
            <a:r>
              <a:rPr lang="tr-TR" dirty="0"/>
              <a:t> of DR-</a:t>
            </a:r>
            <a:r>
              <a:rPr lang="tr-TR" dirty="0" err="1"/>
              <a:t>STRaNGe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Show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our</a:t>
            </a:r>
            <a:r>
              <a:rPr lang="tr-TR" dirty="0"/>
              <a:t> </a:t>
            </a:r>
            <a:r>
              <a:rPr lang="tr-TR" dirty="0" err="1"/>
              <a:t>random</a:t>
            </a:r>
            <a:r>
              <a:rPr lang="tr-TR" dirty="0"/>
              <a:t> </a:t>
            </a:r>
            <a:r>
              <a:rPr lang="tr-TR" dirty="0" err="1"/>
              <a:t>numbers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secure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discuss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timing</a:t>
            </a:r>
            <a:r>
              <a:rPr lang="tr-TR" dirty="0"/>
              <a:t> </a:t>
            </a:r>
            <a:r>
              <a:rPr lang="tr-TR" dirty="0" err="1"/>
              <a:t>side</a:t>
            </a:r>
            <a:r>
              <a:rPr lang="tr-TR" dirty="0"/>
              <a:t> </a:t>
            </a:r>
            <a:r>
              <a:rPr lang="tr-TR" dirty="0" err="1"/>
              <a:t>channel</a:t>
            </a:r>
            <a:r>
              <a:rPr lang="tr-TR" dirty="0"/>
              <a:t>, </a:t>
            </a:r>
            <a:r>
              <a:rPr lang="tr-TR" dirty="0" err="1"/>
              <a:t>covert</a:t>
            </a:r>
            <a:r>
              <a:rPr lang="tr-TR" dirty="0"/>
              <a:t> </a:t>
            </a:r>
            <a:r>
              <a:rPr lang="tr-TR" dirty="0" err="1"/>
              <a:t>channel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denial</a:t>
            </a:r>
            <a:r>
              <a:rPr lang="tr-TR" dirty="0"/>
              <a:t> of service </a:t>
            </a:r>
            <a:r>
              <a:rPr lang="tr-TR" dirty="0" err="1"/>
              <a:t>attacks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countermeasures</a:t>
            </a:r>
            <a:r>
              <a:rPr lang="tr-TR" dirty="0"/>
              <a:t> </a:t>
            </a:r>
            <a:r>
              <a:rPr lang="tr-TR" dirty="0" err="1"/>
              <a:t>against</a:t>
            </a:r>
            <a:r>
              <a:rPr lang="tr-TR" dirty="0"/>
              <a:t> </a:t>
            </a:r>
            <a:r>
              <a:rPr lang="tr-TR" dirty="0" err="1"/>
              <a:t>them</a:t>
            </a:r>
            <a:endParaRPr lang="tr-TR" dirty="0"/>
          </a:p>
          <a:p>
            <a:r>
              <a:rPr lang="tr-TR" dirty="0"/>
              <a:t>[CLICK]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results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paper</a:t>
            </a:r>
            <a:endParaRPr lang="tr-TR" dirty="0"/>
          </a:p>
          <a:p>
            <a:r>
              <a:rPr lang="tr-TR" dirty="0" err="1"/>
              <a:t>İncluding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impact</a:t>
            </a:r>
            <a:r>
              <a:rPr lang="tr-TR" dirty="0"/>
              <a:t> of </a:t>
            </a:r>
            <a:r>
              <a:rPr lang="tr-TR" dirty="0" err="1"/>
              <a:t>each</a:t>
            </a:r>
            <a:r>
              <a:rPr lang="tr-TR" dirty="0"/>
              <a:t> </a:t>
            </a:r>
            <a:r>
              <a:rPr lang="tr-TR" dirty="0" err="1"/>
              <a:t>component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comparisons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memory</a:t>
            </a:r>
            <a:r>
              <a:rPr lang="tr-TR" dirty="0"/>
              <a:t> </a:t>
            </a:r>
            <a:r>
              <a:rPr lang="tr-TR" dirty="0" err="1"/>
              <a:t>request</a:t>
            </a:r>
            <a:r>
              <a:rPr lang="tr-TR" dirty="0"/>
              <a:t> </a:t>
            </a:r>
            <a:r>
              <a:rPr lang="tr-TR" dirty="0" err="1"/>
              <a:t>schedulers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a </a:t>
            </a:r>
            <a:r>
              <a:rPr lang="tr-TR" dirty="0" err="1"/>
              <a:t>second</a:t>
            </a:r>
            <a:r>
              <a:rPr lang="tr-TR" dirty="0"/>
              <a:t> </a:t>
            </a:r>
            <a:r>
              <a:rPr lang="tr-TR" dirty="0" err="1"/>
              <a:t>reinforcement</a:t>
            </a:r>
            <a:r>
              <a:rPr lang="tr-TR" dirty="0"/>
              <a:t> </a:t>
            </a:r>
            <a:r>
              <a:rPr lang="tr-TR" dirty="0" err="1"/>
              <a:t>learning</a:t>
            </a:r>
            <a:r>
              <a:rPr lang="tr-TR" dirty="0"/>
              <a:t> </a:t>
            </a:r>
            <a:r>
              <a:rPr lang="tr-TR" dirty="0" err="1"/>
              <a:t>based</a:t>
            </a:r>
            <a:r>
              <a:rPr lang="tr-TR" dirty="0"/>
              <a:t> DRAM </a:t>
            </a:r>
            <a:r>
              <a:rPr lang="tr-TR" dirty="0" err="1"/>
              <a:t>idleness</a:t>
            </a:r>
            <a:r>
              <a:rPr lang="tr-TR" dirty="0"/>
              <a:t> </a:t>
            </a:r>
            <a:r>
              <a:rPr lang="tr-TR" dirty="0" err="1"/>
              <a:t>predictor</a:t>
            </a:r>
            <a:endParaRPr lang="tr-TR" dirty="0"/>
          </a:p>
          <a:p>
            <a:r>
              <a:rPr lang="tr-TR" dirty="0"/>
              <a:t>I </a:t>
            </a:r>
            <a:r>
              <a:rPr lang="tr-TR" dirty="0" err="1"/>
              <a:t>invite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read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paper</a:t>
            </a:r>
            <a:r>
              <a:rPr lang="tr-TR" dirty="0"/>
              <a:t> in </a:t>
            </a:r>
            <a:r>
              <a:rPr lang="tr-TR" dirty="0" err="1"/>
              <a:t>full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see</a:t>
            </a:r>
            <a:r>
              <a:rPr lang="tr-TR" dirty="0"/>
              <a:t> a </a:t>
            </a:r>
            <a:r>
              <a:rPr lang="tr-TR" dirty="0" err="1"/>
              <a:t>comprehensive</a:t>
            </a:r>
            <a:r>
              <a:rPr lang="tr-TR" dirty="0"/>
              <a:t> </a:t>
            </a:r>
            <a:r>
              <a:rPr lang="tr-TR" dirty="0" err="1"/>
              <a:t>evaluation</a:t>
            </a:r>
            <a:r>
              <a:rPr lang="tr-TR" dirty="0"/>
              <a:t> of DR-</a:t>
            </a:r>
            <a:r>
              <a:rPr lang="tr-TR" dirty="0" err="1"/>
              <a:t>STRaNGe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65BF41-557F-464F-A572-936F8C7D1291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50250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concludes</a:t>
            </a:r>
            <a:r>
              <a:rPr lang="tr-TR" dirty="0"/>
              <a:t> </a:t>
            </a:r>
            <a:r>
              <a:rPr lang="tr-TR" dirty="0" err="1"/>
              <a:t>my</a:t>
            </a:r>
            <a:r>
              <a:rPr lang="tr-TR" dirty="0"/>
              <a:t> talk. </a:t>
            </a:r>
            <a:r>
              <a:rPr lang="tr-TR" dirty="0" err="1"/>
              <a:t>Thank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your</a:t>
            </a:r>
            <a:r>
              <a:rPr lang="tr-TR" dirty="0"/>
              <a:t> time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attention</a:t>
            </a:r>
            <a:r>
              <a:rPr lang="tr-TR" dirty="0"/>
              <a:t>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65BF41-557F-464F-A572-936F8C7D1291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5363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I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first</a:t>
            </a:r>
            <a:r>
              <a:rPr lang="tr-TR" dirty="0"/>
              <a:t> </a:t>
            </a:r>
            <a:r>
              <a:rPr lang="tr-TR" dirty="0" err="1"/>
              <a:t>begin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a </a:t>
            </a:r>
            <a:r>
              <a:rPr lang="tr-TR" dirty="0" err="1"/>
              <a:t>brief</a:t>
            </a:r>
            <a:r>
              <a:rPr lang="tr-TR" dirty="0"/>
              <a:t> </a:t>
            </a:r>
            <a:r>
              <a:rPr lang="tr-TR" dirty="0" err="1"/>
              <a:t>overview</a:t>
            </a:r>
            <a:endParaRPr lang="tr-TR" dirty="0"/>
          </a:p>
          <a:p>
            <a:r>
              <a:rPr lang="tr-TR" b="1" dirty="0"/>
              <a:t>[CLICK] </a:t>
            </a:r>
            <a:r>
              <a:rPr lang="tr-TR" b="0" dirty="0" err="1"/>
              <a:t>Random</a:t>
            </a:r>
            <a:r>
              <a:rPr lang="tr-TR" b="0" dirty="0"/>
              <a:t> </a:t>
            </a:r>
            <a:r>
              <a:rPr lang="tr-TR" b="0" dirty="0" err="1"/>
              <a:t>numbers</a:t>
            </a:r>
            <a:r>
              <a:rPr lang="tr-TR" b="0" dirty="0"/>
              <a:t> </a:t>
            </a:r>
            <a:r>
              <a:rPr lang="tr-TR" b="0" dirty="0" err="1"/>
              <a:t>are</a:t>
            </a:r>
            <a:r>
              <a:rPr lang="tr-TR" b="0" dirty="0"/>
              <a:t> </a:t>
            </a:r>
            <a:r>
              <a:rPr lang="tr-TR" b="0" dirty="0" err="1"/>
              <a:t>important</a:t>
            </a:r>
            <a:r>
              <a:rPr lang="tr-TR" b="0" dirty="0"/>
              <a:t> </a:t>
            </a:r>
            <a:r>
              <a:rPr lang="tr-TR" b="0" dirty="0" err="1"/>
              <a:t>for</a:t>
            </a:r>
            <a:r>
              <a:rPr lang="tr-TR" b="0" dirty="0"/>
              <a:t> </a:t>
            </a:r>
            <a:r>
              <a:rPr lang="tr-TR" b="0" dirty="0" err="1"/>
              <a:t>many</a:t>
            </a:r>
            <a:r>
              <a:rPr lang="tr-TR" b="0" dirty="0"/>
              <a:t> </a:t>
            </a:r>
            <a:r>
              <a:rPr lang="tr-TR" b="0" dirty="0" err="1"/>
              <a:t>applications</a:t>
            </a:r>
            <a:r>
              <a:rPr lang="tr-TR" b="0" dirty="0"/>
              <a:t> </a:t>
            </a:r>
            <a:r>
              <a:rPr lang="tr-TR" b="0" dirty="0" err="1"/>
              <a:t>including</a:t>
            </a:r>
            <a:r>
              <a:rPr lang="tr-TR" b="0" dirty="0"/>
              <a:t> </a:t>
            </a:r>
            <a:r>
              <a:rPr lang="tr-TR" b="0" dirty="0" err="1"/>
              <a:t>security</a:t>
            </a:r>
            <a:r>
              <a:rPr lang="tr-TR" b="0" dirty="0"/>
              <a:t> </a:t>
            </a:r>
            <a:r>
              <a:rPr lang="tr-TR" b="0" dirty="0" err="1"/>
              <a:t>applications</a:t>
            </a:r>
            <a:r>
              <a:rPr lang="tr-TR" b="0" dirty="0"/>
              <a:t> </a:t>
            </a:r>
            <a:r>
              <a:rPr lang="tr-TR" b="0" dirty="0" err="1"/>
              <a:t>and</a:t>
            </a:r>
            <a:r>
              <a:rPr lang="tr-TR" b="0" dirty="0"/>
              <a:t> DRAM-</a:t>
            </a:r>
            <a:r>
              <a:rPr lang="tr-TR" b="0" dirty="0" err="1"/>
              <a:t>based</a:t>
            </a:r>
            <a:r>
              <a:rPr lang="tr-TR" b="0" dirty="0"/>
              <a:t> </a:t>
            </a:r>
            <a:r>
              <a:rPr lang="tr-TR" b="0" dirty="0" err="1"/>
              <a:t>true</a:t>
            </a:r>
            <a:r>
              <a:rPr lang="tr-TR" b="0" dirty="0"/>
              <a:t> </a:t>
            </a:r>
            <a:r>
              <a:rPr lang="tr-TR" b="0" dirty="0" err="1"/>
              <a:t>random</a:t>
            </a:r>
            <a:r>
              <a:rPr lang="tr-TR" b="0" dirty="0"/>
              <a:t> </a:t>
            </a:r>
            <a:r>
              <a:rPr lang="tr-TR" b="0" dirty="0" err="1"/>
              <a:t>number</a:t>
            </a:r>
            <a:r>
              <a:rPr lang="tr-TR" b="0" dirty="0"/>
              <a:t> </a:t>
            </a:r>
            <a:r>
              <a:rPr lang="tr-TR" b="0" dirty="0" err="1"/>
              <a:t>generators</a:t>
            </a:r>
            <a:r>
              <a:rPr lang="tr-TR" b="0" dirty="0"/>
              <a:t> can </a:t>
            </a:r>
            <a:r>
              <a:rPr lang="tr-TR" b="0" dirty="0" err="1"/>
              <a:t>provide</a:t>
            </a:r>
            <a:r>
              <a:rPr lang="tr-TR" b="0" dirty="0"/>
              <a:t> </a:t>
            </a:r>
            <a:r>
              <a:rPr lang="tr-TR" b="0" dirty="0" err="1"/>
              <a:t>true</a:t>
            </a:r>
            <a:r>
              <a:rPr lang="tr-TR" b="0" dirty="0"/>
              <a:t> </a:t>
            </a:r>
            <a:r>
              <a:rPr lang="tr-TR" b="0" dirty="0" err="1"/>
              <a:t>random</a:t>
            </a:r>
            <a:r>
              <a:rPr lang="tr-TR" b="0" dirty="0"/>
              <a:t> </a:t>
            </a:r>
            <a:r>
              <a:rPr lang="tr-TR" b="0" dirty="0" err="1"/>
              <a:t>numbers</a:t>
            </a:r>
            <a:r>
              <a:rPr lang="tr-TR" b="0" dirty="0"/>
              <a:t> at </a:t>
            </a:r>
            <a:r>
              <a:rPr lang="tr-TR" b="0" dirty="0" err="1"/>
              <a:t>low</a:t>
            </a:r>
            <a:r>
              <a:rPr lang="tr-TR" b="0" dirty="0"/>
              <a:t> </a:t>
            </a:r>
            <a:r>
              <a:rPr lang="tr-TR" b="0" dirty="0" err="1"/>
              <a:t>cost</a:t>
            </a:r>
            <a:r>
              <a:rPr lang="tr-TR" b="0" dirty="0"/>
              <a:t> on a </a:t>
            </a:r>
            <a:r>
              <a:rPr lang="tr-TR" b="0" dirty="0" err="1"/>
              <a:t>wide</a:t>
            </a:r>
            <a:r>
              <a:rPr lang="tr-TR" b="0" dirty="0"/>
              <a:t> </a:t>
            </a:r>
            <a:r>
              <a:rPr lang="tr-TR" b="0" dirty="0" err="1"/>
              <a:t>range</a:t>
            </a:r>
            <a:r>
              <a:rPr lang="tr-TR" b="0" dirty="0"/>
              <a:t> of </a:t>
            </a:r>
            <a:r>
              <a:rPr lang="tr-TR" b="0" dirty="0" err="1"/>
              <a:t>computing</a:t>
            </a:r>
            <a:r>
              <a:rPr lang="tr-TR" b="0" dirty="0"/>
              <a:t> </a:t>
            </a:r>
            <a:r>
              <a:rPr lang="tr-TR" b="0" dirty="0" err="1"/>
              <a:t>systems</a:t>
            </a:r>
            <a:r>
              <a:rPr lang="tr-TR" b="0" dirty="0"/>
              <a:t> </a:t>
            </a:r>
          </a:p>
          <a:p>
            <a:r>
              <a:rPr lang="tr-TR" b="1" dirty="0"/>
              <a:t>[CLICK] </a:t>
            </a:r>
            <a:r>
              <a:rPr lang="tr-TR" b="0" dirty="0" err="1"/>
              <a:t>However</a:t>
            </a:r>
            <a:r>
              <a:rPr lang="tr-TR" b="0" dirty="0"/>
              <a:t>, </a:t>
            </a:r>
            <a:r>
              <a:rPr lang="tr-TR" b="0" dirty="0" err="1"/>
              <a:t>no</a:t>
            </a:r>
            <a:r>
              <a:rPr lang="tr-TR" b="0" dirty="0"/>
              <a:t> </a:t>
            </a:r>
            <a:r>
              <a:rPr lang="tr-TR" b="0" dirty="0" err="1"/>
              <a:t>prior</a:t>
            </a:r>
            <a:r>
              <a:rPr lang="tr-TR" b="0" dirty="0"/>
              <a:t> </a:t>
            </a:r>
            <a:r>
              <a:rPr lang="tr-TR" b="0" dirty="0" err="1"/>
              <a:t>work</a:t>
            </a:r>
            <a:r>
              <a:rPr lang="tr-TR" b="0" dirty="0"/>
              <a:t> on DRAM-</a:t>
            </a:r>
            <a:r>
              <a:rPr lang="tr-TR" b="0" dirty="0" err="1"/>
              <a:t>based</a:t>
            </a:r>
            <a:r>
              <a:rPr lang="tr-TR" b="0" dirty="0"/>
              <a:t> </a:t>
            </a:r>
            <a:r>
              <a:rPr lang="tr-TR" b="0" dirty="0" err="1"/>
              <a:t>TRNGs</a:t>
            </a:r>
            <a:r>
              <a:rPr lang="tr-TR" b="0" dirty="0"/>
              <a:t> </a:t>
            </a:r>
            <a:r>
              <a:rPr lang="tr-TR" b="0" dirty="0" err="1"/>
              <a:t>provides</a:t>
            </a:r>
            <a:r>
              <a:rPr lang="tr-TR" b="0" dirty="0"/>
              <a:t> an </a:t>
            </a:r>
            <a:r>
              <a:rPr lang="tr-TR" b="0" dirty="0" err="1"/>
              <a:t>end-to-end</a:t>
            </a:r>
            <a:r>
              <a:rPr lang="tr-TR" b="0" dirty="0"/>
              <a:t> </a:t>
            </a:r>
            <a:r>
              <a:rPr lang="tr-TR" b="0" dirty="0" err="1"/>
              <a:t>system</a:t>
            </a:r>
            <a:r>
              <a:rPr lang="tr-TR" b="0" dirty="0"/>
              <a:t> </a:t>
            </a:r>
            <a:r>
              <a:rPr lang="tr-TR" b="0" dirty="0" err="1"/>
              <a:t>design</a:t>
            </a:r>
            <a:r>
              <a:rPr lang="tr-TR" b="0" dirty="0"/>
              <a:t> </a:t>
            </a:r>
            <a:r>
              <a:rPr lang="tr-TR" b="0" dirty="0" err="1"/>
              <a:t>to</a:t>
            </a:r>
            <a:r>
              <a:rPr lang="tr-TR" b="0" dirty="0"/>
              <a:t> </a:t>
            </a:r>
            <a:r>
              <a:rPr lang="tr-TR" b="0" dirty="0" err="1"/>
              <a:t>enable</a:t>
            </a:r>
            <a:r>
              <a:rPr lang="tr-TR" b="0" dirty="0"/>
              <a:t> DRAM-</a:t>
            </a:r>
            <a:r>
              <a:rPr lang="tr-TR" b="0" dirty="0" err="1"/>
              <a:t>based</a:t>
            </a:r>
            <a:r>
              <a:rPr lang="tr-TR" b="0" dirty="0"/>
              <a:t> </a:t>
            </a:r>
            <a:r>
              <a:rPr lang="tr-TR" b="0" dirty="0" err="1"/>
              <a:t>true</a:t>
            </a:r>
            <a:r>
              <a:rPr lang="tr-TR" b="0" dirty="0"/>
              <a:t> </a:t>
            </a:r>
            <a:r>
              <a:rPr lang="tr-TR" b="0" dirty="0" err="1"/>
              <a:t>random</a:t>
            </a:r>
            <a:r>
              <a:rPr lang="tr-TR" b="0" dirty="0"/>
              <a:t> </a:t>
            </a:r>
            <a:r>
              <a:rPr lang="tr-TR" b="0" dirty="0" err="1"/>
              <a:t>number</a:t>
            </a:r>
            <a:r>
              <a:rPr lang="tr-TR" b="0" dirty="0"/>
              <a:t> </a:t>
            </a:r>
            <a:r>
              <a:rPr lang="tr-TR" b="0" dirty="0" err="1"/>
              <a:t>generation</a:t>
            </a:r>
            <a:r>
              <a:rPr lang="tr-TR" b="0" dirty="0"/>
              <a:t> in </a:t>
            </a:r>
            <a:r>
              <a:rPr lang="tr-TR" b="0" dirty="0" err="1"/>
              <a:t>real</a:t>
            </a:r>
            <a:r>
              <a:rPr lang="tr-TR" b="0" dirty="0"/>
              <a:t> </a:t>
            </a:r>
            <a:r>
              <a:rPr lang="tr-TR" b="0" dirty="0" err="1"/>
              <a:t>systems</a:t>
            </a:r>
            <a:r>
              <a:rPr lang="tr-TR" b="0" dirty="0"/>
              <a:t>. </a:t>
            </a:r>
          </a:p>
          <a:p>
            <a:r>
              <a:rPr lang="tr-TR" b="0" dirty="0" err="1"/>
              <a:t>We</a:t>
            </a:r>
            <a:r>
              <a:rPr lang="tr-TR" b="0" dirty="0"/>
              <a:t> </a:t>
            </a:r>
            <a:r>
              <a:rPr lang="tr-TR" b="0" dirty="0" err="1"/>
              <a:t>identify</a:t>
            </a:r>
            <a:r>
              <a:rPr lang="tr-TR" b="0" dirty="0"/>
              <a:t> </a:t>
            </a:r>
            <a:r>
              <a:rPr lang="tr-TR" b="0" dirty="0" err="1"/>
              <a:t>three</a:t>
            </a:r>
            <a:r>
              <a:rPr lang="tr-TR" b="0" dirty="0"/>
              <a:t> </a:t>
            </a:r>
            <a:r>
              <a:rPr lang="tr-TR" b="0" dirty="0" err="1"/>
              <a:t>key</a:t>
            </a:r>
            <a:r>
              <a:rPr lang="tr-TR" b="0" dirty="0"/>
              <a:t> </a:t>
            </a:r>
            <a:r>
              <a:rPr lang="tr-TR" b="0" dirty="0" err="1"/>
              <a:t>challenges</a:t>
            </a:r>
            <a:r>
              <a:rPr lang="tr-TR" b="0" dirty="0"/>
              <a:t> </a:t>
            </a:r>
            <a:r>
              <a:rPr lang="tr-TR" b="0" dirty="0" err="1"/>
              <a:t>for</a:t>
            </a:r>
            <a:r>
              <a:rPr lang="tr-TR" b="0" dirty="0"/>
              <a:t> </a:t>
            </a:r>
            <a:r>
              <a:rPr lang="tr-TR" b="0" dirty="0" err="1"/>
              <a:t>using</a:t>
            </a:r>
            <a:r>
              <a:rPr lang="tr-TR" b="0" dirty="0"/>
              <a:t> DRAM-</a:t>
            </a:r>
            <a:r>
              <a:rPr lang="tr-TR" b="0" dirty="0" err="1"/>
              <a:t>based</a:t>
            </a:r>
            <a:r>
              <a:rPr lang="tr-TR" b="0" dirty="0"/>
              <a:t> </a:t>
            </a:r>
            <a:r>
              <a:rPr lang="tr-TR" b="0" dirty="0" err="1"/>
              <a:t>TRNGs</a:t>
            </a:r>
            <a:r>
              <a:rPr lang="tr-TR" b="0" dirty="0"/>
              <a:t> in </a:t>
            </a:r>
            <a:r>
              <a:rPr lang="tr-TR" b="0" dirty="0" err="1"/>
              <a:t>current</a:t>
            </a:r>
            <a:r>
              <a:rPr lang="tr-TR" b="0" dirty="0"/>
              <a:t> </a:t>
            </a:r>
            <a:r>
              <a:rPr lang="tr-TR" b="0" dirty="0" err="1"/>
              <a:t>systems</a:t>
            </a:r>
            <a:endParaRPr lang="tr-TR" b="0" dirty="0"/>
          </a:p>
          <a:p>
            <a:r>
              <a:rPr lang="tr-TR" b="1" dirty="0"/>
              <a:t>[CLICK] as DRAM is </a:t>
            </a:r>
            <a:r>
              <a:rPr lang="tr-TR" b="1" dirty="0" err="1"/>
              <a:t>used</a:t>
            </a:r>
            <a:r>
              <a:rPr lang="tr-TR" b="1" dirty="0"/>
              <a:t> as main </a:t>
            </a:r>
            <a:r>
              <a:rPr lang="tr-TR" b="1" dirty="0" err="1"/>
              <a:t>memory</a:t>
            </a:r>
            <a:r>
              <a:rPr lang="tr-TR" b="1" dirty="0"/>
              <a:t>, </a:t>
            </a:r>
            <a:r>
              <a:rPr lang="tr-TR" b="1" dirty="0" err="1"/>
              <a:t>random</a:t>
            </a:r>
            <a:r>
              <a:rPr lang="tr-TR" b="1" dirty="0"/>
              <a:t> </a:t>
            </a:r>
            <a:r>
              <a:rPr lang="tr-TR" b="1" dirty="0" err="1"/>
              <a:t>number</a:t>
            </a:r>
            <a:r>
              <a:rPr lang="tr-TR" b="1" dirty="0"/>
              <a:t> </a:t>
            </a:r>
            <a:r>
              <a:rPr lang="tr-TR" b="1" dirty="0" err="1"/>
              <a:t>generation</a:t>
            </a:r>
            <a:r>
              <a:rPr lang="tr-TR" b="1" dirty="0"/>
              <a:t> in DRAM </a:t>
            </a:r>
            <a:r>
              <a:rPr lang="tr-TR" b="1" dirty="0" err="1"/>
              <a:t>creates</a:t>
            </a:r>
            <a:r>
              <a:rPr lang="tr-TR" b="1" dirty="0"/>
              <a:t> an </a:t>
            </a:r>
            <a:r>
              <a:rPr lang="tr-TR" b="1" dirty="0" err="1"/>
              <a:t>interference</a:t>
            </a:r>
            <a:r>
              <a:rPr lang="tr-TR" b="1" dirty="0"/>
              <a:t> </a:t>
            </a:r>
            <a:r>
              <a:rPr lang="tr-TR" b="1" dirty="0" err="1"/>
              <a:t>between</a:t>
            </a:r>
            <a:r>
              <a:rPr lang="tr-TR" b="1" dirty="0"/>
              <a:t> </a:t>
            </a:r>
            <a:r>
              <a:rPr lang="tr-TR" b="1" dirty="0" err="1"/>
              <a:t>regular</a:t>
            </a:r>
            <a:r>
              <a:rPr lang="tr-TR" b="1" dirty="0"/>
              <a:t> </a:t>
            </a:r>
            <a:r>
              <a:rPr lang="tr-TR" b="1" dirty="0" err="1"/>
              <a:t>memory</a:t>
            </a:r>
            <a:r>
              <a:rPr lang="tr-TR" b="1" dirty="0"/>
              <a:t> </a:t>
            </a:r>
            <a:r>
              <a:rPr lang="tr-TR" b="1" dirty="0" err="1"/>
              <a:t>requests</a:t>
            </a:r>
            <a:r>
              <a:rPr lang="tr-TR" b="1" dirty="0"/>
              <a:t> </a:t>
            </a:r>
            <a:r>
              <a:rPr lang="tr-TR" b="1" dirty="0" err="1"/>
              <a:t>and</a:t>
            </a:r>
            <a:r>
              <a:rPr lang="tr-TR" b="1" dirty="0"/>
              <a:t> RNG </a:t>
            </a:r>
            <a:r>
              <a:rPr lang="tr-TR" b="1" dirty="0" err="1"/>
              <a:t>requests</a:t>
            </a:r>
            <a:r>
              <a:rPr lang="tr-TR" b="1" dirty="0"/>
              <a:t>, </a:t>
            </a:r>
            <a:r>
              <a:rPr lang="tr-TR" b="1" dirty="0" err="1"/>
              <a:t>which</a:t>
            </a:r>
            <a:r>
              <a:rPr lang="tr-TR" b="1" dirty="0"/>
              <a:t> </a:t>
            </a:r>
            <a:r>
              <a:rPr lang="tr-TR" b="1" dirty="0" err="1"/>
              <a:t>we</a:t>
            </a:r>
            <a:r>
              <a:rPr lang="tr-TR" b="1" dirty="0"/>
              <a:t> </a:t>
            </a:r>
            <a:r>
              <a:rPr lang="tr-TR" b="1" dirty="0" err="1"/>
              <a:t>call</a:t>
            </a:r>
            <a:r>
              <a:rPr lang="tr-TR" b="1" dirty="0"/>
              <a:t> </a:t>
            </a:r>
            <a:r>
              <a:rPr lang="tr-TR" b="1" dirty="0" err="1"/>
              <a:t>the</a:t>
            </a:r>
            <a:r>
              <a:rPr lang="tr-TR" b="1" dirty="0"/>
              <a:t> RNG </a:t>
            </a:r>
            <a:r>
              <a:rPr lang="tr-TR" b="1" dirty="0" err="1"/>
              <a:t>interference</a:t>
            </a:r>
            <a:r>
              <a:rPr lang="tr-TR" b="1" dirty="0"/>
              <a:t>, </a:t>
            </a:r>
            <a:r>
              <a:rPr lang="tr-TR" b="1" dirty="0" err="1"/>
              <a:t>this</a:t>
            </a:r>
            <a:r>
              <a:rPr lang="tr-TR" b="1" dirty="0"/>
              <a:t> </a:t>
            </a:r>
            <a:r>
              <a:rPr lang="tr-TR" b="0" dirty="0"/>
              <a:t>can </a:t>
            </a:r>
            <a:r>
              <a:rPr lang="tr-TR" b="0" dirty="0" err="1"/>
              <a:t>degrade</a:t>
            </a:r>
            <a:r>
              <a:rPr lang="tr-TR" b="0" dirty="0"/>
              <a:t> </a:t>
            </a:r>
            <a:r>
              <a:rPr lang="tr-TR" b="0" dirty="0" err="1"/>
              <a:t>overall</a:t>
            </a:r>
            <a:r>
              <a:rPr lang="tr-TR" b="0" dirty="0"/>
              <a:t> </a:t>
            </a:r>
            <a:r>
              <a:rPr lang="tr-TR" b="0" dirty="0" err="1"/>
              <a:t>system</a:t>
            </a:r>
            <a:r>
              <a:rPr lang="tr-TR" b="0" dirty="0"/>
              <a:t> </a:t>
            </a:r>
            <a:r>
              <a:rPr lang="tr-TR" b="0" dirty="0" err="1"/>
              <a:t>performance</a:t>
            </a:r>
            <a:r>
              <a:rPr lang="tr-TR" b="0" dirty="0"/>
              <a:t> </a:t>
            </a:r>
            <a:r>
              <a:rPr lang="tr-TR" b="0" dirty="0" err="1"/>
              <a:t>by</a:t>
            </a:r>
            <a:r>
              <a:rPr lang="tr-TR" b="0" dirty="0"/>
              <a:t> </a:t>
            </a:r>
            <a:r>
              <a:rPr lang="tr-TR" b="0" dirty="0" err="1"/>
              <a:t>slowing</a:t>
            </a:r>
            <a:r>
              <a:rPr lang="tr-TR" b="0" dirty="0"/>
              <a:t> </a:t>
            </a:r>
            <a:r>
              <a:rPr lang="tr-TR" b="0" dirty="0" err="1"/>
              <a:t>down</a:t>
            </a:r>
            <a:r>
              <a:rPr lang="tr-TR" b="0" dirty="0"/>
              <a:t> </a:t>
            </a:r>
            <a:r>
              <a:rPr lang="tr-TR" b="0" dirty="0" err="1"/>
              <a:t>concurrently</a:t>
            </a:r>
            <a:r>
              <a:rPr lang="tr-TR" b="0" dirty="0"/>
              <a:t> </a:t>
            </a:r>
            <a:r>
              <a:rPr lang="tr-TR" b="0" dirty="0" err="1"/>
              <a:t>running</a:t>
            </a:r>
            <a:r>
              <a:rPr lang="tr-TR" b="0" dirty="0"/>
              <a:t> </a:t>
            </a:r>
            <a:r>
              <a:rPr lang="tr-TR" b="0" dirty="0" err="1"/>
              <a:t>applications</a:t>
            </a:r>
            <a:endParaRPr lang="tr-TR" b="0" dirty="0"/>
          </a:p>
          <a:p>
            <a:r>
              <a:rPr lang="tr-TR" b="1" dirty="0"/>
              <a:t>[CLICK]</a:t>
            </a:r>
            <a:r>
              <a:rPr lang="tr-TR" b="0" dirty="0" err="1"/>
              <a:t>This</a:t>
            </a:r>
            <a:r>
              <a:rPr lang="tr-TR" b="0" dirty="0"/>
              <a:t> RNG </a:t>
            </a:r>
            <a:r>
              <a:rPr lang="tr-TR" b="0" dirty="0" err="1"/>
              <a:t>interference</a:t>
            </a:r>
            <a:r>
              <a:rPr lang="tr-TR" b="0" dirty="0"/>
              <a:t> can </a:t>
            </a:r>
            <a:r>
              <a:rPr lang="tr-TR" b="0" dirty="0" err="1"/>
              <a:t>cause</a:t>
            </a:r>
            <a:r>
              <a:rPr lang="tr-TR" b="0" dirty="0"/>
              <a:t> </a:t>
            </a:r>
            <a:r>
              <a:rPr lang="tr-TR" b="0" dirty="0" err="1"/>
              <a:t>unfair</a:t>
            </a:r>
            <a:r>
              <a:rPr lang="tr-TR" b="0" dirty="0"/>
              <a:t> </a:t>
            </a:r>
            <a:r>
              <a:rPr lang="tr-TR" b="0" dirty="0" err="1"/>
              <a:t>prioritization</a:t>
            </a:r>
            <a:r>
              <a:rPr lang="tr-TR" b="0" dirty="0"/>
              <a:t> of </a:t>
            </a:r>
            <a:r>
              <a:rPr lang="tr-TR" b="0" dirty="0" err="1"/>
              <a:t>applications</a:t>
            </a:r>
            <a:r>
              <a:rPr lang="tr-TR" b="0" dirty="0"/>
              <a:t> </a:t>
            </a:r>
            <a:r>
              <a:rPr lang="tr-TR" b="0" dirty="0" err="1"/>
              <a:t>that</a:t>
            </a:r>
            <a:r>
              <a:rPr lang="tr-TR" b="0" dirty="0"/>
              <a:t> </a:t>
            </a:r>
            <a:r>
              <a:rPr lang="tr-TR" b="0" dirty="0" err="1"/>
              <a:t>intensively</a:t>
            </a:r>
            <a:r>
              <a:rPr lang="tr-TR" b="0" dirty="0"/>
              <a:t> </a:t>
            </a:r>
            <a:r>
              <a:rPr lang="tr-TR" b="0" dirty="0" err="1"/>
              <a:t>use</a:t>
            </a:r>
            <a:r>
              <a:rPr lang="tr-TR" b="0" dirty="0"/>
              <a:t> </a:t>
            </a:r>
            <a:r>
              <a:rPr lang="tr-TR" b="0" dirty="0" err="1"/>
              <a:t>random</a:t>
            </a:r>
            <a:r>
              <a:rPr lang="tr-TR" b="0" dirty="0"/>
              <a:t> </a:t>
            </a:r>
            <a:r>
              <a:rPr lang="tr-TR" b="0" dirty="0" err="1"/>
              <a:t>numbers</a:t>
            </a:r>
            <a:r>
              <a:rPr lang="tr-TR" b="0" dirty="0"/>
              <a:t>, </a:t>
            </a:r>
            <a:r>
              <a:rPr lang="tr-TR" b="0" dirty="0" err="1"/>
              <a:t>which</a:t>
            </a:r>
            <a:r>
              <a:rPr lang="tr-TR" b="0" dirty="0"/>
              <a:t> </a:t>
            </a:r>
            <a:r>
              <a:rPr lang="tr-TR" b="0" dirty="0" err="1"/>
              <a:t>are</a:t>
            </a:r>
            <a:r>
              <a:rPr lang="tr-TR" b="0" dirty="0"/>
              <a:t> </a:t>
            </a:r>
            <a:r>
              <a:rPr lang="tr-TR" b="0" dirty="0" err="1"/>
              <a:t>called</a:t>
            </a:r>
            <a:r>
              <a:rPr lang="tr-TR" b="0" dirty="0"/>
              <a:t> RNG </a:t>
            </a:r>
            <a:r>
              <a:rPr lang="tr-TR" b="0" dirty="0" err="1"/>
              <a:t>applications</a:t>
            </a:r>
            <a:r>
              <a:rPr lang="tr-TR" b="0" dirty="0"/>
              <a:t>, </a:t>
            </a:r>
            <a:r>
              <a:rPr lang="tr-TR" b="0" dirty="0" err="1"/>
              <a:t>and</a:t>
            </a:r>
            <a:r>
              <a:rPr lang="tr-TR" b="0" dirty="0"/>
              <a:t> </a:t>
            </a:r>
            <a:r>
              <a:rPr lang="tr-TR" b="0" dirty="0" err="1"/>
              <a:t>degrade</a:t>
            </a:r>
            <a:r>
              <a:rPr lang="tr-TR" b="0" dirty="0"/>
              <a:t> </a:t>
            </a:r>
            <a:r>
              <a:rPr lang="tr-TR" b="0" dirty="0" err="1"/>
              <a:t>system</a:t>
            </a:r>
            <a:r>
              <a:rPr lang="tr-TR" b="0" dirty="0"/>
              <a:t> </a:t>
            </a:r>
            <a:r>
              <a:rPr lang="tr-TR" b="0" dirty="0" err="1"/>
              <a:t>fairness</a:t>
            </a:r>
            <a:endParaRPr lang="tr-TR" b="0" dirty="0"/>
          </a:p>
          <a:p>
            <a:r>
              <a:rPr lang="tr-TR" b="1" dirty="0"/>
              <a:t>[CLICK]</a:t>
            </a:r>
            <a:r>
              <a:rPr lang="tr-TR" b="0" dirty="0"/>
              <a:t> </a:t>
            </a:r>
            <a:r>
              <a:rPr lang="tr-TR" b="0" dirty="0" err="1"/>
              <a:t>And</a:t>
            </a:r>
            <a:r>
              <a:rPr lang="tr-TR" b="0" dirty="0"/>
              <a:t> </a:t>
            </a:r>
            <a:r>
              <a:rPr lang="tr-TR" b="0" dirty="0" err="1"/>
              <a:t>due</a:t>
            </a:r>
            <a:r>
              <a:rPr lang="tr-TR" b="0" dirty="0"/>
              <a:t> </a:t>
            </a:r>
            <a:r>
              <a:rPr lang="tr-TR" b="0" dirty="0" err="1"/>
              <a:t>to</a:t>
            </a:r>
            <a:r>
              <a:rPr lang="tr-TR" b="0" dirty="0"/>
              <a:t> </a:t>
            </a:r>
            <a:r>
              <a:rPr lang="tr-TR" b="0" dirty="0" err="1"/>
              <a:t>the</a:t>
            </a:r>
            <a:r>
              <a:rPr lang="tr-TR" b="0" dirty="0"/>
              <a:t> </a:t>
            </a:r>
            <a:r>
              <a:rPr lang="tr-TR" b="0" dirty="0" err="1"/>
              <a:t>high</a:t>
            </a:r>
            <a:r>
              <a:rPr lang="tr-TR" b="0" dirty="0"/>
              <a:t> </a:t>
            </a:r>
            <a:r>
              <a:rPr lang="tr-TR" b="0" dirty="0" err="1"/>
              <a:t>latency</a:t>
            </a:r>
            <a:r>
              <a:rPr lang="tr-TR" b="0" dirty="0"/>
              <a:t> of DRAM-</a:t>
            </a:r>
            <a:r>
              <a:rPr lang="tr-TR" b="0" dirty="0" err="1"/>
              <a:t>based</a:t>
            </a:r>
            <a:r>
              <a:rPr lang="tr-TR" b="0" dirty="0"/>
              <a:t> </a:t>
            </a:r>
            <a:r>
              <a:rPr lang="tr-TR" b="0" dirty="0" err="1"/>
              <a:t>TRNGs</a:t>
            </a:r>
            <a:r>
              <a:rPr lang="tr-TR" b="0" dirty="0"/>
              <a:t> RNG </a:t>
            </a:r>
            <a:r>
              <a:rPr lang="tr-TR" b="0" dirty="0" err="1"/>
              <a:t>applications</a:t>
            </a:r>
            <a:r>
              <a:rPr lang="tr-TR" b="0" dirty="0"/>
              <a:t> can </a:t>
            </a:r>
            <a:r>
              <a:rPr lang="tr-TR" b="0" dirty="0" err="1"/>
              <a:t>experience</a:t>
            </a:r>
            <a:r>
              <a:rPr lang="tr-TR" b="0" dirty="0"/>
              <a:t> </a:t>
            </a:r>
            <a:r>
              <a:rPr lang="tr-TR" b="0" dirty="0" err="1"/>
              <a:t>significant</a:t>
            </a:r>
            <a:r>
              <a:rPr lang="tr-TR" b="0" dirty="0"/>
              <a:t> </a:t>
            </a:r>
            <a:r>
              <a:rPr lang="tr-TR" b="0" dirty="0" err="1"/>
              <a:t>slowdowns</a:t>
            </a:r>
            <a:r>
              <a:rPr lang="tr-TR" b="0" dirty="0"/>
              <a:t>.</a:t>
            </a:r>
          </a:p>
          <a:p>
            <a:r>
              <a:rPr lang="tr-TR" b="0" dirty="0"/>
              <a:t>[CLICK] </a:t>
            </a:r>
            <a:r>
              <a:rPr lang="tr-TR" b="0" dirty="0" err="1"/>
              <a:t>Our</a:t>
            </a:r>
            <a:r>
              <a:rPr lang="tr-TR" b="0" dirty="0"/>
              <a:t> </a:t>
            </a:r>
            <a:r>
              <a:rPr lang="tr-TR" b="0" dirty="0" err="1"/>
              <a:t>goal</a:t>
            </a:r>
            <a:r>
              <a:rPr lang="tr-TR" b="0" dirty="0"/>
              <a:t> is </a:t>
            </a:r>
            <a:r>
              <a:rPr lang="tr-TR" b="0" dirty="0" err="1"/>
              <a:t>to</a:t>
            </a:r>
            <a:r>
              <a:rPr lang="tr-TR" b="0" dirty="0"/>
              <a:t> </a:t>
            </a:r>
            <a:r>
              <a:rPr lang="tr-TR" b="0" dirty="0" err="1"/>
              <a:t>design</a:t>
            </a:r>
            <a:r>
              <a:rPr lang="tr-TR" b="0" dirty="0"/>
              <a:t> an </a:t>
            </a:r>
            <a:r>
              <a:rPr lang="tr-TR" b="0" dirty="0" err="1"/>
              <a:t>end-to-end</a:t>
            </a:r>
            <a:r>
              <a:rPr lang="tr-TR" b="0" dirty="0"/>
              <a:t> </a:t>
            </a:r>
            <a:r>
              <a:rPr lang="tr-TR" b="0" dirty="0" err="1"/>
              <a:t>system</a:t>
            </a:r>
            <a:r>
              <a:rPr lang="tr-TR" b="0" dirty="0"/>
              <a:t> </a:t>
            </a:r>
            <a:r>
              <a:rPr lang="tr-TR" b="0" dirty="0" err="1"/>
              <a:t>for</a:t>
            </a:r>
            <a:r>
              <a:rPr lang="tr-TR" b="0" dirty="0"/>
              <a:t> DRAM-</a:t>
            </a:r>
            <a:r>
              <a:rPr lang="tr-TR" b="0" dirty="0" err="1"/>
              <a:t>based</a:t>
            </a:r>
            <a:r>
              <a:rPr lang="tr-TR" b="0" dirty="0"/>
              <a:t> </a:t>
            </a:r>
            <a:r>
              <a:rPr lang="tr-TR" b="0" dirty="0" err="1"/>
              <a:t>TRNGs</a:t>
            </a:r>
            <a:r>
              <a:rPr lang="tr-TR" b="0" dirty="0"/>
              <a:t> </a:t>
            </a:r>
            <a:r>
              <a:rPr lang="tr-TR" b="0" dirty="0" err="1"/>
              <a:t>with</a:t>
            </a:r>
            <a:r>
              <a:rPr lang="tr-TR" b="0" dirty="0"/>
              <a:t> </a:t>
            </a:r>
            <a:r>
              <a:rPr lang="tr-TR" b="0" dirty="0" err="1"/>
              <a:t>low</a:t>
            </a:r>
            <a:r>
              <a:rPr lang="tr-TR" b="0" dirty="0"/>
              <a:t> </a:t>
            </a:r>
            <a:r>
              <a:rPr lang="tr-TR" b="0" dirty="0" err="1"/>
              <a:t>cost</a:t>
            </a:r>
            <a:r>
              <a:rPr lang="tr-TR" b="0" dirty="0"/>
              <a:t> </a:t>
            </a:r>
            <a:r>
              <a:rPr lang="tr-TR" b="0" dirty="0" err="1"/>
              <a:t>and</a:t>
            </a:r>
            <a:r>
              <a:rPr lang="tr-TR" b="0" dirty="0"/>
              <a:t> </a:t>
            </a:r>
            <a:r>
              <a:rPr lang="tr-TR" b="0" dirty="0" err="1"/>
              <a:t>high</a:t>
            </a:r>
            <a:r>
              <a:rPr lang="tr-TR" b="0" dirty="0"/>
              <a:t> </a:t>
            </a:r>
            <a:r>
              <a:rPr lang="tr-TR" b="0" dirty="0" err="1"/>
              <a:t>performance</a:t>
            </a:r>
            <a:r>
              <a:rPr lang="tr-TR" b="0" dirty="0"/>
              <a:t>.</a:t>
            </a:r>
          </a:p>
          <a:p>
            <a:r>
              <a:rPr lang="tr-TR" b="0" dirty="0"/>
              <a:t>[CLICK] </a:t>
            </a:r>
            <a:r>
              <a:rPr lang="tr-TR" b="0" dirty="0" err="1"/>
              <a:t>To</a:t>
            </a:r>
            <a:r>
              <a:rPr lang="tr-TR" b="0" dirty="0"/>
              <a:t> </a:t>
            </a:r>
            <a:r>
              <a:rPr lang="tr-TR" b="0" dirty="0" err="1"/>
              <a:t>this</a:t>
            </a:r>
            <a:r>
              <a:rPr lang="tr-TR" b="0" dirty="0"/>
              <a:t> </a:t>
            </a:r>
            <a:r>
              <a:rPr lang="tr-TR" b="0" dirty="0" err="1"/>
              <a:t>end</a:t>
            </a:r>
            <a:r>
              <a:rPr lang="tr-TR" b="0" dirty="0"/>
              <a:t>, </a:t>
            </a:r>
            <a:r>
              <a:rPr lang="tr-TR" b="0" dirty="0" err="1"/>
              <a:t>we</a:t>
            </a:r>
            <a:r>
              <a:rPr lang="tr-TR" b="0" dirty="0"/>
              <a:t> </a:t>
            </a:r>
            <a:r>
              <a:rPr lang="tr-TR" b="0" dirty="0" err="1"/>
              <a:t>propose</a:t>
            </a:r>
            <a:r>
              <a:rPr lang="tr-TR" b="0" dirty="0"/>
              <a:t> DR-STRANGE, An </a:t>
            </a:r>
            <a:r>
              <a:rPr lang="tr-TR" b="0" dirty="0" err="1"/>
              <a:t>end-to-end</a:t>
            </a:r>
            <a:r>
              <a:rPr lang="tr-TR" b="0" dirty="0"/>
              <a:t> </a:t>
            </a:r>
            <a:r>
              <a:rPr lang="tr-TR" b="0" dirty="0" err="1"/>
              <a:t>system</a:t>
            </a:r>
            <a:r>
              <a:rPr lang="tr-TR" b="0" dirty="0"/>
              <a:t> </a:t>
            </a:r>
            <a:r>
              <a:rPr lang="tr-TR" b="0" dirty="0" err="1"/>
              <a:t>design</a:t>
            </a:r>
            <a:r>
              <a:rPr lang="tr-TR" b="0" dirty="0"/>
              <a:t> </a:t>
            </a:r>
            <a:r>
              <a:rPr lang="tr-TR" b="0" dirty="0" err="1"/>
              <a:t>for</a:t>
            </a:r>
            <a:r>
              <a:rPr lang="tr-TR" b="0" dirty="0"/>
              <a:t> DRAM-</a:t>
            </a:r>
            <a:r>
              <a:rPr lang="tr-TR" b="0" dirty="0" err="1"/>
              <a:t>based</a:t>
            </a:r>
            <a:r>
              <a:rPr lang="tr-TR" b="0" dirty="0"/>
              <a:t> </a:t>
            </a:r>
            <a:r>
              <a:rPr lang="tr-TR" b="0" dirty="0" err="1"/>
              <a:t>TRNGs</a:t>
            </a:r>
            <a:r>
              <a:rPr lang="tr-TR" b="0" dirty="0"/>
              <a:t> </a:t>
            </a:r>
            <a:r>
              <a:rPr lang="tr-TR" b="0" dirty="0" err="1"/>
              <a:t>that</a:t>
            </a:r>
            <a:endParaRPr lang="tr-TR" b="0" dirty="0"/>
          </a:p>
          <a:p>
            <a:r>
              <a:rPr lang="tr-TR" b="0" dirty="0"/>
              <a:t>[CLICK] </a:t>
            </a:r>
            <a:r>
              <a:rPr lang="tr-TR" b="0" dirty="0" err="1"/>
              <a:t>reduces</a:t>
            </a:r>
            <a:r>
              <a:rPr lang="tr-TR" b="0" dirty="0"/>
              <a:t> </a:t>
            </a:r>
            <a:r>
              <a:rPr lang="tr-TR" b="0" dirty="0" err="1"/>
              <a:t>the</a:t>
            </a:r>
            <a:r>
              <a:rPr lang="tr-TR" b="0" dirty="0"/>
              <a:t> RNG </a:t>
            </a:r>
            <a:r>
              <a:rPr lang="tr-TR" b="0" dirty="0" err="1"/>
              <a:t>interference</a:t>
            </a:r>
            <a:r>
              <a:rPr lang="tr-TR" b="0" dirty="0"/>
              <a:t> </a:t>
            </a:r>
            <a:r>
              <a:rPr lang="tr-TR" b="0" dirty="0" err="1"/>
              <a:t>by</a:t>
            </a:r>
            <a:r>
              <a:rPr lang="tr-TR" b="0" dirty="0"/>
              <a:t> </a:t>
            </a:r>
            <a:r>
              <a:rPr lang="tr-TR" b="0" dirty="0" err="1"/>
              <a:t>separating</a:t>
            </a:r>
            <a:r>
              <a:rPr lang="tr-TR" b="0" dirty="0"/>
              <a:t> RNG </a:t>
            </a:r>
            <a:r>
              <a:rPr lang="tr-TR" b="0" dirty="0" err="1"/>
              <a:t>requests</a:t>
            </a:r>
            <a:r>
              <a:rPr lang="tr-TR" b="0" dirty="0"/>
              <a:t> </a:t>
            </a:r>
            <a:r>
              <a:rPr lang="tr-TR" b="0" dirty="0" err="1"/>
              <a:t>from</a:t>
            </a:r>
            <a:r>
              <a:rPr lang="tr-TR" b="0" dirty="0"/>
              <a:t> </a:t>
            </a:r>
            <a:r>
              <a:rPr lang="tr-TR" b="0" dirty="0" err="1"/>
              <a:t>regular</a:t>
            </a:r>
            <a:r>
              <a:rPr lang="tr-TR" b="0" dirty="0"/>
              <a:t> </a:t>
            </a:r>
            <a:r>
              <a:rPr lang="tr-TR" b="0" dirty="0" err="1"/>
              <a:t>requests</a:t>
            </a:r>
            <a:r>
              <a:rPr lang="tr-TR" b="0" dirty="0"/>
              <a:t> in </a:t>
            </a:r>
            <a:r>
              <a:rPr lang="tr-TR" b="0" dirty="0" err="1"/>
              <a:t>the</a:t>
            </a:r>
            <a:r>
              <a:rPr lang="tr-TR" b="0" dirty="0"/>
              <a:t> </a:t>
            </a:r>
            <a:r>
              <a:rPr lang="tr-TR" b="0" dirty="0" err="1"/>
              <a:t>memory</a:t>
            </a:r>
            <a:r>
              <a:rPr lang="tr-TR" b="0" dirty="0"/>
              <a:t> </a:t>
            </a:r>
            <a:r>
              <a:rPr lang="tr-TR" b="0" dirty="0" err="1"/>
              <a:t>controller</a:t>
            </a:r>
            <a:r>
              <a:rPr lang="tr-TR" b="0" dirty="0"/>
              <a:t>,</a:t>
            </a:r>
          </a:p>
          <a:p>
            <a:r>
              <a:rPr lang="tr-TR" b="0" dirty="0"/>
              <a:t>[CLICK] </a:t>
            </a:r>
            <a:r>
              <a:rPr lang="tr-TR" b="0" dirty="0" err="1"/>
              <a:t>improves</a:t>
            </a:r>
            <a:r>
              <a:rPr lang="tr-TR" b="0" dirty="0"/>
              <a:t> </a:t>
            </a:r>
            <a:r>
              <a:rPr lang="tr-TR" b="0" dirty="0" err="1"/>
              <a:t>fairness</a:t>
            </a:r>
            <a:r>
              <a:rPr lang="tr-TR" b="0" dirty="0"/>
              <a:t> </a:t>
            </a:r>
            <a:r>
              <a:rPr lang="tr-TR" b="0" dirty="0" err="1"/>
              <a:t>across</a:t>
            </a:r>
            <a:r>
              <a:rPr lang="tr-TR" b="0" dirty="0"/>
              <a:t> </a:t>
            </a:r>
            <a:r>
              <a:rPr lang="tr-TR" b="0" dirty="0" err="1"/>
              <a:t>applications</a:t>
            </a:r>
            <a:r>
              <a:rPr lang="tr-TR" b="0" dirty="0"/>
              <a:t> </a:t>
            </a:r>
            <a:r>
              <a:rPr lang="tr-TR" b="0" dirty="0" err="1"/>
              <a:t>with</a:t>
            </a:r>
            <a:r>
              <a:rPr lang="tr-TR" b="0" dirty="0"/>
              <a:t> an RNG-</a:t>
            </a:r>
            <a:r>
              <a:rPr lang="tr-TR" b="0" dirty="0" err="1"/>
              <a:t>aware</a:t>
            </a:r>
            <a:r>
              <a:rPr lang="tr-TR" b="0" dirty="0"/>
              <a:t> </a:t>
            </a:r>
            <a:r>
              <a:rPr lang="tr-TR" b="0" dirty="0" err="1"/>
              <a:t>memory</a:t>
            </a:r>
            <a:r>
              <a:rPr lang="tr-TR" b="0" dirty="0"/>
              <a:t> </a:t>
            </a:r>
            <a:r>
              <a:rPr lang="tr-TR" b="0" dirty="0" err="1"/>
              <a:t>request</a:t>
            </a:r>
            <a:r>
              <a:rPr lang="tr-TR" b="0" dirty="0"/>
              <a:t> </a:t>
            </a:r>
            <a:r>
              <a:rPr lang="tr-TR" b="0" dirty="0" err="1"/>
              <a:t>scheduler</a:t>
            </a:r>
            <a:endParaRPr lang="tr-TR" b="0" dirty="0"/>
          </a:p>
          <a:p>
            <a:r>
              <a:rPr lang="tr-TR" b="0" dirty="0"/>
              <a:t>[CLICK] </a:t>
            </a:r>
            <a:r>
              <a:rPr lang="tr-TR" b="0" dirty="0" err="1"/>
              <a:t>hides</a:t>
            </a:r>
            <a:r>
              <a:rPr lang="tr-TR" b="0" dirty="0"/>
              <a:t> </a:t>
            </a:r>
            <a:r>
              <a:rPr lang="tr-TR" b="0" dirty="0" err="1"/>
              <a:t>the</a:t>
            </a:r>
            <a:r>
              <a:rPr lang="tr-TR" b="0" dirty="0"/>
              <a:t> </a:t>
            </a:r>
            <a:r>
              <a:rPr lang="tr-TR" b="0" dirty="0" err="1"/>
              <a:t>large</a:t>
            </a:r>
            <a:r>
              <a:rPr lang="tr-TR" b="0" dirty="0"/>
              <a:t> TRNG </a:t>
            </a:r>
            <a:r>
              <a:rPr lang="tr-TR" b="0" dirty="0" err="1"/>
              <a:t>latencies</a:t>
            </a:r>
            <a:r>
              <a:rPr lang="tr-TR" b="0" dirty="0"/>
              <a:t> </a:t>
            </a:r>
            <a:r>
              <a:rPr lang="tr-TR" b="0" dirty="0" err="1"/>
              <a:t>using</a:t>
            </a:r>
            <a:r>
              <a:rPr lang="tr-TR" b="0" dirty="0"/>
              <a:t> a </a:t>
            </a:r>
            <a:r>
              <a:rPr lang="tr-TR" b="0" dirty="0" err="1"/>
              <a:t>random</a:t>
            </a:r>
            <a:r>
              <a:rPr lang="tr-TR" b="0" dirty="0"/>
              <a:t> </a:t>
            </a:r>
            <a:r>
              <a:rPr lang="tr-TR" b="0" dirty="0" err="1"/>
              <a:t>number</a:t>
            </a:r>
            <a:r>
              <a:rPr lang="tr-TR" b="0" dirty="0"/>
              <a:t> </a:t>
            </a:r>
            <a:r>
              <a:rPr lang="tr-TR" b="0" dirty="0" err="1"/>
              <a:t>buffering</a:t>
            </a:r>
            <a:r>
              <a:rPr lang="tr-TR" b="0" dirty="0"/>
              <a:t> </a:t>
            </a:r>
            <a:r>
              <a:rPr lang="tr-TR" b="0" dirty="0" err="1"/>
              <a:t>mechanism</a:t>
            </a:r>
            <a:r>
              <a:rPr lang="tr-TR" b="0" dirty="0"/>
              <a:t> </a:t>
            </a:r>
            <a:r>
              <a:rPr lang="tr-TR" b="0" dirty="0" err="1"/>
              <a:t>combined</a:t>
            </a:r>
            <a:r>
              <a:rPr lang="tr-TR" b="0" dirty="0"/>
              <a:t> </a:t>
            </a:r>
            <a:r>
              <a:rPr lang="tr-TR" b="0" dirty="0" err="1"/>
              <a:t>with</a:t>
            </a:r>
            <a:r>
              <a:rPr lang="tr-TR" b="0" dirty="0"/>
              <a:t> a </a:t>
            </a:r>
            <a:r>
              <a:rPr lang="tr-TR" b="0" dirty="0" err="1"/>
              <a:t>new</a:t>
            </a:r>
            <a:r>
              <a:rPr lang="tr-TR" b="0" dirty="0"/>
              <a:t> DRAM </a:t>
            </a:r>
            <a:r>
              <a:rPr lang="tr-TR" b="0" dirty="0" err="1"/>
              <a:t>idleness</a:t>
            </a:r>
            <a:r>
              <a:rPr lang="tr-TR" b="0" dirty="0"/>
              <a:t> </a:t>
            </a:r>
            <a:r>
              <a:rPr lang="tr-TR" b="0" dirty="0" err="1"/>
              <a:t>predictor</a:t>
            </a:r>
            <a:r>
              <a:rPr lang="tr-TR" b="0" dirty="0"/>
              <a:t> </a:t>
            </a:r>
            <a:r>
              <a:rPr lang="tr-TR" b="0" dirty="0" err="1"/>
              <a:t>that</a:t>
            </a:r>
            <a:r>
              <a:rPr lang="tr-TR" b="0" dirty="0"/>
              <a:t> </a:t>
            </a:r>
            <a:br>
              <a:rPr lang="tr-TR" b="0" dirty="0"/>
            </a:br>
            <a:r>
              <a:rPr lang="tr-TR" b="0" dirty="0" err="1"/>
              <a:t>accurately</a:t>
            </a:r>
            <a:r>
              <a:rPr lang="tr-TR" b="0" dirty="0"/>
              <a:t> </a:t>
            </a:r>
            <a:r>
              <a:rPr lang="tr-TR" b="0" dirty="0" err="1"/>
              <a:t>identifies</a:t>
            </a:r>
            <a:r>
              <a:rPr lang="tr-TR" b="0" dirty="0"/>
              <a:t> </a:t>
            </a:r>
            <a:r>
              <a:rPr lang="tr-TR" b="0" dirty="0" err="1"/>
              <a:t>idle</a:t>
            </a:r>
            <a:r>
              <a:rPr lang="tr-TR" b="0" dirty="0"/>
              <a:t> DRAM </a:t>
            </a:r>
            <a:r>
              <a:rPr lang="tr-TR" b="0" dirty="0" err="1"/>
              <a:t>periods</a:t>
            </a:r>
            <a:endParaRPr lang="tr-TR" b="0" dirty="0"/>
          </a:p>
          <a:p>
            <a:r>
              <a:rPr lang="tr-TR" b="0" dirty="0"/>
              <a:t>[CLICK] </a:t>
            </a:r>
            <a:r>
              <a:rPr lang="tr-TR" b="0" dirty="0" err="1"/>
              <a:t>Based</a:t>
            </a:r>
            <a:r>
              <a:rPr lang="tr-TR" b="0" dirty="0"/>
              <a:t> on </a:t>
            </a:r>
            <a:r>
              <a:rPr lang="tr-TR" b="0" dirty="0" err="1"/>
              <a:t>our</a:t>
            </a:r>
            <a:r>
              <a:rPr lang="tr-TR" b="0" dirty="0"/>
              <a:t> </a:t>
            </a:r>
            <a:r>
              <a:rPr lang="tr-TR" b="0" dirty="0" err="1"/>
              <a:t>evaluations</a:t>
            </a:r>
            <a:r>
              <a:rPr lang="tr-TR" b="0" dirty="0"/>
              <a:t> </a:t>
            </a:r>
            <a:r>
              <a:rPr lang="tr-TR" b="0" dirty="0" err="1"/>
              <a:t>we</a:t>
            </a:r>
            <a:r>
              <a:rPr lang="tr-TR" b="0" dirty="0"/>
              <a:t> Show </a:t>
            </a:r>
            <a:r>
              <a:rPr lang="tr-TR" b="0" dirty="0" err="1"/>
              <a:t>that</a:t>
            </a:r>
            <a:r>
              <a:rPr lang="tr-TR" b="0" dirty="0"/>
              <a:t>,</a:t>
            </a:r>
          </a:p>
          <a:p>
            <a:r>
              <a:rPr lang="tr-TR" b="0" dirty="0"/>
              <a:t>DR-</a:t>
            </a:r>
            <a:r>
              <a:rPr lang="tr-TR" b="0" dirty="0" err="1"/>
              <a:t>STRaNGe</a:t>
            </a:r>
            <a:r>
              <a:rPr lang="tr-TR" b="0" dirty="0"/>
              <a:t> </a:t>
            </a:r>
            <a:r>
              <a:rPr lang="tr-TR" b="0" dirty="0" err="1"/>
              <a:t>improves</a:t>
            </a:r>
            <a:r>
              <a:rPr lang="tr-TR" b="0" dirty="0"/>
              <a:t> </a:t>
            </a:r>
            <a:r>
              <a:rPr lang="tr-TR" b="0" dirty="0" err="1"/>
              <a:t>the</a:t>
            </a:r>
            <a:r>
              <a:rPr lang="tr-TR" b="0" dirty="0"/>
              <a:t> </a:t>
            </a:r>
            <a:r>
              <a:rPr lang="tr-TR" b="0" dirty="0" err="1"/>
              <a:t>average</a:t>
            </a:r>
            <a:r>
              <a:rPr lang="tr-TR" b="0" dirty="0"/>
              <a:t> </a:t>
            </a:r>
            <a:r>
              <a:rPr lang="tr-TR" b="0" dirty="0" err="1"/>
              <a:t>performance</a:t>
            </a:r>
            <a:r>
              <a:rPr lang="tr-TR" b="0" dirty="0"/>
              <a:t> of </a:t>
            </a:r>
            <a:r>
              <a:rPr lang="tr-TR" b="0" dirty="0" err="1"/>
              <a:t>non</a:t>
            </a:r>
            <a:r>
              <a:rPr lang="tr-TR" b="0" dirty="0"/>
              <a:t>-RNG </a:t>
            </a:r>
            <a:r>
              <a:rPr lang="tr-TR" b="0" dirty="0" err="1"/>
              <a:t>and</a:t>
            </a:r>
            <a:r>
              <a:rPr lang="tr-TR" b="0" dirty="0"/>
              <a:t> RNG </a:t>
            </a:r>
            <a:r>
              <a:rPr lang="tr-TR" b="0" dirty="0" err="1"/>
              <a:t>applications</a:t>
            </a:r>
            <a:r>
              <a:rPr lang="tr-TR" b="0" dirty="0"/>
              <a:t> </a:t>
            </a:r>
            <a:r>
              <a:rPr lang="tr-TR" b="0" dirty="0" err="1"/>
              <a:t>by</a:t>
            </a:r>
            <a:r>
              <a:rPr lang="tr-TR" b="0" dirty="0"/>
              <a:t> 17.9% </a:t>
            </a:r>
            <a:r>
              <a:rPr lang="tr-TR" b="0" dirty="0" err="1"/>
              <a:t>and</a:t>
            </a:r>
            <a:r>
              <a:rPr lang="tr-TR" b="0" dirty="0"/>
              <a:t> 25% </a:t>
            </a:r>
            <a:r>
              <a:rPr lang="tr-TR" b="0" dirty="0" err="1"/>
              <a:t>respectively</a:t>
            </a:r>
            <a:endParaRPr lang="tr-TR" b="0" dirty="0"/>
          </a:p>
          <a:p>
            <a:r>
              <a:rPr lang="tr-TR" b="0" dirty="0"/>
              <a:t>İt </a:t>
            </a:r>
            <a:r>
              <a:rPr lang="tr-TR" b="0" dirty="0" err="1"/>
              <a:t>improves</a:t>
            </a:r>
            <a:r>
              <a:rPr lang="tr-TR" b="0" dirty="0"/>
              <a:t> </a:t>
            </a:r>
            <a:r>
              <a:rPr lang="tr-TR" b="0" dirty="0" err="1"/>
              <a:t>average</a:t>
            </a:r>
            <a:r>
              <a:rPr lang="tr-TR" b="0" dirty="0"/>
              <a:t> </a:t>
            </a:r>
            <a:r>
              <a:rPr lang="tr-TR" b="0" dirty="0" err="1"/>
              <a:t>system</a:t>
            </a:r>
            <a:r>
              <a:rPr lang="tr-TR" b="0" dirty="0"/>
              <a:t> </a:t>
            </a:r>
            <a:r>
              <a:rPr lang="tr-TR" b="0" dirty="0" err="1"/>
              <a:t>fairness</a:t>
            </a:r>
            <a:r>
              <a:rPr lang="tr-TR" b="0" dirty="0"/>
              <a:t> </a:t>
            </a:r>
            <a:r>
              <a:rPr lang="tr-TR" b="0" dirty="0" err="1"/>
              <a:t>by</a:t>
            </a:r>
            <a:r>
              <a:rPr lang="tr-TR" b="0" dirty="0"/>
              <a:t> 32% </a:t>
            </a:r>
            <a:r>
              <a:rPr lang="tr-TR" b="0" dirty="0" err="1"/>
              <a:t>when</a:t>
            </a:r>
            <a:r>
              <a:rPr lang="tr-TR" b="0" dirty="0"/>
              <a:t> </a:t>
            </a:r>
            <a:r>
              <a:rPr lang="tr-TR" b="0" dirty="0" err="1"/>
              <a:t>generating</a:t>
            </a:r>
            <a:r>
              <a:rPr lang="tr-TR" b="0" dirty="0"/>
              <a:t> </a:t>
            </a:r>
            <a:r>
              <a:rPr lang="tr-TR" b="0" dirty="0" err="1"/>
              <a:t>random</a:t>
            </a:r>
            <a:r>
              <a:rPr lang="tr-TR" b="0" dirty="0"/>
              <a:t> </a:t>
            </a:r>
            <a:r>
              <a:rPr lang="tr-TR" b="0" dirty="0" err="1"/>
              <a:t>numbers</a:t>
            </a:r>
            <a:r>
              <a:rPr lang="tr-TR" b="0" dirty="0"/>
              <a:t> at a 5 </a:t>
            </a:r>
            <a:r>
              <a:rPr lang="tr-TR" b="0" dirty="0" err="1"/>
              <a:t>Gb</a:t>
            </a:r>
            <a:r>
              <a:rPr lang="tr-TR" b="0" dirty="0"/>
              <a:t>/s </a:t>
            </a:r>
            <a:r>
              <a:rPr lang="tr-TR" b="0" dirty="0" err="1"/>
              <a:t>throughput</a:t>
            </a:r>
            <a:r>
              <a:rPr lang="tr-TR" b="0" dirty="0"/>
              <a:t> </a:t>
            </a:r>
          </a:p>
          <a:p>
            <a:r>
              <a:rPr lang="tr-TR" b="0" dirty="0" err="1"/>
              <a:t>and</a:t>
            </a:r>
            <a:r>
              <a:rPr lang="tr-TR" b="0" dirty="0"/>
              <a:t> it </a:t>
            </a:r>
            <a:r>
              <a:rPr lang="tr-TR" b="0" dirty="0" err="1"/>
              <a:t>reduces</a:t>
            </a:r>
            <a:r>
              <a:rPr lang="tr-TR" b="0" dirty="0"/>
              <a:t> </a:t>
            </a:r>
            <a:r>
              <a:rPr lang="tr-TR" b="0" dirty="0" err="1"/>
              <a:t>average</a:t>
            </a:r>
            <a:r>
              <a:rPr lang="tr-TR" b="0" dirty="0"/>
              <a:t> </a:t>
            </a:r>
            <a:r>
              <a:rPr lang="tr-TR" b="0" dirty="0" err="1"/>
              <a:t>energy</a:t>
            </a:r>
            <a:r>
              <a:rPr lang="tr-TR" b="0" dirty="0"/>
              <a:t> </a:t>
            </a:r>
            <a:r>
              <a:rPr lang="tr-TR" b="0" dirty="0" err="1"/>
              <a:t>consumption</a:t>
            </a:r>
            <a:r>
              <a:rPr lang="tr-TR" b="0" dirty="0"/>
              <a:t> </a:t>
            </a:r>
            <a:r>
              <a:rPr lang="tr-TR" b="0" dirty="0" err="1"/>
              <a:t>by</a:t>
            </a:r>
            <a:r>
              <a:rPr lang="tr-TR" b="0"/>
              <a:t> 21%.</a:t>
            </a:r>
            <a:endParaRPr lang="tr-TR" b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65BF41-557F-464F-A572-936F8C7D1291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2000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/>
              <a:t>Let</a:t>
            </a:r>
            <a:r>
              <a:rPr lang="tr-TR" dirty="0"/>
              <a:t> me </a:t>
            </a:r>
            <a:r>
              <a:rPr lang="tr-TR" dirty="0" err="1"/>
              <a:t>motivate</a:t>
            </a:r>
            <a:r>
              <a:rPr lang="tr-TR" dirty="0"/>
              <a:t> </a:t>
            </a:r>
            <a:r>
              <a:rPr lang="tr-TR" dirty="0" err="1"/>
              <a:t>our</a:t>
            </a:r>
            <a:r>
              <a:rPr lang="tr-TR" dirty="0"/>
              <a:t> </a:t>
            </a:r>
            <a:r>
              <a:rPr lang="tr-TR" dirty="0" err="1"/>
              <a:t>work</a:t>
            </a:r>
            <a:r>
              <a:rPr lang="tr-TR" dirty="0"/>
              <a:t> </a:t>
            </a:r>
            <a:r>
              <a:rPr lang="tr-TR" dirty="0" err="1"/>
              <a:t>first</a:t>
            </a:r>
            <a:endParaRPr lang="tr-TR" dirty="0"/>
          </a:p>
          <a:p>
            <a:r>
              <a:rPr lang="tr-TR" dirty="0"/>
              <a:t>[CLICK] True </a:t>
            </a:r>
            <a:r>
              <a:rPr lang="tr-TR" dirty="0" err="1"/>
              <a:t>random</a:t>
            </a:r>
            <a:r>
              <a:rPr lang="tr-TR" dirty="0"/>
              <a:t> </a:t>
            </a:r>
            <a:r>
              <a:rPr lang="tr-TR" dirty="0" err="1"/>
              <a:t>numbers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critical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real</a:t>
            </a:r>
            <a:r>
              <a:rPr lang="tr-TR" dirty="0"/>
              <a:t>-World </a:t>
            </a:r>
            <a:r>
              <a:rPr lang="tr-TR" dirty="0" err="1"/>
              <a:t>applications</a:t>
            </a:r>
            <a:endParaRPr lang="tr-TR" dirty="0"/>
          </a:p>
          <a:p>
            <a:r>
              <a:rPr lang="tr-TR" dirty="0"/>
              <a:t>[CLICK] </a:t>
            </a:r>
            <a:r>
              <a:rPr lang="tr-TR" dirty="0" err="1"/>
              <a:t>Such</a:t>
            </a:r>
            <a:r>
              <a:rPr lang="tr-TR" dirty="0"/>
              <a:t> as </a:t>
            </a:r>
            <a:r>
              <a:rPr lang="tr-TR" dirty="0" err="1"/>
              <a:t>security</a:t>
            </a:r>
            <a:r>
              <a:rPr lang="tr-TR" dirty="0"/>
              <a:t> </a:t>
            </a:r>
            <a:r>
              <a:rPr lang="tr-TR" dirty="0" err="1"/>
              <a:t>applications</a:t>
            </a:r>
            <a:r>
              <a:rPr lang="tr-TR" dirty="0"/>
              <a:t>, </a:t>
            </a:r>
            <a:r>
              <a:rPr lang="tr-TR" dirty="0" err="1"/>
              <a:t>randomized</a:t>
            </a:r>
            <a:r>
              <a:rPr lang="tr-TR" dirty="0"/>
              <a:t> </a:t>
            </a:r>
            <a:r>
              <a:rPr lang="tr-TR" dirty="0" err="1"/>
              <a:t>algorithms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scientific</a:t>
            </a:r>
            <a:r>
              <a:rPr lang="tr-TR" dirty="0"/>
              <a:t> </a:t>
            </a:r>
            <a:r>
              <a:rPr lang="tr-TR" dirty="0" err="1"/>
              <a:t>simulations</a:t>
            </a:r>
            <a:r>
              <a:rPr lang="tr-TR" dirty="0"/>
              <a:t>.</a:t>
            </a:r>
          </a:p>
          <a:p>
            <a:r>
              <a:rPr lang="tr-TR" dirty="0"/>
              <a:t>[CLICK}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can be </a:t>
            </a:r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generated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sampling</a:t>
            </a:r>
            <a:r>
              <a:rPr lang="tr-TR" dirty="0"/>
              <a:t> </a:t>
            </a:r>
            <a:r>
              <a:rPr lang="tr-TR" dirty="0" err="1"/>
              <a:t>random</a:t>
            </a:r>
            <a:r>
              <a:rPr lang="tr-TR" dirty="0"/>
              <a:t> </a:t>
            </a:r>
            <a:r>
              <a:rPr lang="tr-TR" dirty="0" err="1"/>
              <a:t>physical</a:t>
            </a:r>
            <a:r>
              <a:rPr lang="tr-TR" dirty="0"/>
              <a:t> </a:t>
            </a:r>
            <a:r>
              <a:rPr lang="tr-TR" dirty="0" err="1"/>
              <a:t>processes</a:t>
            </a:r>
            <a:r>
              <a:rPr lang="tr-TR" dirty="0"/>
              <a:t> </a:t>
            </a:r>
            <a:br>
              <a:rPr lang="tr-TR" dirty="0"/>
            </a:br>
            <a:r>
              <a:rPr lang="tr-TR" dirty="0" err="1"/>
              <a:t>Systems</a:t>
            </a:r>
            <a:r>
              <a:rPr lang="tr-TR" dirty="0"/>
              <a:t> can </a:t>
            </a:r>
            <a:r>
              <a:rPr lang="tr-TR" dirty="0" err="1"/>
              <a:t>generate</a:t>
            </a:r>
            <a:r>
              <a:rPr lang="tr-TR" dirty="0"/>
              <a:t> </a:t>
            </a:r>
            <a:r>
              <a:rPr lang="tr-TR" dirty="0" err="1"/>
              <a:t>true</a:t>
            </a:r>
            <a:r>
              <a:rPr lang="tr-TR" dirty="0"/>
              <a:t> </a:t>
            </a:r>
            <a:r>
              <a:rPr lang="tr-TR" dirty="0" err="1"/>
              <a:t>random</a:t>
            </a:r>
            <a:r>
              <a:rPr lang="tr-TR" dirty="0"/>
              <a:t> </a:t>
            </a:r>
            <a:r>
              <a:rPr lang="tr-TR" dirty="0" err="1"/>
              <a:t>numbers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dedicated</a:t>
            </a:r>
            <a:r>
              <a:rPr lang="tr-TR" dirty="0"/>
              <a:t> hardware </a:t>
            </a:r>
            <a:r>
              <a:rPr lang="tr-TR" dirty="0" err="1"/>
              <a:t>true</a:t>
            </a:r>
            <a:r>
              <a:rPr lang="tr-TR" dirty="0"/>
              <a:t> </a:t>
            </a:r>
            <a:r>
              <a:rPr lang="tr-TR" dirty="0" err="1"/>
              <a:t>random</a:t>
            </a:r>
            <a:r>
              <a:rPr lang="tr-TR" dirty="0"/>
              <a:t> </a:t>
            </a:r>
            <a:r>
              <a:rPr lang="tr-TR" dirty="0" err="1"/>
              <a:t>number</a:t>
            </a:r>
            <a:r>
              <a:rPr lang="tr-TR" dirty="0"/>
              <a:t> </a:t>
            </a:r>
            <a:r>
              <a:rPr lang="tr-TR" dirty="0" err="1"/>
              <a:t>generators</a:t>
            </a:r>
            <a:r>
              <a:rPr lang="tr-TR" dirty="0"/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/>
              <a:t>[CLICK]</a:t>
            </a:r>
            <a:r>
              <a:rPr lang="tr-TR" dirty="0" err="1"/>
              <a:t>However</a:t>
            </a:r>
            <a:r>
              <a:rPr lang="tr-TR" dirty="0"/>
              <a:t>, </a:t>
            </a:r>
            <a:r>
              <a:rPr lang="tr-TR" dirty="0" err="1"/>
              <a:t>dedicated</a:t>
            </a:r>
            <a:r>
              <a:rPr lang="tr-TR" dirty="0"/>
              <a:t> hardware </a:t>
            </a:r>
            <a:r>
              <a:rPr lang="tr-TR" dirty="0" err="1"/>
              <a:t>trngs</a:t>
            </a:r>
            <a:r>
              <a:rPr lang="tr-TR" dirty="0"/>
              <a:t> </a:t>
            </a:r>
            <a:r>
              <a:rPr lang="tr-TR" dirty="0" err="1"/>
              <a:t>cannot</a:t>
            </a:r>
            <a:r>
              <a:rPr lang="tr-TR" dirty="0"/>
              <a:t> be </a:t>
            </a:r>
            <a:r>
              <a:rPr lang="tr-TR" dirty="0" err="1"/>
              <a:t>easily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in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example</a:t>
            </a:r>
            <a:r>
              <a:rPr lang="tr-TR" dirty="0"/>
              <a:t> </a:t>
            </a:r>
            <a:r>
              <a:rPr lang="tr-TR" dirty="0" err="1"/>
              <a:t>embedded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processing</a:t>
            </a:r>
            <a:r>
              <a:rPr lang="tr-TR" dirty="0"/>
              <a:t> in </a:t>
            </a:r>
            <a:r>
              <a:rPr lang="tr-TR" dirty="0" err="1"/>
              <a:t>memory</a:t>
            </a:r>
            <a:r>
              <a:rPr lang="tr-TR" dirty="0"/>
              <a:t> </a:t>
            </a:r>
            <a:r>
              <a:rPr lang="tr-TR" dirty="0" err="1"/>
              <a:t>architectures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65BF41-557F-464F-A572-936F8C7D1291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4853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contrast</a:t>
            </a:r>
            <a:r>
              <a:rPr lang="tr-TR" dirty="0"/>
              <a:t>, DRAM is </a:t>
            </a:r>
            <a:r>
              <a:rPr lang="tr-TR" dirty="0" err="1"/>
              <a:t>widely</a:t>
            </a:r>
            <a:r>
              <a:rPr lang="tr-TR" dirty="0"/>
              <a:t> </a:t>
            </a:r>
            <a:r>
              <a:rPr lang="tr-TR" dirty="0" err="1"/>
              <a:t>available</a:t>
            </a:r>
            <a:r>
              <a:rPr lang="tr-TR" dirty="0"/>
              <a:t> in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computer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can be </a:t>
            </a:r>
            <a:r>
              <a:rPr lang="tr-TR" dirty="0" err="1"/>
              <a:t>integrated</a:t>
            </a:r>
            <a:r>
              <a:rPr lang="tr-TR" dirty="0"/>
              <a:t> </a:t>
            </a:r>
            <a:r>
              <a:rPr lang="tr-TR" dirty="0" err="1"/>
              <a:t>into</a:t>
            </a:r>
            <a:r>
              <a:rPr lang="tr-TR" dirty="0"/>
              <a:t> mobile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IoT</a:t>
            </a:r>
            <a:r>
              <a:rPr lang="tr-TR" dirty="0"/>
              <a:t> </a:t>
            </a:r>
            <a:r>
              <a:rPr lang="tr-TR" dirty="0" err="1"/>
              <a:t>devices</a:t>
            </a:r>
            <a:r>
              <a:rPr lang="tr-TR" dirty="0"/>
              <a:t> as main </a:t>
            </a:r>
            <a:r>
              <a:rPr lang="tr-TR" dirty="0" err="1"/>
              <a:t>memory</a:t>
            </a:r>
            <a:endParaRPr lang="tr-TR" dirty="0"/>
          </a:p>
          <a:p>
            <a:r>
              <a:rPr lang="tr-TR" dirty="0"/>
              <a:t>[CLICK]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can </a:t>
            </a:r>
            <a:r>
              <a:rPr lang="tr-TR" dirty="0" err="1"/>
              <a:t>enable</a:t>
            </a:r>
            <a:r>
              <a:rPr lang="tr-TR" dirty="0"/>
              <a:t> </a:t>
            </a:r>
            <a:r>
              <a:rPr lang="tr-TR" dirty="0" err="1"/>
              <a:t>low-cost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high</a:t>
            </a:r>
            <a:r>
              <a:rPr lang="tr-TR" dirty="0"/>
              <a:t> </a:t>
            </a:r>
            <a:r>
              <a:rPr lang="tr-TR" dirty="0" err="1"/>
              <a:t>throughput</a:t>
            </a:r>
            <a:r>
              <a:rPr lang="tr-TR" dirty="0"/>
              <a:t> </a:t>
            </a:r>
            <a:r>
              <a:rPr lang="tr-TR" dirty="0" err="1"/>
              <a:t>true</a:t>
            </a:r>
            <a:r>
              <a:rPr lang="tr-TR" dirty="0"/>
              <a:t> </a:t>
            </a:r>
            <a:r>
              <a:rPr lang="tr-TR" dirty="0" err="1"/>
              <a:t>random</a:t>
            </a:r>
            <a:r>
              <a:rPr lang="tr-TR" dirty="0"/>
              <a:t> </a:t>
            </a:r>
            <a:r>
              <a:rPr lang="tr-TR" dirty="0" err="1"/>
              <a:t>number</a:t>
            </a:r>
            <a:r>
              <a:rPr lang="tr-TR" dirty="0"/>
              <a:t> </a:t>
            </a:r>
            <a:r>
              <a:rPr lang="tr-TR" dirty="0" err="1"/>
              <a:t>generation</a:t>
            </a:r>
            <a:r>
              <a:rPr lang="tr-TR" dirty="0"/>
              <a:t> </a:t>
            </a:r>
            <a:r>
              <a:rPr lang="tr-TR" dirty="0" err="1"/>
              <a:t>within</a:t>
            </a:r>
            <a:r>
              <a:rPr lang="tr-TR" dirty="0"/>
              <a:t> </a:t>
            </a:r>
            <a:r>
              <a:rPr lang="tr-TR" dirty="0" err="1"/>
              <a:t>widely</a:t>
            </a:r>
            <a:r>
              <a:rPr lang="tr-TR" dirty="0"/>
              <a:t> </a:t>
            </a:r>
            <a:r>
              <a:rPr lang="tr-TR" dirty="0" err="1"/>
              <a:t>available</a:t>
            </a:r>
            <a:r>
              <a:rPr lang="tr-TR" dirty="0"/>
              <a:t> DRAM </a:t>
            </a:r>
            <a:r>
              <a:rPr lang="tr-TR" dirty="0" err="1"/>
              <a:t>chips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65BF41-557F-464F-A572-936F8C7D1291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7705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err="1"/>
              <a:t>However</a:t>
            </a:r>
            <a:r>
              <a:rPr lang="tr-TR" dirty="0"/>
              <a:t>, </a:t>
            </a:r>
            <a:r>
              <a:rPr lang="tr-TR" dirty="0" err="1"/>
              <a:t>none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prior</a:t>
            </a:r>
            <a:r>
              <a:rPr lang="tr-TR" dirty="0"/>
              <a:t>  </a:t>
            </a:r>
            <a:r>
              <a:rPr lang="tr-TR" dirty="0" err="1"/>
              <a:t>Work</a:t>
            </a:r>
            <a:r>
              <a:rPr lang="tr-TR" dirty="0"/>
              <a:t> </a:t>
            </a:r>
            <a:r>
              <a:rPr lang="tr-TR" dirty="0" err="1"/>
              <a:t>proposes</a:t>
            </a:r>
            <a:r>
              <a:rPr lang="tr-TR" dirty="0"/>
              <a:t> an </a:t>
            </a:r>
            <a:r>
              <a:rPr lang="tr-TR" dirty="0" err="1"/>
              <a:t>end-to-end</a:t>
            </a:r>
            <a:r>
              <a:rPr lang="tr-TR" dirty="0"/>
              <a:t> </a:t>
            </a:r>
            <a:r>
              <a:rPr lang="tr-TR" dirty="0" err="1"/>
              <a:t>system</a:t>
            </a:r>
            <a:r>
              <a:rPr lang="tr-TR" dirty="0"/>
              <a:t> </a:t>
            </a:r>
            <a:r>
              <a:rPr lang="tr-TR" dirty="0" err="1"/>
              <a:t>design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enable</a:t>
            </a:r>
            <a:r>
              <a:rPr lang="tr-TR" dirty="0"/>
              <a:t>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mechanisms</a:t>
            </a:r>
            <a:r>
              <a:rPr lang="tr-TR" dirty="0"/>
              <a:t> in </a:t>
            </a:r>
            <a:r>
              <a:rPr lang="tr-TR" dirty="0" err="1"/>
              <a:t>real</a:t>
            </a:r>
            <a:r>
              <a:rPr lang="tr-TR" dirty="0"/>
              <a:t> </a:t>
            </a:r>
            <a:r>
              <a:rPr lang="tr-TR" dirty="0" err="1"/>
              <a:t>systems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65BF41-557F-464F-A572-936F8C7D1291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6131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identify</a:t>
            </a:r>
            <a:r>
              <a:rPr lang="tr-TR" dirty="0"/>
              <a:t> </a:t>
            </a:r>
            <a:r>
              <a:rPr lang="tr-TR" dirty="0" err="1"/>
              <a:t>three</a:t>
            </a:r>
            <a:r>
              <a:rPr lang="tr-TR" dirty="0"/>
              <a:t> </a:t>
            </a:r>
            <a:r>
              <a:rPr lang="tr-TR" dirty="0" err="1"/>
              <a:t>key</a:t>
            </a:r>
            <a:r>
              <a:rPr lang="tr-TR" dirty="0"/>
              <a:t> </a:t>
            </a:r>
            <a:r>
              <a:rPr lang="tr-TR" dirty="0" err="1"/>
              <a:t>challenges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integrating</a:t>
            </a:r>
            <a:r>
              <a:rPr lang="tr-TR" dirty="0"/>
              <a:t> DRAM-</a:t>
            </a:r>
            <a:r>
              <a:rPr lang="tr-TR" dirty="0" err="1"/>
              <a:t>based</a:t>
            </a:r>
            <a:r>
              <a:rPr lang="tr-TR" dirty="0"/>
              <a:t> </a:t>
            </a:r>
            <a:r>
              <a:rPr lang="tr-TR" dirty="0" err="1"/>
              <a:t>TRNGs</a:t>
            </a:r>
            <a:r>
              <a:rPr lang="tr-TR" dirty="0"/>
              <a:t> </a:t>
            </a:r>
            <a:r>
              <a:rPr lang="tr-TR" dirty="0" err="1"/>
              <a:t>into</a:t>
            </a:r>
            <a:r>
              <a:rPr lang="tr-TR" dirty="0"/>
              <a:t> a </a:t>
            </a:r>
            <a:r>
              <a:rPr lang="tr-TR" dirty="0" err="1"/>
              <a:t>baseline</a:t>
            </a:r>
            <a:r>
              <a:rPr lang="tr-TR" dirty="0"/>
              <a:t> RNG-</a:t>
            </a:r>
            <a:r>
              <a:rPr lang="tr-TR" dirty="0" err="1"/>
              <a:t>oblivious</a:t>
            </a:r>
            <a:r>
              <a:rPr lang="tr-TR" dirty="0"/>
              <a:t> </a:t>
            </a:r>
            <a:r>
              <a:rPr lang="tr-TR" dirty="0" err="1"/>
              <a:t>real</a:t>
            </a:r>
            <a:r>
              <a:rPr lang="tr-TR" dirty="0"/>
              <a:t> </a:t>
            </a:r>
            <a:r>
              <a:rPr lang="tr-TR" dirty="0" err="1"/>
              <a:t>system</a:t>
            </a:r>
            <a:br>
              <a:rPr lang="tr-TR" dirty="0"/>
            </a:b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first</a:t>
            </a:r>
            <a:r>
              <a:rPr lang="tr-TR" dirty="0"/>
              <a:t> </a:t>
            </a:r>
            <a:r>
              <a:rPr lang="tr-TR" dirty="0" err="1"/>
              <a:t>challenge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RNG </a:t>
            </a:r>
            <a:r>
              <a:rPr lang="tr-TR" dirty="0" err="1"/>
              <a:t>interference</a:t>
            </a:r>
            <a:r>
              <a:rPr lang="tr-TR" dirty="0"/>
              <a:t>,</a:t>
            </a:r>
          </a:p>
          <a:p>
            <a:r>
              <a:rPr lang="tr-TR" dirty="0"/>
              <a:t>True </a:t>
            </a:r>
            <a:r>
              <a:rPr lang="tr-TR" dirty="0" err="1"/>
              <a:t>random</a:t>
            </a:r>
            <a:r>
              <a:rPr lang="tr-TR" dirty="0"/>
              <a:t> </a:t>
            </a:r>
            <a:r>
              <a:rPr lang="tr-TR" dirty="0" err="1"/>
              <a:t>number</a:t>
            </a:r>
            <a:r>
              <a:rPr lang="tr-TR" dirty="0"/>
              <a:t> </a:t>
            </a:r>
            <a:r>
              <a:rPr lang="tr-TR" dirty="0" err="1"/>
              <a:t>generation</a:t>
            </a:r>
            <a:r>
              <a:rPr lang="tr-TR" dirty="0"/>
              <a:t> in DRAM is time-</a:t>
            </a:r>
            <a:r>
              <a:rPr lang="tr-TR" dirty="0" err="1"/>
              <a:t>consuming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it can be </a:t>
            </a:r>
            <a:r>
              <a:rPr lang="tr-TR" dirty="0" err="1"/>
              <a:t>very</a:t>
            </a:r>
            <a:r>
              <a:rPr lang="tr-TR" dirty="0"/>
              <a:t> </a:t>
            </a:r>
            <a:r>
              <a:rPr lang="tr-TR" dirty="0" err="1"/>
              <a:t>intrusive</a:t>
            </a:r>
            <a:r>
              <a:rPr lang="tr-TR" dirty="0"/>
              <a:t> in a </a:t>
            </a:r>
            <a:r>
              <a:rPr lang="tr-TR" dirty="0" err="1"/>
              <a:t>system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uses</a:t>
            </a:r>
            <a:r>
              <a:rPr lang="tr-TR" dirty="0"/>
              <a:t> DRAM as main </a:t>
            </a:r>
            <a:r>
              <a:rPr lang="tr-TR" dirty="0" err="1"/>
              <a:t>memory</a:t>
            </a:r>
            <a:r>
              <a:rPr lang="tr-TR" dirty="0"/>
              <a:t>. </a:t>
            </a:r>
            <a:r>
              <a:rPr lang="tr-TR" dirty="0" err="1"/>
              <a:t>It</a:t>
            </a:r>
            <a:r>
              <a:rPr lang="tr-TR" dirty="0"/>
              <a:t> can </a:t>
            </a:r>
            <a:r>
              <a:rPr lang="tr-TR" dirty="0" err="1"/>
              <a:t>stall</a:t>
            </a:r>
            <a:r>
              <a:rPr lang="tr-TR" dirty="0"/>
              <a:t> </a:t>
            </a:r>
            <a:r>
              <a:rPr lang="tr-TR" dirty="0" err="1"/>
              <a:t>memory</a:t>
            </a:r>
            <a:r>
              <a:rPr lang="tr-TR" dirty="0"/>
              <a:t> </a:t>
            </a:r>
            <a:r>
              <a:rPr lang="tr-TR" dirty="0" err="1"/>
              <a:t>requests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interference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RNG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regular</a:t>
            </a:r>
            <a:r>
              <a:rPr lang="tr-TR" dirty="0"/>
              <a:t> </a:t>
            </a:r>
            <a:r>
              <a:rPr lang="tr-TR" dirty="0" err="1"/>
              <a:t>memory</a:t>
            </a:r>
            <a:r>
              <a:rPr lang="tr-TR" dirty="0"/>
              <a:t> </a:t>
            </a:r>
            <a:r>
              <a:rPr lang="tr-TR" dirty="0" err="1"/>
              <a:t>requests</a:t>
            </a:r>
            <a:r>
              <a:rPr lang="tr-TR" dirty="0"/>
              <a:t> can </a:t>
            </a:r>
            <a:r>
              <a:rPr lang="tr-TR" dirty="0" err="1"/>
              <a:t>significantly</a:t>
            </a:r>
            <a:r>
              <a:rPr lang="tr-TR" dirty="0"/>
              <a:t> </a:t>
            </a:r>
            <a:r>
              <a:rPr lang="tr-TR" dirty="0" err="1"/>
              <a:t>slow</a:t>
            </a:r>
            <a:r>
              <a:rPr lang="tr-TR" dirty="0"/>
              <a:t> </a:t>
            </a:r>
            <a:r>
              <a:rPr lang="tr-TR" dirty="0" err="1"/>
              <a:t>down</a:t>
            </a:r>
            <a:r>
              <a:rPr lang="tr-TR" dirty="0"/>
              <a:t> </a:t>
            </a:r>
            <a:r>
              <a:rPr lang="tr-TR" dirty="0" err="1"/>
              <a:t>both</a:t>
            </a:r>
            <a:r>
              <a:rPr lang="tr-TR" dirty="0"/>
              <a:t> RNG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non</a:t>
            </a:r>
            <a:r>
              <a:rPr lang="tr-TR" dirty="0"/>
              <a:t>-RNG </a:t>
            </a:r>
            <a:r>
              <a:rPr lang="tr-TR" dirty="0" err="1"/>
              <a:t>applications</a:t>
            </a:r>
            <a:endParaRPr lang="tr-TR" dirty="0"/>
          </a:p>
          <a:p>
            <a:r>
              <a:rPr lang="tr-TR" dirty="0"/>
              <a:t> [C]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second</a:t>
            </a:r>
            <a:r>
              <a:rPr lang="tr-TR" dirty="0"/>
              <a:t> </a:t>
            </a:r>
            <a:r>
              <a:rPr lang="tr-TR" dirty="0" err="1"/>
              <a:t>challenge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Unfair</a:t>
            </a:r>
            <a:r>
              <a:rPr lang="tr-TR" dirty="0"/>
              <a:t> </a:t>
            </a:r>
            <a:r>
              <a:rPr lang="tr-TR" dirty="0" err="1"/>
              <a:t>Prioritization</a:t>
            </a:r>
            <a:r>
              <a:rPr lang="tr-TR" dirty="0"/>
              <a:t> of RNG </a:t>
            </a:r>
            <a:r>
              <a:rPr lang="tr-TR" dirty="0" err="1"/>
              <a:t>applications</a:t>
            </a:r>
            <a:endParaRPr lang="tr-TR" dirty="0"/>
          </a:p>
          <a:p>
            <a:r>
              <a:rPr lang="tr-TR" dirty="0"/>
              <a:t>, </a:t>
            </a:r>
            <a:r>
              <a:rPr lang="tr-TR" dirty="0" err="1"/>
              <a:t>In</a:t>
            </a:r>
            <a:r>
              <a:rPr lang="tr-TR" dirty="0"/>
              <a:t> a </a:t>
            </a:r>
            <a:r>
              <a:rPr lang="tr-TR" dirty="0" err="1"/>
              <a:t>system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generates</a:t>
            </a:r>
            <a:r>
              <a:rPr lang="tr-TR" dirty="0"/>
              <a:t> </a:t>
            </a:r>
            <a:r>
              <a:rPr lang="tr-TR" dirty="0" err="1"/>
              <a:t>random</a:t>
            </a:r>
            <a:r>
              <a:rPr lang="tr-TR" dirty="0"/>
              <a:t> </a:t>
            </a:r>
            <a:r>
              <a:rPr lang="tr-TR" dirty="0" err="1"/>
              <a:t>numbers</a:t>
            </a:r>
            <a:r>
              <a:rPr lang="tr-TR" dirty="0"/>
              <a:t> in DRAM, Memory </a:t>
            </a:r>
            <a:r>
              <a:rPr lang="tr-TR" dirty="0" err="1"/>
              <a:t>request</a:t>
            </a:r>
            <a:r>
              <a:rPr lang="tr-TR" dirty="0"/>
              <a:t> </a:t>
            </a:r>
            <a:r>
              <a:rPr lang="tr-TR" dirty="0" err="1"/>
              <a:t>schedulers</a:t>
            </a:r>
            <a:r>
              <a:rPr lang="tr-TR" dirty="0"/>
              <a:t> can </a:t>
            </a:r>
            <a:r>
              <a:rPr lang="tr-TR" dirty="0" err="1"/>
              <a:t>prioritize</a:t>
            </a:r>
            <a:r>
              <a:rPr lang="tr-TR" dirty="0"/>
              <a:t> RNG </a:t>
            </a:r>
            <a:r>
              <a:rPr lang="tr-TR" dirty="0" err="1"/>
              <a:t>applications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achieve</a:t>
            </a:r>
            <a:r>
              <a:rPr lang="tr-TR" dirty="0"/>
              <a:t> </a:t>
            </a:r>
            <a:r>
              <a:rPr lang="tr-TR" dirty="0" err="1"/>
              <a:t>high</a:t>
            </a:r>
            <a:r>
              <a:rPr lang="tr-TR" dirty="0"/>
              <a:t> </a:t>
            </a:r>
            <a:r>
              <a:rPr lang="tr-TR" dirty="0" err="1"/>
              <a:t>throughput</a:t>
            </a:r>
            <a:r>
              <a:rPr lang="tr-TR" dirty="0"/>
              <a:t> </a:t>
            </a:r>
            <a:r>
              <a:rPr lang="tr-TR" dirty="0" err="1"/>
              <a:t>because</a:t>
            </a:r>
            <a:r>
              <a:rPr lang="tr-TR" dirty="0"/>
              <a:t> RNG </a:t>
            </a:r>
            <a:r>
              <a:rPr lang="tr-TR" dirty="0" err="1"/>
              <a:t>applications</a:t>
            </a:r>
            <a:r>
              <a:rPr lang="tr-TR" dirty="0"/>
              <a:t> can </a:t>
            </a:r>
            <a:r>
              <a:rPr lang="tr-TR" dirty="0" err="1"/>
              <a:t>create</a:t>
            </a:r>
            <a:r>
              <a:rPr lang="tr-TR" dirty="0"/>
              <a:t>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memory</a:t>
            </a:r>
            <a:r>
              <a:rPr lang="tr-TR" dirty="0"/>
              <a:t> </a:t>
            </a:r>
            <a:r>
              <a:rPr lang="tr-TR" dirty="0" err="1"/>
              <a:t>requests</a:t>
            </a:r>
            <a:r>
              <a:rPr lang="tr-TR" dirty="0"/>
              <a:t> </a:t>
            </a:r>
            <a:r>
              <a:rPr lang="tr-TR" dirty="0" err="1"/>
              <a:t>based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true</a:t>
            </a:r>
            <a:r>
              <a:rPr lang="tr-TR" dirty="0"/>
              <a:t> </a:t>
            </a:r>
            <a:r>
              <a:rPr lang="tr-TR" dirty="0" err="1"/>
              <a:t>random</a:t>
            </a:r>
            <a:r>
              <a:rPr lang="tr-TR" dirty="0"/>
              <a:t> </a:t>
            </a:r>
            <a:r>
              <a:rPr lang="tr-TR" dirty="0" err="1"/>
              <a:t>number</a:t>
            </a:r>
            <a:r>
              <a:rPr lang="tr-TR" dirty="0"/>
              <a:t> </a:t>
            </a:r>
            <a:r>
              <a:rPr lang="tr-TR" dirty="0" err="1"/>
              <a:t>throughput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require</a:t>
            </a:r>
            <a:r>
              <a:rPr lang="tr-TR" dirty="0"/>
              <a:t>. 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slows</a:t>
            </a:r>
            <a:r>
              <a:rPr lang="tr-TR" dirty="0"/>
              <a:t> </a:t>
            </a:r>
            <a:r>
              <a:rPr lang="tr-TR" dirty="0" err="1"/>
              <a:t>down</a:t>
            </a:r>
            <a:r>
              <a:rPr lang="tr-TR" dirty="0"/>
              <a:t> </a:t>
            </a:r>
            <a:r>
              <a:rPr lang="tr-TR" dirty="0" err="1"/>
              <a:t>nonRNG</a:t>
            </a:r>
            <a:r>
              <a:rPr lang="tr-TR" dirty="0"/>
              <a:t> </a:t>
            </a:r>
            <a:r>
              <a:rPr lang="tr-TR" dirty="0" err="1"/>
              <a:t>applications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degrades</a:t>
            </a:r>
            <a:r>
              <a:rPr lang="tr-TR" dirty="0"/>
              <a:t> </a:t>
            </a:r>
            <a:r>
              <a:rPr lang="tr-TR" dirty="0" err="1"/>
              <a:t>system</a:t>
            </a:r>
            <a:r>
              <a:rPr lang="tr-TR" dirty="0"/>
              <a:t> </a:t>
            </a:r>
            <a:r>
              <a:rPr lang="tr-TR" dirty="0" err="1"/>
              <a:t>fairness</a:t>
            </a:r>
            <a:endParaRPr lang="tr-T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/>
              <a:t>[C] 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third</a:t>
            </a:r>
            <a:r>
              <a:rPr lang="tr-TR" dirty="0"/>
              <a:t> </a:t>
            </a:r>
            <a:r>
              <a:rPr lang="tr-TR" dirty="0" err="1"/>
              <a:t>challenge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high</a:t>
            </a:r>
            <a:r>
              <a:rPr lang="tr-TR" dirty="0"/>
              <a:t> TRNG </a:t>
            </a:r>
            <a:r>
              <a:rPr lang="tr-TR" dirty="0" err="1"/>
              <a:t>latency</a:t>
            </a:r>
            <a:r>
              <a:rPr lang="tr-TR" dirty="0"/>
              <a:t>, </a:t>
            </a:r>
            <a:br>
              <a:rPr lang="tr-TR" dirty="0"/>
            </a:br>
            <a:r>
              <a:rPr lang="tr-TR" dirty="0"/>
              <a:t>DRAM-</a:t>
            </a:r>
            <a:r>
              <a:rPr lang="tr-TR" dirty="0" err="1"/>
              <a:t>based</a:t>
            </a:r>
            <a:r>
              <a:rPr lang="tr-TR" dirty="0"/>
              <a:t> </a:t>
            </a:r>
            <a:r>
              <a:rPr lang="tr-TR" dirty="0" err="1"/>
              <a:t>true</a:t>
            </a:r>
            <a:r>
              <a:rPr lang="tr-TR" dirty="0"/>
              <a:t> </a:t>
            </a:r>
            <a:r>
              <a:rPr lang="tr-TR" dirty="0" err="1"/>
              <a:t>random</a:t>
            </a:r>
            <a:r>
              <a:rPr lang="tr-TR" dirty="0"/>
              <a:t> </a:t>
            </a:r>
            <a:r>
              <a:rPr lang="tr-TR" dirty="0" err="1"/>
              <a:t>number</a:t>
            </a:r>
            <a:r>
              <a:rPr lang="tr-TR" dirty="0"/>
              <a:t> </a:t>
            </a:r>
            <a:r>
              <a:rPr lang="tr-TR" dirty="0" err="1"/>
              <a:t>generation</a:t>
            </a:r>
            <a:r>
              <a:rPr lang="tr-TR" dirty="0"/>
              <a:t> has </a:t>
            </a:r>
            <a:r>
              <a:rPr lang="tr-TR" dirty="0" err="1"/>
              <a:t>high</a:t>
            </a:r>
            <a:r>
              <a:rPr lang="tr-TR" dirty="0"/>
              <a:t> </a:t>
            </a:r>
            <a:r>
              <a:rPr lang="tr-TR" dirty="0" err="1"/>
              <a:t>latency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can </a:t>
            </a:r>
            <a:r>
              <a:rPr lang="tr-TR" dirty="0" err="1"/>
              <a:t>degrade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performance</a:t>
            </a:r>
            <a:r>
              <a:rPr lang="tr-TR" dirty="0"/>
              <a:t> of </a:t>
            </a:r>
            <a:r>
              <a:rPr lang="tr-TR" dirty="0" err="1"/>
              <a:t>applications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intensively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 </a:t>
            </a:r>
            <a:r>
              <a:rPr lang="tr-TR" dirty="0" err="1"/>
              <a:t>random</a:t>
            </a:r>
            <a:r>
              <a:rPr lang="tr-TR" dirty="0"/>
              <a:t> </a:t>
            </a:r>
            <a:r>
              <a:rPr lang="tr-TR" dirty="0" err="1"/>
              <a:t>numbers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65BF41-557F-464F-A572-936F8C7D1291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7410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NimbusRomNo9L-Medi"/>
              </a:rPr>
              <a:t>Our goal </a:t>
            </a:r>
            <a:r>
              <a:rPr lang="en-US" sz="1800" b="0" i="0" u="none" strike="noStrike" baseline="0" dirty="0">
                <a:latin typeface="NimbusRomNo9L-Regu"/>
              </a:rPr>
              <a:t>is to design an end-to-end system for DRAM</a:t>
            </a:r>
            <a:r>
              <a:rPr lang="tr-TR" sz="1800" b="0" i="0" u="none" strike="noStrike" baseline="0" dirty="0">
                <a:latin typeface="NimbusRomNo9L-Regu"/>
              </a:rPr>
              <a:t>- </a:t>
            </a:r>
            <a:r>
              <a:rPr lang="en-US" sz="1800" b="0" i="0" u="none" strike="noStrike" baseline="0" dirty="0">
                <a:latin typeface="NimbusRomNo9L-Regu"/>
              </a:rPr>
              <a:t>based</a:t>
            </a:r>
          </a:p>
          <a:p>
            <a:pPr algn="l"/>
            <a:r>
              <a:rPr lang="en-US" sz="1800" b="0" i="0" u="none" strike="noStrike" baseline="0" dirty="0">
                <a:latin typeface="NimbusRomNo9L-Regu"/>
              </a:rPr>
              <a:t>TRNGs with low cost and high performance that </a:t>
            </a:r>
            <a:endParaRPr lang="tr-TR" sz="1800" b="0" i="0" u="none" strike="noStrike" baseline="0" dirty="0">
              <a:latin typeface="NimbusRomNo9L-Regu"/>
            </a:endParaRPr>
          </a:p>
          <a:p>
            <a:pPr algn="l"/>
            <a:r>
              <a:rPr lang="en-US" sz="1800" b="0" i="0" u="none" strike="noStrike" baseline="0" dirty="0">
                <a:latin typeface="NimbusRomNo9L-Regu"/>
              </a:rPr>
              <a:t>(1)</a:t>
            </a:r>
            <a:r>
              <a:rPr lang="tr-TR" sz="1800" b="0" i="0" u="none" strike="noStrike" baseline="0" dirty="0">
                <a:latin typeface="NimbusRomNo9L-Regu"/>
              </a:rPr>
              <a:t> </a:t>
            </a:r>
            <a:r>
              <a:rPr lang="en-US" sz="1800" b="0" i="0" u="none" strike="noStrike" baseline="0" dirty="0">
                <a:latin typeface="NimbusRomNo9L-Regu"/>
              </a:rPr>
              <a:t>minimizes the slowdown of both RNG and non-RNG applications</a:t>
            </a:r>
          </a:p>
          <a:p>
            <a:pPr algn="l"/>
            <a:r>
              <a:rPr lang="en-US" sz="1800" b="0" i="0" u="none" strike="noStrike" baseline="0" dirty="0">
                <a:latin typeface="NimbusRomNo9L-Regu"/>
              </a:rPr>
              <a:t>(2) improves system fairness </a:t>
            </a:r>
            <a:endParaRPr lang="tr-TR" sz="1800" b="0" i="0" u="none" strike="noStrike" baseline="0" dirty="0">
              <a:latin typeface="NimbusRomNo9L-Regu"/>
            </a:endParaRPr>
          </a:p>
          <a:p>
            <a:pPr algn="l"/>
            <a:r>
              <a:rPr lang="en-US" sz="1800" b="0" i="0" u="none" strike="noStrike" baseline="0" dirty="0">
                <a:latin typeface="NimbusRomNo9L-Regu"/>
              </a:rPr>
              <a:t>and (3) mitigates the performance degradation</a:t>
            </a:r>
          </a:p>
          <a:p>
            <a:pPr algn="l"/>
            <a:r>
              <a:rPr lang="en-US" sz="1800" b="0" i="0" u="none" strike="noStrike" baseline="0" dirty="0">
                <a:latin typeface="NimbusRomNo9L-Regu"/>
              </a:rPr>
              <a:t>of RNG applications due to the high latency of DRAM</a:t>
            </a:r>
          </a:p>
          <a:p>
            <a:pPr algn="l"/>
            <a:r>
              <a:rPr lang="tr-TR" sz="1800" b="0" i="0" u="none" strike="noStrike" baseline="0" dirty="0">
                <a:latin typeface="NimbusRomNo9L-Regu"/>
              </a:rPr>
              <a:t>TRNG </a:t>
            </a:r>
            <a:r>
              <a:rPr lang="tr-TR" sz="1800" b="0" i="0" u="none" strike="noStrike" baseline="0" dirty="0" err="1">
                <a:latin typeface="NimbusRomNo9L-Regu"/>
              </a:rPr>
              <a:t>mechanisms</a:t>
            </a:r>
            <a:r>
              <a:rPr lang="tr-TR" sz="1800" b="0" i="0" u="none" strike="noStrike" baseline="0" dirty="0">
                <a:latin typeface="NimbusRomNo9L-Regu"/>
              </a:rPr>
              <a:t>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65BF41-557F-464F-A572-936F8C7D1291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73725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/>
              <a:t>DR-STRANGE </a:t>
            </a:r>
            <a:r>
              <a:rPr lang="tr-TR" dirty="0" err="1"/>
              <a:t>consists</a:t>
            </a:r>
            <a:r>
              <a:rPr lang="tr-TR" dirty="0"/>
              <a:t> of </a:t>
            </a:r>
            <a:r>
              <a:rPr lang="tr-TR" dirty="0" err="1"/>
              <a:t>three</a:t>
            </a:r>
            <a:r>
              <a:rPr lang="tr-TR" dirty="0"/>
              <a:t> main </a:t>
            </a:r>
            <a:r>
              <a:rPr lang="tr-TR" dirty="0" err="1"/>
              <a:t>components</a:t>
            </a:r>
            <a:r>
              <a:rPr lang="tr-TR" dirty="0"/>
              <a:t> </a:t>
            </a:r>
            <a:r>
              <a:rPr lang="tr-TR" dirty="0" err="1"/>
              <a:t>tackling</a:t>
            </a:r>
            <a:r>
              <a:rPr lang="tr-TR" dirty="0"/>
              <a:t> </a:t>
            </a:r>
            <a:r>
              <a:rPr lang="tr-TR" dirty="0" err="1"/>
              <a:t>three</a:t>
            </a:r>
            <a:r>
              <a:rPr lang="tr-TR" dirty="0"/>
              <a:t> </a:t>
            </a:r>
            <a:r>
              <a:rPr lang="tr-TR" dirty="0" err="1"/>
              <a:t>key</a:t>
            </a:r>
            <a:r>
              <a:rPr lang="tr-TR" dirty="0"/>
              <a:t> </a:t>
            </a:r>
            <a:r>
              <a:rPr lang="tr-TR" dirty="0" err="1"/>
              <a:t>challenges</a:t>
            </a:r>
            <a:endParaRPr lang="tr-TR" dirty="0"/>
          </a:p>
          <a:p>
            <a:r>
              <a:rPr lang="tr-TR" dirty="0" err="1"/>
              <a:t>Random</a:t>
            </a:r>
            <a:r>
              <a:rPr lang="tr-TR" dirty="0"/>
              <a:t> </a:t>
            </a:r>
            <a:r>
              <a:rPr lang="tr-TR" dirty="0" err="1"/>
              <a:t>Number</a:t>
            </a:r>
            <a:r>
              <a:rPr lang="tr-TR" dirty="0"/>
              <a:t> </a:t>
            </a:r>
            <a:r>
              <a:rPr lang="tr-TR" dirty="0" err="1"/>
              <a:t>Buffering</a:t>
            </a:r>
            <a:r>
              <a:rPr lang="tr-TR" dirty="0"/>
              <a:t> </a:t>
            </a:r>
            <a:r>
              <a:rPr lang="tr-TR" dirty="0" err="1"/>
              <a:t>Mechanism</a:t>
            </a:r>
            <a:endParaRPr lang="tr-TR" dirty="0"/>
          </a:p>
          <a:p>
            <a:r>
              <a:rPr lang="tr-TR" dirty="0"/>
              <a:t>RNG-</a:t>
            </a:r>
            <a:r>
              <a:rPr lang="tr-TR" dirty="0" err="1"/>
              <a:t>aware</a:t>
            </a:r>
            <a:r>
              <a:rPr lang="tr-TR" dirty="0"/>
              <a:t> </a:t>
            </a:r>
            <a:r>
              <a:rPr lang="tr-TR" dirty="0" err="1"/>
              <a:t>scheduler</a:t>
            </a:r>
            <a:endParaRPr lang="tr-TR" dirty="0"/>
          </a:p>
          <a:p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application</a:t>
            </a:r>
            <a:r>
              <a:rPr lang="tr-TR" dirty="0"/>
              <a:t> </a:t>
            </a:r>
            <a:r>
              <a:rPr lang="tr-TR" dirty="0" err="1"/>
              <a:t>interface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65BF41-557F-464F-A572-936F8C7D1291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25633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[CLICK]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first</a:t>
            </a:r>
            <a:r>
              <a:rPr lang="tr-TR" dirty="0"/>
              <a:t> </a:t>
            </a:r>
            <a:r>
              <a:rPr lang="tr-TR" dirty="0" err="1"/>
              <a:t>component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Random</a:t>
            </a:r>
            <a:r>
              <a:rPr lang="tr-TR" dirty="0"/>
              <a:t> </a:t>
            </a:r>
            <a:r>
              <a:rPr lang="tr-TR" dirty="0" err="1"/>
              <a:t>Number</a:t>
            </a:r>
            <a:r>
              <a:rPr lang="tr-TR" dirty="0"/>
              <a:t> </a:t>
            </a:r>
            <a:r>
              <a:rPr lang="tr-TR" dirty="0" err="1"/>
              <a:t>Buffering</a:t>
            </a:r>
            <a:r>
              <a:rPr lang="tr-TR" dirty="0"/>
              <a:t> </a:t>
            </a:r>
            <a:r>
              <a:rPr lang="tr-TR" dirty="0" err="1"/>
              <a:t>Mechanism</a:t>
            </a:r>
            <a:r>
              <a:rPr lang="tr-TR" dirty="0"/>
              <a:t>, </a:t>
            </a:r>
          </a:p>
          <a:p>
            <a:r>
              <a:rPr lang="tr-TR" dirty="0"/>
              <a:t>[CLICK] it </a:t>
            </a:r>
            <a:r>
              <a:rPr lang="tr-TR" dirty="0" err="1"/>
              <a:t>predicts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utilizes</a:t>
            </a:r>
            <a:r>
              <a:rPr lang="tr-TR" dirty="0"/>
              <a:t> </a:t>
            </a:r>
            <a:r>
              <a:rPr lang="tr-TR" dirty="0" err="1"/>
              <a:t>idle</a:t>
            </a:r>
            <a:r>
              <a:rPr lang="tr-TR" dirty="0"/>
              <a:t> DRAM </a:t>
            </a:r>
            <a:r>
              <a:rPr lang="tr-TR" dirty="0" err="1"/>
              <a:t>channels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generate</a:t>
            </a:r>
            <a:r>
              <a:rPr lang="tr-TR" dirty="0"/>
              <a:t> </a:t>
            </a:r>
            <a:r>
              <a:rPr lang="tr-TR" dirty="0" err="1"/>
              <a:t>random</a:t>
            </a:r>
            <a:r>
              <a:rPr lang="tr-TR" dirty="0"/>
              <a:t> </a:t>
            </a:r>
            <a:r>
              <a:rPr lang="tr-TR" dirty="0" err="1"/>
              <a:t>numbers</a:t>
            </a:r>
            <a:endParaRPr lang="tr-TR" dirty="0"/>
          </a:p>
          <a:p>
            <a:r>
              <a:rPr lang="tr-TR" dirty="0"/>
              <a:t>[CLICK]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stores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generated</a:t>
            </a:r>
            <a:r>
              <a:rPr lang="tr-TR" dirty="0"/>
              <a:t> </a:t>
            </a:r>
            <a:r>
              <a:rPr lang="tr-TR" dirty="0" err="1"/>
              <a:t>random</a:t>
            </a:r>
            <a:r>
              <a:rPr lang="tr-TR" dirty="0"/>
              <a:t> </a:t>
            </a:r>
            <a:r>
              <a:rPr lang="tr-TR" dirty="0" err="1"/>
              <a:t>numbers</a:t>
            </a:r>
            <a:r>
              <a:rPr lang="tr-TR" dirty="0"/>
              <a:t> in a </a:t>
            </a:r>
            <a:r>
              <a:rPr lang="tr-TR" dirty="0" err="1"/>
              <a:t>buffer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served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upcoming</a:t>
            </a:r>
            <a:r>
              <a:rPr lang="tr-TR" dirty="0"/>
              <a:t> </a:t>
            </a:r>
            <a:r>
              <a:rPr lang="tr-TR" dirty="0" err="1"/>
              <a:t>random</a:t>
            </a:r>
            <a:r>
              <a:rPr lang="tr-TR" dirty="0"/>
              <a:t> </a:t>
            </a:r>
            <a:r>
              <a:rPr lang="tr-TR" dirty="0" err="1"/>
              <a:t>number</a:t>
            </a:r>
            <a:r>
              <a:rPr lang="tr-TR" dirty="0"/>
              <a:t> </a:t>
            </a:r>
            <a:r>
              <a:rPr lang="tr-TR" dirty="0" err="1"/>
              <a:t>requests</a:t>
            </a:r>
            <a:endParaRPr lang="tr-T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/>
              <a:t>[CLICK]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key</a:t>
            </a:r>
            <a:r>
              <a:rPr lang="tr-TR" dirty="0"/>
              <a:t> idea of </a:t>
            </a:r>
            <a:r>
              <a:rPr lang="tr-TR" dirty="0" err="1"/>
              <a:t>our</a:t>
            </a:r>
            <a:r>
              <a:rPr lang="tr-TR" dirty="0"/>
              <a:t> DRAM </a:t>
            </a:r>
            <a:r>
              <a:rPr lang="tr-TR" dirty="0" err="1"/>
              <a:t>idleness</a:t>
            </a:r>
            <a:r>
              <a:rPr lang="tr-TR" dirty="0"/>
              <a:t> </a:t>
            </a:r>
            <a:r>
              <a:rPr lang="tr-TR" dirty="0" err="1"/>
              <a:t>predictor</a:t>
            </a:r>
            <a:r>
              <a:rPr lang="tr-TR" dirty="0"/>
              <a:t> is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last</a:t>
            </a:r>
            <a:r>
              <a:rPr lang="tr-TR" dirty="0"/>
              <a:t> </a:t>
            </a:r>
            <a:r>
              <a:rPr lang="tr-TR" dirty="0" err="1"/>
              <a:t>accessed</a:t>
            </a:r>
            <a:r>
              <a:rPr lang="tr-TR" dirty="0"/>
              <a:t> </a:t>
            </a:r>
            <a:r>
              <a:rPr lang="tr-TR" dirty="0" err="1"/>
              <a:t>memory</a:t>
            </a:r>
            <a:r>
              <a:rPr lang="tr-TR" dirty="0"/>
              <a:t> </a:t>
            </a:r>
            <a:r>
              <a:rPr lang="tr-TR" dirty="0" err="1"/>
              <a:t>addresses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predict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length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idle</a:t>
            </a:r>
            <a:r>
              <a:rPr lang="tr-TR" dirty="0"/>
              <a:t> </a:t>
            </a:r>
            <a:r>
              <a:rPr lang="tr-TR" dirty="0" err="1"/>
              <a:t>periods</a:t>
            </a:r>
            <a:endParaRPr lang="tr-TR" dirty="0"/>
          </a:p>
          <a:p>
            <a:r>
              <a:rPr lang="tr-TR" dirty="0" err="1"/>
              <a:t>Our</a:t>
            </a:r>
            <a:r>
              <a:rPr lang="tr-TR" dirty="0"/>
              <a:t> </a:t>
            </a:r>
            <a:r>
              <a:rPr lang="tr-TR" dirty="0" err="1"/>
              <a:t>lightweight</a:t>
            </a:r>
            <a:r>
              <a:rPr lang="tr-TR" dirty="0"/>
              <a:t> </a:t>
            </a:r>
            <a:r>
              <a:rPr lang="tr-TR" dirty="0" err="1"/>
              <a:t>predictor</a:t>
            </a:r>
            <a:r>
              <a:rPr lang="tr-TR" dirty="0"/>
              <a:t> </a:t>
            </a:r>
            <a:r>
              <a:rPr lang="tr-TR" dirty="0" err="1"/>
              <a:t>uses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last</a:t>
            </a:r>
            <a:r>
              <a:rPr lang="tr-TR" dirty="0"/>
              <a:t> </a:t>
            </a:r>
            <a:r>
              <a:rPr lang="tr-TR" dirty="0" err="1"/>
              <a:t>accessed</a:t>
            </a:r>
            <a:r>
              <a:rPr lang="tr-TR" dirty="0"/>
              <a:t> </a:t>
            </a:r>
            <a:r>
              <a:rPr lang="tr-TR" dirty="0" err="1"/>
              <a:t>memory</a:t>
            </a:r>
            <a:r>
              <a:rPr lang="tr-TR" dirty="0"/>
              <a:t> </a:t>
            </a:r>
            <a:r>
              <a:rPr lang="tr-TR" dirty="0" err="1"/>
              <a:t>address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Access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predictor</a:t>
            </a:r>
            <a:r>
              <a:rPr lang="tr-TR" dirty="0"/>
              <a:t> </a:t>
            </a:r>
            <a:r>
              <a:rPr lang="tr-TR" dirty="0" err="1"/>
              <a:t>table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consists</a:t>
            </a:r>
            <a:r>
              <a:rPr lang="tr-TR" dirty="0"/>
              <a:t> of </a:t>
            </a:r>
            <a:r>
              <a:rPr lang="tr-TR" dirty="0" err="1"/>
              <a:t>two</a:t>
            </a:r>
            <a:r>
              <a:rPr lang="tr-TR" dirty="0"/>
              <a:t> bit </a:t>
            </a:r>
            <a:r>
              <a:rPr lang="tr-TR" dirty="0" err="1"/>
              <a:t>saturating</a:t>
            </a:r>
            <a:r>
              <a:rPr lang="tr-TR" dirty="0"/>
              <a:t> </a:t>
            </a:r>
            <a:r>
              <a:rPr lang="tr-TR" dirty="0" err="1"/>
              <a:t>counters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predicts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length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idle</a:t>
            </a:r>
            <a:r>
              <a:rPr lang="tr-TR" dirty="0"/>
              <a:t> </a:t>
            </a:r>
            <a:r>
              <a:rPr lang="tr-TR" dirty="0" err="1"/>
              <a:t>period</a:t>
            </a:r>
            <a:r>
              <a:rPr lang="tr-TR" dirty="0"/>
              <a:t> as </a:t>
            </a:r>
            <a:r>
              <a:rPr lang="tr-TR" dirty="0" err="1"/>
              <a:t>long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short</a:t>
            </a:r>
            <a:r>
              <a:rPr lang="tr-TR" dirty="0"/>
              <a:t> </a:t>
            </a:r>
            <a:r>
              <a:rPr lang="tr-TR" dirty="0" err="1"/>
              <a:t>compared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time it </a:t>
            </a:r>
            <a:r>
              <a:rPr lang="tr-TR" dirty="0" err="1"/>
              <a:t>takes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generate</a:t>
            </a:r>
            <a:r>
              <a:rPr lang="tr-TR" dirty="0"/>
              <a:t> </a:t>
            </a:r>
            <a:r>
              <a:rPr lang="tr-TR" dirty="0" err="1"/>
              <a:t>random</a:t>
            </a:r>
            <a:r>
              <a:rPr lang="tr-TR" dirty="0"/>
              <a:t> </a:t>
            </a:r>
            <a:r>
              <a:rPr lang="tr-TR" dirty="0" err="1"/>
              <a:t>numbers</a:t>
            </a:r>
            <a:r>
              <a:rPr lang="tr-TR" dirty="0"/>
              <a:t>, </a:t>
            </a:r>
          </a:p>
          <a:p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way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mechanism</a:t>
            </a:r>
            <a:r>
              <a:rPr lang="tr-TR" dirty="0"/>
              <a:t> </a:t>
            </a:r>
            <a:r>
              <a:rPr lang="tr-TR" dirty="0" err="1"/>
              <a:t>avoids</a:t>
            </a:r>
            <a:r>
              <a:rPr lang="tr-TR" dirty="0"/>
              <a:t> </a:t>
            </a:r>
            <a:r>
              <a:rPr lang="tr-TR" dirty="0" err="1"/>
              <a:t>short</a:t>
            </a:r>
            <a:r>
              <a:rPr lang="tr-TR" dirty="0"/>
              <a:t> </a:t>
            </a:r>
            <a:r>
              <a:rPr lang="tr-TR" dirty="0" err="1"/>
              <a:t>idle</a:t>
            </a:r>
            <a:r>
              <a:rPr lang="tr-TR" dirty="0"/>
              <a:t> </a:t>
            </a:r>
            <a:r>
              <a:rPr lang="tr-TR" dirty="0" err="1"/>
              <a:t>periods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increases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RNG </a:t>
            </a:r>
            <a:r>
              <a:rPr lang="tr-TR" dirty="0" err="1"/>
              <a:t>interference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generates</a:t>
            </a:r>
            <a:r>
              <a:rPr lang="tr-TR" dirty="0"/>
              <a:t> </a:t>
            </a:r>
            <a:r>
              <a:rPr lang="tr-TR" dirty="0" err="1"/>
              <a:t>random</a:t>
            </a:r>
            <a:r>
              <a:rPr lang="tr-TR" dirty="0"/>
              <a:t> </a:t>
            </a:r>
            <a:r>
              <a:rPr lang="tr-TR" dirty="0" err="1"/>
              <a:t>numbers</a:t>
            </a:r>
            <a:r>
              <a:rPr lang="tr-TR" dirty="0"/>
              <a:t> </a:t>
            </a:r>
            <a:r>
              <a:rPr lang="tr-TR" dirty="0" err="1"/>
              <a:t>only</a:t>
            </a:r>
            <a:r>
              <a:rPr lang="tr-TR" dirty="0"/>
              <a:t> in </a:t>
            </a:r>
            <a:r>
              <a:rPr lang="tr-TR" dirty="0" err="1"/>
              <a:t>long</a:t>
            </a:r>
            <a:r>
              <a:rPr lang="tr-TR" dirty="0"/>
              <a:t> </a:t>
            </a:r>
            <a:r>
              <a:rPr lang="tr-TR" dirty="0" err="1"/>
              <a:t>idle</a:t>
            </a:r>
            <a:r>
              <a:rPr lang="tr-TR" dirty="0"/>
              <a:t> </a:t>
            </a:r>
            <a:r>
              <a:rPr lang="tr-TR" dirty="0" err="1"/>
              <a:t>periods</a:t>
            </a:r>
            <a:endParaRPr lang="tr-TR" dirty="0"/>
          </a:p>
          <a:p>
            <a:r>
              <a:rPr lang="tr-TR" dirty="0"/>
              <a:t>[CLICK] </a:t>
            </a:r>
            <a:r>
              <a:rPr lang="tr-TR" dirty="0" err="1"/>
              <a:t>Combining</a:t>
            </a:r>
            <a:r>
              <a:rPr lang="tr-TR" dirty="0"/>
              <a:t>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components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random</a:t>
            </a:r>
            <a:r>
              <a:rPr lang="tr-TR" dirty="0"/>
              <a:t> </a:t>
            </a:r>
            <a:r>
              <a:rPr lang="tr-TR" dirty="0" err="1"/>
              <a:t>number</a:t>
            </a:r>
            <a:r>
              <a:rPr lang="tr-TR" dirty="0"/>
              <a:t> </a:t>
            </a:r>
            <a:r>
              <a:rPr lang="tr-TR" dirty="0" err="1"/>
              <a:t>buffering</a:t>
            </a:r>
            <a:r>
              <a:rPr lang="tr-TR" dirty="0"/>
              <a:t> </a:t>
            </a:r>
            <a:r>
              <a:rPr lang="tr-TR" dirty="0" err="1"/>
              <a:t>mechanism</a:t>
            </a:r>
            <a:r>
              <a:rPr lang="tr-TR" dirty="0"/>
              <a:t>  </a:t>
            </a:r>
            <a:r>
              <a:rPr lang="tr-TR" dirty="0" err="1"/>
              <a:t>generates</a:t>
            </a:r>
            <a:r>
              <a:rPr lang="tr-TR" dirty="0"/>
              <a:t> </a:t>
            </a:r>
            <a:r>
              <a:rPr lang="tr-TR" dirty="0" err="1"/>
              <a:t>random</a:t>
            </a:r>
            <a:r>
              <a:rPr lang="tr-TR" dirty="0"/>
              <a:t> </a:t>
            </a:r>
            <a:r>
              <a:rPr lang="tr-TR" dirty="0" err="1"/>
              <a:t>numbers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low</a:t>
            </a:r>
            <a:r>
              <a:rPr lang="tr-TR" dirty="0"/>
              <a:t> RNG </a:t>
            </a:r>
            <a:r>
              <a:rPr lang="tr-TR" dirty="0" err="1"/>
              <a:t>interference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serves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RNG </a:t>
            </a:r>
            <a:r>
              <a:rPr lang="tr-TR" dirty="0" err="1"/>
              <a:t>requests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low</a:t>
            </a:r>
            <a:r>
              <a:rPr lang="tr-TR" dirty="0"/>
              <a:t> </a:t>
            </a:r>
            <a:r>
              <a:rPr lang="tr-TR" dirty="0" err="1"/>
              <a:t>latency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65BF41-557F-464F-A572-936F8C7D1291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5214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88E83-158B-4B59-84E9-E280E6DBC3FC}" type="datetime1">
              <a:rPr lang="tr-TR" smtClean="0"/>
              <a:t>28.03.2022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B309-C2CE-4D90-B104-F7E98438FC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0362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333B-CC29-4525-88F0-A44EF15B0F10}" type="datetime1">
              <a:rPr lang="tr-TR" smtClean="0"/>
              <a:t>28.03.2022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B309-C2CE-4D90-B104-F7E98438FC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9358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F644-7E65-48F8-93BF-10F482289F2D}" type="datetime1">
              <a:rPr lang="tr-TR" smtClean="0"/>
              <a:t>28.03.2022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B309-C2CE-4D90-B104-F7E98438FC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3987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004" y="0"/>
            <a:ext cx="8894618" cy="1088967"/>
          </a:xfrm>
        </p:spPr>
        <p:txBody>
          <a:bodyPr>
            <a:noAutofit/>
          </a:bodyPr>
          <a:lstStyle>
            <a:lvl1pPr>
              <a:defRPr sz="40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088967"/>
            <a:ext cx="9143999" cy="5087996"/>
          </a:xfrm>
        </p:spPr>
        <p:txBody>
          <a:bodyPr/>
          <a:lstStyle/>
          <a:p>
            <a:pPr lvl="0"/>
            <a:r>
              <a:rPr lang="tr-TR" dirty="0"/>
              <a:t>Asıl metin stillerini düzenlemek için tıklayın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1078" y="6517178"/>
            <a:ext cx="1033897" cy="204298"/>
          </a:xfrm>
        </p:spPr>
        <p:txBody>
          <a:bodyPr/>
          <a:lstStyle/>
          <a:p>
            <a:fld id="{A332BEE0-9135-4AC6-885F-82FD1AE2535E}" type="datetime1">
              <a:rPr lang="tr-TR" smtClean="0"/>
              <a:t>28.03.2022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8299" y="6517178"/>
            <a:ext cx="4427556" cy="204298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95855" y="6517178"/>
            <a:ext cx="427066" cy="204298"/>
          </a:xfrm>
        </p:spPr>
        <p:txBody>
          <a:bodyPr/>
          <a:lstStyle/>
          <a:p>
            <a:fld id="{CBE5B309-C2CE-4D90-B104-F7E98438FC65}" type="slidenum">
              <a:rPr lang="tr-TR" smtClean="0"/>
              <a:t>‹#›</a:t>
            </a:fld>
            <a:endParaRPr lang="tr-TR"/>
          </a:p>
        </p:txBody>
      </p:sp>
      <p:pic>
        <p:nvPicPr>
          <p:cNvPr id="9" name="Graphic 2">
            <a:extLst>
              <a:ext uri="{FF2B5EF4-FFF2-40B4-BE49-F238E27FC236}">
                <a16:creationId xmlns:a16="http://schemas.microsoft.com/office/drawing/2014/main" id="{2D315ADC-F693-4AFB-AC3B-1C4C4DCE7A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300" y="6514678"/>
            <a:ext cx="1315489" cy="253076"/>
          </a:xfrm>
          <a:prstGeom prst="rect">
            <a:avLst/>
          </a:prstGeom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97CD7E1F-2BC4-43A3-B865-BF265D6ED21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0983" y="6399863"/>
            <a:ext cx="2000250" cy="41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1369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D87A-3270-44B8-81B9-EE9946E7E5FC}" type="datetime1">
              <a:rPr lang="tr-TR" smtClean="0"/>
              <a:t>28.03.2022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B309-C2CE-4D90-B104-F7E98438FC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605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979C-F9C2-4CFE-B5A9-0C6B05A5D3EC}" type="datetime1">
              <a:rPr lang="tr-TR" smtClean="0"/>
              <a:t>28.03.2022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B309-C2CE-4D90-B104-F7E98438FC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7243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A7655-2E18-480C-9064-E1B296A32B7A}" type="datetime1">
              <a:rPr lang="tr-TR" smtClean="0"/>
              <a:t>28.03.2022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B309-C2CE-4D90-B104-F7E98438FC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4607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DBE6C-826E-4CEC-84E2-E26B95886B92}" type="datetime1">
              <a:rPr lang="tr-TR" smtClean="0"/>
              <a:t>28.03.2022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B309-C2CE-4D90-B104-F7E98438FC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2647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86753-E1F1-41BE-961E-DEE85F5F88E3}" type="datetime1">
              <a:rPr lang="tr-TR" smtClean="0"/>
              <a:t>28.03.2022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B309-C2CE-4D90-B104-F7E98438FC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6348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802B-CCFE-42A6-B3E1-C435C701A830}" type="datetime1">
              <a:rPr lang="tr-TR" smtClean="0"/>
              <a:t>28.03.2022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B309-C2CE-4D90-B104-F7E98438FC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5387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78DC-E34F-485C-BBC9-32750B73CCB6}" type="datetime1">
              <a:rPr lang="tr-TR" smtClean="0"/>
              <a:t>28.03.2022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B309-C2CE-4D90-B104-F7E98438FC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8866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7F34D-9950-478C-A4B2-CD9A98A43558}" type="datetime1">
              <a:rPr lang="tr-TR" smtClean="0"/>
              <a:t>28.03.2022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5B309-C2CE-4D90-B104-F7E98438FC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9152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3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dörtgen 10">
            <a:extLst>
              <a:ext uri="{FF2B5EF4-FFF2-40B4-BE49-F238E27FC236}">
                <a16:creationId xmlns:a16="http://schemas.microsoft.com/office/drawing/2014/main" id="{F5C38135-C31C-4859-BE70-466908B3B653}"/>
              </a:ext>
            </a:extLst>
          </p:cNvPr>
          <p:cNvSpPr/>
          <p:nvPr/>
        </p:nvSpPr>
        <p:spPr>
          <a:xfrm>
            <a:off x="0" y="-126999"/>
            <a:ext cx="9144000" cy="2786310"/>
          </a:xfrm>
          <a:prstGeom prst="rect">
            <a:avLst/>
          </a:prstGeom>
          <a:solidFill>
            <a:srgbClr val="DC309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D9EEB02B-BE3F-47E1-A018-F06E2E3337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55804"/>
            <a:ext cx="9144000" cy="1606556"/>
          </a:xfrm>
        </p:spPr>
        <p:txBody>
          <a:bodyPr>
            <a:normAutofit fontScale="90000"/>
          </a:bodyPr>
          <a:lstStyle/>
          <a:p>
            <a:r>
              <a:rPr lang="tr-TR" b="1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DR-</a:t>
            </a:r>
            <a:r>
              <a:rPr lang="tr-TR" b="1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STRaNGe</a:t>
            </a:r>
            <a:r>
              <a:rPr lang="tr-TR" b="1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br>
              <a:rPr lang="tr-TR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tr-TR" sz="3100" b="1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End-to-End</a:t>
            </a:r>
            <a:r>
              <a:rPr lang="tr-TR" sz="3100" b="1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tr-TR" sz="3100" b="1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System</a:t>
            </a:r>
            <a:r>
              <a:rPr lang="tr-TR" sz="3100" b="1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Design </a:t>
            </a:r>
            <a:br>
              <a:rPr lang="tr-TR" sz="3100" b="1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tr-TR" sz="3100" b="1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</a:t>
            </a:r>
            <a:r>
              <a:rPr lang="tr-TR" sz="3100" b="1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DRAM-</a:t>
            </a:r>
            <a:r>
              <a:rPr lang="tr-TR" sz="3100" b="1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based</a:t>
            </a:r>
            <a:r>
              <a:rPr lang="tr-TR" sz="3100" b="1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True </a:t>
            </a:r>
            <a:r>
              <a:rPr lang="tr-TR" sz="3100" b="1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Random</a:t>
            </a:r>
            <a:r>
              <a:rPr lang="tr-TR" sz="3100" b="1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tr-TR" sz="3100" b="1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Number</a:t>
            </a:r>
            <a:r>
              <a:rPr lang="tr-TR" sz="3100" b="1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tr-TR" sz="3100" b="1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Generators</a:t>
            </a:r>
            <a:endParaRPr lang="tr-TR" b="1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6389CBC-1C94-4528-B5C8-39BE89BA71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4283" y="3017899"/>
            <a:ext cx="8355434" cy="1505367"/>
          </a:xfrm>
        </p:spPr>
        <p:txBody>
          <a:bodyPr>
            <a:noAutofit/>
          </a:bodyPr>
          <a:lstStyle/>
          <a:p>
            <a:r>
              <a:rPr lang="tr-TR" b="1" u="sng" dirty="0">
                <a:solidFill>
                  <a:srgbClr val="262626"/>
                </a:solidFill>
              </a:rPr>
              <a:t>F. Nisa Bostancı</a:t>
            </a:r>
          </a:p>
          <a:p>
            <a:r>
              <a:rPr lang="tr-TR" b="1" dirty="0" err="1">
                <a:solidFill>
                  <a:srgbClr val="262626"/>
                </a:solidFill>
              </a:rPr>
              <a:t>Ataberk</a:t>
            </a:r>
            <a:r>
              <a:rPr lang="tr-TR" b="1" dirty="0">
                <a:solidFill>
                  <a:srgbClr val="262626"/>
                </a:solidFill>
              </a:rPr>
              <a:t> Olgun   </a:t>
            </a:r>
            <a:r>
              <a:rPr lang="tr-TR" b="1" dirty="0" err="1">
                <a:solidFill>
                  <a:srgbClr val="262626"/>
                </a:solidFill>
              </a:rPr>
              <a:t>Lois</a:t>
            </a:r>
            <a:r>
              <a:rPr lang="tr-TR" b="1" dirty="0">
                <a:solidFill>
                  <a:srgbClr val="262626"/>
                </a:solidFill>
              </a:rPr>
              <a:t> </a:t>
            </a:r>
            <a:r>
              <a:rPr lang="tr-TR" b="1" dirty="0" err="1">
                <a:solidFill>
                  <a:srgbClr val="262626"/>
                </a:solidFill>
              </a:rPr>
              <a:t>Orosa</a:t>
            </a:r>
            <a:r>
              <a:rPr lang="tr-TR" b="1" dirty="0">
                <a:solidFill>
                  <a:srgbClr val="262626"/>
                </a:solidFill>
              </a:rPr>
              <a:t>   A. Giray Yağlıkçı</a:t>
            </a:r>
          </a:p>
          <a:p>
            <a:r>
              <a:rPr lang="tr-TR" b="1" dirty="0" err="1">
                <a:solidFill>
                  <a:srgbClr val="262626"/>
                </a:solidFill>
              </a:rPr>
              <a:t>Jeremie</a:t>
            </a:r>
            <a:r>
              <a:rPr lang="tr-TR" b="1" dirty="0">
                <a:solidFill>
                  <a:srgbClr val="262626"/>
                </a:solidFill>
              </a:rPr>
              <a:t> S. Kim   Hasan Hassan    Oğuz Ergin   Onur Mutlu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C59CA5C-0D15-49C8-A3D0-B2AAA0027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48050" y="6356351"/>
            <a:ext cx="3086100" cy="365125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13" name="Graphic 2">
            <a:extLst>
              <a:ext uri="{FF2B5EF4-FFF2-40B4-BE49-F238E27FC236}">
                <a16:creationId xmlns:a16="http://schemas.microsoft.com/office/drawing/2014/main" id="{C7595620-9FC7-44DE-8AD8-D8AC09ABF5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08723" y="5195751"/>
            <a:ext cx="2251491" cy="433144"/>
          </a:xfrm>
          <a:prstGeom prst="rect">
            <a:avLst/>
          </a:prstGeom>
        </p:spPr>
      </p:pic>
      <p:pic>
        <p:nvPicPr>
          <p:cNvPr id="14" name="Picture 9">
            <a:extLst>
              <a:ext uri="{FF2B5EF4-FFF2-40B4-BE49-F238E27FC236}">
                <a16:creationId xmlns:a16="http://schemas.microsoft.com/office/drawing/2014/main" id="{7BF99127-D767-4543-86FE-A8DB9F03BF0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1820" t="33599" r="12247" b="30996"/>
          <a:stretch/>
        </p:blipFill>
        <p:spPr>
          <a:xfrm>
            <a:off x="1101760" y="6010351"/>
            <a:ext cx="2665416" cy="458568"/>
          </a:xfrm>
          <a:prstGeom prst="rect">
            <a:avLst/>
          </a:prstGeom>
        </p:spPr>
      </p:pic>
      <p:pic>
        <p:nvPicPr>
          <p:cNvPr id="15" name="Picture 4" descr="TOBB ETÜ">
            <a:extLst>
              <a:ext uri="{FF2B5EF4-FFF2-40B4-BE49-F238E27FC236}">
                <a16:creationId xmlns:a16="http://schemas.microsoft.com/office/drawing/2014/main" id="{D0B0B550-1715-40CE-8264-699B08021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387" y="5912773"/>
            <a:ext cx="2451463" cy="653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up 4">
            <a:extLst>
              <a:ext uri="{FF2B5EF4-FFF2-40B4-BE49-F238E27FC236}">
                <a16:creationId xmlns:a16="http://schemas.microsoft.com/office/drawing/2014/main" id="{BA72FE7F-5E10-4056-A53C-3059158BB11C}"/>
              </a:ext>
            </a:extLst>
          </p:cNvPr>
          <p:cNvGrpSpPr/>
          <p:nvPr/>
        </p:nvGrpSpPr>
        <p:grpSpPr>
          <a:xfrm>
            <a:off x="5162387" y="5097116"/>
            <a:ext cx="2806679" cy="620249"/>
            <a:chOff x="4914664" y="4975277"/>
            <a:chExt cx="3161894" cy="698748"/>
          </a:xfrm>
        </p:grpSpPr>
        <p:pic>
          <p:nvPicPr>
            <p:cNvPr id="12" name="Picture 2">
              <a:extLst>
                <a:ext uri="{FF2B5EF4-FFF2-40B4-BE49-F238E27FC236}">
                  <a16:creationId xmlns:a16="http://schemas.microsoft.com/office/drawing/2014/main" id="{BEA7E4AF-A1B2-4824-B584-0B7BFEAD186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592" b="1426"/>
            <a:stretch/>
          </p:blipFill>
          <p:spPr bwMode="auto">
            <a:xfrm>
              <a:off x="5988114" y="4975277"/>
              <a:ext cx="2088444" cy="698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F3FB1118-DD2D-45FA-85E4-763F23D1534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8894" b="9239"/>
            <a:stretch/>
          </p:blipFill>
          <p:spPr bwMode="auto">
            <a:xfrm>
              <a:off x="4914664" y="5064446"/>
              <a:ext cx="1073450" cy="4859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71859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D93D54F-9D8E-474C-8687-5C05B99B1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DR-</a:t>
            </a:r>
            <a:r>
              <a:rPr lang="tr-TR" dirty="0" err="1"/>
              <a:t>STRaNGe</a:t>
            </a:r>
            <a:r>
              <a:rPr lang="tr-TR" dirty="0"/>
              <a:t>: </a:t>
            </a:r>
            <a:r>
              <a:rPr lang="tr-TR" dirty="0" err="1"/>
              <a:t>Overview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9229FFF-276A-41A5-B905-EC53F93F6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B30A2FE-0BCE-46B9-B87B-DC7E6C081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8159B7F9-3ED7-455E-B8EE-89D6DA9BB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B309-C2CE-4D90-B104-F7E98438FC65}" type="slidenum">
              <a:rPr lang="tr-TR" smtClean="0"/>
              <a:t>10</a:t>
            </a:fld>
            <a:endParaRPr lang="tr-TR"/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EA8B0534-735D-4E60-AE9C-C2143FE0C698}"/>
              </a:ext>
            </a:extLst>
          </p:cNvPr>
          <p:cNvSpPr/>
          <p:nvPr/>
        </p:nvSpPr>
        <p:spPr>
          <a:xfrm>
            <a:off x="857249" y="1088967"/>
            <a:ext cx="6734175" cy="3895725"/>
          </a:xfrm>
          <a:prstGeom prst="rect">
            <a:avLst/>
          </a:prstGeom>
          <a:solidFill>
            <a:schemeClr val="bg2"/>
          </a:solidFill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r-TR" sz="28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DR-</a:t>
            </a:r>
            <a:r>
              <a:rPr lang="tr-TR" sz="2800" b="1" dirty="0" err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STRaNGe</a:t>
            </a:r>
            <a:endParaRPr lang="tr-TR" sz="2800" b="1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C4CE1843-D30C-4FCE-A38B-A6DEFD084917}"/>
              </a:ext>
            </a:extLst>
          </p:cNvPr>
          <p:cNvSpPr/>
          <p:nvPr/>
        </p:nvSpPr>
        <p:spPr>
          <a:xfrm>
            <a:off x="7761389" y="1088966"/>
            <a:ext cx="905661" cy="3895725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tr-TR" sz="32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DRAM</a:t>
            </a:r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493CB6A7-2151-4AFC-AE91-89A096F11D7B}"/>
              </a:ext>
            </a:extLst>
          </p:cNvPr>
          <p:cNvSpPr/>
          <p:nvPr/>
        </p:nvSpPr>
        <p:spPr>
          <a:xfrm>
            <a:off x="1639573" y="1657351"/>
            <a:ext cx="3390118" cy="32130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accent5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RN </a:t>
            </a:r>
            <a:r>
              <a:rPr lang="tr-TR" sz="2800" b="1" dirty="0" err="1">
                <a:solidFill>
                  <a:schemeClr val="accent5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Buffering</a:t>
            </a:r>
            <a:r>
              <a:rPr lang="tr-TR" sz="2800" b="1" dirty="0">
                <a:solidFill>
                  <a:schemeClr val="accent5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tr-TR" sz="2800" b="1" dirty="0" err="1">
                <a:solidFill>
                  <a:schemeClr val="accent5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Mechanism</a:t>
            </a:r>
            <a:endParaRPr lang="tr-TR" sz="2800" b="1" dirty="0">
              <a:solidFill>
                <a:schemeClr val="accent5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087BAA3C-2611-412B-83A8-8C8FE4737EED}"/>
              </a:ext>
            </a:extLst>
          </p:cNvPr>
          <p:cNvSpPr/>
          <p:nvPr/>
        </p:nvSpPr>
        <p:spPr>
          <a:xfrm>
            <a:off x="5114673" y="1657351"/>
            <a:ext cx="2325307" cy="32130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r-TR" sz="2000" b="1" dirty="0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RNG-</a:t>
            </a:r>
            <a:r>
              <a:rPr lang="tr-TR" sz="2000" b="1" dirty="0" err="1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Aware</a:t>
            </a:r>
            <a:r>
              <a:rPr lang="tr-TR" sz="2000" b="1" dirty="0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tr-TR" sz="2000" b="1" dirty="0" err="1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Scheduler</a:t>
            </a:r>
            <a:endParaRPr lang="tr-TR" sz="2000" b="1" dirty="0">
              <a:solidFill>
                <a:schemeClr val="accent2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A9C21762-ED25-4498-B43E-94BDDB301F77}"/>
              </a:ext>
            </a:extLst>
          </p:cNvPr>
          <p:cNvSpPr/>
          <p:nvPr/>
        </p:nvSpPr>
        <p:spPr>
          <a:xfrm>
            <a:off x="1002791" y="1657351"/>
            <a:ext cx="534989" cy="32130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tr-TR" sz="2400" b="1" dirty="0">
                <a:solidFill>
                  <a:schemeClr val="accent6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Application </a:t>
            </a:r>
            <a:r>
              <a:rPr lang="tr-TR" sz="2400" b="1" dirty="0" err="1">
                <a:solidFill>
                  <a:schemeClr val="accent6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Interface</a:t>
            </a:r>
            <a:endParaRPr lang="tr-TR" sz="2400" b="1" dirty="0">
              <a:solidFill>
                <a:schemeClr val="accent6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832E59DA-9B37-47C4-B241-6E1745FEE5DB}"/>
              </a:ext>
            </a:extLst>
          </p:cNvPr>
          <p:cNvSpPr/>
          <p:nvPr/>
        </p:nvSpPr>
        <p:spPr>
          <a:xfrm>
            <a:off x="323850" y="828675"/>
            <a:ext cx="8499071" cy="797361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id="{C05536A3-1143-48C2-BB55-B4CB118B0E3F}"/>
              </a:ext>
            </a:extLst>
          </p:cNvPr>
          <p:cNvSpPr/>
          <p:nvPr/>
        </p:nvSpPr>
        <p:spPr>
          <a:xfrm>
            <a:off x="780155" y="1625880"/>
            <a:ext cx="4274746" cy="342237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Dikdörtgen 12">
            <a:extLst>
              <a:ext uri="{FF2B5EF4-FFF2-40B4-BE49-F238E27FC236}">
                <a16:creationId xmlns:a16="http://schemas.microsoft.com/office/drawing/2014/main" id="{0576F760-A054-4F00-AC6C-5318767AB3A5}"/>
              </a:ext>
            </a:extLst>
          </p:cNvPr>
          <p:cNvSpPr/>
          <p:nvPr/>
        </p:nvSpPr>
        <p:spPr>
          <a:xfrm>
            <a:off x="7499751" y="1625879"/>
            <a:ext cx="1468711" cy="339552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Dikdörtgen 13">
            <a:extLst>
              <a:ext uri="{FF2B5EF4-FFF2-40B4-BE49-F238E27FC236}">
                <a16:creationId xmlns:a16="http://schemas.microsoft.com/office/drawing/2014/main" id="{599C3A35-EE44-40B9-A233-7F60AADEA8CE}"/>
              </a:ext>
            </a:extLst>
          </p:cNvPr>
          <p:cNvSpPr/>
          <p:nvPr/>
        </p:nvSpPr>
        <p:spPr>
          <a:xfrm>
            <a:off x="5054901" y="4889443"/>
            <a:ext cx="2444850" cy="26029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Dikdörtgen 14">
            <a:extLst>
              <a:ext uri="{FF2B5EF4-FFF2-40B4-BE49-F238E27FC236}">
                <a16:creationId xmlns:a16="http://schemas.microsoft.com/office/drawing/2014/main" id="{8D2117C8-FBEF-4B80-8D48-D60530D5AC14}"/>
              </a:ext>
            </a:extLst>
          </p:cNvPr>
          <p:cNvSpPr/>
          <p:nvPr/>
        </p:nvSpPr>
        <p:spPr>
          <a:xfrm>
            <a:off x="-1" y="5139259"/>
            <a:ext cx="9143998" cy="7623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tr-TR" dirty="0" err="1">
                <a:solidFill>
                  <a:schemeClr val="tx1"/>
                </a:solidFill>
              </a:rPr>
              <a:t>Accumulates</a:t>
            </a:r>
            <a:r>
              <a:rPr lang="tr-TR" dirty="0">
                <a:solidFill>
                  <a:schemeClr val="tx1"/>
                </a:solidFill>
              </a:rPr>
              <a:t> RNG </a:t>
            </a:r>
            <a:r>
              <a:rPr lang="tr-TR" dirty="0" err="1">
                <a:solidFill>
                  <a:schemeClr val="tx1"/>
                </a:solidFill>
              </a:rPr>
              <a:t>and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regular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memory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requests</a:t>
            </a:r>
            <a:r>
              <a:rPr lang="tr-TR" dirty="0">
                <a:solidFill>
                  <a:schemeClr val="tx1"/>
                </a:solidFill>
              </a:rPr>
              <a:t> in </a:t>
            </a:r>
            <a:r>
              <a:rPr lang="tr-TR" b="1" dirty="0" err="1">
                <a:solidFill>
                  <a:schemeClr val="accent4">
                    <a:lumMod val="50000"/>
                  </a:schemeClr>
                </a:solidFill>
              </a:rPr>
              <a:t>separate</a:t>
            </a:r>
            <a:r>
              <a:rPr lang="tr-TR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accent4">
                    <a:lumMod val="50000"/>
                  </a:schemeClr>
                </a:solidFill>
              </a:rPr>
              <a:t>queues</a:t>
            </a:r>
            <a:endParaRPr lang="tr-TR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tr-TR" dirty="0" err="1">
                <a:solidFill>
                  <a:schemeClr val="tx1"/>
                </a:solidFill>
              </a:rPr>
              <a:t>Schedules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requests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based</a:t>
            </a:r>
            <a:r>
              <a:rPr lang="tr-TR" dirty="0">
                <a:solidFill>
                  <a:schemeClr val="tx1"/>
                </a:solidFill>
              </a:rPr>
              <a:t> on </a:t>
            </a:r>
            <a:r>
              <a:rPr lang="tr-TR" b="1" dirty="0" err="1">
                <a:solidFill>
                  <a:schemeClr val="accent2">
                    <a:lumMod val="75000"/>
                  </a:schemeClr>
                </a:solidFill>
              </a:rPr>
              <a:t>the</a:t>
            </a:r>
            <a:r>
              <a:rPr lang="tr-TR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accent2">
                    <a:lumMod val="75000"/>
                  </a:schemeClr>
                </a:solidFill>
              </a:rPr>
              <a:t>priority</a:t>
            </a:r>
            <a:r>
              <a:rPr lang="tr-TR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accent2">
                    <a:lumMod val="75000"/>
                  </a:schemeClr>
                </a:solidFill>
              </a:rPr>
              <a:t>levels</a:t>
            </a:r>
            <a:r>
              <a:rPr lang="tr-TR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set </a:t>
            </a:r>
            <a:r>
              <a:rPr lang="tr-TR" b="1" dirty="0" err="1">
                <a:solidFill>
                  <a:schemeClr val="tx1"/>
                </a:solidFill>
              </a:rPr>
              <a:t>by</a:t>
            </a:r>
            <a:r>
              <a:rPr lang="tr-TR" b="1" dirty="0">
                <a:solidFill>
                  <a:schemeClr val="tx1"/>
                </a:solidFill>
              </a:rPr>
              <a:t> </a:t>
            </a:r>
            <a:r>
              <a:rPr lang="tr-TR" b="1" dirty="0" err="1">
                <a:solidFill>
                  <a:schemeClr val="tx1"/>
                </a:solidFill>
              </a:rPr>
              <a:t>the</a:t>
            </a:r>
            <a:r>
              <a:rPr lang="tr-TR" b="1" dirty="0">
                <a:solidFill>
                  <a:schemeClr val="tx1"/>
                </a:solidFill>
              </a:rPr>
              <a:t> </a:t>
            </a:r>
            <a:r>
              <a:rPr lang="tr-TR" b="1" dirty="0" err="1">
                <a:solidFill>
                  <a:schemeClr val="tx1"/>
                </a:solidFill>
              </a:rPr>
              <a:t>operating</a:t>
            </a:r>
            <a:r>
              <a:rPr lang="tr-TR" b="1" dirty="0">
                <a:solidFill>
                  <a:schemeClr val="tx1"/>
                </a:solidFill>
              </a:rPr>
              <a:t> </a:t>
            </a:r>
            <a:r>
              <a:rPr lang="tr-TR" b="1" dirty="0" err="1">
                <a:solidFill>
                  <a:schemeClr val="tx1"/>
                </a:solidFill>
              </a:rPr>
              <a:t>system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6" name="Dikdörtgen 15">
            <a:extLst>
              <a:ext uri="{FF2B5EF4-FFF2-40B4-BE49-F238E27FC236}">
                <a16:creationId xmlns:a16="http://schemas.microsoft.com/office/drawing/2014/main" id="{BF4846A9-1B40-407E-8AAF-3F6D4618B879}"/>
              </a:ext>
            </a:extLst>
          </p:cNvPr>
          <p:cNvSpPr/>
          <p:nvPr/>
        </p:nvSpPr>
        <p:spPr>
          <a:xfrm>
            <a:off x="-2" y="5754161"/>
            <a:ext cx="9143998" cy="51926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err="1">
                <a:solidFill>
                  <a:schemeClr val="bg1"/>
                </a:solidFill>
              </a:rPr>
              <a:t>Reduces</a:t>
            </a:r>
            <a:r>
              <a:rPr lang="tr-TR" sz="2400" b="1" dirty="0">
                <a:solidFill>
                  <a:schemeClr val="bg1"/>
                </a:solidFill>
              </a:rPr>
              <a:t> </a:t>
            </a:r>
            <a:r>
              <a:rPr lang="tr-TR" sz="2400" b="1" dirty="0" err="1">
                <a:solidFill>
                  <a:schemeClr val="bg1"/>
                </a:solidFill>
              </a:rPr>
              <a:t>the</a:t>
            </a:r>
            <a:r>
              <a:rPr lang="tr-TR" sz="2400" b="1" dirty="0">
                <a:solidFill>
                  <a:schemeClr val="bg1"/>
                </a:solidFill>
              </a:rPr>
              <a:t> RNG </a:t>
            </a:r>
            <a:r>
              <a:rPr lang="tr-TR" sz="2400" b="1" dirty="0" err="1">
                <a:solidFill>
                  <a:schemeClr val="bg1"/>
                </a:solidFill>
              </a:rPr>
              <a:t>interference</a:t>
            </a:r>
            <a:r>
              <a:rPr lang="tr-TR" sz="2400" b="1" dirty="0">
                <a:solidFill>
                  <a:schemeClr val="bg1"/>
                </a:solidFill>
              </a:rPr>
              <a:t> </a:t>
            </a:r>
            <a:r>
              <a:rPr lang="tr-TR" sz="2400" b="1" dirty="0" err="1">
                <a:solidFill>
                  <a:schemeClr val="bg1"/>
                </a:solidFill>
              </a:rPr>
              <a:t>and</a:t>
            </a:r>
            <a:r>
              <a:rPr lang="tr-TR" sz="2400" b="1" dirty="0">
                <a:solidFill>
                  <a:schemeClr val="bg1"/>
                </a:solidFill>
              </a:rPr>
              <a:t> </a:t>
            </a:r>
            <a:r>
              <a:rPr lang="tr-TR" sz="2400" b="1" dirty="0" err="1">
                <a:solidFill>
                  <a:schemeClr val="bg1"/>
                </a:solidFill>
              </a:rPr>
              <a:t>improves</a:t>
            </a:r>
            <a:r>
              <a:rPr lang="tr-TR" sz="2400" b="1" dirty="0">
                <a:solidFill>
                  <a:schemeClr val="bg1"/>
                </a:solidFill>
              </a:rPr>
              <a:t> </a:t>
            </a:r>
            <a:r>
              <a:rPr lang="tr-TR" sz="2400" b="1" dirty="0" err="1">
                <a:solidFill>
                  <a:schemeClr val="bg1"/>
                </a:solidFill>
              </a:rPr>
              <a:t>system</a:t>
            </a:r>
            <a:r>
              <a:rPr lang="tr-TR" sz="2400" b="1" dirty="0">
                <a:solidFill>
                  <a:schemeClr val="bg1"/>
                </a:solidFill>
              </a:rPr>
              <a:t> </a:t>
            </a:r>
            <a:r>
              <a:rPr lang="tr-TR" sz="2400" b="1" dirty="0" err="1">
                <a:solidFill>
                  <a:schemeClr val="bg1"/>
                </a:solidFill>
              </a:rPr>
              <a:t>fairness</a:t>
            </a:r>
            <a:endParaRPr lang="tr-TR" sz="2400" b="1" dirty="0">
              <a:solidFill>
                <a:schemeClr val="bg1"/>
              </a:solidFill>
            </a:endParaRPr>
          </a:p>
        </p:txBody>
      </p:sp>
      <p:sp>
        <p:nvSpPr>
          <p:cNvPr id="17" name="Dikdörtgen 16">
            <a:extLst>
              <a:ext uri="{FF2B5EF4-FFF2-40B4-BE49-F238E27FC236}">
                <a16:creationId xmlns:a16="http://schemas.microsoft.com/office/drawing/2014/main" id="{9421F0E9-0B4E-4643-84FA-041F91250E73}"/>
              </a:ext>
            </a:extLst>
          </p:cNvPr>
          <p:cNvSpPr/>
          <p:nvPr/>
        </p:nvSpPr>
        <p:spPr>
          <a:xfrm>
            <a:off x="5429250" y="2438400"/>
            <a:ext cx="491532" cy="160972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Write Queue</a:t>
            </a:r>
          </a:p>
        </p:txBody>
      </p:sp>
      <p:sp>
        <p:nvSpPr>
          <p:cNvPr id="21" name="Dikdörtgen 20">
            <a:extLst>
              <a:ext uri="{FF2B5EF4-FFF2-40B4-BE49-F238E27FC236}">
                <a16:creationId xmlns:a16="http://schemas.microsoft.com/office/drawing/2014/main" id="{79A8BFE5-5024-48AB-B387-7CC5653D7AED}"/>
              </a:ext>
            </a:extLst>
          </p:cNvPr>
          <p:cNvSpPr/>
          <p:nvPr/>
        </p:nvSpPr>
        <p:spPr>
          <a:xfrm>
            <a:off x="6090747" y="2438400"/>
            <a:ext cx="491532" cy="160972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Read Queue</a:t>
            </a:r>
          </a:p>
        </p:txBody>
      </p:sp>
      <p:sp>
        <p:nvSpPr>
          <p:cNvPr id="22" name="Dikdörtgen 21">
            <a:extLst>
              <a:ext uri="{FF2B5EF4-FFF2-40B4-BE49-F238E27FC236}">
                <a16:creationId xmlns:a16="http://schemas.microsoft.com/office/drawing/2014/main" id="{03193EF0-807B-4400-A7A6-07A244203608}"/>
              </a:ext>
            </a:extLst>
          </p:cNvPr>
          <p:cNvSpPr/>
          <p:nvPr/>
        </p:nvSpPr>
        <p:spPr>
          <a:xfrm>
            <a:off x="6756532" y="2438400"/>
            <a:ext cx="491532" cy="16097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tr-TR" dirty="0">
                <a:solidFill>
                  <a:schemeClr val="accent4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RNG Queue</a:t>
            </a:r>
          </a:p>
        </p:txBody>
      </p:sp>
      <p:sp>
        <p:nvSpPr>
          <p:cNvPr id="23" name="Dikdörtgen 22">
            <a:extLst>
              <a:ext uri="{FF2B5EF4-FFF2-40B4-BE49-F238E27FC236}">
                <a16:creationId xmlns:a16="http://schemas.microsoft.com/office/drawing/2014/main" id="{98462A4F-D0C0-47F0-A961-E53414E0D92E}"/>
              </a:ext>
            </a:extLst>
          </p:cNvPr>
          <p:cNvSpPr/>
          <p:nvPr/>
        </p:nvSpPr>
        <p:spPr>
          <a:xfrm>
            <a:off x="5687199" y="4291874"/>
            <a:ext cx="1295400" cy="31717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latin typeface="Roboto" panose="02000000000000000000" pitchFamily="2" charset="0"/>
                <a:ea typeface="Roboto" panose="02000000000000000000" pitchFamily="2" charset="0"/>
              </a:rPr>
              <a:t>PRIORITY</a:t>
            </a:r>
          </a:p>
        </p:txBody>
      </p:sp>
      <p:cxnSp>
        <p:nvCxnSpPr>
          <p:cNvPr id="27" name="Bağlayıcı: Dirsek 26">
            <a:extLst>
              <a:ext uri="{FF2B5EF4-FFF2-40B4-BE49-F238E27FC236}">
                <a16:creationId xmlns:a16="http://schemas.microsoft.com/office/drawing/2014/main" id="{B7C4E30F-D2BC-4301-95B3-535410E65D6F}"/>
              </a:ext>
            </a:extLst>
          </p:cNvPr>
          <p:cNvCxnSpPr>
            <a:cxnSpLocks/>
            <a:stCxn id="17" idx="2"/>
            <a:endCxn id="23" idx="0"/>
          </p:cNvCxnSpPr>
          <p:nvPr/>
        </p:nvCxnSpPr>
        <p:spPr>
          <a:xfrm rot="16200000" flipH="1">
            <a:off x="5883083" y="3840057"/>
            <a:ext cx="243749" cy="659883"/>
          </a:xfrm>
          <a:prstGeom prst="bentConnector3">
            <a:avLst/>
          </a:prstGeom>
          <a:ln w="25400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Bağlayıcı: Dirsek 28">
            <a:extLst>
              <a:ext uri="{FF2B5EF4-FFF2-40B4-BE49-F238E27FC236}">
                <a16:creationId xmlns:a16="http://schemas.microsoft.com/office/drawing/2014/main" id="{97C579F4-3E90-493C-B1F5-07BBF8038B3E}"/>
              </a:ext>
            </a:extLst>
          </p:cNvPr>
          <p:cNvCxnSpPr>
            <a:cxnSpLocks/>
            <a:stCxn id="21" idx="2"/>
            <a:endCxn id="23" idx="0"/>
          </p:cNvCxnSpPr>
          <p:nvPr/>
        </p:nvCxnSpPr>
        <p:spPr>
          <a:xfrm rot="5400000">
            <a:off x="6213832" y="4169192"/>
            <a:ext cx="243749" cy="1614"/>
          </a:xfrm>
          <a:prstGeom prst="bentConnector3">
            <a:avLst/>
          </a:prstGeom>
          <a:ln w="25400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Bağlayıcı: Dirsek 31">
            <a:extLst>
              <a:ext uri="{FF2B5EF4-FFF2-40B4-BE49-F238E27FC236}">
                <a16:creationId xmlns:a16="http://schemas.microsoft.com/office/drawing/2014/main" id="{A97C1E5F-BF22-4780-B12A-5ABC55C8A103}"/>
              </a:ext>
            </a:extLst>
          </p:cNvPr>
          <p:cNvCxnSpPr>
            <a:cxnSpLocks/>
            <a:stCxn id="22" idx="2"/>
            <a:endCxn id="23" idx="0"/>
          </p:cNvCxnSpPr>
          <p:nvPr/>
        </p:nvCxnSpPr>
        <p:spPr>
          <a:xfrm rot="5400000">
            <a:off x="6546725" y="3836300"/>
            <a:ext cx="243749" cy="667399"/>
          </a:xfrm>
          <a:prstGeom prst="bentConnector3">
            <a:avLst>
              <a:gd name="adj1" fmla="val 50000"/>
            </a:avLst>
          </a:prstGeom>
          <a:ln w="25400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Bağlayıcı: Dirsek 41">
            <a:extLst>
              <a:ext uri="{FF2B5EF4-FFF2-40B4-BE49-F238E27FC236}">
                <a16:creationId xmlns:a16="http://schemas.microsoft.com/office/drawing/2014/main" id="{FBF7E94F-1378-4FEC-9211-990149D35C0A}"/>
              </a:ext>
            </a:extLst>
          </p:cNvPr>
          <p:cNvCxnSpPr>
            <a:stCxn id="23" idx="2"/>
          </p:cNvCxnSpPr>
          <p:nvPr/>
        </p:nvCxnSpPr>
        <p:spPr>
          <a:xfrm rot="16200000" flipH="1">
            <a:off x="6976180" y="3967765"/>
            <a:ext cx="143929" cy="1426490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448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21" grpId="0" animBg="1"/>
      <p:bldP spid="22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D93D54F-9D8E-474C-8687-5C05B99B1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DR-</a:t>
            </a:r>
            <a:r>
              <a:rPr lang="tr-TR" dirty="0" err="1"/>
              <a:t>STRaNGe</a:t>
            </a:r>
            <a:r>
              <a:rPr lang="tr-TR" dirty="0"/>
              <a:t>: </a:t>
            </a:r>
            <a:r>
              <a:rPr lang="tr-TR" dirty="0" err="1"/>
              <a:t>Overview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9229FFF-276A-41A5-B905-EC53F93F6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B30A2FE-0BCE-46B9-B87B-DC7E6C081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8159B7F9-3ED7-455E-B8EE-89D6DA9BB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B309-C2CE-4D90-B104-F7E98438FC65}" type="slidenum">
              <a:rPr lang="tr-TR" smtClean="0"/>
              <a:t>11</a:t>
            </a:fld>
            <a:endParaRPr lang="tr-TR"/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EA8B0534-735D-4E60-AE9C-C2143FE0C698}"/>
              </a:ext>
            </a:extLst>
          </p:cNvPr>
          <p:cNvSpPr/>
          <p:nvPr/>
        </p:nvSpPr>
        <p:spPr>
          <a:xfrm>
            <a:off x="857249" y="1088967"/>
            <a:ext cx="6734175" cy="3895725"/>
          </a:xfrm>
          <a:prstGeom prst="rect">
            <a:avLst/>
          </a:prstGeom>
          <a:solidFill>
            <a:schemeClr val="bg2"/>
          </a:solidFill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r-TR" sz="28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DR-</a:t>
            </a:r>
            <a:r>
              <a:rPr lang="tr-TR" sz="2800" b="1" dirty="0" err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STRaNGe</a:t>
            </a:r>
            <a:endParaRPr lang="tr-TR" sz="2800" b="1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C4CE1843-D30C-4FCE-A38B-A6DEFD084917}"/>
              </a:ext>
            </a:extLst>
          </p:cNvPr>
          <p:cNvSpPr/>
          <p:nvPr/>
        </p:nvSpPr>
        <p:spPr>
          <a:xfrm>
            <a:off x="7761389" y="1088966"/>
            <a:ext cx="905661" cy="3895725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tr-TR" sz="32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DRAM</a:t>
            </a:r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493CB6A7-2151-4AFC-AE91-89A096F11D7B}"/>
              </a:ext>
            </a:extLst>
          </p:cNvPr>
          <p:cNvSpPr/>
          <p:nvPr/>
        </p:nvSpPr>
        <p:spPr>
          <a:xfrm>
            <a:off x="1639573" y="1657351"/>
            <a:ext cx="3390118" cy="32130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accent5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RN </a:t>
            </a:r>
            <a:r>
              <a:rPr lang="tr-TR" sz="2800" b="1" dirty="0" err="1">
                <a:solidFill>
                  <a:schemeClr val="accent5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Buffering</a:t>
            </a:r>
            <a:r>
              <a:rPr lang="tr-TR" sz="2800" b="1" dirty="0">
                <a:solidFill>
                  <a:schemeClr val="accent5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tr-TR" sz="2800" b="1" dirty="0" err="1">
                <a:solidFill>
                  <a:schemeClr val="accent5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Mechanism</a:t>
            </a:r>
            <a:endParaRPr lang="tr-TR" sz="2800" b="1" dirty="0">
              <a:solidFill>
                <a:schemeClr val="accent5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087BAA3C-2611-412B-83A8-8C8FE4737EED}"/>
              </a:ext>
            </a:extLst>
          </p:cNvPr>
          <p:cNvSpPr/>
          <p:nvPr/>
        </p:nvSpPr>
        <p:spPr>
          <a:xfrm>
            <a:off x="5114673" y="1657351"/>
            <a:ext cx="2325307" cy="32130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RNG-</a:t>
            </a:r>
            <a:r>
              <a:rPr lang="tr-TR" sz="2800" b="1" dirty="0" err="1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Aware</a:t>
            </a:r>
            <a:r>
              <a:rPr lang="tr-TR" sz="2800" b="1" dirty="0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tr-TR" sz="2800" b="1" dirty="0" err="1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Scheduler</a:t>
            </a:r>
            <a:endParaRPr lang="tr-TR" sz="2800" b="1" dirty="0">
              <a:solidFill>
                <a:schemeClr val="accent2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A9C21762-ED25-4498-B43E-94BDDB301F77}"/>
              </a:ext>
            </a:extLst>
          </p:cNvPr>
          <p:cNvSpPr/>
          <p:nvPr/>
        </p:nvSpPr>
        <p:spPr>
          <a:xfrm>
            <a:off x="1002791" y="1657351"/>
            <a:ext cx="534989" cy="32130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tr-TR" sz="2400" b="1" dirty="0">
                <a:solidFill>
                  <a:schemeClr val="accent6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Application </a:t>
            </a:r>
            <a:r>
              <a:rPr lang="tr-TR" sz="2400" b="1" dirty="0" err="1">
                <a:solidFill>
                  <a:schemeClr val="accent6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Interface</a:t>
            </a:r>
            <a:endParaRPr lang="tr-TR" sz="2400" b="1" dirty="0">
              <a:solidFill>
                <a:schemeClr val="accent6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4DC691C3-9702-4E59-BCCF-A01554EC89EB}"/>
              </a:ext>
            </a:extLst>
          </p:cNvPr>
          <p:cNvSpPr/>
          <p:nvPr/>
        </p:nvSpPr>
        <p:spPr>
          <a:xfrm>
            <a:off x="1622761" y="977900"/>
            <a:ext cx="7200159" cy="4084014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id="{99484CE4-7A97-4FEB-B2FD-C0644E9CB687}"/>
              </a:ext>
            </a:extLst>
          </p:cNvPr>
          <p:cNvSpPr/>
          <p:nvPr/>
        </p:nvSpPr>
        <p:spPr>
          <a:xfrm>
            <a:off x="429614" y="924049"/>
            <a:ext cx="1194719" cy="71806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Dikdörtgen 12">
            <a:extLst>
              <a:ext uri="{FF2B5EF4-FFF2-40B4-BE49-F238E27FC236}">
                <a16:creationId xmlns:a16="http://schemas.microsoft.com/office/drawing/2014/main" id="{8A235D95-430A-4686-8D30-AEE72EACAEF2}"/>
              </a:ext>
            </a:extLst>
          </p:cNvPr>
          <p:cNvSpPr/>
          <p:nvPr/>
        </p:nvSpPr>
        <p:spPr>
          <a:xfrm>
            <a:off x="395958" y="1642110"/>
            <a:ext cx="559952" cy="3419803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Dikdörtgen 13">
            <a:extLst>
              <a:ext uri="{FF2B5EF4-FFF2-40B4-BE49-F238E27FC236}">
                <a16:creationId xmlns:a16="http://schemas.microsoft.com/office/drawing/2014/main" id="{3B0EA0A6-EAA0-4C2D-B174-E0F34A58102F}"/>
              </a:ext>
            </a:extLst>
          </p:cNvPr>
          <p:cNvSpPr/>
          <p:nvPr/>
        </p:nvSpPr>
        <p:spPr>
          <a:xfrm>
            <a:off x="955909" y="4907255"/>
            <a:ext cx="666851" cy="214381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Dikdörtgen 14">
            <a:extLst>
              <a:ext uri="{FF2B5EF4-FFF2-40B4-BE49-F238E27FC236}">
                <a16:creationId xmlns:a16="http://schemas.microsoft.com/office/drawing/2014/main" id="{F7282E7C-104E-4650-BB63-124435B838AA}"/>
              </a:ext>
            </a:extLst>
          </p:cNvPr>
          <p:cNvSpPr/>
          <p:nvPr/>
        </p:nvSpPr>
        <p:spPr>
          <a:xfrm>
            <a:off x="2" y="5286554"/>
            <a:ext cx="9143998" cy="4382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tr-TR" dirty="0" err="1">
                <a:solidFill>
                  <a:schemeClr val="tx1"/>
                </a:solidFill>
              </a:rPr>
              <a:t>Exposes</a:t>
            </a:r>
            <a:r>
              <a:rPr lang="tr-TR" dirty="0">
                <a:solidFill>
                  <a:schemeClr val="tx1"/>
                </a:solidFill>
              </a:rPr>
              <a:t> a </a:t>
            </a:r>
            <a:r>
              <a:rPr lang="tr-TR" dirty="0" err="1">
                <a:solidFill>
                  <a:schemeClr val="tx1"/>
                </a:solidFill>
              </a:rPr>
              <a:t>secure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interface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to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applications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that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use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random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numbers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16" name="Dikdörtgen 15">
            <a:extLst>
              <a:ext uri="{FF2B5EF4-FFF2-40B4-BE49-F238E27FC236}">
                <a16:creationId xmlns:a16="http://schemas.microsoft.com/office/drawing/2014/main" id="{01D423B0-9D6E-4997-96F0-E38954EDFAD2}"/>
              </a:ext>
            </a:extLst>
          </p:cNvPr>
          <p:cNvSpPr/>
          <p:nvPr/>
        </p:nvSpPr>
        <p:spPr>
          <a:xfrm>
            <a:off x="2" y="5681481"/>
            <a:ext cx="9143998" cy="38588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err="1">
                <a:solidFill>
                  <a:schemeClr val="bg1"/>
                </a:solidFill>
              </a:rPr>
              <a:t>Completes</a:t>
            </a:r>
            <a:r>
              <a:rPr lang="tr-TR" sz="2400" b="1" dirty="0">
                <a:solidFill>
                  <a:schemeClr val="bg1"/>
                </a:solidFill>
              </a:rPr>
              <a:t> </a:t>
            </a:r>
            <a:r>
              <a:rPr lang="tr-TR" sz="2400" b="1" dirty="0" err="1">
                <a:solidFill>
                  <a:schemeClr val="bg1"/>
                </a:solidFill>
              </a:rPr>
              <a:t>the</a:t>
            </a:r>
            <a:r>
              <a:rPr lang="tr-TR" sz="2400" b="1" dirty="0">
                <a:solidFill>
                  <a:schemeClr val="bg1"/>
                </a:solidFill>
              </a:rPr>
              <a:t> </a:t>
            </a:r>
            <a:r>
              <a:rPr lang="tr-TR" sz="2400" b="1" dirty="0" err="1">
                <a:solidFill>
                  <a:schemeClr val="bg1"/>
                </a:solidFill>
              </a:rPr>
              <a:t>end-to-end</a:t>
            </a:r>
            <a:r>
              <a:rPr lang="tr-TR" sz="2400" b="1" dirty="0">
                <a:solidFill>
                  <a:schemeClr val="bg1"/>
                </a:solidFill>
              </a:rPr>
              <a:t> </a:t>
            </a:r>
            <a:r>
              <a:rPr lang="tr-TR" sz="2400" b="1" dirty="0" err="1">
                <a:solidFill>
                  <a:schemeClr val="bg1"/>
                </a:solidFill>
              </a:rPr>
              <a:t>system</a:t>
            </a:r>
            <a:r>
              <a:rPr lang="tr-TR" sz="2400" b="1" dirty="0">
                <a:solidFill>
                  <a:schemeClr val="bg1"/>
                </a:solidFill>
              </a:rPr>
              <a:t> </a:t>
            </a:r>
            <a:r>
              <a:rPr lang="tr-TR" sz="2400" b="1" dirty="0" err="1">
                <a:solidFill>
                  <a:schemeClr val="bg1"/>
                </a:solidFill>
              </a:rPr>
              <a:t>design</a:t>
            </a:r>
            <a:r>
              <a:rPr lang="tr-TR" sz="2400" b="1" dirty="0">
                <a:solidFill>
                  <a:schemeClr val="bg1"/>
                </a:solidFill>
              </a:rPr>
              <a:t> </a:t>
            </a:r>
            <a:r>
              <a:rPr lang="tr-TR" sz="2400" b="1" dirty="0" err="1">
                <a:solidFill>
                  <a:schemeClr val="bg1"/>
                </a:solidFill>
              </a:rPr>
              <a:t>and</a:t>
            </a:r>
            <a:r>
              <a:rPr lang="tr-TR" sz="2400" b="1" dirty="0">
                <a:solidFill>
                  <a:schemeClr val="bg1"/>
                </a:solidFill>
              </a:rPr>
              <a:t> </a:t>
            </a:r>
            <a:r>
              <a:rPr lang="tr-TR" sz="2400" b="1" dirty="0" err="1">
                <a:solidFill>
                  <a:schemeClr val="bg1"/>
                </a:solidFill>
              </a:rPr>
              <a:t>ensures</a:t>
            </a:r>
            <a:r>
              <a:rPr lang="tr-TR" sz="2400" b="1" dirty="0">
                <a:solidFill>
                  <a:schemeClr val="bg1"/>
                </a:solidFill>
              </a:rPr>
              <a:t> </a:t>
            </a:r>
            <a:r>
              <a:rPr lang="tr-TR" sz="2400" b="1" dirty="0" err="1">
                <a:solidFill>
                  <a:schemeClr val="bg1"/>
                </a:solidFill>
              </a:rPr>
              <a:t>security</a:t>
            </a:r>
            <a:endParaRPr lang="tr-TR" sz="2400" b="1" dirty="0">
              <a:solidFill>
                <a:schemeClr val="bg1"/>
              </a:solidFill>
            </a:endParaRPr>
          </a:p>
        </p:txBody>
      </p:sp>
      <p:cxnSp>
        <p:nvCxnSpPr>
          <p:cNvPr id="18" name="Düz Ok Bağlayıcısı 17">
            <a:extLst>
              <a:ext uri="{FF2B5EF4-FFF2-40B4-BE49-F238E27FC236}">
                <a16:creationId xmlns:a16="http://schemas.microsoft.com/office/drawing/2014/main" id="{37FA4D70-A51A-45AB-86C6-B3F29DAEE8B1}"/>
              </a:ext>
            </a:extLst>
          </p:cNvPr>
          <p:cNvCxnSpPr/>
          <p:nvPr/>
        </p:nvCxnSpPr>
        <p:spPr>
          <a:xfrm>
            <a:off x="409574" y="1990725"/>
            <a:ext cx="59055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Düz Ok Bağlayıcısı 18">
            <a:extLst>
              <a:ext uri="{FF2B5EF4-FFF2-40B4-BE49-F238E27FC236}">
                <a16:creationId xmlns:a16="http://schemas.microsoft.com/office/drawing/2014/main" id="{7AAAE142-4782-4213-BEE3-11C3BCC36AEB}"/>
              </a:ext>
            </a:extLst>
          </p:cNvPr>
          <p:cNvCxnSpPr/>
          <p:nvPr/>
        </p:nvCxnSpPr>
        <p:spPr>
          <a:xfrm>
            <a:off x="395958" y="2305050"/>
            <a:ext cx="590550" cy="0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792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B3E1C76-FCEE-419C-A95F-80B431766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Evaluation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C1475B-6583-4406-9E32-0D2FD463C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088966"/>
            <a:ext cx="9143999" cy="533238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tr-TR" sz="2400" dirty="0" err="1">
                <a:solidFill>
                  <a:schemeClr val="accent5">
                    <a:lumMod val="75000"/>
                  </a:schemeClr>
                </a:solidFill>
              </a:rPr>
              <a:t>Performance</a:t>
            </a:r>
            <a:r>
              <a:rPr lang="tr-TR" sz="2400" dirty="0"/>
              <a:t>, </a:t>
            </a:r>
            <a:r>
              <a:rPr lang="tr-TR" sz="2400" dirty="0" err="1">
                <a:solidFill>
                  <a:schemeClr val="accent2"/>
                </a:solidFill>
              </a:rPr>
              <a:t>fairness</a:t>
            </a:r>
            <a:r>
              <a:rPr lang="tr-TR" sz="2400" dirty="0"/>
              <a:t>, </a:t>
            </a:r>
            <a:r>
              <a:rPr lang="tr-TR" sz="2400" dirty="0" err="1">
                <a:solidFill>
                  <a:schemeClr val="accent6"/>
                </a:solidFill>
              </a:rPr>
              <a:t>energy</a:t>
            </a:r>
            <a:r>
              <a:rPr lang="tr-TR" sz="2400" dirty="0">
                <a:solidFill>
                  <a:schemeClr val="accent6"/>
                </a:solidFill>
              </a:rPr>
              <a:t> </a:t>
            </a:r>
            <a:r>
              <a:rPr lang="tr-TR" sz="2400" dirty="0" err="1">
                <a:solidFill>
                  <a:schemeClr val="accent6"/>
                </a:solidFill>
              </a:rPr>
              <a:t>efficiency</a:t>
            </a:r>
            <a:r>
              <a:rPr lang="tr-TR" sz="2400" dirty="0"/>
              <a:t>,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>
                <a:solidFill>
                  <a:srgbClr val="7030A0"/>
                </a:solidFill>
              </a:rPr>
              <a:t>area</a:t>
            </a:r>
            <a:r>
              <a:rPr lang="tr-TR" sz="2400" dirty="0">
                <a:solidFill>
                  <a:srgbClr val="7030A0"/>
                </a:solidFill>
              </a:rPr>
              <a:t> </a:t>
            </a:r>
            <a:r>
              <a:rPr lang="tr-TR" sz="2400" dirty="0" err="1">
                <a:solidFill>
                  <a:srgbClr val="7030A0"/>
                </a:solidFill>
              </a:rPr>
              <a:t>overhead</a:t>
            </a:r>
            <a:r>
              <a:rPr lang="tr-TR" sz="2400" dirty="0">
                <a:solidFill>
                  <a:srgbClr val="7030A0"/>
                </a:solidFill>
              </a:rPr>
              <a:t> </a:t>
            </a:r>
            <a:endParaRPr lang="tr-TR" sz="2400" dirty="0"/>
          </a:p>
          <a:p>
            <a:pPr>
              <a:lnSpc>
                <a:spcPct val="100000"/>
              </a:lnSpc>
            </a:pPr>
            <a:r>
              <a:rPr lang="tr-TR" sz="2400" dirty="0" err="1"/>
              <a:t>Cycle-level</a:t>
            </a:r>
            <a:r>
              <a:rPr lang="tr-TR" sz="2400" dirty="0"/>
              <a:t> </a:t>
            </a:r>
            <a:r>
              <a:rPr lang="tr-TR" sz="2400" dirty="0" err="1"/>
              <a:t>simulations</a:t>
            </a:r>
            <a:r>
              <a:rPr lang="tr-TR" sz="2400" dirty="0"/>
              <a:t> </a:t>
            </a:r>
            <a:r>
              <a:rPr lang="tr-TR" sz="2400" dirty="0" err="1"/>
              <a:t>using</a:t>
            </a:r>
            <a:r>
              <a:rPr lang="tr-TR" sz="2400" dirty="0"/>
              <a:t> </a:t>
            </a:r>
            <a:r>
              <a:rPr lang="tr-TR" sz="2400" b="1" dirty="0" err="1"/>
              <a:t>Ramulator</a:t>
            </a:r>
            <a:r>
              <a:rPr lang="tr-TR" sz="2400" b="1" dirty="0"/>
              <a:t> </a:t>
            </a:r>
            <a:r>
              <a:rPr lang="tr-TR" sz="2400" dirty="0">
                <a:solidFill>
                  <a:schemeClr val="bg2">
                    <a:lumMod val="50000"/>
                  </a:schemeClr>
                </a:solidFill>
              </a:rPr>
              <a:t>[Kim+, CAL’16]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b="1" dirty="0" err="1"/>
              <a:t>DRAMPower</a:t>
            </a:r>
            <a:r>
              <a:rPr lang="tr-TR" sz="2400" b="1" dirty="0"/>
              <a:t> </a:t>
            </a:r>
            <a:r>
              <a:rPr lang="tr-TR" sz="2400" dirty="0">
                <a:solidFill>
                  <a:schemeClr val="bg2">
                    <a:lumMod val="50000"/>
                  </a:schemeClr>
                </a:solidFill>
              </a:rPr>
              <a:t>[</a:t>
            </a:r>
            <a:r>
              <a:rPr lang="tr-TR" sz="2400" dirty="0" err="1">
                <a:solidFill>
                  <a:schemeClr val="bg2">
                    <a:lumMod val="50000"/>
                  </a:schemeClr>
                </a:solidFill>
              </a:rPr>
              <a:t>Chandrasekar</a:t>
            </a:r>
            <a:r>
              <a:rPr lang="tr-TR" sz="2400" dirty="0">
                <a:solidFill>
                  <a:schemeClr val="bg2">
                    <a:lumMod val="50000"/>
                  </a:schemeClr>
                </a:solidFill>
              </a:rPr>
              <a:t>+] </a:t>
            </a:r>
          </a:p>
          <a:p>
            <a:pPr>
              <a:lnSpc>
                <a:spcPct val="100000"/>
              </a:lnSpc>
            </a:pPr>
            <a:r>
              <a:rPr lang="tr-TR" sz="2400" b="1" dirty="0" err="1">
                <a:solidFill>
                  <a:schemeClr val="accent1">
                    <a:lumMod val="75000"/>
                  </a:schemeClr>
                </a:solidFill>
              </a:rPr>
              <a:t>System</a:t>
            </a: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400" b="1" dirty="0" err="1">
                <a:solidFill>
                  <a:schemeClr val="accent1">
                    <a:lumMod val="75000"/>
                  </a:schemeClr>
                </a:solidFill>
              </a:rPr>
              <a:t>configuration</a:t>
            </a: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tr-TR" sz="2400" dirty="0"/>
          </a:p>
          <a:p>
            <a:pPr>
              <a:lnSpc>
                <a:spcPct val="100000"/>
              </a:lnSpc>
            </a:pPr>
            <a:endParaRPr lang="tr-TR" sz="2400" dirty="0"/>
          </a:p>
          <a:p>
            <a:pPr marL="0" indent="0">
              <a:lnSpc>
                <a:spcPct val="100000"/>
              </a:lnSpc>
              <a:buNone/>
            </a:pPr>
            <a:endParaRPr lang="tr-TR" sz="2400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974FCBE-CA3F-44B6-A269-2AEA77AB8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D2336AAE-6933-4DBB-AD1D-60CFF18B9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B309-C2CE-4D90-B104-F7E98438FC65}" type="slidenum">
              <a:rPr lang="tr-TR" smtClean="0"/>
              <a:t>12</a:t>
            </a:fld>
            <a:endParaRPr lang="tr-TR"/>
          </a:p>
        </p:txBody>
      </p:sp>
      <p:graphicFrame>
        <p:nvGraphicFramePr>
          <p:cNvPr id="8" name="Tablo 8">
            <a:extLst>
              <a:ext uri="{FF2B5EF4-FFF2-40B4-BE49-F238E27FC236}">
                <a16:creationId xmlns:a16="http://schemas.microsoft.com/office/drawing/2014/main" id="{84B305DD-8BDA-4A84-BBE3-E2F8013BF6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142267"/>
              </p:ext>
            </p:extLst>
          </p:nvPr>
        </p:nvGraphicFramePr>
        <p:xfrm>
          <a:off x="634369" y="3039169"/>
          <a:ext cx="7975019" cy="2834640"/>
        </p:xfrm>
        <a:graphic>
          <a:graphicData uri="http://schemas.openxmlformats.org/drawingml/2006/table">
            <a:tbl>
              <a:tblPr bandRow="1">
                <a:tableStyleId>{0505E3EF-67EA-436B-97B2-0124C06EBD24}</a:tableStyleId>
              </a:tblPr>
              <a:tblGrid>
                <a:gridCol w="1979522">
                  <a:extLst>
                    <a:ext uri="{9D8B030D-6E8A-4147-A177-3AD203B41FA5}">
                      <a16:colId xmlns:a16="http://schemas.microsoft.com/office/drawing/2014/main" val="370417557"/>
                    </a:ext>
                  </a:extLst>
                </a:gridCol>
                <a:gridCol w="5995497">
                  <a:extLst>
                    <a:ext uri="{9D8B030D-6E8A-4147-A177-3AD203B41FA5}">
                      <a16:colId xmlns:a16="http://schemas.microsoft.com/office/drawing/2014/main" val="3879828159"/>
                    </a:ext>
                  </a:extLst>
                </a:gridCol>
              </a:tblGrid>
              <a:tr h="447421">
                <a:tc>
                  <a:txBody>
                    <a:bodyPr/>
                    <a:lstStyle/>
                    <a:p>
                      <a:r>
                        <a:rPr lang="tr-TR" sz="1800" b="1" dirty="0" err="1"/>
                        <a:t>Processor</a:t>
                      </a:r>
                      <a:endParaRPr lang="tr-TR" sz="1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1-</a:t>
                      </a:r>
                      <a:r>
                        <a:rPr lang="tr-TR" sz="1800" dirty="0"/>
                        <a:t>,</a:t>
                      </a:r>
                      <a:r>
                        <a:rPr lang="en-US" sz="1800" dirty="0"/>
                        <a:t>2-</a:t>
                      </a:r>
                      <a:r>
                        <a:rPr lang="tr-TR" sz="1800" dirty="0"/>
                        <a:t>,</a:t>
                      </a:r>
                      <a:r>
                        <a:rPr lang="en-US" sz="1800" dirty="0"/>
                        <a:t>4-</a:t>
                      </a:r>
                      <a:r>
                        <a:rPr lang="tr-TR" sz="1800" dirty="0"/>
                        <a:t>,</a:t>
                      </a:r>
                      <a:r>
                        <a:rPr lang="en-US" sz="1800" dirty="0"/>
                        <a:t>8-</a:t>
                      </a:r>
                      <a:r>
                        <a:rPr lang="tr-TR" sz="1800" dirty="0"/>
                        <a:t>,</a:t>
                      </a:r>
                      <a:r>
                        <a:rPr lang="en-US" sz="1800" dirty="0"/>
                        <a:t>16</a:t>
                      </a:r>
                      <a:r>
                        <a:rPr lang="tr-TR" sz="1800" dirty="0"/>
                        <a:t>-</a:t>
                      </a:r>
                      <a:r>
                        <a:rPr lang="en-US" sz="1800" dirty="0"/>
                        <a:t>core, 4</a:t>
                      </a:r>
                      <a:r>
                        <a:rPr lang="tr-TR" sz="1800" dirty="0"/>
                        <a:t> </a:t>
                      </a:r>
                      <a:r>
                        <a:rPr lang="en-US" sz="1800" dirty="0"/>
                        <a:t>GHz clock frequency,</a:t>
                      </a:r>
                      <a:r>
                        <a:rPr lang="tr-TR" sz="1800" dirty="0"/>
                        <a:t> </a:t>
                      </a:r>
                      <a:br>
                        <a:rPr lang="tr-TR" sz="1800" dirty="0"/>
                      </a:br>
                      <a:r>
                        <a:rPr lang="en-US" sz="1800" dirty="0"/>
                        <a:t>3-wide issue, 128-entry instruction window</a:t>
                      </a:r>
                      <a:endParaRPr lang="tr-TR" sz="1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846886"/>
                  </a:ext>
                </a:extLst>
              </a:tr>
              <a:tr h="639173">
                <a:tc>
                  <a:txBody>
                    <a:bodyPr/>
                    <a:lstStyle/>
                    <a:p>
                      <a:r>
                        <a:rPr lang="tr-TR" sz="1800" b="1" dirty="0"/>
                        <a:t>DRAM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</a:rPr>
                        <a:t>DDR3-1600, 800Mhz bus frequency,</a:t>
                      </a:r>
                      <a:r>
                        <a:rPr lang="tr-TR" sz="1800" kern="1200" dirty="0">
                          <a:solidFill>
                            <a:schemeClr val="dk1"/>
                          </a:solidFill>
                          <a:effectLst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</a:rPr>
                        <a:t>4 channels, </a:t>
                      </a:r>
                      <a:br>
                        <a:rPr lang="tr-TR" sz="1800" kern="1200" dirty="0">
                          <a:solidFill>
                            <a:schemeClr val="dk1"/>
                          </a:solidFill>
                          <a:effectLst/>
                        </a:rPr>
                      </a:b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</a:rPr>
                        <a:t>1 rank/channel,</a:t>
                      </a:r>
                      <a:r>
                        <a:rPr lang="tr-TR" sz="1800" kern="1200" dirty="0">
                          <a:solidFill>
                            <a:schemeClr val="dk1"/>
                          </a:solidFill>
                          <a:effectLst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</a:rPr>
                        <a:t>8 banks/rank, 64K rows/bank</a:t>
                      </a:r>
                      <a:endParaRPr lang="tr-TR" sz="1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799629"/>
                  </a:ext>
                </a:extLst>
              </a:tr>
              <a:tr h="447421">
                <a:tc>
                  <a:txBody>
                    <a:bodyPr/>
                    <a:lstStyle/>
                    <a:p>
                      <a:r>
                        <a:rPr lang="tr-TR" sz="1800" b="1" dirty="0"/>
                        <a:t>Memory Controller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</a:rPr>
                        <a:t>32-entry read/write queues,</a:t>
                      </a:r>
                      <a:r>
                        <a:rPr lang="tr-TR" sz="1800" kern="1200" dirty="0">
                          <a:solidFill>
                            <a:schemeClr val="dk1"/>
                          </a:solidFill>
                          <a:effectLst/>
                        </a:rPr>
                        <a:t> </a:t>
                      </a:r>
                      <a:br>
                        <a:rPr lang="tr-TR" sz="1800" kern="1200" dirty="0">
                          <a:solidFill>
                            <a:schemeClr val="dk1"/>
                          </a:solidFill>
                          <a:effectLst/>
                        </a:rPr>
                      </a:b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</a:rPr>
                        <a:t>FR-FCFS with a column cap of 16 </a:t>
                      </a:r>
                      <a:endParaRPr lang="tr-TR" sz="1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174458"/>
                  </a:ext>
                </a:extLst>
              </a:tr>
              <a:tr h="639173">
                <a:tc>
                  <a:txBody>
                    <a:bodyPr/>
                    <a:lstStyle/>
                    <a:p>
                      <a:r>
                        <a:rPr lang="tr-TR" sz="1800" b="1" dirty="0"/>
                        <a:t>DR-</a:t>
                      </a:r>
                      <a:r>
                        <a:rPr lang="tr-TR" sz="1800" b="1" dirty="0" err="1"/>
                        <a:t>STRaNGe</a:t>
                      </a:r>
                      <a:endParaRPr lang="tr-TR" sz="1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</a:rPr>
                        <a:t>32-entry random read queue, RNG-aware</a:t>
                      </a:r>
                      <a:r>
                        <a:rPr lang="tr-TR" sz="1800" kern="1200" dirty="0">
                          <a:solidFill>
                            <a:schemeClr val="dk1"/>
                          </a:solidFill>
                          <a:effectLst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</a:rPr>
                        <a:t>scheduler, </a:t>
                      </a:r>
                      <a:br>
                        <a:rPr lang="tr-TR" sz="1800" kern="1200" dirty="0">
                          <a:solidFill>
                            <a:schemeClr val="dk1"/>
                          </a:solidFill>
                          <a:effectLst/>
                        </a:rPr>
                      </a:b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</a:rPr>
                        <a:t>256-entry predictor table/channel,</a:t>
                      </a:r>
                      <a:r>
                        <a:rPr lang="tr-TR" sz="1800" kern="1200" dirty="0">
                          <a:solidFill>
                            <a:schemeClr val="dk1"/>
                          </a:solidFill>
                          <a:effectLst/>
                        </a:rPr>
                        <a:t> </a:t>
                      </a:r>
                      <a:br>
                        <a:rPr lang="tr-TR" sz="1800" kern="1200" dirty="0">
                          <a:solidFill>
                            <a:schemeClr val="dk1"/>
                          </a:solidFill>
                          <a:effectLst/>
                        </a:rPr>
                      </a:b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</a:rPr>
                        <a:t>16-entry random number buffer</a:t>
                      </a:r>
                      <a:endParaRPr lang="tr-TR" sz="1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031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3135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537C31-789D-4145-A39F-83A238B92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err="1"/>
              <a:t>Key</a:t>
            </a:r>
            <a:r>
              <a:rPr lang="tr-TR" sz="3600" dirty="0"/>
              <a:t> </a:t>
            </a:r>
            <a:r>
              <a:rPr lang="tr-TR" sz="3600" dirty="0" err="1"/>
              <a:t>Results</a:t>
            </a:r>
            <a:r>
              <a:rPr lang="tr-TR" sz="3600" dirty="0"/>
              <a:t>: </a:t>
            </a:r>
            <a:r>
              <a:rPr lang="tr-TR" sz="3600" dirty="0" err="1"/>
              <a:t>Performance</a:t>
            </a:r>
            <a:r>
              <a:rPr lang="tr-TR" sz="3600" dirty="0"/>
              <a:t> </a:t>
            </a:r>
            <a:r>
              <a:rPr lang="tr-TR" sz="3600" dirty="0" err="1"/>
              <a:t>and</a:t>
            </a:r>
            <a:r>
              <a:rPr lang="tr-TR" sz="3600" dirty="0"/>
              <a:t> </a:t>
            </a:r>
            <a:r>
              <a:rPr lang="tr-TR" sz="3600" dirty="0" err="1"/>
              <a:t>Fairness</a:t>
            </a:r>
            <a:endParaRPr lang="tr-TR" sz="3600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EA693C0-C3EE-45F8-8FEB-B641910F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204AE41-5355-4888-B9F0-5383FDC61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B309-C2CE-4D90-B104-F7E98438FC65}" type="slidenum">
              <a:rPr lang="tr-TR" smtClean="0"/>
              <a:t>13</a:t>
            </a:fld>
            <a:endParaRPr lang="tr-TR"/>
          </a:p>
        </p:txBody>
      </p:sp>
      <p:pic>
        <p:nvPicPr>
          <p:cNvPr id="1038" name="Picture 14">
            <a:extLst>
              <a:ext uri="{FF2B5EF4-FFF2-40B4-BE49-F238E27FC236}">
                <a16:creationId xmlns:a16="http://schemas.microsoft.com/office/drawing/2014/main" id="{5843CE56-53C7-45D2-9949-9B51452911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62" y="886102"/>
            <a:ext cx="2991099" cy="3221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2" name="Grup 41">
            <a:extLst>
              <a:ext uri="{FF2B5EF4-FFF2-40B4-BE49-F238E27FC236}">
                <a16:creationId xmlns:a16="http://schemas.microsoft.com/office/drawing/2014/main" id="{769BB74F-B65D-4C61-BBE1-29D351D76308}"/>
              </a:ext>
            </a:extLst>
          </p:cNvPr>
          <p:cNvGrpSpPr/>
          <p:nvPr/>
        </p:nvGrpSpPr>
        <p:grpSpPr>
          <a:xfrm>
            <a:off x="1733139" y="1449979"/>
            <a:ext cx="1704473" cy="682784"/>
            <a:chOff x="1699221" y="1449979"/>
            <a:chExt cx="1704473" cy="682784"/>
          </a:xfrm>
        </p:grpSpPr>
        <p:cxnSp>
          <p:nvCxnSpPr>
            <p:cNvPr id="12" name="Düz Bağlayıcı 11">
              <a:extLst>
                <a:ext uri="{FF2B5EF4-FFF2-40B4-BE49-F238E27FC236}">
                  <a16:creationId xmlns:a16="http://schemas.microsoft.com/office/drawing/2014/main" id="{84FAFC1F-353C-451C-9DBD-AAA9C139AA10}"/>
                </a:ext>
              </a:extLst>
            </p:cNvPr>
            <p:cNvCxnSpPr/>
            <p:nvPr/>
          </p:nvCxnSpPr>
          <p:spPr>
            <a:xfrm>
              <a:off x="1699221" y="1449979"/>
              <a:ext cx="1227154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Düz Ok Bağlayıcısı 9">
              <a:extLst>
                <a:ext uri="{FF2B5EF4-FFF2-40B4-BE49-F238E27FC236}">
                  <a16:creationId xmlns:a16="http://schemas.microsoft.com/office/drawing/2014/main" id="{8F8D7475-51C8-451B-B540-D4CC5016A912}"/>
                </a:ext>
              </a:extLst>
            </p:cNvPr>
            <p:cNvCxnSpPr/>
            <p:nvPr/>
          </p:nvCxnSpPr>
          <p:spPr>
            <a:xfrm>
              <a:off x="2240861" y="1449979"/>
              <a:ext cx="0" cy="682784"/>
            </a:xfrm>
            <a:prstGeom prst="straightConnector1">
              <a:avLst/>
            </a:prstGeom>
            <a:ln w="47625">
              <a:solidFill>
                <a:schemeClr val="accent6">
                  <a:lumMod val="7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Metin kutusu 12">
              <a:extLst>
                <a:ext uri="{FF2B5EF4-FFF2-40B4-BE49-F238E27FC236}">
                  <a16:creationId xmlns:a16="http://schemas.microsoft.com/office/drawing/2014/main" id="{0883C2B1-A672-4C3E-8360-2EC918E89E0D}"/>
                </a:ext>
              </a:extLst>
            </p:cNvPr>
            <p:cNvSpPr txBox="1"/>
            <p:nvPr/>
          </p:nvSpPr>
          <p:spPr>
            <a:xfrm>
              <a:off x="2244245" y="1592506"/>
              <a:ext cx="1159449" cy="3384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>
                  <a:solidFill>
                    <a:schemeClr val="accent6">
                      <a:lumMod val="7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17.9%</a:t>
              </a:r>
            </a:p>
          </p:txBody>
        </p:sp>
      </p:grpSp>
      <p:cxnSp>
        <p:nvCxnSpPr>
          <p:cNvPr id="17" name="Düz Bağlayıcı 16">
            <a:extLst>
              <a:ext uri="{FF2B5EF4-FFF2-40B4-BE49-F238E27FC236}">
                <a16:creationId xmlns:a16="http://schemas.microsoft.com/office/drawing/2014/main" id="{7D8D7CA3-69B1-427C-9E98-ECEA5C5110BC}"/>
              </a:ext>
            </a:extLst>
          </p:cNvPr>
          <p:cNvCxnSpPr>
            <a:cxnSpLocks/>
          </p:cNvCxnSpPr>
          <p:nvPr/>
        </p:nvCxnSpPr>
        <p:spPr>
          <a:xfrm>
            <a:off x="789500" y="3204102"/>
            <a:ext cx="2170793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up 23">
            <a:extLst>
              <a:ext uri="{FF2B5EF4-FFF2-40B4-BE49-F238E27FC236}">
                <a16:creationId xmlns:a16="http://schemas.microsoft.com/office/drawing/2014/main" id="{FFB3ACC3-7732-4A28-ACAE-024C35FE8C57}"/>
              </a:ext>
            </a:extLst>
          </p:cNvPr>
          <p:cNvGrpSpPr/>
          <p:nvPr/>
        </p:nvGrpSpPr>
        <p:grpSpPr>
          <a:xfrm>
            <a:off x="5877588" y="886098"/>
            <a:ext cx="2992640" cy="3221184"/>
            <a:chOff x="6014596" y="886098"/>
            <a:chExt cx="2992640" cy="3221184"/>
          </a:xfrm>
        </p:grpSpPr>
        <p:pic>
          <p:nvPicPr>
            <p:cNvPr id="18" name="Resim 17">
              <a:extLst>
                <a:ext uri="{FF2B5EF4-FFF2-40B4-BE49-F238E27FC236}">
                  <a16:creationId xmlns:a16="http://schemas.microsoft.com/office/drawing/2014/main" id="{5362E910-1E5B-4DD2-BC31-FC0D2F283C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4596" y="886098"/>
              <a:ext cx="2992640" cy="3221184"/>
            </a:xfrm>
            <a:prstGeom prst="rect">
              <a:avLst/>
            </a:prstGeom>
          </p:spPr>
        </p:pic>
        <p:cxnSp>
          <p:nvCxnSpPr>
            <p:cNvPr id="38" name="Düz Bağlayıcı 37">
              <a:extLst>
                <a:ext uri="{FF2B5EF4-FFF2-40B4-BE49-F238E27FC236}">
                  <a16:creationId xmlns:a16="http://schemas.microsoft.com/office/drawing/2014/main" id="{D6B36F0B-EFA6-4B84-B85A-AFAACB4CD993}"/>
                </a:ext>
              </a:extLst>
            </p:cNvPr>
            <p:cNvCxnSpPr>
              <a:cxnSpLocks/>
            </p:cNvCxnSpPr>
            <p:nvPr/>
          </p:nvCxnSpPr>
          <p:spPr>
            <a:xfrm>
              <a:off x="6632264" y="3445316"/>
              <a:ext cx="2221613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up 13">
            <a:extLst>
              <a:ext uri="{FF2B5EF4-FFF2-40B4-BE49-F238E27FC236}">
                <a16:creationId xmlns:a16="http://schemas.microsoft.com/office/drawing/2014/main" id="{33E36E34-5932-43AA-9007-D00947684F7D}"/>
              </a:ext>
            </a:extLst>
          </p:cNvPr>
          <p:cNvGrpSpPr/>
          <p:nvPr/>
        </p:nvGrpSpPr>
        <p:grpSpPr>
          <a:xfrm>
            <a:off x="3007703" y="886098"/>
            <a:ext cx="2996576" cy="3226662"/>
            <a:chOff x="2965875" y="886098"/>
            <a:chExt cx="2996576" cy="3226662"/>
          </a:xfrm>
        </p:grpSpPr>
        <p:pic>
          <p:nvPicPr>
            <p:cNvPr id="9" name="Resim 8">
              <a:extLst>
                <a:ext uri="{FF2B5EF4-FFF2-40B4-BE49-F238E27FC236}">
                  <a16:creationId xmlns:a16="http://schemas.microsoft.com/office/drawing/2014/main" id="{53446040-6FBF-4008-90E1-682CF89CE5C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5875" y="886098"/>
              <a:ext cx="2996576" cy="3226662"/>
            </a:xfrm>
            <a:prstGeom prst="rect">
              <a:avLst/>
            </a:prstGeom>
          </p:spPr>
        </p:pic>
        <p:cxnSp>
          <p:nvCxnSpPr>
            <p:cNvPr id="19" name="Düz Bağlayıcı 18">
              <a:extLst>
                <a:ext uri="{FF2B5EF4-FFF2-40B4-BE49-F238E27FC236}">
                  <a16:creationId xmlns:a16="http://schemas.microsoft.com/office/drawing/2014/main" id="{34B71412-626A-43F3-BDCB-319001E84A4C}"/>
                </a:ext>
              </a:extLst>
            </p:cNvPr>
            <p:cNvCxnSpPr>
              <a:cxnSpLocks/>
            </p:cNvCxnSpPr>
            <p:nvPr/>
          </p:nvCxnSpPr>
          <p:spPr>
            <a:xfrm>
              <a:off x="3609354" y="2286804"/>
              <a:ext cx="2170793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up 42">
            <a:extLst>
              <a:ext uri="{FF2B5EF4-FFF2-40B4-BE49-F238E27FC236}">
                <a16:creationId xmlns:a16="http://schemas.microsoft.com/office/drawing/2014/main" id="{13C31425-A9B4-4D2E-BDAC-00DB6E399B42}"/>
              </a:ext>
            </a:extLst>
          </p:cNvPr>
          <p:cNvGrpSpPr/>
          <p:nvPr/>
        </p:nvGrpSpPr>
        <p:grpSpPr>
          <a:xfrm>
            <a:off x="4570787" y="1908018"/>
            <a:ext cx="1593696" cy="1565432"/>
            <a:chOff x="4535304" y="1912502"/>
            <a:chExt cx="1593696" cy="1565432"/>
          </a:xfrm>
        </p:grpSpPr>
        <p:cxnSp>
          <p:nvCxnSpPr>
            <p:cNvPr id="20" name="Düz Ok Bağlayıcısı 19">
              <a:extLst>
                <a:ext uri="{FF2B5EF4-FFF2-40B4-BE49-F238E27FC236}">
                  <a16:creationId xmlns:a16="http://schemas.microsoft.com/office/drawing/2014/main" id="{6BD6E615-11B7-45CA-9111-2E1245E483C4}"/>
                </a:ext>
              </a:extLst>
            </p:cNvPr>
            <p:cNvCxnSpPr>
              <a:cxnSpLocks/>
            </p:cNvCxnSpPr>
            <p:nvPr/>
          </p:nvCxnSpPr>
          <p:spPr>
            <a:xfrm>
              <a:off x="4910307" y="1939390"/>
              <a:ext cx="0" cy="1538544"/>
            </a:xfrm>
            <a:prstGeom prst="straightConnector1">
              <a:avLst/>
            </a:prstGeom>
            <a:ln w="47625">
              <a:solidFill>
                <a:schemeClr val="accent6">
                  <a:lumMod val="7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Metin kutusu 20">
              <a:extLst>
                <a:ext uri="{FF2B5EF4-FFF2-40B4-BE49-F238E27FC236}">
                  <a16:creationId xmlns:a16="http://schemas.microsoft.com/office/drawing/2014/main" id="{2504CFDD-6AD1-4D1E-8BAE-EDCBC629FACF}"/>
                </a:ext>
              </a:extLst>
            </p:cNvPr>
            <p:cNvSpPr txBox="1"/>
            <p:nvPr/>
          </p:nvSpPr>
          <p:spPr>
            <a:xfrm>
              <a:off x="4969551" y="1912502"/>
              <a:ext cx="1159449" cy="3384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>
                  <a:solidFill>
                    <a:schemeClr val="accent6">
                      <a:lumMod val="7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25.1%</a:t>
              </a:r>
            </a:p>
          </p:txBody>
        </p:sp>
        <p:cxnSp>
          <p:nvCxnSpPr>
            <p:cNvPr id="22" name="Düz Bağlayıcı 21">
              <a:extLst>
                <a:ext uri="{FF2B5EF4-FFF2-40B4-BE49-F238E27FC236}">
                  <a16:creationId xmlns:a16="http://schemas.microsoft.com/office/drawing/2014/main" id="{3ED093D4-5D33-4632-9433-CAC72D82BF47}"/>
                </a:ext>
              </a:extLst>
            </p:cNvPr>
            <p:cNvCxnSpPr>
              <a:cxnSpLocks/>
            </p:cNvCxnSpPr>
            <p:nvPr/>
          </p:nvCxnSpPr>
          <p:spPr>
            <a:xfrm>
              <a:off x="4535304" y="1948626"/>
              <a:ext cx="1275375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up 43">
            <a:extLst>
              <a:ext uri="{FF2B5EF4-FFF2-40B4-BE49-F238E27FC236}">
                <a16:creationId xmlns:a16="http://schemas.microsoft.com/office/drawing/2014/main" id="{D2737864-878B-47FD-97AD-6E180EDE23D9}"/>
              </a:ext>
            </a:extLst>
          </p:cNvPr>
          <p:cNvGrpSpPr/>
          <p:nvPr/>
        </p:nvGrpSpPr>
        <p:grpSpPr>
          <a:xfrm>
            <a:off x="4900443" y="2270918"/>
            <a:ext cx="1159449" cy="1202532"/>
            <a:chOff x="4897692" y="2308916"/>
            <a:chExt cx="1159449" cy="1202532"/>
          </a:xfrm>
        </p:grpSpPr>
        <p:cxnSp>
          <p:nvCxnSpPr>
            <p:cNvPr id="26" name="Düz Ok Bağlayıcısı 25">
              <a:extLst>
                <a:ext uri="{FF2B5EF4-FFF2-40B4-BE49-F238E27FC236}">
                  <a16:creationId xmlns:a16="http://schemas.microsoft.com/office/drawing/2014/main" id="{4CCA8BF1-2A27-4BEE-85F6-0FC22E87BFB8}"/>
                </a:ext>
              </a:extLst>
            </p:cNvPr>
            <p:cNvCxnSpPr>
              <a:cxnSpLocks/>
            </p:cNvCxnSpPr>
            <p:nvPr/>
          </p:nvCxnSpPr>
          <p:spPr>
            <a:xfrm>
              <a:off x="5637101" y="2308916"/>
              <a:ext cx="0" cy="1202532"/>
            </a:xfrm>
            <a:prstGeom prst="straightConnector1">
              <a:avLst/>
            </a:prstGeom>
            <a:ln w="47625">
              <a:solidFill>
                <a:schemeClr val="accent5">
                  <a:lumMod val="7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Metin kutusu 28">
              <a:extLst>
                <a:ext uri="{FF2B5EF4-FFF2-40B4-BE49-F238E27FC236}">
                  <a16:creationId xmlns:a16="http://schemas.microsoft.com/office/drawing/2014/main" id="{BD103158-AB72-4971-9FDE-160B6AA6D081}"/>
                </a:ext>
              </a:extLst>
            </p:cNvPr>
            <p:cNvSpPr txBox="1"/>
            <p:nvPr/>
          </p:nvSpPr>
          <p:spPr>
            <a:xfrm>
              <a:off x="4897692" y="2707235"/>
              <a:ext cx="1159449" cy="3384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>
                  <a:solidFill>
                    <a:schemeClr val="accent5">
                      <a:lumMod val="7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20.6%</a:t>
              </a:r>
            </a:p>
          </p:txBody>
        </p:sp>
      </p:grpSp>
      <p:grpSp>
        <p:nvGrpSpPr>
          <p:cNvPr id="45" name="Grup 44">
            <a:extLst>
              <a:ext uri="{FF2B5EF4-FFF2-40B4-BE49-F238E27FC236}">
                <a16:creationId xmlns:a16="http://schemas.microsoft.com/office/drawing/2014/main" id="{D33AD17B-38BC-46DA-AC8B-3567D8AA4E67}"/>
              </a:ext>
            </a:extLst>
          </p:cNvPr>
          <p:cNvGrpSpPr/>
          <p:nvPr/>
        </p:nvGrpSpPr>
        <p:grpSpPr>
          <a:xfrm>
            <a:off x="7464233" y="1564973"/>
            <a:ext cx="1563389" cy="1002967"/>
            <a:chOff x="7464233" y="1573217"/>
            <a:chExt cx="1563389" cy="1002967"/>
          </a:xfrm>
        </p:grpSpPr>
        <p:cxnSp>
          <p:nvCxnSpPr>
            <p:cNvPr id="34" name="Düz Ok Bağlayıcısı 33">
              <a:extLst>
                <a:ext uri="{FF2B5EF4-FFF2-40B4-BE49-F238E27FC236}">
                  <a16:creationId xmlns:a16="http://schemas.microsoft.com/office/drawing/2014/main" id="{86E90F5E-835B-4BDA-ADA6-2B4606EF2AA4}"/>
                </a:ext>
              </a:extLst>
            </p:cNvPr>
            <p:cNvCxnSpPr>
              <a:cxnSpLocks/>
            </p:cNvCxnSpPr>
            <p:nvPr/>
          </p:nvCxnSpPr>
          <p:spPr>
            <a:xfrm>
              <a:off x="7820763" y="1573217"/>
              <a:ext cx="0" cy="1002967"/>
            </a:xfrm>
            <a:prstGeom prst="straightConnector1">
              <a:avLst/>
            </a:prstGeom>
            <a:ln w="47625">
              <a:solidFill>
                <a:schemeClr val="accent6">
                  <a:lumMod val="7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Metin kutusu 34">
              <a:extLst>
                <a:ext uri="{FF2B5EF4-FFF2-40B4-BE49-F238E27FC236}">
                  <a16:creationId xmlns:a16="http://schemas.microsoft.com/office/drawing/2014/main" id="{52B58E9E-4F7B-496D-8E3B-DC6B025060DB}"/>
                </a:ext>
              </a:extLst>
            </p:cNvPr>
            <p:cNvSpPr txBox="1"/>
            <p:nvPr/>
          </p:nvSpPr>
          <p:spPr>
            <a:xfrm>
              <a:off x="7868173" y="1932516"/>
              <a:ext cx="1159449" cy="3384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>
                  <a:solidFill>
                    <a:schemeClr val="accent6">
                      <a:lumMod val="7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32.1%</a:t>
              </a:r>
            </a:p>
          </p:txBody>
        </p:sp>
        <p:cxnSp>
          <p:nvCxnSpPr>
            <p:cNvPr id="36" name="Düz Bağlayıcı 35">
              <a:extLst>
                <a:ext uri="{FF2B5EF4-FFF2-40B4-BE49-F238E27FC236}">
                  <a16:creationId xmlns:a16="http://schemas.microsoft.com/office/drawing/2014/main" id="{6CF7CDC9-FB4C-4A3B-8BD8-D4C454AECDFC}"/>
                </a:ext>
              </a:extLst>
            </p:cNvPr>
            <p:cNvCxnSpPr>
              <a:cxnSpLocks/>
            </p:cNvCxnSpPr>
            <p:nvPr/>
          </p:nvCxnSpPr>
          <p:spPr>
            <a:xfrm>
              <a:off x="7464233" y="1582453"/>
              <a:ext cx="1162531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Dikdörtgen 5">
            <a:extLst>
              <a:ext uri="{FF2B5EF4-FFF2-40B4-BE49-F238E27FC236}">
                <a16:creationId xmlns:a16="http://schemas.microsoft.com/office/drawing/2014/main" id="{F4FC17D4-1D1A-4768-B111-738B75C5EBAA}"/>
              </a:ext>
            </a:extLst>
          </p:cNvPr>
          <p:cNvSpPr/>
          <p:nvPr/>
        </p:nvSpPr>
        <p:spPr>
          <a:xfrm>
            <a:off x="8311" y="4054320"/>
            <a:ext cx="9144003" cy="717913"/>
          </a:xfrm>
          <a:prstGeom prst="rect">
            <a:avLst/>
          </a:prstGeom>
          <a:solidFill>
            <a:srgbClr val="C41234"/>
          </a:solidFill>
          <a:ln w="38100">
            <a:solidFill>
              <a:srgbClr val="9E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200" dirty="0" err="1">
                <a:solidFill>
                  <a:schemeClr val="bg1"/>
                </a:solidFill>
              </a:rPr>
              <a:t>Improves</a:t>
            </a:r>
            <a:r>
              <a:rPr lang="tr-TR" sz="2200" dirty="0">
                <a:solidFill>
                  <a:schemeClr val="bg1"/>
                </a:solidFill>
              </a:rPr>
              <a:t> </a:t>
            </a:r>
            <a:r>
              <a:rPr lang="tr-TR" sz="2200" dirty="0" err="1">
                <a:solidFill>
                  <a:schemeClr val="bg1"/>
                </a:solidFill>
              </a:rPr>
              <a:t>the</a:t>
            </a:r>
            <a:r>
              <a:rPr lang="tr-TR" sz="2200" dirty="0">
                <a:solidFill>
                  <a:schemeClr val="bg1"/>
                </a:solidFill>
              </a:rPr>
              <a:t> </a:t>
            </a:r>
            <a:r>
              <a:rPr lang="tr-TR" sz="2200" dirty="0" err="1">
                <a:solidFill>
                  <a:schemeClr val="bg1"/>
                </a:solidFill>
              </a:rPr>
              <a:t>performance</a:t>
            </a:r>
            <a:r>
              <a:rPr lang="tr-TR" sz="2200" dirty="0">
                <a:solidFill>
                  <a:schemeClr val="bg1"/>
                </a:solidFill>
              </a:rPr>
              <a:t> of </a:t>
            </a:r>
            <a:r>
              <a:rPr lang="tr-TR" sz="2200" dirty="0" err="1">
                <a:solidFill>
                  <a:schemeClr val="bg1"/>
                </a:solidFill>
              </a:rPr>
              <a:t>both</a:t>
            </a:r>
            <a:r>
              <a:rPr lang="tr-TR" sz="2200" dirty="0">
                <a:solidFill>
                  <a:schemeClr val="bg1"/>
                </a:solidFill>
              </a:rPr>
              <a:t> </a:t>
            </a:r>
            <a:r>
              <a:rPr lang="tr-TR" sz="2200" dirty="0" err="1">
                <a:solidFill>
                  <a:schemeClr val="bg1"/>
                </a:solidFill>
              </a:rPr>
              <a:t>non</a:t>
            </a:r>
            <a:r>
              <a:rPr lang="tr-TR" sz="2200" dirty="0">
                <a:solidFill>
                  <a:schemeClr val="bg1"/>
                </a:solidFill>
              </a:rPr>
              <a:t>-RNG </a:t>
            </a:r>
            <a:r>
              <a:rPr lang="tr-TR" sz="2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(17.9%) </a:t>
            </a:r>
            <a:r>
              <a:rPr lang="tr-TR" sz="2200" dirty="0" err="1">
                <a:solidFill>
                  <a:schemeClr val="bg1"/>
                </a:solidFill>
              </a:rPr>
              <a:t>and</a:t>
            </a:r>
            <a:r>
              <a:rPr lang="tr-TR" sz="2200" dirty="0">
                <a:solidFill>
                  <a:schemeClr val="bg1"/>
                </a:solidFill>
              </a:rPr>
              <a:t> RNG </a:t>
            </a:r>
            <a:r>
              <a:rPr lang="tr-TR" sz="2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(25.1%) </a:t>
            </a:r>
            <a:r>
              <a:rPr lang="tr-TR" sz="2200" dirty="0" err="1">
                <a:solidFill>
                  <a:schemeClr val="bg1"/>
                </a:solidFill>
              </a:rPr>
              <a:t>applications</a:t>
            </a:r>
            <a:r>
              <a:rPr lang="tr-TR" sz="2200" dirty="0">
                <a:solidFill>
                  <a:schemeClr val="bg1"/>
                </a:solidFill>
              </a:rPr>
              <a:t> </a:t>
            </a:r>
            <a:r>
              <a:rPr lang="tr-TR" sz="2200" dirty="0" err="1">
                <a:solidFill>
                  <a:schemeClr val="bg1"/>
                </a:solidFill>
              </a:rPr>
              <a:t>compared</a:t>
            </a:r>
            <a:r>
              <a:rPr lang="tr-TR" sz="2200" dirty="0">
                <a:solidFill>
                  <a:schemeClr val="bg1"/>
                </a:solidFill>
              </a:rPr>
              <a:t> </a:t>
            </a:r>
            <a:r>
              <a:rPr lang="tr-TR" sz="2200" dirty="0" err="1">
                <a:solidFill>
                  <a:schemeClr val="bg1"/>
                </a:solidFill>
              </a:rPr>
              <a:t>to</a:t>
            </a:r>
            <a:r>
              <a:rPr lang="tr-TR" sz="2200" dirty="0">
                <a:solidFill>
                  <a:schemeClr val="bg1"/>
                </a:solidFill>
              </a:rPr>
              <a:t> </a:t>
            </a:r>
            <a:r>
              <a:rPr lang="tr-TR" sz="2200" dirty="0" err="1">
                <a:solidFill>
                  <a:schemeClr val="bg1"/>
                </a:solidFill>
              </a:rPr>
              <a:t>the</a:t>
            </a:r>
            <a:r>
              <a:rPr lang="tr-TR" sz="2200" dirty="0">
                <a:solidFill>
                  <a:schemeClr val="bg1"/>
                </a:solidFill>
              </a:rPr>
              <a:t> RNG-</a:t>
            </a:r>
            <a:r>
              <a:rPr lang="tr-TR" sz="2200" dirty="0" err="1">
                <a:solidFill>
                  <a:schemeClr val="bg1"/>
                </a:solidFill>
              </a:rPr>
              <a:t>oblivious</a:t>
            </a:r>
            <a:r>
              <a:rPr lang="tr-TR" sz="2200" dirty="0">
                <a:solidFill>
                  <a:schemeClr val="bg1"/>
                </a:solidFill>
              </a:rPr>
              <a:t> </a:t>
            </a:r>
            <a:r>
              <a:rPr lang="tr-TR" sz="2200" dirty="0" err="1">
                <a:solidFill>
                  <a:schemeClr val="bg1"/>
                </a:solidFill>
              </a:rPr>
              <a:t>baseline</a:t>
            </a:r>
            <a:r>
              <a:rPr lang="tr-TR" sz="2200" dirty="0">
                <a:solidFill>
                  <a:schemeClr val="bg1"/>
                </a:solidFill>
              </a:rPr>
              <a:t> </a:t>
            </a:r>
            <a:r>
              <a:rPr lang="tr-TR" sz="2200" dirty="0" err="1">
                <a:solidFill>
                  <a:schemeClr val="bg1"/>
                </a:solidFill>
              </a:rPr>
              <a:t>design</a:t>
            </a:r>
            <a:endParaRPr lang="tr-TR" sz="2200" dirty="0">
              <a:solidFill>
                <a:schemeClr val="bg1"/>
              </a:solidFill>
            </a:endParaRPr>
          </a:p>
        </p:txBody>
      </p:sp>
      <p:sp>
        <p:nvSpPr>
          <p:cNvPr id="46" name="Dikdörtgen 45">
            <a:extLst>
              <a:ext uri="{FF2B5EF4-FFF2-40B4-BE49-F238E27FC236}">
                <a16:creationId xmlns:a16="http://schemas.microsoft.com/office/drawing/2014/main" id="{FBEF8CEE-63A3-4B83-B69C-1AF7E64C3F37}"/>
              </a:ext>
            </a:extLst>
          </p:cNvPr>
          <p:cNvSpPr/>
          <p:nvPr/>
        </p:nvSpPr>
        <p:spPr>
          <a:xfrm>
            <a:off x="0" y="5649600"/>
            <a:ext cx="9144003" cy="58281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200" dirty="0" err="1">
                <a:solidFill>
                  <a:schemeClr val="bg1"/>
                </a:solidFill>
              </a:rPr>
              <a:t>Improves</a:t>
            </a:r>
            <a:r>
              <a:rPr lang="tr-TR" sz="2200" dirty="0">
                <a:solidFill>
                  <a:schemeClr val="bg1"/>
                </a:solidFill>
              </a:rPr>
              <a:t> </a:t>
            </a:r>
            <a:r>
              <a:rPr lang="tr-TR" sz="2200" dirty="0" err="1">
                <a:solidFill>
                  <a:schemeClr val="bg1"/>
                </a:solidFill>
              </a:rPr>
              <a:t>the</a:t>
            </a:r>
            <a:r>
              <a:rPr lang="tr-TR" sz="2200" dirty="0">
                <a:solidFill>
                  <a:schemeClr val="bg1"/>
                </a:solidFill>
              </a:rPr>
              <a:t> </a:t>
            </a:r>
            <a:r>
              <a:rPr lang="tr-TR" sz="2200" dirty="0" err="1">
                <a:solidFill>
                  <a:schemeClr val="bg1"/>
                </a:solidFill>
              </a:rPr>
              <a:t>system</a:t>
            </a:r>
            <a:r>
              <a:rPr lang="tr-TR" sz="2200" dirty="0">
                <a:solidFill>
                  <a:schemeClr val="bg1"/>
                </a:solidFill>
              </a:rPr>
              <a:t> </a:t>
            </a:r>
            <a:r>
              <a:rPr lang="tr-TR" sz="2200" dirty="0" err="1">
                <a:solidFill>
                  <a:schemeClr val="bg1"/>
                </a:solidFill>
              </a:rPr>
              <a:t>fairness</a:t>
            </a:r>
            <a:r>
              <a:rPr lang="tr-TR" sz="2200" dirty="0">
                <a:solidFill>
                  <a:schemeClr val="bg1"/>
                </a:solidFill>
              </a:rPr>
              <a:t> </a:t>
            </a:r>
            <a:r>
              <a:rPr lang="tr-TR" sz="2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(32.1%)</a:t>
            </a:r>
          </a:p>
        </p:txBody>
      </p:sp>
      <p:sp>
        <p:nvSpPr>
          <p:cNvPr id="47" name="Dikdörtgen 46">
            <a:extLst>
              <a:ext uri="{FF2B5EF4-FFF2-40B4-BE49-F238E27FC236}">
                <a16:creationId xmlns:a16="http://schemas.microsoft.com/office/drawing/2014/main" id="{915C3150-B9E8-4F4C-B7E7-E76CEE54D9A6}"/>
              </a:ext>
            </a:extLst>
          </p:cNvPr>
          <p:cNvSpPr/>
          <p:nvPr/>
        </p:nvSpPr>
        <p:spPr>
          <a:xfrm>
            <a:off x="8311" y="4833248"/>
            <a:ext cx="9144003" cy="755337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200" dirty="0" err="1">
                <a:solidFill>
                  <a:schemeClr val="bg1"/>
                </a:solidFill>
              </a:rPr>
              <a:t>Improves</a:t>
            </a:r>
            <a:r>
              <a:rPr lang="tr-TR" sz="2200" dirty="0">
                <a:solidFill>
                  <a:schemeClr val="bg1"/>
                </a:solidFill>
              </a:rPr>
              <a:t> </a:t>
            </a:r>
            <a:r>
              <a:rPr lang="tr-TR" sz="2200" dirty="0" err="1">
                <a:solidFill>
                  <a:schemeClr val="bg1"/>
                </a:solidFill>
              </a:rPr>
              <a:t>the</a:t>
            </a:r>
            <a:r>
              <a:rPr lang="tr-TR" sz="2200" dirty="0">
                <a:solidFill>
                  <a:schemeClr val="bg1"/>
                </a:solidFill>
              </a:rPr>
              <a:t> </a:t>
            </a:r>
            <a:r>
              <a:rPr lang="tr-TR" sz="2200" dirty="0" err="1">
                <a:solidFill>
                  <a:schemeClr val="bg1"/>
                </a:solidFill>
              </a:rPr>
              <a:t>performance</a:t>
            </a:r>
            <a:r>
              <a:rPr lang="tr-TR" sz="2200" dirty="0">
                <a:solidFill>
                  <a:schemeClr val="bg1"/>
                </a:solidFill>
              </a:rPr>
              <a:t> of RNG </a:t>
            </a:r>
            <a:r>
              <a:rPr lang="tr-TR" sz="2200" dirty="0" err="1">
                <a:solidFill>
                  <a:schemeClr val="bg1"/>
                </a:solidFill>
              </a:rPr>
              <a:t>applications</a:t>
            </a:r>
            <a:r>
              <a:rPr lang="tr-TR" sz="2200" dirty="0">
                <a:solidFill>
                  <a:schemeClr val="bg1"/>
                </a:solidFill>
              </a:rPr>
              <a:t> </a:t>
            </a:r>
            <a:r>
              <a:rPr lang="tr-TR" sz="2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(20.6%)</a:t>
            </a:r>
            <a:r>
              <a:rPr lang="tr-TR" sz="22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tr-TR" sz="2200" dirty="0" err="1">
                <a:solidFill>
                  <a:schemeClr val="bg1"/>
                </a:solidFill>
              </a:rPr>
              <a:t>over</a:t>
            </a:r>
            <a:r>
              <a:rPr lang="tr-TR" sz="2200" dirty="0">
                <a:solidFill>
                  <a:schemeClr val="bg1"/>
                </a:solidFill>
              </a:rPr>
              <a:t> </a:t>
            </a:r>
            <a:br>
              <a:rPr lang="tr-TR" sz="2200" dirty="0">
                <a:solidFill>
                  <a:schemeClr val="bg1"/>
                </a:solidFill>
              </a:rPr>
            </a:br>
            <a:r>
              <a:rPr lang="tr-TR" sz="2200" dirty="0" err="1">
                <a:solidFill>
                  <a:schemeClr val="bg1"/>
                </a:solidFill>
              </a:rPr>
              <a:t>the</a:t>
            </a:r>
            <a:r>
              <a:rPr lang="tr-TR" sz="2200" dirty="0">
                <a:solidFill>
                  <a:schemeClr val="bg1"/>
                </a:solidFill>
              </a:rPr>
              <a:t> RNG </a:t>
            </a:r>
            <a:r>
              <a:rPr lang="tr-TR" sz="2200" dirty="0" err="1">
                <a:solidFill>
                  <a:schemeClr val="bg1"/>
                </a:solidFill>
              </a:rPr>
              <a:t>application’s</a:t>
            </a:r>
            <a:r>
              <a:rPr lang="tr-TR" sz="2200" dirty="0">
                <a:solidFill>
                  <a:schemeClr val="bg1"/>
                </a:solidFill>
              </a:rPr>
              <a:t> </a:t>
            </a:r>
            <a:r>
              <a:rPr lang="tr-TR" sz="2200" dirty="0" err="1">
                <a:solidFill>
                  <a:schemeClr val="bg1"/>
                </a:solidFill>
              </a:rPr>
              <a:t>single-core</a:t>
            </a:r>
            <a:r>
              <a:rPr lang="tr-TR" sz="2200" dirty="0">
                <a:solidFill>
                  <a:schemeClr val="bg1"/>
                </a:solidFill>
              </a:rPr>
              <a:t> </a:t>
            </a:r>
            <a:r>
              <a:rPr lang="tr-TR" sz="2200" dirty="0" err="1">
                <a:solidFill>
                  <a:schemeClr val="bg1"/>
                </a:solidFill>
              </a:rPr>
              <a:t>performance</a:t>
            </a:r>
            <a:endParaRPr lang="tr-TR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483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6" grpId="0" animBg="1"/>
      <p:bldP spid="4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537C31-789D-4145-A39F-83A238B92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Key</a:t>
            </a:r>
            <a:r>
              <a:rPr lang="tr-TR" dirty="0"/>
              <a:t> </a:t>
            </a:r>
            <a:r>
              <a:rPr lang="tr-TR" dirty="0" err="1"/>
              <a:t>Results</a:t>
            </a:r>
            <a:r>
              <a:rPr lang="tr-TR" dirty="0"/>
              <a:t>: </a:t>
            </a:r>
            <a:r>
              <a:rPr lang="tr-TR" dirty="0" err="1"/>
              <a:t>Scalability</a:t>
            </a:r>
            <a:r>
              <a:rPr lang="tr-TR" dirty="0"/>
              <a:t>, </a:t>
            </a:r>
            <a:r>
              <a:rPr lang="tr-TR" dirty="0" err="1"/>
              <a:t>Area</a:t>
            </a:r>
            <a:r>
              <a:rPr lang="tr-TR" dirty="0"/>
              <a:t>, </a:t>
            </a:r>
            <a:r>
              <a:rPr lang="tr-TR" dirty="0" err="1"/>
              <a:t>Energy</a:t>
            </a:r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EA693C0-C3EE-45F8-8FEB-B641910F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204AE41-5355-4888-B9F0-5383FDC61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B309-C2CE-4D90-B104-F7E98438FC65}" type="slidenum">
              <a:rPr lang="tr-TR" smtClean="0"/>
              <a:t>14</a:t>
            </a:fld>
            <a:endParaRPr lang="tr-TR"/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C3E075FA-0159-4D6F-8D41-9B35464557BA}"/>
              </a:ext>
            </a:extLst>
          </p:cNvPr>
          <p:cNvSpPr/>
          <p:nvPr/>
        </p:nvSpPr>
        <p:spPr>
          <a:xfrm>
            <a:off x="8311" y="1632946"/>
            <a:ext cx="9144003" cy="1035522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err="1">
                <a:solidFill>
                  <a:schemeClr val="bg1"/>
                </a:solidFill>
              </a:rPr>
              <a:t>Performance</a:t>
            </a:r>
            <a:r>
              <a:rPr lang="tr-TR" sz="2400" dirty="0">
                <a:solidFill>
                  <a:schemeClr val="bg1"/>
                </a:solidFill>
              </a:rPr>
              <a:t> </a:t>
            </a:r>
            <a:r>
              <a:rPr lang="tr-TR" sz="2400" dirty="0" err="1">
                <a:solidFill>
                  <a:schemeClr val="bg1"/>
                </a:solidFill>
              </a:rPr>
              <a:t>improvement</a:t>
            </a:r>
            <a:r>
              <a:rPr lang="tr-TR" sz="2400" dirty="0">
                <a:solidFill>
                  <a:schemeClr val="bg1"/>
                </a:solidFill>
              </a:rPr>
              <a:t> </a:t>
            </a:r>
            <a:r>
              <a:rPr lang="tr-TR" sz="24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increases</a:t>
            </a:r>
            <a:r>
              <a:rPr lang="tr-TR" sz="2400" dirty="0">
                <a:solidFill>
                  <a:schemeClr val="bg1"/>
                </a:solidFill>
              </a:rPr>
              <a:t> </a:t>
            </a:r>
            <a:r>
              <a:rPr lang="tr-TR" sz="2400" dirty="0" err="1">
                <a:solidFill>
                  <a:schemeClr val="bg1"/>
                </a:solidFill>
              </a:rPr>
              <a:t>with</a:t>
            </a:r>
            <a:r>
              <a:rPr lang="tr-TR" sz="2400" dirty="0">
                <a:solidFill>
                  <a:schemeClr val="bg1"/>
                </a:solidFill>
              </a:rPr>
              <a:t> </a:t>
            </a:r>
            <a:br>
              <a:rPr lang="tr-TR" sz="2400" dirty="0">
                <a:solidFill>
                  <a:schemeClr val="bg1"/>
                </a:solidFill>
              </a:rPr>
            </a:br>
            <a:r>
              <a:rPr lang="tr-TR" sz="24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the</a:t>
            </a:r>
            <a:r>
              <a:rPr lang="tr-TR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number</a:t>
            </a:r>
            <a:r>
              <a:rPr lang="tr-TR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of </a:t>
            </a:r>
            <a:r>
              <a:rPr lang="tr-TR" sz="24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memory-intensive</a:t>
            </a:r>
            <a:r>
              <a:rPr lang="tr-TR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applications</a:t>
            </a:r>
            <a:r>
              <a:rPr lang="tr-TR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tr-TR" sz="2400" dirty="0">
                <a:solidFill>
                  <a:schemeClr val="bg1"/>
                </a:solidFill>
              </a:rPr>
              <a:t>in </a:t>
            </a:r>
            <a:r>
              <a:rPr lang="tr-TR" sz="2400" dirty="0" err="1">
                <a:solidFill>
                  <a:schemeClr val="bg1"/>
                </a:solidFill>
              </a:rPr>
              <a:t>the</a:t>
            </a:r>
            <a:r>
              <a:rPr lang="tr-TR" sz="2400" dirty="0">
                <a:solidFill>
                  <a:schemeClr val="bg1"/>
                </a:solidFill>
              </a:rPr>
              <a:t> </a:t>
            </a:r>
            <a:r>
              <a:rPr lang="tr-TR" sz="2400" dirty="0" err="1">
                <a:solidFill>
                  <a:schemeClr val="bg1"/>
                </a:solidFill>
              </a:rPr>
              <a:t>workload</a:t>
            </a:r>
            <a:r>
              <a:rPr lang="tr-TR" sz="2400" dirty="0">
                <a:solidFill>
                  <a:schemeClr val="bg1"/>
                </a:solidFill>
              </a:rPr>
              <a:t> mix</a:t>
            </a: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81A8BB9B-418D-4584-9269-13E1D90DE9D6}"/>
              </a:ext>
            </a:extLst>
          </p:cNvPr>
          <p:cNvSpPr/>
          <p:nvPr/>
        </p:nvSpPr>
        <p:spPr>
          <a:xfrm>
            <a:off x="8311" y="3108982"/>
            <a:ext cx="9144003" cy="887501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err="1">
                <a:solidFill>
                  <a:schemeClr val="bg1"/>
                </a:solidFill>
              </a:rPr>
              <a:t>Incurs</a:t>
            </a:r>
            <a:r>
              <a:rPr lang="tr-TR" sz="2400" dirty="0">
                <a:solidFill>
                  <a:schemeClr val="bg1"/>
                </a:solidFill>
              </a:rPr>
              <a:t> </a:t>
            </a:r>
            <a:r>
              <a:rPr lang="tr-TR" sz="2400" dirty="0" err="1">
                <a:solidFill>
                  <a:schemeClr val="bg1"/>
                </a:solidFill>
              </a:rPr>
              <a:t>minor</a:t>
            </a:r>
            <a:r>
              <a:rPr lang="tr-TR" sz="2400" dirty="0">
                <a:solidFill>
                  <a:schemeClr val="bg1"/>
                </a:solidFill>
              </a:rPr>
              <a:t> </a:t>
            </a:r>
            <a:r>
              <a:rPr lang="tr-TR" sz="2400" dirty="0" err="1">
                <a:solidFill>
                  <a:schemeClr val="bg1"/>
                </a:solidFill>
              </a:rPr>
              <a:t>area</a:t>
            </a:r>
            <a:r>
              <a:rPr lang="tr-TR" sz="2400" dirty="0">
                <a:solidFill>
                  <a:schemeClr val="bg1"/>
                </a:solidFill>
              </a:rPr>
              <a:t> </a:t>
            </a:r>
            <a:r>
              <a:rPr lang="tr-TR" sz="2400" dirty="0" err="1">
                <a:solidFill>
                  <a:schemeClr val="bg1"/>
                </a:solidFill>
              </a:rPr>
              <a:t>overhead</a:t>
            </a:r>
            <a:r>
              <a:rPr lang="tr-TR" sz="2400" dirty="0">
                <a:solidFill>
                  <a:schemeClr val="bg1"/>
                </a:solidFill>
              </a:rPr>
              <a:t> </a:t>
            </a:r>
            <a:br>
              <a:rPr lang="tr-TR" sz="2400" dirty="0">
                <a:solidFill>
                  <a:schemeClr val="bg1"/>
                </a:solidFill>
              </a:rPr>
            </a:br>
            <a:r>
              <a:rPr lang="tr-TR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(0.0022mm</a:t>
            </a:r>
            <a:r>
              <a:rPr lang="tr-TR" sz="2400" baseline="30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2</a:t>
            </a:r>
            <a:r>
              <a:rPr lang="tr-TR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0.00048% of an Intel</a:t>
            </a:r>
            <a:r>
              <a:rPr lang="tr-TR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Cascade Lake CPU Core</a:t>
            </a:r>
            <a:r>
              <a:rPr lang="tr-TR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)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FE5AD04A-8730-4D31-B443-46FFC6E5A735}"/>
              </a:ext>
            </a:extLst>
          </p:cNvPr>
          <p:cNvSpPr/>
          <p:nvPr/>
        </p:nvSpPr>
        <p:spPr>
          <a:xfrm>
            <a:off x="-4" y="4436997"/>
            <a:ext cx="9144003" cy="88750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err="1">
                <a:solidFill>
                  <a:schemeClr val="bg1"/>
                </a:solidFill>
              </a:rPr>
              <a:t>Reduces</a:t>
            </a:r>
            <a:r>
              <a:rPr lang="tr-TR" sz="2400" dirty="0">
                <a:solidFill>
                  <a:schemeClr val="bg1"/>
                </a:solidFill>
              </a:rPr>
              <a:t> </a:t>
            </a:r>
            <a:r>
              <a:rPr lang="tr-TR" sz="2400" dirty="0" err="1">
                <a:solidFill>
                  <a:schemeClr val="bg1"/>
                </a:solidFill>
              </a:rPr>
              <a:t>the</a:t>
            </a:r>
            <a:r>
              <a:rPr lang="tr-TR" sz="2400" dirty="0">
                <a:solidFill>
                  <a:schemeClr val="bg1"/>
                </a:solidFill>
              </a:rPr>
              <a:t> </a:t>
            </a:r>
            <a:r>
              <a:rPr lang="tr-TR" sz="2400" dirty="0" err="1">
                <a:solidFill>
                  <a:schemeClr val="bg1"/>
                </a:solidFill>
              </a:rPr>
              <a:t>average</a:t>
            </a:r>
            <a:r>
              <a:rPr lang="tr-TR" sz="2400" dirty="0">
                <a:solidFill>
                  <a:schemeClr val="bg1"/>
                </a:solidFill>
              </a:rPr>
              <a:t> </a:t>
            </a:r>
            <a:r>
              <a:rPr lang="tr-TR" sz="2400" dirty="0" err="1">
                <a:solidFill>
                  <a:schemeClr val="bg1"/>
                </a:solidFill>
              </a:rPr>
              <a:t>energy</a:t>
            </a:r>
            <a:r>
              <a:rPr lang="tr-TR" sz="2400" dirty="0">
                <a:solidFill>
                  <a:schemeClr val="bg1"/>
                </a:solidFill>
              </a:rPr>
              <a:t> </a:t>
            </a:r>
            <a:r>
              <a:rPr lang="tr-TR" sz="2400" dirty="0" err="1">
                <a:solidFill>
                  <a:schemeClr val="bg1"/>
                </a:solidFill>
              </a:rPr>
              <a:t>consumption</a:t>
            </a:r>
            <a:r>
              <a:rPr lang="tr-TR" sz="2400" dirty="0">
                <a:solidFill>
                  <a:schemeClr val="bg1"/>
                </a:solidFill>
              </a:rPr>
              <a:t> </a:t>
            </a:r>
            <a:r>
              <a:rPr lang="tr-TR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(21%)</a:t>
            </a:r>
          </a:p>
        </p:txBody>
      </p:sp>
    </p:spTree>
    <p:extLst>
      <p:ext uri="{BB962C8B-B14F-4D97-AF65-F5344CB8AC3E}">
        <p14:creationId xmlns:p14="http://schemas.microsoft.com/office/powerpoint/2010/main" val="2858505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F31FBD8-A44A-4383-978E-E54974A4F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More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Paper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5F38C63-4890-4036-A9AE-604196610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088966"/>
            <a:ext cx="9143999" cy="5311833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Security Analysis of DR-</a:t>
            </a:r>
            <a:r>
              <a:rPr lang="tr-TR" b="1" dirty="0" err="1">
                <a:solidFill>
                  <a:schemeClr val="accent5">
                    <a:lumMod val="50000"/>
                  </a:schemeClr>
                </a:solidFill>
              </a:rPr>
              <a:t>STRaNGe</a:t>
            </a:r>
            <a:endParaRPr lang="tr-TR" b="1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tr-TR" dirty="0">
                <a:solidFill>
                  <a:schemeClr val="accent5">
                    <a:lumMod val="75000"/>
                  </a:schemeClr>
                </a:solidFill>
              </a:rPr>
              <a:t>Security of </a:t>
            </a:r>
            <a:r>
              <a:rPr lang="tr-TR" dirty="0" err="1">
                <a:solidFill>
                  <a:schemeClr val="accent5">
                    <a:lumMod val="75000"/>
                  </a:schemeClr>
                </a:solidFill>
              </a:rPr>
              <a:t>Random</a:t>
            </a:r>
            <a:r>
              <a:rPr lang="tr-TR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tr-TR" dirty="0" err="1">
                <a:solidFill>
                  <a:schemeClr val="accent5">
                    <a:lumMod val="75000"/>
                  </a:schemeClr>
                </a:solidFill>
              </a:rPr>
              <a:t>Numbers</a:t>
            </a:r>
            <a:endParaRPr lang="tr-TR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tr-TR" dirty="0" err="1">
                <a:solidFill>
                  <a:schemeClr val="accent5">
                    <a:lumMod val="75000"/>
                  </a:schemeClr>
                </a:solidFill>
              </a:rPr>
              <a:t>Timing</a:t>
            </a:r>
            <a:r>
              <a:rPr lang="tr-TR" dirty="0">
                <a:solidFill>
                  <a:schemeClr val="accent5">
                    <a:lumMod val="75000"/>
                  </a:schemeClr>
                </a:solidFill>
              </a:rPr>
              <a:t> Side-Channel </a:t>
            </a:r>
            <a:r>
              <a:rPr lang="tr-TR" dirty="0" err="1">
                <a:solidFill>
                  <a:schemeClr val="accent5">
                    <a:lumMod val="75000"/>
                  </a:schemeClr>
                </a:solidFill>
              </a:rPr>
              <a:t>Attacks</a:t>
            </a:r>
            <a:endParaRPr lang="tr-TR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tr-TR" dirty="0" err="1">
                <a:solidFill>
                  <a:schemeClr val="accent5">
                    <a:lumMod val="75000"/>
                  </a:schemeClr>
                </a:solidFill>
              </a:rPr>
              <a:t>Covert</a:t>
            </a:r>
            <a:r>
              <a:rPr lang="tr-TR" dirty="0">
                <a:solidFill>
                  <a:schemeClr val="accent5">
                    <a:lumMod val="75000"/>
                  </a:schemeClr>
                </a:solidFill>
              </a:rPr>
              <a:t> Channel </a:t>
            </a:r>
            <a:r>
              <a:rPr lang="tr-TR" dirty="0" err="1">
                <a:solidFill>
                  <a:schemeClr val="accent5">
                    <a:lumMod val="75000"/>
                  </a:schemeClr>
                </a:solidFill>
              </a:rPr>
              <a:t>Attacks</a:t>
            </a:r>
            <a:endParaRPr lang="tr-TR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tr-TR" dirty="0" err="1">
                <a:solidFill>
                  <a:schemeClr val="accent5">
                    <a:lumMod val="75000"/>
                  </a:schemeClr>
                </a:solidFill>
              </a:rPr>
              <a:t>Denial</a:t>
            </a:r>
            <a:r>
              <a:rPr lang="tr-TR" dirty="0">
                <a:solidFill>
                  <a:schemeClr val="accent5">
                    <a:lumMod val="75000"/>
                  </a:schemeClr>
                </a:solidFill>
              </a:rPr>
              <a:t> of Service </a:t>
            </a:r>
            <a:r>
              <a:rPr lang="tr-TR" dirty="0" err="1">
                <a:solidFill>
                  <a:schemeClr val="accent5">
                    <a:lumMod val="75000"/>
                  </a:schemeClr>
                </a:solidFill>
              </a:rPr>
              <a:t>Attacks</a:t>
            </a:r>
            <a:endParaRPr lang="tr-TR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tr-TR" b="1" dirty="0" err="1">
                <a:solidFill>
                  <a:schemeClr val="accent6">
                    <a:lumMod val="50000"/>
                  </a:schemeClr>
                </a:solidFill>
              </a:rPr>
              <a:t>More</a:t>
            </a:r>
            <a:r>
              <a:rPr lang="tr-TR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accent6">
                    <a:lumMod val="50000"/>
                  </a:schemeClr>
                </a:solidFill>
              </a:rPr>
              <a:t>Results</a:t>
            </a:r>
            <a:endParaRPr lang="tr-TR" b="1" dirty="0">
              <a:solidFill>
                <a:schemeClr val="accent6">
                  <a:lumMod val="50000"/>
                </a:schemeClr>
              </a:solidFill>
            </a:endParaRPr>
          </a:p>
          <a:p>
            <a:pPr lvl="1"/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Impact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of DRAM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Idleness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Predictor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lvl="2"/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Comparison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to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a Q-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learning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based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RL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agent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lvl="1"/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Impact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of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Random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Number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Buffer</a:t>
            </a:r>
            <a:endParaRPr lang="tr-TR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Impact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of RNG-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Aware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Scheduling</a:t>
            </a:r>
            <a:endParaRPr lang="tr-TR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Impact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of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Low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Utilization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Prediction</a:t>
            </a:r>
            <a:endParaRPr lang="tr-TR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Experiments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using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QUAC-TRNG [Olgun+, ISCA’21]</a:t>
            </a:r>
          </a:p>
          <a:p>
            <a:pPr lvl="1"/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Results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of RNG Applications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with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Low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RNG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Demand</a:t>
            </a:r>
            <a:endParaRPr lang="tr-TR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7CB51A6-33EB-4849-B433-15A3C105E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7868591-14E9-465A-9C10-D577045E6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B309-C2CE-4D90-B104-F7E98438FC65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738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dörtgen 10">
            <a:extLst>
              <a:ext uri="{FF2B5EF4-FFF2-40B4-BE49-F238E27FC236}">
                <a16:creationId xmlns:a16="http://schemas.microsoft.com/office/drawing/2014/main" id="{F5C38135-C31C-4859-BE70-466908B3B653}"/>
              </a:ext>
            </a:extLst>
          </p:cNvPr>
          <p:cNvSpPr/>
          <p:nvPr/>
        </p:nvSpPr>
        <p:spPr>
          <a:xfrm>
            <a:off x="0" y="-126999"/>
            <a:ext cx="9144000" cy="2786310"/>
          </a:xfrm>
          <a:prstGeom prst="rect">
            <a:avLst/>
          </a:prstGeom>
          <a:solidFill>
            <a:srgbClr val="DC309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D9EEB02B-BE3F-47E1-A018-F06E2E3337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285" y="555804"/>
            <a:ext cx="8803430" cy="1606556"/>
          </a:xfrm>
        </p:spPr>
        <p:txBody>
          <a:bodyPr>
            <a:normAutofit fontScale="90000"/>
          </a:bodyPr>
          <a:lstStyle/>
          <a:p>
            <a:r>
              <a:rPr lang="tr-TR" b="1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DR-</a:t>
            </a:r>
            <a:r>
              <a:rPr lang="tr-TR" b="1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STRaNGe</a:t>
            </a:r>
            <a:r>
              <a:rPr lang="tr-TR" b="1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br>
              <a:rPr lang="tr-TR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tr-TR" sz="3100" b="1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End-to-End</a:t>
            </a:r>
            <a:r>
              <a:rPr lang="tr-TR" sz="3100" b="1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tr-TR" sz="3100" b="1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System</a:t>
            </a:r>
            <a:r>
              <a:rPr lang="tr-TR" sz="3100" b="1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Design </a:t>
            </a:r>
            <a:br>
              <a:rPr lang="tr-TR" sz="3100" b="1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tr-TR" sz="3100" b="1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</a:t>
            </a:r>
            <a:r>
              <a:rPr lang="tr-TR" sz="3100" b="1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DRAM-</a:t>
            </a:r>
            <a:r>
              <a:rPr lang="tr-TR" sz="3100" b="1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based</a:t>
            </a:r>
            <a:r>
              <a:rPr lang="tr-TR" sz="3100" b="1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True </a:t>
            </a:r>
            <a:r>
              <a:rPr lang="tr-TR" sz="3100" b="1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Random</a:t>
            </a:r>
            <a:r>
              <a:rPr lang="tr-TR" sz="3100" b="1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tr-TR" sz="3100" b="1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Number</a:t>
            </a:r>
            <a:r>
              <a:rPr lang="tr-TR" sz="3100" b="1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tr-TR" sz="3100" b="1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Generators</a:t>
            </a:r>
            <a:endParaRPr lang="tr-TR" b="1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6389CBC-1C94-4528-B5C8-39BE89BA71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4283" y="3017899"/>
            <a:ext cx="8355434" cy="1505367"/>
          </a:xfrm>
        </p:spPr>
        <p:txBody>
          <a:bodyPr>
            <a:noAutofit/>
          </a:bodyPr>
          <a:lstStyle/>
          <a:p>
            <a:r>
              <a:rPr lang="tr-TR" b="1" u="sng" dirty="0">
                <a:solidFill>
                  <a:srgbClr val="262626"/>
                </a:solidFill>
              </a:rPr>
              <a:t>F. Nisa Bostancı</a:t>
            </a:r>
          </a:p>
          <a:p>
            <a:r>
              <a:rPr lang="tr-TR" b="1" dirty="0" err="1">
                <a:solidFill>
                  <a:srgbClr val="262626"/>
                </a:solidFill>
              </a:rPr>
              <a:t>Ataberk</a:t>
            </a:r>
            <a:r>
              <a:rPr lang="tr-TR" b="1" dirty="0">
                <a:solidFill>
                  <a:srgbClr val="262626"/>
                </a:solidFill>
              </a:rPr>
              <a:t> Olgun   </a:t>
            </a:r>
            <a:r>
              <a:rPr lang="tr-TR" b="1" dirty="0" err="1">
                <a:solidFill>
                  <a:srgbClr val="262626"/>
                </a:solidFill>
              </a:rPr>
              <a:t>Lois</a:t>
            </a:r>
            <a:r>
              <a:rPr lang="tr-TR" b="1" dirty="0">
                <a:solidFill>
                  <a:srgbClr val="262626"/>
                </a:solidFill>
              </a:rPr>
              <a:t> </a:t>
            </a:r>
            <a:r>
              <a:rPr lang="tr-TR" b="1" dirty="0" err="1">
                <a:solidFill>
                  <a:srgbClr val="262626"/>
                </a:solidFill>
              </a:rPr>
              <a:t>Orosa</a:t>
            </a:r>
            <a:r>
              <a:rPr lang="tr-TR" b="1" dirty="0">
                <a:solidFill>
                  <a:srgbClr val="262626"/>
                </a:solidFill>
              </a:rPr>
              <a:t>   A. Giray Yağlıkçı</a:t>
            </a:r>
          </a:p>
          <a:p>
            <a:r>
              <a:rPr lang="tr-TR" b="1" dirty="0" err="1">
                <a:solidFill>
                  <a:srgbClr val="262626"/>
                </a:solidFill>
              </a:rPr>
              <a:t>Jeremie</a:t>
            </a:r>
            <a:r>
              <a:rPr lang="tr-TR" b="1" dirty="0">
                <a:solidFill>
                  <a:srgbClr val="262626"/>
                </a:solidFill>
              </a:rPr>
              <a:t> S. Kim   Hasan Hassan    Oğuz Ergin   Onur Mutlu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C59CA5C-0D15-49C8-A3D0-B2AAA0027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48050" y="6356351"/>
            <a:ext cx="3086100" cy="365125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13" name="Graphic 2">
            <a:extLst>
              <a:ext uri="{FF2B5EF4-FFF2-40B4-BE49-F238E27FC236}">
                <a16:creationId xmlns:a16="http://schemas.microsoft.com/office/drawing/2014/main" id="{C7595620-9FC7-44DE-8AD8-D8AC09ABF5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08723" y="5195751"/>
            <a:ext cx="2251491" cy="433144"/>
          </a:xfrm>
          <a:prstGeom prst="rect">
            <a:avLst/>
          </a:prstGeom>
        </p:spPr>
      </p:pic>
      <p:pic>
        <p:nvPicPr>
          <p:cNvPr id="14" name="Picture 9">
            <a:extLst>
              <a:ext uri="{FF2B5EF4-FFF2-40B4-BE49-F238E27FC236}">
                <a16:creationId xmlns:a16="http://schemas.microsoft.com/office/drawing/2014/main" id="{7BF99127-D767-4543-86FE-A8DB9F03BF0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1820" t="33599" r="12247" b="30996"/>
          <a:stretch/>
        </p:blipFill>
        <p:spPr>
          <a:xfrm>
            <a:off x="1101760" y="6010351"/>
            <a:ext cx="2665416" cy="458568"/>
          </a:xfrm>
          <a:prstGeom prst="rect">
            <a:avLst/>
          </a:prstGeom>
        </p:spPr>
      </p:pic>
      <p:pic>
        <p:nvPicPr>
          <p:cNvPr id="15" name="Picture 4" descr="TOBB ETÜ">
            <a:extLst>
              <a:ext uri="{FF2B5EF4-FFF2-40B4-BE49-F238E27FC236}">
                <a16:creationId xmlns:a16="http://schemas.microsoft.com/office/drawing/2014/main" id="{D0B0B550-1715-40CE-8264-699B08021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387" y="5912773"/>
            <a:ext cx="2451463" cy="653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up 4">
            <a:extLst>
              <a:ext uri="{FF2B5EF4-FFF2-40B4-BE49-F238E27FC236}">
                <a16:creationId xmlns:a16="http://schemas.microsoft.com/office/drawing/2014/main" id="{BA72FE7F-5E10-4056-A53C-3059158BB11C}"/>
              </a:ext>
            </a:extLst>
          </p:cNvPr>
          <p:cNvGrpSpPr/>
          <p:nvPr/>
        </p:nvGrpSpPr>
        <p:grpSpPr>
          <a:xfrm>
            <a:off x="5162387" y="5097116"/>
            <a:ext cx="2806679" cy="620249"/>
            <a:chOff x="4914664" y="4975277"/>
            <a:chExt cx="3161894" cy="698748"/>
          </a:xfrm>
        </p:grpSpPr>
        <p:pic>
          <p:nvPicPr>
            <p:cNvPr id="12" name="Picture 2">
              <a:extLst>
                <a:ext uri="{FF2B5EF4-FFF2-40B4-BE49-F238E27FC236}">
                  <a16:creationId xmlns:a16="http://schemas.microsoft.com/office/drawing/2014/main" id="{BEA7E4AF-A1B2-4824-B584-0B7BFEAD186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592" b="1426"/>
            <a:stretch/>
          </p:blipFill>
          <p:spPr bwMode="auto">
            <a:xfrm>
              <a:off x="5988114" y="4975277"/>
              <a:ext cx="2088444" cy="698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F3FB1118-DD2D-45FA-85E4-763F23D1534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8894" b="9239"/>
            <a:stretch/>
          </p:blipFill>
          <p:spPr bwMode="auto">
            <a:xfrm>
              <a:off x="4914664" y="5064446"/>
              <a:ext cx="1073450" cy="4859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89094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D1CF05D-392A-45C4-A052-A67195A74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DR-</a:t>
            </a:r>
            <a:r>
              <a:rPr lang="tr-TR" dirty="0" err="1"/>
              <a:t>STRaNGe</a:t>
            </a:r>
            <a:r>
              <a:rPr lang="tr-TR" dirty="0"/>
              <a:t> </a:t>
            </a:r>
            <a:r>
              <a:rPr lang="tr-TR" dirty="0" err="1"/>
              <a:t>Summary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61FB1A0-CD46-465A-8269-51B43D629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004" y="812118"/>
            <a:ext cx="8877992" cy="570505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1700" b="1" u="sng" dirty="0" err="1"/>
              <a:t>Motivation</a:t>
            </a:r>
            <a:r>
              <a:rPr lang="tr-TR" sz="1700" b="1" u="sng" dirty="0"/>
              <a:t>:</a:t>
            </a:r>
            <a:r>
              <a:rPr lang="tr-TR" sz="1700" dirty="0"/>
              <a:t> </a:t>
            </a:r>
          </a:p>
          <a:p>
            <a:pPr lvl="1">
              <a:buFont typeface="Cambria" panose="02040503050406030204" pitchFamily="18" charset="0"/>
              <a:buChar char="-"/>
            </a:pPr>
            <a:r>
              <a:rPr lang="tr-TR" sz="1700" dirty="0" err="1"/>
              <a:t>Random</a:t>
            </a:r>
            <a:r>
              <a:rPr lang="tr-TR" sz="1700" dirty="0"/>
              <a:t> </a:t>
            </a:r>
            <a:r>
              <a:rPr lang="tr-TR" sz="1700" dirty="0" err="1"/>
              <a:t>numbers</a:t>
            </a:r>
            <a:r>
              <a:rPr lang="tr-TR" sz="1700" dirty="0"/>
              <a:t> </a:t>
            </a:r>
            <a:r>
              <a:rPr lang="tr-TR" sz="1700" dirty="0" err="1"/>
              <a:t>are</a:t>
            </a:r>
            <a:r>
              <a:rPr lang="tr-TR" sz="1700" dirty="0"/>
              <a:t> </a:t>
            </a:r>
            <a:r>
              <a:rPr lang="tr-TR" sz="1700" dirty="0" err="1"/>
              <a:t>important</a:t>
            </a:r>
            <a:r>
              <a:rPr lang="tr-TR" sz="1700" dirty="0"/>
              <a:t> </a:t>
            </a:r>
            <a:r>
              <a:rPr lang="tr-TR" sz="1700" dirty="0" err="1"/>
              <a:t>for</a:t>
            </a:r>
            <a:r>
              <a:rPr lang="tr-TR" sz="1700" dirty="0"/>
              <a:t> </a:t>
            </a:r>
            <a:r>
              <a:rPr lang="tr-TR" sz="1700" dirty="0" err="1"/>
              <a:t>many</a:t>
            </a:r>
            <a:r>
              <a:rPr lang="tr-TR" sz="1700" dirty="0"/>
              <a:t> </a:t>
            </a:r>
            <a:r>
              <a:rPr lang="tr-TR" sz="1700" dirty="0" err="1"/>
              <a:t>applications</a:t>
            </a:r>
            <a:endParaRPr lang="tr-TR" sz="1700" dirty="0"/>
          </a:p>
          <a:p>
            <a:pPr lvl="1">
              <a:buFont typeface="Cambria" panose="02040503050406030204" pitchFamily="18" charset="0"/>
              <a:buChar char="-"/>
            </a:pPr>
            <a:r>
              <a:rPr lang="tr-TR" sz="1700" dirty="0"/>
              <a:t>DRAM-</a:t>
            </a:r>
            <a:r>
              <a:rPr lang="tr-TR" sz="1700" dirty="0" err="1"/>
              <a:t>based</a:t>
            </a:r>
            <a:r>
              <a:rPr lang="tr-TR" sz="1700" dirty="0"/>
              <a:t> True </a:t>
            </a:r>
            <a:r>
              <a:rPr lang="tr-TR" sz="1700" dirty="0" err="1"/>
              <a:t>Random</a:t>
            </a:r>
            <a:r>
              <a:rPr lang="tr-TR" sz="1700" dirty="0"/>
              <a:t> </a:t>
            </a:r>
            <a:r>
              <a:rPr lang="tr-TR" sz="1700" dirty="0" err="1"/>
              <a:t>Number</a:t>
            </a:r>
            <a:r>
              <a:rPr lang="tr-TR" sz="1700" dirty="0"/>
              <a:t> </a:t>
            </a:r>
            <a:r>
              <a:rPr lang="tr-TR" sz="1700" dirty="0" err="1"/>
              <a:t>Generators</a:t>
            </a:r>
            <a:r>
              <a:rPr lang="tr-TR" sz="1700" dirty="0"/>
              <a:t> (</a:t>
            </a:r>
            <a:r>
              <a:rPr lang="tr-TR" sz="1700" dirty="0" err="1"/>
              <a:t>TRNGs</a:t>
            </a:r>
            <a:r>
              <a:rPr lang="tr-TR" sz="1700" dirty="0"/>
              <a:t>) can </a:t>
            </a:r>
            <a:r>
              <a:rPr lang="en-US" sz="1700" dirty="0"/>
              <a:t>provide</a:t>
            </a:r>
            <a:r>
              <a:rPr lang="tr-TR" sz="1700" dirty="0"/>
              <a:t> </a:t>
            </a:r>
            <a:r>
              <a:rPr lang="en-US" sz="1700" b="1" dirty="0"/>
              <a:t>true random numbers at low cost </a:t>
            </a:r>
            <a:r>
              <a:rPr lang="en-US" sz="1700" dirty="0"/>
              <a:t>on </a:t>
            </a:r>
            <a:r>
              <a:rPr lang="en-US" sz="1700" b="1" dirty="0"/>
              <a:t>a</a:t>
            </a:r>
            <a:r>
              <a:rPr lang="en-US" sz="1700" dirty="0"/>
              <a:t> </a:t>
            </a:r>
            <a:r>
              <a:rPr lang="en-US" sz="1700" b="1" dirty="0"/>
              <a:t>wide range</a:t>
            </a:r>
            <a:r>
              <a:rPr lang="en-US" sz="1700" dirty="0"/>
              <a:t> of systems</a:t>
            </a:r>
            <a:endParaRPr lang="tr-TR" sz="1700" b="1" u="sng" dirty="0"/>
          </a:p>
          <a:p>
            <a:pPr marL="0" indent="0">
              <a:buNone/>
            </a:pPr>
            <a:r>
              <a:rPr lang="tr-TR" sz="1700" b="1" u="sng" dirty="0">
                <a:solidFill>
                  <a:srgbClr val="C00000"/>
                </a:solidFill>
              </a:rPr>
              <a:t>Problem:</a:t>
            </a:r>
            <a:r>
              <a:rPr lang="tr-TR" sz="1700" dirty="0">
                <a:solidFill>
                  <a:srgbClr val="C00000"/>
                </a:solidFill>
              </a:rPr>
              <a:t>  </a:t>
            </a:r>
            <a:r>
              <a:rPr lang="tr-TR" sz="1700" dirty="0" err="1">
                <a:solidFill>
                  <a:srgbClr val="C00000"/>
                </a:solidFill>
              </a:rPr>
              <a:t>There</a:t>
            </a:r>
            <a:r>
              <a:rPr lang="tr-TR" sz="1700" dirty="0">
                <a:solidFill>
                  <a:srgbClr val="C00000"/>
                </a:solidFill>
              </a:rPr>
              <a:t> is </a:t>
            </a:r>
            <a:r>
              <a:rPr lang="tr-TR" sz="1700" dirty="0" err="1">
                <a:solidFill>
                  <a:srgbClr val="C00000"/>
                </a:solidFill>
              </a:rPr>
              <a:t>no</a:t>
            </a:r>
            <a:r>
              <a:rPr lang="tr-TR" sz="1700" dirty="0">
                <a:solidFill>
                  <a:srgbClr val="C00000"/>
                </a:solidFill>
              </a:rPr>
              <a:t> </a:t>
            </a:r>
            <a:r>
              <a:rPr lang="tr-TR" sz="1700" dirty="0" err="1">
                <a:solidFill>
                  <a:srgbClr val="C00000"/>
                </a:solidFill>
              </a:rPr>
              <a:t>end-to-end</a:t>
            </a:r>
            <a:r>
              <a:rPr lang="tr-TR" sz="1700" dirty="0">
                <a:solidFill>
                  <a:srgbClr val="C00000"/>
                </a:solidFill>
              </a:rPr>
              <a:t> </a:t>
            </a:r>
            <a:r>
              <a:rPr lang="tr-TR" sz="1700" dirty="0" err="1">
                <a:solidFill>
                  <a:srgbClr val="C00000"/>
                </a:solidFill>
              </a:rPr>
              <a:t>system</a:t>
            </a:r>
            <a:r>
              <a:rPr lang="tr-TR" sz="1700" dirty="0">
                <a:solidFill>
                  <a:srgbClr val="C00000"/>
                </a:solidFill>
              </a:rPr>
              <a:t> </a:t>
            </a:r>
            <a:r>
              <a:rPr lang="tr-TR" sz="1700" dirty="0" err="1">
                <a:solidFill>
                  <a:srgbClr val="C00000"/>
                </a:solidFill>
              </a:rPr>
              <a:t>design</a:t>
            </a:r>
            <a:r>
              <a:rPr lang="tr-TR" sz="1700" dirty="0">
                <a:solidFill>
                  <a:srgbClr val="C00000"/>
                </a:solidFill>
              </a:rPr>
              <a:t> </a:t>
            </a:r>
            <a:r>
              <a:rPr lang="tr-TR" sz="1700" dirty="0" err="1">
                <a:solidFill>
                  <a:srgbClr val="C00000"/>
                </a:solidFill>
              </a:rPr>
              <a:t>for</a:t>
            </a:r>
            <a:r>
              <a:rPr lang="tr-TR" sz="1700" dirty="0">
                <a:solidFill>
                  <a:srgbClr val="C00000"/>
                </a:solidFill>
              </a:rPr>
              <a:t> DRAM-</a:t>
            </a:r>
            <a:r>
              <a:rPr lang="tr-TR" sz="1700" dirty="0" err="1">
                <a:solidFill>
                  <a:srgbClr val="C00000"/>
                </a:solidFill>
              </a:rPr>
              <a:t>based</a:t>
            </a:r>
            <a:r>
              <a:rPr lang="tr-TR" sz="1700" dirty="0">
                <a:solidFill>
                  <a:srgbClr val="C00000"/>
                </a:solidFill>
              </a:rPr>
              <a:t> </a:t>
            </a:r>
            <a:r>
              <a:rPr lang="tr-TR" sz="1700" dirty="0" err="1">
                <a:solidFill>
                  <a:srgbClr val="C00000"/>
                </a:solidFill>
              </a:rPr>
              <a:t>TRNGs</a:t>
            </a:r>
            <a:endParaRPr lang="tr-TR" sz="1700" dirty="0">
              <a:solidFill>
                <a:srgbClr val="C0000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tr-TR" sz="1700" dirty="0" err="1">
                <a:solidFill>
                  <a:srgbClr val="C00000"/>
                </a:solidFill>
              </a:rPr>
              <a:t>Interference</a:t>
            </a:r>
            <a:r>
              <a:rPr lang="tr-TR" sz="1700" dirty="0">
                <a:solidFill>
                  <a:srgbClr val="C00000"/>
                </a:solidFill>
              </a:rPr>
              <a:t> </a:t>
            </a:r>
            <a:r>
              <a:rPr lang="tr-TR" sz="1700" dirty="0" err="1">
                <a:solidFill>
                  <a:srgbClr val="C00000"/>
                </a:solidFill>
              </a:rPr>
              <a:t>between</a:t>
            </a:r>
            <a:r>
              <a:rPr lang="tr-TR" sz="1700" dirty="0">
                <a:solidFill>
                  <a:srgbClr val="C00000"/>
                </a:solidFill>
              </a:rPr>
              <a:t> </a:t>
            </a:r>
            <a:r>
              <a:rPr lang="tr-TR" sz="1700" dirty="0" err="1">
                <a:solidFill>
                  <a:srgbClr val="C00000"/>
                </a:solidFill>
              </a:rPr>
              <a:t>regular</a:t>
            </a:r>
            <a:r>
              <a:rPr lang="tr-TR" sz="1700" dirty="0">
                <a:solidFill>
                  <a:srgbClr val="C00000"/>
                </a:solidFill>
              </a:rPr>
              <a:t> </a:t>
            </a:r>
            <a:r>
              <a:rPr lang="tr-TR" sz="1700" dirty="0" err="1">
                <a:solidFill>
                  <a:srgbClr val="C00000"/>
                </a:solidFill>
              </a:rPr>
              <a:t>memory</a:t>
            </a:r>
            <a:r>
              <a:rPr lang="tr-TR" sz="1700" dirty="0">
                <a:solidFill>
                  <a:srgbClr val="C00000"/>
                </a:solidFill>
              </a:rPr>
              <a:t> </a:t>
            </a:r>
            <a:r>
              <a:rPr lang="tr-TR" sz="1700" dirty="0" err="1">
                <a:solidFill>
                  <a:srgbClr val="C00000"/>
                </a:solidFill>
              </a:rPr>
              <a:t>requests</a:t>
            </a:r>
            <a:r>
              <a:rPr lang="tr-TR" sz="1700" dirty="0">
                <a:solidFill>
                  <a:srgbClr val="C00000"/>
                </a:solidFill>
              </a:rPr>
              <a:t> </a:t>
            </a:r>
            <a:r>
              <a:rPr lang="tr-TR" sz="1700" dirty="0" err="1">
                <a:solidFill>
                  <a:srgbClr val="C00000"/>
                </a:solidFill>
              </a:rPr>
              <a:t>and</a:t>
            </a:r>
            <a:r>
              <a:rPr lang="tr-TR" sz="1700" dirty="0">
                <a:solidFill>
                  <a:srgbClr val="C00000"/>
                </a:solidFill>
              </a:rPr>
              <a:t> RNG </a:t>
            </a:r>
            <a:r>
              <a:rPr lang="tr-TR" sz="1700" dirty="0" err="1">
                <a:solidFill>
                  <a:srgbClr val="C00000"/>
                </a:solidFill>
              </a:rPr>
              <a:t>requests</a:t>
            </a:r>
            <a:r>
              <a:rPr lang="tr-TR" sz="1700" dirty="0">
                <a:sym typeface="Wingdings" pitchFamily="2" charset="2"/>
              </a:rPr>
              <a:t> </a:t>
            </a:r>
            <a:r>
              <a:rPr lang="tr-TR" sz="1700" b="1" dirty="0" err="1">
                <a:solidFill>
                  <a:srgbClr val="C00000"/>
                </a:solidFill>
                <a:sym typeface="Wingdings" pitchFamily="2" charset="2"/>
              </a:rPr>
              <a:t>significantly</a:t>
            </a:r>
            <a:r>
              <a:rPr lang="tr-TR" sz="1700" b="1" dirty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tr-TR" sz="1700" b="1" dirty="0" err="1">
                <a:solidFill>
                  <a:srgbClr val="C00000"/>
                </a:solidFill>
                <a:sym typeface="Wingdings" pitchFamily="2" charset="2"/>
              </a:rPr>
              <a:t>slows</a:t>
            </a:r>
            <a:r>
              <a:rPr lang="tr-TR" sz="1700" b="1" dirty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tr-TR" sz="1700" b="1" dirty="0" err="1">
                <a:solidFill>
                  <a:srgbClr val="C00000"/>
                </a:solidFill>
                <a:sym typeface="Wingdings" pitchFamily="2" charset="2"/>
              </a:rPr>
              <a:t>down</a:t>
            </a:r>
            <a:r>
              <a:rPr lang="tr-TR" sz="1700" b="1" dirty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tr-TR" sz="1700" dirty="0" err="1">
                <a:solidFill>
                  <a:srgbClr val="C00000"/>
                </a:solidFill>
                <a:sym typeface="Wingdings" pitchFamily="2" charset="2"/>
              </a:rPr>
              <a:t>concurrently</a:t>
            </a:r>
            <a:r>
              <a:rPr lang="tr-TR" sz="1700" dirty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tr-TR" sz="1700" dirty="0" err="1">
                <a:solidFill>
                  <a:srgbClr val="C00000"/>
                </a:solidFill>
                <a:sym typeface="Wingdings" pitchFamily="2" charset="2"/>
              </a:rPr>
              <a:t>running</a:t>
            </a:r>
            <a:r>
              <a:rPr lang="tr-TR" sz="1700" dirty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tr-TR" sz="1700" dirty="0" err="1">
                <a:solidFill>
                  <a:srgbClr val="C00000"/>
                </a:solidFill>
                <a:sym typeface="Wingdings" pitchFamily="2" charset="2"/>
              </a:rPr>
              <a:t>applications</a:t>
            </a:r>
            <a:endParaRPr lang="tr-TR" sz="1700" dirty="0">
              <a:solidFill>
                <a:srgbClr val="C00000"/>
              </a:solidFill>
              <a:sym typeface="Wingdings" pitchFamily="2" charset="2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tr-TR" sz="1700" dirty="0">
                <a:solidFill>
                  <a:srgbClr val="C00000"/>
                </a:solidFill>
              </a:rPr>
              <a:t>U</a:t>
            </a:r>
            <a:r>
              <a:rPr lang="en-US" sz="1700" dirty="0" err="1">
                <a:solidFill>
                  <a:srgbClr val="C00000"/>
                </a:solidFill>
              </a:rPr>
              <a:t>nfair</a:t>
            </a:r>
            <a:r>
              <a:rPr lang="en-US" sz="1700" dirty="0">
                <a:solidFill>
                  <a:srgbClr val="C00000"/>
                </a:solidFill>
              </a:rPr>
              <a:t> prioritization of </a:t>
            </a:r>
            <a:r>
              <a:rPr lang="tr-TR" sz="1700" dirty="0">
                <a:solidFill>
                  <a:srgbClr val="C00000"/>
                </a:solidFill>
              </a:rPr>
              <a:t>RNG </a:t>
            </a:r>
            <a:r>
              <a:rPr lang="en-US" sz="1700" dirty="0">
                <a:solidFill>
                  <a:srgbClr val="C00000"/>
                </a:solidFill>
              </a:rPr>
              <a:t>applications</a:t>
            </a:r>
            <a:r>
              <a:rPr lang="tr-TR" sz="1700" dirty="0">
                <a:solidFill>
                  <a:srgbClr val="C00000"/>
                </a:solidFill>
              </a:rPr>
              <a:t> </a:t>
            </a:r>
            <a:r>
              <a:rPr lang="tr-TR" sz="1700" b="1" dirty="0" err="1">
                <a:solidFill>
                  <a:srgbClr val="C00000"/>
                </a:solidFill>
                <a:sym typeface="Wingdings" pitchFamily="2" charset="2"/>
              </a:rPr>
              <a:t>degrades</a:t>
            </a:r>
            <a:r>
              <a:rPr lang="tr-TR" sz="1700" b="1" dirty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tr-TR" sz="1700" b="1" dirty="0" err="1">
                <a:solidFill>
                  <a:srgbClr val="C00000"/>
                </a:solidFill>
                <a:sym typeface="Wingdings" pitchFamily="2" charset="2"/>
              </a:rPr>
              <a:t>system</a:t>
            </a:r>
            <a:r>
              <a:rPr lang="tr-TR" sz="1700" b="1" dirty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tr-TR" sz="1700" b="1" dirty="0" err="1">
                <a:solidFill>
                  <a:srgbClr val="C00000"/>
                </a:solidFill>
                <a:sym typeface="Wingdings" pitchFamily="2" charset="2"/>
              </a:rPr>
              <a:t>fairness</a:t>
            </a:r>
            <a:endParaRPr lang="tr-TR" sz="1700" b="1" dirty="0">
              <a:solidFill>
                <a:srgbClr val="C00000"/>
              </a:solidFill>
              <a:sym typeface="Wingdings" pitchFamily="2" charset="2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tr-TR" sz="1700" dirty="0">
                <a:solidFill>
                  <a:srgbClr val="C00000"/>
                </a:solidFill>
              </a:rPr>
              <a:t>H</a:t>
            </a:r>
            <a:r>
              <a:rPr lang="en-US" sz="1700" dirty="0" err="1">
                <a:solidFill>
                  <a:srgbClr val="C00000"/>
                </a:solidFill>
              </a:rPr>
              <a:t>igh</a:t>
            </a:r>
            <a:r>
              <a:rPr lang="en-US" sz="1700" dirty="0">
                <a:solidFill>
                  <a:srgbClr val="C00000"/>
                </a:solidFill>
              </a:rPr>
              <a:t> latency of</a:t>
            </a:r>
            <a:r>
              <a:rPr lang="tr-TR" sz="1700" dirty="0">
                <a:solidFill>
                  <a:srgbClr val="C00000"/>
                </a:solidFill>
              </a:rPr>
              <a:t> D</a:t>
            </a:r>
            <a:r>
              <a:rPr lang="en-US" sz="1700" dirty="0">
                <a:solidFill>
                  <a:srgbClr val="C00000"/>
                </a:solidFill>
              </a:rPr>
              <a:t>RAM-based TRNGs</a:t>
            </a:r>
            <a:r>
              <a:rPr lang="tr-TR" sz="1700" dirty="0">
                <a:sym typeface="Wingdings" pitchFamily="2" charset="2"/>
              </a:rPr>
              <a:t> </a:t>
            </a:r>
            <a:r>
              <a:rPr lang="tr-TR" sz="1700" b="1" dirty="0" err="1">
                <a:solidFill>
                  <a:srgbClr val="C00000"/>
                </a:solidFill>
                <a:sym typeface="Wingdings" pitchFamily="2" charset="2"/>
              </a:rPr>
              <a:t>degrades</a:t>
            </a:r>
            <a:r>
              <a:rPr lang="tr-TR" sz="1700" b="1" dirty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tr-TR" sz="1700" b="1" dirty="0" err="1">
                <a:solidFill>
                  <a:srgbClr val="C00000"/>
                </a:solidFill>
                <a:sym typeface="Wingdings" pitchFamily="2" charset="2"/>
              </a:rPr>
              <a:t>the</a:t>
            </a:r>
            <a:r>
              <a:rPr lang="tr-TR" sz="1700" b="1" dirty="0">
                <a:solidFill>
                  <a:srgbClr val="C00000"/>
                </a:solidFill>
                <a:sym typeface="Wingdings" pitchFamily="2" charset="2"/>
              </a:rPr>
              <a:t> RNG </a:t>
            </a:r>
            <a:r>
              <a:rPr lang="tr-TR" sz="1700" b="1" dirty="0" err="1">
                <a:solidFill>
                  <a:srgbClr val="C00000"/>
                </a:solidFill>
                <a:sym typeface="Wingdings" pitchFamily="2" charset="2"/>
              </a:rPr>
              <a:t>applications</a:t>
            </a:r>
            <a:r>
              <a:rPr lang="tr-TR" sz="1700" b="1" dirty="0">
                <a:solidFill>
                  <a:srgbClr val="C00000"/>
                </a:solidFill>
                <a:sym typeface="Wingdings" pitchFamily="2" charset="2"/>
              </a:rPr>
              <a:t>’ </a:t>
            </a:r>
            <a:r>
              <a:rPr lang="tr-TR" sz="1700" b="1" dirty="0" err="1">
                <a:solidFill>
                  <a:srgbClr val="C00000"/>
                </a:solidFill>
                <a:sym typeface="Wingdings" pitchFamily="2" charset="2"/>
              </a:rPr>
              <a:t>performance</a:t>
            </a:r>
            <a:endParaRPr lang="tr-TR" sz="1700" b="1" dirty="0">
              <a:solidFill>
                <a:srgbClr val="C0000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tr-TR" sz="1700" b="1" u="sng" dirty="0" err="1">
                <a:solidFill>
                  <a:schemeClr val="accent5">
                    <a:lumMod val="75000"/>
                  </a:schemeClr>
                </a:solidFill>
              </a:rPr>
              <a:t>Goal</a:t>
            </a:r>
            <a:r>
              <a:rPr lang="tr-TR" sz="1700" b="1" u="sng" dirty="0">
                <a:solidFill>
                  <a:schemeClr val="accent5">
                    <a:lumMod val="75000"/>
                  </a:schemeClr>
                </a:solidFill>
              </a:rPr>
              <a:t>:</a:t>
            </a:r>
            <a:r>
              <a:rPr lang="tr-TR" sz="1700" dirty="0">
                <a:solidFill>
                  <a:schemeClr val="accent5">
                    <a:lumMod val="75000"/>
                  </a:schemeClr>
                </a:solidFill>
              </a:rPr>
              <a:t> A</a:t>
            </a:r>
            <a:r>
              <a:rPr lang="en-US" sz="17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700" b="1" dirty="0">
                <a:solidFill>
                  <a:schemeClr val="accent5">
                    <a:lumMod val="75000"/>
                  </a:schemeClr>
                </a:solidFill>
              </a:rPr>
              <a:t>low-cost</a:t>
            </a:r>
            <a:r>
              <a:rPr lang="en-US" sz="1700" dirty="0">
                <a:solidFill>
                  <a:schemeClr val="accent5">
                    <a:lumMod val="75000"/>
                  </a:schemeClr>
                </a:solidFill>
              </a:rPr>
              <a:t> and</a:t>
            </a:r>
            <a:r>
              <a:rPr lang="tr-TR" sz="17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700" b="1" dirty="0">
                <a:solidFill>
                  <a:schemeClr val="accent5">
                    <a:lumMod val="75000"/>
                  </a:schemeClr>
                </a:solidFill>
              </a:rPr>
              <a:t>high-performance</a:t>
            </a:r>
            <a:r>
              <a:rPr lang="en-US" sz="1700" dirty="0">
                <a:solidFill>
                  <a:schemeClr val="accent5">
                    <a:lumMod val="75000"/>
                  </a:schemeClr>
                </a:solidFill>
              </a:rPr>
              <a:t> end-to-end system design for DRAM-based</a:t>
            </a:r>
            <a:r>
              <a:rPr lang="tr-TR" sz="17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tr-TR" sz="1700" dirty="0" err="1">
                <a:solidFill>
                  <a:schemeClr val="accent5">
                    <a:lumMod val="75000"/>
                  </a:schemeClr>
                </a:solidFill>
              </a:rPr>
              <a:t>TRNGs</a:t>
            </a:r>
            <a:endParaRPr lang="tr-TR" sz="17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tr-TR" sz="1700" b="1" u="sng" dirty="0">
                <a:solidFill>
                  <a:schemeClr val="accent6">
                    <a:lumMod val="75000"/>
                  </a:schemeClr>
                </a:solidFill>
              </a:rPr>
              <a:t>DR-</a:t>
            </a:r>
            <a:r>
              <a:rPr lang="tr-TR" sz="1700" b="1" u="sng" dirty="0" err="1">
                <a:solidFill>
                  <a:schemeClr val="accent6">
                    <a:lumMod val="75000"/>
                  </a:schemeClr>
                </a:solidFill>
              </a:rPr>
              <a:t>STRaNGe</a:t>
            </a:r>
            <a:r>
              <a:rPr lang="tr-TR" sz="1700" b="1" u="sng" dirty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tr-TR" sz="17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1700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sz="1700" dirty="0">
                <a:solidFill>
                  <a:schemeClr val="accent6">
                    <a:lumMod val="75000"/>
                  </a:schemeClr>
                </a:solidFill>
              </a:rPr>
              <a:t>n</a:t>
            </a:r>
            <a:r>
              <a:rPr lang="tr-TR" sz="17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>
                <a:solidFill>
                  <a:schemeClr val="accent6">
                    <a:lumMod val="75000"/>
                  </a:schemeClr>
                </a:solidFill>
              </a:rPr>
              <a:t>end-to-end system design for DRAM-based TRNGs that </a:t>
            </a:r>
            <a:endParaRPr lang="tr-TR" sz="1700" dirty="0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buFont typeface="Cambria" panose="02040503050406030204" pitchFamily="18" charset="0"/>
              <a:buChar char="-"/>
            </a:pPr>
            <a:r>
              <a:rPr lang="tr-TR" sz="1700" b="1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US" sz="1700" b="1" dirty="0">
                <a:solidFill>
                  <a:schemeClr val="accent6">
                    <a:lumMod val="75000"/>
                  </a:schemeClr>
                </a:solidFill>
              </a:rPr>
              <a:t>educes the interference </a:t>
            </a:r>
            <a:r>
              <a:rPr lang="tr-TR" sz="1700" b="1" dirty="0" err="1">
                <a:solidFill>
                  <a:schemeClr val="accent6">
                    <a:lumMod val="75000"/>
                  </a:schemeClr>
                </a:solidFill>
              </a:rPr>
              <a:t>between</a:t>
            </a:r>
            <a:r>
              <a:rPr lang="tr-TR" sz="17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1700" b="1" dirty="0" err="1">
                <a:solidFill>
                  <a:schemeClr val="accent6">
                    <a:lumMod val="75000"/>
                  </a:schemeClr>
                </a:solidFill>
              </a:rPr>
              <a:t>regular</a:t>
            </a:r>
            <a:r>
              <a:rPr lang="tr-TR" sz="17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1700" b="1" dirty="0" err="1">
                <a:solidFill>
                  <a:schemeClr val="accent6">
                    <a:lumMod val="75000"/>
                  </a:schemeClr>
                </a:solidFill>
              </a:rPr>
              <a:t>memory</a:t>
            </a:r>
            <a:r>
              <a:rPr lang="tr-TR" sz="17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1700" b="1" dirty="0" err="1">
                <a:solidFill>
                  <a:schemeClr val="accent6">
                    <a:lumMod val="75000"/>
                  </a:schemeClr>
                </a:solidFill>
              </a:rPr>
              <a:t>requests</a:t>
            </a:r>
            <a:r>
              <a:rPr lang="tr-TR" sz="17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1700" b="1" dirty="0" err="1">
                <a:solidFill>
                  <a:schemeClr val="accent6">
                    <a:lumMod val="75000"/>
                  </a:schemeClr>
                </a:solidFill>
              </a:rPr>
              <a:t>and</a:t>
            </a:r>
            <a:r>
              <a:rPr lang="tr-TR" sz="1700" b="1" dirty="0">
                <a:solidFill>
                  <a:schemeClr val="accent6">
                    <a:lumMod val="75000"/>
                  </a:schemeClr>
                </a:solidFill>
              </a:rPr>
              <a:t> RNG </a:t>
            </a:r>
            <a:r>
              <a:rPr lang="tr-TR" sz="1700" b="1" dirty="0" err="1">
                <a:solidFill>
                  <a:schemeClr val="accent6">
                    <a:lumMod val="75000"/>
                  </a:schemeClr>
                </a:solidFill>
              </a:rPr>
              <a:t>requests</a:t>
            </a:r>
            <a:r>
              <a:rPr lang="tr-TR" sz="17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>
                <a:solidFill>
                  <a:schemeClr val="accent6">
                    <a:lumMod val="75000"/>
                  </a:schemeClr>
                </a:solidFill>
              </a:rPr>
              <a:t>by </a:t>
            </a:r>
            <a:r>
              <a:rPr lang="tr-TR" sz="1700" dirty="0" err="1">
                <a:solidFill>
                  <a:schemeClr val="accent6">
                    <a:lumMod val="75000"/>
                  </a:schemeClr>
                </a:solidFill>
              </a:rPr>
              <a:t>separating</a:t>
            </a:r>
            <a:r>
              <a:rPr lang="tr-TR" sz="17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1700" dirty="0" err="1">
                <a:solidFill>
                  <a:schemeClr val="accent6">
                    <a:lumMod val="75000"/>
                  </a:schemeClr>
                </a:solidFill>
              </a:rPr>
              <a:t>them</a:t>
            </a:r>
            <a:r>
              <a:rPr lang="tr-TR" sz="17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>
                <a:solidFill>
                  <a:schemeClr val="accent6">
                    <a:lumMod val="75000"/>
                  </a:schemeClr>
                </a:solidFill>
              </a:rPr>
              <a:t>in the memory controller</a:t>
            </a:r>
            <a:endParaRPr lang="tr-TR" sz="1700" dirty="0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buFont typeface="Cambria" panose="02040503050406030204" pitchFamily="18" charset="0"/>
              <a:buChar char="-"/>
            </a:pPr>
            <a:r>
              <a:rPr lang="tr-TR" sz="1700" b="1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sz="1700" b="1" dirty="0" err="1">
                <a:solidFill>
                  <a:schemeClr val="accent6">
                    <a:lumMod val="75000"/>
                  </a:schemeClr>
                </a:solidFill>
              </a:rPr>
              <a:t>mproves</a:t>
            </a:r>
            <a:r>
              <a:rPr lang="tr-TR" sz="17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b="1" dirty="0">
                <a:solidFill>
                  <a:schemeClr val="accent6">
                    <a:lumMod val="75000"/>
                  </a:schemeClr>
                </a:solidFill>
              </a:rPr>
              <a:t>fairness across applications </a:t>
            </a:r>
            <a:r>
              <a:rPr lang="en-US" sz="1700" dirty="0">
                <a:solidFill>
                  <a:schemeClr val="accent6">
                    <a:lumMod val="75000"/>
                  </a:schemeClr>
                </a:solidFill>
              </a:rPr>
              <a:t>with an RNG-aware memory request scheduler</a:t>
            </a:r>
            <a:endParaRPr lang="tr-TR" sz="1700" dirty="0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buFont typeface="Cambria" panose="02040503050406030204" pitchFamily="18" charset="0"/>
              <a:buChar char="-"/>
            </a:pPr>
            <a:r>
              <a:rPr lang="tr-TR" sz="1700" b="1" dirty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sz="1700" b="1" dirty="0">
                <a:solidFill>
                  <a:schemeClr val="accent6">
                    <a:lumMod val="75000"/>
                  </a:schemeClr>
                </a:solidFill>
              </a:rPr>
              <a:t>ides the large TRNG latencies </a:t>
            </a:r>
            <a:r>
              <a:rPr lang="en-US" sz="1700" dirty="0">
                <a:solidFill>
                  <a:schemeClr val="accent6">
                    <a:lumMod val="75000"/>
                  </a:schemeClr>
                </a:solidFill>
              </a:rPr>
              <a:t>using</a:t>
            </a:r>
            <a:r>
              <a:rPr lang="tr-TR" sz="17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>
                <a:solidFill>
                  <a:schemeClr val="accent6">
                    <a:lumMod val="75000"/>
                  </a:schemeClr>
                </a:solidFill>
              </a:rPr>
              <a:t>a random number buffering mechanism combined with a new</a:t>
            </a:r>
            <a:r>
              <a:rPr lang="tr-TR" sz="17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>
                <a:solidFill>
                  <a:schemeClr val="accent6">
                    <a:lumMod val="75000"/>
                  </a:schemeClr>
                </a:solidFill>
              </a:rPr>
              <a:t>DRAM idleness </a:t>
            </a:r>
            <a:r>
              <a:rPr lang="tr-TR" sz="1700" dirty="0" err="1">
                <a:solidFill>
                  <a:schemeClr val="accent6">
                    <a:lumMod val="75000"/>
                  </a:schemeClr>
                </a:solidFill>
              </a:rPr>
              <a:t>predictor</a:t>
            </a:r>
            <a:endParaRPr lang="tr-TR" sz="17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tr-TR" sz="1700" b="1" u="sng" dirty="0" err="1">
                <a:solidFill>
                  <a:schemeClr val="accent1">
                    <a:lumMod val="75000"/>
                  </a:schemeClr>
                </a:solidFill>
              </a:rPr>
              <a:t>Results</a:t>
            </a:r>
            <a:r>
              <a:rPr lang="tr-TR" sz="1700" b="1" u="sng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tr-TR" sz="17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700" dirty="0">
                <a:solidFill>
                  <a:schemeClr val="accent1">
                    <a:lumMod val="75000"/>
                  </a:schemeClr>
                </a:solidFill>
              </a:rPr>
              <a:t>DR-</a:t>
            </a:r>
            <a:r>
              <a:rPr lang="tr-TR" sz="1700" dirty="0" err="1">
                <a:solidFill>
                  <a:schemeClr val="accent1">
                    <a:lumMod val="75000"/>
                  </a:schemeClr>
                </a:solidFill>
              </a:rPr>
              <a:t>STRaNGe</a:t>
            </a:r>
            <a:endParaRPr lang="tr-TR" sz="17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Cambria" panose="02040503050406030204" pitchFamily="18" charset="0"/>
              <a:buChar char="-"/>
            </a:pPr>
            <a:r>
              <a:rPr lang="tr-TR" sz="1700" dirty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sz="1700" dirty="0" err="1">
                <a:solidFill>
                  <a:schemeClr val="accent1">
                    <a:lumMod val="75000"/>
                  </a:schemeClr>
                </a:solidFill>
              </a:rPr>
              <a:t>mproves</a:t>
            </a:r>
            <a:r>
              <a:rPr lang="en-US" sz="1700" dirty="0">
                <a:solidFill>
                  <a:schemeClr val="accent1">
                    <a:lumMod val="75000"/>
                  </a:schemeClr>
                </a:solidFill>
              </a:rPr>
              <a:t> the </a:t>
            </a:r>
            <a:r>
              <a:rPr lang="tr-TR" sz="1700" dirty="0" err="1">
                <a:solidFill>
                  <a:schemeClr val="accent1">
                    <a:lumMod val="75000"/>
                  </a:schemeClr>
                </a:solidFill>
              </a:rPr>
              <a:t>average</a:t>
            </a:r>
            <a:r>
              <a:rPr lang="tr-TR" sz="17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700" dirty="0">
                <a:solidFill>
                  <a:schemeClr val="accent1">
                    <a:lumMod val="75000"/>
                  </a:schemeClr>
                </a:solidFill>
              </a:rPr>
              <a:t>performance of</a:t>
            </a:r>
            <a:r>
              <a:rPr lang="tr-TR" sz="17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700" dirty="0">
                <a:solidFill>
                  <a:schemeClr val="accent1">
                    <a:lumMod val="75000"/>
                  </a:schemeClr>
                </a:solidFill>
              </a:rPr>
              <a:t>non-RNG </a:t>
            </a:r>
            <a:r>
              <a:rPr lang="tr-TR" sz="17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tr-TR" sz="1700" b="1" dirty="0">
                <a:solidFill>
                  <a:schemeClr val="accent1">
                    <a:lumMod val="75000"/>
                  </a:schemeClr>
                </a:solidFill>
              </a:rPr>
              <a:t>17.9%</a:t>
            </a:r>
            <a:r>
              <a:rPr lang="tr-TR" sz="1700" dirty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en-US" sz="1700" dirty="0">
                <a:solidFill>
                  <a:schemeClr val="accent1">
                    <a:lumMod val="75000"/>
                  </a:schemeClr>
                </a:solidFill>
              </a:rPr>
              <a:t>and RNG </a:t>
            </a:r>
            <a:r>
              <a:rPr lang="tr-TR" sz="17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tr-TR" sz="1700" b="1" dirty="0">
                <a:solidFill>
                  <a:schemeClr val="accent1">
                    <a:lumMod val="75000"/>
                  </a:schemeClr>
                </a:solidFill>
              </a:rPr>
              <a:t>25.1%</a:t>
            </a:r>
            <a:r>
              <a:rPr lang="tr-TR" sz="1700" dirty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en-US" sz="1700" dirty="0">
                <a:solidFill>
                  <a:schemeClr val="accent1">
                    <a:lumMod val="75000"/>
                  </a:schemeClr>
                </a:solidFill>
              </a:rPr>
              <a:t>applications</a:t>
            </a:r>
            <a:endParaRPr lang="tr-TR" sz="17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Cambria" panose="02040503050406030204" pitchFamily="18" charset="0"/>
              <a:buChar char="-"/>
            </a:pPr>
            <a:r>
              <a:rPr lang="tr-TR" sz="1700" dirty="0" err="1">
                <a:solidFill>
                  <a:schemeClr val="accent1">
                    <a:lumMod val="75000"/>
                  </a:schemeClr>
                </a:solidFill>
              </a:rPr>
              <a:t>Improves</a:t>
            </a:r>
            <a:r>
              <a:rPr lang="tr-TR" sz="17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700" dirty="0" err="1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tr-TR" sz="17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700" dirty="0" err="1">
                <a:solidFill>
                  <a:schemeClr val="accent1">
                    <a:lumMod val="75000"/>
                  </a:schemeClr>
                </a:solidFill>
              </a:rPr>
              <a:t>average</a:t>
            </a:r>
            <a:r>
              <a:rPr lang="tr-TR" sz="17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700" dirty="0">
                <a:solidFill>
                  <a:schemeClr val="accent1">
                    <a:lumMod val="75000"/>
                  </a:schemeClr>
                </a:solidFill>
              </a:rPr>
              <a:t>system fairness </a:t>
            </a:r>
            <a:r>
              <a:rPr lang="tr-TR" sz="17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1700" b="1" dirty="0">
                <a:solidFill>
                  <a:schemeClr val="accent1">
                    <a:lumMod val="75000"/>
                  </a:schemeClr>
                </a:solidFill>
              </a:rPr>
              <a:t>32.1%</a:t>
            </a:r>
            <a:r>
              <a:rPr lang="tr-TR" sz="1700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en-US" sz="17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700" dirty="0">
                <a:solidFill>
                  <a:schemeClr val="accent1">
                    <a:lumMod val="75000"/>
                  </a:schemeClr>
                </a:solidFill>
              </a:rPr>
              <a:t>when generating random numbers </a:t>
            </a:r>
            <a:br>
              <a:rPr lang="tr-TR" sz="17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1700" dirty="0">
                <a:solidFill>
                  <a:schemeClr val="accent1">
                    <a:lumMod val="75000"/>
                  </a:schemeClr>
                </a:solidFill>
              </a:rPr>
              <a:t>at a 5 Gb/s</a:t>
            </a:r>
            <a:r>
              <a:rPr lang="tr-TR" sz="17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700" dirty="0">
                <a:solidFill>
                  <a:schemeClr val="accent1">
                    <a:lumMod val="75000"/>
                  </a:schemeClr>
                </a:solidFill>
              </a:rPr>
              <a:t>throughput</a:t>
            </a:r>
            <a:r>
              <a:rPr lang="tr-TR" sz="17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lvl="1">
              <a:buFont typeface="Cambria" panose="02040503050406030204" pitchFamily="18" charset="0"/>
              <a:buChar char="-"/>
            </a:pPr>
            <a:r>
              <a:rPr lang="tr-TR" sz="1700" dirty="0">
                <a:solidFill>
                  <a:schemeClr val="accent1">
                    <a:lumMod val="75000"/>
                  </a:schemeClr>
                </a:solidFill>
              </a:rPr>
              <a:t>R</a:t>
            </a:r>
            <a:r>
              <a:rPr lang="en-US" sz="1700" dirty="0">
                <a:solidFill>
                  <a:schemeClr val="accent1">
                    <a:lumMod val="75000"/>
                  </a:schemeClr>
                </a:solidFill>
              </a:rPr>
              <a:t>educes </a:t>
            </a:r>
            <a:r>
              <a:rPr lang="tr-TR" sz="1700" dirty="0" err="1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tr-TR" sz="17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700" dirty="0" err="1">
                <a:solidFill>
                  <a:schemeClr val="accent1">
                    <a:lumMod val="75000"/>
                  </a:schemeClr>
                </a:solidFill>
              </a:rPr>
              <a:t>average</a:t>
            </a:r>
            <a:r>
              <a:rPr lang="tr-TR" sz="17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700" dirty="0">
                <a:solidFill>
                  <a:schemeClr val="accent1">
                    <a:lumMod val="75000"/>
                  </a:schemeClr>
                </a:solidFill>
              </a:rPr>
              <a:t>energy consumption </a:t>
            </a:r>
            <a:r>
              <a:rPr lang="tr-TR" sz="17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1700" b="1" dirty="0">
                <a:solidFill>
                  <a:schemeClr val="accent1">
                    <a:lumMod val="75000"/>
                  </a:schemeClr>
                </a:solidFill>
              </a:rPr>
              <a:t>21%</a:t>
            </a:r>
            <a:r>
              <a:rPr lang="tr-TR" sz="1700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9353B40-834C-4B43-B646-66E3DF8EF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9875278-027D-4414-9E1F-8E9C7E32E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B309-C2CE-4D90-B104-F7E98438FC65}" type="slidenum">
              <a:rPr lang="tr-TR" smtClean="0"/>
              <a:t>2</a:t>
            </a:fld>
            <a:endParaRPr lang="tr-T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747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22B86A-A462-4D5D-AE37-AF3864973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88967"/>
            <a:ext cx="8894618" cy="508799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tr-TR" dirty="0"/>
              <a:t>True </a:t>
            </a:r>
            <a:r>
              <a:rPr lang="tr-TR" dirty="0" err="1"/>
              <a:t>random</a:t>
            </a:r>
            <a:r>
              <a:rPr lang="tr-TR" dirty="0"/>
              <a:t> </a:t>
            </a:r>
            <a:r>
              <a:rPr lang="tr-TR" dirty="0" err="1"/>
              <a:t>numbers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critical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many</a:t>
            </a:r>
            <a:r>
              <a:rPr lang="tr-TR" dirty="0"/>
              <a:t> </a:t>
            </a:r>
            <a:br>
              <a:rPr lang="tr-TR" dirty="0"/>
            </a:br>
            <a:r>
              <a:rPr lang="tr-TR" dirty="0" err="1"/>
              <a:t>real-world</a:t>
            </a:r>
            <a:r>
              <a:rPr lang="tr-TR" dirty="0"/>
              <a:t> </a:t>
            </a:r>
            <a:r>
              <a:rPr lang="tr-TR" dirty="0" err="1"/>
              <a:t>applications</a:t>
            </a:r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914400" lvl="2" indent="0" algn="ctr">
              <a:buNone/>
            </a:pPr>
            <a:endParaRPr lang="tr-TR" b="1" dirty="0"/>
          </a:p>
          <a:p>
            <a:pPr marL="914400" lvl="2" indent="0" algn="ctr">
              <a:buNone/>
            </a:pPr>
            <a:endParaRPr lang="tr-TR" b="1" dirty="0"/>
          </a:p>
          <a:p>
            <a:pPr marL="914400" lvl="2" indent="0" algn="ctr">
              <a:buNone/>
            </a:pPr>
            <a:endParaRPr lang="tr-TR" b="1" dirty="0"/>
          </a:p>
          <a:p>
            <a:pPr marL="914400" lvl="2" indent="0" algn="ctr">
              <a:buNone/>
            </a:pPr>
            <a:endParaRPr lang="tr-TR" b="1" dirty="0"/>
          </a:p>
          <a:p>
            <a:pPr marL="914400" lvl="2" indent="0" algn="ctr">
              <a:buNone/>
            </a:pPr>
            <a:endParaRPr lang="tr-TR" b="1" dirty="0"/>
          </a:p>
          <a:p>
            <a:pPr marL="457200" lvl="1" indent="0" algn="ctr">
              <a:buNone/>
            </a:pPr>
            <a:endParaRPr lang="tr-TR" sz="1100" dirty="0"/>
          </a:p>
          <a:p>
            <a:pPr marL="0" indent="0" algn="ctr">
              <a:buNone/>
            </a:pPr>
            <a:r>
              <a:rPr lang="tr-TR" dirty="0"/>
              <a:t>True </a:t>
            </a:r>
            <a:r>
              <a:rPr lang="tr-TR" dirty="0" err="1"/>
              <a:t>random</a:t>
            </a:r>
            <a:r>
              <a:rPr lang="tr-TR" dirty="0"/>
              <a:t> </a:t>
            </a:r>
            <a:r>
              <a:rPr lang="tr-TR" dirty="0" err="1"/>
              <a:t>numbers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generated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harnessing</a:t>
            </a:r>
            <a:r>
              <a:rPr lang="tr-TR" dirty="0"/>
              <a:t> </a:t>
            </a:r>
            <a:r>
              <a:rPr lang="tr-TR" dirty="0" err="1"/>
              <a:t>entropy</a:t>
            </a:r>
            <a:r>
              <a:rPr lang="tr-TR" dirty="0"/>
              <a:t> </a:t>
            </a:r>
            <a:r>
              <a:rPr lang="tr-TR" dirty="0" err="1"/>
              <a:t>resulting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random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physical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processes</a:t>
            </a:r>
            <a:endParaRPr lang="tr-TR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tr-TR" sz="9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tr-TR" b="1" dirty="0" err="1"/>
              <a:t>Dedicated</a:t>
            </a:r>
            <a:r>
              <a:rPr lang="tr-TR" b="1" dirty="0"/>
              <a:t> hardware </a:t>
            </a:r>
            <a:r>
              <a:rPr lang="tr-TR" b="1" dirty="0" err="1"/>
              <a:t>true</a:t>
            </a:r>
            <a:r>
              <a:rPr lang="tr-TR" b="1" dirty="0"/>
              <a:t> </a:t>
            </a:r>
            <a:r>
              <a:rPr lang="tr-TR" b="1" dirty="0" err="1"/>
              <a:t>random</a:t>
            </a:r>
            <a:r>
              <a:rPr lang="tr-TR" b="1" dirty="0"/>
              <a:t> </a:t>
            </a:r>
            <a:r>
              <a:rPr lang="tr-TR" b="1" dirty="0" err="1"/>
              <a:t>number</a:t>
            </a:r>
            <a:r>
              <a:rPr lang="tr-TR" b="1" dirty="0"/>
              <a:t> </a:t>
            </a:r>
            <a:br>
              <a:rPr lang="tr-TR" b="1" dirty="0"/>
            </a:br>
            <a:r>
              <a:rPr lang="tr-TR" b="1" dirty="0" err="1"/>
              <a:t>generators</a:t>
            </a:r>
            <a:r>
              <a:rPr lang="tr-TR" b="1" dirty="0"/>
              <a:t> (</a:t>
            </a:r>
            <a:r>
              <a:rPr lang="tr-TR" b="1" dirty="0" err="1"/>
              <a:t>TRNGs</a:t>
            </a:r>
            <a:r>
              <a:rPr lang="tr-TR" b="1" dirty="0"/>
              <a:t>) </a:t>
            </a:r>
            <a:r>
              <a:rPr lang="tr-TR" dirty="0" err="1">
                <a:solidFill>
                  <a:srgbClr val="C00000"/>
                </a:solidFill>
              </a:rPr>
              <a:t>cannot</a:t>
            </a:r>
            <a:r>
              <a:rPr lang="tr-TR" dirty="0"/>
              <a:t> be </a:t>
            </a:r>
            <a:r>
              <a:rPr lang="tr-TR" dirty="0" err="1"/>
              <a:t>easily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in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systems</a:t>
            </a:r>
            <a:endParaRPr lang="tr-TR" dirty="0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13F8D29E-D3CD-4C4B-895E-AA5D80CC3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True </a:t>
            </a:r>
            <a:r>
              <a:rPr lang="tr-TR" dirty="0" err="1"/>
              <a:t>Random</a:t>
            </a:r>
            <a:r>
              <a:rPr lang="tr-TR" dirty="0"/>
              <a:t> </a:t>
            </a:r>
            <a:r>
              <a:rPr lang="tr-TR" dirty="0" err="1"/>
              <a:t>Numbers</a:t>
            </a:r>
            <a:r>
              <a:rPr lang="tr-TR" dirty="0"/>
              <a:t> (TRN)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323D4F2-95DE-4D21-B962-637758AE1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19741FF-9C83-42B5-8D8D-E011E65F4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B309-C2CE-4D90-B104-F7E98438FC65}" type="slidenum">
              <a:rPr lang="tr-TR" smtClean="0"/>
              <a:t>3</a:t>
            </a:fld>
            <a:endParaRPr lang="tr-TR"/>
          </a:p>
        </p:txBody>
      </p:sp>
      <p:pic>
        <p:nvPicPr>
          <p:cNvPr id="10" name="Picture 6" descr="Hash free icon">
            <a:extLst>
              <a:ext uri="{FF2B5EF4-FFF2-40B4-BE49-F238E27FC236}">
                <a16:creationId xmlns:a16="http://schemas.microsoft.com/office/drawing/2014/main" id="{1F5E7ABF-0BEF-44A1-B449-2E45222F6D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480" y="1979551"/>
            <a:ext cx="2068157" cy="2068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How to do Secure Data Labeling for Machine Learning? | Skyl.ai">
            <a:extLst>
              <a:ext uri="{FF2B5EF4-FFF2-40B4-BE49-F238E27FC236}">
                <a16:creationId xmlns:a16="http://schemas.microsoft.com/office/drawing/2014/main" id="{CB9BA345-36CA-4E0D-9544-7E2607953A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502" y="2001832"/>
            <a:ext cx="2440950" cy="1973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>
            <a:extLst>
              <a:ext uri="{FF2B5EF4-FFF2-40B4-BE49-F238E27FC236}">
                <a16:creationId xmlns:a16="http://schemas.microsoft.com/office/drawing/2014/main" id="{5566605D-A9B7-4E9C-BC06-6F4CF9A944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45479" y="2001832"/>
            <a:ext cx="2208359" cy="1973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493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36181ED-A994-4432-B12E-D2B82282E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Why</a:t>
            </a:r>
            <a:r>
              <a:rPr lang="tr-TR" dirty="0"/>
              <a:t> DRAM-</a:t>
            </a:r>
            <a:r>
              <a:rPr lang="tr-TR" dirty="0" err="1"/>
              <a:t>based</a:t>
            </a:r>
            <a:r>
              <a:rPr lang="tr-TR" dirty="0"/>
              <a:t> </a:t>
            </a:r>
            <a:r>
              <a:rPr lang="tr-TR" dirty="0" err="1"/>
              <a:t>TRNGs</a:t>
            </a:r>
            <a:r>
              <a:rPr lang="tr-TR" dirty="0"/>
              <a:t>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AEC6B1A-D636-45B7-AE43-E7FF2666F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004" y="1088967"/>
            <a:ext cx="8894618" cy="50879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DRAM</a:t>
            </a:r>
            <a:r>
              <a:rPr lang="tr-TR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tr-TR" dirty="0"/>
              <a:t>is </a:t>
            </a:r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widely</a:t>
            </a:r>
            <a:r>
              <a:rPr lang="tr-TR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available</a:t>
            </a:r>
            <a:r>
              <a:rPr lang="tr-TR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tr-TR" dirty="0"/>
              <a:t>in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computer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can be </a:t>
            </a:r>
            <a:r>
              <a:rPr lang="tr-TR" dirty="0" err="1"/>
              <a:t>integrated</a:t>
            </a:r>
            <a:r>
              <a:rPr lang="tr-TR" dirty="0"/>
              <a:t> </a:t>
            </a:r>
            <a:r>
              <a:rPr lang="tr-TR" dirty="0" err="1"/>
              <a:t>into</a:t>
            </a:r>
            <a:r>
              <a:rPr lang="tr-TR" dirty="0"/>
              <a:t> mobile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IoT</a:t>
            </a:r>
            <a:r>
              <a:rPr lang="tr-TR" dirty="0"/>
              <a:t> </a:t>
            </a:r>
            <a:r>
              <a:rPr lang="tr-TR" dirty="0" err="1"/>
              <a:t>devices</a:t>
            </a:r>
            <a:r>
              <a:rPr lang="tr-TR" dirty="0"/>
              <a:t> as main </a:t>
            </a:r>
            <a:r>
              <a:rPr lang="tr-TR" dirty="0" err="1"/>
              <a:t>memory</a:t>
            </a:r>
            <a:endParaRPr lang="tr-TR" dirty="0"/>
          </a:p>
          <a:p>
            <a:pPr marL="0" indent="0" algn="ctr">
              <a:buNone/>
            </a:pPr>
            <a:endParaRPr lang="tr-TR" sz="1200" dirty="0"/>
          </a:p>
          <a:p>
            <a:pPr marL="0" indent="0" algn="ctr">
              <a:buNone/>
            </a:pPr>
            <a:endParaRPr lang="tr-TR" sz="1200" dirty="0"/>
          </a:p>
          <a:p>
            <a:pPr marL="0" indent="0" algn="ctr">
              <a:buNone/>
            </a:pPr>
            <a:endParaRPr lang="tr-TR" sz="1200" dirty="0"/>
          </a:p>
          <a:p>
            <a:pPr marL="0" indent="0" algn="ctr">
              <a:buNone/>
            </a:pPr>
            <a:endParaRPr lang="tr-TR" sz="1200" dirty="0"/>
          </a:p>
          <a:p>
            <a:pPr marL="0" indent="0" algn="ctr">
              <a:buNone/>
            </a:pPr>
            <a:endParaRPr lang="tr-TR" sz="1200" dirty="0"/>
          </a:p>
          <a:p>
            <a:pPr marL="0" indent="0" algn="ctr">
              <a:buNone/>
            </a:pPr>
            <a:endParaRPr lang="tr-TR" sz="1200" dirty="0"/>
          </a:p>
          <a:p>
            <a:pPr marL="0" indent="0" algn="ctr">
              <a:buNone/>
            </a:pPr>
            <a:endParaRPr lang="tr-TR" sz="1200" dirty="0"/>
          </a:p>
          <a:p>
            <a:pPr marL="0" indent="0" algn="ctr">
              <a:buNone/>
            </a:pPr>
            <a:endParaRPr lang="tr-TR" sz="1200" dirty="0"/>
          </a:p>
          <a:p>
            <a:pPr marL="0" indent="0" algn="ctr">
              <a:buNone/>
            </a:pPr>
            <a:endParaRPr lang="tr-TR" sz="1200" dirty="0"/>
          </a:p>
          <a:p>
            <a:pPr marL="0" indent="0" algn="ctr">
              <a:buNone/>
            </a:pPr>
            <a:r>
              <a:rPr lang="tr-TR" dirty="0"/>
              <a:t>DRAM-</a:t>
            </a:r>
            <a:r>
              <a:rPr lang="tr-TR" dirty="0" err="1"/>
              <a:t>based</a:t>
            </a:r>
            <a:r>
              <a:rPr lang="tr-TR" dirty="0"/>
              <a:t> </a:t>
            </a:r>
            <a:r>
              <a:rPr lang="tr-TR" dirty="0" err="1"/>
              <a:t>TRNGs</a:t>
            </a:r>
            <a:r>
              <a:rPr lang="tr-TR" dirty="0"/>
              <a:t> </a:t>
            </a:r>
            <a:r>
              <a:rPr lang="tr-TR" dirty="0" err="1"/>
              <a:t>enable</a:t>
            </a:r>
            <a:r>
              <a:rPr lang="tr-TR" dirty="0"/>
              <a:t> </a:t>
            </a:r>
            <a:r>
              <a:rPr lang="tr-TR" dirty="0" err="1"/>
              <a:t>true</a:t>
            </a:r>
            <a:r>
              <a:rPr lang="tr-TR" dirty="0"/>
              <a:t> </a:t>
            </a:r>
            <a:r>
              <a:rPr lang="tr-TR" dirty="0" err="1"/>
              <a:t>random</a:t>
            </a:r>
            <a:r>
              <a:rPr lang="tr-TR" dirty="0"/>
              <a:t> </a:t>
            </a:r>
            <a:r>
              <a:rPr lang="tr-TR" dirty="0" err="1"/>
              <a:t>number</a:t>
            </a:r>
            <a:r>
              <a:rPr lang="tr-TR" dirty="0"/>
              <a:t> </a:t>
            </a:r>
            <a:r>
              <a:rPr lang="tr-TR" dirty="0" err="1"/>
              <a:t>generation</a:t>
            </a:r>
            <a:r>
              <a:rPr lang="tr-TR" dirty="0"/>
              <a:t> </a:t>
            </a:r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within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widely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available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DRAM </a:t>
            </a:r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chips</a:t>
            </a:r>
            <a:endParaRPr lang="tr-TR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3077997-8DA7-46AC-B835-D1DBB20F6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C05882B-EA1C-458A-A23E-7981653D0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B309-C2CE-4D90-B104-F7E98438FC65}" type="slidenum">
              <a:rPr lang="tr-TR" smtClean="0"/>
              <a:t>4</a:t>
            </a:fld>
            <a:endParaRPr lang="tr-TR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01D066C6-0CAB-4D5F-94BF-789CBDE146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67" b="8150"/>
          <a:stretch/>
        </p:blipFill>
        <p:spPr bwMode="auto">
          <a:xfrm>
            <a:off x="2360958" y="2434240"/>
            <a:ext cx="4422084" cy="1989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0150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C4725A0-F206-4779-93CB-DC1CD3D79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Integration of DRAM-</a:t>
            </a:r>
            <a:r>
              <a:rPr lang="tr-TR" dirty="0" err="1"/>
              <a:t>based</a:t>
            </a:r>
            <a:r>
              <a:rPr lang="tr-TR" dirty="0"/>
              <a:t> </a:t>
            </a:r>
            <a:r>
              <a:rPr lang="tr-TR" dirty="0" err="1"/>
              <a:t>TRNGs</a:t>
            </a:r>
            <a:r>
              <a:rPr lang="tr-TR" dirty="0"/>
              <a:t> </a:t>
            </a:r>
            <a:r>
              <a:rPr lang="tr-TR" dirty="0" err="1"/>
              <a:t>into</a:t>
            </a:r>
            <a:r>
              <a:rPr lang="tr-TR" dirty="0"/>
              <a:t> Real </a:t>
            </a:r>
            <a:r>
              <a:rPr lang="tr-TR" dirty="0" err="1"/>
              <a:t>Systems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505151E-96B2-453C-AF77-4FC10FF5C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A4EC951-9C1E-4C50-95A1-DD050EEED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3ABF3FB-7ADF-4DAF-A7C3-0787DECF3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B309-C2CE-4D90-B104-F7E98438FC65}" type="slidenum">
              <a:rPr lang="tr-TR" smtClean="0"/>
              <a:t>5</a:t>
            </a:fld>
            <a:endParaRPr lang="tr-TR"/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9E396D01-0D4A-4CAD-BB71-6DD38E57EB3D}"/>
              </a:ext>
            </a:extLst>
          </p:cNvPr>
          <p:cNvSpPr/>
          <p:nvPr/>
        </p:nvSpPr>
        <p:spPr>
          <a:xfrm>
            <a:off x="965169" y="2248844"/>
            <a:ext cx="7230287" cy="2360312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>
                <a:solidFill>
                  <a:srgbClr val="C00000"/>
                </a:solidFill>
              </a:rPr>
              <a:t>No </a:t>
            </a:r>
            <a:r>
              <a:rPr lang="tr-TR" sz="3200" b="1" dirty="0" err="1">
                <a:solidFill>
                  <a:srgbClr val="C00000"/>
                </a:solidFill>
              </a:rPr>
              <a:t>prior</a:t>
            </a:r>
            <a:r>
              <a:rPr lang="tr-TR" sz="3200" b="1" dirty="0">
                <a:solidFill>
                  <a:srgbClr val="C00000"/>
                </a:solidFill>
              </a:rPr>
              <a:t> </a:t>
            </a:r>
            <a:r>
              <a:rPr lang="tr-TR" sz="3200" b="1" dirty="0" err="1">
                <a:solidFill>
                  <a:srgbClr val="C00000"/>
                </a:solidFill>
              </a:rPr>
              <a:t>work</a:t>
            </a:r>
            <a:r>
              <a:rPr lang="tr-TR" sz="3200" b="1" dirty="0">
                <a:solidFill>
                  <a:srgbClr val="C00000"/>
                </a:solidFill>
              </a:rPr>
              <a:t> </a:t>
            </a:r>
            <a:r>
              <a:rPr lang="tr-TR" sz="3200" b="1" dirty="0" err="1">
                <a:solidFill>
                  <a:srgbClr val="C00000"/>
                </a:solidFill>
              </a:rPr>
              <a:t>provides</a:t>
            </a:r>
            <a:r>
              <a:rPr lang="tr-TR" sz="3200" b="1" dirty="0">
                <a:solidFill>
                  <a:srgbClr val="C00000"/>
                </a:solidFill>
              </a:rPr>
              <a:t> </a:t>
            </a:r>
            <a:br>
              <a:rPr lang="tr-TR" sz="3200" b="1" dirty="0">
                <a:solidFill>
                  <a:srgbClr val="C00000"/>
                </a:solidFill>
              </a:rPr>
            </a:br>
            <a:r>
              <a:rPr lang="tr-TR" sz="3200" dirty="0">
                <a:solidFill>
                  <a:schemeClr val="tx1"/>
                </a:solidFill>
              </a:rPr>
              <a:t>an </a:t>
            </a:r>
            <a:r>
              <a:rPr lang="tr-TR" sz="3200" b="1" dirty="0" err="1">
                <a:solidFill>
                  <a:schemeClr val="tx1"/>
                </a:solidFill>
              </a:rPr>
              <a:t>end-to-end</a:t>
            </a:r>
            <a:r>
              <a:rPr lang="tr-TR" sz="3200" b="1" dirty="0">
                <a:solidFill>
                  <a:schemeClr val="tx1"/>
                </a:solidFill>
              </a:rPr>
              <a:t> </a:t>
            </a:r>
            <a:r>
              <a:rPr lang="tr-TR" sz="3200" b="1" dirty="0" err="1">
                <a:solidFill>
                  <a:schemeClr val="tx1"/>
                </a:solidFill>
              </a:rPr>
              <a:t>system</a:t>
            </a:r>
            <a:r>
              <a:rPr lang="tr-TR" sz="3200" b="1" dirty="0">
                <a:solidFill>
                  <a:schemeClr val="tx1"/>
                </a:solidFill>
              </a:rPr>
              <a:t> </a:t>
            </a:r>
            <a:r>
              <a:rPr lang="tr-TR" sz="3200" b="1" dirty="0" err="1">
                <a:solidFill>
                  <a:schemeClr val="tx1"/>
                </a:solidFill>
              </a:rPr>
              <a:t>design</a:t>
            </a:r>
            <a:r>
              <a:rPr lang="tr-TR" sz="3200" b="1" dirty="0">
                <a:solidFill>
                  <a:schemeClr val="tx1"/>
                </a:solidFill>
              </a:rPr>
              <a:t> </a:t>
            </a:r>
            <a:br>
              <a:rPr lang="tr-TR" sz="3200" dirty="0">
                <a:solidFill>
                  <a:schemeClr val="tx1"/>
                </a:solidFill>
              </a:rPr>
            </a:br>
            <a:r>
              <a:rPr lang="tr-TR" sz="3200" dirty="0" err="1">
                <a:solidFill>
                  <a:schemeClr val="tx1"/>
                </a:solidFill>
              </a:rPr>
              <a:t>to</a:t>
            </a:r>
            <a:r>
              <a:rPr lang="tr-TR" sz="3200" dirty="0">
                <a:solidFill>
                  <a:schemeClr val="tx1"/>
                </a:solidFill>
              </a:rPr>
              <a:t> </a:t>
            </a:r>
            <a:r>
              <a:rPr lang="tr-TR" sz="3200" dirty="0" err="1">
                <a:solidFill>
                  <a:schemeClr val="tx1"/>
                </a:solidFill>
              </a:rPr>
              <a:t>enable</a:t>
            </a:r>
            <a:r>
              <a:rPr lang="tr-TR" sz="3200" dirty="0">
                <a:solidFill>
                  <a:schemeClr val="tx1"/>
                </a:solidFill>
              </a:rPr>
              <a:t> DRAM-</a:t>
            </a:r>
            <a:r>
              <a:rPr lang="tr-TR" sz="3200" dirty="0" err="1">
                <a:solidFill>
                  <a:schemeClr val="tx1"/>
                </a:solidFill>
              </a:rPr>
              <a:t>based</a:t>
            </a:r>
            <a:r>
              <a:rPr lang="tr-TR" sz="3200" dirty="0">
                <a:solidFill>
                  <a:schemeClr val="tx1"/>
                </a:solidFill>
              </a:rPr>
              <a:t> </a:t>
            </a:r>
            <a:r>
              <a:rPr lang="tr-TR" sz="3200" dirty="0" err="1">
                <a:solidFill>
                  <a:schemeClr val="tx1"/>
                </a:solidFill>
              </a:rPr>
              <a:t>TRNGs</a:t>
            </a:r>
            <a:r>
              <a:rPr lang="tr-TR" sz="3200" dirty="0">
                <a:solidFill>
                  <a:schemeClr val="tx1"/>
                </a:solidFill>
              </a:rPr>
              <a:t> </a:t>
            </a:r>
            <a:br>
              <a:rPr lang="tr-TR" sz="3200" dirty="0">
                <a:solidFill>
                  <a:schemeClr val="tx1"/>
                </a:solidFill>
              </a:rPr>
            </a:br>
            <a:r>
              <a:rPr lang="tr-TR" sz="3200" dirty="0">
                <a:solidFill>
                  <a:schemeClr val="tx1"/>
                </a:solidFill>
              </a:rPr>
              <a:t>in </a:t>
            </a:r>
            <a:r>
              <a:rPr lang="tr-TR" sz="3200" b="1" dirty="0" err="1">
                <a:solidFill>
                  <a:schemeClr val="accent1">
                    <a:lumMod val="75000"/>
                  </a:schemeClr>
                </a:solidFill>
              </a:rPr>
              <a:t>real</a:t>
            </a:r>
            <a:r>
              <a:rPr lang="tr-TR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3200" b="1" dirty="0" err="1">
                <a:solidFill>
                  <a:schemeClr val="accent1">
                    <a:lumMod val="75000"/>
                  </a:schemeClr>
                </a:solidFill>
              </a:rPr>
              <a:t>systems</a:t>
            </a:r>
            <a:endParaRPr lang="tr-TR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998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C79B95A-F010-4540-BFD2-AAF1E91ED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Three </a:t>
            </a:r>
            <a:r>
              <a:rPr lang="tr-TR" b="1" dirty="0" err="1"/>
              <a:t>Key</a:t>
            </a:r>
            <a:r>
              <a:rPr lang="tr-TR" b="1" dirty="0"/>
              <a:t> </a:t>
            </a:r>
            <a:r>
              <a:rPr lang="tr-TR" b="1" dirty="0" err="1"/>
              <a:t>Challenges</a:t>
            </a:r>
            <a:endParaRPr lang="tr-TR" b="1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3AA6A3E-FE14-4330-BE0B-2D1FD72E5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CC4295B-F927-4D2D-86CC-3A2AFAFF2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B309-C2CE-4D90-B104-F7E98438FC65}" type="slidenum">
              <a:rPr lang="tr-TR" smtClean="0"/>
              <a:t>6</a:t>
            </a:fld>
            <a:endParaRPr lang="tr-TR"/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0FC041FF-17C4-4D26-BC23-0E623D6A08FB}"/>
              </a:ext>
            </a:extLst>
          </p:cNvPr>
          <p:cNvSpPr/>
          <p:nvPr/>
        </p:nvSpPr>
        <p:spPr>
          <a:xfrm>
            <a:off x="0" y="1270659"/>
            <a:ext cx="9144000" cy="131314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/>
            <a:r>
              <a:rPr lang="tr-TR" sz="3200" b="1" dirty="0">
                <a:solidFill>
                  <a:schemeClr val="accent5">
                    <a:lumMod val="50000"/>
                  </a:schemeClr>
                </a:solidFill>
              </a:rPr>
              <a:t>RNG </a:t>
            </a:r>
            <a:r>
              <a:rPr lang="tr-TR" sz="3200" b="1" dirty="0" err="1">
                <a:solidFill>
                  <a:schemeClr val="accent5">
                    <a:lumMod val="50000"/>
                  </a:schemeClr>
                </a:solidFill>
              </a:rPr>
              <a:t>Interference</a:t>
            </a:r>
            <a:endParaRPr lang="tr-TR" sz="3200" b="1" dirty="0">
              <a:solidFill>
                <a:schemeClr val="accent5">
                  <a:lumMod val="50000"/>
                </a:schemeClr>
              </a:solidFill>
            </a:endParaRPr>
          </a:p>
          <a:p>
            <a:pPr lvl="3"/>
            <a:r>
              <a:rPr lang="tr-TR" sz="2400" dirty="0" err="1">
                <a:solidFill>
                  <a:schemeClr val="accent5">
                    <a:lumMod val="50000"/>
                  </a:schemeClr>
                </a:solidFill>
              </a:rPr>
              <a:t>significantly</a:t>
            </a:r>
            <a:r>
              <a:rPr lang="tr-TR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accent5">
                    <a:lumMod val="50000"/>
                  </a:schemeClr>
                </a:solidFill>
              </a:rPr>
              <a:t>slows</a:t>
            </a:r>
            <a:r>
              <a:rPr lang="tr-TR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accent5">
                    <a:lumMod val="50000"/>
                  </a:schemeClr>
                </a:solidFill>
              </a:rPr>
              <a:t>down</a:t>
            </a:r>
            <a:r>
              <a:rPr lang="tr-TR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accent5">
                    <a:lumMod val="50000"/>
                  </a:schemeClr>
                </a:solidFill>
              </a:rPr>
              <a:t>concurrently-running</a:t>
            </a:r>
            <a:r>
              <a:rPr lang="tr-TR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accent5">
                    <a:lumMod val="50000"/>
                  </a:schemeClr>
                </a:solidFill>
              </a:rPr>
              <a:t>applications</a:t>
            </a:r>
            <a:endParaRPr lang="tr-TR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B679E7E8-E621-4FC1-AC41-C04B3A508F4C}"/>
              </a:ext>
            </a:extLst>
          </p:cNvPr>
          <p:cNvSpPr txBox="1"/>
          <p:nvPr/>
        </p:nvSpPr>
        <p:spPr>
          <a:xfrm>
            <a:off x="20188" y="1317966"/>
            <a:ext cx="12944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7200" b="1" dirty="0">
                <a:solidFill>
                  <a:schemeClr val="accent5">
                    <a:lumMod val="50000"/>
                  </a:schemeClr>
                </a:solidFill>
              </a:rPr>
              <a:t>1.</a:t>
            </a:r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75E2D45C-C92C-4C88-9BD1-21ABF2D67A44}"/>
              </a:ext>
            </a:extLst>
          </p:cNvPr>
          <p:cNvSpPr/>
          <p:nvPr/>
        </p:nvSpPr>
        <p:spPr>
          <a:xfrm>
            <a:off x="0" y="2756397"/>
            <a:ext cx="9144000" cy="11875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/>
            <a:r>
              <a:rPr lang="tr-TR" sz="3200" b="1" dirty="0" err="1">
                <a:solidFill>
                  <a:schemeClr val="accent2">
                    <a:lumMod val="50000"/>
                  </a:schemeClr>
                </a:solidFill>
              </a:rPr>
              <a:t>Unfair</a:t>
            </a:r>
            <a:r>
              <a:rPr lang="tr-TR" sz="32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3200" b="1" dirty="0" err="1">
                <a:solidFill>
                  <a:schemeClr val="accent2">
                    <a:lumMod val="50000"/>
                  </a:schemeClr>
                </a:solidFill>
              </a:rPr>
              <a:t>Prioritization</a:t>
            </a:r>
            <a:endParaRPr lang="tr-TR" sz="3200" b="1" dirty="0">
              <a:solidFill>
                <a:schemeClr val="accent2">
                  <a:lumMod val="50000"/>
                </a:schemeClr>
              </a:solidFill>
            </a:endParaRPr>
          </a:p>
          <a:p>
            <a:pPr lvl="3"/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</a:rPr>
              <a:t>degrades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</a:rPr>
              <a:t>overall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</a:rPr>
              <a:t>system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</a:rPr>
              <a:t>fairness</a:t>
            </a:r>
            <a:endParaRPr lang="tr-TR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370F22F3-1637-4CCC-BEAF-204AE162A1EB}"/>
              </a:ext>
            </a:extLst>
          </p:cNvPr>
          <p:cNvSpPr txBox="1"/>
          <p:nvPr/>
        </p:nvSpPr>
        <p:spPr>
          <a:xfrm>
            <a:off x="20188" y="2756397"/>
            <a:ext cx="12944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7200" b="1" dirty="0">
                <a:solidFill>
                  <a:schemeClr val="accent2">
                    <a:lumMod val="50000"/>
                  </a:schemeClr>
                </a:solidFill>
              </a:rPr>
              <a:t>2.</a:t>
            </a:r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053E956F-08B2-4055-A944-CDF7ABC3880A}"/>
              </a:ext>
            </a:extLst>
          </p:cNvPr>
          <p:cNvSpPr/>
          <p:nvPr/>
        </p:nvSpPr>
        <p:spPr>
          <a:xfrm>
            <a:off x="0" y="4129316"/>
            <a:ext cx="9144000" cy="11875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/>
            <a:r>
              <a:rPr lang="tr-TR" sz="3200" b="1" dirty="0">
                <a:solidFill>
                  <a:schemeClr val="accent6">
                    <a:lumMod val="50000"/>
                  </a:schemeClr>
                </a:solidFill>
              </a:rPr>
              <a:t>High TRNG </a:t>
            </a:r>
            <a:r>
              <a:rPr lang="tr-TR" sz="3200" b="1" dirty="0" err="1">
                <a:solidFill>
                  <a:schemeClr val="accent6">
                    <a:lumMod val="50000"/>
                  </a:schemeClr>
                </a:solidFill>
              </a:rPr>
              <a:t>Latency</a:t>
            </a:r>
            <a:endParaRPr lang="tr-T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3"/>
            <a:r>
              <a:rPr lang="tr-TR" sz="2400" dirty="0" err="1">
                <a:solidFill>
                  <a:schemeClr val="accent6">
                    <a:lumMod val="50000"/>
                  </a:schemeClr>
                </a:solidFill>
              </a:rPr>
              <a:t>degrades</a:t>
            </a:r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 RNG </a:t>
            </a:r>
            <a:r>
              <a:rPr lang="tr-TR" sz="2400" dirty="0" err="1">
                <a:solidFill>
                  <a:schemeClr val="accent6">
                    <a:lumMod val="50000"/>
                  </a:schemeClr>
                </a:solidFill>
              </a:rPr>
              <a:t>applications</a:t>
            </a:r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’ </a:t>
            </a:r>
            <a:r>
              <a:rPr lang="tr-TR" sz="2400" dirty="0" err="1">
                <a:solidFill>
                  <a:schemeClr val="accent6">
                    <a:lumMod val="50000"/>
                  </a:schemeClr>
                </a:solidFill>
              </a:rPr>
              <a:t>performance</a:t>
            </a:r>
            <a:endParaRPr lang="tr-TR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8CE348C5-42D9-4103-BF26-6BFCDFFBBEFC}"/>
              </a:ext>
            </a:extLst>
          </p:cNvPr>
          <p:cNvSpPr txBox="1"/>
          <p:nvPr/>
        </p:nvSpPr>
        <p:spPr>
          <a:xfrm>
            <a:off x="20188" y="4129316"/>
            <a:ext cx="12944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7200" b="1" dirty="0">
                <a:solidFill>
                  <a:schemeClr val="accent6">
                    <a:lumMod val="50000"/>
                  </a:schemeClr>
                </a:solidFill>
              </a:rPr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24542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0" grpId="0" animBg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ECC84B1-A5C2-4652-8A8E-9FAA547C5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Our</a:t>
            </a:r>
            <a:r>
              <a:rPr lang="tr-TR" dirty="0"/>
              <a:t> </a:t>
            </a:r>
            <a:r>
              <a:rPr lang="tr-TR" dirty="0" err="1"/>
              <a:t>Goal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537C23D-5819-452D-9490-3C2AD32F1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F4B3F49-4FEC-49C9-A996-C83CC2620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46B9E22D-A806-462E-AC61-10666FFB1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B309-C2CE-4D90-B104-F7E98438FC65}" type="slidenum">
              <a:rPr lang="tr-TR" smtClean="0"/>
              <a:t>7</a:t>
            </a:fld>
            <a:endParaRPr lang="tr-TR"/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216EA7B1-CAD7-45C4-8E12-55C6C0C705C6}"/>
              </a:ext>
            </a:extLst>
          </p:cNvPr>
          <p:cNvSpPr/>
          <p:nvPr/>
        </p:nvSpPr>
        <p:spPr>
          <a:xfrm>
            <a:off x="0" y="2177934"/>
            <a:ext cx="9144001" cy="14315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 err="1">
                <a:solidFill>
                  <a:schemeClr val="tx1"/>
                </a:solidFill>
              </a:rPr>
              <a:t>To</a:t>
            </a:r>
            <a:r>
              <a:rPr lang="tr-TR" sz="2800" dirty="0">
                <a:solidFill>
                  <a:schemeClr val="tx1"/>
                </a:solidFill>
              </a:rPr>
              <a:t> </a:t>
            </a:r>
            <a:r>
              <a:rPr lang="tr-TR" sz="2800" dirty="0" err="1">
                <a:solidFill>
                  <a:schemeClr val="tx1"/>
                </a:solidFill>
              </a:rPr>
              <a:t>develop</a:t>
            </a:r>
            <a:r>
              <a:rPr lang="tr-TR" sz="2800" dirty="0">
                <a:solidFill>
                  <a:schemeClr val="tx1"/>
                </a:solidFill>
              </a:rPr>
              <a:t> a </a:t>
            </a:r>
            <a:r>
              <a:rPr lang="tr-TR" sz="2800" dirty="0" err="1">
                <a:solidFill>
                  <a:schemeClr val="accent5">
                    <a:lumMod val="75000"/>
                  </a:schemeClr>
                </a:solidFill>
              </a:rPr>
              <a:t>low-cost</a:t>
            </a:r>
            <a:r>
              <a:rPr lang="tr-TR" sz="2800" dirty="0">
                <a:solidFill>
                  <a:schemeClr val="tx1"/>
                </a:solidFill>
              </a:rPr>
              <a:t> </a:t>
            </a:r>
            <a:r>
              <a:rPr lang="tr-TR" sz="2800" dirty="0" err="1">
                <a:solidFill>
                  <a:schemeClr val="tx1"/>
                </a:solidFill>
              </a:rPr>
              <a:t>and</a:t>
            </a:r>
            <a:r>
              <a:rPr lang="tr-TR" sz="2800" dirty="0">
                <a:solidFill>
                  <a:schemeClr val="tx1"/>
                </a:solidFill>
              </a:rPr>
              <a:t> </a:t>
            </a:r>
            <a:r>
              <a:rPr lang="tr-TR" sz="2800" dirty="0" err="1">
                <a:solidFill>
                  <a:schemeClr val="accent5">
                    <a:lumMod val="75000"/>
                  </a:schemeClr>
                </a:solidFill>
              </a:rPr>
              <a:t>high-performance</a:t>
            </a:r>
            <a:r>
              <a:rPr lang="tr-TR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br>
              <a:rPr lang="tr-TR" sz="2800" dirty="0">
                <a:solidFill>
                  <a:schemeClr val="tx1"/>
                </a:solidFill>
              </a:rPr>
            </a:br>
            <a:r>
              <a:rPr lang="tr-TR" sz="2800" dirty="0" err="1">
                <a:solidFill>
                  <a:schemeClr val="tx1"/>
                </a:solidFill>
              </a:rPr>
              <a:t>end-to-end</a:t>
            </a:r>
            <a:r>
              <a:rPr lang="tr-TR" sz="2800" dirty="0">
                <a:solidFill>
                  <a:schemeClr val="tx1"/>
                </a:solidFill>
              </a:rPr>
              <a:t> </a:t>
            </a:r>
            <a:r>
              <a:rPr lang="tr-TR" sz="2800" dirty="0" err="1">
                <a:solidFill>
                  <a:schemeClr val="tx1"/>
                </a:solidFill>
              </a:rPr>
              <a:t>system</a:t>
            </a:r>
            <a:r>
              <a:rPr lang="tr-TR" sz="2800" dirty="0">
                <a:solidFill>
                  <a:schemeClr val="tx1"/>
                </a:solidFill>
              </a:rPr>
              <a:t> </a:t>
            </a:r>
            <a:r>
              <a:rPr lang="tr-TR" sz="2800" dirty="0" err="1">
                <a:solidFill>
                  <a:schemeClr val="tx1"/>
                </a:solidFill>
              </a:rPr>
              <a:t>design</a:t>
            </a:r>
            <a:r>
              <a:rPr lang="tr-TR" sz="2800" dirty="0">
                <a:solidFill>
                  <a:schemeClr val="tx1"/>
                </a:solidFill>
              </a:rPr>
              <a:t> </a:t>
            </a:r>
            <a:r>
              <a:rPr lang="tr-TR" sz="2800" dirty="0" err="1">
                <a:solidFill>
                  <a:schemeClr val="tx1"/>
                </a:solidFill>
              </a:rPr>
              <a:t>for</a:t>
            </a:r>
            <a:r>
              <a:rPr lang="tr-TR" sz="2800" dirty="0">
                <a:solidFill>
                  <a:schemeClr val="tx1"/>
                </a:solidFill>
              </a:rPr>
              <a:t> DRAM-</a:t>
            </a:r>
            <a:r>
              <a:rPr lang="tr-TR" sz="2800" dirty="0" err="1">
                <a:solidFill>
                  <a:schemeClr val="tx1"/>
                </a:solidFill>
              </a:rPr>
              <a:t>based</a:t>
            </a:r>
            <a:r>
              <a:rPr lang="tr-TR" sz="2800" dirty="0">
                <a:solidFill>
                  <a:schemeClr val="tx1"/>
                </a:solidFill>
              </a:rPr>
              <a:t> </a:t>
            </a:r>
            <a:r>
              <a:rPr lang="tr-TR" sz="2800" dirty="0" err="1">
                <a:solidFill>
                  <a:schemeClr val="tx1"/>
                </a:solidFill>
              </a:rPr>
              <a:t>TRNGs</a:t>
            </a:r>
            <a:endParaRPr lang="tr-T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319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D93D54F-9D8E-474C-8687-5C05B99B1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DR-</a:t>
            </a:r>
            <a:r>
              <a:rPr lang="tr-TR" dirty="0" err="1"/>
              <a:t>STRaNGe</a:t>
            </a:r>
            <a:r>
              <a:rPr lang="tr-TR" dirty="0"/>
              <a:t>: </a:t>
            </a:r>
            <a:r>
              <a:rPr lang="tr-TR" dirty="0" err="1"/>
              <a:t>Overview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9229FFF-276A-41A5-B905-EC53F93F6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B30A2FE-0BCE-46B9-B87B-DC7E6C081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8159B7F9-3ED7-455E-B8EE-89D6DA9BB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B309-C2CE-4D90-B104-F7E98438FC65}" type="slidenum">
              <a:rPr lang="tr-TR" smtClean="0"/>
              <a:t>8</a:t>
            </a:fld>
            <a:endParaRPr lang="tr-TR"/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EA8B0534-735D-4E60-AE9C-C2143FE0C698}"/>
              </a:ext>
            </a:extLst>
          </p:cNvPr>
          <p:cNvSpPr/>
          <p:nvPr/>
        </p:nvSpPr>
        <p:spPr>
          <a:xfrm>
            <a:off x="857249" y="1088967"/>
            <a:ext cx="6734175" cy="3895725"/>
          </a:xfrm>
          <a:prstGeom prst="rect">
            <a:avLst/>
          </a:prstGeom>
          <a:solidFill>
            <a:schemeClr val="bg2"/>
          </a:solidFill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r-TR" sz="28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DR-</a:t>
            </a:r>
            <a:r>
              <a:rPr lang="tr-TR" sz="2800" b="1" dirty="0" err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STRaNGe</a:t>
            </a:r>
            <a:endParaRPr lang="tr-TR" sz="2800" b="1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C4CE1843-D30C-4FCE-A38B-A6DEFD084917}"/>
              </a:ext>
            </a:extLst>
          </p:cNvPr>
          <p:cNvSpPr/>
          <p:nvPr/>
        </p:nvSpPr>
        <p:spPr>
          <a:xfrm>
            <a:off x="7761389" y="1088966"/>
            <a:ext cx="905661" cy="3895725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tr-TR" sz="32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DRAM</a:t>
            </a:r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493CB6A7-2151-4AFC-AE91-89A096F11D7B}"/>
              </a:ext>
            </a:extLst>
          </p:cNvPr>
          <p:cNvSpPr/>
          <p:nvPr/>
        </p:nvSpPr>
        <p:spPr>
          <a:xfrm>
            <a:off x="1639573" y="1657351"/>
            <a:ext cx="3390118" cy="32130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err="1">
                <a:solidFill>
                  <a:schemeClr val="accent5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Random</a:t>
            </a:r>
            <a:r>
              <a:rPr lang="tr-TR" sz="2800" b="1" dirty="0">
                <a:solidFill>
                  <a:schemeClr val="accent5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tr-TR" sz="2800" b="1" dirty="0" err="1">
                <a:solidFill>
                  <a:schemeClr val="accent5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Number</a:t>
            </a:r>
            <a:r>
              <a:rPr lang="tr-TR" sz="2800" b="1" dirty="0">
                <a:solidFill>
                  <a:schemeClr val="accent5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tr-TR" sz="2800" b="1" dirty="0" err="1">
                <a:solidFill>
                  <a:schemeClr val="accent5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Buffering</a:t>
            </a:r>
            <a:r>
              <a:rPr lang="tr-TR" sz="2800" b="1" dirty="0">
                <a:solidFill>
                  <a:schemeClr val="accent5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tr-TR" sz="2800" b="1" dirty="0" err="1">
                <a:solidFill>
                  <a:schemeClr val="accent5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Mechanism</a:t>
            </a:r>
            <a:endParaRPr lang="tr-TR" sz="2800" b="1" dirty="0">
              <a:solidFill>
                <a:schemeClr val="accent5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087BAA3C-2611-412B-83A8-8C8FE4737EED}"/>
              </a:ext>
            </a:extLst>
          </p:cNvPr>
          <p:cNvSpPr/>
          <p:nvPr/>
        </p:nvSpPr>
        <p:spPr>
          <a:xfrm>
            <a:off x="5114673" y="1657351"/>
            <a:ext cx="2325307" cy="32130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RNG-</a:t>
            </a:r>
            <a:r>
              <a:rPr lang="tr-TR" sz="2800" b="1" dirty="0" err="1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Aware</a:t>
            </a:r>
            <a:r>
              <a:rPr lang="tr-TR" sz="2800" b="1" dirty="0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tr-TR" sz="2800" b="1" dirty="0" err="1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Scheduler</a:t>
            </a:r>
            <a:endParaRPr lang="tr-TR" sz="2800" b="1" dirty="0">
              <a:solidFill>
                <a:schemeClr val="accent2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A9C21762-ED25-4498-B43E-94BDDB301F77}"/>
              </a:ext>
            </a:extLst>
          </p:cNvPr>
          <p:cNvSpPr/>
          <p:nvPr/>
        </p:nvSpPr>
        <p:spPr>
          <a:xfrm>
            <a:off x="1002791" y="1657351"/>
            <a:ext cx="534989" cy="32130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tr-TR" sz="2400" b="1" dirty="0">
                <a:solidFill>
                  <a:schemeClr val="accent6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Application </a:t>
            </a:r>
            <a:r>
              <a:rPr lang="tr-TR" sz="2400" b="1" dirty="0" err="1">
                <a:solidFill>
                  <a:schemeClr val="accent6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Interface</a:t>
            </a:r>
            <a:endParaRPr lang="tr-TR" sz="2400" b="1" dirty="0">
              <a:solidFill>
                <a:schemeClr val="accent6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56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D93D54F-9D8E-474C-8687-5C05B99B1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DR-</a:t>
            </a:r>
            <a:r>
              <a:rPr lang="tr-TR" dirty="0" err="1"/>
              <a:t>STRaNGe</a:t>
            </a:r>
            <a:r>
              <a:rPr lang="tr-TR" dirty="0"/>
              <a:t>: </a:t>
            </a:r>
            <a:r>
              <a:rPr lang="tr-TR" dirty="0" err="1"/>
              <a:t>Overview</a:t>
            </a:r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B30A2FE-0BCE-46B9-B87B-DC7E6C081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8159B7F9-3ED7-455E-B8EE-89D6DA9BB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B309-C2CE-4D90-B104-F7E98438FC65}" type="slidenum">
              <a:rPr lang="tr-TR" smtClean="0"/>
              <a:t>9</a:t>
            </a:fld>
            <a:endParaRPr lang="tr-TR"/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EA8B0534-735D-4E60-AE9C-C2143FE0C698}"/>
              </a:ext>
            </a:extLst>
          </p:cNvPr>
          <p:cNvSpPr/>
          <p:nvPr/>
        </p:nvSpPr>
        <p:spPr>
          <a:xfrm>
            <a:off x="857249" y="1079640"/>
            <a:ext cx="6734175" cy="3895725"/>
          </a:xfrm>
          <a:prstGeom prst="rect">
            <a:avLst/>
          </a:prstGeom>
          <a:solidFill>
            <a:schemeClr val="bg2"/>
          </a:solidFill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r-TR" sz="28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DR-</a:t>
            </a:r>
            <a:r>
              <a:rPr lang="tr-TR" sz="2800" b="1" dirty="0" err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STRaNGe</a:t>
            </a:r>
            <a:endParaRPr lang="tr-TR" sz="2800" b="1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C4CE1843-D30C-4FCE-A38B-A6DEFD084917}"/>
              </a:ext>
            </a:extLst>
          </p:cNvPr>
          <p:cNvSpPr/>
          <p:nvPr/>
        </p:nvSpPr>
        <p:spPr>
          <a:xfrm>
            <a:off x="7761389" y="1079639"/>
            <a:ext cx="905661" cy="3895725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tr-TR" sz="32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DRAM</a:t>
            </a:r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493CB6A7-2151-4AFC-AE91-89A096F11D7B}"/>
              </a:ext>
            </a:extLst>
          </p:cNvPr>
          <p:cNvSpPr/>
          <p:nvPr/>
        </p:nvSpPr>
        <p:spPr>
          <a:xfrm>
            <a:off x="1639573" y="1648024"/>
            <a:ext cx="3390118" cy="32130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r-TR" sz="2000" b="1" dirty="0">
                <a:solidFill>
                  <a:schemeClr val="accent5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RN </a:t>
            </a:r>
            <a:r>
              <a:rPr lang="tr-TR" sz="2000" b="1" dirty="0" err="1">
                <a:solidFill>
                  <a:schemeClr val="accent5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Buffering</a:t>
            </a:r>
            <a:r>
              <a:rPr lang="tr-TR" sz="2000" b="1" dirty="0">
                <a:solidFill>
                  <a:schemeClr val="accent5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tr-TR" sz="2000" b="1" dirty="0" err="1">
                <a:solidFill>
                  <a:schemeClr val="accent5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Mechanism</a:t>
            </a:r>
            <a:endParaRPr lang="tr-TR" sz="2000" b="1" dirty="0">
              <a:solidFill>
                <a:schemeClr val="accent5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087BAA3C-2611-412B-83A8-8C8FE4737EED}"/>
              </a:ext>
            </a:extLst>
          </p:cNvPr>
          <p:cNvSpPr/>
          <p:nvPr/>
        </p:nvSpPr>
        <p:spPr>
          <a:xfrm>
            <a:off x="5114673" y="1648024"/>
            <a:ext cx="2325307" cy="32130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RNG-</a:t>
            </a:r>
            <a:r>
              <a:rPr lang="tr-TR" sz="2800" b="1" dirty="0" err="1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Aware</a:t>
            </a:r>
            <a:r>
              <a:rPr lang="tr-TR" sz="2800" b="1" dirty="0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tr-TR" sz="2800" b="1" dirty="0" err="1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Scheduler</a:t>
            </a:r>
            <a:endParaRPr lang="tr-TR" sz="2800" b="1" dirty="0">
              <a:solidFill>
                <a:schemeClr val="accent2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A9C21762-ED25-4498-B43E-94BDDB301F77}"/>
              </a:ext>
            </a:extLst>
          </p:cNvPr>
          <p:cNvSpPr/>
          <p:nvPr/>
        </p:nvSpPr>
        <p:spPr>
          <a:xfrm>
            <a:off x="1002791" y="1648024"/>
            <a:ext cx="534989" cy="32130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tr-TR" sz="2400" b="1" dirty="0">
                <a:solidFill>
                  <a:schemeClr val="accent6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Application </a:t>
            </a:r>
            <a:r>
              <a:rPr lang="tr-TR" sz="2400" b="1" dirty="0" err="1">
                <a:solidFill>
                  <a:schemeClr val="accent6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Interface</a:t>
            </a:r>
            <a:endParaRPr lang="tr-TR" sz="2400" b="1" dirty="0">
              <a:solidFill>
                <a:schemeClr val="accent6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B463E193-3830-4D63-A6E9-DCF924C706A1}"/>
              </a:ext>
            </a:extLst>
          </p:cNvPr>
          <p:cNvSpPr/>
          <p:nvPr/>
        </p:nvSpPr>
        <p:spPr>
          <a:xfrm>
            <a:off x="1724677" y="2108340"/>
            <a:ext cx="3220031" cy="18192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algn="ctr"/>
            <a:r>
              <a:rPr lang="tr-TR" sz="2000" b="1" dirty="0">
                <a:solidFill>
                  <a:schemeClr val="accent6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DRAM </a:t>
            </a:r>
            <a:r>
              <a:rPr lang="tr-TR" sz="2000" b="1" dirty="0" err="1">
                <a:solidFill>
                  <a:schemeClr val="accent6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Idleness</a:t>
            </a:r>
            <a:r>
              <a:rPr lang="tr-TR" sz="2000" b="1" dirty="0">
                <a:solidFill>
                  <a:schemeClr val="accent6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tr-TR" sz="2000" b="1" dirty="0" err="1">
                <a:solidFill>
                  <a:schemeClr val="accent6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Predictor</a:t>
            </a:r>
            <a:endParaRPr lang="tr-TR" sz="2000" b="1" dirty="0">
              <a:solidFill>
                <a:schemeClr val="accent6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id="{AC33A282-BC4A-48E3-8183-9E02B463A022}"/>
              </a:ext>
            </a:extLst>
          </p:cNvPr>
          <p:cNvSpPr/>
          <p:nvPr/>
        </p:nvSpPr>
        <p:spPr>
          <a:xfrm>
            <a:off x="1820156" y="2463766"/>
            <a:ext cx="3028949" cy="37147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500" b="1" dirty="0" err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Last</a:t>
            </a:r>
            <a:r>
              <a:rPr lang="tr-TR" sz="15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tr-TR" sz="1500" b="1" dirty="0" err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Accessed</a:t>
            </a:r>
            <a:r>
              <a:rPr lang="tr-TR" sz="15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Memory </a:t>
            </a:r>
            <a:r>
              <a:rPr lang="tr-TR" sz="1500" b="1" dirty="0" err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Address</a:t>
            </a:r>
            <a:endParaRPr lang="tr-TR" sz="1500" b="1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3" name="Dikdörtgen 12">
            <a:extLst>
              <a:ext uri="{FF2B5EF4-FFF2-40B4-BE49-F238E27FC236}">
                <a16:creationId xmlns:a16="http://schemas.microsoft.com/office/drawing/2014/main" id="{4D612944-A859-43D2-AE36-BB0544116C14}"/>
              </a:ext>
            </a:extLst>
          </p:cNvPr>
          <p:cNvSpPr/>
          <p:nvPr/>
        </p:nvSpPr>
        <p:spPr>
          <a:xfrm>
            <a:off x="1820156" y="3100382"/>
            <a:ext cx="3028949" cy="37147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500" b="1" dirty="0" err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Predictor</a:t>
            </a:r>
            <a:r>
              <a:rPr lang="tr-TR" sz="15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tr-TR" sz="1500" b="1" dirty="0" err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Table</a:t>
            </a:r>
            <a:r>
              <a:rPr lang="tr-TR" sz="15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</a:p>
        </p:txBody>
      </p:sp>
      <p:sp>
        <p:nvSpPr>
          <p:cNvPr id="14" name="Dikdörtgen 13">
            <a:extLst>
              <a:ext uri="{FF2B5EF4-FFF2-40B4-BE49-F238E27FC236}">
                <a16:creationId xmlns:a16="http://schemas.microsoft.com/office/drawing/2014/main" id="{F0FAB946-6A1E-4348-808B-7411394A9C64}"/>
              </a:ext>
            </a:extLst>
          </p:cNvPr>
          <p:cNvSpPr/>
          <p:nvPr/>
        </p:nvSpPr>
        <p:spPr>
          <a:xfrm>
            <a:off x="2084356" y="3100382"/>
            <a:ext cx="310674" cy="3714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500" b="1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17" name="Bağlayıcı: Dirsek 16">
            <a:extLst>
              <a:ext uri="{FF2B5EF4-FFF2-40B4-BE49-F238E27FC236}">
                <a16:creationId xmlns:a16="http://schemas.microsoft.com/office/drawing/2014/main" id="{675BB043-30DF-4B8D-88D0-5CC1AA408E17}"/>
              </a:ext>
            </a:extLst>
          </p:cNvPr>
          <p:cNvCxnSpPr>
            <a:cxnSpLocks/>
            <a:stCxn id="14" idx="2"/>
            <a:endCxn id="18" idx="1"/>
          </p:cNvCxnSpPr>
          <p:nvPr/>
        </p:nvCxnSpPr>
        <p:spPr>
          <a:xfrm rot="16200000" flipH="1">
            <a:off x="2302583" y="3408966"/>
            <a:ext cx="234852" cy="360633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AFAEDCC0-96EE-464D-A101-DE34A3EBB45C}"/>
              </a:ext>
            </a:extLst>
          </p:cNvPr>
          <p:cNvSpPr txBox="1"/>
          <p:nvPr/>
        </p:nvSpPr>
        <p:spPr>
          <a:xfrm>
            <a:off x="2600326" y="3545126"/>
            <a:ext cx="219198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" i="1" dirty="0">
                <a:solidFill>
                  <a:schemeClr val="accent6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2-bit </a:t>
            </a:r>
            <a:r>
              <a:rPr lang="tr-TR" sz="1500" i="1" dirty="0" err="1">
                <a:solidFill>
                  <a:schemeClr val="accent6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saturating</a:t>
            </a:r>
            <a:r>
              <a:rPr lang="tr-TR" sz="1500" i="1" dirty="0">
                <a:solidFill>
                  <a:schemeClr val="accent6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tr-TR" sz="1500" i="1" dirty="0" err="1">
                <a:solidFill>
                  <a:schemeClr val="accent6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counter</a:t>
            </a:r>
            <a:endParaRPr lang="tr-TR" sz="1500" i="1" dirty="0">
              <a:solidFill>
                <a:schemeClr val="accent6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2" name="Dikdörtgen 21">
            <a:extLst>
              <a:ext uri="{FF2B5EF4-FFF2-40B4-BE49-F238E27FC236}">
                <a16:creationId xmlns:a16="http://schemas.microsoft.com/office/drawing/2014/main" id="{4703E3F5-5263-4570-8376-2931CD3159E3}"/>
              </a:ext>
            </a:extLst>
          </p:cNvPr>
          <p:cNvSpPr/>
          <p:nvPr/>
        </p:nvSpPr>
        <p:spPr>
          <a:xfrm>
            <a:off x="1724677" y="4097867"/>
            <a:ext cx="3220031" cy="5468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/>
            <a:r>
              <a:rPr lang="tr-TR" sz="2000" b="1" dirty="0" err="1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Random</a:t>
            </a:r>
            <a:r>
              <a:rPr lang="tr-TR" sz="2000" b="1" dirty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tr-TR" sz="2000" b="1" dirty="0" err="1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Number</a:t>
            </a:r>
            <a:r>
              <a:rPr lang="tr-TR" sz="2000" b="1" dirty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tr-TR" sz="2000" b="1" dirty="0" err="1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Buffer</a:t>
            </a:r>
            <a:endParaRPr lang="tr-TR" sz="2000" b="1" dirty="0">
              <a:solidFill>
                <a:schemeClr val="accent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6" name="Dikdörtgen 25">
            <a:extLst>
              <a:ext uri="{FF2B5EF4-FFF2-40B4-BE49-F238E27FC236}">
                <a16:creationId xmlns:a16="http://schemas.microsoft.com/office/drawing/2014/main" id="{76F65E44-F90F-416F-922A-1D9C5EB3DA8E}"/>
              </a:ext>
            </a:extLst>
          </p:cNvPr>
          <p:cNvSpPr/>
          <p:nvPr/>
        </p:nvSpPr>
        <p:spPr>
          <a:xfrm>
            <a:off x="0" y="5149680"/>
            <a:ext cx="9143998" cy="6996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tr-TR" b="1" dirty="0" err="1">
                <a:solidFill>
                  <a:schemeClr val="accent6">
                    <a:lumMod val="75000"/>
                  </a:schemeClr>
                </a:solidFill>
              </a:rPr>
              <a:t>Predicts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and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utilizes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b="1" dirty="0" err="1">
                <a:solidFill>
                  <a:schemeClr val="tx1"/>
                </a:solidFill>
              </a:rPr>
              <a:t>idle</a:t>
            </a:r>
            <a:r>
              <a:rPr lang="tr-TR" b="1" dirty="0">
                <a:solidFill>
                  <a:schemeClr val="tx1"/>
                </a:solidFill>
              </a:rPr>
              <a:t> DRAM </a:t>
            </a:r>
            <a:r>
              <a:rPr lang="tr-TR" b="1" dirty="0" err="1">
                <a:solidFill>
                  <a:schemeClr val="tx1"/>
                </a:solidFill>
              </a:rPr>
              <a:t>channels</a:t>
            </a:r>
            <a:r>
              <a:rPr lang="tr-TR" b="1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to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generate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random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numbers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tr-TR" b="1" dirty="0" err="1">
                <a:solidFill>
                  <a:schemeClr val="accent2">
                    <a:lumMod val="75000"/>
                  </a:schemeClr>
                </a:solidFill>
              </a:rPr>
              <a:t>Stores</a:t>
            </a:r>
            <a:r>
              <a:rPr lang="tr-TR" b="1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the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generated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random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numbers</a:t>
            </a:r>
            <a:r>
              <a:rPr lang="tr-TR" dirty="0">
                <a:solidFill>
                  <a:schemeClr val="tx1"/>
                </a:solidFill>
              </a:rPr>
              <a:t> in a </a:t>
            </a:r>
            <a:r>
              <a:rPr lang="tr-TR" dirty="0" err="1">
                <a:solidFill>
                  <a:schemeClr val="tx1"/>
                </a:solidFill>
              </a:rPr>
              <a:t>buffer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to</a:t>
            </a:r>
            <a:r>
              <a:rPr lang="tr-TR" dirty="0">
                <a:solidFill>
                  <a:schemeClr val="tx1"/>
                </a:solidFill>
              </a:rPr>
              <a:t> be </a:t>
            </a:r>
            <a:r>
              <a:rPr lang="tr-TR" dirty="0" err="1">
                <a:solidFill>
                  <a:schemeClr val="tx1"/>
                </a:solidFill>
              </a:rPr>
              <a:t>served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to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upcoming</a:t>
            </a:r>
            <a:r>
              <a:rPr lang="tr-TR" dirty="0">
                <a:solidFill>
                  <a:schemeClr val="tx1"/>
                </a:solidFill>
              </a:rPr>
              <a:t> RNG </a:t>
            </a:r>
            <a:r>
              <a:rPr lang="tr-TR" dirty="0" err="1">
                <a:solidFill>
                  <a:schemeClr val="tx1"/>
                </a:solidFill>
              </a:rPr>
              <a:t>requests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7" name="Dikdörtgen 26">
            <a:extLst>
              <a:ext uri="{FF2B5EF4-FFF2-40B4-BE49-F238E27FC236}">
                <a16:creationId xmlns:a16="http://schemas.microsoft.com/office/drawing/2014/main" id="{F83D6FF9-1767-479C-9341-B1237E538939}"/>
              </a:ext>
            </a:extLst>
          </p:cNvPr>
          <p:cNvSpPr/>
          <p:nvPr/>
        </p:nvSpPr>
        <p:spPr>
          <a:xfrm>
            <a:off x="0" y="5823693"/>
            <a:ext cx="9143998" cy="41126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err="1">
                <a:solidFill>
                  <a:schemeClr val="bg1"/>
                </a:solidFill>
              </a:rPr>
              <a:t>Serves</a:t>
            </a:r>
            <a:r>
              <a:rPr lang="tr-TR" sz="2400" b="1" dirty="0">
                <a:solidFill>
                  <a:schemeClr val="bg1"/>
                </a:solidFill>
              </a:rPr>
              <a:t> RNG </a:t>
            </a:r>
            <a:r>
              <a:rPr lang="tr-TR" sz="2400" b="1" dirty="0" err="1">
                <a:solidFill>
                  <a:schemeClr val="bg1"/>
                </a:solidFill>
              </a:rPr>
              <a:t>requests</a:t>
            </a:r>
            <a:r>
              <a:rPr lang="tr-TR" sz="2400" b="1" dirty="0">
                <a:solidFill>
                  <a:schemeClr val="bg1"/>
                </a:solidFill>
              </a:rPr>
              <a:t> </a:t>
            </a:r>
            <a:r>
              <a:rPr lang="tr-TR" sz="2400" b="1" dirty="0" err="1">
                <a:solidFill>
                  <a:schemeClr val="bg1"/>
                </a:solidFill>
              </a:rPr>
              <a:t>with</a:t>
            </a:r>
            <a:r>
              <a:rPr lang="tr-TR" sz="2400" b="1" dirty="0">
                <a:solidFill>
                  <a:schemeClr val="bg1"/>
                </a:solidFill>
              </a:rPr>
              <a:t> </a:t>
            </a:r>
            <a:r>
              <a:rPr lang="tr-TR" sz="2400" b="1" dirty="0" err="1">
                <a:solidFill>
                  <a:schemeClr val="bg1"/>
                </a:solidFill>
              </a:rPr>
              <a:t>low</a:t>
            </a:r>
            <a:r>
              <a:rPr lang="tr-TR" sz="2400" b="1" dirty="0">
                <a:solidFill>
                  <a:schemeClr val="bg1"/>
                </a:solidFill>
              </a:rPr>
              <a:t> </a:t>
            </a:r>
            <a:r>
              <a:rPr lang="tr-TR" sz="2400" b="1" dirty="0" err="1">
                <a:solidFill>
                  <a:schemeClr val="bg1"/>
                </a:solidFill>
              </a:rPr>
              <a:t>latency</a:t>
            </a:r>
            <a:endParaRPr lang="tr-TR" sz="2400" b="1" dirty="0">
              <a:solidFill>
                <a:schemeClr val="bg1"/>
              </a:solidFill>
            </a:endParaRPr>
          </a:p>
        </p:txBody>
      </p:sp>
      <p:sp>
        <p:nvSpPr>
          <p:cNvPr id="28" name="Dikdörtgen 27">
            <a:extLst>
              <a:ext uri="{FF2B5EF4-FFF2-40B4-BE49-F238E27FC236}">
                <a16:creationId xmlns:a16="http://schemas.microsoft.com/office/drawing/2014/main" id="{51A1116C-7A0A-46E0-A3B4-1DF270A3CE93}"/>
              </a:ext>
            </a:extLst>
          </p:cNvPr>
          <p:cNvSpPr/>
          <p:nvPr/>
        </p:nvSpPr>
        <p:spPr>
          <a:xfrm>
            <a:off x="323850" y="828675"/>
            <a:ext cx="8499071" cy="797361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9" name="Dikdörtgen 28">
            <a:extLst>
              <a:ext uri="{FF2B5EF4-FFF2-40B4-BE49-F238E27FC236}">
                <a16:creationId xmlns:a16="http://schemas.microsoft.com/office/drawing/2014/main" id="{F30E6A78-4499-4A47-B0BC-0573D1387661}"/>
              </a:ext>
            </a:extLst>
          </p:cNvPr>
          <p:cNvSpPr/>
          <p:nvPr/>
        </p:nvSpPr>
        <p:spPr>
          <a:xfrm>
            <a:off x="780155" y="1625880"/>
            <a:ext cx="788651" cy="342237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0" name="Dikdörtgen 29">
            <a:extLst>
              <a:ext uri="{FF2B5EF4-FFF2-40B4-BE49-F238E27FC236}">
                <a16:creationId xmlns:a16="http://schemas.microsoft.com/office/drawing/2014/main" id="{4ACFAAB7-3023-48DD-B8C2-8E259D43EAA0}"/>
              </a:ext>
            </a:extLst>
          </p:cNvPr>
          <p:cNvSpPr/>
          <p:nvPr/>
        </p:nvSpPr>
        <p:spPr>
          <a:xfrm>
            <a:off x="5054901" y="1625879"/>
            <a:ext cx="3913562" cy="339552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1" name="Dikdörtgen 30">
            <a:extLst>
              <a:ext uri="{FF2B5EF4-FFF2-40B4-BE49-F238E27FC236}">
                <a16:creationId xmlns:a16="http://schemas.microsoft.com/office/drawing/2014/main" id="{E5A66989-04D7-4578-9A11-C8D564AB9603}"/>
              </a:ext>
            </a:extLst>
          </p:cNvPr>
          <p:cNvSpPr/>
          <p:nvPr/>
        </p:nvSpPr>
        <p:spPr>
          <a:xfrm>
            <a:off x="1568806" y="4874081"/>
            <a:ext cx="3486095" cy="198287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4" name="Dikdörtgen: Köşeleri Yuvarlatılmış 33">
            <a:extLst>
              <a:ext uri="{FF2B5EF4-FFF2-40B4-BE49-F238E27FC236}">
                <a16:creationId xmlns:a16="http://schemas.microsoft.com/office/drawing/2014/main" id="{FF16EB27-2C80-4082-898C-9E273C1D782F}"/>
              </a:ext>
            </a:extLst>
          </p:cNvPr>
          <p:cNvSpPr/>
          <p:nvPr/>
        </p:nvSpPr>
        <p:spPr>
          <a:xfrm>
            <a:off x="5264616" y="2316769"/>
            <a:ext cx="3674572" cy="893723"/>
          </a:xfrm>
          <a:prstGeom prst="roundRect">
            <a:avLst/>
          </a:prstGeom>
          <a:solidFill>
            <a:srgbClr val="E1E1FF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u="sng" dirty="0" err="1">
                <a:solidFill>
                  <a:srgbClr val="7030A0"/>
                </a:solidFill>
                <a:latin typeface="+mj-lt"/>
                <a:ea typeface="Roboto" panose="02000000000000000000" pitchFamily="2" charset="0"/>
              </a:rPr>
              <a:t>Key</a:t>
            </a:r>
            <a:r>
              <a:rPr lang="tr-TR" b="1" u="sng" dirty="0">
                <a:solidFill>
                  <a:srgbClr val="7030A0"/>
                </a:solidFill>
                <a:latin typeface="+mj-lt"/>
                <a:ea typeface="Roboto" panose="02000000000000000000" pitchFamily="2" charset="0"/>
              </a:rPr>
              <a:t> </a:t>
            </a:r>
            <a:r>
              <a:rPr lang="tr-TR" b="1" u="sng" dirty="0" err="1">
                <a:solidFill>
                  <a:srgbClr val="7030A0"/>
                </a:solidFill>
                <a:latin typeface="+mj-lt"/>
                <a:ea typeface="Roboto" panose="02000000000000000000" pitchFamily="2" charset="0"/>
              </a:rPr>
              <a:t>Idea</a:t>
            </a:r>
            <a:r>
              <a:rPr lang="tr-TR" b="1" u="sng" dirty="0">
                <a:solidFill>
                  <a:srgbClr val="7030A0"/>
                </a:solidFill>
                <a:latin typeface="+mj-lt"/>
                <a:ea typeface="Roboto" panose="02000000000000000000" pitchFamily="2" charset="0"/>
              </a:rPr>
              <a:t>:</a:t>
            </a:r>
            <a:r>
              <a:rPr lang="tr-TR" b="1" dirty="0">
                <a:solidFill>
                  <a:srgbClr val="7030A0"/>
                </a:solidFill>
                <a:latin typeface="+mj-lt"/>
                <a:ea typeface="Roboto" panose="02000000000000000000" pitchFamily="2" charset="0"/>
              </a:rPr>
              <a:t> </a:t>
            </a:r>
            <a:r>
              <a:rPr lang="tr-TR" dirty="0" err="1">
                <a:solidFill>
                  <a:schemeClr val="tx1"/>
                </a:solidFill>
                <a:latin typeface="+mj-lt"/>
                <a:ea typeface="Roboto" panose="02000000000000000000" pitchFamily="2" charset="0"/>
              </a:rPr>
              <a:t>Use</a:t>
            </a:r>
            <a:r>
              <a:rPr lang="tr-TR" dirty="0">
                <a:solidFill>
                  <a:schemeClr val="tx1"/>
                </a:solidFill>
                <a:latin typeface="+mj-lt"/>
                <a:ea typeface="Roboto" panose="02000000000000000000" pitchFamily="2" charset="0"/>
              </a:rPr>
              <a:t> </a:t>
            </a:r>
            <a:r>
              <a:rPr lang="tr-TR" b="1" dirty="0" err="1">
                <a:solidFill>
                  <a:schemeClr val="tx1"/>
                </a:solidFill>
                <a:latin typeface="+mj-lt"/>
                <a:ea typeface="Roboto" panose="02000000000000000000" pitchFamily="2" charset="0"/>
              </a:rPr>
              <a:t>the</a:t>
            </a:r>
            <a:r>
              <a:rPr lang="tr-TR" b="1" dirty="0">
                <a:solidFill>
                  <a:schemeClr val="tx1"/>
                </a:solidFill>
                <a:latin typeface="+mj-lt"/>
                <a:ea typeface="Roboto" panose="02000000000000000000" pitchFamily="2" charset="0"/>
              </a:rPr>
              <a:t> </a:t>
            </a:r>
            <a:r>
              <a:rPr lang="tr-TR" b="1" dirty="0" err="1">
                <a:solidFill>
                  <a:schemeClr val="tx1"/>
                </a:solidFill>
                <a:latin typeface="+mj-lt"/>
                <a:ea typeface="Roboto" panose="02000000000000000000" pitchFamily="2" charset="0"/>
              </a:rPr>
              <a:t>last</a:t>
            </a:r>
            <a:r>
              <a:rPr lang="tr-TR" b="1" dirty="0">
                <a:solidFill>
                  <a:schemeClr val="tx1"/>
                </a:solidFill>
                <a:latin typeface="+mj-lt"/>
                <a:ea typeface="Roboto" panose="02000000000000000000" pitchFamily="2" charset="0"/>
              </a:rPr>
              <a:t> </a:t>
            </a:r>
            <a:r>
              <a:rPr lang="tr-TR" b="1" dirty="0" err="1">
                <a:solidFill>
                  <a:schemeClr val="tx1"/>
                </a:solidFill>
                <a:latin typeface="+mj-lt"/>
                <a:ea typeface="Roboto" panose="02000000000000000000" pitchFamily="2" charset="0"/>
              </a:rPr>
              <a:t>accessed</a:t>
            </a:r>
            <a:br>
              <a:rPr lang="tr-TR" b="1" dirty="0">
                <a:solidFill>
                  <a:schemeClr val="tx1"/>
                </a:solidFill>
                <a:latin typeface="+mj-lt"/>
                <a:ea typeface="Roboto" panose="02000000000000000000" pitchFamily="2" charset="0"/>
              </a:rPr>
            </a:br>
            <a:r>
              <a:rPr lang="tr-TR" b="1" dirty="0">
                <a:solidFill>
                  <a:schemeClr val="tx1"/>
                </a:solidFill>
                <a:latin typeface="+mj-lt"/>
                <a:ea typeface="Roboto" panose="02000000000000000000" pitchFamily="2" charset="0"/>
              </a:rPr>
              <a:t> </a:t>
            </a:r>
            <a:r>
              <a:rPr lang="tr-TR" b="1" dirty="0" err="1">
                <a:solidFill>
                  <a:schemeClr val="tx1"/>
                </a:solidFill>
                <a:latin typeface="+mj-lt"/>
                <a:ea typeface="Roboto" panose="02000000000000000000" pitchFamily="2" charset="0"/>
              </a:rPr>
              <a:t>memory</a:t>
            </a:r>
            <a:r>
              <a:rPr lang="tr-TR" b="1" dirty="0">
                <a:solidFill>
                  <a:schemeClr val="tx1"/>
                </a:solidFill>
                <a:latin typeface="+mj-lt"/>
                <a:ea typeface="Roboto" panose="02000000000000000000" pitchFamily="2" charset="0"/>
              </a:rPr>
              <a:t> </a:t>
            </a:r>
            <a:r>
              <a:rPr lang="tr-TR" b="1" dirty="0" err="1">
                <a:solidFill>
                  <a:schemeClr val="tx1"/>
                </a:solidFill>
                <a:latin typeface="+mj-lt"/>
                <a:ea typeface="Roboto" panose="02000000000000000000" pitchFamily="2" charset="0"/>
              </a:rPr>
              <a:t>addresses</a:t>
            </a:r>
            <a:r>
              <a:rPr lang="tr-TR" b="1" dirty="0">
                <a:solidFill>
                  <a:schemeClr val="tx1"/>
                </a:solidFill>
                <a:latin typeface="+mj-lt"/>
                <a:ea typeface="Roboto" panose="02000000000000000000" pitchFamily="2" charset="0"/>
              </a:rPr>
              <a:t> </a:t>
            </a:r>
            <a:r>
              <a:rPr lang="tr-TR" dirty="0" err="1">
                <a:solidFill>
                  <a:schemeClr val="tx1"/>
                </a:solidFill>
                <a:latin typeface="+mj-lt"/>
                <a:ea typeface="Roboto" panose="02000000000000000000" pitchFamily="2" charset="0"/>
              </a:rPr>
              <a:t>to</a:t>
            </a:r>
            <a:r>
              <a:rPr lang="tr-TR" dirty="0">
                <a:solidFill>
                  <a:schemeClr val="tx1"/>
                </a:solidFill>
                <a:latin typeface="+mj-lt"/>
                <a:ea typeface="Roboto" panose="02000000000000000000" pitchFamily="2" charset="0"/>
              </a:rPr>
              <a:t> </a:t>
            </a:r>
            <a:r>
              <a:rPr lang="tr-TR" dirty="0" err="1">
                <a:solidFill>
                  <a:schemeClr val="tx1"/>
                </a:solidFill>
                <a:latin typeface="+mj-lt"/>
                <a:ea typeface="Roboto" panose="02000000000000000000" pitchFamily="2" charset="0"/>
              </a:rPr>
              <a:t>predict</a:t>
            </a:r>
            <a:r>
              <a:rPr lang="tr-TR" dirty="0">
                <a:solidFill>
                  <a:schemeClr val="tx1"/>
                </a:solidFill>
                <a:latin typeface="+mj-lt"/>
                <a:ea typeface="Roboto" panose="02000000000000000000" pitchFamily="2" charset="0"/>
              </a:rPr>
              <a:t> </a:t>
            </a:r>
            <a:br>
              <a:rPr lang="tr-TR" dirty="0">
                <a:solidFill>
                  <a:schemeClr val="tx1"/>
                </a:solidFill>
                <a:latin typeface="+mj-lt"/>
                <a:ea typeface="Roboto" panose="02000000000000000000" pitchFamily="2" charset="0"/>
              </a:rPr>
            </a:br>
            <a:r>
              <a:rPr lang="tr-TR" dirty="0" err="1">
                <a:solidFill>
                  <a:schemeClr val="tx1"/>
                </a:solidFill>
                <a:latin typeface="+mj-lt"/>
                <a:ea typeface="Roboto" panose="02000000000000000000" pitchFamily="2" charset="0"/>
              </a:rPr>
              <a:t>the</a:t>
            </a:r>
            <a:r>
              <a:rPr lang="tr-TR" dirty="0">
                <a:solidFill>
                  <a:schemeClr val="tx1"/>
                </a:solidFill>
                <a:latin typeface="+mj-lt"/>
                <a:ea typeface="Roboto" panose="02000000000000000000" pitchFamily="2" charset="0"/>
              </a:rPr>
              <a:t> </a:t>
            </a:r>
            <a:r>
              <a:rPr lang="tr-TR" dirty="0" err="1">
                <a:solidFill>
                  <a:schemeClr val="tx1"/>
                </a:solidFill>
                <a:latin typeface="+mj-lt"/>
                <a:ea typeface="Roboto" panose="02000000000000000000" pitchFamily="2" charset="0"/>
              </a:rPr>
              <a:t>length</a:t>
            </a:r>
            <a:r>
              <a:rPr lang="tr-TR" dirty="0">
                <a:solidFill>
                  <a:schemeClr val="tx1"/>
                </a:solidFill>
                <a:latin typeface="+mj-lt"/>
                <a:ea typeface="Roboto" panose="02000000000000000000" pitchFamily="2" charset="0"/>
              </a:rPr>
              <a:t> of </a:t>
            </a:r>
            <a:r>
              <a:rPr lang="tr-TR" dirty="0" err="1">
                <a:solidFill>
                  <a:schemeClr val="tx1"/>
                </a:solidFill>
                <a:latin typeface="+mj-lt"/>
                <a:ea typeface="Roboto" panose="02000000000000000000" pitchFamily="2" charset="0"/>
              </a:rPr>
              <a:t>the</a:t>
            </a:r>
            <a:r>
              <a:rPr lang="tr-TR" dirty="0">
                <a:solidFill>
                  <a:schemeClr val="tx1"/>
                </a:solidFill>
                <a:latin typeface="+mj-lt"/>
                <a:ea typeface="Roboto" panose="02000000000000000000" pitchFamily="2" charset="0"/>
              </a:rPr>
              <a:t> </a:t>
            </a:r>
            <a:r>
              <a:rPr lang="tr-TR" dirty="0" err="1">
                <a:solidFill>
                  <a:schemeClr val="tx1"/>
                </a:solidFill>
                <a:latin typeface="+mj-lt"/>
                <a:ea typeface="Roboto" panose="02000000000000000000" pitchFamily="2" charset="0"/>
              </a:rPr>
              <a:t>idle</a:t>
            </a:r>
            <a:r>
              <a:rPr lang="tr-TR" dirty="0">
                <a:solidFill>
                  <a:schemeClr val="tx1"/>
                </a:solidFill>
                <a:latin typeface="+mj-lt"/>
                <a:ea typeface="Roboto" panose="02000000000000000000" pitchFamily="2" charset="0"/>
              </a:rPr>
              <a:t> </a:t>
            </a:r>
            <a:r>
              <a:rPr lang="tr-TR" dirty="0" err="1">
                <a:solidFill>
                  <a:schemeClr val="tx1"/>
                </a:solidFill>
                <a:latin typeface="+mj-lt"/>
                <a:ea typeface="Roboto" panose="02000000000000000000" pitchFamily="2" charset="0"/>
              </a:rPr>
              <a:t>periods</a:t>
            </a:r>
            <a:endParaRPr lang="tr-TR" sz="2400" dirty="0">
              <a:solidFill>
                <a:schemeClr val="tx1"/>
              </a:solidFill>
              <a:latin typeface="+mj-lt"/>
              <a:ea typeface="Roboto" panose="02000000000000000000" pitchFamily="2" charset="0"/>
            </a:endParaRPr>
          </a:p>
        </p:txBody>
      </p:sp>
      <p:cxnSp>
        <p:nvCxnSpPr>
          <p:cNvPr id="36" name="Bağlayıcı: Dirsek 35">
            <a:extLst>
              <a:ext uri="{FF2B5EF4-FFF2-40B4-BE49-F238E27FC236}">
                <a16:creationId xmlns:a16="http://schemas.microsoft.com/office/drawing/2014/main" id="{A17AE9BC-9C46-4178-9C18-F26884BC8C6B}"/>
              </a:ext>
            </a:extLst>
          </p:cNvPr>
          <p:cNvCxnSpPr>
            <a:cxnSpLocks/>
            <a:stCxn id="12" idx="2"/>
            <a:endCxn id="14" idx="0"/>
          </p:cNvCxnSpPr>
          <p:nvPr/>
        </p:nvCxnSpPr>
        <p:spPr>
          <a:xfrm rot="5400000">
            <a:off x="2654592" y="2420342"/>
            <a:ext cx="265141" cy="1094938"/>
          </a:xfrm>
          <a:prstGeom prst="bentConnector3">
            <a:avLst>
              <a:gd name="adj1" fmla="val 32039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090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8" grpId="0"/>
      <p:bldP spid="22" grpId="0" animBg="1"/>
      <p:bldP spid="26" grpId="0" uiExpand="1" build="allAtOnce" animBg="1"/>
      <p:bldP spid="27" grpId="0" animBg="1"/>
      <p:bldP spid="3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İMİNG" val="|2.8|11.6"/>
</p:tagLst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Özel 2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13534</TotalTime>
  <Words>2337</Words>
  <Application>Microsoft Office PowerPoint</Application>
  <PresentationFormat>Ekran Gösterisi (4:3)</PresentationFormat>
  <Paragraphs>260</Paragraphs>
  <Slides>16</Slides>
  <Notes>16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</vt:lpstr>
      <vt:lpstr>NimbusRomNo9L-Medi</vt:lpstr>
      <vt:lpstr>NimbusRomNo9L-Regu</vt:lpstr>
      <vt:lpstr>Roboto</vt:lpstr>
      <vt:lpstr>Office Teması</vt:lpstr>
      <vt:lpstr>DR-STRaNGe:  End-to-End System Design  for DRAM-based True Random Number Generators</vt:lpstr>
      <vt:lpstr>DR-STRaNGe Summary</vt:lpstr>
      <vt:lpstr>True Random Numbers (TRN)</vt:lpstr>
      <vt:lpstr>Why DRAM-based TRNGs?</vt:lpstr>
      <vt:lpstr>Integration of DRAM-based TRNGs into Real Systems</vt:lpstr>
      <vt:lpstr>Three Key Challenges</vt:lpstr>
      <vt:lpstr>Our Goal</vt:lpstr>
      <vt:lpstr>DR-STRaNGe: Overview</vt:lpstr>
      <vt:lpstr>DR-STRaNGe: Overview</vt:lpstr>
      <vt:lpstr>DR-STRaNGe: Overview</vt:lpstr>
      <vt:lpstr>DR-STRaNGe: Overview</vt:lpstr>
      <vt:lpstr>Evaluation</vt:lpstr>
      <vt:lpstr>Key Results: Performance and Fairness</vt:lpstr>
      <vt:lpstr>Key Results: Scalability, Area, Energy</vt:lpstr>
      <vt:lpstr>More in the Paper</vt:lpstr>
      <vt:lpstr>DR-STRaNGe:  End-to-End System Design  for DRAM-based True Random Number Generators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DR-STRaNGe:  End-to-End System Design for  DRAM-based True Random Number Generators</dc:title>
  <dc:creator>Fatma Nisa Bostancı</dc:creator>
  <cp:lastModifiedBy>Fatma Nisa Bostancı</cp:lastModifiedBy>
  <cp:revision>372</cp:revision>
  <dcterms:created xsi:type="dcterms:W3CDTF">2022-03-02T08:12:14Z</dcterms:created>
  <dcterms:modified xsi:type="dcterms:W3CDTF">2022-03-28T17:52:01Z</dcterms:modified>
</cp:coreProperties>
</file>