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2.xml" ContentType="application/vnd.openxmlformats-officedocument.presentationml.tag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318" r:id="rId4"/>
    <p:sldId id="279" r:id="rId5"/>
    <p:sldId id="336" r:id="rId6"/>
    <p:sldId id="337" r:id="rId7"/>
    <p:sldId id="292" r:id="rId8"/>
    <p:sldId id="258" r:id="rId9"/>
    <p:sldId id="364" r:id="rId10"/>
    <p:sldId id="267" r:id="rId11"/>
    <p:sldId id="357" r:id="rId12"/>
    <p:sldId id="358" r:id="rId13"/>
    <p:sldId id="365" r:id="rId14"/>
    <p:sldId id="373" r:id="rId15"/>
    <p:sldId id="281" r:id="rId16"/>
    <p:sldId id="342" r:id="rId17"/>
    <p:sldId id="339" r:id="rId18"/>
    <p:sldId id="343" r:id="rId19"/>
    <p:sldId id="338" r:id="rId20"/>
    <p:sldId id="344" r:id="rId21"/>
    <p:sldId id="340" r:id="rId22"/>
    <p:sldId id="287" r:id="rId23"/>
    <p:sldId id="293" r:id="rId24"/>
    <p:sldId id="261" r:id="rId25"/>
    <p:sldId id="294" r:id="rId26"/>
    <p:sldId id="270" r:id="rId27"/>
    <p:sldId id="348" r:id="rId28"/>
    <p:sldId id="346" r:id="rId29"/>
    <p:sldId id="345" r:id="rId30"/>
    <p:sldId id="347" r:id="rId31"/>
    <p:sldId id="341" r:id="rId32"/>
    <p:sldId id="302" r:id="rId33"/>
    <p:sldId id="359" r:id="rId34"/>
    <p:sldId id="295" r:id="rId35"/>
    <p:sldId id="370" r:id="rId36"/>
    <p:sldId id="349" r:id="rId37"/>
    <p:sldId id="351" r:id="rId38"/>
    <p:sldId id="367" r:id="rId39"/>
    <p:sldId id="369" r:id="rId40"/>
    <p:sldId id="371" r:id="rId41"/>
    <p:sldId id="296" r:id="rId42"/>
    <p:sldId id="312" r:id="rId43"/>
    <p:sldId id="298" r:id="rId44"/>
    <p:sldId id="262" r:id="rId45"/>
    <p:sldId id="263" r:id="rId46"/>
    <p:sldId id="323" r:id="rId47"/>
    <p:sldId id="313" r:id="rId48"/>
    <p:sldId id="324" r:id="rId49"/>
    <p:sldId id="325" r:id="rId50"/>
    <p:sldId id="316" r:id="rId51"/>
    <p:sldId id="327" r:id="rId52"/>
    <p:sldId id="328" r:id="rId53"/>
    <p:sldId id="356" r:id="rId54"/>
    <p:sldId id="330" r:id="rId55"/>
    <p:sldId id="372" r:id="rId56"/>
    <p:sldId id="362" r:id="rId57"/>
    <p:sldId id="299" r:id="rId58"/>
    <p:sldId id="331" r:id="rId59"/>
    <p:sldId id="363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3754"/>
    <a:srgbClr val="ED6925"/>
    <a:srgbClr val="FFCCCC"/>
    <a:srgbClr val="FFFFFF"/>
    <a:srgbClr val="CCECFF"/>
    <a:srgbClr val="FFBDDE"/>
    <a:srgbClr val="DC3096"/>
    <a:srgbClr val="E6CDFF"/>
    <a:srgbClr val="CC99FF"/>
    <a:srgbClr val="DA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 autoAdjust="0"/>
    <p:restoredTop sz="76381" autoAdjust="0"/>
  </p:normalViewPr>
  <p:slideViewPr>
    <p:cSldViewPr snapToGrid="0">
      <p:cViewPr varScale="1">
        <p:scale>
          <a:sx n="87" d="100"/>
          <a:sy n="87" d="100"/>
        </p:scale>
        <p:origin x="208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AA832AD0-4930-4A38-9417-2B65CA063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5B7EE4F-C375-412A-A2C2-5B3E3E3228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EE74D-3E80-4630-85C1-9DAA3B40707E}" type="datetimeFigureOut">
              <a:rPr lang="tr-TR" smtClean="0"/>
              <a:t>28.03.2022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3C7215F-F397-40E9-8612-970E766789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AE5EB41-4C5E-4B7B-986F-D0317A93D1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505F3-A52E-44E1-BBC9-38B71473DE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461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F0D30-3E46-4825-8588-D9B6072F0A29}" type="datetimeFigureOut">
              <a:rPr lang="tr-TR" smtClean="0"/>
              <a:t>28.03.2022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5BF41-557F-464F-A572-936F8C7D1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63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Hello</a:t>
            </a:r>
            <a:r>
              <a:rPr lang="tr-TR" dirty="0"/>
              <a:t>, </a:t>
            </a:r>
            <a:r>
              <a:rPr lang="tr-TR" dirty="0" err="1"/>
              <a:t>my</a:t>
            </a:r>
            <a:r>
              <a:rPr lang="tr-TR" dirty="0"/>
              <a:t> name is Nisa Bostancı</a:t>
            </a:r>
          </a:p>
          <a:p>
            <a:r>
              <a:rPr lang="tr-TR" dirty="0" err="1"/>
              <a:t>And</a:t>
            </a:r>
            <a:r>
              <a:rPr lang="tr-TR" dirty="0"/>
              <a:t> I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presenting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work</a:t>
            </a:r>
            <a:endParaRPr lang="tr-TR" dirty="0"/>
          </a:p>
          <a:p>
            <a:r>
              <a:rPr lang="tr-TR" dirty="0"/>
              <a:t>DR-STRANGE: </a:t>
            </a:r>
            <a:r>
              <a:rPr lang="tr-TR" dirty="0" err="1"/>
              <a:t>End-to-End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Design </a:t>
            </a:r>
            <a:r>
              <a:rPr lang="tr-TR" dirty="0" err="1"/>
              <a:t>for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DRAM-</a:t>
            </a:r>
            <a:r>
              <a:rPr lang="tr-TR" dirty="0" err="1"/>
              <a:t>based</a:t>
            </a:r>
            <a:r>
              <a:rPr lang="tr-TR" dirty="0"/>
              <a:t> True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Generators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6269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[CLICK] </a:t>
            </a:r>
            <a:r>
              <a:rPr lang="tr-TR" dirty="0" err="1"/>
              <a:t>Systems</a:t>
            </a:r>
            <a:r>
              <a:rPr lang="tr-TR" dirty="0"/>
              <a:t> can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true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dedicated</a:t>
            </a:r>
            <a:r>
              <a:rPr lang="tr-TR" dirty="0"/>
              <a:t> hardware </a:t>
            </a:r>
            <a:r>
              <a:rPr lang="tr-TR" dirty="0" err="1"/>
              <a:t>true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generators</a:t>
            </a:r>
            <a:r>
              <a:rPr lang="tr-TR" dirty="0"/>
              <a:t> </a:t>
            </a:r>
          </a:p>
          <a:p>
            <a:r>
              <a:rPr lang="tr-TR" dirty="0"/>
              <a:t>[CLICK]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sampling</a:t>
            </a:r>
            <a:r>
              <a:rPr lang="tr-TR" dirty="0"/>
              <a:t> </a:t>
            </a:r>
            <a:r>
              <a:rPr lang="tr-TR" dirty="0" err="1"/>
              <a:t>non</a:t>
            </a:r>
            <a:r>
              <a:rPr lang="tr-TR" dirty="0"/>
              <a:t> </a:t>
            </a:r>
            <a:r>
              <a:rPr lang="tr-TR" dirty="0" err="1"/>
              <a:t>deterministic</a:t>
            </a:r>
            <a:r>
              <a:rPr lang="tr-TR" dirty="0"/>
              <a:t> </a:t>
            </a:r>
            <a:r>
              <a:rPr lang="tr-TR" dirty="0" err="1"/>
              <a:t>various</a:t>
            </a:r>
            <a:r>
              <a:rPr lang="tr-TR" dirty="0"/>
              <a:t> </a:t>
            </a:r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/>
              <a:t>phenomena</a:t>
            </a:r>
            <a:endParaRPr lang="tr-TR" dirty="0"/>
          </a:p>
          <a:p>
            <a:r>
              <a:rPr lang="tr-TR" dirty="0"/>
              <a:t>[CLICK]</a:t>
            </a:r>
            <a:r>
              <a:rPr lang="tr-TR" dirty="0" err="1"/>
              <a:t>However</a:t>
            </a:r>
            <a:r>
              <a:rPr lang="tr-TR" dirty="0"/>
              <a:t>, </a:t>
            </a:r>
            <a:r>
              <a:rPr lang="tr-TR" dirty="0" err="1"/>
              <a:t>dedicated</a:t>
            </a:r>
            <a:r>
              <a:rPr lang="tr-TR" dirty="0"/>
              <a:t> hardware </a:t>
            </a:r>
            <a:r>
              <a:rPr lang="tr-TR" dirty="0" err="1"/>
              <a:t>trngs</a:t>
            </a:r>
            <a:r>
              <a:rPr lang="tr-TR" dirty="0"/>
              <a:t> </a:t>
            </a:r>
            <a:r>
              <a:rPr lang="tr-TR" dirty="0" err="1"/>
              <a:t>cannot</a:t>
            </a:r>
            <a:r>
              <a:rPr lang="tr-TR" dirty="0"/>
              <a:t> be </a:t>
            </a:r>
            <a:r>
              <a:rPr lang="tr-TR" dirty="0" err="1"/>
              <a:t>easily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in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,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 </a:t>
            </a:r>
            <a:r>
              <a:rPr lang="tr-TR" dirty="0" err="1"/>
              <a:t>embedded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processing</a:t>
            </a:r>
            <a:r>
              <a:rPr lang="tr-TR" dirty="0"/>
              <a:t> in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architectures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514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contrast</a:t>
            </a:r>
            <a:r>
              <a:rPr lang="tr-TR" dirty="0"/>
              <a:t>, DRAM is </a:t>
            </a:r>
            <a:r>
              <a:rPr lang="tr-TR" dirty="0" err="1"/>
              <a:t>widely</a:t>
            </a:r>
            <a:r>
              <a:rPr lang="tr-TR" dirty="0"/>
              <a:t> </a:t>
            </a:r>
            <a:r>
              <a:rPr lang="tr-TR" dirty="0" err="1"/>
              <a:t>available</a:t>
            </a:r>
            <a:r>
              <a:rPr lang="tr-TR" dirty="0"/>
              <a:t> in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computer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can be </a:t>
            </a:r>
            <a:r>
              <a:rPr lang="tr-TR" dirty="0" err="1"/>
              <a:t>integrated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mobile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IoT</a:t>
            </a:r>
            <a:r>
              <a:rPr lang="tr-TR" dirty="0"/>
              <a:t> </a:t>
            </a:r>
            <a:r>
              <a:rPr lang="tr-TR" dirty="0" err="1"/>
              <a:t>devices</a:t>
            </a:r>
            <a:r>
              <a:rPr lang="tr-TR" dirty="0"/>
              <a:t> as main </a:t>
            </a:r>
            <a:r>
              <a:rPr lang="tr-TR" dirty="0" err="1"/>
              <a:t>memory</a:t>
            </a:r>
            <a:endParaRPr lang="tr-TR" dirty="0"/>
          </a:p>
          <a:p>
            <a:r>
              <a:rPr lang="tr-TR" dirty="0" err="1"/>
              <a:t>Therefore</a:t>
            </a:r>
            <a:r>
              <a:rPr lang="tr-TR" dirty="0"/>
              <a:t>, </a:t>
            </a:r>
            <a:r>
              <a:rPr lang="tr-TR" dirty="0" err="1"/>
              <a:t>high-throughput</a:t>
            </a:r>
            <a:r>
              <a:rPr lang="tr-TR" dirty="0"/>
              <a:t> DRAM-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TRNGs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main </a:t>
            </a:r>
            <a:r>
              <a:rPr lang="tr-TR" dirty="0" err="1"/>
              <a:t>advantage</a:t>
            </a:r>
            <a:r>
              <a:rPr lang="tr-TR" dirty="0"/>
              <a:t> of </a:t>
            </a:r>
            <a:r>
              <a:rPr lang="tr-TR" dirty="0" err="1"/>
              <a:t>availability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TRNGs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typically</a:t>
            </a:r>
            <a:r>
              <a:rPr lang="tr-TR" dirty="0"/>
              <a:t> </a:t>
            </a:r>
            <a:r>
              <a:rPr lang="tr-TR" dirty="0" err="1"/>
              <a:t>require</a:t>
            </a:r>
            <a:r>
              <a:rPr lang="tr-TR" dirty="0"/>
              <a:t> </a:t>
            </a:r>
            <a:r>
              <a:rPr lang="tr-TR" dirty="0" err="1"/>
              <a:t>dedicated</a:t>
            </a:r>
            <a:r>
              <a:rPr lang="tr-TR" dirty="0"/>
              <a:t> hardware</a:t>
            </a:r>
          </a:p>
          <a:p>
            <a:r>
              <a:rPr lang="tr-TR" dirty="0"/>
              <a:t>[CLICK]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can </a:t>
            </a:r>
            <a:r>
              <a:rPr lang="tr-TR" dirty="0" err="1"/>
              <a:t>enable</a:t>
            </a:r>
            <a:r>
              <a:rPr lang="tr-TR" dirty="0"/>
              <a:t> </a:t>
            </a:r>
            <a:r>
              <a:rPr lang="tr-TR" dirty="0" err="1"/>
              <a:t>true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generation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widely</a:t>
            </a:r>
            <a:r>
              <a:rPr lang="tr-TR" dirty="0"/>
              <a:t> </a:t>
            </a:r>
            <a:r>
              <a:rPr lang="tr-TR" dirty="0" err="1"/>
              <a:t>available</a:t>
            </a:r>
            <a:r>
              <a:rPr lang="tr-TR" dirty="0"/>
              <a:t> DRAM </a:t>
            </a:r>
            <a:r>
              <a:rPr lang="tr-TR" dirty="0" err="1"/>
              <a:t>chips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705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Next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look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entropy</a:t>
            </a:r>
            <a:r>
              <a:rPr lang="tr-TR" dirty="0"/>
              <a:t> </a:t>
            </a:r>
            <a:r>
              <a:rPr lang="tr-TR" dirty="0" err="1"/>
              <a:t>sources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DRAM </a:t>
            </a:r>
            <a:r>
              <a:rPr lang="tr-TR" dirty="0" err="1"/>
              <a:t>that</a:t>
            </a:r>
            <a:r>
              <a:rPr lang="tr-TR" dirty="0"/>
              <a:t> can be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endParaRPr lang="tr-TR" dirty="0"/>
          </a:p>
          <a:p>
            <a:r>
              <a:rPr lang="tr-TR" dirty="0" err="1"/>
              <a:t>Previous</a:t>
            </a:r>
            <a:r>
              <a:rPr lang="tr-TR" dirty="0"/>
              <a:t> </a:t>
            </a:r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proposes</a:t>
            </a:r>
            <a:r>
              <a:rPr lang="tr-TR" dirty="0"/>
              <a:t> a set of DRAM-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TRNGs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leverage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randomness</a:t>
            </a:r>
            <a:r>
              <a:rPr lang="tr-TR" dirty="0"/>
              <a:t> in</a:t>
            </a:r>
          </a:p>
          <a:p>
            <a:r>
              <a:rPr lang="tr-TR" dirty="0"/>
              <a:t>[CLICK] </a:t>
            </a:r>
            <a:r>
              <a:rPr lang="tr-TR" dirty="0" err="1"/>
              <a:t>Retention</a:t>
            </a:r>
            <a:r>
              <a:rPr lang="tr-TR" dirty="0"/>
              <a:t> </a:t>
            </a:r>
            <a:r>
              <a:rPr lang="tr-TR" dirty="0" err="1"/>
              <a:t>failures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uses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errors</a:t>
            </a:r>
            <a:r>
              <a:rPr lang="tr-TR" dirty="0"/>
              <a:t> in DRAM </a:t>
            </a:r>
            <a:r>
              <a:rPr lang="tr-TR" dirty="0" err="1"/>
              <a:t>cells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charge</a:t>
            </a:r>
            <a:r>
              <a:rPr lang="tr-TR" dirty="0"/>
              <a:t> </a:t>
            </a:r>
            <a:r>
              <a:rPr lang="tr-TR" dirty="0" err="1"/>
              <a:t>leakage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</a:t>
            </a:r>
            <a:r>
              <a:rPr lang="tr-TR" dirty="0" err="1"/>
              <a:t>capacitor</a:t>
            </a:r>
            <a:endParaRPr lang="tr-TR" dirty="0"/>
          </a:p>
          <a:p>
            <a:r>
              <a:rPr lang="tr-TR" dirty="0"/>
              <a:t>[CLICK] Start-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, </a:t>
            </a:r>
            <a:r>
              <a:rPr lang="tr-TR" dirty="0" err="1"/>
              <a:t>that</a:t>
            </a:r>
            <a:r>
              <a:rPr lang="tr-TR" dirty="0"/>
              <a:t> form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power-cycles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timing</a:t>
            </a:r>
            <a:r>
              <a:rPr lang="tr-TR" dirty="0"/>
              <a:t> </a:t>
            </a:r>
            <a:r>
              <a:rPr lang="tr-TR" dirty="0" err="1"/>
              <a:t>failures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uses</a:t>
            </a:r>
            <a:r>
              <a:rPr lang="tr-TR" dirty="0"/>
              <a:t> </a:t>
            </a:r>
            <a:r>
              <a:rPr lang="tr-TR" dirty="0" err="1"/>
              <a:t>errors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violating</a:t>
            </a:r>
            <a:r>
              <a:rPr lang="tr-TR" dirty="0"/>
              <a:t> DRAM </a:t>
            </a:r>
            <a:r>
              <a:rPr lang="tr-TR" dirty="0" err="1"/>
              <a:t>timing</a:t>
            </a:r>
            <a:r>
              <a:rPr lang="tr-TR" dirty="0"/>
              <a:t> </a:t>
            </a:r>
            <a:r>
              <a:rPr lang="tr-TR" dirty="0" err="1"/>
              <a:t>parameters</a:t>
            </a:r>
            <a:br>
              <a:rPr lang="tr-TR" dirty="0"/>
            </a:br>
            <a:r>
              <a:rPr lang="tr-TR" dirty="0"/>
              <a:t>[CLICK] ] </a:t>
            </a:r>
            <a:r>
              <a:rPr lang="tr-TR" dirty="0" err="1"/>
              <a:t>Retention</a:t>
            </a:r>
            <a:r>
              <a:rPr lang="tr-TR" dirty="0"/>
              <a:t> </a:t>
            </a:r>
            <a:r>
              <a:rPr lang="tr-TR" dirty="0" err="1"/>
              <a:t>failure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start-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value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TRNGs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limited</a:t>
            </a:r>
            <a:r>
              <a:rPr lang="tr-TR" dirty="0"/>
              <a:t> </a:t>
            </a:r>
            <a:r>
              <a:rPr lang="tr-TR" dirty="0" err="1"/>
              <a:t>throughput</a:t>
            </a:r>
            <a:br>
              <a:rPr lang="tr-TR" dirty="0"/>
            </a:br>
            <a:r>
              <a:rPr lang="tr-TR" dirty="0"/>
              <a:t>Since </a:t>
            </a:r>
            <a:r>
              <a:rPr lang="tr-TR" dirty="0" err="1"/>
              <a:t>charge</a:t>
            </a:r>
            <a:r>
              <a:rPr lang="tr-TR" dirty="0"/>
              <a:t> </a:t>
            </a:r>
            <a:r>
              <a:rPr lang="tr-TR" dirty="0" err="1"/>
              <a:t>leakage</a:t>
            </a:r>
            <a:r>
              <a:rPr lang="tr-TR" dirty="0"/>
              <a:t> is </a:t>
            </a:r>
            <a:r>
              <a:rPr lang="tr-TR" dirty="0" err="1"/>
              <a:t>fundamentally</a:t>
            </a:r>
            <a:r>
              <a:rPr lang="tr-TR" dirty="0"/>
              <a:t> </a:t>
            </a:r>
            <a:r>
              <a:rPr lang="tr-TR" dirty="0" err="1"/>
              <a:t>slow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power-cycles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expensive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However</a:t>
            </a:r>
            <a:r>
              <a:rPr lang="tr-TR" dirty="0"/>
              <a:t>, </a:t>
            </a:r>
            <a:r>
              <a:rPr lang="tr-TR" dirty="0" err="1"/>
              <a:t>Random</a:t>
            </a:r>
            <a:r>
              <a:rPr lang="tr-TR" dirty="0"/>
              <a:t> DRAM </a:t>
            </a:r>
            <a:r>
              <a:rPr lang="tr-TR" dirty="0" err="1"/>
              <a:t>timing</a:t>
            </a:r>
            <a:r>
              <a:rPr lang="tr-TR" dirty="0"/>
              <a:t> </a:t>
            </a:r>
            <a:r>
              <a:rPr lang="tr-TR" dirty="0" err="1"/>
              <a:t>failures</a:t>
            </a:r>
            <a:r>
              <a:rPr lang="tr-TR" dirty="0"/>
              <a:t> can be </a:t>
            </a:r>
            <a:r>
              <a:rPr lang="tr-TR" dirty="0" err="1"/>
              <a:t>induced</a:t>
            </a:r>
            <a:r>
              <a:rPr lang="tr-TR" dirty="0"/>
              <a:t> </a:t>
            </a:r>
            <a:r>
              <a:rPr lang="tr-TR" dirty="0" err="1"/>
              <a:t>quickly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carefully</a:t>
            </a:r>
            <a:r>
              <a:rPr lang="tr-TR" dirty="0"/>
              <a:t> </a:t>
            </a:r>
            <a:r>
              <a:rPr lang="tr-TR" dirty="0" err="1"/>
              <a:t>engineered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timed</a:t>
            </a:r>
            <a:r>
              <a:rPr lang="tr-TR" dirty="0"/>
              <a:t> </a:t>
            </a:r>
            <a:r>
              <a:rPr lang="tr-TR" dirty="0" err="1"/>
              <a:t>valid</a:t>
            </a:r>
            <a:r>
              <a:rPr lang="tr-TR" dirty="0"/>
              <a:t> </a:t>
            </a:r>
            <a:r>
              <a:rPr lang="tr-TR" dirty="0" err="1"/>
              <a:t>sequences</a:t>
            </a:r>
            <a:r>
              <a:rPr lang="tr-TR" dirty="0"/>
              <a:t> of DRAM </a:t>
            </a:r>
            <a:r>
              <a:rPr lang="tr-TR" dirty="0" err="1"/>
              <a:t>commands</a:t>
            </a:r>
            <a:r>
              <a:rPr lang="tr-TR" dirty="0"/>
              <a:t> on </a:t>
            </a:r>
            <a:r>
              <a:rPr lang="tr-TR" dirty="0" err="1"/>
              <a:t>commodity</a:t>
            </a:r>
            <a:r>
              <a:rPr lang="tr-TR" dirty="0"/>
              <a:t> DRAM </a:t>
            </a:r>
            <a:r>
              <a:rPr lang="tr-TR" dirty="0" err="1"/>
              <a:t>devices</a:t>
            </a:r>
            <a:br>
              <a:rPr lang="tr-TR" dirty="0"/>
            </a:b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914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Therefore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provide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at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throughput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latency</a:t>
            </a:r>
            <a:r>
              <a:rPr lang="tr-TR" dirty="0"/>
              <a:t> 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can be </a:t>
            </a:r>
            <a:r>
              <a:rPr lang="tr-TR" dirty="0" err="1"/>
              <a:t>used</a:t>
            </a:r>
            <a:r>
              <a:rPr lang="tr-TR" dirty="0"/>
              <a:t> in a </a:t>
            </a:r>
            <a:r>
              <a:rPr lang="tr-TR" dirty="0" err="1"/>
              <a:t>streaming</a:t>
            </a:r>
            <a:r>
              <a:rPr lang="tr-TR" dirty="0"/>
              <a:t> </a:t>
            </a:r>
            <a:r>
              <a:rPr lang="tr-TR" dirty="0" err="1"/>
              <a:t>manner</a:t>
            </a:r>
            <a:r>
              <a:rPr lang="tr-TR" dirty="0"/>
              <a:t> </a:t>
            </a:r>
            <a:r>
              <a:rPr lang="tr-TR" dirty="0" err="1"/>
              <a:t>unlike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mechanisms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004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However</a:t>
            </a:r>
            <a:r>
              <a:rPr lang="tr-TR" dirty="0"/>
              <a:t>, </a:t>
            </a:r>
            <a:r>
              <a:rPr lang="tr-TR" dirty="0" err="1"/>
              <a:t>none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prior</a:t>
            </a:r>
            <a:r>
              <a:rPr lang="tr-TR" dirty="0"/>
              <a:t>  </a:t>
            </a:r>
            <a:r>
              <a:rPr lang="tr-TR" dirty="0" err="1"/>
              <a:t>Work</a:t>
            </a:r>
            <a:r>
              <a:rPr lang="tr-TR" dirty="0"/>
              <a:t> </a:t>
            </a:r>
            <a:r>
              <a:rPr lang="tr-TR" dirty="0" err="1"/>
              <a:t>proposes</a:t>
            </a:r>
            <a:r>
              <a:rPr lang="tr-TR" dirty="0"/>
              <a:t> an </a:t>
            </a:r>
            <a:r>
              <a:rPr lang="tr-TR" dirty="0" err="1"/>
              <a:t>end-to-end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design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enable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mechanisms</a:t>
            </a:r>
            <a:r>
              <a:rPr lang="tr-TR" dirty="0"/>
              <a:t> in </a:t>
            </a:r>
            <a:r>
              <a:rPr lang="tr-TR" dirty="0" err="1"/>
              <a:t>real</a:t>
            </a:r>
            <a:r>
              <a:rPr lang="tr-TR" dirty="0"/>
              <a:t> </a:t>
            </a:r>
            <a:r>
              <a:rPr lang="tr-TR" dirty="0" err="1"/>
              <a:t>systems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131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identify</a:t>
            </a:r>
            <a:r>
              <a:rPr lang="tr-TR" dirty="0"/>
              <a:t> </a:t>
            </a:r>
            <a:r>
              <a:rPr lang="tr-TR" dirty="0" err="1"/>
              <a:t>three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challenges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integrating</a:t>
            </a:r>
            <a:r>
              <a:rPr lang="tr-TR" dirty="0"/>
              <a:t> DRAM-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TRNGs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a </a:t>
            </a:r>
            <a:r>
              <a:rPr lang="tr-TR" dirty="0" err="1"/>
              <a:t>baseline</a:t>
            </a:r>
            <a:r>
              <a:rPr lang="tr-TR" dirty="0"/>
              <a:t> RNG-</a:t>
            </a:r>
            <a:r>
              <a:rPr lang="tr-TR" dirty="0" err="1"/>
              <a:t>oblivious</a:t>
            </a:r>
            <a:r>
              <a:rPr lang="tr-TR" dirty="0"/>
              <a:t> </a:t>
            </a:r>
            <a:r>
              <a:rPr lang="tr-TR" dirty="0" err="1"/>
              <a:t>real</a:t>
            </a:r>
            <a:r>
              <a:rPr lang="tr-TR" dirty="0"/>
              <a:t> </a:t>
            </a:r>
            <a:r>
              <a:rPr lang="tr-TR" dirty="0" err="1"/>
              <a:t>system</a:t>
            </a:r>
            <a:br>
              <a:rPr lang="tr-TR" dirty="0"/>
            </a:br>
            <a:r>
              <a:rPr lang="tr-TR" dirty="0"/>
              <a:t>RNG </a:t>
            </a:r>
            <a:r>
              <a:rPr lang="tr-TR" dirty="0" err="1"/>
              <a:t>interference</a:t>
            </a:r>
            <a:r>
              <a:rPr lang="tr-TR" dirty="0"/>
              <a:t>, </a:t>
            </a:r>
            <a:r>
              <a:rPr lang="tr-TR" dirty="0" err="1"/>
              <a:t>Unfair</a:t>
            </a:r>
            <a:r>
              <a:rPr lang="tr-TR" dirty="0"/>
              <a:t> </a:t>
            </a:r>
            <a:r>
              <a:rPr lang="tr-TR" dirty="0" err="1"/>
              <a:t>Prioritization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TRNG </a:t>
            </a:r>
            <a:r>
              <a:rPr lang="tr-TR" dirty="0" err="1"/>
              <a:t>latency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7410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Lets</a:t>
            </a:r>
            <a:r>
              <a:rPr lang="tr-TR" dirty="0"/>
              <a:t> talk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RNG </a:t>
            </a:r>
            <a:r>
              <a:rPr lang="tr-TR" dirty="0" err="1"/>
              <a:t>interference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057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True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generation</a:t>
            </a:r>
            <a:r>
              <a:rPr lang="tr-TR" dirty="0"/>
              <a:t> in DRAM is time-</a:t>
            </a:r>
            <a:r>
              <a:rPr lang="tr-TR" dirty="0" err="1"/>
              <a:t>consuming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it can be </a:t>
            </a: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intrusive</a:t>
            </a:r>
            <a:r>
              <a:rPr lang="tr-TR" dirty="0"/>
              <a:t> in a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uses</a:t>
            </a:r>
            <a:r>
              <a:rPr lang="tr-TR" dirty="0"/>
              <a:t> DRAM as main </a:t>
            </a:r>
            <a:r>
              <a:rPr lang="tr-TR" dirty="0" err="1"/>
              <a:t>memory</a:t>
            </a:r>
            <a:endParaRPr lang="tr-TR" dirty="0"/>
          </a:p>
          <a:p>
            <a:r>
              <a:rPr lang="tr-TR" dirty="0"/>
              <a:t>[CLICK]  </a:t>
            </a:r>
            <a:r>
              <a:rPr lang="tr-TR" dirty="0" err="1"/>
              <a:t>Lets</a:t>
            </a:r>
            <a:r>
              <a:rPr lang="tr-TR" dirty="0"/>
              <a:t> </a:t>
            </a:r>
            <a:r>
              <a:rPr lang="tr-TR" dirty="0" err="1"/>
              <a:t>look</a:t>
            </a:r>
            <a:r>
              <a:rPr lang="tr-TR" dirty="0"/>
              <a:t> at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scheduling</a:t>
            </a:r>
            <a:r>
              <a:rPr lang="tr-TR" dirty="0"/>
              <a:t> </a:t>
            </a:r>
            <a:r>
              <a:rPr lang="tr-TR" dirty="0" err="1"/>
              <a:t>timelines</a:t>
            </a:r>
            <a:r>
              <a:rPr lang="tr-TR" dirty="0"/>
              <a:t> of </a:t>
            </a:r>
            <a:r>
              <a:rPr lang="tr-TR" dirty="0" err="1"/>
              <a:t>non</a:t>
            </a:r>
            <a:r>
              <a:rPr lang="tr-TR" dirty="0"/>
              <a:t>-RNG [CLICK]  </a:t>
            </a:r>
            <a:r>
              <a:rPr lang="tr-TR" dirty="0" err="1"/>
              <a:t>and</a:t>
            </a:r>
            <a:r>
              <a:rPr lang="tr-TR" dirty="0"/>
              <a:t> RNG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executed</a:t>
            </a:r>
            <a:r>
              <a:rPr lang="tr-TR" dirty="0"/>
              <a:t> </a:t>
            </a:r>
            <a:r>
              <a:rPr lang="tr-TR" dirty="0" err="1"/>
              <a:t>alone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[CLICK] 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timeline</a:t>
            </a:r>
            <a:r>
              <a:rPr lang="tr-TR" dirty="0"/>
              <a:t> </a:t>
            </a:r>
            <a:r>
              <a:rPr lang="tr-TR" dirty="0" err="1"/>
              <a:t>where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executed</a:t>
            </a:r>
            <a:r>
              <a:rPr lang="tr-TR" dirty="0"/>
              <a:t> </a:t>
            </a:r>
            <a:r>
              <a:rPr lang="tr-TR" dirty="0" err="1"/>
              <a:t>concurrently</a:t>
            </a:r>
            <a:r>
              <a:rPr lang="tr-TR" dirty="0"/>
              <a:t> on a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uses</a:t>
            </a:r>
            <a:r>
              <a:rPr lang="tr-TR" dirty="0"/>
              <a:t> DRAM-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TRNGs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This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 </a:t>
            </a:r>
            <a:r>
              <a:rPr lang="tr-TR" dirty="0" err="1"/>
              <a:t>execution</a:t>
            </a:r>
            <a:r>
              <a:rPr lang="tr-TR" dirty="0"/>
              <a:t> time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non</a:t>
            </a:r>
            <a:r>
              <a:rPr lang="tr-TR" dirty="0"/>
              <a:t>-RNG </a:t>
            </a:r>
            <a:r>
              <a:rPr lang="tr-TR" dirty="0" err="1"/>
              <a:t>application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it </a:t>
            </a:r>
            <a:r>
              <a:rPr lang="tr-TR" dirty="0" err="1"/>
              <a:t>runs</a:t>
            </a:r>
            <a:r>
              <a:rPr lang="tr-TR" dirty="0"/>
              <a:t> </a:t>
            </a:r>
            <a:r>
              <a:rPr lang="tr-TR" dirty="0" err="1"/>
              <a:t>concurrently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An RNG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see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gets</a:t>
            </a:r>
            <a:r>
              <a:rPr lang="tr-TR" dirty="0"/>
              <a:t> </a:t>
            </a:r>
            <a:r>
              <a:rPr lang="tr-TR" dirty="0" err="1"/>
              <a:t>delayed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execution</a:t>
            </a:r>
            <a:r>
              <a:rPr lang="tr-TR" dirty="0"/>
              <a:t> time </a:t>
            </a:r>
            <a:r>
              <a:rPr lang="tr-TR" dirty="0" err="1"/>
              <a:t>increases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RNG </a:t>
            </a:r>
            <a:r>
              <a:rPr lang="tr-TR" dirty="0" err="1"/>
              <a:t>application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interference</a:t>
            </a:r>
            <a:r>
              <a:rPr lang="tr-TR" dirty="0"/>
              <a:t> </a:t>
            </a:r>
            <a:r>
              <a:rPr lang="tr-TR" dirty="0" err="1"/>
              <a:t>increases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execution</a:t>
            </a:r>
            <a:r>
              <a:rPr lang="tr-TR" dirty="0"/>
              <a:t> time as </a:t>
            </a:r>
            <a:r>
              <a:rPr lang="tr-TR" dirty="0" err="1"/>
              <a:t>well</a:t>
            </a:r>
            <a:endParaRPr lang="tr-TR" dirty="0"/>
          </a:p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shows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RNG </a:t>
            </a:r>
            <a:r>
              <a:rPr lang="tr-TR" dirty="0" err="1"/>
              <a:t>interference</a:t>
            </a:r>
            <a:r>
              <a:rPr lang="tr-TR" dirty="0"/>
              <a:t> </a:t>
            </a:r>
            <a:r>
              <a:rPr lang="tr-TR" dirty="0" err="1"/>
              <a:t>incurs</a:t>
            </a:r>
            <a:r>
              <a:rPr lang="tr-TR" dirty="0"/>
              <a:t> </a:t>
            </a:r>
            <a:r>
              <a:rPr lang="tr-TR" dirty="0" err="1"/>
              <a:t>significant</a:t>
            </a:r>
            <a:r>
              <a:rPr lang="tr-TR" dirty="0"/>
              <a:t> </a:t>
            </a:r>
            <a:r>
              <a:rPr lang="tr-TR" dirty="0" err="1"/>
              <a:t>slowdowns</a:t>
            </a:r>
            <a:r>
              <a:rPr lang="tr-TR" dirty="0"/>
              <a:t> </a:t>
            </a:r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RNG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non</a:t>
            </a:r>
            <a:r>
              <a:rPr lang="tr-TR" dirty="0"/>
              <a:t>-RNG </a:t>
            </a:r>
            <a:r>
              <a:rPr lang="tr-TR" dirty="0" err="1"/>
              <a:t>applications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675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Next</a:t>
            </a:r>
            <a:r>
              <a:rPr lang="tr-TR" dirty="0"/>
              <a:t> is </a:t>
            </a:r>
            <a:r>
              <a:rPr lang="tr-TR" dirty="0" err="1"/>
              <a:t>unfair</a:t>
            </a:r>
            <a:r>
              <a:rPr lang="tr-TR" dirty="0"/>
              <a:t> </a:t>
            </a:r>
            <a:r>
              <a:rPr lang="tr-TR" dirty="0" err="1"/>
              <a:t>prioritization</a:t>
            </a:r>
            <a:r>
              <a:rPr lang="tr-TR" dirty="0"/>
              <a:t> of RNG </a:t>
            </a:r>
            <a:r>
              <a:rPr lang="tr-TR" dirty="0" err="1"/>
              <a:t>applications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154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a </a:t>
            </a:r>
            <a:r>
              <a:rPr lang="tr-TR" dirty="0" err="1"/>
              <a:t>perfectly</a:t>
            </a:r>
            <a:r>
              <a:rPr lang="tr-TR" dirty="0"/>
              <a:t> </a:t>
            </a:r>
            <a:r>
              <a:rPr lang="tr-TR" dirty="0" err="1"/>
              <a:t>fair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experiences</a:t>
            </a:r>
            <a:r>
              <a:rPr lang="tr-TR" dirty="0"/>
              <a:t> </a:t>
            </a:r>
            <a:r>
              <a:rPr lang="tr-TR" dirty="0" err="1"/>
              <a:t>slowdown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it </a:t>
            </a:r>
            <a:r>
              <a:rPr lang="tr-TR" dirty="0" err="1"/>
              <a:t>runs</a:t>
            </a:r>
            <a:r>
              <a:rPr lang="tr-TR" dirty="0"/>
              <a:t> </a:t>
            </a:r>
            <a:r>
              <a:rPr lang="tr-TR" dirty="0" err="1"/>
              <a:t>concurrently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another</a:t>
            </a:r>
            <a:r>
              <a:rPr lang="tr-TR" dirty="0"/>
              <a:t> </a:t>
            </a:r>
            <a:r>
              <a:rPr lang="tr-TR" dirty="0" err="1"/>
              <a:t>application</a:t>
            </a:r>
            <a:endParaRPr lang="tr-TR" dirty="0"/>
          </a:p>
          <a:p>
            <a:r>
              <a:rPr lang="tr-TR" dirty="0" err="1"/>
              <a:t>However</a:t>
            </a:r>
            <a:r>
              <a:rPr lang="tr-TR" dirty="0"/>
              <a:t>, </a:t>
            </a:r>
            <a:r>
              <a:rPr lang="tr-TR" dirty="0" err="1"/>
              <a:t>In</a:t>
            </a:r>
            <a:r>
              <a:rPr lang="tr-TR" dirty="0"/>
              <a:t> a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generates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in DRAM Memory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schedulers</a:t>
            </a:r>
            <a:r>
              <a:rPr lang="tr-TR" dirty="0"/>
              <a:t> can </a:t>
            </a:r>
            <a:r>
              <a:rPr lang="tr-TR" dirty="0" err="1"/>
              <a:t>prioritize</a:t>
            </a:r>
            <a:r>
              <a:rPr lang="tr-TR" dirty="0"/>
              <a:t> RNG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achieve</a:t>
            </a:r>
            <a:r>
              <a:rPr lang="tr-TR" dirty="0"/>
              <a:t> *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throughput</a:t>
            </a:r>
            <a:r>
              <a:rPr lang="tr-TR" dirty="0"/>
              <a:t>* </a:t>
            </a:r>
          </a:p>
          <a:p>
            <a:r>
              <a:rPr lang="tr-TR" dirty="0"/>
              <a:t>[CLICK]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doing</a:t>
            </a:r>
            <a:r>
              <a:rPr lang="tr-TR" dirty="0"/>
              <a:t> </a:t>
            </a:r>
            <a:r>
              <a:rPr lang="tr-TR" dirty="0" err="1"/>
              <a:t>so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  <a:r>
              <a:rPr lang="tr-TR" dirty="0" err="1"/>
              <a:t>delays</a:t>
            </a:r>
            <a:r>
              <a:rPr lang="tr-TR" dirty="0"/>
              <a:t> </a:t>
            </a:r>
            <a:r>
              <a:rPr lang="tr-TR" dirty="0" err="1"/>
              <a:t>non</a:t>
            </a:r>
            <a:r>
              <a:rPr lang="tr-TR" dirty="0"/>
              <a:t>-RNG </a:t>
            </a:r>
            <a:r>
              <a:rPr lang="tr-TR" dirty="0" err="1"/>
              <a:t>applications</a:t>
            </a:r>
            <a:r>
              <a:rPr lang="tr-TR" dirty="0"/>
              <a:t>’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RNG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creates</a:t>
            </a:r>
            <a:r>
              <a:rPr lang="tr-TR" dirty="0"/>
              <a:t> </a:t>
            </a:r>
            <a:r>
              <a:rPr lang="tr-TR" dirty="0" err="1"/>
              <a:t>unfairness</a:t>
            </a:r>
            <a:endParaRPr lang="tr-TR" dirty="0"/>
          </a:p>
          <a:p>
            <a:r>
              <a:rPr lang="tr-TR" dirty="0"/>
              <a:t>[CLICK] Here </a:t>
            </a:r>
            <a:r>
              <a:rPr lang="tr-TR" dirty="0" err="1"/>
              <a:t>we</a:t>
            </a:r>
            <a:r>
              <a:rPr lang="tr-TR" dirty="0"/>
              <a:t> Show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of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[C] </a:t>
            </a:r>
            <a:r>
              <a:rPr lang="tr-TR" dirty="0" err="1"/>
              <a:t>non</a:t>
            </a:r>
            <a:r>
              <a:rPr lang="tr-TR" dirty="0"/>
              <a:t>-RNG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[C] RNG </a:t>
            </a:r>
            <a:r>
              <a:rPr lang="tr-TR" dirty="0" err="1"/>
              <a:t>application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can </a:t>
            </a:r>
            <a:r>
              <a:rPr lang="tr-TR" dirty="0" err="1"/>
              <a:t>prioritize</a:t>
            </a:r>
            <a:r>
              <a:rPr lang="tr-TR" dirty="0"/>
              <a:t> RNG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reasons</a:t>
            </a:r>
            <a:endParaRPr lang="tr-TR" dirty="0"/>
          </a:p>
          <a:p>
            <a:r>
              <a:rPr lang="tr-TR" dirty="0"/>
              <a:t>[CLICK] First, TRNG </a:t>
            </a:r>
            <a:r>
              <a:rPr lang="tr-TR" dirty="0" err="1"/>
              <a:t>requires</a:t>
            </a:r>
            <a:r>
              <a:rPr lang="tr-TR" dirty="0"/>
              <a:t> </a:t>
            </a:r>
            <a:r>
              <a:rPr lang="tr-TR" dirty="0" err="1"/>
              <a:t>multiple</a:t>
            </a:r>
            <a:r>
              <a:rPr lang="tr-TR" dirty="0"/>
              <a:t> DRAM </a:t>
            </a:r>
            <a:r>
              <a:rPr lang="tr-TR" dirty="0" err="1"/>
              <a:t>accesses</a:t>
            </a:r>
            <a:r>
              <a:rPr lang="tr-TR" dirty="0"/>
              <a:t>, </a:t>
            </a:r>
            <a:r>
              <a:rPr lang="tr-TR" dirty="0" err="1"/>
              <a:t>so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is </a:t>
            </a:r>
            <a:r>
              <a:rPr lang="tr-TR" dirty="0" err="1"/>
              <a:t>translated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, RNG </a:t>
            </a:r>
            <a:r>
              <a:rPr lang="tr-TR" dirty="0" err="1"/>
              <a:t>applications</a:t>
            </a:r>
            <a:r>
              <a:rPr lang="tr-TR" dirty="0"/>
              <a:t> can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required</a:t>
            </a:r>
            <a:r>
              <a:rPr lang="tr-TR" dirty="0"/>
              <a:t> TRNG </a:t>
            </a:r>
            <a:r>
              <a:rPr lang="tr-TR" dirty="0" err="1"/>
              <a:t>throughput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can </a:t>
            </a:r>
            <a:r>
              <a:rPr lang="tr-TR" dirty="0" err="1"/>
              <a:t>create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requests</a:t>
            </a:r>
            <a:endParaRPr lang="tr-TR" dirty="0"/>
          </a:p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in RNG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being</a:t>
            </a:r>
            <a:r>
              <a:rPr lang="tr-TR" dirty="0"/>
              <a:t> </a:t>
            </a:r>
            <a:r>
              <a:rPr lang="tr-TR" dirty="0" err="1"/>
              <a:t>scheduled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frequently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increase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overall</a:t>
            </a:r>
            <a:r>
              <a:rPr lang="tr-TR" dirty="0"/>
              <a:t> </a:t>
            </a:r>
            <a:r>
              <a:rPr lang="tr-TR" dirty="0" err="1"/>
              <a:t>throughput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[CLICK] </a:t>
            </a:r>
            <a:r>
              <a:rPr lang="tr-TR" dirty="0" err="1"/>
              <a:t>higher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stall</a:t>
            </a:r>
            <a:r>
              <a:rPr lang="tr-TR" dirty="0"/>
              <a:t> </a:t>
            </a:r>
            <a:r>
              <a:rPr lang="tr-TR" dirty="0" err="1"/>
              <a:t>times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regular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This</a:t>
            </a:r>
            <a:r>
              <a:rPr lang="tr-TR" dirty="0"/>
              <a:t> can </a:t>
            </a:r>
            <a:r>
              <a:rPr lang="tr-TR" dirty="0" err="1"/>
              <a:t>increase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stall</a:t>
            </a:r>
            <a:r>
              <a:rPr lang="tr-TR" dirty="0"/>
              <a:t> time of </a:t>
            </a:r>
            <a:r>
              <a:rPr lang="tr-TR" dirty="0" err="1"/>
              <a:t>non</a:t>
            </a:r>
            <a:r>
              <a:rPr lang="tr-TR" dirty="0"/>
              <a:t>-RNG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degrade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fairness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602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begin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brief</a:t>
            </a:r>
            <a:r>
              <a:rPr lang="tr-TR" dirty="0"/>
              <a:t> </a:t>
            </a:r>
            <a:r>
              <a:rPr lang="tr-TR" dirty="0" err="1"/>
              <a:t>overview</a:t>
            </a:r>
            <a:endParaRPr lang="tr-TR" dirty="0"/>
          </a:p>
          <a:p>
            <a:r>
              <a:rPr lang="tr-TR" b="1" dirty="0"/>
              <a:t>[CLICK] </a:t>
            </a:r>
            <a:r>
              <a:rPr lang="tr-TR" b="0" dirty="0" err="1"/>
              <a:t>Random</a:t>
            </a:r>
            <a:r>
              <a:rPr lang="tr-TR" b="0" dirty="0"/>
              <a:t> </a:t>
            </a:r>
            <a:r>
              <a:rPr lang="tr-TR" b="0" dirty="0" err="1"/>
              <a:t>numbers</a:t>
            </a:r>
            <a:r>
              <a:rPr lang="tr-TR" b="0" dirty="0"/>
              <a:t> </a:t>
            </a:r>
            <a:r>
              <a:rPr lang="tr-TR" b="0" dirty="0" err="1"/>
              <a:t>are</a:t>
            </a:r>
            <a:r>
              <a:rPr lang="tr-TR" b="0" dirty="0"/>
              <a:t> </a:t>
            </a:r>
            <a:r>
              <a:rPr lang="tr-TR" b="0" dirty="0" err="1"/>
              <a:t>important</a:t>
            </a:r>
            <a:r>
              <a:rPr lang="tr-TR" b="0" dirty="0"/>
              <a:t> </a:t>
            </a:r>
            <a:r>
              <a:rPr lang="tr-TR" b="0" dirty="0" err="1"/>
              <a:t>for</a:t>
            </a:r>
            <a:r>
              <a:rPr lang="tr-TR" b="0" dirty="0"/>
              <a:t> </a:t>
            </a:r>
            <a:r>
              <a:rPr lang="tr-TR" b="0" dirty="0" err="1"/>
              <a:t>many</a:t>
            </a:r>
            <a:r>
              <a:rPr lang="tr-TR" b="0" dirty="0"/>
              <a:t> </a:t>
            </a:r>
            <a:r>
              <a:rPr lang="tr-TR" b="0" dirty="0" err="1"/>
              <a:t>applications</a:t>
            </a:r>
            <a:r>
              <a:rPr lang="tr-TR" b="0" dirty="0"/>
              <a:t> </a:t>
            </a:r>
            <a:r>
              <a:rPr lang="tr-TR" b="0" dirty="0" err="1"/>
              <a:t>including</a:t>
            </a:r>
            <a:r>
              <a:rPr lang="tr-TR" b="0" dirty="0"/>
              <a:t> </a:t>
            </a:r>
            <a:r>
              <a:rPr lang="tr-TR" b="0" dirty="0" err="1"/>
              <a:t>security</a:t>
            </a:r>
            <a:r>
              <a:rPr lang="tr-TR" b="0" dirty="0"/>
              <a:t> </a:t>
            </a:r>
            <a:r>
              <a:rPr lang="tr-TR" b="0" dirty="0" err="1"/>
              <a:t>applications</a:t>
            </a:r>
            <a:r>
              <a:rPr lang="tr-TR" b="0" dirty="0"/>
              <a:t> </a:t>
            </a:r>
            <a:r>
              <a:rPr lang="tr-TR" b="0" dirty="0" err="1"/>
              <a:t>and</a:t>
            </a:r>
            <a:r>
              <a:rPr lang="tr-TR" b="0" dirty="0"/>
              <a:t> DRAM-</a:t>
            </a:r>
            <a:r>
              <a:rPr lang="tr-TR" b="0" dirty="0" err="1"/>
              <a:t>based</a:t>
            </a:r>
            <a:r>
              <a:rPr lang="tr-TR" b="0" dirty="0"/>
              <a:t> </a:t>
            </a:r>
            <a:r>
              <a:rPr lang="tr-TR" b="0" dirty="0" err="1"/>
              <a:t>true</a:t>
            </a:r>
            <a:r>
              <a:rPr lang="tr-TR" b="0" dirty="0"/>
              <a:t> </a:t>
            </a:r>
            <a:r>
              <a:rPr lang="tr-TR" b="0" dirty="0" err="1"/>
              <a:t>random</a:t>
            </a:r>
            <a:r>
              <a:rPr lang="tr-TR" b="0" dirty="0"/>
              <a:t> </a:t>
            </a:r>
            <a:r>
              <a:rPr lang="tr-TR" b="0" dirty="0" err="1"/>
              <a:t>number</a:t>
            </a:r>
            <a:r>
              <a:rPr lang="tr-TR" b="0" dirty="0"/>
              <a:t> </a:t>
            </a:r>
            <a:r>
              <a:rPr lang="tr-TR" b="0" dirty="0" err="1"/>
              <a:t>generators</a:t>
            </a:r>
            <a:r>
              <a:rPr lang="tr-TR" b="0" dirty="0"/>
              <a:t> can </a:t>
            </a:r>
            <a:r>
              <a:rPr lang="tr-TR" b="0" dirty="0" err="1"/>
              <a:t>provide</a:t>
            </a:r>
            <a:r>
              <a:rPr lang="tr-TR" b="0" dirty="0"/>
              <a:t> </a:t>
            </a:r>
            <a:r>
              <a:rPr lang="tr-TR" b="0" dirty="0" err="1"/>
              <a:t>true</a:t>
            </a:r>
            <a:r>
              <a:rPr lang="tr-TR" b="0" dirty="0"/>
              <a:t> </a:t>
            </a:r>
            <a:r>
              <a:rPr lang="tr-TR" b="0" dirty="0" err="1"/>
              <a:t>random</a:t>
            </a:r>
            <a:r>
              <a:rPr lang="tr-TR" b="0" dirty="0"/>
              <a:t> </a:t>
            </a:r>
            <a:r>
              <a:rPr lang="tr-TR" b="0" dirty="0" err="1"/>
              <a:t>numbers</a:t>
            </a:r>
            <a:r>
              <a:rPr lang="tr-TR" b="0" dirty="0"/>
              <a:t> at </a:t>
            </a:r>
            <a:r>
              <a:rPr lang="tr-TR" b="0" dirty="0" err="1"/>
              <a:t>low</a:t>
            </a:r>
            <a:r>
              <a:rPr lang="tr-TR" b="0" dirty="0"/>
              <a:t> </a:t>
            </a:r>
            <a:r>
              <a:rPr lang="tr-TR" b="0" dirty="0" err="1"/>
              <a:t>cost</a:t>
            </a:r>
            <a:r>
              <a:rPr lang="tr-TR" b="0" dirty="0"/>
              <a:t> on a </a:t>
            </a:r>
            <a:r>
              <a:rPr lang="tr-TR" b="0" dirty="0" err="1"/>
              <a:t>wide</a:t>
            </a:r>
            <a:r>
              <a:rPr lang="tr-TR" b="0" dirty="0"/>
              <a:t> </a:t>
            </a:r>
            <a:r>
              <a:rPr lang="tr-TR" b="0" dirty="0" err="1"/>
              <a:t>range</a:t>
            </a:r>
            <a:r>
              <a:rPr lang="tr-TR" b="0" dirty="0"/>
              <a:t> of </a:t>
            </a:r>
            <a:r>
              <a:rPr lang="tr-TR" b="0" dirty="0" err="1"/>
              <a:t>computing</a:t>
            </a:r>
            <a:r>
              <a:rPr lang="tr-TR" b="0" dirty="0"/>
              <a:t> </a:t>
            </a:r>
            <a:r>
              <a:rPr lang="tr-TR" b="0" dirty="0" err="1"/>
              <a:t>systems</a:t>
            </a:r>
            <a:r>
              <a:rPr lang="tr-TR" b="0" dirty="0"/>
              <a:t> </a:t>
            </a:r>
          </a:p>
          <a:p>
            <a:r>
              <a:rPr lang="tr-TR" b="1" dirty="0"/>
              <a:t>[CLICK] </a:t>
            </a:r>
            <a:r>
              <a:rPr lang="tr-TR" b="0" dirty="0" err="1"/>
              <a:t>However</a:t>
            </a:r>
            <a:r>
              <a:rPr lang="tr-TR" b="0" dirty="0"/>
              <a:t>, </a:t>
            </a:r>
            <a:r>
              <a:rPr lang="tr-TR" b="0" dirty="0" err="1"/>
              <a:t>no</a:t>
            </a:r>
            <a:r>
              <a:rPr lang="tr-TR" b="0" dirty="0"/>
              <a:t> </a:t>
            </a:r>
            <a:r>
              <a:rPr lang="tr-TR" b="0" dirty="0" err="1"/>
              <a:t>prior</a:t>
            </a:r>
            <a:r>
              <a:rPr lang="tr-TR" b="0" dirty="0"/>
              <a:t> </a:t>
            </a:r>
            <a:r>
              <a:rPr lang="tr-TR" b="0" dirty="0" err="1"/>
              <a:t>work</a:t>
            </a:r>
            <a:r>
              <a:rPr lang="tr-TR" b="0" dirty="0"/>
              <a:t> on DRAM-</a:t>
            </a:r>
            <a:r>
              <a:rPr lang="tr-TR" b="0" dirty="0" err="1"/>
              <a:t>based</a:t>
            </a:r>
            <a:r>
              <a:rPr lang="tr-TR" b="0" dirty="0"/>
              <a:t> </a:t>
            </a:r>
            <a:r>
              <a:rPr lang="tr-TR" b="0" dirty="0" err="1"/>
              <a:t>TRNGs</a:t>
            </a:r>
            <a:r>
              <a:rPr lang="tr-TR" b="0" dirty="0"/>
              <a:t> </a:t>
            </a:r>
            <a:r>
              <a:rPr lang="tr-TR" b="0" dirty="0" err="1"/>
              <a:t>provides</a:t>
            </a:r>
            <a:r>
              <a:rPr lang="tr-TR" b="0" dirty="0"/>
              <a:t> an </a:t>
            </a:r>
            <a:r>
              <a:rPr lang="tr-TR" b="0" dirty="0" err="1"/>
              <a:t>end-to-end</a:t>
            </a:r>
            <a:r>
              <a:rPr lang="tr-TR" b="0" dirty="0"/>
              <a:t> </a:t>
            </a:r>
            <a:r>
              <a:rPr lang="tr-TR" b="0" dirty="0" err="1"/>
              <a:t>system</a:t>
            </a:r>
            <a:r>
              <a:rPr lang="tr-TR" b="0" dirty="0"/>
              <a:t> </a:t>
            </a:r>
            <a:r>
              <a:rPr lang="tr-TR" b="0" dirty="0" err="1"/>
              <a:t>design</a:t>
            </a:r>
            <a:r>
              <a:rPr lang="tr-TR" b="0" dirty="0"/>
              <a:t> </a:t>
            </a:r>
            <a:r>
              <a:rPr lang="tr-TR" b="0" dirty="0" err="1"/>
              <a:t>to</a:t>
            </a:r>
            <a:r>
              <a:rPr lang="tr-TR" b="0" dirty="0"/>
              <a:t> </a:t>
            </a:r>
            <a:r>
              <a:rPr lang="tr-TR" b="0" dirty="0" err="1"/>
              <a:t>enable</a:t>
            </a:r>
            <a:r>
              <a:rPr lang="tr-TR" b="0" dirty="0"/>
              <a:t> DRAM-</a:t>
            </a:r>
            <a:r>
              <a:rPr lang="tr-TR" b="0" dirty="0" err="1"/>
              <a:t>based</a:t>
            </a:r>
            <a:r>
              <a:rPr lang="tr-TR" b="0" dirty="0"/>
              <a:t> </a:t>
            </a:r>
            <a:r>
              <a:rPr lang="tr-TR" b="0" dirty="0" err="1"/>
              <a:t>true</a:t>
            </a:r>
            <a:r>
              <a:rPr lang="tr-TR" b="0" dirty="0"/>
              <a:t> </a:t>
            </a:r>
            <a:r>
              <a:rPr lang="tr-TR" b="0" dirty="0" err="1"/>
              <a:t>random</a:t>
            </a:r>
            <a:r>
              <a:rPr lang="tr-TR" b="0" dirty="0"/>
              <a:t> </a:t>
            </a:r>
            <a:r>
              <a:rPr lang="tr-TR" b="0" dirty="0" err="1"/>
              <a:t>number</a:t>
            </a:r>
            <a:r>
              <a:rPr lang="tr-TR" b="0" dirty="0"/>
              <a:t> </a:t>
            </a:r>
            <a:r>
              <a:rPr lang="tr-TR" b="0" dirty="0" err="1"/>
              <a:t>generation</a:t>
            </a:r>
            <a:r>
              <a:rPr lang="tr-TR" b="0" dirty="0"/>
              <a:t> in </a:t>
            </a:r>
            <a:r>
              <a:rPr lang="tr-TR" b="0" dirty="0" err="1"/>
              <a:t>real</a:t>
            </a:r>
            <a:r>
              <a:rPr lang="tr-TR" b="0" dirty="0"/>
              <a:t> </a:t>
            </a:r>
            <a:r>
              <a:rPr lang="tr-TR" b="0" dirty="0" err="1"/>
              <a:t>systems</a:t>
            </a:r>
            <a:r>
              <a:rPr lang="tr-TR" b="0" dirty="0"/>
              <a:t>. </a:t>
            </a:r>
          </a:p>
          <a:p>
            <a:r>
              <a:rPr lang="tr-TR" b="0" dirty="0" err="1"/>
              <a:t>We</a:t>
            </a:r>
            <a:r>
              <a:rPr lang="tr-TR" b="0" dirty="0"/>
              <a:t> </a:t>
            </a:r>
            <a:r>
              <a:rPr lang="tr-TR" b="0" dirty="0" err="1"/>
              <a:t>identify</a:t>
            </a:r>
            <a:r>
              <a:rPr lang="tr-TR" b="0" dirty="0"/>
              <a:t> </a:t>
            </a:r>
            <a:r>
              <a:rPr lang="tr-TR" b="0" dirty="0" err="1"/>
              <a:t>three</a:t>
            </a:r>
            <a:r>
              <a:rPr lang="tr-TR" b="0" dirty="0"/>
              <a:t> </a:t>
            </a:r>
            <a:r>
              <a:rPr lang="tr-TR" b="0" dirty="0" err="1"/>
              <a:t>key</a:t>
            </a:r>
            <a:r>
              <a:rPr lang="tr-TR" b="0" dirty="0"/>
              <a:t> </a:t>
            </a:r>
            <a:r>
              <a:rPr lang="tr-TR" b="0" dirty="0" err="1"/>
              <a:t>challenges</a:t>
            </a:r>
            <a:r>
              <a:rPr lang="tr-TR" b="0" dirty="0"/>
              <a:t> </a:t>
            </a:r>
            <a:r>
              <a:rPr lang="tr-TR" b="0" dirty="0" err="1"/>
              <a:t>for</a:t>
            </a:r>
            <a:r>
              <a:rPr lang="tr-TR" b="0" dirty="0"/>
              <a:t> </a:t>
            </a:r>
            <a:r>
              <a:rPr lang="tr-TR" b="0" dirty="0" err="1"/>
              <a:t>using</a:t>
            </a:r>
            <a:r>
              <a:rPr lang="tr-TR" b="0" dirty="0"/>
              <a:t> DRAM-</a:t>
            </a:r>
            <a:r>
              <a:rPr lang="tr-TR" b="0" dirty="0" err="1"/>
              <a:t>based</a:t>
            </a:r>
            <a:r>
              <a:rPr lang="tr-TR" b="0" dirty="0"/>
              <a:t> </a:t>
            </a:r>
            <a:r>
              <a:rPr lang="tr-TR" b="0" dirty="0" err="1"/>
              <a:t>TRNGs</a:t>
            </a:r>
            <a:r>
              <a:rPr lang="tr-TR" b="0" dirty="0"/>
              <a:t> in </a:t>
            </a:r>
            <a:r>
              <a:rPr lang="tr-TR" b="0" dirty="0" err="1"/>
              <a:t>current</a:t>
            </a:r>
            <a:r>
              <a:rPr lang="tr-TR" b="0" dirty="0"/>
              <a:t> </a:t>
            </a:r>
            <a:r>
              <a:rPr lang="tr-TR" b="0" dirty="0" err="1"/>
              <a:t>systems</a:t>
            </a:r>
            <a:endParaRPr lang="tr-TR" b="0" dirty="0"/>
          </a:p>
          <a:p>
            <a:r>
              <a:rPr lang="tr-TR" b="1" dirty="0"/>
              <a:t>[CLICK] as DRAM is </a:t>
            </a:r>
            <a:r>
              <a:rPr lang="tr-TR" b="1" dirty="0" err="1"/>
              <a:t>used</a:t>
            </a:r>
            <a:r>
              <a:rPr lang="tr-TR" b="1" dirty="0"/>
              <a:t> as main </a:t>
            </a:r>
            <a:r>
              <a:rPr lang="tr-TR" b="1" dirty="0" err="1"/>
              <a:t>memory</a:t>
            </a:r>
            <a:r>
              <a:rPr lang="tr-TR" b="1" dirty="0"/>
              <a:t>, </a:t>
            </a:r>
            <a:r>
              <a:rPr lang="tr-TR" b="1" dirty="0" err="1"/>
              <a:t>random</a:t>
            </a:r>
            <a:r>
              <a:rPr lang="tr-TR" b="1" dirty="0"/>
              <a:t> </a:t>
            </a:r>
            <a:r>
              <a:rPr lang="tr-TR" b="1" dirty="0" err="1"/>
              <a:t>number</a:t>
            </a:r>
            <a:r>
              <a:rPr lang="tr-TR" b="1" dirty="0"/>
              <a:t> </a:t>
            </a:r>
            <a:r>
              <a:rPr lang="tr-TR" b="1" dirty="0" err="1"/>
              <a:t>generation</a:t>
            </a:r>
            <a:r>
              <a:rPr lang="tr-TR" b="1" dirty="0"/>
              <a:t> in DRAM </a:t>
            </a:r>
            <a:r>
              <a:rPr lang="tr-TR" b="1" dirty="0" err="1"/>
              <a:t>creates</a:t>
            </a:r>
            <a:r>
              <a:rPr lang="tr-TR" b="1" dirty="0"/>
              <a:t> an </a:t>
            </a:r>
            <a:r>
              <a:rPr lang="tr-TR" b="1" dirty="0" err="1"/>
              <a:t>interference</a:t>
            </a:r>
            <a:r>
              <a:rPr lang="tr-TR" b="1" dirty="0"/>
              <a:t> </a:t>
            </a:r>
            <a:r>
              <a:rPr lang="tr-TR" b="1" dirty="0" err="1"/>
              <a:t>between</a:t>
            </a:r>
            <a:r>
              <a:rPr lang="tr-TR" b="1" dirty="0"/>
              <a:t> </a:t>
            </a:r>
            <a:r>
              <a:rPr lang="tr-TR" b="1" dirty="0" err="1"/>
              <a:t>regular</a:t>
            </a:r>
            <a:r>
              <a:rPr lang="tr-TR" b="1" dirty="0"/>
              <a:t> </a:t>
            </a:r>
            <a:r>
              <a:rPr lang="tr-TR" b="1" dirty="0" err="1"/>
              <a:t>memory</a:t>
            </a:r>
            <a:r>
              <a:rPr lang="tr-TR" b="1" dirty="0"/>
              <a:t> </a:t>
            </a:r>
            <a:r>
              <a:rPr lang="tr-TR" b="1" dirty="0" err="1"/>
              <a:t>requests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RNG </a:t>
            </a:r>
            <a:r>
              <a:rPr lang="tr-TR" b="1" dirty="0" err="1"/>
              <a:t>requests</a:t>
            </a:r>
            <a:r>
              <a:rPr lang="tr-TR" b="1" dirty="0"/>
              <a:t>, </a:t>
            </a:r>
            <a:r>
              <a:rPr lang="tr-TR" b="1" dirty="0" err="1"/>
              <a:t>which</a:t>
            </a:r>
            <a:r>
              <a:rPr lang="tr-TR" b="1" dirty="0"/>
              <a:t> </a:t>
            </a:r>
            <a:r>
              <a:rPr lang="tr-TR" b="1" dirty="0" err="1"/>
              <a:t>we</a:t>
            </a:r>
            <a:r>
              <a:rPr lang="tr-TR" b="1" dirty="0"/>
              <a:t> </a:t>
            </a:r>
            <a:r>
              <a:rPr lang="tr-TR" b="1" dirty="0" err="1"/>
              <a:t>call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RNG </a:t>
            </a:r>
            <a:r>
              <a:rPr lang="tr-TR" b="1" dirty="0" err="1"/>
              <a:t>interference</a:t>
            </a:r>
            <a:r>
              <a:rPr lang="tr-TR" b="1" dirty="0"/>
              <a:t>, </a:t>
            </a:r>
            <a:r>
              <a:rPr lang="tr-TR" b="1" dirty="0" err="1"/>
              <a:t>this</a:t>
            </a:r>
            <a:r>
              <a:rPr lang="tr-TR" b="1" dirty="0"/>
              <a:t> </a:t>
            </a:r>
            <a:r>
              <a:rPr lang="tr-TR" b="0" dirty="0"/>
              <a:t>can </a:t>
            </a:r>
            <a:r>
              <a:rPr lang="tr-TR" b="0" dirty="0" err="1"/>
              <a:t>degrade</a:t>
            </a:r>
            <a:r>
              <a:rPr lang="tr-TR" b="0" dirty="0"/>
              <a:t> </a:t>
            </a:r>
            <a:r>
              <a:rPr lang="tr-TR" b="0" dirty="0" err="1"/>
              <a:t>overall</a:t>
            </a:r>
            <a:r>
              <a:rPr lang="tr-TR" b="0" dirty="0"/>
              <a:t> </a:t>
            </a:r>
            <a:r>
              <a:rPr lang="tr-TR" b="0" dirty="0" err="1"/>
              <a:t>system</a:t>
            </a:r>
            <a:r>
              <a:rPr lang="tr-TR" b="0" dirty="0"/>
              <a:t> </a:t>
            </a:r>
            <a:r>
              <a:rPr lang="tr-TR" b="0" dirty="0" err="1"/>
              <a:t>performance</a:t>
            </a:r>
            <a:r>
              <a:rPr lang="tr-TR" b="0" dirty="0"/>
              <a:t> </a:t>
            </a:r>
            <a:r>
              <a:rPr lang="tr-TR" b="0" dirty="0" err="1"/>
              <a:t>by</a:t>
            </a:r>
            <a:r>
              <a:rPr lang="tr-TR" b="0" dirty="0"/>
              <a:t> </a:t>
            </a:r>
            <a:r>
              <a:rPr lang="tr-TR" b="0" dirty="0" err="1"/>
              <a:t>slowing</a:t>
            </a:r>
            <a:r>
              <a:rPr lang="tr-TR" b="0" dirty="0"/>
              <a:t> </a:t>
            </a:r>
            <a:r>
              <a:rPr lang="tr-TR" b="0" dirty="0" err="1"/>
              <a:t>down</a:t>
            </a:r>
            <a:r>
              <a:rPr lang="tr-TR" b="0" dirty="0"/>
              <a:t> </a:t>
            </a:r>
            <a:r>
              <a:rPr lang="tr-TR" b="0" dirty="0" err="1"/>
              <a:t>concurrently</a:t>
            </a:r>
            <a:r>
              <a:rPr lang="tr-TR" b="0" dirty="0"/>
              <a:t> </a:t>
            </a:r>
            <a:r>
              <a:rPr lang="tr-TR" b="0" dirty="0" err="1"/>
              <a:t>running</a:t>
            </a:r>
            <a:r>
              <a:rPr lang="tr-TR" b="0" dirty="0"/>
              <a:t> </a:t>
            </a:r>
            <a:r>
              <a:rPr lang="tr-TR" b="0" dirty="0" err="1"/>
              <a:t>applications</a:t>
            </a:r>
            <a:endParaRPr lang="tr-TR" b="0" dirty="0"/>
          </a:p>
          <a:p>
            <a:r>
              <a:rPr lang="tr-TR" b="1" dirty="0"/>
              <a:t>[CLICK]</a:t>
            </a:r>
            <a:r>
              <a:rPr lang="tr-TR" b="0" dirty="0" err="1"/>
              <a:t>This</a:t>
            </a:r>
            <a:r>
              <a:rPr lang="tr-TR" b="0" dirty="0"/>
              <a:t> RNG </a:t>
            </a:r>
            <a:r>
              <a:rPr lang="tr-TR" b="0" dirty="0" err="1"/>
              <a:t>interference</a:t>
            </a:r>
            <a:r>
              <a:rPr lang="tr-TR" b="0" dirty="0"/>
              <a:t> can </a:t>
            </a:r>
            <a:r>
              <a:rPr lang="tr-TR" b="0" dirty="0" err="1"/>
              <a:t>cause</a:t>
            </a:r>
            <a:r>
              <a:rPr lang="tr-TR" b="0" dirty="0"/>
              <a:t> </a:t>
            </a:r>
            <a:r>
              <a:rPr lang="tr-TR" b="0" dirty="0" err="1"/>
              <a:t>unfair</a:t>
            </a:r>
            <a:r>
              <a:rPr lang="tr-TR" b="0" dirty="0"/>
              <a:t> </a:t>
            </a:r>
            <a:r>
              <a:rPr lang="tr-TR" b="0" dirty="0" err="1"/>
              <a:t>prioritization</a:t>
            </a:r>
            <a:r>
              <a:rPr lang="tr-TR" b="0" dirty="0"/>
              <a:t> of </a:t>
            </a:r>
            <a:r>
              <a:rPr lang="tr-TR" b="0" dirty="0" err="1"/>
              <a:t>applications</a:t>
            </a:r>
            <a:r>
              <a:rPr lang="tr-TR" b="0" dirty="0"/>
              <a:t> </a:t>
            </a:r>
            <a:r>
              <a:rPr lang="tr-TR" b="0" dirty="0" err="1"/>
              <a:t>that</a:t>
            </a:r>
            <a:r>
              <a:rPr lang="tr-TR" b="0" dirty="0"/>
              <a:t> </a:t>
            </a:r>
            <a:r>
              <a:rPr lang="tr-TR" b="0" dirty="0" err="1"/>
              <a:t>intensively</a:t>
            </a:r>
            <a:r>
              <a:rPr lang="tr-TR" b="0" dirty="0"/>
              <a:t> </a:t>
            </a:r>
            <a:r>
              <a:rPr lang="tr-TR" b="0" dirty="0" err="1"/>
              <a:t>use</a:t>
            </a:r>
            <a:r>
              <a:rPr lang="tr-TR" b="0" dirty="0"/>
              <a:t> </a:t>
            </a:r>
            <a:r>
              <a:rPr lang="tr-TR" b="0" dirty="0" err="1"/>
              <a:t>random</a:t>
            </a:r>
            <a:r>
              <a:rPr lang="tr-TR" b="0" dirty="0"/>
              <a:t> </a:t>
            </a:r>
            <a:r>
              <a:rPr lang="tr-TR" b="0" dirty="0" err="1"/>
              <a:t>numbers</a:t>
            </a:r>
            <a:r>
              <a:rPr lang="tr-TR" b="0" dirty="0"/>
              <a:t>, </a:t>
            </a:r>
            <a:r>
              <a:rPr lang="tr-TR" b="0" dirty="0" err="1"/>
              <a:t>which</a:t>
            </a:r>
            <a:r>
              <a:rPr lang="tr-TR" b="0" dirty="0"/>
              <a:t> </a:t>
            </a:r>
            <a:r>
              <a:rPr lang="tr-TR" b="0" dirty="0" err="1"/>
              <a:t>are</a:t>
            </a:r>
            <a:r>
              <a:rPr lang="tr-TR" b="0" dirty="0"/>
              <a:t> </a:t>
            </a:r>
            <a:r>
              <a:rPr lang="tr-TR" b="0" dirty="0" err="1"/>
              <a:t>called</a:t>
            </a:r>
            <a:r>
              <a:rPr lang="tr-TR" b="0" dirty="0"/>
              <a:t> RNG </a:t>
            </a:r>
            <a:r>
              <a:rPr lang="tr-TR" b="0" dirty="0" err="1"/>
              <a:t>applications</a:t>
            </a:r>
            <a:r>
              <a:rPr lang="tr-TR" b="0" dirty="0"/>
              <a:t>, </a:t>
            </a:r>
            <a:r>
              <a:rPr lang="tr-TR" b="0" dirty="0" err="1"/>
              <a:t>and</a:t>
            </a:r>
            <a:r>
              <a:rPr lang="tr-TR" b="0" dirty="0"/>
              <a:t> </a:t>
            </a:r>
            <a:r>
              <a:rPr lang="tr-TR" b="0" dirty="0" err="1"/>
              <a:t>degrade</a:t>
            </a:r>
            <a:r>
              <a:rPr lang="tr-TR" b="0" dirty="0"/>
              <a:t> </a:t>
            </a:r>
            <a:r>
              <a:rPr lang="tr-TR" b="0" dirty="0" err="1"/>
              <a:t>system</a:t>
            </a:r>
            <a:r>
              <a:rPr lang="tr-TR" b="0" dirty="0"/>
              <a:t> </a:t>
            </a:r>
            <a:r>
              <a:rPr lang="tr-TR" b="0" dirty="0" err="1"/>
              <a:t>fairness</a:t>
            </a:r>
            <a:endParaRPr lang="tr-TR" b="0" dirty="0"/>
          </a:p>
          <a:p>
            <a:r>
              <a:rPr lang="tr-TR" b="1" dirty="0"/>
              <a:t>[CLICK]</a:t>
            </a:r>
            <a:r>
              <a:rPr lang="tr-TR" b="0" dirty="0"/>
              <a:t> </a:t>
            </a:r>
            <a:r>
              <a:rPr lang="tr-TR" b="0" dirty="0" err="1"/>
              <a:t>And</a:t>
            </a:r>
            <a:r>
              <a:rPr lang="tr-TR" b="0" dirty="0"/>
              <a:t> </a:t>
            </a:r>
            <a:r>
              <a:rPr lang="tr-TR" b="0" dirty="0" err="1"/>
              <a:t>due</a:t>
            </a:r>
            <a:r>
              <a:rPr lang="tr-TR" b="0" dirty="0"/>
              <a:t> </a:t>
            </a:r>
            <a:r>
              <a:rPr lang="tr-TR" b="0" dirty="0" err="1"/>
              <a:t>to</a:t>
            </a:r>
            <a:r>
              <a:rPr lang="tr-TR" b="0" dirty="0"/>
              <a:t> </a:t>
            </a:r>
            <a:r>
              <a:rPr lang="tr-TR" b="0" dirty="0" err="1"/>
              <a:t>the</a:t>
            </a:r>
            <a:r>
              <a:rPr lang="tr-TR" b="0" dirty="0"/>
              <a:t> </a:t>
            </a:r>
            <a:r>
              <a:rPr lang="tr-TR" b="0" dirty="0" err="1"/>
              <a:t>high</a:t>
            </a:r>
            <a:r>
              <a:rPr lang="tr-TR" b="0" dirty="0"/>
              <a:t> </a:t>
            </a:r>
            <a:r>
              <a:rPr lang="tr-TR" b="0" dirty="0" err="1"/>
              <a:t>latency</a:t>
            </a:r>
            <a:r>
              <a:rPr lang="tr-TR" b="0" dirty="0"/>
              <a:t> of DRAM-</a:t>
            </a:r>
            <a:r>
              <a:rPr lang="tr-TR" b="0" dirty="0" err="1"/>
              <a:t>based</a:t>
            </a:r>
            <a:r>
              <a:rPr lang="tr-TR" b="0" dirty="0"/>
              <a:t> </a:t>
            </a:r>
            <a:r>
              <a:rPr lang="tr-TR" b="0" dirty="0" err="1"/>
              <a:t>TRNGs</a:t>
            </a:r>
            <a:r>
              <a:rPr lang="tr-TR" b="0" dirty="0"/>
              <a:t> RNG </a:t>
            </a:r>
            <a:r>
              <a:rPr lang="tr-TR" b="0" dirty="0" err="1"/>
              <a:t>applications</a:t>
            </a:r>
            <a:r>
              <a:rPr lang="tr-TR" b="0" dirty="0"/>
              <a:t> can </a:t>
            </a:r>
            <a:r>
              <a:rPr lang="tr-TR" b="0" dirty="0" err="1"/>
              <a:t>experience</a:t>
            </a:r>
            <a:r>
              <a:rPr lang="tr-TR" b="0" dirty="0"/>
              <a:t> </a:t>
            </a:r>
            <a:r>
              <a:rPr lang="tr-TR" b="0" dirty="0" err="1"/>
              <a:t>significant</a:t>
            </a:r>
            <a:r>
              <a:rPr lang="tr-TR" b="0" dirty="0"/>
              <a:t> </a:t>
            </a:r>
            <a:r>
              <a:rPr lang="tr-TR" b="0" dirty="0" err="1"/>
              <a:t>slowdowns</a:t>
            </a:r>
            <a:r>
              <a:rPr lang="tr-TR" b="0" dirty="0"/>
              <a:t>.</a:t>
            </a:r>
          </a:p>
          <a:p>
            <a:r>
              <a:rPr lang="tr-TR" b="0" dirty="0"/>
              <a:t>[CLICK] </a:t>
            </a:r>
            <a:r>
              <a:rPr lang="tr-TR" b="0" dirty="0" err="1"/>
              <a:t>Our</a:t>
            </a:r>
            <a:r>
              <a:rPr lang="tr-TR" b="0" dirty="0"/>
              <a:t> </a:t>
            </a:r>
            <a:r>
              <a:rPr lang="tr-TR" b="0" dirty="0" err="1"/>
              <a:t>goal</a:t>
            </a:r>
            <a:r>
              <a:rPr lang="tr-TR" b="0" dirty="0"/>
              <a:t> is </a:t>
            </a:r>
            <a:r>
              <a:rPr lang="tr-TR" b="0" dirty="0" err="1"/>
              <a:t>to</a:t>
            </a:r>
            <a:r>
              <a:rPr lang="tr-TR" b="0" dirty="0"/>
              <a:t> </a:t>
            </a:r>
            <a:r>
              <a:rPr lang="tr-TR" b="0" dirty="0" err="1"/>
              <a:t>design</a:t>
            </a:r>
            <a:r>
              <a:rPr lang="tr-TR" b="0" dirty="0"/>
              <a:t> an </a:t>
            </a:r>
            <a:r>
              <a:rPr lang="tr-TR" b="0" dirty="0" err="1"/>
              <a:t>end-to-end</a:t>
            </a:r>
            <a:r>
              <a:rPr lang="tr-TR" b="0" dirty="0"/>
              <a:t> </a:t>
            </a:r>
            <a:r>
              <a:rPr lang="tr-TR" b="0" dirty="0" err="1"/>
              <a:t>system</a:t>
            </a:r>
            <a:r>
              <a:rPr lang="tr-TR" b="0" dirty="0"/>
              <a:t> </a:t>
            </a:r>
            <a:r>
              <a:rPr lang="tr-TR" b="0" dirty="0" err="1"/>
              <a:t>for</a:t>
            </a:r>
            <a:r>
              <a:rPr lang="tr-TR" b="0" dirty="0"/>
              <a:t> DRAM-</a:t>
            </a:r>
            <a:r>
              <a:rPr lang="tr-TR" b="0" dirty="0" err="1"/>
              <a:t>based</a:t>
            </a:r>
            <a:r>
              <a:rPr lang="tr-TR" b="0" dirty="0"/>
              <a:t> </a:t>
            </a:r>
            <a:r>
              <a:rPr lang="tr-TR" b="0" dirty="0" err="1"/>
              <a:t>TRNGs</a:t>
            </a:r>
            <a:r>
              <a:rPr lang="tr-TR" b="0" dirty="0"/>
              <a:t> </a:t>
            </a:r>
            <a:r>
              <a:rPr lang="tr-TR" b="0" dirty="0" err="1"/>
              <a:t>with</a:t>
            </a:r>
            <a:r>
              <a:rPr lang="tr-TR" b="0" dirty="0"/>
              <a:t> </a:t>
            </a:r>
            <a:r>
              <a:rPr lang="tr-TR" b="0" dirty="0" err="1"/>
              <a:t>low</a:t>
            </a:r>
            <a:r>
              <a:rPr lang="tr-TR" b="0" dirty="0"/>
              <a:t> </a:t>
            </a:r>
            <a:r>
              <a:rPr lang="tr-TR" b="0" dirty="0" err="1"/>
              <a:t>cost</a:t>
            </a:r>
            <a:r>
              <a:rPr lang="tr-TR" b="0" dirty="0"/>
              <a:t> </a:t>
            </a:r>
            <a:r>
              <a:rPr lang="tr-TR" b="0" dirty="0" err="1"/>
              <a:t>and</a:t>
            </a:r>
            <a:r>
              <a:rPr lang="tr-TR" b="0" dirty="0"/>
              <a:t> </a:t>
            </a:r>
            <a:r>
              <a:rPr lang="tr-TR" b="0" dirty="0" err="1"/>
              <a:t>high</a:t>
            </a:r>
            <a:r>
              <a:rPr lang="tr-TR" b="0" dirty="0"/>
              <a:t> </a:t>
            </a:r>
            <a:r>
              <a:rPr lang="tr-TR" b="0" dirty="0" err="1"/>
              <a:t>performance</a:t>
            </a:r>
            <a:r>
              <a:rPr lang="tr-TR" b="0" dirty="0"/>
              <a:t>.</a:t>
            </a:r>
          </a:p>
          <a:p>
            <a:r>
              <a:rPr lang="tr-TR" b="0" dirty="0"/>
              <a:t>[CLICK] </a:t>
            </a:r>
            <a:r>
              <a:rPr lang="tr-TR" b="0" dirty="0" err="1"/>
              <a:t>To</a:t>
            </a:r>
            <a:r>
              <a:rPr lang="tr-TR" b="0" dirty="0"/>
              <a:t> </a:t>
            </a:r>
            <a:r>
              <a:rPr lang="tr-TR" b="0" dirty="0" err="1"/>
              <a:t>this</a:t>
            </a:r>
            <a:r>
              <a:rPr lang="tr-TR" b="0" dirty="0"/>
              <a:t> </a:t>
            </a:r>
            <a:r>
              <a:rPr lang="tr-TR" b="0" dirty="0" err="1"/>
              <a:t>end</a:t>
            </a:r>
            <a:r>
              <a:rPr lang="tr-TR" b="0" dirty="0"/>
              <a:t>, </a:t>
            </a:r>
            <a:r>
              <a:rPr lang="tr-TR" b="0" dirty="0" err="1"/>
              <a:t>we</a:t>
            </a:r>
            <a:r>
              <a:rPr lang="tr-TR" b="0" dirty="0"/>
              <a:t> </a:t>
            </a:r>
            <a:r>
              <a:rPr lang="tr-TR" b="0" dirty="0" err="1"/>
              <a:t>propose</a:t>
            </a:r>
            <a:r>
              <a:rPr lang="tr-TR" b="0" dirty="0"/>
              <a:t> DR-STRANGE, An </a:t>
            </a:r>
            <a:r>
              <a:rPr lang="tr-TR" b="0" dirty="0" err="1"/>
              <a:t>end-to-end</a:t>
            </a:r>
            <a:r>
              <a:rPr lang="tr-TR" b="0" dirty="0"/>
              <a:t> </a:t>
            </a:r>
            <a:r>
              <a:rPr lang="tr-TR" b="0" dirty="0" err="1"/>
              <a:t>system</a:t>
            </a:r>
            <a:r>
              <a:rPr lang="tr-TR" b="0" dirty="0"/>
              <a:t> </a:t>
            </a:r>
            <a:r>
              <a:rPr lang="tr-TR" b="0" dirty="0" err="1"/>
              <a:t>design</a:t>
            </a:r>
            <a:r>
              <a:rPr lang="tr-TR" b="0" dirty="0"/>
              <a:t> </a:t>
            </a:r>
            <a:r>
              <a:rPr lang="tr-TR" b="0" dirty="0" err="1"/>
              <a:t>for</a:t>
            </a:r>
            <a:r>
              <a:rPr lang="tr-TR" b="0" dirty="0"/>
              <a:t> DRAM-</a:t>
            </a:r>
            <a:r>
              <a:rPr lang="tr-TR" b="0" dirty="0" err="1"/>
              <a:t>based</a:t>
            </a:r>
            <a:r>
              <a:rPr lang="tr-TR" b="0" dirty="0"/>
              <a:t> </a:t>
            </a:r>
            <a:r>
              <a:rPr lang="tr-TR" b="0" dirty="0" err="1"/>
              <a:t>TRNGs</a:t>
            </a:r>
            <a:r>
              <a:rPr lang="tr-TR" b="0" dirty="0"/>
              <a:t> </a:t>
            </a:r>
            <a:r>
              <a:rPr lang="tr-TR" b="0" dirty="0" err="1"/>
              <a:t>that</a:t>
            </a:r>
            <a:endParaRPr lang="tr-TR" b="0" dirty="0"/>
          </a:p>
          <a:p>
            <a:r>
              <a:rPr lang="tr-TR" b="0" dirty="0"/>
              <a:t>[CLICK] </a:t>
            </a:r>
            <a:r>
              <a:rPr lang="tr-TR" b="0" dirty="0" err="1"/>
              <a:t>reduces</a:t>
            </a:r>
            <a:r>
              <a:rPr lang="tr-TR" b="0" dirty="0"/>
              <a:t> </a:t>
            </a:r>
            <a:r>
              <a:rPr lang="tr-TR" b="0" dirty="0" err="1"/>
              <a:t>the</a:t>
            </a:r>
            <a:r>
              <a:rPr lang="tr-TR" b="0" dirty="0"/>
              <a:t> RNG </a:t>
            </a:r>
            <a:r>
              <a:rPr lang="tr-TR" b="0" dirty="0" err="1"/>
              <a:t>interference</a:t>
            </a:r>
            <a:r>
              <a:rPr lang="tr-TR" b="0" dirty="0"/>
              <a:t> </a:t>
            </a:r>
            <a:r>
              <a:rPr lang="tr-TR" b="0" dirty="0" err="1"/>
              <a:t>by</a:t>
            </a:r>
            <a:r>
              <a:rPr lang="tr-TR" b="0" dirty="0"/>
              <a:t> </a:t>
            </a:r>
            <a:r>
              <a:rPr lang="tr-TR" b="0" dirty="0" err="1"/>
              <a:t>separating</a:t>
            </a:r>
            <a:r>
              <a:rPr lang="tr-TR" b="0" dirty="0"/>
              <a:t> RNG </a:t>
            </a:r>
            <a:r>
              <a:rPr lang="tr-TR" b="0" dirty="0" err="1"/>
              <a:t>requests</a:t>
            </a:r>
            <a:r>
              <a:rPr lang="tr-TR" b="0" dirty="0"/>
              <a:t> </a:t>
            </a:r>
            <a:r>
              <a:rPr lang="tr-TR" b="0" dirty="0" err="1"/>
              <a:t>from</a:t>
            </a:r>
            <a:r>
              <a:rPr lang="tr-TR" b="0" dirty="0"/>
              <a:t> </a:t>
            </a:r>
            <a:r>
              <a:rPr lang="tr-TR" b="0" dirty="0" err="1"/>
              <a:t>regular</a:t>
            </a:r>
            <a:r>
              <a:rPr lang="tr-TR" b="0" dirty="0"/>
              <a:t> </a:t>
            </a:r>
            <a:r>
              <a:rPr lang="tr-TR" b="0" dirty="0" err="1"/>
              <a:t>requests</a:t>
            </a:r>
            <a:r>
              <a:rPr lang="tr-TR" b="0" dirty="0"/>
              <a:t> in </a:t>
            </a:r>
            <a:r>
              <a:rPr lang="tr-TR" b="0" dirty="0" err="1"/>
              <a:t>the</a:t>
            </a:r>
            <a:r>
              <a:rPr lang="tr-TR" b="0" dirty="0"/>
              <a:t> </a:t>
            </a:r>
            <a:r>
              <a:rPr lang="tr-TR" b="0" dirty="0" err="1"/>
              <a:t>memory</a:t>
            </a:r>
            <a:r>
              <a:rPr lang="tr-TR" b="0" dirty="0"/>
              <a:t> </a:t>
            </a:r>
            <a:r>
              <a:rPr lang="tr-TR" b="0" dirty="0" err="1"/>
              <a:t>controller</a:t>
            </a:r>
            <a:r>
              <a:rPr lang="tr-TR" b="0" dirty="0"/>
              <a:t>,</a:t>
            </a:r>
          </a:p>
          <a:p>
            <a:r>
              <a:rPr lang="tr-TR" b="0" dirty="0"/>
              <a:t>[CLICK] </a:t>
            </a:r>
            <a:r>
              <a:rPr lang="tr-TR" b="0" dirty="0" err="1"/>
              <a:t>improves</a:t>
            </a:r>
            <a:r>
              <a:rPr lang="tr-TR" b="0" dirty="0"/>
              <a:t> </a:t>
            </a:r>
            <a:r>
              <a:rPr lang="tr-TR" b="0" dirty="0" err="1"/>
              <a:t>fairness</a:t>
            </a:r>
            <a:r>
              <a:rPr lang="tr-TR" b="0" dirty="0"/>
              <a:t> </a:t>
            </a:r>
            <a:r>
              <a:rPr lang="tr-TR" b="0" dirty="0" err="1"/>
              <a:t>across</a:t>
            </a:r>
            <a:r>
              <a:rPr lang="tr-TR" b="0" dirty="0"/>
              <a:t> </a:t>
            </a:r>
            <a:r>
              <a:rPr lang="tr-TR" b="0" dirty="0" err="1"/>
              <a:t>applications</a:t>
            </a:r>
            <a:r>
              <a:rPr lang="tr-TR" b="0" dirty="0"/>
              <a:t> </a:t>
            </a:r>
            <a:r>
              <a:rPr lang="tr-TR" b="0" dirty="0" err="1"/>
              <a:t>with</a:t>
            </a:r>
            <a:r>
              <a:rPr lang="tr-TR" b="0" dirty="0"/>
              <a:t> an RNG-</a:t>
            </a:r>
            <a:r>
              <a:rPr lang="tr-TR" b="0" dirty="0" err="1"/>
              <a:t>aware</a:t>
            </a:r>
            <a:r>
              <a:rPr lang="tr-TR" b="0" dirty="0"/>
              <a:t> </a:t>
            </a:r>
            <a:r>
              <a:rPr lang="tr-TR" b="0" dirty="0" err="1"/>
              <a:t>memory</a:t>
            </a:r>
            <a:r>
              <a:rPr lang="tr-TR" b="0" dirty="0"/>
              <a:t> </a:t>
            </a:r>
            <a:r>
              <a:rPr lang="tr-TR" b="0" dirty="0" err="1"/>
              <a:t>request</a:t>
            </a:r>
            <a:r>
              <a:rPr lang="tr-TR" b="0" dirty="0"/>
              <a:t> </a:t>
            </a:r>
            <a:r>
              <a:rPr lang="tr-TR" b="0" dirty="0" err="1"/>
              <a:t>scheduler</a:t>
            </a:r>
            <a:endParaRPr lang="tr-TR" b="0" dirty="0"/>
          </a:p>
          <a:p>
            <a:r>
              <a:rPr lang="tr-TR" b="0" dirty="0"/>
              <a:t>[CLICK] </a:t>
            </a:r>
            <a:r>
              <a:rPr lang="tr-TR" b="0" dirty="0" err="1"/>
              <a:t>hides</a:t>
            </a:r>
            <a:r>
              <a:rPr lang="tr-TR" b="0" dirty="0"/>
              <a:t> </a:t>
            </a:r>
            <a:r>
              <a:rPr lang="tr-TR" b="0" dirty="0" err="1"/>
              <a:t>the</a:t>
            </a:r>
            <a:r>
              <a:rPr lang="tr-TR" b="0" dirty="0"/>
              <a:t> </a:t>
            </a:r>
            <a:r>
              <a:rPr lang="tr-TR" b="0" dirty="0" err="1"/>
              <a:t>large</a:t>
            </a:r>
            <a:r>
              <a:rPr lang="tr-TR" b="0" dirty="0"/>
              <a:t> TRNG </a:t>
            </a:r>
            <a:r>
              <a:rPr lang="tr-TR" b="0" dirty="0" err="1"/>
              <a:t>latencies</a:t>
            </a:r>
            <a:r>
              <a:rPr lang="tr-TR" b="0" dirty="0"/>
              <a:t> </a:t>
            </a:r>
            <a:r>
              <a:rPr lang="tr-TR" b="0" dirty="0" err="1"/>
              <a:t>using</a:t>
            </a:r>
            <a:r>
              <a:rPr lang="tr-TR" b="0" dirty="0"/>
              <a:t> a </a:t>
            </a:r>
            <a:r>
              <a:rPr lang="tr-TR" b="0" dirty="0" err="1"/>
              <a:t>random</a:t>
            </a:r>
            <a:r>
              <a:rPr lang="tr-TR" b="0" dirty="0"/>
              <a:t> </a:t>
            </a:r>
            <a:r>
              <a:rPr lang="tr-TR" b="0" dirty="0" err="1"/>
              <a:t>number</a:t>
            </a:r>
            <a:r>
              <a:rPr lang="tr-TR" b="0" dirty="0"/>
              <a:t> </a:t>
            </a:r>
            <a:r>
              <a:rPr lang="tr-TR" b="0" dirty="0" err="1"/>
              <a:t>buffering</a:t>
            </a:r>
            <a:r>
              <a:rPr lang="tr-TR" b="0" dirty="0"/>
              <a:t> </a:t>
            </a:r>
            <a:r>
              <a:rPr lang="tr-TR" b="0" dirty="0" err="1"/>
              <a:t>mechanism</a:t>
            </a:r>
            <a:r>
              <a:rPr lang="tr-TR" b="0" dirty="0"/>
              <a:t> </a:t>
            </a:r>
            <a:r>
              <a:rPr lang="tr-TR" b="0" dirty="0" err="1"/>
              <a:t>combined</a:t>
            </a:r>
            <a:r>
              <a:rPr lang="tr-TR" b="0" dirty="0"/>
              <a:t> </a:t>
            </a:r>
            <a:r>
              <a:rPr lang="tr-TR" b="0" dirty="0" err="1"/>
              <a:t>with</a:t>
            </a:r>
            <a:r>
              <a:rPr lang="tr-TR" b="0" dirty="0"/>
              <a:t> a </a:t>
            </a:r>
            <a:r>
              <a:rPr lang="tr-TR" b="0" dirty="0" err="1"/>
              <a:t>new</a:t>
            </a:r>
            <a:r>
              <a:rPr lang="tr-TR" b="0" dirty="0"/>
              <a:t> DRAM </a:t>
            </a:r>
            <a:r>
              <a:rPr lang="tr-TR" b="0" dirty="0" err="1"/>
              <a:t>idleness</a:t>
            </a:r>
            <a:r>
              <a:rPr lang="tr-TR" b="0" dirty="0"/>
              <a:t> </a:t>
            </a:r>
            <a:r>
              <a:rPr lang="tr-TR" b="0" dirty="0" err="1"/>
              <a:t>predictor</a:t>
            </a:r>
            <a:r>
              <a:rPr lang="tr-TR" b="0" dirty="0"/>
              <a:t> </a:t>
            </a:r>
            <a:r>
              <a:rPr lang="tr-TR" b="0" dirty="0" err="1"/>
              <a:t>that</a:t>
            </a:r>
            <a:r>
              <a:rPr lang="tr-TR" b="0" dirty="0"/>
              <a:t> </a:t>
            </a:r>
            <a:br>
              <a:rPr lang="tr-TR" b="0" dirty="0"/>
            </a:br>
            <a:r>
              <a:rPr lang="tr-TR" b="0" dirty="0" err="1"/>
              <a:t>accurately</a:t>
            </a:r>
            <a:r>
              <a:rPr lang="tr-TR" b="0" dirty="0"/>
              <a:t> </a:t>
            </a:r>
            <a:r>
              <a:rPr lang="tr-TR" b="0" dirty="0" err="1"/>
              <a:t>identifies</a:t>
            </a:r>
            <a:r>
              <a:rPr lang="tr-TR" b="0" dirty="0"/>
              <a:t> </a:t>
            </a:r>
            <a:r>
              <a:rPr lang="tr-TR" b="0" dirty="0" err="1"/>
              <a:t>idle</a:t>
            </a:r>
            <a:r>
              <a:rPr lang="tr-TR" b="0" dirty="0"/>
              <a:t> DRAM </a:t>
            </a:r>
            <a:r>
              <a:rPr lang="tr-TR" b="0" dirty="0" err="1"/>
              <a:t>periods</a:t>
            </a:r>
            <a:endParaRPr lang="tr-TR" b="0" dirty="0"/>
          </a:p>
          <a:p>
            <a:r>
              <a:rPr lang="tr-TR" b="0" dirty="0"/>
              <a:t>[CLICK] </a:t>
            </a:r>
            <a:r>
              <a:rPr lang="tr-TR" b="0" dirty="0" err="1"/>
              <a:t>Based</a:t>
            </a:r>
            <a:r>
              <a:rPr lang="tr-TR" b="0" dirty="0"/>
              <a:t> on </a:t>
            </a:r>
            <a:r>
              <a:rPr lang="tr-TR" b="0" dirty="0" err="1"/>
              <a:t>our</a:t>
            </a:r>
            <a:r>
              <a:rPr lang="tr-TR" b="0" dirty="0"/>
              <a:t> </a:t>
            </a:r>
            <a:r>
              <a:rPr lang="tr-TR" b="0" dirty="0" err="1"/>
              <a:t>evaluations</a:t>
            </a:r>
            <a:r>
              <a:rPr lang="tr-TR" b="0" dirty="0"/>
              <a:t> </a:t>
            </a:r>
            <a:r>
              <a:rPr lang="tr-TR" b="0" dirty="0" err="1"/>
              <a:t>we</a:t>
            </a:r>
            <a:r>
              <a:rPr lang="tr-TR" b="0" dirty="0"/>
              <a:t> Show </a:t>
            </a:r>
            <a:r>
              <a:rPr lang="tr-TR" b="0" dirty="0" err="1"/>
              <a:t>that</a:t>
            </a:r>
            <a:r>
              <a:rPr lang="tr-TR" b="0" dirty="0"/>
              <a:t>,</a:t>
            </a:r>
          </a:p>
          <a:p>
            <a:r>
              <a:rPr lang="tr-TR" b="0" dirty="0"/>
              <a:t>DR-</a:t>
            </a:r>
            <a:r>
              <a:rPr lang="tr-TR" b="0" dirty="0" err="1"/>
              <a:t>STRaNGe</a:t>
            </a:r>
            <a:r>
              <a:rPr lang="tr-TR" b="0" dirty="0"/>
              <a:t> </a:t>
            </a:r>
            <a:r>
              <a:rPr lang="tr-TR" b="0" dirty="0" err="1"/>
              <a:t>improves</a:t>
            </a:r>
            <a:r>
              <a:rPr lang="tr-TR" b="0" dirty="0"/>
              <a:t> </a:t>
            </a:r>
            <a:r>
              <a:rPr lang="tr-TR" b="0" dirty="0" err="1"/>
              <a:t>the</a:t>
            </a:r>
            <a:r>
              <a:rPr lang="tr-TR" b="0" dirty="0"/>
              <a:t> </a:t>
            </a:r>
            <a:r>
              <a:rPr lang="tr-TR" b="0" dirty="0" err="1"/>
              <a:t>average</a:t>
            </a:r>
            <a:r>
              <a:rPr lang="tr-TR" b="0" dirty="0"/>
              <a:t> </a:t>
            </a:r>
            <a:r>
              <a:rPr lang="tr-TR" b="0" dirty="0" err="1"/>
              <a:t>performance</a:t>
            </a:r>
            <a:r>
              <a:rPr lang="tr-TR" b="0" dirty="0"/>
              <a:t> of </a:t>
            </a:r>
            <a:r>
              <a:rPr lang="tr-TR" b="0" dirty="0" err="1"/>
              <a:t>non</a:t>
            </a:r>
            <a:r>
              <a:rPr lang="tr-TR" b="0" dirty="0"/>
              <a:t>-RNG </a:t>
            </a:r>
            <a:r>
              <a:rPr lang="tr-TR" b="0" dirty="0" err="1"/>
              <a:t>and</a:t>
            </a:r>
            <a:r>
              <a:rPr lang="tr-TR" b="0" dirty="0"/>
              <a:t> RNG </a:t>
            </a:r>
            <a:r>
              <a:rPr lang="tr-TR" b="0" dirty="0" err="1"/>
              <a:t>applications</a:t>
            </a:r>
            <a:r>
              <a:rPr lang="tr-TR" b="0" dirty="0"/>
              <a:t> </a:t>
            </a:r>
            <a:r>
              <a:rPr lang="tr-TR" b="0" dirty="0" err="1"/>
              <a:t>by</a:t>
            </a:r>
            <a:r>
              <a:rPr lang="tr-TR" b="0" dirty="0"/>
              <a:t> 17.9% </a:t>
            </a:r>
            <a:r>
              <a:rPr lang="tr-TR" b="0" dirty="0" err="1"/>
              <a:t>and</a:t>
            </a:r>
            <a:r>
              <a:rPr lang="tr-TR" b="0" dirty="0"/>
              <a:t> 25% </a:t>
            </a:r>
            <a:r>
              <a:rPr lang="tr-TR" b="0" dirty="0" err="1"/>
              <a:t>respectively</a:t>
            </a:r>
            <a:endParaRPr lang="tr-TR" b="0" dirty="0"/>
          </a:p>
          <a:p>
            <a:r>
              <a:rPr lang="tr-TR" b="0" dirty="0" err="1"/>
              <a:t>It</a:t>
            </a:r>
            <a:r>
              <a:rPr lang="tr-TR" b="0" dirty="0"/>
              <a:t> </a:t>
            </a:r>
            <a:r>
              <a:rPr lang="tr-TR" b="0" dirty="0" err="1"/>
              <a:t>improves</a:t>
            </a:r>
            <a:r>
              <a:rPr lang="tr-TR" b="0" dirty="0"/>
              <a:t> </a:t>
            </a:r>
            <a:r>
              <a:rPr lang="tr-TR" b="0" dirty="0" err="1"/>
              <a:t>average</a:t>
            </a:r>
            <a:r>
              <a:rPr lang="tr-TR" b="0" dirty="0"/>
              <a:t> </a:t>
            </a:r>
            <a:r>
              <a:rPr lang="tr-TR" b="0" dirty="0" err="1"/>
              <a:t>system</a:t>
            </a:r>
            <a:r>
              <a:rPr lang="tr-TR" b="0" dirty="0"/>
              <a:t> </a:t>
            </a:r>
            <a:r>
              <a:rPr lang="tr-TR" b="0" dirty="0" err="1"/>
              <a:t>fairness</a:t>
            </a:r>
            <a:r>
              <a:rPr lang="tr-TR" b="0" dirty="0"/>
              <a:t> </a:t>
            </a:r>
            <a:r>
              <a:rPr lang="tr-TR" b="0" dirty="0" err="1"/>
              <a:t>by</a:t>
            </a:r>
            <a:r>
              <a:rPr lang="tr-TR" b="0" dirty="0"/>
              <a:t> 32% </a:t>
            </a:r>
            <a:r>
              <a:rPr lang="tr-TR" b="0" dirty="0" err="1"/>
              <a:t>when</a:t>
            </a:r>
            <a:r>
              <a:rPr lang="tr-TR" b="0" dirty="0"/>
              <a:t> </a:t>
            </a:r>
            <a:r>
              <a:rPr lang="tr-TR" b="0" dirty="0" err="1"/>
              <a:t>generating</a:t>
            </a:r>
            <a:r>
              <a:rPr lang="tr-TR" b="0" dirty="0"/>
              <a:t> </a:t>
            </a:r>
            <a:r>
              <a:rPr lang="tr-TR" b="0" dirty="0" err="1"/>
              <a:t>random</a:t>
            </a:r>
            <a:r>
              <a:rPr lang="tr-TR" b="0" dirty="0"/>
              <a:t> </a:t>
            </a:r>
            <a:r>
              <a:rPr lang="tr-TR" b="0" dirty="0" err="1"/>
              <a:t>numbers</a:t>
            </a:r>
            <a:r>
              <a:rPr lang="tr-TR" b="0" dirty="0"/>
              <a:t> at a 5 </a:t>
            </a:r>
            <a:r>
              <a:rPr lang="tr-TR" b="0" dirty="0" err="1"/>
              <a:t>Gb</a:t>
            </a:r>
            <a:r>
              <a:rPr lang="tr-TR" b="0" dirty="0"/>
              <a:t>/s </a:t>
            </a:r>
            <a:r>
              <a:rPr lang="tr-TR" b="0" dirty="0" err="1"/>
              <a:t>throughput</a:t>
            </a:r>
            <a:r>
              <a:rPr lang="tr-TR" b="0" dirty="0"/>
              <a:t> </a:t>
            </a:r>
          </a:p>
          <a:p>
            <a:r>
              <a:rPr lang="tr-TR" b="0" dirty="0" err="1"/>
              <a:t>and</a:t>
            </a:r>
            <a:r>
              <a:rPr lang="tr-TR" b="0" dirty="0"/>
              <a:t> it </a:t>
            </a:r>
            <a:r>
              <a:rPr lang="tr-TR" b="0" dirty="0" err="1"/>
              <a:t>reduces</a:t>
            </a:r>
            <a:r>
              <a:rPr lang="tr-TR" b="0" dirty="0"/>
              <a:t> </a:t>
            </a:r>
            <a:r>
              <a:rPr lang="tr-TR" b="0" dirty="0" err="1"/>
              <a:t>average</a:t>
            </a:r>
            <a:r>
              <a:rPr lang="tr-TR" b="0" dirty="0"/>
              <a:t> </a:t>
            </a:r>
            <a:r>
              <a:rPr lang="tr-TR" b="0" dirty="0" err="1"/>
              <a:t>energy</a:t>
            </a:r>
            <a:r>
              <a:rPr lang="tr-TR" b="0" dirty="0"/>
              <a:t> </a:t>
            </a:r>
            <a:r>
              <a:rPr lang="tr-TR" b="0" dirty="0" err="1"/>
              <a:t>consumption</a:t>
            </a:r>
            <a:r>
              <a:rPr lang="tr-TR" b="0" dirty="0"/>
              <a:t> </a:t>
            </a:r>
            <a:r>
              <a:rPr lang="tr-TR" b="0" dirty="0" err="1"/>
              <a:t>by</a:t>
            </a:r>
            <a:r>
              <a:rPr lang="tr-TR" b="0" dirty="0"/>
              <a:t> 21%.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000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third</a:t>
            </a:r>
            <a:r>
              <a:rPr lang="tr-TR" dirty="0"/>
              <a:t> </a:t>
            </a:r>
            <a:r>
              <a:rPr lang="tr-TR" dirty="0" err="1"/>
              <a:t>challenge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TRNG </a:t>
            </a:r>
            <a:r>
              <a:rPr lang="tr-TR" dirty="0" err="1"/>
              <a:t>latency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2023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DRAM-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true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generation</a:t>
            </a:r>
            <a:r>
              <a:rPr lang="tr-TR" dirty="0"/>
              <a:t> has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latency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can </a:t>
            </a:r>
            <a:r>
              <a:rPr lang="tr-TR" dirty="0" err="1"/>
              <a:t>degrade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 of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intensively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endParaRPr lang="tr-TR" dirty="0"/>
          </a:p>
          <a:p>
            <a:r>
              <a:rPr lang="tr-TR" dirty="0"/>
              <a:t>[CLICK] Here I Show a </a:t>
            </a:r>
            <a:r>
              <a:rPr lang="tr-TR" dirty="0" err="1"/>
              <a:t>code</a:t>
            </a:r>
            <a:r>
              <a:rPr lang="tr-TR" dirty="0"/>
              <a:t> </a:t>
            </a:r>
            <a:r>
              <a:rPr lang="tr-TR" dirty="0" err="1"/>
              <a:t>block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an RNG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it </a:t>
            </a:r>
            <a:r>
              <a:rPr lang="tr-TR" dirty="0" err="1"/>
              <a:t>consists</a:t>
            </a:r>
            <a:r>
              <a:rPr lang="tr-TR" dirty="0"/>
              <a:t> of </a:t>
            </a:r>
            <a:r>
              <a:rPr lang="tr-TR" dirty="0" err="1"/>
              <a:t>three</a:t>
            </a:r>
            <a:r>
              <a:rPr lang="tr-TR" dirty="0"/>
              <a:t> main </a:t>
            </a:r>
            <a:r>
              <a:rPr lang="tr-TR" dirty="0" err="1"/>
              <a:t>parts</a:t>
            </a:r>
            <a:r>
              <a:rPr lang="tr-TR" dirty="0"/>
              <a:t>. </a:t>
            </a:r>
            <a:br>
              <a:rPr lang="tr-TR" dirty="0"/>
            </a:br>
            <a:r>
              <a:rPr lang="tr-TR" dirty="0"/>
              <a:t>[CLICK]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part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code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does</a:t>
            </a:r>
            <a:r>
              <a:rPr lang="tr-TR" dirty="0"/>
              <a:t> not </a:t>
            </a:r>
            <a:r>
              <a:rPr lang="tr-TR" dirty="0" err="1"/>
              <a:t>depend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value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The</a:t>
            </a:r>
            <a:r>
              <a:rPr lang="tr-TR" dirty="0"/>
              <a:t> Second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part</a:t>
            </a:r>
            <a:r>
              <a:rPr lang="tr-TR" dirty="0"/>
              <a:t> </a:t>
            </a:r>
            <a:r>
              <a:rPr lang="tr-TR" dirty="0" err="1"/>
              <a:t>where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a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endParaRPr lang="tr-TR" dirty="0"/>
          </a:p>
          <a:p>
            <a:r>
              <a:rPr lang="tr-TR" dirty="0"/>
              <a:t>[CLICK] 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third</a:t>
            </a:r>
            <a:r>
              <a:rPr lang="tr-TR" dirty="0"/>
              <a:t> </a:t>
            </a:r>
            <a:r>
              <a:rPr lang="tr-TR" dirty="0" err="1"/>
              <a:t>part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code</a:t>
            </a:r>
            <a:r>
              <a:rPr lang="tr-TR" dirty="0"/>
              <a:t> </a:t>
            </a:r>
            <a:r>
              <a:rPr lang="tr-TR" dirty="0" err="1"/>
              <a:t>block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depends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generated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endParaRPr lang="tr-TR" dirty="0"/>
          </a:p>
          <a:p>
            <a:r>
              <a:rPr lang="tr-TR" dirty="0"/>
              <a:t>[CLICK] Here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timeline</a:t>
            </a:r>
            <a:r>
              <a:rPr lang="tr-TR" dirty="0"/>
              <a:t> of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application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unrelated</a:t>
            </a:r>
            <a:r>
              <a:rPr lang="tr-TR" dirty="0"/>
              <a:t> </a:t>
            </a:r>
            <a:r>
              <a:rPr lang="tr-TR" dirty="0" err="1"/>
              <a:t>code</a:t>
            </a:r>
            <a:r>
              <a:rPr lang="tr-TR" dirty="0"/>
              <a:t> </a:t>
            </a:r>
            <a:r>
              <a:rPr lang="tr-TR" dirty="0" err="1"/>
              <a:t>block</a:t>
            </a:r>
            <a:r>
              <a:rPr lang="tr-TR" dirty="0"/>
              <a:t> DRAM </a:t>
            </a:r>
            <a:r>
              <a:rPr lang="tr-TR" dirty="0" err="1"/>
              <a:t>generates</a:t>
            </a:r>
            <a:r>
              <a:rPr lang="tr-TR" dirty="0"/>
              <a:t> a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serve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takes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time, </a:t>
            </a:r>
            <a:r>
              <a:rPr lang="tr-TR" dirty="0" err="1"/>
              <a:t>meanwhile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depend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value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delayed</a:t>
            </a:r>
            <a:r>
              <a:rPr lang="tr-TR" dirty="0"/>
              <a:t> </a:t>
            </a:r>
          </a:p>
          <a:p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RNG is </a:t>
            </a:r>
            <a:r>
              <a:rPr lang="tr-TR" dirty="0" err="1"/>
              <a:t>completed</a:t>
            </a:r>
            <a:r>
              <a:rPr lang="tr-TR" dirty="0"/>
              <a:t> [CLICK] DRAM </a:t>
            </a:r>
            <a:r>
              <a:rPr lang="tr-TR" dirty="0" err="1"/>
              <a:t>serves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code</a:t>
            </a:r>
            <a:r>
              <a:rPr lang="tr-TR" dirty="0"/>
              <a:t> </a:t>
            </a:r>
            <a:r>
              <a:rPr lang="tr-TR" dirty="0" err="1"/>
              <a:t>block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depends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value</a:t>
            </a:r>
            <a:r>
              <a:rPr lang="tr-TR" dirty="0"/>
              <a:t>. </a:t>
            </a:r>
          </a:p>
          <a:p>
            <a:r>
              <a:rPr lang="tr-TR" dirty="0"/>
              <a:t>[CLICK] As TRNG is time-</a:t>
            </a:r>
            <a:r>
              <a:rPr lang="tr-TR" dirty="0" err="1"/>
              <a:t>consuming</a:t>
            </a:r>
            <a:r>
              <a:rPr lang="tr-TR" dirty="0"/>
              <a:t> RNG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suffer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stall</a:t>
            </a:r>
            <a:r>
              <a:rPr lang="tr-TR" dirty="0"/>
              <a:t> </a:t>
            </a:r>
            <a:r>
              <a:rPr lang="tr-TR" dirty="0" err="1"/>
              <a:t>times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TRNG  </a:t>
            </a:r>
            <a:r>
              <a:rPr lang="tr-TR" dirty="0" err="1"/>
              <a:t>latency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528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Medi"/>
              </a:rPr>
              <a:t>Our goal </a:t>
            </a:r>
            <a:r>
              <a:rPr lang="en-US" sz="1800" b="0" i="0" u="none" strike="noStrike" baseline="0" dirty="0">
                <a:latin typeface="NimbusRomNo9L-Regu"/>
              </a:rPr>
              <a:t>is to design an end-to-end system for DRAM</a:t>
            </a:r>
            <a:r>
              <a:rPr lang="tr-TR" sz="1800" b="0" i="0" u="none" strike="noStrike" baseline="0" dirty="0">
                <a:latin typeface="NimbusRomNo9L-Regu"/>
              </a:rPr>
              <a:t>- </a:t>
            </a:r>
            <a:r>
              <a:rPr lang="en-US" sz="1800" b="0" i="0" u="none" strike="noStrike" baseline="0" dirty="0">
                <a:latin typeface="NimbusRomNo9L-Regu"/>
              </a:rPr>
              <a:t>based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TRNGs with low cost and high performance that </a:t>
            </a:r>
            <a:endParaRPr lang="tr-TR" sz="1800" b="0" i="0" u="none" strike="noStrike" baseline="0" dirty="0">
              <a:latin typeface="NimbusRomNo9L-Regu"/>
            </a:endParaRP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(1)</a:t>
            </a:r>
            <a:r>
              <a:rPr lang="tr-TR" sz="1800" b="0" i="0" u="none" strike="noStrike" baseline="0" dirty="0">
                <a:latin typeface="NimbusRomNo9L-Regu"/>
              </a:rPr>
              <a:t> </a:t>
            </a:r>
            <a:r>
              <a:rPr lang="en-US" sz="1800" b="0" i="0" u="none" strike="noStrike" baseline="0" dirty="0">
                <a:latin typeface="NimbusRomNo9L-Regu"/>
              </a:rPr>
              <a:t>minimizes the slowdown of both RNG and non-RNG applications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(2) improves system fairness </a:t>
            </a:r>
            <a:endParaRPr lang="tr-TR" sz="1800" b="0" i="0" u="none" strike="noStrike" baseline="0" dirty="0">
              <a:latin typeface="NimbusRomNo9L-Regu"/>
            </a:endParaRP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and (3) mitigates the performance degradation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of RNG applications due to the high latency of DRAM</a:t>
            </a:r>
          </a:p>
          <a:p>
            <a:pPr algn="l"/>
            <a:r>
              <a:rPr lang="tr-TR" sz="1800" b="0" i="0" u="none" strike="noStrike" baseline="0" dirty="0">
                <a:latin typeface="NimbusRomNo9L-Regu"/>
              </a:rPr>
              <a:t>TRNG </a:t>
            </a:r>
            <a:r>
              <a:rPr lang="tr-TR" sz="1800" b="0" i="0" u="none" strike="noStrike" baseline="0" dirty="0" err="1">
                <a:latin typeface="NimbusRomNo9L-Regu"/>
              </a:rPr>
              <a:t>mechanisms</a:t>
            </a:r>
            <a:r>
              <a:rPr lang="tr-TR" sz="1800" b="0" i="0" u="none" strike="noStrike" baseline="0" dirty="0">
                <a:latin typeface="NimbusRomNo9L-Regu"/>
              </a:rPr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372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Let’s</a:t>
            </a:r>
            <a:r>
              <a:rPr lang="tr-TR" dirty="0"/>
              <a:t> </a:t>
            </a:r>
            <a:r>
              <a:rPr lang="tr-TR" dirty="0" err="1"/>
              <a:t>look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mechanism</a:t>
            </a:r>
            <a:r>
              <a:rPr lang="tr-TR" dirty="0"/>
              <a:t>: DR-STRANGE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071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DR-STRANGE </a:t>
            </a:r>
            <a:r>
              <a:rPr lang="tr-TR" dirty="0" err="1"/>
              <a:t>consists</a:t>
            </a:r>
            <a:r>
              <a:rPr lang="tr-TR" dirty="0"/>
              <a:t> of </a:t>
            </a:r>
            <a:r>
              <a:rPr lang="tr-TR" dirty="0" err="1"/>
              <a:t>three</a:t>
            </a:r>
            <a:r>
              <a:rPr lang="tr-TR" dirty="0"/>
              <a:t> main </a:t>
            </a:r>
            <a:r>
              <a:rPr lang="tr-TR" dirty="0" err="1"/>
              <a:t>components</a:t>
            </a:r>
            <a:r>
              <a:rPr lang="tr-TR" dirty="0"/>
              <a:t> </a:t>
            </a:r>
            <a:r>
              <a:rPr lang="tr-TR" dirty="0" err="1"/>
              <a:t>tackling</a:t>
            </a:r>
            <a:r>
              <a:rPr lang="tr-TR" dirty="0"/>
              <a:t> </a:t>
            </a:r>
            <a:r>
              <a:rPr lang="tr-TR" dirty="0" err="1"/>
              <a:t>three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challenges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component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Buffering</a:t>
            </a:r>
            <a:r>
              <a:rPr lang="tr-TR" dirty="0"/>
              <a:t> </a:t>
            </a:r>
            <a:r>
              <a:rPr lang="tr-TR" dirty="0" err="1"/>
              <a:t>Mechanism</a:t>
            </a:r>
            <a:r>
              <a:rPr lang="tr-TR" dirty="0"/>
              <a:t>, </a:t>
            </a:r>
          </a:p>
          <a:p>
            <a:r>
              <a:rPr lang="tr-TR" dirty="0"/>
              <a:t>[CLICK] it </a:t>
            </a:r>
            <a:r>
              <a:rPr lang="tr-TR" dirty="0" err="1"/>
              <a:t>predicts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utilizes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DRAM </a:t>
            </a:r>
            <a:r>
              <a:rPr lang="tr-TR" dirty="0" err="1"/>
              <a:t>channles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stores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generated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in a </a:t>
            </a:r>
            <a:r>
              <a:rPr lang="tr-TR" dirty="0" err="1"/>
              <a:t>buffer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served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upcoming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requests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buffering</a:t>
            </a:r>
            <a:r>
              <a:rPr lang="tr-TR" dirty="0"/>
              <a:t> </a:t>
            </a:r>
            <a:r>
              <a:rPr lang="tr-TR" dirty="0" err="1"/>
              <a:t>mechanism</a:t>
            </a:r>
            <a:r>
              <a:rPr lang="tr-TR" dirty="0"/>
              <a:t> </a:t>
            </a:r>
            <a:r>
              <a:rPr lang="tr-TR" dirty="0" err="1"/>
              <a:t>serves</a:t>
            </a:r>
            <a:r>
              <a:rPr lang="tr-TR" dirty="0"/>
              <a:t> </a:t>
            </a:r>
            <a:r>
              <a:rPr lang="tr-TR" dirty="0" err="1"/>
              <a:t>rng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latency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 </a:t>
            </a:r>
            <a:r>
              <a:rPr lang="tr-TR" dirty="0" err="1"/>
              <a:t>component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scheduler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accumulates</a:t>
            </a:r>
            <a:r>
              <a:rPr lang="tr-TR" dirty="0"/>
              <a:t> RNG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regular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in </a:t>
            </a:r>
            <a:r>
              <a:rPr lang="tr-TR" dirty="0" err="1"/>
              <a:t>separate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  <a:r>
              <a:rPr lang="tr-TR" dirty="0" err="1"/>
              <a:t>queues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schedules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bassed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priority</a:t>
            </a:r>
            <a:r>
              <a:rPr lang="tr-TR" dirty="0"/>
              <a:t> </a:t>
            </a:r>
            <a:r>
              <a:rPr lang="tr-TR" dirty="0" err="1"/>
              <a:t>levels</a:t>
            </a:r>
            <a:r>
              <a:rPr lang="tr-TR" dirty="0"/>
              <a:t> set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OS</a:t>
            </a:r>
          </a:p>
          <a:p>
            <a:r>
              <a:rPr lang="tr-TR" dirty="0"/>
              <a:t>[CLICK] 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scheduling</a:t>
            </a:r>
            <a:r>
              <a:rPr lang="tr-TR" dirty="0"/>
              <a:t> </a:t>
            </a:r>
            <a:r>
              <a:rPr lang="tr-TR" dirty="0" err="1"/>
              <a:t>reduces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RNG </a:t>
            </a:r>
            <a:r>
              <a:rPr lang="tr-TR" dirty="0" err="1"/>
              <a:t>interference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improves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fairness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third</a:t>
            </a:r>
            <a:r>
              <a:rPr lang="tr-TR" dirty="0"/>
              <a:t> </a:t>
            </a:r>
            <a:r>
              <a:rPr lang="tr-TR" dirty="0" err="1"/>
              <a:t>component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Application </a:t>
            </a:r>
            <a:r>
              <a:rPr lang="tr-TR" dirty="0" err="1"/>
              <a:t>interface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exposes</a:t>
            </a:r>
            <a:r>
              <a:rPr lang="tr-TR" dirty="0"/>
              <a:t> a </a:t>
            </a:r>
            <a:r>
              <a:rPr lang="tr-TR" dirty="0" err="1"/>
              <a:t>secure</a:t>
            </a:r>
            <a:r>
              <a:rPr lang="tr-TR" dirty="0"/>
              <a:t> </a:t>
            </a:r>
            <a:r>
              <a:rPr lang="tr-TR" dirty="0" err="1"/>
              <a:t>interface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completes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end-to-end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design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ensures</a:t>
            </a:r>
            <a:r>
              <a:rPr lang="tr-TR" dirty="0"/>
              <a:t> </a:t>
            </a:r>
            <a:r>
              <a:rPr lang="tr-TR" dirty="0" err="1"/>
              <a:t>security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554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I’ll</a:t>
            </a:r>
            <a:r>
              <a:rPr lang="tr-TR" dirty="0"/>
              <a:t> </a:t>
            </a:r>
            <a:r>
              <a:rPr lang="tr-TR" dirty="0" err="1"/>
              <a:t>explain</a:t>
            </a:r>
            <a:r>
              <a:rPr lang="tr-TR" dirty="0"/>
              <a:t> how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buffering</a:t>
            </a:r>
            <a:r>
              <a:rPr lang="tr-TR" dirty="0"/>
              <a:t> </a:t>
            </a:r>
            <a:r>
              <a:rPr lang="tr-TR" dirty="0" err="1"/>
              <a:t>mechanism</a:t>
            </a:r>
            <a:r>
              <a:rPr lang="tr-TR" dirty="0"/>
              <a:t> Works </a:t>
            </a:r>
            <a:r>
              <a:rPr lang="tr-TR" dirty="0" err="1"/>
              <a:t>next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5BF41-557F-464F-A572-936F8C7D129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690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buffering</a:t>
            </a:r>
            <a:r>
              <a:rPr lang="tr-TR" dirty="0"/>
              <a:t> </a:t>
            </a:r>
            <a:r>
              <a:rPr lang="tr-TR" dirty="0" err="1"/>
              <a:t>mechanism</a:t>
            </a:r>
            <a:r>
              <a:rPr lang="tr-TR" dirty="0"/>
              <a:t> </a:t>
            </a:r>
            <a:r>
              <a:rPr lang="tr-TR" dirty="0" err="1"/>
              <a:t>generates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stores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requested</a:t>
            </a:r>
            <a:r>
              <a:rPr lang="tr-TR" dirty="0"/>
              <a:t>,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served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future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latency</a:t>
            </a:r>
            <a:endParaRPr lang="tr-TR" dirty="0"/>
          </a:p>
          <a:p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predicts</a:t>
            </a:r>
            <a:r>
              <a:rPr lang="tr-TR" dirty="0"/>
              <a:t> DRAM </a:t>
            </a:r>
            <a:r>
              <a:rPr lang="tr-TR" dirty="0" err="1"/>
              <a:t>idleness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overhead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stores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in a </a:t>
            </a:r>
            <a:r>
              <a:rPr lang="tr-TR" dirty="0" err="1"/>
              <a:t>secure</a:t>
            </a:r>
            <a:r>
              <a:rPr lang="tr-TR" dirty="0"/>
              <a:t> </a:t>
            </a:r>
            <a:r>
              <a:rPr lang="tr-TR" dirty="0" err="1"/>
              <a:t>buffer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203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question</a:t>
            </a:r>
            <a:r>
              <a:rPr lang="tr-TR" dirty="0"/>
              <a:t> is </a:t>
            </a:r>
            <a:r>
              <a:rPr lang="tr-TR" dirty="0" err="1"/>
              <a:t>when</a:t>
            </a:r>
            <a:r>
              <a:rPr lang="tr-TR" dirty="0"/>
              <a:t> do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? 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requested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hide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TRNG </a:t>
            </a:r>
            <a:r>
              <a:rPr lang="tr-TR" dirty="0" err="1"/>
              <a:t>latency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reduce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RNG </a:t>
            </a:r>
            <a:r>
              <a:rPr lang="tr-TR" dirty="0" err="1"/>
              <a:t>interference</a:t>
            </a:r>
            <a:r>
              <a:rPr lang="tr-TR" dirty="0"/>
              <a:t> </a:t>
            </a:r>
          </a:p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propose</a:t>
            </a:r>
            <a:r>
              <a:rPr lang="tr-TR" dirty="0"/>
              <a:t> a </a:t>
            </a:r>
            <a:r>
              <a:rPr lang="tr-TR" dirty="0" err="1"/>
              <a:t>mechanism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takes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metrics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account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decide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DRAM </a:t>
            </a:r>
            <a:r>
              <a:rPr lang="tr-TR" dirty="0" err="1"/>
              <a:t>utilization</a:t>
            </a:r>
            <a:r>
              <a:rPr lang="tr-TR" dirty="0"/>
              <a:t> </a:t>
            </a:r>
            <a:r>
              <a:rPr lang="tr-TR" dirty="0" err="1"/>
              <a:t>metric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shows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a </a:t>
            </a:r>
            <a:r>
              <a:rPr lang="tr-TR" dirty="0" err="1"/>
              <a:t>channel</a:t>
            </a:r>
            <a:r>
              <a:rPr lang="tr-TR" dirty="0"/>
              <a:t> is not </a:t>
            </a:r>
            <a:r>
              <a:rPr lang="tr-TR" dirty="0" err="1"/>
              <a:t>fully</a:t>
            </a:r>
            <a:r>
              <a:rPr lang="tr-TR" dirty="0"/>
              <a:t> </a:t>
            </a:r>
            <a:r>
              <a:rPr lang="tr-TR" dirty="0" err="1"/>
              <a:t>utilized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rate of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Accesses</a:t>
            </a:r>
            <a:r>
              <a:rPr lang="tr-TR" dirty="0"/>
              <a:t> </a:t>
            </a:r>
          </a:p>
          <a:p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DRAM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</a:t>
            </a:r>
            <a:r>
              <a:rPr lang="tr-TR" dirty="0" err="1"/>
              <a:t>Length</a:t>
            </a:r>
            <a:r>
              <a:rPr lang="tr-TR" dirty="0"/>
              <a:t>.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shows</a:t>
            </a:r>
            <a:r>
              <a:rPr lang="tr-TR" dirty="0"/>
              <a:t> </a:t>
            </a:r>
            <a:r>
              <a:rPr lang="tr-TR" dirty="0" err="1"/>
              <a:t>whether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channel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enough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overhead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850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I’ll</a:t>
            </a:r>
            <a:r>
              <a:rPr lang="tr-TR" dirty="0"/>
              <a:t> </a:t>
            </a:r>
            <a:r>
              <a:rPr lang="tr-TR" dirty="0" err="1"/>
              <a:t>explain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metric</a:t>
            </a:r>
            <a:r>
              <a:rPr lang="tr-TR" dirty="0"/>
              <a:t> </a:t>
            </a:r>
            <a:r>
              <a:rPr lang="tr-TR" dirty="0" err="1"/>
              <a:t>next</a:t>
            </a:r>
            <a:r>
              <a:rPr lang="tr-TR" dirty="0"/>
              <a:t>:</a:t>
            </a:r>
          </a:p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determine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a </a:t>
            </a:r>
            <a:r>
              <a:rPr lang="tr-TR" dirty="0" err="1"/>
              <a:t>channel</a:t>
            </a:r>
            <a:r>
              <a:rPr lang="tr-TR" dirty="0"/>
              <a:t> has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utilization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queued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. </a:t>
            </a:r>
          </a:p>
          <a:p>
            <a:r>
              <a:rPr lang="tr-TR" dirty="0"/>
              <a:t>[CLICK]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gives</a:t>
            </a:r>
            <a:r>
              <a:rPr lang="tr-TR" dirty="0"/>
              <a:t> us an </a:t>
            </a:r>
            <a:r>
              <a:rPr lang="tr-TR" dirty="0" err="1"/>
              <a:t>estimate</a:t>
            </a:r>
            <a:r>
              <a:rPr lang="tr-TR" dirty="0"/>
              <a:t> of how </a:t>
            </a:r>
            <a:r>
              <a:rPr lang="tr-TR" dirty="0" err="1"/>
              <a:t>busy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channel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next</a:t>
            </a:r>
            <a:r>
              <a:rPr lang="tr-TR" dirty="0"/>
              <a:t> </a:t>
            </a:r>
            <a:r>
              <a:rPr lang="tr-TR" dirty="0" err="1"/>
              <a:t>cycles</a:t>
            </a:r>
            <a:r>
              <a:rPr lang="tr-TR" dirty="0"/>
              <a:t>. 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buffering</a:t>
            </a:r>
            <a:r>
              <a:rPr lang="tr-TR" dirty="0"/>
              <a:t> </a:t>
            </a:r>
            <a:r>
              <a:rPr lang="tr-TR" dirty="0" err="1"/>
              <a:t>mechanism</a:t>
            </a:r>
            <a:r>
              <a:rPr lang="tr-TR" dirty="0"/>
              <a:t> </a:t>
            </a:r>
            <a:r>
              <a:rPr lang="tr-TR" dirty="0" err="1"/>
              <a:t>determines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a </a:t>
            </a:r>
            <a:r>
              <a:rPr lang="tr-TR" dirty="0" err="1"/>
              <a:t>channel</a:t>
            </a:r>
            <a:r>
              <a:rPr lang="tr-TR" dirty="0"/>
              <a:t> has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utilization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</a:p>
          <a:p>
            <a:r>
              <a:rPr lang="tr-TR" dirty="0"/>
              <a:t>[CLICK] </a:t>
            </a:r>
            <a:r>
              <a:rPr lang="tr-TR" dirty="0" err="1"/>
              <a:t>checking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requests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queue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</a:p>
          <a:p>
            <a:r>
              <a:rPr lang="tr-TR" dirty="0"/>
              <a:t>[CLICK]  </a:t>
            </a:r>
            <a:r>
              <a:rPr lang="tr-TR" dirty="0" err="1"/>
              <a:t>comparing</a:t>
            </a:r>
            <a:r>
              <a:rPr lang="tr-TR" dirty="0"/>
              <a:t> it </a:t>
            </a:r>
            <a:r>
              <a:rPr lang="tr-TR" dirty="0" err="1"/>
              <a:t>to</a:t>
            </a:r>
            <a:r>
              <a:rPr lang="tr-TR" dirty="0"/>
              <a:t> a </a:t>
            </a:r>
            <a:r>
              <a:rPr lang="tr-TR" dirty="0" err="1"/>
              <a:t>threshold</a:t>
            </a:r>
            <a:r>
              <a:rPr lang="tr-TR" dirty="0"/>
              <a:t>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utilization</a:t>
            </a:r>
            <a:r>
              <a:rPr lang="tr-TR" dirty="0"/>
              <a:t> </a:t>
            </a:r>
            <a:r>
              <a:rPr lang="tr-TR" dirty="0" err="1"/>
              <a:t>threshold</a:t>
            </a:r>
            <a:endParaRPr lang="tr-TR" dirty="0"/>
          </a:p>
          <a:p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channel</a:t>
            </a:r>
            <a:r>
              <a:rPr lang="tr-TR" dirty="0"/>
              <a:t> is </a:t>
            </a:r>
            <a:r>
              <a:rPr lang="tr-TR" dirty="0" err="1"/>
              <a:t>determined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utilization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 </a:t>
            </a:r>
            <a:r>
              <a:rPr lang="tr-TR" dirty="0" err="1"/>
              <a:t>metric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decide</a:t>
            </a:r>
            <a:r>
              <a:rPr lang="tr-TR" dirty="0"/>
              <a:t> </a:t>
            </a:r>
            <a:r>
              <a:rPr lang="tr-TR" dirty="0" err="1"/>
              <a:t>whether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wait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3984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 </a:t>
            </a:r>
            <a:r>
              <a:rPr lang="tr-TR" dirty="0" err="1"/>
              <a:t>metric</a:t>
            </a:r>
            <a:r>
              <a:rPr lang="tr-TR" dirty="0"/>
              <a:t> </a:t>
            </a:r>
            <a:r>
              <a:rPr lang="tr-TR" dirty="0" err="1"/>
              <a:t>Let’s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talk </a:t>
            </a:r>
            <a:r>
              <a:rPr lang="tr-TR" dirty="0" err="1"/>
              <a:t>about</a:t>
            </a:r>
            <a:r>
              <a:rPr lang="tr-TR" dirty="0"/>
              <a:t> DRAM </a:t>
            </a:r>
            <a:r>
              <a:rPr lang="tr-TR" dirty="0" err="1"/>
              <a:t>idleness</a:t>
            </a:r>
            <a:r>
              <a:rPr lang="tr-TR" dirty="0"/>
              <a:t> </a:t>
            </a:r>
          </a:p>
          <a:p>
            <a:r>
              <a:rPr lang="tr-TR" dirty="0"/>
              <a:t>Applications </a:t>
            </a:r>
            <a:r>
              <a:rPr lang="tr-TR" dirty="0" err="1"/>
              <a:t>often</a:t>
            </a:r>
            <a:r>
              <a:rPr lang="tr-TR" dirty="0"/>
              <a:t> do not </a:t>
            </a:r>
            <a:r>
              <a:rPr lang="tr-TR" dirty="0" err="1"/>
              <a:t>fully</a:t>
            </a:r>
            <a:r>
              <a:rPr lang="tr-TR" dirty="0"/>
              <a:t> </a:t>
            </a:r>
            <a:r>
              <a:rPr lang="tr-TR" dirty="0" err="1"/>
              <a:t>utilize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DRAM </a:t>
            </a:r>
            <a:r>
              <a:rPr lang="tr-TR" dirty="0" err="1"/>
              <a:t>bandwidth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creates</a:t>
            </a:r>
            <a:r>
              <a:rPr lang="tr-TR" dirty="0"/>
              <a:t> </a:t>
            </a:r>
          </a:p>
          <a:p>
            <a:r>
              <a:rPr lang="tr-TR" dirty="0"/>
              <a:t>[CLICK]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Lengths</a:t>
            </a:r>
            <a:r>
              <a:rPr lang="tr-TR" dirty="0"/>
              <a:t> of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periods</a:t>
            </a:r>
            <a:r>
              <a:rPr lang="tr-TR" dirty="0"/>
              <a:t> </a:t>
            </a:r>
            <a:r>
              <a:rPr lang="tr-TR" dirty="0" err="1"/>
              <a:t>differ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observed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Access </a:t>
            </a:r>
            <a:r>
              <a:rPr lang="tr-TR" dirty="0" err="1"/>
              <a:t>pattern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can </a:t>
            </a:r>
            <a:r>
              <a:rPr lang="tr-TR" dirty="0" err="1"/>
              <a:t>categorize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periods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classes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lengths</a:t>
            </a:r>
            <a:endParaRPr lang="tr-TR" dirty="0"/>
          </a:p>
          <a:p>
            <a:r>
              <a:rPr lang="tr-TR" dirty="0"/>
              <a:t>DRAM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</a:t>
            </a:r>
            <a:r>
              <a:rPr lang="tr-TR" dirty="0" err="1"/>
              <a:t>length</a:t>
            </a:r>
            <a:r>
              <a:rPr lang="tr-TR" dirty="0"/>
              <a:t> </a:t>
            </a:r>
            <a:r>
              <a:rPr lang="tr-TR" dirty="0" err="1"/>
              <a:t>metric</a:t>
            </a:r>
            <a:r>
              <a:rPr lang="tr-TR" dirty="0"/>
              <a:t> is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determine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a </a:t>
            </a:r>
            <a:r>
              <a:rPr lang="tr-TR" dirty="0" err="1"/>
              <a:t>channel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/>
              <a:t> be IDLE 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enough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without</a:t>
            </a:r>
            <a:r>
              <a:rPr lang="tr-TR" dirty="0"/>
              <a:t> </a:t>
            </a:r>
            <a:r>
              <a:rPr lang="tr-TR" dirty="0" err="1"/>
              <a:t>any</a:t>
            </a:r>
            <a:r>
              <a:rPr lang="tr-TR" dirty="0"/>
              <a:t> </a:t>
            </a:r>
            <a:r>
              <a:rPr lang="tr-TR" dirty="0" err="1"/>
              <a:t>overhead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near</a:t>
            </a:r>
            <a:r>
              <a:rPr lang="tr-TR" dirty="0"/>
              <a:t> </a:t>
            </a:r>
            <a:r>
              <a:rPr lang="tr-TR" dirty="0" err="1"/>
              <a:t>future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</a:p>
          <a:p>
            <a:r>
              <a:rPr lang="tr-TR" dirty="0"/>
              <a:t>[CLICK] it </a:t>
            </a:r>
            <a:r>
              <a:rPr lang="tr-TR" dirty="0" err="1"/>
              <a:t>helps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mechanism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avoid</a:t>
            </a:r>
            <a:r>
              <a:rPr lang="tr-TR" dirty="0"/>
              <a:t> </a:t>
            </a:r>
            <a:r>
              <a:rPr lang="tr-TR" dirty="0" err="1"/>
              <a:t>short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5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I’ll</a:t>
            </a:r>
            <a:r>
              <a:rPr lang="tr-TR" dirty="0"/>
              <a:t> start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brief</a:t>
            </a:r>
            <a:r>
              <a:rPr lang="tr-TR" dirty="0"/>
              <a:t> DRAM background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4967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At </a:t>
            </a:r>
            <a:r>
              <a:rPr lang="tr-TR" dirty="0" err="1"/>
              <a:t>run</a:t>
            </a:r>
            <a:r>
              <a:rPr lang="tr-TR" dirty="0"/>
              <a:t> time it is not </a:t>
            </a:r>
            <a:r>
              <a:rPr lang="tr-TR" dirty="0" err="1"/>
              <a:t>possible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know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exact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cycles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channel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, </a:t>
            </a:r>
          </a:p>
          <a:p>
            <a:r>
              <a:rPr lang="tr-TR" dirty="0" err="1"/>
              <a:t>therefore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predict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future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observed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Access </a:t>
            </a:r>
            <a:r>
              <a:rPr lang="tr-TR" dirty="0" err="1"/>
              <a:t>pattern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idea of </a:t>
            </a:r>
            <a:r>
              <a:rPr lang="tr-TR" dirty="0" err="1"/>
              <a:t>our</a:t>
            </a:r>
            <a:r>
              <a:rPr lang="tr-TR" dirty="0"/>
              <a:t> DRAM </a:t>
            </a:r>
            <a:r>
              <a:rPr lang="tr-TR" dirty="0" err="1"/>
              <a:t>idleness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 is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accessed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addresses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predict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length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periods</a:t>
            </a:r>
            <a:endParaRPr lang="tr-TR" dirty="0"/>
          </a:p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propose</a:t>
            </a:r>
            <a:r>
              <a:rPr lang="tr-TR" dirty="0"/>
              <a:t> </a:t>
            </a:r>
            <a:r>
              <a:rPr lang="tr-TR" dirty="0" err="1"/>
              <a:t>correlating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Access </a:t>
            </a:r>
            <a:r>
              <a:rPr lang="tr-TR" dirty="0" err="1"/>
              <a:t>patterns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addresses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followed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periods</a:t>
            </a:r>
            <a:r>
              <a:rPr lang="tr-TR" dirty="0"/>
              <a:t> </a:t>
            </a:r>
          </a:p>
          <a:p>
            <a:r>
              <a:rPr lang="tr-TR" dirty="0"/>
              <a:t>[CLICK] </a:t>
            </a:r>
            <a:r>
              <a:rPr lang="tr-TR" dirty="0" err="1"/>
              <a:t>If</a:t>
            </a:r>
            <a:r>
              <a:rPr lang="tr-TR" dirty="0"/>
              <a:t> a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 </a:t>
            </a:r>
            <a:r>
              <a:rPr lang="tr-TR" dirty="0" err="1"/>
              <a:t>certain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address</a:t>
            </a:r>
            <a:r>
              <a:rPr lang="tr-TR" dirty="0"/>
              <a:t> is </a:t>
            </a:r>
          </a:p>
          <a:p>
            <a:r>
              <a:rPr lang="tr-TR" dirty="0"/>
              <a:t>[CLICK]  </a:t>
            </a:r>
            <a:r>
              <a:rPr lang="tr-TR" dirty="0" err="1"/>
              <a:t>frequently</a:t>
            </a:r>
            <a:r>
              <a:rPr lang="tr-TR" dirty="0"/>
              <a:t> </a:t>
            </a:r>
            <a:r>
              <a:rPr lang="tr-TR" dirty="0" err="1"/>
              <a:t>followed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periods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can </a:t>
            </a:r>
            <a:r>
              <a:rPr lang="tr-TR" dirty="0" err="1"/>
              <a:t>point</a:t>
            </a:r>
            <a:r>
              <a:rPr lang="tr-TR" dirty="0"/>
              <a:t> </a:t>
            </a:r>
            <a:r>
              <a:rPr lang="tr-TR" dirty="0" err="1"/>
              <a:t>out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 </a:t>
            </a:r>
            <a:r>
              <a:rPr lang="tr-TR" dirty="0" err="1"/>
              <a:t>certain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Access </a:t>
            </a:r>
            <a:r>
              <a:rPr lang="tr-TR" dirty="0" err="1"/>
              <a:t>pattern</a:t>
            </a:r>
            <a:r>
              <a:rPr lang="tr-TR" dirty="0"/>
              <a:t>, </a:t>
            </a:r>
          </a:p>
          <a:p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regular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accesses</a:t>
            </a:r>
            <a:r>
              <a:rPr lang="tr-TR" dirty="0"/>
              <a:t> </a:t>
            </a:r>
            <a:r>
              <a:rPr lang="tr-TR" dirty="0" err="1"/>
              <a:t>leveraging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cache</a:t>
            </a:r>
            <a:r>
              <a:rPr lang="tr-TR" dirty="0"/>
              <a:t> </a:t>
            </a:r>
            <a:r>
              <a:rPr lang="tr-TR" dirty="0" err="1"/>
              <a:t>hierarchy</a:t>
            </a:r>
            <a:r>
              <a:rPr lang="tr-TR" dirty="0"/>
              <a:t>. </a:t>
            </a:r>
          </a:p>
          <a:p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then</a:t>
            </a:r>
            <a:r>
              <a:rPr lang="tr-TR" dirty="0"/>
              <a:t>, </a:t>
            </a:r>
            <a:r>
              <a:rPr lang="tr-TR" dirty="0" err="1"/>
              <a:t>there</a:t>
            </a:r>
            <a:r>
              <a:rPr lang="tr-TR" dirty="0"/>
              <a:t> is a </a:t>
            </a:r>
            <a:r>
              <a:rPr lang="tr-TR" dirty="0" err="1"/>
              <a:t>good</a:t>
            </a:r>
            <a:r>
              <a:rPr lang="tr-TR" dirty="0"/>
              <a:t> </a:t>
            </a:r>
            <a:r>
              <a:rPr lang="tr-TR" dirty="0" err="1"/>
              <a:t>chance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future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address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followed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a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</a:t>
            </a:r>
            <a:r>
              <a:rPr lang="tr-TR" dirty="0" err="1"/>
              <a:t>again</a:t>
            </a:r>
            <a:r>
              <a:rPr lang="tr-TR" dirty="0"/>
              <a:t>. </a:t>
            </a:r>
          </a:p>
          <a:p>
            <a:r>
              <a:rPr lang="tr-TR" dirty="0"/>
              <a:t>[CLICK] </a:t>
            </a:r>
            <a:r>
              <a:rPr lang="tr-TR" dirty="0" err="1"/>
              <a:t>So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 </a:t>
            </a:r>
            <a:r>
              <a:rPr lang="tr-TR" dirty="0" err="1"/>
              <a:t>recalls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address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preceeds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</a:p>
          <a:p>
            <a:r>
              <a:rPr lang="tr-TR" dirty="0"/>
              <a:t>[CLICK]  </a:t>
            </a:r>
            <a:r>
              <a:rPr lang="tr-TR" dirty="0" err="1"/>
              <a:t>starts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address</a:t>
            </a:r>
            <a:r>
              <a:rPr lang="tr-TR" dirty="0"/>
              <a:t> is </a:t>
            </a:r>
            <a:r>
              <a:rPr lang="tr-TR" dirty="0" err="1"/>
              <a:t>accessed</a:t>
            </a:r>
            <a:r>
              <a:rPr lang="tr-TR" dirty="0"/>
              <a:t> </a:t>
            </a:r>
            <a:r>
              <a:rPr lang="tr-TR" dirty="0" err="1"/>
              <a:t>again</a:t>
            </a:r>
            <a:r>
              <a:rPr lang="tr-TR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5340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DRAM </a:t>
            </a:r>
            <a:r>
              <a:rPr lang="tr-TR" dirty="0" err="1"/>
              <a:t>Idleness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 is a </a:t>
            </a:r>
            <a:r>
              <a:rPr lang="tr-TR" dirty="0" err="1"/>
              <a:t>lightweight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[CLICK]  </a:t>
            </a:r>
            <a:r>
              <a:rPr lang="tr-TR" dirty="0" err="1"/>
              <a:t>that</a:t>
            </a:r>
            <a:r>
              <a:rPr lang="tr-TR" dirty="0"/>
              <a:t> is </a:t>
            </a:r>
            <a:r>
              <a:rPr lang="tr-TR" dirty="0" err="1"/>
              <a:t>based</a:t>
            </a:r>
            <a:r>
              <a:rPr lang="tr-TR" dirty="0"/>
              <a:t> on a </a:t>
            </a:r>
            <a:r>
              <a:rPr lang="tr-TR" dirty="0" err="1"/>
              <a:t>predictor</a:t>
            </a:r>
            <a:r>
              <a:rPr lang="tr-TR" dirty="0"/>
              <a:t> </a:t>
            </a:r>
            <a:r>
              <a:rPr lang="tr-TR" dirty="0" err="1"/>
              <a:t>table</a:t>
            </a:r>
            <a:r>
              <a:rPr lang="tr-TR" dirty="0"/>
              <a:t> of </a:t>
            </a:r>
            <a:r>
              <a:rPr lang="tr-TR" dirty="0" err="1"/>
              <a:t>two</a:t>
            </a:r>
            <a:r>
              <a:rPr lang="tr-TR" dirty="0"/>
              <a:t>-bit </a:t>
            </a:r>
            <a:r>
              <a:rPr lang="tr-TR" dirty="0" err="1"/>
              <a:t>saturating</a:t>
            </a:r>
            <a:r>
              <a:rPr lang="tr-TR" dirty="0"/>
              <a:t> </a:t>
            </a:r>
            <a:r>
              <a:rPr lang="tr-TR" dirty="0" err="1"/>
              <a:t>counters</a:t>
            </a:r>
            <a:r>
              <a:rPr lang="tr-TR" dirty="0"/>
              <a:t>. </a:t>
            </a:r>
          </a:p>
          <a:p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uses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accessed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addresses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predict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</a:t>
            </a:r>
            <a:r>
              <a:rPr lang="tr-TR" dirty="0" err="1"/>
              <a:t>lengths</a:t>
            </a:r>
            <a:r>
              <a:rPr lang="tr-TR" dirty="0"/>
              <a:t>,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maintains</a:t>
            </a:r>
            <a:r>
              <a:rPr lang="tr-TR" dirty="0"/>
              <a:t> a </a:t>
            </a:r>
            <a:r>
              <a:rPr lang="tr-TR" dirty="0" err="1"/>
              <a:t>counter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length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prediction</a:t>
            </a:r>
            <a:r>
              <a:rPr lang="tr-TR" dirty="0"/>
              <a:t> </a:t>
            </a:r>
            <a:r>
              <a:rPr lang="tr-TR" dirty="0" err="1"/>
              <a:t>mechanism</a:t>
            </a:r>
            <a:r>
              <a:rPr lang="tr-TR" dirty="0"/>
              <a:t> Works as </a:t>
            </a:r>
            <a:r>
              <a:rPr lang="tr-TR" dirty="0" err="1"/>
              <a:t>follows</a:t>
            </a:r>
            <a:endParaRPr lang="tr-TR" dirty="0"/>
          </a:p>
          <a:p>
            <a:r>
              <a:rPr lang="tr-TR" dirty="0"/>
              <a:t>[CLICK] First, </a:t>
            </a:r>
            <a:r>
              <a:rPr lang="tr-TR" dirty="0" err="1"/>
              <a:t>if</a:t>
            </a:r>
            <a:r>
              <a:rPr lang="tr-TR" dirty="0"/>
              <a:t> a </a:t>
            </a:r>
            <a:r>
              <a:rPr lang="tr-TR" dirty="0" err="1"/>
              <a:t>channel</a:t>
            </a:r>
            <a:r>
              <a:rPr lang="tr-TR" dirty="0"/>
              <a:t> is </a:t>
            </a:r>
            <a:r>
              <a:rPr lang="tr-TR" dirty="0" err="1"/>
              <a:t>idle</a:t>
            </a:r>
            <a:r>
              <a:rPr lang="tr-TR" dirty="0"/>
              <a:t> [CLICK] it </a:t>
            </a:r>
            <a:r>
              <a:rPr lang="tr-TR" dirty="0" err="1"/>
              <a:t>accesses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 </a:t>
            </a:r>
            <a:r>
              <a:rPr lang="tr-TR" dirty="0" err="1"/>
              <a:t>counter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accessed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address</a:t>
            </a:r>
            <a:r>
              <a:rPr lang="tr-TR" dirty="0"/>
              <a:t> </a:t>
            </a:r>
            <a:r>
              <a:rPr lang="tr-TR" dirty="0" err="1"/>
              <a:t>value</a:t>
            </a:r>
            <a:r>
              <a:rPr lang="tr-TR" dirty="0"/>
              <a:t>. </a:t>
            </a:r>
          </a:p>
          <a:p>
            <a:r>
              <a:rPr lang="tr-TR" dirty="0"/>
              <a:t>[CLICK] Second,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prediction</a:t>
            </a:r>
            <a:r>
              <a:rPr lang="tr-TR" dirty="0"/>
              <a:t> is </a:t>
            </a:r>
            <a:r>
              <a:rPr lang="tr-TR" dirty="0" err="1"/>
              <a:t>determined</a:t>
            </a:r>
            <a:r>
              <a:rPr lang="tr-TR" dirty="0"/>
              <a:t> as </a:t>
            </a:r>
            <a:r>
              <a:rPr lang="tr-TR" dirty="0" err="1"/>
              <a:t>short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counters</a:t>
            </a:r>
            <a:r>
              <a:rPr lang="tr-TR" dirty="0"/>
              <a:t> </a:t>
            </a:r>
            <a:r>
              <a:rPr lang="tr-TR" dirty="0" err="1"/>
              <a:t>state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finally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increment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</a:t>
            </a:r>
            <a:r>
              <a:rPr lang="tr-TR" dirty="0" err="1"/>
              <a:t>length</a:t>
            </a:r>
            <a:r>
              <a:rPr lang="tr-TR" dirty="0"/>
              <a:t> </a:t>
            </a:r>
            <a:r>
              <a:rPr lang="tr-TR" dirty="0" err="1"/>
              <a:t>counter</a:t>
            </a:r>
            <a:r>
              <a:rPr lang="tr-TR" dirty="0"/>
              <a:t> as </a:t>
            </a:r>
            <a:r>
              <a:rPr lang="tr-TR" dirty="0" err="1"/>
              <a:t>long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channel</a:t>
            </a:r>
            <a:r>
              <a:rPr lang="tr-TR" dirty="0"/>
              <a:t> </a:t>
            </a:r>
            <a:r>
              <a:rPr lang="tr-TR" dirty="0" err="1"/>
              <a:t>stays</a:t>
            </a:r>
            <a:r>
              <a:rPr lang="tr-TR" dirty="0"/>
              <a:t> </a:t>
            </a:r>
            <a:r>
              <a:rPr lang="tr-TR" dirty="0" err="1"/>
              <a:t>idle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191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update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 is as </a:t>
            </a:r>
            <a:r>
              <a:rPr lang="tr-TR" dirty="0" err="1"/>
              <a:t>follows</a:t>
            </a:r>
            <a:endParaRPr lang="tr-TR" dirty="0"/>
          </a:p>
          <a:p>
            <a:r>
              <a:rPr lang="tr-TR" dirty="0"/>
              <a:t>[CLICK] First, </a:t>
            </a:r>
            <a:r>
              <a:rPr lang="tr-TR" dirty="0" err="1"/>
              <a:t>when</a:t>
            </a:r>
            <a:r>
              <a:rPr lang="tr-TR" dirty="0"/>
              <a:t> a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is </a:t>
            </a:r>
            <a:r>
              <a:rPr lang="tr-TR" dirty="0" err="1"/>
              <a:t>received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 </a:t>
            </a:r>
            <a:r>
              <a:rPr lang="tr-TR" dirty="0" err="1"/>
              <a:t>gets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accessed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address</a:t>
            </a:r>
            <a:r>
              <a:rPr lang="tr-TR" dirty="0"/>
              <a:t> </a:t>
            </a:r>
            <a:r>
              <a:rPr lang="tr-TR" dirty="0" err="1"/>
              <a:t>value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checks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</a:t>
            </a:r>
            <a:r>
              <a:rPr lang="tr-TR" dirty="0" err="1"/>
              <a:t>length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compares</a:t>
            </a:r>
            <a:r>
              <a:rPr lang="tr-TR" dirty="0"/>
              <a:t> it </a:t>
            </a:r>
            <a:r>
              <a:rPr lang="tr-TR" dirty="0" err="1"/>
              <a:t>to</a:t>
            </a:r>
            <a:r>
              <a:rPr lang="tr-TR" dirty="0"/>
              <a:t> a </a:t>
            </a:r>
            <a:r>
              <a:rPr lang="tr-TR" dirty="0" err="1"/>
              <a:t>threshold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is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</a:t>
            </a:r>
            <a:r>
              <a:rPr lang="tr-TR" dirty="0" err="1"/>
              <a:t>Threshold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determines</a:t>
            </a:r>
            <a:r>
              <a:rPr lang="tr-TR" dirty="0"/>
              <a:t> </a:t>
            </a:r>
            <a:r>
              <a:rPr lang="tr-TR" dirty="0" err="1"/>
              <a:t>whether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past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short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long</a:t>
            </a:r>
            <a:r>
              <a:rPr lang="tr-TR" dirty="0"/>
              <a:t>.</a:t>
            </a:r>
          </a:p>
          <a:p>
            <a:r>
              <a:rPr lang="tr-TR" dirty="0"/>
              <a:t>[CLICK] Third, it </a:t>
            </a:r>
            <a:r>
              <a:rPr lang="tr-TR" dirty="0" err="1"/>
              <a:t>accesses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 </a:t>
            </a:r>
            <a:r>
              <a:rPr lang="tr-TR" dirty="0" err="1"/>
              <a:t>table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accessed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address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updates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counter</a:t>
            </a:r>
            <a:r>
              <a:rPr lang="tr-TR" dirty="0"/>
              <a:t> </a:t>
            </a:r>
            <a:r>
              <a:rPr lang="tr-TR" dirty="0" err="1"/>
              <a:t>value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evaluation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</a:t>
            </a:r>
            <a:r>
              <a:rPr lang="tr-TR" dirty="0" err="1"/>
              <a:t>length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entry</a:t>
            </a:r>
            <a:r>
              <a:rPr lang="tr-TR" dirty="0"/>
              <a:t> is </a:t>
            </a:r>
            <a:r>
              <a:rPr lang="tr-TR" dirty="0" err="1"/>
              <a:t>updated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accessed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address</a:t>
            </a:r>
            <a:r>
              <a:rPr lang="tr-TR" dirty="0"/>
              <a:t> is </a:t>
            </a:r>
            <a:r>
              <a:rPr lang="tr-TR" dirty="0" err="1"/>
              <a:t>updated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request’s</a:t>
            </a:r>
            <a:r>
              <a:rPr lang="tr-TR" dirty="0"/>
              <a:t> </a:t>
            </a:r>
            <a:r>
              <a:rPr lang="tr-TR" dirty="0" err="1"/>
              <a:t>address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</a:t>
            </a:r>
            <a:r>
              <a:rPr lang="tr-TR" dirty="0" err="1"/>
              <a:t>length</a:t>
            </a:r>
            <a:r>
              <a:rPr lang="tr-TR" dirty="0"/>
              <a:t> is </a:t>
            </a:r>
            <a:r>
              <a:rPr lang="tr-TR" dirty="0" err="1"/>
              <a:t>reset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zero</a:t>
            </a:r>
            <a:r>
              <a:rPr lang="tr-TR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07904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sum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metrics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how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,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buffering</a:t>
            </a:r>
            <a:r>
              <a:rPr lang="tr-TR" dirty="0"/>
              <a:t> </a:t>
            </a:r>
            <a:r>
              <a:rPr lang="tr-TR" dirty="0" err="1"/>
              <a:t>mechanism</a:t>
            </a:r>
            <a:r>
              <a:rPr lang="tr-TR" dirty="0"/>
              <a:t> Works as </a:t>
            </a:r>
            <a:r>
              <a:rPr lang="tr-TR" dirty="0" err="1"/>
              <a:t>follows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mechanism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determines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a </a:t>
            </a:r>
            <a:r>
              <a:rPr lang="tr-TR" dirty="0" err="1"/>
              <a:t>channel</a:t>
            </a:r>
            <a:r>
              <a:rPr lang="tr-TR" dirty="0"/>
              <a:t> has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utilization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observing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. </a:t>
            </a:r>
          </a:p>
          <a:p>
            <a:r>
              <a:rPr lang="tr-TR" dirty="0"/>
              <a:t>[CLICK]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a </a:t>
            </a:r>
            <a:r>
              <a:rPr lang="tr-TR" dirty="0" err="1"/>
              <a:t>channel</a:t>
            </a:r>
            <a:r>
              <a:rPr lang="tr-TR" dirty="0"/>
              <a:t> has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utilization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mechanism</a:t>
            </a:r>
            <a:r>
              <a:rPr lang="tr-TR" dirty="0"/>
              <a:t> </a:t>
            </a:r>
            <a:r>
              <a:rPr lang="tr-TR" dirty="0" err="1"/>
              <a:t>gets</a:t>
            </a:r>
            <a:r>
              <a:rPr lang="tr-TR" dirty="0"/>
              <a:t> a </a:t>
            </a:r>
            <a:r>
              <a:rPr lang="tr-TR" dirty="0" err="1"/>
              <a:t>prediction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idleness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.</a:t>
            </a:r>
          </a:p>
          <a:p>
            <a:r>
              <a:rPr lang="tr-TR" dirty="0"/>
              <a:t>[CLICK]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 </a:t>
            </a:r>
            <a:r>
              <a:rPr lang="tr-TR" dirty="0" err="1"/>
              <a:t>predicts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enough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buffering</a:t>
            </a:r>
            <a:r>
              <a:rPr lang="tr-TR" dirty="0"/>
              <a:t> </a:t>
            </a:r>
            <a:r>
              <a:rPr lang="tr-TR" dirty="0" err="1"/>
              <a:t>mechanism</a:t>
            </a:r>
            <a:r>
              <a:rPr lang="tr-TR" dirty="0"/>
              <a:t> </a:t>
            </a:r>
            <a:r>
              <a:rPr lang="tr-TR" dirty="0" err="1"/>
              <a:t>starts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in DRAM</a:t>
            </a:r>
          </a:p>
          <a:p>
            <a:r>
              <a:rPr lang="tr-TR" dirty="0"/>
              <a:t>[CLICK]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enough</a:t>
            </a:r>
            <a:r>
              <a:rPr lang="tr-TR" dirty="0"/>
              <a:t> </a:t>
            </a:r>
            <a:r>
              <a:rPr lang="tr-TR" dirty="0" err="1"/>
              <a:t>bits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gathered</a:t>
            </a:r>
            <a:r>
              <a:rPr lang="tr-TR" dirty="0"/>
              <a:t> it </a:t>
            </a:r>
            <a:r>
              <a:rPr lang="tr-TR" dirty="0" err="1"/>
              <a:t>stores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generated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bits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83253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tr-TR" dirty="0"/>
              <a:t>w</a:t>
            </a:r>
            <a:r>
              <a:rPr lang="en-US" dirty="0"/>
              <a:t> I will describe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strange’s</a:t>
            </a:r>
            <a:r>
              <a:rPr lang="en-US" dirty="0"/>
              <a:t> second major </a:t>
            </a:r>
            <a:r>
              <a:rPr lang="en-US" dirty="0" err="1"/>
              <a:t>mechanis</a:t>
            </a:r>
            <a:r>
              <a:rPr lang="tr-TR" dirty="0"/>
              <a:t>m 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scheduler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5BF41-557F-464F-A572-936F8C7D129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1235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[CLICK] </a:t>
            </a:r>
            <a:r>
              <a:rPr lang="tr-TR" dirty="0" err="1"/>
              <a:t>The</a:t>
            </a:r>
            <a:r>
              <a:rPr lang="tr-TR" dirty="0"/>
              <a:t> 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schedulers</a:t>
            </a:r>
            <a:r>
              <a:rPr lang="tr-TR" dirty="0"/>
              <a:t> </a:t>
            </a:r>
            <a:r>
              <a:rPr lang="tr-TR" dirty="0" err="1"/>
              <a:t>goal</a:t>
            </a:r>
            <a:r>
              <a:rPr lang="tr-TR" dirty="0"/>
              <a:t> is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schedule</a:t>
            </a:r>
            <a:r>
              <a:rPr lang="tr-TR" dirty="0"/>
              <a:t> RNG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without</a:t>
            </a:r>
            <a:r>
              <a:rPr lang="tr-TR" dirty="0"/>
              <a:t> </a:t>
            </a:r>
            <a:r>
              <a:rPr lang="tr-TR" dirty="0" err="1"/>
              <a:t>significantly</a:t>
            </a:r>
            <a:r>
              <a:rPr lang="tr-TR" dirty="0"/>
              <a:t> </a:t>
            </a:r>
            <a:r>
              <a:rPr lang="tr-TR" dirty="0" err="1"/>
              <a:t>stalling</a:t>
            </a:r>
            <a:r>
              <a:rPr lang="tr-TR" dirty="0"/>
              <a:t> </a:t>
            </a:r>
            <a:r>
              <a:rPr lang="tr-TR" dirty="0" err="1"/>
              <a:t>regular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main </a:t>
            </a:r>
            <a:r>
              <a:rPr lang="tr-TR" dirty="0" err="1"/>
              <a:t>issues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prior</a:t>
            </a:r>
            <a:r>
              <a:rPr lang="tr-TR" dirty="0"/>
              <a:t> RNG-</a:t>
            </a:r>
            <a:r>
              <a:rPr lang="tr-TR" dirty="0" err="1"/>
              <a:t>oblivious</a:t>
            </a:r>
            <a:r>
              <a:rPr lang="tr-TR" dirty="0"/>
              <a:t> </a:t>
            </a:r>
            <a:r>
              <a:rPr lang="tr-TR" dirty="0" err="1"/>
              <a:t>scheduling</a:t>
            </a:r>
            <a:r>
              <a:rPr lang="tr-TR" dirty="0"/>
              <a:t> </a:t>
            </a:r>
            <a:r>
              <a:rPr lang="tr-TR" dirty="0" err="1"/>
              <a:t>mechanisms</a:t>
            </a: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[CLICK] First, </a:t>
            </a:r>
            <a:r>
              <a:rPr lang="tr-TR" sz="1200" dirty="0">
                <a:solidFill>
                  <a:schemeClr val="tx1"/>
                </a:solidFill>
              </a:rPr>
              <a:t>RNG </a:t>
            </a:r>
            <a:r>
              <a:rPr lang="tr-TR" sz="1200" dirty="0" err="1">
                <a:solidFill>
                  <a:schemeClr val="tx1"/>
                </a:solidFill>
              </a:rPr>
              <a:t>requests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b="1" dirty="0" err="1">
                <a:solidFill>
                  <a:schemeClr val="tx1"/>
                </a:solidFill>
              </a:rPr>
              <a:t>block</a:t>
            </a:r>
            <a:r>
              <a:rPr lang="tr-TR" sz="1200" b="1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regular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memory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requests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due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to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the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shared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scheduler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queue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space</a:t>
            </a: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[CLICK] 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sz="1200" dirty="0">
                <a:solidFill>
                  <a:schemeClr val="tx1"/>
                </a:solidFill>
              </a:rPr>
              <a:t>Memory </a:t>
            </a:r>
            <a:r>
              <a:rPr lang="tr-TR" sz="1200" dirty="0" err="1">
                <a:solidFill>
                  <a:schemeClr val="tx1"/>
                </a:solidFill>
              </a:rPr>
              <a:t>controller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b="1" dirty="0" err="1">
                <a:solidFill>
                  <a:schemeClr val="tx1"/>
                </a:solidFill>
              </a:rPr>
              <a:t>frequently</a:t>
            </a:r>
            <a:r>
              <a:rPr lang="tr-TR" sz="1200" b="1" dirty="0">
                <a:solidFill>
                  <a:schemeClr val="tx1"/>
                </a:solidFill>
              </a:rPr>
              <a:t> </a:t>
            </a:r>
            <a:r>
              <a:rPr lang="tr-TR" sz="1200" b="1" dirty="0" err="1">
                <a:solidFill>
                  <a:schemeClr val="tx1"/>
                </a:solidFill>
              </a:rPr>
              <a:t>switches</a:t>
            </a:r>
            <a:r>
              <a:rPr lang="tr-TR" sz="1200" b="1" dirty="0">
                <a:solidFill>
                  <a:schemeClr val="tx1"/>
                </a:solidFill>
              </a:rPr>
              <a:t> </a:t>
            </a:r>
            <a:r>
              <a:rPr lang="tr-TR" sz="1200" b="1" dirty="0" err="1">
                <a:solidFill>
                  <a:schemeClr val="tx1"/>
                </a:solidFill>
              </a:rPr>
              <a:t>between</a:t>
            </a:r>
            <a:r>
              <a:rPr lang="tr-TR" sz="1200" b="1" dirty="0">
                <a:solidFill>
                  <a:schemeClr val="tx1"/>
                </a:solidFill>
              </a:rPr>
              <a:t> </a:t>
            </a:r>
            <a:r>
              <a:rPr lang="tr-TR" sz="1200" b="1" dirty="0" err="1">
                <a:solidFill>
                  <a:schemeClr val="tx1"/>
                </a:solidFill>
              </a:rPr>
              <a:t>serving</a:t>
            </a:r>
            <a:r>
              <a:rPr lang="tr-TR" sz="1200" b="1" dirty="0">
                <a:solidFill>
                  <a:schemeClr val="tx1"/>
                </a:solidFill>
              </a:rPr>
              <a:t> RNG </a:t>
            </a:r>
            <a:r>
              <a:rPr lang="tr-TR" sz="1200" b="1" dirty="0" err="1">
                <a:solidFill>
                  <a:schemeClr val="tx1"/>
                </a:solidFill>
              </a:rPr>
              <a:t>and</a:t>
            </a:r>
            <a:r>
              <a:rPr lang="tr-TR" sz="1200" b="1" dirty="0">
                <a:solidFill>
                  <a:schemeClr val="tx1"/>
                </a:solidFill>
              </a:rPr>
              <a:t> </a:t>
            </a:r>
            <a:r>
              <a:rPr lang="tr-TR" sz="1200" b="1" dirty="0" err="1">
                <a:solidFill>
                  <a:schemeClr val="tx1"/>
                </a:solidFill>
              </a:rPr>
              <a:t>regular</a:t>
            </a:r>
            <a:r>
              <a:rPr lang="tr-TR" sz="1200" b="1" dirty="0">
                <a:solidFill>
                  <a:schemeClr val="tx1"/>
                </a:solidFill>
              </a:rPr>
              <a:t> </a:t>
            </a:r>
            <a:r>
              <a:rPr lang="tr-TR" sz="1200" b="1" dirty="0" err="1">
                <a:solidFill>
                  <a:schemeClr val="tx1"/>
                </a:solidFill>
              </a:rPr>
              <a:t>memory</a:t>
            </a:r>
            <a:r>
              <a:rPr lang="tr-TR" sz="1200" b="1" dirty="0">
                <a:solidFill>
                  <a:schemeClr val="tx1"/>
                </a:solidFill>
              </a:rPr>
              <a:t> </a:t>
            </a:r>
            <a:r>
              <a:rPr lang="tr-TR" sz="1200" b="1" dirty="0" err="1">
                <a:solidFill>
                  <a:schemeClr val="tx1"/>
                </a:solidFill>
              </a:rPr>
              <a:t>requests</a:t>
            </a:r>
            <a:r>
              <a:rPr lang="tr-TR" sz="1200" b="1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due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to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the</a:t>
            </a:r>
            <a:r>
              <a:rPr lang="tr-TR" sz="1200" dirty="0">
                <a:solidFill>
                  <a:schemeClr val="tx1"/>
                </a:solidFill>
              </a:rPr>
              <a:t> RNG-</a:t>
            </a:r>
            <a:r>
              <a:rPr lang="tr-TR" sz="1200" dirty="0" err="1">
                <a:solidFill>
                  <a:schemeClr val="tx1"/>
                </a:solidFill>
              </a:rPr>
              <a:t>oblivious</a:t>
            </a:r>
            <a:r>
              <a:rPr lang="tr-TR" sz="1200" dirty="0">
                <a:solidFill>
                  <a:schemeClr val="tx1"/>
                </a:solidFill>
              </a:rPr>
              <a:t>  </a:t>
            </a:r>
            <a:r>
              <a:rPr lang="tr-TR" sz="1200" dirty="0" err="1">
                <a:solidFill>
                  <a:schemeClr val="tx1"/>
                </a:solidFill>
              </a:rPr>
              <a:t>scheduling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decisions</a:t>
            </a:r>
            <a:endParaRPr lang="tr-TR" sz="1200" b="1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93303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create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design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ideas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solve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problems</a:t>
            </a:r>
            <a:endParaRPr lang="tr-TR" dirty="0"/>
          </a:p>
          <a:p>
            <a:r>
              <a:rPr lang="tr-TR" dirty="0"/>
              <a:t>[CLICK] 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idea is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accumulate</a:t>
            </a:r>
            <a:r>
              <a:rPr lang="tr-TR" dirty="0"/>
              <a:t> RNG </a:t>
            </a:r>
            <a:r>
              <a:rPr lang="tr-TR" dirty="0" err="1"/>
              <a:t>requests</a:t>
            </a:r>
            <a:r>
              <a:rPr lang="tr-TR" dirty="0"/>
              <a:t> in a </a:t>
            </a:r>
            <a:r>
              <a:rPr lang="tr-TR" dirty="0" err="1"/>
              <a:t>separate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  <a:r>
              <a:rPr lang="tr-TR" dirty="0" err="1"/>
              <a:t>queue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reduce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contention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queue</a:t>
            </a:r>
            <a:r>
              <a:rPr lang="tr-TR" dirty="0"/>
              <a:t> </a:t>
            </a:r>
            <a:r>
              <a:rPr lang="tr-TR" dirty="0" err="1"/>
              <a:t>space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types</a:t>
            </a:r>
            <a:r>
              <a:rPr lang="tr-TR" dirty="0"/>
              <a:t> of </a:t>
            </a:r>
            <a:r>
              <a:rPr lang="tr-TR" dirty="0" err="1"/>
              <a:t>requests</a:t>
            </a:r>
            <a:endParaRPr lang="tr-TR" dirty="0"/>
          </a:p>
          <a:p>
            <a:r>
              <a:rPr lang="tr-TR" dirty="0"/>
              <a:t>[CLICK] 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 idea is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priority</a:t>
            </a:r>
            <a:r>
              <a:rPr lang="tr-TR" dirty="0"/>
              <a:t> </a:t>
            </a:r>
            <a:r>
              <a:rPr lang="tr-TR" dirty="0" err="1"/>
              <a:t>levels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Schedule RNG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regular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switching</a:t>
            </a:r>
            <a:r>
              <a:rPr lang="tr-TR" dirty="0"/>
              <a:t> in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frequently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4202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Lets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talk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accumulating</a:t>
            </a:r>
            <a:r>
              <a:rPr lang="tr-TR" dirty="0"/>
              <a:t> RNG </a:t>
            </a:r>
            <a:r>
              <a:rPr lang="tr-TR" dirty="0" err="1"/>
              <a:t>requests</a:t>
            </a:r>
            <a:r>
              <a:rPr lang="tr-TR" dirty="0"/>
              <a:t> in a </a:t>
            </a:r>
            <a:r>
              <a:rPr lang="tr-TR" dirty="0" err="1"/>
              <a:t>separate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  <a:r>
              <a:rPr lang="tr-TR" dirty="0" err="1"/>
              <a:t>queue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Without</a:t>
            </a:r>
            <a:r>
              <a:rPr lang="tr-TR" dirty="0"/>
              <a:t> an 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design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enqueued</a:t>
            </a:r>
            <a:r>
              <a:rPr lang="tr-TR" dirty="0"/>
              <a:t> </a:t>
            </a:r>
            <a:r>
              <a:rPr lang="tr-TR" dirty="0" err="1"/>
              <a:t>either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write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queue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read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queue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Although</a:t>
            </a:r>
            <a:r>
              <a:rPr lang="tr-TR" dirty="0"/>
              <a:t> RNG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timing</a:t>
            </a:r>
            <a:r>
              <a:rPr lang="tr-TR" dirty="0"/>
              <a:t> </a:t>
            </a:r>
            <a:r>
              <a:rPr lang="tr-TR" dirty="0" err="1"/>
              <a:t>parameters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perform</a:t>
            </a:r>
            <a:r>
              <a:rPr lang="tr-TR" dirty="0"/>
              <a:t> </a:t>
            </a:r>
            <a:r>
              <a:rPr lang="tr-TR" dirty="0" err="1"/>
              <a:t>read</a:t>
            </a:r>
            <a:r>
              <a:rPr lang="tr-TR" dirty="0"/>
              <a:t> </a:t>
            </a:r>
            <a:r>
              <a:rPr lang="tr-TR" dirty="0" err="1"/>
              <a:t>operations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because</a:t>
            </a:r>
            <a:r>
              <a:rPr lang="tr-TR" dirty="0"/>
              <a:t> of </a:t>
            </a:r>
            <a:r>
              <a:rPr lang="tr-TR" dirty="0" err="1"/>
              <a:t>that</a:t>
            </a:r>
            <a:r>
              <a:rPr lang="tr-TR" dirty="0"/>
              <a:t> [CLICK]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enqueued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read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queue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This</a:t>
            </a:r>
            <a:r>
              <a:rPr lang="tr-TR" dirty="0"/>
              <a:t> can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regular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blocked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RNG </a:t>
            </a:r>
            <a:r>
              <a:rPr lang="tr-TR" dirty="0" err="1"/>
              <a:t>requests</a:t>
            </a:r>
            <a:r>
              <a:rPr lang="tr-TR" dirty="0"/>
              <a:t> as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share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queue</a:t>
            </a:r>
            <a:r>
              <a:rPr lang="tr-TR" dirty="0"/>
              <a:t> </a:t>
            </a:r>
            <a:r>
              <a:rPr lang="tr-TR" dirty="0" err="1"/>
              <a:t>space</a:t>
            </a:r>
            <a:r>
              <a:rPr lang="tr-TR" dirty="0"/>
              <a:t> </a:t>
            </a:r>
          </a:p>
          <a:p>
            <a:r>
              <a:rPr lang="tr-TR" dirty="0"/>
              <a:t>[CLICK]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design</a:t>
            </a:r>
            <a:r>
              <a:rPr lang="tr-TR" dirty="0"/>
              <a:t> </a:t>
            </a:r>
            <a:r>
              <a:rPr lang="tr-TR" dirty="0" err="1"/>
              <a:t>creates</a:t>
            </a:r>
            <a:r>
              <a:rPr lang="tr-TR" dirty="0"/>
              <a:t> a </a:t>
            </a:r>
            <a:r>
              <a:rPr lang="tr-TR" dirty="0" err="1"/>
              <a:t>separate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  <a:r>
              <a:rPr lang="tr-TR" dirty="0" err="1"/>
              <a:t>queue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RNG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observation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essentially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types</a:t>
            </a:r>
            <a:r>
              <a:rPr lang="tr-TR" dirty="0"/>
              <a:t> of </a:t>
            </a:r>
            <a:r>
              <a:rPr lang="tr-TR" dirty="0" err="1"/>
              <a:t>requests</a:t>
            </a:r>
            <a:endParaRPr lang="tr-TR" dirty="0"/>
          </a:p>
          <a:p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creating</a:t>
            </a:r>
            <a:r>
              <a:rPr lang="tr-TR" dirty="0"/>
              <a:t> a </a:t>
            </a:r>
            <a:r>
              <a:rPr lang="tr-TR" dirty="0" err="1"/>
              <a:t>separate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  <a:r>
              <a:rPr lang="tr-TR" dirty="0" err="1"/>
              <a:t>reduces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contention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read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queue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0971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 [CLICK]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way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regular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can be </a:t>
            </a:r>
            <a:r>
              <a:rPr lang="tr-TR" dirty="0" err="1"/>
              <a:t>enqueued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read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queue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5465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 idea of </a:t>
            </a:r>
            <a:r>
              <a:rPr lang="tr-TR" dirty="0" err="1"/>
              <a:t>the</a:t>
            </a:r>
            <a:r>
              <a:rPr lang="tr-TR" dirty="0"/>
              <a:t> 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is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priority</a:t>
            </a:r>
            <a:r>
              <a:rPr lang="tr-TR" dirty="0"/>
              <a:t> </a:t>
            </a:r>
            <a:r>
              <a:rPr lang="tr-TR" dirty="0" err="1"/>
              <a:t>levels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Schedule RNG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regular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</a:p>
          <a:p>
            <a:r>
              <a:rPr lang="tr-TR" dirty="0"/>
              <a:t>[CLICK]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operating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manages</a:t>
            </a:r>
            <a:r>
              <a:rPr lang="tr-TR" dirty="0"/>
              <a:t> </a:t>
            </a:r>
            <a:r>
              <a:rPr lang="tr-TR" dirty="0" err="1"/>
              <a:t>shared</a:t>
            </a:r>
            <a:r>
              <a:rPr lang="tr-TR" dirty="0"/>
              <a:t> hardware </a:t>
            </a:r>
            <a:r>
              <a:rPr lang="tr-TR" dirty="0" err="1"/>
              <a:t>resources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priority</a:t>
            </a:r>
            <a:r>
              <a:rPr lang="tr-TR" dirty="0"/>
              <a:t> </a:t>
            </a:r>
            <a:r>
              <a:rPr lang="tr-TR" dirty="0" err="1"/>
              <a:t>levels</a:t>
            </a:r>
            <a:endParaRPr lang="tr-TR" dirty="0"/>
          </a:p>
          <a:p>
            <a:r>
              <a:rPr lang="tr-TR" dirty="0"/>
              <a:t>[CLICK] RNG 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[CLICK] can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priority</a:t>
            </a:r>
            <a:r>
              <a:rPr lang="tr-TR" dirty="0"/>
              <a:t> </a:t>
            </a:r>
            <a:r>
              <a:rPr lang="tr-TR" dirty="0" err="1"/>
              <a:t>levels</a:t>
            </a:r>
            <a:r>
              <a:rPr lang="tr-TR" dirty="0"/>
              <a:t> set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OS </a:t>
            </a:r>
            <a:r>
              <a:rPr lang="tr-TR" dirty="0" err="1"/>
              <a:t>and</a:t>
            </a:r>
            <a:endParaRPr lang="tr-TR" dirty="0"/>
          </a:p>
          <a:p>
            <a:r>
              <a:rPr lang="tr-TR" dirty="0"/>
              <a:t>{CLICK] </a:t>
            </a:r>
            <a:r>
              <a:rPr lang="tr-TR" dirty="0" err="1"/>
              <a:t>It</a:t>
            </a:r>
            <a:r>
              <a:rPr lang="tr-TR" dirty="0"/>
              <a:t> can </a:t>
            </a:r>
            <a:r>
              <a:rPr lang="tr-TR" dirty="0" err="1"/>
              <a:t>identify</a:t>
            </a:r>
            <a:r>
              <a:rPr lang="tr-TR" dirty="0"/>
              <a:t>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TRNGs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observing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differences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RNG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regular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requests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can </a:t>
            </a:r>
            <a:r>
              <a:rPr lang="tr-TR" dirty="0" err="1"/>
              <a:t>prioritize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priority</a:t>
            </a:r>
            <a:r>
              <a:rPr lang="tr-TR" dirty="0"/>
              <a:t> </a:t>
            </a:r>
            <a:r>
              <a:rPr lang="tr-TR" dirty="0" err="1"/>
              <a:t>levels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32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[CLICK] Here I Show a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CPU </a:t>
            </a:r>
            <a:r>
              <a:rPr lang="tr-TR" dirty="0" err="1"/>
              <a:t>and</a:t>
            </a:r>
            <a:r>
              <a:rPr lang="tr-TR" dirty="0"/>
              <a:t> a DRAM </a:t>
            </a:r>
            <a:r>
              <a:rPr lang="tr-TR" dirty="0" err="1"/>
              <a:t>Module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several</a:t>
            </a:r>
            <a:r>
              <a:rPr lang="tr-TR" dirty="0"/>
              <a:t> DRAM </a:t>
            </a:r>
            <a:r>
              <a:rPr lang="tr-TR" dirty="0" err="1"/>
              <a:t>chips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Each</a:t>
            </a:r>
            <a:r>
              <a:rPr lang="tr-TR" dirty="0"/>
              <a:t> DRAM </a:t>
            </a:r>
            <a:r>
              <a:rPr lang="tr-TR" dirty="0" err="1"/>
              <a:t>chip</a:t>
            </a:r>
            <a:r>
              <a:rPr lang="tr-TR" dirty="0"/>
              <a:t> </a:t>
            </a:r>
            <a:r>
              <a:rPr lang="tr-TR" dirty="0" err="1"/>
              <a:t>consists</a:t>
            </a:r>
            <a:r>
              <a:rPr lang="tr-TR" dirty="0"/>
              <a:t> of </a:t>
            </a:r>
            <a:r>
              <a:rPr lang="tr-TR" dirty="0" err="1"/>
              <a:t>multiple</a:t>
            </a:r>
            <a:r>
              <a:rPr lang="tr-TR" dirty="0"/>
              <a:t> DRAM </a:t>
            </a:r>
            <a:r>
              <a:rPr lang="tr-TR" dirty="0" err="1"/>
              <a:t>banks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DRAM </a:t>
            </a:r>
            <a:r>
              <a:rPr lang="tr-TR" dirty="0" err="1"/>
              <a:t>banks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accessed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chip</a:t>
            </a:r>
            <a:r>
              <a:rPr lang="tr-TR" dirty="0"/>
              <a:t> I/o</a:t>
            </a:r>
          </a:p>
          <a:p>
            <a:r>
              <a:rPr lang="tr-TR" dirty="0"/>
              <a:t>[CLICK] DRAM </a:t>
            </a:r>
            <a:r>
              <a:rPr lang="tr-TR" dirty="0" err="1"/>
              <a:t>cells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organized</a:t>
            </a:r>
            <a:r>
              <a:rPr lang="tr-TR" dirty="0"/>
              <a:t> as a </a:t>
            </a:r>
            <a:r>
              <a:rPr lang="tr-TR" dirty="0" err="1"/>
              <a:t>two-dimensional</a:t>
            </a:r>
            <a:r>
              <a:rPr lang="tr-TR" dirty="0"/>
              <a:t> </a:t>
            </a:r>
            <a:r>
              <a:rPr lang="tr-TR" dirty="0" err="1"/>
              <a:t>array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bank, </a:t>
            </a:r>
          </a:p>
          <a:p>
            <a:r>
              <a:rPr lang="tr-TR" dirty="0"/>
              <a:t>[CLICK] a DRAM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stores</a:t>
            </a:r>
            <a:r>
              <a:rPr lang="tr-TR" dirty="0"/>
              <a:t> a </a:t>
            </a:r>
            <a:r>
              <a:rPr lang="tr-TR" dirty="0" err="1"/>
              <a:t>single</a:t>
            </a:r>
            <a:r>
              <a:rPr lang="tr-TR" dirty="0"/>
              <a:t> bit of </a:t>
            </a:r>
            <a:r>
              <a:rPr lang="tr-TR" dirty="0" err="1"/>
              <a:t>information</a:t>
            </a:r>
            <a:r>
              <a:rPr lang="tr-TR" dirty="0"/>
              <a:t> as </a:t>
            </a:r>
            <a:r>
              <a:rPr lang="tr-TR" dirty="0" err="1"/>
              <a:t>electrical</a:t>
            </a:r>
            <a:r>
              <a:rPr lang="tr-TR" dirty="0"/>
              <a:t> </a:t>
            </a:r>
            <a:r>
              <a:rPr lang="tr-TR" dirty="0" err="1"/>
              <a:t>charge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To</a:t>
            </a:r>
            <a:r>
              <a:rPr lang="tr-TR" dirty="0"/>
              <a:t> Access a DRAM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row</a:t>
            </a:r>
            <a:r>
              <a:rPr lang="tr-TR" dirty="0"/>
              <a:t> is </a:t>
            </a:r>
            <a:r>
              <a:rPr lang="tr-TR" dirty="0" err="1"/>
              <a:t>activated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[CLICK] </a:t>
            </a:r>
            <a:r>
              <a:rPr lang="tr-TR" dirty="0" err="1"/>
              <a:t>fetching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data </a:t>
            </a:r>
            <a:r>
              <a:rPr lang="tr-TR" dirty="0" err="1"/>
              <a:t>stored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row</a:t>
            </a:r>
            <a:r>
              <a:rPr lang="tr-TR" dirty="0"/>
              <a:t> </a:t>
            </a:r>
            <a:r>
              <a:rPr lang="tr-TR" dirty="0" err="1"/>
              <a:t>buffer</a:t>
            </a:r>
            <a:endParaRPr lang="tr-TR" dirty="0"/>
          </a:p>
          <a:p>
            <a:r>
              <a:rPr lang="tr-TR" dirty="0"/>
              <a:t>a </a:t>
            </a:r>
            <a:r>
              <a:rPr lang="tr-TR" dirty="0" err="1"/>
              <a:t>request</a:t>
            </a:r>
            <a:r>
              <a:rPr lang="tr-TR" dirty="0"/>
              <a:t> is </a:t>
            </a:r>
            <a:r>
              <a:rPr lang="tr-TR" dirty="0" err="1"/>
              <a:t>serviced</a:t>
            </a:r>
            <a:r>
              <a:rPr lang="tr-TR" dirty="0"/>
              <a:t> </a:t>
            </a:r>
            <a:r>
              <a:rPr lang="tr-TR" dirty="0" err="1"/>
              <a:t>faster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row</a:t>
            </a:r>
            <a:r>
              <a:rPr lang="tr-TR" dirty="0"/>
              <a:t> is </a:t>
            </a:r>
            <a:r>
              <a:rPr lang="tr-TR" dirty="0" err="1"/>
              <a:t>already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row</a:t>
            </a:r>
            <a:r>
              <a:rPr lang="tr-TR" dirty="0"/>
              <a:t> </a:t>
            </a:r>
            <a:r>
              <a:rPr lang="tr-TR" dirty="0" err="1"/>
              <a:t>buffer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63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three</a:t>
            </a:r>
            <a:r>
              <a:rPr lang="tr-TR" dirty="0"/>
              <a:t> </a:t>
            </a:r>
            <a:r>
              <a:rPr lang="tr-TR" dirty="0" err="1"/>
              <a:t>possible</a:t>
            </a:r>
            <a:r>
              <a:rPr lang="tr-TR" dirty="0"/>
              <a:t> </a:t>
            </a:r>
            <a:r>
              <a:rPr lang="tr-TR" dirty="0" err="1"/>
              <a:t>cases</a:t>
            </a:r>
            <a:r>
              <a:rPr lang="tr-TR" dirty="0"/>
              <a:t> </a:t>
            </a:r>
            <a:r>
              <a:rPr lang="tr-TR" dirty="0" err="1"/>
              <a:t>regarding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priority</a:t>
            </a:r>
            <a:r>
              <a:rPr lang="tr-TR" dirty="0"/>
              <a:t> </a:t>
            </a:r>
            <a:r>
              <a:rPr lang="tr-TR" dirty="0" err="1"/>
              <a:t>levels</a:t>
            </a:r>
            <a:endParaRPr lang="tr-TR" dirty="0"/>
          </a:p>
          <a:p>
            <a:r>
              <a:rPr lang="tr-TR" dirty="0"/>
              <a:t>[CLICK] First, </a:t>
            </a:r>
            <a:r>
              <a:rPr lang="tr-TR" dirty="0" err="1"/>
              <a:t>if</a:t>
            </a:r>
            <a:r>
              <a:rPr lang="tr-TR" dirty="0"/>
              <a:t> an RNG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an RNG </a:t>
            </a:r>
            <a:r>
              <a:rPr lang="tr-TR" dirty="0" err="1"/>
              <a:t>request</a:t>
            </a:r>
            <a:r>
              <a:rPr lang="tr-TR" dirty="0"/>
              <a:t> has </a:t>
            </a:r>
            <a:r>
              <a:rPr lang="tr-TR" dirty="0" err="1"/>
              <a:t>higher</a:t>
            </a:r>
            <a:r>
              <a:rPr lang="tr-TR" dirty="0"/>
              <a:t> </a:t>
            </a:r>
            <a:r>
              <a:rPr lang="tr-TR" dirty="0" err="1"/>
              <a:t>priority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any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application</a:t>
            </a:r>
            <a:endParaRPr lang="tr-TR" dirty="0"/>
          </a:p>
          <a:p>
            <a:r>
              <a:rPr lang="tr-TR" dirty="0"/>
              <a:t>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  <a:r>
              <a:rPr lang="tr-TR" dirty="0" err="1"/>
              <a:t>prioritizes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RNG </a:t>
            </a:r>
            <a:r>
              <a:rPr lang="tr-TR" dirty="0" err="1"/>
              <a:t>queue</a:t>
            </a:r>
            <a:endParaRPr lang="tr-TR" dirty="0"/>
          </a:p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way</a:t>
            </a:r>
            <a:r>
              <a:rPr lang="tr-TR" dirty="0"/>
              <a:t> it can minimize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stall</a:t>
            </a:r>
            <a:r>
              <a:rPr lang="tr-TR" dirty="0"/>
              <a:t> time of RNG </a:t>
            </a:r>
            <a:r>
              <a:rPr lang="tr-TR" dirty="0" err="1"/>
              <a:t>applications</a:t>
            </a:r>
            <a:endParaRPr lang="tr-TR" dirty="0"/>
          </a:p>
          <a:p>
            <a:r>
              <a:rPr lang="tr-TR" dirty="0"/>
              <a:t>[CLICK] Second, </a:t>
            </a:r>
            <a:r>
              <a:rPr lang="tr-TR" dirty="0" err="1"/>
              <a:t>if</a:t>
            </a:r>
            <a:r>
              <a:rPr lang="tr-TR" dirty="0"/>
              <a:t> a </a:t>
            </a:r>
            <a:r>
              <a:rPr lang="tr-TR" dirty="0" err="1"/>
              <a:t>non</a:t>
            </a:r>
            <a:r>
              <a:rPr lang="tr-TR" dirty="0"/>
              <a:t>-RNG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request</a:t>
            </a:r>
            <a:r>
              <a:rPr lang="tr-TR" dirty="0"/>
              <a:t> has </a:t>
            </a:r>
            <a:r>
              <a:rPr lang="tr-TR" dirty="0" err="1"/>
              <a:t>higher</a:t>
            </a:r>
            <a:r>
              <a:rPr lang="tr-TR" dirty="0"/>
              <a:t> </a:t>
            </a:r>
            <a:r>
              <a:rPr lang="tr-TR" dirty="0" err="1"/>
              <a:t>priority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  <a:r>
              <a:rPr lang="tr-TR" dirty="0" err="1"/>
              <a:t>prioritizes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regular</a:t>
            </a:r>
            <a:r>
              <a:rPr lang="tr-TR" dirty="0"/>
              <a:t> </a:t>
            </a:r>
            <a:r>
              <a:rPr lang="tr-TR" dirty="0" err="1"/>
              <a:t>read</a:t>
            </a:r>
            <a:r>
              <a:rPr lang="tr-TR" dirty="0"/>
              <a:t> </a:t>
            </a:r>
            <a:r>
              <a:rPr lang="tr-TR" dirty="0" err="1"/>
              <a:t>queue</a:t>
            </a:r>
            <a:endParaRPr lang="tr-TR" dirty="0"/>
          </a:p>
          <a:p>
            <a:r>
              <a:rPr lang="tr-TR" dirty="0" err="1"/>
              <a:t>And</a:t>
            </a:r>
            <a:r>
              <a:rPr lang="tr-TR" dirty="0"/>
              <a:t> it </a:t>
            </a:r>
            <a:r>
              <a:rPr lang="tr-TR" dirty="0" err="1"/>
              <a:t>minimizes</a:t>
            </a:r>
            <a:r>
              <a:rPr lang="tr-TR" dirty="0"/>
              <a:t> </a:t>
            </a:r>
            <a:r>
              <a:rPr lang="tr-TR" dirty="0" err="1"/>
              <a:t>non</a:t>
            </a:r>
            <a:r>
              <a:rPr lang="tr-TR" dirty="0"/>
              <a:t>-RNG </a:t>
            </a:r>
            <a:r>
              <a:rPr lang="tr-TR" dirty="0" err="1"/>
              <a:t>applications</a:t>
            </a:r>
            <a:r>
              <a:rPr lang="tr-TR" dirty="0"/>
              <a:t>’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stall</a:t>
            </a:r>
            <a:r>
              <a:rPr lang="tr-TR" dirty="0"/>
              <a:t> time</a:t>
            </a:r>
          </a:p>
          <a:p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finally</a:t>
            </a:r>
            <a:r>
              <a:rPr lang="tr-TR" dirty="0"/>
              <a:t>, </a:t>
            </a:r>
            <a:r>
              <a:rPr lang="tr-TR" dirty="0" err="1"/>
              <a:t>if</a:t>
            </a:r>
            <a:r>
              <a:rPr lang="tr-TR" dirty="0"/>
              <a:t> an RNG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request</a:t>
            </a:r>
            <a:r>
              <a:rPr lang="tr-TR" dirty="0"/>
              <a:t> has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priority</a:t>
            </a:r>
            <a:r>
              <a:rPr lang="tr-TR" dirty="0"/>
              <a:t> as a </a:t>
            </a:r>
            <a:r>
              <a:rPr lang="tr-TR" dirty="0" err="1"/>
              <a:t>non</a:t>
            </a:r>
            <a:r>
              <a:rPr lang="tr-TR" dirty="0"/>
              <a:t>-RNG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request</a:t>
            </a:r>
            <a:endParaRPr lang="tr-TR" dirty="0"/>
          </a:p>
          <a:p>
            <a:r>
              <a:rPr lang="tr-TR" dirty="0" err="1"/>
              <a:t>Then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RNG 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  <a:r>
              <a:rPr lang="tr-TR" dirty="0" err="1"/>
              <a:t>prioritizes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RNG </a:t>
            </a:r>
            <a:r>
              <a:rPr lang="tr-TR" dirty="0" err="1"/>
              <a:t>queue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quickly</a:t>
            </a:r>
            <a:r>
              <a:rPr lang="tr-TR" dirty="0"/>
              <a:t> </a:t>
            </a:r>
            <a:r>
              <a:rPr lang="tr-TR" dirty="0" err="1"/>
              <a:t>serve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RNG </a:t>
            </a:r>
            <a:r>
              <a:rPr lang="tr-TR" dirty="0" err="1"/>
              <a:t>requests</a:t>
            </a:r>
            <a:endParaRPr lang="tr-TR" dirty="0"/>
          </a:p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way</a:t>
            </a:r>
            <a:r>
              <a:rPr lang="tr-TR" dirty="0"/>
              <a:t> it can minimize </a:t>
            </a:r>
            <a:r>
              <a:rPr lang="tr-TR" dirty="0" err="1"/>
              <a:t>the</a:t>
            </a:r>
            <a:r>
              <a:rPr lang="tr-TR" dirty="0"/>
              <a:t> RNG </a:t>
            </a:r>
            <a:r>
              <a:rPr lang="tr-TR" dirty="0" err="1"/>
              <a:t>interference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improve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performance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employing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rules</a:t>
            </a:r>
            <a:r>
              <a:rPr lang="tr-TR" dirty="0"/>
              <a:t> 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  <a:r>
              <a:rPr lang="tr-TR" dirty="0" err="1"/>
              <a:t>reduces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stall</a:t>
            </a:r>
            <a:r>
              <a:rPr lang="tr-TR" dirty="0"/>
              <a:t> </a:t>
            </a:r>
            <a:r>
              <a:rPr lang="tr-TR" dirty="0" err="1"/>
              <a:t>times</a:t>
            </a:r>
            <a:r>
              <a:rPr lang="tr-TR" dirty="0"/>
              <a:t> of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improves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fairness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8056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third</a:t>
            </a:r>
            <a:r>
              <a:rPr lang="tr-TR" dirty="0"/>
              <a:t> </a:t>
            </a:r>
            <a:r>
              <a:rPr lang="tr-TR" dirty="0" err="1"/>
              <a:t>component</a:t>
            </a:r>
            <a:r>
              <a:rPr lang="tr-TR" dirty="0"/>
              <a:t> of DR-</a:t>
            </a:r>
            <a:r>
              <a:rPr lang="tr-TR" dirty="0" err="1"/>
              <a:t>STRaNGe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interface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5BF41-557F-464F-A572-936F8C7D129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6921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Applications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existing</a:t>
            </a:r>
            <a:r>
              <a:rPr lang="tr-TR" dirty="0"/>
              <a:t> </a:t>
            </a:r>
            <a:r>
              <a:rPr lang="tr-TR" dirty="0" err="1"/>
              <a:t>getrandom</a:t>
            </a:r>
            <a:r>
              <a:rPr lang="tr-TR" dirty="0"/>
              <a:t>()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call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is </a:t>
            </a:r>
            <a:r>
              <a:rPr lang="tr-TR" dirty="0" err="1"/>
              <a:t>modified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support</a:t>
            </a:r>
            <a:r>
              <a:rPr lang="tr-TR" dirty="0"/>
              <a:t> DRAM-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TRNGs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communicate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DR-</a:t>
            </a:r>
            <a:r>
              <a:rPr lang="tr-TR" dirty="0" err="1"/>
              <a:t>STRaNGe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enough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bits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</a:t>
            </a:r>
            <a:r>
              <a:rPr lang="tr-TR" dirty="0"/>
              <a:t> DR-</a:t>
            </a:r>
            <a:r>
              <a:rPr lang="tr-TR" dirty="0" err="1"/>
              <a:t>STRaNGe</a:t>
            </a:r>
            <a:r>
              <a:rPr lang="tr-TR" dirty="0"/>
              <a:t> </a:t>
            </a:r>
            <a:r>
              <a:rPr lang="tr-TR" dirty="0" err="1"/>
              <a:t>serves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buffer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latency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Otherwise</a:t>
            </a:r>
            <a:r>
              <a:rPr lang="tr-TR" dirty="0"/>
              <a:t> it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RNG </a:t>
            </a:r>
            <a:r>
              <a:rPr lang="tr-TR" dirty="0" err="1"/>
              <a:t>interference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serve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request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6557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share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evaluation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</a:t>
            </a:r>
            <a:r>
              <a:rPr lang="tr-TR" dirty="0" err="1"/>
              <a:t>next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5BF41-557F-464F-A572-936F8C7D129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4837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evaluate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, </a:t>
            </a:r>
            <a:r>
              <a:rPr lang="tr-TR" dirty="0" err="1"/>
              <a:t>fairness</a:t>
            </a:r>
            <a:r>
              <a:rPr lang="tr-TR" dirty="0"/>
              <a:t>, </a:t>
            </a:r>
            <a:r>
              <a:rPr lang="tr-TR" dirty="0" err="1"/>
              <a:t>energy</a:t>
            </a:r>
            <a:r>
              <a:rPr lang="tr-TR" dirty="0"/>
              <a:t> </a:t>
            </a:r>
            <a:r>
              <a:rPr lang="tr-TR" dirty="0" err="1"/>
              <a:t>efficiency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area</a:t>
            </a:r>
            <a:r>
              <a:rPr lang="tr-TR" dirty="0"/>
              <a:t> </a:t>
            </a:r>
            <a:r>
              <a:rPr lang="tr-TR" dirty="0" err="1"/>
              <a:t>overhead</a:t>
            </a:r>
            <a:r>
              <a:rPr lang="tr-TR" dirty="0"/>
              <a:t> of DR-</a:t>
            </a:r>
            <a:r>
              <a:rPr lang="tr-TR" dirty="0" err="1"/>
              <a:t>STRaNGe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conduct</a:t>
            </a:r>
            <a:r>
              <a:rPr lang="tr-TR" dirty="0"/>
              <a:t> </a:t>
            </a:r>
            <a:r>
              <a:rPr lang="tr-TR" dirty="0" err="1"/>
              <a:t>cycle-level</a:t>
            </a:r>
            <a:r>
              <a:rPr lang="tr-TR" dirty="0"/>
              <a:t> </a:t>
            </a:r>
            <a:r>
              <a:rPr lang="tr-TR" dirty="0" err="1"/>
              <a:t>simulations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Ramulator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DRAMPower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simulate</a:t>
            </a:r>
            <a:r>
              <a:rPr lang="tr-TR" dirty="0"/>
              <a:t> a </a:t>
            </a:r>
            <a:r>
              <a:rPr lang="tr-TR" dirty="0" err="1"/>
              <a:t>realistic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configurations</a:t>
            </a:r>
            <a:r>
              <a:rPr lang="tr-TR" dirty="0"/>
              <a:t> </a:t>
            </a:r>
            <a:r>
              <a:rPr lang="tr-TR" dirty="0" err="1"/>
              <a:t>given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slide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For</a:t>
            </a:r>
            <a:r>
              <a:rPr lang="tr-TR" dirty="0"/>
              <a:t> DR-</a:t>
            </a:r>
            <a:r>
              <a:rPr lang="tr-TR" dirty="0" err="1"/>
              <a:t>STRaNGe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a </a:t>
            </a:r>
            <a:r>
              <a:rPr lang="tr-TR" dirty="0" err="1"/>
              <a:t>thirty</a:t>
            </a:r>
            <a:r>
              <a:rPr lang="tr-TR" dirty="0"/>
              <a:t> </a:t>
            </a:r>
            <a:r>
              <a:rPr lang="tr-TR" dirty="0" err="1"/>
              <a:t>two-entry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read</a:t>
            </a:r>
            <a:r>
              <a:rPr lang="tr-TR" dirty="0"/>
              <a:t> </a:t>
            </a:r>
            <a:r>
              <a:rPr lang="tr-TR" dirty="0" err="1"/>
              <a:t>queue</a:t>
            </a:r>
            <a:r>
              <a:rPr lang="tr-TR" dirty="0"/>
              <a:t>, an 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, a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hundred</a:t>
            </a:r>
            <a:r>
              <a:rPr lang="tr-TR" dirty="0"/>
              <a:t> </a:t>
            </a:r>
            <a:r>
              <a:rPr lang="tr-TR" dirty="0" err="1"/>
              <a:t>fifty</a:t>
            </a:r>
            <a:r>
              <a:rPr lang="tr-TR" dirty="0"/>
              <a:t> </a:t>
            </a:r>
            <a:r>
              <a:rPr lang="tr-TR" dirty="0" err="1"/>
              <a:t>six-entry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 </a:t>
            </a:r>
            <a:r>
              <a:rPr lang="tr-TR" dirty="0" err="1"/>
              <a:t>table</a:t>
            </a:r>
            <a:r>
              <a:rPr lang="tr-TR" dirty="0"/>
              <a:t> </a:t>
            </a:r>
            <a:r>
              <a:rPr lang="tr-TR" dirty="0" err="1"/>
              <a:t>per</a:t>
            </a:r>
            <a:r>
              <a:rPr lang="tr-TR" dirty="0"/>
              <a:t> </a:t>
            </a:r>
            <a:r>
              <a:rPr lang="tr-TR" dirty="0" err="1"/>
              <a:t>channel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sixteen</a:t>
            </a:r>
            <a:r>
              <a:rPr lang="tr-TR" dirty="0"/>
              <a:t> </a:t>
            </a:r>
            <a:r>
              <a:rPr lang="tr-TR" dirty="0" err="1"/>
              <a:t>entry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show</a:t>
            </a:r>
            <a:r>
              <a:rPr lang="tr-TR" dirty="0"/>
              <a:t> DR-</a:t>
            </a:r>
            <a:r>
              <a:rPr lang="tr-TR" dirty="0" err="1"/>
              <a:t>STRaNGe’s</a:t>
            </a:r>
            <a:r>
              <a:rPr lang="tr-TR" dirty="0"/>
              <a:t> </a:t>
            </a:r>
            <a:r>
              <a:rPr lang="tr-TR" dirty="0" err="1"/>
              <a:t>benefits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D-</a:t>
            </a:r>
            <a:r>
              <a:rPr lang="tr-TR" dirty="0" err="1"/>
              <a:t>RaNGe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QUAC-TRNG as </a:t>
            </a:r>
            <a:r>
              <a:rPr lang="tr-TR" dirty="0" err="1"/>
              <a:t>the</a:t>
            </a:r>
            <a:r>
              <a:rPr lang="tr-TR" dirty="0"/>
              <a:t> RNG </a:t>
            </a:r>
            <a:r>
              <a:rPr lang="tr-TR" dirty="0" err="1"/>
              <a:t>mechanism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system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9006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[CLICK]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single</a:t>
            </a:r>
            <a:r>
              <a:rPr lang="tr-TR" dirty="0"/>
              <a:t> </a:t>
            </a:r>
            <a:r>
              <a:rPr lang="tr-TR" dirty="0" err="1"/>
              <a:t>core</a:t>
            </a:r>
            <a:r>
              <a:rPr lang="tr-TR" dirty="0"/>
              <a:t> </a:t>
            </a:r>
            <a:r>
              <a:rPr lang="tr-TR" dirty="0" err="1"/>
              <a:t>evaluations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yused</a:t>
            </a:r>
            <a:r>
              <a:rPr lang="tr-TR" dirty="0"/>
              <a:t> 43 </a:t>
            </a:r>
            <a:r>
              <a:rPr lang="tr-TR" dirty="0" err="1"/>
              <a:t>single</a:t>
            </a:r>
            <a:r>
              <a:rPr lang="tr-TR" dirty="0"/>
              <a:t> </a:t>
            </a:r>
            <a:r>
              <a:rPr lang="tr-TR" dirty="0" err="1"/>
              <a:t>core</a:t>
            </a:r>
            <a:r>
              <a:rPr lang="tr-TR" dirty="0"/>
              <a:t>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four</a:t>
            </a:r>
            <a:r>
              <a:rPr lang="tr-TR" dirty="0"/>
              <a:t> </a:t>
            </a:r>
            <a:r>
              <a:rPr lang="tr-TR" dirty="0" err="1"/>
              <a:t>benchmark</a:t>
            </a:r>
            <a:r>
              <a:rPr lang="tr-TR" dirty="0"/>
              <a:t> </a:t>
            </a:r>
            <a:r>
              <a:rPr lang="tr-TR" dirty="0" err="1"/>
              <a:t>suites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created</a:t>
            </a:r>
            <a:r>
              <a:rPr lang="tr-TR" dirty="0"/>
              <a:t> </a:t>
            </a:r>
            <a:r>
              <a:rPr lang="tr-TR" dirty="0" err="1"/>
              <a:t>synthetic</a:t>
            </a:r>
            <a:r>
              <a:rPr lang="tr-TR" dirty="0"/>
              <a:t> RNG </a:t>
            </a:r>
            <a:r>
              <a:rPr lang="tr-TR" dirty="0" err="1"/>
              <a:t>benchmarks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varying</a:t>
            </a:r>
            <a:r>
              <a:rPr lang="tr-TR" dirty="0"/>
              <a:t> </a:t>
            </a:r>
            <a:r>
              <a:rPr lang="tr-TR" dirty="0" err="1"/>
              <a:t>required</a:t>
            </a:r>
            <a:r>
              <a:rPr lang="tr-TR" dirty="0"/>
              <a:t> TRNG </a:t>
            </a:r>
            <a:r>
              <a:rPr lang="tr-TR" dirty="0" err="1"/>
              <a:t>throughputs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multicore</a:t>
            </a:r>
            <a:r>
              <a:rPr lang="tr-TR" dirty="0"/>
              <a:t> </a:t>
            </a:r>
            <a:r>
              <a:rPr lang="tr-TR" dirty="0" err="1"/>
              <a:t>workloads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created</a:t>
            </a:r>
            <a:r>
              <a:rPr lang="tr-TR" dirty="0"/>
              <a:t> 2-,4-,8 </a:t>
            </a:r>
            <a:r>
              <a:rPr lang="tr-TR" dirty="0" err="1"/>
              <a:t>and</a:t>
            </a:r>
            <a:r>
              <a:rPr lang="tr-TR" dirty="0"/>
              <a:t> 16-core </a:t>
            </a:r>
            <a:r>
              <a:rPr lang="tr-TR" dirty="0" err="1"/>
              <a:t>workloads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randomly</a:t>
            </a:r>
            <a:r>
              <a:rPr lang="tr-TR" dirty="0"/>
              <a:t> </a:t>
            </a:r>
            <a:r>
              <a:rPr lang="tr-TR" dirty="0" err="1"/>
              <a:t>chosing</a:t>
            </a:r>
            <a:r>
              <a:rPr lang="tr-TR" dirty="0"/>
              <a:t>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non</a:t>
            </a:r>
            <a:r>
              <a:rPr lang="tr-TR" dirty="0"/>
              <a:t>-RNG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RNG </a:t>
            </a:r>
            <a:r>
              <a:rPr lang="tr-TR" dirty="0" err="1"/>
              <a:t>application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56884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compare</a:t>
            </a:r>
            <a:r>
              <a:rPr lang="tr-TR" dirty="0"/>
              <a:t> DR-</a:t>
            </a:r>
            <a:r>
              <a:rPr lang="tr-TR" dirty="0" err="1"/>
              <a:t>STRaNGe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designs</a:t>
            </a:r>
            <a:br>
              <a:rPr lang="tr-TR" dirty="0"/>
            </a:br>
            <a:r>
              <a:rPr lang="tr-TR" dirty="0"/>
              <a:t>[CLICK] First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evaluate</a:t>
            </a:r>
            <a:r>
              <a:rPr lang="tr-TR" dirty="0"/>
              <a:t> an RNG-</a:t>
            </a:r>
            <a:r>
              <a:rPr lang="tr-TR" dirty="0" err="1"/>
              <a:t>oblivious</a:t>
            </a:r>
            <a:r>
              <a:rPr lang="tr-TR" dirty="0"/>
              <a:t> </a:t>
            </a:r>
            <a:r>
              <a:rPr lang="tr-TR" dirty="0" err="1"/>
              <a:t>Baseline</a:t>
            </a:r>
            <a:r>
              <a:rPr lang="tr-TR" dirty="0"/>
              <a:t> Design</a:t>
            </a:r>
          </a:p>
          <a:p>
            <a:r>
              <a:rPr lang="tr-TR" dirty="0"/>
              <a:t>[CLICK] Second a </a:t>
            </a:r>
            <a:r>
              <a:rPr lang="tr-TR" dirty="0" err="1"/>
              <a:t>greedy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design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Greedy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design</a:t>
            </a:r>
            <a:r>
              <a:rPr lang="tr-TR" dirty="0"/>
              <a:t> is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idea of a </a:t>
            </a:r>
            <a:r>
              <a:rPr lang="tr-TR" dirty="0" err="1"/>
              <a:t>design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perfect</a:t>
            </a:r>
            <a:r>
              <a:rPr lang="tr-TR" dirty="0"/>
              <a:t> DRAM </a:t>
            </a:r>
            <a:r>
              <a:rPr lang="tr-TR" dirty="0" err="1"/>
              <a:t>Idleness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. </a:t>
            </a:r>
            <a:r>
              <a:rPr lang="tr-TR" dirty="0" err="1"/>
              <a:t>If</a:t>
            </a:r>
            <a:r>
              <a:rPr lang="tr-TR" dirty="0"/>
              <a:t> an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</a:t>
            </a:r>
            <a:r>
              <a:rPr lang="tr-TR" dirty="0" err="1"/>
              <a:t>reaches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PeriodThreshold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assume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design</a:t>
            </a:r>
            <a:r>
              <a:rPr lang="tr-TR" dirty="0"/>
              <a:t> </a:t>
            </a:r>
            <a:r>
              <a:rPr lang="tr-TR" dirty="0" err="1"/>
              <a:t>generates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bits</a:t>
            </a:r>
            <a:r>
              <a:rPr lang="tr-TR" dirty="0"/>
              <a:t> </a:t>
            </a:r>
            <a:r>
              <a:rPr lang="tr-TR" dirty="0" err="1"/>
              <a:t>without</a:t>
            </a:r>
            <a:r>
              <a:rPr lang="tr-TR" dirty="0"/>
              <a:t> </a:t>
            </a:r>
            <a:r>
              <a:rPr lang="tr-TR" dirty="0" err="1"/>
              <a:t>any</a:t>
            </a:r>
            <a:r>
              <a:rPr lang="tr-TR" dirty="0"/>
              <a:t> </a:t>
            </a:r>
            <a:r>
              <a:rPr lang="tr-TR" dirty="0" err="1"/>
              <a:t>overhead</a:t>
            </a:r>
            <a:r>
              <a:rPr lang="tr-TR" dirty="0"/>
              <a:t>. </a:t>
            </a:r>
            <a:r>
              <a:rPr lang="tr-TR" dirty="0" err="1"/>
              <a:t>However</a:t>
            </a:r>
            <a:r>
              <a:rPr lang="tr-TR" dirty="0"/>
              <a:t>, it </a:t>
            </a:r>
            <a:r>
              <a:rPr lang="tr-TR" dirty="0" err="1"/>
              <a:t>does</a:t>
            </a:r>
            <a:r>
              <a:rPr lang="tr-TR" dirty="0"/>
              <a:t> not </a:t>
            </a:r>
            <a:r>
              <a:rPr lang="tr-TR" dirty="0" err="1"/>
              <a:t>have</a:t>
            </a:r>
            <a:r>
              <a:rPr lang="tr-TR" dirty="0"/>
              <a:t> a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utilization</a:t>
            </a:r>
            <a:r>
              <a:rPr lang="tr-TR" dirty="0"/>
              <a:t> </a:t>
            </a:r>
            <a:r>
              <a:rPr lang="tr-TR" dirty="0" err="1"/>
              <a:t>prediction</a:t>
            </a:r>
            <a:r>
              <a:rPr lang="tr-TR" dirty="0"/>
              <a:t> </a:t>
            </a:r>
            <a:r>
              <a:rPr lang="tr-TR" dirty="0" err="1"/>
              <a:t>mechanism</a:t>
            </a:r>
            <a:r>
              <a:rPr lang="tr-TR" dirty="0"/>
              <a:t> </a:t>
            </a:r>
          </a:p>
          <a:p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simulate</a:t>
            </a:r>
            <a:r>
              <a:rPr lang="tr-TR" dirty="0"/>
              <a:t> a </a:t>
            </a:r>
            <a:r>
              <a:rPr lang="tr-TR" dirty="0" err="1"/>
              <a:t>fair</a:t>
            </a:r>
            <a:r>
              <a:rPr lang="tr-TR" dirty="0"/>
              <a:t> </a:t>
            </a:r>
            <a:r>
              <a:rPr lang="tr-TR" dirty="0" err="1"/>
              <a:t>comparison</a:t>
            </a:r>
            <a:r>
              <a:rPr lang="tr-TR" dirty="0"/>
              <a:t> </a:t>
            </a:r>
            <a:r>
              <a:rPr lang="tr-TR" dirty="0" err="1"/>
              <a:t>point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employ</a:t>
            </a:r>
            <a:r>
              <a:rPr lang="tr-TR" dirty="0"/>
              <a:t> </a:t>
            </a:r>
            <a:r>
              <a:rPr lang="tr-TR" dirty="0" err="1"/>
              <a:t>application-priority-based</a:t>
            </a:r>
            <a:r>
              <a:rPr lang="tr-TR" dirty="0"/>
              <a:t> 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scheduling</a:t>
            </a:r>
            <a:endParaRPr lang="tr-TR" dirty="0"/>
          </a:p>
          <a:p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evaluate</a:t>
            </a:r>
            <a:r>
              <a:rPr lang="tr-TR" dirty="0"/>
              <a:t> 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comparison</a:t>
            </a:r>
            <a:r>
              <a:rPr lang="tr-TR" dirty="0"/>
              <a:t> </a:t>
            </a:r>
            <a:r>
              <a:rPr lang="tr-TR" dirty="0" err="1"/>
              <a:t>points</a:t>
            </a:r>
            <a:endParaRPr lang="tr-TR" dirty="0"/>
          </a:p>
          <a:p>
            <a:r>
              <a:rPr lang="tr-TR" dirty="0"/>
              <a:t>[CLICK] First is a </a:t>
            </a:r>
            <a:r>
              <a:rPr lang="tr-TR" dirty="0" err="1"/>
              <a:t>commonly</a:t>
            </a:r>
            <a:r>
              <a:rPr lang="tr-TR" dirty="0"/>
              <a:t> </a:t>
            </a:r>
            <a:r>
              <a:rPr lang="tr-TR" dirty="0" err="1"/>
              <a:t>employed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, FR-FCFS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column</a:t>
            </a:r>
            <a:r>
              <a:rPr lang="tr-TR" dirty="0"/>
              <a:t> </a:t>
            </a:r>
            <a:r>
              <a:rPr lang="tr-TR" dirty="0" err="1"/>
              <a:t>cap</a:t>
            </a:r>
            <a:r>
              <a:rPr lang="tr-TR" dirty="0"/>
              <a:t> of </a:t>
            </a:r>
            <a:r>
              <a:rPr lang="tr-TR" dirty="0" err="1"/>
              <a:t>sixteen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 </a:t>
            </a:r>
            <a:r>
              <a:rPr lang="tr-TR" dirty="0" err="1"/>
              <a:t>comparison</a:t>
            </a:r>
            <a:r>
              <a:rPr lang="tr-TR" dirty="0"/>
              <a:t> </a:t>
            </a:r>
            <a:r>
              <a:rPr lang="tr-TR" dirty="0" err="1"/>
              <a:t>point</a:t>
            </a:r>
            <a:r>
              <a:rPr lang="tr-TR" dirty="0"/>
              <a:t> is a </a:t>
            </a:r>
            <a:r>
              <a:rPr lang="tr-TR" dirty="0" err="1"/>
              <a:t>state</a:t>
            </a:r>
            <a:r>
              <a:rPr lang="tr-TR" dirty="0"/>
              <a:t>-of-</a:t>
            </a:r>
            <a:r>
              <a:rPr lang="tr-TR" dirty="0" err="1"/>
              <a:t>the</a:t>
            </a:r>
            <a:r>
              <a:rPr lang="tr-TR" dirty="0"/>
              <a:t>-art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, BLISS,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uses</a:t>
            </a:r>
            <a:r>
              <a:rPr lang="tr-TR" dirty="0"/>
              <a:t> a </a:t>
            </a:r>
            <a:r>
              <a:rPr lang="tr-TR" dirty="0" err="1"/>
              <a:t>blacklisting</a:t>
            </a:r>
            <a:r>
              <a:rPr lang="tr-TR" dirty="0"/>
              <a:t> </a:t>
            </a:r>
            <a:r>
              <a:rPr lang="tr-TR" dirty="0" err="1"/>
              <a:t>method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improve</a:t>
            </a:r>
            <a:r>
              <a:rPr lang="tr-TR" dirty="0"/>
              <a:t> </a:t>
            </a:r>
            <a:r>
              <a:rPr lang="tr-TR" dirty="0" err="1"/>
              <a:t>fairness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24131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compare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dual-core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 of RNG-</a:t>
            </a:r>
            <a:r>
              <a:rPr lang="tr-TR" dirty="0" err="1"/>
              <a:t>oblivious</a:t>
            </a:r>
            <a:r>
              <a:rPr lang="tr-TR" dirty="0"/>
              <a:t> </a:t>
            </a:r>
            <a:r>
              <a:rPr lang="tr-TR" dirty="0" err="1"/>
              <a:t>baseline</a:t>
            </a:r>
            <a:r>
              <a:rPr lang="tr-TR" dirty="0"/>
              <a:t> </a:t>
            </a:r>
            <a:r>
              <a:rPr lang="tr-TR" dirty="0" err="1"/>
              <a:t>design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Greedy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Design, </a:t>
            </a:r>
            <a:r>
              <a:rPr lang="tr-TR" dirty="0" err="1"/>
              <a:t>and</a:t>
            </a:r>
            <a:r>
              <a:rPr lang="tr-TR" dirty="0"/>
              <a:t> DR-</a:t>
            </a:r>
            <a:r>
              <a:rPr lang="tr-TR" dirty="0" err="1"/>
              <a:t>STRaNGe</a:t>
            </a:r>
            <a:endParaRPr lang="tr-TR" dirty="0"/>
          </a:p>
          <a:p>
            <a:r>
              <a:rPr lang="tr-TR" dirty="0" err="1"/>
              <a:t>We</a:t>
            </a:r>
            <a:r>
              <a:rPr lang="tr-TR" dirty="0"/>
              <a:t> Show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slowdown</a:t>
            </a:r>
            <a:r>
              <a:rPr lang="tr-TR" dirty="0"/>
              <a:t> of </a:t>
            </a:r>
            <a:r>
              <a:rPr lang="tr-TR" dirty="0" err="1"/>
              <a:t>results</a:t>
            </a:r>
            <a:r>
              <a:rPr lang="tr-TR" dirty="0"/>
              <a:t> of [CLICK] </a:t>
            </a:r>
            <a:r>
              <a:rPr lang="tr-TR" dirty="0" err="1"/>
              <a:t>nonRNG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[CLICK] RNG </a:t>
            </a:r>
            <a:r>
              <a:rPr lang="tr-TR" dirty="0" err="1"/>
              <a:t>applications</a:t>
            </a:r>
            <a:r>
              <a:rPr lang="tr-TR" dirty="0"/>
              <a:t> in </a:t>
            </a:r>
            <a:r>
              <a:rPr lang="tr-TR" dirty="0" err="1"/>
              <a:t>workloads</a:t>
            </a:r>
            <a:r>
              <a:rPr lang="tr-TR" dirty="0"/>
              <a:t> </a:t>
            </a:r>
            <a:r>
              <a:rPr lang="tr-TR" dirty="0" err="1"/>
              <a:t>executed</a:t>
            </a:r>
            <a:r>
              <a:rPr lang="tr-TR" dirty="0"/>
              <a:t> on a </a:t>
            </a:r>
            <a:r>
              <a:rPr lang="tr-TR" dirty="0" err="1"/>
              <a:t>dual-core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, </a:t>
            </a:r>
            <a:r>
              <a:rPr lang="tr-TR" dirty="0" err="1"/>
              <a:t>compared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 of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executed</a:t>
            </a:r>
            <a:r>
              <a:rPr lang="tr-TR" dirty="0"/>
              <a:t> </a:t>
            </a:r>
            <a:r>
              <a:rPr lang="tr-TR" dirty="0" err="1"/>
              <a:t>alone</a:t>
            </a:r>
            <a:r>
              <a:rPr lang="tr-TR" dirty="0"/>
              <a:t> on a </a:t>
            </a:r>
            <a:r>
              <a:rPr lang="tr-TR" dirty="0" err="1"/>
              <a:t>single</a:t>
            </a:r>
            <a:r>
              <a:rPr lang="tr-TR" dirty="0"/>
              <a:t> </a:t>
            </a:r>
            <a:r>
              <a:rPr lang="tr-TR" dirty="0" err="1"/>
              <a:t>core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8643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[CLICK] DR-STRANGE </a:t>
            </a:r>
            <a:r>
              <a:rPr lang="tr-TR" dirty="0" err="1"/>
              <a:t>reduces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execution</a:t>
            </a:r>
            <a:r>
              <a:rPr lang="tr-TR" dirty="0"/>
              <a:t> time of </a:t>
            </a:r>
            <a:r>
              <a:rPr lang="tr-TR" dirty="0" err="1"/>
              <a:t>non</a:t>
            </a:r>
            <a:r>
              <a:rPr lang="tr-TR" dirty="0"/>
              <a:t>-RNG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17.9% </a:t>
            </a:r>
            <a:br>
              <a:rPr lang="tr-TR" dirty="0"/>
            </a:br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RNG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25%</a:t>
            </a:r>
          </a:p>
          <a:p>
            <a:r>
              <a:rPr lang="tr-TR" dirty="0"/>
              <a:t>[CLICK]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improves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average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 of RNG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20% </a:t>
            </a:r>
            <a:r>
              <a:rPr lang="tr-TR" dirty="0" err="1"/>
              <a:t>compared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 of RNG </a:t>
            </a:r>
            <a:r>
              <a:rPr lang="tr-TR" dirty="0" err="1"/>
              <a:t>applications</a:t>
            </a:r>
            <a:r>
              <a:rPr lang="tr-TR" dirty="0"/>
              <a:t> 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executed</a:t>
            </a:r>
            <a:r>
              <a:rPr lang="tr-TR" dirty="0"/>
              <a:t> </a:t>
            </a:r>
            <a:r>
              <a:rPr lang="tr-TR" dirty="0" err="1"/>
              <a:t>alone</a:t>
            </a:r>
            <a:r>
              <a:rPr lang="tr-TR" dirty="0"/>
              <a:t> on a </a:t>
            </a:r>
            <a:r>
              <a:rPr lang="tr-TR" dirty="0" err="1"/>
              <a:t>single</a:t>
            </a:r>
            <a:r>
              <a:rPr lang="tr-TR" dirty="0"/>
              <a:t> </a:t>
            </a:r>
            <a:r>
              <a:rPr lang="tr-TR" dirty="0" err="1"/>
              <a:t>core</a:t>
            </a:r>
            <a:r>
              <a:rPr lang="tr-TR" dirty="0"/>
              <a:t>,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lower</a:t>
            </a:r>
            <a:r>
              <a:rPr lang="tr-TR" dirty="0"/>
              <a:t> TRNG </a:t>
            </a:r>
            <a:r>
              <a:rPr lang="tr-TR" dirty="0" err="1"/>
              <a:t>latency</a:t>
            </a:r>
            <a:endParaRPr lang="tr-TR" dirty="0"/>
          </a:p>
          <a:p>
            <a:r>
              <a:rPr lang="tr-TR" dirty="0"/>
              <a:t>[CLICK] 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b="1" dirty="0" err="1"/>
              <a:t>conclude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DR-</a:t>
            </a:r>
            <a:r>
              <a:rPr lang="tr-TR" dirty="0" err="1"/>
              <a:t>STRaNGe</a:t>
            </a:r>
            <a:r>
              <a:rPr lang="tr-TR" dirty="0"/>
              <a:t> </a:t>
            </a:r>
            <a:r>
              <a:rPr lang="tr-TR" dirty="0" err="1"/>
              <a:t>improves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 of </a:t>
            </a:r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non</a:t>
            </a:r>
            <a:r>
              <a:rPr lang="tr-TR" dirty="0"/>
              <a:t>-RNG </a:t>
            </a:r>
            <a:r>
              <a:rPr lang="tr-TR" dirty="0" err="1"/>
              <a:t>and</a:t>
            </a:r>
            <a:r>
              <a:rPr lang="tr-TR" dirty="0"/>
              <a:t> RNG </a:t>
            </a:r>
            <a:r>
              <a:rPr lang="tr-TR" dirty="0" err="1"/>
              <a:t>applications</a:t>
            </a:r>
            <a:endParaRPr lang="tr-TR" dirty="0"/>
          </a:p>
          <a:p>
            <a:r>
              <a:rPr lang="tr-TR" dirty="0"/>
              <a:t>[CLICK] 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outperforms</a:t>
            </a:r>
            <a:r>
              <a:rPr lang="tr-TR" dirty="0"/>
              <a:t> </a:t>
            </a:r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baseline</a:t>
            </a:r>
            <a:r>
              <a:rPr lang="tr-TR" dirty="0"/>
              <a:t> </a:t>
            </a:r>
            <a:r>
              <a:rPr lang="tr-TR" dirty="0" err="1"/>
              <a:t>designs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leveraging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utilization</a:t>
            </a:r>
            <a:r>
              <a:rPr lang="tr-TR" dirty="0"/>
              <a:t> </a:t>
            </a:r>
            <a:r>
              <a:rPr lang="tr-TR" dirty="0" err="1"/>
              <a:t>periods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5680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evaluate</a:t>
            </a:r>
            <a:r>
              <a:rPr lang="tr-TR" dirty="0"/>
              <a:t> DR-STRANGE </a:t>
            </a:r>
            <a:r>
              <a:rPr lang="tr-TR" dirty="0" err="1"/>
              <a:t>with</a:t>
            </a:r>
            <a:r>
              <a:rPr lang="tr-TR" dirty="0"/>
              <a:t> 4- 8-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sixteen</a:t>
            </a:r>
            <a:r>
              <a:rPr lang="tr-TR" dirty="0"/>
              <a:t> </a:t>
            </a:r>
            <a:r>
              <a:rPr lang="tr-TR" dirty="0" err="1"/>
              <a:t>cores</a:t>
            </a:r>
            <a:r>
              <a:rPr lang="tr-TR" dirty="0"/>
              <a:t>  </a:t>
            </a:r>
            <a:r>
              <a:rPr lang="tr-TR" dirty="0" err="1"/>
              <a:t>and</a:t>
            </a:r>
            <a:r>
              <a:rPr lang="tr-TR" dirty="0"/>
              <a:t> Show 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dual-core</a:t>
            </a:r>
            <a:r>
              <a:rPr lang="tr-TR" dirty="0"/>
              <a:t> </a:t>
            </a:r>
            <a:r>
              <a:rPr lang="tr-TR" dirty="0" err="1"/>
              <a:t>evaluation</a:t>
            </a:r>
            <a:r>
              <a:rPr lang="tr-TR" dirty="0"/>
              <a:t> </a:t>
            </a:r>
            <a:r>
              <a:rPr lang="tr-TR" dirty="0" err="1"/>
              <a:t>results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b="1" dirty="0" err="1"/>
              <a:t>We</a:t>
            </a:r>
            <a:r>
              <a:rPr lang="tr-TR" b="1" dirty="0"/>
              <a:t> </a:t>
            </a:r>
            <a:r>
              <a:rPr lang="tr-TR" b="1" dirty="0" err="1"/>
              <a:t>conclude</a:t>
            </a:r>
            <a:r>
              <a:rPr lang="tr-TR" b="1" dirty="0"/>
              <a:t> </a:t>
            </a:r>
            <a:r>
              <a:rPr lang="tr-TR" b="1" dirty="0" err="1"/>
              <a:t>that</a:t>
            </a:r>
            <a:r>
              <a:rPr lang="tr-TR" b="1" dirty="0"/>
              <a:t> </a:t>
            </a:r>
            <a:r>
              <a:rPr lang="tr-TR" dirty="0"/>
              <a:t>DR-</a:t>
            </a:r>
            <a:r>
              <a:rPr lang="tr-TR" dirty="0" err="1"/>
              <a:t>STRaNGe</a:t>
            </a:r>
            <a:r>
              <a:rPr lang="tr-TR" dirty="0"/>
              <a:t> </a:t>
            </a:r>
            <a:r>
              <a:rPr lang="tr-TR" dirty="0" err="1"/>
              <a:t>outperforms</a:t>
            </a:r>
            <a:r>
              <a:rPr lang="tr-TR" dirty="0"/>
              <a:t> </a:t>
            </a:r>
            <a:r>
              <a:rPr lang="tr-TR" dirty="0" err="1"/>
              <a:t>both</a:t>
            </a:r>
            <a:r>
              <a:rPr lang="tr-TR" dirty="0"/>
              <a:t> RNG-</a:t>
            </a:r>
            <a:r>
              <a:rPr lang="tr-TR" dirty="0" err="1"/>
              <a:t>oblivious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greedy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designs</a:t>
            </a:r>
            <a:r>
              <a:rPr lang="tr-TR" dirty="0"/>
              <a:t> </a:t>
            </a:r>
            <a:r>
              <a:rPr lang="tr-TR" dirty="0" err="1"/>
              <a:t>significantly</a:t>
            </a: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sz="1200" dirty="0" err="1">
                <a:solidFill>
                  <a:srgbClr val="DE9B04"/>
                </a:solidFill>
              </a:rPr>
              <a:t>the</a:t>
            </a:r>
            <a:r>
              <a:rPr lang="tr-TR" sz="1200" dirty="0">
                <a:solidFill>
                  <a:srgbClr val="DE9B04"/>
                </a:solidFill>
              </a:rPr>
              <a:t> 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performance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improvement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accent6">
                    <a:lumMod val="75000"/>
                  </a:schemeClr>
                </a:solidFill>
              </a:rPr>
              <a:t>increases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with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the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number</a:t>
            </a:r>
            <a:r>
              <a:rPr lang="tr-TR" sz="1200" dirty="0">
                <a:solidFill>
                  <a:schemeClr val="tx1"/>
                </a:solidFill>
              </a:rPr>
              <a:t> of </a:t>
            </a:r>
            <a:r>
              <a:rPr lang="tr-TR" sz="1200" dirty="0" err="1">
                <a:solidFill>
                  <a:schemeClr val="accent5">
                    <a:lumMod val="75000"/>
                  </a:schemeClr>
                </a:solidFill>
              </a:rPr>
              <a:t>memory-intensive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applications</a:t>
            </a:r>
            <a:r>
              <a:rPr lang="tr-TR" sz="1200" dirty="0">
                <a:solidFill>
                  <a:schemeClr val="tx1"/>
                </a:solidFill>
              </a:rPr>
              <a:t> in </a:t>
            </a:r>
            <a:r>
              <a:rPr lang="tr-TR" sz="1200" dirty="0" err="1">
                <a:solidFill>
                  <a:schemeClr val="tx1"/>
                </a:solidFill>
              </a:rPr>
              <a:t>the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workload</a:t>
            </a:r>
            <a:r>
              <a:rPr lang="tr-TR" sz="1200" dirty="0">
                <a:solidFill>
                  <a:schemeClr val="tx1"/>
                </a:solidFill>
              </a:rPr>
              <a:t> mix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772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  <a:r>
              <a:rPr lang="tr-TR" dirty="0" err="1"/>
              <a:t>decides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scheduled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status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DRAM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Commonly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schedulers</a:t>
            </a:r>
            <a:r>
              <a:rPr lang="tr-TR" dirty="0"/>
              <a:t> </a:t>
            </a:r>
            <a:r>
              <a:rPr lang="tr-TR" dirty="0" err="1"/>
              <a:t>aim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maximize</a:t>
            </a:r>
            <a:r>
              <a:rPr lang="tr-TR" dirty="0"/>
              <a:t> </a:t>
            </a:r>
            <a:r>
              <a:rPr lang="tr-TR" dirty="0" err="1"/>
              <a:t>throughput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leveraging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row</a:t>
            </a:r>
            <a:r>
              <a:rPr lang="tr-TR" dirty="0"/>
              <a:t> </a:t>
            </a:r>
            <a:r>
              <a:rPr lang="tr-TR" dirty="0" err="1"/>
              <a:t>buffer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prioritize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open</a:t>
            </a:r>
            <a:r>
              <a:rPr lang="tr-TR" dirty="0"/>
              <a:t> </a:t>
            </a:r>
            <a:r>
              <a:rPr lang="tr-TR" dirty="0" err="1"/>
              <a:t>rows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requests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older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younger</a:t>
            </a:r>
            <a:r>
              <a:rPr lang="tr-TR" dirty="0"/>
              <a:t> </a:t>
            </a:r>
            <a:r>
              <a:rPr lang="tr-TR" dirty="0" err="1"/>
              <a:t>ones</a:t>
            </a:r>
            <a:endParaRPr lang="tr-TR" dirty="0"/>
          </a:p>
          <a:p>
            <a:r>
              <a:rPr lang="tr-TR" dirty="0"/>
              <a:t>[CLICK] Here I Show a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ordered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age</a:t>
            </a:r>
            <a:r>
              <a:rPr lang="tr-TR" dirty="0"/>
              <a:t>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applications</a:t>
            </a:r>
            <a:r>
              <a:rPr lang="tr-TR" dirty="0"/>
              <a:t>. </a:t>
            </a:r>
            <a:r>
              <a:rPr lang="tr-TR" dirty="0" err="1"/>
              <a:t>And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beginning</a:t>
            </a:r>
            <a:r>
              <a:rPr lang="tr-TR" dirty="0"/>
              <a:t>, </a:t>
            </a:r>
            <a:r>
              <a:rPr lang="tr-TR" dirty="0" err="1"/>
              <a:t>None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targeted</a:t>
            </a:r>
            <a:r>
              <a:rPr lang="tr-TR" dirty="0"/>
              <a:t> </a:t>
            </a:r>
            <a:r>
              <a:rPr lang="tr-TR" dirty="0" err="1"/>
              <a:t>rows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row</a:t>
            </a:r>
            <a:r>
              <a:rPr lang="tr-TR" dirty="0"/>
              <a:t> </a:t>
            </a:r>
            <a:r>
              <a:rPr lang="tr-TR" dirty="0" err="1"/>
              <a:t>buffer</a:t>
            </a:r>
            <a:r>
              <a:rPr lang="tr-TR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0866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compare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fairness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RNG-</a:t>
            </a:r>
            <a:r>
              <a:rPr lang="tr-TR" dirty="0" err="1"/>
              <a:t>oblivious</a:t>
            </a:r>
            <a:r>
              <a:rPr lang="tr-TR" dirty="0"/>
              <a:t> </a:t>
            </a:r>
            <a:r>
              <a:rPr lang="tr-TR" dirty="0" err="1"/>
              <a:t>baseline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greedy</a:t>
            </a:r>
            <a:r>
              <a:rPr lang="tr-TR" dirty="0"/>
              <a:t>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design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DR-</a:t>
            </a:r>
            <a:r>
              <a:rPr lang="tr-TR" dirty="0" err="1"/>
              <a:t>STRaNGe</a:t>
            </a:r>
            <a:endParaRPr lang="tr-TR" dirty="0"/>
          </a:p>
          <a:p>
            <a:r>
              <a:rPr lang="tr-TR" dirty="0"/>
              <a:t>[CLICK] DR-STRANGE </a:t>
            </a:r>
            <a:r>
              <a:rPr lang="tr-TR" dirty="0" err="1"/>
              <a:t>improves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fairness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thirty-two</a:t>
            </a:r>
            <a:r>
              <a:rPr lang="tr-TR" dirty="0"/>
              <a:t> </a:t>
            </a:r>
            <a:r>
              <a:rPr lang="tr-TR" dirty="0" err="1"/>
              <a:t>percent</a:t>
            </a:r>
            <a:r>
              <a:rPr lang="tr-TR" dirty="0"/>
              <a:t> </a:t>
            </a:r>
            <a:r>
              <a:rPr lang="tr-TR" dirty="0" err="1"/>
              <a:t>compared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RNG-</a:t>
            </a:r>
            <a:r>
              <a:rPr lang="tr-TR" dirty="0" err="1"/>
              <a:t>Oblivious</a:t>
            </a:r>
            <a:r>
              <a:rPr lang="tr-TR" dirty="0"/>
              <a:t> </a:t>
            </a:r>
            <a:r>
              <a:rPr lang="tr-TR" dirty="0" err="1"/>
              <a:t>design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conclude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DR-</a:t>
            </a:r>
            <a:r>
              <a:rPr lang="tr-TR" dirty="0" err="1"/>
              <a:t>STRaNGe</a:t>
            </a:r>
            <a:r>
              <a:rPr lang="tr-TR" dirty="0"/>
              <a:t> </a:t>
            </a:r>
            <a:r>
              <a:rPr lang="tr-TR" dirty="0" err="1"/>
              <a:t>outperforms</a:t>
            </a:r>
            <a:r>
              <a:rPr lang="tr-TR" dirty="0"/>
              <a:t> </a:t>
            </a:r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designs</a:t>
            </a:r>
            <a:r>
              <a:rPr lang="tr-TR" dirty="0"/>
              <a:t> on </a:t>
            </a:r>
            <a:r>
              <a:rPr lang="tr-TR" dirty="0" err="1"/>
              <a:t>average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employing</a:t>
            </a:r>
            <a:r>
              <a:rPr lang="tr-TR" dirty="0"/>
              <a:t> an 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scheduling</a:t>
            </a:r>
            <a:r>
              <a:rPr lang="tr-TR" dirty="0"/>
              <a:t> </a:t>
            </a:r>
            <a:r>
              <a:rPr lang="tr-TR" dirty="0" err="1"/>
              <a:t>policy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effectively</a:t>
            </a:r>
            <a:r>
              <a:rPr lang="tr-TR" dirty="0"/>
              <a:t> </a:t>
            </a:r>
            <a:r>
              <a:rPr lang="tr-TR" dirty="0" err="1"/>
              <a:t>reducing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controlling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RNG </a:t>
            </a:r>
            <a:r>
              <a:rPr lang="tr-TR" dirty="0" err="1"/>
              <a:t>interference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34391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To</a:t>
            </a:r>
            <a:r>
              <a:rPr lang="tr-TR" dirty="0"/>
              <a:t> Show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impact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requegst</a:t>
            </a:r>
            <a:r>
              <a:rPr lang="tr-TR" dirty="0"/>
              <a:t> </a:t>
            </a:r>
            <a:r>
              <a:rPr lang="tr-TR" dirty="0" err="1"/>
              <a:t>scheduling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compare</a:t>
            </a:r>
            <a:r>
              <a:rPr lang="tr-TR" dirty="0"/>
              <a:t> FR-FCFS </a:t>
            </a:r>
            <a:r>
              <a:rPr lang="tr-TR" dirty="0" err="1"/>
              <a:t>Cap</a:t>
            </a:r>
            <a:r>
              <a:rPr lang="tr-TR" dirty="0"/>
              <a:t>, </a:t>
            </a:r>
            <a:r>
              <a:rPr lang="tr-TR" dirty="0" err="1"/>
              <a:t>Bliss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. </a:t>
            </a:r>
          </a:p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Show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of </a:t>
            </a:r>
            <a:r>
              <a:rPr lang="tr-TR" dirty="0" err="1"/>
              <a:t>Non</a:t>
            </a:r>
            <a:r>
              <a:rPr lang="tr-TR" dirty="0"/>
              <a:t>-RNG </a:t>
            </a:r>
            <a:r>
              <a:rPr lang="tr-TR" dirty="0" err="1"/>
              <a:t>applications</a:t>
            </a:r>
            <a:r>
              <a:rPr lang="tr-TR" dirty="0"/>
              <a:t> on top [CLICK]  RNG </a:t>
            </a:r>
            <a:r>
              <a:rPr lang="tr-TR" dirty="0" err="1"/>
              <a:t>applications</a:t>
            </a:r>
            <a:r>
              <a:rPr lang="tr-TR" dirty="0"/>
              <a:t> 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middle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 [CLICK] </a:t>
            </a:r>
            <a:r>
              <a:rPr lang="tr-TR" dirty="0" err="1"/>
              <a:t>unfairness</a:t>
            </a:r>
            <a:r>
              <a:rPr lang="tr-TR" dirty="0"/>
              <a:t> </a:t>
            </a:r>
            <a:r>
              <a:rPr lang="tr-TR" dirty="0" err="1"/>
              <a:t>indices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bottom</a:t>
            </a:r>
            <a:r>
              <a:rPr lang="tr-TR" dirty="0"/>
              <a:t> </a:t>
            </a:r>
            <a:r>
              <a:rPr lang="tr-TR" dirty="0" err="1"/>
              <a:t>subplot</a:t>
            </a:r>
            <a:r>
              <a:rPr lang="tr-TR" dirty="0"/>
              <a:t>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8553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Show </a:t>
            </a:r>
            <a:r>
              <a:rPr lang="tr-TR" dirty="0" err="1"/>
              <a:t>that</a:t>
            </a:r>
            <a:r>
              <a:rPr lang="tr-TR" dirty="0"/>
              <a:t> 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  <a:r>
              <a:rPr lang="tr-TR" dirty="0" err="1"/>
              <a:t>outperforms</a:t>
            </a:r>
            <a:r>
              <a:rPr lang="tr-TR" dirty="0"/>
              <a:t> </a:t>
            </a:r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  <a:r>
              <a:rPr lang="tr-TR" dirty="0" err="1"/>
              <a:t>designs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</a:p>
          <a:p>
            <a:r>
              <a:rPr lang="tr-TR" dirty="0"/>
              <a:t>[CLICK] it </a:t>
            </a:r>
            <a:r>
              <a:rPr lang="tr-TR" dirty="0" err="1"/>
              <a:t>improves</a:t>
            </a:r>
            <a:r>
              <a:rPr lang="tr-TR" dirty="0"/>
              <a:t> </a:t>
            </a:r>
            <a:r>
              <a:rPr lang="tr-TR" dirty="0" err="1"/>
              <a:t>average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fairness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sixteen</a:t>
            </a:r>
            <a:r>
              <a:rPr lang="tr-TR" dirty="0"/>
              <a:t> </a:t>
            </a:r>
            <a:r>
              <a:rPr lang="tr-TR" dirty="0" err="1"/>
              <a:t>percent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24708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evaluate</a:t>
            </a:r>
            <a:r>
              <a:rPr lang="tr-TR" dirty="0"/>
              <a:t> </a:t>
            </a:r>
            <a:r>
              <a:rPr lang="tr-TR" dirty="0" err="1"/>
              <a:t>area</a:t>
            </a:r>
            <a:r>
              <a:rPr lang="tr-TR" dirty="0"/>
              <a:t> </a:t>
            </a:r>
            <a:r>
              <a:rPr lang="tr-TR" dirty="0" err="1"/>
              <a:t>overhead</a:t>
            </a:r>
            <a:r>
              <a:rPr lang="tr-TR" dirty="0"/>
              <a:t> of DR-</a:t>
            </a:r>
            <a:r>
              <a:rPr lang="tr-TR" dirty="0" err="1"/>
              <a:t>STRaNGe</a:t>
            </a:r>
            <a:r>
              <a:rPr lang="tr-TR" dirty="0"/>
              <a:t> </a:t>
            </a:r>
          </a:p>
          <a:p>
            <a:r>
              <a:rPr lang="tr-TR" dirty="0" err="1"/>
              <a:t>using</a:t>
            </a:r>
            <a:r>
              <a:rPr lang="tr-TR" dirty="0"/>
              <a:t> CACTI </a:t>
            </a:r>
            <a:r>
              <a:rPr lang="tr-TR" dirty="0" err="1"/>
              <a:t>and</a:t>
            </a:r>
            <a:r>
              <a:rPr lang="tr-TR" dirty="0"/>
              <a:t> </a:t>
            </a:r>
          </a:p>
          <a:p>
            <a:r>
              <a:rPr lang="tr-TR" dirty="0"/>
              <a:t>Show </a:t>
            </a:r>
            <a:r>
              <a:rPr lang="tr-TR" dirty="0" err="1"/>
              <a:t>that</a:t>
            </a:r>
            <a:r>
              <a:rPr lang="tr-TR" dirty="0"/>
              <a:t> DR-</a:t>
            </a:r>
            <a:r>
              <a:rPr lang="tr-TR" dirty="0" err="1"/>
              <a:t>STRanGE</a:t>
            </a:r>
            <a:r>
              <a:rPr lang="tr-TR" dirty="0"/>
              <a:t> </a:t>
            </a:r>
            <a:r>
              <a:rPr lang="tr-TR" dirty="0" err="1"/>
              <a:t>incurs</a:t>
            </a:r>
            <a:r>
              <a:rPr lang="tr-TR" dirty="0"/>
              <a:t> minör </a:t>
            </a:r>
            <a:r>
              <a:rPr lang="tr-TR" dirty="0" err="1"/>
              <a:t>area</a:t>
            </a:r>
            <a:r>
              <a:rPr lang="tr-TR" dirty="0"/>
              <a:t> </a:t>
            </a:r>
            <a:r>
              <a:rPr lang="tr-TR" dirty="0" err="1"/>
              <a:t>overhead</a:t>
            </a:r>
            <a:r>
              <a:rPr lang="tr-TR" dirty="0"/>
              <a:t> </a:t>
            </a:r>
            <a:r>
              <a:rPr lang="tr-TR" dirty="0" err="1"/>
              <a:t>compared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 Intel </a:t>
            </a:r>
            <a:r>
              <a:rPr lang="tr-TR" dirty="0" err="1"/>
              <a:t>Cascade</a:t>
            </a:r>
            <a:r>
              <a:rPr lang="tr-TR" dirty="0"/>
              <a:t> Lake CPU </a:t>
            </a:r>
            <a:r>
              <a:rPr lang="tr-TR" dirty="0" err="1"/>
              <a:t>core</a:t>
            </a:r>
            <a:endParaRPr lang="tr-TR" dirty="0"/>
          </a:p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evalaute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energy</a:t>
            </a:r>
            <a:r>
              <a:rPr lang="tr-TR" dirty="0"/>
              <a:t> </a:t>
            </a:r>
            <a:r>
              <a:rPr lang="tr-TR" dirty="0" err="1"/>
              <a:t>consumption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mechanism</a:t>
            </a:r>
            <a:r>
              <a:rPr lang="tr-TR" dirty="0"/>
              <a:t> </a:t>
            </a:r>
          </a:p>
          <a:p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DRAMPower</a:t>
            </a:r>
            <a:r>
              <a:rPr lang="tr-TR" dirty="0"/>
              <a:t> </a:t>
            </a:r>
          </a:p>
          <a:p>
            <a:r>
              <a:rPr lang="tr-TR" dirty="0" err="1"/>
              <a:t>and</a:t>
            </a:r>
            <a:r>
              <a:rPr lang="tr-TR" dirty="0"/>
              <a:t> Show </a:t>
            </a:r>
            <a:r>
              <a:rPr lang="tr-TR" dirty="0" err="1"/>
              <a:t>that</a:t>
            </a:r>
            <a:r>
              <a:rPr lang="tr-TR" dirty="0"/>
              <a:t> DR-</a:t>
            </a:r>
            <a:r>
              <a:rPr lang="tr-TR" dirty="0" err="1"/>
              <a:t>STRaNGe</a:t>
            </a:r>
            <a:r>
              <a:rPr lang="tr-TR" dirty="0"/>
              <a:t> </a:t>
            </a:r>
            <a:r>
              <a:rPr lang="tr-TR" dirty="0" err="1"/>
              <a:t>reduces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average</a:t>
            </a:r>
            <a:r>
              <a:rPr lang="tr-TR" dirty="0"/>
              <a:t> </a:t>
            </a:r>
            <a:r>
              <a:rPr lang="tr-TR" dirty="0" err="1"/>
              <a:t>energy</a:t>
            </a:r>
            <a:r>
              <a:rPr lang="tr-TR" dirty="0"/>
              <a:t> </a:t>
            </a:r>
            <a:r>
              <a:rPr lang="tr-TR" dirty="0" err="1"/>
              <a:t>consumption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21%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3556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Here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list</a:t>
            </a:r>
            <a:r>
              <a:rPr lang="tr-TR" dirty="0"/>
              <a:t> of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analyses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in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paper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discuss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security</a:t>
            </a:r>
            <a:r>
              <a:rPr lang="tr-TR" dirty="0"/>
              <a:t> of DR-</a:t>
            </a:r>
            <a:r>
              <a:rPr lang="tr-TR" dirty="0" err="1"/>
              <a:t>STRaNGe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</a:p>
          <a:p>
            <a:r>
              <a:rPr lang="tr-TR" dirty="0"/>
              <a:t>[CLICK] Show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stored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secure</a:t>
            </a:r>
            <a:r>
              <a:rPr lang="tr-TR" dirty="0"/>
              <a:t> </a:t>
            </a:r>
          </a:p>
          <a:p>
            <a:r>
              <a:rPr lang="tr-TR" dirty="0" err="1"/>
              <a:t>because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can </a:t>
            </a:r>
            <a:r>
              <a:rPr lang="tr-TR" dirty="0" err="1"/>
              <a:t>only</a:t>
            </a:r>
            <a:r>
              <a:rPr lang="tr-TR" dirty="0"/>
              <a:t> be </a:t>
            </a:r>
            <a:r>
              <a:rPr lang="tr-TR" dirty="0" err="1"/>
              <a:t>accessed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call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bits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discarded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read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discuss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</a:t>
            </a:r>
            <a:r>
              <a:rPr lang="tr-TR" dirty="0"/>
              <a:t> as a </a:t>
            </a:r>
            <a:r>
              <a:rPr lang="tr-TR" dirty="0" err="1"/>
              <a:t>timing</a:t>
            </a:r>
            <a:r>
              <a:rPr lang="tr-TR" dirty="0"/>
              <a:t> </a:t>
            </a:r>
            <a:r>
              <a:rPr lang="tr-TR" dirty="0" err="1"/>
              <a:t>side-channel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conclude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DR-</a:t>
            </a:r>
            <a:r>
              <a:rPr lang="tr-TR" dirty="0" err="1"/>
              <a:t>STRaNGe</a:t>
            </a:r>
            <a:r>
              <a:rPr lang="tr-TR" dirty="0"/>
              <a:t> </a:t>
            </a:r>
            <a:r>
              <a:rPr lang="tr-TR" dirty="0" err="1"/>
              <a:t>side</a:t>
            </a:r>
            <a:r>
              <a:rPr lang="tr-TR" dirty="0"/>
              <a:t> </a:t>
            </a:r>
            <a:r>
              <a:rPr lang="tr-TR" dirty="0" err="1"/>
              <a:t>channels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likely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difficult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exploit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timing</a:t>
            </a:r>
            <a:r>
              <a:rPr lang="tr-TR" dirty="0"/>
              <a:t> </a:t>
            </a:r>
            <a:r>
              <a:rPr lang="tr-TR" dirty="0" err="1"/>
              <a:t>side-channels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shared</a:t>
            </a:r>
            <a:r>
              <a:rPr lang="tr-TR" dirty="0"/>
              <a:t> hardware </a:t>
            </a:r>
            <a:r>
              <a:rPr lang="tr-TR" dirty="0" err="1"/>
              <a:t>structures</a:t>
            </a:r>
            <a:r>
              <a:rPr lang="tr-TR" dirty="0"/>
              <a:t> </a:t>
            </a:r>
          </a:p>
          <a:p>
            <a:r>
              <a:rPr lang="tr-TR" dirty="0" err="1"/>
              <a:t>because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buffer</a:t>
            </a:r>
            <a:r>
              <a:rPr lang="tr-TR" dirty="0"/>
              <a:t> is </a:t>
            </a:r>
            <a:r>
              <a:rPr lang="tr-TR" dirty="0" err="1"/>
              <a:t>constantly</a:t>
            </a:r>
            <a:r>
              <a:rPr lang="tr-TR" dirty="0"/>
              <a:t> </a:t>
            </a:r>
            <a:r>
              <a:rPr lang="tr-TR" dirty="0" err="1"/>
              <a:t>filled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mechanism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RNG </a:t>
            </a:r>
            <a:r>
              <a:rPr lang="tr-TR" dirty="0" err="1"/>
              <a:t>applications</a:t>
            </a:r>
            <a:r>
              <a:rPr lang="tr-TR" dirty="0"/>
              <a:t> </a:t>
            </a:r>
          </a:p>
          <a:p>
            <a:r>
              <a:rPr lang="tr-TR" dirty="0"/>
              <a:t>it can be </a:t>
            </a:r>
            <a:r>
              <a:rPr lang="tr-TR" dirty="0" err="1"/>
              <a:t>challenging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identify</a:t>
            </a:r>
            <a:r>
              <a:rPr lang="tr-TR" dirty="0"/>
              <a:t> </a:t>
            </a:r>
            <a:r>
              <a:rPr lang="tr-TR" dirty="0" err="1"/>
              <a:t>who</a:t>
            </a:r>
            <a:r>
              <a:rPr lang="tr-TR" dirty="0"/>
              <a:t> is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.</a:t>
            </a:r>
          </a:p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discuss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</a:t>
            </a:r>
            <a:r>
              <a:rPr lang="tr-TR" dirty="0"/>
              <a:t> as a </a:t>
            </a:r>
            <a:r>
              <a:rPr lang="tr-TR" dirty="0" err="1"/>
              <a:t>covert</a:t>
            </a:r>
            <a:r>
              <a:rPr lang="tr-TR" dirty="0"/>
              <a:t> </a:t>
            </a:r>
            <a:r>
              <a:rPr lang="tr-TR" dirty="0" err="1"/>
              <a:t>channel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conclude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</a:p>
          <a:p>
            <a:r>
              <a:rPr lang="tr-TR" dirty="0" err="1"/>
              <a:t>countermeasures</a:t>
            </a:r>
            <a:r>
              <a:rPr lang="tr-TR" dirty="0"/>
              <a:t> </a:t>
            </a:r>
            <a:r>
              <a:rPr lang="tr-TR" dirty="0" err="1"/>
              <a:t>against</a:t>
            </a:r>
            <a:r>
              <a:rPr lang="tr-TR" dirty="0"/>
              <a:t> </a:t>
            </a:r>
            <a:r>
              <a:rPr lang="tr-TR" dirty="0" err="1"/>
              <a:t>covert</a:t>
            </a:r>
            <a:r>
              <a:rPr lang="tr-TR" dirty="0"/>
              <a:t> </a:t>
            </a:r>
            <a:r>
              <a:rPr lang="tr-TR" dirty="0" err="1"/>
              <a:t>channels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partitioning</a:t>
            </a:r>
            <a:r>
              <a:rPr lang="tr-TR" dirty="0"/>
              <a:t> can be </a:t>
            </a:r>
            <a:r>
              <a:rPr lang="tr-TR" dirty="0" err="1"/>
              <a:t>applied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</a:t>
            </a:r>
            <a:r>
              <a:rPr lang="tr-TR" dirty="0"/>
              <a:t>.</a:t>
            </a:r>
          </a:p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discuss</a:t>
            </a:r>
            <a:r>
              <a:rPr lang="tr-TR" dirty="0"/>
              <a:t> </a:t>
            </a:r>
            <a:r>
              <a:rPr lang="tr-TR" dirty="0" err="1"/>
              <a:t>denial</a:t>
            </a:r>
            <a:r>
              <a:rPr lang="tr-TR" dirty="0"/>
              <a:t> of service </a:t>
            </a:r>
            <a:r>
              <a:rPr lang="tr-TR" dirty="0" err="1"/>
              <a:t>attacks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RNG </a:t>
            </a:r>
            <a:r>
              <a:rPr lang="tr-TR" dirty="0" err="1"/>
              <a:t>requests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conclude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</a:p>
          <a:p>
            <a:r>
              <a:rPr lang="tr-TR" dirty="0" err="1"/>
              <a:t>our</a:t>
            </a:r>
            <a:r>
              <a:rPr lang="tr-TR" dirty="0"/>
              <a:t> 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scheduler’s</a:t>
            </a:r>
            <a:r>
              <a:rPr lang="tr-TR" dirty="0"/>
              <a:t> </a:t>
            </a:r>
            <a:r>
              <a:rPr lang="tr-TR" dirty="0" err="1"/>
              <a:t>rules</a:t>
            </a:r>
            <a:r>
              <a:rPr lang="tr-TR" dirty="0"/>
              <a:t> can </a:t>
            </a:r>
            <a:r>
              <a:rPr lang="tr-TR" dirty="0" err="1"/>
              <a:t>prevent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</a:t>
            </a:r>
            <a:r>
              <a:rPr lang="tr-TR" dirty="0" err="1"/>
              <a:t>attacks</a:t>
            </a:r>
            <a:r>
              <a:rPr lang="tr-TR" dirty="0"/>
              <a:t>. </a:t>
            </a:r>
            <a:r>
              <a:rPr lang="tr-TR" dirty="0" err="1"/>
              <a:t>And</a:t>
            </a:r>
            <a:r>
              <a:rPr lang="tr-TR" dirty="0"/>
              <a:t> in </a:t>
            </a:r>
            <a:r>
              <a:rPr lang="tr-TR" dirty="0" err="1"/>
              <a:t>addition</a:t>
            </a:r>
            <a:r>
              <a:rPr lang="tr-TR" dirty="0"/>
              <a:t>, it is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possible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mitigate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</a:t>
            </a:r>
            <a:r>
              <a:rPr lang="tr-TR" dirty="0" err="1"/>
              <a:t>attacks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OS-</a:t>
            </a:r>
            <a:r>
              <a:rPr lang="tr-TR" dirty="0" err="1"/>
              <a:t>level</a:t>
            </a:r>
            <a:r>
              <a:rPr lang="tr-TR" dirty="0"/>
              <a:t> </a:t>
            </a:r>
            <a:r>
              <a:rPr lang="tr-TR" dirty="0" err="1"/>
              <a:t>countermeasures</a:t>
            </a:r>
            <a:r>
              <a:rPr lang="tr-TR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0250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here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list</a:t>
            </a:r>
            <a:r>
              <a:rPr lang="tr-TR" dirty="0"/>
              <a:t> of </a:t>
            </a:r>
            <a:r>
              <a:rPr lang="tr-TR" dirty="0" err="1"/>
              <a:t>results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find</a:t>
            </a:r>
            <a:r>
              <a:rPr lang="tr-TR" dirty="0"/>
              <a:t> in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paper</a:t>
            </a:r>
            <a:br>
              <a:rPr lang="tr-TR" dirty="0"/>
            </a:br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evaluate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impact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DRAM </a:t>
            </a:r>
            <a:r>
              <a:rPr lang="tr-TR" dirty="0" err="1"/>
              <a:t>idleness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compare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accuracy</a:t>
            </a:r>
            <a:r>
              <a:rPr lang="tr-TR" dirty="0"/>
              <a:t> of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 </a:t>
            </a:r>
            <a:r>
              <a:rPr lang="tr-TR" dirty="0" err="1"/>
              <a:t>mechanisms</a:t>
            </a:r>
            <a:r>
              <a:rPr lang="tr-TR" dirty="0"/>
              <a:t> </a:t>
            </a:r>
          </a:p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a q-</a:t>
            </a:r>
            <a:r>
              <a:rPr lang="tr-TR" dirty="0" err="1"/>
              <a:t>learning</a:t>
            </a:r>
            <a:r>
              <a:rPr lang="tr-TR" dirty="0"/>
              <a:t>-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reinforcement</a:t>
            </a:r>
            <a:r>
              <a:rPr lang="tr-TR" dirty="0"/>
              <a:t> </a:t>
            </a:r>
            <a:r>
              <a:rPr lang="tr-TR" dirty="0" err="1"/>
              <a:t>learning</a:t>
            </a:r>
            <a:r>
              <a:rPr lang="tr-TR" dirty="0"/>
              <a:t> </a:t>
            </a:r>
            <a:r>
              <a:rPr lang="tr-TR" dirty="0" err="1"/>
              <a:t>agent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predict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DRAM </a:t>
            </a:r>
            <a:r>
              <a:rPr lang="tr-TR" dirty="0" err="1"/>
              <a:t>idleness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defining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DRAM </a:t>
            </a:r>
            <a:r>
              <a:rPr lang="tr-TR" dirty="0" err="1"/>
              <a:t>idleness</a:t>
            </a:r>
            <a:r>
              <a:rPr lang="tr-TR" dirty="0"/>
              <a:t> </a:t>
            </a:r>
            <a:r>
              <a:rPr lang="tr-TR" dirty="0" err="1"/>
              <a:t>prediction</a:t>
            </a:r>
            <a:r>
              <a:rPr lang="tr-TR" dirty="0"/>
              <a:t> problem as a </a:t>
            </a:r>
            <a:r>
              <a:rPr lang="tr-TR" dirty="0" err="1"/>
              <a:t>reinforcement</a:t>
            </a:r>
            <a:r>
              <a:rPr lang="tr-TR" dirty="0"/>
              <a:t> </a:t>
            </a:r>
            <a:r>
              <a:rPr lang="tr-TR" dirty="0" err="1"/>
              <a:t>learning</a:t>
            </a:r>
            <a:r>
              <a:rPr lang="tr-TR" dirty="0"/>
              <a:t> problem</a:t>
            </a:r>
            <a:br>
              <a:rPr lang="tr-TR" dirty="0"/>
            </a:b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conclude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lightweight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 </a:t>
            </a:r>
            <a:r>
              <a:rPr lang="tr-TR" dirty="0" err="1"/>
              <a:t>achieves</a:t>
            </a:r>
            <a:r>
              <a:rPr lang="tr-TR" dirty="0"/>
              <a:t> 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accuracy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rl-based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incurring</a:t>
            </a:r>
            <a:r>
              <a:rPr lang="tr-TR" dirty="0"/>
              <a:t> 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area</a:t>
            </a:r>
            <a:r>
              <a:rPr lang="tr-TR" dirty="0"/>
              <a:t> </a:t>
            </a:r>
            <a:r>
              <a:rPr lang="tr-TR" dirty="0" err="1"/>
              <a:t>overhead</a:t>
            </a:r>
            <a:br>
              <a:rPr lang="tr-TR" dirty="0"/>
            </a:br>
            <a:r>
              <a:rPr lang="tr-TR" dirty="0" err="1"/>
              <a:t>Our</a:t>
            </a:r>
            <a:r>
              <a:rPr lang="tr-TR" dirty="0"/>
              <a:t> RL-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 </a:t>
            </a:r>
            <a:r>
              <a:rPr lang="tr-TR" dirty="0" err="1"/>
              <a:t>design</a:t>
            </a:r>
            <a:r>
              <a:rPr lang="tr-TR" dirty="0"/>
              <a:t> is </a:t>
            </a:r>
            <a:r>
              <a:rPr lang="tr-TR" dirty="0" err="1"/>
              <a:t>described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paper</a:t>
            </a:r>
            <a:r>
              <a:rPr lang="tr-TR" dirty="0"/>
              <a:t>, </a:t>
            </a:r>
            <a:r>
              <a:rPr lang="tr-TR" dirty="0" err="1"/>
              <a:t>please</a:t>
            </a:r>
            <a:r>
              <a:rPr lang="tr-TR" dirty="0"/>
              <a:t> </a:t>
            </a:r>
            <a:r>
              <a:rPr lang="tr-TR" dirty="0" err="1"/>
              <a:t>see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paper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detail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Show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 </a:t>
            </a:r>
            <a:r>
              <a:rPr lang="tr-TR" dirty="0" err="1"/>
              <a:t>impact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sizes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conclude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a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buffer</a:t>
            </a:r>
            <a:r>
              <a:rPr lang="tr-TR" dirty="0"/>
              <a:t> </a:t>
            </a:r>
            <a:r>
              <a:rPr lang="tr-TR" dirty="0" err="1"/>
              <a:t>consisting</a:t>
            </a:r>
            <a:r>
              <a:rPr lang="tr-TR" dirty="0"/>
              <a:t> of 16 </a:t>
            </a:r>
            <a:r>
              <a:rPr lang="tr-TR" dirty="0" err="1"/>
              <a:t>entries</a:t>
            </a:r>
            <a:r>
              <a:rPr lang="tr-TR" dirty="0"/>
              <a:t> can </a:t>
            </a:r>
            <a:r>
              <a:rPr lang="tr-TR" dirty="0" err="1"/>
              <a:t>improve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 </a:t>
            </a:r>
            <a:r>
              <a:rPr lang="tr-TR" dirty="0" err="1"/>
              <a:t>significantly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evaluate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impact</a:t>
            </a:r>
            <a:r>
              <a:rPr lang="tr-TR" dirty="0"/>
              <a:t> of </a:t>
            </a:r>
            <a:r>
              <a:rPr lang="tr-TR" dirty="0" err="1"/>
              <a:t>priority-based</a:t>
            </a:r>
            <a:r>
              <a:rPr lang="tr-TR" dirty="0"/>
              <a:t> </a:t>
            </a:r>
            <a:r>
              <a:rPr lang="tr-TR" dirty="0" err="1"/>
              <a:t>scheduling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utilization</a:t>
            </a:r>
            <a:r>
              <a:rPr lang="tr-TR" dirty="0"/>
              <a:t> </a:t>
            </a:r>
            <a:r>
              <a:rPr lang="tr-TR" dirty="0" err="1"/>
              <a:t>prediction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evalaute</a:t>
            </a:r>
            <a:r>
              <a:rPr lang="tr-TR" dirty="0"/>
              <a:t> DR-</a:t>
            </a:r>
            <a:r>
              <a:rPr lang="tr-TR" dirty="0" err="1"/>
              <a:t>STRaNGe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DRAM-</a:t>
            </a:r>
            <a:r>
              <a:rPr lang="tr-TR" dirty="0" err="1"/>
              <a:t>based</a:t>
            </a:r>
            <a:r>
              <a:rPr lang="tr-TR" dirty="0"/>
              <a:t> TRNG </a:t>
            </a:r>
            <a:r>
              <a:rPr lang="tr-TR" dirty="0" err="1"/>
              <a:t>mechanims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higher</a:t>
            </a:r>
            <a:r>
              <a:rPr lang="tr-TR" dirty="0"/>
              <a:t> </a:t>
            </a:r>
            <a:r>
              <a:rPr lang="tr-TR" dirty="0" err="1"/>
              <a:t>throughput</a:t>
            </a:r>
            <a:r>
              <a:rPr lang="tr-TR" dirty="0"/>
              <a:t>, QUAC-TRNG, </a:t>
            </a:r>
            <a:r>
              <a:rPr lang="tr-TR" dirty="0" err="1"/>
              <a:t>and</a:t>
            </a:r>
            <a:r>
              <a:rPr lang="tr-TR" dirty="0"/>
              <a:t> Show </a:t>
            </a:r>
            <a:r>
              <a:rPr lang="tr-TR" dirty="0" err="1"/>
              <a:t>that</a:t>
            </a:r>
            <a:r>
              <a:rPr lang="tr-TR" dirty="0"/>
              <a:t> DR-</a:t>
            </a:r>
            <a:r>
              <a:rPr lang="tr-TR" dirty="0" err="1"/>
              <a:t>STRaNGe</a:t>
            </a:r>
            <a:r>
              <a:rPr lang="tr-TR" dirty="0"/>
              <a:t> </a:t>
            </a:r>
            <a:r>
              <a:rPr lang="tr-TR" dirty="0" err="1"/>
              <a:t>improves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fairness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baseline</a:t>
            </a:r>
            <a:r>
              <a:rPr lang="tr-TR" dirty="0"/>
              <a:t> </a:t>
            </a:r>
            <a:r>
              <a:rPr lang="tr-TR" dirty="0" err="1"/>
              <a:t>regardless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DRAM-</a:t>
            </a:r>
            <a:r>
              <a:rPr lang="tr-TR" dirty="0" err="1"/>
              <a:t>based</a:t>
            </a:r>
            <a:r>
              <a:rPr lang="tr-TR" dirty="0"/>
              <a:t> TRNG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.</a:t>
            </a:r>
          </a:p>
          <a:p>
            <a:r>
              <a:rPr lang="tr-TR" dirty="0"/>
              <a:t>[CLICK]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evaluate</a:t>
            </a:r>
            <a:r>
              <a:rPr lang="tr-TR" dirty="0"/>
              <a:t> </a:t>
            </a:r>
            <a:r>
              <a:rPr lang="tr-TR" dirty="0" err="1"/>
              <a:t>workloads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RNG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required</a:t>
            </a:r>
            <a:r>
              <a:rPr lang="tr-TR" dirty="0"/>
              <a:t> TRNG </a:t>
            </a:r>
            <a:r>
              <a:rPr lang="tr-TR" dirty="0" err="1"/>
              <a:t>throughput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Show </a:t>
            </a:r>
            <a:r>
              <a:rPr lang="tr-TR" dirty="0" err="1"/>
              <a:t>that</a:t>
            </a:r>
            <a:r>
              <a:rPr lang="tr-TR" dirty="0"/>
              <a:t> DR-STRANGE </a:t>
            </a:r>
            <a:r>
              <a:rPr lang="tr-TR" dirty="0" err="1"/>
              <a:t>improves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 of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workloads</a:t>
            </a:r>
            <a:r>
              <a:rPr lang="tr-TR" dirty="0"/>
              <a:t> as </a:t>
            </a:r>
            <a:r>
              <a:rPr lang="tr-TR" dirty="0" err="1"/>
              <a:t>well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0681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analysis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I </a:t>
            </a:r>
            <a:r>
              <a:rPr lang="tr-TR" dirty="0" err="1"/>
              <a:t>invite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read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paper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9881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Now</a:t>
            </a:r>
            <a:r>
              <a:rPr lang="tr-TR" dirty="0"/>
              <a:t>  </a:t>
            </a:r>
            <a:r>
              <a:rPr lang="tr-TR" dirty="0" err="1"/>
              <a:t>let</a:t>
            </a:r>
            <a:r>
              <a:rPr lang="tr-TR" dirty="0"/>
              <a:t> me </a:t>
            </a:r>
            <a:r>
              <a:rPr lang="tr-TR" dirty="0" err="1"/>
              <a:t>conclude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5BF41-557F-464F-A572-936F8C7D129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3407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[CLICK] </a:t>
            </a:r>
            <a:r>
              <a:rPr lang="tr-TR" b="1" dirty="0" err="1"/>
              <a:t>This</a:t>
            </a:r>
            <a:r>
              <a:rPr lang="tr-TR" b="1" dirty="0"/>
              <a:t> </a:t>
            </a:r>
            <a:r>
              <a:rPr lang="tr-TR" b="1" dirty="0" err="1"/>
              <a:t>paper</a:t>
            </a:r>
            <a:r>
              <a:rPr lang="tr-TR" b="1" dirty="0"/>
              <a:t> </a:t>
            </a:r>
            <a:r>
              <a:rPr lang="tr-TR" b="1" dirty="0" err="1"/>
              <a:t>tackles</a:t>
            </a:r>
            <a:r>
              <a:rPr lang="tr-TR" b="1" dirty="0"/>
              <a:t> </a:t>
            </a:r>
            <a:r>
              <a:rPr lang="tr-TR" b="1" dirty="0" err="1"/>
              <a:t>three</a:t>
            </a:r>
            <a:r>
              <a:rPr lang="tr-TR" b="1" dirty="0"/>
              <a:t> </a:t>
            </a:r>
            <a:r>
              <a:rPr lang="tr-TR" b="1" dirty="0" err="1"/>
              <a:t>key</a:t>
            </a:r>
            <a:r>
              <a:rPr lang="tr-TR" b="1" dirty="0"/>
              <a:t> </a:t>
            </a:r>
            <a:r>
              <a:rPr lang="tr-TR" b="1" dirty="0" err="1"/>
              <a:t>challenges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using</a:t>
            </a:r>
            <a:r>
              <a:rPr lang="tr-TR" b="1" dirty="0"/>
              <a:t> DRAM-</a:t>
            </a:r>
            <a:r>
              <a:rPr lang="tr-TR" b="1" dirty="0" err="1"/>
              <a:t>based</a:t>
            </a:r>
            <a:r>
              <a:rPr lang="tr-TR" b="1" dirty="0"/>
              <a:t> </a:t>
            </a:r>
            <a:r>
              <a:rPr lang="tr-TR" b="0" dirty="0" err="1"/>
              <a:t>TRNGs</a:t>
            </a:r>
            <a:r>
              <a:rPr lang="tr-TR" b="0" dirty="0"/>
              <a:t> in </a:t>
            </a:r>
            <a:r>
              <a:rPr lang="tr-TR" b="0" dirty="0" err="1"/>
              <a:t>real</a:t>
            </a:r>
            <a:r>
              <a:rPr lang="tr-TR" b="0" dirty="0"/>
              <a:t> </a:t>
            </a:r>
            <a:r>
              <a:rPr lang="tr-TR" b="0" dirty="0" err="1"/>
              <a:t>systems</a:t>
            </a:r>
            <a:r>
              <a:rPr lang="tr-TR" b="0" dirty="0"/>
              <a:t>. </a:t>
            </a:r>
          </a:p>
          <a:p>
            <a:r>
              <a:rPr lang="tr-TR" b="1" dirty="0"/>
              <a:t>[CLICK] </a:t>
            </a:r>
            <a:r>
              <a:rPr lang="tr-TR" b="1" dirty="0" err="1"/>
              <a:t>the</a:t>
            </a:r>
            <a:r>
              <a:rPr lang="tr-TR" b="1" dirty="0"/>
              <a:t> RNG </a:t>
            </a:r>
            <a:r>
              <a:rPr lang="tr-TR" b="1" dirty="0" err="1"/>
              <a:t>interference</a:t>
            </a:r>
            <a:r>
              <a:rPr lang="tr-TR" b="1" dirty="0"/>
              <a:t> </a:t>
            </a:r>
            <a:r>
              <a:rPr lang="tr-TR" b="1" dirty="0" err="1"/>
              <a:t>that</a:t>
            </a:r>
            <a:r>
              <a:rPr lang="tr-TR" b="1" dirty="0"/>
              <a:t> </a:t>
            </a:r>
            <a:r>
              <a:rPr lang="tr-TR" b="1" dirty="0" err="1"/>
              <a:t>significantly</a:t>
            </a:r>
            <a:r>
              <a:rPr lang="tr-TR" b="1" dirty="0"/>
              <a:t> </a:t>
            </a:r>
            <a:r>
              <a:rPr lang="tr-TR" b="1" dirty="0" err="1"/>
              <a:t>slows</a:t>
            </a:r>
            <a:r>
              <a:rPr lang="tr-TR" b="1" dirty="0"/>
              <a:t> </a:t>
            </a:r>
            <a:r>
              <a:rPr lang="tr-TR" b="1" dirty="0" err="1"/>
              <a:t>down</a:t>
            </a:r>
            <a:r>
              <a:rPr lang="tr-TR" b="1" dirty="0"/>
              <a:t> </a:t>
            </a:r>
            <a:r>
              <a:rPr lang="tr-TR" b="1" dirty="0" err="1"/>
              <a:t>concurrently</a:t>
            </a:r>
            <a:r>
              <a:rPr lang="tr-TR" b="1" dirty="0"/>
              <a:t> </a:t>
            </a:r>
            <a:r>
              <a:rPr lang="tr-TR" b="1" dirty="0" err="1"/>
              <a:t>running</a:t>
            </a:r>
            <a:r>
              <a:rPr lang="tr-TR" b="1" dirty="0"/>
              <a:t> </a:t>
            </a:r>
            <a:r>
              <a:rPr lang="tr-TR" b="1" dirty="0" err="1"/>
              <a:t>applications</a:t>
            </a:r>
            <a:endParaRPr lang="tr-TR" b="1" dirty="0"/>
          </a:p>
          <a:p>
            <a:r>
              <a:rPr lang="tr-TR" b="1" dirty="0"/>
              <a:t>[CLICK]</a:t>
            </a:r>
            <a:r>
              <a:rPr lang="tr-TR" b="0" dirty="0"/>
              <a:t> </a:t>
            </a:r>
            <a:r>
              <a:rPr lang="tr-TR" b="0" dirty="0" err="1"/>
              <a:t>unfair</a:t>
            </a:r>
            <a:r>
              <a:rPr lang="tr-TR" b="0" dirty="0"/>
              <a:t> </a:t>
            </a:r>
            <a:r>
              <a:rPr lang="tr-TR" b="0" dirty="0" err="1"/>
              <a:t>prioritization</a:t>
            </a:r>
            <a:r>
              <a:rPr lang="tr-TR" b="0" dirty="0"/>
              <a:t> of RNG </a:t>
            </a:r>
            <a:r>
              <a:rPr lang="tr-TR" b="0" dirty="0" err="1"/>
              <a:t>applications</a:t>
            </a:r>
            <a:r>
              <a:rPr lang="tr-TR" b="0" dirty="0"/>
              <a:t> </a:t>
            </a:r>
            <a:r>
              <a:rPr lang="tr-TR" b="0" dirty="0" err="1"/>
              <a:t>that</a:t>
            </a:r>
            <a:r>
              <a:rPr lang="tr-TR" b="0" dirty="0"/>
              <a:t> </a:t>
            </a:r>
            <a:r>
              <a:rPr lang="tr-TR" b="0" dirty="0" err="1"/>
              <a:t>degrades</a:t>
            </a:r>
            <a:r>
              <a:rPr lang="tr-TR" b="0" dirty="0"/>
              <a:t> </a:t>
            </a:r>
            <a:r>
              <a:rPr lang="tr-TR" b="0" dirty="0" err="1"/>
              <a:t>system</a:t>
            </a:r>
            <a:r>
              <a:rPr lang="tr-TR" b="0" dirty="0"/>
              <a:t> </a:t>
            </a:r>
            <a:r>
              <a:rPr lang="tr-TR" b="0" dirty="0" err="1"/>
              <a:t>fairness</a:t>
            </a:r>
            <a:endParaRPr lang="tr-TR" b="0" dirty="0"/>
          </a:p>
          <a:p>
            <a:r>
              <a:rPr lang="tr-TR" b="1" dirty="0"/>
              <a:t>[CLICK]</a:t>
            </a:r>
            <a:r>
              <a:rPr lang="tr-TR" b="0" dirty="0"/>
              <a:t> </a:t>
            </a:r>
            <a:r>
              <a:rPr lang="tr-TR" b="0" dirty="0" err="1"/>
              <a:t>And</a:t>
            </a:r>
            <a:r>
              <a:rPr lang="tr-TR" b="0" dirty="0"/>
              <a:t> </a:t>
            </a:r>
            <a:r>
              <a:rPr lang="tr-TR" b="0" dirty="0" err="1"/>
              <a:t>the</a:t>
            </a:r>
            <a:r>
              <a:rPr lang="tr-TR" b="0" dirty="0"/>
              <a:t> </a:t>
            </a:r>
            <a:r>
              <a:rPr lang="tr-TR" b="0" dirty="0" err="1"/>
              <a:t>high</a:t>
            </a:r>
            <a:r>
              <a:rPr lang="tr-TR" b="0" dirty="0"/>
              <a:t> </a:t>
            </a:r>
            <a:r>
              <a:rPr lang="tr-TR" b="0" dirty="0" err="1"/>
              <a:t>latency</a:t>
            </a:r>
            <a:r>
              <a:rPr lang="tr-TR" b="0" dirty="0"/>
              <a:t> of DRAM-</a:t>
            </a:r>
            <a:r>
              <a:rPr lang="tr-TR" b="0" dirty="0" err="1"/>
              <a:t>based</a:t>
            </a:r>
            <a:r>
              <a:rPr lang="tr-TR" b="0" dirty="0"/>
              <a:t> </a:t>
            </a:r>
            <a:r>
              <a:rPr lang="tr-TR" b="0" dirty="0" err="1"/>
              <a:t>TRNGs</a:t>
            </a:r>
            <a:r>
              <a:rPr lang="tr-TR" b="0" dirty="0"/>
              <a:t> </a:t>
            </a:r>
            <a:r>
              <a:rPr lang="tr-TR" b="0" dirty="0" err="1"/>
              <a:t>that</a:t>
            </a:r>
            <a:r>
              <a:rPr lang="tr-TR" b="0" dirty="0"/>
              <a:t> </a:t>
            </a:r>
            <a:r>
              <a:rPr lang="tr-TR" b="0" dirty="0" err="1"/>
              <a:t>degrades</a:t>
            </a:r>
            <a:r>
              <a:rPr lang="tr-TR" b="0" dirty="0"/>
              <a:t> </a:t>
            </a:r>
            <a:r>
              <a:rPr lang="tr-TR" b="0" dirty="0" err="1"/>
              <a:t>the</a:t>
            </a:r>
            <a:r>
              <a:rPr lang="tr-TR" b="0" dirty="0"/>
              <a:t> </a:t>
            </a:r>
            <a:r>
              <a:rPr lang="tr-TR" b="0" dirty="0" err="1"/>
              <a:t>performance</a:t>
            </a:r>
            <a:r>
              <a:rPr lang="tr-TR" b="0" dirty="0"/>
              <a:t> of RNG </a:t>
            </a:r>
            <a:r>
              <a:rPr lang="tr-TR" b="0" dirty="0" err="1"/>
              <a:t>applications</a:t>
            </a:r>
            <a:endParaRPr lang="tr-TR" b="0" dirty="0"/>
          </a:p>
          <a:p>
            <a:r>
              <a:rPr lang="tr-TR" b="0" dirty="0"/>
              <a:t>[CLICK] </a:t>
            </a:r>
            <a:r>
              <a:rPr lang="tr-TR" b="0" dirty="0" err="1"/>
              <a:t>The</a:t>
            </a:r>
            <a:r>
              <a:rPr lang="tr-TR" b="0" dirty="0"/>
              <a:t> </a:t>
            </a:r>
            <a:r>
              <a:rPr lang="tr-TR" b="0" dirty="0" err="1"/>
              <a:t>goal</a:t>
            </a:r>
            <a:r>
              <a:rPr lang="tr-TR" b="0" dirty="0"/>
              <a:t> of </a:t>
            </a:r>
            <a:r>
              <a:rPr lang="tr-TR" b="0" dirty="0" err="1"/>
              <a:t>this</a:t>
            </a:r>
            <a:r>
              <a:rPr lang="tr-TR" b="0" dirty="0"/>
              <a:t> </a:t>
            </a:r>
            <a:r>
              <a:rPr lang="tr-TR" b="0" dirty="0" err="1"/>
              <a:t>work</a:t>
            </a:r>
            <a:r>
              <a:rPr lang="tr-TR" b="0" dirty="0"/>
              <a:t> is </a:t>
            </a:r>
            <a:r>
              <a:rPr lang="tr-TR" b="0" dirty="0" err="1"/>
              <a:t>to</a:t>
            </a:r>
            <a:r>
              <a:rPr lang="tr-TR" b="0" dirty="0"/>
              <a:t> </a:t>
            </a:r>
            <a:r>
              <a:rPr lang="tr-TR" b="0" dirty="0" err="1"/>
              <a:t>design</a:t>
            </a:r>
            <a:r>
              <a:rPr lang="tr-TR" b="0" dirty="0"/>
              <a:t> an </a:t>
            </a:r>
            <a:r>
              <a:rPr lang="tr-TR" b="0" dirty="0" err="1"/>
              <a:t>end-to-end</a:t>
            </a:r>
            <a:r>
              <a:rPr lang="tr-TR" b="0" dirty="0"/>
              <a:t> </a:t>
            </a:r>
            <a:r>
              <a:rPr lang="tr-TR" b="0" dirty="0" err="1"/>
              <a:t>system</a:t>
            </a:r>
            <a:r>
              <a:rPr lang="tr-TR" b="0" dirty="0"/>
              <a:t> </a:t>
            </a:r>
            <a:r>
              <a:rPr lang="tr-TR" b="0" dirty="0" err="1"/>
              <a:t>for</a:t>
            </a:r>
            <a:r>
              <a:rPr lang="tr-TR" b="0" dirty="0"/>
              <a:t> DRAM-</a:t>
            </a:r>
            <a:r>
              <a:rPr lang="tr-TR" b="0" dirty="0" err="1"/>
              <a:t>based</a:t>
            </a:r>
            <a:r>
              <a:rPr lang="tr-TR" b="0" dirty="0"/>
              <a:t> </a:t>
            </a:r>
            <a:r>
              <a:rPr lang="tr-TR" b="0" dirty="0" err="1"/>
              <a:t>TRNGs</a:t>
            </a:r>
            <a:r>
              <a:rPr lang="tr-TR" b="0" dirty="0"/>
              <a:t> </a:t>
            </a:r>
            <a:r>
              <a:rPr lang="tr-TR" b="0" dirty="0" err="1"/>
              <a:t>with</a:t>
            </a:r>
            <a:r>
              <a:rPr lang="tr-TR" b="0" dirty="0"/>
              <a:t> </a:t>
            </a:r>
            <a:r>
              <a:rPr lang="tr-TR" b="0" dirty="0" err="1"/>
              <a:t>low</a:t>
            </a:r>
            <a:r>
              <a:rPr lang="tr-TR" b="0" dirty="0"/>
              <a:t> </a:t>
            </a:r>
            <a:r>
              <a:rPr lang="tr-TR" b="0" dirty="0" err="1"/>
              <a:t>cost</a:t>
            </a:r>
            <a:r>
              <a:rPr lang="tr-TR" b="0" dirty="0"/>
              <a:t> </a:t>
            </a:r>
            <a:r>
              <a:rPr lang="tr-TR" b="0" dirty="0" err="1"/>
              <a:t>and</a:t>
            </a:r>
            <a:r>
              <a:rPr lang="tr-TR" b="0" dirty="0"/>
              <a:t> </a:t>
            </a:r>
            <a:r>
              <a:rPr lang="tr-TR" b="0" dirty="0" err="1"/>
              <a:t>high</a:t>
            </a:r>
            <a:r>
              <a:rPr lang="tr-TR" b="0" dirty="0"/>
              <a:t> </a:t>
            </a:r>
            <a:r>
              <a:rPr lang="tr-TR" b="0" dirty="0" err="1"/>
              <a:t>performance</a:t>
            </a:r>
            <a:r>
              <a:rPr lang="tr-TR" b="0" dirty="0"/>
              <a:t>.</a:t>
            </a:r>
          </a:p>
          <a:p>
            <a:r>
              <a:rPr lang="tr-TR" b="0" dirty="0"/>
              <a:t>[CLICK] </a:t>
            </a:r>
            <a:r>
              <a:rPr lang="tr-TR" b="0" dirty="0" err="1"/>
              <a:t>we</a:t>
            </a:r>
            <a:r>
              <a:rPr lang="tr-TR" b="0" dirty="0"/>
              <a:t> </a:t>
            </a:r>
            <a:r>
              <a:rPr lang="tr-TR" b="0" dirty="0" err="1"/>
              <a:t>propose</a:t>
            </a:r>
            <a:r>
              <a:rPr lang="tr-TR" b="0" dirty="0"/>
              <a:t> DR-STRANGE, An </a:t>
            </a:r>
            <a:r>
              <a:rPr lang="tr-TR" b="0" dirty="0" err="1"/>
              <a:t>end-to-end</a:t>
            </a:r>
            <a:r>
              <a:rPr lang="tr-TR" b="0" dirty="0"/>
              <a:t> </a:t>
            </a:r>
            <a:r>
              <a:rPr lang="tr-TR" b="0" dirty="0" err="1"/>
              <a:t>system</a:t>
            </a:r>
            <a:r>
              <a:rPr lang="tr-TR" b="0" dirty="0"/>
              <a:t> </a:t>
            </a:r>
            <a:r>
              <a:rPr lang="tr-TR" b="0" dirty="0" err="1"/>
              <a:t>design</a:t>
            </a:r>
            <a:r>
              <a:rPr lang="tr-TR" b="0" dirty="0"/>
              <a:t> </a:t>
            </a:r>
            <a:r>
              <a:rPr lang="tr-TR" b="0" dirty="0" err="1"/>
              <a:t>for</a:t>
            </a:r>
            <a:r>
              <a:rPr lang="tr-TR" b="0" dirty="0"/>
              <a:t> DRAM-</a:t>
            </a:r>
            <a:r>
              <a:rPr lang="tr-TR" b="0" dirty="0" err="1"/>
              <a:t>based</a:t>
            </a:r>
            <a:r>
              <a:rPr lang="tr-TR" b="0" dirty="0"/>
              <a:t> </a:t>
            </a:r>
            <a:r>
              <a:rPr lang="tr-TR" b="0" dirty="0" err="1"/>
              <a:t>TRNGs</a:t>
            </a:r>
            <a:r>
              <a:rPr lang="tr-TR" b="0" dirty="0"/>
              <a:t> </a:t>
            </a:r>
            <a:r>
              <a:rPr lang="tr-TR" b="0" dirty="0" err="1"/>
              <a:t>that</a:t>
            </a:r>
            <a:endParaRPr lang="tr-TR" b="0" dirty="0"/>
          </a:p>
          <a:p>
            <a:r>
              <a:rPr lang="tr-TR" b="0" dirty="0"/>
              <a:t>[CLICK] </a:t>
            </a:r>
            <a:r>
              <a:rPr lang="tr-TR" b="0" dirty="0" err="1"/>
              <a:t>reduces</a:t>
            </a:r>
            <a:r>
              <a:rPr lang="tr-TR" b="0" dirty="0"/>
              <a:t> </a:t>
            </a:r>
            <a:r>
              <a:rPr lang="tr-TR" b="0" dirty="0" err="1"/>
              <a:t>the</a:t>
            </a:r>
            <a:r>
              <a:rPr lang="tr-TR" b="0" dirty="0"/>
              <a:t> RNG </a:t>
            </a:r>
            <a:r>
              <a:rPr lang="tr-TR" b="0" dirty="0" err="1"/>
              <a:t>interference</a:t>
            </a:r>
            <a:r>
              <a:rPr lang="tr-TR" b="0" dirty="0"/>
              <a:t> </a:t>
            </a:r>
            <a:r>
              <a:rPr lang="tr-TR" b="0" dirty="0" err="1"/>
              <a:t>by</a:t>
            </a:r>
            <a:r>
              <a:rPr lang="tr-TR" b="0" dirty="0"/>
              <a:t> </a:t>
            </a:r>
            <a:r>
              <a:rPr lang="tr-TR" b="0" dirty="0" err="1"/>
              <a:t>separating</a:t>
            </a:r>
            <a:r>
              <a:rPr lang="tr-TR" b="0" dirty="0"/>
              <a:t> RNG </a:t>
            </a:r>
            <a:r>
              <a:rPr lang="tr-TR" b="0" dirty="0" err="1"/>
              <a:t>requests</a:t>
            </a:r>
            <a:r>
              <a:rPr lang="tr-TR" b="0" dirty="0"/>
              <a:t> </a:t>
            </a:r>
            <a:r>
              <a:rPr lang="tr-TR" b="0" dirty="0" err="1"/>
              <a:t>from</a:t>
            </a:r>
            <a:r>
              <a:rPr lang="tr-TR" b="0" dirty="0"/>
              <a:t> </a:t>
            </a:r>
            <a:r>
              <a:rPr lang="tr-TR" b="0" dirty="0" err="1"/>
              <a:t>regular</a:t>
            </a:r>
            <a:r>
              <a:rPr lang="tr-TR" b="0" dirty="0"/>
              <a:t> </a:t>
            </a:r>
            <a:r>
              <a:rPr lang="tr-TR" b="0" dirty="0" err="1"/>
              <a:t>requests</a:t>
            </a:r>
            <a:r>
              <a:rPr lang="tr-TR" b="0" dirty="0"/>
              <a:t> in </a:t>
            </a:r>
            <a:r>
              <a:rPr lang="tr-TR" b="0" dirty="0" err="1"/>
              <a:t>the</a:t>
            </a:r>
            <a:r>
              <a:rPr lang="tr-TR" b="0" dirty="0"/>
              <a:t> </a:t>
            </a:r>
            <a:r>
              <a:rPr lang="tr-TR" b="0" dirty="0" err="1"/>
              <a:t>memory</a:t>
            </a:r>
            <a:r>
              <a:rPr lang="tr-TR" b="0" dirty="0"/>
              <a:t> </a:t>
            </a:r>
            <a:r>
              <a:rPr lang="tr-TR" b="0" dirty="0" err="1"/>
              <a:t>controller</a:t>
            </a:r>
            <a:r>
              <a:rPr lang="tr-TR" b="0" dirty="0"/>
              <a:t>,</a:t>
            </a:r>
          </a:p>
          <a:p>
            <a:r>
              <a:rPr lang="tr-TR" b="0" dirty="0"/>
              <a:t>[CLICK] </a:t>
            </a:r>
            <a:r>
              <a:rPr lang="tr-TR" b="0" dirty="0" err="1"/>
              <a:t>improves</a:t>
            </a:r>
            <a:r>
              <a:rPr lang="tr-TR" b="0" dirty="0"/>
              <a:t> </a:t>
            </a:r>
            <a:r>
              <a:rPr lang="tr-TR" b="0" dirty="0" err="1"/>
              <a:t>fairness</a:t>
            </a:r>
            <a:r>
              <a:rPr lang="tr-TR" b="0" dirty="0"/>
              <a:t> </a:t>
            </a:r>
            <a:r>
              <a:rPr lang="tr-TR" b="0" dirty="0" err="1"/>
              <a:t>across</a:t>
            </a:r>
            <a:r>
              <a:rPr lang="tr-TR" b="0" dirty="0"/>
              <a:t> </a:t>
            </a:r>
            <a:r>
              <a:rPr lang="tr-TR" b="0" dirty="0" err="1"/>
              <a:t>applications</a:t>
            </a:r>
            <a:r>
              <a:rPr lang="tr-TR" b="0" dirty="0"/>
              <a:t> </a:t>
            </a:r>
            <a:r>
              <a:rPr lang="tr-TR" b="0" dirty="0" err="1"/>
              <a:t>with</a:t>
            </a:r>
            <a:r>
              <a:rPr lang="tr-TR" b="0" dirty="0"/>
              <a:t> an RNG-</a:t>
            </a:r>
            <a:r>
              <a:rPr lang="tr-TR" b="0" dirty="0" err="1"/>
              <a:t>aware</a:t>
            </a:r>
            <a:r>
              <a:rPr lang="tr-TR" b="0" dirty="0"/>
              <a:t> </a:t>
            </a:r>
            <a:r>
              <a:rPr lang="tr-TR" b="0" dirty="0" err="1"/>
              <a:t>memory</a:t>
            </a:r>
            <a:r>
              <a:rPr lang="tr-TR" b="0" dirty="0"/>
              <a:t> </a:t>
            </a:r>
            <a:r>
              <a:rPr lang="tr-TR" b="0" dirty="0" err="1"/>
              <a:t>request</a:t>
            </a:r>
            <a:r>
              <a:rPr lang="tr-TR" b="0" dirty="0"/>
              <a:t> </a:t>
            </a:r>
            <a:r>
              <a:rPr lang="tr-TR" b="0" dirty="0" err="1"/>
              <a:t>scheduler</a:t>
            </a:r>
            <a:endParaRPr lang="tr-TR" b="0" dirty="0"/>
          </a:p>
          <a:p>
            <a:r>
              <a:rPr lang="tr-TR" b="0" dirty="0"/>
              <a:t>[CLICK] </a:t>
            </a:r>
            <a:r>
              <a:rPr lang="tr-TR" b="0" dirty="0" err="1"/>
              <a:t>hides</a:t>
            </a:r>
            <a:r>
              <a:rPr lang="tr-TR" b="0" dirty="0"/>
              <a:t> </a:t>
            </a:r>
            <a:r>
              <a:rPr lang="tr-TR" b="0" dirty="0" err="1"/>
              <a:t>the</a:t>
            </a:r>
            <a:r>
              <a:rPr lang="tr-TR" b="0" dirty="0"/>
              <a:t> </a:t>
            </a:r>
            <a:r>
              <a:rPr lang="tr-TR" b="0" dirty="0" err="1"/>
              <a:t>large</a:t>
            </a:r>
            <a:r>
              <a:rPr lang="tr-TR" b="0" dirty="0"/>
              <a:t> TRNG </a:t>
            </a:r>
            <a:r>
              <a:rPr lang="tr-TR" b="0" dirty="0" err="1"/>
              <a:t>latencies</a:t>
            </a:r>
            <a:r>
              <a:rPr lang="tr-TR" b="0" dirty="0"/>
              <a:t> </a:t>
            </a:r>
            <a:r>
              <a:rPr lang="tr-TR" b="0" dirty="0" err="1"/>
              <a:t>using</a:t>
            </a:r>
            <a:r>
              <a:rPr lang="tr-TR" b="0" dirty="0"/>
              <a:t> a </a:t>
            </a:r>
            <a:r>
              <a:rPr lang="tr-TR" b="0" dirty="0" err="1"/>
              <a:t>random</a:t>
            </a:r>
            <a:r>
              <a:rPr lang="tr-TR" b="0" dirty="0"/>
              <a:t> </a:t>
            </a:r>
            <a:r>
              <a:rPr lang="tr-TR" b="0" dirty="0" err="1"/>
              <a:t>number</a:t>
            </a:r>
            <a:r>
              <a:rPr lang="tr-TR" b="0" dirty="0"/>
              <a:t> </a:t>
            </a:r>
            <a:r>
              <a:rPr lang="tr-TR" b="0" dirty="0" err="1"/>
              <a:t>buffering</a:t>
            </a:r>
            <a:r>
              <a:rPr lang="tr-TR" b="0" dirty="0"/>
              <a:t> </a:t>
            </a:r>
            <a:r>
              <a:rPr lang="tr-TR" b="0" dirty="0" err="1"/>
              <a:t>mechanism</a:t>
            </a:r>
            <a:r>
              <a:rPr lang="tr-TR" b="0" dirty="0"/>
              <a:t> </a:t>
            </a:r>
            <a:r>
              <a:rPr lang="tr-TR" b="0" dirty="0" err="1"/>
              <a:t>combined</a:t>
            </a:r>
            <a:r>
              <a:rPr lang="tr-TR" b="0" dirty="0"/>
              <a:t> </a:t>
            </a:r>
            <a:r>
              <a:rPr lang="tr-TR" b="0" dirty="0" err="1"/>
              <a:t>with</a:t>
            </a:r>
            <a:r>
              <a:rPr lang="tr-TR" b="0" dirty="0"/>
              <a:t> a </a:t>
            </a:r>
            <a:r>
              <a:rPr lang="tr-TR" b="0" dirty="0" err="1"/>
              <a:t>new</a:t>
            </a:r>
            <a:r>
              <a:rPr lang="tr-TR" b="0" dirty="0"/>
              <a:t> DRAM </a:t>
            </a:r>
            <a:r>
              <a:rPr lang="tr-TR" b="0" dirty="0" err="1"/>
              <a:t>idleness</a:t>
            </a:r>
            <a:r>
              <a:rPr lang="tr-TR" b="0" dirty="0"/>
              <a:t> </a:t>
            </a:r>
            <a:r>
              <a:rPr lang="tr-TR" b="0" dirty="0" err="1"/>
              <a:t>predictor</a:t>
            </a:r>
            <a:r>
              <a:rPr lang="tr-TR" b="0" dirty="0"/>
              <a:t> </a:t>
            </a:r>
            <a:r>
              <a:rPr lang="tr-TR" b="0" dirty="0" err="1"/>
              <a:t>that</a:t>
            </a:r>
            <a:r>
              <a:rPr lang="tr-TR" b="0" dirty="0"/>
              <a:t> </a:t>
            </a:r>
            <a:br>
              <a:rPr lang="tr-TR" b="0" dirty="0"/>
            </a:br>
            <a:r>
              <a:rPr lang="tr-TR" b="0" dirty="0" err="1"/>
              <a:t>accurately</a:t>
            </a:r>
            <a:r>
              <a:rPr lang="tr-TR" b="0" dirty="0"/>
              <a:t> </a:t>
            </a:r>
            <a:r>
              <a:rPr lang="tr-TR" b="0" dirty="0" err="1"/>
              <a:t>identifies</a:t>
            </a:r>
            <a:r>
              <a:rPr lang="tr-TR" b="0" dirty="0"/>
              <a:t> </a:t>
            </a:r>
            <a:r>
              <a:rPr lang="tr-TR" b="0" dirty="0" err="1"/>
              <a:t>idle</a:t>
            </a:r>
            <a:r>
              <a:rPr lang="tr-TR" b="0" dirty="0"/>
              <a:t> DRAM </a:t>
            </a:r>
            <a:r>
              <a:rPr lang="tr-TR" b="0" dirty="0" err="1"/>
              <a:t>periods</a:t>
            </a:r>
            <a:endParaRPr lang="tr-TR" b="0" dirty="0"/>
          </a:p>
          <a:p>
            <a:r>
              <a:rPr lang="tr-TR" b="0" dirty="0"/>
              <a:t>[CLICK] </a:t>
            </a:r>
            <a:r>
              <a:rPr lang="tr-TR" b="0" dirty="0" err="1"/>
              <a:t>Based</a:t>
            </a:r>
            <a:r>
              <a:rPr lang="tr-TR" b="0" dirty="0"/>
              <a:t> on </a:t>
            </a:r>
            <a:r>
              <a:rPr lang="tr-TR" b="0" dirty="0" err="1"/>
              <a:t>our</a:t>
            </a:r>
            <a:r>
              <a:rPr lang="tr-TR" b="0" dirty="0"/>
              <a:t> </a:t>
            </a:r>
            <a:r>
              <a:rPr lang="tr-TR" b="0" dirty="0" err="1"/>
              <a:t>evaluations</a:t>
            </a:r>
            <a:r>
              <a:rPr lang="tr-TR" b="0" dirty="0"/>
              <a:t> </a:t>
            </a:r>
            <a:r>
              <a:rPr lang="tr-TR" b="0" dirty="0" err="1"/>
              <a:t>we</a:t>
            </a:r>
            <a:r>
              <a:rPr lang="tr-TR" b="0" dirty="0"/>
              <a:t> Show </a:t>
            </a:r>
            <a:r>
              <a:rPr lang="tr-TR" b="0" dirty="0" err="1"/>
              <a:t>that</a:t>
            </a:r>
            <a:r>
              <a:rPr lang="tr-TR" b="0" dirty="0"/>
              <a:t>,</a:t>
            </a:r>
          </a:p>
          <a:p>
            <a:r>
              <a:rPr lang="tr-TR" b="0" dirty="0"/>
              <a:t>DR-</a:t>
            </a:r>
            <a:r>
              <a:rPr lang="tr-TR" b="0" dirty="0" err="1"/>
              <a:t>STRaNGe</a:t>
            </a:r>
            <a:r>
              <a:rPr lang="tr-TR" b="0" dirty="0"/>
              <a:t> </a:t>
            </a:r>
            <a:r>
              <a:rPr lang="tr-TR" b="0" dirty="0" err="1"/>
              <a:t>improves</a:t>
            </a:r>
            <a:r>
              <a:rPr lang="tr-TR" b="0" dirty="0"/>
              <a:t> </a:t>
            </a:r>
            <a:r>
              <a:rPr lang="tr-TR" b="0" dirty="0" err="1"/>
              <a:t>the</a:t>
            </a:r>
            <a:r>
              <a:rPr lang="tr-TR" b="0" dirty="0"/>
              <a:t> </a:t>
            </a:r>
            <a:r>
              <a:rPr lang="tr-TR" b="0" dirty="0" err="1"/>
              <a:t>average</a:t>
            </a:r>
            <a:r>
              <a:rPr lang="tr-TR" b="0" dirty="0"/>
              <a:t> </a:t>
            </a:r>
            <a:r>
              <a:rPr lang="tr-TR" b="0" dirty="0" err="1"/>
              <a:t>performance</a:t>
            </a:r>
            <a:r>
              <a:rPr lang="tr-TR" b="0" dirty="0"/>
              <a:t> of </a:t>
            </a:r>
            <a:r>
              <a:rPr lang="tr-TR" b="0" dirty="0" err="1"/>
              <a:t>non</a:t>
            </a:r>
            <a:r>
              <a:rPr lang="tr-TR" b="0" dirty="0"/>
              <a:t>-RNG </a:t>
            </a:r>
            <a:r>
              <a:rPr lang="tr-TR" b="0" dirty="0" err="1"/>
              <a:t>and</a:t>
            </a:r>
            <a:r>
              <a:rPr lang="tr-TR" b="0" dirty="0"/>
              <a:t> RNG </a:t>
            </a:r>
            <a:r>
              <a:rPr lang="tr-TR" b="0" dirty="0" err="1"/>
              <a:t>applications</a:t>
            </a:r>
            <a:r>
              <a:rPr lang="tr-TR" b="0" dirty="0"/>
              <a:t> </a:t>
            </a:r>
            <a:r>
              <a:rPr lang="tr-TR" b="0" dirty="0" err="1"/>
              <a:t>by</a:t>
            </a:r>
            <a:r>
              <a:rPr lang="tr-TR" b="0" dirty="0"/>
              <a:t> </a:t>
            </a:r>
            <a:r>
              <a:rPr lang="tr-TR" b="0" dirty="0" err="1"/>
              <a:t>seventeen</a:t>
            </a:r>
            <a:r>
              <a:rPr lang="tr-TR" b="0" dirty="0"/>
              <a:t> </a:t>
            </a:r>
            <a:r>
              <a:rPr lang="tr-TR" b="0" dirty="0" err="1"/>
              <a:t>point</a:t>
            </a:r>
            <a:r>
              <a:rPr lang="tr-TR" b="0" dirty="0"/>
              <a:t> nine </a:t>
            </a:r>
            <a:r>
              <a:rPr lang="tr-TR" b="0" dirty="0" err="1"/>
              <a:t>percent</a:t>
            </a:r>
            <a:r>
              <a:rPr lang="tr-TR" b="0" dirty="0"/>
              <a:t> </a:t>
            </a:r>
            <a:r>
              <a:rPr lang="tr-TR" b="0" dirty="0" err="1"/>
              <a:t>and</a:t>
            </a:r>
            <a:r>
              <a:rPr lang="tr-TR" b="0" dirty="0"/>
              <a:t> </a:t>
            </a:r>
            <a:r>
              <a:rPr lang="tr-TR" b="0" dirty="0" err="1"/>
              <a:t>twenty</a:t>
            </a:r>
            <a:r>
              <a:rPr lang="tr-TR" b="0" dirty="0"/>
              <a:t> </a:t>
            </a:r>
            <a:r>
              <a:rPr lang="tr-TR" b="0" dirty="0" err="1"/>
              <a:t>five</a:t>
            </a:r>
            <a:r>
              <a:rPr lang="tr-TR" b="0" dirty="0"/>
              <a:t> </a:t>
            </a:r>
            <a:r>
              <a:rPr lang="tr-TR" b="0" dirty="0" err="1"/>
              <a:t>percent</a:t>
            </a:r>
            <a:r>
              <a:rPr lang="tr-TR" b="0" dirty="0"/>
              <a:t> </a:t>
            </a:r>
            <a:r>
              <a:rPr lang="tr-TR" b="0" dirty="0" err="1"/>
              <a:t>respectively</a:t>
            </a:r>
            <a:endParaRPr lang="tr-TR" b="0" dirty="0"/>
          </a:p>
          <a:p>
            <a:r>
              <a:rPr lang="tr-TR" b="0" dirty="0"/>
              <a:t>İt </a:t>
            </a:r>
            <a:r>
              <a:rPr lang="tr-TR" b="0" dirty="0" err="1"/>
              <a:t>improves</a:t>
            </a:r>
            <a:r>
              <a:rPr lang="tr-TR" b="0" dirty="0"/>
              <a:t> </a:t>
            </a:r>
            <a:r>
              <a:rPr lang="tr-TR" b="0" dirty="0" err="1"/>
              <a:t>average</a:t>
            </a:r>
            <a:r>
              <a:rPr lang="tr-TR" b="0" dirty="0"/>
              <a:t> </a:t>
            </a:r>
            <a:r>
              <a:rPr lang="tr-TR" b="0" dirty="0" err="1"/>
              <a:t>system</a:t>
            </a:r>
            <a:r>
              <a:rPr lang="tr-TR" b="0" dirty="0"/>
              <a:t> </a:t>
            </a:r>
            <a:r>
              <a:rPr lang="tr-TR" b="0" dirty="0" err="1"/>
              <a:t>fairness</a:t>
            </a:r>
            <a:r>
              <a:rPr lang="tr-TR" b="0" dirty="0"/>
              <a:t> </a:t>
            </a:r>
            <a:r>
              <a:rPr lang="tr-TR" b="0" dirty="0" err="1"/>
              <a:t>by</a:t>
            </a:r>
            <a:r>
              <a:rPr lang="tr-TR" b="0" dirty="0"/>
              <a:t> </a:t>
            </a:r>
            <a:r>
              <a:rPr lang="tr-TR" b="0" dirty="0" err="1"/>
              <a:t>thirty</a:t>
            </a:r>
            <a:r>
              <a:rPr lang="tr-TR" b="0" dirty="0"/>
              <a:t> </a:t>
            </a:r>
            <a:r>
              <a:rPr lang="tr-TR" b="0" dirty="0" err="1"/>
              <a:t>two</a:t>
            </a:r>
            <a:r>
              <a:rPr lang="tr-TR" b="0" dirty="0"/>
              <a:t> </a:t>
            </a:r>
            <a:r>
              <a:rPr lang="tr-TR" b="0" dirty="0" err="1"/>
              <a:t>percent</a:t>
            </a:r>
            <a:r>
              <a:rPr lang="tr-TR" b="0" dirty="0"/>
              <a:t> </a:t>
            </a:r>
            <a:r>
              <a:rPr lang="tr-TR" b="0" dirty="0" err="1"/>
              <a:t>when</a:t>
            </a:r>
            <a:r>
              <a:rPr lang="tr-TR" b="0" dirty="0"/>
              <a:t> </a:t>
            </a:r>
            <a:r>
              <a:rPr lang="tr-TR" b="0" dirty="0" err="1"/>
              <a:t>generating</a:t>
            </a:r>
            <a:r>
              <a:rPr lang="tr-TR" b="0" dirty="0"/>
              <a:t> </a:t>
            </a:r>
            <a:r>
              <a:rPr lang="tr-TR" b="0" dirty="0" err="1"/>
              <a:t>random</a:t>
            </a:r>
            <a:r>
              <a:rPr lang="tr-TR" b="0" dirty="0"/>
              <a:t> </a:t>
            </a:r>
            <a:r>
              <a:rPr lang="tr-TR" b="0" dirty="0" err="1"/>
              <a:t>numbers</a:t>
            </a:r>
            <a:r>
              <a:rPr lang="tr-TR" b="0" dirty="0"/>
              <a:t> at a 5 </a:t>
            </a:r>
            <a:r>
              <a:rPr lang="tr-TR" b="0" dirty="0" err="1"/>
              <a:t>Gb</a:t>
            </a:r>
            <a:r>
              <a:rPr lang="tr-TR" b="0" dirty="0"/>
              <a:t>/s </a:t>
            </a:r>
            <a:r>
              <a:rPr lang="tr-TR" b="0" dirty="0" err="1"/>
              <a:t>throughput</a:t>
            </a:r>
            <a:r>
              <a:rPr lang="tr-TR" b="0" dirty="0"/>
              <a:t> </a:t>
            </a:r>
          </a:p>
          <a:p>
            <a:r>
              <a:rPr lang="tr-TR" b="0" dirty="0" err="1"/>
              <a:t>and</a:t>
            </a:r>
            <a:r>
              <a:rPr lang="tr-TR" b="0" dirty="0"/>
              <a:t> it </a:t>
            </a:r>
            <a:r>
              <a:rPr lang="tr-TR" b="0" dirty="0" err="1"/>
              <a:t>reduces</a:t>
            </a:r>
            <a:r>
              <a:rPr lang="tr-TR" b="0" dirty="0"/>
              <a:t> </a:t>
            </a:r>
            <a:r>
              <a:rPr lang="tr-TR" b="0" dirty="0" err="1"/>
              <a:t>average</a:t>
            </a:r>
            <a:r>
              <a:rPr lang="tr-TR" b="0" dirty="0"/>
              <a:t> </a:t>
            </a:r>
            <a:r>
              <a:rPr lang="tr-TR" b="0" dirty="0" err="1"/>
              <a:t>energy</a:t>
            </a:r>
            <a:r>
              <a:rPr lang="tr-TR" b="0" dirty="0"/>
              <a:t> </a:t>
            </a:r>
            <a:r>
              <a:rPr lang="tr-TR" b="0" dirty="0" err="1"/>
              <a:t>consumption</a:t>
            </a:r>
            <a:r>
              <a:rPr lang="tr-TR" b="0" dirty="0"/>
              <a:t> </a:t>
            </a:r>
            <a:r>
              <a:rPr lang="tr-TR" b="0" dirty="0" err="1"/>
              <a:t>by</a:t>
            </a:r>
            <a:r>
              <a:rPr lang="tr-TR" b="0" dirty="0"/>
              <a:t> </a:t>
            </a:r>
            <a:r>
              <a:rPr lang="tr-TR" b="0" dirty="0" err="1"/>
              <a:t>twenty</a:t>
            </a:r>
            <a:r>
              <a:rPr lang="tr-TR" b="0" dirty="0"/>
              <a:t> </a:t>
            </a:r>
            <a:r>
              <a:rPr lang="tr-TR" b="0" dirty="0" err="1"/>
              <a:t>one</a:t>
            </a:r>
            <a:r>
              <a:rPr lang="tr-TR" b="0" dirty="0"/>
              <a:t> </a:t>
            </a:r>
            <a:r>
              <a:rPr lang="tr-TR" b="0" dirty="0" err="1"/>
              <a:t>percent</a:t>
            </a:r>
            <a:r>
              <a:rPr lang="tr-TR" b="0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73646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concludes</a:t>
            </a:r>
            <a:r>
              <a:rPr lang="tr-TR" dirty="0"/>
              <a:t> </a:t>
            </a:r>
            <a:r>
              <a:rPr lang="tr-TR" dirty="0" err="1"/>
              <a:t>my</a:t>
            </a:r>
            <a:r>
              <a:rPr lang="tr-TR" dirty="0"/>
              <a:t> talk. </a:t>
            </a:r>
            <a:r>
              <a:rPr lang="tr-TR" dirty="0" err="1"/>
              <a:t>Thank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time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attention</a:t>
            </a:r>
            <a:r>
              <a:rPr lang="tr-TR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363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[CLICK]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schedules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oldest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[CLICK] </a:t>
            </a:r>
            <a:r>
              <a:rPr lang="tr-TR" dirty="0" err="1"/>
              <a:t>brings</a:t>
            </a:r>
            <a:r>
              <a:rPr lang="tr-TR" dirty="0"/>
              <a:t> </a:t>
            </a:r>
            <a:r>
              <a:rPr lang="tr-TR" dirty="0" err="1"/>
              <a:t>row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row</a:t>
            </a:r>
            <a:r>
              <a:rPr lang="tr-TR" dirty="0"/>
              <a:t> </a:t>
            </a:r>
            <a:r>
              <a:rPr lang="tr-TR" dirty="0" err="1"/>
              <a:t>buffer</a:t>
            </a: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[CLICK]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read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row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can be </a:t>
            </a:r>
            <a:r>
              <a:rPr lang="tr-TR" dirty="0" err="1"/>
              <a:t>served</a:t>
            </a:r>
            <a:r>
              <a:rPr lang="tr-TR" dirty="0"/>
              <a:t> </a:t>
            </a:r>
            <a:r>
              <a:rPr lang="tr-TR" dirty="0" err="1"/>
              <a:t>quickly</a:t>
            </a:r>
            <a:r>
              <a:rPr lang="tr-TR" dirty="0"/>
              <a:t> since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row</a:t>
            </a:r>
            <a:r>
              <a:rPr lang="tr-TR" dirty="0"/>
              <a:t> is </a:t>
            </a:r>
            <a:r>
              <a:rPr lang="tr-TR" dirty="0" err="1"/>
              <a:t>already</a:t>
            </a:r>
            <a:r>
              <a:rPr lang="tr-TR" dirty="0"/>
              <a:t> </a:t>
            </a:r>
            <a:r>
              <a:rPr lang="tr-TR" dirty="0" err="1"/>
              <a:t>open</a:t>
            </a:r>
            <a:r>
              <a:rPr lang="tr-TR" dirty="0"/>
              <a:t>, </a:t>
            </a:r>
            <a:r>
              <a:rPr lang="tr-TR" dirty="0" err="1"/>
              <a:t>therefore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  <a:r>
              <a:rPr lang="tr-TR" dirty="0" err="1"/>
              <a:t>schedules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next</a:t>
            </a: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[CLICK] </a:t>
            </a:r>
            <a:r>
              <a:rPr lang="tr-TR" dirty="0" err="1"/>
              <a:t>Then</a:t>
            </a:r>
            <a:r>
              <a:rPr lang="tr-TR" dirty="0"/>
              <a:t> since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row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, it </a:t>
            </a:r>
            <a:r>
              <a:rPr lang="tr-TR" dirty="0" err="1"/>
              <a:t>schedules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oldest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is a </a:t>
            </a:r>
            <a:r>
              <a:rPr lang="tr-TR" dirty="0" err="1"/>
              <a:t>read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row</a:t>
            </a:r>
            <a:r>
              <a:rPr lang="tr-TR" dirty="0"/>
              <a:t> </a:t>
            </a:r>
            <a:r>
              <a:rPr lang="tr-TR" dirty="0" err="1"/>
              <a:t>three</a:t>
            </a: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[CLICK]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continues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Schedule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order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807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Let’s</a:t>
            </a:r>
            <a:r>
              <a:rPr lang="tr-TR" dirty="0"/>
              <a:t> </a:t>
            </a:r>
            <a:r>
              <a:rPr lang="tr-TR" dirty="0" err="1"/>
              <a:t>continue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motivation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863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[CLICK] True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in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real</a:t>
            </a:r>
            <a:r>
              <a:rPr lang="tr-TR" dirty="0"/>
              <a:t>-World </a:t>
            </a:r>
            <a:r>
              <a:rPr lang="tr-TR" dirty="0" err="1"/>
              <a:t>applications</a:t>
            </a:r>
            <a:endParaRPr lang="tr-TR" dirty="0"/>
          </a:p>
          <a:p>
            <a:r>
              <a:rPr lang="tr-TR" dirty="0"/>
              <a:t>[CLICK]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quality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is </a:t>
            </a:r>
            <a:r>
              <a:rPr lang="tr-TR" dirty="0" err="1"/>
              <a:t>especially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a </a:t>
            </a:r>
            <a:r>
              <a:rPr lang="tr-TR" dirty="0" err="1"/>
              <a:t>wide</a:t>
            </a:r>
            <a:r>
              <a:rPr lang="tr-TR" dirty="0"/>
              <a:t> </a:t>
            </a:r>
            <a:r>
              <a:rPr lang="tr-TR" dirty="0" err="1"/>
              <a:t>range</a:t>
            </a:r>
            <a:r>
              <a:rPr lang="tr-TR" dirty="0"/>
              <a:t> of </a:t>
            </a:r>
            <a:r>
              <a:rPr lang="tr-TR" dirty="0" err="1"/>
              <a:t>security</a:t>
            </a:r>
            <a:r>
              <a:rPr lang="tr-TR" dirty="0"/>
              <a:t>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cryptographic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generation</a:t>
            </a:r>
            <a:r>
              <a:rPr lang="tr-TR" dirty="0"/>
              <a:t>, </a:t>
            </a:r>
            <a:r>
              <a:rPr lang="tr-TR" dirty="0" err="1"/>
              <a:t>authentication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countermeasures</a:t>
            </a:r>
            <a:r>
              <a:rPr lang="tr-TR" dirty="0"/>
              <a:t> </a:t>
            </a:r>
            <a:r>
              <a:rPr lang="tr-TR" dirty="0" err="1"/>
              <a:t>against</a:t>
            </a:r>
            <a:r>
              <a:rPr lang="tr-TR" dirty="0"/>
              <a:t> hardware </a:t>
            </a:r>
            <a:r>
              <a:rPr lang="tr-TR" dirty="0" err="1"/>
              <a:t>attacks</a:t>
            </a:r>
            <a:r>
              <a:rPr lang="tr-TR" dirty="0"/>
              <a:t>. </a:t>
            </a:r>
          </a:p>
          <a:p>
            <a:r>
              <a:rPr lang="tr-TR" dirty="0"/>
              <a:t>[CLICK] </a:t>
            </a:r>
            <a:r>
              <a:rPr lang="tr-TR" dirty="0" err="1"/>
              <a:t>Emerging</a:t>
            </a:r>
            <a:r>
              <a:rPr lang="tr-TR" dirty="0"/>
              <a:t> </a:t>
            </a:r>
            <a:r>
              <a:rPr lang="tr-TR" dirty="0" err="1"/>
              <a:t>security</a:t>
            </a:r>
            <a:r>
              <a:rPr lang="tr-TR" dirty="0"/>
              <a:t> </a:t>
            </a:r>
            <a:r>
              <a:rPr lang="tr-TR" dirty="0" err="1"/>
              <a:t>protocols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quantum</a:t>
            </a:r>
            <a:r>
              <a:rPr lang="tr-TR" dirty="0"/>
              <a:t>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distribution</a:t>
            </a:r>
            <a:r>
              <a:rPr lang="tr-TR" dirty="0"/>
              <a:t> </a:t>
            </a:r>
            <a:r>
              <a:rPr lang="tr-TR" dirty="0" err="1"/>
              <a:t>protocols</a:t>
            </a:r>
            <a:r>
              <a:rPr lang="tr-TR" dirty="0"/>
              <a:t> </a:t>
            </a:r>
            <a:r>
              <a:rPr lang="tr-TR" dirty="0" err="1"/>
              <a:t>provide</a:t>
            </a:r>
            <a:r>
              <a:rPr lang="tr-TR" dirty="0"/>
              <a:t> </a:t>
            </a:r>
            <a:r>
              <a:rPr lang="tr-TR" dirty="0" err="1"/>
              <a:t>stronger</a:t>
            </a:r>
            <a:r>
              <a:rPr lang="tr-TR" dirty="0"/>
              <a:t> </a:t>
            </a:r>
            <a:r>
              <a:rPr lang="tr-TR" dirty="0" err="1"/>
              <a:t>security</a:t>
            </a:r>
            <a:r>
              <a:rPr lang="tr-TR" dirty="0"/>
              <a:t> </a:t>
            </a:r>
            <a:r>
              <a:rPr lang="tr-TR" dirty="0" err="1"/>
              <a:t>guarantees</a:t>
            </a:r>
            <a:r>
              <a:rPr lang="tr-TR" dirty="0"/>
              <a:t> </a:t>
            </a:r>
            <a:r>
              <a:rPr lang="tr-TR" dirty="0" err="1"/>
              <a:t>against</a:t>
            </a:r>
            <a:r>
              <a:rPr lang="tr-TR" dirty="0"/>
              <a:t> </a:t>
            </a:r>
            <a:r>
              <a:rPr lang="tr-TR" dirty="0" err="1"/>
              <a:t>attacks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target</a:t>
            </a:r>
            <a:r>
              <a:rPr lang="tr-TR" dirty="0"/>
              <a:t> </a:t>
            </a:r>
            <a:r>
              <a:rPr lang="tr-TR" dirty="0" err="1"/>
              <a:t>weak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protocols</a:t>
            </a:r>
            <a:r>
              <a:rPr lang="tr-TR" dirty="0"/>
              <a:t> </a:t>
            </a:r>
            <a:r>
              <a:rPr lang="tr-TR" dirty="0" err="1"/>
              <a:t>require</a:t>
            </a:r>
            <a:r>
              <a:rPr lang="tr-TR" dirty="0"/>
              <a:t> a </a:t>
            </a: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true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throughput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order</a:t>
            </a:r>
            <a:r>
              <a:rPr lang="tr-TR" dirty="0"/>
              <a:t> of </a:t>
            </a:r>
            <a:r>
              <a:rPr lang="tr-TR" dirty="0" err="1"/>
              <a:t>several</a:t>
            </a:r>
            <a:r>
              <a:rPr lang="tr-TR" dirty="0"/>
              <a:t> </a:t>
            </a:r>
            <a:r>
              <a:rPr lang="tr-TR" dirty="0" err="1"/>
              <a:t>gigabits</a:t>
            </a:r>
            <a:r>
              <a:rPr lang="tr-TR" dirty="0"/>
              <a:t> </a:t>
            </a:r>
            <a:r>
              <a:rPr lang="tr-TR" dirty="0" err="1"/>
              <a:t>per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.</a:t>
            </a:r>
          </a:p>
          <a:p>
            <a:r>
              <a:rPr lang="tr-TR" dirty="0"/>
              <a:t>[CLICK]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cases</a:t>
            </a:r>
            <a:r>
              <a:rPr lang="tr-TR" dirty="0"/>
              <a:t> of </a:t>
            </a:r>
            <a:r>
              <a:rPr lang="tr-TR" dirty="0" err="1"/>
              <a:t>true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randomized</a:t>
            </a:r>
            <a:r>
              <a:rPr lang="tr-TR" dirty="0"/>
              <a:t> </a:t>
            </a:r>
            <a:r>
              <a:rPr lang="tr-TR" dirty="0" err="1"/>
              <a:t>algorithms</a:t>
            </a:r>
            <a:r>
              <a:rPr lang="tr-TR" dirty="0"/>
              <a:t>, </a:t>
            </a:r>
            <a:r>
              <a:rPr lang="tr-TR" dirty="0" err="1"/>
              <a:t>scientific</a:t>
            </a:r>
            <a:r>
              <a:rPr lang="tr-TR" dirty="0"/>
              <a:t> </a:t>
            </a:r>
            <a:r>
              <a:rPr lang="tr-TR" dirty="0" err="1"/>
              <a:t>simulation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statistical</a:t>
            </a:r>
            <a:r>
              <a:rPr lang="tr-TR" dirty="0"/>
              <a:t> </a:t>
            </a:r>
            <a:r>
              <a:rPr lang="tr-TR" dirty="0" err="1"/>
              <a:t>sampling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85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[CLICK} True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only</a:t>
            </a:r>
            <a:r>
              <a:rPr lang="tr-TR" dirty="0"/>
              <a:t> </a:t>
            </a:r>
            <a:r>
              <a:rPr lang="tr-TR" dirty="0" err="1"/>
              <a:t>generated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sampling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/>
              <a:t>processes</a:t>
            </a:r>
            <a:r>
              <a:rPr lang="tr-TR" dirty="0"/>
              <a:t> </a:t>
            </a:r>
          </a:p>
          <a:p>
            <a:r>
              <a:rPr lang="tr-TR" dirty="0" err="1"/>
              <a:t>such</a:t>
            </a:r>
            <a:r>
              <a:rPr lang="tr-TR" dirty="0"/>
              <a:t> as </a:t>
            </a:r>
          </a:p>
          <a:p>
            <a:r>
              <a:rPr lang="tr-TR" dirty="0"/>
              <a:t>[CLICK] </a:t>
            </a:r>
            <a:r>
              <a:rPr lang="tr-TR" dirty="0" err="1"/>
              <a:t>thermal</a:t>
            </a:r>
            <a:r>
              <a:rPr lang="tr-TR" dirty="0"/>
              <a:t> </a:t>
            </a:r>
            <a:r>
              <a:rPr lang="tr-TR" dirty="0" err="1"/>
              <a:t>noise</a:t>
            </a:r>
            <a:r>
              <a:rPr lang="tr-TR" dirty="0"/>
              <a:t>,</a:t>
            </a:r>
          </a:p>
          <a:p>
            <a:r>
              <a:rPr lang="tr-TR" dirty="0"/>
              <a:t> </a:t>
            </a:r>
            <a:r>
              <a:rPr lang="tr-TR" dirty="0" err="1"/>
              <a:t>clock</a:t>
            </a:r>
            <a:r>
              <a:rPr lang="tr-TR" dirty="0"/>
              <a:t> </a:t>
            </a:r>
            <a:r>
              <a:rPr lang="tr-TR" dirty="0" err="1"/>
              <a:t>jitter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</a:p>
          <a:p>
            <a:r>
              <a:rPr lang="tr-TR" dirty="0" err="1"/>
              <a:t>brownian</a:t>
            </a:r>
            <a:r>
              <a:rPr lang="tr-TR" dirty="0"/>
              <a:t> </a:t>
            </a:r>
            <a:r>
              <a:rPr lang="tr-TR" dirty="0" err="1"/>
              <a:t>motion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20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8E83-158B-4B59-84E9-E280E6DBC3FC}" type="datetime1">
              <a:rPr lang="tr-TR" smtClean="0"/>
              <a:t>28.03.2022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36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333B-CC29-4525-88F0-A44EF15B0F10}" type="datetime1">
              <a:rPr lang="tr-TR" smtClean="0"/>
              <a:t>28.03.2022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35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644-7E65-48F8-93BF-10F482289F2D}" type="datetime1">
              <a:rPr lang="tr-TR" smtClean="0"/>
              <a:t>28.03.2022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98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" y="0"/>
            <a:ext cx="8894618" cy="1088967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88967"/>
            <a:ext cx="9143999" cy="5087996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1078" y="6517178"/>
            <a:ext cx="1033897" cy="204298"/>
          </a:xfrm>
        </p:spPr>
        <p:txBody>
          <a:bodyPr/>
          <a:lstStyle/>
          <a:p>
            <a:fld id="{A332BEE0-9135-4AC6-885F-82FD1AE2535E}" type="datetime1">
              <a:rPr lang="tr-TR" smtClean="0"/>
              <a:t>28.03.2022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8299" y="6517178"/>
            <a:ext cx="4427556" cy="20429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855" y="6517178"/>
            <a:ext cx="427066" cy="204298"/>
          </a:xfrm>
        </p:spPr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Graphic 2">
            <a:extLst>
              <a:ext uri="{FF2B5EF4-FFF2-40B4-BE49-F238E27FC236}">
                <a16:creationId xmlns:a16="http://schemas.microsoft.com/office/drawing/2014/main" id="{2D315ADC-F693-4AFB-AC3B-1C4C4DCE7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" y="6514678"/>
            <a:ext cx="1315489" cy="25307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7CD7E1F-2BC4-43A3-B865-BF265D6ED2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83" y="6399863"/>
            <a:ext cx="2000250" cy="41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36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D87A-3270-44B8-81B9-EE9946E7E5FC}" type="datetime1">
              <a:rPr lang="tr-TR" smtClean="0"/>
              <a:t>28.03.2022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60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979C-F9C2-4CFE-B5A9-0C6B05A5D3EC}" type="datetime1">
              <a:rPr lang="tr-TR" smtClean="0"/>
              <a:t>28.03.2022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24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7655-2E18-480C-9064-E1B296A32B7A}" type="datetime1">
              <a:rPr lang="tr-TR" smtClean="0"/>
              <a:t>28.03.2022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60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BE6C-826E-4CEC-84E2-E26B95886B92}" type="datetime1">
              <a:rPr lang="tr-TR" smtClean="0"/>
              <a:t>28.03.2022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64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6753-E1F1-41BE-961E-DEE85F5F88E3}" type="datetime1">
              <a:rPr lang="tr-TR" smtClean="0"/>
              <a:t>28.03.2022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34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802B-CCFE-42A6-B3E1-C435C701A830}" type="datetime1">
              <a:rPr lang="tr-TR" smtClean="0"/>
              <a:t>28.03.2022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38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78DC-E34F-485C-BBC9-32750B73CCB6}" type="datetime1">
              <a:rPr lang="tr-TR" smtClean="0"/>
              <a:t>28.03.2022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86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F34D-9950-478C-A4B2-CD9A98A43558}" type="datetime1">
              <a:rPr lang="tr-TR" smtClean="0"/>
              <a:t>28.03.2022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15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201.01385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F5C38135-C31C-4859-BE70-466908B3B653}"/>
              </a:ext>
            </a:extLst>
          </p:cNvPr>
          <p:cNvSpPr/>
          <p:nvPr/>
        </p:nvSpPr>
        <p:spPr>
          <a:xfrm>
            <a:off x="0" y="-126999"/>
            <a:ext cx="9144000" cy="2786310"/>
          </a:xfrm>
          <a:prstGeom prst="rect">
            <a:avLst/>
          </a:prstGeom>
          <a:solidFill>
            <a:srgbClr val="DC30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9EEB02B-BE3F-47E1-A018-F06E2E333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5804"/>
            <a:ext cx="9144000" cy="1606556"/>
          </a:xfrm>
        </p:spPr>
        <p:txBody>
          <a:bodyPr>
            <a:normAutofit fontScale="90000"/>
          </a:bodyPr>
          <a:lstStyle/>
          <a:p>
            <a:r>
              <a:rPr lang="tr-TR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DR-</a:t>
            </a:r>
            <a:r>
              <a:rPr lang="tr-TR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STRaNGe</a:t>
            </a:r>
            <a:r>
              <a:rPr lang="tr-TR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br>
              <a:rPr lang="tr-TR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tr-TR" sz="31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End-to-End</a:t>
            </a:r>
            <a:r>
              <a:rPr lang="tr-TR" sz="31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31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System</a:t>
            </a:r>
            <a:r>
              <a:rPr lang="tr-TR" sz="31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Design </a:t>
            </a:r>
            <a:br>
              <a:rPr lang="tr-TR" sz="31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tr-TR" sz="31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tr-TR" sz="31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DRAM-</a:t>
            </a:r>
            <a:r>
              <a:rPr lang="tr-TR" sz="31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based</a:t>
            </a:r>
            <a:r>
              <a:rPr lang="tr-TR" sz="31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True </a:t>
            </a:r>
            <a:r>
              <a:rPr lang="tr-TR" sz="31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Random</a:t>
            </a:r>
            <a:r>
              <a:rPr lang="tr-TR" sz="31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31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Number</a:t>
            </a:r>
            <a:r>
              <a:rPr lang="tr-TR" sz="31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31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Generators</a:t>
            </a:r>
            <a:endParaRPr lang="tr-TR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6389CBC-1C94-4528-B5C8-39BE89BA7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283" y="3017899"/>
            <a:ext cx="8355434" cy="1505367"/>
          </a:xfrm>
        </p:spPr>
        <p:txBody>
          <a:bodyPr>
            <a:noAutofit/>
          </a:bodyPr>
          <a:lstStyle/>
          <a:p>
            <a:r>
              <a:rPr lang="tr-TR" b="1" u="sng" dirty="0">
                <a:solidFill>
                  <a:srgbClr val="262626"/>
                </a:solidFill>
              </a:rPr>
              <a:t>F. Nisa Bostancı</a:t>
            </a:r>
          </a:p>
          <a:p>
            <a:r>
              <a:rPr lang="tr-TR" b="1" dirty="0" err="1">
                <a:solidFill>
                  <a:srgbClr val="262626"/>
                </a:solidFill>
              </a:rPr>
              <a:t>Ataberk</a:t>
            </a:r>
            <a:r>
              <a:rPr lang="tr-TR" b="1" dirty="0">
                <a:solidFill>
                  <a:srgbClr val="262626"/>
                </a:solidFill>
              </a:rPr>
              <a:t> Olgun   </a:t>
            </a:r>
            <a:r>
              <a:rPr lang="tr-TR" b="1" dirty="0" err="1">
                <a:solidFill>
                  <a:srgbClr val="262626"/>
                </a:solidFill>
              </a:rPr>
              <a:t>Lois</a:t>
            </a:r>
            <a:r>
              <a:rPr lang="tr-TR" b="1" dirty="0">
                <a:solidFill>
                  <a:srgbClr val="262626"/>
                </a:solidFill>
              </a:rPr>
              <a:t> </a:t>
            </a:r>
            <a:r>
              <a:rPr lang="tr-TR" b="1" dirty="0" err="1">
                <a:solidFill>
                  <a:srgbClr val="262626"/>
                </a:solidFill>
              </a:rPr>
              <a:t>Orosa</a:t>
            </a:r>
            <a:r>
              <a:rPr lang="tr-TR" b="1" dirty="0">
                <a:solidFill>
                  <a:srgbClr val="262626"/>
                </a:solidFill>
              </a:rPr>
              <a:t>   A. Giray Yağlıkçı</a:t>
            </a:r>
          </a:p>
          <a:p>
            <a:r>
              <a:rPr lang="tr-TR" b="1" dirty="0" err="1">
                <a:solidFill>
                  <a:srgbClr val="262626"/>
                </a:solidFill>
              </a:rPr>
              <a:t>Jeremie</a:t>
            </a:r>
            <a:r>
              <a:rPr lang="tr-TR" b="1" dirty="0">
                <a:solidFill>
                  <a:srgbClr val="262626"/>
                </a:solidFill>
              </a:rPr>
              <a:t> S. Kim   Hasan Hassan    Oğuz Ergin   Onur Mutlu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C59CA5C-0D15-49C8-A3D0-B2AAA002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8050" y="6356351"/>
            <a:ext cx="3086100" cy="3651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C7595620-9FC7-44DE-8AD8-D8AC09ABF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8723" y="5195751"/>
            <a:ext cx="2251491" cy="43314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7BF99127-D767-4543-86FE-A8DB9F03BF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0" t="33599" r="12247" b="30996"/>
          <a:stretch/>
        </p:blipFill>
        <p:spPr>
          <a:xfrm>
            <a:off x="1101760" y="6010351"/>
            <a:ext cx="2665416" cy="458568"/>
          </a:xfrm>
          <a:prstGeom prst="rect">
            <a:avLst/>
          </a:prstGeom>
        </p:spPr>
      </p:pic>
      <p:pic>
        <p:nvPicPr>
          <p:cNvPr id="15" name="Picture 4" descr="TOBB ETÜ">
            <a:extLst>
              <a:ext uri="{FF2B5EF4-FFF2-40B4-BE49-F238E27FC236}">
                <a16:creationId xmlns:a16="http://schemas.microsoft.com/office/drawing/2014/main" id="{D0B0B550-1715-40CE-8264-699B08021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87" y="5912773"/>
            <a:ext cx="2451463" cy="65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 4">
            <a:extLst>
              <a:ext uri="{FF2B5EF4-FFF2-40B4-BE49-F238E27FC236}">
                <a16:creationId xmlns:a16="http://schemas.microsoft.com/office/drawing/2014/main" id="{BA72FE7F-5E10-4056-A53C-3059158BB11C}"/>
              </a:ext>
            </a:extLst>
          </p:cNvPr>
          <p:cNvGrpSpPr/>
          <p:nvPr/>
        </p:nvGrpSpPr>
        <p:grpSpPr>
          <a:xfrm>
            <a:off x="5162387" y="5097116"/>
            <a:ext cx="2806679" cy="620249"/>
            <a:chOff x="4914664" y="4975277"/>
            <a:chExt cx="3161894" cy="698748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EA7E4AF-A1B2-4824-B584-0B7BFEAD18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92" b="1426"/>
            <a:stretch/>
          </p:blipFill>
          <p:spPr bwMode="auto">
            <a:xfrm>
              <a:off x="5988114" y="4975277"/>
              <a:ext cx="2088444" cy="69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F3FB1118-DD2D-45FA-85E4-763F23D153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94" b="9239"/>
            <a:stretch/>
          </p:blipFill>
          <p:spPr bwMode="auto">
            <a:xfrm>
              <a:off x="4914664" y="5064446"/>
              <a:ext cx="1073450" cy="485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185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34F4B6-4D91-4009-9220-0595A782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True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Generators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F9FCE6-6AB3-4594-9269-FF69FEF3B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4" y="1088967"/>
            <a:ext cx="8773929" cy="5087996"/>
          </a:xfrm>
        </p:spPr>
        <p:txBody>
          <a:bodyPr>
            <a:normAutofit/>
          </a:bodyPr>
          <a:lstStyle/>
          <a:p>
            <a:r>
              <a:rPr lang="tr-TR" sz="3200" dirty="0" err="1"/>
              <a:t>Systems</a:t>
            </a:r>
            <a:r>
              <a:rPr lang="tr-TR" sz="3200" dirty="0"/>
              <a:t> can </a:t>
            </a:r>
            <a:r>
              <a:rPr lang="tr-TR" sz="3200" dirty="0" err="1"/>
              <a:t>generate</a:t>
            </a:r>
            <a:r>
              <a:rPr lang="tr-TR" sz="3200" dirty="0"/>
              <a:t> </a:t>
            </a:r>
            <a:r>
              <a:rPr lang="tr-TR" sz="3200" dirty="0" err="1"/>
              <a:t>true</a:t>
            </a:r>
            <a:r>
              <a:rPr lang="tr-TR" sz="3200" dirty="0"/>
              <a:t> </a:t>
            </a:r>
            <a:r>
              <a:rPr lang="tr-TR" sz="3200" dirty="0" err="1"/>
              <a:t>random</a:t>
            </a:r>
            <a:r>
              <a:rPr lang="tr-TR" sz="3200" dirty="0"/>
              <a:t> </a:t>
            </a:r>
            <a:r>
              <a:rPr lang="tr-TR" sz="3200" dirty="0" err="1"/>
              <a:t>numbers</a:t>
            </a:r>
            <a:r>
              <a:rPr lang="tr-TR" sz="3200" dirty="0"/>
              <a:t> </a:t>
            </a:r>
            <a:br>
              <a:rPr lang="tr-TR" sz="3200" dirty="0"/>
            </a:br>
            <a:r>
              <a:rPr lang="tr-TR" sz="3200" dirty="0" err="1"/>
              <a:t>with</a:t>
            </a:r>
            <a:r>
              <a:rPr lang="tr-TR" sz="3200" dirty="0"/>
              <a:t> </a:t>
            </a:r>
            <a:r>
              <a:rPr lang="tr-TR" sz="3200" b="1" dirty="0" err="1">
                <a:solidFill>
                  <a:schemeClr val="accent1">
                    <a:lumMod val="75000"/>
                  </a:schemeClr>
                </a:solidFill>
              </a:rPr>
              <a:t>dedicated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 hardware </a:t>
            </a:r>
            <a:r>
              <a:rPr lang="tr-TR" sz="3200" b="1" dirty="0" err="1">
                <a:solidFill>
                  <a:schemeClr val="accent1">
                    <a:lumMod val="75000"/>
                  </a:schemeClr>
                </a:solidFill>
              </a:rPr>
              <a:t>true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200" b="1" dirty="0" err="1">
                <a:solidFill>
                  <a:schemeClr val="accent1">
                    <a:lumMod val="75000"/>
                  </a:schemeClr>
                </a:solidFill>
              </a:rPr>
              <a:t>random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200" b="1" dirty="0" err="1">
                <a:solidFill>
                  <a:schemeClr val="accent1">
                    <a:lumMod val="75000"/>
                  </a:schemeClr>
                </a:solidFill>
              </a:rPr>
              <a:t>number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200" b="1" dirty="0" err="1">
                <a:solidFill>
                  <a:schemeClr val="accent1">
                    <a:lumMod val="75000"/>
                  </a:schemeClr>
                </a:solidFill>
              </a:rPr>
              <a:t>generators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tr-TR" sz="3200" b="1" dirty="0" err="1">
                <a:solidFill>
                  <a:schemeClr val="accent1">
                    <a:lumMod val="75000"/>
                  </a:schemeClr>
                </a:solidFill>
              </a:rPr>
              <a:t>TRNGs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742950" lvl="1" indent="-285750"/>
            <a:r>
              <a:rPr lang="tr-TR" sz="2800" dirty="0" err="1"/>
              <a:t>Sample</a:t>
            </a:r>
            <a:r>
              <a:rPr lang="tr-TR" sz="2800" dirty="0"/>
              <a:t> </a:t>
            </a:r>
            <a:r>
              <a:rPr lang="tr-TR" sz="2800" dirty="0" err="1"/>
              <a:t>non-deterministic</a:t>
            </a:r>
            <a:r>
              <a:rPr lang="tr-TR" sz="2800" dirty="0"/>
              <a:t> </a:t>
            </a:r>
            <a:r>
              <a:rPr lang="tr-TR" sz="2800" dirty="0" err="1"/>
              <a:t>various</a:t>
            </a:r>
            <a:r>
              <a:rPr lang="tr-TR" sz="2800" dirty="0"/>
              <a:t> </a:t>
            </a:r>
            <a:r>
              <a:rPr lang="tr-TR" sz="2800" dirty="0" err="1"/>
              <a:t>physical</a:t>
            </a:r>
            <a:r>
              <a:rPr lang="tr-TR" sz="2800" dirty="0"/>
              <a:t> </a:t>
            </a:r>
            <a:r>
              <a:rPr lang="tr-TR" sz="2800" dirty="0" err="1"/>
              <a:t>phenomena</a:t>
            </a:r>
            <a:endParaRPr lang="tr-TR" sz="2800" dirty="0"/>
          </a:p>
          <a:p>
            <a:pPr marL="742950" lvl="1" indent="-285750"/>
            <a:r>
              <a:rPr lang="tr-TR" sz="2800" dirty="0"/>
              <a:t>Not </a:t>
            </a:r>
            <a:r>
              <a:rPr lang="tr-TR" sz="2800" dirty="0" err="1"/>
              <a:t>suitable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all</a:t>
            </a:r>
            <a:r>
              <a:rPr lang="tr-TR" sz="2800" dirty="0"/>
              <a:t> </a:t>
            </a:r>
            <a:r>
              <a:rPr lang="tr-TR" sz="2800" dirty="0" err="1"/>
              <a:t>systems</a:t>
            </a:r>
            <a:endParaRPr lang="tr-TR" sz="2800" dirty="0"/>
          </a:p>
          <a:p>
            <a:pPr marL="285750" indent="-285750"/>
            <a:endParaRPr lang="tr-TR" dirty="0"/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F87F9FF-D423-4361-AFF9-6349283B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B8DA215-F2D4-4A55-B6CD-461EA742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10</a:t>
            </a:fld>
            <a:endParaRPr lang="tr-TR"/>
          </a:p>
        </p:txBody>
      </p:sp>
      <p:pic>
        <p:nvPicPr>
          <p:cNvPr id="6" name="Picture 6" descr="Samsung's New HBM2 Memory Has 1.2 TFLOPS of Embedded Processing Power |  Tom's Hardware">
            <a:extLst>
              <a:ext uri="{FF2B5EF4-FFF2-40B4-BE49-F238E27FC236}">
                <a16:creationId xmlns:a16="http://schemas.microsoft.com/office/drawing/2014/main" id="{0DF9B57A-8963-4746-B100-A1244CAEC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26829" r="12417" b="21602"/>
          <a:stretch/>
        </p:blipFill>
        <p:spPr bwMode="auto">
          <a:xfrm>
            <a:off x="4845689" y="4162420"/>
            <a:ext cx="2825358" cy="13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edBoard Zynq-7000 - FPGA - DIGILENT - Elektrovadi">
            <a:extLst>
              <a:ext uri="{FF2B5EF4-FFF2-40B4-BE49-F238E27FC236}">
                <a16:creationId xmlns:a16="http://schemas.microsoft.com/office/drawing/2014/main" id="{27E71C17-EE0E-4A4F-880B-926BD6A43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8" b="10367"/>
          <a:stretch/>
        </p:blipFill>
        <p:spPr bwMode="auto">
          <a:xfrm>
            <a:off x="1472953" y="4013755"/>
            <a:ext cx="2498040" cy="192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6181ED-A994-4432-B12E-D2B82282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Why</a:t>
            </a:r>
            <a:r>
              <a:rPr lang="tr-TR" dirty="0"/>
              <a:t> DRAM-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TRNGs</a:t>
            </a:r>
            <a:r>
              <a:rPr lang="tr-TR" dirty="0"/>
              <a:t>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EC6B1A-D636-45B7-AE43-E7FF2666F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4" y="1088967"/>
            <a:ext cx="8894618" cy="5087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DRAM</a:t>
            </a:r>
            <a:r>
              <a:rPr lang="tr-TR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3200" dirty="0"/>
              <a:t>is </a:t>
            </a:r>
            <a:r>
              <a:rPr lang="tr-TR" sz="3200" dirty="0" err="1"/>
              <a:t>everywhere</a:t>
            </a:r>
            <a:endParaRPr lang="tr-TR" sz="3200" dirty="0"/>
          </a:p>
          <a:p>
            <a:pPr marL="0" indent="0">
              <a:buNone/>
            </a:pPr>
            <a:endParaRPr lang="tr-TR" sz="2800" dirty="0"/>
          </a:p>
          <a:p>
            <a:pPr lvl="1"/>
            <a:endParaRPr lang="tr-TR" sz="2800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3077997-8DA7-46AC-B835-D1DBB20F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C05882B-EA1C-458A-A23E-7981653D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11</a:t>
            </a:fld>
            <a:endParaRPr lang="tr-TR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1D066C6-0CAB-4D5F-94BF-789CBDE14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7" b="8150"/>
          <a:stretch/>
        </p:blipFill>
        <p:spPr bwMode="auto">
          <a:xfrm>
            <a:off x="1692728" y="1748480"/>
            <a:ext cx="575854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79805558-6732-4E5C-A122-D1AC367645D4}"/>
              </a:ext>
            </a:extLst>
          </p:cNvPr>
          <p:cNvSpPr/>
          <p:nvPr/>
        </p:nvSpPr>
        <p:spPr>
          <a:xfrm>
            <a:off x="820480" y="4635618"/>
            <a:ext cx="7230287" cy="12450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DRAM-</a:t>
            </a:r>
            <a:r>
              <a:rPr lang="tr-TR" sz="2400" dirty="0" err="1">
                <a:solidFill>
                  <a:schemeClr val="tx1"/>
                </a:solidFill>
              </a:rPr>
              <a:t>based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TRNGs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enable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true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random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number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generation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within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widely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available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DRAM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chips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5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0DC9E2-2382-4F28-910E-22790131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DRAM-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TRNGs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3C072E5-D796-4872-BDE9-64C7EA57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0418E4D-6A6F-4A87-A89E-ED70422C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12</a:t>
            </a:fld>
            <a:endParaRPr lang="tr-TR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92FF5690-052E-477A-853E-BBAC6EB891A3}"/>
              </a:ext>
            </a:extLst>
          </p:cNvPr>
          <p:cNvSpPr txBox="1"/>
          <p:nvPr/>
        </p:nvSpPr>
        <p:spPr>
          <a:xfrm>
            <a:off x="1805046" y="2058929"/>
            <a:ext cx="649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Fundamentally Slow: </a:t>
            </a:r>
            <a:r>
              <a:rPr lang="en-TR" sz="2400" dirty="0">
                <a:latin typeface="Cambria" panose="02040503050406030204" pitchFamily="18" charset="0"/>
              </a:rPr>
              <a:t>cells leak charge slowly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8D18805D-4A22-4876-9E69-C9AEC1C84709}"/>
              </a:ext>
            </a:extLst>
          </p:cNvPr>
          <p:cNvSpPr txBox="1"/>
          <p:nvPr/>
        </p:nvSpPr>
        <p:spPr>
          <a:xfrm>
            <a:off x="1805046" y="3508012"/>
            <a:ext cx="659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Fundamentally Slow: </a:t>
            </a:r>
            <a:r>
              <a:rPr lang="en-TR" sz="2400" dirty="0">
                <a:latin typeface="Cambria" panose="02040503050406030204" pitchFamily="18" charset="0"/>
              </a:rPr>
              <a:t>requires power-cycle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764601A0-70A8-42AF-A906-97437C9134B2}"/>
              </a:ext>
            </a:extLst>
          </p:cNvPr>
          <p:cNvSpPr txBox="1"/>
          <p:nvPr/>
        </p:nvSpPr>
        <p:spPr>
          <a:xfrm>
            <a:off x="1805045" y="4969403"/>
            <a:ext cx="701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400" b="1" dirty="0">
                <a:solidFill>
                  <a:schemeClr val="accent6"/>
                </a:solidFill>
                <a:latin typeface="Cambria" panose="02040503050406030204" pitchFamily="18" charset="0"/>
              </a:rPr>
              <a:t>Fast: </a:t>
            </a:r>
            <a:r>
              <a:rPr lang="tr-TR" sz="2400" dirty="0" err="1">
                <a:latin typeface="Cambria" panose="02040503050406030204" pitchFamily="18" charset="0"/>
              </a:rPr>
              <a:t>enabled</a:t>
            </a:r>
            <a:r>
              <a:rPr lang="tr-TR" sz="2400" dirty="0">
                <a:latin typeface="Cambria" panose="02040503050406030204" pitchFamily="18" charset="0"/>
              </a:rPr>
              <a:t> </a:t>
            </a:r>
            <a:r>
              <a:rPr lang="tr-TR" sz="2400" dirty="0" err="1">
                <a:latin typeface="Cambria" panose="02040503050406030204" pitchFamily="18" charset="0"/>
              </a:rPr>
              <a:t>by</a:t>
            </a:r>
            <a:r>
              <a:rPr lang="tr-TR" sz="2400" dirty="0">
                <a:latin typeface="Cambria" panose="02040503050406030204" pitchFamily="18" charset="0"/>
              </a:rPr>
              <a:t> </a:t>
            </a:r>
            <a:r>
              <a:rPr lang="tr-TR" sz="2400" dirty="0" err="1">
                <a:latin typeface="Cambria" panose="02040503050406030204" pitchFamily="18" charset="0"/>
              </a:rPr>
              <a:t>reducing</a:t>
            </a:r>
            <a:r>
              <a:rPr lang="en-TR" sz="2400" dirty="0">
                <a:latin typeface="Cambria" panose="02040503050406030204" pitchFamily="18" charset="0"/>
              </a:rPr>
              <a:t> DRAM command latencies</a:t>
            </a:r>
          </a:p>
        </p:txBody>
      </p:sp>
      <p:grpSp>
        <p:nvGrpSpPr>
          <p:cNvPr id="22" name="Grup 21">
            <a:extLst>
              <a:ext uri="{FF2B5EF4-FFF2-40B4-BE49-F238E27FC236}">
                <a16:creationId xmlns:a16="http://schemas.microsoft.com/office/drawing/2014/main" id="{672242C9-D0FA-44E3-B720-27DA8E8FA6AC}"/>
              </a:ext>
            </a:extLst>
          </p:cNvPr>
          <p:cNvGrpSpPr/>
          <p:nvPr/>
        </p:nvGrpSpPr>
        <p:grpSpPr>
          <a:xfrm>
            <a:off x="807517" y="1440865"/>
            <a:ext cx="5272646" cy="1023550"/>
            <a:chOff x="807517" y="1440865"/>
            <a:chExt cx="5272646" cy="102355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6ADD8688-6E53-46B7-916E-95FD457FA2BE}"/>
                </a:ext>
              </a:extLst>
            </p:cNvPr>
            <p:cNvSpPr txBox="1"/>
            <p:nvPr/>
          </p:nvSpPr>
          <p:spPr>
            <a:xfrm>
              <a:off x="1721918" y="1440865"/>
              <a:ext cx="4358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sz="3600" b="1" dirty="0">
                  <a:latin typeface="Cambria" panose="02040503050406030204" pitchFamily="18" charset="0"/>
                </a:rPr>
                <a:t>Retention Failures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ED4C782-F95E-400C-8B3B-39D982E28C78}"/>
                </a:ext>
              </a:extLst>
            </p:cNvPr>
            <p:cNvSpPr/>
            <p:nvPr/>
          </p:nvSpPr>
          <p:spPr>
            <a:xfrm>
              <a:off x="807517" y="1550015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1</a:t>
              </a:r>
            </a:p>
          </p:txBody>
        </p:sp>
      </p:grpSp>
      <p:grpSp>
        <p:nvGrpSpPr>
          <p:cNvPr id="23" name="Grup 22">
            <a:extLst>
              <a:ext uri="{FF2B5EF4-FFF2-40B4-BE49-F238E27FC236}">
                <a16:creationId xmlns:a16="http://schemas.microsoft.com/office/drawing/2014/main" id="{FEBF5DE3-D8FE-48DA-A124-338B0B860EE9}"/>
              </a:ext>
            </a:extLst>
          </p:cNvPr>
          <p:cNvGrpSpPr/>
          <p:nvPr/>
        </p:nvGrpSpPr>
        <p:grpSpPr>
          <a:xfrm>
            <a:off x="807517" y="2910574"/>
            <a:ext cx="5272646" cy="1013113"/>
            <a:chOff x="807517" y="2910574"/>
            <a:chExt cx="5272646" cy="1013113"/>
          </a:xfrm>
        </p:grpSpPr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F24A4594-6FC1-4263-9DE9-CF5F6E73D19B}"/>
                </a:ext>
              </a:extLst>
            </p:cNvPr>
            <p:cNvSpPr txBox="1"/>
            <p:nvPr/>
          </p:nvSpPr>
          <p:spPr>
            <a:xfrm>
              <a:off x="1721918" y="2910574"/>
              <a:ext cx="4358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sz="3600" b="1" dirty="0">
                  <a:latin typeface="Cambria" panose="02040503050406030204" pitchFamily="18" charset="0"/>
                </a:rPr>
                <a:t>Start-up Values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4D5542D-D423-4E97-8AC8-AEE2EBBF8DB2}"/>
                </a:ext>
              </a:extLst>
            </p:cNvPr>
            <p:cNvSpPr/>
            <p:nvPr/>
          </p:nvSpPr>
          <p:spPr>
            <a:xfrm>
              <a:off x="807517" y="3009287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2</a:t>
              </a:r>
            </a:p>
          </p:txBody>
        </p:sp>
      </p:grpSp>
      <p:grpSp>
        <p:nvGrpSpPr>
          <p:cNvPr id="24" name="Grup 23">
            <a:extLst>
              <a:ext uri="{FF2B5EF4-FFF2-40B4-BE49-F238E27FC236}">
                <a16:creationId xmlns:a16="http://schemas.microsoft.com/office/drawing/2014/main" id="{D4C002C8-A65B-4DAF-AEE2-5BDC75C3F0C7}"/>
              </a:ext>
            </a:extLst>
          </p:cNvPr>
          <p:cNvGrpSpPr/>
          <p:nvPr/>
        </p:nvGrpSpPr>
        <p:grpSpPr>
          <a:xfrm>
            <a:off x="807517" y="4377207"/>
            <a:ext cx="5272645" cy="936938"/>
            <a:chOff x="807517" y="4377207"/>
            <a:chExt cx="5272645" cy="936938"/>
          </a:xfrm>
        </p:grpSpPr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52653A65-5516-47B9-BE73-7DB18557F5DC}"/>
                </a:ext>
              </a:extLst>
            </p:cNvPr>
            <p:cNvSpPr txBox="1"/>
            <p:nvPr/>
          </p:nvSpPr>
          <p:spPr>
            <a:xfrm>
              <a:off x="1721917" y="4377207"/>
              <a:ext cx="4358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sz="3600" b="1" dirty="0">
                  <a:latin typeface="Cambria" panose="02040503050406030204" pitchFamily="18" charset="0"/>
                </a:rPr>
                <a:t>Timing Failures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B74CF7B-C179-4FB9-954E-F497CB4DC725}"/>
                </a:ext>
              </a:extLst>
            </p:cNvPr>
            <p:cNvSpPr/>
            <p:nvPr/>
          </p:nvSpPr>
          <p:spPr>
            <a:xfrm>
              <a:off x="807517" y="4399745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30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0DC9E2-2382-4F28-910E-22790131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DRAM-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TRNGs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3C072E5-D796-4872-BDE9-64C7EA57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0418E4D-6A6F-4A87-A89E-ED70422C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13</a:t>
            </a:fld>
            <a:endParaRPr lang="tr-TR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92FF5690-052E-477A-853E-BBAC6EB891A3}"/>
              </a:ext>
            </a:extLst>
          </p:cNvPr>
          <p:cNvSpPr txBox="1"/>
          <p:nvPr/>
        </p:nvSpPr>
        <p:spPr>
          <a:xfrm>
            <a:off x="1805046" y="2058929"/>
            <a:ext cx="649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Fundamentally Slow: </a:t>
            </a:r>
            <a:r>
              <a:rPr lang="en-TR" sz="2400" dirty="0">
                <a:latin typeface="Cambria" panose="02040503050406030204" pitchFamily="18" charset="0"/>
              </a:rPr>
              <a:t>cells leak charge slowly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8D18805D-4A22-4876-9E69-C9AEC1C84709}"/>
              </a:ext>
            </a:extLst>
          </p:cNvPr>
          <p:cNvSpPr txBox="1"/>
          <p:nvPr/>
        </p:nvSpPr>
        <p:spPr>
          <a:xfrm>
            <a:off x="1805046" y="3508012"/>
            <a:ext cx="659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Fundamentally Slow: </a:t>
            </a:r>
            <a:r>
              <a:rPr lang="en-TR" sz="2400" dirty="0">
                <a:latin typeface="Cambria" panose="02040503050406030204" pitchFamily="18" charset="0"/>
              </a:rPr>
              <a:t>requires power-cycle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764601A0-70A8-42AF-A906-97437C9134B2}"/>
              </a:ext>
            </a:extLst>
          </p:cNvPr>
          <p:cNvSpPr txBox="1"/>
          <p:nvPr/>
        </p:nvSpPr>
        <p:spPr>
          <a:xfrm>
            <a:off x="1805045" y="4969403"/>
            <a:ext cx="701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400" b="1" dirty="0">
                <a:solidFill>
                  <a:schemeClr val="accent6"/>
                </a:solidFill>
                <a:latin typeface="Cambria" panose="02040503050406030204" pitchFamily="18" charset="0"/>
              </a:rPr>
              <a:t>Fast: </a:t>
            </a:r>
            <a:r>
              <a:rPr lang="tr-TR" sz="2400" dirty="0" err="1">
                <a:latin typeface="Cambria" panose="02040503050406030204" pitchFamily="18" charset="0"/>
              </a:rPr>
              <a:t>enabled</a:t>
            </a:r>
            <a:r>
              <a:rPr lang="tr-TR" sz="2400" dirty="0">
                <a:latin typeface="Cambria" panose="02040503050406030204" pitchFamily="18" charset="0"/>
              </a:rPr>
              <a:t> </a:t>
            </a:r>
            <a:r>
              <a:rPr lang="tr-TR" sz="2400" dirty="0" err="1">
                <a:latin typeface="Cambria" panose="02040503050406030204" pitchFamily="18" charset="0"/>
              </a:rPr>
              <a:t>by</a:t>
            </a:r>
            <a:r>
              <a:rPr lang="tr-TR" sz="2400" dirty="0">
                <a:latin typeface="Cambria" panose="02040503050406030204" pitchFamily="18" charset="0"/>
              </a:rPr>
              <a:t> </a:t>
            </a:r>
            <a:r>
              <a:rPr lang="tr-TR" sz="2400" dirty="0" err="1">
                <a:latin typeface="Cambria" panose="02040503050406030204" pitchFamily="18" charset="0"/>
              </a:rPr>
              <a:t>reducing</a:t>
            </a:r>
            <a:r>
              <a:rPr lang="en-TR" sz="2400" dirty="0">
                <a:latin typeface="Cambria" panose="02040503050406030204" pitchFamily="18" charset="0"/>
              </a:rPr>
              <a:t> DRAM command latencies</a:t>
            </a:r>
          </a:p>
        </p:txBody>
      </p:sp>
      <p:grpSp>
        <p:nvGrpSpPr>
          <p:cNvPr id="22" name="Grup 21">
            <a:extLst>
              <a:ext uri="{FF2B5EF4-FFF2-40B4-BE49-F238E27FC236}">
                <a16:creationId xmlns:a16="http://schemas.microsoft.com/office/drawing/2014/main" id="{672242C9-D0FA-44E3-B720-27DA8E8FA6AC}"/>
              </a:ext>
            </a:extLst>
          </p:cNvPr>
          <p:cNvGrpSpPr/>
          <p:nvPr/>
        </p:nvGrpSpPr>
        <p:grpSpPr>
          <a:xfrm>
            <a:off x="807517" y="1440865"/>
            <a:ext cx="5272646" cy="1023550"/>
            <a:chOff x="807517" y="1440865"/>
            <a:chExt cx="5272646" cy="102355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6ADD8688-6E53-46B7-916E-95FD457FA2BE}"/>
                </a:ext>
              </a:extLst>
            </p:cNvPr>
            <p:cNvSpPr txBox="1"/>
            <p:nvPr/>
          </p:nvSpPr>
          <p:spPr>
            <a:xfrm>
              <a:off x="1721918" y="1440865"/>
              <a:ext cx="4358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sz="3600" b="1" dirty="0">
                  <a:latin typeface="Cambria" panose="02040503050406030204" pitchFamily="18" charset="0"/>
                </a:rPr>
                <a:t>Retention Failures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ED4C782-F95E-400C-8B3B-39D982E28C78}"/>
                </a:ext>
              </a:extLst>
            </p:cNvPr>
            <p:cNvSpPr/>
            <p:nvPr/>
          </p:nvSpPr>
          <p:spPr>
            <a:xfrm>
              <a:off x="807517" y="1550015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1</a:t>
              </a:r>
            </a:p>
          </p:txBody>
        </p:sp>
      </p:grpSp>
      <p:grpSp>
        <p:nvGrpSpPr>
          <p:cNvPr id="23" name="Grup 22">
            <a:extLst>
              <a:ext uri="{FF2B5EF4-FFF2-40B4-BE49-F238E27FC236}">
                <a16:creationId xmlns:a16="http://schemas.microsoft.com/office/drawing/2014/main" id="{FEBF5DE3-D8FE-48DA-A124-338B0B860EE9}"/>
              </a:ext>
            </a:extLst>
          </p:cNvPr>
          <p:cNvGrpSpPr/>
          <p:nvPr/>
        </p:nvGrpSpPr>
        <p:grpSpPr>
          <a:xfrm>
            <a:off x="807517" y="2910574"/>
            <a:ext cx="5272646" cy="1013113"/>
            <a:chOff x="807517" y="2910574"/>
            <a:chExt cx="5272646" cy="1013113"/>
          </a:xfrm>
        </p:grpSpPr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F24A4594-6FC1-4263-9DE9-CF5F6E73D19B}"/>
                </a:ext>
              </a:extLst>
            </p:cNvPr>
            <p:cNvSpPr txBox="1"/>
            <p:nvPr/>
          </p:nvSpPr>
          <p:spPr>
            <a:xfrm>
              <a:off x="1721918" y="2910574"/>
              <a:ext cx="4358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sz="3600" b="1" dirty="0">
                  <a:latin typeface="Cambria" panose="02040503050406030204" pitchFamily="18" charset="0"/>
                </a:rPr>
                <a:t>Start-up Values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4D5542D-D423-4E97-8AC8-AEE2EBBF8DB2}"/>
                </a:ext>
              </a:extLst>
            </p:cNvPr>
            <p:cNvSpPr/>
            <p:nvPr/>
          </p:nvSpPr>
          <p:spPr>
            <a:xfrm>
              <a:off x="807517" y="3009287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2</a:t>
              </a:r>
            </a:p>
          </p:txBody>
        </p:sp>
      </p:grpSp>
      <p:grpSp>
        <p:nvGrpSpPr>
          <p:cNvPr id="24" name="Grup 23">
            <a:extLst>
              <a:ext uri="{FF2B5EF4-FFF2-40B4-BE49-F238E27FC236}">
                <a16:creationId xmlns:a16="http://schemas.microsoft.com/office/drawing/2014/main" id="{D4C002C8-A65B-4DAF-AEE2-5BDC75C3F0C7}"/>
              </a:ext>
            </a:extLst>
          </p:cNvPr>
          <p:cNvGrpSpPr/>
          <p:nvPr/>
        </p:nvGrpSpPr>
        <p:grpSpPr>
          <a:xfrm>
            <a:off x="807517" y="4377207"/>
            <a:ext cx="5272645" cy="936938"/>
            <a:chOff x="807517" y="4377207"/>
            <a:chExt cx="5272645" cy="936938"/>
          </a:xfrm>
        </p:grpSpPr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52653A65-5516-47B9-BE73-7DB18557F5DC}"/>
                </a:ext>
              </a:extLst>
            </p:cNvPr>
            <p:cNvSpPr txBox="1"/>
            <p:nvPr/>
          </p:nvSpPr>
          <p:spPr>
            <a:xfrm>
              <a:off x="1721917" y="4377207"/>
              <a:ext cx="4358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sz="3600" b="1" dirty="0">
                  <a:latin typeface="Cambria" panose="02040503050406030204" pitchFamily="18" charset="0"/>
                </a:rPr>
                <a:t>Timing Failures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B74CF7B-C179-4FB9-954E-F497CB4DC725}"/>
                </a:ext>
              </a:extLst>
            </p:cNvPr>
            <p:cNvSpPr/>
            <p:nvPr/>
          </p:nvSpPr>
          <p:spPr>
            <a:xfrm>
              <a:off x="807517" y="4399745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3</a:t>
              </a:r>
            </a:p>
          </p:txBody>
        </p:sp>
      </p:grpSp>
      <p:sp>
        <p:nvSpPr>
          <p:cNvPr id="3" name="Dikdörtgen 2">
            <a:extLst>
              <a:ext uri="{FF2B5EF4-FFF2-40B4-BE49-F238E27FC236}">
                <a16:creationId xmlns:a16="http://schemas.microsoft.com/office/drawing/2014/main" id="{D95ED6F6-2A7F-4D11-9577-BAEBDAC4FE3B}"/>
              </a:ext>
            </a:extLst>
          </p:cNvPr>
          <p:cNvSpPr/>
          <p:nvPr/>
        </p:nvSpPr>
        <p:spPr>
          <a:xfrm>
            <a:off x="0" y="983486"/>
            <a:ext cx="9144000" cy="318995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8043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4725A0-F206-4779-93CB-DC1CD3D7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Integration of DRAM-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TRNGs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Real </a:t>
            </a:r>
            <a:r>
              <a:rPr lang="tr-TR" dirty="0" err="1"/>
              <a:t>Systems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05151E-96B2-453C-AF77-4FC10FF5C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A4EC951-9C1E-4C50-95A1-DD050EEE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3ABF3FB-7ADF-4DAF-A7C3-0787DECF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14</a:t>
            </a:fld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9E396D01-0D4A-4CAD-BB71-6DD38E57EB3D}"/>
              </a:ext>
            </a:extLst>
          </p:cNvPr>
          <p:cNvSpPr/>
          <p:nvPr/>
        </p:nvSpPr>
        <p:spPr>
          <a:xfrm>
            <a:off x="965169" y="2248844"/>
            <a:ext cx="7230287" cy="23603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C00000"/>
                </a:solidFill>
              </a:rPr>
              <a:t>No </a:t>
            </a:r>
            <a:r>
              <a:rPr lang="tr-TR" sz="3200" b="1" dirty="0" err="1">
                <a:solidFill>
                  <a:srgbClr val="C00000"/>
                </a:solidFill>
              </a:rPr>
              <a:t>prior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tr-TR" sz="3200" b="1" dirty="0" err="1">
                <a:solidFill>
                  <a:srgbClr val="C00000"/>
                </a:solidFill>
              </a:rPr>
              <a:t>work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tr-TR" sz="3200" b="1" dirty="0" err="1">
                <a:solidFill>
                  <a:srgbClr val="C00000"/>
                </a:solidFill>
              </a:rPr>
              <a:t>provides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dirty="0">
                <a:solidFill>
                  <a:schemeClr val="tx1"/>
                </a:solidFill>
              </a:rPr>
              <a:t>an </a:t>
            </a:r>
            <a:r>
              <a:rPr lang="tr-TR" sz="3200" b="1" dirty="0" err="1">
                <a:solidFill>
                  <a:schemeClr val="tx1"/>
                </a:solidFill>
              </a:rPr>
              <a:t>end-to-end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system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design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br>
              <a:rPr lang="tr-TR" sz="3200" dirty="0">
                <a:solidFill>
                  <a:schemeClr val="tx1"/>
                </a:solidFill>
              </a:rPr>
            </a:br>
            <a:r>
              <a:rPr lang="tr-TR" sz="3200" dirty="0" err="1">
                <a:solidFill>
                  <a:schemeClr val="tx1"/>
                </a:solidFill>
              </a:rPr>
              <a:t>to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enable</a:t>
            </a:r>
            <a:r>
              <a:rPr lang="tr-TR" sz="3200" dirty="0">
                <a:solidFill>
                  <a:schemeClr val="tx1"/>
                </a:solidFill>
              </a:rPr>
              <a:t> DRAM-</a:t>
            </a:r>
            <a:r>
              <a:rPr lang="tr-TR" sz="3200" dirty="0" err="1">
                <a:solidFill>
                  <a:schemeClr val="tx1"/>
                </a:solidFill>
              </a:rPr>
              <a:t>based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TRNGs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br>
              <a:rPr lang="tr-TR" sz="3200" dirty="0">
                <a:solidFill>
                  <a:schemeClr val="tx1"/>
                </a:solidFill>
              </a:rPr>
            </a:br>
            <a:r>
              <a:rPr lang="tr-TR" sz="3200" dirty="0">
                <a:solidFill>
                  <a:schemeClr val="tx1"/>
                </a:solidFill>
              </a:rPr>
              <a:t>in </a:t>
            </a:r>
            <a:r>
              <a:rPr lang="tr-TR" sz="3200" b="1" dirty="0" err="1">
                <a:solidFill>
                  <a:schemeClr val="accent5">
                    <a:lumMod val="75000"/>
                  </a:schemeClr>
                </a:solidFill>
              </a:rPr>
              <a:t>real</a:t>
            </a:r>
            <a:r>
              <a:rPr lang="tr-TR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3200" b="1" dirty="0" err="1">
                <a:solidFill>
                  <a:schemeClr val="accent5">
                    <a:lumMod val="75000"/>
                  </a:schemeClr>
                </a:solidFill>
              </a:rPr>
              <a:t>systems</a:t>
            </a:r>
            <a:endParaRPr lang="tr-T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9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79B95A-F010-4540-BFD2-AAF1E91E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Three </a:t>
            </a:r>
            <a:r>
              <a:rPr lang="tr-TR" b="1" dirty="0" err="1"/>
              <a:t>Key</a:t>
            </a:r>
            <a:r>
              <a:rPr lang="tr-TR" b="1" dirty="0"/>
              <a:t> </a:t>
            </a:r>
            <a:r>
              <a:rPr lang="tr-TR" b="1" dirty="0" err="1"/>
              <a:t>Challenges</a:t>
            </a:r>
            <a:endParaRPr lang="tr-TR" b="1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3AA6A3E-FE14-4330-BE0B-2D1FD72E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CC4295B-F927-4D2D-86CC-3A2AFAFF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15</a:t>
            </a:fld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FC041FF-17C4-4D26-BC23-0E623D6A08FB}"/>
              </a:ext>
            </a:extLst>
          </p:cNvPr>
          <p:cNvSpPr/>
          <p:nvPr/>
        </p:nvSpPr>
        <p:spPr>
          <a:xfrm>
            <a:off x="0" y="1270659"/>
            <a:ext cx="9144000" cy="13131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>
                <a:solidFill>
                  <a:schemeClr val="accent5">
                    <a:lumMod val="50000"/>
                  </a:schemeClr>
                </a:solidFill>
              </a:rPr>
              <a:t>RNG </a:t>
            </a:r>
            <a:r>
              <a:rPr lang="tr-TR" sz="3200" b="1" dirty="0" err="1">
                <a:solidFill>
                  <a:schemeClr val="accent5">
                    <a:lumMod val="50000"/>
                  </a:schemeClr>
                </a:solidFill>
              </a:rPr>
              <a:t>Interference</a:t>
            </a:r>
            <a:endParaRPr lang="tr-TR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significantly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slows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down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concurrently-running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applications</a:t>
            </a:r>
            <a:endParaRPr lang="tr-T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679E7E8-E621-4FC1-AC41-C04B3A508F4C}"/>
              </a:ext>
            </a:extLst>
          </p:cNvPr>
          <p:cNvSpPr txBox="1"/>
          <p:nvPr/>
        </p:nvSpPr>
        <p:spPr>
          <a:xfrm>
            <a:off x="20188" y="1317966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5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75E2D45C-C92C-4C88-9BD1-21ABF2D67A44}"/>
              </a:ext>
            </a:extLst>
          </p:cNvPr>
          <p:cNvSpPr/>
          <p:nvPr/>
        </p:nvSpPr>
        <p:spPr>
          <a:xfrm>
            <a:off x="0" y="2756397"/>
            <a:ext cx="9144000" cy="1187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 err="1">
                <a:solidFill>
                  <a:schemeClr val="accent2">
                    <a:lumMod val="50000"/>
                  </a:schemeClr>
                </a:solidFill>
              </a:rPr>
              <a:t>Unfair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 err="1">
                <a:solidFill>
                  <a:schemeClr val="accent2">
                    <a:lumMod val="50000"/>
                  </a:schemeClr>
                </a:solidFill>
              </a:rPr>
              <a:t>Prioritization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degrades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overall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system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fairness</a:t>
            </a:r>
            <a:endParaRPr lang="tr-T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70F22F3-1637-4CCC-BEAF-204AE162A1EB}"/>
              </a:ext>
            </a:extLst>
          </p:cNvPr>
          <p:cNvSpPr txBox="1"/>
          <p:nvPr/>
        </p:nvSpPr>
        <p:spPr>
          <a:xfrm>
            <a:off x="20188" y="2756397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053E956F-08B2-4055-A944-CDF7ABC3880A}"/>
              </a:ext>
            </a:extLst>
          </p:cNvPr>
          <p:cNvSpPr/>
          <p:nvPr/>
        </p:nvSpPr>
        <p:spPr>
          <a:xfrm>
            <a:off x="0" y="4129316"/>
            <a:ext cx="9144000" cy="1187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High TRNG </a:t>
            </a:r>
            <a:r>
              <a:rPr lang="tr-TR" sz="3200" b="1" dirty="0" err="1">
                <a:solidFill>
                  <a:schemeClr val="accent6">
                    <a:lumMod val="50000"/>
                  </a:schemeClr>
                </a:solidFill>
              </a:rPr>
              <a:t>Latency</a:t>
            </a:r>
            <a:endParaRPr lang="tr-T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6">
                    <a:lumMod val="50000"/>
                  </a:schemeClr>
                </a:solidFill>
              </a:rPr>
              <a:t>degrades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</a:rPr>
              <a:t> RNG </a:t>
            </a:r>
            <a:r>
              <a:rPr lang="tr-TR" sz="2400" dirty="0" err="1">
                <a:solidFill>
                  <a:schemeClr val="accent6">
                    <a:lumMod val="50000"/>
                  </a:schemeClr>
                </a:solidFill>
              </a:rPr>
              <a:t>applications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</a:rPr>
              <a:t>’ </a:t>
            </a:r>
            <a:r>
              <a:rPr lang="tr-TR" sz="2400" dirty="0" err="1">
                <a:solidFill>
                  <a:schemeClr val="accent6">
                    <a:lumMod val="50000"/>
                  </a:schemeClr>
                </a:solidFill>
              </a:rPr>
              <a:t>performance</a:t>
            </a:r>
            <a:endParaRPr lang="tr-T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CE348C5-42D9-4103-BF26-6BFCDFFBBEFC}"/>
              </a:ext>
            </a:extLst>
          </p:cNvPr>
          <p:cNvSpPr txBox="1"/>
          <p:nvPr/>
        </p:nvSpPr>
        <p:spPr>
          <a:xfrm>
            <a:off x="20188" y="4129316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6">
                    <a:lumMod val="50000"/>
                  </a:schemeClr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4542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79B95A-F010-4540-BFD2-AAF1E91E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Three </a:t>
            </a:r>
            <a:r>
              <a:rPr lang="tr-TR" b="1" dirty="0" err="1"/>
              <a:t>Key</a:t>
            </a:r>
            <a:r>
              <a:rPr lang="tr-TR" b="1" dirty="0"/>
              <a:t> </a:t>
            </a:r>
            <a:r>
              <a:rPr lang="tr-TR" b="1" dirty="0" err="1"/>
              <a:t>Challenges</a:t>
            </a:r>
            <a:endParaRPr lang="tr-TR" b="1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3AA6A3E-FE14-4330-BE0B-2D1FD72E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CC4295B-F927-4D2D-86CC-3A2AFAFF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16</a:t>
            </a:fld>
            <a:endParaRPr lang="tr-TR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15E38744-2E09-4C36-93D9-31584E79BA5B}"/>
              </a:ext>
            </a:extLst>
          </p:cNvPr>
          <p:cNvSpPr/>
          <p:nvPr/>
        </p:nvSpPr>
        <p:spPr>
          <a:xfrm>
            <a:off x="0" y="1270659"/>
            <a:ext cx="9144000" cy="13131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>
                <a:solidFill>
                  <a:schemeClr val="accent5">
                    <a:lumMod val="50000"/>
                  </a:schemeClr>
                </a:solidFill>
              </a:rPr>
              <a:t>RNG </a:t>
            </a:r>
            <a:r>
              <a:rPr lang="tr-TR" sz="3200" b="1" dirty="0" err="1">
                <a:solidFill>
                  <a:schemeClr val="accent5">
                    <a:lumMod val="50000"/>
                  </a:schemeClr>
                </a:solidFill>
              </a:rPr>
              <a:t>Interference</a:t>
            </a:r>
            <a:endParaRPr lang="tr-TR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significantly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slows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down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concurrently-running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applications</a:t>
            </a:r>
            <a:endParaRPr lang="tr-T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1D2B4B94-1517-4A8A-9C6B-4B1CCFFDA46A}"/>
              </a:ext>
            </a:extLst>
          </p:cNvPr>
          <p:cNvSpPr/>
          <p:nvPr/>
        </p:nvSpPr>
        <p:spPr>
          <a:xfrm>
            <a:off x="0" y="2756397"/>
            <a:ext cx="9144000" cy="1187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 err="1">
                <a:solidFill>
                  <a:schemeClr val="accent2">
                    <a:lumMod val="50000"/>
                  </a:schemeClr>
                </a:solidFill>
              </a:rPr>
              <a:t>Unfair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 err="1">
                <a:solidFill>
                  <a:schemeClr val="accent2">
                    <a:lumMod val="50000"/>
                  </a:schemeClr>
                </a:solidFill>
              </a:rPr>
              <a:t>Prioritization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degrades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overall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system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fairness</a:t>
            </a:r>
            <a:endParaRPr lang="tr-T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395D0B9-4441-4FFF-9F78-176E23056B13}"/>
              </a:ext>
            </a:extLst>
          </p:cNvPr>
          <p:cNvSpPr/>
          <p:nvPr/>
        </p:nvSpPr>
        <p:spPr>
          <a:xfrm>
            <a:off x="0" y="4129316"/>
            <a:ext cx="9144000" cy="1187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High TRNG </a:t>
            </a:r>
            <a:r>
              <a:rPr lang="tr-TR" sz="3200" b="1" dirty="0" err="1">
                <a:solidFill>
                  <a:schemeClr val="accent6">
                    <a:lumMod val="50000"/>
                  </a:schemeClr>
                </a:solidFill>
              </a:rPr>
              <a:t>Latency</a:t>
            </a:r>
            <a:endParaRPr lang="tr-T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6">
                    <a:lumMod val="50000"/>
                  </a:schemeClr>
                </a:solidFill>
              </a:rPr>
              <a:t>degrades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</a:rPr>
              <a:t> RNG </a:t>
            </a:r>
            <a:r>
              <a:rPr lang="tr-TR" sz="2400" dirty="0" err="1">
                <a:solidFill>
                  <a:schemeClr val="accent6">
                    <a:lumMod val="50000"/>
                  </a:schemeClr>
                </a:solidFill>
              </a:rPr>
              <a:t>applications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</a:rPr>
              <a:t>’ </a:t>
            </a:r>
            <a:r>
              <a:rPr lang="tr-TR" sz="2400" dirty="0" err="1">
                <a:solidFill>
                  <a:schemeClr val="accent6">
                    <a:lumMod val="50000"/>
                  </a:schemeClr>
                </a:solidFill>
              </a:rPr>
              <a:t>performance</a:t>
            </a:r>
            <a:endParaRPr lang="tr-T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EB97E54-0E23-4867-B3BB-B0FD67F8E6D4}"/>
              </a:ext>
            </a:extLst>
          </p:cNvPr>
          <p:cNvSpPr txBox="1"/>
          <p:nvPr/>
        </p:nvSpPr>
        <p:spPr>
          <a:xfrm>
            <a:off x="20188" y="1317966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5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4D6D6688-2F15-4877-899A-D8300137CB8B}"/>
              </a:ext>
            </a:extLst>
          </p:cNvPr>
          <p:cNvSpPr txBox="1"/>
          <p:nvPr/>
        </p:nvSpPr>
        <p:spPr>
          <a:xfrm>
            <a:off x="20188" y="2756397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F38861C5-3977-4ECA-B22F-BA76792B41D3}"/>
              </a:ext>
            </a:extLst>
          </p:cNvPr>
          <p:cNvSpPr txBox="1"/>
          <p:nvPr/>
        </p:nvSpPr>
        <p:spPr>
          <a:xfrm>
            <a:off x="20188" y="4129316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6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AA63D48-B180-4E3A-BA0A-15BCBD91B9E0}"/>
              </a:ext>
            </a:extLst>
          </p:cNvPr>
          <p:cNvSpPr/>
          <p:nvPr/>
        </p:nvSpPr>
        <p:spPr>
          <a:xfrm>
            <a:off x="-187569" y="2631116"/>
            <a:ext cx="9624646" cy="334765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0422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8AFEF4-05AE-4B39-B3DC-CC7A1124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RNG </a:t>
            </a:r>
            <a:r>
              <a:rPr lang="tr-TR" dirty="0" err="1"/>
              <a:t>Interference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B84A5AC-6B60-46BB-B20F-B5BBD0DBD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98B29C8-6F32-4DD5-A5F0-9B1481C3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17</a:t>
            </a:fld>
            <a:endParaRPr lang="tr-TR"/>
          </a:p>
        </p:txBody>
      </p:sp>
      <p:sp>
        <p:nvSpPr>
          <p:cNvPr id="59" name="Metin kutusu 58">
            <a:extLst>
              <a:ext uri="{FF2B5EF4-FFF2-40B4-BE49-F238E27FC236}">
                <a16:creationId xmlns:a16="http://schemas.microsoft.com/office/drawing/2014/main" id="{B4713797-35C9-4CE6-A815-B6D0959D399B}"/>
              </a:ext>
            </a:extLst>
          </p:cNvPr>
          <p:cNvSpPr txBox="1"/>
          <p:nvPr/>
        </p:nvSpPr>
        <p:spPr>
          <a:xfrm>
            <a:off x="238125" y="916692"/>
            <a:ext cx="8584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TRNG in DRAM can be </a:t>
            </a:r>
            <a:r>
              <a:rPr lang="tr-TR" sz="2400" b="1" dirty="0" err="1">
                <a:solidFill>
                  <a:srgbClr val="C00000"/>
                </a:solidFill>
              </a:rPr>
              <a:t>intrusive</a:t>
            </a:r>
            <a:r>
              <a:rPr lang="tr-TR" sz="2400" dirty="0"/>
              <a:t> in </a:t>
            </a:r>
            <a:r>
              <a:rPr lang="tr-TR" sz="2400" dirty="0" err="1"/>
              <a:t>current</a:t>
            </a:r>
            <a:r>
              <a:rPr lang="tr-TR" sz="2400" dirty="0"/>
              <a:t> </a:t>
            </a:r>
            <a:r>
              <a:rPr lang="tr-TR" sz="2400" dirty="0" err="1"/>
              <a:t>systems</a:t>
            </a:r>
            <a:r>
              <a:rPr lang="tr-TR" sz="2400" dirty="0"/>
              <a:t> </a:t>
            </a:r>
            <a:r>
              <a:rPr lang="tr-TR" sz="2400" dirty="0" err="1"/>
              <a:t>that</a:t>
            </a:r>
            <a:r>
              <a:rPr lang="tr-TR" sz="2400" dirty="0"/>
              <a:t> </a:t>
            </a:r>
            <a:r>
              <a:rPr lang="tr-TR" sz="2400" dirty="0" err="1"/>
              <a:t>use</a:t>
            </a:r>
            <a:r>
              <a:rPr lang="tr-TR" sz="2400" dirty="0"/>
              <a:t> DRAM as main </a:t>
            </a:r>
            <a:r>
              <a:rPr lang="tr-TR" sz="2400" dirty="0" err="1"/>
              <a:t>memory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stall</a:t>
            </a:r>
            <a:r>
              <a:rPr lang="tr-TR" sz="2400" dirty="0"/>
              <a:t> </a:t>
            </a:r>
            <a:r>
              <a:rPr lang="tr-TR" sz="2400" dirty="0" err="1"/>
              <a:t>memory</a:t>
            </a:r>
            <a:r>
              <a:rPr lang="tr-TR" sz="2400" dirty="0"/>
              <a:t> </a:t>
            </a:r>
            <a:r>
              <a:rPr lang="tr-TR" sz="2400" dirty="0" err="1"/>
              <a:t>requests</a:t>
            </a:r>
            <a:endParaRPr lang="tr-TR" sz="2400" dirty="0"/>
          </a:p>
        </p:txBody>
      </p:sp>
      <p:grpSp>
        <p:nvGrpSpPr>
          <p:cNvPr id="109" name="Grup 108">
            <a:extLst>
              <a:ext uri="{FF2B5EF4-FFF2-40B4-BE49-F238E27FC236}">
                <a16:creationId xmlns:a16="http://schemas.microsoft.com/office/drawing/2014/main" id="{F5A85700-F47E-4716-BD91-2E98E464F001}"/>
              </a:ext>
            </a:extLst>
          </p:cNvPr>
          <p:cNvGrpSpPr/>
          <p:nvPr/>
        </p:nvGrpSpPr>
        <p:grpSpPr>
          <a:xfrm>
            <a:off x="805270" y="2121662"/>
            <a:ext cx="8222352" cy="3457017"/>
            <a:chOff x="805270" y="2121662"/>
            <a:chExt cx="8222352" cy="3457017"/>
          </a:xfrm>
        </p:grpSpPr>
        <p:grpSp>
          <p:nvGrpSpPr>
            <p:cNvPr id="110" name="Grup 109">
              <a:extLst>
                <a:ext uri="{FF2B5EF4-FFF2-40B4-BE49-F238E27FC236}">
                  <a16:creationId xmlns:a16="http://schemas.microsoft.com/office/drawing/2014/main" id="{E020A3AE-28E0-4D05-B719-CC80BD58B395}"/>
                </a:ext>
              </a:extLst>
            </p:cNvPr>
            <p:cNvGrpSpPr/>
            <p:nvPr/>
          </p:nvGrpSpPr>
          <p:grpSpPr>
            <a:xfrm>
              <a:off x="805270" y="2121662"/>
              <a:ext cx="8222352" cy="3457017"/>
              <a:chOff x="805270" y="2121662"/>
              <a:chExt cx="8222352" cy="3457017"/>
            </a:xfrm>
          </p:grpSpPr>
          <p:grpSp>
            <p:nvGrpSpPr>
              <p:cNvPr id="112" name="Grup 111">
                <a:extLst>
                  <a:ext uri="{FF2B5EF4-FFF2-40B4-BE49-F238E27FC236}">
                    <a16:creationId xmlns:a16="http://schemas.microsoft.com/office/drawing/2014/main" id="{9CECF6EF-F2F6-4781-9BC2-9D02C27C4CBA}"/>
                  </a:ext>
                </a:extLst>
              </p:cNvPr>
              <p:cNvGrpSpPr/>
              <p:nvPr/>
            </p:nvGrpSpPr>
            <p:grpSpPr>
              <a:xfrm>
                <a:off x="821114" y="2121662"/>
                <a:ext cx="8206508" cy="3457017"/>
                <a:chOff x="821114" y="2121662"/>
                <a:chExt cx="8206508" cy="3457017"/>
              </a:xfrm>
            </p:grpSpPr>
            <p:sp>
              <p:nvSpPr>
                <p:cNvPr id="115" name="Metin kutusu 114">
                  <a:extLst>
                    <a:ext uri="{FF2B5EF4-FFF2-40B4-BE49-F238E27FC236}">
                      <a16:creationId xmlns:a16="http://schemas.microsoft.com/office/drawing/2014/main" id="{3F73922B-BFDE-4A28-8851-77717E0B04D2}"/>
                    </a:ext>
                  </a:extLst>
                </p:cNvPr>
                <p:cNvSpPr txBox="1"/>
                <p:nvPr/>
              </p:nvSpPr>
              <p:spPr>
                <a:xfrm>
                  <a:off x="6582154" y="2672918"/>
                  <a:ext cx="2445468" cy="9643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tr-TR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(A) </a:t>
                  </a:r>
                  <a:r>
                    <a:rPr lang="tr-TR" sz="2000" dirty="0" err="1">
                      <a:latin typeface="Roboto" panose="02000000000000000000" pitchFamily="2" charset="0"/>
                      <a:ea typeface="Roboto" panose="02000000000000000000" pitchFamily="2" charset="0"/>
                    </a:rPr>
                    <a:t>Non</a:t>
                  </a:r>
                  <a:r>
                    <a:rPr lang="tr-TR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-RNG </a:t>
                  </a:r>
                  <a:r>
                    <a:rPr lang="tr-TR" sz="2000" dirty="0" err="1">
                      <a:latin typeface="Roboto" panose="02000000000000000000" pitchFamily="2" charset="0"/>
                      <a:ea typeface="Roboto" panose="02000000000000000000" pitchFamily="2" charset="0"/>
                    </a:rPr>
                    <a:t>App</a:t>
                  </a:r>
                  <a:r>
                    <a:rPr lang="tr-TR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.</a:t>
                  </a:r>
                  <a:br>
                    <a:rPr lang="tr-TR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</a:br>
                  <a:r>
                    <a:rPr lang="tr-TR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	</a:t>
                  </a:r>
                </a:p>
              </p:txBody>
            </p:sp>
            <p:grpSp>
              <p:nvGrpSpPr>
                <p:cNvPr id="116" name="Grup 115">
                  <a:extLst>
                    <a:ext uri="{FF2B5EF4-FFF2-40B4-BE49-F238E27FC236}">
                      <a16:creationId xmlns:a16="http://schemas.microsoft.com/office/drawing/2014/main" id="{5816C44D-94E6-4D27-9F00-00F84BB6C44A}"/>
                    </a:ext>
                  </a:extLst>
                </p:cNvPr>
                <p:cNvGrpSpPr/>
                <p:nvPr/>
              </p:nvGrpSpPr>
              <p:grpSpPr>
                <a:xfrm>
                  <a:off x="821114" y="2121662"/>
                  <a:ext cx="5795969" cy="3457017"/>
                  <a:chOff x="821114" y="2121662"/>
                  <a:chExt cx="5795969" cy="3457017"/>
                </a:xfrm>
              </p:grpSpPr>
              <p:sp>
                <p:nvSpPr>
                  <p:cNvPr id="118" name="Dikdörtgen: Köşeleri Yuvarlatılmış 117">
                    <a:extLst>
                      <a:ext uri="{FF2B5EF4-FFF2-40B4-BE49-F238E27FC236}">
                        <a16:creationId xmlns:a16="http://schemas.microsoft.com/office/drawing/2014/main" id="{85BD002E-BC15-4C79-A3E4-FCEC3C0E45CA}"/>
                      </a:ext>
                    </a:extLst>
                  </p:cNvPr>
                  <p:cNvSpPr/>
                  <p:nvPr/>
                </p:nvSpPr>
                <p:spPr>
                  <a:xfrm>
                    <a:off x="821114" y="2724915"/>
                    <a:ext cx="1396641" cy="569984"/>
                  </a:xfrm>
                  <a:prstGeom prst="roundRect">
                    <a:avLst>
                      <a:gd name="adj" fmla="val 10656"/>
                    </a:avLst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r-TR" b="1" dirty="0">
                        <a:solidFill>
                          <a:schemeClr val="tx1"/>
                        </a:solidFill>
                        <a:latin typeface="+mj-lt"/>
                        <a:ea typeface="Roboto" panose="02000000000000000000" pitchFamily="2" charset="0"/>
                      </a:rPr>
                      <a:t>Memory Controller</a:t>
                    </a:r>
                  </a:p>
                </p:txBody>
              </p:sp>
              <p:cxnSp>
                <p:nvCxnSpPr>
                  <p:cNvPr id="119" name="Düz Bağlayıcı 118">
                    <a:extLst>
                      <a:ext uri="{FF2B5EF4-FFF2-40B4-BE49-F238E27FC236}">
                        <a16:creationId xmlns:a16="http://schemas.microsoft.com/office/drawing/2014/main" id="{280D677F-1DAA-44BB-8D46-E126A4F7E6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17755" y="2978540"/>
                    <a:ext cx="439932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Düz Bağlayıcı 119">
                    <a:extLst>
                      <a:ext uri="{FF2B5EF4-FFF2-40B4-BE49-F238E27FC236}">
                        <a16:creationId xmlns:a16="http://schemas.microsoft.com/office/drawing/2014/main" id="{ED5A15D2-44AB-4940-AA22-308A707AEB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18063" y="2531783"/>
                    <a:ext cx="0" cy="304689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Düz Bağlayıcı 120">
                    <a:extLst>
                      <a:ext uri="{FF2B5EF4-FFF2-40B4-BE49-F238E27FC236}">
                        <a16:creationId xmlns:a16="http://schemas.microsoft.com/office/drawing/2014/main" id="{78A4C0EB-9661-4BAE-A673-3C5478C411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75628" y="2531783"/>
                    <a:ext cx="0" cy="304689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Düz Bağlayıcı 121">
                    <a:extLst>
                      <a:ext uri="{FF2B5EF4-FFF2-40B4-BE49-F238E27FC236}">
                        <a16:creationId xmlns:a16="http://schemas.microsoft.com/office/drawing/2014/main" id="{CCC17A1C-0AD7-4C68-A8D2-32774FDA42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30169" y="2531782"/>
                    <a:ext cx="0" cy="304689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Düz Bağlayıcı 122">
                    <a:extLst>
                      <a:ext uri="{FF2B5EF4-FFF2-40B4-BE49-F238E27FC236}">
                        <a16:creationId xmlns:a16="http://schemas.microsoft.com/office/drawing/2014/main" id="{258D58A2-07F8-4E1A-B1E6-5995B6CF0F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62118" y="2531781"/>
                    <a:ext cx="0" cy="30468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Düz Bağlayıcı 123">
                    <a:extLst>
                      <a:ext uri="{FF2B5EF4-FFF2-40B4-BE49-F238E27FC236}">
                        <a16:creationId xmlns:a16="http://schemas.microsoft.com/office/drawing/2014/main" id="{E8111C96-2A8B-47D0-954A-5ED09066C9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73054" y="2531783"/>
                    <a:ext cx="0" cy="304689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Düz Bağlayıcı 124">
                    <a:extLst>
                      <a:ext uri="{FF2B5EF4-FFF2-40B4-BE49-F238E27FC236}">
                        <a16:creationId xmlns:a16="http://schemas.microsoft.com/office/drawing/2014/main" id="{76C852C5-C92E-4EB6-A507-A66A30A2A6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17755" y="3832996"/>
                    <a:ext cx="43064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Düz Bağlayıcı 125">
                    <a:extLst>
                      <a:ext uri="{FF2B5EF4-FFF2-40B4-BE49-F238E27FC236}">
                        <a16:creationId xmlns:a16="http://schemas.microsoft.com/office/drawing/2014/main" id="{023C9DFA-E345-411F-968E-9E441698EF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33193" y="2531781"/>
                    <a:ext cx="0" cy="30468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" name="Metin kutusu 126">
                    <a:extLst>
                      <a:ext uri="{FF2B5EF4-FFF2-40B4-BE49-F238E27FC236}">
                        <a16:creationId xmlns:a16="http://schemas.microsoft.com/office/drawing/2014/main" id="{3ED991B5-2F8F-4362-A436-4A2A4C8F59DC}"/>
                      </a:ext>
                    </a:extLst>
                  </p:cNvPr>
                  <p:cNvSpPr txBox="1"/>
                  <p:nvPr/>
                </p:nvSpPr>
                <p:spPr>
                  <a:xfrm>
                    <a:off x="2119274" y="2130678"/>
                    <a:ext cx="42783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r-TR" dirty="0">
                        <a:latin typeface="Roboto" panose="02000000000000000000" pitchFamily="2" charset="0"/>
                        <a:ea typeface="Roboto" panose="02000000000000000000" pitchFamily="2" charset="0"/>
                      </a:rPr>
                      <a:t>0</a:t>
                    </a:r>
                  </a:p>
                </p:txBody>
              </p:sp>
              <p:sp>
                <p:nvSpPr>
                  <p:cNvPr id="128" name="Metin kutusu 127">
                    <a:extLst>
                      <a:ext uri="{FF2B5EF4-FFF2-40B4-BE49-F238E27FC236}">
                        <a16:creationId xmlns:a16="http://schemas.microsoft.com/office/drawing/2014/main" id="{3331614E-1F85-4EBE-A52A-A945DD3260BE}"/>
                      </a:ext>
                    </a:extLst>
                  </p:cNvPr>
                  <p:cNvSpPr txBox="1"/>
                  <p:nvPr/>
                </p:nvSpPr>
                <p:spPr>
                  <a:xfrm>
                    <a:off x="2861709" y="2130678"/>
                    <a:ext cx="42783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r-TR" dirty="0">
                        <a:latin typeface="Roboto" panose="02000000000000000000" pitchFamily="2" charset="0"/>
                        <a:ea typeface="Roboto" panose="02000000000000000000" pitchFamily="2" charset="0"/>
                      </a:rPr>
                      <a:t>1</a:t>
                    </a:r>
                  </a:p>
                </p:txBody>
              </p:sp>
              <p:sp>
                <p:nvSpPr>
                  <p:cNvPr id="129" name="Metin kutusu 128">
                    <a:extLst>
                      <a:ext uri="{FF2B5EF4-FFF2-40B4-BE49-F238E27FC236}">
                        <a16:creationId xmlns:a16="http://schemas.microsoft.com/office/drawing/2014/main" id="{7FD5AFB3-C07E-4375-8E13-08729A45593C}"/>
                      </a:ext>
                    </a:extLst>
                  </p:cNvPr>
                  <p:cNvSpPr txBox="1"/>
                  <p:nvPr/>
                </p:nvSpPr>
                <p:spPr>
                  <a:xfrm>
                    <a:off x="3597390" y="2123239"/>
                    <a:ext cx="42783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r-TR" dirty="0">
                        <a:latin typeface="Roboto" panose="02000000000000000000" pitchFamily="2" charset="0"/>
                        <a:ea typeface="Roboto" panose="02000000000000000000" pitchFamily="2" charset="0"/>
                      </a:rPr>
                      <a:t>2</a:t>
                    </a:r>
                  </a:p>
                </p:txBody>
              </p:sp>
              <p:sp>
                <p:nvSpPr>
                  <p:cNvPr id="130" name="Metin kutusu 129">
                    <a:extLst>
                      <a:ext uri="{FF2B5EF4-FFF2-40B4-BE49-F238E27FC236}">
                        <a16:creationId xmlns:a16="http://schemas.microsoft.com/office/drawing/2014/main" id="{CDAAD8EE-861A-4E81-8A73-FA6F431481ED}"/>
                      </a:ext>
                    </a:extLst>
                  </p:cNvPr>
                  <p:cNvSpPr txBox="1"/>
                  <p:nvPr/>
                </p:nvSpPr>
                <p:spPr>
                  <a:xfrm>
                    <a:off x="4359135" y="2123239"/>
                    <a:ext cx="42783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r-TR" dirty="0">
                        <a:latin typeface="Roboto" panose="02000000000000000000" pitchFamily="2" charset="0"/>
                        <a:ea typeface="Roboto" panose="02000000000000000000" pitchFamily="2" charset="0"/>
                      </a:rPr>
                      <a:t>3</a:t>
                    </a:r>
                  </a:p>
                </p:txBody>
              </p:sp>
              <p:sp>
                <p:nvSpPr>
                  <p:cNvPr id="131" name="Metin kutusu 130">
                    <a:extLst>
                      <a:ext uri="{FF2B5EF4-FFF2-40B4-BE49-F238E27FC236}">
                        <a16:creationId xmlns:a16="http://schemas.microsoft.com/office/drawing/2014/main" id="{8572D5C7-7F74-4A92-93A4-B1E1EF01D0CD}"/>
                      </a:ext>
                    </a:extLst>
                  </p:cNvPr>
                  <p:cNvSpPr txBox="1"/>
                  <p:nvPr/>
                </p:nvSpPr>
                <p:spPr>
                  <a:xfrm>
                    <a:off x="5120880" y="2130893"/>
                    <a:ext cx="42783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r-TR" dirty="0">
                        <a:latin typeface="Roboto" panose="02000000000000000000" pitchFamily="2" charset="0"/>
                        <a:ea typeface="Roboto" panose="02000000000000000000" pitchFamily="2" charset="0"/>
                      </a:rPr>
                      <a:t>4</a:t>
                    </a:r>
                  </a:p>
                </p:txBody>
              </p:sp>
              <p:sp>
                <p:nvSpPr>
                  <p:cNvPr id="132" name="Metin kutusu 131">
                    <a:extLst>
                      <a:ext uri="{FF2B5EF4-FFF2-40B4-BE49-F238E27FC236}">
                        <a16:creationId xmlns:a16="http://schemas.microsoft.com/office/drawing/2014/main" id="{6C93CBDF-12E4-42C0-B58E-EBDD61E557AE}"/>
                      </a:ext>
                    </a:extLst>
                  </p:cNvPr>
                  <p:cNvSpPr txBox="1"/>
                  <p:nvPr/>
                </p:nvSpPr>
                <p:spPr>
                  <a:xfrm>
                    <a:off x="5854494" y="2124353"/>
                    <a:ext cx="42783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r-TR" dirty="0">
                        <a:latin typeface="Roboto" panose="02000000000000000000" pitchFamily="2" charset="0"/>
                        <a:ea typeface="Roboto" panose="02000000000000000000" pitchFamily="2" charset="0"/>
                      </a:rPr>
                      <a:t>5</a:t>
                    </a:r>
                  </a:p>
                </p:txBody>
              </p:sp>
              <p:sp>
                <p:nvSpPr>
                  <p:cNvPr id="133" name="Metin kutusu 132">
                    <a:extLst>
                      <a:ext uri="{FF2B5EF4-FFF2-40B4-BE49-F238E27FC236}">
                        <a16:creationId xmlns:a16="http://schemas.microsoft.com/office/drawing/2014/main" id="{60AB826A-4096-4C90-8C30-E6018954C73F}"/>
                      </a:ext>
                    </a:extLst>
                  </p:cNvPr>
                  <p:cNvSpPr txBox="1"/>
                  <p:nvPr/>
                </p:nvSpPr>
                <p:spPr>
                  <a:xfrm>
                    <a:off x="1442719" y="2121662"/>
                    <a:ext cx="83469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i="1" dirty="0">
                        <a:latin typeface="Roboto" panose="02000000000000000000" pitchFamily="2" charset="0"/>
                        <a:ea typeface="Roboto" panose="02000000000000000000" pitchFamily="2" charset="0"/>
                      </a:rPr>
                      <a:t>t    </a:t>
                    </a:r>
                    <a:r>
                      <a:rPr lang="tr-TR" dirty="0">
                        <a:latin typeface="Roboto" panose="02000000000000000000" pitchFamily="2" charset="0"/>
                        <a:ea typeface="Roboto" panose="02000000000000000000" pitchFamily="2" charset="0"/>
                      </a:rPr>
                      <a:t>=</a:t>
                    </a:r>
                  </a:p>
                </p:txBody>
              </p:sp>
            </p:grpSp>
            <p:sp>
              <p:nvSpPr>
                <p:cNvPr id="117" name="Metin kutusu 116">
                  <a:extLst>
                    <a:ext uri="{FF2B5EF4-FFF2-40B4-BE49-F238E27FC236}">
                      <a16:creationId xmlns:a16="http://schemas.microsoft.com/office/drawing/2014/main" id="{42C09F3A-F589-402B-B7FB-AB3E3A6BC633}"/>
                    </a:ext>
                  </a:extLst>
                </p:cNvPr>
                <p:cNvSpPr txBox="1"/>
                <p:nvPr/>
              </p:nvSpPr>
              <p:spPr>
                <a:xfrm>
                  <a:off x="6582154" y="3540015"/>
                  <a:ext cx="2445468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tr-TR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(B) RNG </a:t>
                  </a:r>
                  <a:r>
                    <a:rPr lang="tr-TR" sz="2000" dirty="0" err="1">
                      <a:latin typeface="Roboto" panose="02000000000000000000" pitchFamily="2" charset="0"/>
                      <a:ea typeface="Roboto" panose="02000000000000000000" pitchFamily="2" charset="0"/>
                    </a:rPr>
                    <a:t>App</a:t>
                  </a:r>
                  <a:r>
                    <a:rPr lang="tr-TR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.</a:t>
                  </a:r>
                </a:p>
              </p:txBody>
            </p:sp>
          </p:grpSp>
          <p:sp>
            <p:nvSpPr>
              <p:cNvPr id="113" name="Dikdörtgen: Köşeleri Yuvarlatılmış 112">
                <a:extLst>
                  <a:ext uri="{FF2B5EF4-FFF2-40B4-BE49-F238E27FC236}">
                    <a16:creationId xmlns:a16="http://schemas.microsoft.com/office/drawing/2014/main" id="{8AF611AE-8D05-40D9-9A1E-9149BF6838CF}"/>
                  </a:ext>
                </a:extLst>
              </p:cNvPr>
              <p:cNvSpPr/>
              <p:nvPr/>
            </p:nvSpPr>
            <p:spPr>
              <a:xfrm>
                <a:off x="805270" y="3564835"/>
                <a:ext cx="1396641" cy="569984"/>
              </a:xfrm>
              <a:prstGeom prst="roundRect">
                <a:avLst>
                  <a:gd name="adj" fmla="val 1065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  <a:latin typeface="+mj-lt"/>
                    <a:ea typeface="Roboto" panose="02000000000000000000" pitchFamily="2" charset="0"/>
                  </a:rPr>
                  <a:t>Memory Controller</a:t>
                </a:r>
              </a:p>
            </p:txBody>
          </p:sp>
          <p:sp>
            <p:nvSpPr>
              <p:cNvPr id="114" name="Dikdörtgen: Köşeleri Yuvarlatılmış 113">
                <a:extLst>
                  <a:ext uri="{FF2B5EF4-FFF2-40B4-BE49-F238E27FC236}">
                    <a16:creationId xmlns:a16="http://schemas.microsoft.com/office/drawing/2014/main" id="{0993CF34-D2C4-41C7-98A5-D202606EB91A}"/>
                  </a:ext>
                </a:extLst>
              </p:cNvPr>
              <p:cNvSpPr/>
              <p:nvPr/>
            </p:nvSpPr>
            <p:spPr>
              <a:xfrm>
                <a:off x="825220" y="4478411"/>
                <a:ext cx="1396641" cy="569984"/>
              </a:xfrm>
              <a:prstGeom prst="roundRect">
                <a:avLst>
                  <a:gd name="adj" fmla="val 1065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  <a:latin typeface="+mj-lt"/>
                    <a:ea typeface="Roboto" panose="02000000000000000000" pitchFamily="2" charset="0"/>
                  </a:rPr>
                  <a:t>Memory Controller</a:t>
                </a:r>
              </a:p>
            </p:txBody>
          </p:sp>
        </p:grpSp>
        <p:cxnSp>
          <p:nvCxnSpPr>
            <p:cNvPr id="111" name="Düz Bağlayıcı 110">
              <a:extLst>
                <a:ext uri="{FF2B5EF4-FFF2-40B4-BE49-F238E27FC236}">
                  <a16:creationId xmlns:a16="http://schemas.microsoft.com/office/drawing/2014/main" id="{12A53130-9CC1-4095-90CD-C2DF0D0FDD0E}"/>
                </a:ext>
              </a:extLst>
            </p:cNvPr>
            <p:cNvCxnSpPr>
              <a:cxnSpLocks/>
            </p:cNvCxnSpPr>
            <p:nvPr/>
          </p:nvCxnSpPr>
          <p:spPr>
            <a:xfrm>
              <a:off x="2205915" y="4773336"/>
              <a:ext cx="430644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Metin kutusu 142">
            <a:extLst>
              <a:ext uri="{FF2B5EF4-FFF2-40B4-BE49-F238E27FC236}">
                <a16:creationId xmlns:a16="http://schemas.microsoft.com/office/drawing/2014/main" id="{5A19E60C-B6B5-452C-9A65-930BFE09EB73}"/>
              </a:ext>
            </a:extLst>
          </p:cNvPr>
          <p:cNvSpPr txBox="1"/>
          <p:nvPr/>
        </p:nvSpPr>
        <p:spPr>
          <a:xfrm>
            <a:off x="2333193" y="5696738"/>
            <a:ext cx="373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latin typeface="Roboto" panose="02000000000000000000" pitchFamily="2" charset="0"/>
                <a:ea typeface="Roboto" panose="02000000000000000000" pitchFamily="2" charset="0"/>
              </a:rPr>
              <a:t>memory</a:t>
            </a:r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dirty="0" err="1">
                <a:latin typeface="Roboto" panose="02000000000000000000" pitchFamily="2" charset="0"/>
                <a:ea typeface="Roboto" panose="02000000000000000000" pitchFamily="2" charset="0"/>
              </a:rPr>
              <a:t>request</a:t>
            </a:r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dirty="0" err="1">
                <a:latin typeface="Roboto" panose="02000000000000000000" pitchFamily="2" charset="0"/>
                <a:ea typeface="Roboto" panose="02000000000000000000" pitchFamily="2" charset="0"/>
              </a:rPr>
              <a:t>timeline</a:t>
            </a:r>
            <a:endParaRPr lang="tr-T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50" name="Grup 149">
            <a:extLst>
              <a:ext uri="{FF2B5EF4-FFF2-40B4-BE49-F238E27FC236}">
                <a16:creationId xmlns:a16="http://schemas.microsoft.com/office/drawing/2014/main" id="{FEAB9FF6-BD1A-4075-AF74-13F1BEC46CDA}"/>
              </a:ext>
            </a:extLst>
          </p:cNvPr>
          <p:cNvGrpSpPr/>
          <p:nvPr/>
        </p:nvGrpSpPr>
        <p:grpSpPr>
          <a:xfrm>
            <a:off x="2333194" y="2822692"/>
            <a:ext cx="2246456" cy="294918"/>
            <a:chOff x="2333194" y="2822692"/>
            <a:chExt cx="2246456" cy="294918"/>
          </a:xfrm>
        </p:grpSpPr>
        <p:sp>
          <p:nvSpPr>
            <p:cNvPr id="151" name="Dikdörtgen: Köşeleri Yuvarlatılmış 150">
              <a:extLst>
                <a:ext uri="{FF2B5EF4-FFF2-40B4-BE49-F238E27FC236}">
                  <a16:creationId xmlns:a16="http://schemas.microsoft.com/office/drawing/2014/main" id="{1969AC35-6DF0-458E-9C43-997F0B59453F}"/>
                </a:ext>
              </a:extLst>
            </p:cNvPr>
            <p:cNvSpPr/>
            <p:nvPr/>
          </p:nvSpPr>
          <p:spPr>
            <a:xfrm>
              <a:off x="2333194" y="2822692"/>
              <a:ext cx="743492" cy="294918"/>
            </a:xfrm>
            <a:prstGeom prst="roundRect">
              <a:avLst>
                <a:gd name="adj" fmla="val 3657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2" name="Dikdörtgen: Köşeleri Yuvarlatılmış 151">
              <a:extLst>
                <a:ext uri="{FF2B5EF4-FFF2-40B4-BE49-F238E27FC236}">
                  <a16:creationId xmlns:a16="http://schemas.microsoft.com/office/drawing/2014/main" id="{CACC7A4D-016E-4558-8BF3-C68740E4A98A}"/>
                </a:ext>
              </a:extLst>
            </p:cNvPr>
            <p:cNvSpPr/>
            <p:nvPr/>
          </p:nvSpPr>
          <p:spPr>
            <a:xfrm>
              <a:off x="3108596" y="2822692"/>
              <a:ext cx="759259" cy="294918"/>
            </a:xfrm>
            <a:prstGeom prst="roundRect">
              <a:avLst>
                <a:gd name="adj" fmla="val 3657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5" name="Dikdörtgen: Köşeleri Yuvarlatılmış 164">
              <a:extLst>
                <a:ext uri="{FF2B5EF4-FFF2-40B4-BE49-F238E27FC236}">
                  <a16:creationId xmlns:a16="http://schemas.microsoft.com/office/drawing/2014/main" id="{F29CA177-45CC-47AE-B5AB-F35BC1690ADD}"/>
                </a:ext>
              </a:extLst>
            </p:cNvPr>
            <p:cNvSpPr/>
            <p:nvPr/>
          </p:nvSpPr>
          <p:spPr>
            <a:xfrm>
              <a:off x="3859838" y="2822692"/>
              <a:ext cx="719812" cy="294918"/>
            </a:xfrm>
            <a:prstGeom prst="roundRect">
              <a:avLst>
                <a:gd name="adj" fmla="val 3657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cxnSp>
        <p:nvCxnSpPr>
          <p:cNvPr id="183" name="Düz Ok Bağlayıcısı 182">
            <a:extLst>
              <a:ext uri="{FF2B5EF4-FFF2-40B4-BE49-F238E27FC236}">
                <a16:creationId xmlns:a16="http://schemas.microsoft.com/office/drawing/2014/main" id="{2C560249-2541-4FBC-BD02-F824CB033BE9}"/>
              </a:ext>
            </a:extLst>
          </p:cNvPr>
          <p:cNvCxnSpPr>
            <a:cxnSpLocks/>
          </p:cNvCxnSpPr>
          <p:nvPr/>
        </p:nvCxnSpPr>
        <p:spPr>
          <a:xfrm>
            <a:off x="3074326" y="5191189"/>
            <a:ext cx="1510732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Düz Ok Bağlayıcısı 183">
            <a:extLst>
              <a:ext uri="{FF2B5EF4-FFF2-40B4-BE49-F238E27FC236}">
                <a16:creationId xmlns:a16="http://schemas.microsoft.com/office/drawing/2014/main" id="{154B654E-B14F-4FEF-BC18-C104F5223C19}"/>
              </a:ext>
            </a:extLst>
          </p:cNvPr>
          <p:cNvCxnSpPr>
            <a:cxnSpLocks/>
          </p:cNvCxnSpPr>
          <p:nvPr/>
        </p:nvCxnSpPr>
        <p:spPr>
          <a:xfrm>
            <a:off x="4571999" y="5444257"/>
            <a:ext cx="2041626" cy="0"/>
          </a:xfrm>
          <a:prstGeom prst="straightConnector1">
            <a:avLst/>
          </a:prstGeom>
          <a:ln w="38100">
            <a:gradFill flip="none" rotWithShape="1">
              <a:gsLst>
                <a:gs pos="94900">
                  <a:srgbClr val="C0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10800000" scaled="1"/>
              <a:tileRect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Metin kutusu 184">
            <a:extLst>
              <a:ext uri="{FF2B5EF4-FFF2-40B4-BE49-F238E27FC236}">
                <a16:creationId xmlns:a16="http://schemas.microsoft.com/office/drawing/2014/main" id="{FD1AA702-FF51-405D-9DC1-FD74F464832C}"/>
              </a:ext>
            </a:extLst>
          </p:cNvPr>
          <p:cNvSpPr txBox="1"/>
          <p:nvPr/>
        </p:nvSpPr>
        <p:spPr>
          <a:xfrm>
            <a:off x="6613625" y="4450110"/>
            <a:ext cx="2445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Roboto" panose="02000000000000000000" pitchFamily="2" charset="0"/>
                <a:ea typeface="Roboto" panose="02000000000000000000" pitchFamily="2" charset="0"/>
              </a:rPr>
              <a:t>(C) </a:t>
            </a:r>
            <a:r>
              <a:rPr lang="tr-TR" sz="2000" dirty="0" err="1">
                <a:latin typeface="Roboto" panose="02000000000000000000" pitchFamily="2" charset="0"/>
                <a:ea typeface="Roboto" panose="02000000000000000000" pitchFamily="2" charset="0"/>
              </a:rPr>
              <a:t>Concurrently</a:t>
            </a:r>
            <a:endParaRPr lang="tr-T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tr-TR" sz="2000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tr-TR" sz="2000" dirty="0" err="1">
                <a:latin typeface="Roboto" panose="02000000000000000000" pitchFamily="2" charset="0"/>
                <a:ea typeface="Roboto" panose="02000000000000000000" pitchFamily="2" charset="0"/>
              </a:rPr>
              <a:t>running</a:t>
            </a:r>
            <a:endParaRPr lang="tr-TR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4" name="Grup 13">
            <a:extLst>
              <a:ext uri="{FF2B5EF4-FFF2-40B4-BE49-F238E27FC236}">
                <a16:creationId xmlns:a16="http://schemas.microsoft.com/office/drawing/2014/main" id="{2FA0B6F9-E6D6-404E-9C11-8CD0A525B39C}"/>
              </a:ext>
            </a:extLst>
          </p:cNvPr>
          <p:cNvGrpSpPr/>
          <p:nvPr/>
        </p:nvGrpSpPr>
        <p:grpSpPr>
          <a:xfrm>
            <a:off x="2343778" y="3684110"/>
            <a:ext cx="2932592" cy="294918"/>
            <a:chOff x="2343778" y="3684110"/>
            <a:chExt cx="2932592" cy="294918"/>
          </a:xfrm>
        </p:grpSpPr>
        <p:sp>
          <p:nvSpPr>
            <p:cNvPr id="189" name="Dikdörtgen: Köşeleri Yuvarlatılmış 188">
              <a:extLst>
                <a:ext uri="{FF2B5EF4-FFF2-40B4-BE49-F238E27FC236}">
                  <a16:creationId xmlns:a16="http://schemas.microsoft.com/office/drawing/2014/main" id="{CED40DBC-AF1A-4372-8905-F13E71D74200}"/>
                </a:ext>
              </a:extLst>
            </p:cNvPr>
            <p:cNvSpPr/>
            <p:nvPr/>
          </p:nvSpPr>
          <p:spPr>
            <a:xfrm>
              <a:off x="2343778" y="3684110"/>
              <a:ext cx="1454196" cy="294918"/>
            </a:xfrm>
            <a:prstGeom prst="roundRect">
              <a:avLst>
                <a:gd name="adj" fmla="val 36579"/>
              </a:avLst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RNG</a:t>
              </a:r>
            </a:p>
          </p:txBody>
        </p:sp>
        <p:sp>
          <p:nvSpPr>
            <p:cNvPr id="190" name="Dikdörtgen: Köşeleri Yuvarlatılmış 189">
              <a:extLst>
                <a:ext uri="{FF2B5EF4-FFF2-40B4-BE49-F238E27FC236}">
                  <a16:creationId xmlns:a16="http://schemas.microsoft.com/office/drawing/2014/main" id="{BF516A09-EA48-44E5-BCE5-63A4B955CB32}"/>
                </a:ext>
              </a:extLst>
            </p:cNvPr>
            <p:cNvSpPr/>
            <p:nvPr/>
          </p:nvSpPr>
          <p:spPr>
            <a:xfrm>
              <a:off x="3822174" y="3684110"/>
              <a:ext cx="1454196" cy="294918"/>
            </a:xfrm>
            <a:prstGeom prst="roundRect">
              <a:avLst>
                <a:gd name="adj" fmla="val 36579"/>
              </a:avLst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RNG</a:t>
              </a:r>
            </a:p>
          </p:txBody>
        </p:sp>
      </p:grpSp>
      <p:cxnSp>
        <p:nvCxnSpPr>
          <p:cNvPr id="191" name="Düz Ok Bağlayıcısı 190">
            <a:extLst>
              <a:ext uri="{FF2B5EF4-FFF2-40B4-BE49-F238E27FC236}">
                <a16:creationId xmlns:a16="http://schemas.microsoft.com/office/drawing/2014/main" id="{AA2612BF-160D-487D-8D7E-4F1D3AA58FC5}"/>
              </a:ext>
            </a:extLst>
          </p:cNvPr>
          <p:cNvCxnSpPr>
            <a:cxnSpLocks/>
          </p:cNvCxnSpPr>
          <p:nvPr/>
        </p:nvCxnSpPr>
        <p:spPr>
          <a:xfrm>
            <a:off x="2300083" y="3311430"/>
            <a:ext cx="2322883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>
            <a:extLst>
              <a:ext uri="{FF2B5EF4-FFF2-40B4-BE49-F238E27FC236}">
                <a16:creationId xmlns:a16="http://schemas.microsoft.com/office/drawing/2014/main" id="{BCECF637-CF4D-4558-86A0-F5C106E72788}"/>
              </a:ext>
            </a:extLst>
          </p:cNvPr>
          <p:cNvSpPr/>
          <p:nvPr/>
        </p:nvSpPr>
        <p:spPr>
          <a:xfrm>
            <a:off x="4060728" y="5071950"/>
            <a:ext cx="298407" cy="2984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4F33C808-BB4D-416D-97E1-52B1FA8FEA13}"/>
              </a:ext>
            </a:extLst>
          </p:cNvPr>
          <p:cNvSpPr/>
          <p:nvPr/>
        </p:nvSpPr>
        <p:spPr>
          <a:xfrm>
            <a:off x="5510370" y="5300571"/>
            <a:ext cx="298407" cy="2984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A40035AD-61D2-4AC9-9502-6D687A329012}"/>
              </a:ext>
            </a:extLst>
          </p:cNvPr>
          <p:cNvCxnSpPr>
            <a:cxnSpLocks/>
          </p:cNvCxnSpPr>
          <p:nvPr/>
        </p:nvCxnSpPr>
        <p:spPr>
          <a:xfrm>
            <a:off x="5345236" y="4238339"/>
            <a:ext cx="739924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up 14">
            <a:extLst>
              <a:ext uri="{FF2B5EF4-FFF2-40B4-BE49-F238E27FC236}">
                <a16:creationId xmlns:a16="http://schemas.microsoft.com/office/drawing/2014/main" id="{DDD5DC95-2F52-4BD4-85D6-6C206FB5B31B}"/>
              </a:ext>
            </a:extLst>
          </p:cNvPr>
          <p:cNvGrpSpPr/>
          <p:nvPr/>
        </p:nvGrpSpPr>
        <p:grpSpPr>
          <a:xfrm>
            <a:off x="2360430" y="4599692"/>
            <a:ext cx="4124999" cy="313071"/>
            <a:chOff x="2360430" y="4599692"/>
            <a:chExt cx="4124999" cy="313071"/>
          </a:xfrm>
        </p:grpSpPr>
        <p:grpSp>
          <p:nvGrpSpPr>
            <p:cNvPr id="134" name="Grup 133">
              <a:extLst>
                <a:ext uri="{FF2B5EF4-FFF2-40B4-BE49-F238E27FC236}">
                  <a16:creationId xmlns:a16="http://schemas.microsoft.com/office/drawing/2014/main" id="{69D60784-D78C-4CA2-9271-5FB64DF32E43}"/>
                </a:ext>
              </a:extLst>
            </p:cNvPr>
            <p:cNvGrpSpPr/>
            <p:nvPr/>
          </p:nvGrpSpPr>
          <p:grpSpPr>
            <a:xfrm>
              <a:off x="3845300" y="4603853"/>
              <a:ext cx="2640129" cy="308910"/>
              <a:chOff x="3845300" y="4603853"/>
              <a:chExt cx="2640129" cy="308910"/>
            </a:xfrm>
          </p:grpSpPr>
          <p:sp>
            <p:nvSpPr>
              <p:cNvPr id="135" name="Dikdörtgen: Köşeleri Yuvarlatılmış 134">
                <a:extLst>
                  <a:ext uri="{FF2B5EF4-FFF2-40B4-BE49-F238E27FC236}">
                    <a16:creationId xmlns:a16="http://schemas.microsoft.com/office/drawing/2014/main" id="{E0F1D784-CDBA-4782-9A60-C3B15173D354}"/>
                  </a:ext>
                </a:extLst>
              </p:cNvPr>
              <p:cNvSpPr/>
              <p:nvPr/>
            </p:nvSpPr>
            <p:spPr>
              <a:xfrm>
                <a:off x="6099512" y="4603853"/>
                <a:ext cx="385917" cy="294918"/>
              </a:xfrm>
              <a:prstGeom prst="roundRect">
                <a:avLst>
                  <a:gd name="adj" fmla="val 36579"/>
                </a:avLst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 w="28575"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rgbClr val="FFFFFF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7" name="Dikdörtgen: Köşeleri Yuvarlatılmış 136">
                <a:extLst>
                  <a:ext uri="{FF2B5EF4-FFF2-40B4-BE49-F238E27FC236}">
                    <a16:creationId xmlns:a16="http://schemas.microsoft.com/office/drawing/2014/main" id="{86F2A7BD-2A32-4451-BB88-7CE529DCFAD3}"/>
                  </a:ext>
                </a:extLst>
              </p:cNvPr>
              <p:cNvSpPr/>
              <p:nvPr/>
            </p:nvSpPr>
            <p:spPr>
              <a:xfrm>
                <a:off x="3845300" y="4617845"/>
                <a:ext cx="699112" cy="294918"/>
              </a:xfrm>
              <a:prstGeom prst="roundRect">
                <a:avLst>
                  <a:gd name="adj" fmla="val 3657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95" name="Dikdörtgen: Köşeleri Yuvarlatılmış 194">
              <a:extLst>
                <a:ext uri="{FF2B5EF4-FFF2-40B4-BE49-F238E27FC236}">
                  <a16:creationId xmlns:a16="http://schemas.microsoft.com/office/drawing/2014/main" id="{C3034A97-FF1C-4941-96A2-88A299BCCD9B}"/>
                </a:ext>
              </a:extLst>
            </p:cNvPr>
            <p:cNvSpPr/>
            <p:nvPr/>
          </p:nvSpPr>
          <p:spPr>
            <a:xfrm>
              <a:off x="2360430" y="4603853"/>
              <a:ext cx="1454196" cy="294918"/>
            </a:xfrm>
            <a:prstGeom prst="roundRect">
              <a:avLst>
                <a:gd name="adj" fmla="val 36579"/>
              </a:avLst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RNG</a:t>
              </a:r>
            </a:p>
          </p:txBody>
        </p:sp>
        <p:sp>
          <p:nvSpPr>
            <p:cNvPr id="196" name="Dikdörtgen: Köşeleri Yuvarlatılmış 195">
              <a:extLst>
                <a:ext uri="{FF2B5EF4-FFF2-40B4-BE49-F238E27FC236}">
                  <a16:creationId xmlns:a16="http://schemas.microsoft.com/office/drawing/2014/main" id="{7A2CA2F6-BB8B-46E1-9D56-7A6EA384D36B}"/>
                </a:ext>
              </a:extLst>
            </p:cNvPr>
            <p:cNvSpPr/>
            <p:nvPr/>
          </p:nvSpPr>
          <p:spPr>
            <a:xfrm>
              <a:off x="4591079" y="4599692"/>
              <a:ext cx="1454196" cy="294918"/>
            </a:xfrm>
            <a:prstGeom prst="roundRect">
              <a:avLst>
                <a:gd name="adj" fmla="val 36579"/>
              </a:avLst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RNG</a:t>
              </a:r>
            </a:p>
          </p:txBody>
        </p:sp>
      </p:grpSp>
      <p:cxnSp>
        <p:nvCxnSpPr>
          <p:cNvPr id="197" name="Düz Ok Bağlayıcısı 196">
            <a:extLst>
              <a:ext uri="{FF2B5EF4-FFF2-40B4-BE49-F238E27FC236}">
                <a16:creationId xmlns:a16="http://schemas.microsoft.com/office/drawing/2014/main" id="{9F50BC1F-7636-481F-9E5C-DF6F432EC80B}"/>
              </a:ext>
            </a:extLst>
          </p:cNvPr>
          <p:cNvCxnSpPr>
            <a:cxnSpLocks/>
          </p:cNvCxnSpPr>
          <p:nvPr/>
        </p:nvCxnSpPr>
        <p:spPr>
          <a:xfrm>
            <a:off x="2333192" y="4240635"/>
            <a:ext cx="298498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8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85" grpId="0"/>
      <p:bldP spid="193" grpId="0" animBg="1"/>
      <p:bldP spid="1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79B95A-F010-4540-BFD2-AAF1E91E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Three </a:t>
            </a:r>
            <a:r>
              <a:rPr lang="tr-TR" b="1" dirty="0" err="1"/>
              <a:t>Key</a:t>
            </a:r>
            <a:r>
              <a:rPr lang="tr-TR" b="1" dirty="0"/>
              <a:t> </a:t>
            </a:r>
            <a:r>
              <a:rPr lang="tr-TR" b="1" dirty="0" err="1"/>
              <a:t>Challenges</a:t>
            </a:r>
            <a:endParaRPr lang="tr-TR" b="1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3AA6A3E-FE14-4330-BE0B-2D1FD72E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CC4295B-F927-4D2D-86CC-3A2AFAFF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18</a:t>
            </a:fld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FC041FF-17C4-4D26-BC23-0E623D6A08FB}"/>
              </a:ext>
            </a:extLst>
          </p:cNvPr>
          <p:cNvSpPr/>
          <p:nvPr/>
        </p:nvSpPr>
        <p:spPr>
          <a:xfrm>
            <a:off x="0" y="1270659"/>
            <a:ext cx="9144000" cy="13131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RNG </a:t>
            </a:r>
            <a:r>
              <a:rPr lang="tr-TR" sz="3200" b="1" dirty="0" err="1">
                <a:solidFill>
                  <a:schemeClr val="accent2">
                    <a:lumMod val="50000"/>
                  </a:schemeClr>
                </a:solidFill>
              </a:rPr>
              <a:t>Interference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significantly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slows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down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concurrently-running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applications</a:t>
            </a:r>
            <a:endParaRPr lang="tr-T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679E7E8-E621-4FC1-AC41-C04B3A508F4C}"/>
              </a:ext>
            </a:extLst>
          </p:cNvPr>
          <p:cNvSpPr txBox="1"/>
          <p:nvPr/>
        </p:nvSpPr>
        <p:spPr>
          <a:xfrm>
            <a:off x="20188" y="1317966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75E2D45C-C92C-4C88-9BD1-21ABF2D67A44}"/>
              </a:ext>
            </a:extLst>
          </p:cNvPr>
          <p:cNvSpPr/>
          <p:nvPr/>
        </p:nvSpPr>
        <p:spPr>
          <a:xfrm>
            <a:off x="0" y="2756397"/>
            <a:ext cx="9144000" cy="1187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 err="1">
                <a:solidFill>
                  <a:schemeClr val="accent2">
                    <a:lumMod val="50000"/>
                  </a:schemeClr>
                </a:solidFill>
              </a:rPr>
              <a:t>Unfair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 err="1">
                <a:solidFill>
                  <a:schemeClr val="accent2">
                    <a:lumMod val="50000"/>
                  </a:schemeClr>
                </a:solidFill>
              </a:rPr>
              <a:t>Prioritization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degrades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overall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system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fairness</a:t>
            </a:r>
            <a:endParaRPr lang="tr-T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70F22F3-1637-4CCC-BEAF-204AE162A1EB}"/>
              </a:ext>
            </a:extLst>
          </p:cNvPr>
          <p:cNvSpPr txBox="1"/>
          <p:nvPr/>
        </p:nvSpPr>
        <p:spPr>
          <a:xfrm>
            <a:off x="20188" y="2756397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053E956F-08B2-4055-A944-CDF7ABC3880A}"/>
              </a:ext>
            </a:extLst>
          </p:cNvPr>
          <p:cNvSpPr/>
          <p:nvPr/>
        </p:nvSpPr>
        <p:spPr>
          <a:xfrm>
            <a:off x="0" y="4129316"/>
            <a:ext cx="9144000" cy="1187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High TRNG </a:t>
            </a:r>
            <a:r>
              <a:rPr lang="tr-TR" sz="3200" b="1" dirty="0" err="1">
                <a:solidFill>
                  <a:schemeClr val="accent2">
                    <a:lumMod val="50000"/>
                  </a:schemeClr>
                </a:solidFill>
              </a:rPr>
              <a:t>Latency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degrades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RNG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applications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’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performance</a:t>
            </a:r>
            <a:endParaRPr lang="tr-T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CE348C5-42D9-4103-BF26-6BFCDFFBBEFC}"/>
              </a:ext>
            </a:extLst>
          </p:cNvPr>
          <p:cNvSpPr txBox="1"/>
          <p:nvPr/>
        </p:nvSpPr>
        <p:spPr>
          <a:xfrm>
            <a:off x="20188" y="4129316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2ABF34D7-7982-445A-BA58-6A40B250665D}"/>
              </a:ext>
            </a:extLst>
          </p:cNvPr>
          <p:cNvSpPr/>
          <p:nvPr/>
        </p:nvSpPr>
        <p:spPr>
          <a:xfrm>
            <a:off x="1" y="4003698"/>
            <a:ext cx="9144000" cy="1313149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E003B671-F791-4419-AD45-734A4A1A8927}"/>
              </a:ext>
            </a:extLst>
          </p:cNvPr>
          <p:cNvSpPr/>
          <p:nvPr/>
        </p:nvSpPr>
        <p:spPr>
          <a:xfrm>
            <a:off x="-1" y="1238069"/>
            <a:ext cx="9144000" cy="1490615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FA55738A-D274-4DD4-9015-58A5C686CEBD}"/>
              </a:ext>
            </a:extLst>
          </p:cNvPr>
          <p:cNvSpPr/>
          <p:nvPr/>
        </p:nvSpPr>
        <p:spPr>
          <a:xfrm>
            <a:off x="0" y="1270659"/>
            <a:ext cx="9144000" cy="13131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>
                <a:solidFill>
                  <a:schemeClr val="accent5">
                    <a:lumMod val="50000"/>
                  </a:schemeClr>
                </a:solidFill>
              </a:rPr>
              <a:t>RNG </a:t>
            </a:r>
            <a:r>
              <a:rPr lang="tr-TR" sz="3200" b="1" dirty="0" err="1">
                <a:solidFill>
                  <a:schemeClr val="accent5">
                    <a:lumMod val="50000"/>
                  </a:schemeClr>
                </a:solidFill>
              </a:rPr>
              <a:t>Interference</a:t>
            </a:r>
            <a:endParaRPr lang="tr-TR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significantly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slows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down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concurrently-running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applications</a:t>
            </a:r>
            <a:endParaRPr lang="tr-T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575AAC00-941A-4099-8BC6-A8DAA532EB7B}"/>
              </a:ext>
            </a:extLst>
          </p:cNvPr>
          <p:cNvSpPr/>
          <p:nvPr/>
        </p:nvSpPr>
        <p:spPr>
          <a:xfrm>
            <a:off x="0" y="2756397"/>
            <a:ext cx="9144000" cy="1187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 err="1">
                <a:solidFill>
                  <a:schemeClr val="accent2">
                    <a:lumMod val="50000"/>
                  </a:schemeClr>
                </a:solidFill>
              </a:rPr>
              <a:t>Unfair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 err="1">
                <a:solidFill>
                  <a:schemeClr val="accent2">
                    <a:lumMod val="50000"/>
                  </a:schemeClr>
                </a:solidFill>
              </a:rPr>
              <a:t>Prioritization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degrades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overall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system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fairness</a:t>
            </a:r>
            <a:endParaRPr lang="tr-T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42F37C28-1DB3-4B1A-9702-FD1A37EDEA85}"/>
              </a:ext>
            </a:extLst>
          </p:cNvPr>
          <p:cNvSpPr/>
          <p:nvPr/>
        </p:nvSpPr>
        <p:spPr>
          <a:xfrm>
            <a:off x="0" y="4129316"/>
            <a:ext cx="9144000" cy="1187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High TRNG </a:t>
            </a:r>
            <a:r>
              <a:rPr lang="tr-TR" sz="3200" b="1" dirty="0" err="1">
                <a:solidFill>
                  <a:schemeClr val="accent6">
                    <a:lumMod val="50000"/>
                  </a:schemeClr>
                </a:solidFill>
              </a:rPr>
              <a:t>Latency</a:t>
            </a:r>
            <a:endParaRPr lang="tr-T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6">
                    <a:lumMod val="50000"/>
                  </a:schemeClr>
                </a:solidFill>
              </a:rPr>
              <a:t>degrades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</a:rPr>
              <a:t> RNG </a:t>
            </a:r>
            <a:r>
              <a:rPr lang="tr-TR" sz="2400" dirty="0" err="1">
                <a:solidFill>
                  <a:schemeClr val="accent6">
                    <a:lumMod val="50000"/>
                  </a:schemeClr>
                </a:solidFill>
              </a:rPr>
              <a:t>applications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</a:rPr>
              <a:t>’ </a:t>
            </a:r>
            <a:r>
              <a:rPr lang="tr-TR" sz="2400" dirty="0" err="1">
                <a:solidFill>
                  <a:schemeClr val="accent6">
                    <a:lumMod val="50000"/>
                  </a:schemeClr>
                </a:solidFill>
              </a:rPr>
              <a:t>performance</a:t>
            </a:r>
            <a:endParaRPr lang="tr-T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6D576B6-A95B-45F7-BA4A-E34613A2FFA2}"/>
              </a:ext>
            </a:extLst>
          </p:cNvPr>
          <p:cNvSpPr txBox="1"/>
          <p:nvPr/>
        </p:nvSpPr>
        <p:spPr>
          <a:xfrm>
            <a:off x="20188" y="1317966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5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4EC178D9-8399-4260-80A4-D5CC7937461B}"/>
              </a:ext>
            </a:extLst>
          </p:cNvPr>
          <p:cNvSpPr txBox="1"/>
          <p:nvPr/>
        </p:nvSpPr>
        <p:spPr>
          <a:xfrm>
            <a:off x="20188" y="2756397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C2C421C5-408C-4E0B-B65B-9A9F9DC05DBA}"/>
              </a:ext>
            </a:extLst>
          </p:cNvPr>
          <p:cNvSpPr txBox="1"/>
          <p:nvPr/>
        </p:nvSpPr>
        <p:spPr>
          <a:xfrm>
            <a:off x="20188" y="4129316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6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8A53E338-8A16-4105-B889-A645B4CE2EEC}"/>
              </a:ext>
            </a:extLst>
          </p:cNvPr>
          <p:cNvSpPr/>
          <p:nvPr/>
        </p:nvSpPr>
        <p:spPr>
          <a:xfrm>
            <a:off x="-187569" y="4003698"/>
            <a:ext cx="9624646" cy="1975072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B83C3DB-C0AE-4BE8-9804-2282DBCDC8D0}"/>
              </a:ext>
            </a:extLst>
          </p:cNvPr>
          <p:cNvSpPr/>
          <p:nvPr/>
        </p:nvSpPr>
        <p:spPr>
          <a:xfrm>
            <a:off x="-187569" y="1026159"/>
            <a:ext cx="9624646" cy="164394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6653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7E7D2E-16B5-4988-914B-C3CBB888E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47057"/>
            <a:ext cx="9143999" cy="5229906"/>
          </a:xfrm>
        </p:spPr>
        <p:txBody>
          <a:bodyPr/>
          <a:lstStyle/>
          <a:p>
            <a:r>
              <a:rPr lang="tr-TR" sz="2400" dirty="0"/>
              <a:t>Memory </a:t>
            </a:r>
            <a:r>
              <a:rPr lang="tr-TR" sz="2400" dirty="0" err="1"/>
              <a:t>request</a:t>
            </a:r>
            <a:r>
              <a:rPr lang="tr-TR" sz="2400" dirty="0"/>
              <a:t> </a:t>
            </a:r>
            <a:r>
              <a:rPr lang="tr-TR" sz="2400" dirty="0" err="1"/>
              <a:t>schedulers</a:t>
            </a:r>
            <a:r>
              <a:rPr lang="tr-TR" sz="2400" dirty="0"/>
              <a:t> can </a:t>
            </a:r>
            <a:r>
              <a:rPr lang="tr-TR" sz="2400" dirty="0" err="1"/>
              <a:t>prioritize</a:t>
            </a:r>
            <a:r>
              <a:rPr lang="tr-TR" sz="2400" dirty="0"/>
              <a:t> RNG </a:t>
            </a:r>
            <a:r>
              <a:rPr lang="tr-TR" sz="2400" dirty="0" err="1"/>
              <a:t>applications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achieve</a:t>
            </a:r>
            <a:r>
              <a:rPr lang="tr-TR" sz="2400" dirty="0"/>
              <a:t> </a:t>
            </a:r>
            <a:r>
              <a:rPr lang="tr-TR" sz="2400" b="1" dirty="0" err="1"/>
              <a:t>high</a:t>
            </a:r>
            <a:r>
              <a:rPr lang="tr-TR" sz="2400" b="1" dirty="0"/>
              <a:t> </a:t>
            </a:r>
            <a:r>
              <a:rPr lang="tr-TR" sz="2400" b="1" dirty="0" err="1"/>
              <a:t>throughput</a:t>
            </a:r>
            <a:endParaRPr lang="tr-TR" sz="2400" b="1" dirty="0"/>
          </a:p>
          <a:p>
            <a:r>
              <a:rPr lang="tr-TR" sz="2400" dirty="0" err="1"/>
              <a:t>Stalls</a:t>
            </a:r>
            <a:r>
              <a:rPr lang="tr-TR" sz="2400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non</a:t>
            </a:r>
            <a:r>
              <a:rPr lang="tr-TR" sz="2400" b="1" dirty="0"/>
              <a:t>-RNG </a:t>
            </a:r>
            <a:r>
              <a:rPr lang="tr-TR" sz="2400" b="1" dirty="0" err="1"/>
              <a:t>applications</a:t>
            </a:r>
            <a:r>
              <a:rPr lang="tr-TR" sz="2400" b="1" dirty="0"/>
              <a:t> </a:t>
            </a:r>
            <a:r>
              <a:rPr lang="tr-TR" sz="2400" dirty="0" err="1"/>
              <a:t>more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creates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unfairness</a:t>
            </a:r>
            <a:endParaRPr lang="tr-TR" sz="2400" b="1" dirty="0">
              <a:solidFill>
                <a:srgbClr val="C00000"/>
              </a:solidFill>
            </a:endParaRPr>
          </a:p>
        </p:txBody>
      </p:sp>
      <p:grpSp>
        <p:nvGrpSpPr>
          <p:cNvPr id="122" name="Grup 121">
            <a:extLst>
              <a:ext uri="{FF2B5EF4-FFF2-40B4-BE49-F238E27FC236}">
                <a16:creationId xmlns:a16="http://schemas.microsoft.com/office/drawing/2014/main" id="{FE912D6E-D079-44B0-BCD3-E5D0220A3086}"/>
              </a:ext>
            </a:extLst>
          </p:cNvPr>
          <p:cNvGrpSpPr/>
          <p:nvPr/>
        </p:nvGrpSpPr>
        <p:grpSpPr>
          <a:xfrm>
            <a:off x="805270" y="2121662"/>
            <a:ext cx="8222352" cy="3457017"/>
            <a:chOff x="805270" y="2121662"/>
            <a:chExt cx="8222352" cy="3457017"/>
          </a:xfrm>
        </p:grpSpPr>
        <p:grpSp>
          <p:nvGrpSpPr>
            <p:cNvPr id="121" name="Grup 120">
              <a:extLst>
                <a:ext uri="{FF2B5EF4-FFF2-40B4-BE49-F238E27FC236}">
                  <a16:creationId xmlns:a16="http://schemas.microsoft.com/office/drawing/2014/main" id="{1E1728B9-42EA-4871-B9C2-4FEDA635B8DD}"/>
                </a:ext>
              </a:extLst>
            </p:cNvPr>
            <p:cNvGrpSpPr/>
            <p:nvPr/>
          </p:nvGrpSpPr>
          <p:grpSpPr>
            <a:xfrm>
              <a:off x="805270" y="2121662"/>
              <a:ext cx="8222352" cy="3457017"/>
              <a:chOff x="805270" y="2121662"/>
              <a:chExt cx="8222352" cy="3457017"/>
            </a:xfrm>
          </p:grpSpPr>
          <p:grpSp>
            <p:nvGrpSpPr>
              <p:cNvPr id="36" name="Grup 35">
                <a:extLst>
                  <a:ext uri="{FF2B5EF4-FFF2-40B4-BE49-F238E27FC236}">
                    <a16:creationId xmlns:a16="http://schemas.microsoft.com/office/drawing/2014/main" id="{5F68E4CD-42BC-40A6-9A7E-31245892F609}"/>
                  </a:ext>
                </a:extLst>
              </p:cNvPr>
              <p:cNvGrpSpPr/>
              <p:nvPr/>
            </p:nvGrpSpPr>
            <p:grpSpPr>
              <a:xfrm>
                <a:off x="821114" y="2121662"/>
                <a:ext cx="8206508" cy="3457017"/>
                <a:chOff x="821114" y="2121662"/>
                <a:chExt cx="8206508" cy="3457017"/>
              </a:xfrm>
            </p:grpSpPr>
            <p:sp>
              <p:nvSpPr>
                <p:cNvPr id="37" name="Metin kutusu 36">
                  <a:extLst>
                    <a:ext uri="{FF2B5EF4-FFF2-40B4-BE49-F238E27FC236}">
                      <a16:creationId xmlns:a16="http://schemas.microsoft.com/office/drawing/2014/main" id="{5CAEDB28-2AF0-4F3B-B8F5-1AD1AF21912F}"/>
                    </a:ext>
                  </a:extLst>
                </p:cNvPr>
                <p:cNvSpPr txBox="1"/>
                <p:nvPr/>
              </p:nvSpPr>
              <p:spPr>
                <a:xfrm>
                  <a:off x="6582154" y="2672918"/>
                  <a:ext cx="2445468" cy="9643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tr-TR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(A) </a:t>
                  </a:r>
                  <a:r>
                    <a:rPr lang="tr-TR" sz="2000" dirty="0" err="1">
                      <a:latin typeface="Roboto" panose="02000000000000000000" pitchFamily="2" charset="0"/>
                      <a:ea typeface="Roboto" panose="02000000000000000000" pitchFamily="2" charset="0"/>
                    </a:rPr>
                    <a:t>Non</a:t>
                  </a:r>
                  <a:r>
                    <a:rPr lang="tr-TR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-RNG </a:t>
                  </a:r>
                  <a:r>
                    <a:rPr lang="tr-TR" sz="2000" dirty="0" err="1">
                      <a:latin typeface="Roboto" panose="02000000000000000000" pitchFamily="2" charset="0"/>
                      <a:ea typeface="Roboto" panose="02000000000000000000" pitchFamily="2" charset="0"/>
                    </a:rPr>
                    <a:t>App</a:t>
                  </a:r>
                  <a:r>
                    <a:rPr lang="tr-TR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.</a:t>
                  </a:r>
                  <a:br>
                    <a:rPr lang="tr-TR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</a:br>
                  <a:r>
                    <a:rPr lang="tr-TR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	</a:t>
                  </a:r>
                </a:p>
              </p:txBody>
            </p:sp>
            <p:grpSp>
              <p:nvGrpSpPr>
                <p:cNvPr id="38" name="Grup 37">
                  <a:extLst>
                    <a:ext uri="{FF2B5EF4-FFF2-40B4-BE49-F238E27FC236}">
                      <a16:creationId xmlns:a16="http://schemas.microsoft.com/office/drawing/2014/main" id="{3D200430-DE82-42DC-8A03-9293F14FB1C8}"/>
                    </a:ext>
                  </a:extLst>
                </p:cNvPr>
                <p:cNvGrpSpPr/>
                <p:nvPr/>
              </p:nvGrpSpPr>
              <p:grpSpPr>
                <a:xfrm>
                  <a:off x="821114" y="2121662"/>
                  <a:ext cx="5795969" cy="3457017"/>
                  <a:chOff x="821114" y="2121662"/>
                  <a:chExt cx="5795969" cy="3457017"/>
                </a:xfrm>
              </p:grpSpPr>
              <p:sp>
                <p:nvSpPr>
                  <p:cNvPr id="40" name="Dikdörtgen: Köşeleri Yuvarlatılmış 39">
                    <a:extLst>
                      <a:ext uri="{FF2B5EF4-FFF2-40B4-BE49-F238E27FC236}">
                        <a16:creationId xmlns:a16="http://schemas.microsoft.com/office/drawing/2014/main" id="{6D1A4785-4902-477F-905B-0380852A6FF2}"/>
                      </a:ext>
                    </a:extLst>
                  </p:cNvPr>
                  <p:cNvSpPr/>
                  <p:nvPr/>
                </p:nvSpPr>
                <p:spPr>
                  <a:xfrm>
                    <a:off x="821114" y="2724915"/>
                    <a:ext cx="1396641" cy="569984"/>
                  </a:xfrm>
                  <a:prstGeom prst="roundRect">
                    <a:avLst>
                      <a:gd name="adj" fmla="val 10656"/>
                    </a:avLst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r-TR" b="1" dirty="0">
                        <a:solidFill>
                          <a:schemeClr val="tx1"/>
                        </a:solidFill>
                        <a:latin typeface="+mj-lt"/>
                        <a:ea typeface="Roboto" panose="02000000000000000000" pitchFamily="2" charset="0"/>
                      </a:rPr>
                      <a:t>Memory Controller</a:t>
                    </a:r>
                  </a:p>
                </p:txBody>
              </p:sp>
              <p:cxnSp>
                <p:nvCxnSpPr>
                  <p:cNvPr id="41" name="Düz Bağlayıcı 40">
                    <a:extLst>
                      <a:ext uri="{FF2B5EF4-FFF2-40B4-BE49-F238E27FC236}">
                        <a16:creationId xmlns:a16="http://schemas.microsoft.com/office/drawing/2014/main" id="{A3817897-88B0-4F84-8690-25E62CD553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17755" y="2978540"/>
                    <a:ext cx="439932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Düz Bağlayıcı 41">
                    <a:extLst>
                      <a:ext uri="{FF2B5EF4-FFF2-40B4-BE49-F238E27FC236}">
                        <a16:creationId xmlns:a16="http://schemas.microsoft.com/office/drawing/2014/main" id="{2516A899-E42D-49E8-809E-F6B39A24A1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18063" y="2531783"/>
                    <a:ext cx="0" cy="304689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Düz Bağlayıcı 42">
                    <a:extLst>
                      <a:ext uri="{FF2B5EF4-FFF2-40B4-BE49-F238E27FC236}">
                        <a16:creationId xmlns:a16="http://schemas.microsoft.com/office/drawing/2014/main" id="{D92D7C38-1CC8-42DF-A951-3D92A5C396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75628" y="2531783"/>
                    <a:ext cx="0" cy="304689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Düz Bağlayıcı 43">
                    <a:extLst>
                      <a:ext uri="{FF2B5EF4-FFF2-40B4-BE49-F238E27FC236}">
                        <a16:creationId xmlns:a16="http://schemas.microsoft.com/office/drawing/2014/main" id="{DEF8BD03-D2FD-467E-9922-234E596B17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30169" y="2531782"/>
                    <a:ext cx="0" cy="304689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Düz Bağlayıcı 44">
                    <a:extLst>
                      <a:ext uri="{FF2B5EF4-FFF2-40B4-BE49-F238E27FC236}">
                        <a16:creationId xmlns:a16="http://schemas.microsoft.com/office/drawing/2014/main" id="{B759EEBA-98FC-402F-82AF-959E363492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62118" y="2531781"/>
                    <a:ext cx="0" cy="30468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Düz Bağlayıcı 45">
                    <a:extLst>
                      <a:ext uri="{FF2B5EF4-FFF2-40B4-BE49-F238E27FC236}">
                        <a16:creationId xmlns:a16="http://schemas.microsoft.com/office/drawing/2014/main" id="{06483A19-C57B-40A1-9ECB-1BFF084070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73054" y="2531783"/>
                    <a:ext cx="0" cy="304689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Düz Bağlayıcı 46">
                    <a:extLst>
                      <a:ext uri="{FF2B5EF4-FFF2-40B4-BE49-F238E27FC236}">
                        <a16:creationId xmlns:a16="http://schemas.microsoft.com/office/drawing/2014/main" id="{44E6F301-AF91-40BF-BAD7-C944B92D40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17755" y="3832996"/>
                    <a:ext cx="43064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Düz Bağlayıcı 47">
                    <a:extLst>
                      <a:ext uri="{FF2B5EF4-FFF2-40B4-BE49-F238E27FC236}">
                        <a16:creationId xmlns:a16="http://schemas.microsoft.com/office/drawing/2014/main" id="{01304407-2E73-420B-9CF8-F421C62F21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33193" y="2531781"/>
                    <a:ext cx="0" cy="30468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Metin kutusu 48">
                    <a:extLst>
                      <a:ext uri="{FF2B5EF4-FFF2-40B4-BE49-F238E27FC236}">
                        <a16:creationId xmlns:a16="http://schemas.microsoft.com/office/drawing/2014/main" id="{8E0D5814-0B4F-4E78-97C4-AF8B6DEE9E73}"/>
                      </a:ext>
                    </a:extLst>
                  </p:cNvPr>
                  <p:cNvSpPr txBox="1"/>
                  <p:nvPr/>
                </p:nvSpPr>
                <p:spPr>
                  <a:xfrm>
                    <a:off x="2119274" y="2130678"/>
                    <a:ext cx="42783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r-TR" dirty="0">
                        <a:latin typeface="Roboto" panose="02000000000000000000" pitchFamily="2" charset="0"/>
                        <a:ea typeface="Roboto" panose="02000000000000000000" pitchFamily="2" charset="0"/>
                      </a:rPr>
                      <a:t>0</a:t>
                    </a:r>
                  </a:p>
                </p:txBody>
              </p:sp>
              <p:sp>
                <p:nvSpPr>
                  <p:cNvPr id="50" name="Metin kutusu 49">
                    <a:extLst>
                      <a:ext uri="{FF2B5EF4-FFF2-40B4-BE49-F238E27FC236}">
                        <a16:creationId xmlns:a16="http://schemas.microsoft.com/office/drawing/2014/main" id="{B9F1536E-F580-47F2-A865-DAA8691BA3DD}"/>
                      </a:ext>
                    </a:extLst>
                  </p:cNvPr>
                  <p:cNvSpPr txBox="1"/>
                  <p:nvPr/>
                </p:nvSpPr>
                <p:spPr>
                  <a:xfrm>
                    <a:off x="2861709" y="2130678"/>
                    <a:ext cx="42783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r-TR" dirty="0">
                        <a:latin typeface="Roboto" panose="02000000000000000000" pitchFamily="2" charset="0"/>
                        <a:ea typeface="Roboto" panose="02000000000000000000" pitchFamily="2" charset="0"/>
                      </a:rPr>
                      <a:t>1</a:t>
                    </a:r>
                  </a:p>
                </p:txBody>
              </p:sp>
              <p:sp>
                <p:nvSpPr>
                  <p:cNvPr id="51" name="Metin kutusu 50">
                    <a:extLst>
                      <a:ext uri="{FF2B5EF4-FFF2-40B4-BE49-F238E27FC236}">
                        <a16:creationId xmlns:a16="http://schemas.microsoft.com/office/drawing/2014/main" id="{92BDF81F-776D-452C-8037-F9BBF1695DF9}"/>
                      </a:ext>
                    </a:extLst>
                  </p:cNvPr>
                  <p:cNvSpPr txBox="1"/>
                  <p:nvPr/>
                </p:nvSpPr>
                <p:spPr>
                  <a:xfrm>
                    <a:off x="3597390" y="2123239"/>
                    <a:ext cx="42783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r-TR" dirty="0">
                        <a:latin typeface="Roboto" panose="02000000000000000000" pitchFamily="2" charset="0"/>
                        <a:ea typeface="Roboto" panose="02000000000000000000" pitchFamily="2" charset="0"/>
                      </a:rPr>
                      <a:t>2</a:t>
                    </a:r>
                  </a:p>
                </p:txBody>
              </p:sp>
              <p:sp>
                <p:nvSpPr>
                  <p:cNvPr id="52" name="Metin kutusu 51">
                    <a:extLst>
                      <a:ext uri="{FF2B5EF4-FFF2-40B4-BE49-F238E27FC236}">
                        <a16:creationId xmlns:a16="http://schemas.microsoft.com/office/drawing/2014/main" id="{CE1FFA08-2D32-4C0B-A6A7-59E92DAC36ED}"/>
                      </a:ext>
                    </a:extLst>
                  </p:cNvPr>
                  <p:cNvSpPr txBox="1"/>
                  <p:nvPr/>
                </p:nvSpPr>
                <p:spPr>
                  <a:xfrm>
                    <a:off x="4359135" y="2123239"/>
                    <a:ext cx="42783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r-TR" dirty="0">
                        <a:latin typeface="Roboto" panose="02000000000000000000" pitchFamily="2" charset="0"/>
                        <a:ea typeface="Roboto" panose="02000000000000000000" pitchFamily="2" charset="0"/>
                      </a:rPr>
                      <a:t>3</a:t>
                    </a:r>
                  </a:p>
                </p:txBody>
              </p:sp>
              <p:sp>
                <p:nvSpPr>
                  <p:cNvPr id="53" name="Metin kutusu 52">
                    <a:extLst>
                      <a:ext uri="{FF2B5EF4-FFF2-40B4-BE49-F238E27FC236}">
                        <a16:creationId xmlns:a16="http://schemas.microsoft.com/office/drawing/2014/main" id="{A3B9A1C5-20A8-45DC-AE75-52387750C5D3}"/>
                      </a:ext>
                    </a:extLst>
                  </p:cNvPr>
                  <p:cNvSpPr txBox="1"/>
                  <p:nvPr/>
                </p:nvSpPr>
                <p:spPr>
                  <a:xfrm>
                    <a:off x="5120880" y="2130893"/>
                    <a:ext cx="42783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r-TR" dirty="0">
                        <a:latin typeface="Roboto" panose="02000000000000000000" pitchFamily="2" charset="0"/>
                        <a:ea typeface="Roboto" panose="02000000000000000000" pitchFamily="2" charset="0"/>
                      </a:rPr>
                      <a:t>4</a:t>
                    </a:r>
                  </a:p>
                </p:txBody>
              </p:sp>
              <p:sp>
                <p:nvSpPr>
                  <p:cNvPr id="54" name="Metin kutusu 53">
                    <a:extLst>
                      <a:ext uri="{FF2B5EF4-FFF2-40B4-BE49-F238E27FC236}">
                        <a16:creationId xmlns:a16="http://schemas.microsoft.com/office/drawing/2014/main" id="{8934EACD-5F85-4E3D-A73E-E26B57BE9FC3}"/>
                      </a:ext>
                    </a:extLst>
                  </p:cNvPr>
                  <p:cNvSpPr txBox="1"/>
                  <p:nvPr/>
                </p:nvSpPr>
                <p:spPr>
                  <a:xfrm>
                    <a:off x="5854494" y="2124353"/>
                    <a:ext cx="42783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r-TR" dirty="0">
                        <a:latin typeface="Roboto" panose="02000000000000000000" pitchFamily="2" charset="0"/>
                        <a:ea typeface="Roboto" panose="02000000000000000000" pitchFamily="2" charset="0"/>
                      </a:rPr>
                      <a:t>5</a:t>
                    </a:r>
                  </a:p>
                </p:txBody>
              </p:sp>
              <p:sp>
                <p:nvSpPr>
                  <p:cNvPr id="55" name="Metin kutusu 54">
                    <a:extLst>
                      <a:ext uri="{FF2B5EF4-FFF2-40B4-BE49-F238E27FC236}">
                        <a16:creationId xmlns:a16="http://schemas.microsoft.com/office/drawing/2014/main" id="{11E82CC1-526D-4C6B-BAAB-9892C57C6CB1}"/>
                      </a:ext>
                    </a:extLst>
                  </p:cNvPr>
                  <p:cNvSpPr txBox="1"/>
                  <p:nvPr/>
                </p:nvSpPr>
                <p:spPr>
                  <a:xfrm>
                    <a:off x="1442719" y="2121662"/>
                    <a:ext cx="83469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i="1" dirty="0">
                        <a:latin typeface="Roboto" panose="02000000000000000000" pitchFamily="2" charset="0"/>
                        <a:ea typeface="Roboto" panose="02000000000000000000" pitchFamily="2" charset="0"/>
                      </a:rPr>
                      <a:t>t    </a:t>
                    </a:r>
                    <a:r>
                      <a:rPr lang="tr-TR" dirty="0">
                        <a:latin typeface="Roboto" panose="02000000000000000000" pitchFamily="2" charset="0"/>
                        <a:ea typeface="Roboto" panose="02000000000000000000" pitchFamily="2" charset="0"/>
                      </a:rPr>
                      <a:t>=</a:t>
                    </a:r>
                  </a:p>
                </p:txBody>
              </p:sp>
            </p:grpSp>
            <p:sp>
              <p:nvSpPr>
                <p:cNvPr id="39" name="Metin kutusu 38">
                  <a:extLst>
                    <a:ext uri="{FF2B5EF4-FFF2-40B4-BE49-F238E27FC236}">
                      <a16:creationId xmlns:a16="http://schemas.microsoft.com/office/drawing/2014/main" id="{412BB229-334D-4261-83F9-602FD6EF8432}"/>
                    </a:ext>
                  </a:extLst>
                </p:cNvPr>
                <p:cNvSpPr txBox="1"/>
                <p:nvPr/>
              </p:nvSpPr>
              <p:spPr>
                <a:xfrm>
                  <a:off x="6582154" y="3540015"/>
                  <a:ext cx="2445468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tr-TR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(B) RNG </a:t>
                  </a:r>
                  <a:r>
                    <a:rPr lang="tr-TR" sz="2000" dirty="0" err="1">
                      <a:latin typeface="Roboto" panose="02000000000000000000" pitchFamily="2" charset="0"/>
                      <a:ea typeface="Roboto" panose="02000000000000000000" pitchFamily="2" charset="0"/>
                    </a:rPr>
                    <a:t>App</a:t>
                  </a:r>
                  <a:r>
                    <a:rPr lang="tr-TR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.</a:t>
                  </a:r>
                </a:p>
              </p:txBody>
            </p:sp>
          </p:grpSp>
          <p:sp>
            <p:nvSpPr>
              <p:cNvPr id="117" name="Dikdörtgen: Köşeleri Yuvarlatılmış 116">
                <a:extLst>
                  <a:ext uri="{FF2B5EF4-FFF2-40B4-BE49-F238E27FC236}">
                    <a16:creationId xmlns:a16="http://schemas.microsoft.com/office/drawing/2014/main" id="{468E7E96-98F2-45EC-B709-C5991A7B7501}"/>
                  </a:ext>
                </a:extLst>
              </p:cNvPr>
              <p:cNvSpPr/>
              <p:nvPr/>
            </p:nvSpPr>
            <p:spPr>
              <a:xfrm>
                <a:off x="805270" y="3564835"/>
                <a:ext cx="1396641" cy="569984"/>
              </a:xfrm>
              <a:prstGeom prst="roundRect">
                <a:avLst>
                  <a:gd name="adj" fmla="val 1065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  <a:latin typeface="+mj-lt"/>
                    <a:ea typeface="Roboto" panose="02000000000000000000" pitchFamily="2" charset="0"/>
                  </a:rPr>
                  <a:t>Memory Controller</a:t>
                </a:r>
              </a:p>
            </p:txBody>
          </p:sp>
          <p:sp>
            <p:nvSpPr>
              <p:cNvPr id="118" name="Dikdörtgen: Köşeleri Yuvarlatılmış 117">
                <a:extLst>
                  <a:ext uri="{FF2B5EF4-FFF2-40B4-BE49-F238E27FC236}">
                    <a16:creationId xmlns:a16="http://schemas.microsoft.com/office/drawing/2014/main" id="{DDEC01B5-72F1-49A2-AD60-4A44C9243FEE}"/>
                  </a:ext>
                </a:extLst>
              </p:cNvPr>
              <p:cNvSpPr/>
              <p:nvPr/>
            </p:nvSpPr>
            <p:spPr>
              <a:xfrm>
                <a:off x="825220" y="4478411"/>
                <a:ext cx="1396641" cy="569984"/>
              </a:xfrm>
              <a:prstGeom prst="roundRect">
                <a:avLst>
                  <a:gd name="adj" fmla="val 1065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  <a:latin typeface="+mj-lt"/>
                    <a:ea typeface="Roboto" panose="02000000000000000000" pitchFamily="2" charset="0"/>
                  </a:rPr>
                  <a:t>Memory Controller</a:t>
                </a:r>
              </a:p>
            </p:txBody>
          </p:sp>
        </p:grpSp>
        <p:cxnSp>
          <p:nvCxnSpPr>
            <p:cNvPr id="76" name="Düz Bağlayıcı 75">
              <a:extLst>
                <a:ext uri="{FF2B5EF4-FFF2-40B4-BE49-F238E27FC236}">
                  <a16:creationId xmlns:a16="http://schemas.microsoft.com/office/drawing/2014/main" id="{466C7623-42F3-400A-B107-7585B78585E9}"/>
                </a:ext>
              </a:extLst>
            </p:cNvPr>
            <p:cNvCxnSpPr>
              <a:cxnSpLocks/>
            </p:cNvCxnSpPr>
            <p:nvPr/>
          </p:nvCxnSpPr>
          <p:spPr>
            <a:xfrm>
              <a:off x="2205915" y="4773336"/>
              <a:ext cx="430644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91A5E45B-F49B-404A-9867-F7530AE9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Unfair</a:t>
            </a:r>
            <a:r>
              <a:rPr lang="tr-TR" dirty="0"/>
              <a:t> </a:t>
            </a:r>
            <a:r>
              <a:rPr lang="tr-TR" dirty="0" err="1"/>
              <a:t>Prioritization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1FC6739-5FFA-410C-BC42-EFE9325B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grpSp>
        <p:nvGrpSpPr>
          <p:cNvPr id="107" name="Grup 106">
            <a:extLst>
              <a:ext uri="{FF2B5EF4-FFF2-40B4-BE49-F238E27FC236}">
                <a16:creationId xmlns:a16="http://schemas.microsoft.com/office/drawing/2014/main" id="{952219CF-58AB-4241-BEA5-D3B292DEEF91}"/>
              </a:ext>
            </a:extLst>
          </p:cNvPr>
          <p:cNvGrpSpPr/>
          <p:nvPr/>
        </p:nvGrpSpPr>
        <p:grpSpPr>
          <a:xfrm>
            <a:off x="2312394" y="4603853"/>
            <a:ext cx="4173035" cy="309979"/>
            <a:chOff x="2312394" y="4603853"/>
            <a:chExt cx="4173035" cy="309979"/>
          </a:xfrm>
        </p:grpSpPr>
        <p:sp>
          <p:nvSpPr>
            <p:cNvPr id="101" name="Dikdörtgen: Köşeleri Yuvarlatılmış 100">
              <a:extLst>
                <a:ext uri="{FF2B5EF4-FFF2-40B4-BE49-F238E27FC236}">
                  <a16:creationId xmlns:a16="http://schemas.microsoft.com/office/drawing/2014/main" id="{F7CB8874-DD1D-46AA-BE9F-4EE91DE39B36}"/>
                </a:ext>
              </a:extLst>
            </p:cNvPr>
            <p:cNvSpPr/>
            <p:nvPr/>
          </p:nvSpPr>
          <p:spPr>
            <a:xfrm>
              <a:off x="6099512" y="4603853"/>
              <a:ext cx="385917" cy="294918"/>
            </a:xfrm>
            <a:prstGeom prst="roundRect">
              <a:avLst>
                <a:gd name="adj" fmla="val 36579"/>
              </a:avLst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chemeClr val="accent4">
                      <a:lumMod val="75000"/>
                    </a:schemeClr>
                  </a:gs>
                  <a:gs pos="100000">
                    <a:srgbClr val="FFFFFF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</a:t>
              </a:r>
            </a:p>
          </p:txBody>
        </p:sp>
        <p:grpSp>
          <p:nvGrpSpPr>
            <p:cNvPr id="105" name="Grup 104">
              <a:extLst>
                <a:ext uri="{FF2B5EF4-FFF2-40B4-BE49-F238E27FC236}">
                  <a16:creationId xmlns:a16="http://schemas.microsoft.com/office/drawing/2014/main" id="{D5869D5C-1A16-4707-87CD-5ECA1E7E72C6}"/>
                </a:ext>
              </a:extLst>
            </p:cNvPr>
            <p:cNvGrpSpPr/>
            <p:nvPr/>
          </p:nvGrpSpPr>
          <p:grpSpPr>
            <a:xfrm>
              <a:off x="2312394" y="4615944"/>
              <a:ext cx="1518225" cy="297888"/>
              <a:chOff x="2312394" y="4615944"/>
              <a:chExt cx="1518225" cy="297888"/>
            </a:xfrm>
          </p:grpSpPr>
          <p:sp>
            <p:nvSpPr>
              <p:cNvPr id="93" name="Dikdörtgen: Köşeleri Yuvarlatılmış 92">
                <a:extLst>
                  <a:ext uri="{FF2B5EF4-FFF2-40B4-BE49-F238E27FC236}">
                    <a16:creationId xmlns:a16="http://schemas.microsoft.com/office/drawing/2014/main" id="{365282DE-DF49-4E2D-A04A-935E9437A1CA}"/>
                  </a:ext>
                </a:extLst>
              </p:cNvPr>
              <p:cNvSpPr/>
              <p:nvPr/>
            </p:nvSpPr>
            <p:spPr>
              <a:xfrm>
                <a:off x="2312394" y="4615944"/>
                <a:ext cx="743833" cy="294918"/>
              </a:xfrm>
              <a:prstGeom prst="roundRect">
                <a:avLst>
                  <a:gd name="adj" fmla="val 36579"/>
                </a:avLst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5" name="Dikdörtgen: Köşeleri Yuvarlatılmış 94">
                <a:extLst>
                  <a:ext uri="{FF2B5EF4-FFF2-40B4-BE49-F238E27FC236}">
                    <a16:creationId xmlns:a16="http://schemas.microsoft.com/office/drawing/2014/main" id="{4A1C0B61-146E-4E2D-AC5A-550CEF887EB1}"/>
                  </a:ext>
                </a:extLst>
              </p:cNvPr>
              <p:cNvSpPr/>
              <p:nvPr/>
            </p:nvSpPr>
            <p:spPr>
              <a:xfrm>
                <a:off x="3093620" y="4618914"/>
                <a:ext cx="736999" cy="294918"/>
              </a:xfrm>
              <a:prstGeom prst="roundRect">
                <a:avLst>
                  <a:gd name="adj" fmla="val 36579"/>
                </a:avLst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sp>
          <p:nvSpPr>
            <p:cNvPr id="62" name="Dikdörtgen: Köşeleri Yuvarlatılmış 61">
              <a:extLst>
                <a:ext uri="{FF2B5EF4-FFF2-40B4-BE49-F238E27FC236}">
                  <a16:creationId xmlns:a16="http://schemas.microsoft.com/office/drawing/2014/main" id="{420D2A34-C2B2-46F8-B43F-3A732C333E2E}"/>
                </a:ext>
              </a:extLst>
            </p:cNvPr>
            <p:cNvSpPr/>
            <p:nvPr/>
          </p:nvSpPr>
          <p:spPr>
            <a:xfrm>
              <a:off x="3845300" y="4617845"/>
              <a:ext cx="699112" cy="294918"/>
            </a:xfrm>
            <a:prstGeom prst="roundRect">
              <a:avLst>
                <a:gd name="adj" fmla="val 3657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106" name="Grup 105">
              <a:extLst>
                <a:ext uri="{FF2B5EF4-FFF2-40B4-BE49-F238E27FC236}">
                  <a16:creationId xmlns:a16="http://schemas.microsoft.com/office/drawing/2014/main" id="{14642E24-38C0-481C-9F9F-A052AAA6278E}"/>
                </a:ext>
              </a:extLst>
            </p:cNvPr>
            <p:cNvGrpSpPr/>
            <p:nvPr/>
          </p:nvGrpSpPr>
          <p:grpSpPr>
            <a:xfrm>
              <a:off x="4558765" y="4607549"/>
              <a:ext cx="1497752" cy="297888"/>
              <a:chOff x="4558765" y="4607549"/>
              <a:chExt cx="1497752" cy="297888"/>
            </a:xfrm>
          </p:grpSpPr>
          <p:sp>
            <p:nvSpPr>
              <p:cNvPr id="97" name="Dikdörtgen: Köşeleri Yuvarlatılmış 96">
                <a:extLst>
                  <a:ext uri="{FF2B5EF4-FFF2-40B4-BE49-F238E27FC236}">
                    <a16:creationId xmlns:a16="http://schemas.microsoft.com/office/drawing/2014/main" id="{42B78E52-7B28-4CF9-B278-5A22A32B3D94}"/>
                  </a:ext>
                </a:extLst>
              </p:cNvPr>
              <p:cNvSpPr/>
              <p:nvPr/>
            </p:nvSpPr>
            <p:spPr>
              <a:xfrm>
                <a:off x="4558765" y="4607549"/>
                <a:ext cx="748362" cy="294918"/>
              </a:xfrm>
              <a:prstGeom prst="roundRect">
                <a:avLst>
                  <a:gd name="adj" fmla="val 36579"/>
                </a:avLst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9" name="Dikdörtgen: Köşeleri Yuvarlatılmış 98">
                <a:extLst>
                  <a:ext uri="{FF2B5EF4-FFF2-40B4-BE49-F238E27FC236}">
                    <a16:creationId xmlns:a16="http://schemas.microsoft.com/office/drawing/2014/main" id="{59399C9D-7E7D-42F9-A7C0-98D9FE64F6A0}"/>
                  </a:ext>
                </a:extLst>
              </p:cNvPr>
              <p:cNvSpPr/>
              <p:nvPr/>
            </p:nvSpPr>
            <p:spPr>
              <a:xfrm>
                <a:off x="5339991" y="4610519"/>
                <a:ext cx="716526" cy="294918"/>
              </a:xfrm>
              <a:prstGeom prst="roundRect">
                <a:avLst>
                  <a:gd name="adj" fmla="val 36579"/>
                </a:avLst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</p:grp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715AB73-04B4-4A55-A83C-734E303C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19</a:t>
            </a:fld>
            <a:endParaRPr lang="tr-TR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50402670-0EE6-4C7B-B32C-DE1D9CC5DD11}"/>
              </a:ext>
            </a:extLst>
          </p:cNvPr>
          <p:cNvSpPr txBox="1"/>
          <p:nvPr/>
        </p:nvSpPr>
        <p:spPr>
          <a:xfrm>
            <a:off x="2333193" y="5696738"/>
            <a:ext cx="373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latin typeface="Roboto" panose="02000000000000000000" pitchFamily="2" charset="0"/>
                <a:ea typeface="Roboto" panose="02000000000000000000" pitchFamily="2" charset="0"/>
              </a:rPr>
              <a:t>memory</a:t>
            </a:r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dirty="0" err="1">
                <a:latin typeface="Roboto" panose="02000000000000000000" pitchFamily="2" charset="0"/>
                <a:ea typeface="Roboto" panose="02000000000000000000" pitchFamily="2" charset="0"/>
              </a:rPr>
              <a:t>request</a:t>
            </a:r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dirty="0" err="1">
                <a:latin typeface="Roboto" panose="02000000000000000000" pitchFamily="2" charset="0"/>
                <a:ea typeface="Roboto" panose="02000000000000000000" pitchFamily="2" charset="0"/>
              </a:rPr>
              <a:t>timeline</a:t>
            </a:r>
            <a:endParaRPr lang="tr-T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03" name="Grup 102">
            <a:extLst>
              <a:ext uri="{FF2B5EF4-FFF2-40B4-BE49-F238E27FC236}">
                <a16:creationId xmlns:a16="http://schemas.microsoft.com/office/drawing/2014/main" id="{B86DAA52-6E89-4AD3-9C30-E7E8B4E9AED0}"/>
              </a:ext>
            </a:extLst>
          </p:cNvPr>
          <p:cNvGrpSpPr/>
          <p:nvPr/>
        </p:nvGrpSpPr>
        <p:grpSpPr>
          <a:xfrm>
            <a:off x="2302798" y="3674513"/>
            <a:ext cx="1522272" cy="297888"/>
            <a:chOff x="2302798" y="3674513"/>
            <a:chExt cx="1522272" cy="297888"/>
          </a:xfrm>
        </p:grpSpPr>
        <p:sp>
          <p:nvSpPr>
            <p:cNvPr id="70" name="Dikdörtgen: Köşeleri Yuvarlatılmış 69">
              <a:extLst>
                <a:ext uri="{FF2B5EF4-FFF2-40B4-BE49-F238E27FC236}">
                  <a16:creationId xmlns:a16="http://schemas.microsoft.com/office/drawing/2014/main" id="{721466B2-7A8C-41C8-91C3-A0D97C456636}"/>
                </a:ext>
              </a:extLst>
            </p:cNvPr>
            <p:cNvSpPr/>
            <p:nvPr/>
          </p:nvSpPr>
          <p:spPr>
            <a:xfrm>
              <a:off x="2302798" y="3674513"/>
              <a:ext cx="767282" cy="294918"/>
            </a:xfrm>
            <a:prstGeom prst="roundRect">
              <a:avLst>
                <a:gd name="adj" fmla="val 36579"/>
              </a:avLst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6" name="Dikdörtgen: Köşeleri Yuvarlatılmış 85">
              <a:extLst>
                <a:ext uri="{FF2B5EF4-FFF2-40B4-BE49-F238E27FC236}">
                  <a16:creationId xmlns:a16="http://schemas.microsoft.com/office/drawing/2014/main" id="{EA7B9D32-2454-478C-8671-7E86BC38BB8F}"/>
                </a:ext>
              </a:extLst>
            </p:cNvPr>
            <p:cNvSpPr/>
            <p:nvPr/>
          </p:nvSpPr>
          <p:spPr>
            <a:xfrm>
              <a:off x="3084024" y="3677483"/>
              <a:ext cx="741046" cy="294918"/>
            </a:xfrm>
            <a:prstGeom prst="roundRect">
              <a:avLst>
                <a:gd name="adj" fmla="val 36579"/>
              </a:avLst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57" name="Grup 56">
            <a:extLst>
              <a:ext uri="{FF2B5EF4-FFF2-40B4-BE49-F238E27FC236}">
                <a16:creationId xmlns:a16="http://schemas.microsoft.com/office/drawing/2014/main" id="{3C223D03-A51F-4679-AD88-79162AFD7336}"/>
              </a:ext>
            </a:extLst>
          </p:cNvPr>
          <p:cNvGrpSpPr/>
          <p:nvPr/>
        </p:nvGrpSpPr>
        <p:grpSpPr>
          <a:xfrm>
            <a:off x="2333194" y="2822692"/>
            <a:ext cx="3717845" cy="294918"/>
            <a:chOff x="2333194" y="2822692"/>
            <a:chExt cx="3717845" cy="294918"/>
          </a:xfrm>
        </p:grpSpPr>
        <p:sp>
          <p:nvSpPr>
            <p:cNvPr id="58" name="Dikdörtgen: Köşeleri Yuvarlatılmış 57">
              <a:extLst>
                <a:ext uri="{FF2B5EF4-FFF2-40B4-BE49-F238E27FC236}">
                  <a16:creationId xmlns:a16="http://schemas.microsoft.com/office/drawing/2014/main" id="{0E88716C-F69D-4E61-8D1C-F52929C23EA7}"/>
                </a:ext>
              </a:extLst>
            </p:cNvPr>
            <p:cNvSpPr/>
            <p:nvPr/>
          </p:nvSpPr>
          <p:spPr>
            <a:xfrm>
              <a:off x="2333194" y="2822692"/>
              <a:ext cx="743492" cy="294918"/>
            </a:xfrm>
            <a:prstGeom prst="roundRect">
              <a:avLst>
                <a:gd name="adj" fmla="val 3657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Dikdörtgen: Köşeleri Yuvarlatılmış 58">
              <a:extLst>
                <a:ext uri="{FF2B5EF4-FFF2-40B4-BE49-F238E27FC236}">
                  <a16:creationId xmlns:a16="http://schemas.microsoft.com/office/drawing/2014/main" id="{E20BFA36-1D34-48F2-AFEA-B8A229856185}"/>
                </a:ext>
              </a:extLst>
            </p:cNvPr>
            <p:cNvSpPr/>
            <p:nvPr/>
          </p:nvSpPr>
          <p:spPr>
            <a:xfrm>
              <a:off x="3812740" y="2822692"/>
              <a:ext cx="759259" cy="294918"/>
            </a:xfrm>
            <a:prstGeom prst="roundRect">
              <a:avLst>
                <a:gd name="adj" fmla="val 3657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Dikdörtgen: Köşeleri Yuvarlatılmış 59">
              <a:extLst>
                <a:ext uri="{FF2B5EF4-FFF2-40B4-BE49-F238E27FC236}">
                  <a16:creationId xmlns:a16="http://schemas.microsoft.com/office/drawing/2014/main" id="{B03E0EE9-1409-459B-8F4A-BD28291A7DA3}"/>
                </a:ext>
              </a:extLst>
            </p:cNvPr>
            <p:cNvSpPr/>
            <p:nvPr/>
          </p:nvSpPr>
          <p:spPr>
            <a:xfrm>
              <a:off x="5331227" y="2822692"/>
              <a:ext cx="719812" cy="294918"/>
            </a:xfrm>
            <a:prstGeom prst="roundRect">
              <a:avLst>
                <a:gd name="adj" fmla="val 3657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A1502094-2775-4DDB-94A0-0755A2070D74}"/>
              </a:ext>
            </a:extLst>
          </p:cNvPr>
          <p:cNvGrpSpPr/>
          <p:nvPr/>
        </p:nvGrpSpPr>
        <p:grpSpPr>
          <a:xfrm>
            <a:off x="4234809" y="3677572"/>
            <a:ext cx="1501036" cy="297888"/>
            <a:chOff x="4234809" y="3677572"/>
            <a:chExt cx="1501036" cy="297888"/>
          </a:xfrm>
        </p:grpSpPr>
        <p:sp>
          <p:nvSpPr>
            <p:cNvPr id="88" name="Dikdörtgen: Köşeleri Yuvarlatılmış 87">
              <a:extLst>
                <a:ext uri="{FF2B5EF4-FFF2-40B4-BE49-F238E27FC236}">
                  <a16:creationId xmlns:a16="http://schemas.microsoft.com/office/drawing/2014/main" id="{36D153EE-E2EE-4045-B1A7-D26735FC658C}"/>
                </a:ext>
              </a:extLst>
            </p:cNvPr>
            <p:cNvSpPr/>
            <p:nvPr/>
          </p:nvSpPr>
          <p:spPr>
            <a:xfrm>
              <a:off x="4234809" y="3677572"/>
              <a:ext cx="741046" cy="294918"/>
            </a:xfrm>
            <a:prstGeom prst="roundRect">
              <a:avLst>
                <a:gd name="adj" fmla="val 36579"/>
              </a:avLst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0" name="Dikdörtgen: Köşeleri Yuvarlatılmış 89">
              <a:extLst>
                <a:ext uri="{FF2B5EF4-FFF2-40B4-BE49-F238E27FC236}">
                  <a16:creationId xmlns:a16="http://schemas.microsoft.com/office/drawing/2014/main" id="{2FDA838B-8C39-4B48-80CA-D5CD78FA57D9}"/>
                </a:ext>
              </a:extLst>
            </p:cNvPr>
            <p:cNvSpPr/>
            <p:nvPr/>
          </p:nvSpPr>
          <p:spPr>
            <a:xfrm>
              <a:off x="5016034" y="3680542"/>
              <a:ext cx="719811" cy="294918"/>
            </a:xfrm>
            <a:prstGeom prst="roundRect">
              <a:avLst>
                <a:gd name="adj" fmla="val 36579"/>
              </a:avLst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12" name="Grup 111">
            <a:extLst>
              <a:ext uri="{FF2B5EF4-FFF2-40B4-BE49-F238E27FC236}">
                <a16:creationId xmlns:a16="http://schemas.microsoft.com/office/drawing/2014/main" id="{25BAC831-058A-49C4-AF7F-7405FA463CA5}"/>
              </a:ext>
            </a:extLst>
          </p:cNvPr>
          <p:cNvGrpSpPr/>
          <p:nvPr/>
        </p:nvGrpSpPr>
        <p:grpSpPr>
          <a:xfrm>
            <a:off x="2467876" y="3154255"/>
            <a:ext cx="2745917" cy="395410"/>
            <a:chOff x="2467876" y="3154255"/>
            <a:chExt cx="2745917" cy="395410"/>
          </a:xfrm>
        </p:grpSpPr>
        <p:sp>
          <p:nvSpPr>
            <p:cNvPr id="108" name="Dikdörtgen 107">
              <a:extLst>
                <a:ext uri="{FF2B5EF4-FFF2-40B4-BE49-F238E27FC236}">
                  <a16:creationId xmlns:a16="http://schemas.microsoft.com/office/drawing/2014/main" id="{75F6D100-5ADB-4439-86DD-AA88B42D1924}"/>
                </a:ext>
              </a:extLst>
            </p:cNvPr>
            <p:cNvSpPr/>
            <p:nvPr/>
          </p:nvSpPr>
          <p:spPr>
            <a:xfrm>
              <a:off x="2664993" y="3231015"/>
              <a:ext cx="2548800" cy="3186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 err="1">
                  <a:solidFill>
                    <a:schemeClr val="tx1"/>
                  </a:solidFill>
                </a:rPr>
                <a:t>Multiple</a:t>
              </a:r>
              <a:r>
                <a:rPr lang="tr-TR" sz="1600" b="1" dirty="0">
                  <a:solidFill>
                    <a:schemeClr val="tx1"/>
                  </a:solidFill>
                </a:rPr>
                <a:t> DRAM </a:t>
              </a:r>
              <a:r>
                <a:rPr lang="tr-TR" sz="1600" b="1" dirty="0" err="1">
                  <a:solidFill>
                    <a:schemeClr val="tx1"/>
                  </a:solidFill>
                </a:rPr>
                <a:t>accesses</a:t>
              </a:r>
              <a:endParaRPr lang="tr-T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A02C9D1-244B-4F4C-B9BF-A594A1179B89}"/>
                </a:ext>
              </a:extLst>
            </p:cNvPr>
            <p:cNvSpPr/>
            <p:nvPr/>
          </p:nvSpPr>
          <p:spPr>
            <a:xfrm>
              <a:off x="2467876" y="3154255"/>
              <a:ext cx="298407" cy="2984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1</a:t>
              </a:r>
            </a:p>
          </p:txBody>
        </p:sp>
      </p:grpSp>
      <p:grpSp>
        <p:nvGrpSpPr>
          <p:cNvPr id="113" name="Grup 112">
            <a:extLst>
              <a:ext uri="{FF2B5EF4-FFF2-40B4-BE49-F238E27FC236}">
                <a16:creationId xmlns:a16="http://schemas.microsoft.com/office/drawing/2014/main" id="{158B9726-B52F-49B3-B0D4-4F22E0CD8138}"/>
              </a:ext>
            </a:extLst>
          </p:cNvPr>
          <p:cNvGrpSpPr/>
          <p:nvPr/>
        </p:nvGrpSpPr>
        <p:grpSpPr>
          <a:xfrm>
            <a:off x="5497752" y="3148210"/>
            <a:ext cx="2663691" cy="401932"/>
            <a:chOff x="5497752" y="3148210"/>
            <a:chExt cx="2663691" cy="401932"/>
          </a:xfrm>
        </p:grpSpPr>
        <p:sp>
          <p:nvSpPr>
            <p:cNvPr id="109" name="Dikdörtgen 108">
              <a:extLst>
                <a:ext uri="{FF2B5EF4-FFF2-40B4-BE49-F238E27FC236}">
                  <a16:creationId xmlns:a16="http://schemas.microsoft.com/office/drawing/2014/main" id="{A70D41BE-49E3-4838-A82C-10819A24A388}"/>
                </a:ext>
              </a:extLst>
            </p:cNvPr>
            <p:cNvSpPr/>
            <p:nvPr/>
          </p:nvSpPr>
          <p:spPr>
            <a:xfrm>
              <a:off x="5612643" y="3231492"/>
              <a:ext cx="2548800" cy="3186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>
                  <a:solidFill>
                    <a:schemeClr val="tx1"/>
                  </a:solidFill>
                </a:rPr>
                <a:t>High TRNG </a:t>
              </a:r>
              <a:r>
                <a:rPr lang="tr-TR" sz="1600" b="1" dirty="0" err="1">
                  <a:solidFill>
                    <a:schemeClr val="tx1"/>
                  </a:solidFill>
                </a:rPr>
                <a:t>demand</a:t>
              </a:r>
              <a:endParaRPr lang="tr-T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AC8AAFC-EC82-4427-A984-A912D567F1CE}"/>
                </a:ext>
              </a:extLst>
            </p:cNvPr>
            <p:cNvSpPr/>
            <p:nvPr/>
          </p:nvSpPr>
          <p:spPr>
            <a:xfrm>
              <a:off x="5497752" y="3148210"/>
              <a:ext cx="298407" cy="2984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2</a:t>
              </a:r>
            </a:p>
          </p:txBody>
        </p:sp>
      </p:grpSp>
      <p:cxnSp>
        <p:nvCxnSpPr>
          <p:cNvPr id="114" name="Düz Ok Bağlayıcısı 113">
            <a:extLst>
              <a:ext uri="{FF2B5EF4-FFF2-40B4-BE49-F238E27FC236}">
                <a16:creationId xmlns:a16="http://schemas.microsoft.com/office/drawing/2014/main" id="{E6F5FEE2-D2F3-40C8-9E55-D3A03DF1D61F}"/>
              </a:ext>
            </a:extLst>
          </p:cNvPr>
          <p:cNvCxnSpPr>
            <a:cxnSpLocks/>
          </p:cNvCxnSpPr>
          <p:nvPr/>
        </p:nvCxnSpPr>
        <p:spPr>
          <a:xfrm>
            <a:off x="3074326" y="5191189"/>
            <a:ext cx="1510732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Düz Ok Bağlayıcısı 114">
            <a:extLst>
              <a:ext uri="{FF2B5EF4-FFF2-40B4-BE49-F238E27FC236}">
                <a16:creationId xmlns:a16="http://schemas.microsoft.com/office/drawing/2014/main" id="{25D063A0-2F98-416B-8C18-5F2515574AC0}"/>
              </a:ext>
            </a:extLst>
          </p:cNvPr>
          <p:cNvCxnSpPr>
            <a:cxnSpLocks/>
          </p:cNvCxnSpPr>
          <p:nvPr/>
        </p:nvCxnSpPr>
        <p:spPr>
          <a:xfrm>
            <a:off x="4571999" y="5444257"/>
            <a:ext cx="2041626" cy="0"/>
          </a:xfrm>
          <a:prstGeom prst="straightConnector1">
            <a:avLst/>
          </a:prstGeom>
          <a:ln w="38100">
            <a:gradFill flip="none" rotWithShape="1">
              <a:gsLst>
                <a:gs pos="94900">
                  <a:srgbClr val="C0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10800000" scaled="1"/>
              <a:tileRect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Metin kutusu 91">
            <a:extLst>
              <a:ext uri="{FF2B5EF4-FFF2-40B4-BE49-F238E27FC236}">
                <a16:creationId xmlns:a16="http://schemas.microsoft.com/office/drawing/2014/main" id="{6C07BAF3-C657-4764-8ED0-D487FFF4F82D}"/>
              </a:ext>
            </a:extLst>
          </p:cNvPr>
          <p:cNvSpPr txBox="1"/>
          <p:nvPr/>
        </p:nvSpPr>
        <p:spPr>
          <a:xfrm>
            <a:off x="6613625" y="4450110"/>
            <a:ext cx="2445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Roboto" panose="02000000000000000000" pitchFamily="2" charset="0"/>
                <a:ea typeface="Roboto" panose="02000000000000000000" pitchFamily="2" charset="0"/>
              </a:rPr>
              <a:t>(C) </a:t>
            </a:r>
            <a:r>
              <a:rPr lang="tr-TR" sz="2000" dirty="0" err="1">
                <a:latin typeface="Roboto" panose="02000000000000000000" pitchFamily="2" charset="0"/>
                <a:ea typeface="Roboto" panose="02000000000000000000" pitchFamily="2" charset="0"/>
              </a:rPr>
              <a:t>Concurrently</a:t>
            </a:r>
            <a:endParaRPr lang="tr-TR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tr-TR" sz="2000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tr-TR" sz="2000" dirty="0" err="1">
                <a:latin typeface="Roboto" panose="02000000000000000000" pitchFamily="2" charset="0"/>
                <a:ea typeface="Roboto" panose="02000000000000000000" pitchFamily="2" charset="0"/>
              </a:rPr>
              <a:t>running</a:t>
            </a:r>
            <a:endParaRPr lang="tr-TR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32" name="Grup 131">
            <a:extLst>
              <a:ext uri="{FF2B5EF4-FFF2-40B4-BE49-F238E27FC236}">
                <a16:creationId xmlns:a16="http://schemas.microsoft.com/office/drawing/2014/main" id="{847FEB16-33FB-49AA-BACD-43E7A7AF7C75}"/>
              </a:ext>
            </a:extLst>
          </p:cNvPr>
          <p:cNvGrpSpPr/>
          <p:nvPr/>
        </p:nvGrpSpPr>
        <p:grpSpPr>
          <a:xfrm>
            <a:off x="2216558" y="3936329"/>
            <a:ext cx="1661047" cy="568221"/>
            <a:chOff x="2216558" y="3936329"/>
            <a:chExt cx="1661047" cy="568221"/>
          </a:xfrm>
        </p:grpSpPr>
        <p:sp>
          <p:nvSpPr>
            <p:cNvPr id="130" name="Metin kutusu 129">
              <a:extLst>
                <a:ext uri="{FF2B5EF4-FFF2-40B4-BE49-F238E27FC236}">
                  <a16:creationId xmlns:a16="http://schemas.microsoft.com/office/drawing/2014/main" id="{AF34B51A-F587-4CDE-818D-DA4C3AB420B8}"/>
                </a:ext>
              </a:extLst>
            </p:cNvPr>
            <p:cNvSpPr txBox="1"/>
            <p:nvPr/>
          </p:nvSpPr>
          <p:spPr>
            <a:xfrm>
              <a:off x="2216558" y="4135218"/>
              <a:ext cx="16610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RNG </a:t>
              </a:r>
              <a:r>
                <a:rPr lang="tr-TR" dirty="0" err="1">
                  <a:latin typeface="Roboto" panose="02000000000000000000" pitchFamily="2" charset="0"/>
                  <a:ea typeface="Roboto" panose="02000000000000000000" pitchFamily="2" charset="0"/>
                </a:rPr>
                <a:t>request</a:t>
              </a:r>
              <a:endParaRPr lang="tr-TR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31" name="Sağ Ayraç 130">
              <a:extLst>
                <a:ext uri="{FF2B5EF4-FFF2-40B4-BE49-F238E27FC236}">
                  <a16:creationId xmlns:a16="http://schemas.microsoft.com/office/drawing/2014/main" id="{B9A0D2ED-9743-40D1-AF73-3BF742E0F7AD}"/>
                </a:ext>
              </a:extLst>
            </p:cNvPr>
            <p:cNvSpPr/>
            <p:nvPr/>
          </p:nvSpPr>
          <p:spPr>
            <a:xfrm rot="5400000">
              <a:off x="2927241" y="3311885"/>
              <a:ext cx="293611" cy="1542499"/>
            </a:xfrm>
            <a:prstGeom prst="rightBrace">
              <a:avLst>
                <a:gd name="adj1" fmla="val 25476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21394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1CF05D-392A-45C4-A052-A67195A7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DR-</a:t>
            </a:r>
            <a:r>
              <a:rPr lang="tr-TR" dirty="0" err="1"/>
              <a:t>STRaNGe</a:t>
            </a:r>
            <a:r>
              <a:rPr lang="tr-TR" dirty="0"/>
              <a:t> </a:t>
            </a:r>
            <a:r>
              <a:rPr lang="tr-TR" dirty="0" err="1"/>
              <a:t>Summary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1FB1A0-CD46-465A-8269-51B43D629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4" y="812118"/>
            <a:ext cx="8877992" cy="57050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1700" b="1" u="sng" dirty="0" err="1"/>
              <a:t>Motivation</a:t>
            </a:r>
            <a:r>
              <a:rPr lang="tr-TR" sz="1700" b="1" u="sng" dirty="0"/>
              <a:t>:</a:t>
            </a:r>
            <a:r>
              <a:rPr lang="tr-TR" sz="1700" dirty="0"/>
              <a:t> </a:t>
            </a:r>
          </a:p>
          <a:p>
            <a:pPr lvl="1">
              <a:buFont typeface="Cambria" panose="02040503050406030204" pitchFamily="18" charset="0"/>
              <a:buChar char="-"/>
            </a:pPr>
            <a:r>
              <a:rPr lang="tr-TR" sz="1700" dirty="0" err="1"/>
              <a:t>Random</a:t>
            </a:r>
            <a:r>
              <a:rPr lang="tr-TR" sz="1700" dirty="0"/>
              <a:t> </a:t>
            </a:r>
            <a:r>
              <a:rPr lang="tr-TR" sz="1700" dirty="0" err="1"/>
              <a:t>numbers</a:t>
            </a:r>
            <a:r>
              <a:rPr lang="tr-TR" sz="1700" dirty="0"/>
              <a:t> </a:t>
            </a:r>
            <a:r>
              <a:rPr lang="tr-TR" sz="1700" dirty="0" err="1"/>
              <a:t>are</a:t>
            </a:r>
            <a:r>
              <a:rPr lang="tr-TR" sz="1700" dirty="0"/>
              <a:t> </a:t>
            </a:r>
            <a:r>
              <a:rPr lang="tr-TR" sz="1700" dirty="0" err="1"/>
              <a:t>important</a:t>
            </a:r>
            <a:r>
              <a:rPr lang="tr-TR" sz="1700" dirty="0"/>
              <a:t> </a:t>
            </a:r>
            <a:r>
              <a:rPr lang="tr-TR" sz="1700" dirty="0" err="1"/>
              <a:t>for</a:t>
            </a:r>
            <a:r>
              <a:rPr lang="tr-TR" sz="1700" dirty="0"/>
              <a:t> </a:t>
            </a:r>
            <a:r>
              <a:rPr lang="tr-TR" sz="1700" dirty="0" err="1"/>
              <a:t>many</a:t>
            </a:r>
            <a:r>
              <a:rPr lang="tr-TR" sz="1700" dirty="0"/>
              <a:t> </a:t>
            </a:r>
            <a:r>
              <a:rPr lang="tr-TR" sz="1700" dirty="0" err="1"/>
              <a:t>applications</a:t>
            </a:r>
            <a:endParaRPr lang="tr-TR" sz="1700" dirty="0"/>
          </a:p>
          <a:p>
            <a:pPr lvl="1">
              <a:buFont typeface="Cambria" panose="02040503050406030204" pitchFamily="18" charset="0"/>
              <a:buChar char="-"/>
            </a:pPr>
            <a:r>
              <a:rPr lang="tr-TR" sz="1700" dirty="0"/>
              <a:t>DRAM-</a:t>
            </a:r>
            <a:r>
              <a:rPr lang="tr-TR" sz="1700" dirty="0" err="1"/>
              <a:t>based</a:t>
            </a:r>
            <a:r>
              <a:rPr lang="tr-TR" sz="1700" dirty="0"/>
              <a:t> True </a:t>
            </a:r>
            <a:r>
              <a:rPr lang="tr-TR" sz="1700" dirty="0" err="1"/>
              <a:t>Random</a:t>
            </a:r>
            <a:r>
              <a:rPr lang="tr-TR" sz="1700" dirty="0"/>
              <a:t> </a:t>
            </a:r>
            <a:r>
              <a:rPr lang="tr-TR" sz="1700" dirty="0" err="1"/>
              <a:t>Number</a:t>
            </a:r>
            <a:r>
              <a:rPr lang="tr-TR" sz="1700" dirty="0"/>
              <a:t> </a:t>
            </a:r>
            <a:r>
              <a:rPr lang="tr-TR" sz="1700" dirty="0" err="1"/>
              <a:t>Generators</a:t>
            </a:r>
            <a:r>
              <a:rPr lang="tr-TR" sz="1700" dirty="0"/>
              <a:t> (</a:t>
            </a:r>
            <a:r>
              <a:rPr lang="tr-TR" sz="1700" dirty="0" err="1"/>
              <a:t>TRNGs</a:t>
            </a:r>
            <a:r>
              <a:rPr lang="tr-TR" sz="1700" dirty="0"/>
              <a:t>) can </a:t>
            </a:r>
            <a:r>
              <a:rPr lang="en-US" sz="1700" dirty="0"/>
              <a:t>provide</a:t>
            </a:r>
            <a:r>
              <a:rPr lang="tr-TR" sz="1700" dirty="0"/>
              <a:t> </a:t>
            </a:r>
            <a:r>
              <a:rPr lang="en-US" sz="1700" b="1" dirty="0"/>
              <a:t>true random numbers at low cost </a:t>
            </a:r>
            <a:r>
              <a:rPr lang="en-US" sz="1700" dirty="0"/>
              <a:t>on </a:t>
            </a:r>
            <a:r>
              <a:rPr lang="en-US" sz="1700" b="1" dirty="0"/>
              <a:t>a</a:t>
            </a:r>
            <a:r>
              <a:rPr lang="en-US" sz="1700" dirty="0"/>
              <a:t> </a:t>
            </a:r>
            <a:r>
              <a:rPr lang="en-US" sz="1700" b="1" dirty="0"/>
              <a:t>wide range</a:t>
            </a:r>
            <a:r>
              <a:rPr lang="en-US" sz="1700" dirty="0"/>
              <a:t> of systems</a:t>
            </a:r>
            <a:endParaRPr lang="tr-TR" sz="1700" b="1" u="sng" dirty="0"/>
          </a:p>
          <a:p>
            <a:pPr marL="0" indent="0">
              <a:buNone/>
            </a:pPr>
            <a:r>
              <a:rPr lang="tr-TR" sz="1700" b="1" u="sng" dirty="0">
                <a:solidFill>
                  <a:srgbClr val="C00000"/>
                </a:solidFill>
              </a:rPr>
              <a:t>Problem:</a:t>
            </a:r>
            <a:r>
              <a:rPr lang="tr-TR" sz="1700" dirty="0">
                <a:solidFill>
                  <a:srgbClr val="C00000"/>
                </a:solidFill>
              </a:rPr>
              <a:t>  </a:t>
            </a:r>
            <a:r>
              <a:rPr lang="tr-TR" sz="1700" dirty="0" err="1">
                <a:solidFill>
                  <a:srgbClr val="C00000"/>
                </a:solidFill>
              </a:rPr>
              <a:t>There</a:t>
            </a:r>
            <a:r>
              <a:rPr lang="tr-TR" sz="1700" dirty="0">
                <a:solidFill>
                  <a:srgbClr val="C00000"/>
                </a:solidFill>
              </a:rPr>
              <a:t> is </a:t>
            </a:r>
            <a:r>
              <a:rPr lang="tr-TR" sz="1700" dirty="0" err="1">
                <a:solidFill>
                  <a:srgbClr val="C00000"/>
                </a:solidFill>
              </a:rPr>
              <a:t>no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end-to-end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system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design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for</a:t>
            </a:r>
            <a:r>
              <a:rPr lang="tr-TR" sz="1700" dirty="0">
                <a:solidFill>
                  <a:srgbClr val="C00000"/>
                </a:solidFill>
              </a:rPr>
              <a:t> DRAM-</a:t>
            </a:r>
            <a:r>
              <a:rPr lang="tr-TR" sz="1700" dirty="0" err="1">
                <a:solidFill>
                  <a:srgbClr val="C00000"/>
                </a:solidFill>
              </a:rPr>
              <a:t>based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TRNGs</a:t>
            </a:r>
            <a:endParaRPr lang="tr-TR" sz="1700" dirty="0">
              <a:solidFill>
                <a:srgbClr val="C0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tr-TR" sz="1700" dirty="0" err="1">
                <a:solidFill>
                  <a:srgbClr val="C00000"/>
                </a:solidFill>
              </a:rPr>
              <a:t>Interference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between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regular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memory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requests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and</a:t>
            </a:r>
            <a:r>
              <a:rPr lang="tr-TR" sz="1700" dirty="0">
                <a:solidFill>
                  <a:srgbClr val="C00000"/>
                </a:solidFill>
              </a:rPr>
              <a:t> RNG </a:t>
            </a:r>
            <a:r>
              <a:rPr lang="tr-TR" sz="1700" dirty="0" err="1">
                <a:solidFill>
                  <a:srgbClr val="C00000"/>
                </a:solidFill>
              </a:rPr>
              <a:t>requests</a:t>
            </a:r>
            <a:r>
              <a:rPr lang="tr-TR" sz="1700" dirty="0">
                <a:sym typeface="Wingdings" pitchFamily="2" charset="2"/>
              </a:rPr>
              <a:t>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significantly</a:t>
            </a:r>
            <a:r>
              <a:rPr lang="tr-TR" sz="17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slows</a:t>
            </a:r>
            <a:r>
              <a:rPr lang="tr-TR" sz="17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down</a:t>
            </a:r>
            <a:r>
              <a:rPr lang="tr-TR" sz="17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tr-TR" sz="1700" dirty="0" err="1">
                <a:solidFill>
                  <a:srgbClr val="C00000"/>
                </a:solidFill>
                <a:sym typeface="Wingdings" pitchFamily="2" charset="2"/>
              </a:rPr>
              <a:t>concurrently</a:t>
            </a:r>
            <a:r>
              <a:rPr lang="tr-TR" sz="17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tr-TR" sz="1700" dirty="0" err="1">
                <a:solidFill>
                  <a:srgbClr val="C00000"/>
                </a:solidFill>
                <a:sym typeface="Wingdings" pitchFamily="2" charset="2"/>
              </a:rPr>
              <a:t>running</a:t>
            </a:r>
            <a:r>
              <a:rPr lang="tr-TR" sz="17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tr-TR" sz="1700" dirty="0" err="1">
                <a:solidFill>
                  <a:srgbClr val="C00000"/>
                </a:solidFill>
                <a:sym typeface="Wingdings" pitchFamily="2" charset="2"/>
              </a:rPr>
              <a:t>applications</a:t>
            </a:r>
            <a:endParaRPr lang="tr-TR" sz="1700" dirty="0">
              <a:solidFill>
                <a:srgbClr val="C00000"/>
              </a:solidFill>
              <a:sym typeface="Wingdings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tr-TR" sz="1700" dirty="0">
                <a:solidFill>
                  <a:srgbClr val="C00000"/>
                </a:solidFill>
              </a:rPr>
              <a:t>U</a:t>
            </a:r>
            <a:r>
              <a:rPr lang="en-US" sz="1700" dirty="0" err="1">
                <a:solidFill>
                  <a:srgbClr val="C00000"/>
                </a:solidFill>
              </a:rPr>
              <a:t>nfair</a:t>
            </a:r>
            <a:r>
              <a:rPr lang="en-US" sz="1700" dirty="0">
                <a:solidFill>
                  <a:srgbClr val="C00000"/>
                </a:solidFill>
              </a:rPr>
              <a:t> prioritization of </a:t>
            </a:r>
            <a:r>
              <a:rPr lang="tr-TR" sz="1700" dirty="0">
                <a:solidFill>
                  <a:srgbClr val="C00000"/>
                </a:solidFill>
              </a:rPr>
              <a:t>RNG </a:t>
            </a:r>
            <a:r>
              <a:rPr lang="en-US" sz="1700" dirty="0">
                <a:solidFill>
                  <a:srgbClr val="C00000"/>
                </a:solidFill>
              </a:rPr>
              <a:t>applications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degrades</a:t>
            </a:r>
            <a:r>
              <a:rPr lang="tr-TR" sz="17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system</a:t>
            </a:r>
            <a:r>
              <a:rPr lang="tr-TR" sz="17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fairness</a:t>
            </a:r>
            <a:endParaRPr lang="tr-TR" sz="1700" b="1" dirty="0">
              <a:solidFill>
                <a:srgbClr val="C00000"/>
              </a:solidFill>
              <a:sym typeface="Wingdings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tr-TR" sz="1700" dirty="0">
                <a:solidFill>
                  <a:srgbClr val="C00000"/>
                </a:solidFill>
              </a:rPr>
              <a:t>H</a:t>
            </a:r>
            <a:r>
              <a:rPr lang="en-US" sz="1700" dirty="0" err="1">
                <a:solidFill>
                  <a:srgbClr val="C00000"/>
                </a:solidFill>
              </a:rPr>
              <a:t>igh</a:t>
            </a:r>
            <a:r>
              <a:rPr lang="en-US" sz="1700" dirty="0">
                <a:solidFill>
                  <a:srgbClr val="C00000"/>
                </a:solidFill>
              </a:rPr>
              <a:t> latency of</a:t>
            </a:r>
            <a:r>
              <a:rPr lang="tr-TR" sz="1700" dirty="0">
                <a:solidFill>
                  <a:srgbClr val="C00000"/>
                </a:solidFill>
              </a:rPr>
              <a:t> D</a:t>
            </a:r>
            <a:r>
              <a:rPr lang="en-US" sz="1700" dirty="0">
                <a:solidFill>
                  <a:srgbClr val="C00000"/>
                </a:solidFill>
              </a:rPr>
              <a:t>RAM-based TRNGs</a:t>
            </a:r>
            <a:r>
              <a:rPr lang="tr-TR" sz="1700" dirty="0">
                <a:sym typeface="Wingdings" pitchFamily="2" charset="2"/>
              </a:rPr>
              <a:t>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degrades</a:t>
            </a:r>
            <a:r>
              <a:rPr lang="tr-TR" sz="17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the</a:t>
            </a:r>
            <a:r>
              <a:rPr lang="tr-TR" sz="1700" b="1" dirty="0">
                <a:solidFill>
                  <a:srgbClr val="C00000"/>
                </a:solidFill>
                <a:sym typeface="Wingdings" pitchFamily="2" charset="2"/>
              </a:rPr>
              <a:t> RNG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applications</a:t>
            </a:r>
            <a:r>
              <a:rPr lang="tr-TR" sz="1700" b="1" dirty="0">
                <a:solidFill>
                  <a:srgbClr val="C00000"/>
                </a:solidFill>
                <a:sym typeface="Wingdings" pitchFamily="2" charset="2"/>
              </a:rPr>
              <a:t>’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performance</a:t>
            </a:r>
            <a:endParaRPr lang="tr-TR" sz="1700" b="1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700" b="1" u="sng" dirty="0" err="1">
                <a:solidFill>
                  <a:schemeClr val="accent5">
                    <a:lumMod val="75000"/>
                  </a:schemeClr>
                </a:solidFill>
              </a:rPr>
              <a:t>Goal</a:t>
            </a:r>
            <a:r>
              <a:rPr lang="tr-TR" sz="1700" b="1" u="sng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tr-TR" sz="1700" dirty="0">
                <a:solidFill>
                  <a:schemeClr val="accent5">
                    <a:lumMod val="75000"/>
                  </a:schemeClr>
                </a:solidFill>
              </a:rPr>
              <a:t> A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low-cost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and</a:t>
            </a:r>
            <a:r>
              <a:rPr lang="tr-TR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high-performance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end-to-end system design for DRAM-based</a:t>
            </a:r>
            <a:r>
              <a:rPr lang="tr-TR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1700" dirty="0" err="1">
                <a:solidFill>
                  <a:schemeClr val="accent5">
                    <a:lumMod val="75000"/>
                  </a:schemeClr>
                </a:solidFill>
              </a:rPr>
              <a:t>TRNGs</a:t>
            </a:r>
            <a:endParaRPr lang="tr-TR" sz="17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1700" b="1" u="sng" dirty="0">
                <a:solidFill>
                  <a:schemeClr val="accent6">
                    <a:lumMod val="75000"/>
                  </a:schemeClr>
                </a:solidFill>
              </a:rPr>
              <a:t>DR-</a:t>
            </a:r>
            <a:r>
              <a:rPr lang="tr-TR" sz="1700" b="1" u="sng" dirty="0" err="1">
                <a:solidFill>
                  <a:schemeClr val="accent6">
                    <a:lumMod val="75000"/>
                  </a:schemeClr>
                </a:solidFill>
              </a:rPr>
              <a:t>STRaNGe</a:t>
            </a:r>
            <a:r>
              <a:rPr lang="tr-TR" sz="1700" b="1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end-to-end system design for DRAM-based TRNGs that </a:t>
            </a:r>
            <a:endParaRPr lang="tr-TR" sz="17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Cambria" panose="02040503050406030204" pitchFamily="18" charset="0"/>
              <a:buChar char="-"/>
            </a:pP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educes the interference </a:t>
            </a:r>
            <a:r>
              <a:rPr lang="tr-TR" sz="1700" b="1" dirty="0" err="1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1700" b="1" dirty="0" err="1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1700" b="1" dirty="0" err="1">
                <a:solidFill>
                  <a:schemeClr val="accent6">
                    <a:lumMod val="75000"/>
                  </a:schemeClr>
                </a:solidFill>
              </a:rPr>
              <a:t>memory</a:t>
            </a: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1700" b="1" dirty="0" err="1">
                <a:solidFill>
                  <a:schemeClr val="accent6">
                    <a:lumMod val="75000"/>
                  </a:schemeClr>
                </a:solidFill>
              </a:rPr>
              <a:t>requests</a:t>
            </a: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1700" b="1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 RNG </a:t>
            </a:r>
            <a:r>
              <a:rPr lang="tr-TR" sz="1700" b="1" dirty="0" err="1">
                <a:solidFill>
                  <a:schemeClr val="accent6">
                    <a:lumMod val="75000"/>
                  </a:schemeClr>
                </a:solidFill>
              </a:rPr>
              <a:t>requests</a:t>
            </a: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by </a:t>
            </a:r>
            <a:r>
              <a:rPr lang="tr-TR" sz="1700" dirty="0" err="1">
                <a:solidFill>
                  <a:schemeClr val="accent6">
                    <a:lumMod val="75000"/>
                  </a:schemeClr>
                </a:solidFill>
              </a:rPr>
              <a:t>separating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1700" dirty="0" err="1">
                <a:solidFill>
                  <a:schemeClr val="accent6">
                    <a:lumMod val="75000"/>
                  </a:schemeClr>
                </a:solidFill>
              </a:rPr>
              <a:t>them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in the memory controller</a:t>
            </a:r>
            <a:endParaRPr lang="tr-TR" sz="17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Cambria" panose="02040503050406030204" pitchFamily="18" charset="0"/>
              <a:buChar char="-"/>
            </a:pP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</a:rPr>
              <a:t>mproves</a:t>
            </a: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fairness across applications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with an RNG-aware memory request scheduler</a:t>
            </a:r>
            <a:endParaRPr lang="tr-TR" sz="17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Cambria" panose="02040503050406030204" pitchFamily="18" charset="0"/>
              <a:buChar char="-"/>
            </a:pP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ides the large TRNG latencies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using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a random number buffering mechanism combined with a new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DRAM idleness </a:t>
            </a:r>
            <a:r>
              <a:rPr lang="tr-TR" sz="1700" dirty="0" err="1">
                <a:solidFill>
                  <a:schemeClr val="accent6">
                    <a:lumMod val="75000"/>
                  </a:schemeClr>
                </a:solidFill>
              </a:rPr>
              <a:t>predictor</a:t>
            </a:r>
            <a:endParaRPr lang="tr-TR" sz="17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1700" b="1" u="sng" dirty="0" err="1">
                <a:solidFill>
                  <a:schemeClr val="accent1">
                    <a:lumMod val="75000"/>
                  </a:schemeClr>
                </a:solidFill>
              </a:rPr>
              <a:t>Results</a:t>
            </a:r>
            <a:r>
              <a:rPr lang="tr-TR" sz="1700" b="1" u="sng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tr-TR" sz="1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DR-</a:t>
            </a:r>
            <a:r>
              <a:rPr lang="tr-TR" sz="1700" dirty="0" err="1">
                <a:solidFill>
                  <a:schemeClr val="accent1">
                    <a:lumMod val="75000"/>
                  </a:schemeClr>
                </a:solidFill>
              </a:rPr>
              <a:t>STRaNGe</a:t>
            </a:r>
            <a:endParaRPr lang="tr-TR" sz="17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Cambria" panose="02040503050406030204" pitchFamily="18" charset="0"/>
              <a:buChar char="-"/>
            </a:pP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700" dirty="0" err="1">
                <a:solidFill>
                  <a:schemeClr val="accent1">
                    <a:lumMod val="75000"/>
                  </a:schemeClr>
                </a:solidFill>
              </a:rPr>
              <a:t>mproves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tr-TR" sz="1700" dirty="0" err="1">
                <a:solidFill>
                  <a:schemeClr val="accent1">
                    <a:lumMod val="75000"/>
                  </a:schemeClr>
                </a:solidFill>
              </a:rPr>
              <a:t>average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performance of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non-RNG 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tr-TR" sz="1700" b="1" dirty="0">
                <a:solidFill>
                  <a:schemeClr val="accent1">
                    <a:lumMod val="75000"/>
                  </a:schemeClr>
                </a:solidFill>
              </a:rPr>
              <a:t>17.9%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and RNG 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tr-TR" sz="1700" b="1" dirty="0">
                <a:solidFill>
                  <a:schemeClr val="accent1">
                    <a:lumMod val="75000"/>
                  </a:schemeClr>
                </a:solidFill>
              </a:rPr>
              <a:t>25.1%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applications</a:t>
            </a:r>
            <a:endParaRPr lang="tr-TR" sz="17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Cambria" panose="02040503050406030204" pitchFamily="18" charset="0"/>
              <a:buChar char="-"/>
            </a:pPr>
            <a:r>
              <a:rPr lang="tr-TR" sz="1700" dirty="0" err="1">
                <a:solidFill>
                  <a:schemeClr val="accent1">
                    <a:lumMod val="75000"/>
                  </a:schemeClr>
                </a:solidFill>
              </a:rPr>
              <a:t>Improves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7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700" dirty="0" err="1">
                <a:solidFill>
                  <a:schemeClr val="accent1">
                    <a:lumMod val="75000"/>
                  </a:schemeClr>
                </a:solidFill>
              </a:rPr>
              <a:t>average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system fairness 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32.1%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when generating random numbers </a:t>
            </a:r>
            <a:br>
              <a:rPr lang="tr-TR" sz="1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at a 5 Gb/s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throughput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>
              <a:buFont typeface="Cambria" panose="02040503050406030204" pitchFamily="18" charset="0"/>
              <a:buChar char="-"/>
            </a:pP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educes </a:t>
            </a:r>
            <a:r>
              <a:rPr lang="tr-TR" sz="17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700" dirty="0" err="1">
                <a:solidFill>
                  <a:schemeClr val="accent1">
                    <a:lumMod val="75000"/>
                  </a:schemeClr>
                </a:solidFill>
              </a:rPr>
              <a:t>average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energy consumption 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21%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9353B40-834C-4B43-B646-66E3DF8E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9875278-027D-4414-9E1F-8E9C7E32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2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4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79B95A-F010-4540-BFD2-AAF1E91E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Three </a:t>
            </a:r>
            <a:r>
              <a:rPr lang="tr-TR" b="1" dirty="0" err="1"/>
              <a:t>Key</a:t>
            </a:r>
            <a:r>
              <a:rPr lang="tr-TR" b="1" dirty="0"/>
              <a:t> </a:t>
            </a:r>
            <a:r>
              <a:rPr lang="tr-TR" b="1" dirty="0" err="1"/>
              <a:t>Challenges</a:t>
            </a:r>
            <a:endParaRPr lang="tr-TR" b="1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3AA6A3E-FE14-4330-BE0B-2D1FD72E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CC4295B-F927-4D2D-86CC-3A2AFAFF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20</a:t>
            </a:fld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FC041FF-17C4-4D26-BC23-0E623D6A08FB}"/>
              </a:ext>
            </a:extLst>
          </p:cNvPr>
          <p:cNvSpPr/>
          <p:nvPr/>
        </p:nvSpPr>
        <p:spPr>
          <a:xfrm>
            <a:off x="0" y="1270659"/>
            <a:ext cx="9144000" cy="13131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RNG </a:t>
            </a:r>
            <a:r>
              <a:rPr lang="tr-TR" sz="3200" b="1" dirty="0" err="1">
                <a:solidFill>
                  <a:schemeClr val="accent2">
                    <a:lumMod val="50000"/>
                  </a:schemeClr>
                </a:solidFill>
              </a:rPr>
              <a:t>Interference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significantly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slows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down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concurrently-running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applications</a:t>
            </a:r>
            <a:endParaRPr lang="tr-T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679E7E8-E621-4FC1-AC41-C04B3A508F4C}"/>
              </a:ext>
            </a:extLst>
          </p:cNvPr>
          <p:cNvSpPr txBox="1"/>
          <p:nvPr/>
        </p:nvSpPr>
        <p:spPr>
          <a:xfrm>
            <a:off x="20188" y="1317966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75E2D45C-C92C-4C88-9BD1-21ABF2D67A44}"/>
              </a:ext>
            </a:extLst>
          </p:cNvPr>
          <p:cNvSpPr/>
          <p:nvPr/>
        </p:nvSpPr>
        <p:spPr>
          <a:xfrm>
            <a:off x="0" y="2756397"/>
            <a:ext cx="9144000" cy="1187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 err="1">
                <a:solidFill>
                  <a:schemeClr val="accent2">
                    <a:lumMod val="50000"/>
                  </a:schemeClr>
                </a:solidFill>
              </a:rPr>
              <a:t>Unfair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 err="1">
                <a:solidFill>
                  <a:schemeClr val="accent2">
                    <a:lumMod val="50000"/>
                  </a:schemeClr>
                </a:solidFill>
              </a:rPr>
              <a:t>Prioritization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degrades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overall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system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fairness</a:t>
            </a:r>
            <a:endParaRPr lang="tr-T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70F22F3-1637-4CCC-BEAF-204AE162A1EB}"/>
              </a:ext>
            </a:extLst>
          </p:cNvPr>
          <p:cNvSpPr txBox="1"/>
          <p:nvPr/>
        </p:nvSpPr>
        <p:spPr>
          <a:xfrm>
            <a:off x="20188" y="2756397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053E956F-08B2-4055-A944-CDF7ABC3880A}"/>
              </a:ext>
            </a:extLst>
          </p:cNvPr>
          <p:cNvSpPr/>
          <p:nvPr/>
        </p:nvSpPr>
        <p:spPr>
          <a:xfrm>
            <a:off x="0" y="4129316"/>
            <a:ext cx="9144000" cy="1187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High TRNG </a:t>
            </a:r>
            <a:r>
              <a:rPr lang="tr-TR" sz="3200" b="1" dirty="0" err="1">
                <a:solidFill>
                  <a:schemeClr val="accent2">
                    <a:lumMod val="50000"/>
                  </a:schemeClr>
                </a:solidFill>
              </a:rPr>
              <a:t>Latency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degrades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RNG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applications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’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performance</a:t>
            </a:r>
            <a:endParaRPr lang="tr-T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CE348C5-42D9-4103-BF26-6BFCDFFBBEFC}"/>
              </a:ext>
            </a:extLst>
          </p:cNvPr>
          <p:cNvSpPr txBox="1"/>
          <p:nvPr/>
        </p:nvSpPr>
        <p:spPr>
          <a:xfrm>
            <a:off x="20188" y="4129316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2ABF34D7-7982-445A-BA58-6A40B250665D}"/>
              </a:ext>
            </a:extLst>
          </p:cNvPr>
          <p:cNvSpPr/>
          <p:nvPr/>
        </p:nvSpPr>
        <p:spPr>
          <a:xfrm>
            <a:off x="-20188" y="1205313"/>
            <a:ext cx="9164188" cy="291120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55AC46D3-69DE-498C-853A-4F0CA0B8AF2D}"/>
              </a:ext>
            </a:extLst>
          </p:cNvPr>
          <p:cNvSpPr/>
          <p:nvPr/>
        </p:nvSpPr>
        <p:spPr>
          <a:xfrm>
            <a:off x="0" y="1270659"/>
            <a:ext cx="9144000" cy="13131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>
                <a:solidFill>
                  <a:schemeClr val="accent5">
                    <a:lumMod val="50000"/>
                  </a:schemeClr>
                </a:solidFill>
              </a:rPr>
              <a:t>RNG </a:t>
            </a:r>
            <a:r>
              <a:rPr lang="tr-TR" sz="3200" b="1" dirty="0" err="1">
                <a:solidFill>
                  <a:schemeClr val="accent5">
                    <a:lumMod val="50000"/>
                  </a:schemeClr>
                </a:solidFill>
              </a:rPr>
              <a:t>Interference</a:t>
            </a:r>
            <a:endParaRPr lang="tr-TR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significantly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slows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down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concurrently-running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</a:rPr>
              <a:t>applications</a:t>
            </a:r>
            <a:endParaRPr lang="tr-T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1041E0CE-481C-4E13-8DA3-8E18B9A21AA8}"/>
              </a:ext>
            </a:extLst>
          </p:cNvPr>
          <p:cNvSpPr/>
          <p:nvPr/>
        </p:nvSpPr>
        <p:spPr>
          <a:xfrm>
            <a:off x="0" y="2756397"/>
            <a:ext cx="9144000" cy="1187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 err="1">
                <a:solidFill>
                  <a:schemeClr val="accent2">
                    <a:lumMod val="50000"/>
                  </a:schemeClr>
                </a:solidFill>
              </a:rPr>
              <a:t>Unfair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200" b="1" dirty="0" err="1">
                <a:solidFill>
                  <a:schemeClr val="accent2">
                    <a:lumMod val="50000"/>
                  </a:schemeClr>
                </a:solidFill>
              </a:rPr>
              <a:t>Prioritization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degrades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overall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system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</a:rPr>
              <a:t>fairness</a:t>
            </a:r>
            <a:endParaRPr lang="tr-T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2B8261C1-418C-4983-A8D8-43A6CFB19764}"/>
              </a:ext>
            </a:extLst>
          </p:cNvPr>
          <p:cNvSpPr/>
          <p:nvPr/>
        </p:nvSpPr>
        <p:spPr>
          <a:xfrm>
            <a:off x="0" y="4129316"/>
            <a:ext cx="9144000" cy="1187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High TRNG </a:t>
            </a:r>
            <a:r>
              <a:rPr lang="tr-TR" sz="3200" b="1" dirty="0" err="1">
                <a:solidFill>
                  <a:schemeClr val="accent6">
                    <a:lumMod val="50000"/>
                  </a:schemeClr>
                </a:solidFill>
              </a:rPr>
              <a:t>Latency</a:t>
            </a:r>
            <a:endParaRPr lang="tr-T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3"/>
            <a:r>
              <a:rPr lang="tr-TR" sz="2400" dirty="0" err="1">
                <a:solidFill>
                  <a:schemeClr val="accent6">
                    <a:lumMod val="50000"/>
                  </a:schemeClr>
                </a:solidFill>
              </a:rPr>
              <a:t>degrades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</a:rPr>
              <a:t> RNG </a:t>
            </a:r>
            <a:r>
              <a:rPr lang="tr-TR" sz="2400" dirty="0" err="1">
                <a:solidFill>
                  <a:schemeClr val="accent6">
                    <a:lumMod val="50000"/>
                  </a:schemeClr>
                </a:solidFill>
              </a:rPr>
              <a:t>applications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</a:rPr>
              <a:t>’ </a:t>
            </a:r>
            <a:r>
              <a:rPr lang="tr-TR" sz="2400" dirty="0" err="1">
                <a:solidFill>
                  <a:schemeClr val="accent6">
                    <a:lumMod val="50000"/>
                  </a:schemeClr>
                </a:solidFill>
              </a:rPr>
              <a:t>performance</a:t>
            </a:r>
            <a:endParaRPr lang="tr-T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96C748C2-FD20-4CA2-9E5E-6F2133232D8D}"/>
              </a:ext>
            </a:extLst>
          </p:cNvPr>
          <p:cNvSpPr txBox="1"/>
          <p:nvPr/>
        </p:nvSpPr>
        <p:spPr>
          <a:xfrm>
            <a:off x="20188" y="1317966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5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619399C-33D9-4B50-B64F-DF389736C8D6}"/>
              </a:ext>
            </a:extLst>
          </p:cNvPr>
          <p:cNvSpPr txBox="1"/>
          <p:nvPr/>
        </p:nvSpPr>
        <p:spPr>
          <a:xfrm>
            <a:off x="20188" y="2756397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2A1DC98-2608-4ADC-A88F-F21FC2DCA8D9}"/>
              </a:ext>
            </a:extLst>
          </p:cNvPr>
          <p:cNvSpPr txBox="1"/>
          <p:nvPr/>
        </p:nvSpPr>
        <p:spPr>
          <a:xfrm>
            <a:off x="20188" y="4129316"/>
            <a:ext cx="129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accent6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FA0203EF-161F-49C8-867E-FDCDE60EB124}"/>
              </a:ext>
            </a:extLst>
          </p:cNvPr>
          <p:cNvSpPr/>
          <p:nvPr/>
        </p:nvSpPr>
        <p:spPr>
          <a:xfrm>
            <a:off x="-232010" y="1088967"/>
            <a:ext cx="9624646" cy="296061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1092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C9B12E-F458-4C95-8979-2AB09657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High TRNG </a:t>
            </a:r>
            <a:r>
              <a:rPr lang="tr-TR" dirty="0" err="1"/>
              <a:t>Latency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A95297-9965-4FAC-8CFD-7F3E824CF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DRAM-</a:t>
            </a:r>
            <a:r>
              <a:rPr lang="tr-TR" sz="2400" dirty="0" err="1"/>
              <a:t>based</a:t>
            </a:r>
            <a:r>
              <a:rPr lang="tr-TR" sz="2400" dirty="0"/>
              <a:t> </a:t>
            </a:r>
            <a:r>
              <a:rPr lang="tr-TR" sz="2400" dirty="0" err="1"/>
              <a:t>true</a:t>
            </a:r>
            <a:r>
              <a:rPr lang="tr-TR" sz="2400" dirty="0"/>
              <a:t> </a:t>
            </a:r>
            <a:r>
              <a:rPr lang="tr-TR" sz="2400" dirty="0" err="1"/>
              <a:t>random</a:t>
            </a:r>
            <a:r>
              <a:rPr lang="tr-TR" sz="2400" dirty="0"/>
              <a:t> </a:t>
            </a:r>
            <a:r>
              <a:rPr lang="tr-TR" sz="2400" dirty="0" err="1"/>
              <a:t>number</a:t>
            </a:r>
            <a:r>
              <a:rPr lang="tr-TR" sz="2400" dirty="0"/>
              <a:t> </a:t>
            </a:r>
            <a:r>
              <a:rPr lang="tr-TR" sz="2400" dirty="0" err="1"/>
              <a:t>generation</a:t>
            </a:r>
            <a:r>
              <a:rPr lang="tr-TR" sz="2400" dirty="0"/>
              <a:t> has </a:t>
            </a:r>
            <a:r>
              <a:rPr lang="tr-TR" sz="2400" b="1" dirty="0" err="1">
                <a:solidFill>
                  <a:srgbClr val="C00000"/>
                </a:solidFill>
              </a:rPr>
              <a:t>high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latency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dirty="0" err="1"/>
              <a:t>and</a:t>
            </a:r>
            <a:r>
              <a:rPr lang="tr-TR" sz="2400" dirty="0"/>
              <a:t> can </a:t>
            </a:r>
            <a:r>
              <a:rPr lang="tr-TR" sz="2400" b="1" dirty="0" err="1">
                <a:solidFill>
                  <a:srgbClr val="C00000"/>
                </a:solidFill>
              </a:rPr>
              <a:t>degrade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performance</a:t>
            </a:r>
            <a:r>
              <a:rPr lang="tr-TR" sz="2400" dirty="0"/>
              <a:t> of </a:t>
            </a:r>
            <a:r>
              <a:rPr lang="tr-TR" sz="2400" dirty="0" err="1"/>
              <a:t>applications</a:t>
            </a:r>
            <a:r>
              <a:rPr lang="tr-TR" sz="2400" dirty="0"/>
              <a:t> </a:t>
            </a:r>
            <a:r>
              <a:rPr lang="tr-TR" sz="2400" dirty="0" err="1"/>
              <a:t>that</a:t>
            </a:r>
            <a:r>
              <a:rPr lang="tr-TR" sz="2400" dirty="0"/>
              <a:t> </a:t>
            </a:r>
            <a:r>
              <a:rPr lang="tr-TR" sz="2400" dirty="0" err="1"/>
              <a:t>use</a:t>
            </a:r>
            <a:r>
              <a:rPr lang="tr-TR" sz="2400" dirty="0"/>
              <a:t> </a:t>
            </a:r>
            <a:r>
              <a:rPr lang="tr-TR" sz="2400" dirty="0" err="1"/>
              <a:t>TRNGs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69D254E-8065-4E49-800B-932C06A55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79E61EB-48B9-46C6-A6A6-EE05A915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21</a:t>
            </a:fld>
            <a:endParaRPr lang="tr-TR"/>
          </a:p>
        </p:txBody>
      </p:sp>
      <p:grpSp>
        <p:nvGrpSpPr>
          <p:cNvPr id="39" name="Grup 38">
            <a:extLst>
              <a:ext uri="{FF2B5EF4-FFF2-40B4-BE49-F238E27FC236}">
                <a16:creationId xmlns:a16="http://schemas.microsoft.com/office/drawing/2014/main" id="{BB58A77E-1657-49E4-9D11-DAF9E0CF22E3}"/>
              </a:ext>
            </a:extLst>
          </p:cNvPr>
          <p:cNvGrpSpPr/>
          <p:nvPr/>
        </p:nvGrpSpPr>
        <p:grpSpPr>
          <a:xfrm>
            <a:off x="3743264" y="2870311"/>
            <a:ext cx="4781280" cy="1603050"/>
            <a:chOff x="1038624" y="2121662"/>
            <a:chExt cx="4781280" cy="1603050"/>
          </a:xfrm>
        </p:grpSpPr>
        <p:sp>
          <p:nvSpPr>
            <p:cNvPr id="41" name="Dikdörtgen: Köşeleri Yuvarlatılmış 40">
              <a:extLst>
                <a:ext uri="{FF2B5EF4-FFF2-40B4-BE49-F238E27FC236}">
                  <a16:creationId xmlns:a16="http://schemas.microsoft.com/office/drawing/2014/main" id="{B56EDF2F-F4C2-4718-A684-59B20E07DB67}"/>
                </a:ext>
              </a:extLst>
            </p:cNvPr>
            <p:cNvSpPr/>
            <p:nvPr/>
          </p:nvSpPr>
          <p:spPr>
            <a:xfrm>
              <a:off x="1038624" y="2724915"/>
              <a:ext cx="1179131" cy="481216"/>
            </a:xfrm>
            <a:prstGeom prst="roundRect">
              <a:avLst>
                <a:gd name="adj" fmla="val 1065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Memory Controller</a:t>
              </a:r>
            </a:p>
          </p:txBody>
        </p:sp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id="{5F1BA412-4DE6-4C8E-B4EE-D4338CB01B7D}"/>
                </a:ext>
              </a:extLst>
            </p:cNvPr>
            <p:cNvCxnSpPr>
              <a:cxnSpLocks/>
            </p:cNvCxnSpPr>
            <p:nvPr/>
          </p:nvCxnSpPr>
          <p:spPr>
            <a:xfrm>
              <a:off x="2217755" y="2978540"/>
              <a:ext cx="360214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Düz Bağlayıcı 42">
              <a:extLst>
                <a:ext uri="{FF2B5EF4-FFF2-40B4-BE49-F238E27FC236}">
                  <a16:creationId xmlns:a16="http://schemas.microsoft.com/office/drawing/2014/main" id="{AE496268-51B1-40B2-9E3E-6DD48774F517}"/>
                </a:ext>
              </a:extLst>
            </p:cNvPr>
            <p:cNvCxnSpPr>
              <a:cxnSpLocks/>
            </p:cNvCxnSpPr>
            <p:nvPr/>
          </p:nvCxnSpPr>
          <p:spPr>
            <a:xfrm>
              <a:off x="3599851" y="2531783"/>
              <a:ext cx="0" cy="110903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Düz Bağlayıcı 43">
              <a:extLst>
                <a:ext uri="{FF2B5EF4-FFF2-40B4-BE49-F238E27FC236}">
                  <a16:creationId xmlns:a16="http://schemas.microsoft.com/office/drawing/2014/main" id="{345E27DC-0C70-460D-8AF0-FC6BD71FD9F9}"/>
                </a:ext>
              </a:extLst>
            </p:cNvPr>
            <p:cNvCxnSpPr>
              <a:cxnSpLocks/>
            </p:cNvCxnSpPr>
            <p:nvPr/>
          </p:nvCxnSpPr>
          <p:spPr>
            <a:xfrm>
              <a:off x="2963145" y="2531783"/>
              <a:ext cx="0" cy="110903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Düz Bağlayıcı 44">
              <a:extLst>
                <a:ext uri="{FF2B5EF4-FFF2-40B4-BE49-F238E27FC236}">
                  <a16:creationId xmlns:a16="http://schemas.microsoft.com/office/drawing/2014/main" id="{F838AC90-20A3-4211-A4CE-DA1929480413}"/>
                </a:ext>
              </a:extLst>
            </p:cNvPr>
            <p:cNvCxnSpPr>
              <a:cxnSpLocks/>
            </p:cNvCxnSpPr>
            <p:nvPr/>
          </p:nvCxnSpPr>
          <p:spPr>
            <a:xfrm>
              <a:off x="4861047" y="2531782"/>
              <a:ext cx="0" cy="110904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Düz Bağlayıcı 46">
              <a:extLst>
                <a:ext uri="{FF2B5EF4-FFF2-40B4-BE49-F238E27FC236}">
                  <a16:creationId xmlns:a16="http://schemas.microsoft.com/office/drawing/2014/main" id="{DFB7109E-EFD4-4B8E-B8F8-1C958D4D761F}"/>
                </a:ext>
              </a:extLst>
            </p:cNvPr>
            <p:cNvCxnSpPr>
              <a:cxnSpLocks/>
            </p:cNvCxnSpPr>
            <p:nvPr/>
          </p:nvCxnSpPr>
          <p:spPr>
            <a:xfrm>
              <a:off x="4229387" y="2531783"/>
              <a:ext cx="0" cy="119292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Düz Bağlayıcı 48">
              <a:extLst>
                <a:ext uri="{FF2B5EF4-FFF2-40B4-BE49-F238E27FC236}">
                  <a16:creationId xmlns:a16="http://schemas.microsoft.com/office/drawing/2014/main" id="{7C245428-6369-4E2D-93EC-69128289647C}"/>
                </a:ext>
              </a:extLst>
            </p:cNvPr>
            <p:cNvCxnSpPr>
              <a:cxnSpLocks/>
            </p:cNvCxnSpPr>
            <p:nvPr/>
          </p:nvCxnSpPr>
          <p:spPr>
            <a:xfrm>
              <a:off x="2333193" y="2531781"/>
              <a:ext cx="0" cy="110904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Metin kutusu 49">
              <a:extLst>
                <a:ext uri="{FF2B5EF4-FFF2-40B4-BE49-F238E27FC236}">
                  <a16:creationId xmlns:a16="http://schemas.microsoft.com/office/drawing/2014/main" id="{0906FF01-1083-4626-A3BF-B281E77EDE29}"/>
                </a:ext>
              </a:extLst>
            </p:cNvPr>
            <p:cNvSpPr txBox="1"/>
            <p:nvPr/>
          </p:nvSpPr>
          <p:spPr>
            <a:xfrm>
              <a:off x="2119274" y="2130678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0</a:t>
              </a:r>
            </a:p>
          </p:txBody>
        </p:sp>
        <p:sp>
          <p:nvSpPr>
            <p:cNvPr id="51" name="Metin kutusu 50">
              <a:extLst>
                <a:ext uri="{FF2B5EF4-FFF2-40B4-BE49-F238E27FC236}">
                  <a16:creationId xmlns:a16="http://schemas.microsoft.com/office/drawing/2014/main" id="{E3B47ECC-09E1-4733-8446-1075EF0E53B5}"/>
                </a:ext>
              </a:extLst>
            </p:cNvPr>
            <p:cNvSpPr txBox="1"/>
            <p:nvPr/>
          </p:nvSpPr>
          <p:spPr>
            <a:xfrm>
              <a:off x="2749226" y="2130678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</a:p>
          </p:txBody>
        </p:sp>
        <p:sp>
          <p:nvSpPr>
            <p:cNvPr id="52" name="Metin kutusu 51">
              <a:extLst>
                <a:ext uri="{FF2B5EF4-FFF2-40B4-BE49-F238E27FC236}">
                  <a16:creationId xmlns:a16="http://schemas.microsoft.com/office/drawing/2014/main" id="{2049DB29-27FB-4451-AA0C-F29C7D590109}"/>
                </a:ext>
              </a:extLst>
            </p:cNvPr>
            <p:cNvSpPr txBox="1"/>
            <p:nvPr/>
          </p:nvSpPr>
          <p:spPr>
            <a:xfrm>
              <a:off x="3379178" y="2123239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</a:p>
          </p:txBody>
        </p:sp>
        <p:sp>
          <p:nvSpPr>
            <p:cNvPr id="53" name="Metin kutusu 52">
              <a:extLst>
                <a:ext uri="{FF2B5EF4-FFF2-40B4-BE49-F238E27FC236}">
                  <a16:creationId xmlns:a16="http://schemas.microsoft.com/office/drawing/2014/main" id="{1D841B17-2266-4FCE-9CEF-163477BD662F}"/>
                </a:ext>
              </a:extLst>
            </p:cNvPr>
            <p:cNvSpPr txBox="1"/>
            <p:nvPr/>
          </p:nvSpPr>
          <p:spPr>
            <a:xfrm>
              <a:off x="4015468" y="2123239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</a:p>
          </p:txBody>
        </p:sp>
        <p:sp>
          <p:nvSpPr>
            <p:cNvPr id="54" name="Metin kutusu 53">
              <a:extLst>
                <a:ext uri="{FF2B5EF4-FFF2-40B4-BE49-F238E27FC236}">
                  <a16:creationId xmlns:a16="http://schemas.microsoft.com/office/drawing/2014/main" id="{0F290828-5DA1-4E47-A37B-0F5EEEEB3EBE}"/>
                </a:ext>
              </a:extLst>
            </p:cNvPr>
            <p:cNvSpPr txBox="1"/>
            <p:nvPr/>
          </p:nvSpPr>
          <p:spPr>
            <a:xfrm>
              <a:off x="4651758" y="2130893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N</a:t>
              </a:r>
            </a:p>
          </p:txBody>
        </p:sp>
        <p:sp>
          <p:nvSpPr>
            <p:cNvPr id="56" name="Metin kutusu 55">
              <a:extLst>
                <a:ext uri="{FF2B5EF4-FFF2-40B4-BE49-F238E27FC236}">
                  <a16:creationId xmlns:a16="http://schemas.microsoft.com/office/drawing/2014/main" id="{B4731032-3672-454A-A9E8-D4B96563A30E}"/>
                </a:ext>
              </a:extLst>
            </p:cNvPr>
            <p:cNvSpPr txBox="1"/>
            <p:nvPr/>
          </p:nvSpPr>
          <p:spPr>
            <a:xfrm>
              <a:off x="1442719" y="2121662"/>
              <a:ext cx="834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i="1" dirty="0">
                  <a:latin typeface="Roboto" panose="02000000000000000000" pitchFamily="2" charset="0"/>
                  <a:ea typeface="Roboto" panose="02000000000000000000" pitchFamily="2" charset="0"/>
                </a:rPr>
                <a:t>t    </a:t>
              </a:r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=</a:t>
              </a:r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E5ED15DC-3E62-4202-B281-773B10176435}"/>
              </a:ext>
            </a:extLst>
          </p:cNvPr>
          <p:cNvGrpSpPr/>
          <p:nvPr/>
        </p:nvGrpSpPr>
        <p:grpSpPr>
          <a:xfrm>
            <a:off x="5679509" y="3574118"/>
            <a:ext cx="1254518" cy="267815"/>
            <a:chOff x="2273615" y="3697472"/>
            <a:chExt cx="1592622" cy="294917"/>
          </a:xfrm>
        </p:grpSpPr>
        <p:sp>
          <p:nvSpPr>
            <p:cNvPr id="64" name="Dikdörtgen: Köşeleri Yuvarlatılmış 63">
              <a:extLst>
                <a:ext uri="{FF2B5EF4-FFF2-40B4-BE49-F238E27FC236}">
                  <a16:creationId xmlns:a16="http://schemas.microsoft.com/office/drawing/2014/main" id="{F900E6F2-6906-44F2-8740-4868D1BA6648}"/>
                </a:ext>
              </a:extLst>
            </p:cNvPr>
            <p:cNvSpPr/>
            <p:nvPr/>
          </p:nvSpPr>
          <p:spPr>
            <a:xfrm>
              <a:off x="2273615" y="3697472"/>
              <a:ext cx="774023" cy="294917"/>
            </a:xfrm>
            <a:prstGeom prst="roundRect">
              <a:avLst>
                <a:gd name="adj" fmla="val 36579"/>
              </a:avLst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6" name="Dikdörtgen: Köşeleri Yuvarlatılmış 65">
              <a:extLst>
                <a:ext uri="{FF2B5EF4-FFF2-40B4-BE49-F238E27FC236}">
                  <a16:creationId xmlns:a16="http://schemas.microsoft.com/office/drawing/2014/main" id="{E4A8A8B6-6DF7-4BA0-98EE-1CF662FA4A46}"/>
                </a:ext>
              </a:extLst>
            </p:cNvPr>
            <p:cNvSpPr/>
            <p:nvPr/>
          </p:nvSpPr>
          <p:spPr>
            <a:xfrm>
              <a:off x="3082794" y="3697472"/>
              <a:ext cx="783443" cy="288546"/>
            </a:xfrm>
            <a:prstGeom prst="roundRect">
              <a:avLst>
                <a:gd name="adj" fmla="val 36579"/>
              </a:avLst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69" name="Dikdörtgen: Köşeleri Yuvarlatılmış 68">
            <a:extLst>
              <a:ext uri="{FF2B5EF4-FFF2-40B4-BE49-F238E27FC236}">
                <a16:creationId xmlns:a16="http://schemas.microsoft.com/office/drawing/2014/main" id="{90A62BB2-02C1-4250-BAA9-5318200A1339}"/>
              </a:ext>
            </a:extLst>
          </p:cNvPr>
          <p:cNvSpPr/>
          <p:nvPr/>
        </p:nvSpPr>
        <p:spPr>
          <a:xfrm>
            <a:off x="7589264" y="3580233"/>
            <a:ext cx="610911" cy="254717"/>
          </a:xfrm>
          <a:prstGeom prst="roundRect">
            <a:avLst>
              <a:gd name="adj" fmla="val 36579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01" name="Grup 100">
            <a:extLst>
              <a:ext uri="{FF2B5EF4-FFF2-40B4-BE49-F238E27FC236}">
                <a16:creationId xmlns:a16="http://schemas.microsoft.com/office/drawing/2014/main" id="{328C550E-3788-4475-B12E-A49B3CB8EE08}"/>
              </a:ext>
            </a:extLst>
          </p:cNvPr>
          <p:cNvGrpSpPr/>
          <p:nvPr/>
        </p:nvGrpSpPr>
        <p:grpSpPr>
          <a:xfrm>
            <a:off x="469406" y="2306209"/>
            <a:ext cx="3154397" cy="3456161"/>
            <a:chOff x="469406" y="2306209"/>
            <a:chExt cx="3154397" cy="3456161"/>
          </a:xfrm>
        </p:grpSpPr>
        <p:sp>
          <p:nvSpPr>
            <p:cNvPr id="92" name="Dikdörtgen 91">
              <a:extLst>
                <a:ext uri="{FF2B5EF4-FFF2-40B4-BE49-F238E27FC236}">
                  <a16:creationId xmlns:a16="http://schemas.microsoft.com/office/drawing/2014/main" id="{A6F026DC-07B3-4509-BC71-3BF4272E7434}"/>
                </a:ext>
              </a:extLst>
            </p:cNvPr>
            <p:cNvSpPr/>
            <p:nvPr/>
          </p:nvSpPr>
          <p:spPr>
            <a:xfrm>
              <a:off x="469406" y="2825051"/>
              <a:ext cx="3154397" cy="29373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1" name="Dikdörtgen 90">
              <a:extLst>
                <a:ext uri="{FF2B5EF4-FFF2-40B4-BE49-F238E27FC236}">
                  <a16:creationId xmlns:a16="http://schemas.microsoft.com/office/drawing/2014/main" id="{119891A1-B79A-4AFF-992E-712B56726B2C}"/>
                </a:ext>
              </a:extLst>
            </p:cNvPr>
            <p:cNvSpPr/>
            <p:nvPr/>
          </p:nvSpPr>
          <p:spPr>
            <a:xfrm>
              <a:off x="556243" y="3882014"/>
              <a:ext cx="2967816" cy="17585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800" dirty="0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  <a:t>{</a:t>
              </a:r>
              <a:br>
                <a:rPr lang="tr-TR" sz="1800" dirty="0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</a:br>
              <a:r>
                <a:rPr lang="tr-TR" sz="1800" dirty="0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  <a:t>/* </a:t>
              </a:r>
              <a:r>
                <a:rPr lang="tr-TR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  <a:t>code</a:t>
              </a:r>
              <a:r>
                <a:rPr lang="tr-TR" sz="1800" dirty="0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  <a:t> </a:t>
              </a:r>
              <a:r>
                <a:rPr lang="tr-TR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  <a:t>block</a:t>
              </a:r>
              <a:r>
                <a:rPr lang="tr-TR" sz="1800" dirty="0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  <a:t> </a:t>
              </a:r>
              <a:br>
                <a:rPr lang="tr-TR" sz="1800" dirty="0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</a:br>
              <a:r>
                <a:rPr lang="tr-TR" sz="1800" dirty="0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  <a:t> * </a:t>
              </a:r>
              <a:r>
                <a:rPr lang="tr-TR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  <a:t>depending</a:t>
              </a:r>
              <a:r>
                <a:rPr lang="tr-TR" sz="1800" dirty="0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  <a:t> on </a:t>
              </a:r>
              <a:r>
                <a:rPr lang="tr-TR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  <a:t>the</a:t>
              </a:r>
              <a:br>
                <a:rPr lang="tr-TR" sz="1800" dirty="0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</a:br>
              <a:r>
                <a:rPr lang="tr-TR" sz="1800" dirty="0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  <a:t> * </a:t>
              </a:r>
              <a:r>
                <a:rPr lang="tr-TR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  <a:t>random</a:t>
              </a:r>
              <a:r>
                <a:rPr lang="tr-TR" sz="1800" dirty="0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  <a:t> </a:t>
              </a:r>
              <a:r>
                <a:rPr lang="tr-TR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  <a:t>number</a:t>
              </a:r>
              <a:r>
                <a:rPr lang="tr-TR" sz="1800" dirty="0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  <a:t> n</a:t>
              </a:r>
              <a:br>
                <a:rPr lang="tr-TR" sz="1800" dirty="0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</a:br>
              <a:r>
                <a:rPr lang="tr-TR" sz="1800" dirty="0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  <a:t> */</a:t>
              </a:r>
              <a:br>
                <a:rPr lang="tr-TR" sz="1800" dirty="0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</a:br>
              <a:r>
                <a:rPr lang="tr-TR" sz="1800" dirty="0">
                  <a:solidFill>
                    <a:schemeClr val="tx1"/>
                  </a:solidFill>
                  <a:latin typeface="Courier New" panose="02070309020205020404" pitchFamily="49" charset="0"/>
                  <a:ea typeface="Roboto" panose="02000000000000000000" pitchFamily="2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93" name="Metin kutusu 92">
              <a:extLst>
                <a:ext uri="{FF2B5EF4-FFF2-40B4-BE49-F238E27FC236}">
                  <a16:creationId xmlns:a16="http://schemas.microsoft.com/office/drawing/2014/main" id="{8E0EE3E0-2118-43EA-9200-21BC89FA0F26}"/>
                </a:ext>
              </a:extLst>
            </p:cNvPr>
            <p:cNvSpPr txBox="1"/>
            <p:nvPr/>
          </p:nvSpPr>
          <p:spPr>
            <a:xfrm>
              <a:off x="888536" y="2306209"/>
              <a:ext cx="2428264" cy="773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2000" dirty="0">
                  <a:latin typeface="Roboto" panose="02000000000000000000" pitchFamily="2" charset="0"/>
                  <a:ea typeface="Roboto" panose="02000000000000000000" pitchFamily="2" charset="0"/>
                </a:rPr>
                <a:t>RNG </a:t>
              </a:r>
              <a:r>
                <a:rPr lang="tr-TR" sz="2000" dirty="0" err="1">
                  <a:latin typeface="Roboto" panose="02000000000000000000" pitchFamily="2" charset="0"/>
                  <a:ea typeface="Roboto" panose="02000000000000000000" pitchFamily="2" charset="0"/>
                </a:rPr>
                <a:t>application</a:t>
              </a:r>
              <a:endParaRPr lang="tr-TR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6" name="Dikdörtgen 95">
              <a:extLst>
                <a:ext uri="{FF2B5EF4-FFF2-40B4-BE49-F238E27FC236}">
                  <a16:creationId xmlns:a16="http://schemas.microsoft.com/office/drawing/2014/main" id="{0DEF6E0D-437A-44A7-933F-91ADDA3C24BD}"/>
                </a:ext>
              </a:extLst>
            </p:cNvPr>
            <p:cNvSpPr/>
            <p:nvPr/>
          </p:nvSpPr>
          <p:spPr>
            <a:xfrm>
              <a:off x="545920" y="3383976"/>
              <a:ext cx="2967816" cy="398061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 : </a:t>
              </a:r>
              <a:r>
                <a:rPr lang="tr-TR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getRandom</a:t>
              </a:r>
              <a:r>
                <a:rPr lang="tr-TR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2912687F-7577-4B4C-B8AF-A10E5EEA231B}"/>
                </a:ext>
              </a:extLst>
            </p:cNvPr>
            <p:cNvSpPr/>
            <p:nvPr/>
          </p:nvSpPr>
          <p:spPr>
            <a:xfrm>
              <a:off x="545920" y="2911915"/>
              <a:ext cx="2967816" cy="39806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...</a:t>
              </a:r>
            </a:p>
          </p:txBody>
        </p:sp>
      </p:grpSp>
      <p:pic>
        <p:nvPicPr>
          <p:cNvPr id="98" name="Grafik 97" descr="Kum Saati 90% düz dolguyla">
            <a:extLst>
              <a:ext uri="{FF2B5EF4-FFF2-40B4-BE49-F238E27FC236}">
                <a16:creationId xmlns:a16="http://schemas.microsoft.com/office/drawing/2014/main" id="{EDC4C10D-2F65-49E8-BB01-FA80E2CEA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6440" y="2949288"/>
            <a:ext cx="617123" cy="617123"/>
          </a:xfrm>
          <a:prstGeom prst="rect">
            <a:avLst/>
          </a:prstGeom>
        </p:spPr>
      </p:pic>
      <p:sp>
        <p:nvSpPr>
          <p:cNvPr id="102" name="Dikdörtgen: Köşeleri Yuvarlatılmış 101">
            <a:extLst>
              <a:ext uri="{FF2B5EF4-FFF2-40B4-BE49-F238E27FC236}">
                <a16:creationId xmlns:a16="http://schemas.microsoft.com/office/drawing/2014/main" id="{5592A360-F651-40A4-A204-0736EF5CE400}"/>
              </a:ext>
            </a:extLst>
          </p:cNvPr>
          <p:cNvSpPr/>
          <p:nvPr/>
        </p:nvSpPr>
        <p:spPr>
          <a:xfrm>
            <a:off x="5055127" y="3568276"/>
            <a:ext cx="609702" cy="267876"/>
          </a:xfrm>
          <a:prstGeom prst="roundRect">
            <a:avLst>
              <a:gd name="adj" fmla="val 36579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05" name="Grup 104">
            <a:extLst>
              <a:ext uri="{FF2B5EF4-FFF2-40B4-BE49-F238E27FC236}">
                <a16:creationId xmlns:a16="http://schemas.microsoft.com/office/drawing/2014/main" id="{97C49F36-EF2E-4F9E-9920-2EF7B53FEE76}"/>
              </a:ext>
            </a:extLst>
          </p:cNvPr>
          <p:cNvGrpSpPr/>
          <p:nvPr/>
        </p:nvGrpSpPr>
        <p:grpSpPr>
          <a:xfrm>
            <a:off x="5656402" y="4150954"/>
            <a:ext cx="1940309" cy="975649"/>
            <a:chOff x="5954779" y="4150954"/>
            <a:chExt cx="1940309" cy="975649"/>
          </a:xfrm>
        </p:grpSpPr>
        <p:cxnSp>
          <p:nvCxnSpPr>
            <p:cNvPr id="103" name="Düz Ok Bağlayıcısı 102">
              <a:extLst>
                <a:ext uri="{FF2B5EF4-FFF2-40B4-BE49-F238E27FC236}">
                  <a16:creationId xmlns:a16="http://schemas.microsoft.com/office/drawing/2014/main" id="{05F3C5DA-1559-433C-9966-E6C3807741D7}"/>
                </a:ext>
              </a:extLst>
            </p:cNvPr>
            <p:cNvCxnSpPr>
              <a:cxnSpLocks/>
            </p:cNvCxnSpPr>
            <p:nvPr/>
          </p:nvCxnSpPr>
          <p:spPr>
            <a:xfrm>
              <a:off x="5954779" y="4150954"/>
              <a:ext cx="193286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Metin kutusu 103">
              <a:extLst>
                <a:ext uri="{FF2B5EF4-FFF2-40B4-BE49-F238E27FC236}">
                  <a16:creationId xmlns:a16="http://schemas.microsoft.com/office/drawing/2014/main" id="{8789775B-AFB8-42CA-B25C-D32391468D01}"/>
                </a:ext>
              </a:extLst>
            </p:cNvPr>
            <p:cNvSpPr txBox="1"/>
            <p:nvPr/>
          </p:nvSpPr>
          <p:spPr>
            <a:xfrm>
              <a:off x="6035409" y="4418717"/>
              <a:ext cx="1859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err="1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memory</a:t>
              </a:r>
              <a:r>
                <a:rPr lang="tr-TR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tr-TR" sz="2000" b="1" dirty="0" err="1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stall</a:t>
              </a:r>
              <a:br>
                <a:rPr lang="tr-TR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tr-TR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time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EB011703-E5AB-4CC7-8182-A4FC8F6E1120}"/>
              </a:ext>
            </a:extLst>
          </p:cNvPr>
          <p:cNvSpPr/>
          <p:nvPr/>
        </p:nvSpPr>
        <p:spPr>
          <a:xfrm>
            <a:off x="40070" y="2911915"/>
            <a:ext cx="458015" cy="4580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CD2E1A1-FF3C-44D6-9172-16F9B09F2A6A}"/>
              </a:ext>
            </a:extLst>
          </p:cNvPr>
          <p:cNvSpPr/>
          <p:nvPr/>
        </p:nvSpPr>
        <p:spPr>
          <a:xfrm>
            <a:off x="60697" y="3378137"/>
            <a:ext cx="458015" cy="4580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23CDC8C-240D-47C6-BC86-6FC210E167E7}"/>
              </a:ext>
            </a:extLst>
          </p:cNvPr>
          <p:cNvSpPr/>
          <p:nvPr/>
        </p:nvSpPr>
        <p:spPr>
          <a:xfrm>
            <a:off x="54809" y="4570253"/>
            <a:ext cx="458015" cy="4580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727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02" grpId="0" animBg="1"/>
      <p:bldP spid="6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CC84B1-A5C2-4652-8A8E-9FAA547C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Goal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37C23D-5819-452D-9490-3C2AD32F1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F4B3F49-4FEC-49C9-A996-C83CC262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6B9E22D-A806-462E-AC61-10666FFB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22</a:t>
            </a:fld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216EA7B1-CAD7-45C4-8E12-55C6C0C705C6}"/>
              </a:ext>
            </a:extLst>
          </p:cNvPr>
          <p:cNvSpPr/>
          <p:nvPr/>
        </p:nvSpPr>
        <p:spPr>
          <a:xfrm>
            <a:off x="0" y="2177934"/>
            <a:ext cx="9144001" cy="14315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chemeClr val="tx1"/>
                </a:solidFill>
              </a:rPr>
              <a:t>To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develop</a:t>
            </a:r>
            <a:r>
              <a:rPr lang="tr-TR" sz="2800" dirty="0">
                <a:solidFill>
                  <a:schemeClr val="tx1"/>
                </a:solidFill>
              </a:rPr>
              <a:t> a </a:t>
            </a:r>
            <a:r>
              <a:rPr lang="tr-TR" sz="2800" dirty="0" err="1">
                <a:solidFill>
                  <a:schemeClr val="accent5">
                    <a:lumMod val="75000"/>
                  </a:schemeClr>
                </a:solidFill>
              </a:rPr>
              <a:t>low-cost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and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accent5">
                    <a:lumMod val="75000"/>
                  </a:schemeClr>
                </a:solidFill>
              </a:rPr>
              <a:t>high-performance</a:t>
            </a:r>
            <a:r>
              <a:rPr lang="tr-TR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tr-TR" sz="2800" dirty="0">
                <a:solidFill>
                  <a:schemeClr val="tx1"/>
                </a:solidFill>
              </a:rPr>
            </a:br>
            <a:r>
              <a:rPr lang="tr-TR" sz="2800" dirty="0" err="1">
                <a:solidFill>
                  <a:schemeClr val="tx1"/>
                </a:solidFill>
              </a:rPr>
              <a:t>end-to-end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system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design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for</a:t>
            </a:r>
            <a:r>
              <a:rPr lang="tr-TR" sz="2800" dirty="0">
                <a:solidFill>
                  <a:schemeClr val="tx1"/>
                </a:solidFill>
              </a:rPr>
              <a:t> DRAM-</a:t>
            </a:r>
            <a:r>
              <a:rPr lang="tr-TR" sz="2800" dirty="0" err="1">
                <a:solidFill>
                  <a:schemeClr val="tx1"/>
                </a:solidFill>
              </a:rPr>
              <a:t>based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TRNGs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19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E93FE2-DF41-402B-890D-30534CBF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Outline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7539831-0E8F-4DB3-A2FF-46D2CE31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5C860E4-72E6-41E4-846C-33B05F07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23</a:t>
            </a:fld>
            <a:endParaRPr lang="tr-TR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0E1BF993-5264-4B52-97EC-633D2E3F8094}"/>
              </a:ext>
            </a:extLst>
          </p:cNvPr>
          <p:cNvSpPr/>
          <p:nvPr/>
        </p:nvSpPr>
        <p:spPr>
          <a:xfrm>
            <a:off x="133004" y="5483483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7C82DC3D-06A4-457F-9CB1-2A79E1EFB55E}"/>
              </a:ext>
            </a:extLst>
          </p:cNvPr>
          <p:cNvSpPr/>
          <p:nvPr/>
        </p:nvSpPr>
        <p:spPr>
          <a:xfrm>
            <a:off x="147614" y="4855472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07BEB809-FA2B-45D1-A613-CA2E1C05539B}"/>
              </a:ext>
            </a:extLst>
          </p:cNvPr>
          <p:cNvSpPr/>
          <p:nvPr/>
        </p:nvSpPr>
        <p:spPr>
          <a:xfrm>
            <a:off x="147614" y="422322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1A0CEA56-EDD1-49C7-9D37-6763F173F3EE}"/>
              </a:ext>
            </a:extLst>
          </p:cNvPr>
          <p:cNvSpPr/>
          <p:nvPr/>
        </p:nvSpPr>
        <p:spPr>
          <a:xfrm>
            <a:off x="147615" y="359101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A4180C61-3127-431F-ACB5-AC0690B36D6B}"/>
              </a:ext>
            </a:extLst>
          </p:cNvPr>
          <p:cNvSpPr/>
          <p:nvPr/>
        </p:nvSpPr>
        <p:spPr>
          <a:xfrm>
            <a:off x="147615" y="295728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20DFAE48-4AE8-4674-B0D5-BB5CD05FC147}"/>
              </a:ext>
            </a:extLst>
          </p:cNvPr>
          <p:cNvSpPr/>
          <p:nvPr/>
        </p:nvSpPr>
        <p:spPr>
          <a:xfrm>
            <a:off x="147615" y="2325038"/>
            <a:ext cx="8689917" cy="584064"/>
          </a:xfrm>
          <a:prstGeom prst="rect">
            <a:avLst/>
          </a:prstGeom>
          <a:solidFill>
            <a:srgbClr val="DC3096"/>
          </a:solidFill>
          <a:ln>
            <a:solidFill>
              <a:srgbClr val="DC3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1B791888-FE9D-4F86-B12E-90B42CF49CC3}"/>
              </a:ext>
            </a:extLst>
          </p:cNvPr>
          <p:cNvSpPr/>
          <p:nvPr/>
        </p:nvSpPr>
        <p:spPr>
          <a:xfrm>
            <a:off x="147615" y="1700012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33F60866-13A9-4AE7-8F2A-7320904E2739}"/>
              </a:ext>
            </a:extLst>
          </p:cNvPr>
          <p:cNvSpPr/>
          <p:nvPr/>
        </p:nvSpPr>
        <p:spPr>
          <a:xfrm>
            <a:off x="147614" y="1074986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İçerik Yer Tutucusu 2">
            <a:extLst>
              <a:ext uri="{FF2B5EF4-FFF2-40B4-BE49-F238E27FC236}">
                <a16:creationId xmlns:a16="http://schemas.microsoft.com/office/drawing/2014/main" id="{77778643-9398-4BA0-AD8C-DCB802E81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79" y="1052546"/>
            <a:ext cx="8501842" cy="512441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Background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err="1">
                <a:solidFill>
                  <a:schemeClr val="bg1"/>
                </a:solidFill>
              </a:rPr>
              <a:t>Motivation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and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Goal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DR-</a:t>
            </a:r>
            <a:r>
              <a:rPr lang="tr-TR" sz="3600" dirty="0" err="1">
                <a:solidFill>
                  <a:schemeClr val="bg1"/>
                </a:solidFill>
              </a:rPr>
              <a:t>STRaNGe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</a:t>
            </a:r>
            <a:r>
              <a:rPr lang="tr-TR" sz="3600" dirty="0" err="1">
                <a:solidFill>
                  <a:schemeClr val="bg1"/>
                </a:solidFill>
              </a:rPr>
              <a:t>Random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Number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Buffering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Mechanism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RNG-</a:t>
            </a:r>
            <a:r>
              <a:rPr lang="tr-TR" sz="3600" dirty="0" err="1">
                <a:solidFill>
                  <a:schemeClr val="bg1"/>
                </a:solidFill>
              </a:rPr>
              <a:t>Aware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Scheduler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Application </a:t>
            </a:r>
            <a:r>
              <a:rPr lang="tr-TR" sz="3600" dirty="0" err="1">
                <a:solidFill>
                  <a:schemeClr val="bg1"/>
                </a:solidFill>
              </a:rPr>
              <a:t>Interface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Evaluation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err="1">
                <a:solidFill>
                  <a:schemeClr val="bg1"/>
                </a:solidFill>
              </a:rPr>
              <a:t>Conclusion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99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41441A-77FE-49B7-B464-2F3B31A3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DR-</a:t>
            </a:r>
            <a:r>
              <a:rPr lang="tr-TR" dirty="0" err="1"/>
              <a:t>STRaNGe</a:t>
            </a:r>
            <a:r>
              <a:rPr lang="tr-TR" dirty="0"/>
              <a:t>: </a:t>
            </a:r>
            <a:r>
              <a:rPr lang="tr-TR" dirty="0" err="1"/>
              <a:t>Overview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FCEE59-0FB9-40C2-A59F-D71486E0C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5B2F569-FB0A-4053-9D69-A9A3614B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D2153A9-D700-4EF9-993D-2B9E0BD8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24</a:t>
            </a:fld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132A939-3897-4C42-BA0F-5575B92B523D}"/>
              </a:ext>
            </a:extLst>
          </p:cNvPr>
          <p:cNvSpPr/>
          <p:nvPr/>
        </p:nvSpPr>
        <p:spPr>
          <a:xfrm>
            <a:off x="0" y="1088967"/>
            <a:ext cx="9143998" cy="13606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</a:rPr>
              <a:t>Random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</a:rPr>
              <a:t>Number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</a:rPr>
              <a:t>Buffering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</a:rPr>
              <a:t>Mechanism</a:t>
            </a:r>
            <a:endParaRPr lang="tr-T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Predicts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utilizes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idle</a:t>
            </a:r>
            <a:r>
              <a:rPr lang="tr-TR" dirty="0">
                <a:solidFill>
                  <a:schemeClr val="tx1"/>
                </a:solidFill>
              </a:rPr>
              <a:t> DRAM </a:t>
            </a:r>
            <a:r>
              <a:rPr lang="tr-TR" dirty="0" err="1">
                <a:solidFill>
                  <a:schemeClr val="tx1"/>
                </a:solidFill>
              </a:rPr>
              <a:t>channels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generate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random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numbers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Stores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generated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random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numbers</a:t>
            </a:r>
            <a:r>
              <a:rPr lang="tr-TR" dirty="0">
                <a:solidFill>
                  <a:schemeClr val="tx1"/>
                </a:solidFill>
              </a:rPr>
              <a:t> in a </a:t>
            </a:r>
            <a:r>
              <a:rPr lang="tr-TR" dirty="0" err="1">
                <a:solidFill>
                  <a:schemeClr val="tx1"/>
                </a:solidFill>
              </a:rPr>
              <a:t>buffer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</a:t>
            </a:r>
            <a:r>
              <a:rPr lang="tr-TR" dirty="0">
                <a:solidFill>
                  <a:schemeClr val="tx1"/>
                </a:solidFill>
              </a:rPr>
              <a:t> be </a:t>
            </a:r>
            <a:r>
              <a:rPr lang="tr-TR" dirty="0" err="1">
                <a:solidFill>
                  <a:schemeClr val="tx1"/>
                </a:solidFill>
              </a:rPr>
              <a:t>served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upcoming</a:t>
            </a:r>
            <a:r>
              <a:rPr lang="tr-TR" dirty="0">
                <a:solidFill>
                  <a:schemeClr val="tx1"/>
                </a:solidFill>
              </a:rPr>
              <a:t> RNG </a:t>
            </a:r>
            <a:r>
              <a:rPr lang="tr-TR" dirty="0" err="1">
                <a:solidFill>
                  <a:schemeClr val="tx1"/>
                </a:solidFill>
              </a:rPr>
              <a:t>requests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CCC6567-84EB-4712-BBE9-258977B5A9F6}"/>
              </a:ext>
            </a:extLst>
          </p:cNvPr>
          <p:cNvSpPr/>
          <p:nvPr/>
        </p:nvSpPr>
        <p:spPr>
          <a:xfrm>
            <a:off x="2" y="2861714"/>
            <a:ext cx="9143998" cy="1015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RNG-</a:t>
            </a:r>
            <a:r>
              <a:rPr lang="tr-TR" sz="2000" b="1" dirty="0" err="1">
                <a:solidFill>
                  <a:schemeClr val="accent2">
                    <a:lumMod val="75000"/>
                  </a:schemeClr>
                </a:solidFill>
              </a:rPr>
              <a:t>Aware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 Memory </a:t>
            </a:r>
            <a:r>
              <a:rPr lang="tr-TR" sz="2000" b="1" dirty="0" err="1">
                <a:solidFill>
                  <a:schemeClr val="accent2">
                    <a:lumMod val="75000"/>
                  </a:schemeClr>
                </a:solidFill>
              </a:rPr>
              <a:t>Request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2">
                    <a:lumMod val="75000"/>
                  </a:schemeClr>
                </a:solidFill>
              </a:rPr>
              <a:t>Scheduler</a:t>
            </a:r>
            <a:endParaRPr lang="tr-T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Accumulates</a:t>
            </a:r>
            <a:r>
              <a:rPr lang="tr-TR" dirty="0">
                <a:solidFill>
                  <a:schemeClr val="tx1"/>
                </a:solidFill>
              </a:rPr>
              <a:t> RNG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regular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memory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requests</a:t>
            </a:r>
            <a:r>
              <a:rPr lang="tr-TR" dirty="0">
                <a:solidFill>
                  <a:schemeClr val="tx1"/>
                </a:solidFill>
              </a:rPr>
              <a:t> in </a:t>
            </a:r>
            <a:r>
              <a:rPr lang="tr-TR" dirty="0" err="1">
                <a:solidFill>
                  <a:schemeClr val="tx1"/>
                </a:solidFill>
              </a:rPr>
              <a:t>separate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queues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Schedules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requests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based</a:t>
            </a:r>
            <a:r>
              <a:rPr lang="tr-TR" dirty="0">
                <a:solidFill>
                  <a:schemeClr val="tx1"/>
                </a:solidFill>
              </a:rPr>
              <a:t> on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priority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levels</a:t>
            </a:r>
            <a:r>
              <a:rPr lang="tr-TR" dirty="0">
                <a:solidFill>
                  <a:schemeClr val="tx1"/>
                </a:solidFill>
              </a:rPr>
              <a:t> set </a:t>
            </a:r>
            <a:r>
              <a:rPr lang="tr-TR" dirty="0" err="1">
                <a:solidFill>
                  <a:schemeClr val="tx1"/>
                </a:solidFill>
              </a:rPr>
              <a:t>by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OS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0F4B9877-F6E6-49DC-B448-EF0A7F6ED915}"/>
              </a:ext>
            </a:extLst>
          </p:cNvPr>
          <p:cNvSpPr/>
          <p:nvPr/>
        </p:nvSpPr>
        <p:spPr>
          <a:xfrm>
            <a:off x="2" y="4737037"/>
            <a:ext cx="9143998" cy="716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Application </a:t>
            </a:r>
            <a:r>
              <a:rPr lang="tr-TR" sz="2000" b="1" dirty="0" err="1">
                <a:solidFill>
                  <a:schemeClr val="accent6">
                    <a:lumMod val="75000"/>
                  </a:schemeClr>
                </a:solidFill>
              </a:rPr>
              <a:t>Interface</a:t>
            </a:r>
            <a:endParaRPr lang="tr-T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Exposes</a:t>
            </a:r>
            <a:r>
              <a:rPr lang="tr-TR" dirty="0">
                <a:solidFill>
                  <a:schemeClr val="tx1"/>
                </a:solidFill>
              </a:rPr>
              <a:t> a </a:t>
            </a:r>
            <a:r>
              <a:rPr lang="tr-TR" dirty="0" err="1">
                <a:solidFill>
                  <a:schemeClr val="tx1"/>
                </a:solidFill>
              </a:rPr>
              <a:t>secure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interface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applications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that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use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random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numbers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76BE4F7F-F9B4-474F-B890-DC66859FE0D4}"/>
              </a:ext>
            </a:extLst>
          </p:cNvPr>
          <p:cNvSpPr/>
          <p:nvPr/>
        </p:nvSpPr>
        <p:spPr>
          <a:xfrm>
            <a:off x="-3" y="2083063"/>
            <a:ext cx="9143998" cy="4112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Serves</a:t>
            </a:r>
            <a:r>
              <a:rPr lang="tr-TR" sz="2400" b="1" dirty="0">
                <a:solidFill>
                  <a:schemeClr val="bg1"/>
                </a:solidFill>
              </a:rPr>
              <a:t> RNG </a:t>
            </a:r>
            <a:r>
              <a:rPr lang="tr-TR" sz="2400" b="1" dirty="0" err="1">
                <a:solidFill>
                  <a:schemeClr val="bg1"/>
                </a:solidFill>
              </a:rPr>
              <a:t>requests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with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low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latency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62AC9673-8FBF-4F31-BC80-30A0D0D0B2F3}"/>
              </a:ext>
            </a:extLst>
          </p:cNvPr>
          <p:cNvSpPr/>
          <p:nvPr/>
        </p:nvSpPr>
        <p:spPr>
          <a:xfrm>
            <a:off x="2" y="3876736"/>
            <a:ext cx="9143998" cy="5192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Reduces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RNG </a:t>
            </a:r>
            <a:r>
              <a:rPr lang="tr-TR" sz="2400" b="1" dirty="0" err="1">
                <a:solidFill>
                  <a:schemeClr val="bg1"/>
                </a:solidFill>
              </a:rPr>
              <a:t>interference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and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improves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system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fairness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2492F219-3875-4CE3-A854-C85FCDF3DDAE}"/>
              </a:ext>
            </a:extLst>
          </p:cNvPr>
          <p:cNvSpPr/>
          <p:nvPr/>
        </p:nvSpPr>
        <p:spPr>
          <a:xfrm>
            <a:off x="2" y="5424510"/>
            <a:ext cx="9143998" cy="3858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Completes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end-to-end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system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design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and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ensures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security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E93FE2-DF41-402B-890D-30534CBF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Outline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7539831-0E8F-4DB3-A2FF-46D2CE31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5C860E4-72E6-41E4-846C-33B05F07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5B309-C2CE-4D90-B104-F7E98438FC6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0D1DD73E-5B11-4529-831E-EC4CD46D7A03}"/>
              </a:ext>
            </a:extLst>
          </p:cNvPr>
          <p:cNvSpPr/>
          <p:nvPr/>
        </p:nvSpPr>
        <p:spPr>
          <a:xfrm>
            <a:off x="133004" y="5483483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3A787DAF-F98E-4C1F-A0CC-D00BF381309E}"/>
              </a:ext>
            </a:extLst>
          </p:cNvPr>
          <p:cNvSpPr/>
          <p:nvPr/>
        </p:nvSpPr>
        <p:spPr>
          <a:xfrm>
            <a:off x="147614" y="4855472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0B580549-DFA7-40AC-A9F9-81ED0243B531}"/>
              </a:ext>
            </a:extLst>
          </p:cNvPr>
          <p:cNvSpPr/>
          <p:nvPr/>
        </p:nvSpPr>
        <p:spPr>
          <a:xfrm>
            <a:off x="147614" y="422322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8F542C3E-E242-4EB7-91D5-D8CABEEEE9FB}"/>
              </a:ext>
            </a:extLst>
          </p:cNvPr>
          <p:cNvSpPr/>
          <p:nvPr/>
        </p:nvSpPr>
        <p:spPr>
          <a:xfrm>
            <a:off x="147615" y="359101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058F760A-0C65-47FB-9DEE-C528FB0EF44C}"/>
              </a:ext>
            </a:extLst>
          </p:cNvPr>
          <p:cNvSpPr/>
          <p:nvPr/>
        </p:nvSpPr>
        <p:spPr>
          <a:xfrm>
            <a:off x="147615" y="2957285"/>
            <a:ext cx="8689917" cy="584064"/>
          </a:xfrm>
          <a:prstGeom prst="rect">
            <a:avLst/>
          </a:prstGeom>
          <a:solidFill>
            <a:srgbClr val="DC3096"/>
          </a:solidFill>
          <a:ln>
            <a:solidFill>
              <a:srgbClr val="DC3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CBC35718-5C17-41E6-9ABE-0305465080CA}"/>
              </a:ext>
            </a:extLst>
          </p:cNvPr>
          <p:cNvSpPr/>
          <p:nvPr/>
        </p:nvSpPr>
        <p:spPr>
          <a:xfrm>
            <a:off x="147615" y="2325038"/>
            <a:ext cx="8689917" cy="584064"/>
          </a:xfrm>
          <a:prstGeom prst="rect">
            <a:avLst/>
          </a:prstGeom>
          <a:solidFill>
            <a:srgbClr val="DC3096"/>
          </a:solidFill>
          <a:ln>
            <a:solidFill>
              <a:srgbClr val="DC3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7B0A08E3-7C49-46CC-B7A8-846F2A376F3D}"/>
              </a:ext>
            </a:extLst>
          </p:cNvPr>
          <p:cNvSpPr/>
          <p:nvPr/>
        </p:nvSpPr>
        <p:spPr>
          <a:xfrm>
            <a:off x="147615" y="1700012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F30D26A8-DBE7-4720-BB1B-2F812FE92868}"/>
              </a:ext>
            </a:extLst>
          </p:cNvPr>
          <p:cNvSpPr/>
          <p:nvPr/>
        </p:nvSpPr>
        <p:spPr>
          <a:xfrm>
            <a:off x="147614" y="1074986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İçerik Yer Tutucusu 2">
            <a:extLst>
              <a:ext uri="{FF2B5EF4-FFF2-40B4-BE49-F238E27FC236}">
                <a16:creationId xmlns:a16="http://schemas.microsoft.com/office/drawing/2014/main" id="{00ECDCA6-6080-4F46-8FFA-F6C0CFC53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79" y="1052546"/>
            <a:ext cx="8501842" cy="512441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Background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err="1">
                <a:solidFill>
                  <a:schemeClr val="bg1"/>
                </a:solidFill>
              </a:rPr>
              <a:t>Motivation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and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Goal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DR-</a:t>
            </a:r>
            <a:r>
              <a:rPr lang="tr-TR" sz="3600" dirty="0" err="1">
                <a:solidFill>
                  <a:schemeClr val="bg1"/>
                </a:solidFill>
              </a:rPr>
              <a:t>STRaNGe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</a:t>
            </a:r>
            <a:r>
              <a:rPr lang="tr-TR" sz="3600" dirty="0" err="1">
                <a:solidFill>
                  <a:schemeClr val="bg1"/>
                </a:solidFill>
              </a:rPr>
              <a:t>Random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Number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Buffering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Mechanism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RNG-</a:t>
            </a:r>
            <a:r>
              <a:rPr lang="tr-TR" sz="3600" dirty="0" err="1">
                <a:solidFill>
                  <a:schemeClr val="bg1"/>
                </a:solidFill>
              </a:rPr>
              <a:t>Aware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Scheduler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Application </a:t>
            </a:r>
            <a:r>
              <a:rPr lang="tr-TR" sz="3600" dirty="0" err="1">
                <a:solidFill>
                  <a:schemeClr val="bg1"/>
                </a:solidFill>
              </a:rPr>
              <a:t>Interface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Evaluation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err="1">
                <a:solidFill>
                  <a:schemeClr val="bg1"/>
                </a:solidFill>
              </a:rPr>
              <a:t>Conclusion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58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976A69-5A95-4298-8093-7B3B3F4E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Buffering</a:t>
            </a:r>
            <a:r>
              <a:rPr lang="tr-TR" dirty="0"/>
              <a:t> </a:t>
            </a:r>
            <a:r>
              <a:rPr lang="tr-TR" dirty="0" err="1"/>
              <a:t>Mechanism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BBF0D5-79C9-462A-AB8D-04B95D98A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Generates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stores</a:t>
            </a:r>
            <a:r>
              <a:rPr lang="tr-TR" sz="2400" dirty="0"/>
              <a:t> </a:t>
            </a:r>
            <a:r>
              <a:rPr lang="tr-TR" sz="2400" dirty="0" err="1"/>
              <a:t>random</a:t>
            </a:r>
            <a:r>
              <a:rPr lang="tr-TR" sz="2400" dirty="0"/>
              <a:t> </a:t>
            </a:r>
            <a:r>
              <a:rPr lang="tr-TR" sz="2400" dirty="0" err="1"/>
              <a:t>numbers</a:t>
            </a:r>
            <a:r>
              <a:rPr lang="tr-TR" sz="2400" dirty="0"/>
              <a:t> </a:t>
            </a:r>
            <a:r>
              <a:rPr lang="tr-TR" sz="2400" dirty="0" err="1"/>
              <a:t>before</a:t>
            </a:r>
            <a:r>
              <a:rPr lang="tr-TR" sz="2400" dirty="0"/>
              <a:t> </a:t>
            </a:r>
            <a:r>
              <a:rPr lang="tr-TR" sz="2400" dirty="0" err="1"/>
              <a:t>they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requested</a:t>
            </a:r>
            <a:r>
              <a:rPr lang="tr-TR" sz="2400" dirty="0"/>
              <a:t>, </a:t>
            </a:r>
            <a:r>
              <a:rPr lang="tr-TR" sz="2400" dirty="0" err="1"/>
              <a:t>to</a:t>
            </a:r>
            <a:r>
              <a:rPr lang="tr-TR" sz="2400" dirty="0"/>
              <a:t> be </a:t>
            </a:r>
            <a:r>
              <a:rPr lang="tr-TR" sz="2400" dirty="0" err="1"/>
              <a:t>served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future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b="1" dirty="0" err="1"/>
              <a:t>low</a:t>
            </a:r>
            <a:r>
              <a:rPr lang="tr-TR" sz="2400" b="1" dirty="0"/>
              <a:t> </a:t>
            </a:r>
            <a:r>
              <a:rPr lang="tr-TR" sz="2400" b="1" dirty="0" err="1"/>
              <a:t>latency</a:t>
            </a:r>
            <a:endParaRPr lang="tr-TR" sz="2400" b="1" dirty="0"/>
          </a:p>
          <a:p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Predicts</a:t>
            </a:r>
            <a:r>
              <a:rPr lang="tr-TR" sz="2400" dirty="0"/>
              <a:t> DRAM </a:t>
            </a:r>
            <a:r>
              <a:rPr lang="tr-TR" sz="2400" dirty="0" err="1"/>
              <a:t>idleness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generate</a:t>
            </a:r>
            <a:r>
              <a:rPr lang="tr-TR" sz="2400" dirty="0"/>
              <a:t> </a:t>
            </a:r>
            <a:r>
              <a:rPr lang="tr-TR" sz="2400" dirty="0" err="1"/>
              <a:t>random</a:t>
            </a:r>
            <a:r>
              <a:rPr lang="tr-TR" sz="2400" dirty="0"/>
              <a:t> </a:t>
            </a:r>
            <a:r>
              <a:rPr lang="tr-TR" sz="2400" dirty="0" err="1"/>
              <a:t>numbers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b="1" dirty="0" err="1"/>
              <a:t>low</a:t>
            </a:r>
            <a:r>
              <a:rPr lang="tr-TR" sz="2400" b="1" dirty="0"/>
              <a:t> </a:t>
            </a:r>
            <a:r>
              <a:rPr lang="tr-TR" sz="2400" b="1" dirty="0" err="1"/>
              <a:t>overhead</a:t>
            </a:r>
            <a:r>
              <a:rPr lang="tr-TR" sz="2400" b="1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chemeClr val="accent6">
                    <a:lumMod val="75000"/>
                  </a:schemeClr>
                </a:solidFill>
              </a:rPr>
              <a:t>stores</a:t>
            </a:r>
            <a:r>
              <a:rPr lang="tr-TR" sz="2400" b="1" dirty="0"/>
              <a:t> </a:t>
            </a:r>
            <a:r>
              <a:rPr lang="tr-TR" sz="2400" dirty="0" err="1"/>
              <a:t>them</a:t>
            </a:r>
            <a:r>
              <a:rPr lang="tr-TR" sz="2400" dirty="0"/>
              <a:t> in </a:t>
            </a:r>
            <a:r>
              <a:rPr lang="tr-TR" sz="2400" b="1" dirty="0"/>
              <a:t>a </a:t>
            </a:r>
            <a:r>
              <a:rPr lang="tr-TR" sz="2400" b="1" dirty="0" err="1"/>
              <a:t>secure</a:t>
            </a:r>
            <a:r>
              <a:rPr lang="tr-TR" sz="2400" b="1" dirty="0"/>
              <a:t> </a:t>
            </a:r>
            <a:r>
              <a:rPr lang="tr-TR" sz="2400" b="1" dirty="0" err="1"/>
              <a:t>buffer</a:t>
            </a:r>
            <a:endParaRPr lang="tr-TR" sz="2400" b="1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DCF904A-16DE-4590-9F8B-1261363F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63DA94E-3B1A-4A2F-90A8-24B88578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26</a:t>
            </a:fld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5B819B6-EE01-4067-864F-8E18B2E5E22C}"/>
              </a:ext>
            </a:extLst>
          </p:cNvPr>
          <p:cNvSpPr/>
          <p:nvPr/>
        </p:nvSpPr>
        <p:spPr>
          <a:xfrm>
            <a:off x="2457973" y="3000471"/>
            <a:ext cx="4100757" cy="2768561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54000" rtlCol="0" anchor="t">
            <a:noAutofit/>
          </a:bodyPr>
          <a:lstStyle/>
          <a:p>
            <a:pPr algn="ctr"/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Random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Number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Buffering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Mechanism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7E2DCA7-8695-4B65-9734-C0A54EA686A7}"/>
              </a:ext>
            </a:extLst>
          </p:cNvPr>
          <p:cNvSpPr/>
          <p:nvPr/>
        </p:nvSpPr>
        <p:spPr>
          <a:xfrm flipH="1">
            <a:off x="6789284" y="3000471"/>
            <a:ext cx="1440313" cy="2768562"/>
          </a:xfrm>
          <a:prstGeom prst="rect">
            <a:avLst/>
          </a:prstGeom>
          <a:pattFill prst="wdUpDiag">
            <a:fgClr>
              <a:srgbClr val="DDDAE2"/>
            </a:fgClr>
            <a:bgClr>
              <a:srgbClr val="FFFFFF"/>
            </a:bgClr>
          </a:patt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tIns="0" bIns="54000" rtlCol="0" anchor="ctr">
            <a:no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DRAM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B5502E34-34E9-4063-B012-D0982BA68736}"/>
              </a:ext>
            </a:extLst>
          </p:cNvPr>
          <p:cNvSpPr/>
          <p:nvPr/>
        </p:nvSpPr>
        <p:spPr>
          <a:xfrm>
            <a:off x="2734580" y="4096237"/>
            <a:ext cx="3674843" cy="546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DRAM </a:t>
            </a:r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</a:rPr>
              <a:t>Idleness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</a:rPr>
              <a:t>Predictor</a:t>
            </a:r>
            <a:endParaRPr lang="tr-T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58CCF725-B038-4FE7-81CF-E5E79A0CDAB9}"/>
              </a:ext>
            </a:extLst>
          </p:cNvPr>
          <p:cNvSpPr/>
          <p:nvPr/>
        </p:nvSpPr>
        <p:spPr>
          <a:xfrm flipH="1">
            <a:off x="787104" y="3000473"/>
            <a:ext cx="1440313" cy="2768560"/>
          </a:xfrm>
          <a:prstGeom prst="rect">
            <a:avLst/>
          </a:prstGeom>
          <a:pattFill prst="wdUpDiag">
            <a:fgClr>
              <a:srgbClr val="DDDAE2"/>
            </a:fgClr>
            <a:bgClr>
              <a:srgbClr val="FFFFFF"/>
            </a:bgClr>
          </a:patt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tIns="0" bIns="54000" rtlCol="0" anchor="ctr">
            <a:noAutofit/>
          </a:bodyPr>
          <a:lstStyle/>
          <a:p>
            <a:pPr algn="ctr"/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Request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Scheduler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233A1E89-819F-4251-BAF2-63267E369DB9}"/>
              </a:ext>
            </a:extLst>
          </p:cNvPr>
          <p:cNvSpPr/>
          <p:nvPr/>
        </p:nvSpPr>
        <p:spPr>
          <a:xfrm>
            <a:off x="2734579" y="4835866"/>
            <a:ext cx="3674843" cy="5468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tr-TR" sz="2000" b="1" dirty="0" err="1">
                <a:solidFill>
                  <a:schemeClr val="accent6">
                    <a:lumMod val="50000"/>
                  </a:schemeClr>
                </a:solidFill>
              </a:rPr>
              <a:t>Random</a:t>
            </a:r>
            <a:r>
              <a:rPr lang="tr-TR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6">
                    <a:lumMod val="50000"/>
                  </a:schemeClr>
                </a:solidFill>
              </a:rPr>
              <a:t>Number</a:t>
            </a:r>
            <a:r>
              <a:rPr lang="tr-TR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6">
                    <a:lumMod val="50000"/>
                  </a:schemeClr>
                </a:solidFill>
              </a:rPr>
              <a:t>Buffer</a:t>
            </a:r>
            <a:endParaRPr lang="tr-T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5D7C7F-4214-4607-B6DD-F17B3423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BFE257-0760-427B-976D-449ACB82A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requested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an </a:t>
            </a:r>
            <a:r>
              <a:rPr lang="tr-TR" dirty="0" err="1"/>
              <a:t>application</a:t>
            </a:r>
            <a:endParaRPr lang="tr-TR" dirty="0"/>
          </a:p>
          <a:p>
            <a:r>
              <a:rPr lang="tr-TR" b="1" dirty="0" err="1"/>
              <a:t>Two</a:t>
            </a:r>
            <a:r>
              <a:rPr lang="tr-TR" b="1" dirty="0"/>
              <a:t> </a:t>
            </a:r>
            <a:r>
              <a:rPr lang="tr-TR" b="1" dirty="0" err="1"/>
              <a:t>key</a:t>
            </a:r>
            <a:r>
              <a:rPr lang="tr-TR" b="1" dirty="0"/>
              <a:t> </a:t>
            </a:r>
            <a:r>
              <a:rPr lang="tr-TR" b="1" dirty="0" err="1"/>
              <a:t>metrics</a:t>
            </a:r>
            <a:r>
              <a:rPr lang="tr-TR" b="1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determine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: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EA1F3F3-B1B5-4CB0-9DF7-004982B88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4A8895A-F7AD-4B2F-98AE-A7744346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27</a:t>
            </a:fld>
            <a:endParaRPr lang="tr-TR"/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97ED8A2C-A9DB-4AE3-B5CD-8AAF17EEB8F8}"/>
              </a:ext>
            </a:extLst>
          </p:cNvPr>
          <p:cNvSpPr/>
          <p:nvPr/>
        </p:nvSpPr>
        <p:spPr>
          <a:xfrm>
            <a:off x="314852" y="4269102"/>
            <a:ext cx="8530919" cy="1158723"/>
          </a:xfrm>
          <a:prstGeom prst="roundRect">
            <a:avLst>
              <a:gd name="adj" fmla="val 5145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 startAt="2"/>
            </a:pPr>
            <a:r>
              <a:rPr lang="tr-TR" sz="2800" b="1" dirty="0">
                <a:solidFill>
                  <a:schemeClr val="tx1"/>
                </a:solidFill>
              </a:rPr>
              <a:t>DRAM </a:t>
            </a:r>
            <a:r>
              <a:rPr lang="tr-TR" sz="2800" b="1" dirty="0" err="1">
                <a:solidFill>
                  <a:schemeClr val="tx1"/>
                </a:solidFill>
              </a:rPr>
              <a:t>Idle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Period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Length</a:t>
            </a:r>
            <a:endParaRPr lang="tr-TR" sz="2800" b="1" dirty="0">
              <a:solidFill>
                <a:schemeClr val="tx1"/>
              </a:solidFill>
            </a:endParaRPr>
          </a:p>
          <a:p>
            <a:r>
              <a:rPr lang="tr-TR" sz="2400" dirty="0" err="1">
                <a:solidFill>
                  <a:schemeClr val="tx1"/>
                </a:solidFill>
              </a:rPr>
              <a:t>Number</a:t>
            </a:r>
            <a:r>
              <a:rPr lang="tr-TR" sz="2400" dirty="0">
                <a:solidFill>
                  <a:schemeClr val="tx1"/>
                </a:solidFill>
              </a:rPr>
              <a:t> of </a:t>
            </a:r>
            <a:r>
              <a:rPr lang="tr-TR" sz="2400" dirty="0" err="1">
                <a:solidFill>
                  <a:schemeClr val="tx1"/>
                </a:solidFill>
              </a:rPr>
              <a:t>idle</a:t>
            </a:r>
            <a:r>
              <a:rPr lang="tr-TR" sz="2400" dirty="0">
                <a:solidFill>
                  <a:schemeClr val="tx1"/>
                </a:solidFill>
              </a:rPr>
              <a:t> DRAM </a:t>
            </a:r>
            <a:r>
              <a:rPr lang="tr-TR" sz="2400" dirty="0" err="1">
                <a:solidFill>
                  <a:schemeClr val="tx1"/>
                </a:solidFill>
              </a:rPr>
              <a:t>cycles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due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to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no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memory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accesses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DF5920FC-BCB4-4DC3-B705-084588EF4F3B}"/>
              </a:ext>
            </a:extLst>
          </p:cNvPr>
          <p:cNvSpPr/>
          <p:nvPr/>
        </p:nvSpPr>
        <p:spPr>
          <a:xfrm>
            <a:off x="314852" y="2770164"/>
            <a:ext cx="8530919" cy="1158723"/>
          </a:xfrm>
          <a:prstGeom prst="roundRect">
            <a:avLst>
              <a:gd name="adj" fmla="val 5145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tr-TR" sz="2800" b="1" dirty="0" err="1">
                <a:solidFill>
                  <a:schemeClr val="tx1"/>
                </a:solidFill>
              </a:rPr>
              <a:t>Low</a:t>
            </a:r>
            <a:r>
              <a:rPr lang="tr-TR" sz="2800" b="1" dirty="0">
                <a:solidFill>
                  <a:schemeClr val="tx1"/>
                </a:solidFill>
              </a:rPr>
              <a:t> DRAM </a:t>
            </a:r>
            <a:r>
              <a:rPr lang="tr-TR" sz="2800" b="1" dirty="0" err="1">
                <a:solidFill>
                  <a:schemeClr val="tx1"/>
                </a:solidFill>
              </a:rPr>
              <a:t>Utilization</a:t>
            </a:r>
            <a:endParaRPr lang="tr-TR" sz="2800" b="1" dirty="0">
              <a:solidFill>
                <a:schemeClr val="tx1"/>
              </a:solidFill>
            </a:endParaRPr>
          </a:p>
          <a:p>
            <a:r>
              <a:rPr lang="tr-TR" sz="2400" dirty="0" err="1">
                <a:solidFill>
                  <a:schemeClr val="tx1"/>
                </a:solidFill>
              </a:rPr>
              <a:t>Low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channel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utilization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due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to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the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low</a:t>
            </a:r>
            <a:r>
              <a:rPr lang="tr-TR" sz="2400" dirty="0">
                <a:solidFill>
                  <a:schemeClr val="tx1"/>
                </a:solidFill>
              </a:rPr>
              <a:t> rate of </a:t>
            </a:r>
            <a:r>
              <a:rPr lang="tr-TR" sz="2400" dirty="0" err="1">
                <a:solidFill>
                  <a:schemeClr val="tx1"/>
                </a:solidFill>
              </a:rPr>
              <a:t>memory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accesses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5AA80D-2AF1-423D-86D2-E3006017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Metric</a:t>
            </a:r>
            <a:r>
              <a:rPr lang="tr-TR" dirty="0"/>
              <a:t> 1: </a:t>
            </a:r>
            <a:r>
              <a:rPr lang="tr-TR" dirty="0" err="1"/>
              <a:t>Low</a:t>
            </a:r>
            <a:r>
              <a:rPr lang="tr-TR" dirty="0"/>
              <a:t> DRAM </a:t>
            </a:r>
            <a:r>
              <a:rPr lang="tr-TR" dirty="0" err="1"/>
              <a:t>Utilization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1684B8-44C9-493E-B216-796E08EEA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Determine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a </a:t>
            </a:r>
            <a:r>
              <a:rPr lang="tr-TR" dirty="0" err="1"/>
              <a:t>channel</a:t>
            </a:r>
            <a:r>
              <a:rPr lang="tr-TR" dirty="0"/>
              <a:t> has </a:t>
            </a:r>
            <a:r>
              <a:rPr lang="tr-TR" b="1" dirty="0" err="1"/>
              <a:t>low</a:t>
            </a:r>
            <a:r>
              <a:rPr lang="tr-TR" b="1" dirty="0"/>
              <a:t> </a:t>
            </a:r>
            <a:r>
              <a:rPr lang="tr-TR" b="1" dirty="0" err="1"/>
              <a:t>utilization</a:t>
            </a:r>
            <a:r>
              <a:rPr lang="tr-TR" b="1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number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queued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memory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requests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dirty="0"/>
              <a:t>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scheduler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CD29B41-FDD2-4AD2-9E3B-150E9377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BD0C3E7-A154-4EEE-85E3-C5C870A7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28</a:t>
            </a:fld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463EB0D-62BA-4BE3-AEF4-73A7EF1134C7}"/>
              </a:ext>
            </a:extLst>
          </p:cNvPr>
          <p:cNvSpPr/>
          <p:nvPr/>
        </p:nvSpPr>
        <p:spPr>
          <a:xfrm>
            <a:off x="2457973" y="2667188"/>
            <a:ext cx="4100757" cy="2768561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54000" rtlCol="0" anchor="t">
            <a:noAutofit/>
          </a:bodyPr>
          <a:lstStyle/>
          <a:p>
            <a:pPr algn="ctr"/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Random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Number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Buffering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Mechanism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A8B488C-7E83-4230-8985-823CF8FE750D}"/>
              </a:ext>
            </a:extLst>
          </p:cNvPr>
          <p:cNvSpPr/>
          <p:nvPr/>
        </p:nvSpPr>
        <p:spPr>
          <a:xfrm flipH="1">
            <a:off x="6789284" y="2667188"/>
            <a:ext cx="1440313" cy="2768562"/>
          </a:xfrm>
          <a:prstGeom prst="rect">
            <a:avLst/>
          </a:prstGeom>
          <a:pattFill prst="wdUpDiag">
            <a:fgClr>
              <a:srgbClr val="DDDAE2"/>
            </a:fgClr>
            <a:bgClr>
              <a:srgbClr val="FFFFFF"/>
            </a:bgClr>
          </a:patt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tIns="0" bIns="54000" rtlCol="0" anchor="ctr">
            <a:no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DRAM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6061BD1A-9BB3-447F-A714-69777E2662E0}"/>
              </a:ext>
            </a:extLst>
          </p:cNvPr>
          <p:cNvSpPr/>
          <p:nvPr/>
        </p:nvSpPr>
        <p:spPr>
          <a:xfrm>
            <a:off x="2734580" y="3762954"/>
            <a:ext cx="3674843" cy="546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DRAM </a:t>
            </a:r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</a:rPr>
              <a:t>Idleness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</a:rPr>
              <a:t>Predictor</a:t>
            </a:r>
            <a:endParaRPr lang="tr-T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8ABBC1F0-60C4-40CC-8FD5-03D38931C42B}"/>
              </a:ext>
            </a:extLst>
          </p:cNvPr>
          <p:cNvSpPr/>
          <p:nvPr/>
        </p:nvSpPr>
        <p:spPr>
          <a:xfrm flipH="1">
            <a:off x="753548" y="2667190"/>
            <a:ext cx="1440313" cy="2768560"/>
          </a:xfrm>
          <a:prstGeom prst="rect">
            <a:avLst/>
          </a:prstGeom>
          <a:pattFill prst="wdUpDiag">
            <a:fgClr>
              <a:srgbClr val="DDDAE2"/>
            </a:fgClr>
            <a:bgClr>
              <a:srgbClr val="FFFFFF"/>
            </a:bgClr>
          </a:patt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tIns="0" bIns="54000" rtlCol="0" anchor="t">
            <a:noAutofit/>
          </a:bodyPr>
          <a:lstStyle/>
          <a:p>
            <a:pPr algn="ctr"/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Request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Scheduler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B554C369-6B46-4EB9-B266-ADD21BF7023A}"/>
              </a:ext>
            </a:extLst>
          </p:cNvPr>
          <p:cNvSpPr/>
          <p:nvPr/>
        </p:nvSpPr>
        <p:spPr>
          <a:xfrm>
            <a:off x="2734579" y="4502583"/>
            <a:ext cx="3674843" cy="5468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tr-TR" sz="2000" b="1" dirty="0" err="1">
                <a:solidFill>
                  <a:schemeClr val="accent6">
                    <a:lumMod val="50000"/>
                  </a:schemeClr>
                </a:solidFill>
              </a:rPr>
              <a:t>Random</a:t>
            </a:r>
            <a:r>
              <a:rPr lang="tr-TR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6">
                    <a:lumMod val="50000"/>
                  </a:schemeClr>
                </a:solidFill>
              </a:rPr>
              <a:t>Number</a:t>
            </a:r>
            <a:r>
              <a:rPr lang="tr-TR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6">
                    <a:lumMod val="50000"/>
                  </a:schemeClr>
                </a:solidFill>
              </a:rPr>
              <a:t>Buffer</a:t>
            </a:r>
            <a:endParaRPr lang="tr-T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BFF01006-3590-4DCA-8835-70565BA9F5BC}"/>
              </a:ext>
            </a:extLst>
          </p:cNvPr>
          <p:cNvSpPr/>
          <p:nvPr/>
        </p:nvSpPr>
        <p:spPr>
          <a:xfrm>
            <a:off x="1104579" y="3652837"/>
            <a:ext cx="715599" cy="1699491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68E2524F-2069-4380-885D-EE4EE8A032D7}"/>
              </a:ext>
            </a:extLst>
          </p:cNvPr>
          <p:cNvCxnSpPr>
            <a:cxnSpLocks/>
          </p:cNvCxnSpPr>
          <p:nvPr/>
        </p:nvCxnSpPr>
        <p:spPr>
          <a:xfrm>
            <a:off x="1104579" y="4377479"/>
            <a:ext cx="715599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kdörtgen 12">
            <a:extLst>
              <a:ext uri="{FF2B5EF4-FFF2-40B4-BE49-F238E27FC236}">
                <a16:creationId xmlns:a16="http://schemas.microsoft.com/office/drawing/2014/main" id="{E137BC6F-59AF-4BD9-8B0A-6DE7A3899140}"/>
              </a:ext>
            </a:extLst>
          </p:cNvPr>
          <p:cNvSpPr/>
          <p:nvPr/>
        </p:nvSpPr>
        <p:spPr>
          <a:xfrm>
            <a:off x="1174096" y="5050919"/>
            <a:ext cx="583737" cy="24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140AF7DA-391A-43FF-BDE1-D3CD04025970}"/>
              </a:ext>
            </a:extLst>
          </p:cNvPr>
          <p:cNvSpPr/>
          <p:nvPr/>
        </p:nvSpPr>
        <p:spPr>
          <a:xfrm>
            <a:off x="1174897" y="4761213"/>
            <a:ext cx="576032" cy="24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5" name="Bağlayıcı: Dirsek 14">
            <a:extLst>
              <a:ext uri="{FF2B5EF4-FFF2-40B4-BE49-F238E27FC236}">
                <a16:creationId xmlns:a16="http://schemas.microsoft.com/office/drawing/2014/main" id="{CDDD4DB9-165F-4ADC-AB0E-DBF5FF845DBA}"/>
              </a:ext>
            </a:extLst>
          </p:cNvPr>
          <p:cNvCxnSpPr>
            <a:cxnSpLocks/>
            <a:stCxn id="9" idx="2"/>
          </p:cNvCxnSpPr>
          <p:nvPr/>
        </p:nvCxnSpPr>
        <p:spPr>
          <a:xfrm rot="16200000" flipH="1">
            <a:off x="2095906" y="4813548"/>
            <a:ext cx="229303" cy="1473706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000982EF-DB69-48AE-8A79-55BC7079ABC2}"/>
              </a:ext>
            </a:extLst>
          </p:cNvPr>
          <p:cNvSpPr/>
          <p:nvPr/>
        </p:nvSpPr>
        <p:spPr>
          <a:xfrm>
            <a:off x="1714790" y="5394991"/>
            <a:ext cx="418603" cy="41860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DDD2BBB-824F-42DC-8EC9-58FCEAF6941A}"/>
              </a:ext>
            </a:extLst>
          </p:cNvPr>
          <p:cNvSpPr txBox="1"/>
          <p:nvPr/>
        </p:nvSpPr>
        <p:spPr>
          <a:xfrm>
            <a:off x="2588896" y="3447351"/>
            <a:ext cx="2353580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tr-TR" sz="1400" b="1" i="1" dirty="0">
                <a:latin typeface="Roboto" panose="02000000000000000000" pitchFamily="2" charset="0"/>
                <a:ea typeface="Roboto" panose="02000000000000000000" pitchFamily="2" charset="0"/>
              </a:rPr>
              <a:t>Channel has </a:t>
            </a:r>
            <a:r>
              <a:rPr lang="tr-TR" sz="1400" b="1" i="1" dirty="0" err="1">
                <a:latin typeface="Roboto" panose="02000000000000000000" pitchFamily="2" charset="0"/>
                <a:ea typeface="Roboto" panose="02000000000000000000" pitchFamily="2" charset="0"/>
              </a:rPr>
              <a:t>low</a:t>
            </a:r>
            <a:r>
              <a:rPr lang="tr-TR" sz="1400" b="1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400" b="1" i="1" dirty="0" err="1">
                <a:latin typeface="Roboto" panose="02000000000000000000" pitchFamily="2" charset="0"/>
                <a:ea typeface="Roboto" panose="02000000000000000000" pitchFamily="2" charset="0"/>
              </a:rPr>
              <a:t>utilization</a:t>
            </a:r>
            <a:r>
              <a:rPr lang="tr-TR" sz="1400" b="1" i="1" dirty="0"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38ACB458-63E9-48AF-99E4-F2C7725AA0EA}"/>
              </a:ext>
            </a:extLst>
          </p:cNvPr>
          <p:cNvCxnSpPr>
            <a:cxnSpLocks/>
          </p:cNvCxnSpPr>
          <p:nvPr/>
        </p:nvCxnSpPr>
        <p:spPr>
          <a:xfrm flipH="1">
            <a:off x="1858049" y="3746361"/>
            <a:ext cx="8187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B71B0781-915F-483E-901A-C5C39BC8E40D}"/>
              </a:ext>
            </a:extLst>
          </p:cNvPr>
          <p:cNvSpPr/>
          <p:nvPr/>
        </p:nvSpPr>
        <p:spPr>
          <a:xfrm>
            <a:off x="2152151" y="3519816"/>
            <a:ext cx="418603" cy="41860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386CDA28-8B82-4603-9809-CC5272620E76}"/>
              </a:ext>
            </a:extLst>
          </p:cNvPr>
          <p:cNvSpPr txBox="1"/>
          <p:nvPr/>
        </p:nvSpPr>
        <p:spPr>
          <a:xfrm>
            <a:off x="80967" y="4192813"/>
            <a:ext cx="874304" cy="369332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1200" b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Low</a:t>
            </a:r>
            <a:r>
              <a:rPr lang="tr-TR" sz="1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200" b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Util</a:t>
            </a:r>
            <a:r>
              <a:rPr lang="tr-TR" sz="1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tr-TR" sz="1200" b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Threshold</a:t>
            </a:r>
            <a:endParaRPr lang="tr-TR" sz="12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A1301D6D-7792-4919-A187-464D034369F1}"/>
              </a:ext>
            </a:extLst>
          </p:cNvPr>
          <p:cNvSpPr txBox="1"/>
          <p:nvPr/>
        </p:nvSpPr>
        <p:spPr>
          <a:xfrm>
            <a:off x="2991553" y="5475499"/>
            <a:ext cx="523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Roboto" panose="02000000000000000000" pitchFamily="2" charset="0"/>
                <a:ea typeface="Roboto" panose="02000000000000000000" pitchFamily="2" charset="0"/>
              </a:rPr>
              <a:t>Compare</a:t>
            </a:r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dirty="0" err="1">
                <a:latin typeface="Roboto" panose="02000000000000000000" pitchFamily="2" charset="0"/>
                <a:ea typeface="Roboto" panose="02000000000000000000" pitchFamily="2" charset="0"/>
              </a:rPr>
              <a:t>with</a:t>
            </a:r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i="1" dirty="0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tr-TR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i="1" dirty="0" err="1">
                <a:latin typeface="Roboto" panose="02000000000000000000" pitchFamily="2" charset="0"/>
                <a:ea typeface="Roboto" panose="02000000000000000000" pitchFamily="2" charset="0"/>
              </a:rPr>
              <a:t>Low</a:t>
            </a:r>
            <a:r>
              <a:rPr lang="tr-TR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i="1" dirty="0" err="1">
                <a:latin typeface="Roboto" panose="02000000000000000000" pitchFamily="2" charset="0"/>
                <a:ea typeface="Roboto" panose="02000000000000000000" pitchFamily="2" charset="0"/>
              </a:rPr>
              <a:t>Utilization</a:t>
            </a:r>
            <a:r>
              <a:rPr lang="tr-TR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i="1" dirty="0" err="1">
                <a:latin typeface="Roboto" panose="02000000000000000000" pitchFamily="2" charset="0"/>
                <a:ea typeface="Roboto" panose="02000000000000000000" pitchFamily="2" charset="0"/>
              </a:rPr>
              <a:t>Threshold</a:t>
            </a:r>
            <a:endParaRPr lang="tr-TR" b="1" i="1" dirty="0">
              <a:solidFill>
                <a:schemeClr val="accent6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7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3FB6C5-641D-47DD-AB1C-A6F1DC6C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Metric</a:t>
            </a:r>
            <a:r>
              <a:rPr lang="tr-TR" dirty="0"/>
              <a:t> 2: DRAM </a:t>
            </a:r>
            <a:r>
              <a:rPr lang="tr-TR" dirty="0" err="1"/>
              <a:t>Idle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</a:t>
            </a:r>
            <a:r>
              <a:rPr lang="tr-TR" dirty="0" err="1"/>
              <a:t>Length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FD63E9-07DE-4A99-9515-0BAED12A3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Applications </a:t>
            </a:r>
            <a:r>
              <a:rPr lang="tr-TR" sz="2400" dirty="0" err="1"/>
              <a:t>often</a:t>
            </a:r>
            <a:r>
              <a:rPr lang="tr-TR" sz="2400" dirty="0"/>
              <a:t> do not </a:t>
            </a:r>
            <a:r>
              <a:rPr lang="tr-TR" sz="2400" dirty="0" err="1"/>
              <a:t>fully</a:t>
            </a:r>
            <a:r>
              <a:rPr lang="tr-TR" sz="2400" dirty="0"/>
              <a:t> </a:t>
            </a:r>
            <a:r>
              <a:rPr lang="tr-TR" sz="2400" dirty="0" err="1"/>
              <a:t>utilize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DRAM </a:t>
            </a:r>
            <a:r>
              <a:rPr lang="tr-TR" sz="2400" dirty="0" err="1"/>
              <a:t>bandwidth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this</a:t>
            </a:r>
            <a:r>
              <a:rPr lang="tr-TR" sz="2400" dirty="0"/>
              <a:t> </a:t>
            </a:r>
            <a:r>
              <a:rPr lang="tr-TR" sz="2400" dirty="0" err="1"/>
              <a:t>creates</a:t>
            </a:r>
            <a:r>
              <a:rPr lang="tr-TR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6">
                    <a:lumMod val="75000"/>
                  </a:schemeClr>
                </a:solidFill>
              </a:rPr>
              <a:t>idle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6">
                    <a:lumMod val="75000"/>
                  </a:schemeClr>
                </a:solidFill>
              </a:rPr>
              <a:t>periods</a:t>
            </a:r>
            <a:endParaRPr lang="tr-T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400" dirty="0" err="1"/>
              <a:t>Idle</a:t>
            </a:r>
            <a:r>
              <a:rPr lang="tr-TR" sz="2400" dirty="0"/>
              <a:t> </a:t>
            </a:r>
            <a:r>
              <a:rPr lang="tr-TR" sz="2400" dirty="0" err="1"/>
              <a:t>period</a:t>
            </a:r>
            <a:r>
              <a:rPr lang="tr-TR" sz="2400" dirty="0"/>
              <a:t> </a:t>
            </a:r>
            <a:r>
              <a:rPr lang="tr-TR" sz="2400" dirty="0" err="1"/>
              <a:t>lengths</a:t>
            </a:r>
            <a:r>
              <a:rPr lang="tr-TR" sz="2400" dirty="0"/>
              <a:t> </a:t>
            </a:r>
            <a:r>
              <a:rPr lang="tr-TR" sz="2400" b="1" dirty="0" err="1"/>
              <a:t>differ</a:t>
            </a:r>
            <a:r>
              <a:rPr lang="tr-TR" sz="2400" dirty="0"/>
              <a:t> </a:t>
            </a:r>
            <a:r>
              <a:rPr lang="tr-TR" sz="2400" dirty="0" err="1"/>
              <a:t>across</a:t>
            </a:r>
            <a:r>
              <a:rPr lang="tr-TR" sz="2400" dirty="0"/>
              <a:t> </a:t>
            </a:r>
            <a:r>
              <a:rPr lang="tr-TR" sz="2400" dirty="0" err="1"/>
              <a:t>applications</a:t>
            </a:r>
            <a:r>
              <a:rPr lang="tr-TR" sz="2400" dirty="0"/>
              <a:t> </a:t>
            </a:r>
            <a:r>
              <a:rPr lang="tr-TR" sz="2400" dirty="0" err="1"/>
              <a:t>based</a:t>
            </a:r>
            <a:r>
              <a:rPr lang="tr-TR" sz="2400" dirty="0"/>
              <a:t> on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memory</a:t>
            </a:r>
            <a:r>
              <a:rPr lang="tr-TR" sz="2400" b="1" dirty="0"/>
              <a:t> </a:t>
            </a:r>
            <a:r>
              <a:rPr lang="tr-TR" sz="2400" b="1" dirty="0" err="1"/>
              <a:t>access</a:t>
            </a:r>
            <a:r>
              <a:rPr lang="tr-TR" sz="2400" b="1" dirty="0"/>
              <a:t> </a:t>
            </a:r>
            <a:r>
              <a:rPr lang="tr-TR" sz="2400" b="1" dirty="0" err="1"/>
              <a:t>pattern</a:t>
            </a:r>
            <a:endParaRPr lang="tr-TR" sz="2400" b="1" dirty="0"/>
          </a:p>
          <a:p>
            <a:endParaRPr lang="tr-TR" sz="24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2E4289A-D49B-42FA-BFD4-058C9CB79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2AD1B2F-0A71-4D49-980A-66F288C6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29</a:t>
            </a:fld>
            <a:endParaRPr lang="tr-TR"/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0B5E3DE6-F04B-416D-BEA9-F4597B335860}"/>
              </a:ext>
            </a:extLst>
          </p:cNvPr>
          <p:cNvGrpSpPr/>
          <p:nvPr/>
        </p:nvGrpSpPr>
        <p:grpSpPr>
          <a:xfrm>
            <a:off x="942334" y="2876671"/>
            <a:ext cx="7452563" cy="2609729"/>
            <a:chOff x="942334" y="2876671"/>
            <a:chExt cx="7452563" cy="2609729"/>
          </a:xfrm>
        </p:grpSpPr>
        <p:sp>
          <p:nvSpPr>
            <p:cNvPr id="39" name="Dikdörtgen: Köşeleri Yuvarlatılmış 38">
              <a:extLst>
                <a:ext uri="{FF2B5EF4-FFF2-40B4-BE49-F238E27FC236}">
                  <a16:creationId xmlns:a16="http://schemas.microsoft.com/office/drawing/2014/main" id="{68D8D12F-CD44-4DB9-BA47-0291EB572E2C}"/>
                </a:ext>
              </a:extLst>
            </p:cNvPr>
            <p:cNvSpPr/>
            <p:nvPr/>
          </p:nvSpPr>
          <p:spPr>
            <a:xfrm>
              <a:off x="942334" y="3479924"/>
              <a:ext cx="1396641" cy="671881"/>
            </a:xfrm>
            <a:prstGeom prst="roundRect">
              <a:avLst>
                <a:gd name="adj" fmla="val 1065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Memory Controller</a:t>
              </a:r>
            </a:p>
          </p:txBody>
        </p:sp>
        <p:cxnSp>
          <p:nvCxnSpPr>
            <p:cNvPr id="40" name="Düz Bağlayıcı 39">
              <a:extLst>
                <a:ext uri="{FF2B5EF4-FFF2-40B4-BE49-F238E27FC236}">
                  <a16:creationId xmlns:a16="http://schemas.microsoft.com/office/drawing/2014/main" id="{51BF1EFD-4DBE-4646-863D-3D21D97FC610}"/>
                </a:ext>
              </a:extLst>
            </p:cNvPr>
            <p:cNvCxnSpPr>
              <a:cxnSpLocks/>
            </p:cNvCxnSpPr>
            <p:nvPr/>
          </p:nvCxnSpPr>
          <p:spPr>
            <a:xfrm>
              <a:off x="2338975" y="3733549"/>
              <a:ext cx="599506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Düz Bağlayıcı 40">
              <a:extLst>
                <a:ext uri="{FF2B5EF4-FFF2-40B4-BE49-F238E27FC236}">
                  <a16:creationId xmlns:a16="http://schemas.microsoft.com/office/drawing/2014/main" id="{44313D55-84B8-4198-85C9-DEA7B9107B05}"/>
                </a:ext>
              </a:extLst>
            </p:cNvPr>
            <p:cNvCxnSpPr>
              <a:cxnSpLocks/>
            </p:cNvCxnSpPr>
            <p:nvPr/>
          </p:nvCxnSpPr>
          <p:spPr>
            <a:xfrm>
              <a:off x="3939283" y="3286792"/>
              <a:ext cx="0" cy="212403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id="{F580635D-F1BF-4F3C-8256-27BA8E823EE8}"/>
                </a:ext>
              </a:extLst>
            </p:cNvPr>
            <p:cNvCxnSpPr>
              <a:cxnSpLocks/>
            </p:cNvCxnSpPr>
            <p:nvPr/>
          </p:nvCxnSpPr>
          <p:spPr>
            <a:xfrm>
              <a:off x="3196848" y="3286792"/>
              <a:ext cx="0" cy="212403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Düz Bağlayıcı 42">
              <a:extLst>
                <a:ext uri="{FF2B5EF4-FFF2-40B4-BE49-F238E27FC236}">
                  <a16:creationId xmlns:a16="http://schemas.microsoft.com/office/drawing/2014/main" id="{DDB97983-5EB3-456A-B592-3E20C410CEA7}"/>
                </a:ext>
              </a:extLst>
            </p:cNvPr>
            <p:cNvCxnSpPr>
              <a:cxnSpLocks/>
            </p:cNvCxnSpPr>
            <p:nvPr/>
          </p:nvCxnSpPr>
          <p:spPr>
            <a:xfrm>
              <a:off x="5451389" y="3286791"/>
              <a:ext cx="0" cy="212403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Düz Bağlayıcı 43">
              <a:extLst>
                <a:ext uri="{FF2B5EF4-FFF2-40B4-BE49-F238E27FC236}">
                  <a16:creationId xmlns:a16="http://schemas.microsoft.com/office/drawing/2014/main" id="{256FD212-3BED-44E4-A6D9-0FB0CBD688AC}"/>
                </a:ext>
              </a:extLst>
            </p:cNvPr>
            <p:cNvCxnSpPr>
              <a:cxnSpLocks/>
            </p:cNvCxnSpPr>
            <p:nvPr/>
          </p:nvCxnSpPr>
          <p:spPr>
            <a:xfrm>
              <a:off x="6183338" y="3286790"/>
              <a:ext cx="0" cy="212403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Düz Bağlayıcı 44">
              <a:extLst>
                <a:ext uri="{FF2B5EF4-FFF2-40B4-BE49-F238E27FC236}">
                  <a16:creationId xmlns:a16="http://schemas.microsoft.com/office/drawing/2014/main" id="{8D58E0FB-29CE-46B3-8247-8302E7400FFD}"/>
                </a:ext>
              </a:extLst>
            </p:cNvPr>
            <p:cNvCxnSpPr>
              <a:cxnSpLocks/>
            </p:cNvCxnSpPr>
            <p:nvPr/>
          </p:nvCxnSpPr>
          <p:spPr>
            <a:xfrm>
              <a:off x="4694274" y="3286792"/>
              <a:ext cx="0" cy="212403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Düz Bağlayıcı 46">
              <a:extLst>
                <a:ext uri="{FF2B5EF4-FFF2-40B4-BE49-F238E27FC236}">
                  <a16:creationId xmlns:a16="http://schemas.microsoft.com/office/drawing/2014/main" id="{198FB101-432E-4A69-B274-445ED2C2902D}"/>
                </a:ext>
              </a:extLst>
            </p:cNvPr>
            <p:cNvCxnSpPr>
              <a:cxnSpLocks/>
            </p:cNvCxnSpPr>
            <p:nvPr/>
          </p:nvCxnSpPr>
          <p:spPr>
            <a:xfrm>
              <a:off x="2454413" y="3286790"/>
              <a:ext cx="0" cy="219961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Metin kutusu 47">
              <a:extLst>
                <a:ext uri="{FF2B5EF4-FFF2-40B4-BE49-F238E27FC236}">
                  <a16:creationId xmlns:a16="http://schemas.microsoft.com/office/drawing/2014/main" id="{08BA6FF0-5667-4993-AAD0-3C25A5BA383D}"/>
                </a:ext>
              </a:extLst>
            </p:cNvPr>
            <p:cNvSpPr txBox="1"/>
            <p:nvPr/>
          </p:nvSpPr>
          <p:spPr>
            <a:xfrm>
              <a:off x="2240494" y="2885687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0</a:t>
              </a:r>
            </a:p>
          </p:txBody>
        </p:sp>
        <p:sp>
          <p:nvSpPr>
            <p:cNvPr id="49" name="Metin kutusu 48">
              <a:extLst>
                <a:ext uri="{FF2B5EF4-FFF2-40B4-BE49-F238E27FC236}">
                  <a16:creationId xmlns:a16="http://schemas.microsoft.com/office/drawing/2014/main" id="{7F744DD8-9FCE-4BFE-87BD-EA152A08EA88}"/>
                </a:ext>
              </a:extLst>
            </p:cNvPr>
            <p:cNvSpPr txBox="1"/>
            <p:nvPr/>
          </p:nvSpPr>
          <p:spPr>
            <a:xfrm>
              <a:off x="2982929" y="2885687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</a:p>
          </p:txBody>
        </p:sp>
        <p:sp>
          <p:nvSpPr>
            <p:cNvPr id="50" name="Metin kutusu 49">
              <a:extLst>
                <a:ext uri="{FF2B5EF4-FFF2-40B4-BE49-F238E27FC236}">
                  <a16:creationId xmlns:a16="http://schemas.microsoft.com/office/drawing/2014/main" id="{E5F8FE2A-5B41-4088-9934-A6784C75450C}"/>
                </a:ext>
              </a:extLst>
            </p:cNvPr>
            <p:cNvSpPr txBox="1"/>
            <p:nvPr/>
          </p:nvSpPr>
          <p:spPr>
            <a:xfrm>
              <a:off x="3718610" y="2878248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</a:p>
          </p:txBody>
        </p:sp>
        <p:sp>
          <p:nvSpPr>
            <p:cNvPr id="51" name="Metin kutusu 50">
              <a:extLst>
                <a:ext uri="{FF2B5EF4-FFF2-40B4-BE49-F238E27FC236}">
                  <a16:creationId xmlns:a16="http://schemas.microsoft.com/office/drawing/2014/main" id="{F4AD6862-0A87-4174-B0B3-25DCEE9B3E12}"/>
                </a:ext>
              </a:extLst>
            </p:cNvPr>
            <p:cNvSpPr txBox="1"/>
            <p:nvPr/>
          </p:nvSpPr>
          <p:spPr>
            <a:xfrm>
              <a:off x="4480355" y="2878248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</a:p>
          </p:txBody>
        </p:sp>
        <p:sp>
          <p:nvSpPr>
            <p:cNvPr id="52" name="Metin kutusu 51">
              <a:extLst>
                <a:ext uri="{FF2B5EF4-FFF2-40B4-BE49-F238E27FC236}">
                  <a16:creationId xmlns:a16="http://schemas.microsoft.com/office/drawing/2014/main" id="{0ED1F534-FA7D-4ABE-8879-2F35D66F15A2}"/>
                </a:ext>
              </a:extLst>
            </p:cNvPr>
            <p:cNvSpPr txBox="1"/>
            <p:nvPr/>
          </p:nvSpPr>
          <p:spPr>
            <a:xfrm>
              <a:off x="5242100" y="2885902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</a:p>
          </p:txBody>
        </p:sp>
        <p:sp>
          <p:nvSpPr>
            <p:cNvPr id="53" name="Metin kutusu 52">
              <a:extLst>
                <a:ext uri="{FF2B5EF4-FFF2-40B4-BE49-F238E27FC236}">
                  <a16:creationId xmlns:a16="http://schemas.microsoft.com/office/drawing/2014/main" id="{EF6DF9A2-2B74-436F-B76F-46F98CC3E664}"/>
                </a:ext>
              </a:extLst>
            </p:cNvPr>
            <p:cNvSpPr txBox="1"/>
            <p:nvPr/>
          </p:nvSpPr>
          <p:spPr>
            <a:xfrm>
              <a:off x="5975714" y="2879362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</a:p>
          </p:txBody>
        </p:sp>
        <p:sp>
          <p:nvSpPr>
            <p:cNvPr id="54" name="Metin kutusu 53">
              <a:extLst>
                <a:ext uri="{FF2B5EF4-FFF2-40B4-BE49-F238E27FC236}">
                  <a16:creationId xmlns:a16="http://schemas.microsoft.com/office/drawing/2014/main" id="{265811B9-8C33-45AD-B04E-D90876402A47}"/>
                </a:ext>
              </a:extLst>
            </p:cNvPr>
            <p:cNvSpPr txBox="1"/>
            <p:nvPr/>
          </p:nvSpPr>
          <p:spPr>
            <a:xfrm>
              <a:off x="1563939" y="2876671"/>
              <a:ext cx="834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i="1" dirty="0">
                  <a:latin typeface="Roboto" panose="02000000000000000000" pitchFamily="2" charset="0"/>
                  <a:ea typeface="Roboto" panose="02000000000000000000" pitchFamily="2" charset="0"/>
                </a:rPr>
                <a:t>t    </a:t>
              </a:r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=</a:t>
              </a:r>
            </a:p>
          </p:txBody>
        </p:sp>
        <p:sp>
          <p:nvSpPr>
            <p:cNvPr id="69" name="Dikdörtgen: Köşeleri Yuvarlatılmış 68">
              <a:extLst>
                <a:ext uri="{FF2B5EF4-FFF2-40B4-BE49-F238E27FC236}">
                  <a16:creationId xmlns:a16="http://schemas.microsoft.com/office/drawing/2014/main" id="{85F919E4-E9AF-4E49-9F82-07E8F6A8DEDB}"/>
                </a:ext>
              </a:extLst>
            </p:cNvPr>
            <p:cNvSpPr/>
            <p:nvPr/>
          </p:nvSpPr>
          <p:spPr>
            <a:xfrm>
              <a:off x="6998256" y="3480551"/>
              <a:ext cx="1396641" cy="671881"/>
            </a:xfrm>
            <a:prstGeom prst="roundRect">
              <a:avLst>
                <a:gd name="adj" fmla="val 1065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DRAM</a:t>
              </a:r>
            </a:p>
          </p:txBody>
        </p:sp>
        <p:cxnSp>
          <p:nvCxnSpPr>
            <p:cNvPr id="71" name="Düz Bağlayıcı 70">
              <a:extLst>
                <a:ext uri="{FF2B5EF4-FFF2-40B4-BE49-F238E27FC236}">
                  <a16:creationId xmlns:a16="http://schemas.microsoft.com/office/drawing/2014/main" id="{2D6C8CDD-DE64-49F8-BF16-26621EAED880}"/>
                </a:ext>
              </a:extLst>
            </p:cNvPr>
            <p:cNvCxnSpPr>
              <a:cxnSpLocks/>
            </p:cNvCxnSpPr>
            <p:nvPr/>
          </p:nvCxnSpPr>
          <p:spPr>
            <a:xfrm>
              <a:off x="6927840" y="3286790"/>
              <a:ext cx="0" cy="212403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Metin kutusu 71">
              <a:extLst>
                <a:ext uri="{FF2B5EF4-FFF2-40B4-BE49-F238E27FC236}">
                  <a16:creationId xmlns:a16="http://schemas.microsoft.com/office/drawing/2014/main" id="{B3EAC4C7-0360-4D10-84E7-DA41F23CDC08}"/>
                </a:ext>
              </a:extLst>
            </p:cNvPr>
            <p:cNvSpPr txBox="1"/>
            <p:nvPr/>
          </p:nvSpPr>
          <p:spPr>
            <a:xfrm>
              <a:off x="6720216" y="2879362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</a:p>
          </p:txBody>
        </p:sp>
      </p:grpSp>
      <p:sp>
        <p:nvSpPr>
          <p:cNvPr id="80" name="Metin kutusu 79">
            <a:extLst>
              <a:ext uri="{FF2B5EF4-FFF2-40B4-BE49-F238E27FC236}">
                <a16:creationId xmlns:a16="http://schemas.microsoft.com/office/drawing/2014/main" id="{6BFD179F-6EFA-42A6-B0E3-E7981E15A7B7}"/>
              </a:ext>
            </a:extLst>
          </p:cNvPr>
          <p:cNvSpPr txBox="1"/>
          <p:nvPr/>
        </p:nvSpPr>
        <p:spPr>
          <a:xfrm>
            <a:off x="3843797" y="3981533"/>
            <a:ext cx="16465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Application A</a:t>
            </a: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BEB4A71C-3322-4C68-A2A5-21391C3BB2A7}"/>
              </a:ext>
            </a:extLst>
          </p:cNvPr>
          <p:cNvSpPr txBox="1"/>
          <p:nvPr/>
        </p:nvSpPr>
        <p:spPr>
          <a:xfrm>
            <a:off x="2982929" y="5661043"/>
            <a:ext cx="373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latin typeface="Roboto" panose="02000000000000000000" pitchFamily="2" charset="0"/>
                <a:ea typeface="Roboto" panose="02000000000000000000" pitchFamily="2" charset="0"/>
              </a:rPr>
              <a:t>memory</a:t>
            </a:r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dirty="0" err="1">
                <a:latin typeface="Roboto" panose="02000000000000000000" pitchFamily="2" charset="0"/>
                <a:ea typeface="Roboto" panose="02000000000000000000" pitchFamily="2" charset="0"/>
              </a:rPr>
              <a:t>request</a:t>
            </a:r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dirty="0" err="1">
                <a:latin typeface="Roboto" panose="02000000000000000000" pitchFamily="2" charset="0"/>
                <a:ea typeface="Roboto" panose="02000000000000000000" pitchFamily="2" charset="0"/>
              </a:rPr>
              <a:t>timeline</a:t>
            </a:r>
            <a:endParaRPr lang="tr-T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58" name="Grup 57">
            <a:extLst>
              <a:ext uri="{FF2B5EF4-FFF2-40B4-BE49-F238E27FC236}">
                <a16:creationId xmlns:a16="http://schemas.microsoft.com/office/drawing/2014/main" id="{D7949341-DA69-406A-A981-C6F629877CE8}"/>
              </a:ext>
            </a:extLst>
          </p:cNvPr>
          <p:cNvGrpSpPr/>
          <p:nvPr/>
        </p:nvGrpSpPr>
        <p:grpSpPr>
          <a:xfrm>
            <a:off x="2454413" y="3577701"/>
            <a:ext cx="4471360" cy="294918"/>
            <a:chOff x="2333193" y="2822692"/>
            <a:chExt cx="4471360" cy="294918"/>
          </a:xfrm>
        </p:grpSpPr>
        <p:sp>
          <p:nvSpPr>
            <p:cNvPr id="59" name="Dikdörtgen: Köşeleri Yuvarlatılmış 58">
              <a:extLst>
                <a:ext uri="{FF2B5EF4-FFF2-40B4-BE49-F238E27FC236}">
                  <a16:creationId xmlns:a16="http://schemas.microsoft.com/office/drawing/2014/main" id="{5BA6DC8E-BD56-4C27-AF71-E544869AF74F}"/>
                </a:ext>
              </a:extLst>
            </p:cNvPr>
            <p:cNvSpPr/>
            <p:nvPr/>
          </p:nvSpPr>
          <p:spPr>
            <a:xfrm>
              <a:off x="2333193" y="2822692"/>
              <a:ext cx="742435" cy="294918"/>
            </a:xfrm>
            <a:prstGeom prst="roundRect">
              <a:avLst>
                <a:gd name="adj" fmla="val 3657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0" name="Dikdörtgen: Köşeleri Yuvarlatılmış 59">
              <a:extLst>
                <a:ext uri="{FF2B5EF4-FFF2-40B4-BE49-F238E27FC236}">
                  <a16:creationId xmlns:a16="http://schemas.microsoft.com/office/drawing/2014/main" id="{28B62982-179B-4935-B003-14E369677C3C}"/>
                </a:ext>
              </a:extLst>
            </p:cNvPr>
            <p:cNvSpPr/>
            <p:nvPr/>
          </p:nvSpPr>
          <p:spPr>
            <a:xfrm>
              <a:off x="6062118" y="2822692"/>
              <a:ext cx="742435" cy="294918"/>
            </a:xfrm>
            <a:prstGeom prst="roundRect">
              <a:avLst>
                <a:gd name="adj" fmla="val 3657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75" name="Dikdörtgen: Köşeleri Yuvarlatılmış 74">
            <a:extLst>
              <a:ext uri="{FF2B5EF4-FFF2-40B4-BE49-F238E27FC236}">
                <a16:creationId xmlns:a16="http://schemas.microsoft.com/office/drawing/2014/main" id="{0DB091F8-AB45-43C2-96AE-7C5F1988BA19}"/>
              </a:ext>
            </a:extLst>
          </p:cNvPr>
          <p:cNvSpPr/>
          <p:nvPr/>
        </p:nvSpPr>
        <p:spPr>
          <a:xfrm>
            <a:off x="3218874" y="3586090"/>
            <a:ext cx="2946114" cy="294918"/>
          </a:xfrm>
          <a:prstGeom prst="roundRect">
            <a:avLst>
              <a:gd name="adj" fmla="val 36579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IDLE TIME</a:t>
            </a: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AC96DE9F-9980-465F-9A3F-EEA106888153}"/>
              </a:ext>
            </a:extLst>
          </p:cNvPr>
          <p:cNvGrpSpPr/>
          <p:nvPr/>
        </p:nvGrpSpPr>
        <p:grpSpPr>
          <a:xfrm>
            <a:off x="942333" y="4470178"/>
            <a:ext cx="7453522" cy="957721"/>
            <a:chOff x="942333" y="4470178"/>
            <a:chExt cx="7453522" cy="957721"/>
          </a:xfrm>
        </p:grpSpPr>
        <p:cxnSp>
          <p:nvCxnSpPr>
            <p:cNvPr id="46" name="Düz Bağlayıcı 45">
              <a:extLst>
                <a:ext uri="{FF2B5EF4-FFF2-40B4-BE49-F238E27FC236}">
                  <a16:creationId xmlns:a16="http://schemas.microsoft.com/office/drawing/2014/main" id="{9E2F3D91-663C-4B2E-9253-D43E05689D15}"/>
                </a:ext>
              </a:extLst>
            </p:cNvPr>
            <p:cNvCxnSpPr>
              <a:cxnSpLocks/>
            </p:cNvCxnSpPr>
            <p:nvPr/>
          </p:nvCxnSpPr>
          <p:spPr>
            <a:xfrm>
              <a:off x="2338975" y="4806119"/>
              <a:ext cx="590278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Dikdörtgen: Köşeleri Yuvarlatılmış 34">
              <a:extLst>
                <a:ext uri="{FF2B5EF4-FFF2-40B4-BE49-F238E27FC236}">
                  <a16:creationId xmlns:a16="http://schemas.microsoft.com/office/drawing/2014/main" id="{E5F3ECA8-0D55-489C-B94F-C1F22CB7DD08}"/>
                </a:ext>
              </a:extLst>
            </p:cNvPr>
            <p:cNvSpPr/>
            <p:nvPr/>
          </p:nvSpPr>
          <p:spPr>
            <a:xfrm>
              <a:off x="942333" y="4485870"/>
              <a:ext cx="1396641" cy="671881"/>
            </a:xfrm>
            <a:prstGeom prst="roundRect">
              <a:avLst>
                <a:gd name="adj" fmla="val 1065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Memory Controller</a:t>
              </a:r>
            </a:p>
          </p:txBody>
        </p:sp>
        <p:sp>
          <p:nvSpPr>
            <p:cNvPr id="70" name="Dikdörtgen: Köşeleri Yuvarlatılmış 69">
              <a:extLst>
                <a:ext uri="{FF2B5EF4-FFF2-40B4-BE49-F238E27FC236}">
                  <a16:creationId xmlns:a16="http://schemas.microsoft.com/office/drawing/2014/main" id="{7BDA695B-FDFA-4F9E-8E97-50D39933EC60}"/>
                </a:ext>
              </a:extLst>
            </p:cNvPr>
            <p:cNvSpPr/>
            <p:nvPr/>
          </p:nvSpPr>
          <p:spPr>
            <a:xfrm>
              <a:off x="6999214" y="4470178"/>
              <a:ext cx="1396641" cy="671881"/>
            </a:xfrm>
            <a:prstGeom prst="roundRect">
              <a:avLst>
                <a:gd name="adj" fmla="val 1065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DRAM</a:t>
              </a:r>
            </a:p>
          </p:txBody>
        </p:sp>
        <p:sp>
          <p:nvSpPr>
            <p:cNvPr id="62" name="Dikdörtgen: Köşeleri Yuvarlatılmış 61">
              <a:extLst>
                <a:ext uri="{FF2B5EF4-FFF2-40B4-BE49-F238E27FC236}">
                  <a16:creationId xmlns:a16="http://schemas.microsoft.com/office/drawing/2014/main" id="{12633FF0-362D-4EC3-B256-CFA36196388C}"/>
                </a:ext>
              </a:extLst>
            </p:cNvPr>
            <p:cNvSpPr/>
            <p:nvPr/>
          </p:nvSpPr>
          <p:spPr>
            <a:xfrm>
              <a:off x="2469093" y="4658660"/>
              <a:ext cx="742435" cy="294918"/>
            </a:xfrm>
            <a:prstGeom prst="roundRect">
              <a:avLst>
                <a:gd name="adj" fmla="val 3657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3" name="Dikdörtgen: Köşeleri Yuvarlatılmış 62">
              <a:extLst>
                <a:ext uri="{FF2B5EF4-FFF2-40B4-BE49-F238E27FC236}">
                  <a16:creationId xmlns:a16="http://schemas.microsoft.com/office/drawing/2014/main" id="{C85E20ED-8055-454E-ADDF-C93AF8ED334D}"/>
                </a:ext>
              </a:extLst>
            </p:cNvPr>
            <p:cNvSpPr/>
            <p:nvPr/>
          </p:nvSpPr>
          <p:spPr>
            <a:xfrm>
              <a:off x="3939283" y="4658660"/>
              <a:ext cx="742435" cy="294918"/>
            </a:xfrm>
            <a:prstGeom prst="roundRect">
              <a:avLst>
                <a:gd name="adj" fmla="val 3657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4" name="Dikdörtgen: Köşeleri Yuvarlatılmış 73">
              <a:extLst>
                <a:ext uri="{FF2B5EF4-FFF2-40B4-BE49-F238E27FC236}">
                  <a16:creationId xmlns:a16="http://schemas.microsoft.com/office/drawing/2014/main" id="{5A0BA1D2-57DE-418D-A963-EEF58192F47E}"/>
                </a:ext>
              </a:extLst>
            </p:cNvPr>
            <p:cNvSpPr/>
            <p:nvPr/>
          </p:nvSpPr>
          <p:spPr>
            <a:xfrm>
              <a:off x="5459253" y="4658268"/>
              <a:ext cx="742435" cy="294918"/>
            </a:xfrm>
            <a:prstGeom prst="roundRect">
              <a:avLst>
                <a:gd name="adj" fmla="val 3657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6" name="Dikdörtgen: Köşeleri Yuvarlatılmış 75">
              <a:extLst>
                <a:ext uri="{FF2B5EF4-FFF2-40B4-BE49-F238E27FC236}">
                  <a16:creationId xmlns:a16="http://schemas.microsoft.com/office/drawing/2014/main" id="{016600BC-C6D5-4497-94EC-0B4EA960164C}"/>
                </a:ext>
              </a:extLst>
            </p:cNvPr>
            <p:cNvSpPr/>
            <p:nvPr/>
          </p:nvSpPr>
          <p:spPr>
            <a:xfrm>
              <a:off x="3195245" y="4652169"/>
              <a:ext cx="742435" cy="294918"/>
            </a:xfrm>
            <a:prstGeom prst="roundRect">
              <a:avLst>
                <a:gd name="adj" fmla="val 36579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>
                  <a:solidFill>
                    <a:schemeClr val="tx1"/>
                  </a:solidFill>
                </a:rPr>
                <a:t>IDLE</a:t>
              </a:r>
            </a:p>
          </p:txBody>
        </p:sp>
        <p:sp>
          <p:nvSpPr>
            <p:cNvPr id="77" name="Dikdörtgen: Köşeleri Yuvarlatılmış 76">
              <a:extLst>
                <a:ext uri="{FF2B5EF4-FFF2-40B4-BE49-F238E27FC236}">
                  <a16:creationId xmlns:a16="http://schemas.microsoft.com/office/drawing/2014/main" id="{73775270-F3E7-49E5-9266-5E7BB56A53A6}"/>
                </a:ext>
              </a:extLst>
            </p:cNvPr>
            <p:cNvSpPr/>
            <p:nvPr/>
          </p:nvSpPr>
          <p:spPr>
            <a:xfrm>
              <a:off x="4711046" y="4653583"/>
              <a:ext cx="742435" cy="294918"/>
            </a:xfrm>
            <a:prstGeom prst="roundRect">
              <a:avLst>
                <a:gd name="adj" fmla="val 36579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>
                  <a:solidFill>
                    <a:schemeClr val="tx1"/>
                  </a:solidFill>
                </a:rPr>
                <a:t>IDLE</a:t>
              </a:r>
            </a:p>
          </p:txBody>
        </p:sp>
        <p:sp>
          <p:nvSpPr>
            <p:cNvPr id="78" name="Dikdörtgen: Köşeleri Yuvarlatılmış 77">
              <a:extLst>
                <a:ext uri="{FF2B5EF4-FFF2-40B4-BE49-F238E27FC236}">
                  <a16:creationId xmlns:a16="http://schemas.microsoft.com/office/drawing/2014/main" id="{DB634A45-9360-46DB-9594-E60AF6318D5E}"/>
                </a:ext>
              </a:extLst>
            </p:cNvPr>
            <p:cNvSpPr/>
            <p:nvPr/>
          </p:nvSpPr>
          <p:spPr>
            <a:xfrm>
              <a:off x="6192208" y="4652169"/>
              <a:ext cx="742435" cy="294918"/>
            </a:xfrm>
            <a:prstGeom prst="roundRect">
              <a:avLst>
                <a:gd name="adj" fmla="val 36579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>
                  <a:solidFill>
                    <a:schemeClr val="tx1"/>
                  </a:solidFill>
                </a:rPr>
                <a:t>IDLE</a:t>
              </a:r>
            </a:p>
          </p:txBody>
        </p:sp>
        <p:sp>
          <p:nvSpPr>
            <p:cNvPr id="82" name="Metin kutusu 81">
              <a:extLst>
                <a:ext uri="{FF2B5EF4-FFF2-40B4-BE49-F238E27FC236}">
                  <a16:creationId xmlns:a16="http://schemas.microsoft.com/office/drawing/2014/main" id="{1250836C-6393-48C2-A897-FFD14A2F3C9C}"/>
                </a:ext>
              </a:extLst>
            </p:cNvPr>
            <p:cNvSpPr txBox="1"/>
            <p:nvPr/>
          </p:nvSpPr>
          <p:spPr>
            <a:xfrm>
              <a:off x="3868648" y="5058567"/>
              <a:ext cx="16465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Application B</a:t>
              </a:r>
            </a:p>
          </p:txBody>
        </p:sp>
      </p:grpSp>
      <p:grpSp>
        <p:nvGrpSpPr>
          <p:cNvPr id="30" name="Grup 29">
            <a:extLst>
              <a:ext uri="{FF2B5EF4-FFF2-40B4-BE49-F238E27FC236}">
                <a16:creationId xmlns:a16="http://schemas.microsoft.com/office/drawing/2014/main" id="{617EAD57-1E40-4311-8F2A-61198687C604}"/>
              </a:ext>
            </a:extLst>
          </p:cNvPr>
          <p:cNvGrpSpPr/>
          <p:nvPr/>
        </p:nvGrpSpPr>
        <p:grpSpPr>
          <a:xfrm>
            <a:off x="5095877" y="2520076"/>
            <a:ext cx="1867172" cy="1078598"/>
            <a:chOff x="5095877" y="2520076"/>
            <a:chExt cx="1867172" cy="1078598"/>
          </a:xfrm>
        </p:grpSpPr>
        <p:cxnSp>
          <p:nvCxnSpPr>
            <p:cNvPr id="7" name="Düz Ok Bağlayıcısı 6">
              <a:extLst>
                <a:ext uri="{FF2B5EF4-FFF2-40B4-BE49-F238E27FC236}">
                  <a16:creationId xmlns:a16="http://schemas.microsoft.com/office/drawing/2014/main" id="{D1B1D13E-7064-4DA1-841E-C7B080CE8096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5682490" y="2889408"/>
              <a:ext cx="346973" cy="709266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403252B5-6FFC-4692-AAEB-4E2683F3B0DC}"/>
                </a:ext>
              </a:extLst>
            </p:cNvPr>
            <p:cNvSpPr txBox="1"/>
            <p:nvPr/>
          </p:nvSpPr>
          <p:spPr>
            <a:xfrm>
              <a:off x="5095877" y="2520076"/>
              <a:ext cx="1867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>
                  <a:solidFill>
                    <a:schemeClr val="accent6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Long</a:t>
              </a:r>
              <a:r>
                <a:rPr lang="tr-TR" b="1" dirty="0">
                  <a:solidFill>
                    <a:schemeClr val="accent6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tr-TR" b="1" dirty="0" err="1">
                  <a:solidFill>
                    <a:schemeClr val="accent6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Idle</a:t>
              </a:r>
              <a:r>
                <a:rPr lang="tr-TR" b="1" dirty="0">
                  <a:solidFill>
                    <a:schemeClr val="accent6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tr-TR" b="1" dirty="0" err="1">
                  <a:solidFill>
                    <a:schemeClr val="accent6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Period</a:t>
              </a:r>
              <a:endParaRPr lang="tr-TR" b="1" i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1" name="Grup 30">
            <a:extLst>
              <a:ext uri="{FF2B5EF4-FFF2-40B4-BE49-F238E27FC236}">
                <a16:creationId xmlns:a16="http://schemas.microsoft.com/office/drawing/2014/main" id="{110C3AAA-E8DC-44A6-B416-EC8B5437C053}"/>
              </a:ext>
            </a:extLst>
          </p:cNvPr>
          <p:cNvGrpSpPr/>
          <p:nvPr/>
        </p:nvGrpSpPr>
        <p:grpSpPr>
          <a:xfrm>
            <a:off x="6563426" y="4947087"/>
            <a:ext cx="2362365" cy="1134490"/>
            <a:chOff x="6563426" y="4947087"/>
            <a:chExt cx="2362365" cy="1134490"/>
          </a:xfrm>
        </p:grpSpPr>
        <p:cxnSp>
          <p:nvCxnSpPr>
            <p:cNvPr id="56" name="Düz Ok Bağlayıcısı 55">
              <a:extLst>
                <a:ext uri="{FF2B5EF4-FFF2-40B4-BE49-F238E27FC236}">
                  <a16:creationId xmlns:a16="http://schemas.microsoft.com/office/drawing/2014/main" id="{BFB6DD85-A2F6-48E9-93BD-3CE1F5426694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>
              <a:off x="6563426" y="4947087"/>
              <a:ext cx="351861" cy="74281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Metin kutusu 56">
              <a:extLst>
                <a:ext uri="{FF2B5EF4-FFF2-40B4-BE49-F238E27FC236}">
                  <a16:creationId xmlns:a16="http://schemas.microsoft.com/office/drawing/2014/main" id="{12EDAA3A-6B6C-4A46-ABBF-A24773B6D36E}"/>
                </a:ext>
              </a:extLst>
            </p:cNvPr>
            <p:cNvSpPr txBox="1"/>
            <p:nvPr/>
          </p:nvSpPr>
          <p:spPr>
            <a:xfrm>
              <a:off x="6616757" y="5712245"/>
              <a:ext cx="2309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err="1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Short</a:t>
              </a:r>
              <a:r>
                <a:rPr lang="tr-TR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tr-TR" b="1" dirty="0" err="1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Idle</a:t>
              </a:r>
              <a:r>
                <a:rPr lang="tr-TR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tr-TR" b="1" dirty="0" err="1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Period</a:t>
              </a:r>
              <a:endParaRPr lang="tr-TR" b="1" i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33" name="Grafik 32" descr="Onay işareti düz dolguyla">
            <a:extLst>
              <a:ext uri="{FF2B5EF4-FFF2-40B4-BE49-F238E27FC236}">
                <a16:creationId xmlns:a16="http://schemas.microsoft.com/office/drawing/2014/main" id="{752A28EF-4310-4790-93C8-E2D8B93AC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4169" y="3199777"/>
            <a:ext cx="914400" cy="914400"/>
          </a:xfrm>
          <a:prstGeom prst="rect">
            <a:avLst/>
          </a:prstGeom>
        </p:spPr>
      </p:pic>
      <p:grpSp>
        <p:nvGrpSpPr>
          <p:cNvPr id="37" name="Grup 36">
            <a:extLst>
              <a:ext uri="{FF2B5EF4-FFF2-40B4-BE49-F238E27FC236}">
                <a16:creationId xmlns:a16="http://schemas.microsoft.com/office/drawing/2014/main" id="{76F8F622-6ED5-4EBD-B532-2C06CFCC4E81}"/>
              </a:ext>
            </a:extLst>
          </p:cNvPr>
          <p:cNvGrpSpPr/>
          <p:nvPr/>
        </p:nvGrpSpPr>
        <p:grpSpPr>
          <a:xfrm>
            <a:off x="3310306" y="4524923"/>
            <a:ext cx="3582934" cy="554264"/>
            <a:chOff x="3310306" y="4524923"/>
            <a:chExt cx="3582934" cy="554264"/>
          </a:xfrm>
        </p:grpSpPr>
        <p:pic>
          <p:nvPicPr>
            <p:cNvPr id="36" name="Grafik 35" descr="Kapat düz dolguyla">
              <a:extLst>
                <a:ext uri="{FF2B5EF4-FFF2-40B4-BE49-F238E27FC236}">
                  <a16:creationId xmlns:a16="http://schemas.microsoft.com/office/drawing/2014/main" id="{1D0107EA-811A-4404-A20E-BD1A2EE6D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10306" y="4536169"/>
              <a:ext cx="539898" cy="539898"/>
            </a:xfrm>
            <a:prstGeom prst="rect">
              <a:avLst/>
            </a:prstGeom>
          </p:spPr>
        </p:pic>
        <p:pic>
          <p:nvPicPr>
            <p:cNvPr id="73" name="Grafik 72" descr="Kapat düz dolguyla">
              <a:extLst>
                <a:ext uri="{FF2B5EF4-FFF2-40B4-BE49-F238E27FC236}">
                  <a16:creationId xmlns:a16="http://schemas.microsoft.com/office/drawing/2014/main" id="{5671E204-7DD7-48C4-8544-290EF27AC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16512" y="4539289"/>
              <a:ext cx="539898" cy="539898"/>
            </a:xfrm>
            <a:prstGeom prst="rect">
              <a:avLst/>
            </a:prstGeom>
          </p:spPr>
        </p:pic>
        <p:pic>
          <p:nvPicPr>
            <p:cNvPr id="79" name="Grafik 78" descr="Kapat düz dolguyla">
              <a:extLst>
                <a:ext uri="{FF2B5EF4-FFF2-40B4-BE49-F238E27FC236}">
                  <a16:creationId xmlns:a16="http://schemas.microsoft.com/office/drawing/2014/main" id="{562529AE-96E0-460A-B2D1-D6632046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53342" y="4524923"/>
              <a:ext cx="539898" cy="539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3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55" grpId="0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E93FE2-DF41-402B-890D-30534CBF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Outline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7539831-0E8F-4DB3-A2FF-46D2CE31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5C860E4-72E6-41E4-846C-33B05F07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3</a:t>
            </a:fld>
            <a:endParaRPr lang="tr-TR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167F871A-021D-4756-99C4-FDC975ED3936}"/>
              </a:ext>
            </a:extLst>
          </p:cNvPr>
          <p:cNvSpPr/>
          <p:nvPr/>
        </p:nvSpPr>
        <p:spPr>
          <a:xfrm>
            <a:off x="133004" y="5483483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CCC2A13F-9F9F-4E74-BEC5-152B42DDEADE}"/>
              </a:ext>
            </a:extLst>
          </p:cNvPr>
          <p:cNvSpPr/>
          <p:nvPr/>
        </p:nvSpPr>
        <p:spPr>
          <a:xfrm>
            <a:off x="147614" y="4855472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F7460CB-1E1E-4AC0-A486-1206AB6C4565}"/>
              </a:ext>
            </a:extLst>
          </p:cNvPr>
          <p:cNvSpPr/>
          <p:nvPr/>
        </p:nvSpPr>
        <p:spPr>
          <a:xfrm>
            <a:off x="147614" y="422322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0E7D7DA-BBB9-4AA3-A0D3-4B5B6DA52E8D}"/>
              </a:ext>
            </a:extLst>
          </p:cNvPr>
          <p:cNvSpPr/>
          <p:nvPr/>
        </p:nvSpPr>
        <p:spPr>
          <a:xfrm>
            <a:off x="147615" y="359101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25E5E2C7-FC18-4052-97FD-88968CB853DF}"/>
              </a:ext>
            </a:extLst>
          </p:cNvPr>
          <p:cNvSpPr/>
          <p:nvPr/>
        </p:nvSpPr>
        <p:spPr>
          <a:xfrm>
            <a:off x="147615" y="295728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F584C4BF-3A27-4F51-A34C-A355A57876AA}"/>
              </a:ext>
            </a:extLst>
          </p:cNvPr>
          <p:cNvSpPr/>
          <p:nvPr/>
        </p:nvSpPr>
        <p:spPr>
          <a:xfrm>
            <a:off x="147615" y="2325038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123E772E-2AB6-458D-9558-E815D03DCEE0}"/>
              </a:ext>
            </a:extLst>
          </p:cNvPr>
          <p:cNvSpPr/>
          <p:nvPr/>
        </p:nvSpPr>
        <p:spPr>
          <a:xfrm>
            <a:off x="147615" y="1700012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0EED73E6-D36B-4259-A07C-0F11577A883F}"/>
              </a:ext>
            </a:extLst>
          </p:cNvPr>
          <p:cNvSpPr/>
          <p:nvPr/>
        </p:nvSpPr>
        <p:spPr>
          <a:xfrm>
            <a:off x="147614" y="1074986"/>
            <a:ext cx="8689917" cy="584064"/>
          </a:xfrm>
          <a:prstGeom prst="rect">
            <a:avLst/>
          </a:prstGeom>
          <a:solidFill>
            <a:srgbClr val="DC3096"/>
          </a:solidFill>
          <a:ln>
            <a:solidFill>
              <a:srgbClr val="DC3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İçerik Yer Tutucusu 2">
            <a:extLst>
              <a:ext uri="{FF2B5EF4-FFF2-40B4-BE49-F238E27FC236}">
                <a16:creationId xmlns:a16="http://schemas.microsoft.com/office/drawing/2014/main" id="{809AB3F0-C725-44CF-9C64-3E2B87022455}"/>
              </a:ext>
            </a:extLst>
          </p:cNvPr>
          <p:cNvSpPr txBox="1">
            <a:spLocks/>
          </p:cNvSpPr>
          <p:nvPr/>
        </p:nvSpPr>
        <p:spPr>
          <a:xfrm>
            <a:off x="321079" y="1052546"/>
            <a:ext cx="8501842" cy="5124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sz="3600" dirty="0">
                <a:solidFill>
                  <a:schemeClr val="bg1"/>
                </a:solidFill>
              </a:rPr>
              <a:t>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sz="3600" dirty="0" err="1">
                <a:solidFill>
                  <a:schemeClr val="bg1"/>
                </a:solidFill>
              </a:rPr>
              <a:t>Motivation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and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Goal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sz="3600" dirty="0">
                <a:solidFill>
                  <a:schemeClr val="bg1"/>
                </a:solidFill>
              </a:rPr>
              <a:t>DR-</a:t>
            </a:r>
            <a:r>
              <a:rPr lang="tr-TR" sz="3600" dirty="0" err="1">
                <a:solidFill>
                  <a:schemeClr val="bg1"/>
                </a:solidFill>
              </a:rPr>
              <a:t>STRaNGe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sz="3600" dirty="0">
                <a:solidFill>
                  <a:schemeClr val="bg1"/>
                </a:solidFill>
              </a:rPr>
              <a:t>	</a:t>
            </a:r>
            <a:r>
              <a:rPr lang="tr-TR" sz="3600" dirty="0" err="1">
                <a:solidFill>
                  <a:schemeClr val="bg1"/>
                </a:solidFill>
              </a:rPr>
              <a:t>Random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Number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Buffering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Mechanism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sz="3600" dirty="0">
                <a:solidFill>
                  <a:schemeClr val="bg1"/>
                </a:solidFill>
              </a:rPr>
              <a:t>	RNG-</a:t>
            </a:r>
            <a:r>
              <a:rPr lang="tr-TR" sz="3600" dirty="0" err="1">
                <a:solidFill>
                  <a:schemeClr val="bg1"/>
                </a:solidFill>
              </a:rPr>
              <a:t>Aware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Scheduler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sz="3600" dirty="0">
                <a:solidFill>
                  <a:schemeClr val="bg1"/>
                </a:solidFill>
              </a:rPr>
              <a:t>	Application </a:t>
            </a:r>
            <a:r>
              <a:rPr lang="tr-TR" sz="3600" dirty="0" err="1">
                <a:solidFill>
                  <a:schemeClr val="bg1"/>
                </a:solidFill>
              </a:rPr>
              <a:t>Interface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sz="3600" dirty="0">
                <a:solidFill>
                  <a:schemeClr val="bg1"/>
                </a:solidFill>
              </a:rPr>
              <a:t>Evaluation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sz="3600" dirty="0" err="1">
                <a:solidFill>
                  <a:schemeClr val="bg1"/>
                </a:solidFill>
              </a:rPr>
              <a:t>Conclusion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3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AA4D92-635E-40E6-B0E1-DB42CDA22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Key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Idea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last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accessed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memory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address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b="1" dirty="0" err="1"/>
              <a:t>predict</a:t>
            </a:r>
            <a:r>
              <a:rPr lang="tr-TR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length</a:t>
            </a:r>
            <a:r>
              <a:rPr lang="tr-TR" b="1" dirty="0"/>
              <a:t> of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idle</a:t>
            </a:r>
            <a:r>
              <a:rPr lang="tr-TR" b="1" dirty="0"/>
              <a:t> </a:t>
            </a:r>
            <a:r>
              <a:rPr lang="tr-TR" b="1" dirty="0" err="1"/>
              <a:t>period</a:t>
            </a:r>
            <a:endParaRPr lang="tr-TR" b="1" dirty="0"/>
          </a:p>
          <a:p>
            <a:endParaRPr lang="tr-TR" b="1" dirty="0"/>
          </a:p>
        </p:txBody>
      </p:sp>
      <p:grpSp>
        <p:nvGrpSpPr>
          <p:cNvPr id="16" name="Grup 15">
            <a:extLst>
              <a:ext uri="{FF2B5EF4-FFF2-40B4-BE49-F238E27FC236}">
                <a16:creationId xmlns:a16="http://schemas.microsoft.com/office/drawing/2014/main" id="{F78F2DD0-580D-42FF-8BEC-8BA8B0152BB8}"/>
              </a:ext>
            </a:extLst>
          </p:cNvPr>
          <p:cNvGrpSpPr/>
          <p:nvPr/>
        </p:nvGrpSpPr>
        <p:grpSpPr>
          <a:xfrm>
            <a:off x="272446" y="2615329"/>
            <a:ext cx="7452563" cy="2609729"/>
            <a:chOff x="272446" y="2615329"/>
            <a:chExt cx="7452563" cy="2609729"/>
          </a:xfrm>
        </p:grpSpPr>
        <p:sp>
          <p:nvSpPr>
            <p:cNvPr id="31" name="Dikdörtgen: Köşeleri Yuvarlatılmış 30">
              <a:extLst>
                <a:ext uri="{FF2B5EF4-FFF2-40B4-BE49-F238E27FC236}">
                  <a16:creationId xmlns:a16="http://schemas.microsoft.com/office/drawing/2014/main" id="{30C8BA34-2DE3-4DF8-9536-9743B76E6A2F}"/>
                </a:ext>
              </a:extLst>
            </p:cNvPr>
            <p:cNvSpPr/>
            <p:nvPr/>
          </p:nvSpPr>
          <p:spPr>
            <a:xfrm>
              <a:off x="272446" y="3218582"/>
              <a:ext cx="1396641" cy="671881"/>
            </a:xfrm>
            <a:prstGeom prst="roundRect">
              <a:avLst>
                <a:gd name="adj" fmla="val 1065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Memory Controller</a:t>
              </a:r>
            </a:p>
          </p:txBody>
        </p:sp>
        <p:cxnSp>
          <p:nvCxnSpPr>
            <p:cNvPr id="32" name="Düz Bağlayıcı 31">
              <a:extLst>
                <a:ext uri="{FF2B5EF4-FFF2-40B4-BE49-F238E27FC236}">
                  <a16:creationId xmlns:a16="http://schemas.microsoft.com/office/drawing/2014/main" id="{57B5267C-41F2-4B5A-B5BA-13395E241506}"/>
                </a:ext>
              </a:extLst>
            </p:cNvPr>
            <p:cNvCxnSpPr>
              <a:cxnSpLocks/>
            </p:cNvCxnSpPr>
            <p:nvPr/>
          </p:nvCxnSpPr>
          <p:spPr>
            <a:xfrm>
              <a:off x="1669087" y="3472207"/>
              <a:ext cx="599506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Düz Bağlayıcı 32">
              <a:extLst>
                <a:ext uri="{FF2B5EF4-FFF2-40B4-BE49-F238E27FC236}">
                  <a16:creationId xmlns:a16="http://schemas.microsoft.com/office/drawing/2014/main" id="{975881FF-EA47-471C-83A7-BAA6316169BE}"/>
                </a:ext>
              </a:extLst>
            </p:cNvPr>
            <p:cNvCxnSpPr>
              <a:cxnSpLocks/>
            </p:cNvCxnSpPr>
            <p:nvPr/>
          </p:nvCxnSpPr>
          <p:spPr>
            <a:xfrm>
              <a:off x="3269395" y="3025450"/>
              <a:ext cx="0" cy="212403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Düz Bağlayıcı 33">
              <a:extLst>
                <a:ext uri="{FF2B5EF4-FFF2-40B4-BE49-F238E27FC236}">
                  <a16:creationId xmlns:a16="http://schemas.microsoft.com/office/drawing/2014/main" id="{CCD63E56-9401-46FA-B8D3-797641474DA3}"/>
                </a:ext>
              </a:extLst>
            </p:cNvPr>
            <p:cNvCxnSpPr>
              <a:cxnSpLocks/>
            </p:cNvCxnSpPr>
            <p:nvPr/>
          </p:nvCxnSpPr>
          <p:spPr>
            <a:xfrm>
              <a:off x="2526960" y="3025450"/>
              <a:ext cx="0" cy="212403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Düz Bağlayıcı 34">
              <a:extLst>
                <a:ext uri="{FF2B5EF4-FFF2-40B4-BE49-F238E27FC236}">
                  <a16:creationId xmlns:a16="http://schemas.microsoft.com/office/drawing/2014/main" id="{FE8126ED-CF88-493A-B93C-553B974BD72F}"/>
                </a:ext>
              </a:extLst>
            </p:cNvPr>
            <p:cNvCxnSpPr>
              <a:cxnSpLocks/>
            </p:cNvCxnSpPr>
            <p:nvPr/>
          </p:nvCxnSpPr>
          <p:spPr>
            <a:xfrm>
              <a:off x="4781501" y="3025449"/>
              <a:ext cx="0" cy="212403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Düz Bağlayıcı 35">
              <a:extLst>
                <a:ext uri="{FF2B5EF4-FFF2-40B4-BE49-F238E27FC236}">
                  <a16:creationId xmlns:a16="http://schemas.microsoft.com/office/drawing/2014/main" id="{1FA213C3-C199-4C59-B6E5-817ED0C1A040}"/>
                </a:ext>
              </a:extLst>
            </p:cNvPr>
            <p:cNvCxnSpPr>
              <a:cxnSpLocks/>
            </p:cNvCxnSpPr>
            <p:nvPr/>
          </p:nvCxnSpPr>
          <p:spPr>
            <a:xfrm>
              <a:off x="5513450" y="3025448"/>
              <a:ext cx="0" cy="212403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Düz Bağlayıcı 36">
              <a:extLst>
                <a:ext uri="{FF2B5EF4-FFF2-40B4-BE49-F238E27FC236}">
                  <a16:creationId xmlns:a16="http://schemas.microsoft.com/office/drawing/2014/main" id="{0C04A4E2-F21A-481C-B8BF-8E0CD079DAEB}"/>
                </a:ext>
              </a:extLst>
            </p:cNvPr>
            <p:cNvCxnSpPr>
              <a:cxnSpLocks/>
            </p:cNvCxnSpPr>
            <p:nvPr/>
          </p:nvCxnSpPr>
          <p:spPr>
            <a:xfrm>
              <a:off x="4024386" y="3025450"/>
              <a:ext cx="0" cy="212403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Düz Bağlayıcı 38">
              <a:extLst>
                <a:ext uri="{FF2B5EF4-FFF2-40B4-BE49-F238E27FC236}">
                  <a16:creationId xmlns:a16="http://schemas.microsoft.com/office/drawing/2014/main" id="{FC37412F-7A7C-4ADC-9208-3863D9115E32}"/>
                </a:ext>
              </a:extLst>
            </p:cNvPr>
            <p:cNvCxnSpPr>
              <a:cxnSpLocks/>
            </p:cNvCxnSpPr>
            <p:nvPr/>
          </p:nvCxnSpPr>
          <p:spPr>
            <a:xfrm>
              <a:off x="1784525" y="3025448"/>
              <a:ext cx="0" cy="219961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id="{E8B91FC8-DC66-4190-84F8-3767D30D6913}"/>
                </a:ext>
              </a:extLst>
            </p:cNvPr>
            <p:cNvSpPr txBox="1"/>
            <p:nvPr/>
          </p:nvSpPr>
          <p:spPr>
            <a:xfrm>
              <a:off x="1570606" y="2624345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0</a:t>
              </a:r>
            </a:p>
          </p:txBody>
        </p:sp>
        <p:sp>
          <p:nvSpPr>
            <p:cNvPr id="41" name="Metin kutusu 40">
              <a:extLst>
                <a:ext uri="{FF2B5EF4-FFF2-40B4-BE49-F238E27FC236}">
                  <a16:creationId xmlns:a16="http://schemas.microsoft.com/office/drawing/2014/main" id="{FDBC840B-56C6-4664-A959-AE1F60C433E7}"/>
                </a:ext>
              </a:extLst>
            </p:cNvPr>
            <p:cNvSpPr txBox="1"/>
            <p:nvPr/>
          </p:nvSpPr>
          <p:spPr>
            <a:xfrm>
              <a:off x="2313041" y="2624345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</a:p>
          </p:txBody>
        </p:sp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D8B18681-B226-431E-9AC4-B439C89CCE10}"/>
                </a:ext>
              </a:extLst>
            </p:cNvPr>
            <p:cNvSpPr txBox="1"/>
            <p:nvPr/>
          </p:nvSpPr>
          <p:spPr>
            <a:xfrm>
              <a:off x="3048722" y="2616906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</a:p>
          </p:txBody>
        </p:sp>
        <p:sp>
          <p:nvSpPr>
            <p:cNvPr id="43" name="Metin kutusu 42">
              <a:extLst>
                <a:ext uri="{FF2B5EF4-FFF2-40B4-BE49-F238E27FC236}">
                  <a16:creationId xmlns:a16="http://schemas.microsoft.com/office/drawing/2014/main" id="{FEF4852A-C265-4DD0-BF51-EC337DD5C331}"/>
                </a:ext>
              </a:extLst>
            </p:cNvPr>
            <p:cNvSpPr txBox="1"/>
            <p:nvPr/>
          </p:nvSpPr>
          <p:spPr>
            <a:xfrm>
              <a:off x="3810467" y="2616906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:a16="http://schemas.microsoft.com/office/drawing/2014/main" id="{85BB8934-4170-4B33-A9AE-E9BA2AB57B92}"/>
                </a:ext>
              </a:extLst>
            </p:cNvPr>
            <p:cNvSpPr txBox="1"/>
            <p:nvPr/>
          </p:nvSpPr>
          <p:spPr>
            <a:xfrm>
              <a:off x="4572212" y="2624560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CACB57E0-D592-4E70-A754-9B25935D153F}"/>
                </a:ext>
              </a:extLst>
            </p:cNvPr>
            <p:cNvSpPr txBox="1"/>
            <p:nvPr/>
          </p:nvSpPr>
          <p:spPr>
            <a:xfrm>
              <a:off x="5305826" y="2618020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</a:p>
          </p:txBody>
        </p:sp>
        <p:sp>
          <p:nvSpPr>
            <p:cNvPr id="46" name="Metin kutusu 45">
              <a:extLst>
                <a:ext uri="{FF2B5EF4-FFF2-40B4-BE49-F238E27FC236}">
                  <a16:creationId xmlns:a16="http://schemas.microsoft.com/office/drawing/2014/main" id="{7253EB05-B760-410F-8776-2E40400C74D8}"/>
                </a:ext>
              </a:extLst>
            </p:cNvPr>
            <p:cNvSpPr txBox="1"/>
            <p:nvPr/>
          </p:nvSpPr>
          <p:spPr>
            <a:xfrm>
              <a:off x="894051" y="2615329"/>
              <a:ext cx="834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i="1" dirty="0">
                  <a:latin typeface="Roboto" panose="02000000000000000000" pitchFamily="2" charset="0"/>
                  <a:ea typeface="Roboto" panose="02000000000000000000" pitchFamily="2" charset="0"/>
                </a:rPr>
                <a:t>t    </a:t>
              </a:r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=</a:t>
              </a:r>
            </a:p>
          </p:txBody>
        </p:sp>
        <p:sp>
          <p:nvSpPr>
            <p:cNvPr id="70" name="Dikdörtgen: Köşeleri Yuvarlatılmış 69">
              <a:extLst>
                <a:ext uri="{FF2B5EF4-FFF2-40B4-BE49-F238E27FC236}">
                  <a16:creationId xmlns:a16="http://schemas.microsoft.com/office/drawing/2014/main" id="{E264FE3B-D0E4-4102-81A5-190E8E30D2A9}"/>
                </a:ext>
              </a:extLst>
            </p:cNvPr>
            <p:cNvSpPr/>
            <p:nvPr/>
          </p:nvSpPr>
          <p:spPr>
            <a:xfrm>
              <a:off x="6328368" y="3219209"/>
              <a:ext cx="1396641" cy="671881"/>
            </a:xfrm>
            <a:prstGeom prst="roundRect">
              <a:avLst>
                <a:gd name="adj" fmla="val 1065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DRAM</a:t>
              </a:r>
            </a:p>
          </p:txBody>
        </p:sp>
        <p:cxnSp>
          <p:nvCxnSpPr>
            <p:cNvPr id="73" name="Düz Bağlayıcı 72">
              <a:extLst>
                <a:ext uri="{FF2B5EF4-FFF2-40B4-BE49-F238E27FC236}">
                  <a16:creationId xmlns:a16="http://schemas.microsoft.com/office/drawing/2014/main" id="{597C8723-57A7-4B08-971D-59A484ACE0E5}"/>
                </a:ext>
              </a:extLst>
            </p:cNvPr>
            <p:cNvCxnSpPr>
              <a:cxnSpLocks/>
            </p:cNvCxnSpPr>
            <p:nvPr/>
          </p:nvCxnSpPr>
          <p:spPr>
            <a:xfrm>
              <a:off x="6257952" y="3025448"/>
              <a:ext cx="0" cy="212403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Metin kutusu 73">
              <a:extLst>
                <a:ext uri="{FF2B5EF4-FFF2-40B4-BE49-F238E27FC236}">
                  <a16:creationId xmlns:a16="http://schemas.microsoft.com/office/drawing/2014/main" id="{1EFDA8EA-F186-45DC-902B-0158C35AED93}"/>
                </a:ext>
              </a:extLst>
            </p:cNvPr>
            <p:cNvSpPr txBox="1"/>
            <p:nvPr/>
          </p:nvSpPr>
          <p:spPr>
            <a:xfrm>
              <a:off x="6050328" y="2618020"/>
              <a:ext cx="42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6</a:t>
              </a:r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3E05F892-400C-4362-ABCC-C39B6BD2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DRAM </a:t>
            </a:r>
            <a:r>
              <a:rPr lang="tr-TR" dirty="0" err="1"/>
              <a:t>Idleness</a:t>
            </a:r>
            <a:r>
              <a:rPr lang="tr-TR" dirty="0"/>
              <a:t> </a:t>
            </a:r>
            <a:r>
              <a:rPr lang="tr-TR" dirty="0" err="1"/>
              <a:t>Predictor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A6FF11D-EEA0-4299-B991-0006C8CB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294F720-D636-40AB-A8AA-C61F1EC7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30</a:t>
            </a:fld>
            <a:endParaRPr lang="tr-TR"/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1F44B202-0515-4F2E-9AEE-5DE4108E729E}"/>
              </a:ext>
            </a:extLst>
          </p:cNvPr>
          <p:cNvGrpSpPr/>
          <p:nvPr/>
        </p:nvGrpSpPr>
        <p:grpSpPr>
          <a:xfrm>
            <a:off x="272445" y="4208836"/>
            <a:ext cx="7453522" cy="687573"/>
            <a:chOff x="272445" y="4208836"/>
            <a:chExt cx="7453522" cy="687573"/>
          </a:xfrm>
        </p:grpSpPr>
        <p:sp>
          <p:nvSpPr>
            <p:cNvPr id="30" name="Dikdörtgen: Köşeleri Yuvarlatılmış 29">
              <a:extLst>
                <a:ext uri="{FF2B5EF4-FFF2-40B4-BE49-F238E27FC236}">
                  <a16:creationId xmlns:a16="http://schemas.microsoft.com/office/drawing/2014/main" id="{2239C4E0-3FA9-4A11-9433-6C32B42540A0}"/>
                </a:ext>
              </a:extLst>
            </p:cNvPr>
            <p:cNvSpPr/>
            <p:nvPr/>
          </p:nvSpPr>
          <p:spPr>
            <a:xfrm>
              <a:off x="272445" y="4224528"/>
              <a:ext cx="1396641" cy="671881"/>
            </a:xfrm>
            <a:prstGeom prst="roundRect">
              <a:avLst>
                <a:gd name="adj" fmla="val 1065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Memory Controller</a:t>
              </a:r>
            </a:p>
          </p:txBody>
        </p:sp>
        <p:cxnSp>
          <p:nvCxnSpPr>
            <p:cNvPr id="38" name="Düz Bağlayıcı 37">
              <a:extLst>
                <a:ext uri="{FF2B5EF4-FFF2-40B4-BE49-F238E27FC236}">
                  <a16:creationId xmlns:a16="http://schemas.microsoft.com/office/drawing/2014/main" id="{8E466B67-FB63-4727-986A-90AD7B697223}"/>
                </a:ext>
              </a:extLst>
            </p:cNvPr>
            <p:cNvCxnSpPr>
              <a:cxnSpLocks/>
            </p:cNvCxnSpPr>
            <p:nvPr/>
          </p:nvCxnSpPr>
          <p:spPr>
            <a:xfrm>
              <a:off x="1669087" y="4544777"/>
              <a:ext cx="590278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Dikdörtgen: Köşeleri Yuvarlatılmış 71">
              <a:extLst>
                <a:ext uri="{FF2B5EF4-FFF2-40B4-BE49-F238E27FC236}">
                  <a16:creationId xmlns:a16="http://schemas.microsoft.com/office/drawing/2014/main" id="{B4F7FB06-AC90-4ED5-A4A5-1B87EF40D161}"/>
                </a:ext>
              </a:extLst>
            </p:cNvPr>
            <p:cNvSpPr/>
            <p:nvPr/>
          </p:nvSpPr>
          <p:spPr>
            <a:xfrm>
              <a:off x="6329326" y="4208836"/>
              <a:ext cx="1396641" cy="671881"/>
            </a:xfrm>
            <a:prstGeom prst="roundRect">
              <a:avLst>
                <a:gd name="adj" fmla="val 1065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DRAM</a:t>
              </a:r>
            </a:p>
          </p:txBody>
        </p: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id="{ED59553A-46E5-456A-A274-17B35F39CDCF}"/>
              </a:ext>
            </a:extLst>
          </p:cNvPr>
          <p:cNvGrpSpPr/>
          <p:nvPr/>
        </p:nvGrpSpPr>
        <p:grpSpPr>
          <a:xfrm>
            <a:off x="1799205" y="4397318"/>
            <a:ext cx="1511583" cy="294918"/>
            <a:chOff x="1799205" y="4397318"/>
            <a:chExt cx="1511583" cy="294918"/>
          </a:xfrm>
        </p:grpSpPr>
        <p:sp>
          <p:nvSpPr>
            <p:cNvPr id="68" name="Dikdörtgen: Köşeleri Yuvarlatılmış 67">
              <a:extLst>
                <a:ext uri="{FF2B5EF4-FFF2-40B4-BE49-F238E27FC236}">
                  <a16:creationId xmlns:a16="http://schemas.microsoft.com/office/drawing/2014/main" id="{15574CA6-B05B-43D8-A069-08B72F4863C7}"/>
                </a:ext>
              </a:extLst>
            </p:cNvPr>
            <p:cNvSpPr/>
            <p:nvPr/>
          </p:nvSpPr>
          <p:spPr>
            <a:xfrm>
              <a:off x="1799205" y="4397318"/>
              <a:ext cx="742435" cy="294918"/>
            </a:xfrm>
            <a:prstGeom prst="roundRect">
              <a:avLst>
                <a:gd name="adj" fmla="val 3657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9" name="Dikdörtgen: Köşeleri Yuvarlatılmış 68">
              <a:extLst>
                <a:ext uri="{FF2B5EF4-FFF2-40B4-BE49-F238E27FC236}">
                  <a16:creationId xmlns:a16="http://schemas.microsoft.com/office/drawing/2014/main" id="{2348EEE8-8C2F-419F-B02E-6D13275D6CEB}"/>
                </a:ext>
              </a:extLst>
            </p:cNvPr>
            <p:cNvSpPr/>
            <p:nvPr/>
          </p:nvSpPr>
          <p:spPr>
            <a:xfrm>
              <a:off x="2568353" y="4397318"/>
              <a:ext cx="742435" cy="294918"/>
            </a:xfrm>
            <a:prstGeom prst="roundRect">
              <a:avLst>
                <a:gd name="adj" fmla="val 3657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#1</a:t>
              </a:r>
            </a:p>
          </p:txBody>
        </p:sp>
      </p:grpSp>
      <p:grpSp>
        <p:nvGrpSpPr>
          <p:cNvPr id="13" name="Grup 12">
            <a:extLst>
              <a:ext uri="{FF2B5EF4-FFF2-40B4-BE49-F238E27FC236}">
                <a16:creationId xmlns:a16="http://schemas.microsoft.com/office/drawing/2014/main" id="{12BA16DC-CE8F-4604-81D0-FFED89BED30C}"/>
              </a:ext>
            </a:extLst>
          </p:cNvPr>
          <p:cNvGrpSpPr/>
          <p:nvPr/>
        </p:nvGrpSpPr>
        <p:grpSpPr>
          <a:xfrm>
            <a:off x="1784525" y="3316359"/>
            <a:ext cx="4471360" cy="303307"/>
            <a:chOff x="1784525" y="3316359"/>
            <a:chExt cx="4471360" cy="303307"/>
          </a:xfrm>
        </p:grpSpPr>
        <p:grpSp>
          <p:nvGrpSpPr>
            <p:cNvPr id="48" name="Grup 47">
              <a:extLst>
                <a:ext uri="{FF2B5EF4-FFF2-40B4-BE49-F238E27FC236}">
                  <a16:creationId xmlns:a16="http://schemas.microsoft.com/office/drawing/2014/main" id="{06DDAAA1-9062-4911-80F8-11CCC1D1E24A}"/>
                </a:ext>
              </a:extLst>
            </p:cNvPr>
            <p:cNvGrpSpPr/>
            <p:nvPr/>
          </p:nvGrpSpPr>
          <p:grpSpPr>
            <a:xfrm>
              <a:off x="1784525" y="3316359"/>
              <a:ext cx="4471360" cy="294918"/>
              <a:chOff x="2333193" y="2822692"/>
              <a:chExt cx="4471360" cy="294918"/>
            </a:xfrm>
          </p:grpSpPr>
          <p:sp>
            <p:nvSpPr>
              <p:cNvPr id="65" name="Dikdörtgen: Köşeleri Yuvarlatılmış 64">
                <a:extLst>
                  <a:ext uri="{FF2B5EF4-FFF2-40B4-BE49-F238E27FC236}">
                    <a16:creationId xmlns:a16="http://schemas.microsoft.com/office/drawing/2014/main" id="{1DA13792-4416-4BF9-8B7F-CC50C23D50C4}"/>
                  </a:ext>
                </a:extLst>
              </p:cNvPr>
              <p:cNvSpPr/>
              <p:nvPr/>
            </p:nvSpPr>
            <p:spPr>
              <a:xfrm>
                <a:off x="2333193" y="2822692"/>
                <a:ext cx="742435" cy="294918"/>
              </a:xfrm>
              <a:prstGeom prst="roundRect">
                <a:avLst>
                  <a:gd name="adj" fmla="val 3657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#1</a:t>
                </a:r>
              </a:p>
            </p:txBody>
          </p:sp>
          <p:sp>
            <p:nvSpPr>
              <p:cNvPr id="66" name="Dikdörtgen: Köşeleri Yuvarlatılmış 65">
                <a:extLst>
                  <a:ext uri="{FF2B5EF4-FFF2-40B4-BE49-F238E27FC236}">
                    <a16:creationId xmlns:a16="http://schemas.microsoft.com/office/drawing/2014/main" id="{736EBF22-E4C2-430B-B84B-E78F5970C454}"/>
                  </a:ext>
                </a:extLst>
              </p:cNvPr>
              <p:cNvSpPr/>
              <p:nvPr/>
            </p:nvSpPr>
            <p:spPr>
              <a:xfrm>
                <a:off x="6062118" y="2822692"/>
                <a:ext cx="742435" cy="294918"/>
              </a:xfrm>
              <a:prstGeom prst="roundRect">
                <a:avLst>
                  <a:gd name="adj" fmla="val 3657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</p:grpSp>
        <p:sp>
          <p:nvSpPr>
            <p:cNvPr id="76" name="Dikdörtgen: Köşeleri Yuvarlatılmış 75">
              <a:extLst>
                <a:ext uri="{FF2B5EF4-FFF2-40B4-BE49-F238E27FC236}">
                  <a16:creationId xmlns:a16="http://schemas.microsoft.com/office/drawing/2014/main" id="{00F17B67-73C7-4FF2-AE0E-664D0CF1B213}"/>
                </a:ext>
              </a:extLst>
            </p:cNvPr>
            <p:cNvSpPr/>
            <p:nvPr/>
          </p:nvSpPr>
          <p:spPr>
            <a:xfrm>
              <a:off x="2548986" y="3324748"/>
              <a:ext cx="2946114" cy="294918"/>
            </a:xfrm>
            <a:prstGeom prst="roundRect">
              <a:avLst>
                <a:gd name="adj" fmla="val 36579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LONG IDLE PERIOD</a:t>
              </a:r>
            </a:p>
          </p:txBody>
        </p:sp>
      </p:grpSp>
      <p:grpSp>
        <p:nvGrpSpPr>
          <p:cNvPr id="12" name="Grup 11">
            <a:extLst>
              <a:ext uri="{FF2B5EF4-FFF2-40B4-BE49-F238E27FC236}">
                <a16:creationId xmlns:a16="http://schemas.microsoft.com/office/drawing/2014/main" id="{66A35323-B2AB-4CB3-BB05-94C34DE7209F}"/>
              </a:ext>
            </a:extLst>
          </p:cNvPr>
          <p:cNvGrpSpPr/>
          <p:nvPr/>
        </p:nvGrpSpPr>
        <p:grpSpPr>
          <a:xfrm>
            <a:off x="2939571" y="4692236"/>
            <a:ext cx="4724582" cy="1114030"/>
            <a:chOff x="2939571" y="4692236"/>
            <a:chExt cx="4724582" cy="1114030"/>
          </a:xfrm>
        </p:grpSpPr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86CAE5FB-49FC-4DC4-86D5-26CADAC04D7A}"/>
                </a:ext>
              </a:extLst>
            </p:cNvPr>
            <p:cNvSpPr txBox="1"/>
            <p:nvPr/>
          </p:nvSpPr>
          <p:spPr>
            <a:xfrm>
              <a:off x="3466208" y="5436934"/>
              <a:ext cx="4197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RECALL THE LONG IDLE PERIOD</a:t>
              </a:r>
            </a:p>
          </p:txBody>
        </p:sp>
        <p:cxnSp>
          <p:nvCxnSpPr>
            <p:cNvPr id="85" name="Düz Ok Bağlayıcısı 84">
              <a:extLst>
                <a:ext uri="{FF2B5EF4-FFF2-40B4-BE49-F238E27FC236}">
                  <a16:creationId xmlns:a16="http://schemas.microsoft.com/office/drawing/2014/main" id="{AD75F752-F1CC-43EB-AB7A-EA33A3ADB88B}"/>
                </a:ext>
              </a:extLst>
            </p:cNvPr>
            <p:cNvCxnSpPr>
              <a:cxnSpLocks/>
              <a:stCxn id="69" idx="2"/>
              <a:endCxn id="9" idx="1"/>
            </p:cNvCxnSpPr>
            <p:nvPr/>
          </p:nvCxnSpPr>
          <p:spPr>
            <a:xfrm>
              <a:off x="2939571" y="4692236"/>
              <a:ext cx="526637" cy="929364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ağ Ayraç 13">
            <a:extLst>
              <a:ext uri="{FF2B5EF4-FFF2-40B4-BE49-F238E27FC236}">
                <a16:creationId xmlns:a16="http://schemas.microsoft.com/office/drawing/2014/main" id="{3518C607-A813-4ED6-AA8D-BCD20EB23BA4}"/>
              </a:ext>
            </a:extLst>
          </p:cNvPr>
          <p:cNvSpPr/>
          <p:nvPr/>
        </p:nvSpPr>
        <p:spPr>
          <a:xfrm>
            <a:off x="7744948" y="3103575"/>
            <a:ext cx="338441" cy="901894"/>
          </a:xfrm>
          <a:prstGeom prst="rightBrace">
            <a:avLst>
              <a:gd name="adj1" fmla="val 50551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A57C00F4-58FC-4C9C-A530-5580365A05FD}"/>
              </a:ext>
            </a:extLst>
          </p:cNvPr>
          <p:cNvSpPr txBox="1"/>
          <p:nvPr/>
        </p:nvSpPr>
        <p:spPr>
          <a:xfrm>
            <a:off x="8032792" y="3206080"/>
            <a:ext cx="123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latin typeface="Roboto" panose="02000000000000000000" pitchFamily="2" charset="0"/>
                <a:ea typeface="Roboto" panose="02000000000000000000" pitchFamily="2" charset="0"/>
              </a:rPr>
              <a:t>Multiple</a:t>
            </a:r>
            <a:r>
              <a:rPr lang="tr-TR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b="1" dirty="0" err="1">
                <a:latin typeface="Roboto" panose="02000000000000000000" pitchFamily="2" charset="0"/>
                <a:ea typeface="Roboto" panose="02000000000000000000" pitchFamily="2" charset="0"/>
              </a:rPr>
              <a:t>times</a:t>
            </a:r>
            <a:endParaRPr lang="tr-TR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7" name="Grup 16">
            <a:extLst>
              <a:ext uri="{FF2B5EF4-FFF2-40B4-BE49-F238E27FC236}">
                <a16:creationId xmlns:a16="http://schemas.microsoft.com/office/drawing/2014/main" id="{39028DFD-3694-4810-8D12-708598BB75AC}"/>
              </a:ext>
            </a:extLst>
          </p:cNvPr>
          <p:cNvGrpSpPr/>
          <p:nvPr/>
        </p:nvGrpSpPr>
        <p:grpSpPr>
          <a:xfrm>
            <a:off x="2155743" y="2079763"/>
            <a:ext cx="4632562" cy="1236596"/>
            <a:chOff x="2155743" y="2079763"/>
            <a:chExt cx="4632562" cy="1236596"/>
          </a:xfrm>
        </p:grpSpPr>
        <p:cxnSp>
          <p:nvCxnSpPr>
            <p:cNvPr id="7" name="Düz Ok Bağlayıcısı 6">
              <a:extLst>
                <a:ext uri="{FF2B5EF4-FFF2-40B4-BE49-F238E27FC236}">
                  <a16:creationId xmlns:a16="http://schemas.microsoft.com/office/drawing/2014/main" id="{F286A42B-6D45-4F9C-B4D9-68F4F2DC92F2}"/>
                </a:ext>
              </a:extLst>
            </p:cNvPr>
            <p:cNvCxnSpPr>
              <a:cxnSpLocks/>
              <a:stCxn id="65" idx="0"/>
              <a:endCxn id="8" idx="1"/>
            </p:cNvCxnSpPr>
            <p:nvPr/>
          </p:nvCxnSpPr>
          <p:spPr>
            <a:xfrm flipV="1">
              <a:off x="2155743" y="2264429"/>
              <a:ext cx="1155045" cy="105193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Metin kutusu 7">
              <a:extLst>
                <a:ext uri="{FF2B5EF4-FFF2-40B4-BE49-F238E27FC236}">
                  <a16:creationId xmlns:a16="http://schemas.microsoft.com/office/drawing/2014/main" id="{6F8480D1-19D7-41F9-A8F2-AAEA2B572FDD}"/>
                </a:ext>
              </a:extLst>
            </p:cNvPr>
            <p:cNvSpPr txBox="1"/>
            <p:nvPr/>
          </p:nvSpPr>
          <p:spPr>
            <a:xfrm>
              <a:off x="3310788" y="2079763"/>
              <a:ext cx="3477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Roboto" panose="02000000000000000000" pitchFamily="2" charset="0"/>
                  <a:ea typeface="Roboto" panose="02000000000000000000" pitchFamily="2" charset="0"/>
                </a:rPr>
                <a:t>READ #ADDRESS_1</a:t>
              </a:r>
            </a:p>
          </p:txBody>
        </p:sp>
        <p:sp>
          <p:nvSpPr>
            <p:cNvPr id="18" name="Metin kutusu 17">
              <a:extLst>
                <a:ext uri="{FF2B5EF4-FFF2-40B4-BE49-F238E27FC236}">
                  <a16:creationId xmlns:a16="http://schemas.microsoft.com/office/drawing/2014/main" id="{6A877B0E-D5F8-4461-91AF-301C14618C2C}"/>
                </a:ext>
              </a:extLst>
            </p:cNvPr>
            <p:cNvSpPr txBox="1"/>
            <p:nvPr/>
          </p:nvSpPr>
          <p:spPr>
            <a:xfrm>
              <a:off x="3259664" y="2347272"/>
              <a:ext cx="34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Roboto" panose="02000000000000000000" pitchFamily="2" charset="0"/>
                  <a:ea typeface="Roboto" panose="02000000000000000000" pitchFamily="2" charset="0"/>
                </a:rPr>
                <a:t>(</a:t>
              </a:r>
              <a:r>
                <a:rPr lang="tr-TR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Followed</a:t>
              </a:r>
              <a:r>
                <a:rPr lang="tr-TR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tr-TR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by</a:t>
              </a:r>
              <a:r>
                <a:rPr lang="tr-TR" b="1" dirty="0">
                  <a:latin typeface="Roboto" panose="02000000000000000000" pitchFamily="2" charset="0"/>
                  <a:ea typeface="Roboto" panose="02000000000000000000" pitchFamily="2" charset="0"/>
                </a:rPr>
                <a:t> a </a:t>
              </a:r>
              <a:r>
                <a:rPr lang="tr-TR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long</a:t>
              </a:r>
              <a:r>
                <a:rPr lang="tr-TR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tr-TR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idle</a:t>
              </a:r>
              <a:r>
                <a:rPr lang="tr-TR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tr-TR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period</a:t>
              </a:r>
              <a:r>
                <a:rPr lang="tr-TR" b="1" dirty="0">
                  <a:latin typeface="Roboto" panose="02000000000000000000" pitchFamily="2" charset="0"/>
                  <a:ea typeface="Roboto" panose="02000000000000000000" pitchFamily="2" charset="0"/>
                </a:rPr>
                <a:t>)</a:t>
              </a:r>
            </a:p>
          </p:txBody>
        </p:sp>
      </p:grpSp>
      <p:grpSp>
        <p:nvGrpSpPr>
          <p:cNvPr id="20" name="Grup 19">
            <a:extLst>
              <a:ext uri="{FF2B5EF4-FFF2-40B4-BE49-F238E27FC236}">
                <a16:creationId xmlns:a16="http://schemas.microsoft.com/office/drawing/2014/main" id="{5FBBD7E2-E054-4239-8843-BE53E0E1FED1}"/>
              </a:ext>
            </a:extLst>
          </p:cNvPr>
          <p:cNvGrpSpPr/>
          <p:nvPr/>
        </p:nvGrpSpPr>
        <p:grpSpPr>
          <a:xfrm>
            <a:off x="3316563" y="4412337"/>
            <a:ext cx="2980395" cy="300138"/>
            <a:chOff x="3282758" y="4796318"/>
            <a:chExt cx="2980395" cy="300138"/>
          </a:xfrm>
        </p:grpSpPr>
        <p:grpSp>
          <p:nvGrpSpPr>
            <p:cNvPr id="86" name="Grup 85">
              <a:extLst>
                <a:ext uri="{FF2B5EF4-FFF2-40B4-BE49-F238E27FC236}">
                  <a16:creationId xmlns:a16="http://schemas.microsoft.com/office/drawing/2014/main" id="{EB3DB23C-C129-4C6C-B4A6-80C14AA66F8A}"/>
                </a:ext>
              </a:extLst>
            </p:cNvPr>
            <p:cNvGrpSpPr/>
            <p:nvPr/>
          </p:nvGrpSpPr>
          <p:grpSpPr>
            <a:xfrm>
              <a:off x="3282758" y="4796318"/>
              <a:ext cx="1476508" cy="297888"/>
              <a:chOff x="2302798" y="3674513"/>
              <a:chExt cx="1529743" cy="297888"/>
            </a:xfrm>
          </p:grpSpPr>
          <p:sp>
            <p:nvSpPr>
              <p:cNvPr id="87" name="Dikdörtgen: Köşeleri Yuvarlatılmış 86">
                <a:extLst>
                  <a:ext uri="{FF2B5EF4-FFF2-40B4-BE49-F238E27FC236}">
                    <a16:creationId xmlns:a16="http://schemas.microsoft.com/office/drawing/2014/main" id="{F94C5C97-B81D-442D-A05D-E162FCAD258B}"/>
                  </a:ext>
                </a:extLst>
              </p:cNvPr>
              <p:cNvSpPr/>
              <p:nvPr/>
            </p:nvSpPr>
            <p:spPr>
              <a:xfrm>
                <a:off x="2302798" y="3674513"/>
                <a:ext cx="729473" cy="294918"/>
              </a:xfrm>
              <a:prstGeom prst="roundRect">
                <a:avLst>
                  <a:gd name="adj" fmla="val 36579"/>
                </a:avLst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RNG</a:t>
                </a:r>
              </a:p>
            </p:txBody>
          </p:sp>
          <p:sp>
            <p:nvSpPr>
              <p:cNvPr id="88" name="Dikdörtgen: Köşeleri Yuvarlatılmış 87">
                <a:extLst>
                  <a:ext uri="{FF2B5EF4-FFF2-40B4-BE49-F238E27FC236}">
                    <a16:creationId xmlns:a16="http://schemas.microsoft.com/office/drawing/2014/main" id="{49F44158-BEBB-4D4C-862A-5D06B92D0A84}"/>
                  </a:ext>
                </a:extLst>
              </p:cNvPr>
              <p:cNvSpPr/>
              <p:nvPr/>
            </p:nvSpPr>
            <p:spPr>
              <a:xfrm>
                <a:off x="3060997" y="3677483"/>
                <a:ext cx="771544" cy="294918"/>
              </a:xfrm>
              <a:prstGeom prst="roundRect">
                <a:avLst>
                  <a:gd name="adj" fmla="val 36579"/>
                </a:avLst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RNG</a:t>
                </a:r>
              </a:p>
            </p:txBody>
          </p:sp>
        </p:grpSp>
        <p:grpSp>
          <p:nvGrpSpPr>
            <p:cNvPr id="90" name="Grup 89">
              <a:extLst>
                <a:ext uri="{FF2B5EF4-FFF2-40B4-BE49-F238E27FC236}">
                  <a16:creationId xmlns:a16="http://schemas.microsoft.com/office/drawing/2014/main" id="{35C67C70-07DA-4767-895A-D3CBE0DCA9F1}"/>
                </a:ext>
              </a:extLst>
            </p:cNvPr>
            <p:cNvGrpSpPr/>
            <p:nvPr/>
          </p:nvGrpSpPr>
          <p:grpSpPr>
            <a:xfrm>
              <a:off x="4786130" y="4799111"/>
              <a:ext cx="1477023" cy="297345"/>
              <a:chOff x="2302798" y="3672086"/>
              <a:chExt cx="1530273" cy="297345"/>
            </a:xfrm>
          </p:grpSpPr>
          <p:sp>
            <p:nvSpPr>
              <p:cNvPr id="91" name="Dikdörtgen: Köşeleri Yuvarlatılmış 90">
                <a:extLst>
                  <a:ext uri="{FF2B5EF4-FFF2-40B4-BE49-F238E27FC236}">
                    <a16:creationId xmlns:a16="http://schemas.microsoft.com/office/drawing/2014/main" id="{7D2B0323-D58A-44D0-B44F-B157503D28A8}"/>
                  </a:ext>
                </a:extLst>
              </p:cNvPr>
              <p:cNvSpPr/>
              <p:nvPr/>
            </p:nvSpPr>
            <p:spPr>
              <a:xfrm>
                <a:off x="2302798" y="3674513"/>
                <a:ext cx="729473" cy="294918"/>
              </a:xfrm>
              <a:prstGeom prst="roundRect">
                <a:avLst>
                  <a:gd name="adj" fmla="val 36579"/>
                </a:avLst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RNG</a:t>
                </a:r>
              </a:p>
            </p:txBody>
          </p:sp>
          <p:sp>
            <p:nvSpPr>
              <p:cNvPr id="92" name="Dikdörtgen: Köşeleri Yuvarlatılmış 91">
                <a:extLst>
                  <a:ext uri="{FF2B5EF4-FFF2-40B4-BE49-F238E27FC236}">
                    <a16:creationId xmlns:a16="http://schemas.microsoft.com/office/drawing/2014/main" id="{9D81119B-A291-476A-A462-25F2A2FBCF3D}"/>
                  </a:ext>
                </a:extLst>
              </p:cNvPr>
              <p:cNvSpPr/>
              <p:nvPr/>
            </p:nvSpPr>
            <p:spPr>
              <a:xfrm>
                <a:off x="3061528" y="3672086"/>
                <a:ext cx="771543" cy="294918"/>
              </a:xfrm>
              <a:prstGeom prst="roundRect">
                <a:avLst>
                  <a:gd name="adj" fmla="val 36579"/>
                </a:avLst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RNG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08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09F49E-6EF2-417A-9199-9E27A407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DRAM </a:t>
            </a:r>
            <a:r>
              <a:rPr lang="tr-TR" dirty="0" err="1"/>
              <a:t>Idleness</a:t>
            </a:r>
            <a:r>
              <a:rPr lang="tr-TR" dirty="0"/>
              <a:t> </a:t>
            </a:r>
            <a:r>
              <a:rPr lang="tr-TR" dirty="0" err="1"/>
              <a:t>Predictor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6BB7047-9943-43CD-B31D-5F175342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7A73A4B-5616-4978-9E07-F870CA14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31</a:t>
            </a:fld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4744C20-FB6C-43D4-A69C-362D3740DDB0}"/>
              </a:ext>
            </a:extLst>
          </p:cNvPr>
          <p:cNvSpPr/>
          <p:nvPr/>
        </p:nvSpPr>
        <p:spPr>
          <a:xfrm>
            <a:off x="1935579" y="2182091"/>
            <a:ext cx="4599710" cy="2953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DRAM </a:t>
            </a:r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</a:rPr>
              <a:t>Idleness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</a:rPr>
              <a:t>Predictor</a:t>
            </a:r>
            <a:endParaRPr lang="tr-T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Tablo 7">
            <a:extLst>
              <a:ext uri="{FF2B5EF4-FFF2-40B4-BE49-F238E27FC236}">
                <a16:creationId xmlns:a16="http://schemas.microsoft.com/office/drawing/2014/main" id="{9000D65B-9043-48DF-8510-D768DA37C3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89616" y="2778142"/>
          <a:ext cx="1415934" cy="1920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15934">
                  <a:extLst>
                    <a:ext uri="{9D8B030D-6E8A-4147-A177-3AD203B41FA5}">
                      <a16:colId xmlns:a16="http://schemas.microsoft.com/office/drawing/2014/main" val="904615642"/>
                    </a:ext>
                  </a:extLst>
                </a:gridCol>
              </a:tblGrid>
              <a:tr h="174952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747478"/>
                  </a:ext>
                </a:extLst>
              </a:tr>
              <a:tr h="174952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40492"/>
                  </a:ext>
                </a:extLst>
              </a:tr>
              <a:tr h="174952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64924"/>
                  </a:ext>
                </a:extLst>
              </a:tr>
              <a:tr h="174952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699816"/>
                  </a:ext>
                </a:extLst>
              </a:tr>
              <a:tr h="174952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96153"/>
                  </a:ext>
                </a:extLst>
              </a:tr>
              <a:tr h="174952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770171"/>
                  </a:ext>
                </a:extLst>
              </a:tr>
              <a:tr h="174952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293589"/>
                  </a:ext>
                </a:extLst>
              </a:tr>
            </a:tbl>
          </a:graphicData>
        </a:graphic>
      </p:graphicFrame>
      <p:sp>
        <p:nvSpPr>
          <p:cNvPr id="9" name="Metin kutusu 8">
            <a:extLst>
              <a:ext uri="{FF2B5EF4-FFF2-40B4-BE49-F238E27FC236}">
                <a16:creationId xmlns:a16="http://schemas.microsoft.com/office/drawing/2014/main" id="{829184BF-100A-4437-BCF5-08A075C64D19}"/>
              </a:ext>
            </a:extLst>
          </p:cNvPr>
          <p:cNvSpPr txBox="1"/>
          <p:nvPr/>
        </p:nvSpPr>
        <p:spPr>
          <a:xfrm>
            <a:off x="4582257" y="4698382"/>
            <a:ext cx="181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latin typeface="+mj-lt"/>
                <a:ea typeface="Roboto" panose="02000000000000000000" pitchFamily="2" charset="0"/>
              </a:rPr>
              <a:t>Predictor</a:t>
            </a:r>
            <a:r>
              <a:rPr lang="tr-TR" b="1" dirty="0">
                <a:latin typeface="+mj-lt"/>
                <a:ea typeface="Roboto" panose="02000000000000000000" pitchFamily="2" charset="0"/>
              </a:rPr>
              <a:t> </a:t>
            </a:r>
            <a:r>
              <a:rPr lang="tr-TR" b="1" dirty="0" err="1">
                <a:latin typeface="+mj-lt"/>
                <a:ea typeface="Roboto" panose="02000000000000000000" pitchFamily="2" charset="0"/>
              </a:rPr>
              <a:t>Table</a:t>
            </a:r>
            <a:endParaRPr lang="tr-TR" b="1" dirty="0">
              <a:latin typeface="+mj-lt"/>
              <a:ea typeface="Roboto" panose="02000000000000000000" pitchFamily="2" charset="0"/>
            </a:endParaRPr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ED5F63B7-55F2-4D7A-8A4A-81EAD76E053B}"/>
              </a:ext>
            </a:extLst>
          </p:cNvPr>
          <p:cNvCxnSpPr>
            <a:cxnSpLocks/>
          </p:cNvCxnSpPr>
          <p:nvPr/>
        </p:nvCxnSpPr>
        <p:spPr>
          <a:xfrm>
            <a:off x="6110415" y="2906990"/>
            <a:ext cx="849746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8487C90-B7E8-4F41-BD93-D51806512147}"/>
              </a:ext>
            </a:extLst>
          </p:cNvPr>
          <p:cNvSpPr txBox="1"/>
          <p:nvPr/>
        </p:nvSpPr>
        <p:spPr>
          <a:xfrm>
            <a:off x="6876220" y="2384065"/>
            <a:ext cx="175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latin typeface="+mj-lt"/>
                <a:ea typeface="Roboto" panose="02000000000000000000" pitchFamily="2" charset="0"/>
              </a:rPr>
              <a:t>2-bit </a:t>
            </a:r>
            <a:r>
              <a:rPr lang="tr-TR" sz="1600" b="1" dirty="0" err="1">
                <a:latin typeface="+mj-lt"/>
                <a:ea typeface="Roboto" panose="02000000000000000000" pitchFamily="2" charset="0"/>
              </a:rPr>
              <a:t>saturating</a:t>
            </a:r>
            <a:r>
              <a:rPr lang="tr-TR" sz="1600" b="1" dirty="0">
                <a:latin typeface="+mj-lt"/>
                <a:ea typeface="Roboto" panose="02000000000000000000" pitchFamily="2" charset="0"/>
              </a:rPr>
              <a:t> </a:t>
            </a:r>
            <a:r>
              <a:rPr lang="tr-TR" sz="1600" b="1" dirty="0" err="1">
                <a:latin typeface="+mj-lt"/>
                <a:ea typeface="Roboto" panose="02000000000000000000" pitchFamily="2" charset="0"/>
              </a:rPr>
              <a:t>counter</a:t>
            </a:r>
            <a:endParaRPr lang="tr-TR" sz="1600" b="1" dirty="0">
              <a:latin typeface="+mj-lt"/>
              <a:ea typeface="Roboto" panose="02000000000000000000" pitchFamily="2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C213A860-6D20-4DDD-AA80-07119C6A425A}"/>
              </a:ext>
            </a:extLst>
          </p:cNvPr>
          <p:cNvSpPr/>
          <p:nvPr/>
        </p:nvSpPr>
        <p:spPr>
          <a:xfrm>
            <a:off x="2368992" y="2778142"/>
            <a:ext cx="1986513" cy="59200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Last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Accessed</a:t>
            </a:r>
            <a:r>
              <a:rPr lang="tr-TR" b="1" dirty="0">
                <a:solidFill>
                  <a:schemeClr val="tx1"/>
                </a:solidFill>
              </a:rPr>
              <a:t> Memory </a:t>
            </a:r>
            <a:r>
              <a:rPr lang="tr-TR" b="1" dirty="0" err="1">
                <a:solidFill>
                  <a:schemeClr val="tx1"/>
                </a:solidFill>
              </a:rPr>
              <a:t>Address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0C74BEBC-8A25-433B-A494-356B63CEA99B}"/>
              </a:ext>
            </a:extLst>
          </p:cNvPr>
          <p:cNvSpPr/>
          <p:nvPr/>
        </p:nvSpPr>
        <p:spPr>
          <a:xfrm>
            <a:off x="2368992" y="4106376"/>
            <a:ext cx="1974505" cy="59200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Idle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Period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Length</a:t>
            </a:r>
            <a:r>
              <a:rPr lang="tr-TR" b="1" dirty="0">
                <a:solidFill>
                  <a:schemeClr val="tx1"/>
                </a:solidFill>
              </a:rPr>
              <a:t> (CTR)</a:t>
            </a:r>
          </a:p>
        </p:txBody>
      </p:sp>
      <p:cxnSp>
        <p:nvCxnSpPr>
          <p:cNvPr id="18" name="Bağlayıcı: Dirsek 17">
            <a:extLst>
              <a:ext uri="{FF2B5EF4-FFF2-40B4-BE49-F238E27FC236}">
                <a16:creationId xmlns:a16="http://schemas.microsoft.com/office/drawing/2014/main" id="{9BF10826-1699-4C18-BF0E-7BC707A8A2FB}"/>
              </a:ext>
            </a:extLst>
          </p:cNvPr>
          <p:cNvCxnSpPr>
            <a:cxnSpLocks/>
            <a:stCxn id="14" idx="3"/>
            <a:endCxn id="7" idx="1"/>
          </p:cNvCxnSpPr>
          <p:nvPr/>
        </p:nvCxnSpPr>
        <p:spPr>
          <a:xfrm>
            <a:off x="4355505" y="3074145"/>
            <a:ext cx="434111" cy="66411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65B5706D-244F-4969-9032-724D9C7F355F}"/>
              </a:ext>
            </a:extLst>
          </p:cNvPr>
          <p:cNvCxnSpPr>
            <a:cxnSpLocks/>
          </p:cNvCxnSpPr>
          <p:nvPr/>
        </p:nvCxnSpPr>
        <p:spPr>
          <a:xfrm>
            <a:off x="1002706" y="3064349"/>
            <a:ext cx="136628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656C48A-E8D5-4850-A0B3-8F6ACAB693A5}"/>
              </a:ext>
            </a:extLst>
          </p:cNvPr>
          <p:cNvSpPr/>
          <p:nvPr/>
        </p:nvSpPr>
        <p:spPr>
          <a:xfrm>
            <a:off x="1259841" y="2855047"/>
            <a:ext cx="418603" cy="41860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C77CC579-934E-4C0F-968A-B22C1A80BEDE}"/>
              </a:ext>
            </a:extLst>
          </p:cNvPr>
          <p:cNvSpPr txBox="1"/>
          <p:nvPr/>
        </p:nvSpPr>
        <p:spPr>
          <a:xfrm>
            <a:off x="838526" y="3254401"/>
            <a:ext cx="105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Channel is </a:t>
            </a:r>
            <a:r>
              <a:rPr lang="tr-TR" sz="1600" b="1" dirty="0" err="1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idle</a:t>
            </a:r>
            <a:endParaRPr lang="tr-TR" sz="1600" b="1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C26650-B109-48CF-86E9-9B41B4595426}"/>
              </a:ext>
            </a:extLst>
          </p:cNvPr>
          <p:cNvSpPr/>
          <p:nvPr/>
        </p:nvSpPr>
        <p:spPr>
          <a:xfrm>
            <a:off x="4049324" y="3472610"/>
            <a:ext cx="418603" cy="41860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09B6FFC4-4379-4336-9465-11005A8E0F60}"/>
              </a:ext>
            </a:extLst>
          </p:cNvPr>
          <p:cNvSpPr txBox="1"/>
          <p:nvPr/>
        </p:nvSpPr>
        <p:spPr>
          <a:xfrm>
            <a:off x="2315863" y="3439738"/>
            <a:ext cx="173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check</a:t>
            </a:r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600" i="1" dirty="0" err="1">
                <a:latin typeface="Roboto" panose="02000000000000000000" pitchFamily="2" charset="0"/>
                <a:ea typeface="Roboto" panose="02000000000000000000" pitchFamily="2" charset="0"/>
              </a:rPr>
              <a:t>predictor</a:t>
            </a:r>
            <a:r>
              <a:rPr lang="tr-TR" sz="1600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600" i="1" dirty="0" err="1">
                <a:latin typeface="Roboto" panose="02000000000000000000" pitchFamily="2" charset="0"/>
                <a:ea typeface="Roboto" panose="02000000000000000000" pitchFamily="2" charset="0"/>
              </a:rPr>
              <a:t>table</a:t>
            </a:r>
            <a:endParaRPr lang="tr-TR" sz="16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2" name="Düz Ok Bağlayıcısı 31">
            <a:extLst>
              <a:ext uri="{FF2B5EF4-FFF2-40B4-BE49-F238E27FC236}">
                <a16:creationId xmlns:a16="http://schemas.microsoft.com/office/drawing/2014/main" id="{4FE74FE0-263A-48F1-98C3-5EA39410EDD2}"/>
              </a:ext>
            </a:extLst>
          </p:cNvPr>
          <p:cNvCxnSpPr>
            <a:cxnSpLocks/>
          </p:cNvCxnSpPr>
          <p:nvPr/>
        </p:nvCxnSpPr>
        <p:spPr>
          <a:xfrm>
            <a:off x="1438889" y="4401437"/>
            <a:ext cx="94544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5795F7D1-8A13-4F72-AE05-5CB85DFE723E}"/>
              </a:ext>
            </a:extLst>
          </p:cNvPr>
          <p:cNvSpPr txBox="1"/>
          <p:nvPr/>
        </p:nvSpPr>
        <p:spPr>
          <a:xfrm>
            <a:off x="6820899" y="4365138"/>
            <a:ext cx="186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err="1">
                <a:latin typeface="Roboto" panose="02000000000000000000" pitchFamily="2" charset="0"/>
                <a:ea typeface="Roboto" panose="02000000000000000000" pitchFamily="2" charset="0"/>
              </a:rPr>
              <a:t>Prediction</a:t>
            </a:r>
            <a:endParaRPr lang="tr-TR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E65DDBE-49BF-46F3-B075-7DCC3531D416}"/>
              </a:ext>
            </a:extLst>
          </p:cNvPr>
          <p:cNvSpPr/>
          <p:nvPr/>
        </p:nvSpPr>
        <p:spPr>
          <a:xfrm>
            <a:off x="1726277" y="4192136"/>
            <a:ext cx="418603" cy="41860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10E029D-D621-48B5-8FD1-13880F8F2D9C}"/>
              </a:ext>
            </a:extLst>
          </p:cNvPr>
          <p:cNvSpPr txBox="1"/>
          <p:nvPr/>
        </p:nvSpPr>
        <p:spPr>
          <a:xfrm>
            <a:off x="133004" y="4550643"/>
            <a:ext cx="173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increment</a:t>
            </a:r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600" i="1" dirty="0" err="1">
                <a:latin typeface="Roboto" panose="02000000000000000000" pitchFamily="2" charset="0"/>
                <a:ea typeface="Roboto" panose="02000000000000000000" pitchFamily="2" charset="0"/>
              </a:rPr>
              <a:t>idle</a:t>
            </a:r>
            <a:r>
              <a:rPr lang="tr-TR" sz="1600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600" i="1" dirty="0" err="1">
                <a:latin typeface="Roboto" panose="02000000000000000000" pitchFamily="2" charset="0"/>
                <a:ea typeface="Roboto" panose="02000000000000000000" pitchFamily="2" charset="0"/>
              </a:rPr>
              <a:t>period</a:t>
            </a:r>
            <a:r>
              <a:rPr lang="tr-TR" sz="1600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600" i="1" dirty="0" err="1">
                <a:latin typeface="Roboto" panose="02000000000000000000" pitchFamily="2" charset="0"/>
                <a:ea typeface="Roboto" panose="02000000000000000000" pitchFamily="2" charset="0"/>
              </a:rPr>
              <a:t>length</a:t>
            </a:r>
            <a:endParaRPr lang="tr-TR" sz="16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7" name="Bağlayıcı: Dirsek 36">
            <a:extLst>
              <a:ext uri="{FF2B5EF4-FFF2-40B4-BE49-F238E27FC236}">
                <a16:creationId xmlns:a16="http://schemas.microsoft.com/office/drawing/2014/main" id="{217199FF-89A9-4F8D-967F-DECEC9FE0B4C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205550" y="3738262"/>
            <a:ext cx="615349" cy="806715"/>
          </a:xfrm>
          <a:prstGeom prst="bentConnector3">
            <a:avLst>
              <a:gd name="adj1" fmla="val 36069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72E8D64-3B62-4DCC-A909-540F49744834}"/>
              </a:ext>
            </a:extLst>
          </p:cNvPr>
          <p:cNvSpPr/>
          <p:nvPr/>
        </p:nvSpPr>
        <p:spPr>
          <a:xfrm>
            <a:off x="6250893" y="3897074"/>
            <a:ext cx="418603" cy="41860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grpSp>
        <p:nvGrpSpPr>
          <p:cNvPr id="70" name="Grup 69">
            <a:extLst>
              <a:ext uri="{FF2B5EF4-FFF2-40B4-BE49-F238E27FC236}">
                <a16:creationId xmlns:a16="http://schemas.microsoft.com/office/drawing/2014/main" id="{A23D1EDA-929B-4CFF-A930-8CEA1AFB0959}"/>
              </a:ext>
            </a:extLst>
          </p:cNvPr>
          <p:cNvGrpSpPr/>
          <p:nvPr/>
        </p:nvGrpSpPr>
        <p:grpSpPr>
          <a:xfrm>
            <a:off x="7360611" y="3114291"/>
            <a:ext cx="1180542" cy="864436"/>
            <a:chOff x="7235560" y="2765128"/>
            <a:chExt cx="1473011" cy="1078592"/>
          </a:xfrm>
        </p:grpSpPr>
        <p:cxnSp>
          <p:nvCxnSpPr>
            <p:cNvPr id="10" name="Düz Ok Bağlayıcısı 9">
              <a:extLst>
                <a:ext uri="{FF2B5EF4-FFF2-40B4-BE49-F238E27FC236}">
                  <a16:creationId xmlns:a16="http://schemas.microsoft.com/office/drawing/2014/main" id="{48C0882C-3E28-48AB-97A2-DFD10216A6D8}"/>
                </a:ext>
              </a:extLst>
            </p:cNvPr>
            <p:cNvCxnSpPr>
              <a:cxnSpLocks/>
              <a:stCxn id="33" idx="7"/>
              <a:endCxn id="34" idx="1"/>
            </p:cNvCxnSpPr>
            <p:nvPr/>
          </p:nvCxnSpPr>
          <p:spPr>
            <a:xfrm>
              <a:off x="7597011" y="2826431"/>
              <a:ext cx="745054" cy="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Düz Ok Bağlayıcısı 38">
              <a:extLst>
                <a:ext uri="{FF2B5EF4-FFF2-40B4-BE49-F238E27FC236}">
                  <a16:creationId xmlns:a16="http://schemas.microsoft.com/office/drawing/2014/main" id="{4A70F56B-E1CA-4D86-BF5C-E706881BF098}"/>
                </a:ext>
              </a:extLst>
            </p:cNvPr>
            <p:cNvCxnSpPr>
              <a:cxnSpLocks/>
              <a:stCxn id="34" idx="5"/>
              <a:endCxn id="35" idx="7"/>
            </p:cNvCxnSpPr>
            <p:nvPr/>
          </p:nvCxnSpPr>
          <p:spPr>
            <a:xfrm>
              <a:off x="8638062" y="3122428"/>
              <a:ext cx="9206" cy="363992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Düz Ok Bağlayıcısı 39">
              <a:extLst>
                <a:ext uri="{FF2B5EF4-FFF2-40B4-BE49-F238E27FC236}">
                  <a16:creationId xmlns:a16="http://schemas.microsoft.com/office/drawing/2014/main" id="{1840B450-B137-491A-B7A8-E0FAE7A03AE0}"/>
                </a:ext>
              </a:extLst>
            </p:cNvPr>
            <p:cNvCxnSpPr>
              <a:cxnSpLocks/>
              <a:stCxn id="35" idx="2"/>
              <a:endCxn id="38" idx="6"/>
            </p:cNvCxnSpPr>
            <p:nvPr/>
          </p:nvCxnSpPr>
          <p:spPr>
            <a:xfrm flipH="1" flipV="1">
              <a:off x="7654163" y="3629875"/>
              <a:ext cx="635805" cy="454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Düz Ok Bağlayıcısı 46">
              <a:extLst>
                <a:ext uri="{FF2B5EF4-FFF2-40B4-BE49-F238E27FC236}">
                  <a16:creationId xmlns:a16="http://schemas.microsoft.com/office/drawing/2014/main" id="{942A21C6-DD5E-41E3-ABC9-BBE204E23F58}"/>
                </a:ext>
              </a:extLst>
            </p:cNvPr>
            <p:cNvCxnSpPr>
              <a:cxnSpLocks/>
              <a:stCxn id="35" idx="1"/>
              <a:endCxn id="34" idx="3"/>
            </p:cNvCxnSpPr>
            <p:nvPr/>
          </p:nvCxnSpPr>
          <p:spPr>
            <a:xfrm flipH="1" flipV="1">
              <a:off x="8342065" y="3122428"/>
              <a:ext cx="9206" cy="3639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Düz Ok Bağlayıcısı 51">
              <a:extLst>
                <a:ext uri="{FF2B5EF4-FFF2-40B4-BE49-F238E27FC236}">
                  <a16:creationId xmlns:a16="http://schemas.microsoft.com/office/drawing/2014/main" id="{DA324AAC-BF82-45AC-B610-1CBC7B6E4633}"/>
                </a:ext>
              </a:extLst>
            </p:cNvPr>
            <p:cNvCxnSpPr>
              <a:cxnSpLocks/>
              <a:stCxn id="38" idx="5"/>
              <a:endCxn id="35" idx="3"/>
            </p:cNvCxnSpPr>
            <p:nvPr/>
          </p:nvCxnSpPr>
          <p:spPr>
            <a:xfrm>
              <a:off x="7592860" y="3777873"/>
              <a:ext cx="758411" cy="45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ağlayıcı: Dirsek 60">
              <a:extLst>
                <a:ext uri="{FF2B5EF4-FFF2-40B4-BE49-F238E27FC236}">
                  <a16:creationId xmlns:a16="http://schemas.microsoft.com/office/drawing/2014/main" id="{8299AF1B-B7CE-4EC9-953F-0594C162FD03}"/>
                </a:ext>
              </a:extLst>
            </p:cNvPr>
            <p:cNvCxnSpPr>
              <a:cxnSpLocks/>
              <a:stCxn id="33" idx="0"/>
              <a:endCxn id="33" idx="2"/>
            </p:cNvCxnSpPr>
            <p:nvPr/>
          </p:nvCxnSpPr>
          <p:spPr>
            <a:xfrm rot="16200000" flipH="1" flipV="1">
              <a:off x="7239711" y="2765128"/>
              <a:ext cx="209302" cy="209302"/>
            </a:xfrm>
            <a:prstGeom prst="bentConnector4">
              <a:avLst>
                <a:gd name="adj1" fmla="val -50969"/>
                <a:gd name="adj2" fmla="val 20922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Bağlayıcı: Dirsek 64">
              <a:extLst>
                <a:ext uri="{FF2B5EF4-FFF2-40B4-BE49-F238E27FC236}">
                  <a16:creationId xmlns:a16="http://schemas.microsoft.com/office/drawing/2014/main" id="{010B3AAB-7C98-4135-BCE7-99BC91D0CF61}"/>
                </a:ext>
              </a:extLst>
            </p:cNvPr>
            <p:cNvCxnSpPr>
              <a:cxnSpLocks/>
              <a:stCxn id="38" idx="4"/>
              <a:endCxn id="38" idx="2"/>
            </p:cNvCxnSpPr>
            <p:nvPr/>
          </p:nvCxnSpPr>
          <p:spPr>
            <a:xfrm rot="5400000" flipH="1">
              <a:off x="7235560" y="3629875"/>
              <a:ext cx="209301" cy="209302"/>
            </a:xfrm>
            <a:prstGeom prst="bentConnector4">
              <a:avLst>
                <a:gd name="adj1" fmla="val -32767"/>
                <a:gd name="adj2" fmla="val 209220"/>
              </a:avLst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F5BBA49-D2C4-4C2E-BCB9-CC1113984B2D}"/>
                </a:ext>
              </a:extLst>
            </p:cNvPr>
            <p:cNvSpPr/>
            <p:nvPr/>
          </p:nvSpPr>
          <p:spPr>
            <a:xfrm>
              <a:off x="7239711" y="2765128"/>
              <a:ext cx="418603" cy="41860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0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7442959-3FC8-43A5-B1A0-82858DABAD83}"/>
                </a:ext>
              </a:extLst>
            </p:cNvPr>
            <p:cNvSpPr/>
            <p:nvPr/>
          </p:nvSpPr>
          <p:spPr>
            <a:xfrm>
              <a:off x="8280762" y="2765128"/>
              <a:ext cx="418603" cy="41860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DE3B89B-3C50-4FF7-9627-6480DA376D47}"/>
                </a:ext>
              </a:extLst>
            </p:cNvPr>
            <p:cNvSpPr/>
            <p:nvPr/>
          </p:nvSpPr>
          <p:spPr>
            <a:xfrm>
              <a:off x="8289968" y="3425117"/>
              <a:ext cx="418603" cy="41860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2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0D9119E-C514-400A-BF1D-E3354C69BB1E}"/>
                </a:ext>
              </a:extLst>
            </p:cNvPr>
            <p:cNvSpPr/>
            <p:nvPr/>
          </p:nvSpPr>
          <p:spPr>
            <a:xfrm>
              <a:off x="7235560" y="3420573"/>
              <a:ext cx="418603" cy="41860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</a:p>
          </p:txBody>
        </p:sp>
        <p:cxnSp>
          <p:nvCxnSpPr>
            <p:cNvPr id="42" name="Düz Ok Bağlayıcısı 41">
              <a:extLst>
                <a:ext uri="{FF2B5EF4-FFF2-40B4-BE49-F238E27FC236}">
                  <a16:creationId xmlns:a16="http://schemas.microsoft.com/office/drawing/2014/main" id="{42B4C4E9-C686-4178-AEFC-1D0E0D8B5671}"/>
                </a:ext>
              </a:extLst>
            </p:cNvPr>
            <p:cNvCxnSpPr>
              <a:cxnSpLocks/>
              <a:stCxn id="34" idx="2"/>
              <a:endCxn id="33" idx="6"/>
            </p:cNvCxnSpPr>
            <p:nvPr/>
          </p:nvCxnSpPr>
          <p:spPr>
            <a:xfrm flipH="1">
              <a:off x="7658314" y="2974430"/>
              <a:ext cx="6224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İçerik Yer Tutucusu 2">
            <a:extLst>
              <a:ext uri="{FF2B5EF4-FFF2-40B4-BE49-F238E27FC236}">
                <a16:creationId xmlns:a16="http://schemas.microsoft.com/office/drawing/2014/main" id="{5DA91521-A64D-497E-B294-E2BD5141B1A6}"/>
              </a:ext>
            </a:extLst>
          </p:cNvPr>
          <p:cNvSpPr txBox="1">
            <a:spLocks/>
          </p:cNvSpPr>
          <p:nvPr/>
        </p:nvSpPr>
        <p:spPr>
          <a:xfrm>
            <a:off x="-1" y="1088967"/>
            <a:ext cx="9143999" cy="5087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Key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Idea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last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accessed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memory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address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b="1" dirty="0" err="1"/>
              <a:t>predict</a:t>
            </a:r>
            <a:r>
              <a:rPr lang="tr-TR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length</a:t>
            </a:r>
            <a:r>
              <a:rPr lang="tr-TR" b="1" dirty="0"/>
              <a:t> of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idle</a:t>
            </a:r>
            <a:r>
              <a:rPr lang="tr-TR" b="1" dirty="0"/>
              <a:t> </a:t>
            </a:r>
            <a:r>
              <a:rPr lang="tr-TR" b="1" dirty="0" err="1"/>
              <a:t>period</a:t>
            </a:r>
            <a:endParaRPr lang="tr-TR" b="1" dirty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83703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  <p:bldP spid="15" grpId="0" animBg="1"/>
      <p:bldP spid="20" grpId="0" animBg="1"/>
      <p:bldP spid="23" grpId="0"/>
      <p:bldP spid="24" grpId="0" animBg="1"/>
      <p:bldP spid="27" grpId="0"/>
      <p:bldP spid="29" grpId="0"/>
      <p:bldP spid="30" grpId="0" animBg="1"/>
      <p:bldP spid="31" grpId="0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ikdörtgen 32">
            <a:extLst>
              <a:ext uri="{FF2B5EF4-FFF2-40B4-BE49-F238E27FC236}">
                <a16:creationId xmlns:a16="http://schemas.microsoft.com/office/drawing/2014/main" id="{8E84BD15-889B-4447-9507-03DC55622CB6}"/>
              </a:ext>
            </a:extLst>
          </p:cNvPr>
          <p:cNvSpPr/>
          <p:nvPr/>
        </p:nvSpPr>
        <p:spPr>
          <a:xfrm>
            <a:off x="2413490" y="5449806"/>
            <a:ext cx="339071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A09F49E-6EF2-417A-9199-9E27A407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DRAM </a:t>
            </a:r>
            <a:r>
              <a:rPr lang="tr-TR" dirty="0" err="1"/>
              <a:t>Idleness</a:t>
            </a:r>
            <a:r>
              <a:rPr lang="tr-TR" dirty="0"/>
              <a:t> </a:t>
            </a:r>
            <a:r>
              <a:rPr lang="tr-TR" dirty="0" err="1"/>
              <a:t>Predictor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6BB7047-9943-43CD-B31D-5F175342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7A73A4B-5616-4978-9E07-F870CA14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32</a:t>
            </a:fld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4744C20-FB6C-43D4-A69C-362D3740DDB0}"/>
              </a:ext>
            </a:extLst>
          </p:cNvPr>
          <p:cNvSpPr/>
          <p:nvPr/>
        </p:nvSpPr>
        <p:spPr>
          <a:xfrm>
            <a:off x="1935579" y="2182091"/>
            <a:ext cx="4599710" cy="2953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DRAM </a:t>
            </a:r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</a:rPr>
              <a:t>Idleness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</a:rPr>
              <a:t>Predictor</a:t>
            </a:r>
            <a:endParaRPr lang="tr-T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29184BF-100A-4437-BCF5-08A075C64D19}"/>
              </a:ext>
            </a:extLst>
          </p:cNvPr>
          <p:cNvSpPr txBox="1"/>
          <p:nvPr/>
        </p:nvSpPr>
        <p:spPr>
          <a:xfrm>
            <a:off x="4582257" y="4698382"/>
            <a:ext cx="181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latin typeface="+mj-lt"/>
                <a:ea typeface="Roboto" panose="02000000000000000000" pitchFamily="2" charset="0"/>
              </a:rPr>
              <a:t>Predictor</a:t>
            </a:r>
            <a:r>
              <a:rPr lang="tr-TR" b="1" dirty="0">
                <a:latin typeface="+mj-lt"/>
                <a:ea typeface="Roboto" panose="02000000000000000000" pitchFamily="2" charset="0"/>
              </a:rPr>
              <a:t> </a:t>
            </a:r>
            <a:r>
              <a:rPr lang="tr-TR" b="1" dirty="0" err="1">
                <a:latin typeface="+mj-lt"/>
                <a:ea typeface="Roboto" panose="02000000000000000000" pitchFamily="2" charset="0"/>
              </a:rPr>
              <a:t>Table</a:t>
            </a:r>
            <a:endParaRPr lang="tr-TR" b="1" dirty="0">
              <a:latin typeface="+mj-lt"/>
              <a:ea typeface="Roboto" panose="02000000000000000000" pitchFamily="2" charset="0"/>
            </a:endParaRPr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ED5F63B7-55F2-4D7A-8A4A-81EAD76E053B}"/>
              </a:ext>
            </a:extLst>
          </p:cNvPr>
          <p:cNvCxnSpPr>
            <a:cxnSpLocks/>
          </p:cNvCxnSpPr>
          <p:nvPr/>
        </p:nvCxnSpPr>
        <p:spPr>
          <a:xfrm>
            <a:off x="6110415" y="2906990"/>
            <a:ext cx="849746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8487C90-B7E8-4F41-BD93-D51806512147}"/>
              </a:ext>
            </a:extLst>
          </p:cNvPr>
          <p:cNvSpPr txBox="1"/>
          <p:nvPr/>
        </p:nvSpPr>
        <p:spPr>
          <a:xfrm>
            <a:off x="6960161" y="2614602"/>
            <a:ext cx="175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latin typeface="+mj-lt"/>
                <a:ea typeface="Roboto" panose="02000000000000000000" pitchFamily="2" charset="0"/>
              </a:rPr>
              <a:t>2-bit </a:t>
            </a:r>
            <a:r>
              <a:rPr lang="tr-TR" sz="1600" b="1" dirty="0" err="1">
                <a:latin typeface="+mj-lt"/>
                <a:ea typeface="Roboto" panose="02000000000000000000" pitchFamily="2" charset="0"/>
              </a:rPr>
              <a:t>saturating</a:t>
            </a:r>
            <a:r>
              <a:rPr lang="tr-TR" sz="1600" b="1" dirty="0">
                <a:latin typeface="+mj-lt"/>
                <a:ea typeface="Roboto" panose="02000000000000000000" pitchFamily="2" charset="0"/>
              </a:rPr>
              <a:t> </a:t>
            </a:r>
            <a:r>
              <a:rPr lang="tr-TR" sz="1600" b="1" dirty="0" err="1">
                <a:latin typeface="+mj-lt"/>
                <a:ea typeface="Roboto" panose="02000000000000000000" pitchFamily="2" charset="0"/>
              </a:rPr>
              <a:t>counter</a:t>
            </a:r>
            <a:endParaRPr lang="tr-TR" sz="1600" b="1" dirty="0">
              <a:latin typeface="+mj-lt"/>
              <a:ea typeface="Roboto" panose="02000000000000000000" pitchFamily="2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C213A860-6D20-4DDD-AA80-07119C6A425A}"/>
              </a:ext>
            </a:extLst>
          </p:cNvPr>
          <p:cNvSpPr/>
          <p:nvPr/>
        </p:nvSpPr>
        <p:spPr>
          <a:xfrm>
            <a:off x="2368992" y="2778142"/>
            <a:ext cx="1986513" cy="59200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Last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Accessed</a:t>
            </a:r>
            <a:r>
              <a:rPr lang="tr-TR" b="1" dirty="0">
                <a:solidFill>
                  <a:schemeClr val="tx1"/>
                </a:solidFill>
              </a:rPr>
              <a:t> Memory </a:t>
            </a:r>
            <a:r>
              <a:rPr lang="tr-TR" b="1" dirty="0" err="1">
                <a:solidFill>
                  <a:schemeClr val="tx1"/>
                </a:solidFill>
              </a:rPr>
              <a:t>Address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0C74BEBC-8A25-433B-A494-356B63CEA99B}"/>
              </a:ext>
            </a:extLst>
          </p:cNvPr>
          <p:cNvSpPr/>
          <p:nvPr/>
        </p:nvSpPr>
        <p:spPr>
          <a:xfrm>
            <a:off x="2368992" y="4010452"/>
            <a:ext cx="1986513" cy="59200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Idle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Period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Length</a:t>
            </a:r>
            <a:r>
              <a:rPr lang="tr-TR" b="1" dirty="0">
                <a:solidFill>
                  <a:schemeClr val="tx1"/>
                </a:solidFill>
              </a:rPr>
              <a:t> (CTR)</a:t>
            </a:r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65B5706D-244F-4969-9032-724D9C7F355F}"/>
              </a:ext>
            </a:extLst>
          </p:cNvPr>
          <p:cNvCxnSpPr>
            <a:cxnSpLocks/>
          </p:cNvCxnSpPr>
          <p:nvPr/>
        </p:nvCxnSpPr>
        <p:spPr>
          <a:xfrm>
            <a:off x="1002706" y="3064349"/>
            <a:ext cx="136628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656C48A-E8D5-4850-A0B3-8F6ACAB693A5}"/>
              </a:ext>
            </a:extLst>
          </p:cNvPr>
          <p:cNvSpPr/>
          <p:nvPr/>
        </p:nvSpPr>
        <p:spPr>
          <a:xfrm>
            <a:off x="1259841" y="2855047"/>
            <a:ext cx="418603" cy="41860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C77CC579-934E-4C0F-968A-B22C1A80BEDE}"/>
              </a:ext>
            </a:extLst>
          </p:cNvPr>
          <p:cNvSpPr txBox="1"/>
          <p:nvPr/>
        </p:nvSpPr>
        <p:spPr>
          <a:xfrm>
            <a:off x="838526" y="3254401"/>
            <a:ext cx="1200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new</a:t>
            </a:r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memory</a:t>
            </a:r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request</a:t>
            </a:r>
            <a:endParaRPr lang="tr-TR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C26650-B109-48CF-86E9-9B41B4595426}"/>
              </a:ext>
            </a:extLst>
          </p:cNvPr>
          <p:cNvSpPr/>
          <p:nvPr/>
        </p:nvSpPr>
        <p:spPr>
          <a:xfrm>
            <a:off x="3949225" y="3747666"/>
            <a:ext cx="418603" cy="41860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09B6FFC4-4379-4336-9465-11005A8E0F60}"/>
              </a:ext>
            </a:extLst>
          </p:cNvPr>
          <p:cNvSpPr txBox="1"/>
          <p:nvPr/>
        </p:nvSpPr>
        <p:spPr>
          <a:xfrm>
            <a:off x="2484170" y="3381424"/>
            <a:ext cx="151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Check</a:t>
            </a:r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period</a:t>
            </a:r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length</a:t>
            </a:r>
            <a:endParaRPr lang="tr-TR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29" name="Bağlayıcı: Dirsek 28">
            <a:extLst>
              <a:ext uri="{FF2B5EF4-FFF2-40B4-BE49-F238E27FC236}">
                <a16:creationId xmlns:a16="http://schemas.microsoft.com/office/drawing/2014/main" id="{0A7338AE-B85B-4DE1-A6D3-276795399D8D}"/>
              </a:ext>
            </a:extLst>
          </p:cNvPr>
          <p:cNvCxnSpPr>
            <a:cxnSpLocks/>
            <a:stCxn id="15" idx="1"/>
            <a:endCxn id="30" idx="1"/>
          </p:cNvCxnSpPr>
          <p:nvPr/>
        </p:nvCxnSpPr>
        <p:spPr>
          <a:xfrm rot="10800000" flipV="1">
            <a:off x="2368992" y="4306455"/>
            <a:ext cx="12700" cy="1475502"/>
          </a:xfrm>
          <a:prstGeom prst="bent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F21A7B0E-F963-4A15-9C22-A248A33B58D6}"/>
              </a:ext>
            </a:extLst>
          </p:cNvPr>
          <p:cNvSpPr txBox="1"/>
          <p:nvPr/>
        </p:nvSpPr>
        <p:spPr>
          <a:xfrm>
            <a:off x="2368992" y="5458791"/>
            <a:ext cx="344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CTR &lt; </a:t>
            </a:r>
            <a:r>
              <a:rPr lang="tr-TR" i="1" dirty="0" err="1">
                <a:latin typeface="Roboto" panose="02000000000000000000" pitchFamily="2" charset="0"/>
                <a:ea typeface="Roboto" panose="02000000000000000000" pitchFamily="2" charset="0"/>
              </a:rPr>
              <a:t>PeriodThreshold</a:t>
            </a:r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    : </a:t>
            </a:r>
            <a:r>
              <a:rPr lang="tr-TR" b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short</a:t>
            </a:r>
            <a:b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CTR </a:t>
            </a:r>
            <a:r>
              <a:rPr lang="tr-TR" b="1" dirty="0"/>
              <a:t>≥</a:t>
            </a:r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dirty="0" err="1">
                <a:latin typeface="Roboto" panose="02000000000000000000" pitchFamily="2" charset="0"/>
                <a:ea typeface="Roboto" panose="02000000000000000000" pitchFamily="2" charset="0"/>
              </a:rPr>
              <a:t>PeriodThreshold</a:t>
            </a:r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    : </a:t>
            </a:r>
            <a:r>
              <a:rPr lang="tr-TR" b="1" dirty="0" err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long</a:t>
            </a:r>
            <a:endParaRPr lang="tr-TR" b="1" dirty="0">
              <a:solidFill>
                <a:schemeClr val="accent6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A3AF8A03-29E4-46D0-BA47-6F1AD7321706}"/>
              </a:ext>
            </a:extLst>
          </p:cNvPr>
          <p:cNvSpPr txBox="1"/>
          <p:nvPr/>
        </p:nvSpPr>
        <p:spPr>
          <a:xfrm>
            <a:off x="2429471" y="5105137"/>
            <a:ext cx="1865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i="1" dirty="0">
                <a:latin typeface="Roboto" panose="02000000000000000000" pitchFamily="2" charset="0"/>
                <a:ea typeface="Roboto" panose="02000000000000000000" pitchFamily="2" charset="0"/>
              </a:rPr>
              <a:t>Evaluation:</a:t>
            </a:r>
          </a:p>
        </p:txBody>
      </p:sp>
      <p:cxnSp>
        <p:nvCxnSpPr>
          <p:cNvPr id="40" name="Bağlayıcı: Dirsek 39">
            <a:extLst>
              <a:ext uri="{FF2B5EF4-FFF2-40B4-BE49-F238E27FC236}">
                <a16:creationId xmlns:a16="http://schemas.microsoft.com/office/drawing/2014/main" id="{EA629CC3-08C8-47C7-B884-D286F18E9E30}"/>
              </a:ext>
            </a:extLst>
          </p:cNvPr>
          <p:cNvCxnSpPr>
            <a:cxnSpLocks/>
            <a:stCxn id="14" idx="3"/>
            <a:endCxn id="39" idx="1"/>
          </p:cNvCxnSpPr>
          <p:nvPr/>
        </p:nvCxnSpPr>
        <p:spPr>
          <a:xfrm>
            <a:off x="4355505" y="3074145"/>
            <a:ext cx="434111" cy="66411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Ok Bağlayıcısı 49">
            <a:extLst>
              <a:ext uri="{FF2B5EF4-FFF2-40B4-BE49-F238E27FC236}">
                <a16:creationId xmlns:a16="http://schemas.microsoft.com/office/drawing/2014/main" id="{98B21035-1AAD-4C52-AC97-7D7C08EE2D46}"/>
              </a:ext>
            </a:extLst>
          </p:cNvPr>
          <p:cNvCxnSpPr>
            <a:cxnSpLocks/>
          </p:cNvCxnSpPr>
          <p:nvPr/>
        </p:nvCxnSpPr>
        <p:spPr>
          <a:xfrm>
            <a:off x="1760795" y="2756528"/>
            <a:ext cx="620897" cy="216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17FA5071-D5DE-47A0-9DF1-539DF8974D9C}"/>
              </a:ext>
            </a:extLst>
          </p:cNvPr>
          <p:cNvSpPr/>
          <p:nvPr/>
        </p:nvSpPr>
        <p:spPr>
          <a:xfrm>
            <a:off x="1669038" y="2509243"/>
            <a:ext cx="418603" cy="41860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3F6F166E-89D5-4BAB-8936-7523FA84D9AE}"/>
              </a:ext>
            </a:extLst>
          </p:cNvPr>
          <p:cNvSpPr txBox="1"/>
          <p:nvPr/>
        </p:nvSpPr>
        <p:spPr>
          <a:xfrm>
            <a:off x="910343" y="2216115"/>
            <a:ext cx="1200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update</a:t>
            </a:r>
            <a:endParaRPr lang="tr-TR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53" name="Düz Ok Bağlayıcısı 52">
            <a:extLst>
              <a:ext uri="{FF2B5EF4-FFF2-40B4-BE49-F238E27FC236}">
                <a16:creationId xmlns:a16="http://schemas.microsoft.com/office/drawing/2014/main" id="{D15C5172-3C2C-4A79-B602-F0547F7A460B}"/>
              </a:ext>
            </a:extLst>
          </p:cNvPr>
          <p:cNvCxnSpPr>
            <a:cxnSpLocks/>
          </p:cNvCxnSpPr>
          <p:nvPr/>
        </p:nvCxnSpPr>
        <p:spPr>
          <a:xfrm>
            <a:off x="1738384" y="4452514"/>
            <a:ext cx="620897" cy="216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711C091A-DBEF-4D99-B9DD-62641A213DB2}"/>
              </a:ext>
            </a:extLst>
          </p:cNvPr>
          <p:cNvSpPr/>
          <p:nvPr/>
        </p:nvSpPr>
        <p:spPr>
          <a:xfrm>
            <a:off x="1646627" y="4205229"/>
            <a:ext cx="418603" cy="41860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5491E73D-C687-491F-965D-1C3CCD983CC7}"/>
              </a:ext>
            </a:extLst>
          </p:cNvPr>
          <p:cNvSpPr txBox="1"/>
          <p:nvPr/>
        </p:nvSpPr>
        <p:spPr>
          <a:xfrm>
            <a:off x="786689" y="4561629"/>
            <a:ext cx="1200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reset</a:t>
            </a:r>
            <a:endParaRPr lang="tr-TR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9" name="Tablo 7">
            <a:extLst>
              <a:ext uri="{FF2B5EF4-FFF2-40B4-BE49-F238E27FC236}">
                <a16:creationId xmlns:a16="http://schemas.microsoft.com/office/drawing/2014/main" id="{FA13EE05-5570-488E-9E45-54441A5ECE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073123"/>
              </p:ext>
            </p:extLst>
          </p:nvPr>
        </p:nvGraphicFramePr>
        <p:xfrm>
          <a:off x="4789616" y="2778142"/>
          <a:ext cx="1415934" cy="1920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15934">
                  <a:extLst>
                    <a:ext uri="{9D8B030D-6E8A-4147-A177-3AD203B41FA5}">
                      <a16:colId xmlns:a16="http://schemas.microsoft.com/office/drawing/2014/main" val="904615642"/>
                    </a:ext>
                  </a:extLst>
                </a:gridCol>
              </a:tblGrid>
              <a:tr h="174952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747478"/>
                  </a:ext>
                </a:extLst>
              </a:tr>
              <a:tr h="174952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40492"/>
                  </a:ext>
                </a:extLst>
              </a:tr>
              <a:tr h="174952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64924"/>
                  </a:ext>
                </a:extLst>
              </a:tr>
              <a:tr h="174952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699816"/>
                  </a:ext>
                </a:extLst>
              </a:tr>
              <a:tr h="174952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96153"/>
                  </a:ext>
                </a:extLst>
              </a:tr>
              <a:tr h="174952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770171"/>
                  </a:ext>
                </a:extLst>
              </a:tr>
              <a:tr h="174952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293589"/>
                  </a:ext>
                </a:extLst>
              </a:tr>
            </a:tbl>
          </a:graphicData>
        </a:graphic>
      </p:graphicFrame>
      <p:sp>
        <p:nvSpPr>
          <p:cNvPr id="41" name="İçerik Yer Tutucusu 2">
            <a:extLst>
              <a:ext uri="{FF2B5EF4-FFF2-40B4-BE49-F238E27FC236}">
                <a16:creationId xmlns:a16="http://schemas.microsoft.com/office/drawing/2014/main" id="{09D07673-4A88-4C45-AC0E-2FB09FDA2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88967"/>
            <a:ext cx="9143999" cy="4248219"/>
          </a:xfrm>
        </p:spPr>
        <p:txBody>
          <a:bodyPr/>
          <a:lstStyle/>
          <a:p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Key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Idea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last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accessed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memory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address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b="1" dirty="0" err="1"/>
              <a:t>predict</a:t>
            </a:r>
            <a:r>
              <a:rPr lang="tr-TR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length</a:t>
            </a:r>
            <a:r>
              <a:rPr lang="tr-TR" b="1" dirty="0"/>
              <a:t> of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idle</a:t>
            </a:r>
            <a:r>
              <a:rPr lang="tr-TR" b="1" dirty="0"/>
              <a:t> </a:t>
            </a:r>
            <a:r>
              <a:rPr lang="tr-TR" b="1" dirty="0" err="1"/>
              <a:t>period</a:t>
            </a:r>
            <a:endParaRPr lang="tr-TR" b="1" dirty="0"/>
          </a:p>
          <a:p>
            <a:endParaRPr lang="tr-TR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2E8D64-3B62-4DCC-A909-540F49744834}"/>
              </a:ext>
            </a:extLst>
          </p:cNvPr>
          <p:cNvSpPr/>
          <p:nvPr/>
        </p:nvSpPr>
        <p:spPr>
          <a:xfrm>
            <a:off x="6221058" y="3538363"/>
            <a:ext cx="418603" cy="41860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922A2B1B-8A75-4521-BD98-DC29F5074E23}"/>
              </a:ext>
            </a:extLst>
          </p:cNvPr>
          <p:cNvSpPr txBox="1"/>
          <p:nvPr/>
        </p:nvSpPr>
        <p:spPr>
          <a:xfrm>
            <a:off x="6573776" y="3455278"/>
            <a:ext cx="175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Update </a:t>
            </a:r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predictor</a:t>
            </a:r>
            <a:r>
              <a:rPr lang="tr-TR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600" dirty="0" err="1">
                <a:latin typeface="Roboto" panose="02000000000000000000" pitchFamily="2" charset="0"/>
                <a:ea typeface="Roboto" panose="02000000000000000000" pitchFamily="2" charset="0"/>
              </a:rPr>
              <a:t>table</a:t>
            </a:r>
            <a:endParaRPr lang="tr-TR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0" grpId="0" animBg="1"/>
      <p:bldP spid="23" grpId="0"/>
      <p:bldP spid="24" grpId="0" animBg="1"/>
      <p:bldP spid="27" grpId="0"/>
      <p:bldP spid="30" grpId="0"/>
      <p:bldP spid="31" grpId="0"/>
      <p:bldP spid="51" grpId="0" animBg="1"/>
      <p:bldP spid="52" grpId="0"/>
      <p:bldP spid="54" grpId="0" animBg="1"/>
      <p:bldP spid="55" grpId="0"/>
      <p:bldP spid="25" grpId="0" animBg="1"/>
      <p:bldP spid="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05F892-400C-4362-ABCC-C39B6BD2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/>
              <a:t>Random</a:t>
            </a:r>
            <a:r>
              <a:rPr lang="tr-TR" sz="3600" dirty="0"/>
              <a:t> </a:t>
            </a:r>
            <a:r>
              <a:rPr lang="tr-TR" sz="3600" dirty="0" err="1"/>
              <a:t>Number</a:t>
            </a:r>
            <a:r>
              <a:rPr lang="tr-TR" sz="3600" dirty="0"/>
              <a:t> </a:t>
            </a:r>
            <a:r>
              <a:rPr lang="tr-TR" sz="3600" dirty="0" err="1"/>
              <a:t>Buffering</a:t>
            </a:r>
            <a:r>
              <a:rPr lang="tr-TR" sz="3600" dirty="0"/>
              <a:t> </a:t>
            </a:r>
            <a:r>
              <a:rPr lang="tr-TR" sz="3600" dirty="0" err="1"/>
              <a:t>Mechanism</a:t>
            </a: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AA4D92-635E-40E6-B0E1-DB42CDA22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A6FF11D-EEA0-4299-B991-0006C8CB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294F720-D636-40AB-A8AA-C61F1EC7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33</a:t>
            </a:fld>
            <a:endParaRPr lang="tr-TR"/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E54D6BC8-4E18-42CC-A631-624D86DD4C1A}"/>
              </a:ext>
            </a:extLst>
          </p:cNvPr>
          <p:cNvSpPr/>
          <p:nvPr/>
        </p:nvSpPr>
        <p:spPr>
          <a:xfrm>
            <a:off x="2624231" y="1674652"/>
            <a:ext cx="4100757" cy="2768561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54000" rtlCol="0" anchor="t">
            <a:noAutofit/>
          </a:bodyPr>
          <a:lstStyle/>
          <a:p>
            <a:pPr algn="ctr"/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Random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Number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Buffering</a:t>
            </a:r>
            <a:r>
              <a:rPr lang="tr-T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Mechanism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14726A2B-5948-462F-BD1B-9BFBFE11AB4E}"/>
              </a:ext>
            </a:extLst>
          </p:cNvPr>
          <p:cNvSpPr/>
          <p:nvPr/>
        </p:nvSpPr>
        <p:spPr>
          <a:xfrm flipH="1">
            <a:off x="6955542" y="1674652"/>
            <a:ext cx="1440313" cy="2768562"/>
          </a:xfrm>
          <a:prstGeom prst="rect">
            <a:avLst/>
          </a:prstGeom>
          <a:pattFill prst="wdUpDiag">
            <a:fgClr>
              <a:srgbClr val="DDDAE2"/>
            </a:fgClr>
            <a:bgClr>
              <a:srgbClr val="FFFFFF"/>
            </a:bgClr>
          </a:patt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tIns="0" bIns="54000" rtlCol="0" anchor="ctr">
            <a:noAutofit/>
          </a:bodyPr>
          <a:lstStyle/>
          <a:p>
            <a:pPr algn="ctr"/>
            <a:r>
              <a:rPr lang="tr-T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DRAM</a:t>
            </a:r>
          </a:p>
        </p:txBody>
      </p:sp>
      <p:sp>
        <p:nvSpPr>
          <p:cNvPr id="51" name="Dikdörtgen 50">
            <a:extLst>
              <a:ext uri="{FF2B5EF4-FFF2-40B4-BE49-F238E27FC236}">
                <a16:creationId xmlns:a16="http://schemas.microsoft.com/office/drawing/2014/main" id="{4D3F3062-C070-4D22-B3C2-B18F61821BA6}"/>
              </a:ext>
            </a:extLst>
          </p:cNvPr>
          <p:cNvSpPr/>
          <p:nvPr/>
        </p:nvSpPr>
        <p:spPr>
          <a:xfrm>
            <a:off x="2900838" y="2770418"/>
            <a:ext cx="3674843" cy="546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DRAM </a:t>
            </a:r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</a:rPr>
              <a:t>Idleness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</a:rPr>
              <a:t>Predictor</a:t>
            </a:r>
            <a:endParaRPr lang="tr-T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Dikdörtgen 51">
            <a:extLst>
              <a:ext uri="{FF2B5EF4-FFF2-40B4-BE49-F238E27FC236}">
                <a16:creationId xmlns:a16="http://schemas.microsoft.com/office/drawing/2014/main" id="{5F23E382-A374-4107-BD6D-256422C7E309}"/>
              </a:ext>
            </a:extLst>
          </p:cNvPr>
          <p:cNvSpPr/>
          <p:nvPr/>
        </p:nvSpPr>
        <p:spPr>
          <a:xfrm flipH="1">
            <a:off x="919806" y="1674654"/>
            <a:ext cx="1440313" cy="2768560"/>
          </a:xfrm>
          <a:prstGeom prst="rect">
            <a:avLst/>
          </a:prstGeom>
          <a:pattFill prst="wdUpDiag">
            <a:fgClr>
              <a:srgbClr val="DDDAE2"/>
            </a:fgClr>
            <a:bgClr>
              <a:srgbClr val="FFFFFF"/>
            </a:bgClr>
          </a:patt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tIns="0" bIns="54000" rtlCol="0" anchor="t">
            <a:noAutofit/>
          </a:bodyPr>
          <a:lstStyle/>
          <a:p>
            <a:pPr algn="ctr"/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Request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Scheduler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Dikdörtgen 52">
            <a:extLst>
              <a:ext uri="{FF2B5EF4-FFF2-40B4-BE49-F238E27FC236}">
                <a16:creationId xmlns:a16="http://schemas.microsoft.com/office/drawing/2014/main" id="{EAD2F13A-B9D9-4D21-8019-53F9E9F89EE3}"/>
              </a:ext>
            </a:extLst>
          </p:cNvPr>
          <p:cNvSpPr/>
          <p:nvPr/>
        </p:nvSpPr>
        <p:spPr>
          <a:xfrm>
            <a:off x="2900837" y="3510047"/>
            <a:ext cx="3674843" cy="5468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tr-TR" sz="2000" b="1" dirty="0" err="1">
                <a:solidFill>
                  <a:schemeClr val="accent6">
                    <a:lumMod val="50000"/>
                  </a:schemeClr>
                </a:solidFill>
              </a:rPr>
              <a:t>Random</a:t>
            </a:r>
            <a:r>
              <a:rPr lang="tr-TR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6">
                    <a:lumMod val="50000"/>
                  </a:schemeClr>
                </a:solidFill>
              </a:rPr>
              <a:t>Number</a:t>
            </a:r>
            <a:r>
              <a:rPr lang="tr-TR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6">
                    <a:lumMod val="50000"/>
                  </a:schemeClr>
                </a:solidFill>
              </a:rPr>
              <a:t>Buffer</a:t>
            </a:r>
            <a:endParaRPr lang="tr-T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4" name="Dikdörtgen 53">
            <a:extLst>
              <a:ext uri="{FF2B5EF4-FFF2-40B4-BE49-F238E27FC236}">
                <a16:creationId xmlns:a16="http://schemas.microsoft.com/office/drawing/2014/main" id="{6C35A6DA-84C3-4DC1-8475-626D002741D4}"/>
              </a:ext>
            </a:extLst>
          </p:cNvPr>
          <p:cNvSpPr/>
          <p:nvPr/>
        </p:nvSpPr>
        <p:spPr>
          <a:xfrm>
            <a:off x="1270837" y="2660301"/>
            <a:ext cx="715599" cy="1699491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5" name="Düz Bağlayıcı 54">
            <a:extLst>
              <a:ext uri="{FF2B5EF4-FFF2-40B4-BE49-F238E27FC236}">
                <a16:creationId xmlns:a16="http://schemas.microsoft.com/office/drawing/2014/main" id="{777D6607-5028-4725-B88A-6ACC46FFC635}"/>
              </a:ext>
            </a:extLst>
          </p:cNvPr>
          <p:cNvCxnSpPr>
            <a:cxnSpLocks/>
          </p:cNvCxnSpPr>
          <p:nvPr/>
        </p:nvCxnSpPr>
        <p:spPr>
          <a:xfrm>
            <a:off x="1270837" y="3384943"/>
            <a:ext cx="715599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ikdörtgen 55">
            <a:extLst>
              <a:ext uri="{FF2B5EF4-FFF2-40B4-BE49-F238E27FC236}">
                <a16:creationId xmlns:a16="http://schemas.microsoft.com/office/drawing/2014/main" id="{2C144CFA-5595-4681-8F79-0C9F229C93A9}"/>
              </a:ext>
            </a:extLst>
          </p:cNvPr>
          <p:cNvSpPr/>
          <p:nvPr/>
        </p:nvSpPr>
        <p:spPr>
          <a:xfrm>
            <a:off x="1340354" y="4058383"/>
            <a:ext cx="583737" cy="24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Dikdörtgen 56">
            <a:extLst>
              <a:ext uri="{FF2B5EF4-FFF2-40B4-BE49-F238E27FC236}">
                <a16:creationId xmlns:a16="http://schemas.microsoft.com/office/drawing/2014/main" id="{EB5BF12A-C3E5-47BF-A449-B2D71D25638A}"/>
              </a:ext>
            </a:extLst>
          </p:cNvPr>
          <p:cNvSpPr/>
          <p:nvPr/>
        </p:nvSpPr>
        <p:spPr>
          <a:xfrm>
            <a:off x="1341155" y="3768677"/>
            <a:ext cx="576032" cy="24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8" name="Bağlayıcı: Dirsek 57">
            <a:extLst>
              <a:ext uri="{FF2B5EF4-FFF2-40B4-BE49-F238E27FC236}">
                <a16:creationId xmlns:a16="http://schemas.microsoft.com/office/drawing/2014/main" id="{2AAE9C0B-4AEE-4942-9339-4E3F4DF4FF22}"/>
              </a:ext>
            </a:extLst>
          </p:cNvPr>
          <p:cNvCxnSpPr>
            <a:cxnSpLocks/>
            <a:stCxn id="52" idx="2"/>
            <a:endCxn id="51" idx="1"/>
          </p:cNvCxnSpPr>
          <p:nvPr/>
        </p:nvCxnSpPr>
        <p:spPr>
          <a:xfrm rot="5400000" flipH="1" flipV="1">
            <a:off x="1570727" y="3113103"/>
            <a:ext cx="1399346" cy="1260876"/>
          </a:xfrm>
          <a:prstGeom prst="bentConnector4">
            <a:avLst>
              <a:gd name="adj1" fmla="val -16336"/>
              <a:gd name="adj2" fmla="val 69909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64E8D406-C243-4CBA-9039-A648F02AF34C}"/>
              </a:ext>
            </a:extLst>
          </p:cNvPr>
          <p:cNvSpPr/>
          <p:nvPr/>
        </p:nvSpPr>
        <p:spPr>
          <a:xfrm>
            <a:off x="1881048" y="4402455"/>
            <a:ext cx="418603" cy="41860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C4787930-00F5-4717-85A9-47FFAA475E9F}"/>
              </a:ext>
            </a:extLst>
          </p:cNvPr>
          <p:cNvSpPr txBox="1"/>
          <p:nvPr/>
        </p:nvSpPr>
        <p:spPr>
          <a:xfrm>
            <a:off x="2755154" y="2454815"/>
            <a:ext cx="2353580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tr-TR" sz="1400" b="1" i="1" dirty="0">
                <a:latin typeface="Roboto" panose="02000000000000000000" pitchFamily="2" charset="0"/>
                <a:ea typeface="Roboto" panose="02000000000000000000" pitchFamily="2" charset="0"/>
              </a:rPr>
              <a:t>Channel has </a:t>
            </a:r>
            <a:r>
              <a:rPr lang="tr-TR" sz="1400" b="1" i="1" dirty="0" err="1">
                <a:latin typeface="Roboto" panose="02000000000000000000" pitchFamily="2" charset="0"/>
                <a:ea typeface="Roboto" panose="02000000000000000000" pitchFamily="2" charset="0"/>
              </a:rPr>
              <a:t>low</a:t>
            </a:r>
            <a:r>
              <a:rPr lang="tr-TR" sz="1400" b="1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400" b="1" i="1" dirty="0" err="1">
                <a:latin typeface="Roboto" panose="02000000000000000000" pitchFamily="2" charset="0"/>
                <a:ea typeface="Roboto" panose="02000000000000000000" pitchFamily="2" charset="0"/>
              </a:rPr>
              <a:t>utilization</a:t>
            </a:r>
            <a:r>
              <a:rPr lang="tr-TR" sz="1400" b="1" i="1" dirty="0"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  <p:cxnSp>
        <p:nvCxnSpPr>
          <p:cNvPr id="61" name="Düz Ok Bağlayıcısı 60">
            <a:extLst>
              <a:ext uri="{FF2B5EF4-FFF2-40B4-BE49-F238E27FC236}">
                <a16:creationId xmlns:a16="http://schemas.microsoft.com/office/drawing/2014/main" id="{1B1CB8AD-89CB-487B-AECF-18C3E982A838}"/>
              </a:ext>
            </a:extLst>
          </p:cNvPr>
          <p:cNvCxnSpPr>
            <a:cxnSpLocks/>
          </p:cNvCxnSpPr>
          <p:nvPr/>
        </p:nvCxnSpPr>
        <p:spPr>
          <a:xfrm flipH="1">
            <a:off x="2024307" y="2753825"/>
            <a:ext cx="8187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87EF24C7-D94F-4547-9E31-C5DA518EB96A}"/>
              </a:ext>
            </a:extLst>
          </p:cNvPr>
          <p:cNvSpPr/>
          <p:nvPr/>
        </p:nvSpPr>
        <p:spPr>
          <a:xfrm>
            <a:off x="2318409" y="2527280"/>
            <a:ext cx="418603" cy="41860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ABA1DE79-43FF-4541-8A05-8C104F60DFF9}"/>
              </a:ext>
            </a:extLst>
          </p:cNvPr>
          <p:cNvSpPr txBox="1"/>
          <p:nvPr/>
        </p:nvSpPr>
        <p:spPr>
          <a:xfrm rot="16200000">
            <a:off x="1930618" y="3617934"/>
            <a:ext cx="114804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get</a:t>
            </a:r>
            <a:r>
              <a:rPr lang="tr-TR" sz="1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prediction</a:t>
            </a:r>
            <a:endParaRPr lang="tr-TR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CE8C1F1D-FD52-4C65-8772-219DCB071B3C}"/>
              </a:ext>
            </a:extLst>
          </p:cNvPr>
          <p:cNvSpPr txBox="1"/>
          <p:nvPr/>
        </p:nvSpPr>
        <p:spPr>
          <a:xfrm>
            <a:off x="247225" y="3200277"/>
            <a:ext cx="874304" cy="369332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1200" b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Low</a:t>
            </a:r>
            <a:r>
              <a:rPr lang="tr-TR" sz="1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200" b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Util</a:t>
            </a:r>
            <a:r>
              <a:rPr lang="tr-TR" sz="1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tr-TR" sz="1200" b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Threshold</a:t>
            </a:r>
            <a:endParaRPr lang="tr-TR" sz="12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71" name="Bağlayıcı: Dirsek 70">
            <a:extLst>
              <a:ext uri="{FF2B5EF4-FFF2-40B4-BE49-F238E27FC236}">
                <a16:creationId xmlns:a16="http://schemas.microsoft.com/office/drawing/2014/main" id="{51BDD9D5-2FC7-486A-99E6-006A28F6118D}"/>
              </a:ext>
            </a:extLst>
          </p:cNvPr>
          <p:cNvCxnSpPr>
            <a:cxnSpLocks/>
          </p:cNvCxnSpPr>
          <p:nvPr/>
        </p:nvCxnSpPr>
        <p:spPr>
          <a:xfrm flipV="1">
            <a:off x="6201992" y="2345144"/>
            <a:ext cx="1027796" cy="423252"/>
          </a:xfrm>
          <a:prstGeom prst="bentConnector3">
            <a:avLst>
              <a:gd name="adj1" fmla="val 211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2346E44D-C688-4851-8A65-811AF3968FC4}"/>
              </a:ext>
            </a:extLst>
          </p:cNvPr>
          <p:cNvSpPr/>
          <p:nvPr/>
        </p:nvSpPr>
        <p:spPr>
          <a:xfrm>
            <a:off x="6265752" y="2121832"/>
            <a:ext cx="418603" cy="41860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81" name="Metin kutusu 80">
            <a:extLst>
              <a:ext uri="{FF2B5EF4-FFF2-40B4-BE49-F238E27FC236}">
                <a16:creationId xmlns:a16="http://schemas.microsoft.com/office/drawing/2014/main" id="{61EDD963-9C96-450C-9749-274DB90E810A}"/>
              </a:ext>
            </a:extLst>
          </p:cNvPr>
          <p:cNvSpPr txBox="1"/>
          <p:nvPr/>
        </p:nvSpPr>
        <p:spPr>
          <a:xfrm>
            <a:off x="2612361" y="4524071"/>
            <a:ext cx="114804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Low</a:t>
            </a:r>
            <a:r>
              <a:rPr lang="tr-TR" sz="1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utilization</a:t>
            </a:r>
            <a:endParaRPr lang="tr-TR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2" name="Metin kutusu 81">
            <a:extLst>
              <a:ext uri="{FF2B5EF4-FFF2-40B4-BE49-F238E27FC236}">
                <a16:creationId xmlns:a16="http://schemas.microsoft.com/office/drawing/2014/main" id="{F4CE5DCA-B59B-4E09-82ED-E52E16CBB02C}"/>
              </a:ext>
            </a:extLst>
          </p:cNvPr>
          <p:cNvSpPr txBox="1"/>
          <p:nvPr/>
        </p:nvSpPr>
        <p:spPr>
          <a:xfrm>
            <a:off x="6748115" y="2027551"/>
            <a:ext cx="144031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Long</a:t>
            </a:r>
            <a:r>
              <a:rPr lang="tr-TR" sz="1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Idle</a:t>
            </a:r>
            <a:r>
              <a:rPr lang="tr-TR" sz="1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Period</a:t>
            </a:r>
            <a:endParaRPr lang="tr-TR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83" name="Bağlayıcı: Dirsek 82">
            <a:extLst>
              <a:ext uri="{FF2B5EF4-FFF2-40B4-BE49-F238E27FC236}">
                <a16:creationId xmlns:a16="http://schemas.microsoft.com/office/drawing/2014/main" id="{6C5A4B6B-6B41-4672-9D95-0959D7A286E3}"/>
              </a:ext>
            </a:extLst>
          </p:cNvPr>
          <p:cNvCxnSpPr>
            <a:cxnSpLocks/>
            <a:endCxn id="53" idx="3"/>
          </p:cNvCxnSpPr>
          <p:nvPr/>
        </p:nvCxnSpPr>
        <p:spPr>
          <a:xfrm rot="10800000">
            <a:off x="6575680" y="3783498"/>
            <a:ext cx="654110" cy="541853"/>
          </a:xfrm>
          <a:prstGeom prst="bentConnector3">
            <a:avLst>
              <a:gd name="adj1" fmla="val 53848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5AEAA6D8-E0F7-4445-A80C-A7290FB47943}"/>
              </a:ext>
            </a:extLst>
          </p:cNvPr>
          <p:cNvSpPr/>
          <p:nvPr/>
        </p:nvSpPr>
        <p:spPr>
          <a:xfrm>
            <a:off x="6993988" y="4090374"/>
            <a:ext cx="418603" cy="41860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95220EB7-32A6-4591-9C8E-7233C414A8F7}"/>
              </a:ext>
            </a:extLst>
          </p:cNvPr>
          <p:cNvSpPr/>
          <p:nvPr/>
        </p:nvSpPr>
        <p:spPr>
          <a:xfrm>
            <a:off x="247225" y="5031564"/>
            <a:ext cx="8553290" cy="8147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solidFill>
                  <a:schemeClr val="tx1"/>
                </a:solidFill>
              </a:rPr>
              <a:t>Generates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random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numbers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only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if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DRAM is not </a:t>
            </a:r>
            <a:r>
              <a:rPr lang="tr-TR" sz="2400" b="1" dirty="0" err="1">
                <a:solidFill>
                  <a:schemeClr val="tx1"/>
                </a:solidFill>
              </a:rPr>
              <a:t>fully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utilized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and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idle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period</a:t>
            </a:r>
            <a:r>
              <a:rPr lang="tr-TR" sz="2400" b="1" dirty="0">
                <a:solidFill>
                  <a:schemeClr val="tx1"/>
                </a:solidFill>
              </a:rPr>
              <a:t> is </a:t>
            </a:r>
            <a:r>
              <a:rPr lang="tr-TR" sz="2400" b="1" dirty="0" err="1">
                <a:solidFill>
                  <a:schemeClr val="tx1"/>
                </a:solidFill>
              </a:rPr>
              <a:t>predicted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to</a:t>
            </a:r>
            <a:r>
              <a:rPr lang="tr-TR" sz="2400" b="1" dirty="0">
                <a:solidFill>
                  <a:schemeClr val="tx1"/>
                </a:solidFill>
              </a:rPr>
              <a:t> be a </a:t>
            </a:r>
            <a:r>
              <a:rPr lang="tr-TR" sz="2400" b="1" dirty="0" err="1">
                <a:solidFill>
                  <a:schemeClr val="tx1"/>
                </a:solidFill>
              </a:rPr>
              <a:t>long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idle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period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6" grpId="0" animBg="1"/>
      <p:bldP spid="57" grpId="0" animBg="1"/>
      <p:bldP spid="59" grpId="0" animBg="1"/>
      <p:bldP spid="60" grpId="0" animBg="1"/>
      <p:bldP spid="62" grpId="0" animBg="1"/>
      <p:bldP spid="63" grpId="0" animBg="1"/>
      <p:bldP spid="67" grpId="0" animBg="1"/>
      <p:bldP spid="81" grpId="0" animBg="1"/>
      <p:bldP spid="82" grpId="0" animBg="1"/>
      <p:bldP spid="89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E93FE2-DF41-402B-890D-30534CBF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Outline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7539831-0E8F-4DB3-A2FF-46D2CE31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5C860E4-72E6-41E4-846C-33B05F07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5B309-C2CE-4D90-B104-F7E98438FC6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B17A6A45-3DE1-4BE2-AE1E-A295FD59978C}"/>
              </a:ext>
            </a:extLst>
          </p:cNvPr>
          <p:cNvSpPr/>
          <p:nvPr/>
        </p:nvSpPr>
        <p:spPr>
          <a:xfrm>
            <a:off x="133004" y="5483483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8D8D124D-D18E-401A-BABF-902C5509A495}"/>
              </a:ext>
            </a:extLst>
          </p:cNvPr>
          <p:cNvSpPr/>
          <p:nvPr/>
        </p:nvSpPr>
        <p:spPr>
          <a:xfrm>
            <a:off x="147614" y="4855472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FF930DB2-1D7B-4017-BEE9-F03648AC1792}"/>
              </a:ext>
            </a:extLst>
          </p:cNvPr>
          <p:cNvSpPr/>
          <p:nvPr/>
        </p:nvSpPr>
        <p:spPr>
          <a:xfrm>
            <a:off x="147614" y="422322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393EA1CD-3780-430D-B0F2-8684FE228607}"/>
              </a:ext>
            </a:extLst>
          </p:cNvPr>
          <p:cNvSpPr/>
          <p:nvPr/>
        </p:nvSpPr>
        <p:spPr>
          <a:xfrm>
            <a:off x="147615" y="3591015"/>
            <a:ext cx="8689917" cy="584064"/>
          </a:xfrm>
          <a:prstGeom prst="rect">
            <a:avLst/>
          </a:prstGeom>
          <a:solidFill>
            <a:srgbClr val="DC3096"/>
          </a:solidFill>
          <a:ln>
            <a:solidFill>
              <a:srgbClr val="DC3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8EABCAD4-8F64-42B7-9CE3-5940B8CB6C88}"/>
              </a:ext>
            </a:extLst>
          </p:cNvPr>
          <p:cNvSpPr/>
          <p:nvPr/>
        </p:nvSpPr>
        <p:spPr>
          <a:xfrm>
            <a:off x="147615" y="295728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A0344217-CF84-4DF9-B09F-A7AA4BAE7131}"/>
              </a:ext>
            </a:extLst>
          </p:cNvPr>
          <p:cNvSpPr/>
          <p:nvPr/>
        </p:nvSpPr>
        <p:spPr>
          <a:xfrm>
            <a:off x="147615" y="2325038"/>
            <a:ext cx="8689917" cy="584064"/>
          </a:xfrm>
          <a:prstGeom prst="rect">
            <a:avLst/>
          </a:prstGeom>
          <a:solidFill>
            <a:srgbClr val="DC3096"/>
          </a:solidFill>
          <a:ln>
            <a:solidFill>
              <a:srgbClr val="DC3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79D14BAA-7A4C-4DFA-9D30-D0218176B91F}"/>
              </a:ext>
            </a:extLst>
          </p:cNvPr>
          <p:cNvSpPr/>
          <p:nvPr/>
        </p:nvSpPr>
        <p:spPr>
          <a:xfrm>
            <a:off x="147615" y="1700012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28DC992D-FAE5-4255-BF3E-A73BB1AADA88}"/>
              </a:ext>
            </a:extLst>
          </p:cNvPr>
          <p:cNvSpPr/>
          <p:nvPr/>
        </p:nvSpPr>
        <p:spPr>
          <a:xfrm>
            <a:off x="147614" y="1074986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İçerik Yer Tutucusu 2">
            <a:extLst>
              <a:ext uri="{FF2B5EF4-FFF2-40B4-BE49-F238E27FC236}">
                <a16:creationId xmlns:a16="http://schemas.microsoft.com/office/drawing/2014/main" id="{1DAAAE9D-3896-4B13-8D1B-551E3EE09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79" y="1052546"/>
            <a:ext cx="8501842" cy="512441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Background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err="1">
                <a:solidFill>
                  <a:schemeClr val="bg1"/>
                </a:solidFill>
              </a:rPr>
              <a:t>Motivation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and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Goal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DR-</a:t>
            </a:r>
            <a:r>
              <a:rPr lang="tr-TR" sz="3600" dirty="0" err="1">
                <a:solidFill>
                  <a:schemeClr val="bg1"/>
                </a:solidFill>
              </a:rPr>
              <a:t>STRaNGe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</a:t>
            </a:r>
            <a:r>
              <a:rPr lang="tr-TR" sz="3600" dirty="0" err="1">
                <a:solidFill>
                  <a:schemeClr val="bg1"/>
                </a:solidFill>
              </a:rPr>
              <a:t>Random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Number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Buffering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Mechanism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RNG-</a:t>
            </a:r>
            <a:r>
              <a:rPr lang="tr-TR" sz="3600" dirty="0" err="1">
                <a:solidFill>
                  <a:schemeClr val="bg1"/>
                </a:solidFill>
              </a:rPr>
              <a:t>Aware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Scheduler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Application </a:t>
            </a:r>
            <a:r>
              <a:rPr lang="tr-TR" sz="3600" dirty="0" err="1">
                <a:solidFill>
                  <a:schemeClr val="bg1"/>
                </a:solidFill>
              </a:rPr>
              <a:t>Interface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Evaluation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err="1">
                <a:solidFill>
                  <a:schemeClr val="bg1"/>
                </a:solidFill>
              </a:rPr>
              <a:t>Conclusion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43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C08C6A-3167-4921-9BE2-8B9CE1F7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95180C-0E47-46B6-B4C2-53E8D5A3C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accent5">
                    <a:lumMod val="50000"/>
                  </a:schemeClr>
                </a:solidFill>
              </a:rPr>
              <a:t>Goal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schedule</a:t>
            </a:r>
            <a:r>
              <a:rPr lang="tr-TR" dirty="0"/>
              <a:t> RNG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b="1" dirty="0" err="1"/>
              <a:t>without</a:t>
            </a:r>
            <a:r>
              <a:rPr lang="tr-TR" b="1" dirty="0"/>
              <a:t> </a:t>
            </a:r>
            <a:r>
              <a:rPr lang="tr-TR" b="1" dirty="0" err="1"/>
              <a:t>significantly</a:t>
            </a:r>
            <a:r>
              <a:rPr lang="tr-TR" b="1" dirty="0"/>
              <a:t> </a:t>
            </a:r>
            <a:r>
              <a:rPr lang="tr-TR" b="1" dirty="0" err="1"/>
              <a:t>stalling</a:t>
            </a:r>
            <a:r>
              <a:rPr lang="tr-TR" b="1" dirty="0"/>
              <a:t> </a:t>
            </a:r>
            <a:r>
              <a:rPr lang="tr-TR" b="1" dirty="0" err="1"/>
              <a:t>regular</a:t>
            </a:r>
            <a:r>
              <a:rPr lang="tr-TR" b="1" dirty="0"/>
              <a:t> </a:t>
            </a:r>
            <a:r>
              <a:rPr lang="tr-TR" b="1" dirty="0" err="1"/>
              <a:t>memory</a:t>
            </a:r>
            <a:r>
              <a:rPr lang="tr-TR" b="1" dirty="0"/>
              <a:t> </a:t>
            </a:r>
            <a:r>
              <a:rPr lang="tr-TR" b="1" dirty="0" err="1"/>
              <a:t>requests</a:t>
            </a:r>
            <a:endParaRPr lang="tr-TR" b="1" dirty="0"/>
          </a:p>
          <a:p>
            <a:r>
              <a:rPr lang="tr-TR" dirty="0" err="1"/>
              <a:t>Two</a:t>
            </a:r>
            <a:r>
              <a:rPr lang="tr-TR" dirty="0"/>
              <a:t> main </a:t>
            </a:r>
            <a:r>
              <a:rPr lang="tr-TR" dirty="0" err="1"/>
              <a:t>issues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prior</a:t>
            </a:r>
            <a:r>
              <a:rPr lang="tr-TR" dirty="0"/>
              <a:t> RNG-</a:t>
            </a:r>
            <a:r>
              <a:rPr lang="tr-TR" dirty="0" err="1"/>
              <a:t>oblivious</a:t>
            </a:r>
            <a:r>
              <a:rPr lang="tr-TR" dirty="0"/>
              <a:t> </a:t>
            </a:r>
            <a:r>
              <a:rPr lang="tr-TR" dirty="0" err="1"/>
              <a:t>schedulers</a:t>
            </a:r>
            <a:r>
              <a:rPr lang="tr-TR" dirty="0"/>
              <a:t>: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E450A3F-69B1-483A-B5D5-E8C346C0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EC6C43E-285A-48EB-8DCA-12175141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35</a:t>
            </a:fld>
            <a:endParaRPr lang="tr-TR"/>
          </a:p>
        </p:txBody>
      </p:sp>
      <p:sp>
        <p:nvSpPr>
          <p:cNvPr id="76" name="Dikdörtgen: Köşeleri Yuvarlatılmış 75">
            <a:extLst>
              <a:ext uri="{FF2B5EF4-FFF2-40B4-BE49-F238E27FC236}">
                <a16:creationId xmlns:a16="http://schemas.microsoft.com/office/drawing/2014/main" id="{4EDBCC8B-2EE1-45DD-8D61-E33C059D1219}"/>
              </a:ext>
            </a:extLst>
          </p:cNvPr>
          <p:cNvSpPr/>
          <p:nvPr/>
        </p:nvSpPr>
        <p:spPr>
          <a:xfrm>
            <a:off x="357967" y="2803771"/>
            <a:ext cx="8251421" cy="10889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tr-TR" sz="2400" dirty="0">
                <a:solidFill>
                  <a:schemeClr val="tx1"/>
                </a:solidFill>
              </a:rPr>
              <a:t>RNG </a:t>
            </a:r>
            <a:r>
              <a:rPr lang="tr-TR" sz="2400" dirty="0" err="1">
                <a:solidFill>
                  <a:schemeClr val="tx1"/>
                </a:solidFill>
              </a:rPr>
              <a:t>requests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block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regular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memory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requests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due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to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the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shared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scheduler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queue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space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7" name="Metin kutusu 76">
            <a:extLst>
              <a:ext uri="{FF2B5EF4-FFF2-40B4-BE49-F238E27FC236}">
                <a16:creationId xmlns:a16="http://schemas.microsoft.com/office/drawing/2014/main" id="{9CB456B1-BE19-421B-B5EA-9220B8D6FCF5}"/>
              </a:ext>
            </a:extLst>
          </p:cNvPr>
          <p:cNvSpPr txBox="1"/>
          <p:nvPr/>
        </p:nvSpPr>
        <p:spPr>
          <a:xfrm>
            <a:off x="599814" y="2866429"/>
            <a:ext cx="1091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/>
              <a:t>1.</a:t>
            </a:r>
          </a:p>
        </p:txBody>
      </p:sp>
      <p:sp>
        <p:nvSpPr>
          <p:cNvPr id="78" name="Dikdörtgen: Köşeleri Yuvarlatılmış 77">
            <a:extLst>
              <a:ext uri="{FF2B5EF4-FFF2-40B4-BE49-F238E27FC236}">
                <a16:creationId xmlns:a16="http://schemas.microsoft.com/office/drawing/2014/main" id="{53C038CB-39D1-4D81-8471-1FE4EB5BBDFE}"/>
              </a:ext>
            </a:extLst>
          </p:cNvPr>
          <p:cNvSpPr/>
          <p:nvPr/>
        </p:nvSpPr>
        <p:spPr>
          <a:xfrm>
            <a:off x="357967" y="4186712"/>
            <a:ext cx="8251421" cy="1269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tr-TR" sz="2400" dirty="0">
                <a:solidFill>
                  <a:schemeClr val="tx1"/>
                </a:solidFill>
              </a:rPr>
              <a:t>Memory </a:t>
            </a:r>
            <a:r>
              <a:rPr lang="tr-TR" sz="2400" dirty="0" err="1">
                <a:solidFill>
                  <a:schemeClr val="tx1"/>
                </a:solidFill>
              </a:rPr>
              <a:t>controller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frequently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switches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between</a:t>
            </a:r>
            <a:r>
              <a:rPr lang="tr-TR" sz="2400" b="1" dirty="0">
                <a:solidFill>
                  <a:schemeClr val="tx1"/>
                </a:solidFill>
              </a:rPr>
              <a:t> RNG </a:t>
            </a:r>
            <a:r>
              <a:rPr lang="tr-TR" sz="2400" b="1" dirty="0" err="1">
                <a:solidFill>
                  <a:schemeClr val="tx1"/>
                </a:solidFill>
              </a:rPr>
              <a:t>and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regular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memory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requests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due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to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br>
              <a:rPr lang="tr-TR" sz="2400" dirty="0">
                <a:solidFill>
                  <a:schemeClr val="tx1"/>
                </a:solidFill>
              </a:rPr>
            </a:br>
            <a:r>
              <a:rPr lang="tr-TR" sz="2400" dirty="0" err="1">
                <a:solidFill>
                  <a:schemeClr val="tx1"/>
                </a:solidFill>
              </a:rPr>
              <a:t>the</a:t>
            </a:r>
            <a:r>
              <a:rPr lang="tr-TR" sz="2400" dirty="0">
                <a:solidFill>
                  <a:schemeClr val="tx1"/>
                </a:solidFill>
              </a:rPr>
              <a:t> RNG-</a:t>
            </a:r>
            <a:r>
              <a:rPr lang="tr-TR" sz="2400" dirty="0" err="1">
                <a:solidFill>
                  <a:schemeClr val="tx1"/>
                </a:solidFill>
              </a:rPr>
              <a:t>oblivious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scheduling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decisions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9" name="Metin kutusu 78">
            <a:extLst>
              <a:ext uri="{FF2B5EF4-FFF2-40B4-BE49-F238E27FC236}">
                <a16:creationId xmlns:a16="http://schemas.microsoft.com/office/drawing/2014/main" id="{DD13A333-D9A6-4892-8C0F-A057ED25BB04}"/>
              </a:ext>
            </a:extLst>
          </p:cNvPr>
          <p:cNvSpPr txBox="1"/>
          <p:nvPr/>
        </p:nvSpPr>
        <p:spPr>
          <a:xfrm>
            <a:off x="599814" y="4249370"/>
            <a:ext cx="1091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8959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78" grpId="0" animBg="1"/>
      <p:bldP spid="7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C08C6A-3167-4921-9BE2-8B9CE1F7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95180C-0E47-46B6-B4C2-53E8D5A3C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Two</a:t>
            </a:r>
            <a:r>
              <a:rPr lang="tr-TR" b="1" dirty="0"/>
              <a:t> </a:t>
            </a:r>
            <a:r>
              <a:rPr lang="tr-TR" b="1" dirty="0" err="1"/>
              <a:t>key</a:t>
            </a:r>
            <a:r>
              <a:rPr lang="tr-TR" b="1" dirty="0"/>
              <a:t> </a:t>
            </a:r>
            <a:r>
              <a:rPr lang="tr-TR" b="1" dirty="0" err="1"/>
              <a:t>ideas</a:t>
            </a:r>
            <a:r>
              <a:rPr lang="tr-TR" b="1" dirty="0"/>
              <a:t>: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E450A3F-69B1-483A-B5D5-E8C346C0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EC6C43E-285A-48EB-8DCA-12175141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36</a:t>
            </a:fld>
            <a:endParaRPr lang="tr-TR"/>
          </a:p>
        </p:txBody>
      </p:sp>
      <p:sp>
        <p:nvSpPr>
          <p:cNvPr id="76" name="Dikdörtgen: Köşeleri Yuvarlatılmış 75">
            <a:extLst>
              <a:ext uri="{FF2B5EF4-FFF2-40B4-BE49-F238E27FC236}">
                <a16:creationId xmlns:a16="http://schemas.microsoft.com/office/drawing/2014/main" id="{4EDBCC8B-2EE1-45DD-8D61-E33C059D1219}"/>
              </a:ext>
            </a:extLst>
          </p:cNvPr>
          <p:cNvSpPr/>
          <p:nvPr/>
        </p:nvSpPr>
        <p:spPr>
          <a:xfrm>
            <a:off x="357967" y="2046059"/>
            <a:ext cx="8251421" cy="10889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tr-TR" sz="2400" dirty="0" err="1">
                <a:solidFill>
                  <a:schemeClr val="tx1"/>
                </a:solidFill>
              </a:rPr>
              <a:t>Accumulate</a:t>
            </a:r>
            <a:r>
              <a:rPr lang="tr-TR" sz="2400" dirty="0">
                <a:solidFill>
                  <a:schemeClr val="tx1"/>
                </a:solidFill>
              </a:rPr>
              <a:t> RNG </a:t>
            </a:r>
            <a:r>
              <a:rPr lang="tr-TR" sz="2400" dirty="0" err="1">
                <a:solidFill>
                  <a:schemeClr val="tx1"/>
                </a:solidFill>
              </a:rPr>
              <a:t>requests</a:t>
            </a:r>
            <a:r>
              <a:rPr lang="tr-TR" sz="2400" dirty="0">
                <a:solidFill>
                  <a:schemeClr val="tx1"/>
                </a:solidFill>
              </a:rPr>
              <a:t> in a </a:t>
            </a:r>
            <a:r>
              <a:rPr lang="tr-TR" sz="2400" dirty="0" err="1">
                <a:solidFill>
                  <a:schemeClr val="tx1"/>
                </a:solidFill>
              </a:rPr>
              <a:t>separate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scheduler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queue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to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reduce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contention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queue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space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7" name="Metin kutusu 76">
            <a:extLst>
              <a:ext uri="{FF2B5EF4-FFF2-40B4-BE49-F238E27FC236}">
                <a16:creationId xmlns:a16="http://schemas.microsoft.com/office/drawing/2014/main" id="{9CB456B1-BE19-421B-B5EA-9220B8D6FCF5}"/>
              </a:ext>
            </a:extLst>
          </p:cNvPr>
          <p:cNvSpPr txBox="1"/>
          <p:nvPr/>
        </p:nvSpPr>
        <p:spPr>
          <a:xfrm>
            <a:off x="599814" y="2108717"/>
            <a:ext cx="1091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/>
              <a:t>1.</a:t>
            </a:r>
          </a:p>
        </p:txBody>
      </p:sp>
      <p:sp>
        <p:nvSpPr>
          <p:cNvPr id="78" name="Dikdörtgen: Köşeleri Yuvarlatılmış 77">
            <a:extLst>
              <a:ext uri="{FF2B5EF4-FFF2-40B4-BE49-F238E27FC236}">
                <a16:creationId xmlns:a16="http://schemas.microsoft.com/office/drawing/2014/main" id="{53C038CB-39D1-4D81-8471-1FE4EB5BBDFE}"/>
              </a:ext>
            </a:extLst>
          </p:cNvPr>
          <p:cNvSpPr/>
          <p:nvPr/>
        </p:nvSpPr>
        <p:spPr>
          <a:xfrm>
            <a:off x="357967" y="3429000"/>
            <a:ext cx="8251421" cy="10889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tr-TR" sz="2400" dirty="0" err="1">
                <a:solidFill>
                  <a:schemeClr val="tx1"/>
                </a:solidFill>
              </a:rPr>
              <a:t>Use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application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priority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levels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to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schedule</a:t>
            </a:r>
            <a:r>
              <a:rPr lang="tr-TR" sz="2400" dirty="0">
                <a:solidFill>
                  <a:schemeClr val="tx1"/>
                </a:solidFill>
              </a:rPr>
              <a:t> RNG </a:t>
            </a:r>
            <a:r>
              <a:rPr lang="tr-TR" sz="2400" dirty="0" err="1">
                <a:solidFill>
                  <a:schemeClr val="tx1"/>
                </a:solidFill>
              </a:rPr>
              <a:t>and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regular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memory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requests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9" name="Metin kutusu 78">
            <a:extLst>
              <a:ext uri="{FF2B5EF4-FFF2-40B4-BE49-F238E27FC236}">
                <a16:creationId xmlns:a16="http://schemas.microsoft.com/office/drawing/2014/main" id="{DD13A333-D9A6-4892-8C0F-A057ED25BB04}"/>
              </a:ext>
            </a:extLst>
          </p:cNvPr>
          <p:cNvSpPr txBox="1"/>
          <p:nvPr/>
        </p:nvSpPr>
        <p:spPr>
          <a:xfrm>
            <a:off x="599814" y="3491658"/>
            <a:ext cx="1091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624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78" grpId="0" animBg="1"/>
      <p:bldP spid="7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C08C6A-3167-4921-9BE2-8B9CE1F7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: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Idea</a:t>
            </a:r>
            <a:r>
              <a:rPr lang="tr-TR" dirty="0"/>
              <a:t> 1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95180C-0E47-46B6-B4C2-53E8D5A3C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4" y="1088967"/>
            <a:ext cx="9010994" cy="5087996"/>
          </a:xfrm>
        </p:spPr>
        <p:txBody>
          <a:bodyPr/>
          <a:lstStyle/>
          <a:p>
            <a:pPr marL="0" indent="0">
              <a:buNone/>
            </a:pPr>
            <a:endParaRPr lang="tr-TR" b="1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E450A3F-69B1-483A-B5D5-E8C346C0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EC6C43E-285A-48EB-8DCA-12175141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37</a:t>
            </a:fld>
            <a:endParaRPr lang="tr-TR"/>
          </a:p>
        </p:txBody>
      </p:sp>
      <p:grpSp>
        <p:nvGrpSpPr>
          <p:cNvPr id="75" name="Grup 74">
            <a:extLst>
              <a:ext uri="{FF2B5EF4-FFF2-40B4-BE49-F238E27FC236}">
                <a16:creationId xmlns:a16="http://schemas.microsoft.com/office/drawing/2014/main" id="{355E6ED5-4580-460F-9A2D-760E1F09F25B}"/>
              </a:ext>
            </a:extLst>
          </p:cNvPr>
          <p:cNvGrpSpPr/>
          <p:nvPr/>
        </p:nvGrpSpPr>
        <p:grpSpPr>
          <a:xfrm>
            <a:off x="2570362" y="2691244"/>
            <a:ext cx="5072345" cy="2660068"/>
            <a:chOff x="2570362" y="3345871"/>
            <a:chExt cx="5072345" cy="2660068"/>
          </a:xfrm>
        </p:grpSpPr>
        <p:sp>
          <p:nvSpPr>
            <p:cNvPr id="31" name="Dikdörtgen 30">
              <a:extLst>
                <a:ext uri="{FF2B5EF4-FFF2-40B4-BE49-F238E27FC236}">
                  <a16:creationId xmlns:a16="http://schemas.microsoft.com/office/drawing/2014/main" id="{00F0863A-5467-493C-94B1-6E06293DAF18}"/>
                </a:ext>
              </a:extLst>
            </p:cNvPr>
            <p:cNvSpPr/>
            <p:nvPr/>
          </p:nvSpPr>
          <p:spPr>
            <a:xfrm flipH="1">
              <a:off x="2570362" y="3345872"/>
              <a:ext cx="2795874" cy="266006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tIns="0" bIns="54000" rtlCol="0" anchor="t">
              <a:noAutofit/>
            </a:bodyPr>
            <a:lstStyle/>
            <a:p>
              <a:pPr algn="ctr"/>
              <a:r>
                <a:rPr lang="tr-TR" sz="2000" b="1" dirty="0">
                  <a:solidFill>
                    <a:schemeClr val="accent6">
                      <a:lumMod val="50000"/>
                    </a:schemeClr>
                  </a:solidFill>
                </a:rPr>
                <a:t>Memory </a:t>
              </a:r>
              <a:r>
                <a:rPr lang="tr-TR" sz="2000" b="1" dirty="0" err="1">
                  <a:solidFill>
                    <a:schemeClr val="accent6">
                      <a:lumMod val="50000"/>
                    </a:schemeClr>
                  </a:solidFill>
                </a:rPr>
                <a:t>Request</a:t>
              </a:r>
              <a:r>
                <a:rPr lang="tr-TR" sz="20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tr-TR" sz="2000" b="1" dirty="0" err="1">
                  <a:solidFill>
                    <a:schemeClr val="accent6">
                      <a:lumMod val="50000"/>
                    </a:schemeClr>
                  </a:solidFill>
                </a:rPr>
                <a:t>Scheduler</a:t>
              </a:r>
              <a:endParaRPr lang="tr-TR" sz="2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2" name="Dikdörtgen 31">
              <a:extLst>
                <a:ext uri="{FF2B5EF4-FFF2-40B4-BE49-F238E27FC236}">
                  <a16:creationId xmlns:a16="http://schemas.microsoft.com/office/drawing/2014/main" id="{5F9CC0DE-0483-4E63-9570-C63E27EC3E45}"/>
                </a:ext>
              </a:extLst>
            </p:cNvPr>
            <p:cNvSpPr/>
            <p:nvPr/>
          </p:nvSpPr>
          <p:spPr>
            <a:xfrm rot="16200000">
              <a:off x="3567176" y="3465640"/>
              <a:ext cx="475204" cy="18973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9" name="Dikdörtgen 48">
              <a:extLst>
                <a:ext uri="{FF2B5EF4-FFF2-40B4-BE49-F238E27FC236}">
                  <a16:creationId xmlns:a16="http://schemas.microsoft.com/office/drawing/2014/main" id="{DA8637E0-485B-4CCC-9D18-159C0BD1FB8D}"/>
                </a:ext>
              </a:extLst>
            </p:cNvPr>
            <p:cNvSpPr/>
            <p:nvPr/>
          </p:nvSpPr>
          <p:spPr>
            <a:xfrm flipH="1">
              <a:off x="6414853" y="3345871"/>
              <a:ext cx="1227854" cy="26600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tIns="0" bIns="54000" rtlCol="0" anchor="ctr">
              <a:noAutofit/>
            </a:bodyPr>
            <a:lstStyle/>
            <a:p>
              <a:pPr algn="ctr"/>
              <a:r>
                <a:rPr lang="tr-TR" sz="2000" b="1" dirty="0">
                  <a:solidFill>
                    <a:schemeClr val="accent5">
                      <a:lumMod val="50000"/>
                    </a:schemeClr>
                  </a:solidFill>
                </a:rPr>
                <a:t>DRAM</a:t>
              </a:r>
            </a:p>
          </p:txBody>
        </p:sp>
        <p:sp>
          <p:nvSpPr>
            <p:cNvPr id="33" name="Dikdörtgen 32">
              <a:extLst>
                <a:ext uri="{FF2B5EF4-FFF2-40B4-BE49-F238E27FC236}">
                  <a16:creationId xmlns:a16="http://schemas.microsoft.com/office/drawing/2014/main" id="{8704BEAA-D510-42C5-90B9-803551482C85}"/>
                </a:ext>
              </a:extLst>
            </p:cNvPr>
            <p:cNvSpPr/>
            <p:nvPr/>
          </p:nvSpPr>
          <p:spPr>
            <a:xfrm rot="16200000">
              <a:off x="3567172" y="4004465"/>
              <a:ext cx="475204" cy="18973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4" name="Metin kutusu 33">
              <a:extLst>
                <a:ext uri="{FF2B5EF4-FFF2-40B4-BE49-F238E27FC236}">
                  <a16:creationId xmlns:a16="http://schemas.microsoft.com/office/drawing/2014/main" id="{32CE225F-4DAA-461D-B03C-113FEED53E08}"/>
                </a:ext>
              </a:extLst>
            </p:cNvPr>
            <p:cNvSpPr txBox="1"/>
            <p:nvPr/>
          </p:nvSpPr>
          <p:spPr>
            <a:xfrm>
              <a:off x="4753452" y="4229650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Roboto" panose="02000000000000000000" pitchFamily="2" charset="0"/>
                  <a:ea typeface="Roboto" panose="02000000000000000000" pitchFamily="2" charset="0"/>
                </a:rPr>
                <a:t>W</a:t>
              </a:r>
            </a:p>
          </p:txBody>
        </p:sp>
        <p:sp>
          <p:nvSpPr>
            <p:cNvPr id="35" name="Metin kutusu 34">
              <a:extLst>
                <a:ext uri="{FF2B5EF4-FFF2-40B4-BE49-F238E27FC236}">
                  <a16:creationId xmlns:a16="http://schemas.microsoft.com/office/drawing/2014/main" id="{EEA1CC6D-1B07-49BB-ADA4-FB3ECE9C7572}"/>
                </a:ext>
              </a:extLst>
            </p:cNvPr>
            <p:cNvSpPr txBox="1"/>
            <p:nvPr/>
          </p:nvSpPr>
          <p:spPr>
            <a:xfrm>
              <a:off x="4779965" y="4766666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Roboto" panose="02000000000000000000" pitchFamily="2" charset="0"/>
                  <a:ea typeface="Roboto" panose="02000000000000000000" pitchFamily="2" charset="0"/>
                </a:rPr>
                <a:t>R</a:t>
              </a:r>
            </a:p>
          </p:txBody>
        </p:sp>
        <p:cxnSp>
          <p:nvCxnSpPr>
            <p:cNvPr id="50" name="Düz Ok Bağlayıcısı 49">
              <a:extLst>
                <a:ext uri="{FF2B5EF4-FFF2-40B4-BE49-F238E27FC236}">
                  <a16:creationId xmlns:a16="http://schemas.microsoft.com/office/drawing/2014/main" id="{26B7093D-F77D-4EEF-BF02-C878683B8136}"/>
                </a:ext>
              </a:extLst>
            </p:cNvPr>
            <p:cNvCxnSpPr>
              <a:cxnSpLocks/>
            </p:cNvCxnSpPr>
            <p:nvPr/>
          </p:nvCxnSpPr>
          <p:spPr>
            <a:xfrm>
              <a:off x="5465813" y="4923359"/>
              <a:ext cx="9104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 72">
            <a:extLst>
              <a:ext uri="{FF2B5EF4-FFF2-40B4-BE49-F238E27FC236}">
                <a16:creationId xmlns:a16="http://schemas.microsoft.com/office/drawing/2014/main" id="{B454C116-E515-4F0B-AEC2-CEA73DFB492F}"/>
              </a:ext>
            </a:extLst>
          </p:cNvPr>
          <p:cNvGrpSpPr/>
          <p:nvPr/>
        </p:nvGrpSpPr>
        <p:grpSpPr>
          <a:xfrm>
            <a:off x="3519787" y="4105445"/>
            <a:ext cx="1144416" cy="383735"/>
            <a:chOff x="3519787" y="4760072"/>
            <a:chExt cx="1144416" cy="383735"/>
          </a:xfrm>
        </p:grpSpPr>
        <p:sp>
          <p:nvSpPr>
            <p:cNvPr id="39" name="Dikdörtgen 38">
              <a:extLst>
                <a:ext uri="{FF2B5EF4-FFF2-40B4-BE49-F238E27FC236}">
                  <a16:creationId xmlns:a16="http://schemas.microsoft.com/office/drawing/2014/main" id="{8CA18C07-3F85-4701-8276-16C94B41574B}"/>
                </a:ext>
              </a:extLst>
            </p:cNvPr>
            <p:cNvSpPr/>
            <p:nvPr/>
          </p:nvSpPr>
          <p:spPr>
            <a:xfrm rot="16200000">
              <a:off x="4352296" y="4830686"/>
              <a:ext cx="382522" cy="2412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Dikdörtgen 39">
              <a:extLst>
                <a:ext uri="{FF2B5EF4-FFF2-40B4-BE49-F238E27FC236}">
                  <a16:creationId xmlns:a16="http://schemas.microsoft.com/office/drawing/2014/main" id="{1F434AA3-1262-43B8-A561-4DAC246028B7}"/>
                </a:ext>
              </a:extLst>
            </p:cNvPr>
            <p:cNvSpPr/>
            <p:nvPr/>
          </p:nvSpPr>
          <p:spPr>
            <a:xfrm rot="16200000">
              <a:off x="3449173" y="4831899"/>
              <a:ext cx="382522" cy="2412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70" name="Grup 69">
            <a:extLst>
              <a:ext uri="{FF2B5EF4-FFF2-40B4-BE49-F238E27FC236}">
                <a16:creationId xmlns:a16="http://schemas.microsoft.com/office/drawing/2014/main" id="{7B3F0723-9976-4EB3-B826-5463C60FE6D0}"/>
              </a:ext>
            </a:extLst>
          </p:cNvPr>
          <p:cNvGrpSpPr/>
          <p:nvPr/>
        </p:nvGrpSpPr>
        <p:grpSpPr>
          <a:xfrm>
            <a:off x="2858639" y="4622993"/>
            <a:ext cx="2752646" cy="475204"/>
            <a:chOff x="2858639" y="5277620"/>
            <a:chExt cx="2752646" cy="475204"/>
          </a:xfrm>
        </p:grpSpPr>
        <p:sp>
          <p:nvSpPr>
            <p:cNvPr id="62" name="Dikdörtgen 61">
              <a:extLst>
                <a:ext uri="{FF2B5EF4-FFF2-40B4-BE49-F238E27FC236}">
                  <a16:creationId xmlns:a16="http://schemas.microsoft.com/office/drawing/2014/main" id="{4FCEDA4F-9E6F-4ACE-994F-3D41FADEDE1E}"/>
                </a:ext>
              </a:extLst>
            </p:cNvPr>
            <p:cNvSpPr/>
            <p:nvPr/>
          </p:nvSpPr>
          <p:spPr>
            <a:xfrm rot="16200000">
              <a:off x="3568445" y="4567814"/>
              <a:ext cx="475204" cy="18948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3" name="Metin kutusu 62">
              <a:extLst>
                <a:ext uri="{FF2B5EF4-FFF2-40B4-BE49-F238E27FC236}">
                  <a16:creationId xmlns:a16="http://schemas.microsoft.com/office/drawing/2014/main" id="{F5B2BE20-B193-4736-A1A4-08F52EB8522A}"/>
                </a:ext>
              </a:extLst>
            </p:cNvPr>
            <p:cNvSpPr txBox="1"/>
            <p:nvPr/>
          </p:nvSpPr>
          <p:spPr>
            <a:xfrm>
              <a:off x="4713028" y="5330554"/>
              <a:ext cx="898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Roboto" panose="02000000000000000000" pitchFamily="2" charset="0"/>
                  <a:ea typeface="Roboto" panose="02000000000000000000" pitchFamily="2" charset="0"/>
                </a:rPr>
                <a:t>RNG</a:t>
              </a:r>
            </a:p>
          </p:txBody>
        </p:sp>
      </p:grpSp>
      <p:grpSp>
        <p:nvGrpSpPr>
          <p:cNvPr id="69" name="Grup 68">
            <a:extLst>
              <a:ext uri="{FF2B5EF4-FFF2-40B4-BE49-F238E27FC236}">
                <a16:creationId xmlns:a16="http://schemas.microsoft.com/office/drawing/2014/main" id="{3E72F062-8E04-404D-89B2-EB91C12384EE}"/>
              </a:ext>
            </a:extLst>
          </p:cNvPr>
          <p:cNvGrpSpPr/>
          <p:nvPr/>
        </p:nvGrpSpPr>
        <p:grpSpPr>
          <a:xfrm>
            <a:off x="1142714" y="3996516"/>
            <a:ext cx="1711554" cy="592354"/>
            <a:chOff x="1142714" y="4651143"/>
            <a:chExt cx="1711554" cy="592354"/>
          </a:xfrm>
        </p:grpSpPr>
        <p:sp>
          <p:nvSpPr>
            <p:cNvPr id="44" name="Dikdörtgen 43">
              <a:extLst>
                <a:ext uri="{FF2B5EF4-FFF2-40B4-BE49-F238E27FC236}">
                  <a16:creationId xmlns:a16="http://schemas.microsoft.com/office/drawing/2014/main" id="{93ED0426-A6CC-4CD9-8352-AD7570771606}"/>
                </a:ext>
              </a:extLst>
            </p:cNvPr>
            <p:cNvSpPr/>
            <p:nvPr/>
          </p:nvSpPr>
          <p:spPr>
            <a:xfrm rot="16200000">
              <a:off x="2003007" y="4835910"/>
              <a:ext cx="382522" cy="2412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Dikdörtgen 44">
              <a:extLst>
                <a:ext uri="{FF2B5EF4-FFF2-40B4-BE49-F238E27FC236}">
                  <a16:creationId xmlns:a16="http://schemas.microsoft.com/office/drawing/2014/main" id="{996801E0-0180-4D76-BFF5-30D03D3131DB}"/>
                </a:ext>
              </a:extLst>
            </p:cNvPr>
            <p:cNvSpPr/>
            <p:nvPr/>
          </p:nvSpPr>
          <p:spPr>
            <a:xfrm rot="16200000">
              <a:off x="1694557" y="4835910"/>
              <a:ext cx="382522" cy="2412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6" name="Dikdörtgen 45">
              <a:extLst>
                <a:ext uri="{FF2B5EF4-FFF2-40B4-BE49-F238E27FC236}">
                  <a16:creationId xmlns:a16="http://schemas.microsoft.com/office/drawing/2014/main" id="{970B42B7-5478-44F1-83AD-2D16C8E8208A}"/>
                </a:ext>
              </a:extLst>
            </p:cNvPr>
            <p:cNvSpPr/>
            <p:nvPr/>
          </p:nvSpPr>
          <p:spPr>
            <a:xfrm rot="16200000">
              <a:off x="1380550" y="4835910"/>
              <a:ext cx="382522" cy="2412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7" name="Dikdörtgen 46">
              <a:extLst>
                <a:ext uri="{FF2B5EF4-FFF2-40B4-BE49-F238E27FC236}">
                  <a16:creationId xmlns:a16="http://schemas.microsoft.com/office/drawing/2014/main" id="{3B6E941C-B7DF-4608-A4E7-BA1F5101F9E1}"/>
                </a:ext>
              </a:extLst>
            </p:cNvPr>
            <p:cNvSpPr/>
            <p:nvPr/>
          </p:nvSpPr>
          <p:spPr>
            <a:xfrm rot="16200000">
              <a:off x="1072100" y="4835910"/>
              <a:ext cx="382522" cy="2412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8" name="Çarpım İşareti 47">
              <a:extLst>
                <a:ext uri="{FF2B5EF4-FFF2-40B4-BE49-F238E27FC236}">
                  <a16:creationId xmlns:a16="http://schemas.microsoft.com/office/drawing/2014/main" id="{5589BDBF-A64B-479A-9FAA-91BAE36B10B2}"/>
                </a:ext>
              </a:extLst>
            </p:cNvPr>
            <p:cNvSpPr/>
            <p:nvPr/>
          </p:nvSpPr>
          <p:spPr>
            <a:xfrm>
              <a:off x="2261914" y="4651143"/>
              <a:ext cx="592354" cy="592354"/>
            </a:xfrm>
            <a:prstGeom prst="mathMultiply">
              <a:avLst>
                <a:gd name="adj1" fmla="val 12995"/>
              </a:avLst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74" name="Grup 73">
            <a:extLst>
              <a:ext uri="{FF2B5EF4-FFF2-40B4-BE49-F238E27FC236}">
                <a16:creationId xmlns:a16="http://schemas.microsoft.com/office/drawing/2014/main" id="{FA0850A9-A86D-4B03-9AB4-85D700E41B33}"/>
              </a:ext>
            </a:extLst>
          </p:cNvPr>
          <p:cNvGrpSpPr/>
          <p:nvPr/>
        </p:nvGrpSpPr>
        <p:grpSpPr>
          <a:xfrm>
            <a:off x="2928673" y="4101433"/>
            <a:ext cx="1438194" cy="387263"/>
            <a:chOff x="2928673" y="4756060"/>
            <a:chExt cx="1438194" cy="387263"/>
          </a:xfrm>
        </p:grpSpPr>
        <p:sp>
          <p:nvSpPr>
            <p:cNvPr id="38" name="Dikdörtgen 37">
              <a:extLst>
                <a:ext uri="{FF2B5EF4-FFF2-40B4-BE49-F238E27FC236}">
                  <a16:creationId xmlns:a16="http://schemas.microsoft.com/office/drawing/2014/main" id="{10E33EBE-3D5C-420E-B1D0-7ED5C660329B}"/>
                </a:ext>
              </a:extLst>
            </p:cNvPr>
            <p:cNvSpPr/>
            <p:nvPr/>
          </p:nvSpPr>
          <p:spPr>
            <a:xfrm rot="16200000">
              <a:off x="4054960" y="4826675"/>
              <a:ext cx="382522" cy="241293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Dikdörtgen 40">
              <a:extLst>
                <a:ext uri="{FF2B5EF4-FFF2-40B4-BE49-F238E27FC236}">
                  <a16:creationId xmlns:a16="http://schemas.microsoft.com/office/drawing/2014/main" id="{0FE08B65-7CA1-4352-8B28-0DDCCD73A33C}"/>
                </a:ext>
              </a:extLst>
            </p:cNvPr>
            <p:cNvSpPr/>
            <p:nvPr/>
          </p:nvSpPr>
          <p:spPr>
            <a:xfrm rot="16200000">
              <a:off x="3746509" y="4826674"/>
              <a:ext cx="382522" cy="241293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Dikdörtgen 41">
              <a:extLst>
                <a:ext uri="{FF2B5EF4-FFF2-40B4-BE49-F238E27FC236}">
                  <a16:creationId xmlns:a16="http://schemas.microsoft.com/office/drawing/2014/main" id="{3975EFB5-D02E-4FD4-81E4-61F68850F9BA}"/>
                </a:ext>
              </a:extLst>
            </p:cNvPr>
            <p:cNvSpPr/>
            <p:nvPr/>
          </p:nvSpPr>
          <p:spPr>
            <a:xfrm rot="16200000">
              <a:off x="2858059" y="4827404"/>
              <a:ext cx="382522" cy="241293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3" name="Dikdörtgen 42">
              <a:extLst>
                <a:ext uri="{FF2B5EF4-FFF2-40B4-BE49-F238E27FC236}">
                  <a16:creationId xmlns:a16="http://schemas.microsoft.com/office/drawing/2014/main" id="{FDDD30F0-1C96-4061-AB99-5F262D79FE05}"/>
                </a:ext>
              </a:extLst>
            </p:cNvPr>
            <p:cNvSpPr/>
            <p:nvPr/>
          </p:nvSpPr>
          <p:spPr>
            <a:xfrm rot="16200000">
              <a:off x="3155395" y="4831415"/>
              <a:ext cx="382522" cy="241293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8" name="Metin kutusu 7">
            <a:extLst>
              <a:ext uri="{FF2B5EF4-FFF2-40B4-BE49-F238E27FC236}">
                <a16:creationId xmlns:a16="http://schemas.microsoft.com/office/drawing/2014/main" id="{16526D49-8947-4F78-B5A9-FF9896BB1744}"/>
              </a:ext>
            </a:extLst>
          </p:cNvPr>
          <p:cNvSpPr txBox="1"/>
          <p:nvPr/>
        </p:nvSpPr>
        <p:spPr>
          <a:xfrm>
            <a:off x="507993" y="3701322"/>
            <a:ext cx="1903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i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contention</a:t>
            </a:r>
            <a:endParaRPr lang="tr-TR" sz="2000" b="1" i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6D5AC028-A37F-4500-9A41-16534B000895}"/>
              </a:ext>
            </a:extLst>
          </p:cNvPr>
          <p:cNvSpPr/>
          <p:nvPr/>
        </p:nvSpPr>
        <p:spPr>
          <a:xfrm>
            <a:off x="587317" y="1081307"/>
            <a:ext cx="8251421" cy="10889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tr-TR" sz="2400" dirty="0" err="1">
                <a:solidFill>
                  <a:schemeClr val="tx1"/>
                </a:solidFill>
              </a:rPr>
              <a:t>Accumulate</a:t>
            </a:r>
            <a:r>
              <a:rPr lang="tr-TR" sz="2400" dirty="0">
                <a:solidFill>
                  <a:schemeClr val="tx1"/>
                </a:solidFill>
              </a:rPr>
              <a:t> RNG </a:t>
            </a:r>
            <a:r>
              <a:rPr lang="tr-TR" sz="2400" dirty="0" err="1">
                <a:solidFill>
                  <a:schemeClr val="tx1"/>
                </a:solidFill>
              </a:rPr>
              <a:t>requests</a:t>
            </a:r>
            <a:r>
              <a:rPr lang="tr-TR" sz="2400" dirty="0">
                <a:solidFill>
                  <a:schemeClr val="tx1"/>
                </a:solidFill>
              </a:rPr>
              <a:t> in a </a:t>
            </a:r>
            <a:r>
              <a:rPr lang="tr-TR" sz="2400" dirty="0" err="1">
                <a:solidFill>
                  <a:schemeClr val="tx1"/>
                </a:solidFill>
              </a:rPr>
              <a:t>separate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scheduler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queue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to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reduce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contention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queue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space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2AC6A3EE-ECEB-4387-99AF-DFC5A11CA4BB}"/>
              </a:ext>
            </a:extLst>
          </p:cNvPr>
          <p:cNvSpPr txBox="1"/>
          <p:nvPr/>
        </p:nvSpPr>
        <p:spPr>
          <a:xfrm>
            <a:off x="829164" y="1143965"/>
            <a:ext cx="1091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808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0.0824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 animBg="1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C08C6A-3167-4921-9BE2-8B9CE1F7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: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Idea</a:t>
            </a:r>
            <a:r>
              <a:rPr lang="tr-TR" dirty="0"/>
              <a:t> 1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95180C-0E47-46B6-B4C2-53E8D5A3C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4" y="1088967"/>
            <a:ext cx="9010994" cy="5087996"/>
          </a:xfrm>
        </p:spPr>
        <p:txBody>
          <a:bodyPr/>
          <a:lstStyle/>
          <a:p>
            <a:pPr marL="0" indent="0">
              <a:buNone/>
            </a:pPr>
            <a:endParaRPr lang="tr-TR" b="1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E450A3F-69B1-483A-B5D5-E8C346C0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EC6C43E-285A-48EB-8DCA-12175141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38</a:t>
            </a:fld>
            <a:endParaRPr lang="tr-TR"/>
          </a:p>
        </p:txBody>
      </p:sp>
      <p:grpSp>
        <p:nvGrpSpPr>
          <p:cNvPr id="75" name="Grup 74">
            <a:extLst>
              <a:ext uri="{FF2B5EF4-FFF2-40B4-BE49-F238E27FC236}">
                <a16:creationId xmlns:a16="http://schemas.microsoft.com/office/drawing/2014/main" id="{355E6ED5-4580-460F-9A2D-760E1F09F25B}"/>
              </a:ext>
            </a:extLst>
          </p:cNvPr>
          <p:cNvGrpSpPr/>
          <p:nvPr/>
        </p:nvGrpSpPr>
        <p:grpSpPr>
          <a:xfrm>
            <a:off x="2570362" y="2691244"/>
            <a:ext cx="5072345" cy="2660068"/>
            <a:chOff x="2570362" y="3345871"/>
            <a:chExt cx="5072345" cy="2660068"/>
          </a:xfrm>
        </p:grpSpPr>
        <p:sp>
          <p:nvSpPr>
            <p:cNvPr id="31" name="Dikdörtgen 30">
              <a:extLst>
                <a:ext uri="{FF2B5EF4-FFF2-40B4-BE49-F238E27FC236}">
                  <a16:creationId xmlns:a16="http://schemas.microsoft.com/office/drawing/2014/main" id="{00F0863A-5467-493C-94B1-6E06293DAF18}"/>
                </a:ext>
              </a:extLst>
            </p:cNvPr>
            <p:cNvSpPr/>
            <p:nvPr/>
          </p:nvSpPr>
          <p:spPr>
            <a:xfrm flipH="1">
              <a:off x="2570362" y="3345872"/>
              <a:ext cx="2795874" cy="266006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tIns="0" bIns="54000" rtlCol="0" anchor="t">
              <a:noAutofit/>
            </a:bodyPr>
            <a:lstStyle/>
            <a:p>
              <a:pPr algn="ctr"/>
              <a:r>
                <a:rPr lang="tr-TR" sz="2000" b="1" dirty="0">
                  <a:solidFill>
                    <a:schemeClr val="accent6">
                      <a:lumMod val="50000"/>
                    </a:schemeClr>
                  </a:solidFill>
                </a:rPr>
                <a:t>Memory </a:t>
              </a:r>
              <a:r>
                <a:rPr lang="tr-TR" sz="2000" b="1" dirty="0" err="1">
                  <a:solidFill>
                    <a:schemeClr val="accent6">
                      <a:lumMod val="50000"/>
                    </a:schemeClr>
                  </a:solidFill>
                </a:rPr>
                <a:t>Request</a:t>
              </a:r>
              <a:r>
                <a:rPr lang="tr-TR" sz="20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tr-TR" sz="2000" b="1" dirty="0" err="1">
                  <a:solidFill>
                    <a:schemeClr val="accent6">
                      <a:lumMod val="50000"/>
                    </a:schemeClr>
                  </a:solidFill>
                </a:rPr>
                <a:t>Scheduler</a:t>
              </a:r>
              <a:endParaRPr lang="tr-TR" sz="2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2" name="Dikdörtgen 31">
              <a:extLst>
                <a:ext uri="{FF2B5EF4-FFF2-40B4-BE49-F238E27FC236}">
                  <a16:creationId xmlns:a16="http://schemas.microsoft.com/office/drawing/2014/main" id="{5F9CC0DE-0483-4E63-9570-C63E27EC3E45}"/>
                </a:ext>
              </a:extLst>
            </p:cNvPr>
            <p:cNvSpPr/>
            <p:nvPr/>
          </p:nvSpPr>
          <p:spPr>
            <a:xfrm rot="16200000">
              <a:off x="3567176" y="3465640"/>
              <a:ext cx="475204" cy="18973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9" name="Dikdörtgen 48">
              <a:extLst>
                <a:ext uri="{FF2B5EF4-FFF2-40B4-BE49-F238E27FC236}">
                  <a16:creationId xmlns:a16="http://schemas.microsoft.com/office/drawing/2014/main" id="{DA8637E0-485B-4CCC-9D18-159C0BD1FB8D}"/>
                </a:ext>
              </a:extLst>
            </p:cNvPr>
            <p:cNvSpPr/>
            <p:nvPr/>
          </p:nvSpPr>
          <p:spPr>
            <a:xfrm flipH="1">
              <a:off x="6414853" y="3345871"/>
              <a:ext cx="1227854" cy="26600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tIns="0" bIns="54000" rtlCol="0" anchor="ctr">
              <a:noAutofit/>
            </a:bodyPr>
            <a:lstStyle/>
            <a:p>
              <a:pPr algn="ctr"/>
              <a:r>
                <a:rPr lang="tr-TR" sz="2000" b="1" dirty="0">
                  <a:solidFill>
                    <a:schemeClr val="accent5">
                      <a:lumMod val="50000"/>
                    </a:schemeClr>
                  </a:solidFill>
                </a:rPr>
                <a:t>DRAM</a:t>
              </a:r>
            </a:p>
          </p:txBody>
        </p:sp>
        <p:sp>
          <p:nvSpPr>
            <p:cNvPr id="33" name="Dikdörtgen 32">
              <a:extLst>
                <a:ext uri="{FF2B5EF4-FFF2-40B4-BE49-F238E27FC236}">
                  <a16:creationId xmlns:a16="http://schemas.microsoft.com/office/drawing/2014/main" id="{8704BEAA-D510-42C5-90B9-803551482C85}"/>
                </a:ext>
              </a:extLst>
            </p:cNvPr>
            <p:cNvSpPr/>
            <p:nvPr/>
          </p:nvSpPr>
          <p:spPr>
            <a:xfrm rot="16200000">
              <a:off x="3567172" y="4004465"/>
              <a:ext cx="475204" cy="18973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4" name="Metin kutusu 33">
              <a:extLst>
                <a:ext uri="{FF2B5EF4-FFF2-40B4-BE49-F238E27FC236}">
                  <a16:creationId xmlns:a16="http://schemas.microsoft.com/office/drawing/2014/main" id="{32CE225F-4DAA-461D-B03C-113FEED53E08}"/>
                </a:ext>
              </a:extLst>
            </p:cNvPr>
            <p:cNvSpPr txBox="1"/>
            <p:nvPr/>
          </p:nvSpPr>
          <p:spPr>
            <a:xfrm>
              <a:off x="4753452" y="4229650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Roboto" panose="02000000000000000000" pitchFamily="2" charset="0"/>
                  <a:ea typeface="Roboto" panose="02000000000000000000" pitchFamily="2" charset="0"/>
                </a:rPr>
                <a:t>W</a:t>
              </a:r>
            </a:p>
          </p:txBody>
        </p:sp>
        <p:sp>
          <p:nvSpPr>
            <p:cNvPr id="35" name="Metin kutusu 34">
              <a:extLst>
                <a:ext uri="{FF2B5EF4-FFF2-40B4-BE49-F238E27FC236}">
                  <a16:creationId xmlns:a16="http://schemas.microsoft.com/office/drawing/2014/main" id="{EEA1CC6D-1B07-49BB-ADA4-FB3ECE9C7572}"/>
                </a:ext>
              </a:extLst>
            </p:cNvPr>
            <p:cNvSpPr txBox="1"/>
            <p:nvPr/>
          </p:nvSpPr>
          <p:spPr>
            <a:xfrm>
              <a:off x="4779965" y="4766666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Roboto" panose="02000000000000000000" pitchFamily="2" charset="0"/>
                  <a:ea typeface="Roboto" panose="02000000000000000000" pitchFamily="2" charset="0"/>
                </a:rPr>
                <a:t>R</a:t>
              </a:r>
            </a:p>
          </p:txBody>
        </p:sp>
        <p:cxnSp>
          <p:nvCxnSpPr>
            <p:cNvPr id="50" name="Düz Ok Bağlayıcısı 49">
              <a:extLst>
                <a:ext uri="{FF2B5EF4-FFF2-40B4-BE49-F238E27FC236}">
                  <a16:creationId xmlns:a16="http://schemas.microsoft.com/office/drawing/2014/main" id="{26B7093D-F77D-4EEF-BF02-C878683B8136}"/>
                </a:ext>
              </a:extLst>
            </p:cNvPr>
            <p:cNvCxnSpPr>
              <a:cxnSpLocks/>
            </p:cNvCxnSpPr>
            <p:nvPr/>
          </p:nvCxnSpPr>
          <p:spPr>
            <a:xfrm>
              <a:off x="5465813" y="4923359"/>
              <a:ext cx="9104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 72">
            <a:extLst>
              <a:ext uri="{FF2B5EF4-FFF2-40B4-BE49-F238E27FC236}">
                <a16:creationId xmlns:a16="http://schemas.microsoft.com/office/drawing/2014/main" id="{B454C116-E515-4F0B-AEC2-CEA73DFB492F}"/>
              </a:ext>
            </a:extLst>
          </p:cNvPr>
          <p:cNvGrpSpPr/>
          <p:nvPr/>
        </p:nvGrpSpPr>
        <p:grpSpPr>
          <a:xfrm>
            <a:off x="4129816" y="4105445"/>
            <a:ext cx="534387" cy="383735"/>
            <a:chOff x="4129816" y="4760072"/>
            <a:chExt cx="534387" cy="383735"/>
          </a:xfrm>
        </p:grpSpPr>
        <p:sp>
          <p:nvSpPr>
            <p:cNvPr id="39" name="Dikdörtgen 38">
              <a:extLst>
                <a:ext uri="{FF2B5EF4-FFF2-40B4-BE49-F238E27FC236}">
                  <a16:creationId xmlns:a16="http://schemas.microsoft.com/office/drawing/2014/main" id="{8CA18C07-3F85-4701-8276-16C94B41574B}"/>
                </a:ext>
              </a:extLst>
            </p:cNvPr>
            <p:cNvSpPr/>
            <p:nvPr/>
          </p:nvSpPr>
          <p:spPr>
            <a:xfrm rot="16200000">
              <a:off x="4352296" y="4830686"/>
              <a:ext cx="382522" cy="2412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Dikdörtgen 39">
              <a:extLst>
                <a:ext uri="{FF2B5EF4-FFF2-40B4-BE49-F238E27FC236}">
                  <a16:creationId xmlns:a16="http://schemas.microsoft.com/office/drawing/2014/main" id="{1F434AA3-1262-43B8-A561-4DAC246028B7}"/>
                </a:ext>
              </a:extLst>
            </p:cNvPr>
            <p:cNvSpPr/>
            <p:nvPr/>
          </p:nvSpPr>
          <p:spPr>
            <a:xfrm rot="16200000">
              <a:off x="4059202" y="4831899"/>
              <a:ext cx="382522" cy="2412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70" name="Grup 69">
            <a:extLst>
              <a:ext uri="{FF2B5EF4-FFF2-40B4-BE49-F238E27FC236}">
                <a16:creationId xmlns:a16="http://schemas.microsoft.com/office/drawing/2014/main" id="{7B3F0723-9976-4EB3-B826-5463C60FE6D0}"/>
              </a:ext>
            </a:extLst>
          </p:cNvPr>
          <p:cNvGrpSpPr/>
          <p:nvPr/>
        </p:nvGrpSpPr>
        <p:grpSpPr>
          <a:xfrm>
            <a:off x="2858639" y="4622993"/>
            <a:ext cx="2752646" cy="475204"/>
            <a:chOff x="2858639" y="5277620"/>
            <a:chExt cx="2752646" cy="475204"/>
          </a:xfrm>
        </p:grpSpPr>
        <p:sp>
          <p:nvSpPr>
            <p:cNvPr id="62" name="Dikdörtgen 61">
              <a:extLst>
                <a:ext uri="{FF2B5EF4-FFF2-40B4-BE49-F238E27FC236}">
                  <a16:creationId xmlns:a16="http://schemas.microsoft.com/office/drawing/2014/main" id="{4FCEDA4F-9E6F-4ACE-994F-3D41FADEDE1E}"/>
                </a:ext>
              </a:extLst>
            </p:cNvPr>
            <p:cNvSpPr/>
            <p:nvPr/>
          </p:nvSpPr>
          <p:spPr>
            <a:xfrm rot="16200000">
              <a:off x="3568445" y="4567814"/>
              <a:ext cx="475204" cy="18948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3" name="Metin kutusu 62">
              <a:extLst>
                <a:ext uri="{FF2B5EF4-FFF2-40B4-BE49-F238E27FC236}">
                  <a16:creationId xmlns:a16="http://schemas.microsoft.com/office/drawing/2014/main" id="{F5B2BE20-B193-4736-A1A4-08F52EB8522A}"/>
                </a:ext>
              </a:extLst>
            </p:cNvPr>
            <p:cNvSpPr txBox="1"/>
            <p:nvPr/>
          </p:nvSpPr>
          <p:spPr>
            <a:xfrm>
              <a:off x="4713028" y="5330554"/>
              <a:ext cx="898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Roboto" panose="02000000000000000000" pitchFamily="2" charset="0"/>
                  <a:ea typeface="Roboto" panose="02000000000000000000" pitchFamily="2" charset="0"/>
                </a:rPr>
                <a:t>RNG</a:t>
              </a:r>
            </a:p>
          </p:txBody>
        </p:sp>
      </p:grpSp>
      <p:grpSp>
        <p:nvGrpSpPr>
          <p:cNvPr id="69" name="Grup 68">
            <a:extLst>
              <a:ext uri="{FF2B5EF4-FFF2-40B4-BE49-F238E27FC236}">
                <a16:creationId xmlns:a16="http://schemas.microsoft.com/office/drawing/2014/main" id="{3E72F062-8E04-404D-89B2-EB91C12384EE}"/>
              </a:ext>
            </a:extLst>
          </p:cNvPr>
          <p:cNvGrpSpPr/>
          <p:nvPr/>
        </p:nvGrpSpPr>
        <p:grpSpPr>
          <a:xfrm>
            <a:off x="1142714" y="4110669"/>
            <a:ext cx="1172200" cy="382522"/>
            <a:chOff x="1142714" y="4765296"/>
            <a:chExt cx="1172200" cy="382522"/>
          </a:xfrm>
        </p:grpSpPr>
        <p:sp>
          <p:nvSpPr>
            <p:cNvPr id="44" name="Dikdörtgen 43">
              <a:extLst>
                <a:ext uri="{FF2B5EF4-FFF2-40B4-BE49-F238E27FC236}">
                  <a16:creationId xmlns:a16="http://schemas.microsoft.com/office/drawing/2014/main" id="{93ED0426-A6CC-4CD9-8352-AD7570771606}"/>
                </a:ext>
              </a:extLst>
            </p:cNvPr>
            <p:cNvSpPr/>
            <p:nvPr/>
          </p:nvSpPr>
          <p:spPr>
            <a:xfrm rot="16200000">
              <a:off x="2003007" y="4835910"/>
              <a:ext cx="382522" cy="2412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Dikdörtgen 44">
              <a:extLst>
                <a:ext uri="{FF2B5EF4-FFF2-40B4-BE49-F238E27FC236}">
                  <a16:creationId xmlns:a16="http://schemas.microsoft.com/office/drawing/2014/main" id="{996801E0-0180-4D76-BFF5-30D03D3131DB}"/>
                </a:ext>
              </a:extLst>
            </p:cNvPr>
            <p:cNvSpPr/>
            <p:nvPr/>
          </p:nvSpPr>
          <p:spPr>
            <a:xfrm rot="16200000">
              <a:off x="1694557" y="4835910"/>
              <a:ext cx="382522" cy="2412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6" name="Dikdörtgen 45">
              <a:extLst>
                <a:ext uri="{FF2B5EF4-FFF2-40B4-BE49-F238E27FC236}">
                  <a16:creationId xmlns:a16="http://schemas.microsoft.com/office/drawing/2014/main" id="{970B42B7-5478-44F1-83AD-2D16C8E8208A}"/>
                </a:ext>
              </a:extLst>
            </p:cNvPr>
            <p:cNvSpPr/>
            <p:nvPr/>
          </p:nvSpPr>
          <p:spPr>
            <a:xfrm rot="16200000">
              <a:off x="1380550" y="4835910"/>
              <a:ext cx="382522" cy="2412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7" name="Dikdörtgen 46">
              <a:extLst>
                <a:ext uri="{FF2B5EF4-FFF2-40B4-BE49-F238E27FC236}">
                  <a16:creationId xmlns:a16="http://schemas.microsoft.com/office/drawing/2014/main" id="{3B6E941C-B7DF-4608-A4E7-BA1F5101F9E1}"/>
                </a:ext>
              </a:extLst>
            </p:cNvPr>
            <p:cNvSpPr/>
            <p:nvPr/>
          </p:nvSpPr>
          <p:spPr>
            <a:xfrm rot="16200000">
              <a:off x="1072100" y="4835910"/>
              <a:ext cx="382522" cy="2412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74" name="Grup 73">
            <a:extLst>
              <a:ext uri="{FF2B5EF4-FFF2-40B4-BE49-F238E27FC236}">
                <a16:creationId xmlns:a16="http://schemas.microsoft.com/office/drawing/2014/main" id="{FA0850A9-A86D-4B03-9AB4-85D700E41B33}"/>
              </a:ext>
            </a:extLst>
          </p:cNvPr>
          <p:cNvGrpSpPr/>
          <p:nvPr/>
        </p:nvGrpSpPr>
        <p:grpSpPr>
          <a:xfrm>
            <a:off x="3546901" y="4665310"/>
            <a:ext cx="1155530" cy="386533"/>
            <a:chOff x="3211337" y="4754409"/>
            <a:chExt cx="1155530" cy="386533"/>
          </a:xfrm>
        </p:grpSpPr>
        <p:sp>
          <p:nvSpPr>
            <p:cNvPr id="38" name="Dikdörtgen 37">
              <a:extLst>
                <a:ext uri="{FF2B5EF4-FFF2-40B4-BE49-F238E27FC236}">
                  <a16:creationId xmlns:a16="http://schemas.microsoft.com/office/drawing/2014/main" id="{10E33EBE-3D5C-420E-B1D0-7ED5C660329B}"/>
                </a:ext>
              </a:extLst>
            </p:cNvPr>
            <p:cNvSpPr/>
            <p:nvPr/>
          </p:nvSpPr>
          <p:spPr>
            <a:xfrm rot="16200000">
              <a:off x="4054960" y="4826675"/>
              <a:ext cx="382522" cy="241293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Dikdörtgen 40">
              <a:extLst>
                <a:ext uri="{FF2B5EF4-FFF2-40B4-BE49-F238E27FC236}">
                  <a16:creationId xmlns:a16="http://schemas.microsoft.com/office/drawing/2014/main" id="{0FE08B65-7CA1-4352-8B28-0DDCCD73A33C}"/>
                </a:ext>
              </a:extLst>
            </p:cNvPr>
            <p:cNvSpPr/>
            <p:nvPr/>
          </p:nvSpPr>
          <p:spPr>
            <a:xfrm rot="16200000">
              <a:off x="3746509" y="4826674"/>
              <a:ext cx="382522" cy="241293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Dikdörtgen 41">
              <a:extLst>
                <a:ext uri="{FF2B5EF4-FFF2-40B4-BE49-F238E27FC236}">
                  <a16:creationId xmlns:a16="http://schemas.microsoft.com/office/drawing/2014/main" id="{3975EFB5-D02E-4FD4-81E4-61F68850F9BA}"/>
                </a:ext>
              </a:extLst>
            </p:cNvPr>
            <p:cNvSpPr/>
            <p:nvPr/>
          </p:nvSpPr>
          <p:spPr>
            <a:xfrm rot="16200000">
              <a:off x="3140723" y="4825023"/>
              <a:ext cx="382522" cy="241293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3" name="Dikdörtgen 42">
              <a:extLst>
                <a:ext uri="{FF2B5EF4-FFF2-40B4-BE49-F238E27FC236}">
                  <a16:creationId xmlns:a16="http://schemas.microsoft.com/office/drawing/2014/main" id="{FDDD30F0-1C96-4061-AB99-5F262D79FE05}"/>
                </a:ext>
              </a:extLst>
            </p:cNvPr>
            <p:cNvSpPr/>
            <p:nvPr/>
          </p:nvSpPr>
          <p:spPr>
            <a:xfrm rot="16200000">
              <a:off x="3438059" y="4829034"/>
              <a:ext cx="382522" cy="241293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2CEE9362-DEC5-467C-90BF-CA4955E5191B}"/>
              </a:ext>
            </a:extLst>
          </p:cNvPr>
          <p:cNvSpPr/>
          <p:nvPr/>
        </p:nvSpPr>
        <p:spPr>
          <a:xfrm>
            <a:off x="587317" y="1081307"/>
            <a:ext cx="8251421" cy="10889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tr-TR" sz="2400" dirty="0" err="1">
                <a:solidFill>
                  <a:schemeClr val="tx1"/>
                </a:solidFill>
              </a:rPr>
              <a:t>Accumulate</a:t>
            </a:r>
            <a:r>
              <a:rPr lang="tr-TR" sz="2400" dirty="0">
                <a:solidFill>
                  <a:schemeClr val="tx1"/>
                </a:solidFill>
              </a:rPr>
              <a:t> RNG </a:t>
            </a:r>
            <a:r>
              <a:rPr lang="tr-TR" sz="2400" dirty="0" err="1">
                <a:solidFill>
                  <a:schemeClr val="tx1"/>
                </a:solidFill>
              </a:rPr>
              <a:t>requests</a:t>
            </a:r>
            <a:r>
              <a:rPr lang="tr-TR" sz="2400" dirty="0">
                <a:solidFill>
                  <a:schemeClr val="tx1"/>
                </a:solidFill>
              </a:rPr>
              <a:t> in a </a:t>
            </a:r>
            <a:r>
              <a:rPr lang="tr-TR" sz="2400" dirty="0" err="1">
                <a:solidFill>
                  <a:schemeClr val="tx1"/>
                </a:solidFill>
              </a:rPr>
              <a:t>separate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scheduler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queue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to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reduce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contention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queue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space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5B52C1D0-1F8D-433B-8339-4E2EDC555BAF}"/>
              </a:ext>
            </a:extLst>
          </p:cNvPr>
          <p:cNvSpPr txBox="1"/>
          <p:nvPr/>
        </p:nvSpPr>
        <p:spPr>
          <a:xfrm>
            <a:off x="829164" y="1143965"/>
            <a:ext cx="1091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09348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9219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4B7709-7A04-44F3-A3A4-B5E2B9FF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4" y="2825578"/>
            <a:ext cx="9010994" cy="3351386"/>
          </a:xfrm>
        </p:spPr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operating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manages</a:t>
            </a:r>
            <a:r>
              <a:rPr lang="tr-TR" dirty="0"/>
              <a:t> hardware </a:t>
            </a:r>
            <a:r>
              <a:rPr lang="tr-TR" dirty="0" err="1"/>
              <a:t>resources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priority</a:t>
            </a:r>
            <a:r>
              <a:rPr lang="tr-TR" dirty="0"/>
              <a:t> </a:t>
            </a:r>
            <a:r>
              <a:rPr lang="tr-TR" dirty="0" err="1"/>
              <a:t>levels</a:t>
            </a:r>
            <a:r>
              <a:rPr lang="tr-TR" dirty="0"/>
              <a:t> of </a:t>
            </a:r>
            <a:r>
              <a:rPr lang="tr-TR" dirty="0" err="1"/>
              <a:t>applications</a:t>
            </a:r>
            <a:endParaRPr lang="tr-TR" dirty="0"/>
          </a:p>
          <a:p>
            <a:r>
              <a:rPr lang="tr-TR" dirty="0"/>
              <a:t>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Can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priority</a:t>
            </a:r>
            <a:r>
              <a:rPr lang="tr-TR" dirty="0"/>
              <a:t> </a:t>
            </a:r>
            <a:r>
              <a:rPr lang="tr-TR" dirty="0" err="1"/>
              <a:t>levels</a:t>
            </a:r>
            <a:endParaRPr lang="tr-TR" dirty="0"/>
          </a:p>
          <a:p>
            <a:pPr lvl="1"/>
            <a:r>
              <a:rPr lang="tr-TR" dirty="0"/>
              <a:t>Can </a:t>
            </a:r>
            <a:r>
              <a:rPr lang="tr-TR" dirty="0" err="1"/>
              <a:t>identify</a:t>
            </a:r>
            <a:r>
              <a:rPr lang="tr-TR" dirty="0"/>
              <a:t> </a:t>
            </a:r>
            <a:r>
              <a:rPr lang="tr-TR" dirty="0" err="1"/>
              <a:t>applications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TRNGs</a:t>
            </a:r>
            <a:endParaRPr lang="tr-TR" dirty="0"/>
          </a:p>
          <a:p>
            <a:pPr lvl="1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4024346-B001-4F1A-B041-E6D7A3E1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: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Idea</a:t>
            </a:r>
            <a:r>
              <a:rPr lang="tr-TR" dirty="0"/>
              <a:t> 2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EC38CE3-B89A-4D3B-B6EC-A41D3F20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33E1F6F-EE57-4FFA-995C-9EDC78FD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39</a:t>
            </a:fld>
            <a:endParaRPr lang="tr-TR"/>
          </a:p>
        </p:txBody>
      </p:sp>
      <p:sp>
        <p:nvSpPr>
          <p:cNvPr id="70" name="Dikdörtgen: Köşeleri Yuvarlatılmış 69">
            <a:extLst>
              <a:ext uri="{FF2B5EF4-FFF2-40B4-BE49-F238E27FC236}">
                <a16:creationId xmlns:a16="http://schemas.microsoft.com/office/drawing/2014/main" id="{EA204E97-55F7-4EA5-9B59-F71BCD9C76FB}"/>
              </a:ext>
            </a:extLst>
          </p:cNvPr>
          <p:cNvSpPr/>
          <p:nvPr/>
        </p:nvSpPr>
        <p:spPr>
          <a:xfrm>
            <a:off x="446289" y="1088967"/>
            <a:ext cx="8251421" cy="10889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tr-TR" sz="2400" dirty="0" err="1">
                <a:solidFill>
                  <a:schemeClr val="tx1"/>
                </a:solidFill>
              </a:rPr>
              <a:t>Use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application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priority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levels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to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schedule</a:t>
            </a:r>
            <a:r>
              <a:rPr lang="tr-TR" sz="2400" dirty="0">
                <a:solidFill>
                  <a:schemeClr val="tx1"/>
                </a:solidFill>
              </a:rPr>
              <a:t> RNG </a:t>
            </a:r>
            <a:r>
              <a:rPr lang="tr-TR" sz="2400" dirty="0" err="1">
                <a:solidFill>
                  <a:schemeClr val="tx1"/>
                </a:solidFill>
              </a:rPr>
              <a:t>and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regular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memory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requests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1" name="Metin kutusu 70">
            <a:extLst>
              <a:ext uri="{FF2B5EF4-FFF2-40B4-BE49-F238E27FC236}">
                <a16:creationId xmlns:a16="http://schemas.microsoft.com/office/drawing/2014/main" id="{5F5BD8F3-73BD-4D15-AA37-FB256C404410}"/>
              </a:ext>
            </a:extLst>
          </p:cNvPr>
          <p:cNvSpPr txBox="1"/>
          <p:nvPr/>
        </p:nvSpPr>
        <p:spPr>
          <a:xfrm>
            <a:off x="688136" y="1151625"/>
            <a:ext cx="1091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21902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62319F-0E3E-4D97-9086-C8DEBF87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DRAM </a:t>
            </a:r>
            <a:r>
              <a:rPr lang="tr-TR" dirty="0" err="1"/>
              <a:t>Organization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AE0EAD3-604E-459E-B313-2DB8272E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BC107FD-826B-481C-BAC0-DF6BED02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4</a:t>
            </a:fld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0735152-80DE-47E9-8C5C-AC21C66AB4CC}"/>
              </a:ext>
            </a:extLst>
          </p:cNvPr>
          <p:cNvSpPr/>
          <p:nvPr/>
        </p:nvSpPr>
        <p:spPr>
          <a:xfrm>
            <a:off x="290168" y="1088967"/>
            <a:ext cx="1360023" cy="2393966"/>
          </a:xfrm>
          <a:prstGeom prst="roundRect">
            <a:avLst>
              <a:gd name="adj" fmla="val 10656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CPU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5AE5744-D9AC-4FA3-AD58-E313FFDB44F6}"/>
              </a:ext>
            </a:extLst>
          </p:cNvPr>
          <p:cNvSpPr/>
          <p:nvPr/>
        </p:nvSpPr>
        <p:spPr>
          <a:xfrm>
            <a:off x="424206" y="1283466"/>
            <a:ext cx="1097034" cy="1734136"/>
          </a:xfrm>
          <a:prstGeom prst="roundRect">
            <a:avLst>
              <a:gd name="adj" fmla="val 13768"/>
            </a:avLst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Memory Controller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3A74840-DB67-4804-B436-9CD2352235A8}"/>
              </a:ext>
            </a:extLst>
          </p:cNvPr>
          <p:cNvSpPr/>
          <p:nvPr/>
        </p:nvSpPr>
        <p:spPr>
          <a:xfrm>
            <a:off x="2549328" y="1071567"/>
            <a:ext cx="1480378" cy="2393961"/>
          </a:xfrm>
          <a:prstGeom prst="roundRect">
            <a:avLst>
              <a:gd name="adj" fmla="val 10656"/>
            </a:avLst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b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DRAM</a:t>
            </a:r>
            <a:br>
              <a:rPr lang="tr-TR" sz="24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</a:br>
            <a:r>
              <a:rPr lang="tr-TR" sz="24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Module</a:t>
            </a:r>
            <a:endParaRPr lang="tr-TR" sz="2400" b="1" dirty="0">
              <a:solidFill>
                <a:schemeClr val="tx1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DA984E79-02EE-4647-9CDB-80325EDFC7EB}"/>
              </a:ext>
            </a:extLst>
          </p:cNvPr>
          <p:cNvSpPr/>
          <p:nvPr/>
        </p:nvSpPr>
        <p:spPr>
          <a:xfrm>
            <a:off x="2713811" y="1278135"/>
            <a:ext cx="1149556" cy="276853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Chip</a:t>
            </a:r>
            <a:endParaRPr lang="tr-TR" sz="2000" b="1" dirty="0">
              <a:solidFill>
                <a:schemeClr val="tx1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95DBDA3-C402-4A1A-96AD-DA366CE51359}"/>
              </a:ext>
            </a:extLst>
          </p:cNvPr>
          <p:cNvSpPr txBox="1"/>
          <p:nvPr/>
        </p:nvSpPr>
        <p:spPr>
          <a:xfrm>
            <a:off x="3185119" y="1898336"/>
            <a:ext cx="553998" cy="52322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tr-TR" sz="2400" dirty="0"/>
              <a:t>…</a:t>
            </a: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BF418CED-48F0-4C9C-89EB-70F8389B6DCC}"/>
              </a:ext>
            </a:extLst>
          </p:cNvPr>
          <p:cNvCxnSpPr>
            <a:cxnSpLocks/>
          </p:cNvCxnSpPr>
          <p:nvPr/>
        </p:nvCxnSpPr>
        <p:spPr>
          <a:xfrm>
            <a:off x="1676116" y="2253750"/>
            <a:ext cx="88772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398A7A9-A7BC-45AB-9F95-E22BBCEF82C7}"/>
              </a:ext>
            </a:extLst>
          </p:cNvPr>
          <p:cNvSpPr txBox="1"/>
          <p:nvPr/>
        </p:nvSpPr>
        <p:spPr>
          <a:xfrm rot="16200000">
            <a:off x="1075576" y="2142489"/>
            <a:ext cx="2096643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tr-TR" b="1" dirty="0"/>
              <a:t>Memory Channel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5F2F0C7F-9C68-454F-A52A-50F22A595BD9}"/>
              </a:ext>
            </a:extLst>
          </p:cNvPr>
          <p:cNvSpPr/>
          <p:nvPr/>
        </p:nvSpPr>
        <p:spPr>
          <a:xfrm>
            <a:off x="2713812" y="1631077"/>
            <a:ext cx="1149556" cy="276853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Chip</a:t>
            </a:r>
            <a:endParaRPr lang="tr-TR" sz="2000" b="1" dirty="0">
              <a:solidFill>
                <a:schemeClr val="tx1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BAE468BB-3118-45F2-80CF-AF443A443BD6}"/>
              </a:ext>
            </a:extLst>
          </p:cNvPr>
          <p:cNvSpPr/>
          <p:nvPr/>
        </p:nvSpPr>
        <p:spPr>
          <a:xfrm>
            <a:off x="2736156" y="2340145"/>
            <a:ext cx="1149556" cy="276853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Chip</a:t>
            </a:r>
            <a:endParaRPr lang="tr-TR" sz="2000" b="1" dirty="0">
              <a:solidFill>
                <a:schemeClr val="tx1"/>
              </a:solidFill>
              <a:latin typeface="+mj-lt"/>
              <a:ea typeface="Roboto" panose="02000000000000000000" pitchFamily="2" charset="0"/>
            </a:endParaRP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1FF9849F-3A88-4267-903E-51531F28A8D8}"/>
              </a:ext>
            </a:extLst>
          </p:cNvPr>
          <p:cNvGrpSpPr/>
          <p:nvPr/>
        </p:nvGrpSpPr>
        <p:grpSpPr>
          <a:xfrm>
            <a:off x="3860849" y="1257828"/>
            <a:ext cx="5007376" cy="1987049"/>
            <a:chOff x="3860849" y="1257828"/>
            <a:chExt cx="5007376" cy="1987049"/>
          </a:xfrm>
        </p:grpSpPr>
        <p:sp>
          <p:nvSpPr>
            <p:cNvPr id="57" name="Dikdörtgen: Köşeleri Yuvarlatılmış 56">
              <a:extLst>
                <a:ext uri="{FF2B5EF4-FFF2-40B4-BE49-F238E27FC236}">
                  <a16:creationId xmlns:a16="http://schemas.microsoft.com/office/drawing/2014/main" id="{A776F473-13D8-4A6A-A92F-CE61EF5A4860}"/>
                </a:ext>
              </a:extLst>
            </p:cNvPr>
            <p:cNvSpPr/>
            <p:nvPr/>
          </p:nvSpPr>
          <p:spPr>
            <a:xfrm>
              <a:off x="4941903" y="1560827"/>
              <a:ext cx="3926322" cy="1684050"/>
            </a:xfrm>
            <a:prstGeom prst="roundRect">
              <a:avLst>
                <a:gd name="adj" fmla="val 10656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tr-TR" sz="24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endParaRPr>
            </a:p>
          </p:txBody>
        </p:sp>
        <p:sp>
          <p:nvSpPr>
            <p:cNvPr id="56" name="Dikdörtgen: Köşeleri Yuvarlatılmış 55">
              <a:extLst>
                <a:ext uri="{FF2B5EF4-FFF2-40B4-BE49-F238E27FC236}">
                  <a16:creationId xmlns:a16="http://schemas.microsoft.com/office/drawing/2014/main" id="{5289897F-7168-4097-BA40-664759A57DC8}"/>
                </a:ext>
              </a:extLst>
            </p:cNvPr>
            <p:cNvSpPr/>
            <p:nvPr/>
          </p:nvSpPr>
          <p:spPr>
            <a:xfrm>
              <a:off x="4860753" y="1455927"/>
              <a:ext cx="3926322" cy="1684050"/>
            </a:xfrm>
            <a:prstGeom prst="roundRect">
              <a:avLst>
                <a:gd name="adj" fmla="val 10656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tr-TR" sz="24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endParaRPr>
            </a:p>
          </p:txBody>
        </p:sp>
        <p:sp>
          <p:nvSpPr>
            <p:cNvPr id="55" name="Dikdörtgen: Köşeleri Yuvarlatılmış 54">
              <a:extLst>
                <a:ext uri="{FF2B5EF4-FFF2-40B4-BE49-F238E27FC236}">
                  <a16:creationId xmlns:a16="http://schemas.microsoft.com/office/drawing/2014/main" id="{4EF6BC7F-BE9D-463D-AE79-336F72B3BC45}"/>
                </a:ext>
              </a:extLst>
            </p:cNvPr>
            <p:cNvSpPr/>
            <p:nvPr/>
          </p:nvSpPr>
          <p:spPr>
            <a:xfrm>
              <a:off x="4784063" y="1350754"/>
              <a:ext cx="3926322" cy="1684050"/>
            </a:xfrm>
            <a:prstGeom prst="roundRect">
              <a:avLst>
                <a:gd name="adj" fmla="val 10656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tr-TR" sz="24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endParaRPr>
            </a:p>
          </p:txBody>
        </p:sp>
        <p:sp>
          <p:nvSpPr>
            <p:cNvPr id="21" name="Dikdörtgen: Köşeleri Yuvarlatılmış 20">
              <a:extLst>
                <a:ext uri="{FF2B5EF4-FFF2-40B4-BE49-F238E27FC236}">
                  <a16:creationId xmlns:a16="http://schemas.microsoft.com/office/drawing/2014/main" id="{F8027B99-9A8D-4914-ADE1-24DF60EC86BF}"/>
                </a:ext>
              </a:extLst>
            </p:cNvPr>
            <p:cNvSpPr/>
            <p:nvPr/>
          </p:nvSpPr>
          <p:spPr>
            <a:xfrm>
              <a:off x="4683591" y="1257828"/>
              <a:ext cx="3926322" cy="1684050"/>
            </a:xfrm>
            <a:prstGeom prst="roundRect">
              <a:avLst>
                <a:gd name="adj" fmla="val 10656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tr-TR" sz="24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endParaRPr>
            </a:p>
          </p:txBody>
        </p:sp>
        <p:sp>
          <p:nvSpPr>
            <p:cNvPr id="22" name="Dikdörtgen: Köşeleri Yuvarlatılmış 21">
              <a:extLst>
                <a:ext uri="{FF2B5EF4-FFF2-40B4-BE49-F238E27FC236}">
                  <a16:creationId xmlns:a16="http://schemas.microsoft.com/office/drawing/2014/main" id="{6EE75226-1A1D-41E0-8B6C-7BD2989ECEB8}"/>
                </a:ext>
              </a:extLst>
            </p:cNvPr>
            <p:cNvSpPr/>
            <p:nvPr/>
          </p:nvSpPr>
          <p:spPr>
            <a:xfrm>
              <a:off x="4859504" y="1586700"/>
              <a:ext cx="990804" cy="801127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DRAM Bank</a:t>
              </a:r>
            </a:p>
          </p:txBody>
        </p:sp>
        <p:sp>
          <p:nvSpPr>
            <p:cNvPr id="27" name="Dikdörtgen: Köşeleri Yuvarlatılmış 26">
              <a:extLst>
                <a:ext uri="{FF2B5EF4-FFF2-40B4-BE49-F238E27FC236}">
                  <a16:creationId xmlns:a16="http://schemas.microsoft.com/office/drawing/2014/main" id="{B338732F-253B-4E48-A519-BF51164493C2}"/>
                </a:ext>
              </a:extLst>
            </p:cNvPr>
            <p:cNvSpPr/>
            <p:nvPr/>
          </p:nvSpPr>
          <p:spPr>
            <a:xfrm>
              <a:off x="5916854" y="1586700"/>
              <a:ext cx="990804" cy="801127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DRAM Bank</a:t>
              </a:r>
            </a:p>
          </p:txBody>
        </p:sp>
        <p:sp>
          <p:nvSpPr>
            <p:cNvPr id="28" name="Dikdörtgen: Köşeleri Yuvarlatılmış 27">
              <a:extLst>
                <a:ext uri="{FF2B5EF4-FFF2-40B4-BE49-F238E27FC236}">
                  <a16:creationId xmlns:a16="http://schemas.microsoft.com/office/drawing/2014/main" id="{C45F6D5B-F49C-4A24-A9E9-5CAA825ADF46}"/>
                </a:ext>
              </a:extLst>
            </p:cNvPr>
            <p:cNvSpPr/>
            <p:nvPr/>
          </p:nvSpPr>
          <p:spPr>
            <a:xfrm>
              <a:off x="7373683" y="1586700"/>
              <a:ext cx="990804" cy="801127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DRAM Bank</a:t>
              </a:r>
            </a:p>
          </p:txBody>
        </p:sp>
        <p:sp>
          <p:nvSpPr>
            <p:cNvPr id="29" name="Metin kutusu 28">
              <a:extLst>
                <a:ext uri="{FF2B5EF4-FFF2-40B4-BE49-F238E27FC236}">
                  <a16:creationId xmlns:a16="http://schemas.microsoft.com/office/drawing/2014/main" id="{A46D4951-5D49-4B6E-AEA1-E9EA714FC720}"/>
                </a:ext>
              </a:extLst>
            </p:cNvPr>
            <p:cNvSpPr txBox="1"/>
            <p:nvPr/>
          </p:nvSpPr>
          <p:spPr>
            <a:xfrm>
              <a:off x="6845580" y="1668672"/>
              <a:ext cx="55399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tr-TR" sz="2400" dirty="0"/>
                <a:t>…</a:t>
              </a:r>
            </a:p>
          </p:txBody>
        </p:sp>
        <p:cxnSp>
          <p:nvCxnSpPr>
            <p:cNvPr id="33" name="Düz Bağlayıcı 32">
              <a:extLst>
                <a:ext uri="{FF2B5EF4-FFF2-40B4-BE49-F238E27FC236}">
                  <a16:creationId xmlns:a16="http://schemas.microsoft.com/office/drawing/2014/main" id="{92F89FD7-6287-41D4-8758-FFD5B687E08F}"/>
                </a:ext>
              </a:extLst>
            </p:cNvPr>
            <p:cNvCxnSpPr>
              <a:cxnSpLocks/>
            </p:cNvCxnSpPr>
            <p:nvPr/>
          </p:nvCxnSpPr>
          <p:spPr>
            <a:xfrm>
              <a:off x="4770629" y="2753563"/>
              <a:ext cx="359385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Düz Bağlayıcı 35">
              <a:extLst>
                <a:ext uri="{FF2B5EF4-FFF2-40B4-BE49-F238E27FC236}">
                  <a16:creationId xmlns:a16="http://schemas.microsoft.com/office/drawing/2014/main" id="{3D41954F-413A-4990-89DD-53EBD77B485A}"/>
                </a:ext>
              </a:extLst>
            </p:cNvPr>
            <p:cNvCxnSpPr>
              <a:cxnSpLocks/>
            </p:cNvCxnSpPr>
            <p:nvPr/>
          </p:nvCxnSpPr>
          <p:spPr>
            <a:xfrm>
              <a:off x="5370290" y="2399067"/>
              <a:ext cx="0" cy="35449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Düz Bağlayıcı 38">
              <a:extLst>
                <a:ext uri="{FF2B5EF4-FFF2-40B4-BE49-F238E27FC236}">
                  <a16:creationId xmlns:a16="http://schemas.microsoft.com/office/drawing/2014/main" id="{70632133-4011-45DB-A593-06EC7B2D546D}"/>
                </a:ext>
              </a:extLst>
            </p:cNvPr>
            <p:cNvCxnSpPr>
              <a:cxnSpLocks/>
            </p:cNvCxnSpPr>
            <p:nvPr/>
          </p:nvCxnSpPr>
          <p:spPr>
            <a:xfrm>
              <a:off x="6397333" y="2399067"/>
              <a:ext cx="0" cy="35449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Düz Bağlayıcı 39">
              <a:extLst>
                <a:ext uri="{FF2B5EF4-FFF2-40B4-BE49-F238E27FC236}">
                  <a16:creationId xmlns:a16="http://schemas.microsoft.com/office/drawing/2014/main" id="{9A3BEE7B-597C-44B3-8794-05711CFB97E5}"/>
                </a:ext>
              </a:extLst>
            </p:cNvPr>
            <p:cNvCxnSpPr>
              <a:cxnSpLocks/>
            </p:cNvCxnSpPr>
            <p:nvPr/>
          </p:nvCxnSpPr>
          <p:spPr>
            <a:xfrm>
              <a:off x="7891516" y="2387827"/>
              <a:ext cx="0" cy="35449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Düz Bağlayıcı 81">
              <a:extLst>
                <a:ext uri="{FF2B5EF4-FFF2-40B4-BE49-F238E27FC236}">
                  <a16:creationId xmlns:a16="http://schemas.microsoft.com/office/drawing/2014/main" id="{B1D35F29-C613-4F83-A512-8BDE3C70A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0849" y="1261239"/>
              <a:ext cx="950877" cy="1689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Düz Bağlayıcı 82">
              <a:extLst>
                <a:ext uri="{FF2B5EF4-FFF2-40B4-BE49-F238E27FC236}">
                  <a16:creationId xmlns:a16="http://schemas.microsoft.com/office/drawing/2014/main" id="{17611778-3E7C-4D28-BD4A-4A26B61706E3}"/>
                </a:ext>
              </a:extLst>
            </p:cNvPr>
            <p:cNvCxnSpPr>
              <a:cxnSpLocks/>
            </p:cNvCxnSpPr>
            <p:nvPr/>
          </p:nvCxnSpPr>
          <p:spPr>
            <a:xfrm>
              <a:off x="3885712" y="1540484"/>
              <a:ext cx="828446" cy="130754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Metin kutusu 57">
              <a:extLst>
                <a:ext uri="{FF2B5EF4-FFF2-40B4-BE49-F238E27FC236}">
                  <a16:creationId xmlns:a16="http://schemas.microsoft.com/office/drawing/2014/main" id="{FEA9A4EA-CF3D-4C60-B789-D95ABED14A37}"/>
                </a:ext>
              </a:extLst>
            </p:cNvPr>
            <p:cNvSpPr txBox="1"/>
            <p:nvPr/>
          </p:nvSpPr>
          <p:spPr>
            <a:xfrm>
              <a:off x="5587662" y="1267683"/>
              <a:ext cx="2096643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tr-TR" sz="2000" b="1" dirty="0"/>
                <a:t>Channel</a:t>
              </a:r>
            </a:p>
          </p:txBody>
        </p:sp>
      </p:grpSp>
      <p:grpSp>
        <p:nvGrpSpPr>
          <p:cNvPr id="19" name="Grup 18">
            <a:extLst>
              <a:ext uri="{FF2B5EF4-FFF2-40B4-BE49-F238E27FC236}">
                <a16:creationId xmlns:a16="http://schemas.microsoft.com/office/drawing/2014/main" id="{CA46D985-2DDC-4230-8843-BFD0617A9ECA}"/>
              </a:ext>
            </a:extLst>
          </p:cNvPr>
          <p:cNvGrpSpPr/>
          <p:nvPr/>
        </p:nvGrpSpPr>
        <p:grpSpPr>
          <a:xfrm>
            <a:off x="2022484" y="2387827"/>
            <a:ext cx="4014444" cy="3975727"/>
            <a:chOff x="2022484" y="2387827"/>
            <a:chExt cx="4014444" cy="3999427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D81768A6-05D4-4449-BAD9-43A97F206A9F}"/>
                </a:ext>
              </a:extLst>
            </p:cNvPr>
            <p:cNvGrpSpPr/>
            <p:nvPr/>
          </p:nvGrpSpPr>
          <p:grpSpPr>
            <a:xfrm>
              <a:off x="2022484" y="3864160"/>
              <a:ext cx="4014444" cy="2523094"/>
              <a:chOff x="2022484" y="3864160"/>
              <a:chExt cx="4014444" cy="2523094"/>
            </a:xfrm>
          </p:grpSpPr>
          <p:sp>
            <p:nvSpPr>
              <p:cNvPr id="42" name="Dikdörtgen: Köşeleri Yuvarlatılmış 41">
                <a:extLst>
                  <a:ext uri="{FF2B5EF4-FFF2-40B4-BE49-F238E27FC236}">
                    <a16:creationId xmlns:a16="http://schemas.microsoft.com/office/drawing/2014/main" id="{BBC6B1F6-1B15-4154-9871-ADD069FBC63A}"/>
                  </a:ext>
                </a:extLst>
              </p:cNvPr>
              <p:cNvSpPr/>
              <p:nvPr/>
            </p:nvSpPr>
            <p:spPr>
              <a:xfrm>
                <a:off x="2022484" y="3864160"/>
                <a:ext cx="4014444" cy="2523094"/>
              </a:xfrm>
              <a:prstGeom prst="roundRect">
                <a:avLst>
                  <a:gd name="adj" fmla="val 1065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17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tr-TR" sz="2400" b="1" dirty="0">
                    <a:solidFill>
                      <a:schemeClr val="tx1"/>
                    </a:solidFill>
                    <a:latin typeface="+mj-lt"/>
                    <a:ea typeface="Roboto" panose="02000000000000000000" pitchFamily="2" charset="0"/>
                  </a:rPr>
                  <a:t>DRAM Bank</a:t>
                </a:r>
              </a:p>
            </p:txBody>
          </p:sp>
          <p:sp>
            <p:nvSpPr>
              <p:cNvPr id="100" name="Dikdörtgen: Köşeleri Yuvarlatılmış 99">
                <a:extLst>
                  <a:ext uri="{FF2B5EF4-FFF2-40B4-BE49-F238E27FC236}">
                    <a16:creationId xmlns:a16="http://schemas.microsoft.com/office/drawing/2014/main" id="{AB7BC577-3A3E-46C4-A4BE-80D5D564B9A2}"/>
                  </a:ext>
                </a:extLst>
              </p:cNvPr>
              <p:cNvSpPr/>
              <p:nvPr/>
            </p:nvSpPr>
            <p:spPr>
              <a:xfrm>
                <a:off x="2886893" y="4426338"/>
                <a:ext cx="2663687" cy="47641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  <a:alpha val="65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3" name="Düz Bağlayıcı 42">
                <a:extLst>
                  <a:ext uri="{FF2B5EF4-FFF2-40B4-BE49-F238E27FC236}">
                    <a16:creationId xmlns:a16="http://schemas.microsoft.com/office/drawing/2014/main" id="{A7206E17-BC27-46F4-B94B-301134F57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8897" y="4707148"/>
                <a:ext cx="312863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Düz Bağlayıcı 52">
                <a:extLst>
                  <a:ext uri="{FF2B5EF4-FFF2-40B4-BE49-F238E27FC236}">
                    <a16:creationId xmlns:a16="http://schemas.microsoft.com/office/drawing/2014/main" id="{B672FD5F-7805-4E73-822A-3CB6A2B3C8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9045" y="4358523"/>
                <a:ext cx="0" cy="158431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Düz Bağlayıcı 58">
                <a:extLst>
                  <a:ext uri="{FF2B5EF4-FFF2-40B4-BE49-F238E27FC236}">
                    <a16:creationId xmlns:a16="http://schemas.microsoft.com/office/drawing/2014/main" id="{CF6106FF-E078-45C1-8587-12370F4451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1345" y="4368462"/>
                <a:ext cx="0" cy="1574375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Düz Bağlayıcı 61">
                <a:extLst>
                  <a:ext uri="{FF2B5EF4-FFF2-40B4-BE49-F238E27FC236}">
                    <a16:creationId xmlns:a16="http://schemas.microsoft.com/office/drawing/2014/main" id="{70C3477A-40FD-49C8-AD13-12CAF8E683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3959" y="4358523"/>
                <a:ext cx="0" cy="158431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Düz Bağlayıcı 62">
                <a:extLst>
                  <a:ext uri="{FF2B5EF4-FFF2-40B4-BE49-F238E27FC236}">
                    <a16:creationId xmlns:a16="http://schemas.microsoft.com/office/drawing/2014/main" id="{D56978F5-9EC1-417E-B050-20B953D691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6259" y="4368462"/>
                <a:ext cx="0" cy="1574375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7DF9E42-DE08-4299-A2CF-BD4152E96F70}"/>
                  </a:ext>
                </a:extLst>
              </p:cNvPr>
              <p:cNvSpPr/>
              <p:nvPr/>
            </p:nvSpPr>
            <p:spPr>
              <a:xfrm>
                <a:off x="2998978" y="4477052"/>
                <a:ext cx="379787" cy="37978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6A1363B-5257-491F-AEE1-70C60496DE3F}"/>
                  </a:ext>
                </a:extLst>
              </p:cNvPr>
              <p:cNvSpPr/>
              <p:nvPr/>
            </p:nvSpPr>
            <p:spPr>
              <a:xfrm>
                <a:off x="3661017" y="4480455"/>
                <a:ext cx="379787" cy="37978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5FB1E21-742B-48B1-9331-58CDE3FDBC6A}"/>
                  </a:ext>
                </a:extLst>
              </p:cNvPr>
              <p:cNvSpPr/>
              <p:nvPr/>
            </p:nvSpPr>
            <p:spPr>
              <a:xfrm>
                <a:off x="4355976" y="4483801"/>
                <a:ext cx="379787" cy="37978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BA233D75-8F20-4775-AA70-C4BDFED19618}"/>
                  </a:ext>
                </a:extLst>
              </p:cNvPr>
              <p:cNvSpPr/>
              <p:nvPr/>
            </p:nvSpPr>
            <p:spPr>
              <a:xfrm>
                <a:off x="5027954" y="4467326"/>
                <a:ext cx="379787" cy="37978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75" name="Düz Bağlayıcı 74">
                <a:extLst>
                  <a:ext uri="{FF2B5EF4-FFF2-40B4-BE49-F238E27FC236}">
                    <a16:creationId xmlns:a16="http://schemas.microsoft.com/office/drawing/2014/main" id="{3DB854C9-A951-4067-B852-8DFF05217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8897" y="5167894"/>
                <a:ext cx="312863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6E4C68A-6ED9-40C2-A6AD-0F30E2A6162C}"/>
                  </a:ext>
                </a:extLst>
              </p:cNvPr>
              <p:cNvSpPr/>
              <p:nvPr/>
            </p:nvSpPr>
            <p:spPr>
              <a:xfrm>
                <a:off x="2998978" y="4947737"/>
                <a:ext cx="379787" cy="37978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A7CF2FF-BE97-4BFE-A8DC-0ED469A97CDF}"/>
                  </a:ext>
                </a:extLst>
              </p:cNvPr>
              <p:cNvSpPr/>
              <p:nvPr/>
            </p:nvSpPr>
            <p:spPr>
              <a:xfrm>
                <a:off x="3661017" y="4951140"/>
                <a:ext cx="379787" cy="37978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B4BEED2-E15C-42E0-9E60-A436629FE254}"/>
                  </a:ext>
                </a:extLst>
              </p:cNvPr>
              <p:cNvSpPr/>
              <p:nvPr/>
            </p:nvSpPr>
            <p:spPr>
              <a:xfrm>
                <a:off x="4355976" y="4944547"/>
                <a:ext cx="379787" cy="37978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3D22848-3469-4748-8D5F-6AC97C832ACF}"/>
                  </a:ext>
                </a:extLst>
              </p:cNvPr>
              <p:cNvSpPr/>
              <p:nvPr/>
            </p:nvSpPr>
            <p:spPr>
              <a:xfrm>
                <a:off x="5027954" y="4938011"/>
                <a:ext cx="379787" cy="37978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01" name="Düz Bağlayıcı 100">
                <a:extLst>
                  <a:ext uri="{FF2B5EF4-FFF2-40B4-BE49-F238E27FC236}">
                    <a16:creationId xmlns:a16="http://schemas.microsoft.com/office/drawing/2014/main" id="{05CCB142-1461-46FE-BCC8-FC1ACD624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8897" y="5684373"/>
                <a:ext cx="312863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E79693B5-05F2-41E6-977F-336A9CDDC5CB}"/>
                  </a:ext>
                </a:extLst>
              </p:cNvPr>
              <p:cNvSpPr/>
              <p:nvPr/>
            </p:nvSpPr>
            <p:spPr>
              <a:xfrm>
                <a:off x="2998978" y="5454277"/>
                <a:ext cx="379787" cy="37978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EE31A339-09E8-47CD-AF7F-7D8758E9CB94}"/>
                  </a:ext>
                </a:extLst>
              </p:cNvPr>
              <p:cNvSpPr/>
              <p:nvPr/>
            </p:nvSpPr>
            <p:spPr>
              <a:xfrm>
                <a:off x="3661017" y="5457680"/>
                <a:ext cx="379787" cy="37978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63DEC79-B73E-4987-9BD1-DFB033A84CE4}"/>
                  </a:ext>
                </a:extLst>
              </p:cNvPr>
              <p:cNvSpPr/>
              <p:nvPr/>
            </p:nvSpPr>
            <p:spPr>
              <a:xfrm>
                <a:off x="4355976" y="5461026"/>
                <a:ext cx="379787" cy="37978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43F7A5B-9EA9-4FB9-B1D2-63EE6C31EF27}"/>
                  </a:ext>
                </a:extLst>
              </p:cNvPr>
              <p:cNvSpPr/>
              <p:nvPr/>
            </p:nvSpPr>
            <p:spPr>
              <a:xfrm>
                <a:off x="5027954" y="5444551"/>
                <a:ext cx="379787" cy="37978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2" name="Dikdörtgen: Köşeleri Yuvarlatılmış 51">
                <a:extLst>
                  <a:ext uri="{FF2B5EF4-FFF2-40B4-BE49-F238E27FC236}">
                    <a16:creationId xmlns:a16="http://schemas.microsoft.com/office/drawing/2014/main" id="{56196A6E-A266-4734-AFEF-B4E68AB0111B}"/>
                  </a:ext>
                </a:extLst>
              </p:cNvPr>
              <p:cNvSpPr/>
              <p:nvPr/>
            </p:nvSpPr>
            <p:spPr>
              <a:xfrm>
                <a:off x="2286365" y="4261592"/>
                <a:ext cx="436522" cy="1616615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tr-TR" b="1" dirty="0" err="1">
                    <a:solidFill>
                      <a:schemeClr val="tx1"/>
                    </a:solidFill>
                  </a:rPr>
                  <a:t>Row</a:t>
                </a:r>
                <a:r>
                  <a:rPr lang="tr-TR" b="1" dirty="0">
                    <a:solidFill>
                      <a:schemeClr val="tx1"/>
                    </a:solidFill>
                  </a:rPr>
                  <a:t> </a:t>
                </a:r>
                <a:r>
                  <a:rPr lang="tr-TR" b="1" dirty="0" err="1">
                    <a:solidFill>
                      <a:schemeClr val="tx1"/>
                    </a:solidFill>
                  </a:rPr>
                  <a:t>Decoder</a:t>
                </a:r>
                <a:endParaRPr lang="tr-TR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8" name="Düz Bağlayıcı 87">
              <a:extLst>
                <a:ext uri="{FF2B5EF4-FFF2-40B4-BE49-F238E27FC236}">
                  <a16:creationId xmlns:a16="http://schemas.microsoft.com/office/drawing/2014/main" id="{1A3A828A-D3CA-4A01-A9B5-444B68EE1F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3898" y="2387827"/>
              <a:ext cx="2717533" cy="148484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Düz Bağlayıcı 90">
              <a:extLst>
                <a:ext uri="{FF2B5EF4-FFF2-40B4-BE49-F238E27FC236}">
                  <a16:creationId xmlns:a16="http://schemas.microsoft.com/office/drawing/2014/main" id="{E51C1F5D-1247-4F4C-A7DB-82FCD56B98E7}"/>
                </a:ext>
              </a:extLst>
            </p:cNvPr>
            <p:cNvCxnSpPr>
              <a:cxnSpLocks/>
            </p:cNvCxnSpPr>
            <p:nvPr/>
          </p:nvCxnSpPr>
          <p:spPr>
            <a:xfrm>
              <a:off x="5850308" y="2387827"/>
              <a:ext cx="171512" cy="164863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84AB11D5-3B3E-4493-88BC-BB0B5AE45CA8}"/>
              </a:ext>
            </a:extLst>
          </p:cNvPr>
          <p:cNvGrpSpPr/>
          <p:nvPr/>
        </p:nvGrpSpPr>
        <p:grpSpPr>
          <a:xfrm>
            <a:off x="5214876" y="4520998"/>
            <a:ext cx="3047524" cy="638014"/>
            <a:chOff x="5214876" y="4520998"/>
            <a:chExt cx="3047524" cy="638014"/>
          </a:xfrm>
        </p:grpSpPr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8DD99820-C8ED-42B3-A526-3AF854938FB9}"/>
                </a:ext>
              </a:extLst>
            </p:cNvPr>
            <p:cNvSpPr txBox="1"/>
            <p:nvPr/>
          </p:nvSpPr>
          <p:spPr>
            <a:xfrm>
              <a:off x="6149013" y="4520998"/>
              <a:ext cx="2113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i="1" dirty="0"/>
                <a:t>DRAM </a:t>
              </a:r>
              <a:r>
                <a:rPr lang="tr-TR" sz="2400" i="1" dirty="0" err="1"/>
                <a:t>cell</a:t>
              </a:r>
              <a:endParaRPr lang="tr-TR" sz="2400" i="1" dirty="0"/>
            </a:p>
          </p:txBody>
        </p:sp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7AAF8524-578C-44F4-9063-DDE8B45F49F7}"/>
                </a:ext>
              </a:extLst>
            </p:cNvPr>
            <p:cNvSpPr/>
            <p:nvPr/>
          </p:nvSpPr>
          <p:spPr>
            <a:xfrm>
              <a:off x="5214876" y="4806315"/>
              <a:ext cx="940526" cy="352697"/>
            </a:xfrm>
            <a:custGeom>
              <a:avLst/>
              <a:gdLst>
                <a:gd name="connsiteX0" fmla="*/ 0 w 940526"/>
                <a:gd name="connsiteY0" fmla="*/ 352697 h 352697"/>
                <a:gd name="connsiteX1" fmla="*/ 404949 w 940526"/>
                <a:gd name="connsiteY1" fmla="*/ 91440 h 352697"/>
                <a:gd name="connsiteX2" fmla="*/ 940526 w 940526"/>
                <a:gd name="connsiteY2" fmla="*/ 0 h 35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526" h="352697">
                  <a:moveTo>
                    <a:pt x="0" y="352697"/>
                  </a:moveTo>
                  <a:cubicBezTo>
                    <a:pt x="124097" y="251460"/>
                    <a:pt x="248195" y="150223"/>
                    <a:pt x="404949" y="91440"/>
                  </a:cubicBezTo>
                  <a:cubicBezTo>
                    <a:pt x="561703" y="32657"/>
                    <a:pt x="751114" y="16328"/>
                    <a:pt x="940526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72" name="Dikdörtgen: Köşeleri Yuvarlatılmış 71">
            <a:extLst>
              <a:ext uri="{FF2B5EF4-FFF2-40B4-BE49-F238E27FC236}">
                <a16:creationId xmlns:a16="http://schemas.microsoft.com/office/drawing/2014/main" id="{9A5CD366-5A6C-49EB-8F68-C07D724DCF0E}"/>
              </a:ext>
            </a:extLst>
          </p:cNvPr>
          <p:cNvSpPr/>
          <p:nvPr/>
        </p:nvSpPr>
        <p:spPr>
          <a:xfrm rot="5400000">
            <a:off x="4074030" y="4572675"/>
            <a:ext cx="379787" cy="3047209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Row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Buffer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7AE50A8D-294A-49CD-90EA-A45E62E03B95}"/>
              </a:ext>
            </a:extLst>
          </p:cNvPr>
          <p:cNvSpPr txBox="1"/>
          <p:nvPr/>
        </p:nvSpPr>
        <p:spPr>
          <a:xfrm>
            <a:off x="6483341" y="2325855"/>
            <a:ext cx="136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/>
              <a:t>Chip</a:t>
            </a:r>
            <a:r>
              <a:rPr lang="tr-TR" sz="2400" dirty="0"/>
              <a:t> I/O</a:t>
            </a:r>
          </a:p>
        </p:txBody>
      </p: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FE154E2D-71D0-4196-AE92-B610DFC7A364}"/>
              </a:ext>
            </a:extLst>
          </p:cNvPr>
          <p:cNvCxnSpPr>
            <a:cxnSpLocks/>
          </p:cNvCxnSpPr>
          <p:nvPr/>
        </p:nvCxnSpPr>
        <p:spPr>
          <a:xfrm>
            <a:off x="1521240" y="4668494"/>
            <a:ext cx="748135" cy="0"/>
          </a:xfrm>
          <a:prstGeom prst="straightConnector1">
            <a:avLst/>
          </a:prstGeom>
          <a:ln w="476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Düz Ok Bağlayıcısı 66">
            <a:extLst>
              <a:ext uri="{FF2B5EF4-FFF2-40B4-BE49-F238E27FC236}">
                <a16:creationId xmlns:a16="http://schemas.microsoft.com/office/drawing/2014/main" id="{C5BA7321-264F-44E6-B00C-346971818A6B}"/>
              </a:ext>
            </a:extLst>
          </p:cNvPr>
          <p:cNvCxnSpPr>
            <a:cxnSpLocks/>
          </p:cNvCxnSpPr>
          <p:nvPr/>
        </p:nvCxnSpPr>
        <p:spPr>
          <a:xfrm>
            <a:off x="3179045" y="4935950"/>
            <a:ext cx="0" cy="985821"/>
          </a:xfrm>
          <a:prstGeom prst="straightConnector1">
            <a:avLst/>
          </a:prstGeom>
          <a:ln w="476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Düz Ok Bağlayıcısı 67">
            <a:extLst>
              <a:ext uri="{FF2B5EF4-FFF2-40B4-BE49-F238E27FC236}">
                <a16:creationId xmlns:a16="http://schemas.microsoft.com/office/drawing/2014/main" id="{B2A2B818-7700-4862-8A7F-93A94295B073}"/>
              </a:ext>
            </a:extLst>
          </p:cNvPr>
          <p:cNvCxnSpPr>
            <a:cxnSpLocks/>
          </p:cNvCxnSpPr>
          <p:nvPr/>
        </p:nvCxnSpPr>
        <p:spPr>
          <a:xfrm>
            <a:off x="3852634" y="4914109"/>
            <a:ext cx="0" cy="985821"/>
          </a:xfrm>
          <a:prstGeom prst="straightConnector1">
            <a:avLst/>
          </a:prstGeom>
          <a:ln w="476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Düz Ok Bağlayıcısı 68">
            <a:extLst>
              <a:ext uri="{FF2B5EF4-FFF2-40B4-BE49-F238E27FC236}">
                <a16:creationId xmlns:a16="http://schemas.microsoft.com/office/drawing/2014/main" id="{03C5E1E7-870C-45AA-B790-E2C9E32FAD7B}"/>
              </a:ext>
            </a:extLst>
          </p:cNvPr>
          <p:cNvCxnSpPr>
            <a:cxnSpLocks/>
          </p:cNvCxnSpPr>
          <p:nvPr/>
        </p:nvCxnSpPr>
        <p:spPr>
          <a:xfrm>
            <a:off x="4545869" y="4922899"/>
            <a:ext cx="0" cy="985821"/>
          </a:xfrm>
          <a:prstGeom prst="straightConnector1">
            <a:avLst/>
          </a:prstGeom>
          <a:ln w="476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Düz Ok Bağlayıcısı 69">
            <a:extLst>
              <a:ext uri="{FF2B5EF4-FFF2-40B4-BE49-F238E27FC236}">
                <a16:creationId xmlns:a16="http://schemas.microsoft.com/office/drawing/2014/main" id="{9F9E8550-4677-4CD1-8958-F56E3126E2A7}"/>
              </a:ext>
            </a:extLst>
          </p:cNvPr>
          <p:cNvCxnSpPr>
            <a:cxnSpLocks/>
          </p:cNvCxnSpPr>
          <p:nvPr/>
        </p:nvCxnSpPr>
        <p:spPr>
          <a:xfrm>
            <a:off x="5212191" y="4922899"/>
            <a:ext cx="0" cy="985821"/>
          </a:xfrm>
          <a:prstGeom prst="straightConnector1">
            <a:avLst/>
          </a:prstGeom>
          <a:ln w="476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1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/>
      <p:bldP spid="18" grpId="0" animBg="1"/>
      <p:bldP spid="30" grpId="0" animBg="1"/>
      <p:bldP spid="31" grpId="0" animBg="1"/>
      <p:bldP spid="72" grpId="0" animBg="1"/>
      <p:bldP spid="72" grpId="1" animBg="1"/>
      <p:bldP spid="6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4B7709-7A04-44F3-A3A4-B5E2B9FF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4" y="855122"/>
            <a:ext cx="9010994" cy="5321842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/>
              <a:t>Three </a:t>
            </a:r>
            <a:r>
              <a:rPr lang="tr-TR" sz="2400" dirty="0" err="1"/>
              <a:t>possible</a:t>
            </a:r>
            <a:r>
              <a:rPr lang="tr-TR" sz="2400" dirty="0"/>
              <a:t> </a:t>
            </a:r>
            <a:r>
              <a:rPr lang="tr-TR" sz="2400" dirty="0" err="1"/>
              <a:t>cases</a:t>
            </a:r>
            <a:r>
              <a:rPr lang="tr-TR" sz="2400" dirty="0"/>
              <a:t>: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4024346-B001-4F1A-B041-E6D7A3E1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RNG-</a:t>
            </a:r>
            <a:r>
              <a:rPr lang="tr-TR" dirty="0" err="1"/>
              <a:t>Aware</a:t>
            </a:r>
            <a:r>
              <a:rPr lang="tr-TR" dirty="0"/>
              <a:t> </a:t>
            </a:r>
            <a:r>
              <a:rPr lang="tr-TR" dirty="0" err="1"/>
              <a:t>Scheduler</a:t>
            </a:r>
            <a:r>
              <a:rPr lang="tr-TR" dirty="0"/>
              <a:t>: </a:t>
            </a: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Idea</a:t>
            </a:r>
            <a:r>
              <a:rPr lang="tr-TR" dirty="0"/>
              <a:t> 2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EC38CE3-B89A-4D3B-B6EC-A41D3F20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33E1F6F-EE57-4FFA-995C-9EDC78FD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40</a:t>
            </a:fld>
            <a:endParaRPr lang="tr-TR"/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917CF71B-2D5B-4CC6-A899-9637220A40A9}"/>
              </a:ext>
            </a:extLst>
          </p:cNvPr>
          <p:cNvGrpSpPr/>
          <p:nvPr/>
        </p:nvGrpSpPr>
        <p:grpSpPr>
          <a:xfrm>
            <a:off x="550718" y="1429181"/>
            <a:ext cx="8042564" cy="1243022"/>
            <a:chOff x="550718" y="2076103"/>
            <a:chExt cx="8042564" cy="1243022"/>
          </a:xfrm>
        </p:grpSpPr>
        <p:sp>
          <p:nvSpPr>
            <p:cNvPr id="40" name="Dikdörtgen: Köşeleri Yuvarlatılmış 39">
              <a:extLst>
                <a:ext uri="{FF2B5EF4-FFF2-40B4-BE49-F238E27FC236}">
                  <a16:creationId xmlns:a16="http://schemas.microsoft.com/office/drawing/2014/main" id="{90F99C51-4E66-4200-B458-58F58D4C144C}"/>
                </a:ext>
              </a:extLst>
            </p:cNvPr>
            <p:cNvSpPr/>
            <p:nvPr/>
          </p:nvSpPr>
          <p:spPr>
            <a:xfrm>
              <a:off x="550718" y="2076103"/>
              <a:ext cx="8042564" cy="1243022"/>
            </a:xfrm>
            <a:prstGeom prst="roundRect">
              <a:avLst>
                <a:gd name="adj" fmla="val 12712"/>
              </a:avLst>
            </a:prstGeom>
            <a:solidFill>
              <a:srgbClr val="FFCCCC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grpSp>
          <p:nvGrpSpPr>
            <p:cNvPr id="35" name="Grup 34">
              <a:extLst>
                <a:ext uri="{FF2B5EF4-FFF2-40B4-BE49-F238E27FC236}">
                  <a16:creationId xmlns:a16="http://schemas.microsoft.com/office/drawing/2014/main" id="{483B1AF5-99F9-42E3-966B-81F9C9E9F0C5}"/>
                </a:ext>
              </a:extLst>
            </p:cNvPr>
            <p:cNvGrpSpPr/>
            <p:nvPr/>
          </p:nvGrpSpPr>
          <p:grpSpPr>
            <a:xfrm>
              <a:off x="936321" y="2184432"/>
              <a:ext cx="2752646" cy="475204"/>
              <a:chOff x="2858639" y="5277620"/>
              <a:chExt cx="2752646" cy="475204"/>
            </a:xfrm>
          </p:grpSpPr>
          <p:sp>
            <p:nvSpPr>
              <p:cNvPr id="36" name="Dikdörtgen 35">
                <a:extLst>
                  <a:ext uri="{FF2B5EF4-FFF2-40B4-BE49-F238E27FC236}">
                    <a16:creationId xmlns:a16="http://schemas.microsoft.com/office/drawing/2014/main" id="{378CE51C-2861-495F-B438-8E36EE2B28C4}"/>
                  </a:ext>
                </a:extLst>
              </p:cNvPr>
              <p:cNvSpPr/>
              <p:nvPr/>
            </p:nvSpPr>
            <p:spPr>
              <a:xfrm rot="16200000">
                <a:off x="3568445" y="4567814"/>
                <a:ext cx="475204" cy="18948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7" name="Metin kutusu 36">
                <a:extLst>
                  <a:ext uri="{FF2B5EF4-FFF2-40B4-BE49-F238E27FC236}">
                    <a16:creationId xmlns:a16="http://schemas.microsoft.com/office/drawing/2014/main" id="{98B5544E-AA0E-4359-8F12-5C5B667D68AA}"/>
                  </a:ext>
                </a:extLst>
              </p:cNvPr>
              <p:cNvSpPr txBox="1"/>
              <p:nvPr/>
            </p:nvSpPr>
            <p:spPr>
              <a:xfrm>
                <a:off x="4713028" y="5330554"/>
                <a:ext cx="898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R</a:t>
                </a:r>
              </a:p>
            </p:txBody>
          </p:sp>
        </p:grpSp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5C3F304B-DAE6-4549-A527-6C583A29AE48}"/>
                </a:ext>
              </a:extLst>
            </p:cNvPr>
            <p:cNvGrpSpPr/>
            <p:nvPr/>
          </p:nvGrpSpPr>
          <p:grpSpPr>
            <a:xfrm>
              <a:off x="936321" y="2718688"/>
              <a:ext cx="2752646" cy="475204"/>
              <a:chOff x="2858639" y="5277620"/>
              <a:chExt cx="2752646" cy="475204"/>
            </a:xfrm>
          </p:grpSpPr>
          <p:sp>
            <p:nvSpPr>
              <p:cNvPr id="18" name="Dikdörtgen 17">
                <a:extLst>
                  <a:ext uri="{FF2B5EF4-FFF2-40B4-BE49-F238E27FC236}">
                    <a16:creationId xmlns:a16="http://schemas.microsoft.com/office/drawing/2014/main" id="{171F204D-B4BA-4504-B25D-D60B861A70FE}"/>
                  </a:ext>
                </a:extLst>
              </p:cNvPr>
              <p:cNvSpPr/>
              <p:nvPr/>
            </p:nvSpPr>
            <p:spPr>
              <a:xfrm rot="16200000">
                <a:off x="3568445" y="4567814"/>
                <a:ext cx="475204" cy="18948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9" name="Metin kutusu 18">
                <a:extLst>
                  <a:ext uri="{FF2B5EF4-FFF2-40B4-BE49-F238E27FC236}">
                    <a16:creationId xmlns:a16="http://schemas.microsoft.com/office/drawing/2014/main" id="{665C4D47-84E5-4382-BD80-1AEC86A789F8}"/>
                  </a:ext>
                </a:extLst>
              </p:cNvPr>
              <p:cNvSpPr txBox="1"/>
              <p:nvPr/>
            </p:nvSpPr>
            <p:spPr>
              <a:xfrm>
                <a:off x="4713028" y="5330554"/>
                <a:ext cx="898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RNG</a:t>
                </a:r>
              </a:p>
            </p:txBody>
          </p:sp>
        </p:grpSp>
        <p:grpSp>
          <p:nvGrpSpPr>
            <p:cNvPr id="26" name="Grup 25">
              <a:extLst>
                <a:ext uri="{FF2B5EF4-FFF2-40B4-BE49-F238E27FC236}">
                  <a16:creationId xmlns:a16="http://schemas.microsoft.com/office/drawing/2014/main" id="{160DF984-785F-4C64-9528-BD106045FEB4}"/>
                </a:ext>
              </a:extLst>
            </p:cNvPr>
            <p:cNvGrpSpPr/>
            <p:nvPr/>
          </p:nvGrpSpPr>
          <p:grpSpPr>
            <a:xfrm>
              <a:off x="1614048" y="2762250"/>
              <a:ext cx="1139780" cy="384882"/>
              <a:chOff x="3227087" y="4756060"/>
              <a:chExt cx="1139780" cy="384882"/>
            </a:xfrm>
          </p:grpSpPr>
          <p:sp>
            <p:nvSpPr>
              <p:cNvPr id="27" name="Dikdörtgen 26">
                <a:extLst>
                  <a:ext uri="{FF2B5EF4-FFF2-40B4-BE49-F238E27FC236}">
                    <a16:creationId xmlns:a16="http://schemas.microsoft.com/office/drawing/2014/main" id="{28A2484C-1DE6-4C81-9151-C20A20523852}"/>
                  </a:ext>
                </a:extLst>
              </p:cNvPr>
              <p:cNvSpPr/>
              <p:nvPr/>
            </p:nvSpPr>
            <p:spPr>
              <a:xfrm rot="16200000">
                <a:off x="4054960" y="4826675"/>
                <a:ext cx="382522" cy="241293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52ED5E91-4CA6-4974-B72A-A379AD20CAC1}"/>
                  </a:ext>
                </a:extLst>
              </p:cNvPr>
              <p:cNvSpPr/>
              <p:nvPr/>
            </p:nvSpPr>
            <p:spPr>
              <a:xfrm rot="16200000">
                <a:off x="3756900" y="4826674"/>
                <a:ext cx="382522" cy="241293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29" name="Dikdörtgen 28">
                <a:extLst>
                  <a:ext uri="{FF2B5EF4-FFF2-40B4-BE49-F238E27FC236}">
                    <a16:creationId xmlns:a16="http://schemas.microsoft.com/office/drawing/2014/main" id="{48E03C8D-9056-415B-96F7-78BD0E62FE20}"/>
                  </a:ext>
                </a:extLst>
              </p:cNvPr>
              <p:cNvSpPr/>
              <p:nvPr/>
            </p:nvSpPr>
            <p:spPr>
              <a:xfrm rot="16200000">
                <a:off x="3156473" y="4827404"/>
                <a:ext cx="382522" cy="241293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0" name="Dikdörtgen 29">
                <a:extLst>
                  <a:ext uri="{FF2B5EF4-FFF2-40B4-BE49-F238E27FC236}">
                    <a16:creationId xmlns:a16="http://schemas.microsoft.com/office/drawing/2014/main" id="{51AE9FC6-6680-4F51-914B-77AEADF99CF0}"/>
                  </a:ext>
                </a:extLst>
              </p:cNvPr>
              <p:cNvSpPr/>
              <p:nvPr/>
            </p:nvSpPr>
            <p:spPr>
              <a:xfrm rot="16200000">
                <a:off x="3453809" y="4829034"/>
                <a:ext cx="382522" cy="241293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34" name="Grup 33">
              <a:extLst>
                <a:ext uri="{FF2B5EF4-FFF2-40B4-BE49-F238E27FC236}">
                  <a16:creationId xmlns:a16="http://schemas.microsoft.com/office/drawing/2014/main" id="{E539C018-7AC6-4923-B883-36FC42244574}"/>
                </a:ext>
              </a:extLst>
            </p:cNvPr>
            <p:cNvGrpSpPr/>
            <p:nvPr/>
          </p:nvGrpSpPr>
          <p:grpSpPr>
            <a:xfrm>
              <a:off x="1634837" y="2223715"/>
              <a:ext cx="1118992" cy="387745"/>
              <a:chOff x="3545211" y="4105445"/>
              <a:chExt cx="1118992" cy="387745"/>
            </a:xfrm>
          </p:grpSpPr>
          <p:grpSp>
            <p:nvGrpSpPr>
              <p:cNvPr id="14" name="Grup 13">
                <a:extLst>
                  <a:ext uri="{FF2B5EF4-FFF2-40B4-BE49-F238E27FC236}">
                    <a16:creationId xmlns:a16="http://schemas.microsoft.com/office/drawing/2014/main" id="{8E49FE5A-0F22-4630-BFA3-2DE2508BFCA3}"/>
                  </a:ext>
                </a:extLst>
              </p:cNvPr>
              <p:cNvGrpSpPr/>
              <p:nvPr/>
            </p:nvGrpSpPr>
            <p:grpSpPr>
              <a:xfrm>
                <a:off x="4129816" y="4105445"/>
                <a:ext cx="534387" cy="383735"/>
                <a:chOff x="4129816" y="4760072"/>
                <a:chExt cx="534387" cy="383735"/>
              </a:xfrm>
            </p:grpSpPr>
            <p:sp>
              <p:nvSpPr>
                <p:cNvPr id="15" name="Dikdörtgen 14">
                  <a:extLst>
                    <a:ext uri="{FF2B5EF4-FFF2-40B4-BE49-F238E27FC236}">
                      <a16:creationId xmlns:a16="http://schemas.microsoft.com/office/drawing/2014/main" id="{6F4DD9D4-FEBD-4991-83C2-54621ABE88A2}"/>
                    </a:ext>
                  </a:extLst>
                </p:cNvPr>
                <p:cNvSpPr/>
                <p:nvPr/>
              </p:nvSpPr>
              <p:spPr>
                <a:xfrm rot="16200000">
                  <a:off x="4352296" y="4830686"/>
                  <a:ext cx="382522" cy="24129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6" name="Dikdörtgen 15">
                  <a:extLst>
                    <a:ext uri="{FF2B5EF4-FFF2-40B4-BE49-F238E27FC236}">
                      <a16:creationId xmlns:a16="http://schemas.microsoft.com/office/drawing/2014/main" id="{37ADAF9F-FD44-460E-9167-69867E9850F3}"/>
                    </a:ext>
                  </a:extLst>
                </p:cNvPr>
                <p:cNvSpPr/>
                <p:nvPr/>
              </p:nvSpPr>
              <p:spPr>
                <a:xfrm rot="16200000">
                  <a:off x="4059202" y="4831899"/>
                  <a:ext cx="382522" cy="24129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/>
                </a:p>
              </p:txBody>
            </p:sp>
          </p:grpSp>
          <p:sp>
            <p:nvSpPr>
              <p:cNvPr id="32" name="Dikdörtgen 31">
                <a:extLst>
                  <a:ext uri="{FF2B5EF4-FFF2-40B4-BE49-F238E27FC236}">
                    <a16:creationId xmlns:a16="http://schemas.microsoft.com/office/drawing/2014/main" id="{7628514C-3DE2-440D-825B-C153E883B80B}"/>
                  </a:ext>
                </a:extLst>
              </p:cNvPr>
              <p:cNvSpPr/>
              <p:nvPr/>
            </p:nvSpPr>
            <p:spPr>
              <a:xfrm rot="16200000">
                <a:off x="3767691" y="4180069"/>
                <a:ext cx="382522" cy="24129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3" name="Dikdörtgen 32">
                <a:extLst>
                  <a:ext uri="{FF2B5EF4-FFF2-40B4-BE49-F238E27FC236}">
                    <a16:creationId xmlns:a16="http://schemas.microsoft.com/office/drawing/2014/main" id="{9C1DB213-8964-4A20-99D6-BB040ED36B90}"/>
                  </a:ext>
                </a:extLst>
              </p:cNvPr>
              <p:cNvSpPr/>
              <p:nvPr/>
            </p:nvSpPr>
            <p:spPr>
              <a:xfrm rot="16200000">
                <a:off x="3474597" y="4181282"/>
                <a:ext cx="382522" cy="24129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43" name="Metin kutusu 42">
              <a:extLst>
                <a:ext uri="{FF2B5EF4-FFF2-40B4-BE49-F238E27FC236}">
                  <a16:creationId xmlns:a16="http://schemas.microsoft.com/office/drawing/2014/main" id="{0D1246AA-A3FB-4BC3-BAF7-9B194E42D0B3}"/>
                </a:ext>
              </a:extLst>
            </p:cNvPr>
            <p:cNvSpPr txBox="1"/>
            <p:nvPr/>
          </p:nvSpPr>
          <p:spPr>
            <a:xfrm>
              <a:off x="3529653" y="2126500"/>
              <a:ext cx="48733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/>
                <a:t>RNG </a:t>
              </a:r>
              <a:r>
                <a:rPr lang="tr-TR" sz="2400" b="1" dirty="0" err="1"/>
                <a:t>Prioritized</a:t>
              </a:r>
              <a:r>
                <a:rPr lang="tr-TR" sz="2400" b="1" dirty="0"/>
                <a:t>.</a:t>
              </a:r>
            </a:p>
            <a:p>
              <a:r>
                <a:rPr lang="tr-TR" sz="2000" dirty="0"/>
                <a:t>RNG </a:t>
              </a:r>
              <a:r>
                <a:rPr lang="tr-TR" sz="2000" dirty="0" err="1"/>
                <a:t>queue</a:t>
              </a:r>
              <a:r>
                <a:rPr lang="tr-TR" sz="2000" dirty="0"/>
                <a:t> is </a:t>
              </a:r>
              <a:r>
                <a:rPr lang="tr-TR" sz="2000" dirty="0" err="1"/>
                <a:t>prioritized</a:t>
              </a:r>
              <a:r>
                <a:rPr lang="tr-TR" sz="2000" dirty="0"/>
                <a:t> </a:t>
              </a:r>
              <a:r>
                <a:rPr lang="tr-TR" sz="2000" dirty="0" err="1"/>
                <a:t>to</a:t>
              </a:r>
              <a:r>
                <a:rPr lang="tr-TR" sz="2000" dirty="0"/>
                <a:t> minimize </a:t>
              </a:r>
              <a:r>
                <a:rPr lang="tr-TR" sz="2000" dirty="0" err="1"/>
                <a:t>the</a:t>
              </a:r>
              <a:r>
                <a:rPr lang="tr-TR" sz="2000" dirty="0"/>
                <a:t> </a:t>
              </a:r>
              <a:r>
                <a:rPr lang="tr-TR" sz="2000" dirty="0" err="1"/>
                <a:t>memory</a:t>
              </a:r>
              <a:r>
                <a:rPr lang="tr-TR" sz="2000" dirty="0"/>
                <a:t> </a:t>
              </a:r>
              <a:r>
                <a:rPr lang="tr-TR" sz="2000" dirty="0" err="1"/>
                <a:t>stall</a:t>
              </a:r>
              <a:r>
                <a:rPr lang="tr-TR" sz="2000" dirty="0"/>
                <a:t> time of RNG </a:t>
              </a:r>
              <a:r>
                <a:rPr lang="tr-TR" sz="2000" dirty="0" err="1"/>
                <a:t>application</a:t>
              </a:r>
              <a:endParaRPr lang="tr-TR" sz="2000" dirty="0"/>
            </a:p>
          </p:txBody>
        </p:sp>
        <p:sp>
          <p:nvSpPr>
            <p:cNvPr id="44" name="Yıldız: 5 Nokta 43">
              <a:extLst>
                <a:ext uri="{FF2B5EF4-FFF2-40B4-BE49-F238E27FC236}">
                  <a16:creationId xmlns:a16="http://schemas.microsoft.com/office/drawing/2014/main" id="{2E10F2BE-7AEC-4985-B531-F4DD16FB2BC9}"/>
                </a:ext>
              </a:extLst>
            </p:cNvPr>
            <p:cNvSpPr/>
            <p:nvPr/>
          </p:nvSpPr>
          <p:spPr>
            <a:xfrm>
              <a:off x="2484152" y="2799876"/>
              <a:ext cx="298060" cy="294683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7" name="Grup 6">
            <a:extLst>
              <a:ext uri="{FF2B5EF4-FFF2-40B4-BE49-F238E27FC236}">
                <a16:creationId xmlns:a16="http://schemas.microsoft.com/office/drawing/2014/main" id="{F42731CA-6A9E-4C58-A550-85EC7773F482}"/>
              </a:ext>
            </a:extLst>
          </p:cNvPr>
          <p:cNvGrpSpPr/>
          <p:nvPr/>
        </p:nvGrpSpPr>
        <p:grpSpPr>
          <a:xfrm>
            <a:off x="550718" y="2743001"/>
            <a:ext cx="8042564" cy="1409368"/>
            <a:chOff x="550718" y="3389923"/>
            <a:chExt cx="8042564" cy="1409368"/>
          </a:xfrm>
        </p:grpSpPr>
        <p:sp>
          <p:nvSpPr>
            <p:cNvPr id="41" name="Dikdörtgen: Köşeleri Yuvarlatılmış 40">
              <a:extLst>
                <a:ext uri="{FF2B5EF4-FFF2-40B4-BE49-F238E27FC236}">
                  <a16:creationId xmlns:a16="http://schemas.microsoft.com/office/drawing/2014/main" id="{1C4984E0-0A5A-4919-93E8-6E4468FB9B46}"/>
                </a:ext>
              </a:extLst>
            </p:cNvPr>
            <p:cNvSpPr/>
            <p:nvPr/>
          </p:nvSpPr>
          <p:spPr>
            <a:xfrm>
              <a:off x="550718" y="3390465"/>
              <a:ext cx="8042564" cy="1408826"/>
            </a:xfrm>
            <a:prstGeom prst="roundRect">
              <a:avLst>
                <a:gd name="adj" fmla="val 12712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grpSp>
          <p:nvGrpSpPr>
            <p:cNvPr id="45" name="Grup 44">
              <a:extLst>
                <a:ext uri="{FF2B5EF4-FFF2-40B4-BE49-F238E27FC236}">
                  <a16:creationId xmlns:a16="http://schemas.microsoft.com/office/drawing/2014/main" id="{FC206EC9-D234-402E-BE5C-545A610DFA81}"/>
                </a:ext>
              </a:extLst>
            </p:cNvPr>
            <p:cNvGrpSpPr/>
            <p:nvPr/>
          </p:nvGrpSpPr>
          <p:grpSpPr>
            <a:xfrm>
              <a:off x="936321" y="3548536"/>
              <a:ext cx="2752646" cy="475204"/>
              <a:chOff x="2858639" y="5277620"/>
              <a:chExt cx="2752646" cy="475204"/>
            </a:xfrm>
          </p:grpSpPr>
          <p:sp>
            <p:nvSpPr>
              <p:cNvPr id="46" name="Dikdörtgen 45">
                <a:extLst>
                  <a:ext uri="{FF2B5EF4-FFF2-40B4-BE49-F238E27FC236}">
                    <a16:creationId xmlns:a16="http://schemas.microsoft.com/office/drawing/2014/main" id="{849CC7FF-6562-4437-B4BC-798EBFE23B51}"/>
                  </a:ext>
                </a:extLst>
              </p:cNvPr>
              <p:cNvSpPr/>
              <p:nvPr/>
            </p:nvSpPr>
            <p:spPr>
              <a:xfrm rot="16200000">
                <a:off x="3568445" y="4567814"/>
                <a:ext cx="475204" cy="18948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7" name="Metin kutusu 46">
                <a:extLst>
                  <a:ext uri="{FF2B5EF4-FFF2-40B4-BE49-F238E27FC236}">
                    <a16:creationId xmlns:a16="http://schemas.microsoft.com/office/drawing/2014/main" id="{B8CD36ED-E2D1-4EB3-9C6C-8D2DAA191BD7}"/>
                  </a:ext>
                </a:extLst>
              </p:cNvPr>
              <p:cNvSpPr txBox="1"/>
              <p:nvPr/>
            </p:nvSpPr>
            <p:spPr>
              <a:xfrm>
                <a:off x="4713028" y="5330554"/>
                <a:ext cx="898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R</a:t>
                </a:r>
              </a:p>
            </p:txBody>
          </p:sp>
        </p:grpSp>
        <p:grpSp>
          <p:nvGrpSpPr>
            <p:cNvPr id="48" name="Grup 47">
              <a:extLst>
                <a:ext uri="{FF2B5EF4-FFF2-40B4-BE49-F238E27FC236}">
                  <a16:creationId xmlns:a16="http://schemas.microsoft.com/office/drawing/2014/main" id="{8D11B94A-CCBB-426E-BC97-E7204A5F7939}"/>
                </a:ext>
              </a:extLst>
            </p:cNvPr>
            <p:cNvGrpSpPr/>
            <p:nvPr/>
          </p:nvGrpSpPr>
          <p:grpSpPr>
            <a:xfrm>
              <a:off x="936321" y="4082792"/>
              <a:ext cx="2752646" cy="475204"/>
              <a:chOff x="2858639" y="5277620"/>
              <a:chExt cx="2752646" cy="475204"/>
            </a:xfrm>
          </p:grpSpPr>
          <p:sp>
            <p:nvSpPr>
              <p:cNvPr id="49" name="Dikdörtgen 48">
                <a:extLst>
                  <a:ext uri="{FF2B5EF4-FFF2-40B4-BE49-F238E27FC236}">
                    <a16:creationId xmlns:a16="http://schemas.microsoft.com/office/drawing/2014/main" id="{1D121DF9-7CE1-421A-82B3-B5C6270B80FC}"/>
                  </a:ext>
                </a:extLst>
              </p:cNvPr>
              <p:cNvSpPr/>
              <p:nvPr/>
            </p:nvSpPr>
            <p:spPr>
              <a:xfrm rot="16200000">
                <a:off x="3568445" y="4567814"/>
                <a:ext cx="475204" cy="18948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0" name="Metin kutusu 49">
                <a:extLst>
                  <a:ext uri="{FF2B5EF4-FFF2-40B4-BE49-F238E27FC236}">
                    <a16:creationId xmlns:a16="http://schemas.microsoft.com/office/drawing/2014/main" id="{EF605F2B-965A-469D-954A-F308607A1F82}"/>
                  </a:ext>
                </a:extLst>
              </p:cNvPr>
              <p:cNvSpPr txBox="1"/>
              <p:nvPr/>
            </p:nvSpPr>
            <p:spPr>
              <a:xfrm>
                <a:off x="4713028" y="5330554"/>
                <a:ext cx="898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RNG</a:t>
                </a:r>
              </a:p>
            </p:txBody>
          </p:sp>
        </p:grpSp>
        <p:grpSp>
          <p:nvGrpSpPr>
            <p:cNvPr id="51" name="Grup 50">
              <a:extLst>
                <a:ext uri="{FF2B5EF4-FFF2-40B4-BE49-F238E27FC236}">
                  <a16:creationId xmlns:a16="http://schemas.microsoft.com/office/drawing/2014/main" id="{41C01D41-9D71-4E21-AB7E-D1BA89780C20}"/>
                </a:ext>
              </a:extLst>
            </p:cNvPr>
            <p:cNvGrpSpPr/>
            <p:nvPr/>
          </p:nvGrpSpPr>
          <p:grpSpPr>
            <a:xfrm>
              <a:off x="1614048" y="4126354"/>
              <a:ext cx="1139780" cy="384882"/>
              <a:chOff x="3227087" y="4756060"/>
              <a:chExt cx="1139780" cy="384882"/>
            </a:xfrm>
          </p:grpSpPr>
          <p:sp>
            <p:nvSpPr>
              <p:cNvPr id="52" name="Dikdörtgen 51">
                <a:extLst>
                  <a:ext uri="{FF2B5EF4-FFF2-40B4-BE49-F238E27FC236}">
                    <a16:creationId xmlns:a16="http://schemas.microsoft.com/office/drawing/2014/main" id="{92B6683E-0643-4A90-BB74-D628050FE467}"/>
                  </a:ext>
                </a:extLst>
              </p:cNvPr>
              <p:cNvSpPr/>
              <p:nvPr/>
            </p:nvSpPr>
            <p:spPr>
              <a:xfrm rot="16200000">
                <a:off x="4054960" y="4826675"/>
                <a:ext cx="382522" cy="241293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3" name="Dikdörtgen 52">
                <a:extLst>
                  <a:ext uri="{FF2B5EF4-FFF2-40B4-BE49-F238E27FC236}">
                    <a16:creationId xmlns:a16="http://schemas.microsoft.com/office/drawing/2014/main" id="{2D1C7FE8-923B-49E6-8783-94989AB3FA70}"/>
                  </a:ext>
                </a:extLst>
              </p:cNvPr>
              <p:cNvSpPr/>
              <p:nvPr/>
            </p:nvSpPr>
            <p:spPr>
              <a:xfrm rot="16200000">
                <a:off x="3756900" y="4826674"/>
                <a:ext cx="382522" cy="241293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54" name="Dikdörtgen 53">
                <a:extLst>
                  <a:ext uri="{FF2B5EF4-FFF2-40B4-BE49-F238E27FC236}">
                    <a16:creationId xmlns:a16="http://schemas.microsoft.com/office/drawing/2014/main" id="{E5C93A55-B2A3-435B-88A9-6D7E636FADCE}"/>
                  </a:ext>
                </a:extLst>
              </p:cNvPr>
              <p:cNvSpPr/>
              <p:nvPr/>
            </p:nvSpPr>
            <p:spPr>
              <a:xfrm rot="16200000">
                <a:off x="3156473" y="4827404"/>
                <a:ext cx="382522" cy="241293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5" name="Dikdörtgen 54">
                <a:extLst>
                  <a:ext uri="{FF2B5EF4-FFF2-40B4-BE49-F238E27FC236}">
                    <a16:creationId xmlns:a16="http://schemas.microsoft.com/office/drawing/2014/main" id="{FF9C0297-AFB1-4820-BDE0-10E389B7F5AD}"/>
                  </a:ext>
                </a:extLst>
              </p:cNvPr>
              <p:cNvSpPr/>
              <p:nvPr/>
            </p:nvSpPr>
            <p:spPr>
              <a:xfrm rot="16200000">
                <a:off x="3453809" y="4829034"/>
                <a:ext cx="382522" cy="241293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56" name="Grup 55">
              <a:extLst>
                <a:ext uri="{FF2B5EF4-FFF2-40B4-BE49-F238E27FC236}">
                  <a16:creationId xmlns:a16="http://schemas.microsoft.com/office/drawing/2014/main" id="{BBF224FF-45F3-4BC0-8DF0-B8AF929773AC}"/>
                </a:ext>
              </a:extLst>
            </p:cNvPr>
            <p:cNvGrpSpPr/>
            <p:nvPr/>
          </p:nvGrpSpPr>
          <p:grpSpPr>
            <a:xfrm>
              <a:off x="1634837" y="3587819"/>
              <a:ext cx="1118992" cy="387745"/>
              <a:chOff x="3545211" y="4105445"/>
              <a:chExt cx="1118992" cy="387745"/>
            </a:xfrm>
          </p:grpSpPr>
          <p:grpSp>
            <p:nvGrpSpPr>
              <p:cNvPr id="57" name="Grup 56">
                <a:extLst>
                  <a:ext uri="{FF2B5EF4-FFF2-40B4-BE49-F238E27FC236}">
                    <a16:creationId xmlns:a16="http://schemas.microsoft.com/office/drawing/2014/main" id="{4AAEF80C-683D-4AE8-956A-350B44ED4C39}"/>
                  </a:ext>
                </a:extLst>
              </p:cNvPr>
              <p:cNvGrpSpPr/>
              <p:nvPr/>
            </p:nvGrpSpPr>
            <p:grpSpPr>
              <a:xfrm>
                <a:off x="4129816" y="4105445"/>
                <a:ext cx="534387" cy="383735"/>
                <a:chOff x="4129816" y="4760072"/>
                <a:chExt cx="534387" cy="383735"/>
              </a:xfrm>
            </p:grpSpPr>
            <p:sp>
              <p:nvSpPr>
                <p:cNvPr id="60" name="Dikdörtgen 59">
                  <a:extLst>
                    <a:ext uri="{FF2B5EF4-FFF2-40B4-BE49-F238E27FC236}">
                      <a16:creationId xmlns:a16="http://schemas.microsoft.com/office/drawing/2014/main" id="{EA3DD098-85BF-48D4-A490-9C9225EFB430}"/>
                    </a:ext>
                  </a:extLst>
                </p:cNvPr>
                <p:cNvSpPr/>
                <p:nvPr/>
              </p:nvSpPr>
              <p:spPr>
                <a:xfrm rot="16200000">
                  <a:off x="4352296" y="4830686"/>
                  <a:ext cx="382522" cy="24129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61" name="Dikdörtgen 60">
                  <a:extLst>
                    <a:ext uri="{FF2B5EF4-FFF2-40B4-BE49-F238E27FC236}">
                      <a16:creationId xmlns:a16="http://schemas.microsoft.com/office/drawing/2014/main" id="{524A37B6-21D2-4180-BABF-5EFBDA275739}"/>
                    </a:ext>
                  </a:extLst>
                </p:cNvPr>
                <p:cNvSpPr/>
                <p:nvPr/>
              </p:nvSpPr>
              <p:spPr>
                <a:xfrm rot="16200000">
                  <a:off x="4059202" y="4831899"/>
                  <a:ext cx="382522" cy="24129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/>
                </a:p>
              </p:txBody>
            </p:sp>
          </p:grpSp>
          <p:sp>
            <p:nvSpPr>
              <p:cNvPr id="58" name="Dikdörtgen 57">
                <a:extLst>
                  <a:ext uri="{FF2B5EF4-FFF2-40B4-BE49-F238E27FC236}">
                    <a16:creationId xmlns:a16="http://schemas.microsoft.com/office/drawing/2014/main" id="{B9029700-9063-41BD-BA86-307818B839E4}"/>
                  </a:ext>
                </a:extLst>
              </p:cNvPr>
              <p:cNvSpPr/>
              <p:nvPr/>
            </p:nvSpPr>
            <p:spPr>
              <a:xfrm rot="16200000">
                <a:off x="3767691" y="4180069"/>
                <a:ext cx="382522" cy="24129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9" name="Dikdörtgen 58">
                <a:extLst>
                  <a:ext uri="{FF2B5EF4-FFF2-40B4-BE49-F238E27FC236}">
                    <a16:creationId xmlns:a16="http://schemas.microsoft.com/office/drawing/2014/main" id="{68C41A64-D131-4917-BDC2-D18BE670EB5B}"/>
                  </a:ext>
                </a:extLst>
              </p:cNvPr>
              <p:cNvSpPr/>
              <p:nvPr/>
            </p:nvSpPr>
            <p:spPr>
              <a:xfrm rot="16200000">
                <a:off x="3474597" y="4181282"/>
                <a:ext cx="382522" cy="24129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62" name="Metin kutusu 61">
              <a:extLst>
                <a:ext uri="{FF2B5EF4-FFF2-40B4-BE49-F238E27FC236}">
                  <a16:creationId xmlns:a16="http://schemas.microsoft.com/office/drawing/2014/main" id="{05064751-3641-456B-9750-2A945EDE8D60}"/>
                </a:ext>
              </a:extLst>
            </p:cNvPr>
            <p:cNvSpPr txBox="1"/>
            <p:nvPr/>
          </p:nvSpPr>
          <p:spPr>
            <a:xfrm>
              <a:off x="3535229" y="3389923"/>
              <a:ext cx="487333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err="1"/>
                <a:t>Non</a:t>
              </a:r>
              <a:r>
                <a:rPr lang="tr-TR" sz="2400" b="1" dirty="0"/>
                <a:t>-RNG </a:t>
              </a:r>
              <a:r>
                <a:rPr lang="tr-TR" sz="2400" b="1" dirty="0" err="1"/>
                <a:t>Prioritized</a:t>
              </a:r>
              <a:r>
                <a:rPr lang="tr-TR" sz="2400" b="1" dirty="0"/>
                <a:t>.</a:t>
              </a:r>
            </a:p>
            <a:p>
              <a:r>
                <a:rPr lang="tr-TR" sz="2000" dirty="0" err="1"/>
                <a:t>Regular</a:t>
              </a:r>
              <a:r>
                <a:rPr lang="tr-TR" sz="2000" dirty="0"/>
                <a:t> </a:t>
              </a:r>
              <a:r>
                <a:rPr lang="tr-TR" sz="2000" dirty="0" err="1"/>
                <a:t>read</a:t>
              </a:r>
              <a:r>
                <a:rPr lang="tr-TR" sz="2000" dirty="0"/>
                <a:t> </a:t>
              </a:r>
              <a:r>
                <a:rPr lang="tr-TR" sz="2000" dirty="0" err="1"/>
                <a:t>queue</a:t>
              </a:r>
              <a:r>
                <a:rPr lang="tr-TR" sz="2000" dirty="0"/>
                <a:t> is </a:t>
              </a:r>
              <a:r>
                <a:rPr lang="tr-TR" sz="2000" dirty="0" err="1"/>
                <a:t>prioritized</a:t>
              </a:r>
              <a:r>
                <a:rPr lang="tr-TR" sz="2000" dirty="0"/>
                <a:t> </a:t>
              </a:r>
              <a:r>
                <a:rPr lang="tr-TR" sz="2000" dirty="0" err="1"/>
                <a:t>to</a:t>
              </a:r>
              <a:r>
                <a:rPr lang="tr-TR" sz="2000" dirty="0"/>
                <a:t> minimize </a:t>
              </a:r>
              <a:r>
                <a:rPr lang="tr-TR" sz="2000" dirty="0" err="1"/>
                <a:t>non</a:t>
              </a:r>
              <a:r>
                <a:rPr lang="tr-TR" sz="2000" dirty="0"/>
                <a:t>-RNG </a:t>
              </a:r>
              <a:r>
                <a:rPr lang="tr-TR" sz="2000" dirty="0" err="1"/>
                <a:t>application’s</a:t>
              </a:r>
              <a:r>
                <a:rPr lang="tr-TR" sz="2000" dirty="0"/>
                <a:t> </a:t>
              </a:r>
              <a:r>
                <a:rPr lang="tr-TR" sz="2000" dirty="0" err="1"/>
                <a:t>memory</a:t>
              </a:r>
              <a:r>
                <a:rPr lang="tr-TR" sz="2000" dirty="0"/>
                <a:t> </a:t>
              </a:r>
              <a:r>
                <a:rPr lang="tr-TR" sz="2000" dirty="0" err="1"/>
                <a:t>stall</a:t>
              </a:r>
              <a:r>
                <a:rPr lang="tr-TR" sz="2000" dirty="0"/>
                <a:t> time</a:t>
              </a:r>
            </a:p>
          </p:txBody>
        </p:sp>
        <p:sp>
          <p:nvSpPr>
            <p:cNvPr id="63" name="Yıldız: 5 Nokta 62">
              <a:extLst>
                <a:ext uri="{FF2B5EF4-FFF2-40B4-BE49-F238E27FC236}">
                  <a16:creationId xmlns:a16="http://schemas.microsoft.com/office/drawing/2014/main" id="{D92B5EE0-4E5E-4500-97B6-3268AD87588E}"/>
                </a:ext>
              </a:extLst>
            </p:cNvPr>
            <p:cNvSpPr/>
            <p:nvPr/>
          </p:nvSpPr>
          <p:spPr>
            <a:xfrm>
              <a:off x="2484152" y="3636346"/>
              <a:ext cx="298060" cy="294683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8E49BD55-EDE1-4FC6-B0AE-6CC96F0CB6BB}"/>
              </a:ext>
            </a:extLst>
          </p:cNvPr>
          <p:cNvGrpSpPr/>
          <p:nvPr/>
        </p:nvGrpSpPr>
        <p:grpSpPr>
          <a:xfrm>
            <a:off x="550718" y="4208742"/>
            <a:ext cx="8042564" cy="1415779"/>
            <a:chOff x="550718" y="4855664"/>
            <a:chExt cx="8042564" cy="1415779"/>
          </a:xfrm>
        </p:grpSpPr>
        <p:sp>
          <p:nvSpPr>
            <p:cNvPr id="42" name="Dikdörtgen: Köşeleri Yuvarlatılmış 41">
              <a:extLst>
                <a:ext uri="{FF2B5EF4-FFF2-40B4-BE49-F238E27FC236}">
                  <a16:creationId xmlns:a16="http://schemas.microsoft.com/office/drawing/2014/main" id="{38D1CE1E-A741-4FB4-AADE-BA7AE713CC40}"/>
                </a:ext>
              </a:extLst>
            </p:cNvPr>
            <p:cNvSpPr/>
            <p:nvPr/>
          </p:nvSpPr>
          <p:spPr>
            <a:xfrm>
              <a:off x="550718" y="4862617"/>
              <a:ext cx="8042564" cy="1408826"/>
            </a:xfrm>
            <a:prstGeom prst="roundRect">
              <a:avLst>
                <a:gd name="adj" fmla="val 1271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grpSp>
          <p:nvGrpSpPr>
            <p:cNvPr id="82" name="Grup 81">
              <a:extLst>
                <a:ext uri="{FF2B5EF4-FFF2-40B4-BE49-F238E27FC236}">
                  <a16:creationId xmlns:a16="http://schemas.microsoft.com/office/drawing/2014/main" id="{5042396B-6C8A-405E-A034-8B015214C5D5}"/>
                </a:ext>
              </a:extLst>
            </p:cNvPr>
            <p:cNvGrpSpPr/>
            <p:nvPr/>
          </p:nvGrpSpPr>
          <p:grpSpPr>
            <a:xfrm>
              <a:off x="936321" y="5040179"/>
              <a:ext cx="2752646" cy="475204"/>
              <a:chOff x="2858639" y="5277620"/>
              <a:chExt cx="2752646" cy="475204"/>
            </a:xfrm>
          </p:grpSpPr>
          <p:sp>
            <p:nvSpPr>
              <p:cNvPr id="83" name="Dikdörtgen 82">
                <a:extLst>
                  <a:ext uri="{FF2B5EF4-FFF2-40B4-BE49-F238E27FC236}">
                    <a16:creationId xmlns:a16="http://schemas.microsoft.com/office/drawing/2014/main" id="{25FB3279-A883-43DF-A72B-6DF8D2CAEE41}"/>
                  </a:ext>
                </a:extLst>
              </p:cNvPr>
              <p:cNvSpPr/>
              <p:nvPr/>
            </p:nvSpPr>
            <p:spPr>
              <a:xfrm rot="16200000">
                <a:off x="3568445" y="4567814"/>
                <a:ext cx="475204" cy="18948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4" name="Metin kutusu 83">
                <a:extLst>
                  <a:ext uri="{FF2B5EF4-FFF2-40B4-BE49-F238E27FC236}">
                    <a16:creationId xmlns:a16="http://schemas.microsoft.com/office/drawing/2014/main" id="{A2E6E3F4-7B99-4EBD-84F6-5B5455569994}"/>
                  </a:ext>
                </a:extLst>
              </p:cNvPr>
              <p:cNvSpPr txBox="1"/>
              <p:nvPr/>
            </p:nvSpPr>
            <p:spPr>
              <a:xfrm>
                <a:off x="4713028" y="5330554"/>
                <a:ext cx="898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R</a:t>
                </a:r>
              </a:p>
            </p:txBody>
          </p:sp>
        </p:grpSp>
        <p:grpSp>
          <p:nvGrpSpPr>
            <p:cNvPr id="85" name="Grup 84">
              <a:extLst>
                <a:ext uri="{FF2B5EF4-FFF2-40B4-BE49-F238E27FC236}">
                  <a16:creationId xmlns:a16="http://schemas.microsoft.com/office/drawing/2014/main" id="{4BE48F45-39F1-4DCB-9EA4-72021ACD2984}"/>
                </a:ext>
              </a:extLst>
            </p:cNvPr>
            <p:cNvGrpSpPr/>
            <p:nvPr/>
          </p:nvGrpSpPr>
          <p:grpSpPr>
            <a:xfrm>
              <a:off x="936321" y="5574435"/>
              <a:ext cx="2752646" cy="475204"/>
              <a:chOff x="2858639" y="5277620"/>
              <a:chExt cx="2752646" cy="475204"/>
            </a:xfrm>
          </p:grpSpPr>
          <p:sp>
            <p:nvSpPr>
              <p:cNvPr id="86" name="Dikdörtgen 85">
                <a:extLst>
                  <a:ext uri="{FF2B5EF4-FFF2-40B4-BE49-F238E27FC236}">
                    <a16:creationId xmlns:a16="http://schemas.microsoft.com/office/drawing/2014/main" id="{D855D440-B4F9-4A2E-997F-31B0389F5BED}"/>
                  </a:ext>
                </a:extLst>
              </p:cNvPr>
              <p:cNvSpPr/>
              <p:nvPr/>
            </p:nvSpPr>
            <p:spPr>
              <a:xfrm rot="16200000">
                <a:off x="3568445" y="4567814"/>
                <a:ext cx="475204" cy="18948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7" name="Metin kutusu 86">
                <a:extLst>
                  <a:ext uri="{FF2B5EF4-FFF2-40B4-BE49-F238E27FC236}">
                    <a16:creationId xmlns:a16="http://schemas.microsoft.com/office/drawing/2014/main" id="{C78557FA-B85E-4317-B738-EA6FCB813049}"/>
                  </a:ext>
                </a:extLst>
              </p:cNvPr>
              <p:cNvSpPr txBox="1"/>
              <p:nvPr/>
            </p:nvSpPr>
            <p:spPr>
              <a:xfrm>
                <a:off x="4713028" y="5330554"/>
                <a:ext cx="898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RNG</a:t>
                </a:r>
              </a:p>
            </p:txBody>
          </p:sp>
        </p:grpSp>
        <p:grpSp>
          <p:nvGrpSpPr>
            <p:cNvPr id="88" name="Grup 87">
              <a:extLst>
                <a:ext uri="{FF2B5EF4-FFF2-40B4-BE49-F238E27FC236}">
                  <a16:creationId xmlns:a16="http://schemas.microsoft.com/office/drawing/2014/main" id="{1E391516-9A5E-41C1-A555-5489D9E1BE8B}"/>
                </a:ext>
              </a:extLst>
            </p:cNvPr>
            <p:cNvGrpSpPr/>
            <p:nvPr/>
          </p:nvGrpSpPr>
          <p:grpSpPr>
            <a:xfrm>
              <a:off x="1614048" y="5617997"/>
              <a:ext cx="1139780" cy="384882"/>
              <a:chOff x="3227087" y="4756060"/>
              <a:chExt cx="1139780" cy="384882"/>
            </a:xfrm>
          </p:grpSpPr>
          <p:sp>
            <p:nvSpPr>
              <p:cNvPr id="89" name="Dikdörtgen 88">
                <a:extLst>
                  <a:ext uri="{FF2B5EF4-FFF2-40B4-BE49-F238E27FC236}">
                    <a16:creationId xmlns:a16="http://schemas.microsoft.com/office/drawing/2014/main" id="{B4D8E755-825A-481C-81E4-AF022A920DB9}"/>
                  </a:ext>
                </a:extLst>
              </p:cNvPr>
              <p:cNvSpPr/>
              <p:nvPr/>
            </p:nvSpPr>
            <p:spPr>
              <a:xfrm rot="16200000">
                <a:off x="4054960" y="4826675"/>
                <a:ext cx="382522" cy="241293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90" name="Dikdörtgen 89">
                <a:extLst>
                  <a:ext uri="{FF2B5EF4-FFF2-40B4-BE49-F238E27FC236}">
                    <a16:creationId xmlns:a16="http://schemas.microsoft.com/office/drawing/2014/main" id="{CE8E4A89-06D5-441D-B86C-405C7A85F770}"/>
                  </a:ext>
                </a:extLst>
              </p:cNvPr>
              <p:cNvSpPr/>
              <p:nvPr/>
            </p:nvSpPr>
            <p:spPr>
              <a:xfrm rot="16200000">
                <a:off x="3756900" y="4826674"/>
                <a:ext cx="382522" cy="241293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91" name="Dikdörtgen 90">
                <a:extLst>
                  <a:ext uri="{FF2B5EF4-FFF2-40B4-BE49-F238E27FC236}">
                    <a16:creationId xmlns:a16="http://schemas.microsoft.com/office/drawing/2014/main" id="{7ADE910F-53BB-4155-B57E-1B0CC0896246}"/>
                  </a:ext>
                </a:extLst>
              </p:cNvPr>
              <p:cNvSpPr/>
              <p:nvPr/>
            </p:nvSpPr>
            <p:spPr>
              <a:xfrm rot="16200000">
                <a:off x="3156473" y="4827404"/>
                <a:ext cx="382522" cy="241293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92" name="Dikdörtgen 91">
                <a:extLst>
                  <a:ext uri="{FF2B5EF4-FFF2-40B4-BE49-F238E27FC236}">
                    <a16:creationId xmlns:a16="http://schemas.microsoft.com/office/drawing/2014/main" id="{C363901C-FBD7-4675-AE12-74C0E22D2CDE}"/>
                  </a:ext>
                </a:extLst>
              </p:cNvPr>
              <p:cNvSpPr/>
              <p:nvPr/>
            </p:nvSpPr>
            <p:spPr>
              <a:xfrm rot="16200000">
                <a:off x="3453809" y="4829034"/>
                <a:ext cx="382522" cy="241293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93" name="Grup 92">
              <a:extLst>
                <a:ext uri="{FF2B5EF4-FFF2-40B4-BE49-F238E27FC236}">
                  <a16:creationId xmlns:a16="http://schemas.microsoft.com/office/drawing/2014/main" id="{347F75FC-A0F1-44D7-A358-63876B139554}"/>
                </a:ext>
              </a:extLst>
            </p:cNvPr>
            <p:cNvGrpSpPr/>
            <p:nvPr/>
          </p:nvGrpSpPr>
          <p:grpSpPr>
            <a:xfrm>
              <a:off x="1634837" y="5079462"/>
              <a:ext cx="1118992" cy="387745"/>
              <a:chOff x="3545211" y="4105445"/>
              <a:chExt cx="1118992" cy="387745"/>
            </a:xfrm>
          </p:grpSpPr>
          <p:grpSp>
            <p:nvGrpSpPr>
              <p:cNvPr id="94" name="Grup 93">
                <a:extLst>
                  <a:ext uri="{FF2B5EF4-FFF2-40B4-BE49-F238E27FC236}">
                    <a16:creationId xmlns:a16="http://schemas.microsoft.com/office/drawing/2014/main" id="{347D60F4-3BA4-4F8E-A26A-C9A527AA743C}"/>
                  </a:ext>
                </a:extLst>
              </p:cNvPr>
              <p:cNvGrpSpPr/>
              <p:nvPr/>
            </p:nvGrpSpPr>
            <p:grpSpPr>
              <a:xfrm>
                <a:off x="4129816" y="4105445"/>
                <a:ext cx="534387" cy="383735"/>
                <a:chOff x="4129816" y="4760072"/>
                <a:chExt cx="534387" cy="383735"/>
              </a:xfrm>
            </p:grpSpPr>
            <p:sp>
              <p:nvSpPr>
                <p:cNvPr id="97" name="Dikdörtgen 96">
                  <a:extLst>
                    <a:ext uri="{FF2B5EF4-FFF2-40B4-BE49-F238E27FC236}">
                      <a16:creationId xmlns:a16="http://schemas.microsoft.com/office/drawing/2014/main" id="{A3074810-CAF2-48F3-A604-51A6C756330B}"/>
                    </a:ext>
                  </a:extLst>
                </p:cNvPr>
                <p:cNvSpPr/>
                <p:nvPr/>
              </p:nvSpPr>
              <p:spPr>
                <a:xfrm rot="16200000">
                  <a:off x="4352296" y="4830686"/>
                  <a:ext cx="382522" cy="24129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98" name="Dikdörtgen 97">
                  <a:extLst>
                    <a:ext uri="{FF2B5EF4-FFF2-40B4-BE49-F238E27FC236}">
                      <a16:creationId xmlns:a16="http://schemas.microsoft.com/office/drawing/2014/main" id="{25083421-7302-45DD-8120-1966F57E7939}"/>
                    </a:ext>
                  </a:extLst>
                </p:cNvPr>
                <p:cNvSpPr/>
                <p:nvPr/>
              </p:nvSpPr>
              <p:spPr>
                <a:xfrm rot="16200000">
                  <a:off x="4059202" y="4831899"/>
                  <a:ext cx="382522" cy="24129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/>
                </a:p>
              </p:txBody>
            </p:sp>
          </p:grpSp>
          <p:sp>
            <p:nvSpPr>
              <p:cNvPr id="95" name="Dikdörtgen 94">
                <a:extLst>
                  <a:ext uri="{FF2B5EF4-FFF2-40B4-BE49-F238E27FC236}">
                    <a16:creationId xmlns:a16="http://schemas.microsoft.com/office/drawing/2014/main" id="{82CE6CAB-F46F-4DEF-9D67-898818267900}"/>
                  </a:ext>
                </a:extLst>
              </p:cNvPr>
              <p:cNvSpPr/>
              <p:nvPr/>
            </p:nvSpPr>
            <p:spPr>
              <a:xfrm rot="16200000">
                <a:off x="3767691" y="4180069"/>
                <a:ext cx="382522" cy="24129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96" name="Dikdörtgen 95">
                <a:extLst>
                  <a:ext uri="{FF2B5EF4-FFF2-40B4-BE49-F238E27FC236}">
                    <a16:creationId xmlns:a16="http://schemas.microsoft.com/office/drawing/2014/main" id="{5BB287B8-9473-44E5-BC7E-EE9F2E069B2A}"/>
                  </a:ext>
                </a:extLst>
              </p:cNvPr>
              <p:cNvSpPr/>
              <p:nvPr/>
            </p:nvSpPr>
            <p:spPr>
              <a:xfrm rot="16200000">
                <a:off x="3474597" y="4181282"/>
                <a:ext cx="382522" cy="24129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99" name="Yıldız: 5 Nokta 98">
              <a:extLst>
                <a:ext uri="{FF2B5EF4-FFF2-40B4-BE49-F238E27FC236}">
                  <a16:creationId xmlns:a16="http://schemas.microsoft.com/office/drawing/2014/main" id="{CC58166D-7988-456A-A622-33F695B73A62}"/>
                </a:ext>
              </a:extLst>
            </p:cNvPr>
            <p:cNvSpPr/>
            <p:nvPr/>
          </p:nvSpPr>
          <p:spPr>
            <a:xfrm>
              <a:off x="2484152" y="5127989"/>
              <a:ext cx="298060" cy="294683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0" name="Yıldız: 5 Nokta 99">
              <a:extLst>
                <a:ext uri="{FF2B5EF4-FFF2-40B4-BE49-F238E27FC236}">
                  <a16:creationId xmlns:a16="http://schemas.microsoft.com/office/drawing/2014/main" id="{39F73322-425B-4D7F-9710-D86B95C6E731}"/>
                </a:ext>
              </a:extLst>
            </p:cNvPr>
            <p:cNvSpPr/>
            <p:nvPr/>
          </p:nvSpPr>
          <p:spPr>
            <a:xfrm>
              <a:off x="2482654" y="5653149"/>
              <a:ext cx="298060" cy="294683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1" name="Metin kutusu 100">
              <a:extLst>
                <a:ext uri="{FF2B5EF4-FFF2-40B4-BE49-F238E27FC236}">
                  <a16:creationId xmlns:a16="http://schemas.microsoft.com/office/drawing/2014/main" id="{EC868A50-1224-48C6-B9E3-6D23D9CB8C95}"/>
                </a:ext>
              </a:extLst>
            </p:cNvPr>
            <p:cNvSpPr txBox="1"/>
            <p:nvPr/>
          </p:nvSpPr>
          <p:spPr>
            <a:xfrm>
              <a:off x="3529653" y="4855664"/>
              <a:ext cx="487333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err="1"/>
                <a:t>Equal</a:t>
              </a:r>
              <a:r>
                <a:rPr lang="tr-TR" sz="2400" b="1" dirty="0"/>
                <a:t> </a:t>
              </a:r>
              <a:r>
                <a:rPr lang="tr-TR" sz="2400" b="1" dirty="0" err="1"/>
                <a:t>Priorities</a:t>
              </a:r>
              <a:r>
                <a:rPr lang="tr-TR" sz="2400" b="1" dirty="0"/>
                <a:t>.</a:t>
              </a:r>
            </a:p>
            <a:p>
              <a:r>
                <a:rPr lang="tr-TR" sz="2000" dirty="0"/>
                <a:t>RNG </a:t>
              </a:r>
              <a:r>
                <a:rPr lang="tr-TR" sz="2000" dirty="0" err="1"/>
                <a:t>queue</a:t>
              </a:r>
              <a:r>
                <a:rPr lang="tr-TR" sz="2000" dirty="0"/>
                <a:t> is </a:t>
              </a:r>
              <a:r>
                <a:rPr lang="tr-TR" sz="2000" dirty="0" err="1"/>
                <a:t>prioritized</a:t>
              </a:r>
              <a:r>
                <a:rPr lang="tr-TR" sz="2000" dirty="0"/>
                <a:t> </a:t>
              </a:r>
              <a:r>
                <a:rPr lang="tr-TR" sz="2000" dirty="0" err="1"/>
                <a:t>to</a:t>
              </a:r>
              <a:r>
                <a:rPr lang="tr-TR" sz="2000" dirty="0"/>
                <a:t> </a:t>
              </a:r>
              <a:r>
                <a:rPr lang="tr-TR" sz="2000" dirty="0" err="1"/>
                <a:t>quickly</a:t>
              </a:r>
              <a:r>
                <a:rPr lang="tr-TR" sz="2000" dirty="0"/>
                <a:t> </a:t>
              </a:r>
              <a:r>
                <a:rPr lang="tr-TR" sz="2000" dirty="0" err="1"/>
                <a:t>serve</a:t>
              </a:r>
              <a:r>
                <a:rPr lang="tr-TR" sz="2000" dirty="0"/>
                <a:t> </a:t>
              </a:r>
              <a:r>
                <a:rPr lang="tr-TR" sz="2000" dirty="0" err="1"/>
                <a:t>the</a:t>
              </a:r>
              <a:r>
                <a:rPr lang="tr-TR" sz="2000" dirty="0"/>
                <a:t> RNG </a:t>
              </a:r>
              <a:r>
                <a:rPr lang="tr-TR" sz="2000" dirty="0" err="1"/>
                <a:t>requests</a:t>
              </a:r>
              <a:r>
                <a:rPr lang="tr-TR" sz="2000" dirty="0"/>
                <a:t> </a:t>
              </a:r>
              <a:r>
                <a:rPr lang="tr-TR" sz="2000" dirty="0" err="1"/>
                <a:t>and</a:t>
              </a:r>
              <a:r>
                <a:rPr lang="tr-TR" sz="2000" dirty="0"/>
                <a:t> minimize </a:t>
              </a:r>
              <a:r>
                <a:rPr lang="tr-TR" sz="2000" dirty="0" err="1"/>
                <a:t>the</a:t>
              </a:r>
              <a:r>
                <a:rPr lang="tr-TR" sz="2000" dirty="0"/>
                <a:t> RNG </a:t>
              </a:r>
              <a:r>
                <a:rPr lang="tr-TR" sz="2000" dirty="0" err="1"/>
                <a:t>interference</a:t>
              </a:r>
              <a:endParaRPr lang="tr-T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43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E93FE2-DF41-402B-890D-30534CBF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Outline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7539831-0E8F-4DB3-A2FF-46D2CE31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5C860E4-72E6-41E4-846C-33B05F07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5B309-C2CE-4D90-B104-F7E98438FC6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0F089017-5248-4546-95AA-62665B0F9229}"/>
              </a:ext>
            </a:extLst>
          </p:cNvPr>
          <p:cNvSpPr/>
          <p:nvPr/>
        </p:nvSpPr>
        <p:spPr>
          <a:xfrm>
            <a:off x="133004" y="5483483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7185882E-75CA-47BB-A624-50FBE38BC143}"/>
              </a:ext>
            </a:extLst>
          </p:cNvPr>
          <p:cNvSpPr/>
          <p:nvPr/>
        </p:nvSpPr>
        <p:spPr>
          <a:xfrm>
            <a:off x="147614" y="4855472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2220E822-78A4-4004-86AC-E54A143CB895}"/>
              </a:ext>
            </a:extLst>
          </p:cNvPr>
          <p:cNvSpPr/>
          <p:nvPr/>
        </p:nvSpPr>
        <p:spPr>
          <a:xfrm>
            <a:off x="147614" y="4223225"/>
            <a:ext cx="8689917" cy="584064"/>
          </a:xfrm>
          <a:prstGeom prst="rect">
            <a:avLst/>
          </a:prstGeom>
          <a:solidFill>
            <a:srgbClr val="DC3096"/>
          </a:solidFill>
          <a:ln>
            <a:solidFill>
              <a:srgbClr val="DC3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461C1A9-32B7-462E-ABED-3EE630243D2B}"/>
              </a:ext>
            </a:extLst>
          </p:cNvPr>
          <p:cNvSpPr/>
          <p:nvPr/>
        </p:nvSpPr>
        <p:spPr>
          <a:xfrm>
            <a:off x="147615" y="359101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3BC21C3-B5E3-454B-8B31-2183D6C366FC}"/>
              </a:ext>
            </a:extLst>
          </p:cNvPr>
          <p:cNvSpPr/>
          <p:nvPr/>
        </p:nvSpPr>
        <p:spPr>
          <a:xfrm>
            <a:off x="147615" y="295728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B4C4AE0A-8ADC-4A1B-8FD7-6265EEBFDF0F}"/>
              </a:ext>
            </a:extLst>
          </p:cNvPr>
          <p:cNvSpPr/>
          <p:nvPr/>
        </p:nvSpPr>
        <p:spPr>
          <a:xfrm>
            <a:off x="147615" y="2325038"/>
            <a:ext cx="8689917" cy="584064"/>
          </a:xfrm>
          <a:prstGeom prst="rect">
            <a:avLst/>
          </a:prstGeom>
          <a:solidFill>
            <a:srgbClr val="DC3096"/>
          </a:solidFill>
          <a:ln>
            <a:solidFill>
              <a:srgbClr val="DC3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92FD2BAA-803E-476F-AAA4-D121EB32CA26}"/>
              </a:ext>
            </a:extLst>
          </p:cNvPr>
          <p:cNvSpPr/>
          <p:nvPr/>
        </p:nvSpPr>
        <p:spPr>
          <a:xfrm>
            <a:off x="147615" y="1700012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8E972D2A-1378-4F3B-AE6E-A5035DA69A0C}"/>
              </a:ext>
            </a:extLst>
          </p:cNvPr>
          <p:cNvSpPr/>
          <p:nvPr/>
        </p:nvSpPr>
        <p:spPr>
          <a:xfrm>
            <a:off x="147614" y="1074986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İçerik Yer Tutucusu 2">
            <a:extLst>
              <a:ext uri="{FF2B5EF4-FFF2-40B4-BE49-F238E27FC236}">
                <a16:creationId xmlns:a16="http://schemas.microsoft.com/office/drawing/2014/main" id="{F9C38A7A-1074-4A68-9B59-D1EDE486F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79" y="1052546"/>
            <a:ext cx="8501842" cy="512441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Background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err="1">
                <a:solidFill>
                  <a:schemeClr val="bg1"/>
                </a:solidFill>
              </a:rPr>
              <a:t>Motivation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and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Goal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DR-</a:t>
            </a:r>
            <a:r>
              <a:rPr lang="tr-TR" sz="3600" dirty="0" err="1">
                <a:solidFill>
                  <a:schemeClr val="bg1"/>
                </a:solidFill>
              </a:rPr>
              <a:t>STRaNGe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</a:t>
            </a:r>
            <a:r>
              <a:rPr lang="tr-TR" sz="3600" dirty="0" err="1">
                <a:solidFill>
                  <a:schemeClr val="bg1"/>
                </a:solidFill>
              </a:rPr>
              <a:t>Random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Number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Buffering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Mechanism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RNG-</a:t>
            </a:r>
            <a:r>
              <a:rPr lang="tr-TR" sz="3600" dirty="0" err="1">
                <a:solidFill>
                  <a:schemeClr val="bg1"/>
                </a:solidFill>
              </a:rPr>
              <a:t>Aware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Scheduler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Application </a:t>
            </a:r>
            <a:r>
              <a:rPr lang="tr-TR" sz="3600" dirty="0" err="1">
                <a:solidFill>
                  <a:schemeClr val="bg1"/>
                </a:solidFill>
              </a:rPr>
              <a:t>Interface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Evaluation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err="1">
                <a:solidFill>
                  <a:schemeClr val="bg1"/>
                </a:solidFill>
              </a:rPr>
              <a:t>Conclusion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94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5A8F4F-49CB-4A2B-9C6D-E24CD4C8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Application </a:t>
            </a:r>
            <a:r>
              <a:rPr lang="tr-TR" dirty="0" err="1"/>
              <a:t>Interface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7BC17A-4D92-4CB5-90CB-33BD72CB9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Applications </a:t>
            </a:r>
            <a:r>
              <a:rPr lang="tr-TR" sz="2400" dirty="0" err="1"/>
              <a:t>use</a:t>
            </a:r>
            <a:r>
              <a:rPr lang="tr-TR" sz="2400" dirty="0"/>
              <a:t> a </a:t>
            </a:r>
            <a:r>
              <a:rPr lang="tr-TR" sz="2400" dirty="0" err="1"/>
              <a:t>system</a:t>
            </a:r>
            <a:r>
              <a:rPr lang="tr-TR" sz="2400" dirty="0"/>
              <a:t> </a:t>
            </a:r>
            <a:r>
              <a:rPr lang="tr-TR" sz="2400" dirty="0" err="1"/>
              <a:t>call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request</a:t>
            </a:r>
            <a:r>
              <a:rPr lang="tr-TR" sz="2400" dirty="0"/>
              <a:t> a </a:t>
            </a:r>
            <a:r>
              <a:rPr lang="tr-TR" sz="2400" dirty="0" err="1"/>
              <a:t>random</a:t>
            </a:r>
            <a:r>
              <a:rPr lang="tr-TR" sz="2400" dirty="0"/>
              <a:t> </a:t>
            </a:r>
            <a:r>
              <a:rPr lang="tr-TR" sz="2400" dirty="0" err="1"/>
              <a:t>number</a:t>
            </a:r>
            <a:r>
              <a:rPr lang="tr-TR" sz="2400" dirty="0"/>
              <a:t> </a:t>
            </a:r>
            <a:endParaRPr lang="tr-TR" sz="2000" dirty="0"/>
          </a:p>
          <a:p>
            <a:r>
              <a:rPr lang="tr-TR" sz="2400" dirty="0"/>
              <a:t>DR-</a:t>
            </a:r>
            <a:r>
              <a:rPr lang="tr-TR" sz="2400" dirty="0" err="1"/>
              <a:t>STRaNGe</a:t>
            </a:r>
            <a:r>
              <a:rPr lang="tr-TR" sz="2400" dirty="0"/>
              <a:t> </a:t>
            </a:r>
            <a:r>
              <a:rPr lang="tr-TR" sz="2400" dirty="0" err="1"/>
              <a:t>serves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request</a:t>
            </a:r>
            <a:r>
              <a:rPr lang="tr-TR" sz="2400" dirty="0"/>
              <a:t> </a:t>
            </a:r>
            <a:r>
              <a:rPr lang="tr-TR" sz="2400" b="1" dirty="0" err="1"/>
              <a:t>from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random</a:t>
            </a:r>
            <a:r>
              <a:rPr lang="tr-TR" sz="2400" b="1" dirty="0"/>
              <a:t> </a:t>
            </a:r>
            <a:r>
              <a:rPr lang="tr-TR" sz="2400" b="1" dirty="0" err="1"/>
              <a:t>number</a:t>
            </a:r>
            <a:r>
              <a:rPr lang="tr-TR" sz="2400" b="1" dirty="0"/>
              <a:t> </a:t>
            </a:r>
            <a:r>
              <a:rPr lang="tr-TR" sz="2400" b="1" dirty="0" err="1"/>
              <a:t>buffer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6">
                    <a:lumMod val="75000"/>
                  </a:schemeClr>
                </a:solidFill>
              </a:rPr>
              <a:t>low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6">
                    <a:lumMod val="75000"/>
                  </a:schemeClr>
                </a:solidFill>
              </a:rPr>
              <a:t>latency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400" dirty="0" err="1"/>
              <a:t>if</a:t>
            </a:r>
            <a:r>
              <a:rPr lang="tr-TR" sz="2400" dirty="0"/>
              <a:t> </a:t>
            </a:r>
            <a:r>
              <a:rPr lang="tr-TR" sz="2400" dirty="0" err="1"/>
              <a:t>enough</a:t>
            </a:r>
            <a:r>
              <a:rPr lang="tr-TR" sz="2400" dirty="0"/>
              <a:t> </a:t>
            </a:r>
            <a:r>
              <a:rPr lang="tr-TR" sz="2400" dirty="0" err="1"/>
              <a:t>random</a:t>
            </a:r>
            <a:r>
              <a:rPr lang="tr-TR" sz="2400" dirty="0"/>
              <a:t> </a:t>
            </a:r>
            <a:r>
              <a:rPr lang="tr-TR" sz="2400" dirty="0" err="1"/>
              <a:t>bits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present</a:t>
            </a:r>
            <a:endParaRPr lang="tr-TR" sz="2400" dirty="0"/>
          </a:p>
          <a:p>
            <a:r>
              <a:rPr lang="tr-TR" sz="2400" dirty="0"/>
              <a:t>DR-</a:t>
            </a:r>
            <a:r>
              <a:rPr lang="tr-TR" sz="2400" dirty="0" err="1"/>
              <a:t>STRaNGe</a:t>
            </a:r>
            <a:r>
              <a:rPr lang="tr-TR" sz="2400" dirty="0"/>
              <a:t> </a:t>
            </a:r>
            <a:r>
              <a:rPr lang="tr-TR" sz="2400" b="1" dirty="0" err="1"/>
              <a:t>generates</a:t>
            </a:r>
            <a:r>
              <a:rPr lang="tr-TR" sz="2400" dirty="0"/>
              <a:t> </a:t>
            </a:r>
            <a:r>
              <a:rPr lang="tr-TR" sz="2400" dirty="0" err="1"/>
              <a:t>random</a:t>
            </a:r>
            <a:r>
              <a:rPr lang="tr-TR" sz="2400" dirty="0"/>
              <a:t> </a:t>
            </a:r>
            <a:r>
              <a:rPr lang="tr-TR" sz="2400" dirty="0" err="1"/>
              <a:t>numbers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chemeClr val="accent5">
                    <a:lumMod val="75000"/>
                  </a:schemeClr>
                </a:solidFill>
              </a:rPr>
              <a:t>with</a:t>
            </a:r>
            <a:r>
              <a:rPr lang="tr-TR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5">
                    <a:lumMod val="75000"/>
                  </a:schemeClr>
                </a:solidFill>
              </a:rPr>
              <a:t>low</a:t>
            </a:r>
            <a:r>
              <a:rPr lang="tr-TR" sz="2400" b="1" dirty="0">
                <a:solidFill>
                  <a:schemeClr val="accent5">
                    <a:lumMod val="75000"/>
                  </a:schemeClr>
                </a:solidFill>
              </a:rPr>
              <a:t> RNG </a:t>
            </a:r>
            <a:r>
              <a:rPr lang="tr-TR" sz="2400" b="1" dirty="0" err="1">
                <a:solidFill>
                  <a:schemeClr val="accent5">
                    <a:lumMod val="75000"/>
                  </a:schemeClr>
                </a:solidFill>
              </a:rPr>
              <a:t>interference</a:t>
            </a:r>
            <a:r>
              <a:rPr lang="tr-TR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serve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request</a:t>
            </a:r>
            <a:r>
              <a:rPr lang="tr-TR" sz="2400" dirty="0"/>
              <a:t> </a:t>
            </a:r>
            <a:r>
              <a:rPr lang="tr-TR" sz="2400" dirty="0" err="1"/>
              <a:t>otherwise</a:t>
            </a:r>
            <a:endParaRPr lang="tr-TR" sz="24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3BCCCE2-86D2-4A2E-B1CF-D87C2DE3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6D440F0-FE75-4864-8C9E-EFFBCDD9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42</a:t>
            </a:fld>
            <a:endParaRPr lang="tr-TR"/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0D603A99-8A5E-409F-8C2F-7230C2104396}"/>
              </a:ext>
            </a:extLst>
          </p:cNvPr>
          <p:cNvSpPr/>
          <p:nvPr/>
        </p:nvSpPr>
        <p:spPr>
          <a:xfrm>
            <a:off x="864642" y="3579907"/>
            <a:ext cx="924099" cy="2136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Application</a:t>
            </a:r>
          </a:p>
        </p:txBody>
      </p: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7B29D75C-2B3B-4504-856D-596FD257717A}"/>
              </a:ext>
            </a:extLst>
          </p:cNvPr>
          <p:cNvCxnSpPr>
            <a:cxnSpLocks/>
          </p:cNvCxnSpPr>
          <p:nvPr/>
        </p:nvCxnSpPr>
        <p:spPr>
          <a:xfrm>
            <a:off x="1977796" y="4581854"/>
            <a:ext cx="1420149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B94D2D69-11CF-4E01-B50E-E6B72F112F3E}"/>
              </a:ext>
            </a:extLst>
          </p:cNvPr>
          <p:cNvSpPr txBox="1"/>
          <p:nvPr/>
        </p:nvSpPr>
        <p:spPr>
          <a:xfrm>
            <a:off x="1659170" y="4753468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>
                <a:latin typeface="Roboto" panose="02000000000000000000" pitchFamily="2" charset="0"/>
                <a:ea typeface="Roboto" panose="02000000000000000000" pitchFamily="2" charset="0"/>
              </a:rPr>
              <a:t>getrandom</a:t>
            </a:r>
            <a:r>
              <a:rPr lang="tr-TR" sz="2000" dirty="0">
                <a:latin typeface="Roboto" panose="02000000000000000000" pitchFamily="2" charset="0"/>
                <a:ea typeface="Roboto" panose="02000000000000000000" pitchFamily="2" charset="0"/>
              </a:rPr>
              <a:t>()</a:t>
            </a:r>
          </a:p>
          <a:p>
            <a:pPr algn="ctr"/>
            <a:r>
              <a:rPr lang="tr-TR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system</a:t>
            </a:r>
            <a:r>
              <a:rPr lang="tr-TR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tr-TR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call</a:t>
            </a:r>
            <a:endParaRPr lang="tr-TR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2BBF6F78-3A19-4E20-BCED-42C14C06AA11}"/>
              </a:ext>
            </a:extLst>
          </p:cNvPr>
          <p:cNvSpPr/>
          <p:nvPr/>
        </p:nvSpPr>
        <p:spPr>
          <a:xfrm>
            <a:off x="3590510" y="3557203"/>
            <a:ext cx="2635259" cy="21369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DR-</a:t>
            </a:r>
            <a:r>
              <a:rPr lang="tr-TR" sz="2400" b="1" dirty="0" err="1">
                <a:solidFill>
                  <a:schemeClr val="accent2">
                    <a:lumMod val="75000"/>
                  </a:schemeClr>
                </a:solidFill>
              </a:rPr>
              <a:t>STRaNGe</a:t>
            </a:r>
            <a:endParaRPr lang="tr-T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D36F7714-1B56-4172-82EE-D5A9C6EB66A9}"/>
              </a:ext>
            </a:extLst>
          </p:cNvPr>
          <p:cNvCxnSpPr>
            <a:cxnSpLocks/>
          </p:cNvCxnSpPr>
          <p:nvPr/>
        </p:nvCxnSpPr>
        <p:spPr>
          <a:xfrm>
            <a:off x="6308956" y="4662506"/>
            <a:ext cx="1058199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5BB54E1D-0D7F-48A5-93A1-15B0FCBCA73F}"/>
              </a:ext>
            </a:extLst>
          </p:cNvPr>
          <p:cNvSpPr/>
          <p:nvPr/>
        </p:nvSpPr>
        <p:spPr>
          <a:xfrm>
            <a:off x="7450342" y="3557203"/>
            <a:ext cx="924099" cy="21369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DRAM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92FC427-3565-4797-B3B3-E900BBB6E28A}"/>
              </a:ext>
            </a:extLst>
          </p:cNvPr>
          <p:cNvSpPr/>
          <p:nvPr/>
        </p:nvSpPr>
        <p:spPr>
          <a:xfrm>
            <a:off x="3792108" y="4135410"/>
            <a:ext cx="2216727" cy="6180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accent6">
                    <a:lumMod val="75000"/>
                  </a:schemeClr>
                </a:solidFill>
              </a:rPr>
              <a:t>Random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6">
                    <a:lumMod val="75000"/>
                  </a:schemeClr>
                </a:solidFill>
              </a:rPr>
              <a:t>Number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6">
                    <a:lumMod val="75000"/>
                  </a:schemeClr>
                </a:solidFill>
              </a:rPr>
              <a:t>Buffer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FACF2A59-7ED5-4563-86FA-69008CCD9361}"/>
              </a:ext>
            </a:extLst>
          </p:cNvPr>
          <p:cNvSpPr/>
          <p:nvPr/>
        </p:nvSpPr>
        <p:spPr>
          <a:xfrm>
            <a:off x="3799775" y="4916256"/>
            <a:ext cx="2216727" cy="6180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Generate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Random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5">
                    <a:lumMod val="75000"/>
                  </a:schemeClr>
                </a:solidFill>
              </a:rPr>
              <a:t>Number</a:t>
            </a:r>
            <a:endParaRPr lang="tr-T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5AEB04-2BDB-47D1-9A3B-94E8FFB7FBBE}"/>
              </a:ext>
            </a:extLst>
          </p:cNvPr>
          <p:cNvSpPr/>
          <p:nvPr/>
        </p:nvSpPr>
        <p:spPr>
          <a:xfrm>
            <a:off x="3541213" y="4229799"/>
            <a:ext cx="418603" cy="41860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A51726-1AF1-4C8A-87F8-77997BE464E5}"/>
              </a:ext>
            </a:extLst>
          </p:cNvPr>
          <p:cNvSpPr/>
          <p:nvPr/>
        </p:nvSpPr>
        <p:spPr>
          <a:xfrm>
            <a:off x="3536015" y="5009009"/>
            <a:ext cx="418603" cy="41860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85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 animBg="1"/>
      <p:bldP spid="23" grpId="0" animBg="1"/>
      <p:bldP spid="24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E93FE2-DF41-402B-890D-30534CBF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Outline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7539831-0E8F-4DB3-A2FF-46D2CE31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5C860E4-72E6-41E4-846C-33B05F07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5B309-C2CE-4D90-B104-F7E98438FC6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ED20F0B6-5881-4662-923B-DF2CA00A3DF2}"/>
              </a:ext>
            </a:extLst>
          </p:cNvPr>
          <p:cNvSpPr/>
          <p:nvPr/>
        </p:nvSpPr>
        <p:spPr>
          <a:xfrm>
            <a:off x="133004" y="5483483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E3D03340-04E0-49C5-BE6C-E8CC8028A401}"/>
              </a:ext>
            </a:extLst>
          </p:cNvPr>
          <p:cNvSpPr/>
          <p:nvPr/>
        </p:nvSpPr>
        <p:spPr>
          <a:xfrm>
            <a:off x="147614" y="4855472"/>
            <a:ext cx="8689917" cy="584064"/>
          </a:xfrm>
          <a:prstGeom prst="rect">
            <a:avLst/>
          </a:prstGeom>
          <a:solidFill>
            <a:srgbClr val="DC3096"/>
          </a:solidFill>
          <a:ln>
            <a:solidFill>
              <a:srgbClr val="DC3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7F416507-779A-4EAA-8394-F96D3174EBEF}"/>
              </a:ext>
            </a:extLst>
          </p:cNvPr>
          <p:cNvSpPr/>
          <p:nvPr/>
        </p:nvSpPr>
        <p:spPr>
          <a:xfrm>
            <a:off x="147614" y="422322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E985E70C-B3F4-480F-A56C-2541BAF0E856}"/>
              </a:ext>
            </a:extLst>
          </p:cNvPr>
          <p:cNvSpPr/>
          <p:nvPr/>
        </p:nvSpPr>
        <p:spPr>
          <a:xfrm>
            <a:off x="147615" y="359101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8F92C61A-690B-4292-AFEB-07797D7B8705}"/>
              </a:ext>
            </a:extLst>
          </p:cNvPr>
          <p:cNvSpPr/>
          <p:nvPr/>
        </p:nvSpPr>
        <p:spPr>
          <a:xfrm>
            <a:off x="147615" y="295728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4956CE15-A0FE-40D8-B7AD-290472EB28AF}"/>
              </a:ext>
            </a:extLst>
          </p:cNvPr>
          <p:cNvSpPr/>
          <p:nvPr/>
        </p:nvSpPr>
        <p:spPr>
          <a:xfrm>
            <a:off x="147615" y="2325038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39A0EE4B-9BDD-40DC-88DE-3EE57383C090}"/>
              </a:ext>
            </a:extLst>
          </p:cNvPr>
          <p:cNvSpPr/>
          <p:nvPr/>
        </p:nvSpPr>
        <p:spPr>
          <a:xfrm>
            <a:off x="147615" y="1700012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DAE9CED7-F021-4EDF-A8CE-CECA7368766D}"/>
              </a:ext>
            </a:extLst>
          </p:cNvPr>
          <p:cNvSpPr/>
          <p:nvPr/>
        </p:nvSpPr>
        <p:spPr>
          <a:xfrm>
            <a:off x="147614" y="1074986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İçerik Yer Tutucusu 2">
            <a:extLst>
              <a:ext uri="{FF2B5EF4-FFF2-40B4-BE49-F238E27FC236}">
                <a16:creationId xmlns:a16="http://schemas.microsoft.com/office/drawing/2014/main" id="{34F52770-B413-4963-A325-31E22AA5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79" y="1052546"/>
            <a:ext cx="8501842" cy="512441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Background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err="1">
                <a:solidFill>
                  <a:schemeClr val="bg1"/>
                </a:solidFill>
              </a:rPr>
              <a:t>Motivation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and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Goal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DR-</a:t>
            </a:r>
            <a:r>
              <a:rPr lang="tr-TR" sz="3600" dirty="0" err="1">
                <a:solidFill>
                  <a:schemeClr val="bg1"/>
                </a:solidFill>
              </a:rPr>
              <a:t>STRaNGe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</a:t>
            </a:r>
            <a:r>
              <a:rPr lang="tr-TR" sz="3600" dirty="0" err="1">
                <a:solidFill>
                  <a:schemeClr val="bg1"/>
                </a:solidFill>
              </a:rPr>
              <a:t>Random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Number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Buffering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Mechanism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RNG-</a:t>
            </a:r>
            <a:r>
              <a:rPr lang="tr-TR" sz="3600" dirty="0" err="1">
                <a:solidFill>
                  <a:schemeClr val="bg1"/>
                </a:solidFill>
              </a:rPr>
              <a:t>Aware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Scheduler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Application </a:t>
            </a:r>
            <a:r>
              <a:rPr lang="tr-TR" sz="3600" dirty="0" err="1">
                <a:solidFill>
                  <a:schemeClr val="bg1"/>
                </a:solidFill>
              </a:rPr>
              <a:t>Interface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Evaluation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err="1">
                <a:solidFill>
                  <a:schemeClr val="bg1"/>
                </a:solidFill>
              </a:rPr>
              <a:t>Conclusion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18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3E1C76-FCEE-419C-A95F-80B43176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Evaluation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C1475B-6583-4406-9E32-0D2FD463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88966"/>
            <a:ext cx="9143999" cy="5332381"/>
          </a:xfrm>
        </p:spPr>
        <p:txBody>
          <a:bodyPr>
            <a:normAutofit/>
          </a:bodyPr>
          <a:lstStyle/>
          <a:p>
            <a:r>
              <a:rPr lang="tr-TR" sz="2400" dirty="0" err="1">
                <a:solidFill>
                  <a:schemeClr val="accent5">
                    <a:lumMod val="75000"/>
                  </a:schemeClr>
                </a:solidFill>
              </a:rPr>
              <a:t>Performance</a:t>
            </a:r>
            <a:r>
              <a:rPr lang="tr-TR" sz="2400" dirty="0"/>
              <a:t>, </a:t>
            </a:r>
            <a:r>
              <a:rPr lang="tr-TR" sz="2400" dirty="0" err="1">
                <a:solidFill>
                  <a:schemeClr val="accent2"/>
                </a:solidFill>
              </a:rPr>
              <a:t>fairness</a:t>
            </a:r>
            <a:r>
              <a:rPr lang="tr-TR" sz="2400" dirty="0"/>
              <a:t>, </a:t>
            </a:r>
            <a:r>
              <a:rPr lang="tr-TR" sz="2400" dirty="0" err="1">
                <a:solidFill>
                  <a:schemeClr val="accent6"/>
                </a:solidFill>
              </a:rPr>
              <a:t>energy</a:t>
            </a:r>
            <a:r>
              <a:rPr lang="tr-TR" sz="2400" dirty="0">
                <a:solidFill>
                  <a:schemeClr val="accent6"/>
                </a:solidFill>
              </a:rPr>
              <a:t> </a:t>
            </a:r>
            <a:r>
              <a:rPr lang="tr-TR" sz="2400" dirty="0" err="1">
                <a:solidFill>
                  <a:schemeClr val="accent6"/>
                </a:solidFill>
              </a:rPr>
              <a:t>efficiency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>
                <a:solidFill>
                  <a:srgbClr val="7030A0"/>
                </a:solidFill>
              </a:rPr>
              <a:t>area</a:t>
            </a:r>
            <a:r>
              <a:rPr lang="tr-TR" sz="2400" dirty="0">
                <a:solidFill>
                  <a:srgbClr val="7030A0"/>
                </a:solidFill>
              </a:rPr>
              <a:t> </a:t>
            </a:r>
            <a:r>
              <a:rPr lang="tr-TR" sz="2400" dirty="0" err="1">
                <a:solidFill>
                  <a:srgbClr val="7030A0"/>
                </a:solidFill>
              </a:rPr>
              <a:t>overhead</a:t>
            </a:r>
            <a:r>
              <a:rPr lang="tr-TR" sz="2400" dirty="0">
                <a:solidFill>
                  <a:srgbClr val="7030A0"/>
                </a:solidFill>
              </a:rPr>
              <a:t> </a:t>
            </a:r>
            <a:endParaRPr lang="tr-TR" sz="2400" dirty="0"/>
          </a:p>
          <a:p>
            <a:r>
              <a:rPr lang="tr-TR" sz="2400" dirty="0" err="1"/>
              <a:t>Cycle-level</a:t>
            </a:r>
            <a:r>
              <a:rPr lang="tr-TR" sz="2400" dirty="0"/>
              <a:t> </a:t>
            </a:r>
            <a:r>
              <a:rPr lang="tr-TR" sz="2400" dirty="0" err="1"/>
              <a:t>simulations</a:t>
            </a:r>
            <a:r>
              <a:rPr lang="tr-TR" sz="2400" dirty="0"/>
              <a:t> </a:t>
            </a:r>
            <a:r>
              <a:rPr lang="tr-TR" sz="2400" dirty="0" err="1"/>
              <a:t>using</a:t>
            </a:r>
            <a:r>
              <a:rPr lang="tr-TR" sz="2400" dirty="0"/>
              <a:t> </a:t>
            </a:r>
            <a:r>
              <a:rPr lang="tr-TR" sz="2400" b="1" dirty="0" err="1"/>
              <a:t>Ramulator</a:t>
            </a:r>
            <a:r>
              <a:rPr lang="tr-TR" sz="2400" b="1" dirty="0"/>
              <a:t> 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</a:rPr>
              <a:t>[Kim+, CAL’16]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b="1" dirty="0" err="1"/>
              <a:t>DRAMPower</a:t>
            </a:r>
            <a:r>
              <a:rPr lang="tr-TR" sz="2400" b="1" dirty="0"/>
              <a:t> 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tr-TR" sz="2400" dirty="0" err="1">
                <a:solidFill>
                  <a:schemeClr val="bg2">
                    <a:lumMod val="50000"/>
                  </a:schemeClr>
                </a:solidFill>
              </a:rPr>
              <a:t>Chandrasekar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</a:rPr>
              <a:t>+] </a:t>
            </a:r>
          </a:p>
          <a:p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System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configuration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r>
              <a:rPr lang="tr-TR" sz="2400" b="1" dirty="0"/>
              <a:t>D-</a:t>
            </a:r>
            <a:r>
              <a:rPr lang="tr-TR" sz="2400" b="1" dirty="0" err="1"/>
              <a:t>RaNGe</a:t>
            </a:r>
            <a:r>
              <a:rPr lang="tr-TR" sz="2400" dirty="0"/>
              <a:t> 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</a:rPr>
              <a:t>[Kim+, HPCA’19]</a:t>
            </a:r>
            <a:r>
              <a:rPr lang="tr-TR" sz="2400" dirty="0"/>
              <a:t>,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b="1" dirty="0"/>
              <a:t>QUAC-TRNG 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</a:rPr>
              <a:t>[Olgun+, ISCA’21]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974FCBE-CA3F-44B6-A269-2AEA77AB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2336AAE-6933-4DBB-AD1D-60CFF18B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44</a:t>
            </a:fld>
            <a:endParaRPr lang="tr-TR"/>
          </a:p>
        </p:txBody>
      </p:sp>
      <p:graphicFrame>
        <p:nvGraphicFramePr>
          <p:cNvPr id="8" name="Tablo 8">
            <a:extLst>
              <a:ext uri="{FF2B5EF4-FFF2-40B4-BE49-F238E27FC236}">
                <a16:creationId xmlns:a16="http://schemas.microsoft.com/office/drawing/2014/main" id="{84B305DD-8BDA-4A84-BBE3-E2F8013BF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56413"/>
              </p:ext>
            </p:extLst>
          </p:nvPr>
        </p:nvGraphicFramePr>
        <p:xfrm>
          <a:off x="668608" y="2713666"/>
          <a:ext cx="7975019" cy="2834640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1979522">
                  <a:extLst>
                    <a:ext uri="{9D8B030D-6E8A-4147-A177-3AD203B41FA5}">
                      <a16:colId xmlns:a16="http://schemas.microsoft.com/office/drawing/2014/main" val="370417557"/>
                    </a:ext>
                  </a:extLst>
                </a:gridCol>
                <a:gridCol w="5995497">
                  <a:extLst>
                    <a:ext uri="{9D8B030D-6E8A-4147-A177-3AD203B41FA5}">
                      <a16:colId xmlns:a16="http://schemas.microsoft.com/office/drawing/2014/main" val="3879828159"/>
                    </a:ext>
                  </a:extLst>
                </a:gridCol>
              </a:tblGrid>
              <a:tr h="447421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Processor</a:t>
                      </a:r>
                      <a:endParaRPr lang="tr-TR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1-</a:t>
                      </a:r>
                      <a:r>
                        <a:rPr lang="tr-TR" sz="1800" dirty="0"/>
                        <a:t>,</a:t>
                      </a:r>
                      <a:r>
                        <a:rPr lang="en-US" sz="1800" dirty="0"/>
                        <a:t>2-</a:t>
                      </a:r>
                      <a:r>
                        <a:rPr lang="tr-TR" sz="1800" dirty="0"/>
                        <a:t>,</a:t>
                      </a:r>
                      <a:r>
                        <a:rPr lang="en-US" sz="1800" dirty="0"/>
                        <a:t>4-</a:t>
                      </a:r>
                      <a:r>
                        <a:rPr lang="tr-TR" sz="1800" dirty="0"/>
                        <a:t>,</a:t>
                      </a:r>
                      <a:r>
                        <a:rPr lang="en-US" sz="1800" dirty="0"/>
                        <a:t>8-</a:t>
                      </a:r>
                      <a:r>
                        <a:rPr lang="tr-TR" sz="1800" dirty="0"/>
                        <a:t>,</a:t>
                      </a:r>
                      <a:r>
                        <a:rPr lang="en-US" sz="1800" dirty="0"/>
                        <a:t>16</a:t>
                      </a:r>
                      <a:r>
                        <a:rPr lang="tr-TR" sz="1800" dirty="0"/>
                        <a:t>-</a:t>
                      </a:r>
                      <a:r>
                        <a:rPr lang="en-US" sz="1800" dirty="0"/>
                        <a:t>core, 4</a:t>
                      </a:r>
                      <a:r>
                        <a:rPr lang="tr-TR" sz="1800" dirty="0"/>
                        <a:t> </a:t>
                      </a:r>
                      <a:r>
                        <a:rPr lang="en-US" sz="1800" dirty="0"/>
                        <a:t>GHz clock frequency,</a:t>
                      </a:r>
                      <a:r>
                        <a:rPr lang="tr-TR" sz="1800" dirty="0"/>
                        <a:t> </a:t>
                      </a:r>
                      <a:br>
                        <a:rPr lang="tr-TR" sz="1800" dirty="0"/>
                      </a:br>
                      <a:r>
                        <a:rPr lang="en-US" sz="1800" dirty="0"/>
                        <a:t>3-wide issue, 128-entry instruction window</a:t>
                      </a:r>
                      <a:endParaRPr lang="tr-T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846886"/>
                  </a:ext>
                </a:extLst>
              </a:tr>
              <a:tr h="639173">
                <a:tc>
                  <a:txBody>
                    <a:bodyPr/>
                    <a:lstStyle/>
                    <a:p>
                      <a:r>
                        <a:rPr lang="tr-TR" sz="1800" b="1" dirty="0"/>
                        <a:t>DRAM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DDR3-1600, 800Mhz bus frequency,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4 channels, </a:t>
                      </a:r>
                      <a:br>
                        <a:rPr lang="tr-TR" sz="180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1 rank/channel,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8 banks/rank, 64K rows/bank</a:t>
                      </a:r>
                      <a:endParaRPr lang="tr-T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99629"/>
                  </a:ext>
                </a:extLst>
              </a:tr>
              <a:tr h="447421">
                <a:tc>
                  <a:txBody>
                    <a:bodyPr/>
                    <a:lstStyle/>
                    <a:p>
                      <a:r>
                        <a:rPr lang="tr-TR" sz="1800" b="1" dirty="0"/>
                        <a:t>Memory Controller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32-entry read/write queues,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br>
                        <a:rPr lang="tr-TR" sz="180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FR-FCFS with a column cap of 16 </a:t>
                      </a:r>
                      <a:endParaRPr lang="tr-T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174458"/>
                  </a:ext>
                </a:extLst>
              </a:tr>
              <a:tr h="639173">
                <a:tc>
                  <a:txBody>
                    <a:bodyPr/>
                    <a:lstStyle/>
                    <a:p>
                      <a:r>
                        <a:rPr lang="tr-TR" sz="1800" b="1" dirty="0"/>
                        <a:t>DR-</a:t>
                      </a:r>
                      <a:r>
                        <a:rPr lang="tr-TR" sz="1800" b="1" dirty="0" err="1"/>
                        <a:t>STRaNGe</a:t>
                      </a:r>
                      <a:endParaRPr lang="tr-TR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32-entry random read queue, RNG-aware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scheduler, </a:t>
                      </a:r>
                      <a:br>
                        <a:rPr lang="tr-TR" sz="180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256-entry predictor table/channel,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br>
                        <a:rPr lang="tr-TR" sz="180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16-entry random number buffer</a:t>
                      </a:r>
                      <a:endParaRPr lang="tr-T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031852"/>
                  </a:ext>
                </a:extLst>
              </a:tr>
            </a:tbl>
          </a:graphicData>
        </a:graphic>
      </p:graphicFrame>
      <p:sp>
        <p:nvSpPr>
          <p:cNvPr id="6" name="Dikdörtgen 5">
            <a:extLst>
              <a:ext uri="{FF2B5EF4-FFF2-40B4-BE49-F238E27FC236}">
                <a16:creationId xmlns:a16="http://schemas.microsoft.com/office/drawing/2014/main" id="{9C39BE75-5881-4C97-8271-6074CC05BE8B}"/>
              </a:ext>
            </a:extLst>
          </p:cNvPr>
          <p:cNvSpPr/>
          <p:nvPr/>
        </p:nvSpPr>
        <p:spPr>
          <a:xfrm>
            <a:off x="658334" y="4693473"/>
            <a:ext cx="7811367" cy="854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5A12B2-03BF-4B92-82FE-371BAA6C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Evaluation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97C1D6-762C-43AE-85B2-812B257D6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43 </a:t>
            </a:r>
            <a:r>
              <a:rPr lang="tr-TR" sz="2400" dirty="0" err="1"/>
              <a:t>single-core</a:t>
            </a:r>
            <a:r>
              <a:rPr lang="tr-TR" sz="2400" dirty="0"/>
              <a:t> </a:t>
            </a:r>
            <a:r>
              <a:rPr lang="tr-TR" sz="2400" dirty="0" err="1"/>
              <a:t>applications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b="1" dirty="0" err="1"/>
              <a:t>four</a:t>
            </a:r>
            <a:r>
              <a:rPr lang="tr-TR" sz="2400" b="1" dirty="0"/>
              <a:t> </a:t>
            </a:r>
            <a:r>
              <a:rPr lang="tr-TR" sz="2400" b="1" dirty="0" err="1"/>
              <a:t>benchmark</a:t>
            </a:r>
            <a:r>
              <a:rPr lang="tr-TR" sz="2400" b="1" dirty="0"/>
              <a:t> </a:t>
            </a:r>
            <a:r>
              <a:rPr lang="tr-TR" sz="2400" b="1" dirty="0" err="1"/>
              <a:t>suites</a:t>
            </a:r>
            <a:r>
              <a:rPr lang="tr-TR" sz="2400" b="1" dirty="0"/>
              <a:t>:</a:t>
            </a:r>
          </a:p>
          <a:p>
            <a:pPr lvl="1"/>
            <a:r>
              <a:rPr lang="tr-TR" sz="2000" dirty="0"/>
              <a:t>SPEC CPU2006, TPC, </a:t>
            </a:r>
            <a:r>
              <a:rPr lang="tr-TR" sz="2000" dirty="0" err="1"/>
              <a:t>MediaBench</a:t>
            </a:r>
            <a:r>
              <a:rPr lang="tr-TR" sz="2000" dirty="0"/>
              <a:t>, YCSB</a:t>
            </a:r>
          </a:p>
          <a:p>
            <a:pPr marL="457200" lvl="1" indent="0">
              <a:buNone/>
            </a:pPr>
            <a:endParaRPr lang="tr-TR" sz="2000" dirty="0"/>
          </a:p>
          <a:p>
            <a:r>
              <a:rPr lang="tr-TR" sz="2400" dirty="0" err="1"/>
              <a:t>Synthetic</a:t>
            </a:r>
            <a:r>
              <a:rPr lang="tr-TR" sz="2400" dirty="0"/>
              <a:t> RNG </a:t>
            </a:r>
            <a:r>
              <a:rPr lang="tr-TR" sz="2400" dirty="0" err="1"/>
              <a:t>benchmarks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varying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chemeClr val="accent6">
                    <a:lumMod val="75000"/>
                  </a:schemeClr>
                </a:solidFill>
              </a:rPr>
              <a:t>required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 TRNG </a:t>
            </a:r>
            <a:r>
              <a:rPr lang="tr-TR" sz="2400" b="1" dirty="0" err="1">
                <a:solidFill>
                  <a:schemeClr val="accent6">
                    <a:lumMod val="75000"/>
                  </a:schemeClr>
                </a:solidFill>
              </a:rPr>
              <a:t>throughputs</a:t>
            </a:r>
            <a:endParaRPr lang="tr-T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tr-TR" sz="2000" dirty="0"/>
              <a:t>640 </a:t>
            </a:r>
            <a:r>
              <a:rPr lang="tr-TR" sz="2000" i="1" dirty="0" err="1"/>
              <a:t>Mb</a:t>
            </a:r>
            <a:r>
              <a:rPr lang="tr-TR" sz="2000" i="1" dirty="0"/>
              <a:t>/s, </a:t>
            </a:r>
            <a:r>
              <a:rPr lang="tr-TR" sz="2000" dirty="0"/>
              <a:t>1280 </a:t>
            </a:r>
            <a:r>
              <a:rPr lang="tr-TR" sz="2000" i="1" dirty="0" err="1"/>
              <a:t>Mb</a:t>
            </a:r>
            <a:r>
              <a:rPr lang="tr-TR" sz="2000" i="1" dirty="0"/>
              <a:t>/s, </a:t>
            </a:r>
            <a:r>
              <a:rPr lang="tr-TR" sz="2000" dirty="0"/>
              <a:t>2560 </a:t>
            </a:r>
            <a:r>
              <a:rPr lang="tr-TR" sz="2000" i="1" dirty="0" err="1"/>
              <a:t>Mb</a:t>
            </a:r>
            <a:r>
              <a:rPr lang="tr-TR" sz="2000" i="1" dirty="0"/>
              <a:t>/s, </a:t>
            </a:r>
            <a:r>
              <a:rPr lang="tr-TR" sz="2000" dirty="0"/>
              <a:t>5120 </a:t>
            </a:r>
            <a:r>
              <a:rPr lang="tr-TR" sz="2000" i="1" dirty="0" err="1"/>
              <a:t>Mb</a:t>
            </a:r>
            <a:r>
              <a:rPr lang="tr-TR" sz="2000" i="1" dirty="0"/>
              <a:t>/s</a:t>
            </a:r>
          </a:p>
          <a:p>
            <a:pPr lvl="1"/>
            <a:endParaRPr lang="tr-TR" sz="1800" i="1" dirty="0"/>
          </a:p>
          <a:p>
            <a:r>
              <a:rPr lang="tr-TR" sz="2400" b="1" dirty="0"/>
              <a:t>Multi-</a:t>
            </a:r>
            <a:r>
              <a:rPr lang="tr-TR" sz="2400" b="1" dirty="0" err="1"/>
              <a:t>core</a:t>
            </a:r>
            <a:r>
              <a:rPr lang="tr-TR" sz="2400" b="1" dirty="0"/>
              <a:t> </a:t>
            </a:r>
            <a:r>
              <a:rPr lang="tr-TR" sz="2400" b="1" dirty="0" err="1"/>
              <a:t>workloads</a:t>
            </a:r>
            <a:endParaRPr lang="tr-TR" sz="2400" b="1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5A0B731-85B4-45A4-80E1-368F558C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D00A588-6FCB-4E0E-9A28-E387E5C4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45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797CF82-2807-4A64-A76A-8E07C4310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2657"/>
            <a:ext cx="9144000" cy="20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B5FAE5-438C-4540-942C-D9BEC65F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Comparison</a:t>
            </a:r>
            <a:r>
              <a:rPr lang="tr-TR" dirty="0"/>
              <a:t> </a:t>
            </a:r>
            <a:r>
              <a:rPr lang="tr-TR" dirty="0" err="1"/>
              <a:t>Points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4E7B96-7C74-4B73-A0A5-B69C10B5A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88967"/>
            <a:ext cx="9143999" cy="5087995"/>
          </a:xfrm>
        </p:spPr>
        <p:txBody>
          <a:bodyPr/>
          <a:lstStyle/>
          <a:p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System-level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Comparison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Points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tr-TR" b="1" dirty="0">
                <a:solidFill>
                  <a:srgbClr val="BC3754"/>
                </a:solidFill>
              </a:rPr>
              <a:t>RNG-</a:t>
            </a:r>
            <a:r>
              <a:rPr lang="tr-TR" b="1" dirty="0" err="1">
                <a:solidFill>
                  <a:srgbClr val="BC3754"/>
                </a:solidFill>
              </a:rPr>
              <a:t>Oblivious</a:t>
            </a:r>
            <a:r>
              <a:rPr lang="tr-TR" b="1" dirty="0">
                <a:solidFill>
                  <a:srgbClr val="BC3754"/>
                </a:solidFill>
              </a:rPr>
              <a:t> </a:t>
            </a:r>
            <a:r>
              <a:rPr lang="tr-TR" b="1" dirty="0" err="1">
                <a:solidFill>
                  <a:srgbClr val="BC3754"/>
                </a:solidFill>
              </a:rPr>
              <a:t>Baseline</a:t>
            </a:r>
            <a:r>
              <a:rPr lang="tr-TR" b="1" dirty="0">
                <a:solidFill>
                  <a:srgbClr val="BC3754"/>
                </a:solidFill>
              </a:rPr>
              <a:t> Design</a:t>
            </a:r>
            <a:endParaRPr lang="tr-TR" dirty="0"/>
          </a:p>
          <a:p>
            <a:pPr lvl="1"/>
            <a:r>
              <a:rPr lang="tr-TR" b="1" dirty="0" err="1">
                <a:solidFill>
                  <a:srgbClr val="ED6925"/>
                </a:solidFill>
              </a:rPr>
              <a:t>Greedy</a:t>
            </a:r>
            <a:r>
              <a:rPr lang="tr-TR" b="1" dirty="0">
                <a:solidFill>
                  <a:srgbClr val="ED6925"/>
                </a:solidFill>
              </a:rPr>
              <a:t> </a:t>
            </a:r>
            <a:r>
              <a:rPr lang="tr-TR" b="1" dirty="0" err="1">
                <a:solidFill>
                  <a:srgbClr val="ED6925"/>
                </a:solidFill>
              </a:rPr>
              <a:t>Idle</a:t>
            </a:r>
            <a:r>
              <a:rPr lang="tr-TR" b="1" dirty="0">
                <a:solidFill>
                  <a:srgbClr val="ED6925"/>
                </a:solidFill>
              </a:rPr>
              <a:t> Design</a:t>
            </a:r>
          </a:p>
          <a:p>
            <a:pPr lvl="2"/>
            <a:r>
              <a:rPr lang="tr-TR" sz="2400" b="1" dirty="0"/>
              <a:t>Perfect </a:t>
            </a:r>
            <a:r>
              <a:rPr lang="tr-TR" sz="2400" b="1" dirty="0" err="1"/>
              <a:t>Idleness</a:t>
            </a:r>
            <a:r>
              <a:rPr lang="tr-TR" sz="2400" b="1" dirty="0"/>
              <a:t> </a:t>
            </a:r>
            <a:r>
              <a:rPr lang="tr-TR" sz="2400" b="1" dirty="0" err="1"/>
              <a:t>Predictor</a:t>
            </a:r>
            <a:r>
              <a:rPr lang="tr-TR" sz="2400" b="1" dirty="0"/>
              <a:t>: </a:t>
            </a:r>
            <a:r>
              <a:rPr lang="tr-TR" sz="2400" dirty="0" err="1"/>
              <a:t>predicts</a:t>
            </a:r>
            <a:r>
              <a:rPr lang="tr-TR" sz="2400" dirty="0"/>
              <a:t> </a:t>
            </a:r>
            <a:r>
              <a:rPr lang="tr-TR" sz="2400" dirty="0" err="1"/>
              <a:t>idle</a:t>
            </a:r>
            <a:r>
              <a:rPr lang="tr-TR" sz="2400" dirty="0"/>
              <a:t> </a:t>
            </a:r>
            <a:r>
              <a:rPr lang="tr-TR" sz="2400" dirty="0" err="1"/>
              <a:t>period</a:t>
            </a:r>
            <a:r>
              <a:rPr lang="tr-TR" sz="2400" dirty="0"/>
              <a:t> </a:t>
            </a:r>
            <a:r>
              <a:rPr lang="tr-TR" sz="2400" dirty="0" err="1"/>
              <a:t>lengths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b="1" dirty="0"/>
              <a:t>100% </a:t>
            </a:r>
            <a:r>
              <a:rPr lang="tr-TR" sz="2400" b="1" dirty="0" err="1"/>
              <a:t>accuracy</a:t>
            </a:r>
            <a:endParaRPr lang="tr-TR" sz="2400" b="1" dirty="0"/>
          </a:p>
          <a:p>
            <a:pPr lvl="2"/>
            <a:r>
              <a:rPr lang="tr-TR" sz="2400" dirty="0" err="1"/>
              <a:t>Generates</a:t>
            </a:r>
            <a:r>
              <a:rPr lang="tr-TR" sz="2400" dirty="0"/>
              <a:t> </a:t>
            </a:r>
            <a:r>
              <a:rPr lang="tr-TR" sz="2400" dirty="0" err="1"/>
              <a:t>random</a:t>
            </a:r>
            <a:r>
              <a:rPr lang="tr-TR" sz="2400" dirty="0"/>
              <a:t> </a:t>
            </a:r>
            <a:r>
              <a:rPr lang="tr-TR" sz="2400" dirty="0" err="1"/>
              <a:t>numbers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random</a:t>
            </a:r>
            <a:r>
              <a:rPr lang="tr-TR" sz="2400" dirty="0"/>
              <a:t> </a:t>
            </a:r>
            <a:r>
              <a:rPr lang="tr-TR" sz="2400" dirty="0" err="1"/>
              <a:t>number</a:t>
            </a:r>
            <a:r>
              <a:rPr lang="tr-TR" sz="2400" dirty="0"/>
              <a:t> </a:t>
            </a:r>
            <a:r>
              <a:rPr lang="tr-TR" sz="2400" dirty="0" err="1"/>
              <a:t>buffer</a:t>
            </a:r>
            <a:r>
              <a:rPr lang="tr-TR" sz="2400" dirty="0"/>
              <a:t> </a:t>
            </a:r>
            <a:r>
              <a:rPr lang="tr-TR" sz="2400" b="1" dirty="0" err="1"/>
              <a:t>without</a:t>
            </a:r>
            <a:r>
              <a:rPr lang="tr-TR" sz="2400" b="1" dirty="0"/>
              <a:t> </a:t>
            </a:r>
            <a:r>
              <a:rPr lang="tr-TR" sz="2400" b="1" dirty="0" err="1"/>
              <a:t>any</a:t>
            </a:r>
            <a:r>
              <a:rPr lang="tr-TR" sz="2400" b="1" dirty="0"/>
              <a:t> </a:t>
            </a:r>
            <a:r>
              <a:rPr lang="tr-TR" sz="2400" b="1" dirty="0" err="1"/>
              <a:t>overhead</a:t>
            </a:r>
            <a:endParaRPr lang="tr-TR" sz="2400" b="1" dirty="0"/>
          </a:p>
          <a:p>
            <a:pPr lvl="2"/>
            <a:r>
              <a:rPr lang="tr-TR" sz="2400" dirty="0" err="1"/>
              <a:t>Uses</a:t>
            </a:r>
            <a:r>
              <a:rPr lang="tr-TR" sz="2400" dirty="0"/>
              <a:t> RNG-</a:t>
            </a:r>
            <a:r>
              <a:rPr lang="tr-TR" sz="2400" dirty="0" err="1"/>
              <a:t>Aware</a:t>
            </a:r>
            <a:r>
              <a:rPr lang="tr-TR" sz="2400" dirty="0"/>
              <a:t> </a:t>
            </a:r>
            <a:r>
              <a:rPr lang="tr-TR" sz="2400" dirty="0" err="1"/>
              <a:t>scheduling</a:t>
            </a:r>
            <a:endParaRPr lang="tr-TR" sz="2400" dirty="0"/>
          </a:p>
          <a:p>
            <a:pPr lvl="2"/>
            <a:endParaRPr lang="tr-TR" sz="2000" dirty="0"/>
          </a:p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Memory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Request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Scheduler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Comparison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Points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tr-TR" dirty="0"/>
              <a:t>FR-FCFS + </a:t>
            </a:r>
            <a:r>
              <a:rPr lang="tr-TR" dirty="0" err="1"/>
              <a:t>Column</a:t>
            </a:r>
            <a:r>
              <a:rPr lang="tr-TR" dirty="0"/>
              <a:t> </a:t>
            </a:r>
            <a:r>
              <a:rPr lang="tr-TR" dirty="0" err="1"/>
              <a:t>cap</a:t>
            </a:r>
            <a:r>
              <a:rPr lang="tr-TR" dirty="0"/>
              <a:t> of 16 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</a:rPr>
              <a:t>[Mutlu+, MICRO’07]</a:t>
            </a:r>
          </a:p>
          <a:p>
            <a:pPr lvl="1"/>
            <a:r>
              <a:rPr lang="tr-TR" dirty="0"/>
              <a:t>BLISS 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</a:rPr>
              <a:t>Subramanian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</a:rPr>
              <a:t>+, ICCD’14]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E2F4F6-787A-43EE-A9C9-50014427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3072EEF-52B1-4D98-9DB0-CE3B3E6F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87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428C088B-234E-4F53-9BC7-6105F1D10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" y="1429182"/>
            <a:ext cx="9039879" cy="314666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3AFE5880-AAE7-48E3-9006-ACAF4022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 (Dual-</a:t>
            </a:r>
            <a:r>
              <a:rPr lang="tr-TR" dirty="0" err="1"/>
              <a:t>Core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483442-0CE8-44BF-AB54-A37CE8654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55684A2-208F-40BA-8250-00F1E70B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BA9437F-A1D0-4E44-AFCA-4F879CC6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47</a:t>
            </a:fld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06BBBDD6-65AD-4C31-81C2-53E4737F5020}"/>
              </a:ext>
            </a:extLst>
          </p:cNvPr>
          <p:cNvSpPr/>
          <p:nvPr/>
        </p:nvSpPr>
        <p:spPr>
          <a:xfrm>
            <a:off x="156097" y="1630286"/>
            <a:ext cx="8918632" cy="1251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FCF7203-0F8C-47F3-B422-0781B57677AE}"/>
              </a:ext>
            </a:extLst>
          </p:cNvPr>
          <p:cNvSpPr/>
          <p:nvPr/>
        </p:nvSpPr>
        <p:spPr>
          <a:xfrm>
            <a:off x="156098" y="2868667"/>
            <a:ext cx="8918632" cy="1251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57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>
            <a:extLst>
              <a:ext uri="{FF2B5EF4-FFF2-40B4-BE49-F238E27FC236}">
                <a16:creationId xmlns:a16="http://schemas.microsoft.com/office/drawing/2014/main" id="{F2AD2F60-06A7-41A8-87DA-AED7D796C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" y="1429182"/>
            <a:ext cx="9039879" cy="314666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3AFE5880-AAE7-48E3-9006-ACAF4022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 (Dual-</a:t>
            </a:r>
            <a:r>
              <a:rPr lang="tr-TR" dirty="0" err="1"/>
              <a:t>Core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483442-0CE8-44BF-AB54-A37CE8654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55684A2-208F-40BA-8250-00F1E70B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BA9437F-A1D0-4E44-AFCA-4F879CC6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48</a:t>
            </a:fld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A290FC0-55E4-4555-8768-61D741813567}"/>
              </a:ext>
            </a:extLst>
          </p:cNvPr>
          <p:cNvSpPr txBox="1"/>
          <p:nvPr/>
        </p:nvSpPr>
        <p:spPr>
          <a:xfrm>
            <a:off x="8300079" y="1768514"/>
            <a:ext cx="67180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lIns="36000" tIns="0" rIns="0" bIns="0" rtlCol="0">
            <a:spAutoFit/>
          </a:bodyPr>
          <a:lstStyle/>
          <a:p>
            <a:r>
              <a:rPr lang="tr-TR" b="1" i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17.9%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06FA5C6-011C-46C2-BF47-150012CEB664}"/>
              </a:ext>
            </a:extLst>
          </p:cNvPr>
          <p:cNvSpPr txBox="1"/>
          <p:nvPr/>
        </p:nvSpPr>
        <p:spPr>
          <a:xfrm>
            <a:off x="8395855" y="2890144"/>
            <a:ext cx="67180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lIns="36000" tIns="0" rIns="0" bIns="0" rtlCol="0">
            <a:spAutoFit/>
          </a:bodyPr>
          <a:lstStyle/>
          <a:p>
            <a:r>
              <a:rPr lang="tr-TR" b="1" i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25.1%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5D9075C-0276-412D-9130-024723300DC9}"/>
              </a:ext>
            </a:extLst>
          </p:cNvPr>
          <p:cNvSpPr txBox="1"/>
          <p:nvPr/>
        </p:nvSpPr>
        <p:spPr>
          <a:xfrm>
            <a:off x="7937584" y="3552358"/>
            <a:ext cx="67180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lIns="36000" tIns="0" rIns="0" bIns="0" rtlCol="0">
            <a:spAutoFit/>
          </a:bodyPr>
          <a:lstStyle/>
          <a:p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20.6%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7743C7A8-2D9F-4AB1-8FC6-DE61CF40240B}"/>
              </a:ext>
            </a:extLst>
          </p:cNvPr>
          <p:cNvSpPr/>
          <p:nvPr/>
        </p:nvSpPr>
        <p:spPr>
          <a:xfrm>
            <a:off x="0" y="4574243"/>
            <a:ext cx="9144003" cy="69939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DR-</a:t>
            </a:r>
            <a:r>
              <a:rPr lang="tr-TR" sz="2000" dirty="0" err="1">
                <a:solidFill>
                  <a:schemeClr val="tx1"/>
                </a:solidFill>
              </a:rPr>
              <a:t>STRaNGe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improves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the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performance</a:t>
            </a:r>
            <a:r>
              <a:rPr lang="tr-TR" sz="2000" dirty="0">
                <a:solidFill>
                  <a:schemeClr val="tx1"/>
                </a:solidFill>
              </a:rPr>
              <a:t> of </a:t>
            </a:r>
            <a:r>
              <a:rPr lang="tr-TR" sz="2000" dirty="0" err="1">
                <a:solidFill>
                  <a:schemeClr val="tx1"/>
                </a:solidFill>
              </a:rPr>
              <a:t>both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non</a:t>
            </a:r>
            <a:r>
              <a:rPr lang="tr-TR" sz="2000" b="1" dirty="0">
                <a:solidFill>
                  <a:schemeClr val="tx1"/>
                </a:solidFill>
              </a:rPr>
              <a:t>-RNG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and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b="1" dirty="0">
                <a:solidFill>
                  <a:schemeClr val="tx1"/>
                </a:solidFill>
              </a:rPr>
              <a:t>RNG </a:t>
            </a:r>
            <a:r>
              <a:rPr lang="tr-TR" sz="2000" dirty="0" err="1">
                <a:solidFill>
                  <a:schemeClr val="tx1"/>
                </a:solidFill>
              </a:rPr>
              <a:t>applications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C18B4AFF-FED6-4802-B806-F0BA94C4B4C3}"/>
              </a:ext>
            </a:extLst>
          </p:cNvPr>
          <p:cNvSpPr/>
          <p:nvPr/>
        </p:nvSpPr>
        <p:spPr>
          <a:xfrm>
            <a:off x="-6" y="5374977"/>
            <a:ext cx="9144003" cy="78509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DR-</a:t>
            </a:r>
            <a:r>
              <a:rPr lang="tr-TR" sz="2000" dirty="0" err="1">
                <a:solidFill>
                  <a:schemeClr val="tx1"/>
                </a:solidFill>
              </a:rPr>
              <a:t>STRaNGe</a:t>
            </a:r>
            <a:r>
              <a:rPr lang="tr-TR" sz="2000" dirty="0">
                <a:solidFill>
                  <a:srgbClr val="DE9B04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outperforms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both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baseline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designs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by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leveraging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the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idle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br>
              <a:rPr lang="tr-TR" sz="2000" b="1" dirty="0">
                <a:solidFill>
                  <a:schemeClr val="tx1"/>
                </a:solidFill>
              </a:rPr>
            </a:br>
            <a:r>
              <a:rPr lang="tr-TR" sz="2000" dirty="0" err="1">
                <a:solidFill>
                  <a:schemeClr val="tx1"/>
                </a:solidFill>
              </a:rPr>
              <a:t>and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low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utilization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periods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to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generate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random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numbers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2" name="Serbest Form: Şekil 11">
            <a:extLst>
              <a:ext uri="{FF2B5EF4-FFF2-40B4-BE49-F238E27FC236}">
                <a16:creationId xmlns:a16="http://schemas.microsoft.com/office/drawing/2014/main" id="{9BD19637-DACA-4B45-AB5B-54AA3C7C0560}"/>
              </a:ext>
            </a:extLst>
          </p:cNvPr>
          <p:cNvSpPr/>
          <p:nvPr/>
        </p:nvSpPr>
        <p:spPr>
          <a:xfrm>
            <a:off x="8718922" y="2170758"/>
            <a:ext cx="227152" cy="250427"/>
          </a:xfrm>
          <a:custGeom>
            <a:avLst/>
            <a:gdLst>
              <a:gd name="connsiteX0" fmla="*/ 225425 w 227152"/>
              <a:gd name="connsiteY0" fmla="*/ 250427 h 250427"/>
              <a:gd name="connsiteX1" fmla="*/ 219075 w 227152"/>
              <a:gd name="connsiteY1" fmla="*/ 110727 h 250427"/>
              <a:gd name="connsiteX2" fmla="*/ 161925 w 227152"/>
              <a:gd name="connsiteY2" fmla="*/ 18652 h 250427"/>
              <a:gd name="connsiteX3" fmla="*/ 60325 w 227152"/>
              <a:gd name="connsiteY3" fmla="*/ 2777 h 250427"/>
              <a:gd name="connsiteX4" fmla="*/ 6350 w 227152"/>
              <a:gd name="connsiteY4" fmla="*/ 56752 h 250427"/>
              <a:gd name="connsiteX5" fmla="*/ 3175 w 227152"/>
              <a:gd name="connsiteY5" fmla="*/ 123427 h 25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152" h="250427">
                <a:moveTo>
                  <a:pt x="225425" y="250427"/>
                </a:moveTo>
                <a:cubicBezTo>
                  <a:pt x="227541" y="199891"/>
                  <a:pt x="229658" y="149356"/>
                  <a:pt x="219075" y="110727"/>
                </a:cubicBezTo>
                <a:cubicBezTo>
                  <a:pt x="208492" y="72098"/>
                  <a:pt x="188383" y="36644"/>
                  <a:pt x="161925" y="18652"/>
                </a:cubicBezTo>
                <a:cubicBezTo>
                  <a:pt x="135467" y="660"/>
                  <a:pt x="86254" y="-3573"/>
                  <a:pt x="60325" y="2777"/>
                </a:cubicBezTo>
                <a:cubicBezTo>
                  <a:pt x="34396" y="9127"/>
                  <a:pt x="15875" y="36644"/>
                  <a:pt x="6350" y="56752"/>
                </a:cubicBezTo>
                <a:cubicBezTo>
                  <a:pt x="-3175" y="76860"/>
                  <a:pt x="0" y="100143"/>
                  <a:pt x="3175" y="123427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erbest Form: Şekil 12">
            <a:extLst>
              <a:ext uri="{FF2B5EF4-FFF2-40B4-BE49-F238E27FC236}">
                <a16:creationId xmlns:a16="http://schemas.microsoft.com/office/drawing/2014/main" id="{DC127249-55F4-4893-9202-CB1C320EC4A4}"/>
              </a:ext>
            </a:extLst>
          </p:cNvPr>
          <p:cNvSpPr/>
          <p:nvPr/>
        </p:nvSpPr>
        <p:spPr>
          <a:xfrm>
            <a:off x="8696098" y="3265816"/>
            <a:ext cx="222269" cy="440557"/>
          </a:xfrm>
          <a:custGeom>
            <a:avLst/>
            <a:gdLst>
              <a:gd name="connsiteX0" fmla="*/ 222269 w 222269"/>
              <a:gd name="connsiteY0" fmla="*/ 440557 h 440557"/>
              <a:gd name="connsiteX1" fmla="*/ 209569 w 222269"/>
              <a:gd name="connsiteY1" fmla="*/ 148457 h 440557"/>
              <a:gd name="connsiteX2" fmla="*/ 146069 w 222269"/>
              <a:gd name="connsiteY2" fmla="*/ 8757 h 440557"/>
              <a:gd name="connsiteX3" fmla="*/ 19069 w 222269"/>
              <a:gd name="connsiteY3" fmla="*/ 27807 h 440557"/>
              <a:gd name="connsiteX4" fmla="*/ 19 w 222269"/>
              <a:gd name="connsiteY4" fmla="*/ 135757 h 44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9" h="440557">
                <a:moveTo>
                  <a:pt x="222269" y="440557"/>
                </a:moveTo>
                <a:cubicBezTo>
                  <a:pt x="222269" y="330490"/>
                  <a:pt x="222269" y="220424"/>
                  <a:pt x="209569" y="148457"/>
                </a:cubicBezTo>
                <a:cubicBezTo>
                  <a:pt x="196869" y="76490"/>
                  <a:pt x="177819" y="28865"/>
                  <a:pt x="146069" y="8757"/>
                </a:cubicBezTo>
                <a:cubicBezTo>
                  <a:pt x="114319" y="-11351"/>
                  <a:pt x="43411" y="6640"/>
                  <a:pt x="19069" y="27807"/>
                </a:cubicBezTo>
                <a:cubicBezTo>
                  <a:pt x="-5273" y="48974"/>
                  <a:pt x="1077" y="62732"/>
                  <a:pt x="19" y="135757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F941AA07-DFCC-43FC-849C-E7794A255C03}"/>
              </a:ext>
            </a:extLst>
          </p:cNvPr>
          <p:cNvCxnSpPr/>
          <p:nvPr/>
        </p:nvCxnSpPr>
        <p:spPr>
          <a:xfrm>
            <a:off x="9011087" y="3486094"/>
            <a:ext cx="0" cy="23069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6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6" grpId="0" animBg="1"/>
      <p:bldP spid="17" grpId="0" animBg="1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FE5880-AAE7-48E3-9006-ACAF4022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 (Multi-</a:t>
            </a:r>
            <a:r>
              <a:rPr lang="tr-TR" dirty="0" err="1"/>
              <a:t>Core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483442-0CE8-44BF-AB54-A37CE8654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85333"/>
            <a:ext cx="9143999" cy="4991630"/>
          </a:xfrm>
        </p:spPr>
        <p:txBody>
          <a:bodyPr>
            <a:normAutofit/>
          </a:bodyPr>
          <a:lstStyle/>
          <a:p>
            <a:r>
              <a:rPr lang="tr-TR" sz="3200" dirty="0"/>
              <a:t>4-, 8-, 16-core </a:t>
            </a:r>
            <a:r>
              <a:rPr lang="tr-TR" sz="3200" dirty="0" err="1"/>
              <a:t>evaluation</a:t>
            </a:r>
            <a:r>
              <a:rPr lang="tr-TR" sz="3200" dirty="0"/>
              <a:t> of </a:t>
            </a:r>
            <a:r>
              <a:rPr lang="tr-TR" sz="3200" dirty="0" err="1"/>
              <a:t>system</a:t>
            </a:r>
            <a:r>
              <a:rPr lang="tr-TR" sz="3200" dirty="0"/>
              <a:t> </a:t>
            </a:r>
            <a:r>
              <a:rPr lang="tr-TR" sz="3200" dirty="0" err="1"/>
              <a:t>performance</a:t>
            </a:r>
            <a:endParaRPr lang="tr-TR" sz="32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55684A2-208F-40BA-8250-00F1E70B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BA9437F-A1D0-4E44-AFCA-4F879CC6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49</a:t>
            </a:fld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4508D683-4E61-48E5-872E-ED09C1EAAC78}"/>
              </a:ext>
            </a:extLst>
          </p:cNvPr>
          <p:cNvSpPr/>
          <p:nvPr/>
        </p:nvSpPr>
        <p:spPr>
          <a:xfrm>
            <a:off x="952557" y="3915855"/>
            <a:ext cx="7238887" cy="12450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DR-</a:t>
            </a:r>
            <a:r>
              <a:rPr lang="tr-TR" sz="2400" dirty="0" err="1">
                <a:solidFill>
                  <a:schemeClr val="tx1"/>
                </a:solidFill>
              </a:rPr>
              <a:t>STRaNGe’s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performance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improvement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br>
              <a:rPr lang="tr-TR" sz="2400" dirty="0">
                <a:solidFill>
                  <a:schemeClr val="tx1"/>
                </a:solidFill>
              </a:rPr>
            </a:br>
            <a:r>
              <a:rPr lang="tr-TR" sz="2400" b="1" dirty="0" err="1">
                <a:solidFill>
                  <a:schemeClr val="tx1"/>
                </a:solidFill>
              </a:rPr>
              <a:t>increases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with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the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number</a:t>
            </a:r>
            <a:r>
              <a:rPr lang="tr-TR" sz="2400" dirty="0">
                <a:solidFill>
                  <a:schemeClr val="tx1"/>
                </a:solidFill>
              </a:rPr>
              <a:t> of </a:t>
            </a:r>
            <a:r>
              <a:rPr lang="tr-TR" sz="2400" b="1" dirty="0" err="1">
                <a:solidFill>
                  <a:schemeClr val="tx1"/>
                </a:solidFill>
              </a:rPr>
              <a:t>memory-intensive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applications</a:t>
            </a:r>
            <a:r>
              <a:rPr lang="tr-TR" sz="2400" dirty="0">
                <a:solidFill>
                  <a:schemeClr val="tx1"/>
                </a:solidFill>
              </a:rPr>
              <a:t> in </a:t>
            </a:r>
            <a:r>
              <a:rPr lang="tr-TR" sz="2400" dirty="0" err="1">
                <a:solidFill>
                  <a:schemeClr val="tx1"/>
                </a:solidFill>
              </a:rPr>
              <a:t>the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workload</a:t>
            </a:r>
            <a:r>
              <a:rPr lang="tr-TR" sz="2400" dirty="0">
                <a:solidFill>
                  <a:schemeClr val="tx1"/>
                </a:solidFill>
              </a:rPr>
              <a:t> mix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3F3122A3-8400-44DB-BEED-E9C7638BBB94}"/>
              </a:ext>
            </a:extLst>
          </p:cNvPr>
          <p:cNvSpPr/>
          <p:nvPr/>
        </p:nvSpPr>
        <p:spPr>
          <a:xfrm>
            <a:off x="961157" y="2330633"/>
            <a:ext cx="7230287" cy="12450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DR-</a:t>
            </a:r>
            <a:r>
              <a:rPr lang="tr-TR" sz="2400" dirty="0" err="1">
                <a:solidFill>
                  <a:schemeClr val="tx1"/>
                </a:solidFill>
              </a:rPr>
              <a:t>STRaNGe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outperforms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both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br>
              <a:rPr lang="tr-TR" sz="2400" dirty="0">
                <a:solidFill>
                  <a:schemeClr val="tx1"/>
                </a:solidFill>
              </a:rPr>
            </a:br>
            <a:r>
              <a:rPr lang="tr-TR" sz="2400" dirty="0" err="1">
                <a:solidFill>
                  <a:schemeClr val="tx1"/>
                </a:solidFill>
              </a:rPr>
              <a:t>baseline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designs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significantly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 19">
            <a:extLst>
              <a:ext uri="{FF2B5EF4-FFF2-40B4-BE49-F238E27FC236}">
                <a16:creationId xmlns:a16="http://schemas.microsoft.com/office/drawing/2014/main" id="{39BE1066-269F-48F4-884C-4CA4E5E30E44}"/>
              </a:ext>
            </a:extLst>
          </p:cNvPr>
          <p:cNvGrpSpPr/>
          <p:nvPr/>
        </p:nvGrpSpPr>
        <p:grpSpPr>
          <a:xfrm>
            <a:off x="588228" y="2774659"/>
            <a:ext cx="7502827" cy="3005130"/>
            <a:chOff x="588228" y="2774659"/>
            <a:chExt cx="7502827" cy="3005130"/>
          </a:xfrm>
        </p:grpSpPr>
        <p:sp>
          <p:nvSpPr>
            <p:cNvPr id="6" name="Dikdörtgen: Köşeleri Yuvarlatılmış 5">
              <a:extLst>
                <a:ext uri="{FF2B5EF4-FFF2-40B4-BE49-F238E27FC236}">
                  <a16:creationId xmlns:a16="http://schemas.microsoft.com/office/drawing/2014/main" id="{9DD870D4-4921-4A84-A2D0-7D2073F5BA3A}"/>
                </a:ext>
              </a:extLst>
            </p:cNvPr>
            <p:cNvSpPr/>
            <p:nvPr/>
          </p:nvSpPr>
          <p:spPr>
            <a:xfrm>
              <a:off x="1661681" y="2792058"/>
              <a:ext cx="3164666" cy="2987731"/>
            </a:xfrm>
            <a:prstGeom prst="roundRect">
              <a:avLst>
                <a:gd name="adj" fmla="val 10656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tr-TR" sz="2400" b="1" dirty="0" err="1">
                  <a:solidFill>
                    <a:schemeClr val="tx1"/>
                  </a:solidFill>
                  <a:ea typeface="Roboto" panose="02000000000000000000" pitchFamily="2" charset="0"/>
                </a:rPr>
                <a:t>Request</a:t>
              </a:r>
              <a:r>
                <a:rPr lang="tr-TR" sz="2400" b="1" dirty="0">
                  <a:solidFill>
                    <a:schemeClr val="tx1"/>
                  </a:solidFill>
                  <a:ea typeface="Roboto" panose="02000000000000000000" pitchFamily="2" charset="0"/>
                </a:rPr>
                <a:t> </a:t>
              </a:r>
              <a:r>
                <a:rPr lang="tr-TR" sz="2400" b="1" dirty="0" err="1">
                  <a:solidFill>
                    <a:schemeClr val="tx1"/>
                  </a:solidFill>
                  <a:ea typeface="Roboto" panose="02000000000000000000" pitchFamily="2" charset="0"/>
                </a:rPr>
                <a:t>Scheduler</a:t>
              </a:r>
              <a:endParaRPr lang="tr-TR" sz="2400" b="1" dirty="0">
                <a:solidFill>
                  <a:schemeClr val="tx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8" name="Dikdörtgen: Köşeleri Yuvarlatılmış 7">
              <a:extLst>
                <a:ext uri="{FF2B5EF4-FFF2-40B4-BE49-F238E27FC236}">
                  <a16:creationId xmlns:a16="http://schemas.microsoft.com/office/drawing/2014/main" id="{AC5B5156-6F6C-4B08-8184-EFFE9B092494}"/>
                </a:ext>
              </a:extLst>
            </p:cNvPr>
            <p:cNvSpPr/>
            <p:nvPr/>
          </p:nvSpPr>
          <p:spPr>
            <a:xfrm>
              <a:off x="5725483" y="2774659"/>
              <a:ext cx="2365572" cy="3005130"/>
            </a:xfrm>
            <a:prstGeom prst="roundRect">
              <a:avLst>
                <a:gd name="adj" fmla="val 106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0" rtlCol="0" anchor="b"/>
            <a:lstStyle/>
            <a:p>
              <a:pPr algn="ctr"/>
              <a:r>
                <a:rPr lang="tr-TR" sz="2400" b="1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DRAM </a:t>
              </a:r>
              <a:r>
                <a:rPr lang="tr-TR" sz="2400" b="1" dirty="0" err="1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Module</a:t>
              </a:r>
              <a:endParaRPr lang="tr-TR" sz="24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endParaRPr>
            </a:p>
          </p:txBody>
        </p:sp>
        <p:sp>
          <p:nvSpPr>
            <p:cNvPr id="9" name="Dikdörtgen: Köşeleri Yuvarlatılmış 8">
              <a:extLst>
                <a:ext uri="{FF2B5EF4-FFF2-40B4-BE49-F238E27FC236}">
                  <a16:creationId xmlns:a16="http://schemas.microsoft.com/office/drawing/2014/main" id="{488DDC18-719F-4586-82C5-5E8F52D1642C}"/>
                </a:ext>
              </a:extLst>
            </p:cNvPr>
            <p:cNvSpPr/>
            <p:nvPr/>
          </p:nvSpPr>
          <p:spPr>
            <a:xfrm>
              <a:off x="5889966" y="2981227"/>
              <a:ext cx="2076544" cy="276853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err="1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Row</a:t>
              </a:r>
              <a:r>
                <a:rPr lang="tr-TR" sz="2000" b="1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 1</a:t>
              </a:r>
            </a:p>
          </p:txBody>
        </p:sp>
        <p:cxnSp>
          <p:nvCxnSpPr>
            <p:cNvPr id="10" name="Düz Ok Bağlayıcısı 9">
              <a:extLst>
                <a:ext uri="{FF2B5EF4-FFF2-40B4-BE49-F238E27FC236}">
                  <a16:creationId xmlns:a16="http://schemas.microsoft.com/office/drawing/2014/main" id="{7A9AAFAE-8325-4669-8ADE-E770D0CF6A93}"/>
                </a:ext>
              </a:extLst>
            </p:cNvPr>
            <p:cNvCxnSpPr>
              <a:cxnSpLocks/>
            </p:cNvCxnSpPr>
            <p:nvPr/>
          </p:nvCxnSpPr>
          <p:spPr>
            <a:xfrm>
              <a:off x="4841399" y="4364986"/>
              <a:ext cx="887727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218B1296-B8C5-412D-AF0D-CEF35C47EAA2}"/>
                </a:ext>
              </a:extLst>
            </p:cNvPr>
            <p:cNvSpPr txBox="1"/>
            <p:nvPr/>
          </p:nvSpPr>
          <p:spPr>
            <a:xfrm rot="16200000">
              <a:off x="4240859" y="4253725"/>
              <a:ext cx="20966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tr-TR" b="1" dirty="0"/>
                <a:t>Memory Channel</a:t>
              </a:r>
            </a:p>
          </p:txBody>
        </p:sp>
        <p:sp>
          <p:nvSpPr>
            <p:cNvPr id="12" name="Dikdörtgen: Köşeleri Yuvarlatılmış 11">
              <a:extLst>
                <a:ext uri="{FF2B5EF4-FFF2-40B4-BE49-F238E27FC236}">
                  <a16:creationId xmlns:a16="http://schemas.microsoft.com/office/drawing/2014/main" id="{B03B8C3A-E818-4303-81E9-51C8C5C7A471}"/>
                </a:ext>
              </a:extLst>
            </p:cNvPr>
            <p:cNvSpPr/>
            <p:nvPr/>
          </p:nvSpPr>
          <p:spPr>
            <a:xfrm>
              <a:off x="5889967" y="3334169"/>
              <a:ext cx="2076544" cy="276853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err="1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Row</a:t>
              </a:r>
              <a:r>
                <a:rPr lang="tr-TR" sz="2000" b="1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 2</a:t>
              </a:r>
            </a:p>
          </p:txBody>
        </p:sp>
        <p:sp>
          <p:nvSpPr>
            <p:cNvPr id="14" name="Metin kutusu 13">
              <a:extLst>
                <a:ext uri="{FF2B5EF4-FFF2-40B4-BE49-F238E27FC236}">
                  <a16:creationId xmlns:a16="http://schemas.microsoft.com/office/drawing/2014/main" id="{7871B762-2426-499A-BBEB-8FDE81981180}"/>
                </a:ext>
              </a:extLst>
            </p:cNvPr>
            <p:cNvSpPr txBox="1"/>
            <p:nvPr/>
          </p:nvSpPr>
          <p:spPr>
            <a:xfrm>
              <a:off x="6748029" y="4049184"/>
              <a:ext cx="553998" cy="52322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tr-TR" sz="2400" dirty="0"/>
                <a:t>…</a:t>
              </a:r>
            </a:p>
          </p:txBody>
        </p:sp>
        <p:sp>
          <p:nvSpPr>
            <p:cNvPr id="21" name="Metin kutusu 20">
              <a:extLst>
                <a:ext uri="{FF2B5EF4-FFF2-40B4-BE49-F238E27FC236}">
                  <a16:creationId xmlns:a16="http://schemas.microsoft.com/office/drawing/2014/main" id="{9EAB20F5-B159-4895-818D-E54AEDF3D79B}"/>
                </a:ext>
              </a:extLst>
            </p:cNvPr>
            <p:cNvSpPr txBox="1"/>
            <p:nvPr/>
          </p:nvSpPr>
          <p:spPr>
            <a:xfrm>
              <a:off x="588228" y="4929155"/>
              <a:ext cx="988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i="1" dirty="0" err="1">
                  <a:latin typeface="Roboto" panose="02000000000000000000" pitchFamily="2" charset="0"/>
                  <a:ea typeface="Roboto" panose="02000000000000000000" pitchFamily="2" charset="0"/>
                </a:rPr>
                <a:t>Older</a:t>
              </a:r>
              <a:endParaRPr lang="tr-TR" i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E0EB0310-7C08-4832-93E7-9836F40CFF08}"/>
                </a:ext>
              </a:extLst>
            </p:cNvPr>
            <p:cNvSpPr txBox="1"/>
            <p:nvPr/>
          </p:nvSpPr>
          <p:spPr>
            <a:xfrm>
              <a:off x="620302" y="2981227"/>
              <a:ext cx="1015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i="1" dirty="0" err="1">
                  <a:latin typeface="Roboto" panose="02000000000000000000" pitchFamily="2" charset="0"/>
                  <a:ea typeface="Roboto" panose="02000000000000000000" pitchFamily="2" charset="0"/>
                </a:rPr>
                <a:t>Younger</a:t>
              </a:r>
              <a:endParaRPr lang="tr-TR" i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24" name="Düz Bağlayıcı 23">
              <a:extLst>
                <a:ext uri="{FF2B5EF4-FFF2-40B4-BE49-F238E27FC236}">
                  <a16:creationId xmlns:a16="http://schemas.microsoft.com/office/drawing/2014/main" id="{28159A2C-AB87-4990-BF79-1C236571F5AF}"/>
                </a:ext>
              </a:extLst>
            </p:cNvPr>
            <p:cNvCxnSpPr>
              <a:cxnSpLocks/>
            </p:cNvCxnSpPr>
            <p:nvPr/>
          </p:nvCxnSpPr>
          <p:spPr>
            <a:xfrm>
              <a:off x="1338402" y="3385789"/>
              <a:ext cx="0" cy="1543366"/>
            </a:xfrm>
            <a:prstGeom prst="line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ikdörtgen: Köşeleri Yuvarlatılmış 24">
              <a:extLst>
                <a:ext uri="{FF2B5EF4-FFF2-40B4-BE49-F238E27FC236}">
                  <a16:creationId xmlns:a16="http://schemas.microsoft.com/office/drawing/2014/main" id="{ADBBFA46-5771-4EC9-9E4E-658E5A39C7F7}"/>
                </a:ext>
              </a:extLst>
            </p:cNvPr>
            <p:cNvSpPr/>
            <p:nvPr/>
          </p:nvSpPr>
          <p:spPr>
            <a:xfrm>
              <a:off x="5889966" y="4900615"/>
              <a:ext cx="2076544" cy="276853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err="1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Row</a:t>
              </a:r>
              <a:r>
                <a:rPr lang="tr-TR" sz="2000" b="1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 10</a:t>
              </a:r>
            </a:p>
          </p:txBody>
        </p:sp>
        <p:sp>
          <p:nvSpPr>
            <p:cNvPr id="26" name="Dikdörtgen: Köşeleri Yuvarlatılmış 25">
              <a:extLst>
                <a:ext uri="{FF2B5EF4-FFF2-40B4-BE49-F238E27FC236}">
                  <a16:creationId xmlns:a16="http://schemas.microsoft.com/office/drawing/2014/main" id="{C226FAAE-D3E5-4C0A-B9AF-E38FC7CE04E9}"/>
                </a:ext>
              </a:extLst>
            </p:cNvPr>
            <p:cNvSpPr/>
            <p:nvPr/>
          </p:nvSpPr>
          <p:spPr>
            <a:xfrm>
              <a:off x="5889966" y="3705583"/>
              <a:ext cx="2076544" cy="276853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err="1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Row</a:t>
              </a:r>
              <a:r>
                <a:rPr lang="tr-TR" sz="2000" b="1" dirty="0">
                  <a:solidFill>
                    <a:schemeClr val="tx1"/>
                  </a:solidFill>
                  <a:latin typeface="+mj-lt"/>
                  <a:ea typeface="Roboto" panose="02000000000000000000" pitchFamily="2" charset="0"/>
                </a:rPr>
                <a:t> 3</a:t>
              </a:r>
            </a:p>
          </p:txBody>
        </p:sp>
        <p:sp>
          <p:nvSpPr>
            <p:cNvPr id="38" name="Metin kutusu 37">
              <a:extLst>
                <a:ext uri="{FF2B5EF4-FFF2-40B4-BE49-F238E27FC236}">
                  <a16:creationId xmlns:a16="http://schemas.microsoft.com/office/drawing/2014/main" id="{A52786BC-2F68-44D4-8103-3158A1F32CC9}"/>
                </a:ext>
              </a:extLst>
            </p:cNvPr>
            <p:cNvSpPr txBox="1"/>
            <p:nvPr/>
          </p:nvSpPr>
          <p:spPr>
            <a:xfrm>
              <a:off x="5869997" y="4529201"/>
              <a:ext cx="2076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err="1"/>
                <a:t>Row</a:t>
              </a:r>
              <a:r>
                <a:rPr lang="tr-TR" b="1" dirty="0"/>
                <a:t> </a:t>
              </a:r>
              <a:r>
                <a:rPr lang="tr-TR" b="1" dirty="0" err="1"/>
                <a:t>Buffer</a:t>
              </a:r>
              <a:endParaRPr lang="tr-TR" b="1" dirty="0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6226589B-38AD-4D2A-963C-816671AF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Memory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Scheduling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A55F4C-607A-4867-936B-0F4E9C60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4" y="1088967"/>
            <a:ext cx="9010994" cy="5087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/>
              <a:t>Commonly</a:t>
            </a:r>
            <a:r>
              <a:rPr lang="tr-TR" sz="2400" dirty="0"/>
              <a:t> </a:t>
            </a:r>
            <a:r>
              <a:rPr lang="tr-TR" sz="2400" dirty="0" err="1"/>
              <a:t>used</a:t>
            </a:r>
            <a:r>
              <a:rPr lang="tr-TR" sz="2400" dirty="0"/>
              <a:t> </a:t>
            </a:r>
            <a:r>
              <a:rPr lang="tr-TR" sz="2400" dirty="0" err="1"/>
              <a:t>memory</a:t>
            </a:r>
            <a:r>
              <a:rPr lang="tr-TR" sz="2400" dirty="0"/>
              <a:t> </a:t>
            </a:r>
            <a:r>
              <a:rPr lang="tr-TR" sz="2400" dirty="0" err="1"/>
              <a:t>request</a:t>
            </a:r>
            <a:r>
              <a:rPr lang="tr-TR" sz="2400" dirty="0"/>
              <a:t> </a:t>
            </a:r>
            <a:r>
              <a:rPr lang="tr-TR" sz="2400" dirty="0" err="1"/>
              <a:t>schedulers</a:t>
            </a:r>
            <a:r>
              <a:rPr lang="tr-TR" sz="2400" dirty="0"/>
              <a:t> </a:t>
            </a:r>
            <a:r>
              <a:rPr lang="tr-TR" sz="2400" dirty="0" err="1"/>
              <a:t>aim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chemeClr val="accent6">
                    <a:lumMod val="75000"/>
                  </a:schemeClr>
                </a:solidFill>
              </a:rPr>
              <a:t>maximize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6">
                    <a:lumMod val="75000"/>
                  </a:schemeClr>
                </a:solidFill>
              </a:rPr>
              <a:t>throughput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leveraging</a:t>
            </a:r>
            <a:r>
              <a:rPr lang="tr-TR" sz="2400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row</a:t>
            </a:r>
            <a:r>
              <a:rPr lang="tr-TR" sz="2400" b="1" dirty="0"/>
              <a:t> </a:t>
            </a:r>
            <a:r>
              <a:rPr lang="tr-TR" sz="2400" b="1" dirty="0" err="1"/>
              <a:t>buffer</a:t>
            </a:r>
            <a:r>
              <a:rPr lang="tr-TR" sz="2400" b="1" dirty="0"/>
              <a:t> </a:t>
            </a:r>
            <a:r>
              <a:rPr lang="tr-TR" sz="2400" b="1" dirty="0" err="1"/>
              <a:t>locality</a:t>
            </a:r>
            <a:endParaRPr lang="tr-TR" sz="2400" b="1" dirty="0"/>
          </a:p>
          <a:p>
            <a:pPr marL="914400" lvl="1" indent="-457200">
              <a:buAutoNum type="arabicParenBoth"/>
            </a:pP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b="1" dirty="0" err="1"/>
              <a:t>open</a:t>
            </a:r>
            <a:r>
              <a:rPr lang="tr-TR" b="1" dirty="0"/>
              <a:t> </a:t>
            </a:r>
            <a:r>
              <a:rPr lang="tr-TR" b="1" dirty="0" err="1"/>
              <a:t>rows</a:t>
            </a:r>
            <a:r>
              <a:rPr lang="tr-TR" b="1" dirty="0"/>
              <a:t>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requests</a:t>
            </a:r>
            <a:endParaRPr lang="tr-TR" dirty="0"/>
          </a:p>
          <a:p>
            <a:pPr marL="914400" lvl="1" indent="-457200">
              <a:buAutoNum type="arabicParenBoth"/>
            </a:pPr>
            <a:r>
              <a:rPr lang="tr-TR" dirty="0"/>
              <a:t> </a:t>
            </a:r>
            <a:r>
              <a:rPr lang="tr-TR" i="1" dirty="0" err="1"/>
              <a:t>Older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i="1" dirty="0" err="1"/>
              <a:t>younger</a:t>
            </a:r>
            <a:r>
              <a:rPr lang="tr-TR" i="1" dirty="0"/>
              <a:t> </a:t>
            </a:r>
            <a:r>
              <a:rPr lang="tr-TR" dirty="0" err="1"/>
              <a:t>ones</a:t>
            </a:r>
            <a:endParaRPr lang="tr-TR" dirty="0"/>
          </a:p>
          <a:p>
            <a:pPr marL="457200" indent="-457200">
              <a:buAutoNum type="arabicParenBoth"/>
            </a:pPr>
            <a:endParaRPr lang="tr-TR" sz="2000" dirty="0">
              <a:solidFill>
                <a:schemeClr val="accent1"/>
              </a:solidFill>
            </a:endParaRPr>
          </a:p>
          <a:p>
            <a:pPr marL="457200" indent="-457200">
              <a:buAutoNum type="arabicParenBoth"/>
            </a:pPr>
            <a:endParaRPr lang="tr-TR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1"/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F54034-1D96-4B15-AFB8-C7BE3591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23E8204-8A40-4319-AD35-DC2CC50C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5</a:t>
            </a:fld>
            <a:endParaRPr lang="tr-TR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2AD3763C-D617-46FA-9365-492AA965BB0B}"/>
              </a:ext>
            </a:extLst>
          </p:cNvPr>
          <p:cNvSpPr/>
          <p:nvPr/>
        </p:nvSpPr>
        <p:spPr>
          <a:xfrm>
            <a:off x="1946932" y="3404635"/>
            <a:ext cx="2609620" cy="27685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Read (</a:t>
            </a:r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1)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6FBC78AF-E9DC-4DB4-9BC3-6D518DD1BABB}"/>
              </a:ext>
            </a:extLst>
          </p:cNvPr>
          <p:cNvSpPr/>
          <p:nvPr/>
        </p:nvSpPr>
        <p:spPr>
          <a:xfrm>
            <a:off x="1938476" y="3029790"/>
            <a:ext cx="2609620" cy="276853"/>
          </a:xfrm>
          <a:prstGeom prst="roundRect">
            <a:avLst>
              <a:gd name="adj" fmla="val 0"/>
            </a:avLst>
          </a:prstGeom>
          <a:solidFill>
            <a:srgbClr val="FFCCCC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Read (</a:t>
            </a:r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5)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0D016CAD-78A1-4776-B93C-16E7BBC6276C}"/>
              </a:ext>
            </a:extLst>
          </p:cNvPr>
          <p:cNvSpPr/>
          <p:nvPr/>
        </p:nvSpPr>
        <p:spPr>
          <a:xfrm>
            <a:off x="1948002" y="3786698"/>
            <a:ext cx="2609620" cy="27685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Read (</a:t>
            </a:r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2)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0E95ED1C-117F-43BB-B99E-AD50104A0DDE}"/>
              </a:ext>
            </a:extLst>
          </p:cNvPr>
          <p:cNvSpPr/>
          <p:nvPr/>
        </p:nvSpPr>
        <p:spPr>
          <a:xfrm>
            <a:off x="1948900" y="4208538"/>
            <a:ext cx="2609620" cy="27685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Read (</a:t>
            </a:r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1)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86D0F73F-8428-4581-B82E-45110EAD6724}"/>
              </a:ext>
            </a:extLst>
          </p:cNvPr>
          <p:cNvSpPr/>
          <p:nvPr/>
        </p:nvSpPr>
        <p:spPr>
          <a:xfrm>
            <a:off x="1948002" y="4593332"/>
            <a:ext cx="2609620" cy="276853"/>
          </a:xfrm>
          <a:prstGeom prst="roundRect">
            <a:avLst>
              <a:gd name="adj" fmla="val 0"/>
            </a:avLst>
          </a:prstGeom>
          <a:solidFill>
            <a:srgbClr val="FFCCCC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Read (</a:t>
            </a:r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3)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103CF470-7BBE-4466-BD57-92A743452862}"/>
              </a:ext>
            </a:extLst>
          </p:cNvPr>
          <p:cNvSpPr/>
          <p:nvPr/>
        </p:nvSpPr>
        <p:spPr>
          <a:xfrm>
            <a:off x="1951263" y="4975395"/>
            <a:ext cx="2609620" cy="27685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Read (</a:t>
            </a:r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1)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5EFCDC70-71F9-43BF-825F-662A078BAF86}"/>
              </a:ext>
            </a:extLst>
          </p:cNvPr>
          <p:cNvSpPr/>
          <p:nvPr/>
        </p:nvSpPr>
        <p:spPr>
          <a:xfrm>
            <a:off x="165412" y="3708048"/>
            <a:ext cx="1029829" cy="355503"/>
          </a:xfrm>
          <a:prstGeom prst="roundRect">
            <a:avLst>
              <a:gd name="adj" fmla="val 0"/>
            </a:avLst>
          </a:prstGeom>
          <a:solidFill>
            <a:srgbClr val="FFCCCC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App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. A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DD0AB386-078C-498B-9E5C-E032EB1CC7E6}"/>
              </a:ext>
            </a:extLst>
          </p:cNvPr>
          <p:cNvSpPr/>
          <p:nvPr/>
        </p:nvSpPr>
        <p:spPr>
          <a:xfrm>
            <a:off x="164963" y="4154562"/>
            <a:ext cx="1029829" cy="35550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App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. B</a:t>
            </a:r>
          </a:p>
        </p:txBody>
      </p:sp>
    </p:spTree>
    <p:extLst>
      <p:ext uri="{BB962C8B-B14F-4D97-AF65-F5344CB8AC3E}">
        <p14:creationId xmlns:p14="http://schemas.microsoft.com/office/powerpoint/2010/main" val="110878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1A9B54-3635-4F1D-944A-36D103BF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Fairness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E12125-DD6B-4D7C-A0E5-B3E0CEB31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1595DA5-F103-43DF-9D85-94191869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E045D83-D1F9-4457-94CA-31CED9A0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50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E695FD5-C935-49C9-9117-91165791B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2380"/>
            <a:ext cx="9144000" cy="2420011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E4ECF050-2B0A-4D0A-BB16-1F3524C2B697}"/>
              </a:ext>
            </a:extLst>
          </p:cNvPr>
          <p:cNvSpPr/>
          <p:nvPr/>
        </p:nvSpPr>
        <p:spPr>
          <a:xfrm>
            <a:off x="0" y="4622606"/>
            <a:ext cx="9144003" cy="11886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DR-</a:t>
            </a:r>
            <a:r>
              <a:rPr lang="tr-TR" sz="2000" dirty="0" err="1">
                <a:solidFill>
                  <a:schemeClr val="tx1"/>
                </a:solidFill>
              </a:rPr>
              <a:t>STRaNGe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outperforms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both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designs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br>
              <a:rPr lang="tr-TR" sz="2000" b="1" dirty="0">
                <a:solidFill>
                  <a:schemeClr val="tx1"/>
                </a:solidFill>
              </a:rPr>
            </a:br>
            <a:r>
              <a:rPr lang="tr-TR" sz="2000" dirty="0" err="1">
                <a:solidFill>
                  <a:schemeClr val="tx1"/>
                </a:solidFill>
              </a:rPr>
              <a:t>by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accent6">
                    <a:lumMod val="75000"/>
                  </a:schemeClr>
                </a:solidFill>
              </a:rPr>
              <a:t>employing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 an RNG-</a:t>
            </a:r>
            <a:r>
              <a:rPr lang="tr-TR" sz="2000" b="1" dirty="0" err="1">
                <a:solidFill>
                  <a:schemeClr val="accent6">
                    <a:lumMod val="75000"/>
                  </a:schemeClr>
                </a:solidFill>
              </a:rPr>
              <a:t>aware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6">
                    <a:lumMod val="75000"/>
                  </a:schemeClr>
                </a:solidFill>
              </a:rPr>
              <a:t>scheduling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6">
                    <a:lumMod val="75000"/>
                  </a:schemeClr>
                </a:solidFill>
              </a:rPr>
              <a:t>policy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r-TR" sz="2000" dirty="0" err="1">
                <a:solidFill>
                  <a:schemeClr val="tx1"/>
                </a:solidFill>
              </a:rPr>
              <a:t>and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accent6">
                    <a:lumMod val="75000"/>
                  </a:schemeClr>
                </a:solidFill>
              </a:rPr>
              <a:t>effectively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6">
                    <a:lumMod val="75000"/>
                  </a:schemeClr>
                </a:solidFill>
              </a:rPr>
              <a:t>reducing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6">
                    <a:lumMod val="75000"/>
                  </a:schemeClr>
                </a:solidFill>
              </a:rPr>
              <a:t>controlling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 RNG </a:t>
            </a:r>
            <a:r>
              <a:rPr lang="tr-TR" sz="2000" b="1" dirty="0" err="1">
                <a:solidFill>
                  <a:schemeClr val="accent6">
                    <a:lumMod val="75000"/>
                  </a:schemeClr>
                </a:solidFill>
              </a:rPr>
              <a:t>interference</a:t>
            </a:r>
            <a:endParaRPr lang="tr-T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D418FE7-B6D7-45A2-96CD-DCF5DDAED84D}"/>
              </a:ext>
            </a:extLst>
          </p:cNvPr>
          <p:cNvSpPr txBox="1"/>
          <p:nvPr/>
        </p:nvSpPr>
        <p:spPr>
          <a:xfrm>
            <a:off x="8059953" y="2354829"/>
            <a:ext cx="671804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BC3754"/>
            </a:solidFill>
          </a:ln>
        </p:spPr>
        <p:txBody>
          <a:bodyPr wrap="square" lIns="36000" tIns="0" rIns="0" bIns="0" rtlCol="0">
            <a:spAutoFit/>
          </a:bodyPr>
          <a:lstStyle/>
          <a:p>
            <a:pPr algn="ctr"/>
            <a:r>
              <a:rPr lang="tr-TR" b="1" i="1" dirty="0">
                <a:solidFill>
                  <a:srgbClr val="BC375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32.1%</a:t>
            </a:r>
          </a:p>
        </p:txBody>
      </p:sp>
      <p:sp>
        <p:nvSpPr>
          <p:cNvPr id="13" name="Serbest Form: Şekil 12">
            <a:extLst>
              <a:ext uri="{FF2B5EF4-FFF2-40B4-BE49-F238E27FC236}">
                <a16:creationId xmlns:a16="http://schemas.microsoft.com/office/drawing/2014/main" id="{881673A2-1362-4DAB-B603-D1873C9A699A}"/>
              </a:ext>
            </a:extLst>
          </p:cNvPr>
          <p:cNvSpPr/>
          <p:nvPr/>
        </p:nvSpPr>
        <p:spPr>
          <a:xfrm>
            <a:off x="8858089" y="2631828"/>
            <a:ext cx="222269" cy="440557"/>
          </a:xfrm>
          <a:custGeom>
            <a:avLst/>
            <a:gdLst>
              <a:gd name="connsiteX0" fmla="*/ 222269 w 222269"/>
              <a:gd name="connsiteY0" fmla="*/ 440557 h 440557"/>
              <a:gd name="connsiteX1" fmla="*/ 209569 w 222269"/>
              <a:gd name="connsiteY1" fmla="*/ 148457 h 440557"/>
              <a:gd name="connsiteX2" fmla="*/ 146069 w 222269"/>
              <a:gd name="connsiteY2" fmla="*/ 8757 h 440557"/>
              <a:gd name="connsiteX3" fmla="*/ 19069 w 222269"/>
              <a:gd name="connsiteY3" fmla="*/ 27807 h 440557"/>
              <a:gd name="connsiteX4" fmla="*/ 19 w 222269"/>
              <a:gd name="connsiteY4" fmla="*/ 135757 h 44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69" h="440557">
                <a:moveTo>
                  <a:pt x="222269" y="440557"/>
                </a:moveTo>
                <a:cubicBezTo>
                  <a:pt x="222269" y="330490"/>
                  <a:pt x="222269" y="220424"/>
                  <a:pt x="209569" y="148457"/>
                </a:cubicBezTo>
                <a:cubicBezTo>
                  <a:pt x="196869" y="76490"/>
                  <a:pt x="177819" y="28865"/>
                  <a:pt x="146069" y="8757"/>
                </a:cubicBezTo>
                <a:cubicBezTo>
                  <a:pt x="114319" y="-11351"/>
                  <a:pt x="43411" y="6640"/>
                  <a:pt x="19069" y="27807"/>
                </a:cubicBezTo>
                <a:cubicBezTo>
                  <a:pt x="-5273" y="48974"/>
                  <a:pt x="1077" y="62732"/>
                  <a:pt x="19" y="135757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85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7AE04A24-D628-4BBB-8F9A-7C2E72D45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582"/>
            <a:ext cx="9144000" cy="3057561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9D5CC6A-D8E6-4086-B6CC-C4F4DC63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/>
              <a:t>Impact</a:t>
            </a:r>
            <a:r>
              <a:rPr lang="tr-TR" sz="3600" dirty="0"/>
              <a:t> of Memory </a:t>
            </a:r>
            <a:r>
              <a:rPr lang="tr-TR" sz="3600" dirty="0" err="1"/>
              <a:t>Request</a:t>
            </a:r>
            <a:r>
              <a:rPr lang="tr-TR" sz="3600" dirty="0"/>
              <a:t> </a:t>
            </a:r>
            <a:r>
              <a:rPr lang="tr-TR" sz="3600" dirty="0" err="1"/>
              <a:t>Scheduling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BF2BD47-58CB-45F6-8729-0B9F31DA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51</a:t>
            </a:fld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DFE7F212-F849-4983-89E9-B34A302BA4FF}"/>
              </a:ext>
            </a:extLst>
          </p:cNvPr>
          <p:cNvSpPr/>
          <p:nvPr/>
        </p:nvSpPr>
        <p:spPr>
          <a:xfrm>
            <a:off x="421354" y="1377551"/>
            <a:ext cx="8722646" cy="702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5C50467-F665-4C86-AD4A-AE39CD37077D}"/>
              </a:ext>
            </a:extLst>
          </p:cNvPr>
          <p:cNvSpPr/>
          <p:nvPr/>
        </p:nvSpPr>
        <p:spPr>
          <a:xfrm>
            <a:off x="277178" y="2135077"/>
            <a:ext cx="8866822" cy="819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5A99A769-8EC9-4244-825F-A4738483C78A}"/>
              </a:ext>
            </a:extLst>
          </p:cNvPr>
          <p:cNvSpPr/>
          <p:nvPr/>
        </p:nvSpPr>
        <p:spPr>
          <a:xfrm>
            <a:off x="389153" y="3065830"/>
            <a:ext cx="8754848" cy="702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D26AB6D-8454-42C9-873D-5399BA61E103}"/>
              </a:ext>
            </a:extLst>
          </p:cNvPr>
          <p:cNvSpPr txBox="1"/>
          <p:nvPr/>
        </p:nvSpPr>
        <p:spPr>
          <a:xfrm>
            <a:off x="5470420" y="1147687"/>
            <a:ext cx="239491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RNG-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Scheduler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3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D5CC6A-D8E6-4086-B6CC-C4F4DC63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/>
              <a:t>Impact</a:t>
            </a:r>
            <a:r>
              <a:rPr lang="tr-TR" sz="3600" dirty="0"/>
              <a:t> of Memory </a:t>
            </a:r>
            <a:r>
              <a:rPr lang="tr-TR" sz="3600" dirty="0" err="1"/>
              <a:t>Request</a:t>
            </a:r>
            <a:r>
              <a:rPr lang="tr-TR" sz="3600" dirty="0"/>
              <a:t> </a:t>
            </a:r>
            <a:r>
              <a:rPr lang="tr-TR" sz="3600" dirty="0" err="1"/>
              <a:t>Scheduling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0EF73E-2540-4A39-AC62-AD2FD69B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BF2BD47-58CB-45F6-8729-0B9F31DA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52</a:t>
            </a:fld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4876F7E3-4CF6-4800-B765-F1EAB641185F}"/>
              </a:ext>
            </a:extLst>
          </p:cNvPr>
          <p:cNvSpPr/>
          <p:nvPr/>
        </p:nvSpPr>
        <p:spPr>
          <a:xfrm>
            <a:off x="0" y="4470814"/>
            <a:ext cx="9144003" cy="8902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RNG-</a:t>
            </a:r>
            <a:r>
              <a:rPr lang="tr-TR" sz="2000" dirty="0" err="1">
                <a:solidFill>
                  <a:schemeClr val="tx1"/>
                </a:solidFill>
              </a:rPr>
              <a:t>Aware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Scheduler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outperforms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both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br>
              <a:rPr lang="tr-TR" sz="2000" dirty="0">
                <a:solidFill>
                  <a:schemeClr val="tx1"/>
                </a:solidFill>
              </a:rPr>
            </a:br>
            <a:r>
              <a:rPr lang="tr-TR" sz="2000" b="1" dirty="0" err="1">
                <a:solidFill>
                  <a:srgbClr val="BC3754"/>
                </a:solidFill>
              </a:rPr>
              <a:t>FR-FCFS+Cap</a:t>
            </a:r>
            <a:r>
              <a:rPr lang="tr-TR" sz="2000" b="1" dirty="0">
                <a:solidFill>
                  <a:srgbClr val="BC3754"/>
                </a:solidFill>
              </a:rPr>
              <a:t> [Mutlu+, MICRO’07]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and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BLISS [</a:t>
            </a:r>
            <a:r>
              <a:rPr lang="tr-TR" sz="2000" b="1" dirty="0" err="1">
                <a:solidFill>
                  <a:schemeClr val="accent2">
                    <a:lumMod val="75000"/>
                  </a:schemeClr>
                </a:solidFill>
              </a:rPr>
              <a:t>Subramanian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+, ICCD’14]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05A91E1-71CE-4844-BC22-4E7D262E3D8D}"/>
              </a:ext>
            </a:extLst>
          </p:cNvPr>
          <p:cNvSpPr/>
          <p:nvPr/>
        </p:nvSpPr>
        <p:spPr>
          <a:xfrm>
            <a:off x="8311" y="5480014"/>
            <a:ext cx="9144003" cy="5780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RNG-</a:t>
            </a:r>
            <a:r>
              <a:rPr lang="tr-TR" sz="2000" dirty="0" err="1">
                <a:solidFill>
                  <a:schemeClr val="tx1"/>
                </a:solidFill>
              </a:rPr>
              <a:t>Aware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Scheduler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improves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average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fairness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by</a:t>
            </a:r>
            <a:r>
              <a:rPr lang="tr-TR" sz="2000" b="1" dirty="0">
                <a:solidFill>
                  <a:schemeClr val="tx1"/>
                </a:solidFill>
              </a:rPr>
              <a:t> 16.1%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D472A08-77E5-4DEB-B98F-6B2E1B0A1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17" y="1207879"/>
            <a:ext cx="9144000" cy="305756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9FC6B87-514B-4511-B781-B8C79A0FD35E}"/>
              </a:ext>
            </a:extLst>
          </p:cNvPr>
          <p:cNvSpPr txBox="1"/>
          <p:nvPr/>
        </p:nvSpPr>
        <p:spPr>
          <a:xfrm>
            <a:off x="5470420" y="1147687"/>
            <a:ext cx="239491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RNG-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Scheduler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FB8369-0CE7-414A-AE56-E24FEAFE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Area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Energy</a:t>
            </a:r>
            <a:r>
              <a:rPr lang="tr-TR" dirty="0"/>
              <a:t> Analysis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E03C8F-5584-4B64-9D47-099EDD05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Area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tr-TR" sz="2800" dirty="0"/>
              <a:t>CACTI </a:t>
            </a:r>
            <a:r>
              <a:rPr lang="tr-TR" sz="2800" dirty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tr-TR" sz="2800" dirty="0" err="1">
                <a:solidFill>
                  <a:schemeClr val="bg2">
                    <a:lumMod val="50000"/>
                  </a:schemeClr>
                </a:solidFill>
              </a:rPr>
              <a:t>Muralimanohar</a:t>
            </a:r>
            <a:r>
              <a:rPr lang="tr-TR" sz="2800" dirty="0">
                <a:solidFill>
                  <a:schemeClr val="bg2">
                    <a:lumMod val="50000"/>
                  </a:schemeClr>
                </a:solidFill>
              </a:rPr>
              <a:t>+, HPL </a:t>
            </a:r>
            <a:r>
              <a:rPr lang="tr-TR" sz="2800" dirty="0" err="1">
                <a:solidFill>
                  <a:schemeClr val="bg2">
                    <a:lumMod val="50000"/>
                  </a:schemeClr>
                </a:solidFill>
              </a:rPr>
              <a:t>Tech</a:t>
            </a:r>
            <a:r>
              <a:rPr lang="tr-TR" sz="2800" dirty="0">
                <a:solidFill>
                  <a:schemeClr val="bg2">
                    <a:lumMod val="50000"/>
                  </a:schemeClr>
                </a:solidFill>
              </a:rPr>
              <a:t>. Report’09]</a:t>
            </a:r>
          </a:p>
          <a:p>
            <a:pPr lvl="1"/>
            <a:r>
              <a:rPr lang="tr-TR" sz="2800" dirty="0"/>
              <a:t>DR-</a:t>
            </a:r>
            <a:r>
              <a:rPr lang="tr-TR" sz="2800" dirty="0" err="1"/>
              <a:t>STRaNGe</a:t>
            </a:r>
            <a:r>
              <a:rPr lang="tr-TR" sz="2800" dirty="0"/>
              <a:t> </a:t>
            </a:r>
            <a:r>
              <a:rPr lang="tr-TR" sz="2800" dirty="0" err="1"/>
              <a:t>incurs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chemeClr val="accent6">
                    <a:lumMod val="75000"/>
                  </a:schemeClr>
                </a:solidFill>
              </a:rPr>
              <a:t>minor</a:t>
            </a:r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accent6">
                    <a:lumMod val="75000"/>
                  </a:schemeClr>
                </a:solidFill>
              </a:rPr>
              <a:t>area</a:t>
            </a:r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accent6">
                    <a:lumMod val="75000"/>
                  </a:schemeClr>
                </a:solidFill>
              </a:rPr>
              <a:t>overhead</a:t>
            </a:r>
            <a:r>
              <a:rPr lang="tr-TR" sz="2800" dirty="0"/>
              <a:t>:</a:t>
            </a:r>
          </a:p>
          <a:p>
            <a:pPr lvl="2"/>
            <a:r>
              <a:rPr lang="tr-TR" sz="2800" dirty="0"/>
              <a:t>0.0022mm</a:t>
            </a:r>
            <a:r>
              <a:rPr lang="tr-TR" sz="2800" baseline="30000" dirty="0"/>
              <a:t>2</a:t>
            </a:r>
            <a:r>
              <a:rPr lang="tr-TR" sz="2800" dirty="0"/>
              <a:t>  (</a:t>
            </a:r>
            <a:r>
              <a:rPr lang="en-US" sz="2800" dirty="0"/>
              <a:t>0.00048% of an Intel</a:t>
            </a:r>
            <a:r>
              <a:rPr lang="tr-TR" sz="2800" dirty="0"/>
              <a:t> </a:t>
            </a:r>
            <a:r>
              <a:rPr lang="en-US" sz="2800" dirty="0"/>
              <a:t>Cascade Lake CPU Core</a:t>
            </a:r>
            <a:r>
              <a:rPr lang="tr-TR" sz="2800" dirty="0"/>
              <a:t>)</a:t>
            </a:r>
          </a:p>
          <a:p>
            <a:pPr lvl="1"/>
            <a:endParaRPr lang="tr-TR" sz="2800" dirty="0"/>
          </a:p>
          <a:p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Energy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tr-TR" sz="2800" dirty="0" err="1"/>
              <a:t>DRAMPower</a:t>
            </a:r>
            <a:r>
              <a:rPr lang="tr-TR" sz="2800" dirty="0"/>
              <a:t> </a:t>
            </a:r>
            <a:r>
              <a:rPr lang="tr-TR" sz="2800" dirty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tr-TR" sz="2800" dirty="0" err="1">
                <a:solidFill>
                  <a:schemeClr val="bg2">
                    <a:lumMod val="50000"/>
                  </a:schemeClr>
                </a:solidFill>
              </a:rPr>
              <a:t>Chandrasekar</a:t>
            </a:r>
            <a:r>
              <a:rPr lang="tr-TR" sz="2800" dirty="0">
                <a:solidFill>
                  <a:schemeClr val="bg2">
                    <a:lumMod val="50000"/>
                  </a:schemeClr>
                </a:solidFill>
              </a:rPr>
              <a:t>+] </a:t>
            </a:r>
          </a:p>
          <a:p>
            <a:pPr lvl="1"/>
            <a:r>
              <a:rPr lang="tr-TR" sz="2800" dirty="0"/>
              <a:t>DR-</a:t>
            </a:r>
            <a:r>
              <a:rPr lang="tr-TR" sz="2800" dirty="0" err="1"/>
              <a:t>STRaNGe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chemeClr val="accent6">
                    <a:lumMod val="75000"/>
                  </a:schemeClr>
                </a:solidFill>
              </a:rPr>
              <a:t>reduces</a:t>
            </a:r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accent6">
                    <a:lumMod val="75000"/>
                  </a:schemeClr>
                </a:solidFill>
              </a:rPr>
              <a:t>average</a:t>
            </a:r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accent6">
                    <a:lumMod val="75000"/>
                  </a:schemeClr>
                </a:solidFill>
              </a:rPr>
              <a:t>energy</a:t>
            </a:r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accent6">
                    <a:lumMod val="75000"/>
                  </a:schemeClr>
                </a:solidFill>
              </a:rPr>
              <a:t>consumption</a:t>
            </a:r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800" dirty="0" err="1"/>
              <a:t>by</a:t>
            </a:r>
            <a:r>
              <a:rPr lang="tr-TR" sz="2800" dirty="0"/>
              <a:t> 21%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6EF91D8-0E9B-42B3-AFE3-1BC0C705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21A38D4-BD6A-4358-96BC-0220A309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31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31FBD8-A44A-4383-978E-E54974A4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More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Paper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F38C63-4890-4036-A9AE-604196610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Security Analysis of DR-</a:t>
            </a:r>
            <a:r>
              <a:rPr lang="tr-TR" dirty="0" err="1"/>
              <a:t>STRaNGe</a:t>
            </a:r>
            <a:endParaRPr lang="tr-TR" dirty="0"/>
          </a:p>
          <a:p>
            <a:pPr lvl="1"/>
            <a:r>
              <a:rPr lang="tr-TR" dirty="0"/>
              <a:t>Security of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endParaRPr lang="tr-TR" dirty="0"/>
          </a:p>
          <a:p>
            <a:pPr lvl="1"/>
            <a:r>
              <a:rPr lang="tr-TR" dirty="0" err="1"/>
              <a:t>Timing</a:t>
            </a:r>
            <a:r>
              <a:rPr lang="tr-TR" dirty="0"/>
              <a:t> Side-Channel </a:t>
            </a:r>
            <a:r>
              <a:rPr lang="tr-TR" dirty="0" err="1"/>
              <a:t>Attacks</a:t>
            </a:r>
            <a:endParaRPr lang="tr-TR" dirty="0"/>
          </a:p>
          <a:p>
            <a:pPr lvl="1"/>
            <a:r>
              <a:rPr lang="tr-TR" dirty="0" err="1"/>
              <a:t>Covert</a:t>
            </a:r>
            <a:r>
              <a:rPr lang="tr-TR" dirty="0"/>
              <a:t> Channel </a:t>
            </a:r>
            <a:r>
              <a:rPr lang="tr-TR" dirty="0" err="1"/>
              <a:t>Attacks</a:t>
            </a:r>
            <a:endParaRPr lang="tr-TR" dirty="0"/>
          </a:p>
          <a:p>
            <a:pPr lvl="1"/>
            <a:r>
              <a:rPr lang="tr-TR" dirty="0" err="1"/>
              <a:t>Denial</a:t>
            </a:r>
            <a:r>
              <a:rPr lang="tr-TR" dirty="0"/>
              <a:t> of Service </a:t>
            </a:r>
            <a:r>
              <a:rPr lang="tr-TR" dirty="0" err="1"/>
              <a:t>Attacks</a:t>
            </a:r>
            <a:endParaRPr lang="tr-TR" dirty="0"/>
          </a:p>
          <a:p>
            <a:pPr lvl="1"/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7CB51A6-33EB-4849-B433-15A3C105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7868591-14E9-465A-9C10-D577045E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3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31FBD8-A44A-4383-978E-E54974A4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More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Paper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F38C63-4890-4036-A9AE-604196610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Results</a:t>
            </a:r>
            <a:endParaRPr lang="tr-TR" dirty="0"/>
          </a:p>
          <a:p>
            <a:pPr lvl="1"/>
            <a:r>
              <a:rPr lang="tr-TR" dirty="0" err="1"/>
              <a:t>Impact</a:t>
            </a:r>
            <a:r>
              <a:rPr lang="tr-TR" dirty="0"/>
              <a:t> of DRAM </a:t>
            </a:r>
            <a:r>
              <a:rPr lang="tr-TR" dirty="0" err="1"/>
              <a:t>Idleness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 </a:t>
            </a:r>
          </a:p>
          <a:p>
            <a:pPr lvl="2"/>
            <a:r>
              <a:rPr lang="tr-TR" dirty="0" err="1"/>
              <a:t>Comparison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 Q-</a:t>
            </a:r>
            <a:r>
              <a:rPr lang="tr-TR" dirty="0" err="1"/>
              <a:t>learning</a:t>
            </a:r>
            <a:r>
              <a:rPr lang="tr-TR" dirty="0"/>
              <a:t>-</a:t>
            </a:r>
            <a:r>
              <a:rPr lang="tr-TR" dirty="0" err="1"/>
              <a:t>based</a:t>
            </a:r>
            <a:r>
              <a:rPr lang="tr-TR" dirty="0"/>
              <a:t> RL </a:t>
            </a:r>
            <a:r>
              <a:rPr lang="tr-TR" dirty="0" err="1"/>
              <a:t>agent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Impact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</a:t>
            </a:r>
            <a:endParaRPr lang="tr-TR" dirty="0"/>
          </a:p>
          <a:p>
            <a:pPr lvl="1"/>
            <a:r>
              <a:rPr lang="tr-TR" dirty="0" err="1"/>
              <a:t>Impact</a:t>
            </a:r>
            <a:r>
              <a:rPr lang="tr-TR" dirty="0"/>
              <a:t> of </a:t>
            </a:r>
            <a:r>
              <a:rPr lang="tr-TR" dirty="0" err="1"/>
              <a:t>Priority-based</a:t>
            </a:r>
            <a:r>
              <a:rPr lang="tr-TR" dirty="0"/>
              <a:t> </a:t>
            </a:r>
            <a:r>
              <a:rPr lang="tr-TR" dirty="0" err="1"/>
              <a:t>Scheduling</a:t>
            </a:r>
            <a:endParaRPr lang="tr-TR" dirty="0"/>
          </a:p>
          <a:p>
            <a:pPr lvl="1"/>
            <a:r>
              <a:rPr lang="tr-TR" dirty="0" err="1"/>
              <a:t>Impact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Utilization</a:t>
            </a:r>
            <a:r>
              <a:rPr lang="tr-TR" dirty="0"/>
              <a:t> </a:t>
            </a:r>
            <a:r>
              <a:rPr lang="tr-TR" dirty="0" err="1"/>
              <a:t>Prediction</a:t>
            </a:r>
            <a:endParaRPr lang="tr-TR" dirty="0"/>
          </a:p>
          <a:p>
            <a:pPr lvl="1"/>
            <a:r>
              <a:rPr lang="tr-TR" dirty="0" err="1"/>
              <a:t>Experiments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QUAC-TRNG 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</a:rPr>
              <a:t>[Olgun+, ISCA’21]</a:t>
            </a:r>
          </a:p>
          <a:p>
            <a:pPr lvl="1"/>
            <a:r>
              <a:rPr lang="tr-TR" dirty="0" err="1"/>
              <a:t>Results</a:t>
            </a:r>
            <a:r>
              <a:rPr lang="tr-TR" dirty="0"/>
              <a:t> of RNG Applications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RNG </a:t>
            </a:r>
            <a:r>
              <a:rPr lang="tr-TR" dirty="0" err="1"/>
              <a:t>Demand</a:t>
            </a:r>
            <a:endParaRPr lang="tr-TR" dirty="0"/>
          </a:p>
          <a:p>
            <a:pPr lvl="1"/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7CB51A6-33EB-4849-B433-15A3C105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7868591-14E9-465A-9C10-D577045E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85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31FBD8-A44A-4383-978E-E54974A4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More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Paper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F38C63-4890-4036-A9AE-604196610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Security Analysis of DR-</a:t>
            </a:r>
            <a:r>
              <a:rPr lang="tr-TR" dirty="0" err="1"/>
              <a:t>STRaNGe</a:t>
            </a:r>
            <a:endParaRPr lang="tr-TR" dirty="0"/>
          </a:p>
          <a:p>
            <a:pPr lvl="1"/>
            <a:r>
              <a:rPr lang="tr-TR" dirty="0"/>
              <a:t>Security of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endParaRPr lang="tr-TR" dirty="0"/>
          </a:p>
          <a:p>
            <a:pPr lvl="1"/>
            <a:r>
              <a:rPr lang="tr-TR" dirty="0" err="1"/>
              <a:t>Timing</a:t>
            </a:r>
            <a:r>
              <a:rPr lang="tr-TR" dirty="0"/>
              <a:t> Side-Channel </a:t>
            </a:r>
            <a:r>
              <a:rPr lang="tr-TR" dirty="0" err="1"/>
              <a:t>Attacks</a:t>
            </a:r>
            <a:endParaRPr lang="tr-TR" dirty="0"/>
          </a:p>
          <a:p>
            <a:pPr lvl="1"/>
            <a:r>
              <a:rPr lang="tr-TR" dirty="0" err="1"/>
              <a:t>Covert</a:t>
            </a:r>
            <a:r>
              <a:rPr lang="tr-TR" dirty="0"/>
              <a:t> Channel </a:t>
            </a:r>
            <a:r>
              <a:rPr lang="tr-TR" dirty="0" err="1"/>
              <a:t>Attacks</a:t>
            </a:r>
            <a:endParaRPr lang="tr-TR" dirty="0"/>
          </a:p>
          <a:p>
            <a:pPr lvl="1"/>
            <a:r>
              <a:rPr lang="tr-TR" dirty="0" err="1"/>
              <a:t>Denial</a:t>
            </a:r>
            <a:r>
              <a:rPr lang="tr-TR" dirty="0"/>
              <a:t> of Service </a:t>
            </a:r>
            <a:r>
              <a:rPr lang="tr-TR" dirty="0" err="1"/>
              <a:t>Attacks</a:t>
            </a:r>
            <a:endParaRPr lang="tr-TR" dirty="0"/>
          </a:p>
          <a:p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Results</a:t>
            </a:r>
            <a:endParaRPr lang="tr-TR" dirty="0"/>
          </a:p>
          <a:p>
            <a:pPr lvl="1"/>
            <a:r>
              <a:rPr lang="tr-TR" dirty="0" err="1"/>
              <a:t>Impact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Buffer</a:t>
            </a:r>
            <a:endParaRPr lang="tr-TR" dirty="0"/>
          </a:p>
          <a:p>
            <a:pPr lvl="1"/>
            <a:r>
              <a:rPr lang="tr-TR" dirty="0" err="1"/>
              <a:t>Impact</a:t>
            </a:r>
            <a:r>
              <a:rPr lang="tr-TR" dirty="0"/>
              <a:t> of DRAM </a:t>
            </a:r>
            <a:r>
              <a:rPr lang="tr-TR" dirty="0" err="1"/>
              <a:t>Idleness</a:t>
            </a:r>
            <a:r>
              <a:rPr lang="tr-TR" dirty="0"/>
              <a:t> </a:t>
            </a:r>
            <a:r>
              <a:rPr lang="tr-TR" dirty="0" err="1"/>
              <a:t>Predictor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Impact</a:t>
            </a:r>
            <a:r>
              <a:rPr lang="tr-TR" dirty="0"/>
              <a:t> of </a:t>
            </a:r>
            <a:r>
              <a:rPr lang="tr-TR" dirty="0" err="1"/>
              <a:t>Priority-based</a:t>
            </a:r>
            <a:r>
              <a:rPr lang="tr-TR" dirty="0"/>
              <a:t> </a:t>
            </a:r>
            <a:r>
              <a:rPr lang="tr-TR" dirty="0" err="1"/>
              <a:t>Scheduling</a:t>
            </a:r>
            <a:endParaRPr lang="tr-TR" dirty="0"/>
          </a:p>
          <a:p>
            <a:pPr lvl="1"/>
            <a:r>
              <a:rPr lang="tr-TR" dirty="0" err="1"/>
              <a:t>Impact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Utilization</a:t>
            </a:r>
            <a:r>
              <a:rPr lang="tr-TR" dirty="0"/>
              <a:t> </a:t>
            </a:r>
            <a:r>
              <a:rPr lang="tr-TR" dirty="0" err="1"/>
              <a:t>Prediction</a:t>
            </a:r>
            <a:endParaRPr lang="tr-TR" dirty="0"/>
          </a:p>
          <a:p>
            <a:pPr lvl="1"/>
            <a:r>
              <a:rPr lang="tr-TR" dirty="0" err="1"/>
              <a:t>Experiments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QUAC-TRNG 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</a:rPr>
              <a:t>[Olgun+, ISCA’21]</a:t>
            </a:r>
          </a:p>
          <a:p>
            <a:pPr lvl="1"/>
            <a:r>
              <a:rPr lang="tr-TR" dirty="0" err="1"/>
              <a:t>Results</a:t>
            </a:r>
            <a:r>
              <a:rPr lang="tr-TR" dirty="0"/>
              <a:t> of RNG Applications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RNG </a:t>
            </a:r>
            <a:r>
              <a:rPr lang="tr-TR" dirty="0" err="1"/>
              <a:t>Demand</a:t>
            </a:r>
            <a:endParaRPr lang="tr-TR" dirty="0"/>
          </a:p>
          <a:p>
            <a:pPr lvl="1"/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7CB51A6-33EB-4849-B433-15A3C105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7868591-14E9-465A-9C10-D577045E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56</a:t>
            </a:fld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0C1D4DD-184C-408B-BDFC-28BF350D36BD}"/>
              </a:ext>
            </a:extLst>
          </p:cNvPr>
          <p:cNvSpPr/>
          <p:nvPr/>
        </p:nvSpPr>
        <p:spPr>
          <a:xfrm>
            <a:off x="-1" y="835378"/>
            <a:ext cx="9144001" cy="5475111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C2778201-B157-41CA-80E3-A57930205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6323"/>
            <a:ext cx="9144000" cy="25253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C4CE618-5DAD-4192-8D07-921FAD9A62E0}"/>
              </a:ext>
            </a:extLst>
          </p:cNvPr>
          <p:cNvSpPr txBox="1"/>
          <p:nvPr/>
        </p:nvSpPr>
        <p:spPr>
          <a:xfrm>
            <a:off x="2016999" y="4741822"/>
            <a:ext cx="47821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https://arxiv.org/abs/2201.01385</a:t>
            </a:r>
            <a:endParaRPr lang="tr-TR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249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E93FE2-DF41-402B-890D-30534CBF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Outline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7539831-0E8F-4DB3-A2FF-46D2CE31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5C860E4-72E6-41E4-846C-33B05F07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5B309-C2CE-4D90-B104-F7E98438FC6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10613CCB-55E0-43CB-A1A1-3785033E53DB}"/>
              </a:ext>
            </a:extLst>
          </p:cNvPr>
          <p:cNvSpPr/>
          <p:nvPr/>
        </p:nvSpPr>
        <p:spPr>
          <a:xfrm>
            <a:off x="133004" y="5483483"/>
            <a:ext cx="8689917" cy="584064"/>
          </a:xfrm>
          <a:prstGeom prst="rect">
            <a:avLst/>
          </a:prstGeom>
          <a:solidFill>
            <a:srgbClr val="DC3096"/>
          </a:solidFill>
          <a:ln>
            <a:solidFill>
              <a:srgbClr val="DC3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79A10289-A96B-49AA-AEE4-6C9E77C69877}"/>
              </a:ext>
            </a:extLst>
          </p:cNvPr>
          <p:cNvSpPr/>
          <p:nvPr/>
        </p:nvSpPr>
        <p:spPr>
          <a:xfrm>
            <a:off x="147614" y="4855472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CD22A428-250D-45B8-AE40-3327BDCD8907}"/>
              </a:ext>
            </a:extLst>
          </p:cNvPr>
          <p:cNvSpPr/>
          <p:nvPr/>
        </p:nvSpPr>
        <p:spPr>
          <a:xfrm>
            <a:off x="147614" y="422322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948EA5DF-5AA5-4A75-BEF1-B6342CA12743}"/>
              </a:ext>
            </a:extLst>
          </p:cNvPr>
          <p:cNvSpPr/>
          <p:nvPr/>
        </p:nvSpPr>
        <p:spPr>
          <a:xfrm>
            <a:off x="147615" y="359101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8151C1CD-32E3-4950-91E7-721BE6ED9E10}"/>
              </a:ext>
            </a:extLst>
          </p:cNvPr>
          <p:cNvSpPr/>
          <p:nvPr/>
        </p:nvSpPr>
        <p:spPr>
          <a:xfrm>
            <a:off x="147615" y="295728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34BA30D6-48B7-4583-8FBF-772DD358C326}"/>
              </a:ext>
            </a:extLst>
          </p:cNvPr>
          <p:cNvSpPr/>
          <p:nvPr/>
        </p:nvSpPr>
        <p:spPr>
          <a:xfrm>
            <a:off x="147615" y="2325038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C329A44E-24E7-4699-A909-6CBB36036475}"/>
              </a:ext>
            </a:extLst>
          </p:cNvPr>
          <p:cNvSpPr/>
          <p:nvPr/>
        </p:nvSpPr>
        <p:spPr>
          <a:xfrm>
            <a:off x="147615" y="1700012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70991EB3-7483-4AA0-B528-164F3B94F81C}"/>
              </a:ext>
            </a:extLst>
          </p:cNvPr>
          <p:cNvSpPr/>
          <p:nvPr/>
        </p:nvSpPr>
        <p:spPr>
          <a:xfrm>
            <a:off x="147614" y="1074986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İçerik Yer Tutucusu 2">
            <a:extLst>
              <a:ext uri="{FF2B5EF4-FFF2-40B4-BE49-F238E27FC236}">
                <a16:creationId xmlns:a16="http://schemas.microsoft.com/office/drawing/2014/main" id="{73C014B2-F6C7-4A39-B06B-F26660756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79" y="1052546"/>
            <a:ext cx="8501842" cy="512441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Background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err="1">
                <a:solidFill>
                  <a:schemeClr val="bg1"/>
                </a:solidFill>
              </a:rPr>
              <a:t>Motivation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and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Goal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DR-</a:t>
            </a:r>
            <a:r>
              <a:rPr lang="tr-TR" sz="3600" dirty="0" err="1">
                <a:solidFill>
                  <a:schemeClr val="bg1"/>
                </a:solidFill>
              </a:rPr>
              <a:t>STRaNGe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</a:t>
            </a:r>
            <a:r>
              <a:rPr lang="tr-TR" sz="3600" dirty="0" err="1">
                <a:solidFill>
                  <a:schemeClr val="bg1"/>
                </a:solidFill>
              </a:rPr>
              <a:t>Random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Number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Buffering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Mechanism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RNG-</a:t>
            </a:r>
            <a:r>
              <a:rPr lang="tr-TR" sz="3600" dirty="0" err="1">
                <a:solidFill>
                  <a:schemeClr val="bg1"/>
                </a:solidFill>
              </a:rPr>
              <a:t>Aware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Scheduler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Application </a:t>
            </a:r>
            <a:r>
              <a:rPr lang="tr-TR" sz="3600" dirty="0" err="1">
                <a:solidFill>
                  <a:schemeClr val="bg1"/>
                </a:solidFill>
              </a:rPr>
              <a:t>Interface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Evaluation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err="1">
                <a:solidFill>
                  <a:schemeClr val="bg1"/>
                </a:solidFill>
              </a:rPr>
              <a:t>Conclusion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15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1CF05D-392A-45C4-A052-A67195A7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DR-</a:t>
            </a:r>
            <a:r>
              <a:rPr lang="tr-TR" dirty="0" err="1"/>
              <a:t>STRaNGe</a:t>
            </a:r>
            <a:r>
              <a:rPr lang="tr-TR" dirty="0"/>
              <a:t> </a:t>
            </a:r>
            <a:r>
              <a:rPr lang="tr-TR" dirty="0" err="1"/>
              <a:t>Summary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1FB1A0-CD46-465A-8269-51B43D629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4" y="824089"/>
            <a:ext cx="8877992" cy="56243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1700" b="1" u="sng" dirty="0" err="1"/>
              <a:t>Motivation</a:t>
            </a:r>
            <a:r>
              <a:rPr lang="tr-TR" sz="1700" b="1" u="sng" dirty="0"/>
              <a:t>:</a:t>
            </a:r>
            <a:r>
              <a:rPr lang="tr-TR" sz="1700" dirty="0"/>
              <a:t> </a:t>
            </a:r>
          </a:p>
          <a:p>
            <a:pPr lvl="1">
              <a:buFont typeface="Cambria" panose="02040503050406030204" pitchFamily="18" charset="0"/>
              <a:buChar char="-"/>
            </a:pPr>
            <a:r>
              <a:rPr lang="tr-TR" sz="1700" dirty="0" err="1"/>
              <a:t>Random</a:t>
            </a:r>
            <a:r>
              <a:rPr lang="tr-TR" sz="1700" dirty="0"/>
              <a:t> </a:t>
            </a:r>
            <a:r>
              <a:rPr lang="tr-TR" sz="1700" dirty="0" err="1"/>
              <a:t>numbers</a:t>
            </a:r>
            <a:r>
              <a:rPr lang="tr-TR" sz="1700" dirty="0"/>
              <a:t> </a:t>
            </a:r>
            <a:r>
              <a:rPr lang="tr-TR" sz="1700" dirty="0" err="1"/>
              <a:t>are</a:t>
            </a:r>
            <a:r>
              <a:rPr lang="tr-TR" sz="1700" dirty="0"/>
              <a:t> </a:t>
            </a:r>
            <a:r>
              <a:rPr lang="tr-TR" sz="1700" dirty="0" err="1"/>
              <a:t>important</a:t>
            </a:r>
            <a:r>
              <a:rPr lang="tr-TR" sz="1700" dirty="0"/>
              <a:t> </a:t>
            </a:r>
            <a:r>
              <a:rPr lang="tr-TR" sz="1700" dirty="0" err="1"/>
              <a:t>for</a:t>
            </a:r>
            <a:r>
              <a:rPr lang="tr-TR" sz="1700" dirty="0"/>
              <a:t> </a:t>
            </a:r>
            <a:r>
              <a:rPr lang="tr-TR" sz="1700" dirty="0" err="1"/>
              <a:t>many</a:t>
            </a:r>
            <a:r>
              <a:rPr lang="tr-TR" sz="1700" dirty="0"/>
              <a:t> </a:t>
            </a:r>
            <a:r>
              <a:rPr lang="tr-TR" sz="1700" dirty="0" err="1"/>
              <a:t>applications</a:t>
            </a:r>
            <a:endParaRPr lang="tr-TR" sz="1700" dirty="0"/>
          </a:p>
          <a:p>
            <a:pPr lvl="1">
              <a:buFont typeface="Cambria" panose="02040503050406030204" pitchFamily="18" charset="0"/>
              <a:buChar char="-"/>
            </a:pPr>
            <a:r>
              <a:rPr lang="tr-TR" sz="1700" dirty="0"/>
              <a:t>DRAM-</a:t>
            </a:r>
            <a:r>
              <a:rPr lang="tr-TR" sz="1700" dirty="0" err="1"/>
              <a:t>based</a:t>
            </a:r>
            <a:r>
              <a:rPr lang="tr-TR" sz="1700" dirty="0"/>
              <a:t> True </a:t>
            </a:r>
            <a:r>
              <a:rPr lang="tr-TR" sz="1700" dirty="0" err="1"/>
              <a:t>Random</a:t>
            </a:r>
            <a:r>
              <a:rPr lang="tr-TR" sz="1700" dirty="0"/>
              <a:t> </a:t>
            </a:r>
            <a:r>
              <a:rPr lang="tr-TR" sz="1700" dirty="0" err="1"/>
              <a:t>Number</a:t>
            </a:r>
            <a:r>
              <a:rPr lang="tr-TR" sz="1700" dirty="0"/>
              <a:t> </a:t>
            </a:r>
            <a:r>
              <a:rPr lang="tr-TR" sz="1700" dirty="0" err="1"/>
              <a:t>Generators</a:t>
            </a:r>
            <a:r>
              <a:rPr lang="tr-TR" sz="1700" dirty="0"/>
              <a:t> (</a:t>
            </a:r>
            <a:r>
              <a:rPr lang="tr-TR" sz="1700" dirty="0" err="1"/>
              <a:t>TRNGs</a:t>
            </a:r>
            <a:r>
              <a:rPr lang="tr-TR" sz="1700" dirty="0"/>
              <a:t>) can </a:t>
            </a:r>
            <a:r>
              <a:rPr lang="en-US" sz="1700" dirty="0"/>
              <a:t>provide</a:t>
            </a:r>
            <a:r>
              <a:rPr lang="tr-TR" sz="1700" dirty="0"/>
              <a:t> </a:t>
            </a:r>
            <a:r>
              <a:rPr lang="en-US" sz="1700" b="1" dirty="0"/>
              <a:t>true random numbers at low cost </a:t>
            </a:r>
            <a:r>
              <a:rPr lang="en-US" sz="1700" dirty="0"/>
              <a:t>on </a:t>
            </a:r>
            <a:r>
              <a:rPr lang="en-US" sz="1700" b="1" dirty="0"/>
              <a:t>a</a:t>
            </a:r>
            <a:r>
              <a:rPr lang="en-US" sz="1700" dirty="0"/>
              <a:t> </a:t>
            </a:r>
            <a:r>
              <a:rPr lang="en-US" sz="1700" b="1" dirty="0"/>
              <a:t>wide range</a:t>
            </a:r>
            <a:r>
              <a:rPr lang="en-US" sz="1700" dirty="0"/>
              <a:t> of systems</a:t>
            </a:r>
            <a:endParaRPr lang="tr-TR" sz="1700" b="1" u="sng" dirty="0"/>
          </a:p>
          <a:p>
            <a:pPr marL="0" indent="0">
              <a:buNone/>
            </a:pPr>
            <a:r>
              <a:rPr lang="tr-TR" sz="1700" b="1" u="sng" dirty="0">
                <a:solidFill>
                  <a:srgbClr val="C00000"/>
                </a:solidFill>
              </a:rPr>
              <a:t>Problem:</a:t>
            </a:r>
            <a:r>
              <a:rPr lang="tr-TR" sz="1700" dirty="0">
                <a:solidFill>
                  <a:srgbClr val="C00000"/>
                </a:solidFill>
              </a:rPr>
              <a:t>  </a:t>
            </a:r>
            <a:r>
              <a:rPr lang="tr-TR" sz="1700" dirty="0" err="1">
                <a:solidFill>
                  <a:srgbClr val="C00000"/>
                </a:solidFill>
              </a:rPr>
              <a:t>There</a:t>
            </a:r>
            <a:r>
              <a:rPr lang="tr-TR" sz="1700" dirty="0">
                <a:solidFill>
                  <a:srgbClr val="C00000"/>
                </a:solidFill>
              </a:rPr>
              <a:t> is </a:t>
            </a:r>
            <a:r>
              <a:rPr lang="tr-TR" sz="1700" dirty="0" err="1">
                <a:solidFill>
                  <a:srgbClr val="C00000"/>
                </a:solidFill>
              </a:rPr>
              <a:t>no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end-to-end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system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design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for</a:t>
            </a:r>
            <a:r>
              <a:rPr lang="tr-TR" sz="1700" dirty="0">
                <a:solidFill>
                  <a:srgbClr val="C00000"/>
                </a:solidFill>
              </a:rPr>
              <a:t> DRAM-</a:t>
            </a:r>
            <a:r>
              <a:rPr lang="tr-TR" sz="1700" dirty="0" err="1">
                <a:solidFill>
                  <a:srgbClr val="C00000"/>
                </a:solidFill>
              </a:rPr>
              <a:t>based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TRNGs</a:t>
            </a:r>
            <a:endParaRPr lang="tr-TR" sz="1700" dirty="0">
              <a:solidFill>
                <a:srgbClr val="C0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tr-TR" sz="1700" dirty="0" err="1">
                <a:solidFill>
                  <a:srgbClr val="C00000"/>
                </a:solidFill>
              </a:rPr>
              <a:t>Interference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between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regular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memory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requests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dirty="0" err="1">
                <a:solidFill>
                  <a:srgbClr val="C00000"/>
                </a:solidFill>
              </a:rPr>
              <a:t>and</a:t>
            </a:r>
            <a:r>
              <a:rPr lang="tr-TR" sz="1700" dirty="0">
                <a:solidFill>
                  <a:srgbClr val="C00000"/>
                </a:solidFill>
              </a:rPr>
              <a:t> RNG </a:t>
            </a:r>
            <a:r>
              <a:rPr lang="tr-TR" sz="1700" dirty="0" err="1">
                <a:solidFill>
                  <a:srgbClr val="C00000"/>
                </a:solidFill>
              </a:rPr>
              <a:t>requests</a:t>
            </a:r>
            <a:r>
              <a:rPr lang="tr-TR" sz="1700" dirty="0">
                <a:sym typeface="Wingdings" pitchFamily="2" charset="2"/>
              </a:rPr>
              <a:t>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significantly</a:t>
            </a:r>
            <a:r>
              <a:rPr lang="tr-TR" sz="17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slows</a:t>
            </a:r>
            <a:r>
              <a:rPr lang="tr-TR" sz="17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down</a:t>
            </a:r>
            <a:r>
              <a:rPr lang="tr-TR" sz="17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tr-TR" sz="1700" dirty="0" err="1">
                <a:solidFill>
                  <a:srgbClr val="C00000"/>
                </a:solidFill>
                <a:sym typeface="Wingdings" pitchFamily="2" charset="2"/>
              </a:rPr>
              <a:t>concurrently</a:t>
            </a:r>
            <a:r>
              <a:rPr lang="tr-TR" sz="17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tr-TR" sz="1700" dirty="0" err="1">
                <a:solidFill>
                  <a:srgbClr val="C00000"/>
                </a:solidFill>
                <a:sym typeface="Wingdings" pitchFamily="2" charset="2"/>
              </a:rPr>
              <a:t>running</a:t>
            </a:r>
            <a:r>
              <a:rPr lang="tr-TR" sz="17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tr-TR" sz="1700" dirty="0" err="1">
                <a:solidFill>
                  <a:srgbClr val="C00000"/>
                </a:solidFill>
                <a:sym typeface="Wingdings" pitchFamily="2" charset="2"/>
              </a:rPr>
              <a:t>applications</a:t>
            </a:r>
            <a:endParaRPr lang="tr-TR" sz="1700" dirty="0">
              <a:solidFill>
                <a:srgbClr val="C00000"/>
              </a:solidFill>
              <a:sym typeface="Wingdings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tr-TR" sz="1700" dirty="0">
                <a:solidFill>
                  <a:srgbClr val="C00000"/>
                </a:solidFill>
              </a:rPr>
              <a:t>U</a:t>
            </a:r>
            <a:r>
              <a:rPr lang="en-US" sz="1700" dirty="0" err="1">
                <a:solidFill>
                  <a:srgbClr val="C00000"/>
                </a:solidFill>
              </a:rPr>
              <a:t>nfair</a:t>
            </a:r>
            <a:r>
              <a:rPr lang="en-US" sz="1700" dirty="0">
                <a:solidFill>
                  <a:srgbClr val="C00000"/>
                </a:solidFill>
              </a:rPr>
              <a:t> prioritization of </a:t>
            </a:r>
            <a:r>
              <a:rPr lang="tr-TR" sz="1700" dirty="0">
                <a:solidFill>
                  <a:srgbClr val="C00000"/>
                </a:solidFill>
              </a:rPr>
              <a:t>RNG </a:t>
            </a:r>
            <a:r>
              <a:rPr lang="en-US" sz="1700" dirty="0">
                <a:solidFill>
                  <a:srgbClr val="C00000"/>
                </a:solidFill>
              </a:rPr>
              <a:t>applications</a:t>
            </a:r>
            <a:r>
              <a:rPr lang="tr-TR" sz="1700" dirty="0">
                <a:solidFill>
                  <a:srgbClr val="C00000"/>
                </a:solidFill>
              </a:rPr>
              <a:t>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degrades</a:t>
            </a:r>
            <a:r>
              <a:rPr lang="tr-TR" sz="17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system</a:t>
            </a:r>
            <a:r>
              <a:rPr lang="tr-TR" sz="17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fairness</a:t>
            </a:r>
            <a:endParaRPr lang="tr-TR" sz="1700" b="1" dirty="0">
              <a:solidFill>
                <a:srgbClr val="C00000"/>
              </a:solidFill>
              <a:sym typeface="Wingdings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tr-TR" sz="1700" dirty="0">
                <a:solidFill>
                  <a:srgbClr val="C00000"/>
                </a:solidFill>
              </a:rPr>
              <a:t>H</a:t>
            </a:r>
            <a:r>
              <a:rPr lang="en-US" sz="1700" dirty="0" err="1">
                <a:solidFill>
                  <a:srgbClr val="C00000"/>
                </a:solidFill>
              </a:rPr>
              <a:t>igh</a:t>
            </a:r>
            <a:r>
              <a:rPr lang="en-US" sz="1700" dirty="0">
                <a:solidFill>
                  <a:srgbClr val="C00000"/>
                </a:solidFill>
              </a:rPr>
              <a:t> latency of</a:t>
            </a:r>
            <a:r>
              <a:rPr lang="tr-TR" sz="1700" dirty="0">
                <a:solidFill>
                  <a:srgbClr val="C00000"/>
                </a:solidFill>
              </a:rPr>
              <a:t> D</a:t>
            </a:r>
            <a:r>
              <a:rPr lang="en-US" sz="1700" dirty="0">
                <a:solidFill>
                  <a:srgbClr val="C00000"/>
                </a:solidFill>
              </a:rPr>
              <a:t>RAM-based TRNGs</a:t>
            </a:r>
            <a:r>
              <a:rPr lang="tr-TR" sz="1700" dirty="0">
                <a:sym typeface="Wingdings" pitchFamily="2" charset="2"/>
              </a:rPr>
              <a:t>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degrades</a:t>
            </a:r>
            <a:r>
              <a:rPr lang="tr-TR" sz="17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the</a:t>
            </a:r>
            <a:r>
              <a:rPr lang="tr-TR" sz="1700" b="1" dirty="0">
                <a:solidFill>
                  <a:srgbClr val="C00000"/>
                </a:solidFill>
                <a:sym typeface="Wingdings" pitchFamily="2" charset="2"/>
              </a:rPr>
              <a:t> RNG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applications</a:t>
            </a:r>
            <a:r>
              <a:rPr lang="tr-TR" sz="1700" b="1" dirty="0">
                <a:solidFill>
                  <a:srgbClr val="C00000"/>
                </a:solidFill>
                <a:sym typeface="Wingdings" pitchFamily="2" charset="2"/>
              </a:rPr>
              <a:t>’ </a:t>
            </a:r>
            <a:r>
              <a:rPr lang="tr-TR" sz="1700" b="1" dirty="0" err="1">
                <a:solidFill>
                  <a:srgbClr val="C00000"/>
                </a:solidFill>
                <a:sym typeface="Wingdings" pitchFamily="2" charset="2"/>
              </a:rPr>
              <a:t>performance</a:t>
            </a:r>
            <a:endParaRPr lang="tr-TR" sz="1700" b="1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1700" b="1" u="sng" dirty="0" err="1">
                <a:solidFill>
                  <a:schemeClr val="accent5">
                    <a:lumMod val="75000"/>
                  </a:schemeClr>
                </a:solidFill>
              </a:rPr>
              <a:t>Goal</a:t>
            </a:r>
            <a:r>
              <a:rPr lang="tr-TR" sz="1700" b="1" u="sng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tr-TR" sz="1700" dirty="0">
                <a:solidFill>
                  <a:schemeClr val="accent5">
                    <a:lumMod val="75000"/>
                  </a:schemeClr>
                </a:solidFill>
              </a:rPr>
              <a:t> A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low-cost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and</a:t>
            </a:r>
            <a:r>
              <a:rPr lang="tr-TR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high-performance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end-to-end system design for DRAM-based</a:t>
            </a:r>
            <a:r>
              <a:rPr lang="tr-TR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1700" dirty="0" err="1">
                <a:solidFill>
                  <a:schemeClr val="accent5">
                    <a:lumMod val="75000"/>
                  </a:schemeClr>
                </a:solidFill>
              </a:rPr>
              <a:t>TRNGs</a:t>
            </a:r>
            <a:endParaRPr lang="tr-TR" sz="17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1700" b="1" u="sng" dirty="0">
                <a:solidFill>
                  <a:schemeClr val="accent6">
                    <a:lumMod val="75000"/>
                  </a:schemeClr>
                </a:solidFill>
              </a:rPr>
              <a:t>DR-</a:t>
            </a:r>
            <a:r>
              <a:rPr lang="tr-TR" sz="1700" b="1" u="sng" dirty="0" err="1">
                <a:solidFill>
                  <a:schemeClr val="accent6">
                    <a:lumMod val="75000"/>
                  </a:schemeClr>
                </a:solidFill>
              </a:rPr>
              <a:t>STRaNGe</a:t>
            </a:r>
            <a:r>
              <a:rPr lang="tr-TR" sz="1700" b="1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end-to-end system design for DRAM-based TRNGs that </a:t>
            </a:r>
            <a:endParaRPr lang="tr-TR" sz="17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Cambria" panose="02040503050406030204" pitchFamily="18" charset="0"/>
              <a:buChar char="-"/>
            </a:pP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educes the interference </a:t>
            </a:r>
            <a:r>
              <a:rPr lang="tr-TR" sz="1700" b="1" dirty="0" err="1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1700" b="1" dirty="0" err="1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1700" b="1" dirty="0" err="1">
                <a:solidFill>
                  <a:schemeClr val="accent6">
                    <a:lumMod val="75000"/>
                  </a:schemeClr>
                </a:solidFill>
              </a:rPr>
              <a:t>memory</a:t>
            </a: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1700" b="1" dirty="0" err="1">
                <a:solidFill>
                  <a:schemeClr val="accent6">
                    <a:lumMod val="75000"/>
                  </a:schemeClr>
                </a:solidFill>
              </a:rPr>
              <a:t>requests</a:t>
            </a: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1700" b="1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 RNG </a:t>
            </a:r>
            <a:r>
              <a:rPr lang="tr-TR" sz="1700" b="1" dirty="0" err="1">
                <a:solidFill>
                  <a:schemeClr val="accent6">
                    <a:lumMod val="75000"/>
                  </a:schemeClr>
                </a:solidFill>
              </a:rPr>
              <a:t>requests</a:t>
            </a: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by </a:t>
            </a:r>
            <a:r>
              <a:rPr lang="tr-TR" sz="1700" dirty="0" err="1">
                <a:solidFill>
                  <a:schemeClr val="accent6">
                    <a:lumMod val="75000"/>
                  </a:schemeClr>
                </a:solidFill>
              </a:rPr>
              <a:t>separating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1700" dirty="0" err="1">
                <a:solidFill>
                  <a:schemeClr val="accent6">
                    <a:lumMod val="75000"/>
                  </a:schemeClr>
                </a:solidFill>
              </a:rPr>
              <a:t>them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in the memory controller</a:t>
            </a:r>
            <a:endParaRPr lang="tr-TR" sz="17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Cambria" panose="02040503050406030204" pitchFamily="18" charset="0"/>
              <a:buChar char="-"/>
            </a:pP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</a:rPr>
              <a:t>mproves</a:t>
            </a: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fairness across applications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with an RNG-aware memory request scheduler</a:t>
            </a:r>
            <a:endParaRPr lang="tr-TR" sz="17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Cambria" panose="02040503050406030204" pitchFamily="18" charset="0"/>
              <a:buChar char="-"/>
            </a:pPr>
            <a:r>
              <a:rPr lang="tr-TR" sz="1700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ides the large TRNG latencies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using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a random number buffering mechanism combined with a new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DRAM idleness </a:t>
            </a:r>
            <a:r>
              <a:rPr lang="tr-TR" sz="1700" dirty="0" err="1">
                <a:solidFill>
                  <a:schemeClr val="accent6">
                    <a:lumMod val="75000"/>
                  </a:schemeClr>
                </a:solidFill>
              </a:rPr>
              <a:t>predictor</a:t>
            </a:r>
            <a:endParaRPr lang="tr-TR" sz="17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1700" b="1" u="sng" dirty="0" err="1">
                <a:solidFill>
                  <a:schemeClr val="accent1">
                    <a:lumMod val="75000"/>
                  </a:schemeClr>
                </a:solidFill>
              </a:rPr>
              <a:t>Results</a:t>
            </a:r>
            <a:r>
              <a:rPr lang="tr-TR" sz="1700" b="1" u="sng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tr-TR" sz="1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DR-</a:t>
            </a:r>
            <a:r>
              <a:rPr lang="tr-TR" sz="1700" dirty="0" err="1">
                <a:solidFill>
                  <a:schemeClr val="accent1">
                    <a:lumMod val="75000"/>
                  </a:schemeClr>
                </a:solidFill>
              </a:rPr>
              <a:t>STRaNGe</a:t>
            </a:r>
            <a:endParaRPr lang="tr-TR" sz="17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Cambria" panose="02040503050406030204" pitchFamily="18" charset="0"/>
              <a:buChar char="-"/>
            </a:pP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700" dirty="0" err="1">
                <a:solidFill>
                  <a:schemeClr val="accent1">
                    <a:lumMod val="75000"/>
                  </a:schemeClr>
                </a:solidFill>
              </a:rPr>
              <a:t>mproves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tr-TR" sz="1700" dirty="0" err="1">
                <a:solidFill>
                  <a:schemeClr val="accent1">
                    <a:lumMod val="75000"/>
                  </a:schemeClr>
                </a:solidFill>
              </a:rPr>
              <a:t>average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performance of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non-RNG 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tr-TR" sz="1700" b="1" dirty="0">
                <a:solidFill>
                  <a:schemeClr val="accent1">
                    <a:lumMod val="75000"/>
                  </a:schemeClr>
                </a:solidFill>
              </a:rPr>
              <a:t>17.9%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and RNG 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tr-TR" sz="1700" b="1" dirty="0">
                <a:solidFill>
                  <a:schemeClr val="accent1">
                    <a:lumMod val="75000"/>
                  </a:schemeClr>
                </a:solidFill>
              </a:rPr>
              <a:t>25.1%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applications</a:t>
            </a:r>
            <a:endParaRPr lang="tr-TR" sz="17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Cambria" panose="02040503050406030204" pitchFamily="18" charset="0"/>
              <a:buChar char="-"/>
            </a:pPr>
            <a:r>
              <a:rPr lang="tr-TR" sz="1700" dirty="0" err="1">
                <a:solidFill>
                  <a:schemeClr val="accent1">
                    <a:lumMod val="75000"/>
                  </a:schemeClr>
                </a:solidFill>
              </a:rPr>
              <a:t>Improves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7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700" dirty="0" err="1">
                <a:solidFill>
                  <a:schemeClr val="accent1">
                    <a:lumMod val="75000"/>
                  </a:schemeClr>
                </a:solidFill>
              </a:rPr>
              <a:t>average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system fairness 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32.1%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when generating random numbers </a:t>
            </a:r>
            <a:br>
              <a:rPr lang="tr-TR" sz="1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at a 5 Gb/s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throughput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>
              <a:buFont typeface="Cambria" panose="02040503050406030204" pitchFamily="18" charset="0"/>
              <a:buChar char="-"/>
            </a:pP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educes </a:t>
            </a:r>
            <a:r>
              <a:rPr lang="tr-TR" sz="17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700" dirty="0" err="1">
                <a:solidFill>
                  <a:schemeClr val="accent1">
                    <a:lumMod val="75000"/>
                  </a:schemeClr>
                </a:solidFill>
              </a:rPr>
              <a:t>average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energy consumption 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21%</a:t>
            </a:r>
            <a:r>
              <a:rPr lang="tr-TR" sz="17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9353B40-834C-4B43-B646-66E3DF8E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9875278-027D-4414-9E1F-8E9C7E32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58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09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F5C38135-C31C-4859-BE70-466908B3B653}"/>
              </a:ext>
            </a:extLst>
          </p:cNvPr>
          <p:cNvSpPr/>
          <p:nvPr/>
        </p:nvSpPr>
        <p:spPr>
          <a:xfrm>
            <a:off x="0" y="-126999"/>
            <a:ext cx="9144000" cy="2786310"/>
          </a:xfrm>
          <a:prstGeom prst="rect">
            <a:avLst/>
          </a:prstGeom>
          <a:solidFill>
            <a:srgbClr val="DC30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9EEB02B-BE3F-47E1-A018-F06E2E333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285" y="555804"/>
            <a:ext cx="8803430" cy="1606556"/>
          </a:xfrm>
        </p:spPr>
        <p:txBody>
          <a:bodyPr>
            <a:normAutofit fontScale="90000"/>
          </a:bodyPr>
          <a:lstStyle/>
          <a:p>
            <a:r>
              <a:rPr lang="tr-TR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DR-</a:t>
            </a:r>
            <a:r>
              <a:rPr lang="tr-TR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STRaNGe</a:t>
            </a:r>
            <a:r>
              <a:rPr lang="tr-TR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br>
              <a:rPr lang="tr-TR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tr-TR" sz="31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End-to-End</a:t>
            </a:r>
            <a:r>
              <a:rPr lang="tr-TR" sz="31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31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System</a:t>
            </a:r>
            <a:r>
              <a:rPr lang="tr-TR" sz="31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Design </a:t>
            </a:r>
            <a:br>
              <a:rPr lang="tr-TR" sz="31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tr-TR" sz="31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tr-TR" sz="31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DRAM-</a:t>
            </a:r>
            <a:r>
              <a:rPr lang="tr-TR" sz="31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based</a:t>
            </a:r>
            <a:r>
              <a:rPr lang="tr-TR" sz="31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True </a:t>
            </a:r>
            <a:r>
              <a:rPr lang="tr-TR" sz="31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Random</a:t>
            </a:r>
            <a:r>
              <a:rPr lang="tr-TR" sz="31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31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Number</a:t>
            </a:r>
            <a:r>
              <a:rPr lang="tr-TR" sz="31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31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Generators</a:t>
            </a:r>
            <a:endParaRPr lang="tr-TR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6389CBC-1C94-4528-B5C8-39BE89BA7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283" y="3017899"/>
            <a:ext cx="8355434" cy="1505367"/>
          </a:xfrm>
        </p:spPr>
        <p:txBody>
          <a:bodyPr>
            <a:noAutofit/>
          </a:bodyPr>
          <a:lstStyle/>
          <a:p>
            <a:r>
              <a:rPr lang="tr-TR" b="1" u="sng" dirty="0">
                <a:solidFill>
                  <a:srgbClr val="262626"/>
                </a:solidFill>
              </a:rPr>
              <a:t>F. Nisa Bostancı</a:t>
            </a:r>
          </a:p>
          <a:p>
            <a:r>
              <a:rPr lang="tr-TR" b="1" dirty="0" err="1">
                <a:solidFill>
                  <a:srgbClr val="262626"/>
                </a:solidFill>
              </a:rPr>
              <a:t>Ataberk</a:t>
            </a:r>
            <a:r>
              <a:rPr lang="tr-TR" b="1" dirty="0">
                <a:solidFill>
                  <a:srgbClr val="262626"/>
                </a:solidFill>
              </a:rPr>
              <a:t> Olgun   </a:t>
            </a:r>
            <a:r>
              <a:rPr lang="tr-TR" b="1" dirty="0" err="1">
                <a:solidFill>
                  <a:srgbClr val="262626"/>
                </a:solidFill>
              </a:rPr>
              <a:t>Lois</a:t>
            </a:r>
            <a:r>
              <a:rPr lang="tr-TR" b="1" dirty="0">
                <a:solidFill>
                  <a:srgbClr val="262626"/>
                </a:solidFill>
              </a:rPr>
              <a:t> </a:t>
            </a:r>
            <a:r>
              <a:rPr lang="tr-TR" b="1" dirty="0" err="1">
                <a:solidFill>
                  <a:srgbClr val="262626"/>
                </a:solidFill>
              </a:rPr>
              <a:t>Orosa</a:t>
            </a:r>
            <a:r>
              <a:rPr lang="tr-TR" b="1" dirty="0">
                <a:solidFill>
                  <a:srgbClr val="262626"/>
                </a:solidFill>
              </a:rPr>
              <a:t>   A. Giray Yağlıkçı</a:t>
            </a:r>
          </a:p>
          <a:p>
            <a:r>
              <a:rPr lang="tr-TR" b="1" dirty="0" err="1">
                <a:solidFill>
                  <a:srgbClr val="262626"/>
                </a:solidFill>
              </a:rPr>
              <a:t>Jeremie</a:t>
            </a:r>
            <a:r>
              <a:rPr lang="tr-TR" b="1" dirty="0">
                <a:solidFill>
                  <a:srgbClr val="262626"/>
                </a:solidFill>
              </a:rPr>
              <a:t> S. Kim   Hasan Hassan    Oğuz Ergin   Onur Mutlu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C59CA5C-0D15-49C8-A3D0-B2AAA002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8050" y="6356351"/>
            <a:ext cx="3086100" cy="3651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C7595620-9FC7-44DE-8AD8-D8AC09ABF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8723" y="5195751"/>
            <a:ext cx="2251491" cy="43314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7BF99127-D767-4543-86FE-A8DB9F03BF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0" t="33599" r="12247" b="30996"/>
          <a:stretch/>
        </p:blipFill>
        <p:spPr>
          <a:xfrm>
            <a:off x="1101760" y="6010351"/>
            <a:ext cx="2665416" cy="458568"/>
          </a:xfrm>
          <a:prstGeom prst="rect">
            <a:avLst/>
          </a:prstGeom>
        </p:spPr>
      </p:pic>
      <p:pic>
        <p:nvPicPr>
          <p:cNvPr id="15" name="Picture 4" descr="TOBB ETÜ">
            <a:extLst>
              <a:ext uri="{FF2B5EF4-FFF2-40B4-BE49-F238E27FC236}">
                <a16:creationId xmlns:a16="http://schemas.microsoft.com/office/drawing/2014/main" id="{D0B0B550-1715-40CE-8264-699B08021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87" y="5912773"/>
            <a:ext cx="2451463" cy="65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 4">
            <a:extLst>
              <a:ext uri="{FF2B5EF4-FFF2-40B4-BE49-F238E27FC236}">
                <a16:creationId xmlns:a16="http://schemas.microsoft.com/office/drawing/2014/main" id="{BA72FE7F-5E10-4056-A53C-3059158BB11C}"/>
              </a:ext>
            </a:extLst>
          </p:cNvPr>
          <p:cNvGrpSpPr/>
          <p:nvPr/>
        </p:nvGrpSpPr>
        <p:grpSpPr>
          <a:xfrm>
            <a:off x="5162387" y="5097116"/>
            <a:ext cx="2806679" cy="620249"/>
            <a:chOff x="4914664" y="4975277"/>
            <a:chExt cx="3161894" cy="698748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EA7E4AF-A1B2-4824-B584-0B7BFEAD18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92" b="1426"/>
            <a:stretch/>
          </p:blipFill>
          <p:spPr bwMode="auto">
            <a:xfrm>
              <a:off x="5988114" y="4975277"/>
              <a:ext cx="2088444" cy="69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F3FB1118-DD2D-45FA-85E4-763F23D153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94" b="9239"/>
            <a:stretch/>
          </p:blipFill>
          <p:spPr bwMode="auto">
            <a:xfrm>
              <a:off x="4914664" y="5064446"/>
              <a:ext cx="1073450" cy="485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909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26589B-38AD-4D2A-963C-816671AF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Memory </a:t>
            </a:r>
            <a:r>
              <a:rPr lang="tr-TR" dirty="0" err="1"/>
              <a:t>Request</a:t>
            </a:r>
            <a:r>
              <a:rPr lang="tr-TR" dirty="0"/>
              <a:t> </a:t>
            </a:r>
            <a:r>
              <a:rPr lang="tr-TR" dirty="0" err="1"/>
              <a:t>Scheduling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A55F4C-607A-4867-936B-0F4E9C60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4" y="1088967"/>
            <a:ext cx="9010994" cy="5087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/>
              <a:t>Commonly</a:t>
            </a:r>
            <a:r>
              <a:rPr lang="tr-TR" sz="2400" dirty="0"/>
              <a:t> </a:t>
            </a:r>
            <a:r>
              <a:rPr lang="tr-TR" sz="2400" dirty="0" err="1"/>
              <a:t>used</a:t>
            </a:r>
            <a:r>
              <a:rPr lang="tr-TR" sz="2400" dirty="0"/>
              <a:t> </a:t>
            </a:r>
            <a:r>
              <a:rPr lang="tr-TR" sz="2400" dirty="0" err="1"/>
              <a:t>memory</a:t>
            </a:r>
            <a:r>
              <a:rPr lang="tr-TR" sz="2400" dirty="0"/>
              <a:t> </a:t>
            </a:r>
            <a:r>
              <a:rPr lang="tr-TR" sz="2400" dirty="0" err="1"/>
              <a:t>request</a:t>
            </a:r>
            <a:r>
              <a:rPr lang="tr-TR" sz="2400" dirty="0"/>
              <a:t> </a:t>
            </a:r>
            <a:r>
              <a:rPr lang="tr-TR" sz="2400" dirty="0" err="1"/>
              <a:t>schedulers</a:t>
            </a:r>
            <a:r>
              <a:rPr lang="tr-TR" sz="2400" dirty="0"/>
              <a:t> </a:t>
            </a:r>
            <a:r>
              <a:rPr lang="tr-TR" sz="2400" dirty="0" err="1"/>
              <a:t>aim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chemeClr val="accent6">
                    <a:lumMod val="75000"/>
                  </a:schemeClr>
                </a:solidFill>
              </a:rPr>
              <a:t>maximize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6">
                    <a:lumMod val="75000"/>
                  </a:schemeClr>
                </a:solidFill>
              </a:rPr>
              <a:t>throughput</a:t>
            </a:r>
            <a:r>
              <a:rPr lang="tr-T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leveraging</a:t>
            </a:r>
            <a:r>
              <a:rPr lang="tr-TR" sz="2400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row</a:t>
            </a:r>
            <a:r>
              <a:rPr lang="tr-TR" sz="2400" b="1" dirty="0"/>
              <a:t> </a:t>
            </a:r>
            <a:r>
              <a:rPr lang="tr-TR" sz="2400" b="1" dirty="0" err="1"/>
              <a:t>buffer</a:t>
            </a:r>
            <a:r>
              <a:rPr lang="tr-TR" sz="2400" b="1" dirty="0"/>
              <a:t> </a:t>
            </a:r>
            <a:r>
              <a:rPr lang="tr-TR" sz="2400" b="1" dirty="0" err="1"/>
              <a:t>locality</a:t>
            </a:r>
            <a:endParaRPr lang="tr-TR" sz="2400" b="1" dirty="0"/>
          </a:p>
          <a:p>
            <a:pPr marL="914400" lvl="1" indent="-457200">
              <a:buAutoNum type="arabicParenBoth"/>
            </a:pP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b="1" dirty="0" err="1"/>
              <a:t>open</a:t>
            </a:r>
            <a:r>
              <a:rPr lang="tr-TR" b="1" dirty="0"/>
              <a:t> </a:t>
            </a:r>
            <a:r>
              <a:rPr lang="tr-TR" b="1" dirty="0" err="1"/>
              <a:t>rows</a:t>
            </a:r>
            <a:r>
              <a:rPr lang="tr-TR" b="1" dirty="0"/>
              <a:t>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requests</a:t>
            </a:r>
            <a:endParaRPr lang="tr-TR" dirty="0"/>
          </a:p>
          <a:p>
            <a:pPr marL="914400" lvl="1" indent="-457200">
              <a:buAutoNum type="arabicParenBoth"/>
            </a:pPr>
            <a:r>
              <a:rPr lang="tr-TR" dirty="0"/>
              <a:t> </a:t>
            </a:r>
            <a:r>
              <a:rPr lang="tr-TR" i="1" dirty="0" err="1"/>
              <a:t>Older</a:t>
            </a:r>
            <a:r>
              <a:rPr lang="tr-TR" dirty="0"/>
              <a:t> </a:t>
            </a:r>
            <a:r>
              <a:rPr lang="tr-TR" dirty="0" err="1"/>
              <a:t>requests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i="1" dirty="0" err="1"/>
              <a:t>younger</a:t>
            </a:r>
            <a:r>
              <a:rPr lang="tr-TR" i="1" dirty="0"/>
              <a:t> </a:t>
            </a:r>
            <a:r>
              <a:rPr lang="tr-TR" dirty="0" err="1"/>
              <a:t>ones</a:t>
            </a:r>
            <a:endParaRPr lang="tr-TR" dirty="0"/>
          </a:p>
          <a:p>
            <a:pPr marL="457200" indent="-457200">
              <a:buAutoNum type="arabicParenBoth"/>
            </a:pPr>
            <a:endParaRPr lang="tr-TR" sz="2000" dirty="0">
              <a:solidFill>
                <a:schemeClr val="accent1"/>
              </a:solidFill>
            </a:endParaRPr>
          </a:p>
          <a:p>
            <a:pPr marL="457200" indent="-457200">
              <a:buAutoNum type="arabicParenBoth"/>
            </a:pPr>
            <a:endParaRPr lang="tr-TR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1"/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F54034-1D96-4B15-AFB8-C7BE3591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23E8204-8A40-4319-AD35-DC2CC50C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6</a:t>
            </a:fld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DD870D4-4921-4A84-A2D0-7D2073F5BA3A}"/>
              </a:ext>
            </a:extLst>
          </p:cNvPr>
          <p:cNvSpPr/>
          <p:nvPr/>
        </p:nvSpPr>
        <p:spPr>
          <a:xfrm>
            <a:off x="1661681" y="2792058"/>
            <a:ext cx="3164666" cy="2987731"/>
          </a:xfrm>
          <a:prstGeom prst="roundRect">
            <a:avLst>
              <a:gd name="adj" fmla="val 10656"/>
            </a:avLst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  <a:ea typeface="Roboto" panose="02000000000000000000" pitchFamily="2" charset="0"/>
              </a:rPr>
              <a:t>Request</a:t>
            </a:r>
            <a:r>
              <a:rPr lang="tr-TR" sz="2400" b="1" dirty="0">
                <a:solidFill>
                  <a:schemeClr val="tx1"/>
                </a:solidFill>
                <a:ea typeface="Roboto" panose="02000000000000000000" pitchFamily="2" charset="0"/>
              </a:rPr>
              <a:t> </a:t>
            </a:r>
            <a:r>
              <a:rPr lang="tr-TR" sz="2400" b="1" dirty="0" err="1">
                <a:solidFill>
                  <a:schemeClr val="tx1"/>
                </a:solidFill>
                <a:ea typeface="Roboto" panose="02000000000000000000" pitchFamily="2" charset="0"/>
              </a:rPr>
              <a:t>Scheduler</a:t>
            </a:r>
            <a:endParaRPr lang="tr-TR" sz="2400" b="1" dirty="0">
              <a:solidFill>
                <a:schemeClr val="tx1"/>
              </a:solidFill>
              <a:ea typeface="Roboto" panose="02000000000000000000" pitchFamily="2" charset="0"/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C5B5156-6F6C-4B08-8184-EFFE9B092494}"/>
              </a:ext>
            </a:extLst>
          </p:cNvPr>
          <p:cNvSpPr/>
          <p:nvPr/>
        </p:nvSpPr>
        <p:spPr>
          <a:xfrm>
            <a:off x="5725483" y="2774659"/>
            <a:ext cx="2365572" cy="3005130"/>
          </a:xfrm>
          <a:prstGeom prst="roundRect">
            <a:avLst>
              <a:gd name="adj" fmla="val 10656"/>
            </a:avLst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b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DRAM </a:t>
            </a:r>
            <a:r>
              <a:rPr lang="tr-TR" sz="24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Module</a:t>
            </a:r>
            <a:endParaRPr lang="tr-TR" sz="2400" b="1" dirty="0">
              <a:solidFill>
                <a:schemeClr val="tx1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88DDC18-719F-4586-82C5-5E8F52D1642C}"/>
              </a:ext>
            </a:extLst>
          </p:cNvPr>
          <p:cNvSpPr/>
          <p:nvPr/>
        </p:nvSpPr>
        <p:spPr>
          <a:xfrm>
            <a:off x="5889966" y="2981227"/>
            <a:ext cx="2076544" cy="27685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1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7A9AAFAE-8325-4669-8ADE-E770D0CF6A93}"/>
              </a:ext>
            </a:extLst>
          </p:cNvPr>
          <p:cNvCxnSpPr>
            <a:cxnSpLocks/>
          </p:cNvCxnSpPr>
          <p:nvPr/>
        </p:nvCxnSpPr>
        <p:spPr>
          <a:xfrm>
            <a:off x="4841399" y="4364986"/>
            <a:ext cx="88772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18B1296-B8C5-412D-AF0D-CEF35C47EAA2}"/>
              </a:ext>
            </a:extLst>
          </p:cNvPr>
          <p:cNvSpPr txBox="1"/>
          <p:nvPr/>
        </p:nvSpPr>
        <p:spPr>
          <a:xfrm rot="16200000">
            <a:off x="4240859" y="4253725"/>
            <a:ext cx="2096643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tr-TR" b="1" dirty="0"/>
              <a:t>Memory Channel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03B8C3A-E818-4303-81E9-51C8C5C7A471}"/>
              </a:ext>
            </a:extLst>
          </p:cNvPr>
          <p:cNvSpPr/>
          <p:nvPr/>
        </p:nvSpPr>
        <p:spPr>
          <a:xfrm>
            <a:off x="5889967" y="3334169"/>
            <a:ext cx="2076544" cy="27685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2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871B762-2426-499A-BBEB-8FDE81981180}"/>
              </a:ext>
            </a:extLst>
          </p:cNvPr>
          <p:cNvSpPr txBox="1"/>
          <p:nvPr/>
        </p:nvSpPr>
        <p:spPr>
          <a:xfrm>
            <a:off x="6748029" y="4049184"/>
            <a:ext cx="553998" cy="52322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tr-TR" sz="2400" dirty="0"/>
              <a:t>…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2AD3763C-D617-46FA-9365-492AA965BB0B}"/>
              </a:ext>
            </a:extLst>
          </p:cNvPr>
          <p:cNvSpPr/>
          <p:nvPr/>
        </p:nvSpPr>
        <p:spPr>
          <a:xfrm>
            <a:off x="1946932" y="3404635"/>
            <a:ext cx="2609620" cy="27685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Read (</a:t>
            </a:r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1)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6FBC78AF-E9DC-4DB4-9BC3-6D518DD1BABB}"/>
              </a:ext>
            </a:extLst>
          </p:cNvPr>
          <p:cNvSpPr/>
          <p:nvPr/>
        </p:nvSpPr>
        <p:spPr>
          <a:xfrm>
            <a:off x="1938476" y="3029790"/>
            <a:ext cx="2609620" cy="276853"/>
          </a:xfrm>
          <a:prstGeom prst="roundRect">
            <a:avLst>
              <a:gd name="adj" fmla="val 0"/>
            </a:avLst>
          </a:prstGeom>
          <a:solidFill>
            <a:srgbClr val="FFCCCC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Read (</a:t>
            </a:r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5)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0D016CAD-78A1-4776-B93C-16E7BBC6276C}"/>
              </a:ext>
            </a:extLst>
          </p:cNvPr>
          <p:cNvSpPr/>
          <p:nvPr/>
        </p:nvSpPr>
        <p:spPr>
          <a:xfrm>
            <a:off x="1948002" y="3786698"/>
            <a:ext cx="2609620" cy="27685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Read (</a:t>
            </a:r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2)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0E95ED1C-117F-43BB-B99E-AD50104A0DDE}"/>
              </a:ext>
            </a:extLst>
          </p:cNvPr>
          <p:cNvSpPr/>
          <p:nvPr/>
        </p:nvSpPr>
        <p:spPr>
          <a:xfrm>
            <a:off x="1948900" y="4208538"/>
            <a:ext cx="2609620" cy="27685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Read (</a:t>
            </a:r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1)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9EAB20F5-B159-4895-818D-E54AEDF3D79B}"/>
              </a:ext>
            </a:extLst>
          </p:cNvPr>
          <p:cNvSpPr txBox="1"/>
          <p:nvPr/>
        </p:nvSpPr>
        <p:spPr>
          <a:xfrm>
            <a:off x="588228" y="4929155"/>
            <a:ext cx="98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i="1" dirty="0" err="1">
                <a:latin typeface="Roboto" panose="02000000000000000000" pitchFamily="2" charset="0"/>
                <a:ea typeface="Roboto" panose="02000000000000000000" pitchFamily="2" charset="0"/>
              </a:rPr>
              <a:t>Older</a:t>
            </a:r>
            <a:endParaRPr lang="tr-TR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E0EB0310-7C08-4832-93E7-9836F40CFF08}"/>
              </a:ext>
            </a:extLst>
          </p:cNvPr>
          <p:cNvSpPr txBox="1"/>
          <p:nvPr/>
        </p:nvSpPr>
        <p:spPr>
          <a:xfrm>
            <a:off x="620302" y="2981227"/>
            <a:ext cx="101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err="1">
                <a:latin typeface="Roboto" panose="02000000000000000000" pitchFamily="2" charset="0"/>
                <a:ea typeface="Roboto" panose="02000000000000000000" pitchFamily="2" charset="0"/>
              </a:rPr>
              <a:t>Younger</a:t>
            </a:r>
            <a:endParaRPr lang="tr-TR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28159A2C-AB87-4990-BF79-1C236571F5AF}"/>
              </a:ext>
            </a:extLst>
          </p:cNvPr>
          <p:cNvCxnSpPr>
            <a:cxnSpLocks/>
          </p:cNvCxnSpPr>
          <p:nvPr/>
        </p:nvCxnSpPr>
        <p:spPr>
          <a:xfrm>
            <a:off x="1338402" y="3385789"/>
            <a:ext cx="0" cy="1543366"/>
          </a:xfrm>
          <a:prstGeom prst="line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ADBBFA46-5771-4EC9-9E4E-658E5A39C7F7}"/>
              </a:ext>
            </a:extLst>
          </p:cNvPr>
          <p:cNvSpPr/>
          <p:nvPr/>
        </p:nvSpPr>
        <p:spPr>
          <a:xfrm>
            <a:off x="5889966" y="4900615"/>
            <a:ext cx="2076544" cy="27685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10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C226FAAE-D3E5-4C0A-B9AF-E38FC7CE04E9}"/>
              </a:ext>
            </a:extLst>
          </p:cNvPr>
          <p:cNvSpPr/>
          <p:nvPr/>
        </p:nvSpPr>
        <p:spPr>
          <a:xfrm>
            <a:off x="5889966" y="3705583"/>
            <a:ext cx="2076544" cy="27685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3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86D0F73F-8428-4581-B82E-45110EAD6724}"/>
              </a:ext>
            </a:extLst>
          </p:cNvPr>
          <p:cNvSpPr/>
          <p:nvPr/>
        </p:nvSpPr>
        <p:spPr>
          <a:xfrm>
            <a:off x="1948002" y="4593332"/>
            <a:ext cx="2609620" cy="276853"/>
          </a:xfrm>
          <a:prstGeom prst="roundRect">
            <a:avLst>
              <a:gd name="adj" fmla="val 0"/>
            </a:avLst>
          </a:prstGeom>
          <a:solidFill>
            <a:srgbClr val="FFCCCC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Read (</a:t>
            </a:r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3)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103CF470-7BBE-4466-BD57-92A743452862}"/>
              </a:ext>
            </a:extLst>
          </p:cNvPr>
          <p:cNvSpPr/>
          <p:nvPr/>
        </p:nvSpPr>
        <p:spPr>
          <a:xfrm>
            <a:off x="1951263" y="4975395"/>
            <a:ext cx="2609620" cy="27685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Read (</a:t>
            </a:r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1)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A52786BC-2F68-44D4-8103-3158A1F32CC9}"/>
              </a:ext>
            </a:extLst>
          </p:cNvPr>
          <p:cNvSpPr txBox="1"/>
          <p:nvPr/>
        </p:nvSpPr>
        <p:spPr>
          <a:xfrm>
            <a:off x="5869997" y="4529201"/>
            <a:ext cx="207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Row</a:t>
            </a:r>
            <a:r>
              <a:rPr lang="tr-TR" b="1" dirty="0"/>
              <a:t> </a:t>
            </a:r>
            <a:r>
              <a:rPr lang="tr-TR" b="1" dirty="0" err="1"/>
              <a:t>Buffer</a:t>
            </a:r>
            <a:endParaRPr lang="tr-TR" b="1" dirty="0"/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41569EF1-DCD7-4D02-9C74-1E1C06CF1FCF}"/>
              </a:ext>
            </a:extLst>
          </p:cNvPr>
          <p:cNvSpPr/>
          <p:nvPr/>
        </p:nvSpPr>
        <p:spPr>
          <a:xfrm>
            <a:off x="5889966" y="4902844"/>
            <a:ext cx="2076544" cy="27685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1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8010CD0E-F3BD-4BE8-9B8C-8CAE134B8C55}"/>
              </a:ext>
            </a:extLst>
          </p:cNvPr>
          <p:cNvSpPr/>
          <p:nvPr/>
        </p:nvSpPr>
        <p:spPr>
          <a:xfrm>
            <a:off x="5889966" y="4905409"/>
            <a:ext cx="2076544" cy="276853"/>
          </a:xfrm>
          <a:prstGeom prst="roundRect">
            <a:avLst>
              <a:gd name="adj" fmla="val 0"/>
            </a:avLst>
          </a:prstGeom>
          <a:solidFill>
            <a:srgbClr val="FFCCCC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3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468B2882-B60C-405B-A0A0-F118CFAB57ED}"/>
              </a:ext>
            </a:extLst>
          </p:cNvPr>
          <p:cNvSpPr/>
          <p:nvPr/>
        </p:nvSpPr>
        <p:spPr>
          <a:xfrm>
            <a:off x="5889966" y="4907875"/>
            <a:ext cx="2076544" cy="27685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2</a:t>
            </a:r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99410029-1168-44AC-B110-5C3C30C92ABB}"/>
              </a:ext>
            </a:extLst>
          </p:cNvPr>
          <p:cNvSpPr/>
          <p:nvPr/>
        </p:nvSpPr>
        <p:spPr>
          <a:xfrm>
            <a:off x="5895164" y="4898050"/>
            <a:ext cx="2076544" cy="276853"/>
          </a:xfrm>
          <a:prstGeom prst="roundRect">
            <a:avLst>
              <a:gd name="adj" fmla="val 0"/>
            </a:avLst>
          </a:prstGeom>
          <a:solidFill>
            <a:srgbClr val="FFCCCC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Row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 5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325774DE-FD9F-4002-8BB8-48209C278F41}"/>
              </a:ext>
            </a:extLst>
          </p:cNvPr>
          <p:cNvSpPr/>
          <p:nvPr/>
        </p:nvSpPr>
        <p:spPr>
          <a:xfrm>
            <a:off x="165412" y="3708048"/>
            <a:ext cx="1029829" cy="355503"/>
          </a:xfrm>
          <a:prstGeom prst="roundRect">
            <a:avLst>
              <a:gd name="adj" fmla="val 0"/>
            </a:avLst>
          </a:prstGeom>
          <a:solidFill>
            <a:srgbClr val="FFCCCC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App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. A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24465141-CD5E-4477-880B-26024DD7CF87}"/>
              </a:ext>
            </a:extLst>
          </p:cNvPr>
          <p:cNvSpPr/>
          <p:nvPr/>
        </p:nvSpPr>
        <p:spPr>
          <a:xfrm>
            <a:off x="164963" y="4154562"/>
            <a:ext cx="1029829" cy="35550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App</a:t>
            </a:r>
            <a:r>
              <a:rPr lang="tr-TR" sz="2000" b="1" dirty="0">
                <a:solidFill>
                  <a:schemeClr val="tx1"/>
                </a:solidFill>
                <a:latin typeface="+mj-lt"/>
                <a:ea typeface="Roboto" panose="02000000000000000000" pitchFamily="2" charset="0"/>
              </a:rPr>
              <a:t>. B</a:t>
            </a:r>
          </a:p>
        </p:txBody>
      </p:sp>
    </p:spTree>
    <p:extLst>
      <p:ext uri="{BB962C8B-B14F-4D97-AF65-F5344CB8AC3E}">
        <p14:creationId xmlns:p14="http://schemas.microsoft.com/office/powerpoint/2010/main" val="38514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7" grpId="0" animBg="1"/>
      <p:bldP spid="2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E93FE2-DF41-402B-890D-30534CBF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Outline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7539831-0E8F-4DB3-A2FF-46D2CE31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5C860E4-72E6-41E4-846C-33B05F07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7</a:t>
            </a:fld>
            <a:endParaRPr lang="tr-TR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0530A8DA-CF64-4AC1-8A87-676886E26F8B}"/>
              </a:ext>
            </a:extLst>
          </p:cNvPr>
          <p:cNvSpPr/>
          <p:nvPr/>
        </p:nvSpPr>
        <p:spPr>
          <a:xfrm>
            <a:off x="133004" y="5483483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1830C7A0-725C-423F-85BD-88904E5CCE6C}"/>
              </a:ext>
            </a:extLst>
          </p:cNvPr>
          <p:cNvSpPr/>
          <p:nvPr/>
        </p:nvSpPr>
        <p:spPr>
          <a:xfrm>
            <a:off x="147614" y="4855472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935B2DA5-D4EC-4875-B561-C8083C3B4E9C}"/>
              </a:ext>
            </a:extLst>
          </p:cNvPr>
          <p:cNvSpPr/>
          <p:nvPr/>
        </p:nvSpPr>
        <p:spPr>
          <a:xfrm>
            <a:off x="147614" y="422322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E0D7F40E-7DD1-4928-8D2C-26272E78593F}"/>
              </a:ext>
            </a:extLst>
          </p:cNvPr>
          <p:cNvSpPr/>
          <p:nvPr/>
        </p:nvSpPr>
        <p:spPr>
          <a:xfrm>
            <a:off x="147615" y="359101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9F1BD745-1E1F-47B4-9222-34C626AACF08}"/>
              </a:ext>
            </a:extLst>
          </p:cNvPr>
          <p:cNvSpPr/>
          <p:nvPr/>
        </p:nvSpPr>
        <p:spPr>
          <a:xfrm>
            <a:off x="147615" y="2957285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A8679047-D10F-48DE-AFB9-E8DD5A82B097}"/>
              </a:ext>
            </a:extLst>
          </p:cNvPr>
          <p:cNvSpPr/>
          <p:nvPr/>
        </p:nvSpPr>
        <p:spPr>
          <a:xfrm>
            <a:off x="147615" y="2325038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D32EE4CA-0ADC-454E-9A8A-F1CE971A624A}"/>
              </a:ext>
            </a:extLst>
          </p:cNvPr>
          <p:cNvSpPr/>
          <p:nvPr/>
        </p:nvSpPr>
        <p:spPr>
          <a:xfrm>
            <a:off x="147615" y="1700012"/>
            <a:ext cx="8689917" cy="584064"/>
          </a:xfrm>
          <a:prstGeom prst="rect">
            <a:avLst/>
          </a:prstGeom>
          <a:solidFill>
            <a:srgbClr val="DC3096"/>
          </a:solidFill>
          <a:ln>
            <a:solidFill>
              <a:srgbClr val="DC3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60F1F9E2-FEFB-45A1-9BB8-1DF860B79A02}"/>
              </a:ext>
            </a:extLst>
          </p:cNvPr>
          <p:cNvSpPr/>
          <p:nvPr/>
        </p:nvSpPr>
        <p:spPr>
          <a:xfrm>
            <a:off x="147614" y="1074986"/>
            <a:ext cx="8689917" cy="5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İçerik Yer Tutucusu 2">
            <a:extLst>
              <a:ext uri="{FF2B5EF4-FFF2-40B4-BE49-F238E27FC236}">
                <a16:creationId xmlns:a16="http://schemas.microsoft.com/office/drawing/2014/main" id="{F4D92EB5-A5AF-42AB-8FEB-F043F31DE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79" y="1052546"/>
            <a:ext cx="8501842" cy="512441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Background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err="1">
                <a:solidFill>
                  <a:schemeClr val="bg1"/>
                </a:solidFill>
              </a:rPr>
              <a:t>Motivation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and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Goal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DR-</a:t>
            </a:r>
            <a:r>
              <a:rPr lang="tr-TR" sz="3600" dirty="0" err="1">
                <a:solidFill>
                  <a:schemeClr val="bg1"/>
                </a:solidFill>
              </a:rPr>
              <a:t>STRaNGe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</a:t>
            </a:r>
            <a:r>
              <a:rPr lang="tr-TR" sz="3600" dirty="0" err="1">
                <a:solidFill>
                  <a:schemeClr val="bg1"/>
                </a:solidFill>
              </a:rPr>
              <a:t>Random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Number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Buffering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Mechanism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RNG-</a:t>
            </a:r>
            <a:r>
              <a:rPr lang="tr-TR" sz="3600" dirty="0" err="1">
                <a:solidFill>
                  <a:schemeClr val="bg1"/>
                </a:solidFill>
              </a:rPr>
              <a:t>Aware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Scheduler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	Application </a:t>
            </a:r>
            <a:r>
              <a:rPr lang="tr-TR" sz="3600" dirty="0" err="1">
                <a:solidFill>
                  <a:schemeClr val="bg1"/>
                </a:solidFill>
              </a:rPr>
              <a:t>Interface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>
                <a:solidFill>
                  <a:schemeClr val="bg1"/>
                </a:solidFill>
              </a:rPr>
              <a:t>Evaluation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err="1">
                <a:solidFill>
                  <a:schemeClr val="bg1"/>
                </a:solidFill>
              </a:rPr>
              <a:t>Conclusion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22B86A-A462-4D5D-AE37-AF3864973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True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widely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in </a:t>
            </a:r>
            <a:r>
              <a:rPr lang="tr-TR" dirty="0" err="1"/>
              <a:t>real</a:t>
            </a:r>
            <a:r>
              <a:rPr lang="tr-TR" dirty="0"/>
              <a:t> </a:t>
            </a:r>
            <a:r>
              <a:rPr lang="tr-TR" dirty="0" err="1"/>
              <a:t>world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pPr lvl="2"/>
            <a:endParaRPr lang="tr-TR" b="1" dirty="0"/>
          </a:p>
          <a:p>
            <a:pPr lvl="2"/>
            <a:endParaRPr lang="tr-TR" b="1" dirty="0"/>
          </a:p>
          <a:p>
            <a:pPr lvl="2"/>
            <a:endParaRPr lang="tr-TR" b="1" dirty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1BB858C6-62DA-42AE-8827-953B5F3C7770}"/>
              </a:ext>
            </a:extLst>
          </p:cNvPr>
          <p:cNvSpPr/>
          <p:nvPr/>
        </p:nvSpPr>
        <p:spPr>
          <a:xfrm>
            <a:off x="4348301" y="4128993"/>
            <a:ext cx="4371267" cy="2104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BA26FDD6-BF8C-4869-BB64-BA5622A89EBF}"/>
              </a:ext>
            </a:extLst>
          </p:cNvPr>
          <p:cNvSpPr/>
          <p:nvPr/>
        </p:nvSpPr>
        <p:spPr>
          <a:xfrm>
            <a:off x="3213591" y="1697415"/>
            <a:ext cx="5512778" cy="2196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3F8D29E-D3CD-4C4B-895E-AA5D80CC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True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(TRN)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323D4F2-95DE-4D21-B962-637758AE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19741FF-9C83-42B5-8D8D-E011E65F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8</a:t>
            </a:fld>
            <a:endParaRPr lang="tr-TR"/>
          </a:p>
        </p:txBody>
      </p:sp>
      <p:pic>
        <p:nvPicPr>
          <p:cNvPr id="10" name="Picture 6" descr="Hash free icon">
            <a:extLst>
              <a:ext uri="{FF2B5EF4-FFF2-40B4-BE49-F238E27FC236}">
                <a16:creationId xmlns:a16="http://schemas.microsoft.com/office/drawing/2014/main" id="{1F5E7ABF-0BEF-44A1-B449-2E45222F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25" y="1756478"/>
            <a:ext cx="2068157" cy="206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8A9C786E-7581-4A04-8A21-7FD34DCCB8A9}"/>
              </a:ext>
            </a:extLst>
          </p:cNvPr>
          <p:cNvSpPr txBox="1"/>
          <p:nvPr/>
        </p:nvSpPr>
        <p:spPr>
          <a:xfrm>
            <a:off x="3437792" y="1705708"/>
            <a:ext cx="4958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Security Applications: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 err="1"/>
              <a:t>Cryptographic</a:t>
            </a:r>
            <a:r>
              <a:rPr lang="tr-TR" sz="2000" dirty="0"/>
              <a:t> </a:t>
            </a:r>
            <a:r>
              <a:rPr lang="tr-TR" sz="2000" dirty="0" err="1"/>
              <a:t>key</a:t>
            </a:r>
            <a:r>
              <a:rPr lang="tr-TR" sz="2000" dirty="0"/>
              <a:t> </a:t>
            </a:r>
            <a:r>
              <a:rPr lang="tr-TR" sz="2000" dirty="0" err="1"/>
              <a:t>generation</a:t>
            </a:r>
            <a:r>
              <a:rPr lang="tr-TR" sz="2000" dirty="0"/>
              <a:t>, </a:t>
            </a:r>
            <a:r>
              <a:rPr lang="tr-TR" sz="2000" dirty="0" err="1"/>
              <a:t>authentication</a:t>
            </a:r>
            <a:r>
              <a:rPr lang="tr-TR" sz="2000" dirty="0"/>
              <a:t>, </a:t>
            </a:r>
            <a:r>
              <a:rPr lang="tr-TR" sz="2000" dirty="0" err="1"/>
              <a:t>countermeasures</a:t>
            </a:r>
            <a:r>
              <a:rPr lang="tr-TR" sz="2000" dirty="0"/>
              <a:t> </a:t>
            </a:r>
            <a:r>
              <a:rPr lang="tr-TR" sz="2000" dirty="0" err="1"/>
              <a:t>against</a:t>
            </a:r>
            <a:r>
              <a:rPr lang="tr-TR" sz="2000" dirty="0"/>
              <a:t> hardware </a:t>
            </a:r>
            <a:r>
              <a:rPr lang="tr-TR" sz="2000" dirty="0" err="1"/>
              <a:t>attacks</a:t>
            </a:r>
            <a:r>
              <a:rPr lang="tr-TR" sz="2000" dirty="0"/>
              <a:t>,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 err="1"/>
              <a:t>Emerging</a:t>
            </a:r>
            <a:r>
              <a:rPr lang="tr-TR" sz="2000" dirty="0"/>
              <a:t> </a:t>
            </a:r>
            <a:r>
              <a:rPr lang="tr-TR" sz="2000" dirty="0" err="1"/>
              <a:t>protocols</a:t>
            </a:r>
            <a:r>
              <a:rPr lang="tr-TR" sz="2000" dirty="0"/>
              <a:t> </a:t>
            </a:r>
            <a:r>
              <a:rPr lang="tr-TR" sz="2000" dirty="0" err="1"/>
              <a:t>require</a:t>
            </a:r>
            <a:r>
              <a:rPr lang="tr-TR" sz="2000" dirty="0"/>
              <a:t> </a:t>
            </a:r>
            <a:r>
              <a:rPr lang="tr-TR" sz="2000" b="1" dirty="0"/>
              <a:t>a </a:t>
            </a:r>
            <a:r>
              <a:rPr lang="tr-TR" sz="2000" b="1" dirty="0" err="1"/>
              <a:t>very</a:t>
            </a:r>
            <a:r>
              <a:rPr lang="tr-TR" sz="2000" b="1" dirty="0"/>
              <a:t> </a:t>
            </a:r>
            <a:r>
              <a:rPr lang="tr-TR" sz="2000" b="1" dirty="0" err="1"/>
              <a:t>high</a:t>
            </a:r>
            <a:r>
              <a:rPr lang="tr-TR" sz="2000" b="1" dirty="0"/>
              <a:t> TRNG </a:t>
            </a:r>
            <a:r>
              <a:rPr lang="tr-TR" sz="2000" b="1" dirty="0" err="1"/>
              <a:t>throughput</a:t>
            </a:r>
            <a:r>
              <a:rPr lang="tr-TR" sz="2000" b="1" dirty="0"/>
              <a:t> (~ </a:t>
            </a:r>
            <a:r>
              <a:rPr lang="tr-TR" sz="2000" b="1" dirty="0" err="1"/>
              <a:t>Gb</a:t>
            </a:r>
            <a:r>
              <a:rPr lang="tr-TR" sz="2000" b="1" dirty="0"/>
              <a:t>/s)</a:t>
            </a:r>
          </a:p>
          <a:p>
            <a:endParaRPr lang="tr-TR" sz="2000" dirty="0"/>
          </a:p>
        </p:txBody>
      </p:sp>
      <p:pic>
        <p:nvPicPr>
          <p:cNvPr id="13" name="Picture 4" descr="How to do Secure Data Labeling for Machine Learning? | Skyl.ai">
            <a:extLst>
              <a:ext uri="{FF2B5EF4-FFF2-40B4-BE49-F238E27FC236}">
                <a16:creationId xmlns:a16="http://schemas.microsoft.com/office/drawing/2014/main" id="{CB9BA345-36CA-4E0D-9544-7E2607953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9" y="4128993"/>
            <a:ext cx="2440950" cy="197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678CB8DA-34F6-4EE8-8960-AF5810F33264}"/>
              </a:ext>
            </a:extLst>
          </p:cNvPr>
          <p:cNvSpPr txBox="1"/>
          <p:nvPr/>
        </p:nvSpPr>
        <p:spPr>
          <a:xfrm>
            <a:off x="4451655" y="4128993"/>
            <a:ext cx="4371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Other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 err="1"/>
              <a:t>Randomized</a:t>
            </a:r>
            <a:r>
              <a:rPr lang="tr-TR" sz="2000" dirty="0"/>
              <a:t> </a:t>
            </a:r>
            <a:r>
              <a:rPr lang="tr-TR" sz="2000" dirty="0" err="1"/>
              <a:t>algorithms</a:t>
            </a:r>
            <a:r>
              <a:rPr lang="tr-TR" sz="2000" dirty="0"/>
              <a:t>, </a:t>
            </a:r>
            <a:br>
              <a:rPr lang="tr-TR" sz="2000" dirty="0"/>
            </a:br>
            <a:r>
              <a:rPr lang="tr-TR" sz="2000" dirty="0" err="1"/>
              <a:t>scientific</a:t>
            </a:r>
            <a:r>
              <a:rPr lang="tr-TR" sz="2000" dirty="0"/>
              <a:t> </a:t>
            </a:r>
            <a:r>
              <a:rPr lang="tr-TR" sz="2000" dirty="0" err="1"/>
              <a:t>simulation</a:t>
            </a:r>
            <a:r>
              <a:rPr lang="tr-TR" sz="2000" dirty="0"/>
              <a:t>, </a:t>
            </a:r>
            <a:br>
              <a:rPr lang="tr-TR" sz="2000" dirty="0"/>
            </a:br>
            <a:r>
              <a:rPr lang="tr-TR" sz="2000" dirty="0" err="1"/>
              <a:t>statistical</a:t>
            </a:r>
            <a:r>
              <a:rPr lang="tr-TR" sz="2000" dirty="0"/>
              <a:t> </a:t>
            </a:r>
            <a:r>
              <a:rPr lang="tr-TR" sz="2000" dirty="0" err="1"/>
              <a:t>sampling</a:t>
            </a:r>
            <a:r>
              <a:rPr lang="tr-TR" sz="2000" dirty="0"/>
              <a:t>, </a:t>
            </a:r>
            <a:br>
              <a:rPr lang="tr-TR" sz="2000" dirty="0"/>
            </a:br>
            <a:r>
              <a:rPr lang="tr-TR" sz="2000" dirty="0" err="1"/>
              <a:t>blockchain</a:t>
            </a:r>
            <a:r>
              <a:rPr lang="tr-TR" sz="2000" dirty="0"/>
              <a:t> </a:t>
            </a:r>
            <a:r>
              <a:rPr lang="tr-TR" sz="2000" dirty="0" err="1"/>
              <a:t>applications</a:t>
            </a:r>
            <a:r>
              <a:rPr lang="tr-TR" sz="2000" dirty="0"/>
              <a:t>,</a:t>
            </a:r>
            <a:br>
              <a:rPr lang="tr-TR" sz="2000" dirty="0"/>
            </a:br>
            <a:r>
              <a:rPr lang="tr-TR" sz="20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566605D-A9B7-4E9C-BC06-6F4CF9A94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589" y="4298127"/>
            <a:ext cx="2208359" cy="19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9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F8D29E-D3CD-4C4B-895E-AA5D80CC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True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(TRN)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22B86A-A462-4D5D-AE37-AF3864973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True </a:t>
            </a:r>
            <a:r>
              <a:rPr lang="tr-TR" dirty="0" err="1"/>
              <a:t>random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generated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harnessing</a:t>
            </a:r>
            <a:r>
              <a:rPr lang="tr-TR" dirty="0"/>
              <a:t> </a:t>
            </a:r>
            <a:r>
              <a:rPr lang="tr-TR" dirty="0" err="1"/>
              <a:t>entropy</a:t>
            </a:r>
            <a:r>
              <a:rPr lang="tr-TR" dirty="0"/>
              <a:t> </a:t>
            </a:r>
            <a:r>
              <a:rPr lang="tr-TR" dirty="0" err="1"/>
              <a:t>resulting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random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physical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</a:rPr>
              <a:t>processes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323D4F2-95DE-4D21-B962-637758AE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19741FF-9C83-42B5-8D8D-E011E65F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9</a:t>
            </a:fld>
            <a:endParaRPr lang="tr-T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4A53F6E-F6FC-4863-B671-64292F02B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15" y="3142178"/>
            <a:ext cx="1719082" cy="171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F Thermal Noise | Johnson-Nyquist Noise | Electronics Notes">
            <a:extLst>
              <a:ext uri="{FF2B5EF4-FFF2-40B4-BE49-F238E27FC236}">
                <a16:creationId xmlns:a16="http://schemas.microsoft.com/office/drawing/2014/main" id="{BA222434-9882-4CD1-A4DA-FFF3294EC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8" t="4968" r="13768" b="4845"/>
          <a:stretch/>
        </p:blipFill>
        <p:spPr bwMode="auto">
          <a:xfrm>
            <a:off x="147410" y="3037716"/>
            <a:ext cx="3309731" cy="16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2302A81C-E9B0-40FC-B0D4-0802CBDF4BBB}"/>
              </a:ext>
            </a:extLst>
          </p:cNvPr>
          <p:cNvSpPr txBox="1"/>
          <p:nvPr/>
        </p:nvSpPr>
        <p:spPr>
          <a:xfrm>
            <a:off x="630373" y="2493189"/>
            <a:ext cx="2495568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TR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Thermal Noise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9534CA3-43E3-4C94-8666-3BA33349E1ED}"/>
              </a:ext>
            </a:extLst>
          </p:cNvPr>
          <p:cNvSpPr txBox="1"/>
          <p:nvPr/>
        </p:nvSpPr>
        <p:spPr>
          <a:xfrm>
            <a:off x="6110151" y="2506777"/>
            <a:ext cx="2495568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TR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Brownian Motion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DE0839C-131B-4394-B844-66B6CC958964}"/>
              </a:ext>
            </a:extLst>
          </p:cNvPr>
          <p:cNvSpPr txBox="1"/>
          <p:nvPr/>
        </p:nvSpPr>
        <p:spPr>
          <a:xfrm>
            <a:off x="3465707" y="2498317"/>
            <a:ext cx="2495568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Clock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Jitter</a:t>
            </a:r>
            <a:endParaRPr lang="en-TR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7F89183D-A3CF-4464-AE48-6F2B535DF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02" y="3195334"/>
            <a:ext cx="2353577" cy="152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2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8|1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8|11.6"/>
</p:tagLst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Özel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11156</TotalTime>
  <Words>7802</Words>
  <Application>Microsoft Office PowerPoint</Application>
  <PresentationFormat>Ekran Gösterisi (4:3)</PresentationFormat>
  <Paragraphs>1091</Paragraphs>
  <Slides>59</Slides>
  <Notes>59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7" baseType="lpstr">
      <vt:lpstr>Arial</vt:lpstr>
      <vt:lpstr>Calibri</vt:lpstr>
      <vt:lpstr>Cambria</vt:lpstr>
      <vt:lpstr>Courier New</vt:lpstr>
      <vt:lpstr>NimbusRomNo9L-Medi</vt:lpstr>
      <vt:lpstr>NimbusRomNo9L-Regu</vt:lpstr>
      <vt:lpstr>Roboto</vt:lpstr>
      <vt:lpstr>Office Teması</vt:lpstr>
      <vt:lpstr>DR-STRaNGe:  End-to-End System Design  for DRAM-based True Random Number Generators</vt:lpstr>
      <vt:lpstr>DR-STRaNGe Summary</vt:lpstr>
      <vt:lpstr>Outline</vt:lpstr>
      <vt:lpstr>DRAM Organization</vt:lpstr>
      <vt:lpstr>Memory Request Scheduling</vt:lpstr>
      <vt:lpstr>Memory Request Scheduling</vt:lpstr>
      <vt:lpstr>Outline</vt:lpstr>
      <vt:lpstr>True Random Numbers (TRN)</vt:lpstr>
      <vt:lpstr>True Random Numbers (TRN)</vt:lpstr>
      <vt:lpstr>True Random Number Generators</vt:lpstr>
      <vt:lpstr>Why DRAM-based TRNGs?</vt:lpstr>
      <vt:lpstr>DRAM-based TRNGs</vt:lpstr>
      <vt:lpstr>DRAM-based TRNGs</vt:lpstr>
      <vt:lpstr>Integration of DRAM-based TRNGs into Real Systems</vt:lpstr>
      <vt:lpstr>Three Key Challenges</vt:lpstr>
      <vt:lpstr>Three Key Challenges</vt:lpstr>
      <vt:lpstr>RNG Interference</vt:lpstr>
      <vt:lpstr>Three Key Challenges</vt:lpstr>
      <vt:lpstr>Unfair Prioritization</vt:lpstr>
      <vt:lpstr>Three Key Challenges</vt:lpstr>
      <vt:lpstr>High TRNG Latency</vt:lpstr>
      <vt:lpstr>Our Goal</vt:lpstr>
      <vt:lpstr>Outline</vt:lpstr>
      <vt:lpstr>DR-STRaNGe: Overview</vt:lpstr>
      <vt:lpstr>Outline</vt:lpstr>
      <vt:lpstr>Random Number Buffering Mechanism</vt:lpstr>
      <vt:lpstr>When to Generate Random Numbers</vt:lpstr>
      <vt:lpstr>Metric 1: Low DRAM Utilization</vt:lpstr>
      <vt:lpstr>Metric 2: DRAM Idle Period Length</vt:lpstr>
      <vt:lpstr>DRAM Idleness Predictor</vt:lpstr>
      <vt:lpstr>DRAM Idleness Predictor</vt:lpstr>
      <vt:lpstr>DRAM Idleness Predictor</vt:lpstr>
      <vt:lpstr>Random Number Buffering Mechanism</vt:lpstr>
      <vt:lpstr>Outline</vt:lpstr>
      <vt:lpstr>RNG-Aware Scheduler</vt:lpstr>
      <vt:lpstr>RNG-Aware Scheduler</vt:lpstr>
      <vt:lpstr>RNG-Aware Scheduler: Key Idea 1 </vt:lpstr>
      <vt:lpstr>RNG-Aware Scheduler: Key Idea 1 </vt:lpstr>
      <vt:lpstr>RNG-Aware Scheduler: Key Idea 2 </vt:lpstr>
      <vt:lpstr>RNG-Aware Scheduler: Key Idea 2</vt:lpstr>
      <vt:lpstr>Outline</vt:lpstr>
      <vt:lpstr>Application Interface</vt:lpstr>
      <vt:lpstr>Outline</vt:lpstr>
      <vt:lpstr>Evaluation</vt:lpstr>
      <vt:lpstr>Evaluation</vt:lpstr>
      <vt:lpstr>Comparison Points</vt:lpstr>
      <vt:lpstr>System Performance (Dual-Core)</vt:lpstr>
      <vt:lpstr>System Performance (Dual-Core)</vt:lpstr>
      <vt:lpstr>System Performance (Multi-Core)</vt:lpstr>
      <vt:lpstr>System Fairness</vt:lpstr>
      <vt:lpstr>Impact of Memory Request Scheduling</vt:lpstr>
      <vt:lpstr>Impact of Memory Request Scheduling</vt:lpstr>
      <vt:lpstr>Area and Energy Analysis</vt:lpstr>
      <vt:lpstr>More in the Paper</vt:lpstr>
      <vt:lpstr>More in the Paper</vt:lpstr>
      <vt:lpstr>More in the Paper</vt:lpstr>
      <vt:lpstr>Outline</vt:lpstr>
      <vt:lpstr>DR-STRaNGe Summary</vt:lpstr>
      <vt:lpstr>DR-STRaNGe:  End-to-End System Design  for  DRAM-based True Random Number Generators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DR-STRaNGe:  End-to-End System Design for  DRAM-based True Random Number Generators</dc:title>
  <dc:creator>Fatma Nisa Bostancı</dc:creator>
  <cp:lastModifiedBy>Fatma Nisa Bostancı</cp:lastModifiedBy>
  <cp:revision>304</cp:revision>
  <dcterms:created xsi:type="dcterms:W3CDTF">2022-03-02T08:12:14Z</dcterms:created>
  <dcterms:modified xsi:type="dcterms:W3CDTF">2022-03-28T18:01:57Z</dcterms:modified>
</cp:coreProperties>
</file>