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4209" r:id="rId1"/>
  </p:sldMasterIdLst>
  <p:notesMasterIdLst>
    <p:notesMasterId r:id="rId3"/>
  </p:notesMasterIdLst>
  <p:sldIdLst>
    <p:sldId id="258" r:id="rId2"/>
  </p:sldIdLst>
  <p:sldSz cx="21945600" cy="3291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Intel Clear" panose="020B060402020302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1355530" rtl="0" eaLnBrk="1" latinLnBrk="0" hangingPunct="1">
      <a:defRPr sz="5296" kern="1200">
        <a:solidFill>
          <a:schemeClr val="tx1"/>
        </a:solidFill>
        <a:latin typeface="+mn-lt"/>
        <a:ea typeface="+mn-ea"/>
        <a:cs typeface="+mn-cs"/>
      </a:defRPr>
    </a:lvl1pPr>
    <a:lvl2pPr marL="1355530" algn="l" defTabSz="1355530" rtl="0" eaLnBrk="1" latinLnBrk="0" hangingPunct="1">
      <a:defRPr sz="5296" kern="1200">
        <a:solidFill>
          <a:schemeClr val="tx1"/>
        </a:solidFill>
        <a:latin typeface="+mn-lt"/>
        <a:ea typeface="+mn-ea"/>
        <a:cs typeface="+mn-cs"/>
      </a:defRPr>
    </a:lvl2pPr>
    <a:lvl3pPr marL="2711054" algn="l" defTabSz="1355530" rtl="0" eaLnBrk="1" latinLnBrk="0" hangingPunct="1">
      <a:defRPr sz="5296" kern="1200">
        <a:solidFill>
          <a:schemeClr val="tx1"/>
        </a:solidFill>
        <a:latin typeface="+mn-lt"/>
        <a:ea typeface="+mn-ea"/>
        <a:cs typeface="+mn-cs"/>
      </a:defRPr>
    </a:lvl3pPr>
    <a:lvl4pPr marL="4066583" algn="l" defTabSz="1355530" rtl="0" eaLnBrk="1" latinLnBrk="0" hangingPunct="1">
      <a:defRPr sz="5296" kern="1200">
        <a:solidFill>
          <a:schemeClr val="tx1"/>
        </a:solidFill>
        <a:latin typeface="+mn-lt"/>
        <a:ea typeface="+mn-ea"/>
        <a:cs typeface="+mn-cs"/>
      </a:defRPr>
    </a:lvl4pPr>
    <a:lvl5pPr marL="5422105" algn="l" defTabSz="1355530" rtl="0" eaLnBrk="1" latinLnBrk="0" hangingPunct="1">
      <a:defRPr sz="5296" kern="1200">
        <a:solidFill>
          <a:schemeClr val="tx1"/>
        </a:solidFill>
        <a:latin typeface="+mn-lt"/>
        <a:ea typeface="+mn-ea"/>
        <a:cs typeface="+mn-cs"/>
      </a:defRPr>
    </a:lvl5pPr>
    <a:lvl6pPr marL="6777634" algn="l" defTabSz="1355530" rtl="0" eaLnBrk="1" latinLnBrk="0" hangingPunct="1">
      <a:defRPr sz="5296" kern="1200">
        <a:solidFill>
          <a:schemeClr val="tx1"/>
        </a:solidFill>
        <a:latin typeface="+mn-lt"/>
        <a:ea typeface="+mn-ea"/>
        <a:cs typeface="+mn-cs"/>
      </a:defRPr>
    </a:lvl6pPr>
    <a:lvl7pPr marL="8133162" algn="l" defTabSz="1355530" rtl="0" eaLnBrk="1" latinLnBrk="0" hangingPunct="1">
      <a:defRPr sz="5296" kern="1200">
        <a:solidFill>
          <a:schemeClr val="tx1"/>
        </a:solidFill>
        <a:latin typeface="+mn-lt"/>
        <a:ea typeface="+mn-ea"/>
        <a:cs typeface="+mn-cs"/>
      </a:defRPr>
    </a:lvl7pPr>
    <a:lvl8pPr marL="9488688" algn="l" defTabSz="1355530" rtl="0" eaLnBrk="1" latinLnBrk="0" hangingPunct="1">
      <a:defRPr sz="5296" kern="1200">
        <a:solidFill>
          <a:schemeClr val="tx1"/>
        </a:solidFill>
        <a:latin typeface="+mn-lt"/>
        <a:ea typeface="+mn-ea"/>
        <a:cs typeface="+mn-cs"/>
      </a:defRPr>
    </a:lvl8pPr>
    <a:lvl9pPr marL="10844216" algn="l" defTabSz="1355530" rtl="0" eaLnBrk="1" latinLnBrk="0" hangingPunct="1">
      <a:defRPr sz="52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6144" userDrawn="1">
          <p15:clr>
            <a:srgbClr val="A4A3A4"/>
          </p15:clr>
        </p15:guide>
        <p15:guide id="3" pos="69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C70"/>
    <a:srgbClr val="FF0066"/>
    <a:srgbClr val="FFB7B7"/>
    <a:srgbClr val="FF8181"/>
    <a:srgbClr val="2C3FEB"/>
    <a:srgbClr val="0F4B59"/>
    <a:srgbClr val="FFD5D5"/>
    <a:srgbClr val="FFFFCC"/>
    <a:srgbClr val="71FFB1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322" autoAdjust="0"/>
    <p:restoredTop sz="96154"/>
  </p:normalViewPr>
  <p:slideViewPr>
    <p:cSldViewPr snapToGrid="0" snapToObjects="1">
      <p:cViewPr varScale="1">
        <p:scale>
          <a:sx n="25" d="100"/>
          <a:sy n="25" d="100"/>
        </p:scale>
        <p:origin x="3808" y="208"/>
      </p:cViewPr>
      <p:guideLst>
        <p:guide orient="horz" pos="10368"/>
        <p:guide pos="6144"/>
        <p:guide pos="691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95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avnori\Documents\FromRahul\DSPatch\DSPatch\ASAP_micro52_refresh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/C:\Users\rbera\Documents\work\odin\ASAP_micro52_refresh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/Users\rbera\work\DSPatch\ASAP_micro52_refresh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Users\rbera\work\DSPatch\ASAP_micro52_refresh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[ASAP_micro52_refresh2.xlsx]MT-overall-pivot!PivotTable6</c:name>
    <c:fmtId val="14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pattFill prst="lt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/>
        </c:spPr>
      </c:pivotFmt>
      <c:pivotFmt>
        <c:idx val="4"/>
        <c:spPr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/>
        </c:spPr>
      </c:pivotFmt>
      <c:pivotFmt>
        <c:idx val="5"/>
        <c:spPr>
          <a:pattFill prst="wd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/>
        </c:spPr>
      </c:pivotFmt>
      <c:pivotFmt>
        <c:idx val="6"/>
        <c:spPr>
          <a:solidFill>
            <a:schemeClr val="tx1"/>
          </a:solidFill>
          <a:ln>
            <a:noFill/>
          </a:ln>
          <a:effectLst/>
        </c:spPr>
      </c:pivotFmt>
      <c:pivotFmt>
        <c:idx val="7"/>
        <c:spPr>
          <a:pattFill prst="lt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/>
        </c:spPr>
        <c:marker>
          <c:symbol val="none"/>
        </c:marker>
      </c:pivotFmt>
      <c:pivotFmt>
        <c:idx val="8"/>
        <c:spPr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</c:pivotFmt>
      <c:pivotFmt>
        <c:idx val="9"/>
        <c:spPr>
          <a:pattFill prst="wd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/>
        </c:spPr>
        <c:marker>
          <c:symbol val="none"/>
        </c:marker>
      </c:pivotFmt>
      <c:pivotFmt>
        <c:idx val="10"/>
        <c:spPr>
          <a:solidFill>
            <a:schemeClr val="tx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pattFill prst="lt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/>
        </c:spPr>
        <c:marker>
          <c:symbol val="none"/>
        </c:marker>
      </c:pivotFmt>
      <c:pivotFmt>
        <c:idx val="12"/>
        <c:spPr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</c:pivotFmt>
      <c:pivotFmt>
        <c:idx val="13"/>
        <c:spPr>
          <a:pattFill prst="wd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/>
        </c:spPr>
        <c:marker>
          <c:symbol val="none"/>
        </c:marker>
      </c:pivotFmt>
      <c:pivotFmt>
        <c:idx val="14"/>
        <c:spPr>
          <a:solidFill>
            <a:schemeClr val="tx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8346192713510914"/>
          <c:y val="4.0469781692625217E-2"/>
          <c:w val="0.79601262733636724"/>
          <c:h val="0.71225797252014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'MT-overall-pivot'!$J$1:$J$2</c:f>
              <c:strCache>
                <c:ptCount val="1"/>
                <c:pt idx="0">
                  <c:v>BOP </c:v>
                </c:pt>
              </c:strCache>
            </c:strRef>
          </c:tx>
          <c:spPr>
            <a:pattFill prst="ltDn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'MT-overall-pivot'!$I$3:$I$9</c:f>
              <c:multiLvlStrCache>
                <c:ptCount val="4"/>
                <c:lvl>
                  <c:pt idx="0">
                    <c:v>Homo-
geneous</c:v>
                  </c:pt>
                  <c:pt idx="1">
                    <c:v>Hetro-
geneous</c:v>
                  </c:pt>
                  <c:pt idx="2">
                    <c:v>Homo-
geneous</c:v>
                  </c:pt>
                  <c:pt idx="3">
                    <c:v>Hetro-
geneous</c:v>
                  </c:pt>
                </c:lvl>
                <c:lvl>
                  <c:pt idx="0">
                    <c:v>DRR4-2133</c:v>
                  </c:pt>
                  <c:pt idx="2">
                    <c:v>DDR4-2400</c:v>
                  </c:pt>
                </c:lvl>
              </c:multiLvlStrCache>
            </c:multiLvlStrRef>
          </c:cat>
          <c:val>
            <c:numRef>
              <c:f>'MT-overall-pivot'!$J$3:$J$9</c:f>
              <c:numCache>
                <c:formatCode>0.00%</c:formatCode>
                <c:ptCount val="4"/>
                <c:pt idx="0">
                  <c:v>0.13487589717990089</c:v>
                </c:pt>
                <c:pt idx="1">
                  <c:v>0.10895265197392168</c:v>
                </c:pt>
                <c:pt idx="2">
                  <c:v>0.15387083533328694</c:v>
                </c:pt>
                <c:pt idx="3">
                  <c:v>0.20020182338482195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50-46CF-A185-6CE3216EDF6D}"/>
            </c:ext>
          </c:extLst>
        </c:ser>
        <c:ser>
          <c:idx val="1"/>
          <c:order val="1"/>
          <c:tx>
            <c:strRef>
              <c:f>'MT-overall-pivot'!$K$1:$K$2</c:f>
              <c:strCache>
                <c:ptCount val="1"/>
                <c:pt idx="0">
                  <c:v>SMS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'MT-overall-pivot'!$I$3:$I$9</c:f>
              <c:multiLvlStrCache>
                <c:ptCount val="4"/>
                <c:lvl>
                  <c:pt idx="0">
                    <c:v>Homo-
geneous</c:v>
                  </c:pt>
                  <c:pt idx="1">
                    <c:v>Hetro-
geneous</c:v>
                  </c:pt>
                  <c:pt idx="2">
                    <c:v>Homo-
geneous</c:v>
                  </c:pt>
                  <c:pt idx="3">
                    <c:v>Hetro-
geneous</c:v>
                  </c:pt>
                </c:lvl>
                <c:lvl>
                  <c:pt idx="0">
                    <c:v>DRR4-2133</c:v>
                  </c:pt>
                  <c:pt idx="2">
                    <c:v>DDR4-2400</c:v>
                  </c:pt>
                </c:lvl>
              </c:multiLvlStrCache>
            </c:multiLvlStrRef>
          </c:cat>
          <c:val>
            <c:numRef>
              <c:f>'MT-overall-pivot'!$K$3:$K$9</c:f>
              <c:numCache>
                <c:formatCode>0.00%</c:formatCode>
                <c:ptCount val="4"/>
                <c:pt idx="0">
                  <c:v>0.16083556138315647</c:v>
                </c:pt>
                <c:pt idx="1">
                  <c:v>0.11323028174103267</c:v>
                </c:pt>
                <c:pt idx="2">
                  <c:v>0.19206553059929887</c:v>
                </c:pt>
                <c:pt idx="3">
                  <c:v>0.24858595546546214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50-46CF-A185-6CE3216EDF6D}"/>
            </c:ext>
          </c:extLst>
        </c:ser>
        <c:ser>
          <c:idx val="2"/>
          <c:order val="2"/>
          <c:tx>
            <c:strRef>
              <c:f>'MT-overall-pivot'!$L$1:$L$2</c:f>
              <c:strCache>
                <c:ptCount val="1"/>
                <c:pt idx="0">
                  <c:v>SPP </c:v>
                </c:pt>
              </c:strCache>
            </c:strRef>
          </c:tx>
          <c:spPr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'MT-overall-pivot'!$I$3:$I$9</c:f>
              <c:multiLvlStrCache>
                <c:ptCount val="4"/>
                <c:lvl>
                  <c:pt idx="0">
                    <c:v>Homo-
geneous</c:v>
                  </c:pt>
                  <c:pt idx="1">
                    <c:v>Hetro-
geneous</c:v>
                  </c:pt>
                  <c:pt idx="2">
                    <c:v>Homo-
geneous</c:v>
                  </c:pt>
                  <c:pt idx="3">
                    <c:v>Hetro-
geneous</c:v>
                  </c:pt>
                </c:lvl>
                <c:lvl>
                  <c:pt idx="0">
                    <c:v>DRR4-2133</c:v>
                  </c:pt>
                  <c:pt idx="2">
                    <c:v>DDR4-2400</c:v>
                  </c:pt>
                </c:lvl>
              </c:multiLvlStrCache>
            </c:multiLvlStrRef>
          </c:cat>
          <c:val>
            <c:numRef>
              <c:f>'MT-overall-pivot'!$L$3:$L$9</c:f>
              <c:numCache>
                <c:formatCode>0.00%</c:formatCode>
                <c:ptCount val="4"/>
                <c:pt idx="0">
                  <c:v>0.15863257365699979</c:v>
                </c:pt>
                <c:pt idx="1">
                  <c:v>0.11980662964774713</c:v>
                </c:pt>
                <c:pt idx="2">
                  <c:v>0.18496600456116985</c:v>
                </c:pt>
                <c:pt idx="3">
                  <c:v>0.22301047645137984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50-46CF-A185-6CE3216EDF6D}"/>
            </c:ext>
          </c:extLst>
        </c:ser>
        <c:ser>
          <c:idx val="3"/>
          <c:order val="3"/>
          <c:tx>
            <c:strRef>
              <c:f>'MT-overall-pivot'!$M$1:$M$2</c:f>
              <c:strCache>
                <c:ptCount val="1"/>
                <c:pt idx="0">
                  <c:v>DSPatch+SPP 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multiLvlStrRef>
              <c:f>'MT-overall-pivot'!$I$3:$I$9</c:f>
              <c:multiLvlStrCache>
                <c:ptCount val="4"/>
                <c:lvl>
                  <c:pt idx="0">
                    <c:v>Homo-
geneous</c:v>
                  </c:pt>
                  <c:pt idx="1">
                    <c:v>Hetro-
geneous</c:v>
                  </c:pt>
                  <c:pt idx="2">
                    <c:v>Homo-
geneous</c:v>
                  </c:pt>
                  <c:pt idx="3">
                    <c:v>Hetro-
geneous</c:v>
                  </c:pt>
                </c:lvl>
                <c:lvl>
                  <c:pt idx="0">
                    <c:v>DRR4-2133</c:v>
                  </c:pt>
                  <c:pt idx="2">
                    <c:v>DDR4-2400</c:v>
                  </c:pt>
                </c:lvl>
              </c:multiLvlStrCache>
            </c:multiLvlStrRef>
          </c:cat>
          <c:val>
            <c:numRef>
              <c:f>'MT-overall-pivot'!$M$3:$M$9</c:f>
              <c:numCache>
                <c:formatCode>0.00%</c:formatCode>
                <c:ptCount val="4"/>
                <c:pt idx="0">
                  <c:v>0.21760991421946363</c:v>
                </c:pt>
                <c:pt idx="1">
                  <c:v>0.19358375842520004</c:v>
                </c:pt>
                <c:pt idx="2">
                  <c:v>0.26384718543102248</c:v>
                </c:pt>
                <c:pt idx="3">
                  <c:v>0.37347342202634115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50-46CF-A185-6CE3216ED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6295392"/>
        <c:axId val="436295784"/>
      </c:barChart>
      <c:catAx>
        <c:axId val="43629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295784"/>
        <c:crosses val="autoZero"/>
        <c:auto val="1"/>
        <c:lblAlgn val="ctr"/>
        <c:lblOffset val="100"/>
        <c:noMultiLvlLbl val="0"/>
      </c:catAx>
      <c:valAx>
        <c:axId val="436295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Performance Delta Over Baseline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295392"/>
        <c:crosses val="autoZero"/>
        <c:crossBetween val="between"/>
        <c:majorUnit val="0.1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977681773610066"/>
          <c:y val="3.988125826974484E-2"/>
          <c:w val="0.5152920847421435"/>
          <c:h val="0.1997153250952765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585209213038159"/>
          <c:y val="3.9016989552187582E-2"/>
          <c:w val="0.66848599215280557"/>
          <c:h val="0.7560037037037036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bw_sweep_4!$T$17</c:f>
              <c:strCache>
                <c:ptCount val="1"/>
                <c:pt idx="0">
                  <c:v>BOP</c:v>
                </c:pt>
              </c:strCache>
            </c:strRef>
          </c:tx>
          <c:spPr>
            <a:ln w="31750" cap="rnd">
              <a:solidFill>
                <a:srgbClr val="70AD47">
                  <a:lumMod val="75000"/>
                </a:srgb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70AD47">
                  <a:lumMod val="75000"/>
                </a:srgbClr>
              </a:solidFill>
              <a:ln w="9525">
                <a:solidFill>
                  <a:srgbClr val="70AD47">
                    <a:lumMod val="75000"/>
                  </a:srgbClr>
                </a:solidFill>
              </a:ln>
              <a:effectLst/>
            </c:spPr>
          </c:marker>
          <c:xVal>
            <c:numRef>
              <c:f>bw_sweep_4!$R$18:$R$23</c:f>
              <c:numCache>
                <c:formatCode>General</c:formatCode>
                <c:ptCount val="6"/>
                <c:pt idx="0">
                  <c:v>12.8</c:v>
                </c:pt>
                <c:pt idx="1">
                  <c:v>17.064</c:v>
                </c:pt>
                <c:pt idx="2">
                  <c:v>19.2</c:v>
                </c:pt>
                <c:pt idx="3">
                  <c:v>25.6</c:v>
                </c:pt>
                <c:pt idx="4">
                  <c:v>34.128</c:v>
                </c:pt>
                <c:pt idx="5">
                  <c:v>38.4</c:v>
                </c:pt>
              </c:numCache>
            </c:numRef>
          </c:xVal>
          <c:yVal>
            <c:numRef>
              <c:f>bw_sweep_4!$T$18:$T$23</c:f>
              <c:numCache>
                <c:formatCode>0.00%</c:formatCode>
                <c:ptCount val="6"/>
                <c:pt idx="0">
                  <c:v>0.1266320262894598</c:v>
                </c:pt>
                <c:pt idx="1">
                  <c:v>0.15459680813567855</c:v>
                </c:pt>
                <c:pt idx="2">
                  <c:v>0.16500792225865135</c:v>
                </c:pt>
                <c:pt idx="3">
                  <c:v>0.18965454758484479</c:v>
                </c:pt>
                <c:pt idx="4">
                  <c:v>0.20000956424247818</c:v>
                </c:pt>
                <c:pt idx="5">
                  <c:v>0.20307435720664158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086-4CE6-9E47-D1CBBFD00891}"/>
            </c:ext>
          </c:extLst>
        </c:ser>
        <c:ser>
          <c:idx val="1"/>
          <c:order val="1"/>
          <c:tx>
            <c:strRef>
              <c:f>bw_sweep_4!$U$17</c:f>
              <c:strCache>
                <c:ptCount val="1"/>
                <c:pt idx="0">
                  <c:v>SMS</c:v>
                </c:pt>
              </c:strCache>
            </c:strRef>
          </c:tx>
          <c:spPr>
            <a:ln w="31750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rgbClr val="ED7D31">
                  <a:lumMod val="75000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xVal>
            <c:numRef>
              <c:f>bw_sweep_4!$R$18:$R$23</c:f>
              <c:numCache>
                <c:formatCode>General</c:formatCode>
                <c:ptCount val="6"/>
                <c:pt idx="0">
                  <c:v>12.8</c:v>
                </c:pt>
                <c:pt idx="1">
                  <c:v>17.064</c:v>
                </c:pt>
                <c:pt idx="2">
                  <c:v>19.2</c:v>
                </c:pt>
                <c:pt idx="3">
                  <c:v>25.6</c:v>
                </c:pt>
                <c:pt idx="4">
                  <c:v>34.128</c:v>
                </c:pt>
                <c:pt idx="5">
                  <c:v>38.4</c:v>
                </c:pt>
              </c:numCache>
            </c:numRef>
          </c:xVal>
          <c:yVal>
            <c:numRef>
              <c:f>bw_sweep_4!$U$18:$U$23</c:f>
              <c:numCache>
                <c:formatCode>0.00%</c:formatCode>
                <c:ptCount val="6"/>
                <c:pt idx="0">
                  <c:v>0.13554123722540123</c:v>
                </c:pt>
                <c:pt idx="1">
                  <c:v>0.16531140322880833</c:v>
                </c:pt>
                <c:pt idx="2">
                  <c:v>0.17708081192314418</c:v>
                </c:pt>
                <c:pt idx="3">
                  <c:v>0.20545110960046986</c:v>
                </c:pt>
                <c:pt idx="4">
                  <c:v>0.21465823538789186</c:v>
                </c:pt>
                <c:pt idx="5">
                  <c:v>0.21883067837258707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086-4CE6-9E47-D1CBBFD00891}"/>
            </c:ext>
          </c:extLst>
        </c:ser>
        <c:ser>
          <c:idx val="2"/>
          <c:order val="2"/>
          <c:tx>
            <c:strRef>
              <c:f>bw_sweep_4!$V$17</c:f>
              <c:strCache>
                <c:ptCount val="1"/>
                <c:pt idx="0">
                  <c:v>SPP</c:v>
                </c:pt>
              </c:strCache>
            </c:strRef>
          </c:tx>
          <c:spPr>
            <a:ln w="31750" cap="rnd">
              <a:solidFill>
                <a:srgbClr val="5B9BD5">
                  <a:lumMod val="7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8"/>
            <c:spPr>
              <a:solidFill>
                <a:srgbClr val="5B9BD5">
                  <a:lumMod val="75000"/>
                </a:srgbClr>
              </a:solidFill>
              <a:ln w="9525">
                <a:solidFill>
                  <a:srgbClr val="5B9BD5">
                    <a:lumMod val="75000"/>
                  </a:srgbClr>
                </a:solidFill>
              </a:ln>
              <a:effectLst/>
            </c:spPr>
          </c:marker>
          <c:xVal>
            <c:numRef>
              <c:f>bw_sweep_4!$R$18:$R$23</c:f>
              <c:numCache>
                <c:formatCode>General</c:formatCode>
                <c:ptCount val="6"/>
                <c:pt idx="0">
                  <c:v>12.8</c:v>
                </c:pt>
                <c:pt idx="1">
                  <c:v>17.064</c:v>
                </c:pt>
                <c:pt idx="2">
                  <c:v>19.2</c:v>
                </c:pt>
                <c:pt idx="3">
                  <c:v>25.6</c:v>
                </c:pt>
                <c:pt idx="4">
                  <c:v>34.128</c:v>
                </c:pt>
                <c:pt idx="5">
                  <c:v>38.4</c:v>
                </c:pt>
              </c:numCache>
            </c:numRef>
          </c:xVal>
          <c:yVal>
            <c:numRef>
              <c:f>bw_sweep_4!$V$18:$V$23</c:f>
              <c:numCache>
                <c:formatCode>0.00%</c:formatCode>
                <c:ptCount val="6"/>
                <c:pt idx="0">
                  <c:v>0.16331005005357735</c:v>
                </c:pt>
                <c:pt idx="1">
                  <c:v>0.1863311976314681</c:v>
                </c:pt>
                <c:pt idx="2">
                  <c:v>0.19605742405192661</c:v>
                </c:pt>
                <c:pt idx="3">
                  <c:v>0.21523306864721881</c:v>
                </c:pt>
                <c:pt idx="4">
                  <c:v>0.21529867960336646</c:v>
                </c:pt>
                <c:pt idx="5">
                  <c:v>0.2176768587957767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086-4CE6-9E47-D1CBBFD00891}"/>
            </c:ext>
          </c:extLst>
        </c:ser>
        <c:ser>
          <c:idx val="5"/>
          <c:order val="3"/>
          <c:tx>
            <c:strRef>
              <c:f>bw_sweep_4!$Y$17</c:f>
              <c:strCache>
                <c:ptCount val="1"/>
                <c:pt idx="0">
                  <c:v>eSPP</c:v>
                </c:pt>
              </c:strCache>
            </c:strRef>
          </c:tx>
          <c:spPr>
            <a:ln w="31750" cap="rnd">
              <a:solidFill>
                <a:srgbClr val="5B9BD5">
                  <a:lumMod val="75000"/>
                </a:srgbClr>
              </a:solidFill>
              <a:prstDash val="sysDash"/>
              <a:round/>
            </a:ln>
            <a:effectLst/>
          </c:spPr>
          <c:marker>
            <c:symbol val="diamond"/>
            <c:size val="8"/>
            <c:spPr>
              <a:solidFill>
                <a:srgbClr val="5B9BD5">
                  <a:lumMod val="75000"/>
                </a:srgbClr>
              </a:solidFill>
              <a:ln w="9525">
                <a:solidFill>
                  <a:srgbClr val="5B9BD5">
                    <a:lumMod val="75000"/>
                  </a:srgbClr>
                </a:solidFill>
              </a:ln>
              <a:effectLst/>
            </c:spPr>
          </c:marker>
          <c:xVal>
            <c:numRef>
              <c:f>bw_sweep_4!$R$18:$R$23</c:f>
              <c:numCache>
                <c:formatCode>General</c:formatCode>
                <c:ptCount val="6"/>
                <c:pt idx="0">
                  <c:v>12.8</c:v>
                </c:pt>
                <c:pt idx="1">
                  <c:v>17.064</c:v>
                </c:pt>
                <c:pt idx="2">
                  <c:v>19.2</c:v>
                </c:pt>
                <c:pt idx="3">
                  <c:v>25.6</c:v>
                </c:pt>
                <c:pt idx="4">
                  <c:v>34.128</c:v>
                </c:pt>
                <c:pt idx="5">
                  <c:v>38.4</c:v>
                </c:pt>
              </c:numCache>
            </c:numRef>
          </c:xVal>
          <c:yVal>
            <c:numRef>
              <c:f>bw_sweep_4!$Y$18:$Y$23</c:f>
              <c:numCache>
                <c:formatCode>0.00%</c:formatCode>
                <c:ptCount val="6"/>
                <c:pt idx="0">
                  <c:v>0.16851298475996268</c:v>
                </c:pt>
                <c:pt idx="1">
                  <c:v>0.19462165347687121</c:v>
                </c:pt>
                <c:pt idx="2">
                  <c:v>0.2052934008712135</c:v>
                </c:pt>
                <c:pt idx="3">
                  <c:v>0.2281032625128625</c:v>
                </c:pt>
                <c:pt idx="4">
                  <c:v>0.23155264971617928</c:v>
                </c:pt>
                <c:pt idx="5">
                  <c:v>0.23516388228119633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086-4CE6-9E47-D1CBBFD00891}"/>
            </c:ext>
          </c:extLst>
        </c:ser>
        <c:ser>
          <c:idx val="7"/>
          <c:order val="4"/>
          <c:tx>
            <c:strRef>
              <c:f>bw_sweep_4!$AA$17</c:f>
              <c:strCache>
                <c:ptCount val="1"/>
                <c:pt idx="0">
                  <c:v>eBOP</c:v>
                </c:pt>
              </c:strCache>
            </c:strRef>
          </c:tx>
          <c:spPr>
            <a:ln w="31750" cap="rnd">
              <a:solidFill>
                <a:srgbClr val="70AD47">
                  <a:lumMod val="75000"/>
                </a:srgbClr>
              </a:solidFill>
              <a:prstDash val="sysDash"/>
              <a:round/>
            </a:ln>
            <a:effectLst/>
          </c:spPr>
          <c:marker>
            <c:symbol val="square"/>
            <c:size val="8"/>
            <c:spPr>
              <a:solidFill>
                <a:srgbClr val="70AD47">
                  <a:lumMod val="75000"/>
                </a:srgbClr>
              </a:solidFill>
              <a:ln w="9525">
                <a:solidFill>
                  <a:srgbClr val="70AD47">
                    <a:lumMod val="75000"/>
                  </a:srgbClr>
                </a:solidFill>
              </a:ln>
              <a:effectLst/>
            </c:spPr>
          </c:marker>
          <c:xVal>
            <c:numRef>
              <c:f>bw_sweep_4!$R$18:$R$23</c:f>
              <c:numCache>
                <c:formatCode>General</c:formatCode>
                <c:ptCount val="6"/>
                <c:pt idx="0">
                  <c:v>12.8</c:v>
                </c:pt>
                <c:pt idx="1">
                  <c:v>17.064</c:v>
                </c:pt>
                <c:pt idx="2">
                  <c:v>19.2</c:v>
                </c:pt>
                <c:pt idx="3">
                  <c:v>25.6</c:v>
                </c:pt>
                <c:pt idx="4">
                  <c:v>34.128</c:v>
                </c:pt>
                <c:pt idx="5">
                  <c:v>38.4</c:v>
                </c:pt>
              </c:numCache>
            </c:numRef>
          </c:xVal>
          <c:yVal>
            <c:numRef>
              <c:f>bw_sweep_4!$AA$18:$AA$23</c:f>
              <c:numCache>
                <c:formatCode>0.00%</c:formatCode>
                <c:ptCount val="6"/>
                <c:pt idx="0">
                  <c:v>0.11565260586001203</c:v>
                </c:pt>
                <c:pt idx="1">
                  <c:v>0.14498672951508551</c:v>
                </c:pt>
                <c:pt idx="2">
                  <c:v>0.1568651191247008</c:v>
                </c:pt>
                <c:pt idx="3">
                  <c:v>0.18865684114386161</c:v>
                </c:pt>
                <c:pt idx="4">
                  <c:v>0.20910496664388134</c:v>
                </c:pt>
                <c:pt idx="5">
                  <c:v>0.21683326896973365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0086-4CE6-9E47-D1CBBFD00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647648"/>
        <c:axId val="450647256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bw_sweep_4!$W$17</c15:sqref>
                        </c15:formulaRef>
                      </c:ext>
                    </c:extLst>
                    <c:strCache>
                      <c:ptCount val="1"/>
                      <c:pt idx="0">
                        <c:v>DSPatch+SPP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bw_sweep_4!$W$18:$W$23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0.20440337617067672</c:v>
                      </c:pt>
                      <c:pt idx="1">
                        <c:v>0.2525975946833825</c:v>
                      </c:pt>
                      <c:pt idx="2">
                        <c:v>0.27336603996587594</c:v>
                      </c:pt>
                      <c:pt idx="3">
                        <c:v>0.31323737566117926</c:v>
                      </c:pt>
                      <c:pt idx="4">
                        <c:v>0.3312531318041092</c:v>
                      </c:pt>
                      <c:pt idx="5">
                        <c:v>0.33940920030879407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6-0086-4CE6-9E47-D1CBBFD00891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bw_sweep_4!$X$17</c15:sqref>
                        </c15:formulaRef>
                      </c:ext>
                    </c:extLst>
                    <c:strCache>
                      <c:ptCount val="1"/>
                      <c:pt idx="0">
                        <c:v>spp++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bw_sweep_4!$X$18:$X$23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0.17082762767465609</c:v>
                      </c:pt>
                      <c:pt idx="1">
                        <c:v>0.19722149093356989</c:v>
                      </c:pt>
                      <c:pt idx="2">
                        <c:v>0.20854626793367004</c:v>
                      </c:pt>
                      <c:pt idx="3">
                        <c:v>0.23228856960782407</c:v>
                      </c:pt>
                      <c:pt idx="4">
                        <c:v>0.23749461183145848</c:v>
                      </c:pt>
                      <c:pt idx="5">
                        <c:v>0.24225526702819411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0086-4CE6-9E47-D1CBBFD00891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bw_sweep_4!$Z$17</c15:sqref>
                        </c15:formulaRef>
                      </c:ext>
                    </c:extLst>
                    <c:strCache>
                      <c:ptCount val="1"/>
                      <c:pt idx="0">
                        <c:v>bop++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bw_sweep_4!$Z$18:$Z$23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0.11614976713587111</c:v>
                      </c:pt>
                      <c:pt idx="1">
                        <c:v>0.14579847872664686</c:v>
                      </c:pt>
                      <c:pt idx="2">
                        <c:v>0.15820439211032888</c:v>
                      </c:pt>
                      <c:pt idx="3">
                        <c:v>0.19024718673513852</c:v>
                      </c:pt>
                      <c:pt idx="4">
                        <c:v>0.2103726450792065</c:v>
                      </c:pt>
                      <c:pt idx="5">
                        <c:v>0.21867274281654581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0086-4CE6-9E47-D1CBBFD00891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bw_sweep_4!$AB$17</c15:sqref>
                        </c15:formulaRef>
                      </c:ext>
                    </c:extLst>
                    <c:strCache>
                      <c:ptCount val="1"/>
                      <c:pt idx="0">
                        <c:v>bop_spp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bw_sweep_4!$AB$18:$AB$23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0.19272503140914199</c:v>
                      </c:pt>
                      <c:pt idx="1">
                        <c:v>0.23219673895786475</c:v>
                      </c:pt>
                      <c:pt idx="2">
                        <c:v>0.24700472505352833</c:v>
                      </c:pt>
                      <c:pt idx="3">
                        <c:v>0.27294949060334339</c:v>
                      </c:pt>
                      <c:pt idx="4">
                        <c:v>0.28552146462402672</c:v>
                      </c:pt>
                      <c:pt idx="5">
                        <c:v>0.28954228861098308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0086-4CE6-9E47-D1CBBFD00891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bw_sweep_4!$AC$17</c15:sqref>
                        </c15:formulaRef>
                      </c:ext>
                    </c:extLst>
                    <c:strCache>
                      <c:ptCount val="1"/>
                      <c:pt idx="0">
                        <c:v>bop++_spp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bw_sweep_4!$AC$18:$AC$23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0.19704989901709991</c:v>
                      </c:pt>
                      <c:pt idx="1">
                        <c:v>0.23405444060410585</c:v>
                      </c:pt>
                      <c:pt idx="2">
                        <c:v>0.24947122322862048</c:v>
                      </c:pt>
                      <c:pt idx="3">
                        <c:v>0.2778510072146414</c:v>
                      </c:pt>
                      <c:pt idx="4">
                        <c:v>0.29467182020915716</c:v>
                      </c:pt>
                      <c:pt idx="5">
                        <c:v>0.30030720436759539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0086-4CE6-9E47-D1CBBFD00891}"/>
                  </c:ext>
                </c:extLst>
              </c15:ser>
            </c15:filteredScatterSeries>
            <c15:filteredScatte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bw_sweep_4!$AD$17</c15:sqref>
                        </c15:formulaRef>
                      </c:ext>
                    </c:extLst>
                    <c:strCache>
                      <c:ptCount val="1"/>
                      <c:pt idx="0">
                        <c:v>eBOP+SPP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bw_sweep_4!$AD$18:$AD$23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0.19666027843367861</c:v>
                      </c:pt>
                      <c:pt idx="1">
                        <c:v>0.23337596344818179</c:v>
                      </c:pt>
                      <c:pt idx="2">
                        <c:v>0.24834895402349666</c:v>
                      </c:pt>
                      <c:pt idx="3">
                        <c:v>0.27630390701977681</c:v>
                      </c:pt>
                      <c:pt idx="4">
                        <c:v>0.29358289734143828</c:v>
                      </c:pt>
                      <c:pt idx="5">
                        <c:v>0.29883164143414764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0086-4CE6-9E47-D1CBBFD00891}"/>
                  </c:ext>
                </c:extLst>
              </c15:ser>
            </c15:filteredScatterSeries>
            <c15:filteredScatte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bw_sweep_4!$AE$17</c15:sqref>
                        </c15:formulaRef>
                      </c:ext>
                    </c:extLst>
                    <c:strCache>
                      <c:ptCount val="1"/>
                      <c:pt idx="0">
                        <c:v>SMS(iso_size)+SPP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bw_sweep_4!$AE$18:$AE$23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0.18822647306983287</c:v>
                      </c:pt>
                      <c:pt idx="1">
                        <c:v>0.22129187100762615</c:v>
                      </c:pt>
                      <c:pt idx="2">
                        <c:v>0.23518887438158331</c:v>
                      </c:pt>
                      <c:pt idx="3">
                        <c:v>0.264999197278867</c:v>
                      </c:pt>
                      <c:pt idx="4">
                        <c:v>0.26904147381978638</c:v>
                      </c:pt>
                      <c:pt idx="5">
                        <c:v>0.27309534241265765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0086-4CE6-9E47-D1CBBFD00891}"/>
                  </c:ext>
                </c:extLst>
              </c15:ser>
            </c15:filteredScatterSeries>
          </c:ext>
        </c:extLst>
      </c:scatterChart>
      <c:scatterChart>
        <c:scatterStyle val="smoothMarker"/>
        <c:varyColors val="0"/>
        <c:ser>
          <c:idx val="12"/>
          <c:order val="5"/>
          <c:tx>
            <c:strRef>
              <c:f>bw_sweep_4!$S$17</c:f>
              <c:strCache>
                <c:ptCount val="1"/>
                <c:pt idx="0">
                  <c:v>BW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circle"/>
            <c:size val="10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  <a:prstDash val="solid"/>
              </a:ln>
              <a:effectLst/>
            </c:spPr>
          </c:marker>
          <c:xVal>
            <c:numRef>
              <c:f>bw_sweep_4!$R$18:$R$23</c:f>
              <c:numCache>
                <c:formatCode>General</c:formatCode>
                <c:ptCount val="6"/>
                <c:pt idx="0">
                  <c:v>12.8</c:v>
                </c:pt>
                <c:pt idx="1">
                  <c:v>17.064</c:v>
                </c:pt>
                <c:pt idx="2">
                  <c:v>19.2</c:v>
                </c:pt>
                <c:pt idx="3">
                  <c:v>25.6</c:v>
                </c:pt>
                <c:pt idx="4">
                  <c:v>34.128</c:v>
                </c:pt>
                <c:pt idx="5">
                  <c:v>38.4</c:v>
                </c:pt>
              </c:numCache>
            </c:numRef>
          </c:xVal>
          <c:yVal>
            <c:numRef>
              <c:f>bw_sweep_4!$S$18:$S$23</c:f>
              <c:numCache>
                <c:formatCode>General</c:formatCode>
                <c:ptCount val="6"/>
                <c:pt idx="0">
                  <c:v>12.8</c:v>
                </c:pt>
                <c:pt idx="1">
                  <c:v>17.064</c:v>
                </c:pt>
                <c:pt idx="2">
                  <c:v>19.2</c:v>
                </c:pt>
                <c:pt idx="3">
                  <c:v>25.6</c:v>
                </c:pt>
                <c:pt idx="4">
                  <c:v>34.128</c:v>
                </c:pt>
                <c:pt idx="5">
                  <c:v>38.4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0086-4CE6-9E47-D1CBBFD00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648432"/>
        <c:axId val="450649608"/>
      </c:scatterChart>
      <c:valAx>
        <c:axId val="450647648"/>
        <c:scaling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Peak DRAM Bandwidth (GBps)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647256"/>
        <c:crosses val="autoZero"/>
        <c:crossBetween val="midCat"/>
        <c:majorUnit val="5"/>
      </c:valAx>
      <c:valAx>
        <c:axId val="450647256"/>
        <c:scaling>
          <c:orientation val="minMax"/>
          <c:max val="0.4"/>
          <c:min val="0.1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Performance Delta over Baseline</a:t>
                </a:r>
              </a:p>
            </c:rich>
          </c:tx>
          <c:layout>
            <c:manualLayout>
              <c:xMode val="edge"/>
              <c:yMode val="edge"/>
              <c:x val="3.6273543789279118E-3"/>
              <c:y val="4.68108946562791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647648"/>
        <c:crosses val="autoZero"/>
        <c:crossBetween val="midCat"/>
      </c:valAx>
      <c:valAx>
        <c:axId val="45064960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Peak DRAM Bandwidth (GBps)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648432"/>
        <c:crosses val="max"/>
        <c:crossBetween val="midCat"/>
      </c:valAx>
      <c:valAx>
        <c:axId val="450648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0649608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19536224756747647"/>
          <c:y val="4.5344999999999996E-2"/>
          <c:w val="0.53477090795622939"/>
          <c:h val="0.14387647418031196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91610106799078"/>
          <c:y val="4.2567415348911841E-2"/>
          <c:w val="0.83539330169462722"/>
          <c:h val="0.6692268206651490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'1T-pivot'!$N$21</c:f>
              <c:strCache>
                <c:ptCount val="1"/>
                <c:pt idx="0">
                  <c:v>BOP 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'1T-pivot'!$M$22:$M$31</c:f>
              <c:strCache>
                <c:ptCount val="10"/>
                <c:pt idx="0">
                  <c:v>Client</c:v>
                </c:pt>
                <c:pt idx="1">
                  <c:v>Server</c:v>
                </c:pt>
                <c:pt idx="2">
                  <c:v>HPC</c:v>
                </c:pt>
                <c:pt idx="3">
                  <c:v>FSPEC06</c:v>
                </c:pt>
                <c:pt idx="4">
                  <c:v>ISPEC06</c:v>
                </c:pt>
                <c:pt idx="5">
                  <c:v>FSPEC17</c:v>
                </c:pt>
                <c:pt idx="6">
                  <c:v>ISPEC17</c:v>
                </c:pt>
                <c:pt idx="7">
                  <c:v>Cloud</c:v>
                </c:pt>
                <c:pt idx="8">
                  <c:v>SYSmark</c:v>
                </c:pt>
                <c:pt idx="9">
                  <c:v>GEOMEAN</c:v>
                </c:pt>
              </c:strCache>
            </c:strRef>
          </c:cat>
          <c:val>
            <c:numRef>
              <c:f>'1T-pivot'!$N$22:$N$31</c:f>
              <c:numCache>
                <c:formatCode>0.0%</c:formatCode>
                <c:ptCount val="10"/>
                <c:pt idx="0">
                  <c:v>0.24656716718785976</c:v>
                </c:pt>
                <c:pt idx="1">
                  <c:v>7.9646803033112556E-2</c:v>
                </c:pt>
                <c:pt idx="2">
                  <c:v>6.6882249162290242E-2</c:v>
                </c:pt>
                <c:pt idx="3">
                  <c:v>0.21978707410905418</c:v>
                </c:pt>
                <c:pt idx="4">
                  <c:v>7.698518579825131E-2</c:v>
                </c:pt>
                <c:pt idx="5">
                  <c:v>0.12937683430950031</c:v>
                </c:pt>
                <c:pt idx="6">
                  <c:v>0.23029763974685635</c:v>
                </c:pt>
                <c:pt idx="7">
                  <c:v>0.12134070243788497</c:v>
                </c:pt>
                <c:pt idx="8">
                  <c:v>0.17731280623496137</c:v>
                </c:pt>
                <c:pt idx="9">
                  <c:v>0.15459680813567855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F-425E-A131-0D0C6599953A}"/>
            </c:ext>
          </c:extLst>
        </c:ser>
        <c:ser>
          <c:idx val="2"/>
          <c:order val="1"/>
          <c:tx>
            <c:strRef>
              <c:f>'1T-pivot'!$O$21</c:f>
              <c:strCache>
                <c:ptCount val="1"/>
                <c:pt idx="0">
                  <c:v>SMS </c:v>
                </c:pt>
              </c:strCache>
            </c:strRef>
          </c:tx>
          <c:spPr>
            <a:solidFill>
              <a:srgbClr val="A5A5A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'1T-pivot'!$M$22:$M$31</c:f>
              <c:strCache>
                <c:ptCount val="10"/>
                <c:pt idx="0">
                  <c:v>Client</c:v>
                </c:pt>
                <c:pt idx="1">
                  <c:v>Server</c:v>
                </c:pt>
                <c:pt idx="2">
                  <c:v>HPC</c:v>
                </c:pt>
                <c:pt idx="3">
                  <c:v>FSPEC06</c:v>
                </c:pt>
                <c:pt idx="4">
                  <c:v>ISPEC06</c:v>
                </c:pt>
                <c:pt idx="5">
                  <c:v>FSPEC17</c:v>
                </c:pt>
                <c:pt idx="6">
                  <c:v>ISPEC17</c:v>
                </c:pt>
                <c:pt idx="7">
                  <c:v>Cloud</c:v>
                </c:pt>
                <c:pt idx="8">
                  <c:v>SYSmark</c:v>
                </c:pt>
                <c:pt idx="9">
                  <c:v>GEOMEAN</c:v>
                </c:pt>
              </c:strCache>
            </c:strRef>
          </c:cat>
          <c:val>
            <c:numRef>
              <c:f>'1T-pivot'!$O$22:$O$31</c:f>
              <c:numCache>
                <c:formatCode>0.0%</c:formatCode>
                <c:ptCount val="10"/>
                <c:pt idx="0">
                  <c:v>0.28571293372246598</c:v>
                </c:pt>
                <c:pt idx="1">
                  <c:v>0.15067822535409392</c:v>
                </c:pt>
                <c:pt idx="2">
                  <c:v>0.14102756052791121</c:v>
                </c:pt>
                <c:pt idx="3">
                  <c:v>0.19383703200205837</c:v>
                </c:pt>
                <c:pt idx="4">
                  <c:v>0.10966386032277686</c:v>
                </c:pt>
                <c:pt idx="5">
                  <c:v>0.13274893318123304</c:v>
                </c:pt>
                <c:pt idx="6">
                  <c:v>0.18549597206252022</c:v>
                </c:pt>
                <c:pt idx="7">
                  <c:v>0.12346485807659335</c:v>
                </c:pt>
                <c:pt idx="8">
                  <c:v>0.19993496839886071</c:v>
                </c:pt>
                <c:pt idx="9">
                  <c:v>0.16531140322880833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EF-425E-A131-0D0C6599953A}"/>
            </c:ext>
          </c:extLst>
        </c:ser>
        <c:ser>
          <c:idx val="3"/>
          <c:order val="2"/>
          <c:tx>
            <c:strRef>
              <c:f>'1T-pivot'!$P$21</c:f>
              <c:strCache>
                <c:ptCount val="1"/>
                <c:pt idx="0">
                  <c:v>SPP </c:v>
                </c:pt>
              </c:strCache>
            </c:strRef>
          </c:tx>
          <c:spPr>
            <a:pattFill prst="wdUpDiag">
              <a:fgClr>
                <a:sysClr val="windowText" lastClr="000000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'1T-pivot'!$M$22:$M$31</c:f>
              <c:strCache>
                <c:ptCount val="10"/>
                <c:pt idx="0">
                  <c:v>Client</c:v>
                </c:pt>
                <c:pt idx="1">
                  <c:v>Server</c:v>
                </c:pt>
                <c:pt idx="2">
                  <c:v>HPC</c:v>
                </c:pt>
                <c:pt idx="3">
                  <c:v>FSPEC06</c:v>
                </c:pt>
                <c:pt idx="4">
                  <c:v>ISPEC06</c:v>
                </c:pt>
                <c:pt idx="5">
                  <c:v>FSPEC17</c:v>
                </c:pt>
                <c:pt idx="6">
                  <c:v>ISPEC17</c:v>
                </c:pt>
                <c:pt idx="7">
                  <c:v>Cloud</c:v>
                </c:pt>
                <c:pt idx="8">
                  <c:v>SYSmark</c:v>
                </c:pt>
                <c:pt idx="9">
                  <c:v>GEOMEAN</c:v>
                </c:pt>
              </c:strCache>
            </c:strRef>
          </c:cat>
          <c:val>
            <c:numRef>
              <c:f>'1T-pivot'!$P$22:$P$31</c:f>
              <c:numCache>
                <c:formatCode>0.0%</c:formatCode>
                <c:ptCount val="10"/>
                <c:pt idx="0">
                  <c:v>0.35967867628381711</c:v>
                </c:pt>
                <c:pt idx="1">
                  <c:v>0.17657587503364036</c:v>
                </c:pt>
                <c:pt idx="2">
                  <c:v>0.15981629864545877</c:v>
                </c:pt>
                <c:pt idx="3">
                  <c:v>0.25087042703397122</c:v>
                </c:pt>
                <c:pt idx="4">
                  <c:v>0.14144168392131196</c:v>
                </c:pt>
                <c:pt idx="5">
                  <c:v>0.18553988936931431</c:v>
                </c:pt>
                <c:pt idx="6">
                  <c:v>0.18215273294977541</c:v>
                </c:pt>
                <c:pt idx="7">
                  <c:v>0.10234792088089528</c:v>
                </c:pt>
                <c:pt idx="8">
                  <c:v>0.17790791362291047</c:v>
                </c:pt>
                <c:pt idx="9">
                  <c:v>0.1863311976314681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EF-425E-A131-0D0C6599953A}"/>
            </c:ext>
          </c:extLst>
        </c:ser>
        <c:ser>
          <c:idx val="4"/>
          <c:order val="3"/>
          <c:tx>
            <c:strRef>
              <c:f>'1T-pivot'!$Q$21</c:f>
              <c:strCache>
                <c:ptCount val="1"/>
                <c:pt idx="0">
                  <c:v>DSPatch</c:v>
                </c:pt>
              </c:strCache>
            </c:strRef>
          </c:tx>
          <c:spPr>
            <a:pattFill prst="pct25">
              <a:fgClr>
                <a:sysClr val="windowText" lastClr="000000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'1T-pivot'!$M$22:$M$31</c:f>
              <c:strCache>
                <c:ptCount val="10"/>
                <c:pt idx="0">
                  <c:v>Client</c:v>
                </c:pt>
                <c:pt idx="1">
                  <c:v>Server</c:v>
                </c:pt>
                <c:pt idx="2">
                  <c:v>HPC</c:v>
                </c:pt>
                <c:pt idx="3">
                  <c:v>FSPEC06</c:v>
                </c:pt>
                <c:pt idx="4">
                  <c:v>ISPEC06</c:v>
                </c:pt>
                <c:pt idx="5">
                  <c:v>FSPEC17</c:v>
                </c:pt>
                <c:pt idx="6">
                  <c:v>ISPEC17</c:v>
                </c:pt>
                <c:pt idx="7">
                  <c:v>Cloud</c:v>
                </c:pt>
                <c:pt idx="8">
                  <c:v>SYSmark</c:v>
                </c:pt>
                <c:pt idx="9">
                  <c:v>GEOMEAN</c:v>
                </c:pt>
              </c:strCache>
            </c:strRef>
          </c:cat>
          <c:val>
            <c:numRef>
              <c:f>'1T-pivot'!$Q$22:$Q$31</c:f>
              <c:numCache>
                <c:formatCode>0.0%</c:formatCode>
                <c:ptCount val="10"/>
                <c:pt idx="0">
                  <c:v>0.32004770671100258</c:v>
                </c:pt>
                <c:pt idx="1">
                  <c:v>0.16143684927626922</c:v>
                </c:pt>
                <c:pt idx="2">
                  <c:v>0.15719867637161644</c:v>
                </c:pt>
                <c:pt idx="3">
                  <c:v>0.22308109016715982</c:v>
                </c:pt>
                <c:pt idx="4">
                  <c:v>0.15916027696038282</c:v>
                </c:pt>
                <c:pt idx="5">
                  <c:v>0.16664148794534572</c:v>
                </c:pt>
                <c:pt idx="6">
                  <c:v>0.23700348338855659</c:v>
                </c:pt>
                <c:pt idx="7">
                  <c:v>0.14665276614739819</c:v>
                </c:pt>
                <c:pt idx="8">
                  <c:v>0.20152076387602902</c:v>
                </c:pt>
                <c:pt idx="9">
                  <c:v>0.19592882516475374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EF-425E-A131-0D0C6599953A}"/>
            </c:ext>
          </c:extLst>
        </c:ser>
        <c:ser>
          <c:idx val="0"/>
          <c:order val="4"/>
          <c:tx>
            <c:strRef>
              <c:f>'1T-pivot'!$R$21</c:f>
              <c:strCache>
                <c:ptCount val="1"/>
                <c:pt idx="0">
                  <c:v>DSPatch+SPP</c:v>
                </c:pt>
              </c:strCache>
            </c:strRef>
          </c:tx>
          <c:spPr>
            <a:solidFill>
              <a:sysClr val="windowText" lastClr="00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'1T-pivot'!$M$22:$M$31</c:f>
              <c:strCache>
                <c:ptCount val="10"/>
                <c:pt idx="0">
                  <c:v>Client</c:v>
                </c:pt>
                <c:pt idx="1">
                  <c:v>Server</c:v>
                </c:pt>
                <c:pt idx="2">
                  <c:v>HPC</c:v>
                </c:pt>
                <c:pt idx="3">
                  <c:v>FSPEC06</c:v>
                </c:pt>
                <c:pt idx="4">
                  <c:v>ISPEC06</c:v>
                </c:pt>
                <c:pt idx="5">
                  <c:v>FSPEC17</c:v>
                </c:pt>
                <c:pt idx="6">
                  <c:v>ISPEC17</c:v>
                </c:pt>
                <c:pt idx="7">
                  <c:v>Cloud</c:v>
                </c:pt>
                <c:pt idx="8">
                  <c:v>SYSmark</c:v>
                </c:pt>
                <c:pt idx="9">
                  <c:v>GEOMEAN</c:v>
                </c:pt>
              </c:strCache>
            </c:strRef>
          </c:cat>
          <c:val>
            <c:numRef>
              <c:f>'1T-pivot'!$R$22:$R$31</c:f>
              <c:numCache>
                <c:formatCode>0.0%</c:formatCode>
                <c:ptCount val="10"/>
                <c:pt idx="0">
                  <c:v>0.3674242675131234</c:v>
                </c:pt>
                <c:pt idx="1">
                  <c:v>0.1889991736956711</c:v>
                </c:pt>
                <c:pt idx="2">
                  <c:v>0.2032679746896553</c:v>
                </c:pt>
                <c:pt idx="3">
                  <c:v>0.29067783362302335</c:v>
                </c:pt>
                <c:pt idx="4">
                  <c:v>0.21908649061517549</c:v>
                </c:pt>
                <c:pt idx="5">
                  <c:v>0.19859008419858482</c:v>
                </c:pt>
                <c:pt idx="6">
                  <c:v>0.29611020200140059</c:v>
                </c:pt>
                <c:pt idx="7">
                  <c:v>0.20293716347146606</c:v>
                </c:pt>
                <c:pt idx="8">
                  <c:v>0.28664631381966288</c:v>
                </c:pt>
                <c:pt idx="9">
                  <c:v>0.2525975946833825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EF-425E-A131-0D0C65999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0352560"/>
        <c:axId val="430435192"/>
        <c:extLst/>
      </c:barChart>
      <c:catAx>
        <c:axId val="41035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435192"/>
        <c:crosses val="autoZero"/>
        <c:auto val="1"/>
        <c:lblAlgn val="ctr"/>
        <c:lblOffset val="100"/>
        <c:noMultiLvlLbl val="0"/>
      </c:catAx>
      <c:valAx>
        <c:axId val="430435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Performance Delta over Baseline (%)</a:t>
                </a:r>
              </a:p>
            </c:rich>
          </c:tx>
          <c:layout>
            <c:manualLayout>
              <c:xMode val="edge"/>
              <c:yMode val="edge"/>
              <c:x val="1.7771321380736511E-3"/>
              <c:y val="6.570154858665917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352560"/>
        <c:crosses val="autoZero"/>
        <c:crossBetween val="between"/>
        <c:majorUnit val="0.1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4234106950157971"/>
          <c:y val="7.4610060992038665E-2"/>
          <c:w val="0.74650939969376373"/>
          <c:h val="0.105124023307189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782692027831954"/>
          <c:y val="0.13919713176151538"/>
          <c:w val="0.76112049703141815"/>
          <c:h val="0.7175454597242684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bw_sweep_4!$T$17</c:f>
              <c:strCache>
                <c:ptCount val="1"/>
                <c:pt idx="0">
                  <c:v>BOP</c:v>
                </c:pt>
              </c:strCache>
            </c:strRef>
          </c:tx>
          <c:spPr>
            <a:ln w="31750" cap="rnd">
              <a:solidFill>
                <a:srgbClr val="70AD47">
                  <a:lumMod val="75000"/>
                </a:srgb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70AD47">
                  <a:lumMod val="75000"/>
                </a:srgbClr>
              </a:solidFill>
              <a:ln w="9525">
                <a:solidFill>
                  <a:srgbClr val="70AD47">
                    <a:lumMod val="75000"/>
                  </a:srgbClr>
                </a:solidFill>
              </a:ln>
              <a:effectLst/>
            </c:spPr>
          </c:marker>
          <c:xVal>
            <c:numRef>
              <c:f>bw_sweep_4!$R$18:$R$23</c:f>
              <c:numCache>
                <c:formatCode>General</c:formatCode>
                <c:ptCount val="6"/>
                <c:pt idx="0">
                  <c:v>12.8</c:v>
                </c:pt>
                <c:pt idx="1">
                  <c:v>17.064</c:v>
                </c:pt>
                <c:pt idx="2">
                  <c:v>19.2</c:v>
                </c:pt>
                <c:pt idx="3">
                  <c:v>25.6</c:v>
                </c:pt>
                <c:pt idx="4">
                  <c:v>34.128</c:v>
                </c:pt>
                <c:pt idx="5">
                  <c:v>38.4</c:v>
                </c:pt>
              </c:numCache>
            </c:numRef>
          </c:xVal>
          <c:yVal>
            <c:numRef>
              <c:f>bw_sweep_4!$T$18:$T$23</c:f>
              <c:numCache>
                <c:formatCode>0.00%</c:formatCode>
                <c:ptCount val="6"/>
                <c:pt idx="0">
                  <c:v>0.1266320262894598</c:v>
                </c:pt>
                <c:pt idx="1">
                  <c:v>0.15459680813567855</c:v>
                </c:pt>
                <c:pt idx="2">
                  <c:v>0.16500792225865135</c:v>
                </c:pt>
                <c:pt idx="3">
                  <c:v>0.18965454758484479</c:v>
                </c:pt>
                <c:pt idx="4">
                  <c:v>0.20000956424247818</c:v>
                </c:pt>
                <c:pt idx="5">
                  <c:v>0.20307435720664158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34D-45A8-82DC-A25DAADC7551}"/>
            </c:ext>
          </c:extLst>
        </c:ser>
        <c:ser>
          <c:idx val="1"/>
          <c:order val="1"/>
          <c:tx>
            <c:strRef>
              <c:f>bw_sweep_4!$U$17</c:f>
              <c:strCache>
                <c:ptCount val="1"/>
                <c:pt idx="0">
                  <c:v>SMS</c:v>
                </c:pt>
              </c:strCache>
            </c:strRef>
          </c:tx>
          <c:spPr>
            <a:ln w="31750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rgbClr val="ED7D31">
                  <a:lumMod val="75000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xVal>
            <c:numRef>
              <c:f>bw_sweep_4!$R$18:$R$23</c:f>
              <c:numCache>
                <c:formatCode>General</c:formatCode>
                <c:ptCount val="6"/>
                <c:pt idx="0">
                  <c:v>12.8</c:v>
                </c:pt>
                <c:pt idx="1">
                  <c:v>17.064</c:v>
                </c:pt>
                <c:pt idx="2">
                  <c:v>19.2</c:v>
                </c:pt>
                <c:pt idx="3">
                  <c:v>25.6</c:v>
                </c:pt>
                <c:pt idx="4">
                  <c:v>34.128</c:v>
                </c:pt>
                <c:pt idx="5">
                  <c:v>38.4</c:v>
                </c:pt>
              </c:numCache>
            </c:numRef>
          </c:xVal>
          <c:yVal>
            <c:numRef>
              <c:f>bw_sweep_4!$U$18:$U$23</c:f>
              <c:numCache>
                <c:formatCode>0.00%</c:formatCode>
                <c:ptCount val="6"/>
                <c:pt idx="0">
                  <c:v>0.13554123722540123</c:v>
                </c:pt>
                <c:pt idx="1">
                  <c:v>0.16531140322880833</c:v>
                </c:pt>
                <c:pt idx="2">
                  <c:v>0.17708081192314418</c:v>
                </c:pt>
                <c:pt idx="3">
                  <c:v>0.20545110960046986</c:v>
                </c:pt>
                <c:pt idx="4">
                  <c:v>0.21465823538789186</c:v>
                </c:pt>
                <c:pt idx="5">
                  <c:v>0.21883067837258707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34D-45A8-82DC-A25DAADC7551}"/>
            </c:ext>
          </c:extLst>
        </c:ser>
        <c:ser>
          <c:idx val="2"/>
          <c:order val="2"/>
          <c:tx>
            <c:strRef>
              <c:f>bw_sweep_4!$V$17</c:f>
              <c:strCache>
                <c:ptCount val="1"/>
                <c:pt idx="0">
                  <c:v>SPP</c:v>
                </c:pt>
              </c:strCache>
            </c:strRef>
          </c:tx>
          <c:spPr>
            <a:ln w="31750" cap="rnd">
              <a:solidFill>
                <a:srgbClr val="5B9BD5">
                  <a:lumMod val="75000"/>
                </a:srgbClr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5B9BD5">
                  <a:lumMod val="75000"/>
                </a:srgbClr>
              </a:solidFill>
              <a:ln w="9525">
                <a:solidFill>
                  <a:srgbClr val="5B9BD5">
                    <a:lumMod val="75000"/>
                  </a:srgbClr>
                </a:solidFill>
              </a:ln>
              <a:effectLst/>
            </c:spPr>
          </c:marker>
          <c:xVal>
            <c:numRef>
              <c:f>bw_sweep_4!$R$18:$R$23</c:f>
              <c:numCache>
                <c:formatCode>General</c:formatCode>
                <c:ptCount val="6"/>
                <c:pt idx="0">
                  <c:v>12.8</c:v>
                </c:pt>
                <c:pt idx="1">
                  <c:v>17.064</c:v>
                </c:pt>
                <c:pt idx="2">
                  <c:v>19.2</c:v>
                </c:pt>
                <c:pt idx="3">
                  <c:v>25.6</c:v>
                </c:pt>
                <c:pt idx="4">
                  <c:v>34.128</c:v>
                </c:pt>
                <c:pt idx="5">
                  <c:v>38.4</c:v>
                </c:pt>
              </c:numCache>
            </c:numRef>
          </c:xVal>
          <c:yVal>
            <c:numRef>
              <c:f>bw_sweep_4!$V$18:$V$23</c:f>
              <c:numCache>
                <c:formatCode>0.00%</c:formatCode>
                <c:ptCount val="6"/>
                <c:pt idx="0">
                  <c:v>0.16331005005357735</c:v>
                </c:pt>
                <c:pt idx="1">
                  <c:v>0.1863311976314681</c:v>
                </c:pt>
                <c:pt idx="2">
                  <c:v>0.19605742405192661</c:v>
                </c:pt>
                <c:pt idx="3">
                  <c:v>0.21523306864721881</c:v>
                </c:pt>
                <c:pt idx="4">
                  <c:v>0.21529867960336646</c:v>
                </c:pt>
                <c:pt idx="5">
                  <c:v>0.2176768587957767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34D-45A8-82DC-A25DAADC7551}"/>
            </c:ext>
          </c:extLst>
        </c:ser>
        <c:ser>
          <c:idx val="3"/>
          <c:order val="3"/>
          <c:tx>
            <c:strRef>
              <c:f>bw_sweep_4!$W$17</c:f>
              <c:strCache>
                <c:ptCount val="1"/>
                <c:pt idx="0">
                  <c:v>DSPatch+SPP</c:v>
                </c:pt>
              </c:strCache>
            </c:strRef>
          </c:tx>
          <c:spPr>
            <a:ln w="3492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ysClr val="window" lastClr="FFFFFF"/>
              </a:solidFill>
              <a:ln w="34925">
                <a:solidFill>
                  <a:srgbClr val="00B050"/>
                </a:solidFill>
              </a:ln>
              <a:effectLst/>
            </c:spPr>
          </c:marker>
          <c:xVal>
            <c:numRef>
              <c:f>bw_sweep_4!$R$18:$R$23</c:f>
              <c:numCache>
                <c:formatCode>General</c:formatCode>
                <c:ptCount val="6"/>
                <c:pt idx="0">
                  <c:v>12.8</c:v>
                </c:pt>
                <c:pt idx="1">
                  <c:v>17.064</c:v>
                </c:pt>
                <c:pt idx="2">
                  <c:v>19.2</c:v>
                </c:pt>
                <c:pt idx="3">
                  <c:v>25.6</c:v>
                </c:pt>
                <c:pt idx="4">
                  <c:v>34.128</c:v>
                </c:pt>
                <c:pt idx="5">
                  <c:v>38.4</c:v>
                </c:pt>
              </c:numCache>
            </c:numRef>
          </c:xVal>
          <c:yVal>
            <c:numRef>
              <c:f>bw_sweep_4!$W$18:$W$23</c:f>
              <c:numCache>
                <c:formatCode>0.00%</c:formatCode>
                <c:ptCount val="6"/>
                <c:pt idx="0">
                  <c:v>0.20440337617067672</c:v>
                </c:pt>
                <c:pt idx="1">
                  <c:v>0.2525975946833825</c:v>
                </c:pt>
                <c:pt idx="2">
                  <c:v>0.27336603996587594</c:v>
                </c:pt>
                <c:pt idx="3">
                  <c:v>0.31323737566117926</c:v>
                </c:pt>
                <c:pt idx="4">
                  <c:v>0.3312531318041092</c:v>
                </c:pt>
                <c:pt idx="5">
                  <c:v>0.33940920030879407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634D-45A8-82DC-A25DAADC7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9736312"/>
        <c:axId val="439732784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bw_sweep_4!$X$17</c15:sqref>
                        </c15:formulaRef>
                      </c:ext>
                    </c:extLst>
                    <c:strCache>
                      <c:ptCount val="1"/>
                      <c:pt idx="0">
                        <c:v>spp++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bw_sweep_4!$X$18:$X$23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0.17082762767465609</c:v>
                      </c:pt>
                      <c:pt idx="1">
                        <c:v>0.19722149093356989</c:v>
                      </c:pt>
                      <c:pt idx="2">
                        <c:v>0.20854626793367004</c:v>
                      </c:pt>
                      <c:pt idx="3">
                        <c:v>0.23228856960782407</c:v>
                      </c:pt>
                      <c:pt idx="4">
                        <c:v>0.23749461183145848</c:v>
                      </c:pt>
                      <c:pt idx="5">
                        <c:v>0.24225526702819411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5-634D-45A8-82DC-A25DAADC7551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bw_sweep_4!$Y$17</c15:sqref>
                        </c15:formulaRef>
                      </c:ext>
                    </c:extLst>
                    <c:strCache>
                      <c:ptCount val="1"/>
                      <c:pt idx="0">
                        <c:v>eSPP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bw_sweep_4!$Y$18:$Y$23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0.16851298475996268</c:v>
                      </c:pt>
                      <c:pt idx="1">
                        <c:v>0.19462165347687121</c:v>
                      </c:pt>
                      <c:pt idx="2">
                        <c:v>0.2052934008712135</c:v>
                      </c:pt>
                      <c:pt idx="3">
                        <c:v>0.2281032625128625</c:v>
                      </c:pt>
                      <c:pt idx="4">
                        <c:v>0.23155264971617928</c:v>
                      </c:pt>
                      <c:pt idx="5">
                        <c:v>0.23516388228119633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34D-45A8-82DC-A25DAADC7551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bw_sweep_4!$Z$17</c15:sqref>
                        </c15:formulaRef>
                      </c:ext>
                    </c:extLst>
                    <c:strCache>
                      <c:ptCount val="1"/>
                      <c:pt idx="0">
                        <c:v>bop++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bw_sweep_4!$Z$18:$Z$23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0.11614976713587111</c:v>
                      </c:pt>
                      <c:pt idx="1">
                        <c:v>0.14579847872664686</c:v>
                      </c:pt>
                      <c:pt idx="2">
                        <c:v>0.15820439211032888</c:v>
                      </c:pt>
                      <c:pt idx="3">
                        <c:v>0.19024718673513852</c:v>
                      </c:pt>
                      <c:pt idx="4">
                        <c:v>0.2103726450792065</c:v>
                      </c:pt>
                      <c:pt idx="5">
                        <c:v>0.21867274281654581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34D-45A8-82DC-A25DAADC7551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bw_sweep_4!$AA$17</c15:sqref>
                        </c15:formulaRef>
                      </c:ext>
                    </c:extLst>
                    <c:strCache>
                      <c:ptCount val="1"/>
                      <c:pt idx="0">
                        <c:v>eBOP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bw_sweep_4!$AA$18:$AA$23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0.11565260586001203</c:v>
                      </c:pt>
                      <c:pt idx="1">
                        <c:v>0.14498672951508551</c:v>
                      </c:pt>
                      <c:pt idx="2">
                        <c:v>0.1568651191247008</c:v>
                      </c:pt>
                      <c:pt idx="3">
                        <c:v>0.18865684114386161</c:v>
                      </c:pt>
                      <c:pt idx="4">
                        <c:v>0.20910496664388134</c:v>
                      </c:pt>
                      <c:pt idx="5">
                        <c:v>0.21683326896973365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34D-45A8-82DC-A25DAADC7551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bw_sweep_4!$AB$17</c15:sqref>
                        </c15:formulaRef>
                      </c:ext>
                    </c:extLst>
                    <c:strCache>
                      <c:ptCount val="1"/>
                      <c:pt idx="0">
                        <c:v>bop_spp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bw_sweep_4!$AB$18:$AB$23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0.19272503140914199</c:v>
                      </c:pt>
                      <c:pt idx="1">
                        <c:v>0.23219673895786475</c:v>
                      </c:pt>
                      <c:pt idx="2">
                        <c:v>0.24700472505352833</c:v>
                      </c:pt>
                      <c:pt idx="3">
                        <c:v>0.27294949060334339</c:v>
                      </c:pt>
                      <c:pt idx="4">
                        <c:v>0.28552146462402672</c:v>
                      </c:pt>
                      <c:pt idx="5">
                        <c:v>0.28954228861098308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634D-45A8-82DC-A25DAADC7551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bw_sweep_4!$AC$17</c15:sqref>
                        </c15:formulaRef>
                      </c:ext>
                    </c:extLst>
                    <c:strCache>
                      <c:ptCount val="1"/>
                      <c:pt idx="0">
                        <c:v>bop++_spp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bw_sweep_4!$R$18:$R$23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12.8</c:v>
                      </c:pt>
                      <c:pt idx="1">
                        <c:v>17.064</c:v>
                      </c:pt>
                      <c:pt idx="2">
                        <c:v>19.2</c:v>
                      </c:pt>
                      <c:pt idx="3">
                        <c:v>25.6</c:v>
                      </c:pt>
                      <c:pt idx="4">
                        <c:v>34.128</c:v>
                      </c:pt>
                      <c:pt idx="5">
                        <c:v>38.4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bw_sweep_4!$AC$18:$AC$23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0.19704989901709991</c:v>
                      </c:pt>
                      <c:pt idx="1">
                        <c:v>0.23405444060410585</c:v>
                      </c:pt>
                      <c:pt idx="2">
                        <c:v>0.24947122322862048</c:v>
                      </c:pt>
                      <c:pt idx="3">
                        <c:v>0.2778510072146414</c:v>
                      </c:pt>
                      <c:pt idx="4">
                        <c:v>0.29467182020915716</c:v>
                      </c:pt>
                      <c:pt idx="5">
                        <c:v>0.30030720436759539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634D-45A8-82DC-A25DAADC7551}"/>
                  </c:ext>
                </c:extLst>
              </c15:ser>
            </c15:filteredScatterSeries>
          </c:ext>
        </c:extLst>
      </c:scatterChart>
      <c:valAx>
        <c:axId val="439736312"/>
        <c:scaling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Peak DRAM Bandwidth (GBps)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732784"/>
        <c:crosses val="autoZero"/>
        <c:crossBetween val="midCat"/>
        <c:majorUnit val="5"/>
      </c:valAx>
      <c:valAx>
        <c:axId val="439732784"/>
        <c:scaling>
          <c:orientation val="minMax"/>
          <c:max val="0.4"/>
          <c:min val="0.1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Performance Delta over Baseline </a:t>
                </a:r>
              </a:p>
            </c:rich>
          </c:tx>
          <c:layout>
            <c:manualLayout>
              <c:xMode val="edge"/>
              <c:yMode val="edge"/>
              <c:x val="1.5597256630983131E-2"/>
              <c:y val="0.13601517492951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736312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4.1128860314012354E-2"/>
          <c:y val="1.8159061060211545E-2"/>
          <c:w val="0.95364010695329104"/>
          <c:h val="8.4693284396370361E-2"/>
        </c:manualLayout>
      </c:layout>
      <c:overlay val="0"/>
      <c:spPr>
        <a:noFill/>
        <a:ln>
          <a:solidFill>
            <a:sysClr val="window" lastClr="FFFFFF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623FF-30DC-E848-BCAE-8A28FF1D2B30}" type="datetimeFigureOut">
              <a:rPr lang="en-US" smtClean="0"/>
              <a:t>10/19/19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6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6340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1pPr>
    <a:lvl2pPr marL="331701" algn="l" defTabSz="66340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2pPr>
    <a:lvl3pPr marL="663403" algn="l" defTabSz="66340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3pPr>
    <a:lvl4pPr marL="995103" algn="l" defTabSz="66340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4pPr>
    <a:lvl5pPr marL="1326805" algn="l" defTabSz="66340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5pPr>
    <a:lvl6pPr marL="1658506" algn="l" defTabSz="66340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6pPr>
    <a:lvl7pPr marL="1990207" algn="l" defTabSz="66340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7pPr>
    <a:lvl8pPr marL="2321908" algn="l" defTabSz="66340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8pPr>
    <a:lvl9pPr marL="2653610" algn="l" defTabSz="66340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00300" y="1143000"/>
            <a:ext cx="2057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19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4" y="10226799"/>
            <a:ext cx="18653761" cy="7056120"/>
          </a:xfrm>
        </p:spPr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4" y="18653761"/>
            <a:ext cx="15361921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73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46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51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92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866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03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21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3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630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69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10560" y="1319026"/>
            <a:ext cx="4937760" cy="2808731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1" y="1319026"/>
            <a:ext cx="14447520" cy="2808731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976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261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3" y="21153879"/>
            <a:ext cx="18653761" cy="6537959"/>
          </a:xfrm>
        </p:spPr>
        <p:txBody>
          <a:bodyPr anchor="t"/>
          <a:lstStyle>
            <a:lvl1pPr algn="l">
              <a:defRPr sz="10348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3" y="13952232"/>
            <a:ext cx="18653761" cy="7200896"/>
          </a:xfrm>
        </p:spPr>
        <p:txBody>
          <a:bodyPr anchor="b"/>
          <a:lstStyle>
            <a:lvl1pPr marL="0" indent="0">
              <a:buNone/>
              <a:defRPr sz="5269">
                <a:solidFill>
                  <a:schemeClr val="tx1">
                    <a:tint val="75000"/>
                  </a:schemeClr>
                </a:solidFill>
              </a:defRPr>
            </a:lvl1pPr>
            <a:lvl2pPr marL="1173218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2pPr>
            <a:lvl3pPr marL="2346438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3pPr>
            <a:lvl4pPr marL="3519649" indent="0">
              <a:buNone/>
              <a:defRPr sz="3682">
                <a:solidFill>
                  <a:schemeClr val="tx1">
                    <a:tint val="75000"/>
                  </a:schemeClr>
                </a:solidFill>
              </a:defRPr>
            </a:lvl4pPr>
            <a:lvl5pPr marL="4692868" indent="0">
              <a:buNone/>
              <a:defRPr sz="3682">
                <a:solidFill>
                  <a:schemeClr val="tx1">
                    <a:tint val="75000"/>
                  </a:schemeClr>
                </a:solidFill>
              </a:defRPr>
            </a:lvl5pPr>
            <a:lvl6pPr marL="5866087" indent="0">
              <a:buNone/>
              <a:defRPr sz="3682">
                <a:solidFill>
                  <a:schemeClr val="tx1">
                    <a:tint val="75000"/>
                  </a:schemeClr>
                </a:solidFill>
              </a:defRPr>
            </a:lvl6pPr>
            <a:lvl7pPr marL="7039298" indent="0">
              <a:buNone/>
              <a:defRPr sz="3682">
                <a:solidFill>
                  <a:schemeClr val="tx1">
                    <a:tint val="75000"/>
                  </a:schemeClr>
                </a:solidFill>
              </a:defRPr>
            </a:lvl7pPr>
            <a:lvl8pPr marL="8212520" indent="0">
              <a:buNone/>
              <a:defRPr sz="3682">
                <a:solidFill>
                  <a:schemeClr val="tx1">
                    <a:tint val="75000"/>
                  </a:schemeClr>
                </a:solidFill>
              </a:defRPr>
            </a:lvl8pPr>
            <a:lvl9pPr marL="9385733" indent="0">
              <a:buNone/>
              <a:defRPr sz="36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34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4" y="7681000"/>
            <a:ext cx="9692639" cy="21724623"/>
          </a:xfrm>
        </p:spPr>
        <p:txBody>
          <a:bodyPr/>
          <a:lstStyle>
            <a:lvl1pPr>
              <a:defRPr sz="7174"/>
            </a:lvl1pPr>
            <a:lvl2pPr>
              <a:defRPr sz="6349"/>
            </a:lvl2pPr>
            <a:lvl3pPr>
              <a:defRPr sz="5269"/>
            </a:lvl3pPr>
            <a:lvl4pPr>
              <a:defRPr sz="4634"/>
            </a:lvl4pPr>
            <a:lvl5pPr>
              <a:defRPr sz="4634"/>
            </a:lvl5pPr>
            <a:lvl6pPr>
              <a:defRPr sz="4634"/>
            </a:lvl6pPr>
            <a:lvl7pPr>
              <a:defRPr sz="4634"/>
            </a:lvl7pPr>
            <a:lvl8pPr>
              <a:defRPr sz="4634"/>
            </a:lvl8pPr>
            <a:lvl9pPr>
              <a:defRPr sz="463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5686" y="7681000"/>
            <a:ext cx="9692639" cy="21724623"/>
          </a:xfrm>
        </p:spPr>
        <p:txBody>
          <a:bodyPr/>
          <a:lstStyle>
            <a:lvl1pPr>
              <a:defRPr sz="7174"/>
            </a:lvl1pPr>
            <a:lvl2pPr>
              <a:defRPr sz="6349"/>
            </a:lvl2pPr>
            <a:lvl3pPr>
              <a:defRPr sz="5269"/>
            </a:lvl3pPr>
            <a:lvl4pPr>
              <a:defRPr sz="4634"/>
            </a:lvl4pPr>
            <a:lvl5pPr>
              <a:defRPr sz="4634"/>
            </a:lvl5pPr>
            <a:lvl6pPr>
              <a:defRPr sz="4634"/>
            </a:lvl6pPr>
            <a:lvl7pPr>
              <a:defRPr sz="4634"/>
            </a:lvl7pPr>
            <a:lvl8pPr>
              <a:defRPr sz="4634"/>
            </a:lvl8pPr>
            <a:lvl9pPr>
              <a:defRPr sz="463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92" y="7368548"/>
            <a:ext cx="9696450" cy="3070858"/>
          </a:xfrm>
        </p:spPr>
        <p:txBody>
          <a:bodyPr anchor="b"/>
          <a:lstStyle>
            <a:lvl1pPr marL="0" indent="0">
              <a:buNone/>
              <a:defRPr sz="6349" b="1"/>
            </a:lvl1pPr>
            <a:lvl2pPr marL="1173218" indent="0">
              <a:buNone/>
              <a:defRPr sz="5269" b="1"/>
            </a:lvl2pPr>
            <a:lvl3pPr marL="2346438" indent="0">
              <a:buNone/>
              <a:defRPr sz="4634" b="1"/>
            </a:lvl3pPr>
            <a:lvl4pPr marL="3519649" indent="0">
              <a:buNone/>
              <a:defRPr sz="3999" b="1"/>
            </a:lvl4pPr>
            <a:lvl5pPr marL="4692868" indent="0">
              <a:buNone/>
              <a:defRPr sz="3999" b="1"/>
            </a:lvl5pPr>
            <a:lvl6pPr marL="5866087" indent="0">
              <a:buNone/>
              <a:defRPr sz="3999" b="1"/>
            </a:lvl6pPr>
            <a:lvl7pPr marL="7039298" indent="0">
              <a:buNone/>
              <a:defRPr sz="3999" b="1"/>
            </a:lvl7pPr>
            <a:lvl8pPr marL="8212520" indent="0">
              <a:buNone/>
              <a:defRPr sz="3999" b="1"/>
            </a:lvl8pPr>
            <a:lvl9pPr marL="9385733" indent="0">
              <a:buNone/>
              <a:defRPr sz="399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92" y="10439399"/>
            <a:ext cx="9696450" cy="18966184"/>
          </a:xfrm>
        </p:spPr>
        <p:txBody>
          <a:bodyPr/>
          <a:lstStyle>
            <a:lvl1pPr>
              <a:defRPr sz="6349"/>
            </a:lvl1pPr>
            <a:lvl2pPr>
              <a:defRPr sz="5269"/>
            </a:lvl2pPr>
            <a:lvl3pPr>
              <a:defRPr sz="4634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203" y="7368548"/>
            <a:ext cx="9700260" cy="3070858"/>
          </a:xfrm>
        </p:spPr>
        <p:txBody>
          <a:bodyPr anchor="b"/>
          <a:lstStyle>
            <a:lvl1pPr marL="0" indent="0">
              <a:buNone/>
              <a:defRPr sz="6349" b="1"/>
            </a:lvl1pPr>
            <a:lvl2pPr marL="1173218" indent="0">
              <a:buNone/>
              <a:defRPr sz="5269" b="1"/>
            </a:lvl2pPr>
            <a:lvl3pPr marL="2346438" indent="0">
              <a:buNone/>
              <a:defRPr sz="4634" b="1"/>
            </a:lvl3pPr>
            <a:lvl4pPr marL="3519649" indent="0">
              <a:buNone/>
              <a:defRPr sz="3999" b="1"/>
            </a:lvl4pPr>
            <a:lvl5pPr marL="4692868" indent="0">
              <a:buNone/>
              <a:defRPr sz="3999" b="1"/>
            </a:lvl5pPr>
            <a:lvl6pPr marL="5866087" indent="0">
              <a:buNone/>
              <a:defRPr sz="3999" b="1"/>
            </a:lvl6pPr>
            <a:lvl7pPr marL="7039298" indent="0">
              <a:buNone/>
              <a:defRPr sz="3999" b="1"/>
            </a:lvl7pPr>
            <a:lvl8pPr marL="8212520" indent="0">
              <a:buNone/>
              <a:defRPr sz="3999" b="1"/>
            </a:lvl8pPr>
            <a:lvl9pPr marL="9385733" indent="0">
              <a:buNone/>
              <a:defRPr sz="399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203" y="10439399"/>
            <a:ext cx="9700260" cy="18966184"/>
          </a:xfrm>
        </p:spPr>
        <p:txBody>
          <a:bodyPr/>
          <a:lstStyle>
            <a:lvl1pPr>
              <a:defRPr sz="6349"/>
            </a:lvl1pPr>
            <a:lvl2pPr>
              <a:defRPr sz="5269"/>
            </a:lvl2pPr>
            <a:lvl3pPr>
              <a:defRPr sz="4634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05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10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135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413" y="1310643"/>
            <a:ext cx="7219950" cy="5577839"/>
          </a:xfrm>
        </p:spPr>
        <p:txBody>
          <a:bodyPr anchor="b"/>
          <a:lstStyle>
            <a:lvl1pPr algn="l">
              <a:defRPr sz="526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4" y="1311401"/>
            <a:ext cx="12268201" cy="28094943"/>
          </a:xfrm>
        </p:spPr>
        <p:txBody>
          <a:bodyPr/>
          <a:lstStyle>
            <a:lvl1pPr>
              <a:defRPr sz="8254"/>
            </a:lvl1pPr>
            <a:lvl2pPr>
              <a:defRPr sz="7174"/>
            </a:lvl2pPr>
            <a:lvl3pPr>
              <a:defRPr sz="6349"/>
            </a:lvl3pPr>
            <a:lvl4pPr>
              <a:defRPr sz="5269"/>
            </a:lvl4pPr>
            <a:lvl5pPr>
              <a:defRPr sz="5269"/>
            </a:lvl5pPr>
            <a:lvl6pPr>
              <a:defRPr sz="5269"/>
            </a:lvl6pPr>
            <a:lvl7pPr>
              <a:defRPr sz="5269"/>
            </a:lvl7pPr>
            <a:lvl8pPr>
              <a:defRPr sz="5269"/>
            </a:lvl8pPr>
            <a:lvl9pPr>
              <a:defRPr sz="526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413" y="6888503"/>
            <a:ext cx="7219950" cy="22517102"/>
          </a:xfrm>
        </p:spPr>
        <p:txBody>
          <a:bodyPr/>
          <a:lstStyle>
            <a:lvl1pPr marL="0" indent="0">
              <a:buNone/>
              <a:defRPr sz="3682"/>
            </a:lvl1pPr>
            <a:lvl2pPr marL="1173218" indent="0">
              <a:buNone/>
              <a:defRPr sz="3174"/>
            </a:lvl2pPr>
            <a:lvl3pPr marL="2346438" indent="0">
              <a:buNone/>
              <a:defRPr sz="2539"/>
            </a:lvl3pPr>
            <a:lvl4pPr marL="3519649" indent="0">
              <a:buNone/>
              <a:defRPr sz="2412"/>
            </a:lvl4pPr>
            <a:lvl5pPr marL="4692868" indent="0">
              <a:buNone/>
              <a:defRPr sz="2412"/>
            </a:lvl5pPr>
            <a:lvl6pPr marL="5866087" indent="0">
              <a:buNone/>
              <a:defRPr sz="2412"/>
            </a:lvl6pPr>
            <a:lvl7pPr marL="7039298" indent="0">
              <a:buNone/>
              <a:defRPr sz="2412"/>
            </a:lvl7pPr>
            <a:lvl8pPr marL="8212520" indent="0">
              <a:buNone/>
              <a:defRPr sz="2412"/>
            </a:lvl8pPr>
            <a:lvl9pPr marL="9385733" indent="0">
              <a:buNone/>
              <a:defRPr sz="2412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91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2" y="23042882"/>
            <a:ext cx="13167360" cy="2720343"/>
          </a:xfrm>
        </p:spPr>
        <p:txBody>
          <a:bodyPr anchor="b"/>
          <a:lstStyle>
            <a:lvl1pPr algn="l">
              <a:defRPr sz="526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2" y="2941321"/>
            <a:ext cx="13167360" cy="19751040"/>
          </a:xfrm>
        </p:spPr>
        <p:txBody>
          <a:bodyPr/>
          <a:lstStyle>
            <a:lvl1pPr marL="0" indent="0">
              <a:buNone/>
              <a:defRPr sz="8254"/>
            </a:lvl1pPr>
            <a:lvl2pPr marL="1173218" indent="0">
              <a:buNone/>
              <a:defRPr sz="7174"/>
            </a:lvl2pPr>
            <a:lvl3pPr marL="2346438" indent="0">
              <a:buNone/>
              <a:defRPr sz="6349"/>
            </a:lvl3pPr>
            <a:lvl4pPr marL="3519649" indent="0">
              <a:buNone/>
              <a:defRPr sz="5269"/>
            </a:lvl4pPr>
            <a:lvl5pPr marL="4692868" indent="0">
              <a:buNone/>
              <a:defRPr sz="5269"/>
            </a:lvl5pPr>
            <a:lvl6pPr marL="5866087" indent="0">
              <a:buNone/>
              <a:defRPr sz="5269"/>
            </a:lvl6pPr>
            <a:lvl7pPr marL="7039298" indent="0">
              <a:buNone/>
              <a:defRPr sz="5269"/>
            </a:lvl7pPr>
            <a:lvl8pPr marL="8212520" indent="0">
              <a:buNone/>
              <a:defRPr sz="5269"/>
            </a:lvl8pPr>
            <a:lvl9pPr marL="9385733" indent="0">
              <a:buNone/>
              <a:defRPr sz="5269"/>
            </a:lvl9pPr>
          </a:lstStyle>
          <a:p>
            <a:r>
              <a:rPr lang="tr-TR" altLang="zh-TW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2" y="25763228"/>
            <a:ext cx="13167360" cy="3863336"/>
          </a:xfrm>
        </p:spPr>
        <p:txBody>
          <a:bodyPr/>
          <a:lstStyle>
            <a:lvl1pPr marL="0" indent="0">
              <a:buNone/>
              <a:defRPr sz="3682"/>
            </a:lvl1pPr>
            <a:lvl2pPr marL="1173218" indent="0">
              <a:buNone/>
              <a:defRPr sz="3174"/>
            </a:lvl2pPr>
            <a:lvl3pPr marL="2346438" indent="0">
              <a:buNone/>
              <a:defRPr sz="2539"/>
            </a:lvl3pPr>
            <a:lvl4pPr marL="3519649" indent="0">
              <a:buNone/>
              <a:defRPr sz="2412"/>
            </a:lvl4pPr>
            <a:lvl5pPr marL="4692868" indent="0">
              <a:buNone/>
              <a:defRPr sz="2412"/>
            </a:lvl5pPr>
            <a:lvl6pPr marL="5866087" indent="0">
              <a:buNone/>
              <a:defRPr sz="2412"/>
            </a:lvl6pPr>
            <a:lvl7pPr marL="7039298" indent="0">
              <a:buNone/>
              <a:defRPr sz="2412"/>
            </a:lvl7pPr>
            <a:lvl8pPr marL="8212520" indent="0">
              <a:buNone/>
              <a:defRPr sz="2412"/>
            </a:lvl8pPr>
            <a:lvl9pPr marL="9385733" indent="0">
              <a:buNone/>
              <a:defRPr sz="2412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12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4" y="1318263"/>
            <a:ext cx="19751041" cy="5486400"/>
          </a:xfrm>
          <a:prstGeom prst="rect">
            <a:avLst/>
          </a:prstGeom>
        </p:spPr>
        <p:txBody>
          <a:bodyPr vert="horz" lIns="369730" tIns="184788" rIns="369730" bIns="18478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4" y="7681000"/>
            <a:ext cx="19751041" cy="21724623"/>
          </a:xfrm>
          <a:prstGeom prst="rect">
            <a:avLst/>
          </a:prstGeom>
        </p:spPr>
        <p:txBody>
          <a:bodyPr vert="horz" lIns="369730" tIns="184788" rIns="369730" bIns="18478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30511228"/>
            <a:ext cx="5120640" cy="1752598"/>
          </a:xfrm>
          <a:prstGeom prst="rect">
            <a:avLst/>
          </a:prstGeom>
        </p:spPr>
        <p:txBody>
          <a:bodyPr vert="horz" lIns="369730" tIns="184788" rIns="369730" bIns="184788" rtlCol="0" anchor="ctr"/>
          <a:lstStyle>
            <a:lvl1pPr algn="l">
              <a:defRPr sz="31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2" y="30511228"/>
            <a:ext cx="6949440" cy="1752598"/>
          </a:xfrm>
          <a:prstGeom prst="rect">
            <a:avLst/>
          </a:prstGeom>
        </p:spPr>
        <p:txBody>
          <a:bodyPr vert="horz" lIns="369730" tIns="184788" rIns="369730" bIns="184788" rtlCol="0" anchor="ctr"/>
          <a:lstStyle>
            <a:lvl1pPr algn="ctr">
              <a:defRPr sz="31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27680" y="30511228"/>
            <a:ext cx="5120640" cy="1752598"/>
          </a:xfrm>
          <a:prstGeom prst="rect">
            <a:avLst/>
          </a:prstGeom>
        </p:spPr>
        <p:txBody>
          <a:bodyPr vert="horz" lIns="369730" tIns="184788" rIns="369730" bIns="184788" rtlCol="0" anchor="ctr"/>
          <a:lstStyle>
            <a:lvl1pPr algn="r">
              <a:defRPr sz="31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078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hf hdr="0" ftr="0" dt="0"/>
  <p:txStyles>
    <p:titleStyle>
      <a:lvl1pPr algn="ctr" defTabSz="2346987" rtl="0" eaLnBrk="1" latinLnBrk="0" hangingPunct="1">
        <a:spcBef>
          <a:spcPct val="0"/>
        </a:spcBef>
        <a:buNone/>
        <a:defRPr sz="114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80118" indent="-880118" algn="l" defTabSz="2346987" rtl="0" eaLnBrk="1" latinLnBrk="0" hangingPunct="1">
        <a:spcBef>
          <a:spcPct val="20000"/>
        </a:spcBef>
        <a:buFont typeface="Arial" pitchFamily="34" charset="0"/>
        <a:buChar char="•"/>
        <a:defRPr sz="8254" kern="1200">
          <a:solidFill>
            <a:schemeClr val="tx1"/>
          </a:solidFill>
          <a:latin typeface="+mn-lt"/>
          <a:ea typeface="+mn-ea"/>
          <a:cs typeface="+mn-cs"/>
        </a:defRPr>
      </a:lvl1pPr>
      <a:lvl2pPr marL="1906916" indent="-733438" algn="l" defTabSz="2346987" rtl="0" eaLnBrk="1" latinLnBrk="0" hangingPunct="1">
        <a:spcBef>
          <a:spcPct val="20000"/>
        </a:spcBef>
        <a:buFont typeface="Arial" pitchFamily="34" charset="0"/>
        <a:buChar char="–"/>
        <a:defRPr sz="7174" kern="1200">
          <a:solidFill>
            <a:schemeClr val="tx1"/>
          </a:solidFill>
          <a:latin typeface="+mn-lt"/>
          <a:ea typeface="+mn-ea"/>
          <a:cs typeface="+mn-cs"/>
        </a:defRPr>
      </a:lvl2pPr>
      <a:lvl3pPr marL="2933714" indent="-586750" algn="l" defTabSz="2346987" rtl="0" eaLnBrk="1" latinLnBrk="0" hangingPunct="1">
        <a:spcBef>
          <a:spcPct val="20000"/>
        </a:spcBef>
        <a:buFont typeface="Arial" pitchFamily="34" charset="0"/>
        <a:buChar char="•"/>
        <a:defRPr sz="6349" kern="1200">
          <a:solidFill>
            <a:schemeClr val="tx1"/>
          </a:solidFill>
          <a:latin typeface="+mn-lt"/>
          <a:ea typeface="+mn-ea"/>
          <a:cs typeface="+mn-cs"/>
        </a:defRPr>
      </a:lvl3pPr>
      <a:lvl4pPr marL="4107214" indent="-586750" algn="l" defTabSz="2346987" rtl="0" eaLnBrk="1" latinLnBrk="0" hangingPunct="1">
        <a:spcBef>
          <a:spcPct val="20000"/>
        </a:spcBef>
        <a:buFont typeface="Arial" pitchFamily="34" charset="0"/>
        <a:buChar char="–"/>
        <a:defRPr sz="5269" kern="1200">
          <a:solidFill>
            <a:schemeClr val="tx1"/>
          </a:solidFill>
          <a:latin typeface="+mn-lt"/>
          <a:ea typeface="+mn-ea"/>
          <a:cs typeface="+mn-cs"/>
        </a:defRPr>
      </a:lvl4pPr>
      <a:lvl5pPr marL="5280708" indent="-586750" algn="l" defTabSz="2346987" rtl="0" eaLnBrk="1" latinLnBrk="0" hangingPunct="1">
        <a:spcBef>
          <a:spcPct val="20000"/>
        </a:spcBef>
        <a:buFont typeface="Arial" pitchFamily="34" charset="0"/>
        <a:buChar char="»"/>
        <a:defRPr sz="5269" kern="1200">
          <a:solidFill>
            <a:schemeClr val="tx1"/>
          </a:solidFill>
          <a:latin typeface="+mn-lt"/>
          <a:ea typeface="+mn-ea"/>
          <a:cs typeface="+mn-cs"/>
        </a:defRPr>
      </a:lvl5pPr>
      <a:lvl6pPr marL="6454197" indent="-586750" algn="l" defTabSz="2346987" rtl="0" eaLnBrk="1" latinLnBrk="0" hangingPunct="1">
        <a:spcBef>
          <a:spcPct val="20000"/>
        </a:spcBef>
        <a:buFont typeface="Arial" pitchFamily="34" charset="0"/>
        <a:buChar char="•"/>
        <a:defRPr sz="5269" kern="1200">
          <a:solidFill>
            <a:schemeClr val="tx1"/>
          </a:solidFill>
          <a:latin typeface="+mn-lt"/>
          <a:ea typeface="+mn-ea"/>
          <a:cs typeface="+mn-cs"/>
        </a:defRPr>
      </a:lvl6pPr>
      <a:lvl7pPr marL="7627682" indent="-586750" algn="l" defTabSz="2346987" rtl="0" eaLnBrk="1" latinLnBrk="0" hangingPunct="1">
        <a:spcBef>
          <a:spcPct val="20000"/>
        </a:spcBef>
        <a:buFont typeface="Arial" pitchFamily="34" charset="0"/>
        <a:buChar char="•"/>
        <a:defRPr sz="5269" kern="1200">
          <a:solidFill>
            <a:schemeClr val="tx1"/>
          </a:solidFill>
          <a:latin typeface="+mn-lt"/>
          <a:ea typeface="+mn-ea"/>
          <a:cs typeface="+mn-cs"/>
        </a:defRPr>
      </a:lvl7pPr>
      <a:lvl8pPr marL="8801171" indent="-586750" algn="l" defTabSz="2346987" rtl="0" eaLnBrk="1" latinLnBrk="0" hangingPunct="1">
        <a:spcBef>
          <a:spcPct val="20000"/>
        </a:spcBef>
        <a:buFont typeface="Arial" pitchFamily="34" charset="0"/>
        <a:buChar char="•"/>
        <a:defRPr sz="5269" kern="1200">
          <a:solidFill>
            <a:schemeClr val="tx1"/>
          </a:solidFill>
          <a:latin typeface="+mn-lt"/>
          <a:ea typeface="+mn-ea"/>
          <a:cs typeface="+mn-cs"/>
        </a:defRPr>
      </a:lvl8pPr>
      <a:lvl9pPr marL="9974667" indent="-586750" algn="l" defTabSz="2346987" rtl="0" eaLnBrk="1" latinLnBrk="0" hangingPunct="1">
        <a:spcBef>
          <a:spcPct val="20000"/>
        </a:spcBef>
        <a:buFont typeface="Arial" pitchFamily="34" charset="0"/>
        <a:buChar char="•"/>
        <a:defRPr sz="52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46987" rtl="0" eaLnBrk="1" latinLnBrk="0" hangingPunct="1">
        <a:defRPr sz="4634" kern="1200">
          <a:solidFill>
            <a:schemeClr val="tx1"/>
          </a:solidFill>
          <a:latin typeface="+mn-lt"/>
          <a:ea typeface="+mn-ea"/>
          <a:cs typeface="+mn-cs"/>
        </a:defRPr>
      </a:lvl1pPr>
      <a:lvl2pPr marL="1173488" algn="l" defTabSz="2346987" rtl="0" eaLnBrk="1" latinLnBrk="0" hangingPunct="1">
        <a:defRPr sz="4634" kern="1200">
          <a:solidFill>
            <a:schemeClr val="tx1"/>
          </a:solidFill>
          <a:latin typeface="+mn-lt"/>
          <a:ea typeface="+mn-ea"/>
          <a:cs typeface="+mn-cs"/>
        </a:defRPr>
      </a:lvl2pPr>
      <a:lvl3pPr marL="2346987" algn="l" defTabSz="2346987" rtl="0" eaLnBrk="1" latinLnBrk="0" hangingPunct="1">
        <a:defRPr sz="4634" kern="1200">
          <a:solidFill>
            <a:schemeClr val="tx1"/>
          </a:solidFill>
          <a:latin typeface="+mn-lt"/>
          <a:ea typeface="+mn-ea"/>
          <a:cs typeface="+mn-cs"/>
        </a:defRPr>
      </a:lvl3pPr>
      <a:lvl4pPr marL="3520468" algn="l" defTabSz="2346987" rtl="0" eaLnBrk="1" latinLnBrk="0" hangingPunct="1">
        <a:defRPr sz="4634" kern="1200">
          <a:solidFill>
            <a:schemeClr val="tx1"/>
          </a:solidFill>
          <a:latin typeface="+mn-lt"/>
          <a:ea typeface="+mn-ea"/>
          <a:cs typeface="+mn-cs"/>
        </a:defRPr>
      </a:lvl4pPr>
      <a:lvl5pPr marL="4693962" algn="l" defTabSz="2346987" rtl="0" eaLnBrk="1" latinLnBrk="0" hangingPunct="1">
        <a:defRPr sz="4634" kern="1200">
          <a:solidFill>
            <a:schemeClr val="tx1"/>
          </a:solidFill>
          <a:latin typeface="+mn-lt"/>
          <a:ea typeface="+mn-ea"/>
          <a:cs typeface="+mn-cs"/>
        </a:defRPr>
      </a:lvl5pPr>
      <a:lvl6pPr marL="5867454" algn="l" defTabSz="2346987" rtl="0" eaLnBrk="1" latinLnBrk="0" hangingPunct="1">
        <a:defRPr sz="4634" kern="1200">
          <a:solidFill>
            <a:schemeClr val="tx1"/>
          </a:solidFill>
          <a:latin typeface="+mn-lt"/>
          <a:ea typeface="+mn-ea"/>
          <a:cs typeface="+mn-cs"/>
        </a:defRPr>
      </a:lvl6pPr>
      <a:lvl7pPr marL="7040938" algn="l" defTabSz="2346987" rtl="0" eaLnBrk="1" latinLnBrk="0" hangingPunct="1">
        <a:defRPr sz="4634" kern="1200">
          <a:solidFill>
            <a:schemeClr val="tx1"/>
          </a:solidFill>
          <a:latin typeface="+mn-lt"/>
          <a:ea typeface="+mn-ea"/>
          <a:cs typeface="+mn-cs"/>
        </a:defRPr>
      </a:lvl7pPr>
      <a:lvl8pPr marL="8214437" algn="l" defTabSz="2346987" rtl="0" eaLnBrk="1" latinLnBrk="0" hangingPunct="1">
        <a:defRPr sz="4634" kern="1200">
          <a:solidFill>
            <a:schemeClr val="tx1"/>
          </a:solidFill>
          <a:latin typeface="+mn-lt"/>
          <a:ea typeface="+mn-ea"/>
          <a:cs typeface="+mn-cs"/>
        </a:defRPr>
      </a:lvl8pPr>
      <a:lvl9pPr marL="9387925" algn="l" defTabSz="2346987" rtl="0" eaLnBrk="1" latinLnBrk="0" hangingPunct="1">
        <a:defRPr sz="46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chart" Target="../charts/chart1.xml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4.tiff"/><Relationship Id="rId4" Type="http://schemas.openxmlformats.org/officeDocument/2006/relationships/chart" Target="../charts/chart2.xml"/><Relationship Id="rId9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5" name="Chart 924">
            <a:extLst>
              <a:ext uri="{FF2B5EF4-FFF2-40B4-BE49-F238E27FC236}">
                <a16:creationId xmlns:a16="http://schemas.microsoft.com/office/drawing/2014/main" id="{00000000-0008-0000-19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402209"/>
              </p:ext>
            </p:extLst>
          </p:nvPr>
        </p:nvGraphicFramePr>
        <p:xfrm>
          <a:off x="14654970" y="26992358"/>
          <a:ext cx="6806186" cy="5399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7985"/>
            <a:ext cx="21945600" cy="1148565"/>
          </a:xfrm>
          <a:prstGeom prst="rect">
            <a:avLst/>
          </a:prstGeom>
          <a:noFill/>
        </p:spPr>
        <p:txBody>
          <a:bodyPr wrap="square" lIns="76878" tIns="38440" rIns="76878" bIns="38440" rtlCol="0">
            <a:spAutoFit/>
          </a:bodyPr>
          <a:lstStyle/>
          <a:p>
            <a:pPr algn="ctr"/>
            <a:r>
              <a:rPr lang="en-US" sz="6959" b="1" dirty="0" err="1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DSPatch</a:t>
            </a:r>
            <a:r>
              <a:rPr lang="en-US" sz="6959" b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: </a:t>
            </a:r>
            <a:r>
              <a:rPr lang="en-US" sz="6959" b="1" u="sng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</a:t>
            </a:r>
            <a:r>
              <a:rPr lang="en-US" sz="6959" b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ual </a:t>
            </a:r>
            <a:r>
              <a:rPr lang="en-US" sz="6959" b="1" u="sng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S</a:t>
            </a:r>
            <a:r>
              <a:rPr lang="en-US" sz="6959" b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patial </a:t>
            </a:r>
            <a:r>
              <a:rPr lang="en-US" sz="6959" b="1" u="sng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Pa</a:t>
            </a:r>
            <a:r>
              <a:rPr lang="en-US" sz="6959" b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ttern Prefe</a:t>
            </a:r>
            <a:r>
              <a:rPr lang="en-US" sz="6959" b="1" u="sng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tch</a:t>
            </a:r>
            <a:r>
              <a:rPr lang="en-US" sz="6959" b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er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7173" y="3348927"/>
            <a:ext cx="6888548" cy="702562"/>
          </a:xfrm>
          <a:prstGeom prst="roundRect">
            <a:avLst/>
          </a:prstGeom>
          <a:solidFill>
            <a:srgbClr val="1D3C70"/>
          </a:solidFill>
          <a:ln>
            <a:noFill/>
          </a:ln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en-US" sz="3174" b="1" dirty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1. Motivation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79D34D-8E18-47E5-9C0E-1E6144BBBF70}"/>
              </a:ext>
            </a:extLst>
          </p:cNvPr>
          <p:cNvSpPr txBox="1"/>
          <p:nvPr/>
        </p:nvSpPr>
        <p:spPr>
          <a:xfrm>
            <a:off x="0" y="1180018"/>
            <a:ext cx="21945600" cy="1765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Rahul Bera</a:t>
            </a:r>
            <a:r>
              <a:rPr lang="en-US" sz="4800" b="1" baseline="30000" dirty="0">
                <a:solidFill>
                  <a:srgbClr val="00206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*</a:t>
            </a:r>
            <a:r>
              <a:rPr lang="en-US" sz="4000" dirty="0">
                <a:solidFill>
                  <a:srgbClr val="00206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   Anant V. Nori</a:t>
            </a:r>
            <a:r>
              <a:rPr lang="en-US" sz="4800" b="1" baseline="30000" dirty="0">
                <a:solidFill>
                  <a:srgbClr val="00206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*</a:t>
            </a:r>
            <a:r>
              <a:rPr lang="en-US" sz="4000" dirty="0">
                <a:solidFill>
                  <a:srgbClr val="00206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   Onur Mutlu</a:t>
            </a:r>
            <a:r>
              <a:rPr lang="en-US" sz="4000" baseline="30000" dirty="0">
                <a:solidFill>
                  <a:srgbClr val="00206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+</a:t>
            </a:r>
            <a:r>
              <a:rPr lang="en-US" sz="4000" dirty="0">
                <a:solidFill>
                  <a:srgbClr val="00206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   Sreenivas Subramoney</a:t>
            </a:r>
            <a:r>
              <a:rPr lang="en-US" sz="4800" b="1" baseline="30000" dirty="0">
                <a:solidFill>
                  <a:srgbClr val="00206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*</a:t>
            </a:r>
            <a:endParaRPr lang="en-US" sz="3914" b="1" baseline="30000" dirty="0">
              <a:solidFill>
                <a:srgbClr val="002060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3600" b="1" i="1" dirty="0">
              <a:solidFill>
                <a:srgbClr val="002060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graphicFrame>
        <p:nvGraphicFramePr>
          <p:cNvPr id="193" name="Chart 192">
            <a:extLst>
              <a:ext uri="{FF2B5EF4-FFF2-40B4-BE49-F238E27FC236}">
                <a16:creationId xmlns:a16="http://schemas.microsoft.com/office/drawing/2014/main" id="{2AE2108E-7218-D648-94FB-8017C2772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994305"/>
              </p:ext>
            </p:extLst>
          </p:nvPr>
        </p:nvGraphicFramePr>
        <p:xfrm>
          <a:off x="482761" y="5622751"/>
          <a:ext cx="6852959" cy="472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94" name="Group 193">
            <a:extLst>
              <a:ext uri="{FF2B5EF4-FFF2-40B4-BE49-F238E27FC236}">
                <a16:creationId xmlns:a16="http://schemas.microsoft.com/office/drawing/2014/main" id="{5F12DAF1-713F-4517-8D0A-E9466444715C}"/>
              </a:ext>
            </a:extLst>
          </p:cNvPr>
          <p:cNvGrpSpPr/>
          <p:nvPr/>
        </p:nvGrpSpPr>
        <p:grpSpPr>
          <a:xfrm>
            <a:off x="8841617" y="5943708"/>
            <a:ext cx="3955723" cy="4168795"/>
            <a:chOff x="2097069" y="1233996"/>
            <a:chExt cx="3345680" cy="3670086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3B1D1CBB-9F7E-49BA-8895-88536C308FD6}"/>
                </a:ext>
              </a:extLst>
            </p:cNvPr>
            <p:cNvSpPr/>
            <p:nvPr/>
          </p:nvSpPr>
          <p:spPr>
            <a:xfrm>
              <a:off x="3915052" y="1233996"/>
              <a:ext cx="861134" cy="11984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6" name="Trapezoid 195">
              <a:extLst>
                <a:ext uri="{FF2B5EF4-FFF2-40B4-BE49-F238E27FC236}">
                  <a16:creationId xmlns:a16="http://schemas.microsoft.com/office/drawing/2014/main" id="{26EBF296-95A8-423A-A971-C442E465B9F0}"/>
                </a:ext>
              </a:extLst>
            </p:cNvPr>
            <p:cNvSpPr/>
            <p:nvPr/>
          </p:nvSpPr>
          <p:spPr>
            <a:xfrm rot="10800000">
              <a:off x="3360196" y="2512379"/>
              <a:ext cx="1970843" cy="2166152"/>
            </a:xfrm>
            <a:prstGeom prst="trapezoid">
              <a:avLst>
                <a:gd name="adj" fmla="val 2882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29F02BF-AE8E-4928-A1E2-1340357C1D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16182" y="2514599"/>
              <a:ext cx="744014" cy="133988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BE5DAC53-223B-4525-94ED-C79358A1FC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19466" y="3861043"/>
              <a:ext cx="760336" cy="807963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DA28FBF8-B3BD-4556-90B9-F3FFB0CFDC50}"/>
                </a:ext>
              </a:extLst>
            </p:cNvPr>
            <p:cNvCxnSpPr>
              <a:cxnSpLocks/>
            </p:cNvCxnSpPr>
            <p:nvPr/>
          </p:nvCxnSpPr>
          <p:spPr>
            <a:xfrm>
              <a:off x="5331039" y="2514599"/>
              <a:ext cx="93217" cy="1517342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957E21D4-BFA4-4ACC-BCC2-7CBD32F5D6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27610" y="4031942"/>
              <a:ext cx="915139" cy="542647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F1330311-C7D2-4EC1-B40E-E3049A8C55E6}"/>
                </a:ext>
              </a:extLst>
            </p:cNvPr>
            <p:cNvSpPr/>
            <p:nvPr/>
          </p:nvSpPr>
          <p:spPr>
            <a:xfrm>
              <a:off x="3330699" y="4159091"/>
              <a:ext cx="495300" cy="5143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02" name="Arc 201">
              <a:extLst>
                <a:ext uri="{FF2B5EF4-FFF2-40B4-BE49-F238E27FC236}">
                  <a16:creationId xmlns:a16="http://schemas.microsoft.com/office/drawing/2014/main" id="{A5FE7770-A50A-4F55-831E-BBA9E3435716}"/>
                </a:ext>
              </a:extLst>
            </p:cNvPr>
            <p:cNvSpPr/>
            <p:nvPr/>
          </p:nvSpPr>
          <p:spPr>
            <a:xfrm rot="5400000">
              <a:off x="1420843" y="2199028"/>
              <a:ext cx="3381278" cy="2028825"/>
            </a:xfrm>
            <a:prstGeom prst="arc">
              <a:avLst>
                <a:gd name="adj1" fmla="val 20584381"/>
                <a:gd name="adj2" fmla="val 19645052"/>
              </a:avLst>
            </a:prstGeom>
            <a:ln w="28575">
              <a:solidFill>
                <a:schemeClr val="tx1"/>
              </a:solidFill>
              <a:prstDash val="dashDot"/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BFC5EB90-906D-43BF-BAC8-7AD5932430EF}"/>
                </a:ext>
              </a:extLst>
            </p:cNvPr>
            <p:cNvSpPr/>
            <p:nvPr/>
          </p:nvSpPr>
          <p:spPr>
            <a:xfrm>
              <a:off x="2616182" y="1383345"/>
              <a:ext cx="495300" cy="5143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04" name="Arc 203">
              <a:extLst>
                <a:ext uri="{FF2B5EF4-FFF2-40B4-BE49-F238E27FC236}">
                  <a16:creationId xmlns:a16="http://schemas.microsoft.com/office/drawing/2014/main" id="{ACCEB25A-07D7-434A-A7DF-B7E7684B1C40}"/>
                </a:ext>
              </a:extLst>
            </p:cNvPr>
            <p:cNvSpPr/>
            <p:nvPr/>
          </p:nvSpPr>
          <p:spPr>
            <a:xfrm rot="5400000">
              <a:off x="1433142" y="2199028"/>
              <a:ext cx="3381278" cy="2028825"/>
            </a:xfrm>
            <a:prstGeom prst="arc">
              <a:avLst>
                <a:gd name="adj1" fmla="val 13985893"/>
                <a:gd name="adj2" fmla="val 19645052"/>
              </a:avLst>
            </a:prstGeom>
            <a:ln w="28575">
              <a:solidFill>
                <a:schemeClr val="bg1"/>
              </a:solidFill>
              <a:prstDash val="dashDot"/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5" name="Arc 204">
              <a:extLst>
                <a:ext uri="{FF2B5EF4-FFF2-40B4-BE49-F238E27FC236}">
                  <a16:creationId xmlns:a16="http://schemas.microsoft.com/office/drawing/2014/main" id="{26551920-B737-4D71-8B53-0DB7F2FEEEC0}"/>
                </a:ext>
              </a:extLst>
            </p:cNvPr>
            <p:cNvSpPr/>
            <p:nvPr/>
          </p:nvSpPr>
          <p:spPr>
            <a:xfrm rot="5400000">
              <a:off x="1423037" y="2199030"/>
              <a:ext cx="3381278" cy="2028825"/>
            </a:xfrm>
            <a:prstGeom prst="arc">
              <a:avLst>
                <a:gd name="adj1" fmla="val 3922928"/>
                <a:gd name="adj2" fmla="val 9726993"/>
              </a:avLst>
            </a:prstGeom>
            <a:ln w="28575">
              <a:solidFill>
                <a:schemeClr val="tx1"/>
              </a:solidFill>
              <a:prstDash val="dashDot"/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B71F9BD4-4BB3-4EF9-AEF5-87F1DFAB23E6}"/>
                </a:ext>
              </a:extLst>
            </p:cNvPr>
            <p:cNvSpPr/>
            <p:nvPr/>
          </p:nvSpPr>
          <p:spPr>
            <a:xfrm>
              <a:off x="4163361" y="1632131"/>
              <a:ext cx="73079" cy="624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F59CD95B-A51F-465B-9D03-274E0509271E}"/>
                </a:ext>
              </a:extLst>
            </p:cNvPr>
            <p:cNvSpPr/>
            <p:nvPr/>
          </p:nvSpPr>
          <p:spPr>
            <a:xfrm>
              <a:off x="4466763" y="1625140"/>
              <a:ext cx="73079" cy="624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DC532C83-F77E-41AA-8787-0A23A219383C}"/>
                </a:ext>
              </a:extLst>
            </p:cNvPr>
            <p:cNvCxnSpPr>
              <a:cxnSpLocks/>
            </p:cNvCxnSpPr>
            <p:nvPr/>
          </p:nvCxnSpPr>
          <p:spPr>
            <a:xfrm>
              <a:off x="4219519" y="2126267"/>
              <a:ext cx="25219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D8B41D16-502E-4C79-87DE-4F4064AE5B09}"/>
                </a:ext>
              </a:extLst>
            </p:cNvPr>
            <p:cNvCxnSpPr>
              <a:cxnSpLocks/>
            </p:cNvCxnSpPr>
            <p:nvPr/>
          </p:nvCxnSpPr>
          <p:spPr>
            <a:xfrm>
              <a:off x="4175018" y="1552234"/>
              <a:ext cx="119417" cy="5458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A35CDE1D-471C-446F-80A9-60BE1CC55E90}"/>
                </a:ext>
              </a:extLst>
            </p:cNvPr>
            <p:cNvCxnSpPr>
              <a:cxnSpLocks/>
            </p:cNvCxnSpPr>
            <p:nvPr/>
          </p:nvCxnSpPr>
          <p:spPr>
            <a:xfrm>
              <a:off x="4470031" y="1545243"/>
              <a:ext cx="119417" cy="5458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TextBox 228">
            <a:extLst>
              <a:ext uri="{FF2B5EF4-FFF2-40B4-BE49-F238E27FC236}">
                <a16:creationId xmlns:a16="http://schemas.microsoft.com/office/drawing/2014/main" id="{101BDB7C-4CE2-4F49-A83D-99976F87DFA8}"/>
              </a:ext>
            </a:extLst>
          </p:cNvPr>
          <p:cNvSpPr txBox="1"/>
          <p:nvPr/>
        </p:nvSpPr>
        <p:spPr>
          <a:xfrm>
            <a:off x="482761" y="4164235"/>
            <a:ext cx="7389074" cy="2265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Current state-of-the-art spatial prefetcher performance plateaus despite increasing memory bandwidth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000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Need to boost speculation and coverage to maximize utilization of memory bandwidth resource</a:t>
            </a:r>
          </a:p>
          <a:p>
            <a:endParaRPr lang="en-US" sz="2000" dirty="0">
              <a:solidFill>
                <a:srgbClr val="003C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C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7AEB0D2B-4A95-4FB0-BD9C-AB23CD699D0E}"/>
              </a:ext>
            </a:extLst>
          </p:cNvPr>
          <p:cNvSpPr txBox="1"/>
          <p:nvPr/>
        </p:nvSpPr>
        <p:spPr>
          <a:xfrm>
            <a:off x="7720276" y="4171817"/>
            <a:ext cx="6972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Fundamental tradeoff in traditional prefetcher design between </a:t>
            </a:r>
            <a:r>
              <a:rPr lang="en-US" sz="2000" b="1" i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Coverage</a:t>
            </a:r>
            <a:r>
              <a:rPr lang="en-US" sz="2000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versus </a:t>
            </a:r>
            <a:r>
              <a:rPr lang="en-US" sz="2000" b="1" i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Accuracy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000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Limits ability to dynamically adapt to memory bandwidth headroom and significantly </a:t>
            </a:r>
            <a:r>
              <a:rPr lang="en-US" sz="2000" i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boost</a:t>
            </a:r>
            <a:r>
              <a:rPr lang="en-US" sz="2000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en-US" sz="2000" b="1" i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Coverage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81C1091F-BFA0-42B2-AA4E-E7D06F710C4F}"/>
              </a:ext>
            </a:extLst>
          </p:cNvPr>
          <p:cNvSpPr txBox="1"/>
          <p:nvPr/>
        </p:nvSpPr>
        <p:spPr>
          <a:xfrm>
            <a:off x="14833533" y="4710690"/>
            <a:ext cx="66493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     New prefetcher design should include: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tx2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Pattern representations best suited to capture spatially co-located program accesses and </a:t>
            </a:r>
            <a:r>
              <a:rPr lang="en-US" sz="2400" i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boost</a:t>
            </a:r>
            <a:r>
              <a:rPr lang="en-US" sz="2400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en-US" sz="2400" b="1" i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Coverage</a:t>
            </a:r>
          </a:p>
          <a:p>
            <a:pPr marL="457200" indent="-457200">
              <a:buFont typeface="+mj-lt"/>
              <a:buAutoNum type="arabicPeriod"/>
            </a:pPr>
            <a:endParaRPr lang="en-US" sz="2400" b="1" i="1" dirty="0">
              <a:solidFill>
                <a:schemeClr val="tx2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1" i="1" dirty="0">
              <a:solidFill>
                <a:schemeClr val="tx2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Mechanisms to simultaneously optimize  for </a:t>
            </a:r>
            <a:r>
              <a:rPr lang="en-US" sz="2400" i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both</a:t>
            </a:r>
            <a:r>
              <a:rPr lang="en-US" sz="2400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en-US" sz="2400" b="1" i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Coverage</a:t>
            </a:r>
            <a:r>
              <a:rPr lang="en-US" sz="2400" i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and</a:t>
            </a:r>
            <a:r>
              <a:rPr lang="en-US" sz="2400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en-US" sz="2400" b="1" i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Accuracy</a:t>
            </a:r>
          </a:p>
          <a:p>
            <a:pPr marL="457200" indent="-457200">
              <a:buFont typeface="+mj-lt"/>
              <a:buAutoNum type="arabicPeriod"/>
            </a:pPr>
            <a:endParaRPr lang="en-US" sz="2400" b="1" i="1" dirty="0">
              <a:solidFill>
                <a:schemeClr val="tx2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1" i="1" dirty="0">
              <a:solidFill>
                <a:schemeClr val="tx2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Ability to dynamically adjust aggressiveness (Coverage vs. Accuracy) based on available DRAM bandwidth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tx2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9B85864D-07CD-4592-9886-47053F84D467}"/>
              </a:ext>
            </a:extLst>
          </p:cNvPr>
          <p:cNvSpPr txBox="1"/>
          <p:nvPr/>
        </p:nvSpPr>
        <p:spPr>
          <a:xfrm>
            <a:off x="7541158" y="3354420"/>
            <a:ext cx="7068721" cy="702562"/>
          </a:xfrm>
          <a:prstGeom prst="roundRect">
            <a:avLst/>
          </a:prstGeom>
          <a:solidFill>
            <a:srgbClr val="1D3C70"/>
          </a:solidFill>
          <a:ln>
            <a:noFill/>
          </a:ln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en-US" sz="3174" b="1" dirty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2. Challenge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733A9A2F-2246-414D-AD27-8C402CF895E0}"/>
              </a:ext>
            </a:extLst>
          </p:cNvPr>
          <p:cNvSpPr txBox="1"/>
          <p:nvPr/>
        </p:nvSpPr>
        <p:spPr>
          <a:xfrm>
            <a:off x="14833533" y="3348630"/>
            <a:ext cx="6649344" cy="702562"/>
          </a:xfrm>
          <a:prstGeom prst="roundRect">
            <a:avLst/>
          </a:prstGeom>
          <a:solidFill>
            <a:srgbClr val="1D3C70"/>
          </a:solidFill>
          <a:ln>
            <a:noFill/>
          </a:ln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en-US" sz="3174" b="1" dirty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3. Goal</a:t>
            </a: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0CE82C6E-4E6C-4749-9304-C05C19384138}"/>
              </a:ext>
            </a:extLst>
          </p:cNvPr>
          <p:cNvCxnSpPr>
            <a:cxnSpLocks/>
          </p:cNvCxnSpPr>
          <p:nvPr/>
        </p:nvCxnSpPr>
        <p:spPr>
          <a:xfrm flipV="1">
            <a:off x="7442554" y="4130525"/>
            <a:ext cx="0" cy="6120000"/>
          </a:xfrm>
          <a:prstGeom prst="line">
            <a:avLst/>
          </a:prstGeom>
          <a:ln w="76200">
            <a:solidFill>
              <a:schemeClr val="tx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2439CA36-8456-40B2-A827-3CDE89CBDDBC}"/>
              </a:ext>
            </a:extLst>
          </p:cNvPr>
          <p:cNvCxnSpPr>
            <a:cxnSpLocks/>
          </p:cNvCxnSpPr>
          <p:nvPr/>
        </p:nvCxnSpPr>
        <p:spPr>
          <a:xfrm flipV="1">
            <a:off x="14714322" y="4130525"/>
            <a:ext cx="0" cy="6120000"/>
          </a:xfrm>
          <a:prstGeom prst="line">
            <a:avLst/>
          </a:prstGeom>
          <a:ln w="76200">
            <a:solidFill>
              <a:schemeClr val="tx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2" name="TextBox 461">
            <a:extLst>
              <a:ext uri="{FF2B5EF4-FFF2-40B4-BE49-F238E27FC236}">
                <a16:creationId xmlns:a16="http://schemas.microsoft.com/office/drawing/2014/main" id="{0C2E3D3A-7468-4CA0-B0B2-A0C57B742FF5}"/>
              </a:ext>
            </a:extLst>
          </p:cNvPr>
          <p:cNvSpPr txBox="1"/>
          <p:nvPr/>
        </p:nvSpPr>
        <p:spPr>
          <a:xfrm>
            <a:off x="444496" y="10669420"/>
            <a:ext cx="21035699" cy="702562"/>
          </a:xfrm>
          <a:prstGeom prst="roundRect">
            <a:avLst/>
          </a:prstGeom>
          <a:solidFill>
            <a:srgbClr val="1D3C70"/>
          </a:solidFill>
          <a:ln>
            <a:noFill/>
          </a:ln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en-US" sz="3174" b="1" dirty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4. </a:t>
            </a:r>
            <a:r>
              <a:rPr lang="en-US" sz="3174" b="1" dirty="0" err="1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DSPatch</a:t>
            </a:r>
            <a:r>
              <a:rPr lang="en-US" sz="3174" b="1" dirty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Key Insights</a:t>
            </a:r>
          </a:p>
        </p:txBody>
      </p:sp>
      <p:sp>
        <p:nvSpPr>
          <p:cNvPr id="498" name="TextBox 497">
            <a:extLst>
              <a:ext uri="{FF2B5EF4-FFF2-40B4-BE49-F238E27FC236}">
                <a16:creationId xmlns:a16="http://schemas.microsoft.com/office/drawing/2014/main" id="{4D46C075-4006-49EC-8DC8-22A369761B6B}"/>
              </a:ext>
            </a:extLst>
          </p:cNvPr>
          <p:cNvSpPr txBox="1"/>
          <p:nvPr/>
        </p:nvSpPr>
        <p:spPr>
          <a:xfrm>
            <a:off x="480085" y="11599028"/>
            <a:ext cx="6855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A </a:t>
            </a:r>
            <a:r>
              <a:rPr lang="en-US" sz="2000" b="1" i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bit-pattern</a:t>
            </a:r>
            <a:r>
              <a:rPr lang="en-US" sz="2000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representation, </a:t>
            </a:r>
            <a:r>
              <a:rPr lang="en-US" sz="2000" b="1" i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rotated </a:t>
            </a:r>
            <a:r>
              <a:rPr lang="en-US" sz="2000" i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and</a:t>
            </a:r>
            <a:r>
              <a:rPr lang="en-US" sz="2000" b="1" i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anchored</a:t>
            </a:r>
            <a:r>
              <a:rPr lang="en-US" sz="2000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to the first “triggering” access to a page, captures all spatially identical patterns subsuming any temporal variability.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000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Captures all </a:t>
            </a:r>
            <a:r>
              <a:rPr lang="en-US" sz="2000" i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“global deltas”</a:t>
            </a:r>
            <a:r>
              <a:rPr lang="en-US" sz="2000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from the trigger access </a:t>
            </a:r>
            <a:endParaRPr lang="en-US" sz="2000" dirty="0"/>
          </a:p>
        </p:txBody>
      </p:sp>
      <p:sp>
        <p:nvSpPr>
          <p:cNvPr id="499" name="TextBox 498">
            <a:extLst>
              <a:ext uri="{FF2B5EF4-FFF2-40B4-BE49-F238E27FC236}">
                <a16:creationId xmlns:a16="http://schemas.microsoft.com/office/drawing/2014/main" id="{FDA836A3-EAEE-4DF0-B502-934E4DA2FFBB}"/>
              </a:ext>
            </a:extLst>
          </p:cNvPr>
          <p:cNvSpPr txBox="1"/>
          <p:nvPr/>
        </p:nvSpPr>
        <p:spPr>
          <a:xfrm>
            <a:off x="7661872" y="11602791"/>
            <a:ext cx="6972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Bit-wise </a:t>
            </a:r>
            <a:r>
              <a:rPr lang="en-US" sz="2000" b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OR</a:t>
            </a:r>
            <a:r>
              <a:rPr lang="en-US" sz="2000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of rotated bit-patterns adds missing bits to the pattern, biasing it towards </a:t>
            </a:r>
            <a:r>
              <a:rPr lang="en-US" sz="2000" b="1" i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Coverage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Bit-wise </a:t>
            </a:r>
            <a:r>
              <a:rPr lang="en-US" sz="2000" b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AND</a:t>
            </a:r>
            <a:r>
              <a:rPr lang="en-US" sz="2000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of rotated bit-patterns keeps only repeating bits in the pattern, biasing it for </a:t>
            </a:r>
            <a:r>
              <a:rPr lang="en-US" sz="2000" b="1" i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Accuracy</a:t>
            </a:r>
          </a:p>
        </p:txBody>
      </p:sp>
      <p:grpSp>
        <p:nvGrpSpPr>
          <p:cNvPr id="695" name="Group 694">
            <a:extLst>
              <a:ext uri="{FF2B5EF4-FFF2-40B4-BE49-F238E27FC236}">
                <a16:creationId xmlns:a16="http://schemas.microsoft.com/office/drawing/2014/main" id="{099964CD-5604-4E71-B28A-99D59EB04CDA}"/>
              </a:ext>
            </a:extLst>
          </p:cNvPr>
          <p:cNvGrpSpPr/>
          <p:nvPr/>
        </p:nvGrpSpPr>
        <p:grpSpPr>
          <a:xfrm>
            <a:off x="15926598" y="13106205"/>
            <a:ext cx="4735062" cy="4585784"/>
            <a:chOff x="7454112" y="1307800"/>
            <a:chExt cx="3713347" cy="3596280"/>
          </a:xfrm>
        </p:grpSpPr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E1CCB24B-C891-404F-AA3E-29B7A01AC3F8}"/>
                </a:ext>
              </a:extLst>
            </p:cNvPr>
            <p:cNvSpPr/>
            <p:nvPr/>
          </p:nvSpPr>
          <p:spPr>
            <a:xfrm>
              <a:off x="8965749" y="2959892"/>
              <a:ext cx="861134" cy="11984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7" name="Trapezoid 696">
              <a:extLst>
                <a:ext uri="{FF2B5EF4-FFF2-40B4-BE49-F238E27FC236}">
                  <a16:creationId xmlns:a16="http://schemas.microsoft.com/office/drawing/2014/main" id="{29B1EFE6-77A9-489D-904A-69F9F9853E3C}"/>
                </a:ext>
              </a:extLst>
            </p:cNvPr>
            <p:cNvSpPr/>
            <p:nvPr/>
          </p:nvSpPr>
          <p:spPr>
            <a:xfrm rot="10800000">
              <a:off x="8410891" y="4238275"/>
              <a:ext cx="1970843" cy="665805"/>
            </a:xfrm>
            <a:prstGeom prst="trapezoid">
              <a:avLst>
                <a:gd name="adj" fmla="val 2882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698" name="Straight Connector 697">
              <a:extLst>
                <a:ext uri="{FF2B5EF4-FFF2-40B4-BE49-F238E27FC236}">
                  <a16:creationId xmlns:a16="http://schemas.microsoft.com/office/drawing/2014/main" id="{808E7DBA-B6C6-46F9-97FC-AEC14C079F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42469" y="2959892"/>
              <a:ext cx="768424" cy="1280604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Straight Connector 698">
              <a:extLst>
                <a:ext uri="{FF2B5EF4-FFF2-40B4-BE49-F238E27FC236}">
                  <a16:creationId xmlns:a16="http://schemas.microsoft.com/office/drawing/2014/main" id="{86493740-D219-4D0B-A212-AFB4E530C8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0705" y="1951751"/>
              <a:ext cx="118144" cy="990251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8FC42881-5E18-4C6C-B700-7E26AF54793D}"/>
                </a:ext>
              </a:extLst>
            </p:cNvPr>
            <p:cNvSpPr/>
            <p:nvPr/>
          </p:nvSpPr>
          <p:spPr>
            <a:xfrm>
              <a:off x="10537985" y="1322410"/>
              <a:ext cx="629474" cy="6346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69111F7B-E82D-4C45-8816-94A529DEFB11}"/>
                </a:ext>
              </a:extLst>
            </p:cNvPr>
            <p:cNvSpPr/>
            <p:nvPr/>
          </p:nvSpPr>
          <p:spPr>
            <a:xfrm>
              <a:off x="7454112" y="1307800"/>
              <a:ext cx="629474" cy="6346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702" name="Oval 701">
              <a:extLst>
                <a:ext uri="{FF2B5EF4-FFF2-40B4-BE49-F238E27FC236}">
                  <a16:creationId xmlns:a16="http://schemas.microsoft.com/office/drawing/2014/main" id="{AFB1FE18-0FA7-4F2B-95BA-97DF2C256B3A}"/>
                </a:ext>
              </a:extLst>
            </p:cNvPr>
            <p:cNvSpPr/>
            <p:nvPr/>
          </p:nvSpPr>
          <p:spPr>
            <a:xfrm>
              <a:off x="9214058" y="3358027"/>
              <a:ext cx="73079" cy="624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B0FDF3E7-07E4-4B64-BF90-97CC1E7FBDCC}"/>
                </a:ext>
              </a:extLst>
            </p:cNvPr>
            <p:cNvSpPr/>
            <p:nvPr/>
          </p:nvSpPr>
          <p:spPr>
            <a:xfrm>
              <a:off x="9502739" y="3361280"/>
              <a:ext cx="73079" cy="624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704" name="Straight Connector 703">
              <a:extLst>
                <a:ext uri="{FF2B5EF4-FFF2-40B4-BE49-F238E27FC236}">
                  <a16:creationId xmlns:a16="http://schemas.microsoft.com/office/drawing/2014/main" id="{3E973F82-800B-4593-B92A-8579F71EE1DE}"/>
                </a:ext>
              </a:extLst>
            </p:cNvPr>
            <p:cNvCxnSpPr>
              <a:cxnSpLocks/>
            </p:cNvCxnSpPr>
            <p:nvPr/>
          </p:nvCxnSpPr>
          <p:spPr>
            <a:xfrm>
              <a:off x="9214058" y="3243020"/>
              <a:ext cx="92080" cy="7118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704">
              <a:extLst>
                <a:ext uri="{FF2B5EF4-FFF2-40B4-BE49-F238E27FC236}">
                  <a16:creationId xmlns:a16="http://schemas.microsoft.com/office/drawing/2014/main" id="{03E6A9C3-CD4C-4CCC-8C74-ABB11909C8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2143" y="3300917"/>
              <a:ext cx="94269" cy="565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6" name="Arc 705">
              <a:extLst>
                <a:ext uri="{FF2B5EF4-FFF2-40B4-BE49-F238E27FC236}">
                  <a16:creationId xmlns:a16="http://schemas.microsoft.com/office/drawing/2014/main" id="{1DA8FFC7-8B22-4CA8-9EDB-F262E786F9FB}"/>
                </a:ext>
              </a:extLst>
            </p:cNvPr>
            <p:cNvSpPr/>
            <p:nvPr/>
          </p:nvSpPr>
          <p:spPr>
            <a:xfrm rot="10800000">
              <a:off x="9250597" y="3707337"/>
              <a:ext cx="282237" cy="202781"/>
            </a:xfrm>
            <a:prstGeom prst="arc">
              <a:avLst>
                <a:gd name="adj1" fmla="val 11314920"/>
                <a:gd name="adj2" fmla="val 21146935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707" name="Straight Connector 706">
              <a:extLst>
                <a:ext uri="{FF2B5EF4-FFF2-40B4-BE49-F238E27FC236}">
                  <a16:creationId xmlns:a16="http://schemas.microsoft.com/office/drawing/2014/main" id="{56C6EE07-222B-4466-8ECD-1952BDFC7E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19809" y="1971344"/>
              <a:ext cx="144431" cy="988548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8" name="Straight Connector 707">
              <a:extLst>
                <a:ext uri="{FF2B5EF4-FFF2-40B4-BE49-F238E27FC236}">
                  <a16:creationId xmlns:a16="http://schemas.microsoft.com/office/drawing/2014/main" id="{936AA380-41E0-4F81-A1D9-9D807B630D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0185" y="2958782"/>
              <a:ext cx="664055" cy="1263824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6472F15-9204-436E-A0C9-564135208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294" y="13258800"/>
            <a:ext cx="6972216" cy="4436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B0D43C-33AE-412D-AE3F-366910A80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762" y="13163355"/>
            <a:ext cx="6726578" cy="4633438"/>
          </a:xfrm>
          <a:prstGeom prst="rect">
            <a:avLst/>
          </a:prstGeom>
        </p:spPr>
      </p:pic>
      <p:sp>
        <p:nvSpPr>
          <p:cNvPr id="709" name="TextBox 708">
            <a:extLst>
              <a:ext uri="{FF2B5EF4-FFF2-40B4-BE49-F238E27FC236}">
                <a16:creationId xmlns:a16="http://schemas.microsoft.com/office/drawing/2014/main" id="{EFDFE84F-8BED-4789-A49F-39EA3CA1BFA0}"/>
              </a:ext>
            </a:extLst>
          </p:cNvPr>
          <p:cNvSpPr txBox="1"/>
          <p:nvPr/>
        </p:nvSpPr>
        <p:spPr>
          <a:xfrm>
            <a:off x="14897525" y="11593342"/>
            <a:ext cx="6567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Using </a:t>
            </a:r>
            <a:r>
              <a:rPr lang="en-US" sz="2400" b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dual</a:t>
            </a:r>
            <a:r>
              <a:rPr lang="en-US" sz="2400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modulated bit-patterns allows </a:t>
            </a:r>
            <a:r>
              <a:rPr lang="en-US" sz="2400" b="1" i="1" dirty="0" err="1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DSPatch</a:t>
            </a:r>
            <a:r>
              <a:rPr lang="en-US" sz="2400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to simultaneously optimize for     </a:t>
            </a:r>
            <a:r>
              <a:rPr lang="en-US" sz="2400" i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both</a:t>
            </a:r>
            <a:r>
              <a:rPr lang="en-US" sz="2400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en-US" sz="2400" b="1" i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Coverage</a:t>
            </a:r>
            <a:r>
              <a:rPr lang="en-US" sz="2400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and</a:t>
            </a:r>
            <a:r>
              <a:rPr lang="en-US" sz="2400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en-US" sz="2400" b="1" i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Accuracy</a:t>
            </a:r>
          </a:p>
        </p:txBody>
      </p:sp>
      <p:cxnSp>
        <p:nvCxnSpPr>
          <p:cNvPr id="710" name="Straight Connector 709">
            <a:extLst>
              <a:ext uri="{FF2B5EF4-FFF2-40B4-BE49-F238E27FC236}">
                <a16:creationId xmlns:a16="http://schemas.microsoft.com/office/drawing/2014/main" id="{EE89AD8C-5F3D-4C14-A8C3-66C192EEC252}"/>
              </a:ext>
            </a:extLst>
          </p:cNvPr>
          <p:cNvCxnSpPr>
            <a:cxnSpLocks/>
          </p:cNvCxnSpPr>
          <p:nvPr/>
        </p:nvCxnSpPr>
        <p:spPr>
          <a:xfrm flipV="1">
            <a:off x="7442554" y="11674325"/>
            <a:ext cx="0" cy="6120000"/>
          </a:xfrm>
          <a:prstGeom prst="line">
            <a:avLst/>
          </a:prstGeom>
          <a:ln w="76200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1" name="Straight Connector 710">
            <a:extLst>
              <a:ext uri="{FF2B5EF4-FFF2-40B4-BE49-F238E27FC236}">
                <a16:creationId xmlns:a16="http://schemas.microsoft.com/office/drawing/2014/main" id="{C3631B71-AEAB-42C6-B4DD-F6B192A1F7DD}"/>
              </a:ext>
            </a:extLst>
          </p:cNvPr>
          <p:cNvCxnSpPr>
            <a:cxnSpLocks/>
          </p:cNvCxnSpPr>
          <p:nvPr/>
        </p:nvCxnSpPr>
        <p:spPr>
          <a:xfrm flipV="1">
            <a:off x="14700604" y="11693375"/>
            <a:ext cx="0" cy="6120000"/>
          </a:xfrm>
          <a:prstGeom prst="line">
            <a:avLst/>
          </a:prstGeom>
          <a:ln w="76200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2" name="TextBox 711">
            <a:extLst>
              <a:ext uri="{FF2B5EF4-FFF2-40B4-BE49-F238E27FC236}">
                <a16:creationId xmlns:a16="http://schemas.microsoft.com/office/drawing/2014/main" id="{22B45781-C4C7-46B2-B0A9-4E10322AF1DF}"/>
              </a:ext>
            </a:extLst>
          </p:cNvPr>
          <p:cNvSpPr txBox="1"/>
          <p:nvPr/>
        </p:nvSpPr>
        <p:spPr>
          <a:xfrm>
            <a:off x="429814" y="18067963"/>
            <a:ext cx="21035699" cy="702562"/>
          </a:xfrm>
          <a:prstGeom prst="roundRect">
            <a:avLst/>
          </a:prstGeom>
          <a:solidFill>
            <a:srgbClr val="1D3C70"/>
          </a:solidFill>
          <a:ln>
            <a:noFill/>
          </a:ln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en-US" sz="3174" b="1" dirty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5. </a:t>
            </a:r>
            <a:r>
              <a:rPr lang="en-US" sz="3174" b="1" dirty="0" err="1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DSPatch</a:t>
            </a:r>
            <a:r>
              <a:rPr lang="en-US" sz="3174" b="1" dirty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Design</a:t>
            </a:r>
          </a:p>
        </p:txBody>
      </p:sp>
      <p:cxnSp>
        <p:nvCxnSpPr>
          <p:cNvPr id="740" name="Straight Connector 739">
            <a:extLst>
              <a:ext uri="{FF2B5EF4-FFF2-40B4-BE49-F238E27FC236}">
                <a16:creationId xmlns:a16="http://schemas.microsoft.com/office/drawing/2014/main" id="{1A723EE3-08D3-4DAD-A422-D079334EBA44}"/>
              </a:ext>
            </a:extLst>
          </p:cNvPr>
          <p:cNvCxnSpPr>
            <a:cxnSpLocks/>
          </p:cNvCxnSpPr>
          <p:nvPr/>
        </p:nvCxnSpPr>
        <p:spPr>
          <a:xfrm flipV="1">
            <a:off x="7427872" y="19072868"/>
            <a:ext cx="0" cy="6120000"/>
          </a:xfrm>
          <a:prstGeom prst="line">
            <a:avLst/>
          </a:prstGeom>
          <a:ln w="76200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1" name="Straight Connector 740">
            <a:extLst>
              <a:ext uri="{FF2B5EF4-FFF2-40B4-BE49-F238E27FC236}">
                <a16:creationId xmlns:a16="http://schemas.microsoft.com/office/drawing/2014/main" id="{37D476EB-D95D-4558-B999-D56E2CA34DDE}"/>
              </a:ext>
            </a:extLst>
          </p:cNvPr>
          <p:cNvCxnSpPr>
            <a:cxnSpLocks/>
          </p:cNvCxnSpPr>
          <p:nvPr/>
        </p:nvCxnSpPr>
        <p:spPr>
          <a:xfrm flipV="1">
            <a:off x="14685922" y="19091918"/>
            <a:ext cx="0" cy="6120000"/>
          </a:xfrm>
          <a:prstGeom prst="line">
            <a:avLst/>
          </a:prstGeom>
          <a:ln w="76200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2" name="Rectangle 741">
            <a:extLst>
              <a:ext uri="{FF2B5EF4-FFF2-40B4-BE49-F238E27FC236}">
                <a16:creationId xmlns:a16="http://schemas.microsoft.com/office/drawing/2014/main" id="{3C77614F-6E37-4E10-AD86-1ADD04AF6BA7}"/>
              </a:ext>
            </a:extLst>
          </p:cNvPr>
          <p:cNvSpPr/>
          <p:nvPr/>
        </p:nvSpPr>
        <p:spPr>
          <a:xfrm>
            <a:off x="1385012" y="19859178"/>
            <a:ext cx="4439975" cy="682050"/>
          </a:xfrm>
          <a:prstGeom prst="rect">
            <a:avLst/>
          </a:prstGeom>
          <a:solidFill>
            <a:srgbClr val="4472C4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Page Buffer (PB) </a:t>
            </a:r>
            <a:r>
              <a:rPr lang="en-US" sz="2400" b="1" dirty="0">
                <a:solidFill>
                  <a:schemeClr val="tx1"/>
                </a:solidFill>
              </a:rPr>
              <a:t>[1.23 KB]</a:t>
            </a:r>
          </a:p>
        </p:txBody>
      </p:sp>
      <p:sp>
        <p:nvSpPr>
          <p:cNvPr id="743" name="Rounded Rectangle 1028">
            <a:extLst>
              <a:ext uri="{FF2B5EF4-FFF2-40B4-BE49-F238E27FC236}">
                <a16:creationId xmlns:a16="http://schemas.microsoft.com/office/drawing/2014/main" id="{FDFBCE66-64C1-4ED1-8619-3131DBF83DF9}"/>
              </a:ext>
            </a:extLst>
          </p:cNvPr>
          <p:cNvSpPr/>
          <p:nvPr/>
        </p:nvSpPr>
        <p:spPr>
          <a:xfrm>
            <a:off x="1077069" y="21190754"/>
            <a:ext cx="2022541" cy="2884590"/>
          </a:xfrm>
          <a:prstGeom prst="roundRect">
            <a:avLst/>
          </a:prstGeom>
          <a:solidFill>
            <a:srgbClr val="F08738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Signature Prediction Table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(SPT)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[2.375 KB]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44" name="Oval 743">
            <a:extLst>
              <a:ext uri="{FF2B5EF4-FFF2-40B4-BE49-F238E27FC236}">
                <a16:creationId xmlns:a16="http://schemas.microsoft.com/office/drawing/2014/main" id="{2DF907F4-43DE-443E-BC5C-5992D8960DEF}"/>
              </a:ext>
            </a:extLst>
          </p:cNvPr>
          <p:cNvSpPr/>
          <p:nvPr/>
        </p:nvSpPr>
        <p:spPr>
          <a:xfrm>
            <a:off x="5250133" y="20837046"/>
            <a:ext cx="2022541" cy="88666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Program Access</a:t>
            </a:r>
          </a:p>
        </p:txBody>
      </p:sp>
      <p:sp>
        <p:nvSpPr>
          <p:cNvPr id="745" name="TextBox 744">
            <a:extLst>
              <a:ext uri="{FF2B5EF4-FFF2-40B4-BE49-F238E27FC236}">
                <a16:creationId xmlns:a16="http://schemas.microsoft.com/office/drawing/2014/main" id="{90DBAADC-382C-42AD-ABD3-2ADEB19C13E2}"/>
              </a:ext>
            </a:extLst>
          </p:cNvPr>
          <p:cNvSpPr txBox="1"/>
          <p:nvPr/>
        </p:nvSpPr>
        <p:spPr>
          <a:xfrm>
            <a:off x="3344076" y="23870869"/>
            <a:ext cx="1696419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Bandwidth</a:t>
            </a:r>
          </a:p>
          <a:p>
            <a:pPr algn="ctr"/>
            <a:r>
              <a:rPr lang="en-US" sz="2400" dirty="0"/>
              <a:t>utilization</a:t>
            </a:r>
          </a:p>
        </p:txBody>
      </p:sp>
      <p:cxnSp>
        <p:nvCxnSpPr>
          <p:cNvPr id="746" name="Elbow Connector 1031">
            <a:extLst>
              <a:ext uri="{FF2B5EF4-FFF2-40B4-BE49-F238E27FC236}">
                <a16:creationId xmlns:a16="http://schemas.microsoft.com/office/drawing/2014/main" id="{B77466B4-EDB6-4F4A-9F41-BB8B85D0E72E}"/>
              </a:ext>
            </a:extLst>
          </p:cNvPr>
          <p:cNvCxnSpPr>
            <a:cxnSpLocks/>
            <a:stCxn id="744" idx="0"/>
            <a:endCxn id="742" idx="3"/>
          </p:cNvCxnSpPr>
          <p:nvPr/>
        </p:nvCxnSpPr>
        <p:spPr>
          <a:xfrm rot="16200000" flipV="1">
            <a:off x="5724775" y="20300416"/>
            <a:ext cx="636843" cy="436417"/>
          </a:xfrm>
          <a:prstGeom prst="bentConnector2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7" name="Elbow Connector 1032">
            <a:extLst>
              <a:ext uri="{FF2B5EF4-FFF2-40B4-BE49-F238E27FC236}">
                <a16:creationId xmlns:a16="http://schemas.microsoft.com/office/drawing/2014/main" id="{756A5513-E394-4216-9AB4-F529E0E78992}"/>
              </a:ext>
            </a:extLst>
          </p:cNvPr>
          <p:cNvCxnSpPr>
            <a:cxnSpLocks/>
            <a:stCxn id="744" idx="4"/>
          </p:cNvCxnSpPr>
          <p:nvPr/>
        </p:nvCxnSpPr>
        <p:spPr>
          <a:xfrm rot="5400000">
            <a:off x="4440388" y="20382933"/>
            <a:ext cx="480238" cy="3161794"/>
          </a:xfrm>
          <a:prstGeom prst="bentConnector2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8" name="Elbow Connector 1033">
            <a:extLst>
              <a:ext uri="{FF2B5EF4-FFF2-40B4-BE49-F238E27FC236}">
                <a16:creationId xmlns:a16="http://schemas.microsoft.com/office/drawing/2014/main" id="{1E8691B6-CAF7-4B4B-B645-13A8C2CC484D}"/>
              </a:ext>
            </a:extLst>
          </p:cNvPr>
          <p:cNvCxnSpPr>
            <a:stCxn id="742" idx="1"/>
            <a:endCxn id="743" idx="1"/>
          </p:cNvCxnSpPr>
          <p:nvPr/>
        </p:nvCxnSpPr>
        <p:spPr>
          <a:xfrm rot="10800000" flipV="1">
            <a:off x="1077070" y="20200203"/>
            <a:ext cx="307943" cy="2432846"/>
          </a:xfrm>
          <a:prstGeom prst="bentConnector3">
            <a:avLst>
              <a:gd name="adj1" fmla="val 230794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9" name="Trapezoid 39">
            <a:extLst>
              <a:ext uri="{FF2B5EF4-FFF2-40B4-BE49-F238E27FC236}">
                <a16:creationId xmlns:a16="http://schemas.microsoft.com/office/drawing/2014/main" id="{A03CC4F5-2F14-405E-B699-25B1F9023AFC}"/>
              </a:ext>
            </a:extLst>
          </p:cNvPr>
          <p:cNvSpPr/>
          <p:nvPr/>
        </p:nvSpPr>
        <p:spPr>
          <a:xfrm rot="5400000">
            <a:off x="5091901" y="22936397"/>
            <a:ext cx="1230531" cy="519775"/>
          </a:xfrm>
          <a:prstGeom prst="trapezoid">
            <a:avLst>
              <a:gd name="adj" fmla="val 5307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0" name="Elbow Connector 1035">
            <a:extLst>
              <a:ext uri="{FF2B5EF4-FFF2-40B4-BE49-F238E27FC236}">
                <a16:creationId xmlns:a16="http://schemas.microsoft.com/office/drawing/2014/main" id="{B04F26E0-D9BB-4207-B227-8781C3551702}"/>
              </a:ext>
            </a:extLst>
          </p:cNvPr>
          <p:cNvCxnSpPr>
            <a:cxnSpLocks/>
            <a:stCxn id="745" idx="3"/>
            <a:endCxn id="749" idx="3"/>
          </p:cNvCxnSpPr>
          <p:nvPr/>
        </p:nvCxnSpPr>
        <p:spPr>
          <a:xfrm flipV="1">
            <a:off x="5040495" y="23673615"/>
            <a:ext cx="666671" cy="612753"/>
          </a:xfrm>
          <a:prstGeom prst="bentConnector2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1" name="Elbow Connector 1036">
            <a:extLst>
              <a:ext uri="{FF2B5EF4-FFF2-40B4-BE49-F238E27FC236}">
                <a16:creationId xmlns:a16="http://schemas.microsoft.com/office/drawing/2014/main" id="{9EAB6BD8-12D1-48FD-A7C6-1A9E05EAFD41}"/>
              </a:ext>
            </a:extLst>
          </p:cNvPr>
          <p:cNvCxnSpPr>
            <a:stCxn id="743" idx="3"/>
          </p:cNvCxnSpPr>
          <p:nvPr/>
        </p:nvCxnSpPr>
        <p:spPr>
          <a:xfrm>
            <a:off x="3099610" y="22633049"/>
            <a:ext cx="2347670" cy="261715"/>
          </a:xfrm>
          <a:prstGeom prst="bentConnector3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2" name="Elbow Connector 1037">
            <a:extLst>
              <a:ext uri="{FF2B5EF4-FFF2-40B4-BE49-F238E27FC236}">
                <a16:creationId xmlns:a16="http://schemas.microsoft.com/office/drawing/2014/main" id="{013D2BB6-9354-4E6C-B2D0-2B58037B84FB}"/>
              </a:ext>
            </a:extLst>
          </p:cNvPr>
          <p:cNvCxnSpPr>
            <a:stCxn id="743" idx="3"/>
          </p:cNvCxnSpPr>
          <p:nvPr/>
        </p:nvCxnSpPr>
        <p:spPr>
          <a:xfrm>
            <a:off x="3099610" y="22633049"/>
            <a:ext cx="2347668" cy="830089"/>
          </a:xfrm>
          <a:prstGeom prst="bentConnector3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3" name="TextBox 752">
            <a:extLst>
              <a:ext uri="{FF2B5EF4-FFF2-40B4-BE49-F238E27FC236}">
                <a16:creationId xmlns:a16="http://schemas.microsoft.com/office/drawing/2014/main" id="{BBAF86C5-6372-4B18-84C6-AB53E27D36F7}"/>
              </a:ext>
            </a:extLst>
          </p:cNvPr>
          <p:cNvSpPr txBox="1"/>
          <p:nvPr/>
        </p:nvSpPr>
        <p:spPr>
          <a:xfrm>
            <a:off x="4403106" y="22458347"/>
            <a:ext cx="847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CovP</a:t>
            </a:r>
            <a:endParaRPr lang="en-US" sz="2800" dirty="0"/>
          </a:p>
        </p:txBody>
      </p:sp>
      <p:sp>
        <p:nvSpPr>
          <p:cNvPr id="754" name="TextBox 753">
            <a:extLst>
              <a:ext uri="{FF2B5EF4-FFF2-40B4-BE49-F238E27FC236}">
                <a16:creationId xmlns:a16="http://schemas.microsoft.com/office/drawing/2014/main" id="{BB572552-5886-4B4D-A266-DD1E4D9C53CD}"/>
              </a:ext>
            </a:extLst>
          </p:cNvPr>
          <p:cNvSpPr txBox="1"/>
          <p:nvPr/>
        </p:nvSpPr>
        <p:spPr>
          <a:xfrm>
            <a:off x="4403106" y="23011126"/>
            <a:ext cx="821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AccP</a:t>
            </a:r>
            <a:endParaRPr lang="en-US" dirty="0"/>
          </a:p>
        </p:txBody>
      </p:sp>
      <p:cxnSp>
        <p:nvCxnSpPr>
          <p:cNvPr id="755" name="Straight Arrow Connector 754">
            <a:extLst>
              <a:ext uri="{FF2B5EF4-FFF2-40B4-BE49-F238E27FC236}">
                <a16:creationId xmlns:a16="http://schemas.microsoft.com/office/drawing/2014/main" id="{C4E93ACE-1458-464B-8A21-33714FE272F0}"/>
              </a:ext>
            </a:extLst>
          </p:cNvPr>
          <p:cNvCxnSpPr>
            <a:stCxn id="749" idx="0"/>
          </p:cNvCxnSpPr>
          <p:nvPr/>
        </p:nvCxnSpPr>
        <p:spPr>
          <a:xfrm flipV="1">
            <a:off x="5967054" y="23196284"/>
            <a:ext cx="792089" cy="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6" name="Oval 755">
            <a:extLst>
              <a:ext uri="{FF2B5EF4-FFF2-40B4-BE49-F238E27FC236}">
                <a16:creationId xmlns:a16="http://schemas.microsoft.com/office/drawing/2014/main" id="{2BD49756-EC50-4A05-A83D-71556A3B087B}"/>
              </a:ext>
            </a:extLst>
          </p:cNvPr>
          <p:cNvSpPr/>
          <p:nvPr/>
        </p:nvSpPr>
        <p:spPr>
          <a:xfrm>
            <a:off x="6328860" y="19950598"/>
            <a:ext cx="383292" cy="38329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57" name="Oval 756">
            <a:extLst>
              <a:ext uri="{FF2B5EF4-FFF2-40B4-BE49-F238E27FC236}">
                <a16:creationId xmlns:a16="http://schemas.microsoft.com/office/drawing/2014/main" id="{BCBE3159-ECA8-4B47-82EB-D6A51D3DDBC8}"/>
              </a:ext>
            </a:extLst>
          </p:cNvPr>
          <p:cNvSpPr/>
          <p:nvPr/>
        </p:nvSpPr>
        <p:spPr>
          <a:xfrm>
            <a:off x="4387190" y="21722038"/>
            <a:ext cx="383292" cy="38329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58" name="Oval 757">
            <a:extLst>
              <a:ext uri="{FF2B5EF4-FFF2-40B4-BE49-F238E27FC236}">
                <a16:creationId xmlns:a16="http://schemas.microsoft.com/office/drawing/2014/main" id="{BDED1BD0-239F-4B06-84EF-414B4F28B329}"/>
              </a:ext>
            </a:extLst>
          </p:cNvPr>
          <p:cNvSpPr/>
          <p:nvPr/>
        </p:nvSpPr>
        <p:spPr>
          <a:xfrm>
            <a:off x="3793553" y="22920012"/>
            <a:ext cx="383292" cy="38329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59" name="Oval 758">
            <a:extLst>
              <a:ext uri="{FF2B5EF4-FFF2-40B4-BE49-F238E27FC236}">
                <a16:creationId xmlns:a16="http://schemas.microsoft.com/office/drawing/2014/main" id="{9344B884-C086-4641-A96F-6099D39448A8}"/>
              </a:ext>
            </a:extLst>
          </p:cNvPr>
          <p:cNvSpPr/>
          <p:nvPr/>
        </p:nvSpPr>
        <p:spPr>
          <a:xfrm>
            <a:off x="6332867" y="22650768"/>
            <a:ext cx="383292" cy="38329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60" name="Oval 759">
            <a:extLst>
              <a:ext uri="{FF2B5EF4-FFF2-40B4-BE49-F238E27FC236}">
                <a16:creationId xmlns:a16="http://schemas.microsoft.com/office/drawing/2014/main" id="{A5D3FE4F-3C30-43A7-9ECE-F82C64D245CA}"/>
              </a:ext>
            </a:extLst>
          </p:cNvPr>
          <p:cNvSpPr/>
          <p:nvPr/>
        </p:nvSpPr>
        <p:spPr>
          <a:xfrm>
            <a:off x="775766" y="20693883"/>
            <a:ext cx="383292" cy="38329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5</a:t>
            </a:r>
          </a:p>
        </p:txBody>
      </p:sp>
      <p:graphicFrame>
        <p:nvGraphicFramePr>
          <p:cNvPr id="761" name="Table 760">
            <a:extLst>
              <a:ext uri="{FF2B5EF4-FFF2-40B4-BE49-F238E27FC236}">
                <a16:creationId xmlns:a16="http://schemas.microsoft.com/office/drawing/2014/main" id="{08AD8FCE-4B27-4B0A-9CBF-95CA875D4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793369"/>
              </p:ext>
            </p:extLst>
          </p:nvPr>
        </p:nvGraphicFramePr>
        <p:xfrm>
          <a:off x="7650164" y="19795764"/>
          <a:ext cx="6836386" cy="85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1036">
                  <a:extLst>
                    <a:ext uri="{9D8B030D-6E8A-4147-A177-3AD203B41FA5}">
                      <a16:colId xmlns:a16="http://schemas.microsoft.com/office/drawing/2014/main" val="975676310"/>
                    </a:ext>
                  </a:extLst>
                </a:gridCol>
                <a:gridCol w="2578100">
                  <a:extLst>
                    <a:ext uri="{9D8B030D-6E8A-4147-A177-3AD203B41FA5}">
                      <a16:colId xmlns:a16="http://schemas.microsoft.com/office/drawing/2014/main" val="2137151693"/>
                    </a:ext>
                  </a:extLst>
                </a:gridCol>
                <a:gridCol w="2307250">
                  <a:extLst>
                    <a:ext uri="{9D8B030D-6E8A-4147-A177-3AD203B41FA5}">
                      <a16:colId xmlns:a16="http://schemas.microsoft.com/office/drawing/2014/main" val="2156837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PC Signature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CovP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AccP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260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0x7ffecca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1100011001111100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1000001000011000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4502224"/>
                  </a:ext>
                </a:extLst>
              </a:tr>
            </a:tbl>
          </a:graphicData>
        </a:graphic>
      </p:graphicFrame>
      <p:graphicFrame>
        <p:nvGraphicFramePr>
          <p:cNvPr id="762" name="Table 761">
            <a:extLst>
              <a:ext uri="{FF2B5EF4-FFF2-40B4-BE49-F238E27FC236}">
                <a16:creationId xmlns:a16="http://schemas.microsoft.com/office/drawing/2014/main" id="{BA3921B5-A076-48BB-85DC-91EC19BB0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889007"/>
              </p:ext>
            </p:extLst>
          </p:nvPr>
        </p:nvGraphicFramePr>
        <p:xfrm>
          <a:off x="10389498" y="21074065"/>
          <a:ext cx="3040925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0925">
                  <a:extLst>
                    <a:ext uri="{9D8B030D-6E8A-4147-A177-3AD203B41FA5}">
                      <a16:colId xmlns:a16="http://schemas.microsoft.com/office/drawing/2014/main" val="37125852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Program</a:t>
                      </a:r>
                      <a:endParaRPr lang="en-US" sz="7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188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1001011100010001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696951"/>
                  </a:ext>
                </a:extLst>
              </a:tr>
            </a:tbl>
          </a:graphicData>
        </a:graphic>
      </p:graphicFrame>
      <p:cxnSp>
        <p:nvCxnSpPr>
          <p:cNvPr id="765" name="Straight Connector 764">
            <a:extLst>
              <a:ext uri="{FF2B5EF4-FFF2-40B4-BE49-F238E27FC236}">
                <a16:creationId xmlns:a16="http://schemas.microsoft.com/office/drawing/2014/main" id="{F6F63490-BBD2-4150-9323-A60BAA46B499}"/>
              </a:ext>
            </a:extLst>
          </p:cNvPr>
          <p:cNvCxnSpPr>
            <a:cxnSpLocks/>
          </p:cNvCxnSpPr>
          <p:nvPr/>
        </p:nvCxnSpPr>
        <p:spPr>
          <a:xfrm>
            <a:off x="10029459" y="20659364"/>
            <a:ext cx="0" cy="1642941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6" name="Straight Connector 765">
            <a:extLst>
              <a:ext uri="{FF2B5EF4-FFF2-40B4-BE49-F238E27FC236}">
                <a16:creationId xmlns:a16="http://schemas.microsoft.com/office/drawing/2014/main" id="{1E9451EB-1700-4ECC-8F51-A7FC13A7108F}"/>
              </a:ext>
            </a:extLst>
          </p:cNvPr>
          <p:cNvCxnSpPr>
            <a:cxnSpLocks/>
          </p:cNvCxnSpPr>
          <p:nvPr/>
        </p:nvCxnSpPr>
        <p:spPr>
          <a:xfrm>
            <a:off x="10778114" y="21899835"/>
            <a:ext cx="0" cy="37707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7" name="Straight Connector 766">
            <a:extLst>
              <a:ext uri="{FF2B5EF4-FFF2-40B4-BE49-F238E27FC236}">
                <a16:creationId xmlns:a16="http://schemas.microsoft.com/office/drawing/2014/main" id="{D25156CB-B8B9-4EB4-894A-6609BADF5D92}"/>
              </a:ext>
            </a:extLst>
          </p:cNvPr>
          <p:cNvCxnSpPr>
            <a:cxnSpLocks/>
          </p:cNvCxnSpPr>
          <p:nvPr/>
        </p:nvCxnSpPr>
        <p:spPr>
          <a:xfrm>
            <a:off x="13061807" y="21937424"/>
            <a:ext cx="3560" cy="313685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8" name="Straight Connector 767">
            <a:extLst>
              <a:ext uri="{FF2B5EF4-FFF2-40B4-BE49-F238E27FC236}">
                <a16:creationId xmlns:a16="http://schemas.microsoft.com/office/drawing/2014/main" id="{4FD7B893-8E72-48EA-AD38-A24290329765}"/>
              </a:ext>
            </a:extLst>
          </p:cNvPr>
          <p:cNvCxnSpPr>
            <a:cxnSpLocks/>
          </p:cNvCxnSpPr>
          <p:nvPr/>
        </p:nvCxnSpPr>
        <p:spPr>
          <a:xfrm>
            <a:off x="10389499" y="22947079"/>
            <a:ext cx="0" cy="367894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9" name="Straight Connector 768">
            <a:extLst>
              <a:ext uri="{FF2B5EF4-FFF2-40B4-BE49-F238E27FC236}">
                <a16:creationId xmlns:a16="http://schemas.microsoft.com/office/drawing/2014/main" id="{82EA61A3-43E5-49BE-9771-66EBAB20B1D3}"/>
              </a:ext>
            </a:extLst>
          </p:cNvPr>
          <p:cNvCxnSpPr>
            <a:cxnSpLocks/>
          </p:cNvCxnSpPr>
          <p:nvPr/>
        </p:nvCxnSpPr>
        <p:spPr>
          <a:xfrm>
            <a:off x="13525581" y="22939975"/>
            <a:ext cx="0" cy="343248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0" name="Straight Connector 769">
            <a:extLst>
              <a:ext uri="{FF2B5EF4-FFF2-40B4-BE49-F238E27FC236}">
                <a16:creationId xmlns:a16="http://schemas.microsoft.com/office/drawing/2014/main" id="{9FEBF583-FAEE-481A-ABEC-504C2F3AEA10}"/>
              </a:ext>
            </a:extLst>
          </p:cNvPr>
          <p:cNvCxnSpPr>
            <a:cxnSpLocks/>
          </p:cNvCxnSpPr>
          <p:nvPr/>
        </p:nvCxnSpPr>
        <p:spPr>
          <a:xfrm flipV="1">
            <a:off x="10029459" y="20866105"/>
            <a:ext cx="3847179" cy="8389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Straight Connector 770">
            <a:extLst>
              <a:ext uri="{FF2B5EF4-FFF2-40B4-BE49-F238E27FC236}">
                <a16:creationId xmlns:a16="http://schemas.microsoft.com/office/drawing/2014/main" id="{70AD3D69-9761-4D9F-81CA-FE9E059D9BA2}"/>
              </a:ext>
            </a:extLst>
          </p:cNvPr>
          <p:cNvCxnSpPr>
            <a:cxnSpLocks/>
          </p:cNvCxnSpPr>
          <p:nvPr/>
        </p:nvCxnSpPr>
        <p:spPr>
          <a:xfrm>
            <a:off x="13881329" y="20879544"/>
            <a:ext cx="0" cy="1537061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2" name="Table 771">
            <a:extLst>
              <a:ext uri="{FF2B5EF4-FFF2-40B4-BE49-F238E27FC236}">
                <a16:creationId xmlns:a16="http://schemas.microsoft.com/office/drawing/2014/main" id="{F8E46A2C-5F5A-4410-A443-3602A2AD0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786589"/>
              </p:ext>
            </p:extLst>
          </p:nvPr>
        </p:nvGraphicFramePr>
        <p:xfrm>
          <a:off x="7583071" y="23135169"/>
          <a:ext cx="6903480" cy="85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0029">
                  <a:extLst>
                    <a:ext uri="{9D8B030D-6E8A-4147-A177-3AD203B41FA5}">
                      <a16:colId xmlns:a16="http://schemas.microsoft.com/office/drawing/2014/main" val="975676310"/>
                    </a:ext>
                  </a:extLst>
                </a:gridCol>
                <a:gridCol w="2451100">
                  <a:extLst>
                    <a:ext uri="{9D8B030D-6E8A-4147-A177-3AD203B41FA5}">
                      <a16:colId xmlns:a16="http://schemas.microsoft.com/office/drawing/2014/main" val="2137151693"/>
                    </a:ext>
                  </a:extLst>
                </a:gridCol>
                <a:gridCol w="2472351">
                  <a:extLst>
                    <a:ext uri="{9D8B030D-6E8A-4147-A177-3AD203B41FA5}">
                      <a16:colId xmlns:a16="http://schemas.microsoft.com/office/drawing/2014/main" val="2156837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PC</a:t>
                      </a:r>
                      <a:r>
                        <a:rPr lang="en-US" sz="2000" dirty="0"/>
                        <a:t> </a:t>
                      </a:r>
                      <a:r>
                        <a:rPr lang="en-US" sz="2400" dirty="0"/>
                        <a:t>Signature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CovP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AccP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260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0x7ffecca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2376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1101111101111101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1000001000010000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4502224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406EA568-5183-4F20-B3DD-D37B9198AE24}"/>
              </a:ext>
            </a:extLst>
          </p:cNvPr>
          <p:cNvSpPr txBox="1"/>
          <p:nvPr/>
        </p:nvSpPr>
        <p:spPr>
          <a:xfrm>
            <a:off x="1220229" y="20697346"/>
            <a:ext cx="2165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Pattern Update</a:t>
            </a:r>
          </a:p>
        </p:txBody>
      </p:sp>
      <p:sp>
        <p:nvSpPr>
          <p:cNvPr id="773" name="TextBox 772">
            <a:extLst>
              <a:ext uri="{FF2B5EF4-FFF2-40B4-BE49-F238E27FC236}">
                <a16:creationId xmlns:a16="http://schemas.microsoft.com/office/drawing/2014/main" id="{F4BB363B-2626-4F2E-A1D8-2DDFEA604997}"/>
              </a:ext>
            </a:extLst>
          </p:cNvPr>
          <p:cNvSpPr txBox="1"/>
          <p:nvPr/>
        </p:nvSpPr>
        <p:spPr>
          <a:xfrm>
            <a:off x="6030740" y="23288078"/>
            <a:ext cx="1019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Pattern</a:t>
            </a:r>
          </a:p>
          <a:p>
            <a:r>
              <a:rPr lang="en-US" sz="2000" i="1" dirty="0"/>
              <a:t>Predict</a:t>
            </a:r>
          </a:p>
        </p:txBody>
      </p:sp>
      <p:sp>
        <p:nvSpPr>
          <p:cNvPr id="763" name="Moon 762">
            <a:extLst>
              <a:ext uri="{FF2B5EF4-FFF2-40B4-BE49-F238E27FC236}">
                <a16:creationId xmlns:a16="http://schemas.microsoft.com/office/drawing/2014/main" id="{69168BED-D5C4-4A78-8BDF-0A4C94F13372}"/>
              </a:ext>
            </a:extLst>
          </p:cNvPr>
          <p:cNvSpPr/>
          <p:nvPr/>
        </p:nvSpPr>
        <p:spPr>
          <a:xfrm rot="16200000">
            <a:off x="10005436" y="21938589"/>
            <a:ext cx="768130" cy="1224136"/>
          </a:xfrm>
          <a:prstGeom prst="moon">
            <a:avLst>
              <a:gd name="adj" fmla="val 75770"/>
            </a:avLst>
          </a:prstGeom>
          <a:solidFill>
            <a:srgbClr val="00B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4" name="Flowchart: Delay 23">
            <a:extLst>
              <a:ext uri="{FF2B5EF4-FFF2-40B4-BE49-F238E27FC236}">
                <a16:creationId xmlns:a16="http://schemas.microsoft.com/office/drawing/2014/main" id="{287C3ED4-A46A-4C4D-92B0-CC20756AF6B7}"/>
              </a:ext>
            </a:extLst>
          </p:cNvPr>
          <p:cNvSpPr/>
          <p:nvPr/>
        </p:nvSpPr>
        <p:spPr>
          <a:xfrm rot="5400000">
            <a:off x="13158820" y="22073685"/>
            <a:ext cx="670913" cy="1051165"/>
          </a:xfrm>
          <a:prstGeom prst="flowChartDelay">
            <a:avLst/>
          </a:prstGeom>
          <a:solidFill>
            <a:srgbClr val="FF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4" name="TextBox 773">
            <a:extLst>
              <a:ext uri="{FF2B5EF4-FFF2-40B4-BE49-F238E27FC236}">
                <a16:creationId xmlns:a16="http://schemas.microsoft.com/office/drawing/2014/main" id="{551F69DE-D24F-448C-8C80-DCF61527B4ED}"/>
              </a:ext>
            </a:extLst>
          </p:cNvPr>
          <p:cNvSpPr txBox="1"/>
          <p:nvPr/>
        </p:nvSpPr>
        <p:spPr>
          <a:xfrm>
            <a:off x="10074734" y="22359857"/>
            <a:ext cx="573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OR</a:t>
            </a:r>
          </a:p>
        </p:txBody>
      </p:sp>
      <p:sp>
        <p:nvSpPr>
          <p:cNvPr id="775" name="TextBox 774">
            <a:extLst>
              <a:ext uri="{FF2B5EF4-FFF2-40B4-BE49-F238E27FC236}">
                <a16:creationId xmlns:a16="http://schemas.microsoft.com/office/drawing/2014/main" id="{4F326E77-6A98-4AF5-9FD1-87E978EF4A2E}"/>
              </a:ext>
            </a:extLst>
          </p:cNvPr>
          <p:cNvSpPr txBox="1"/>
          <p:nvPr/>
        </p:nvSpPr>
        <p:spPr>
          <a:xfrm>
            <a:off x="13125332" y="22339094"/>
            <a:ext cx="87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AND</a:t>
            </a:r>
          </a:p>
        </p:txBody>
      </p:sp>
      <p:sp>
        <p:nvSpPr>
          <p:cNvPr id="776" name="TextBox 775">
            <a:extLst>
              <a:ext uri="{FF2B5EF4-FFF2-40B4-BE49-F238E27FC236}">
                <a16:creationId xmlns:a16="http://schemas.microsoft.com/office/drawing/2014/main" id="{BAADE11F-EC98-4ADD-8761-C14D1AFA0A53}"/>
              </a:ext>
            </a:extLst>
          </p:cNvPr>
          <p:cNvSpPr txBox="1"/>
          <p:nvPr/>
        </p:nvSpPr>
        <p:spPr>
          <a:xfrm>
            <a:off x="7477657" y="24128696"/>
            <a:ext cx="7192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/>
              <a:t>Measure</a:t>
            </a:r>
            <a:r>
              <a:rPr lang="en-US" sz="2000" b="1" i="1" baseline="-25000" dirty="0" err="1"/>
              <a:t>CovP</a:t>
            </a:r>
            <a:r>
              <a:rPr lang="en-US" sz="2000" b="1" i="1" dirty="0"/>
              <a:t> </a:t>
            </a:r>
            <a:r>
              <a:rPr lang="en-US" sz="2000" b="1" dirty="0"/>
              <a:t>: Incr. if </a:t>
            </a:r>
            <a:r>
              <a:rPr lang="en-US" sz="2000" b="1" dirty="0" err="1"/>
              <a:t>CovP</a:t>
            </a:r>
            <a:r>
              <a:rPr lang="en-US" sz="2000" b="1" dirty="0"/>
              <a:t> Coverage &lt; 50% || </a:t>
            </a:r>
            <a:r>
              <a:rPr lang="en-US" sz="2000" b="1" dirty="0" err="1"/>
              <a:t>CovP</a:t>
            </a:r>
            <a:r>
              <a:rPr lang="en-US" sz="2000" b="1" dirty="0"/>
              <a:t> Accuracy &lt; 50%</a:t>
            </a:r>
          </a:p>
          <a:p>
            <a:r>
              <a:rPr lang="en-US" sz="2000" b="1" i="1" dirty="0" err="1"/>
              <a:t>Measure</a:t>
            </a:r>
            <a:r>
              <a:rPr lang="en-US" sz="2000" b="1" i="1" baseline="-25000" dirty="0" err="1"/>
              <a:t>AccP</a:t>
            </a:r>
            <a:r>
              <a:rPr lang="en-US" sz="2000" b="1" i="1" dirty="0"/>
              <a:t> </a:t>
            </a:r>
            <a:r>
              <a:rPr lang="en-US" sz="2000" b="1" dirty="0"/>
              <a:t>: Incr. if </a:t>
            </a:r>
            <a:r>
              <a:rPr lang="en-US" sz="2000" b="1" dirty="0" err="1"/>
              <a:t>AccP</a:t>
            </a:r>
            <a:r>
              <a:rPr lang="en-US" sz="2000" b="1" dirty="0"/>
              <a:t> Accuracy &lt; 50%</a:t>
            </a:r>
          </a:p>
        </p:txBody>
      </p:sp>
      <p:grpSp>
        <p:nvGrpSpPr>
          <p:cNvPr id="806" name="Group 805">
            <a:extLst>
              <a:ext uri="{FF2B5EF4-FFF2-40B4-BE49-F238E27FC236}">
                <a16:creationId xmlns:a16="http://schemas.microsoft.com/office/drawing/2014/main" id="{27884B79-27C7-4526-897B-3370864E824D}"/>
              </a:ext>
            </a:extLst>
          </p:cNvPr>
          <p:cNvGrpSpPr/>
          <p:nvPr/>
        </p:nvGrpSpPr>
        <p:grpSpPr>
          <a:xfrm>
            <a:off x="14960600" y="20024278"/>
            <a:ext cx="6504912" cy="4826318"/>
            <a:chOff x="2260963" y="1474535"/>
            <a:chExt cx="6197793" cy="3062212"/>
          </a:xfrm>
        </p:grpSpPr>
        <p:sp>
          <p:nvSpPr>
            <p:cNvPr id="807" name="Diamond 806">
              <a:extLst>
                <a:ext uri="{FF2B5EF4-FFF2-40B4-BE49-F238E27FC236}">
                  <a16:creationId xmlns:a16="http://schemas.microsoft.com/office/drawing/2014/main" id="{DE8837F4-961B-47DE-86A6-41A52E1F3BD9}"/>
                </a:ext>
              </a:extLst>
            </p:cNvPr>
            <p:cNvSpPr/>
            <p:nvPr/>
          </p:nvSpPr>
          <p:spPr>
            <a:xfrm>
              <a:off x="2260963" y="1474536"/>
              <a:ext cx="1636945" cy="717518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BW&gt;=75%?</a:t>
              </a:r>
            </a:p>
          </p:txBody>
        </p:sp>
        <p:sp>
          <p:nvSpPr>
            <p:cNvPr id="808" name="Rounded Rectangle 3">
              <a:extLst>
                <a:ext uri="{FF2B5EF4-FFF2-40B4-BE49-F238E27FC236}">
                  <a16:creationId xmlns:a16="http://schemas.microsoft.com/office/drawing/2014/main" id="{67BEA626-E053-4246-BB2C-B82D0EAB5FD8}"/>
                </a:ext>
              </a:extLst>
            </p:cNvPr>
            <p:cNvSpPr/>
            <p:nvPr/>
          </p:nvSpPr>
          <p:spPr>
            <a:xfrm>
              <a:off x="6738246" y="2876365"/>
              <a:ext cx="1720510" cy="58822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Predict </a:t>
              </a:r>
              <a:r>
                <a:rPr lang="en-US" sz="2000" dirty="0" err="1">
                  <a:solidFill>
                    <a:schemeClr val="tx1"/>
                  </a:solidFill>
                </a:rPr>
                <a:t>AccP</a:t>
              </a:r>
              <a:endParaRPr lang="en-US" sz="20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Vulnerable Fill</a:t>
              </a:r>
            </a:p>
          </p:txBody>
        </p:sp>
        <p:sp>
          <p:nvSpPr>
            <p:cNvPr id="809" name="Rounded Rectangle 6">
              <a:extLst>
                <a:ext uri="{FF2B5EF4-FFF2-40B4-BE49-F238E27FC236}">
                  <a16:creationId xmlns:a16="http://schemas.microsoft.com/office/drawing/2014/main" id="{D4DA962E-4D07-470C-84C6-CB181E401BC7}"/>
                </a:ext>
              </a:extLst>
            </p:cNvPr>
            <p:cNvSpPr/>
            <p:nvPr/>
          </p:nvSpPr>
          <p:spPr>
            <a:xfrm>
              <a:off x="6760663" y="2146896"/>
              <a:ext cx="1698093" cy="457200"/>
            </a:xfrm>
            <a:prstGeom prst="roundRect">
              <a:avLst/>
            </a:prstGeom>
            <a:solidFill>
              <a:srgbClr val="F8A6A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No prediction</a:t>
              </a:r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10" name="TextBox 809">
              <a:extLst>
                <a:ext uri="{FF2B5EF4-FFF2-40B4-BE49-F238E27FC236}">
                  <a16:creationId xmlns:a16="http://schemas.microsoft.com/office/drawing/2014/main" id="{A04E3EB3-44F0-4485-99B7-3764B1C70E54}"/>
                </a:ext>
              </a:extLst>
            </p:cNvPr>
            <p:cNvSpPr txBox="1"/>
            <p:nvPr/>
          </p:nvSpPr>
          <p:spPr>
            <a:xfrm>
              <a:off x="3895525" y="1606187"/>
              <a:ext cx="187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/>
                <a:t>Y</a:t>
              </a:r>
              <a:endParaRPr lang="en-US" sz="1600" i="1" dirty="0"/>
            </a:p>
          </p:txBody>
        </p:sp>
        <p:sp>
          <p:nvSpPr>
            <p:cNvPr id="811" name="TextBox 810">
              <a:extLst>
                <a:ext uri="{FF2B5EF4-FFF2-40B4-BE49-F238E27FC236}">
                  <a16:creationId xmlns:a16="http://schemas.microsoft.com/office/drawing/2014/main" id="{9AF806C9-3728-4D97-96A4-06653FB46526}"/>
                </a:ext>
              </a:extLst>
            </p:cNvPr>
            <p:cNvSpPr txBox="1"/>
            <p:nvPr/>
          </p:nvSpPr>
          <p:spPr>
            <a:xfrm>
              <a:off x="6539704" y="1663500"/>
              <a:ext cx="18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Y</a:t>
              </a:r>
            </a:p>
          </p:txBody>
        </p:sp>
        <p:sp>
          <p:nvSpPr>
            <p:cNvPr id="812" name="TextBox 811">
              <a:extLst>
                <a:ext uri="{FF2B5EF4-FFF2-40B4-BE49-F238E27FC236}">
                  <a16:creationId xmlns:a16="http://schemas.microsoft.com/office/drawing/2014/main" id="{3FE55EEC-3D7A-4620-966D-875A277EEECE}"/>
                </a:ext>
              </a:extLst>
            </p:cNvPr>
            <p:cNvSpPr txBox="1"/>
            <p:nvPr/>
          </p:nvSpPr>
          <p:spPr>
            <a:xfrm>
              <a:off x="5657443" y="2231282"/>
              <a:ext cx="187777" cy="253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/>
                <a:t>N</a:t>
              </a:r>
            </a:p>
          </p:txBody>
        </p:sp>
        <p:sp>
          <p:nvSpPr>
            <p:cNvPr id="813" name="Diamond 812">
              <a:extLst>
                <a:ext uri="{FF2B5EF4-FFF2-40B4-BE49-F238E27FC236}">
                  <a16:creationId xmlns:a16="http://schemas.microsoft.com/office/drawing/2014/main" id="{777C99C9-6621-4EF3-BBA0-C856179680A7}"/>
                </a:ext>
              </a:extLst>
            </p:cNvPr>
            <p:cNvSpPr/>
            <p:nvPr/>
          </p:nvSpPr>
          <p:spPr>
            <a:xfrm>
              <a:off x="2260963" y="3322893"/>
              <a:ext cx="1634562" cy="743032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BW&gt;=50%?</a:t>
              </a:r>
            </a:p>
          </p:txBody>
        </p:sp>
        <p:cxnSp>
          <p:nvCxnSpPr>
            <p:cNvPr id="814" name="Straight Arrow Connector 813">
              <a:extLst>
                <a:ext uri="{FF2B5EF4-FFF2-40B4-BE49-F238E27FC236}">
                  <a16:creationId xmlns:a16="http://schemas.microsoft.com/office/drawing/2014/main" id="{CB55484B-8E36-40AE-8088-23E174BCAA8C}"/>
                </a:ext>
              </a:extLst>
            </p:cNvPr>
            <p:cNvCxnSpPr>
              <a:cxnSpLocks/>
              <a:stCxn id="807" idx="2"/>
              <a:endCxn id="813" idx="0"/>
            </p:cNvCxnSpPr>
            <p:nvPr/>
          </p:nvCxnSpPr>
          <p:spPr>
            <a:xfrm flipH="1">
              <a:off x="3078244" y="2192054"/>
              <a:ext cx="1191" cy="11308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5" name="TextBox 814">
              <a:extLst>
                <a:ext uri="{FF2B5EF4-FFF2-40B4-BE49-F238E27FC236}">
                  <a16:creationId xmlns:a16="http://schemas.microsoft.com/office/drawing/2014/main" id="{1C97D2F5-0F0E-4DAA-A837-A9107436784E}"/>
                </a:ext>
              </a:extLst>
            </p:cNvPr>
            <p:cNvSpPr txBox="1"/>
            <p:nvPr/>
          </p:nvSpPr>
          <p:spPr>
            <a:xfrm>
              <a:off x="3156675" y="2656256"/>
              <a:ext cx="187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/>
                <a:t>N</a:t>
              </a:r>
            </a:p>
          </p:txBody>
        </p:sp>
        <p:sp>
          <p:nvSpPr>
            <p:cNvPr id="816" name="Diamond 815">
              <a:extLst>
                <a:ext uri="{FF2B5EF4-FFF2-40B4-BE49-F238E27FC236}">
                  <a16:creationId xmlns:a16="http://schemas.microsoft.com/office/drawing/2014/main" id="{9A9DF0EC-D183-4757-A506-32F036C829AF}"/>
                </a:ext>
              </a:extLst>
            </p:cNvPr>
            <p:cNvSpPr/>
            <p:nvPr/>
          </p:nvSpPr>
          <p:spPr>
            <a:xfrm>
              <a:off x="4125994" y="3288407"/>
              <a:ext cx="2774204" cy="754799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</a:rPr>
                <a:t>Measure</a:t>
              </a:r>
              <a:r>
                <a:rPr lang="en-US" sz="2000" baseline="-25000" dirty="0" err="1">
                  <a:solidFill>
                    <a:schemeClr val="tx1"/>
                  </a:solidFill>
                </a:rPr>
                <a:t>CovP</a:t>
              </a:r>
              <a:r>
                <a:rPr lang="en-US" sz="2000" dirty="0">
                  <a:solidFill>
                    <a:schemeClr val="tx1"/>
                  </a:solidFill>
                </a:rPr>
                <a:t> saturated?</a:t>
              </a:r>
            </a:p>
          </p:txBody>
        </p:sp>
        <p:sp>
          <p:nvSpPr>
            <p:cNvPr id="817" name="Rounded Rectangle 23">
              <a:extLst>
                <a:ext uri="{FF2B5EF4-FFF2-40B4-BE49-F238E27FC236}">
                  <a16:creationId xmlns:a16="http://schemas.microsoft.com/office/drawing/2014/main" id="{BE51057F-34EF-45CB-9D9B-F5FA94CB8B57}"/>
                </a:ext>
              </a:extLst>
            </p:cNvPr>
            <p:cNvSpPr/>
            <p:nvPr/>
          </p:nvSpPr>
          <p:spPr>
            <a:xfrm>
              <a:off x="6727481" y="3755910"/>
              <a:ext cx="1731275" cy="4572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Predict </a:t>
              </a:r>
              <a:r>
                <a:rPr lang="en-US" sz="2000" dirty="0" err="1">
                  <a:solidFill>
                    <a:schemeClr val="tx1"/>
                  </a:solidFill>
                </a:rPr>
                <a:t>CovP</a:t>
              </a:r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18" name="TextBox 817">
              <a:extLst>
                <a:ext uri="{FF2B5EF4-FFF2-40B4-BE49-F238E27FC236}">
                  <a16:creationId xmlns:a16="http://schemas.microsoft.com/office/drawing/2014/main" id="{7A229702-D76A-4F05-AC7A-F023A3414562}"/>
                </a:ext>
              </a:extLst>
            </p:cNvPr>
            <p:cNvSpPr txBox="1"/>
            <p:nvPr/>
          </p:nvSpPr>
          <p:spPr>
            <a:xfrm>
              <a:off x="5790608" y="4117910"/>
              <a:ext cx="187777" cy="253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/>
                <a:t>N</a:t>
              </a:r>
            </a:p>
          </p:txBody>
        </p:sp>
        <p:sp>
          <p:nvSpPr>
            <p:cNvPr id="819" name="TextBox 818">
              <a:extLst>
                <a:ext uri="{FF2B5EF4-FFF2-40B4-BE49-F238E27FC236}">
                  <a16:creationId xmlns:a16="http://schemas.microsoft.com/office/drawing/2014/main" id="{0F06F176-7B8D-4C9A-82A0-7E1252DC4296}"/>
                </a:ext>
              </a:extLst>
            </p:cNvPr>
            <p:cNvSpPr txBox="1"/>
            <p:nvPr/>
          </p:nvSpPr>
          <p:spPr>
            <a:xfrm>
              <a:off x="6883852" y="3454910"/>
              <a:ext cx="187777" cy="253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/>
                <a:t>Y</a:t>
              </a:r>
            </a:p>
          </p:txBody>
        </p:sp>
        <p:cxnSp>
          <p:nvCxnSpPr>
            <p:cNvPr id="820" name="Straight Arrow Connector 819">
              <a:extLst>
                <a:ext uri="{FF2B5EF4-FFF2-40B4-BE49-F238E27FC236}">
                  <a16:creationId xmlns:a16="http://schemas.microsoft.com/office/drawing/2014/main" id="{024FEFC5-EAB7-4F26-831E-8324A6B58059}"/>
                </a:ext>
              </a:extLst>
            </p:cNvPr>
            <p:cNvCxnSpPr>
              <a:cxnSpLocks/>
              <a:stCxn id="813" idx="3"/>
              <a:endCxn id="816" idx="1"/>
            </p:cNvCxnSpPr>
            <p:nvPr/>
          </p:nvCxnSpPr>
          <p:spPr>
            <a:xfrm flipV="1">
              <a:off x="3895525" y="3665806"/>
              <a:ext cx="230470" cy="2860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" name="TextBox 820">
              <a:extLst>
                <a:ext uri="{FF2B5EF4-FFF2-40B4-BE49-F238E27FC236}">
                  <a16:creationId xmlns:a16="http://schemas.microsoft.com/office/drawing/2014/main" id="{971386D5-1774-4CA1-B914-377269D7A922}"/>
                </a:ext>
              </a:extLst>
            </p:cNvPr>
            <p:cNvSpPr txBox="1"/>
            <p:nvPr/>
          </p:nvSpPr>
          <p:spPr>
            <a:xfrm>
              <a:off x="3950959" y="3322894"/>
              <a:ext cx="120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/>
                <a:t>Y</a:t>
              </a:r>
            </a:p>
          </p:txBody>
        </p:sp>
        <p:sp>
          <p:nvSpPr>
            <p:cNvPr id="822" name="TextBox 821">
              <a:extLst>
                <a:ext uri="{FF2B5EF4-FFF2-40B4-BE49-F238E27FC236}">
                  <a16:creationId xmlns:a16="http://schemas.microsoft.com/office/drawing/2014/main" id="{C1E8A948-EB42-473A-A4F5-E33C1DBB9AF2}"/>
                </a:ext>
              </a:extLst>
            </p:cNvPr>
            <p:cNvSpPr txBox="1"/>
            <p:nvPr/>
          </p:nvSpPr>
          <p:spPr>
            <a:xfrm>
              <a:off x="3884038" y="4075082"/>
              <a:ext cx="187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/>
                <a:t>N</a:t>
              </a:r>
            </a:p>
          </p:txBody>
        </p:sp>
        <p:sp>
          <p:nvSpPr>
            <p:cNvPr id="823" name="Diamond 822">
              <a:extLst>
                <a:ext uri="{FF2B5EF4-FFF2-40B4-BE49-F238E27FC236}">
                  <a16:creationId xmlns:a16="http://schemas.microsoft.com/office/drawing/2014/main" id="{7B4F4969-E431-4353-90F4-30067C814391}"/>
                </a:ext>
              </a:extLst>
            </p:cNvPr>
            <p:cNvSpPr/>
            <p:nvPr/>
          </p:nvSpPr>
          <p:spPr>
            <a:xfrm>
              <a:off x="4125993" y="1474535"/>
              <a:ext cx="2944162" cy="717519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</a:rPr>
                <a:t>Measure</a:t>
              </a:r>
              <a:r>
                <a:rPr lang="en-US" sz="2000" baseline="-25000" dirty="0" err="1">
                  <a:solidFill>
                    <a:schemeClr val="tx1"/>
                  </a:solidFill>
                </a:rPr>
                <a:t>AccP</a:t>
              </a:r>
              <a:r>
                <a:rPr lang="en-US" sz="2000" dirty="0">
                  <a:solidFill>
                    <a:schemeClr val="tx1"/>
                  </a:solidFill>
                </a:rPr>
                <a:t> saturated?</a:t>
              </a:r>
            </a:p>
          </p:txBody>
        </p:sp>
        <p:cxnSp>
          <p:nvCxnSpPr>
            <p:cNvPr id="824" name="Straight Arrow Connector 823">
              <a:extLst>
                <a:ext uri="{FF2B5EF4-FFF2-40B4-BE49-F238E27FC236}">
                  <a16:creationId xmlns:a16="http://schemas.microsoft.com/office/drawing/2014/main" id="{BBC795E2-95B9-46FC-99F0-9388B615A168}"/>
                </a:ext>
              </a:extLst>
            </p:cNvPr>
            <p:cNvCxnSpPr>
              <a:cxnSpLocks/>
              <a:stCxn id="807" idx="3"/>
              <a:endCxn id="823" idx="1"/>
            </p:cNvCxnSpPr>
            <p:nvPr/>
          </p:nvCxnSpPr>
          <p:spPr>
            <a:xfrm flipV="1">
              <a:off x="3897908" y="1833295"/>
              <a:ext cx="228086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Elbow Connector 215">
              <a:extLst>
                <a:ext uri="{FF2B5EF4-FFF2-40B4-BE49-F238E27FC236}">
                  <a16:creationId xmlns:a16="http://schemas.microsoft.com/office/drawing/2014/main" id="{34640F5E-9ADD-4680-BD65-7B4C30CCBC1C}"/>
                </a:ext>
              </a:extLst>
            </p:cNvPr>
            <p:cNvCxnSpPr>
              <a:cxnSpLocks/>
              <a:stCxn id="823" idx="2"/>
              <a:endCxn id="808" idx="0"/>
            </p:cNvCxnSpPr>
            <p:nvPr/>
          </p:nvCxnSpPr>
          <p:spPr>
            <a:xfrm rot="16200000" flipH="1">
              <a:off x="6256133" y="1533996"/>
              <a:ext cx="684311" cy="2000427"/>
            </a:xfrm>
            <a:prstGeom prst="bentConnector3">
              <a:avLst>
                <a:gd name="adj1" fmla="val 78261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Elbow Connector 218">
              <a:extLst>
                <a:ext uri="{FF2B5EF4-FFF2-40B4-BE49-F238E27FC236}">
                  <a16:creationId xmlns:a16="http://schemas.microsoft.com/office/drawing/2014/main" id="{F4C3FFC9-50B6-4925-A945-90F8F73D56D5}"/>
                </a:ext>
              </a:extLst>
            </p:cNvPr>
            <p:cNvCxnSpPr>
              <a:cxnSpLocks/>
              <a:stCxn id="823" idx="3"/>
              <a:endCxn id="809" idx="0"/>
            </p:cNvCxnSpPr>
            <p:nvPr/>
          </p:nvCxnSpPr>
          <p:spPr>
            <a:xfrm>
              <a:off x="7070155" y="1833295"/>
              <a:ext cx="539554" cy="313602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Elbow Connector 222">
              <a:extLst>
                <a:ext uri="{FF2B5EF4-FFF2-40B4-BE49-F238E27FC236}">
                  <a16:creationId xmlns:a16="http://schemas.microsoft.com/office/drawing/2014/main" id="{D80D36A5-7956-47C6-AE6A-71D969B6C684}"/>
                </a:ext>
              </a:extLst>
            </p:cNvPr>
            <p:cNvCxnSpPr>
              <a:cxnSpLocks/>
              <a:stCxn id="816" idx="3"/>
              <a:endCxn id="808" idx="2"/>
            </p:cNvCxnSpPr>
            <p:nvPr/>
          </p:nvCxnSpPr>
          <p:spPr>
            <a:xfrm flipV="1">
              <a:off x="6900198" y="3464587"/>
              <a:ext cx="698303" cy="201219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8" name="Elbow Connector 224">
              <a:extLst>
                <a:ext uri="{FF2B5EF4-FFF2-40B4-BE49-F238E27FC236}">
                  <a16:creationId xmlns:a16="http://schemas.microsoft.com/office/drawing/2014/main" id="{CD3BF2C2-9CEC-4DD6-A371-974C376E97D0}"/>
                </a:ext>
              </a:extLst>
            </p:cNvPr>
            <p:cNvCxnSpPr>
              <a:cxnSpLocks/>
              <a:stCxn id="816" idx="2"/>
              <a:endCxn id="817" idx="2"/>
            </p:cNvCxnSpPr>
            <p:nvPr/>
          </p:nvCxnSpPr>
          <p:spPr>
            <a:xfrm rot="16200000" flipH="1">
              <a:off x="6468156" y="3088146"/>
              <a:ext cx="169905" cy="2080023"/>
            </a:xfrm>
            <a:prstGeom prst="bentConnector3">
              <a:avLst>
                <a:gd name="adj1" fmla="val 185367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9" name="Elbow Connector 226">
              <a:extLst>
                <a:ext uri="{FF2B5EF4-FFF2-40B4-BE49-F238E27FC236}">
                  <a16:creationId xmlns:a16="http://schemas.microsoft.com/office/drawing/2014/main" id="{AD303AFF-6907-4D2A-BCAD-FCD2591B97BF}"/>
                </a:ext>
              </a:extLst>
            </p:cNvPr>
            <p:cNvCxnSpPr>
              <a:cxnSpLocks/>
              <a:stCxn id="813" idx="2"/>
              <a:endCxn id="817" idx="2"/>
            </p:cNvCxnSpPr>
            <p:nvPr/>
          </p:nvCxnSpPr>
          <p:spPr>
            <a:xfrm rot="16200000" flipH="1">
              <a:off x="5262089" y="1882080"/>
              <a:ext cx="147186" cy="4514875"/>
            </a:xfrm>
            <a:prstGeom prst="bentConnector3">
              <a:avLst>
                <a:gd name="adj1" fmla="val 198544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0" name="TextBox 829">
            <a:extLst>
              <a:ext uri="{FF2B5EF4-FFF2-40B4-BE49-F238E27FC236}">
                <a16:creationId xmlns:a16="http://schemas.microsoft.com/office/drawing/2014/main" id="{B543D03B-4C34-43FF-9620-707D5265708B}"/>
              </a:ext>
            </a:extLst>
          </p:cNvPr>
          <p:cNvSpPr txBox="1"/>
          <p:nvPr/>
        </p:nvSpPr>
        <p:spPr>
          <a:xfrm>
            <a:off x="20109833" y="20193886"/>
            <a:ext cx="197082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Y</a:t>
            </a:r>
          </a:p>
        </p:txBody>
      </p:sp>
      <p:sp>
        <p:nvSpPr>
          <p:cNvPr id="831" name="TextBox 830">
            <a:extLst>
              <a:ext uri="{FF2B5EF4-FFF2-40B4-BE49-F238E27FC236}">
                <a16:creationId xmlns:a16="http://schemas.microsoft.com/office/drawing/2014/main" id="{0630A12F-37E5-43C6-ACB5-BE6BAC6CF98D}"/>
              </a:ext>
            </a:extLst>
          </p:cNvPr>
          <p:cNvSpPr txBox="1"/>
          <p:nvPr/>
        </p:nvSpPr>
        <p:spPr>
          <a:xfrm>
            <a:off x="447173" y="18984450"/>
            <a:ext cx="6706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DSPatch</a:t>
            </a:r>
            <a:r>
              <a:rPr lang="en-US" sz="2400" b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: Overall Flow</a:t>
            </a:r>
          </a:p>
        </p:txBody>
      </p:sp>
      <p:sp>
        <p:nvSpPr>
          <p:cNvPr id="832" name="TextBox 831">
            <a:extLst>
              <a:ext uri="{FF2B5EF4-FFF2-40B4-BE49-F238E27FC236}">
                <a16:creationId xmlns:a16="http://schemas.microsoft.com/office/drawing/2014/main" id="{0A61ED6A-EF87-49C1-A540-B6E41FE9BC89}"/>
              </a:ext>
            </a:extLst>
          </p:cNvPr>
          <p:cNvSpPr txBox="1"/>
          <p:nvPr/>
        </p:nvSpPr>
        <p:spPr>
          <a:xfrm>
            <a:off x="7584294" y="18984450"/>
            <a:ext cx="690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DSPatch</a:t>
            </a:r>
            <a:r>
              <a:rPr lang="en-US" sz="2400" b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: Pattern Update</a:t>
            </a:r>
          </a:p>
        </p:txBody>
      </p:sp>
      <p:sp>
        <p:nvSpPr>
          <p:cNvPr id="833" name="TextBox 832">
            <a:extLst>
              <a:ext uri="{FF2B5EF4-FFF2-40B4-BE49-F238E27FC236}">
                <a16:creationId xmlns:a16="http://schemas.microsoft.com/office/drawing/2014/main" id="{FE8E3760-6C12-46A7-A17A-8854C34E685F}"/>
              </a:ext>
            </a:extLst>
          </p:cNvPr>
          <p:cNvSpPr txBox="1"/>
          <p:nvPr/>
        </p:nvSpPr>
        <p:spPr>
          <a:xfrm>
            <a:off x="14837958" y="18970970"/>
            <a:ext cx="662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DSPatch</a:t>
            </a:r>
            <a:r>
              <a:rPr lang="en-US" sz="2400" b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: Pattern Predict</a:t>
            </a:r>
          </a:p>
        </p:txBody>
      </p:sp>
      <p:sp>
        <p:nvSpPr>
          <p:cNvPr id="834" name="TextBox 833">
            <a:extLst>
              <a:ext uri="{FF2B5EF4-FFF2-40B4-BE49-F238E27FC236}">
                <a16:creationId xmlns:a16="http://schemas.microsoft.com/office/drawing/2014/main" id="{81CA47EB-9D1E-4AA3-B939-4EA4B7D30BE1}"/>
              </a:ext>
            </a:extLst>
          </p:cNvPr>
          <p:cNvSpPr txBox="1"/>
          <p:nvPr/>
        </p:nvSpPr>
        <p:spPr>
          <a:xfrm>
            <a:off x="425458" y="25457205"/>
            <a:ext cx="21035699" cy="702562"/>
          </a:xfrm>
          <a:prstGeom prst="roundRect">
            <a:avLst/>
          </a:prstGeom>
          <a:solidFill>
            <a:srgbClr val="1D3C70"/>
          </a:solidFill>
          <a:ln>
            <a:noFill/>
          </a:ln>
        </p:spPr>
        <p:txBody>
          <a:bodyPr wrap="square" lIns="145124" tIns="72562" rIns="145124" bIns="72562" rtlCol="0">
            <a:spAutoFit/>
          </a:bodyPr>
          <a:lstStyle/>
          <a:p>
            <a:pPr algn="ctr"/>
            <a:r>
              <a:rPr lang="en-US" sz="3174" b="1" dirty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5. </a:t>
            </a:r>
            <a:r>
              <a:rPr lang="en-US" sz="3174" b="1" dirty="0" err="1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DSPatch</a:t>
            </a:r>
            <a:r>
              <a:rPr lang="en-US" sz="3174" b="1" dirty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Results</a:t>
            </a:r>
          </a:p>
        </p:txBody>
      </p:sp>
      <p:cxnSp>
        <p:nvCxnSpPr>
          <p:cNvPr id="835" name="Straight Connector 834">
            <a:extLst>
              <a:ext uri="{FF2B5EF4-FFF2-40B4-BE49-F238E27FC236}">
                <a16:creationId xmlns:a16="http://schemas.microsoft.com/office/drawing/2014/main" id="{C75144B9-7E7D-4F0F-A703-1B6440B130F4}"/>
              </a:ext>
            </a:extLst>
          </p:cNvPr>
          <p:cNvCxnSpPr>
            <a:cxnSpLocks/>
          </p:cNvCxnSpPr>
          <p:nvPr/>
        </p:nvCxnSpPr>
        <p:spPr>
          <a:xfrm flipV="1">
            <a:off x="7423516" y="26462110"/>
            <a:ext cx="0" cy="6120000"/>
          </a:xfrm>
          <a:prstGeom prst="line">
            <a:avLst/>
          </a:prstGeom>
          <a:ln w="76200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6" name="Straight Connector 835">
            <a:extLst>
              <a:ext uri="{FF2B5EF4-FFF2-40B4-BE49-F238E27FC236}">
                <a16:creationId xmlns:a16="http://schemas.microsoft.com/office/drawing/2014/main" id="{4418F574-3B45-4056-AEA7-964CA71CC91B}"/>
              </a:ext>
            </a:extLst>
          </p:cNvPr>
          <p:cNvCxnSpPr>
            <a:cxnSpLocks/>
          </p:cNvCxnSpPr>
          <p:nvPr/>
        </p:nvCxnSpPr>
        <p:spPr>
          <a:xfrm flipV="1">
            <a:off x="14681566" y="26481160"/>
            <a:ext cx="0" cy="6120000"/>
          </a:xfrm>
          <a:prstGeom prst="line">
            <a:avLst/>
          </a:prstGeom>
          <a:ln w="76200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8" name="TextBox 897">
            <a:extLst>
              <a:ext uri="{FF2B5EF4-FFF2-40B4-BE49-F238E27FC236}">
                <a16:creationId xmlns:a16="http://schemas.microsoft.com/office/drawing/2014/main" id="{86418C25-744F-4CBC-99FE-11175C160DE2}"/>
              </a:ext>
            </a:extLst>
          </p:cNvPr>
          <p:cNvSpPr txBox="1"/>
          <p:nvPr/>
        </p:nvSpPr>
        <p:spPr>
          <a:xfrm>
            <a:off x="442817" y="26373692"/>
            <a:ext cx="6706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DSPatch</a:t>
            </a:r>
            <a:r>
              <a:rPr lang="en-US" sz="2400" b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: Single Core Performance</a:t>
            </a:r>
          </a:p>
        </p:txBody>
      </p:sp>
      <p:sp>
        <p:nvSpPr>
          <p:cNvPr id="899" name="TextBox 898">
            <a:extLst>
              <a:ext uri="{FF2B5EF4-FFF2-40B4-BE49-F238E27FC236}">
                <a16:creationId xmlns:a16="http://schemas.microsoft.com/office/drawing/2014/main" id="{1D9055DB-AA98-45F1-909F-D2714CC0A053}"/>
              </a:ext>
            </a:extLst>
          </p:cNvPr>
          <p:cNvSpPr txBox="1"/>
          <p:nvPr/>
        </p:nvSpPr>
        <p:spPr>
          <a:xfrm>
            <a:off x="7579938" y="26373692"/>
            <a:ext cx="690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DSPatch</a:t>
            </a:r>
            <a:r>
              <a:rPr lang="en-US" sz="2400" b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: Single Core DRAM B/W Scaling</a:t>
            </a:r>
          </a:p>
        </p:txBody>
      </p:sp>
      <p:sp>
        <p:nvSpPr>
          <p:cNvPr id="900" name="TextBox 899">
            <a:extLst>
              <a:ext uri="{FF2B5EF4-FFF2-40B4-BE49-F238E27FC236}">
                <a16:creationId xmlns:a16="http://schemas.microsoft.com/office/drawing/2014/main" id="{6239C989-26CC-4D33-8A44-C4332100BE01}"/>
              </a:ext>
            </a:extLst>
          </p:cNvPr>
          <p:cNvSpPr txBox="1"/>
          <p:nvPr/>
        </p:nvSpPr>
        <p:spPr>
          <a:xfrm>
            <a:off x="14833602" y="26360212"/>
            <a:ext cx="662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DSPatch</a:t>
            </a:r>
            <a:r>
              <a:rPr lang="en-US" sz="2400" b="1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: Multi-Core Performance</a:t>
            </a:r>
          </a:p>
        </p:txBody>
      </p:sp>
      <p:graphicFrame>
        <p:nvGraphicFramePr>
          <p:cNvPr id="901" name="Chart 900">
            <a:extLst>
              <a:ext uri="{FF2B5EF4-FFF2-40B4-BE49-F238E27FC236}">
                <a16:creationId xmlns:a16="http://schemas.microsoft.com/office/drawing/2014/main" id="{52818DBB-CC23-4710-A074-0245143AE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415978"/>
              </p:ext>
            </p:extLst>
          </p:nvPr>
        </p:nvGraphicFramePr>
        <p:xfrm>
          <a:off x="425458" y="26962786"/>
          <a:ext cx="6777774" cy="576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902" name="Straight Connector 901">
            <a:extLst>
              <a:ext uri="{FF2B5EF4-FFF2-40B4-BE49-F238E27FC236}">
                <a16:creationId xmlns:a16="http://schemas.microsoft.com/office/drawing/2014/main" id="{ED268E2F-6B7C-457B-A2A4-3AFB484749BB}"/>
              </a:ext>
            </a:extLst>
          </p:cNvPr>
          <p:cNvCxnSpPr/>
          <p:nvPr/>
        </p:nvCxnSpPr>
        <p:spPr>
          <a:xfrm flipH="1">
            <a:off x="6644122" y="28617121"/>
            <a:ext cx="432048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3" name="Straight Connector 902">
            <a:extLst>
              <a:ext uri="{FF2B5EF4-FFF2-40B4-BE49-F238E27FC236}">
                <a16:creationId xmlns:a16="http://schemas.microsoft.com/office/drawing/2014/main" id="{E1A23B0C-3C8A-450C-8124-2D163F15D8D8}"/>
              </a:ext>
            </a:extLst>
          </p:cNvPr>
          <p:cNvCxnSpPr>
            <a:cxnSpLocks/>
          </p:cNvCxnSpPr>
          <p:nvPr/>
        </p:nvCxnSpPr>
        <p:spPr>
          <a:xfrm>
            <a:off x="6696316" y="28617121"/>
            <a:ext cx="0" cy="658793"/>
          </a:xfrm>
          <a:prstGeom prst="line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4" name="TextBox 903">
            <a:extLst>
              <a:ext uri="{FF2B5EF4-FFF2-40B4-BE49-F238E27FC236}">
                <a16:creationId xmlns:a16="http://schemas.microsoft.com/office/drawing/2014/main" id="{A2B4E2CC-EE10-40E0-9CDD-9715CFC13ED6}"/>
              </a:ext>
            </a:extLst>
          </p:cNvPr>
          <p:cNvSpPr txBox="1"/>
          <p:nvPr/>
        </p:nvSpPr>
        <p:spPr>
          <a:xfrm>
            <a:off x="6543693" y="28143913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6%</a:t>
            </a:r>
          </a:p>
        </p:txBody>
      </p:sp>
      <p:cxnSp>
        <p:nvCxnSpPr>
          <p:cNvPr id="905" name="Straight Connector 904">
            <a:extLst>
              <a:ext uri="{FF2B5EF4-FFF2-40B4-BE49-F238E27FC236}">
                <a16:creationId xmlns:a16="http://schemas.microsoft.com/office/drawing/2014/main" id="{7748AFF1-CF46-4453-A589-8C05F79A9CFF}"/>
              </a:ext>
            </a:extLst>
          </p:cNvPr>
          <p:cNvCxnSpPr>
            <a:cxnSpLocks/>
          </p:cNvCxnSpPr>
          <p:nvPr/>
        </p:nvCxnSpPr>
        <p:spPr>
          <a:xfrm flipH="1">
            <a:off x="6644122" y="29285918"/>
            <a:ext cx="147124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06" name="Chart 905">
            <a:extLst>
              <a:ext uri="{FF2B5EF4-FFF2-40B4-BE49-F238E27FC236}">
                <a16:creationId xmlns:a16="http://schemas.microsoft.com/office/drawing/2014/main" id="{5A5065B2-FECA-4436-9169-B619672FF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634118"/>
              </p:ext>
            </p:extLst>
          </p:nvPr>
        </p:nvGraphicFramePr>
        <p:xfrm>
          <a:off x="7584295" y="26972277"/>
          <a:ext cx="6782026" cy="5399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08" name="Rounded Rectangle 375">
            <a:extLst>
              <a:ext uri="{FF2B5EF4-FFF2-40B4-BE49-F238E27FC236}">
                <a16:creationId xmlns:a16="http://schemas.microsoft.com/office/drawing/2014/main" id="{4FAF682E-D6DB-4D00-9587-DFA05119AA79}"/>
              </a:ext>
            </a:extLst>
          </p:cNvPr>
          <p:cNvSpPr/>
          <p:nvPr/>
        </p:nvSpPr>
        <p:spPr>
          <a:xfrm>
            <a:off x="9022551" y="29202670"/>
            <a:ext cx="1173346" cy="258314"/>
          </a:xfrm>
          <a:prstGeom prst="roundRect">
            <a:avLst/>
          </a:pr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1ch-2133</a:t>
            </a:r>
          </a:p>
        </p:txBody>
      </p:sp>
      <p:sp>
        <p:nvSpPr>
          <p:cNvPr id="912" name="Rounded Rectangle 379">
            <a:extLst>
              <a:ext uri="{FF2B5EF4-FFF2-40B4-BE49-F238E27FC236}">
                <a16:creationId xmlns:a16="http://schemas.microsoft.com/office/drawing/2014/main" id="{EDE41AD2-2884-4FE9-8E47-1C2149CBA6FA}"/>
              </a:ext>
            </a:extLst>
          </p:cNvPr>
          <p:cNvSpPr/>
          <p:nvPr/>
        </p:nvSpPr>
        <p:spPr>
          <a:xfrm>
            <a:off x="12516463" y="28077937"/>
            <a:ext cx="1238423" cy="286439"/>
          </a:xfrm>
          <a:prstGeom prst="roundRect">
            <a:avLst/>
          </a:pr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2ch-2400</a:t>
            </a:r>
          </a:p>
        </p:txBody>
      </p:sp>
      <p:sp>
        <p:nvSpPr>
          <p:cNvPr id="913" name="Rounded Rectangle 380">
            <a:extLst>
              <a:ext uri="{FF2B5EF4-FFF2-40B4-BE49-F238E27FC236}">
                <a16:creationId xmlns:a16="http://schemas.microsoft.com/office/drawing/2014/main" id="{B0D68030-C10C-4B64-8049-0A5FAD9DC6D9}"/>
              </a:ext>
            </a:extLst>
          </p:cNvPr>
          <p:cNvSpPr/>
          <p:nvPr/>
        </p:nvSpPr>
        <p:spPr>
          <a:xfrm>
            <a:off x="9992421" y="29512362"/>
            <a:ext cx="173547" cy="103541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sp>
        <p:nvSpPr>
          <p:cNvPr id="914" name="Rounded Rectangle 381">
            <a:extLst>
              <a:ext uri="{FF2B5EF4-FFF2-40B4-BE49-F238E27FC236}">
                <a16:creationId xmlns:a16="http://schemas.microsoft.com/office/drawing/2014/main" id="{F31F1F58-A436-48E6-B4B7-10D32565CC17}"/>
              </a:ext>
            </a:extLst>
          </p:cNvPr>
          <p:cNvSpPr/>
          <p:nvPr/>
        </p:nvSpPr>
        <p:spPr>
          <a:xfrm>
            <a:off x="13659107" y="28423469"/>
            <a:ext cx="173547" cy="170491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sp>
        <p:nvSpPr>
          <p:cNvPr id="915" name="TextBox 914">
            <a:extLst>
              <a:ext uri="{FF2B5EF4-FFF2-40B4-BE49-F238E27FC236}">
                <a16:creationId xmlns:a16="http://schemas.microsoft.com/office/drawing/2014/main" id="{C35C30F8-4219-4ABD-A6F8-AC96D09DA63F}"/>
              </a:ext>
            </a:extLst>
          </p:cNvPr>
          <p:cNvSpPr txBox="1"/>
          <p:nvPr/>
        </p:nvSpPr>
        <p:spPr>
          <a:xfrm>
            <a:off x="10122865" y="29732704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b="1" dirty="0">
                <a:solidFill>
                  <a:srgbClr val="FF0000"/>
                </a:solidFill>
                <a:latin typeface="Intel Clear"/>
              </a:rPr>
              <a:t>6%</a:t>
            </a:r>
          </a:p>
        </p:txBody>
      </p:sp>
      <p:sp>
        <p:nvSpPr>
          <p:cNvPr id="916" name="TextBox 915">
            <a:extLst>
              <a:ext uri="{FF2B5EF4-FFF2-40B4-BE49-F238E27FC236}">
                <a16:creationId xmlns:a16="http://schemas.microsoft.com/office/drawing/2014/main" id="{6DAF865E-5AFE-4967-B9DF-3E2D0CBF3119}"/>
              </a:ext>
            </a:extLst>
          </p:cNvPr>
          <p:cNvSpPr txBox="1"/>
          <p:nvPr/>
        </p:nvSpPr>
        <p:spPr>
          <a:xfrm>
            <a:off x="12853509" y="29125385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b="1" dirty="0">
                <a:solidFill>
                  <a:srgbClr val="FF0000"/>
                </a:solidFill>
                <a:latin typeface="Intel Clear"/>
              </a:rPr>
              <a:t>10%</a:t>
            </a:r>
          </a:p>
        </p:txBody>
      </p:sp>
      <p:cxnSp>
        <p:nvCxnSpPr>
          <p:cNvPr id="918" name="Straight Connector 917">
            <a:extLst>
              <a:ext uri="{FF2B5EF4-FFF2-40B4-BE49-F238E27FC236}">
                <a16:creationId xmlns:a16="http://schemas.microsoft.com/office/drawing/2014/main" id="{B6DDB964-0A51-4684-94A7-90596D3E8452}"/>
              </a:ext>
            </a:extLst>
          </p:cNvPr>
          <p:cNvCxnSpPr>
            <a:cxnSpLocks/>
          </p:cNvCxnSpPr>
          <p:nvPr/>
        </p:nvCxnSpPr>
        <p:spPr>
          <a:xfrm flipH="1">
            <a:off x="17819096" y="29186859"/>
            <a:ext cx="432048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9" name="Straight Connector 918">
            <a:extLst>
              <a:ext uri="{FF2B5EF4-FFF2-40B4-BE49-F238E27FC236}">
                <a16:creationId xmlns:a16="http://schemas.microsoft.com/office/drawing/2014/main" id="{1AC7738E-026F-44AA-93AC-A3E681F143D3}"/>
              </a:ext>
            </a:extLst>
          </p:cNvPr>
          <p:cNvCxnSpPr>
            <a:cxnSpLocks/>
          </p:cNvCxnSpPr>
          <p:nvPr/>
        </p:nvCxnSpPr>
        <p:spPr>
          <a:xfrm>
            <a:off x="18004640" y="29226134"/>
            <a:ext cx="0" cy="674148"/>
          </a:xfrm>
          <a:prstGeom prst="line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FE174682-C0E2-4DA7-A064-F558993F4FA5}"/>
              </a:ext>
            </a:extLst>
          </p:cNvPr>
          <p:cNvCxnSpPr/>
          <p:nvPr/>
        </p:nvCxnSpPr>
        <p:spPr>
          <a:xfrm flipH="1">
            <a:off x="20566089" y="27439765"/>
            <a:ext cx="432048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49BCF365-9E94-4E48-8CA1-FCC72A14780C}"/>
              </a:ext>
            </a:extLst>
          </p:cNvPr>
          <p:cNvCxnSpPr>
            <a:cxnSpLocks/>
          </p:cNvCxnSpPr>
          <p:nvPr/>
        </p:nvCxnSpPr>
        <p:spPr>
          <a:xfrm>
            <a:off x="20782113" y="27439765"/>
            <a:ext cx="0" cy="1464775"/>
          </a:xfrm>
          <a:prstGeom prst="line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TextBox 921">
            <a:extLst>
              <a:ext uri="{FF2B5EF4-FFF2-40B4-BE49-F238E27FC236}">
                <a16:creationId xmlns:a16="http://schemas.microsoft.com/office/drawing/2014/main" id="{FF3FC7EA-CD67-4155-9B8F-D131E83E3628}"/>
              </a:ext>
            </a:extLst>
          </p:cNvPr>
          <p:cNvSpPr txBox="1"/>
          <p:nvPr/>
        </p:nvSpPr>
        <p:spPr>
          <a:xfrm>
            <a:off x="17178486" y="29259214"/>
            <a:ext cx="879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7.4%</a:t>
            </a:r>
          </a:p>
        </p:txBody>
      </p:sp>
      <p:sp>
        <p:nvSpPr>
          <p:cNvPr id="923" name="TextBox 922">
            <a:extLst>
              <a:ext uri="{FF2B5EF4-FFF2-40B4-BE49-F238E27FC236}">
                <a16:creationId xmlns:a16="http://schemas.microsoft.com/office/drawing/2014/main" id="{78FDC1FA-88E0-40F6-9848-640BE08F31AC}"/>
              </a:ext>
            </a:extLst>
          </p:cNvPr>
          <p:cNvSpPr txBox="1"/>
          <p:nvPr/>
        </p:nvSpPr>
        <p:spPr>
          <a:xfrm>
            <a:off x="19867070" y="27767094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15.1%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B9A7F6-32C2-F64A-9017-6AB5A6BBFEAA}"/>
              </a:ext>
            </a:extLst>
          </p:cNvPr>
          <p:cNvGrpSpPr/>
          <p:nvPr/>
        </p:nvGrpSpPr>
        <p:grpSpPr>
          <a:xfrm>
            <a:off x="1862100" y="2108514"/>
            <a:ext cx="12519774" cy="1003945"/>
            <a:chOff x="3344076" y="2092794"/>
            <a:chExt cx="12519774" cy="1003945"/>
          </a:xfrm>
        </p:grpSpPr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CD8039FB-C2AA-4CFF-9019-B49CDF082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988655" y="2092794"/>
              <a:ext cx="1513604" cy="100394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49A29EF-0CBC-2C4C-8038-D53F17DA0F88}"/>
                </a:ext>
              </a:extLst>
            </p:cNvPr>
            <p:cNvSpPr txBox="1"/>
            <p:nvPr/>
          </p:nvSpPr>
          <p:spPr>
            <a:xfrm>
              <a:off x="3344076" y="2249064"/>
              <a:ext cx="125197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 baseline="30000" dirty="0">
                  <a:solidFill>
                    <a:srgbClr val="002060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*</a:t>
              </a:r>
              <a:r>
                <a:rPr lang="en-US" sz="3600" b="1" i="1" dirty="0">
                  <a:solidFill>
                    <a:srgbClr val="002060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Processor Architecture Research Lab (PARL),               Labs</a:t>
              </a:r>
            </a:p>
          </p:txBody>
        </p:sp>
      </p:grpSp>
      <p:pic>
        <p:nvPicPr>
          <p:cNvPr id="150" name="Picture 149">
            <a:extLst>
              <a:ext uri="{FF2B5EF4-FFF2-40B4-BE49-F238E27FC236}">
                <a16:creationId xmlns:a16="http://schemas.microsoft.com/office/drawing/2014/main" id="{8D7CBD75-2848-364A-9EA1-533AA89BC2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01295" y="2302075"/>
            <a:ext cx="2855915" cy="5450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5C5333-C06B-4F4F-A402-FF4758D4138C}"/>
              </a:ext>
            </a:extLst>
          </p:cNvPr>
          <p:cNvSpPr txBox="1"/>
          <p:nvPr/>
        </p:nvSpPr>
        <p:spPr>
          <a:xfrm>
            <a:off x="14506795" y="2317867"/>
            <a:ext cx="5690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baseline="30000" dirty="0">
                <a:solidFill>
                  <a:srgbClr val="00206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+</a:t>
            </a:r>
            <a:r>
              <a:rPr lang="en-US" sz="3600" b="1" i="1" dirty="0">
                <a:solidFill>
                  <a:srgbClr val="00206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                          ETH Zürich</a:t>
            </a:r>
          </a:p>
        </p:txBody>
      </p:sp>
    </p:spTree>
    <p:extLst>
      <p:ext uri="{BB962C8B-B14F-4D97-AF65-F5344CB8AC3E}">
        <p14:creationId xmlns:p14="http://schemas.microsoft.com/office/powerpoint/2010/main" val="371579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0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0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0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0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0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0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indefinite"/>
                                        <p:tgtEl>
                                          <p:spTgt spid="90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8" dur="indefinite"/>
                                        <p:tgtEl>
                                          <p:spTgt spid="90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indefinite"/>
                                        <p:tgtEl>
                                          <p:spTgt spid="90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1" dur="indefinite"/>
                                        <p:tgtEl>
                                          <p:spTgt spid="90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indefinite"/>
                                        <p:tgtEl>
                                          <p:spTgt spid="90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4" dur="indefinite"/>
                                        <p:tgtEl>
                                          <p:spTgt spid="90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indefinite"/>
                                        <p:tgtEl>
                                          <p:spTgt spid="90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7" dur="indefinite"/>
                                        <p:tgtEl>
                                          <p:spTgt spid="90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indefinite"/>
                                        <p:tgtEl>
                                          <p:spTgt spid="90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0" dur="indefinite"/>
                                        <p:tgtEl>
                                          <p:spTgt spid="90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indefinite"/>
                                        <p:tgtEl>
                                          <p:spTgt spid="90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3" dur="indefinite"/>
                                        <p:tgtEl>
                                          <p:spTgt spid="90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0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0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0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0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90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90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0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indefinite"/>
                                        <p:tgtEl>
                                          <p:spTgt spid="90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1" dur="indefinite"/>
                                        <p:tgtEl>
                                          <p:spTgt spid="90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indefinite"/>
                                        <p:tgtEl>
                                          <p:spTgt spid="90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4" dur="indefinite"/>
                                        <p:tgtEl>
                                          <p:spTgt spid="90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indefinite"/>
                                        <p:tgtEl>
                                          <p:spTgt spid="90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7" dur="indefinite"/>
                                        <p:tgtEl>
                                          <p:spTgt spid="90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indefinite"/>
                                        <p:tgtEl>
                                          <p:spTgt spid="90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0" dur="indefinite"/>
                                        <p:tgtEl>
                                          <p:spTgt spid="90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indefinite"/>
                                        <p:tgtEl>
                                          <p:spTgt spid="90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3" dur="indefinite"/>
                                        <p:tgtEl>
                                          <p:spTgt spid="90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indefinite"/>
                                        <p:tgtEl>
                                          <p:spTgt spid="90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6" dur="indefinite"/>
                                        <p:tgtEl>
                                          <p:spTgt spid="90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indefinite"/>
                                        <p:tgtEl>
                                          <p:spTgt spid="90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9" dur="indefinite"/>
                                        <p:tgtEl>
                                          <p:spTgt spid="90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indefinite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0" dur="indefinite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indefinite"/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3" dur="indefinite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indefinite"/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6" dur="indefinite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indefinite"/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9" dur="indefinite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indefinite"/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2" dur="indefinite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indefinite"/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5" dur="indefinite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30" grpId="0"/>
      <p:bldP spid="232" grpId="0"/>
      <p:bldP spid="498" grpId="0"/>
      <p:bldP spid="499" grpId="0"/>
      <p:bldP spid="709" grpId="0"/>
      <p:bldP spid="742" grpId="0" animBg="1"/>
      <p:bldP spid="743" grpId="0" animBg="1"/>
      <p:bldP spid="744" grpId="0" animBg="1"/>
      <p:bldP spid="745" grpId="0" animBg="1"/>
      <p:bldP spid="749" grpId="0" animBg="1"/>
      <p:bldP spid="753" grpId="0"/>
      <p:bldP spid="754" grpId="0"/>
      <p:bldP spid="756" grpId="0" animBg="1"/>
      <p:bldP spid="757" grpId="0" animBg="1"/>
      <p:bldP spid="758" grpId="0" animBg="1"/>
      <p:bldP spid="759" grpId="0" animBg="1"/>
      <p:bldP spid="760" grpId="0" animBg="1"/>
      <p:bldP spid="763" grpId="0" animBg="1"/>
      <p:bldP spid="764" grpId="0" animBg="1"/>
      <p:bldGraphic spid="901" grpId="0" uiExpand="1">
        <p:bldSub>
          <a:bldChart bld="series"/>
        </p:bldSub>
      </p:bldGraphic>
      <p:bldGraphic spid="901" grpId="1">
        <p:bldSub>
          <a:bldChart bld="series"/>
        </p:bldSub>
      </p:bldGraphic>
      <p:bldP spid="904" grpId="0"/>
      <p:bldGraphic spid="906" grpId="0">
        <p:bldSub>
          <a:bldChart bld="category"/>
        </p:bldSub>
      </p:bldGraphic>
      <p:bldGraphic spid="906" grpId="1">
        <p:bldSub>
          <a:bldChart bld="category"/>
        </p:bldSub>
      </p:bldGraphic>
      <p:bldP spid="908" grpId="0" animBg="1"/>
      <p:bldP spid="908" grpId="1" animBg="1"/>
      <p:bldP spid="912" grpId="0" animBg="1"/>
      <p:bldP spid="912" grpId="1" animBg="1"/>
      <p:bldP spid="913" grpId="0" animBg="1"/>
      <p:bldP spid="913" grpId="1" animBg="1"/>
      <p:bldP spid="914" grpId="0" animBg="1"/>
      <p:bldP spid="914" grpId="1" animBg="1"/>
      <p:bldP spid="915" grpId="0"/>
      <p:bldP spid="915" grpId="1"/>
      <p:bldP spid="916" grpId="0"/>
      <p:bldP spid="916" grpId="1"/>
      <p:bldP spid="922" grpId="0"/>
      <p:bldP spid="923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B9BA71EF-5EB2-485C-8BB6-00C3568A24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Intel Color Palette">
    <a:dk1>
      <a:sysClr val="windowText" lastClr="000000"/>
    </a:dk1>
    <a:lt1>
      <a:sysClr val="window" lastClr="FFFFFF"/>
    </a:lt1>
    <a:dk2>
      <a:srgbClr val="003C71"/>
    </a:dk2>
    <a:lt2>
      <a:srgbClr val="B1BABF"/>
    </a:lt2>
    <a:accent1>
      <a:srgbClr val="0071C5"/>
    </a:accent1>
    <a:accent2>
      <a:srgbClr val="00AEEF"/>
    </a:accent2>
    <a:accent3>
      <a:srgbClr val="F3D54E"/>
    </a:accent3>
    <a:accent4>
      <a:srgbClr val="FFA300"/>
    </a:accent4>
    <a:accent5>
      <a:srgbClr val="FC4C02"/>
    </a:accent5>
    <a:accent6>
      <a:srgbClr val="C3D600"/>
    </a:accent6>
    <a:hlink>
      <a:srgbClr val="0071C5"/>
    </a:hlink>
    <a:folHlink>
      <a:srgbClr val="00AEEF"/>
    </a:folHlink>
  </a:clrScheme>
  <a:fontScheme name="Intel Clear">
    <a:majorFont>
      <a:latin typeface="Intel Clear"/>
      <a:ea typeface=""/>
      <a:cs typeface=""/>
    </a:majorFont>
    <a:minorFont>
      <a:latin typeface="Intel Clear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Safari 2.thmx</Template>
  <TotalTime>14007</TotalTime>
  <Words>420</Words>
  <Application>Microsoft Macintosh PowerPoint</Application>
  <PresentationFormat>Custom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Symbol</vt:lpstr>
      <vt:lpstr>Calibri</vt:lpstr>
      <vt:lpstr>Arial</vt:lpstr>
      <vt:lpstr>Intel Clear</vt:lpstr>
      <vt:lpstr>4_Office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>CTPClassification=CTP_NT</cp:keywords>
  <dc:description/>
  <cp:lastModifiedBy>Rahul Bera</cp:lastModifiedBy>
  <cp:revision>694</cp:revision>
  <cp:lastPrinted>2019-09-30T20:53:28Z</cp:lastPrinted>
  <dcterms:created xsi:type="dcterms:W3CDTF">2015-12-16T20:28:52Z</dcterms:created>
  <dcterms:modified xsi:type="dcterms:W3CDTF">2019-10-19T17:05:20Z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2a1d7e66-235a-4cea-96ea-dae98438854e</vt:lpwstr>
  </property>
  <property fmtid="{D5CDD505-2E9C-101B-9397-08002B2CF9AE}" pid="3" name="CTP_TimeStamp">
    <vt:lpwstr>2019-10-06 04:24:28Z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