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9" r:id="rId1"/>
  </p:sldMasterIdLst>
  <p:notesMasterIdLst>
    <p:notesMasterId r:id="rId27"/>
  </p:notesMasterIdLst>
  <p:sldIdLst>
    <p:sldId id="324" r:id="rId2"/>
    <p:sldId id="257" r:id="rId3"/>
    <p:sldId id="262" r:id="rId4"/>
    <p:sldId id="310" r:id="rId5"/>
    <p:sldId id="265" r:id="rId6"/>
    <p:sldId id="313" r:id="rId7"/>
    <p:sldId id="305" r:id="rId8"/>
    <p:sldId id="314" r:id="rId9"/>
    <p:sldId id="316" r:id="rId10"/>
    <p:sldId id="317" r:id="rId11"/>
    <p:sldId id="318" r:id="rId12"/>
    <p:sldId id="319" r:id="rId13"/>
    <p:sldId id="306" r:id="rId14"/>
    <p:sldId id="322" r:id="rId15"/>
    <p:sldId id="279" r:id="rId16"/>
    <p:sldId id="280" r:id="rId17"/>
    <p:sldId id="283" r:id="rId18"/>
    <p:sldId id="284" r:id="rId19"/>
    <p:sldId id="285" r:id="rId20"/>
    <p:sldId id="307" r:id="rId21"/>
    <p:sldId id="323" r:id="rId22"/>
    <p:sldId id="325" r:id="rId23"/>
    <p:sldId id="304" r:id="rId24"/>
    <p:sldId id="267" r:id="rId25"/>
    <p:sldId id="299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Intel Clear" panose="020B0604020203020204" pitchFamily="34" charset="0"/>
      <p:regular r:id="rId32"/>
      <p:bold r:id="rId33"/>
      <p:italic r:id="rId34"/>
      <p:boldItalic r:id="rId35"/>
    </p:embeddedFont>
    <p:embeddedFont>
      <p:font typeface="Intel Clear Pro" panose="020B0804020202060201" pitchFamily="34" charset="77"/>
      <p:bold r:id="rId36"/>
    </p:embeddedFont>
  </p:embeddedFontLst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0"/>
    <a:srgbClr val="F8D7CE"/>
    <a:srgbClr val="EB7C31"/>
    <a:srgbClr val="F08738"/>
    <a:srgbClr val="FFE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4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0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C:\Users\rbera\Documents\work\odin\ASAP_micro52_refresh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Users\rbera\work\DSPatch\ASAP_micro52_refresh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Users\rbera\work\DSPatch\ASAP_micro52_refresh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/C:\Users\rbera\Documents\work\asap\ASAP_Paper2_bop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/Users\rbera\work\DSPatch\ASAP_micro52_refresh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18631610577997"/>
          <c:y val="3.9016933000831124E-2"/>
          <c:w val="0.76156130495316066"/>
          <c:h val="0.7701147240448058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bw_sweep_4!$T$17</c:f>
              <c:strCache>
                <c:ptCount val="1"/>
                <c:pt idx="0">
                  <c:v>BOP</c:v>
                </c:pt>
              </c:strCache>
            </c:strRef>
          </c:tx>
          <c:spPr>
            <a:ln w="31750" cap="rnd">
              <a:solidFill>
                <a:srgbClr val="70AD47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70AD47">
                  <a:lumMod val="75000"/>
                </a:srgbClr>
              </a:solidFill>
              <a:ln w="9525">
                <a:solidFill>
                  <a:srgbClr val="70AD47">
                    <a:lumMod val="75000"/>
                  </a:srgbClr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bw_sweep_4!$T$18:$T$23</c:f>
              <c:numCache>
                <c:formatCode>0.00%</c:formatCode>
                <c:ptCount val="6"/>
                <c:pt idx="0">
                  <c:v>0.1266320262894598</c:v>
                </c:pt>
                <c:pt idx="1">
                  <c:v>0.15459680813567855</c:v>
                </c:pt>
                <c:pt idx="2">
                  <c:v>0.16500792225865135</c:v>
                </c:pt>
                <c:pt idx="3">
                  <c:v>0.18965454758484479</c:v>
                </c:pt>
                <c:pt idx="4">
                  <c:v>0.20000956424247818</c:v>
                </c:pt>
                <c:pt idx="5">
                  <c:v>0.20307435720664158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262-2F49-9D42-27B17347024B}"/>
            </c:ext>
          </c:extLst>
        </c:ser>
        <c:ser>
          <c:idx val="1"/>
          <c:order val="1"/>
          <c:tx>
            <c:strRef>
              <c:f>bw_sweep_4!$U$17</c:f>
              <c:strCache>
                <c:ptCount val="1"/>
                <c:pt idx="0">
                  <c:v>SMS</c:v>
                </c:pt>
              </c:strCache>
            </c:strRef>
          </c:tx>
          <c:spPr>
            <a:ln w="31750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bw_sweep_4!$U$18:$U$23</c:f>
              <c:numCache>
                <c:formatCode>0.00%</c:formatCode>
                <c:ptCount val="6"/>
                <c:pt idx="0">
                  <c:v>0.13554123722540123</c:v>
                </c:pt>
                <c:pt idx="1">
                  <c:v>0.16531140322880833</c:v>
                </c:pt>
                <c:pt idx="2">
                  <c:v>0.17708081192314418</c:v>
                </c:pt>
                <c:pt idx="3">
                  <c:v>0.20545110960046986</c:v>
                </c:pt>
                <c:pt idx="4">
                  <c:v>0.21465823538789186</c:v>
                </c:pt>
                <c:pt idx="5">
                  <c:v>0.21883067837258707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262-2F49-9D42-27B17347024B}"/>
            </c:ext>
          </c:extLst>
        </c:ser>
        <c:ser>
          <c:idx val="2"/>
          <c:order val="2"/>
          <c:tx>
            <c:strRef>
              <c:f>bw_sweep_4!$V$17</c:f>
              <c:strCache>
                <c:ptCount val="1"/>
                <c:pt idx="0">
                  <c:v>SPP</c:v>
                </c:pt>
              </c:strCache>
            </c:strRef>
          </c:tx>
          <c:spPr>
            <a:ln w="31750" cap="rnd">
              <a:solidFill>
                <a:srgbClr val="5B9BD5">
                  <a:lumMod val="7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8"/>
            <c:spPr>
              <a:solidFill>
                <a:srgbClr val="5B9BD5">
                  <a:lumMod val="75000"/>
                </a:srgbClr>
              </a:solidFill>
              <a:ln w="9525">
                <a:solidFill>
                  <a:srgbClr val="5B9BD5">
                    <a:lumMod val="75000"/>
                  </a:srgbClr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bw_sweep_4!$V$18:$V$23</c:f>
              <c:numCache>
                <c:formatCode>0.00%</c:formatCode>
                <c:ptCount val="6"/>
                <c:pt idx="0">
                  <c:v>0.16331005005357735</c:v>
                </c:pt>
                <c:pt idx="1">
                  <c:v>0.1863311976314681</c:v>
                </c:pt>
                <c:pt idx="2">
                  <c:v>0.19605742405192661</c:v>
                </c:pt>
                <c:pt idx="3">
                  <c:v>0.21523306864721881</c:v>
                </c:pt>
                <c:pt idx="4">
                  <c:v>0.21529867960336646</c:v>
                </c:pt>
                <c:pt idx="5">
                  <c:v>0.2176768587957767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262-2F49-9D42-27B17347024B}"/>
            </c:ext>
          </c:extLst>
        </c:ser>
        <c:ser>
          <c:idx val="5"/>
          <c:order val="3"/>
          <c:tx>
            <c:strRef>
              <c:f>bw_sweep_4!$Y$17</c:f>
              <c:strCache>
                <c:ptCount val="1"/>
                <c:pt idx="0">
                  <c:v>eSPP</c:v>
                </c:pt>
              </c:strCache>
            </c:strRef>
          </c:tx>
          <c:spPr>
            <a:ln w="31750" cap="rnd">
              <a:solidFill>
                <a:srgbClr val="5B9BD5">
                  <a:lumMod val="75000"/>
                </a:srgbClr>
              </a:solidFill>
              <a:prstDash val="sysDash"/>
              <a:round/>
            </a:ln>
            <a:effectLst/>
          </c:spPr>
          <c:marker>
            <c:symbol val="diamond"/>
            <c:size val="8"/>
            <c:spPr>
              <a:solidFill>
                <a:srgbClr val="5B9BD5">
                  <a:lumMod val="75000"/>
                </a:srgbClr>
              </a:solidFill>
              <a:ln w="9525">
                <a:solidFill>
                  <a:srgbClr val="5B9BD5">
                    <a:lumMod val="75000"/>
                  </a:srgbClr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bw_sweep_4!$Y$18:$Y$23</c:f>
              <c:numCache>
                <c:formatCode>0.00%</c:formatCode>
                <c:ptCount val="6"/>
                <c:pt idx="0">
                  <c:v>0.16851298475996268</c:v>
                </c:pt>
                <c:pt idx="1">
                  <c:v>0.19462165347687121</c:v>
                </c:pt>
                <c:pt idx="2">
                  <c:v>0.2052934008712135</c:v>
                </c:pt>
                <c:pt idx="3">
                  <c:v>0.2281032625128625</c:v>
                </c:pt>
                <c:pt idx="4">
                  <c:v>0.23155264971617928</c:v>
                </c:pt>
                <c:pt idx="5">
                  <c:v>0.23516388228119633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262-2F49-9D42-27B17347024B}"/>
            </c:ext>
          </c:extLst>
        </c:ser>
        <c:ser>
          <c:idx val="7"/>
          <c:order val="4"/>
          <c:tx>
            <c:strRef>
              <c:f>bw_sweep_4!$AA$17</c:f>
              <c:strCache>
                <c:ptCount val="1"/>
                <c:pt idx="0">
                  <c:v>eBOP</c:v>
                </c:pt>
              </c:strCache>
            </c:strRef>
          </c:tx>
          <c:spPr>
            <a:ln w="31750" cap="rnd">
              <a:solidFill>
                <a:srgbClr val="70AD47">
                  <a:lumMod val="75000"/>
                </a:srgbClr>
              </a:solidFill>
              <a:prstDash val="sysDash"/>
              <a:round/>
            </a:ln>
            <a:effectLst/>
          </c:spPr>
          <c:marker>
            <c:symbol val="square"/>
            <c:size val="8"/>
            <c:spPr>
              <a:solidFill>
                <a:srgbClr val="70AD47">
                  <a:lumMod val="75000"/>
                </a:srgbClr>
              </a:solidFill>
              <a:ln w="9525">
                <a:solidFill>
                  <a:srgbClr val="70AD47">
                    <a:lumMod val="75000"/>
                  </a:srgbClr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bw_sweep_4!$AA$18:$AA$23</c:f>
              <c:numCache>
                <c:formatCode>0.00%</c:formatCode>
                <c:ptCount val="6"/>
                <c:pt idx="0">
                  <c:v>0.11565260586001203</c:v>
                </c:pt>
                <c:pt idx="1">
                  <c:v>0.14498672951508551</c:v>
                </c:pt>
                <c:pt idx="2">
                  <c:v>0.1568651191247008</c:v>
                </c:pt>
                <c:pt idx="3">
                  <c:v>0.18865684114386161</c:v>
                </c:pt>
                <c:pt idx="4">
                  <c:v>0.20910496664388134</c:v>
                </c:pt>
                <c:pt idx="5">
                  <c:v>0.21683326896973365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A262-2F49-9D42-27B173470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647648"/>
        <c:axId val="450647256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bw_sweep_4!$W$17</c15:sqref>
                        </c15:formulaRef>
                      </c:ext>
                    </c:extLst>
                    <c:strCache>
                      <c:ptCount val="1"/>
                      <c:pt idx="0">
                        <c:v>DSPatch+SPP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bw_sweep_4!$W$18:$W$23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0.20440337617067672</c:v>
                      </c:pt>
                      <c:pt idx="1">
                        <c:v>0.2525975946833825</c:v>
                      </c:pt>
                      <c:pt idx="2">
                        <c:v>0.27336603996587594</c:v>
                      </c:pt>
                      <c:pt idx="3">
                        <c:v>0.31323737566117926</c:v>
                      </c:pt>
                      <c:pt idx="4">
                        <c:v>0.3312531318041092</c:v>
                      </c:pt>
                      <c:pt idx="5">
                        <c:v>0.33940920030879407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6-A262-2F49-9D42-27B17347024B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bw_sweep_4!$X$17</c15:sqref>
                        </c15:formulaRef>
                      </c:ext>
                    </c:extLst>
                    <c:strCache>
                      <c:ptCount val="1"/>
                      <c:pt idx="0">
                        <c:v>spp++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bw_sweep_4!$X$18:$X$23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0.17082762767465609</c:v>
                      </c:pt>
                      <c:pt idx="1">
                        <c:v>0.19722149093356989</c:v>
                      </c:pt>
                      <c:pt idx="2">
                        <c:v>0.20854626793367004</c:v>
                      </c:pt>
                      <c:pt idx="3">
                        <c:v>0.23228856960782407</c:v>
                      </c:pt>
                      <c:pt idx="4">
                        <c:v>0.23749461183145848</c:v>
                      </c:pt>
                      <c:pt idx="5">
                        <c:v>0.24225526702819411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262-2F49-9D42-27B17347024B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bw_sweep_4!$Z$17</c15:sqref>
                        </c15:formulaRef>
                      </c:ext>
                    </c:extLst>
                    <c:strCache>
                      <c:ptCount val="1"/>
                      <c:pt idx="0">
                        <c:v>bop++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bw_sweep_4!$Z$18:$Z$23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0.11614976713587111</c:v>
                      </c:pt>
                      <c:pt idx="1">
                        <c:v>0.14579847872664686</c:v>
                      </c:pt>
                      <c:pt idx="2">
                        <c:v>0.15820439211032888</c:v>
                      </c:pt>
                      <c:pt idx="3">
                        <c:v>0.19024718673513852</c:v>
                      </c:pt>
                      <c:pt idx="4">
                        <c:v>0.2103726450792065</c:v>
                      </c:pt>
                      <c:pt idx="5">
                        <c:v>0.21867274281654581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262-2F49-9D42-27B17347024B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bw_sweep_4!$AB$17</c15:sqref>
                        </c15:formulaRef>
                      </c:ext>
                    </c:extLst>
                    <c:strCache>
                      <c:ptCount val="1"/>
                      <c:pt idx="0">
                        <c:v>bop_spp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bw_sweep_4!$AB$18:$AB$23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0.19272503140914199</c:v>
                      </c:pt>
                      <c:pt idx="1">
                        <c:v>0.23219673895786475</c:v>
                      </c:pt>
                      <c:pt idx="2">
                        <c:v>0.24700472505352833</c:v>
                      </c:pt>
                      <c:pt idx="3">
                        <c:v>0.27294949060334339</c:v>
                      </c:pt>
                      <c:pt idx="4">
                        <c:v>0.28552146462402672</c:v>
                      </c:pt>
                      <c:pt idx="5">
                        <c:v>0.28954228861098308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262-2F49-9D42-27B17347024B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bw_sweep_4!$AC$17</c15:sqref>
                        </c15:formulaRef>
                      </c:ext>
                    </c:extLst>
                    <c:strCache>
                      <c:ptCount val="1"/>
                      <c:pt idx="0">
                        <c:v>bop++_spp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bw_sweep_4!$AC$18:$AC$23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0.19704989901709991</c:v>
                      </c:pt>
                      <c:pt idx="1">
                        <c:v>0.23405444060410585</c:v>
                      </c:pt>
                      <c:pt idx="2">
                        <c:v>0.24947122322862048</c:v>
                      </c:pt>
                      <c:pt idx="3">
                        <c:v>0.2778510072146414</c:v>
                      </c:pt>
                      <c:pt idx="4">
                        <c:v>0.29467182020915716</c:v>
                      </c:pt>
                      <c:pt idx="5">
                        <c:v>0.30030720436759539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262-2F49-9D42-27B17347024B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bw_sweep_4!$AD$17</c15:sqref>
                        </c15:formulaRef>
                      </c:ext>
                    </c:extLst>
                    <c:strCache>
                      <c:ptCount val="1"/>
                      <c:pt idx="0">
                        <c:v>eBOP+SPP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bw_sweep_4!$AD$18:$AD$23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0.19666027843367861</c:v>
                      </c:pt>
                      <c:pt idx="1">
                        <c:v>0.23337596344818179</c:v>
                      </c:pt>
                      <c:pt idx="2">
                        <c:v>0.24834895402349666</c:v>
                      </c:pt>
                      <c:pt idx="3">
                        <c:v>0.27630390701977681</c:v>
                      </c:pt>
                      <c:pt idx="4">
                        <c:v>0.29358289734143828</c:v>
                      </c:pt>
                      <c:pt idx="5">
                        <c:v>0.29883164143414764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A262-2F49-9D42-27B17347024B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bw_sweep_4!$AE$17</c15:sqref>
                        </c15:formulaRef>
                      </c:ext>
                    </c:extLst>
                    <c:strCache>
                      <c:ptCount val="1"/>
                      <c:pt idx="0">
                        <c:v>SMS(iso_size)+SPP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bw_sweep_4!$AE$18:$AE$23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0.18822647306983287</c:v>
                      </c:pt>
                      <c:pt idx="1">
                        <c:v>0.22129187100762615</c:v>
                      </c:pt>
                      <c:pt idx="2">
                        <c:v>0.23518887438158331</c:v>
                      </c:pt>
                      <c:pt idx="3">
                        <c:v>0.264999197278867</c:v>
                      </c:pt>
                      <c:pt idx="4">
                        <c:v>0.26904147381978638</c:v>
                      </c:pt>
                      <c:pt idx="5">
                        <c:v>0.27309534241265765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A262-2F49-9D42-27B17347024B}"/>
                  </c:ext>
                </c:extLst>
              </c15:ser>
            </c15:filteredScatterSeries>
          </c:ext>
        </c:extLst>
      </c:scatterChart>
      <c:valAx>
        <c:axId val="450647648"/>
        <c:scaling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Peak DRAM Bandwidth (GBps)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647256"/>
        <c:crosses val="autoZero"/>
        <c:crossBetween val="midCat"/>
        <c:majorUnit val="5"/>
      </c:valAx>
      <c:valAx>
        <c:axId val="450647256"/>
        <c:scaling>
          <c:orientation val="minMax"/>
          <c:max val="0.4"/>
          <c:min val="0.1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Performance Delta over Baseline (%)</a:t>
                </a:r>
              </a:p>
            </c:rich>
          </c:tx>
          <c:layout>
            <c:manualLayout>
              <c:xMode val="edge"/>
              <c:yMode val="edge"/>
              <c:x val="1.020941902994971E-2"/>
              <c:y val="7.144947286897965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647648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21390596051734323"/>
          <c:y val="9.5368326230012582E-2"/>
          <c:w val="0.59433198288452804"/>
          <c:h val="0.14387647418031196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582386357365743E-2"/>
          <c:y val="4.2567415348911841E-2"/>
          <c:w val="0.88772697073393614"/>
          <c:h val="0.721492310089852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'1T-pivot'!$N$21</c:f>
              <c:strCache>
                <c:ptCount val="1"/>
                <c:pt idx="0">
                  <c:v>BOP 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'1T-pivot'!$M$22:$M$31</c:f>
              <c:strCache>
                <c:ptCount val="10"/>
                <c:pt idx="0">
                  <c:v>Client</c:v>
                </c:pt>
                <c:pt idx="1">
                  <c:v>Server</c:v>
                </c:pt>
                <c:pt idx="2">
                  <c:v>HPC</c:v>
                </c:pt>
                <c:pt idx="3">
                  <c:v>FSPEC06</c:v>
                </c:pt>
                <c:pt idx="4">
                  <c:v>ISPEC06</c:v>
                </c:pt>
                <c:pt idx="5">
                  <c:v>FSPEC17</c:v>
                </c:pt>
                <c:pt idx="6">
                  <c:v>ISPEC17</c:v>
                </c:pt>
                <c:pt idx="7">
                  <c:v>Cloud</c:v>
                </c:pt>
                <c:pt idx="8">
                  <c:v>SYSmark</c:v>
                </c:pt>
                <c:pt idx="9">
                  <c:v>GEOMEAN</c:v>
                </c:pt>
              </c:strCache>
            </c:strRef>
          </c:cat>
          <c:val>
            <c:numRef>
              <c:f>'1T-pivot'!$N$22:$N$31</c:f>
              <c:numCache>
                <c:formatCode>0.0%</c:formatCode>
                <c:ptCount val="10"/>
                <c:pt idx="0">
                  <c:v>0.24656716718785976</c:v>
                </c:pt>
                <c:pt idx="1">
                  <c:v>7.9646803033112556E-2</c:v>
                </c:pt>
                <c:pt idx="2">
                  <c:v>6.6882249162290242E-2</c:v>
                </c:pt>
                <c:pt idx="3">
                  <c:v>0.21978707410905418</c:v>
                </c:pt>
                <c:pt idx="4">
                  <c:v>7.698518579825131E-2</c:v>
                </c:pt>
                <c:pt idx="5">
                  <c:v>0.12937683430950031</c:v>
                </c:pt>
                <c:pt idx="6">
                  <c:v>0.23029763974685635</c:v>
                </c:pt>
                <c:pt idx="7">
                  <c:v>0.12134070243788497</c:v>
                </c:pt>
                <c:pt idx="8">
                  <c:v>0.17731280623496137</c:v>
                </c:pt>
                <c:pt idx="9">
                  <c:v>0.15459680813567855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5-884A-BA70-60C5BF5E1B25}"/>
            </c:ext>
          </c:extLst>
        </c:ser>
        <c:ser>
          <c:idx val="2"/>
          <c:order val="1"/>
          <c:tx>
            <c:strRef>
              <c:f>'1T-pivot'!$O$21</c:f>
              <c:strCache>
                <c:ptCount val="1"/>
                <c:pt idx="0">
                  <c:v>SMS 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'1T-pivot'!$M$22:$M$31</c:f>
              <c:strCache>
                <c:ptCount val="10"/>
                <c:pt idx="0">
                  <c:v>Client</c:v>
                </c:pt>
                <c:pt idx="1">
                  <c:v>Server</c:v>
                </c:pt>
                <c:pt idx="2">
                  <c:v>HPC</c:v>
                </c:pt>
                <c:pt idx="3">
                  <c:v>FSPEC06</c:v>
                </c:pt>
                <c:pt idx="4">
                  <c:v>ISPEC06</c:v>
                </c:pt>
                <c:pt idx="5">
                  <c:v>FSPEC17</c:v>
                </c:pt>
                <c:pt idx="6">
                  <c:v>ISPEC17</c:v>
                </c:pt>
                <c:pt idx="7">
                  <c:v>Cloud</c:v>
                </c:pt>
                <c:pt idx="8">
                  <c:v>SYSmark</c:v>
                </c:pt>
                <c:pt idx="9">
                  <c:v>GEOMEAN</c:v>
                </c:pt>
              </c:strCache>
            </c:strRef>
          </c:cat>
          <c:val>
            <c:numRef>
              <c:f>'1T-pivot'!$O$22:$O$31</c:f>
              <c:numCache>
                <c:formatCode>0.0%</c:formatCode>
                <c:ptCount val="10"/>
                <c:pt idx="0">
                  <c:v>0.28571293372246598</c:v>
                </c:pt>
                <c:pt idx="1">
                  <c:v>0.15067822535409392</c:v>
                </c:pt>
                <c:pt idx="2">
                  <c:v>0.14102756052791121</c:v>
                </c:pt>
                <c:pt idx="3">
                  <c:v>0.19383703200205837</c:v>
                </c:pt>
                <c:pt idx="4">
                  <c:v>0.10966386032277686</c:v>
                </c:pt>
                <c:pt idx="5">
                  <c:v>0.13274893318123304</c:v>
                </c:pt>
                <c:pt idx="6">
                  <c:v>0.18549597206252022</c:v>
                </c:pt>
                <c:pt idx="7">
                  <c:v>0.12346485807659335</c:v>
                </c:pt>
                <c:pt idx="8">
                  <c:v>0.19993496839886071</c:v>
                </c:pt>
                <c:pt idx="9">
                  <c:v>0.16531140322880833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C5-884A-BA70-60C5BF5E1B25}"/>
            </c:ext>
          </c:extLst>
        </c:ser>
        <c:ser>
          <c:idx val="3"/>
          <c:order val="2"/>
          <c:tx>
            <c:strRef>
              <c:f>'1T-pivot'!$P$21</c:f>
              <c:strCache>
                <c:ptCount val="1"/>
                <c:pt idx="0">
                  <c:v>SPP </c:v>
                </c:pt>
              </c:strCache>
            </c:strRef>
          </c:tx>
          <c:spPr>
            <a:solidFill>
              <a:srgbClr val="003C71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'1T-pivot'!$M$22:$M$31</c:f>
              <c:strCache>
                <c:ptCount val="10"/>
                <c:pt idx="0">
                  <c:v>Client</c:v>
                </c:pt>
                <c:pt idx="1">
                  <c:v>Server</c:v>
                </c:pt>
                <c:pt idx="2">
                  <c:v>HPC</c:v>
                </c:pt>
                <c:pt idx="3">
                  <c:v>FSPEC06</c:v>
                </c:pt>
                <c:pt idx="4">
                  <c:v>ISPEC06</c:v>
                </c:pt>
                <c:pt idx="5">
                  <c:v>FSPEC17</c:v>
                </c:pt>
                <c:pt idx="6">
                  <c:v>ISPEC17</c:v>
                </c:pt>
                <c:pt idx="7">
                  <c:v>Cloud</c:v>
                </c:pt>
                <c:pt idx="8">
                  <c:v>SYSmark</c:v>
                </c:pt>
                <c:pt idx="9">
                  <c:v>GEOMEAN</c:v>
                </c:pt>
              </c:strCache>
            </c:strRef>
          </c:cat>
          <c:val>
            <c:numRef>
              <c:f>'1T-pivot'!$P$22:$P$31</c:f>
              <c:numCache>
                <c:formatCode>0.0%</c:formatCode>
                <c:ptCount val="10"/>
                <c:pt idx="0">
                  <c:v>0.35967867628381711</c:v>
                </c:pt>
                <c:pt idx="1">
                  <c:v>0.17657587503364036</c:v>
                </c:pt>
                <c:pt idx="2">
                  <c:v>0.15981629864545877</c:v>
                </c:pt>
                <c:pt idx="3">
                  <c:v>0.25087042703397122</c:v>
                </c:pt>
                <c:pt idx="4">
                  <c:v>0.14144168392131196</c:v>
                </c:pt>
                <c:pt idx="5">
                  <c:v>0.18553988936931431</c:v>
                </c:pt>
                <c:pt idx="6">
                  <c:v>0.18215273294977541</c:v>
                </c:pt>
                <c:pt idx="7">
                  <c:v>0.10234792088089528</c:v>
                </c:pt>
                <c:pt idx="8">
                  <c:v>0.17790791362291047</c:v>
                </c:pt>
                <c:pt idx="9">
                  <c:v>0.1863311976314681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C5-884A-BA70-60C5BF5E1B25}"/>
            </c:ext>
          </c:extLst>
        </c:ser>
        <c:ser>
          <c:idx val="4"/>
          <c:order val="3"/>
          <c:tx>
            <c:strRef>
              <c:f>'1T-pivot'!$Q$21</c:f>
              <c:strCache>
                <c:ptCount val="1"/>
                <c:pt idx="0">
                  <c:v>DSPatch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'1T-pivot'!$M$22:$M$31</c:f>
              <c:strCache>
                <c:ptCount val="10"/>
                <c:pt idx="0">
                  <c:v>Client</c:v>
                </c:pt>
                <c:pt idx="1">
                  <c:v>Server</c:v>
                </c:pt>
                <c:pt idx="2">
                  <c:v>HPC</c:v>
                </c:pt>
                <c:pt idx="3">
                  <c:v>FSPEC06</c:v>
                </c:pt>
                <c:pt idx="4">
                  <c:v>ISPEC06</c:v>
                </c:pt>
                <c:pt idx="5">
                  <c:v>FSPEC17</c:v>
                </c:pt>
                <c:pt idx="6">
                  <c:v>ISPEC17</c:v>
                </c:pt>
                <c:pt idx="7">
                  <c:v>Cloud</c:v>
                </c:pt>
                <c:pt idx="8">
                  <c:v>SYSmark</c:v>
                </c:pt>
                <c:pt idx="9">
                  <c:v>GEOMEAN</c:v>
                </c:pt>
              </c:strCache>
            </c:strRef>
          </c:cat>
          <c:val>
            <c:numRef>
              <c:f>'1T-pivot'!$Q$22:$Q$31</c:f>
              <c:numCache>
                <c:formatCode>0.0%</c:formatCode>
                <c:ptCount val="10"/>
                <c:pt idx="0">
                  <c:v>0.32004770671100258</c:v>
                </c:pt>
                <c:pt idx="1">
                  <c:v>0.16143684927626922</c:v>
                </c:pt>
                <c:pt idx="2">
                  <c:v>0.15719867637161644</c:v>
                </c:pt>
                <c:pt idx="3">
                  <c:v>0.22308109016715982</c:v>
                </c:pt>
                <c:pt idx="4">
                  <c:v>0.15916027696038282</c:v>
                </c:pt>
                <c:pt idx="5">
                  <c:v>0.16664148794534572</c:v>
                </c:pt>
                <c:pt idx="6">
                  <c:v>0.23700348338855659</c:v>
                </c:pt>
                <c:pt idx="7">
                  <c:v>0.14665276614739819</c:v>
                </c:pt>
                <c:pt idx="8">
                  <c:v>0.20152076387602902</c:v>
                </c:pt>
                <c:pt idx="9">
                  <c:v>0.19592882516475374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C5-884A-BA70-60C5BF5E1B25}"/>
            </c:ext>
          </c:extLst>
        </c:ser>
        <c:ser>
          <c:idx val="0"/>
          <c:order val="4"/>
          <c:tx>
            <c:strRef>
              <c:f>'1T-pivot'!$R$21</c:f>
              <c:strCache>
                <c:ptCount val="1"/>
                <c:pt idx="0">
                  <c:v>DSPatch+SPP</c:v>
                </c:pt>
              </c:strCache>
            </c:strRef>
          </c:tx>
          <c:spPr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'1T-pivot'!$M$22:$M$31</c:f>
              <c:strCache>
                <c:ptCount val="10"/>
                <c:pt idx="0">
                  <c:v>Client</c:v>
                </c:pt>
                <c:pt idx="1">
                  <c:v>Server</c:v>
                </c:pt>
                <c:pt idx="2">
                  <c:v>HPC</c:v>
                </c:pt>
                <c:pt idx="3">
                  <c:v>FSPEC06</c:v>
                </c:pt>
                <c:pt idx="4">
                  <c:v>ISPEC06</c:v>
                </c:pt>
                <c:pt idx="5">
                  <c:v>FSPEC17</c:v>
                </c:pt>
                <c:pt idx="6">
                  <c:v>ISPEC17</c:v>
                </c:pt>
                <c:pt idx="7">
                  <c:v>Cloud</c:v>
                </c:pt>
                <c:pt idx="8">
                  <c:v>SYSmark</c:v>
                </c:pt>
                <c:pt idx="9">
                  <c:v>GEOMEAN</c:v>
                </c:pt>
              </c:strCache>
            </c:strRef>
          </c:cat>
          <c:val>
            <c:numRef>
              <c:f>'1T-pivot'!$R$22:$R$31</c:f>
              <c:numCache>
                <c:formatCode>0.0%</c:formatCode>
                <c:ptCount val="10"/>
                <c:pt idx="0">
                  <c:v>0.3674242675131234</c:v>
                </c:pt>
                <c:pt idx="1">
                  <c:v>0.1889991736956711</c:v>
                </c:pt>
                <c:pt idx="2">
                  <c:v>0.2032679746896553</c:v>
                </c:pt>
                <c:pt idx="3">
                  <c:v>0.29067783362302335</c:v>
                </c:pt>
                <c:pt idx="4">
                  <c:v>0.21908649061517549</c:v>
                </c:pt>
                <c:pt idx="5">
                  <c:v>0.19859008419858482</c:v>
                </c:pt>
                <c:pt idx="6">
                  <c:v>0.29611020200140059</c:v>
                </c:pt>
                <c:pt idx="7">
                  <c:v>0.20293716347146606</c:v>
                </c:pt>
                <c:pt idx="8">
                  <c:v>0.28664631381966288</c:v>
                </c:pt>
                <c:pt idx="9">
                  <c:v>0.2525975946833825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C5-884A-BA70-60C5BF5E1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352560"/>
        <c:axId val="430435192"/>
        <c:extLst/>
      </c:barChart>
      <c:catAx>
        <c:axId val="41035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435192"/>
        <c:crosses val="autoZero"/>
        <c:auto val="1"/>
        <c:lblAlgn val="ctr"/>
        <c:lblOffset val="100"/>
        <c:noMultiLvlLbl val="0"/>
      </c:catAx>
      <c:valAx>
        <c:axId val="430435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Performance Delta over Baseline (%)</a:t>
                </a:r>
              </a:p>
            </c:rich>
          </c:tx>
          <c:layout>
            <c:manualLayout>
              <c:xMode val="edge"/>
              <c:yMode val="edge"/>
              <c:x val="1.7771204229699276E-3"/>
              <c:y val="3.42758212050512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352560"/>
        <c:crosses val="autoZero"/>
        <c:crossBetween val="between"/>
        <c:majorUnit val="0.1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0673937267009462"/>
          <c:y val="7.4610132078446592E-2"/>
          <c:w val="0.73339293448685638"/>
          <c:h val="5.8050080135858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7039828654149"/>
          <c:y val="9.5643097493319437E-2"/>
          <c:w val="0.81187104668193555"/>
          <c:h val="0.7465815537034623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bw_sweep_4!$T$17</c:f>
              <c:strCache>
                <c:ptCount val="1"/>
                <c:pt idx="0">
                  <c:v>BOP</c:v>
                </c:pt>
              </c:strCache>
            </c:strRef>
          </c:tx>
          <c:spPr>
            <a:ln w="31750" cap="rnd">
              <a:solidFill>
                <a:srgbClr val="70AD47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70AD47">
                  <a:lumMod val="75000"/>
                </a:srgbClr>
              </a:solidFill>
              <a:ln w="9525">
                <a:solidFill>
                  <a:srgbClr val="70AD47">
                    <a:lumMod val="75000"/>
                  </a:srgbClr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bw_sweep_4!$T$18:$T$23</c:f>
              <c:numCache>
                <c:formatCode>0.00%</c:formatCode>
                <c:ptCount val="6"/>
                <c:pt idx="0">
                  <c:v>0.1266320262894598</c:v>
                </c:pt>
                <c:pt idx="1">
                  <c:v>0.15459680813567855</c:v>
                </c:pt>
                <c:pt idx="2">
                  <c:v>0.16500792225865135</c:v>
                </c:pt>
                <c:pt idx="3">
                  <c:v>0.18965454758484479</c:v>
                </c:pt>
                <c:pt idx="4">
                  <c:v>0.20000956424247818</c:v>
                </c:pt>
                <c:pt idx="5">
                  <c:v>0.20307435720664158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8C-9340-B051-ACAC2E96A84E}"/>
            </c:ext>
          </c:extLst>
        </c:ser>
        <c:ser>
          <c:idx val="1"/>
          <c:order val="1"/>
          <c:tx>
            <c:strRef>
              <c:f>bw_sweep_4!$U$17</c:f>
              <c:strCache>
                <c:ptCount val="1"/>
                <c:pt idx="0">
                  <c:v>SMS</c:v>
                </c:pt>
              </c:strCache>
            </c:strRef>
          </c:tx>
          <c:spPr>
            <a:ln w="31750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bw_sweep_4!$U$18:$U$23</c:f>
              <c:numCache>
                <c:formatCode>0.00%</c:formatCode>
                <c:ptCount val="6"/>
                <c:pt idx="0">
                  <c:v>0.13554123722540123</c:v>
                </c:pt>
                <c:pt idx="1">
                  <c:v>0.16531140322880833</c:v>
                </c:pt>
                <c:pt idx="2">
                  <c:v>0.17708081192314418</c:v>
                </c:pt>
                <c:pt idx="3">
                  <c:v>0.20545110960046986</c:v>
                </c:pt>
                <c:pt idx="4">
                  <c:v>0.21465823538789186</c:v>
                </c:pt>
                <c:pt idx="5">
                  <c:v>0.21883067837258707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D8C-9340-B051-ACAC2E96A84E}"/>
            </c:ext>
          </c:extLst>
        </c:ser>
        <c:ser>
          <c:idx val="2"/>
          <c:order val="2"/>
          <c:tx>
            <c:strRef>
              <c:f>bw_sweep_4!$V$17</c:f>
              <c:strCache>
                <c:ptCount val="1"/>
                <c:pt idx="0">
                  <c:v>SPP</c:v>
                </c:pt>
              </c:strCache>
            </c:strRef>
          </c:tx>
          <c:spPr>
            <a:ln w="31750" cap="rnd">
              <a:solidFill>
                <a:srgbClr val="5B9BD5">
                  <a:lumMod val="75000"/>
                </a:srgbClr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5B9BD5">
                  <a:lumMod val="75000"/>
                </a:srgbClr>
              </a:solidFill>
              <a:ln w="9525">
                <a:solidFill>
                  <a:srgbClr val="5B9BD5">
                    <a:lumMod val="75000"/>
                  </a:srgbClr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bw_sweep_4!$V$18:$V$23</c:f>
              <c:numCache>
                <c:formatCode>0.00%</c:formatCode>
                <c:ptCount val="6"/>
                <c:pt idx="0">
                  <c:v>0.16331005005357735</c:v>
                </c:pt>
                <c:pt idx="1">
                  <c:v>0.1863311976314681</c:v>
                </c:pt>
                <c:pt idx="2">
                  <c:v>0.19605742405192661</c:v>
                </c:pt>
                <c:pt idx="3">
                  <c:v>0.21523306864721881</c:v>
                </c:pt>
                <c:pt idx="4">
                  <c:v>0.21529867960336646</c:v>
                </c:pt>
                <c:pt idx="5">
                  <c:v>0.2176768587957767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D8C-9340-B051-ACAC2E96A84E}"/>
            </c:ext>
          </c:extLst>
        </c:ser>
        <c:ser>
          <c:idx val="10"/>
          <c:order val="3"/>
          <c:tx>
            <c:strRef>
              <c:f>bw_sweep_4!$AD$17</c:f>
              <c:strCache>
                <c:ptCount val="1"/>
                <c:pt idx="0">
                  <c:v>eBOP+SPP</c:v>
                </c:pt>
              </c:strCache>
            </c:strRef>
          </c:tx>
          <c:spPr>
            <a:ln w="34925" cap="rnd" cmpd="dbl">
              <a:solidFill>
                <a:srgbClr val="70AD47">
                  <a:lumMod val="50000"/>
                </a:srgbClr>
              </a:solidFill>
              <a:prstDash val="sysDot"/>
              <a:round/>
            </a:ln>
            <a:effectLst/>
          </c:spPr>
          <c:marker>
            <c:symbol val="x"/>
            <c:size val="8"/>
            <c:spPr>
              <a:solidFill>
                <a:srgbClr val="70AD47">
                  <a:lumMod val="50000"/>
                </a:srgbClr>
              </a:solidFill>
              <a:ln w="9525">
                <a:solidFill>
                  <a:srgbClr val="70AD47">
                    <a:lumMod val="50000"/>
                  </a:srgbClr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bw_sweep_4!$AD$18:$AD$23</c:f>
              <c:numCache>
                <c:formatCode>0.00%</c:formatCode>
                <c:ptCount val="6"/>
                <c:pt idx="0">
                  <c:v>0.19666027843367861</c:v>
                </c:pt>
                <c:pt idx="1">
                  <c:v>0.23337596344818179</c:v>
                </c:pt>
                <c:pt idx="2">
                  <c:v>0.24834895402349666</c:v>
                </c:pt>
                <c:pt idx="3">
                  <c:v>0.27630390701977681</c:v>
                </c:pt>
                <c:pt idx="4">
                  <c:v>0.29358289734143828</c:v>
                </c:pt>
                <c:pt idx="5">
                  <c:v>0.29883164143414764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D8C-9340-B051-ACAC2E96A84E}"/>
            </c:ext>
          </c:extLst>
        </c:ser>
        <c:ser>
          <c:idx val="3"/>
          <c:order val="4"/>
          <c:tx>
            <c:strRef>
              <c:f>bw_sweep_4!$W$17</c:f>
              <c:strCache>
                <c:ptCount val="1"/>
                <c:pt idx="0">
                  <c:v>DSPatch+SPP</c:v>
                </c:pt>
              </c:strCache>
            </c:strRef>
          </c:tx>
          <c:spPr>
            <a:ln w="3492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ysClr val="window" lastClr="FFFFFF"/>
              </a:solidFill>
              <a:ln w="34925">
                <a:solidFill>
                  <a:srgbClr val="00B050"/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bw_sweep_4!$W$18:$W$23</c:f>
              <c:numCache>
                <c:formatCode>0.00%</c:formatCode>
                <c:ptCount val="6"/>
                <c:pt idx="0">
                  <c:v>0.20440337617067672</c:v>
                </c:pt>
                <c:pt idx="1">
                  <c:v>0.2525975946833825</c:v>
                </c:pt>
                <c:pt idx="2">
                  <c:v>0.27336603996587594</c:v>
                </c:pt>
                <c:pt idx="3">
                  <c:v>0.31323737566117926</c:v>
                </c:pt>
                <c:pt idx="4">
                  <c:v>0.3312531318041092</c:v>
                </c:pt>
                <c:pt idx="5">
                  <c:v>0.33940920030879407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D8C-9340-B051-ACAC2E96A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9736312"/>
        <c:axId val="439732784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5"/>
                <c:tx>
                  <c:strRef>
                    <c:extLst>
                      <c:ext uri="{02D57815-91ED-43cb-92C2-25804820EDAC}">
                        <c15:formulaRef>
                          <c15:sqref>bw_sweep_4!$X$17</c15:sqref>
                        </c15:formulaRef>
                      </c:ext>
                    </c:extLst>
                    <c:strCache>
                      <c:ptCount val="1"/>
                      <c:pt idx="0">
                        <c:v>spp++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bw_sweep_4!$X$18:$X$23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0.17082762767465609</c:v>
                      </c:pt>
                      <c:pt idx="1">
                        <c:v>0.19722149093356989</c:v>
                      </c:pt>
                      <c:pt idx="2">
                        <c:v>0.20854626793367004</c:v>
                      </c:pt>
                      <c:pt idx="3">
                        <c:v>0.23228856960782407</c:v>
                      </c:pt>
                      <c:pt idx="4">
                        <c:v>0.23749461183145848</c:v>
                      </c:pt>
                      <c:pt idx="5">
                        <c:v>0.24225526702819411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5-FD8C-9340-B051-ACAC2E96A84E}"/>
                  </c:ext>
                </c:extLst>
              </c15:ser>
            </c15:filteredScatterSeries>
            <c15:filteredScatterSeries>
              <c15:ser>
                <c:idx val="5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bw_sweep_4!$Y$17</c15:sqref>
                        </c15:formulaRef>
                      </c:ext>
                    </c:extLst>
                    <c:strCache>
                      <c:ptCount val="1"/>
                      <c:pt idx="0">
                        <c:v>eSPP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bw_sweep_4!$Y$18:$Y$23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0.16851298475996268</c:v>
                      </c:pt>
                      <c:pt idx="1">
                        <c:v>0.19462165347687121</c:v>
                      </c:pt>
                      <c:pt idx="2">
                        <c:v>0.2052934008712135</c:v>
                      </c:pt>
                      <c:pt idx="3">
                        <c:v>0.2281032625128625</c:v>
                      </c:pt>
                      <c:pt idx="4">
                        <c:v>0.23155264971617928</c:v>
                      </c:pt>
                      <c:pt idx="5">
                        <c:v>0.23516388228119633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D8C-9340-B051-ACAC2E96A84E}"/>
                  </c:ext>
                </c:extLst>
              </c15:ser>
            </c15:filteredScatterSeries>
            <c15:filteredScatte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bw_sweep_4!$Z$17</c15:sqref>
                        </c15:formulaRef>
                      </c:ext>
                    </c:extLst>
                    <c:strCache>
                      <c:ptCount val="1"/>
                      <c:pt idx="0">
                        <c:v>bop++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bw_sweep_4!$Z$18:$Z$23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0.11614976713587111</c:v>
                      </c:pt>
                      <c:pt idx="1">
                        <c:v>0.14579847872664686</c:v>
                      </c:pt>
                      <c:pt idx="2">
                        <c:v>0.15820439211032888</c:v>
                      </c:pt>
                      <c:pt idx="3">
                        <c:v>0.19024718673513852</c:v>
                      </c:pt>
                      <c:pt idx="4">
                        <c:v>0.2103726450792065</c:v>
                      </c:pt>
                      <c:pt idx="5">
                        <c:v>0.21867274281654581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D8C-9340-B051-ACAC2E96A84E}"/>
                  </c:ext>
                </c:extLst>
              </c15:ser>
            </c15:filteredScatterSeries>
            <c15:filteredScatterSeries>
              <c15:ser>
                <c:idx val="7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bw_sweep_4!$AA$17</c15:sqref>
                        </c15:formulaRef>
                      </c:ext>
                    </c:extLst>
                    <c:strCache>
                      <c:ptCount val="1"/>
                      <c:pt idx="0">
                        <c:v>eBOP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bw_sweep_4!$AA$18:$AA$23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0.11565260586001203</c:v>
                      </c:pt>
                      <c:pt idx="1">
                        <c:v>0.14498672951508551</c:v>
                      </c:pt>
                      <c:pt idx="2">
                        <c:v>0.1568651191247008</c:v>
                      </c:pt>
                      <c:pt idx="3">
                        <c:v>0.18865684114386161</c:v>
                      </c:pt>
                      <c:pt idx="4">
                        <c:v>0.20910496664388134</c:v>
                      </c:pt>
                      <c:pt idx="5">
                        <c:v>0.21683326896973365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D8C-9340-B051-ACAC2E96A84E}"/>
                  </c:ext>
                </c:extLst>
              </c15:ser>
            </c15:filteredScatterSeries>
            <c15:filteredScatte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bw_sweep_4!$AB$17</c15:sqref>
                        </c15:formulaRef>
                      </c:ext>
                    </c:extLst>
                    <c:strCache>
                      <c:ptCount val="1"/>
                      <c:pt idx="0">
                        <c:v>bop_spp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bw_sweep_4!$AB$18:$AB$23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0.19272503140914199</c:v>
                      </c:pt>
                      <c:pt idx="1">
                        <c:v>0.23219673895786475</c:v>
                      </c:pt>
                      <c:pt idx="2">
                        <c:v>0.24700472505352833</c:v>
                      </c:pt>
                      <c:pt idx="3">
                        <c:v>0.27294949060334339</c:v>
                      </c:pt>
                      <c:pt idx="4">
                        <c:v>0.28552146462402672</c:v>
                      </c:pt>
                      <c:pt idx="5">
                        <c:v>0.28954228861098308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D8C-9340-B051-ACAC2E96A84E}"/>
                  </c:ext>
                </c:extLst>
              </c15:ser>
            </c15:filteredScatterSeries>
            <c15:filteredScatterSeries>
              <c15:ser>
                <c:idx val="9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bw_sweep_4!$AC$17</c15:sqref>
                        </c15:formulaRef>
                      </c:ext>
                    </c:extLst>
                    <c:strCache>
                      <c:ptCount val="1"/>
                      <c:pt idx="0">
                        <c:v>bop++_spp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bw_sweep_4!$AC$18:$AC$23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0.19704989901709991</c:v>
                      </c:pt>
                      <c:pt idx="1">
                        <c:v>0.23405444060410585</c:v>
                      </c:pt>
                      <c:pt idx="2">
                        <c:v>0.24947122322862048</c:v>
                      </c:pt>
                      <c:pt idx="3">
                        <c:v>0.2778510072146414</c:v>
                      </c:pt>
                      <c:pt idx="4">
                        <c:v>0.29467182020915716</c:v>
                      </c:pt>
                      <c:pt idx="5">
                        <c:v>0.30030720436759539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D8C-9340-B051-ACAC2E96A84E}"/>
                  </c:ext>
                </c:extLst>
              </c15:ser>
            </c15:filteredScatterSeries>
          </c:ext>
        </c:extLst>
      </c:scatterChart>
      <c:valAx>
        <c:axId val="439736312"/>
        <c:scaling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2400" dirty="0"/>
                  <a:t>Peak DRAM Bandwidth (</a:t>
                </a:r>
                <a:r>
                  <a:rPr lang="en-IN" sz="2400" dirty="0" err="1"/>
                  <a:t>GBps</a:t>
                </a:r>
                <a:r>
                  <a:rPr lang="en-IN" sz="2400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732784"/>
        <c:crosses val="autoZero"/>
        <c:crossBetween val="midCat"/>
      </c:valAx>
      <c:valAx>
        <c:axId val="439732784"/>
        <c:scaling>
          <c:orientation val="minMax"/>
          <c:max val="0.4"/>
          <c:min val="0.1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2400" dirty="0"/>
                  <a:t>Performance</a:t>
                </a:r>
                <a:r>
                  <a:rPr lang="en-IN" sz="2400" baseline="0" dirty="0"/>
                  <a:t> Delta over Baseline </a:t>
                </a:r>
                <a:endParaRPr lang="en-IN" sz="2400" dirty="0"/>
              </a:p>
            </c:rich>
          </c:tx>
          <c:layout>
            <c:manualLayout>
              <c:xMode val="edge"/>
              <c:yMode val="edge"/>
              <c:x val="7.7761640158682827E-3"/>
              <c:y val="9.730051928804762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736312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13285695290168445"/>
          <c:y val="1.8159061060211545E-2"/>
          <c:w val="0.86191193534165"/>
          <c:h val="8.4693284396370361E-2"/>
        </c:manualLayout>
      </c:layout>
      <c:overlay val="0"/>
      <c:spPr>
        <a:noFill/>
        <a:ln>
          <a:solidFill>
            <a:sysClr val="window" lastClr="FFFFFF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[ASAP_micro52_refresh2.xlsx]MT-overall-pivot!PivotTable6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1040769817422366"/>
          <c:y val="2.6675493003435809E-2"/>
          <c:w val="0.87456740389410981"/>
          <c:h val="0.8198715214156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'MT-overall-pivot'!$J$1:$J$2</c:f>
              <c:strCache>
                <c:ptCount val="1"/>
                <c:pt idx="0">
                  <c:v>BOP 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'MT-overall-pivot'!$I$3:$I$9</c:f>
              <c:multiLvlStrCache>
                <c:ptCount val="4"/>
                <c:lvl>
                  <c:pt idx="0">
                    <c:v>Homogeneous</c:v>
                  </c:pt>
                  <c:pt idx="1">
                    <c:v>Hetrogeneous</c:v>
                  </c:pt>
                  <c:pt idx="2">
                    <c:v>Homogeneous</c:v>
                  </c:pt>
                  <c:pt idx="3">
                    <c:v>Hetrogeneous</c:v>
                  </c:pt>
                </c:lvl>
                <c:lvl>
                  <c:pt idx="0">
                    <c:v>DRR4-2133</c:v>
                  </c:pt>
                  <c:pt idx="2">
                    <c:v>DDR4-2400</c:v>
                  </c:pt>
                </c:lvl>
              </c:multiLvlStrCache>
            </c:multiLvlStrRef>
          </c:cat>
          <c:val>
            <c:numRef>
              <c:f>'MT-overall-pivot'!$J$3:$J$9</c:f>
              <c:numCache>
                <c:formatCode>0.00%</c:formatCode>
                <c:ptCount val="4"/>
                <c:pt idx="0">
                  <c:v>0.13487589717990089</c:v>
                </c:pt>
                <c:pt idx="1">
                  <c:v>0.10895265197392168</c:v>
                </c:pt>
                <c:pt idx="2">
                  <c:v>0.15387083533328694</c:v>
                </c:pt>
                <c:pt idx="3">
                  <c:v>0.20020182338482195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3-F244-BD1B-CD148EA5A43D}"/>
            </c:ext>
          </c:extLst>
        </c:ser>
        <c:ser>
          <c:idx val="1"/>
          <c:order val="1"/>
          <c:tx>
            <c:strRef>
              <c:f>'MT-overall-pivot'!$K$1:$K$2</c:f>
              <c:strCache>
                <c:ptCount val="1"/>
                <c:pt idx="0">
                  <c:v>SMS 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'MT-overall-pivot'!$I$3:$I$9</c:f>
              <c:multiLvlStrCache>
                <c:ptCount val="4"/>
                <c:lvl>
                  <c:pt idx="0">
                    <c:v>Homogeneous</c:v>
                  </c:pt>
                  <c:pt idx="1">
                    <c:v>Hetrogeneous</c:v>
                  </c:pt>
                  <c:pt idx="2">
                    <c:v>Homogeneous</c:v>
                  </c:pt>
                  <c:pt idx="3">
                    <c:v>Hetrogeneous</c:v>
                  </c:pt>
                </c:lvl>
                <c:lvl>
                  <c:pt idx="0">
                    <c:v>DRR4-2133</c:v>
                  </c:pt>
                  <c:pt idx="2">
                    <c:v>DDR4-2400</c:v>
                  </c:pt>
                </c:lvl>
              </c:multiLvlStrCache>
            </c:multiLvlStrRef>
          </c:cat>
          <c:val>
            <c:numRef>
              <c:f>'MT-overall-pivot'!$K$3:$K$9</c:f>
              <c:numCache>
                <c:formatCode>0.00%</c:formatCode>
                <c:ptCount val="4"/>
                <c:pt idx="0">
                  <c:v>0.16083556138315647</c:v>
                </c:pt>
                <c:pt idx="1">
                  <c:v>0.11323028174103267</c:v>
                </c:pt>
                <c:pt idx="2">
                  <c:v>0.19206553059929887</c:v>
                </c:pt>
                <c:pt idx="3">
                  <c:v>0.24858595546546214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C3-F244-BD1B-CD148EA5A43D}"/>
            </c:ext>
          </c:extLst>
        </c:ser>
        <c:ser>
          <c:idx val="2"/>
          <c:order val="2"/>
          <c:tx>
            <c:strRef>
              <c:f>'MT-overall-pivot'!$L$1:$L$2</c:f>
              <c:strCache>
                <c:ptCount val="1"/>
                <c:pt idx="0">
                  <c:v>SPP </c:v>
                </c:pt>
              </c:strCache>
            </c:strRef>
          </c:tx>
          <c:spPr>
            <a:solidFill>
              <a:srgbClr val="003C71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'MT-overall-pivot'!$I$3:$I$9</c:f>
              <c:multiLvlStrCache>
                <c:ptCount val="4"/>
                <c:lvl>
                  <c:pt idx="0">
                    <c:v>Homogeneous</c:v>
                  </c:pt>
                  <c:pt idx="1">
                    <c:v>Hetrogeneous</c:v>
                  </c:pt>
                  <c:pt idx="2">
                    <c:v>Homogeneous</c:v>
                  </c:pt>
                  <c:pt idx="3">
                    <c:v>Hetrogeneous</c:v>
                  </c:pt>
                </c:lvl>
                <c:lvl>
                  <c:pt idx="0">
                    <c:v>DRR4-2133</c:v>
                  </c:pt>
                  <c:pt idx="2">
                    <c:v>DDR4-2400</c:v>
                  </c:pt>
                </c:lvl>
              </c:multiLvlStrCache>
            </c:multiLvlStrRef>
          </c:cat>
          <c:val>
            <c:numRef>
              <c:f>'MT-overall-pivot'!$L$3:$L$9</c:f>
              <c:numCache>
                <c:formatCode>0.00%</c:formatCode>
                <c:ptCount val="4"/>
                <c:pt idx="0">
                  <c:v>0.15863257365699979</c:v>
                </c:pt>
                <c:pt idx="1">
                  <c:v>0.11980662964774713</c:v>
                </c:pt>
                <c:pt idx="2">
                  <c:v>0.18496600456116985</c:v>
                </c:pt>
                <c:pt idx="3">
                  <c:v>0.22301047645137984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C3-F244-BD1B-CD148EA5A43D}"/>
            </c:ext>
          </c:extLst>
        </c:ser>
        <c:ser>
          <c:idx val="3"/>
          <c:order val="3"/>
          <c:tx>
            <c:strRef>
              <c:f>'MT-overall-pivot'!$M$1:$M$2</c:f>
              <c:strCache>
                <c:ptCount val="1"/>
                <c:pt idx="0">
                  <c:v>DSPatch+SPP 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'MT-overall-pivot'!$I$3:$I$9</c:f>
              <c:multiLvlStrCache>
                <c:ptCount val="4"/>
                <c:lvl>
                  <c:pt idx="0">
                    <c:v>Homogeneous</c:v>
                  </c:pt>
                  <c:pt idx="1">
                    <c:v>Hetrogeneous</c:v>
                  </c:pt>
                  <c:pt idx="2">
                    <c:v>Homogeneous</c:v>
                  </c:pt>
                  <c:pt idx="3">
                    <c:v>Hetrogeneous</c:v>
                  </c:pt>
                </c:lvl>
                <c:lvl>
                  <c:pt idx="0">
                    <c:v>DRR4-2133</c:v>
                  </c:pt>
                  <c:pt idx="2">
                    <c:v>DDR4-2400</c:v>
                  </c:pt>
                </c:lvl>
              </c:multiLvlStrCache>
            </c:multiLvlStrRef>
          </c:cat>
          <c:val>
            <c:numRef>
              <c:f>'MT-overall-pivot'!$M$3:$M$9</c:f>
              <c:numCache>
                <c:formatCode>0.00%</c:formatCode>
                <c:ptCount val="4"/>
                <c:pt idx="0">
                  <c:v>0.21760991421946363</c:v>
                </c:pt>
                <c:pt idx="1">
                  <c:v>0.19358375842520004</c:v>
                </c:pt>
                <c:pt idx="2">
                  <c:v>0.26384718543102248</c:v>
                </c:pt>
                <c:pt idx="3">
                  <c:v>0.37347342202634115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C3-F244-BD1B-CD148EA5A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0660976"/>
        <c:axId val="450659016"/>
      </c:barChart>
      <c:catAx>
        <c:axId val="45066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659016"/>
        <c:crosses val="autoZero"/>
        <c:auto val="1"/>
        <c:lblAlgn val="ctr"/>
        <c:lblOffset val="100"/>
        <c:noMultiLvlLbl val="0"/>
      </c:catAx>
      <c:valAx>
        <c:axId val="450659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Performance Delta over Baseline</a:t>
                </a:r>
              </a:p>
            </c:rich>
          </c:tx>
          <c:layout>
            <c:manualLayout>
              <c:xMode val="edge"/>
              <c:yMode val="edge"/>
              <c:x val="5.0591545837387888E-3"/>
              <c:y val="4.372366033403695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660976"/>
        <c:crosses val="autoZero"/>
        <c:crossBetween val="between"/>
        <c:majorUnit val="0.1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5949796168409378"/>
          <c:y val="8.8690557874710654E-2"/>
          <c:w val="0.54004060681052013"/>
          <c:h val="5.810266946138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pivotSource>
    <c:name>[ASAP_Paper2_bop2.xlsx]pollution_data!PivotTable2</c:name>
    <c:fmtId val="-1"/>
  </c:pivotSource>
  <c:chart>
    <c:autoTitleDeleted val="0"/>
    <c:pivotFmts>
      <c:pivotFmt>
        <c:idx val="0"/>
        <c:spPr>
          <a:solidFill>
            <a:schemeClr val="dk1">
              <a:tint val="885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dk1">
              <a:tint val="885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dk1">
              <a:tint val="885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dk1">
              <a:tint val="885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tx1"/>
          </a:solidFill>
          <a:ln>
            <a:noFill/>
          </a:ln>
          <a:effectLst/>
        </c:spPr>
      </c:pivotFmt>
      <c:pivotFmt>
        <c:idx val="5"/>
        <c:spPr>
          <a:solidFill>
            <a:schemeClr val="bg2">
              <a:lumMod val="75000"/>
            </a:schemeClr>
          </a:solidFill>
          <a:ln>
            <a:noFill/>
          </a:ln>
          <a:effectLst/>
        </c:spPr>
      </c:pivotFmt>
      <c:pivotFmt>
        <c:idx val="6"/>
        <c:spPr>
          <a:pattFill prst="pct6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/>
        </c:spPr>
      </c:pivotFmt>
      <c:pivotFmt>
        <c:idx val="7"/>
        <c:spPr>
          <a:pattFill prst="pct6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bg2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tx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tx1"/>
          </a:solidFill>
          <a:ln>
            <a:noFill/>
          </a:ln>
          <a:effectLst/>
        </c:spPr>
        <c:dLbl>
          <c:idx val="0"/>
          <c:layout>
            <c:manualLayout>
              <c:x val="7.7801645219874316E-2"/>
              <c:y val="1.214814810091124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tx1"/>
          </a:solidFill>
          <a:ln>
            <a:noFill/>
          </a:ln>
          <a:effectLst/>
        </c:spPr>
        <c:dLbl>
          <c:idx val="0"/>
          <c:layout>
            <c:manualLayout>
              <c:x val="7.9269600790060513E-2"/>
              <c:y val="4.049382700303761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tx1"/>
          </a:solidFill>
          <a:ln>
            <a:noFill/>
          </a:ln>
          <a:effectLst/>
        </c:spPr>
        <c:dLbl>
          <c:idx val="0"/>
          <c:layout>
            <c:manualLayout>
              <c:x val="7.9269600790060624E-2"/>
              <c:y val="-1.417283945106313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pattFill prst="pct6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ysClr val="windowText" lastClr="0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bg2">
              <a:lumMod val="75000"/>
            </a:schemeClr>
          </a:solidFill>
          <a:ln>
            <a:solidFill>
              <a:sysClr val="windowText" lastClr="0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tx1"/>
          </a:solidFill>
          <a:ln>
            <a:solidFill>
              <a:sysClr val="windowText" lastClr="0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tx1"/>
          </a:solidFill>
          <a:ln>
            <a:solidFill>
              <a:sysClr val="windowText" lastClr="000000"/>
            </a:solidFill>
          </a:ln>
          <a:effectLst/>
        </c:spPr>
        <c:dLbl>
          <c:idx val="0"/>
          <c:layout>
            <c:manualLayout>
              <c:x val="7.7801645219874316E-2"/>
              <c:y val="1.214814810091124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tx1"/>
          </a:solidFill>
          <a:ln>
            <a:solidFill>
              <a:sysClr val="windowText" lastClr="000000"/>
            </a:solidFill>
          </a:ln>
          <a:effectLst/>
        </c:spPr>
        <c:dLbl>
          <c:idx val="0"/>
          <c:layout>
            <c:manualLayout>
              <c:x val="7.9269600790060513E-2"/>
              <c:y val="4.049382700303761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tx1"/>
          </a:solidFill>
          <a:ln>
            <a:solidFill>
              <a:sysClr val="windowText" lastClr="000000"/>
            </a:solidFill>
          </a:ln>
          <a:effectLst/>
        </c:spPr>
        <c:dLbl>
          <c:idx val="0"/>
          <c:layout>
            <c:manualLayout>
              <c:x val="7.9269600790060624E-2"/>
              <c:y val="-1.417283945106313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pattFill prst="pct6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ysClr val="windowText" lastClr="0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bg2">
              <a:lumMod val="75000"/>
            </a:schemeClr>
          </a:solidFill>
          <a:ln>
            <a:solidFill>
              <a:sysClr val="windowText" lastClr="0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tx1"/>
          </a:solidFill>
          <a:ln>
            <a:solidFill>
              <a:sysClr val="windowText" lastClr="0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tx1"/>
          </a:solidFill>
          <a:ln>
            <a:solidFill>
              <a:sysClr val="windowText" lastClr="000000"/>
            </a:solidFill>
          </a:ln>
          <a:effectLst/>
        </c:spPr>
        <c:dLbl>
          <c:idx val="0"/>
          <c:layout>
            <c:manualLayout>
              <c:x val="7.7801645219874316E-2"/>
              <c:y val="1.214814810091124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tx1"/>
          </a:solidFill>
          <a:ln>
            <a:solidFill>
              <a:sysClr val="windowText" lastClr="000000"/>
            </a:solidFill>
          </a:ln>
          <a:effectLst/>
        </c:spPr>
        <c:dLbl>
          <c:idx val="0"/>
          <c:layout>
            <c:manualLayout>
              <c:x val="7.9269600790060513E-2"/>
              <c:y val="4.049382700303761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tx1"/>
          </a:solidFill>
          <a:ln>
            <a:solidFill>
              <a:sysClr val="windowText" lastClr="000000"/>
            </a:solidFill>
          </a:ln>
          <a:effectLst/>
        </c:spPr>
        <c:dLbl>
          <c:idx val="0"/>
          <c:layout>
            <c:manualLayout>
              <c:x val="7.9269600790060624E-2"/>
              <c:y val="-1.417283945106313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pattFill prst="pct6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ysClr val="windowText" lastClr="0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bg2">
              <a:lumMod val="75000"/>
            </a:schemeClr>
          </a:solidFill>
          <a:ln>
            <a:solidFill>
              <a:sysClr val="windowText" lastClr="0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tx1"/>
          </a:solidFill>
          <a:ln>
            <a:solidFill>
              <a:sysClr val="windowText" lastClr="0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tx1"/>
          </a:solidFill>
          <a:ln>
            <a:solidFill>
              <a:sysClr val="windowText" lastClr="000000"/>
            </a:solidFill>
          </a:ln>
          <a:effectLst/>
        </c:spPr>
        <c:dLbl>
          <c:idx val="0"/>
          <c:layout>
            <c:manualLayout>
              <c:x val="7.7801645219874316E-2"/>
              <c:y val="1.214814810091124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tx1"/>
          </a:solidFill>
          <a:ln>
            <a:solidFill>
              <a:sysClr val="windowText" lastClr="000000"/>
            </a:solidFill>
          </a:ln>
          <a:effectLst/>
        </c:spPr>
        <c:dLbl>
          <c:idx val="0"/>
          <c:layout>
            <c:manualLayout>
              <c:x val="7.9269600790060513E-2"/>
              <c:y val="4.049382700303761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tx1"/>
          </a:solidFill>
          <a:ln>
            <a:solidFill>
              <a:sysClr val="windowText" lastClr="000000"/>
            </a:solidFill>
          </a:ln>
          <a:effectLst/>
        </c:spPr>
        <c:dLbl>
          <c:idx val="0"/>
          <c:layout>
            <c:manualLayout>
              <c:x val="7.9269600790060624E-2"/>
              <c:y val="-1.417283945106313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7902380787705702"/>
          <c:y val="4.5863675113045822E-2"/>
          <c:w val="0.8059495114285059"/>
          <c:h val="0.697414752348536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pollution_data!$N$1:$N$2</c:f>
              <c:strCache>
                <c:ptCount val="1"/>
                <c:pt idx="0">
                  <c:v>NoReuse</c:v>
                </c:pt>
              </c:strCache>
            </c:strRef>
          </c:tx>
          <c:spPr>
            <a:solidFill>
              <a:srgbClr val="70AD47">
                <a:lumMod val="5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pollution_data!$M$3:$M$6</c:f>
              <c:strCache>
                <c:ptCount val="3"/>
                <c:pt idx="0">
                  <c:v>8MB </c:v>
                </c:pt>
                <c:pt idx="1">
                  <c:v>4MB </c:v>
                </c:pt>
                <c:pt idx="2">
                  <c:v>2MB </c:v>
                </c:pt>
              </c:strCache>
            </c:strRef>
          </c:cat>
          <c:val>
            <c:numRef>
              <c:f>pollution_data!$N$3:$N$6</c:f>
              <c:numCache>
                <c:formatCode>0.00%</c:formatCode>
                <c:ptCount val="3"/>
                <c:pt idx="0">
                  <c:v>0.91670000000000007</c:v>
                </c:pt>
                <c:pt idx="1">
                  <c:v>0.89529999999999998</c:v>
                </c:pt>
                <c:pt idx="2">
                  <c:v>0.83660000000000001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E-074A-8693-E3A323FA8FA6}"/>
            </c:ext>
          </c:extLst>
        </c:ser>
        <c:ser>
          <c:idx val="1"/>
          <c:order val="1"/>
          <c:tx>
            <c:strRef>
              <c:f>pollution_data!$O$1:$O$2</c:f>
              <c:strCache>
                <c:ptCount val="1"/>
                <c:pt idx="0">
                  <c:v>PrefetchedBeforeUse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pollution_data!$M$3:$M$6</c:f>
              <c:strCache>
                <c:ptCount val="3"/>
                <c:pt idx="0">
                  <c:v>8MB </c:v>
                </c:pt>
                <c:pt idx="1">
                  <c:v>4MB </c:v>
                </c:pt>
                <c:pt idx="2">
                  <c:v>2MB </c:v>
                </c:pt>
              </c:strCache>
            </c:strRef>
          </c:cat>
          <c:val>
            <c:numRef>
              <c:f>pollution_data!$O$3:$O$6</c:f>
              <c:numCache>
                <c:formatCode>0.00%</c:formatCode>
                <c:ptCount val="3"/>
                <c:pt idx="0">
                  <c:v>7.6100000000000001E-2</c:v>
                </c:pt>
                <c:pt idx="1">
                  <c:v>9.2200000000000004E-2</c:v>
                </c:pt>
                <c:pt idx="2">
                  <c:v>0.1338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E-074A-8693-E3A323FA8FA6}"/>
            </c:ext>
          </c:extLst>
        </c:ser>
        <c:ser>
          <c:idx val="2"/>
          <c:order val="2"/>
          <c:tx>
            <c:strRef>
              <c:f>pollution_data!$P$1:$P$2</c:f>
              <c:strCache>
                <c:ptCount val="1"/>
                <c:pt idx="0">
                  <c:v>BadPollution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3E-074A-8693-E3A323FA8FA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3E-074A-8693-E3A323FA8FA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3E-074A-8693-E3A323FA8FA6}"/>
              </c:ext>
            </c:extLst>
          </c:dPt>
          <c:dLbls>
            <c:dLbl>
              <c:idx val="0"/>
              <c:layout>
                <c:manualLayout>
                  <c:x val="7.7801645219874316E-2"/>
                  <c:y val="1.21481481009112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3E-074A-8693-E3A323FA8FA6}"/>
                </c:ext>
              </c:extLst>
            </c:dLbl>
            <c:dLbl>
              <c:idx val="1"/>
              <c:layout>
                <c:manualLayout>
                  <c:x val="7.9269600790060513E-2"/>
                  <c:y val="4.049382700303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3E-074A-8693-E3A323FA8FA6}"/>
                </c:ext>
              </c:extLst>
            </c:dLbl>
            <c:dLbl>
              <c:idx val="2"/>
              <c:layout>
                <c:manualLayout>
                  <c:x val="7.9269600790060624E-2"/>
                  <c:y val="-1.41728394510631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3E-074A-8693-E3A323FA8FA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pollution_data!$M$3:$M$6</c:f>
              <c:strCache>
                <c:ptCount val="3"/>
                <c:pt idx="0">
                  <c:v>8MB </c:v>
                </c:pt>
                <c:pt idx="1">
                  <c:v>4MB </c:v>
                </c:pt>
                <c:pt idx="2">
                  <c:v>2MB </c:v>
                </c:pt>
              </c:strCache>
            </c:strRef>
          </c:cat>
          <c:val>
            <c:numRef>
              <c:f>pollution_data!$P$3:$P$6</c:f>
              <c:numCache>
                <c:formatCode>0.00%</c:formatCode>
                <c:ptCount val="3"/>
                <c:pt idx="0">
                  <c:v>7.1999999999999885E-3</c:v>
                </c:pt>
                <c:pt idx="1">
                  <c:v>1.2500000000000001E-2</c:v>
                </c:pt>
                <c:pt idx="2">
                  <c:v>2.9600000000000081E-2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3E-074A-8693-E3A323FA8F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448313400"/>
        <c:axId val="448314184"/>
      </c:barChart>
      <c:catAx>
        <c:axId val="448313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/>
                  <a:t>LLC Cache Sizes</a:t>
                </a:r>
              </a:p>
            </c:rich>
          </c:tx>
          <c:layout>
            <c:manualLayout>
              <c:xMode val="edge"/>
              <c:yMode val="edge"/>
              <c:x val="0.46158026253558088"/>
              <c:y val="0.848731791571670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314184"/>
        <c:crosses val="autoZero"/>
        <c:auto val="1"/>
        <c:lblAlgn val="ctr"/>
        <c:lblOffset val="100"/>
        <c:noMultiLvlLbl val="0"/>
      </c:catAx>
      <c:valAx>
        <c:axId val="448314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0" dirty="0"/>
                  <a:t>percentage breakdown on pollution types</a:t>
                </a:r>
              </a:p>
            </c:rich>
          </c:tx>
          <c:layout>
            <c:manualLayout>
              <c:xMode val="edge"/>
              <c:yMode val="edge"/>
              <c:x val="8.1963712878747371E-3"/>
              <c:y val="8.549004991099467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313400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16075418232752636"/>
          <c:y val="0.9273299838542548"/>
          <c:w val="0.80280315898045318"/>
          <c:h val="5.80294944754674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[ASAP_micro52_refresh2.xlsx]cov-acc-pivot!PivotTable6</c:name>
    <c:fmtId val="-1"/>
  </c:pivotSource>
  <c:chart>
    <c:autoTitleDeleted val="0"/>
    <c:pivotFmts>
      <c:pivotFmt>
        <c:idx val="0"/>
        <c:spPr>
          <a:solidFill>
            <a:schemeClr val="tx1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tx1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tx1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'cov-acc-pivot'!$BE$1</c:f>
              <c:strCache>
                <c:ptCount val="1"/>
                <c:pt idx="0">
                  <c:v>Sum of covered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'cov-acc-pivot'!$BD$2:$BD$52</c:f>
              <c:multiLvlStrCache>
                <c:ptCount val="40"/>
                <c:lvl>
                  <c:pt idx="0">
                    <c:v>BOP</c:v>
                  </c:pt>
                  <c:pt idx="1">
                    <c:v>SMS</c:v>
                  </c:pt>
                  <c:pt idx="2">
                    <c:v>SPP</c:v>
                  </c:pt>
                  <c:pt idx="3">
                    <c:v>DSPatch+SPP</c:v>
                  </c:pt>
                  <c:pt idx="4">
                    <c:v>BOP</c:v>
                  </c:pt>
                  <c:pt idx="5">
                    <c:v>SMS</c:v>
                  </c:pt>
                  <c:pt idx="6">
                    <c:v>SPP</c:v>
                  </c:pt>
                  <c:pt idx="7">
                    <c:v>DSPatch+SPP</c:v>
                  </c:pt>
                  <c:pt idx="8">
                    <c:v>BOP</c:v>
                  </c:pt>
                  <c:pt idx="9">
                    <c:v>SMS</c:v>
                  </c:pt>
                  <c:pt idx="10">
                    <c:v>SPP</c:v>
                  </c:pt>
                  <c:pt idx="11">
                    <c:v>DSPatch+SPP</c:v>
                  </c:pt>
                  <c:pt idx="12">
                    <c:v>BOP</c:v>
                  </c:pt>
                  <c:pt idx="13">
                    <c:v>SMS</c:v>
                  </c:pt>
                  <c:pt idx="14">
                    <c:v>SPP</c:v>
                  </c:pt>
                  <c:pt idx="15">
                    <c:v>DSPatch+SPP</c:v>
                  </c:pt>
                  <c:pt idx="16">
                    <c:v>BOP</c:v>
                  </c:pt>
                  <c:pt idx="17">
                    <c:v>SMS</c:v>
                  </c:pt>
                  <c:pt idx="18">
                    <c:v>SPP</c:v>
                  </c:pt>
                  <c:pt idx="19">
                    <c:v>DSPatch+SPP</c:v>
                  </c:pt>
                  <c:pt idx="20">
                    <c:v>BOP</c:v>
                  </c:pt>
                  <c:pt idx="21">
                    <c:v>SMS</c:v>
                  </c:pt>
                  <c:pt idx="22">
                    <c:v>SPP</c:v>
                  </c:pt>
                  <c:pt idx="23">
                    <c:v>DSPatch+SPP</c:v>
                  </c:pt>
                  <c:pt idx="24">
                    <c:v>BOP</c:v>
                  </c:pt>
                  <c:pt idx="25">
                    <c:v>SMS</c:v>
                  </c:pt>
                  <c:pt idx="26">
                    <c:v>SPP</c:v>
                  </c:pt>
                  <c:pt idx="27">
                    <c:v>DSPatch+SPP</c:v>
                  </c:pt>
                  <c:pt idx="28">
                    <c:v>BOP</c:v>
                  </c:pt>
                  <c:pt idx="29">
                    <c:v>SMS</c:v>
                  </c:pt>
                  <c:pt idx="30">
                    <c:v>SPP</c:v>
                  </c:pt>
                  <c:pt idx="31">
                    <c:v>DSPatch+SPP</c:v>
                  </c:pt>
                  <c:pt idx="32">
                    <c:v>BOP</c:v>
                  </c:pt>
                  <c:pt idx="33">
                    <c:v>SMS</c:v>
                  </c:pt>
                  <c:pt idx="34">
                    <c:v>SPP</c:v>
                  </c:pt>
                  <c:pt idx="35">
                    <c:v>DSPatch+SPP</c:v>
                  </c:pt>
                  <c:pt idx="36">
                    <c:v>BOP</c:v>
                  </c:pt>
                  <c:pt idx="37">
                    <c:v>SMS</c:v>
                  </c:pt>
                  <c:pt idx="38">
                    <c:v>SPP</c:v>
                  </c:pt>
                  <c:pt idx="39">
                    <c:v>DSPatch+SPP</c:v>
                  </c:pt>
                </c:lvl>
                <c:lvl>
                  <c:pt idx="0">
                    <c:v>Client</c:v>
                  </c:pt>
                  <c:pt idx="4">
                    <c:v>Server</c:v>
                  </c:pt>
                  <c:pt idx="8">
                    <c:v>HPC</c:v>
                  </c:pt>
                  <c:pt idx="12">
                    <c:v>FSPEC06</c:v>
                  </c:pt>
                  <c:pt idx="16">
                    <c:v>ISPEC06</c:v>
                  </c:pt>
                  <c:pt idx="20">
                    <c:v>FSPEC17</c:v>
                  </c:pt>
                  <c:pt idx="24">
                    <c:v>ISPEC17</c:v>
                  </c:pt>
                  <c:pt idx="28">
                    <c:v>Cloud</c:v>
                  </c:pt>
                  <c:pt idx="32">
                    <c:v>SYSmark</c:v>
                  </c:pt>
                  <c:pt idx="36">
                    <c:v>AVG</c:v>
                  </c:pt>
                </c:lvl>
              </c:multiLvlStrCache>
            </c:multiLvlStrRef>
          </c:cat>
          <c:val>
            <c:numRef>
              <c:f>'cov-acc-pivot'!$BE$2:$BE$52</c:f>
              <c:numCache>
                <c:formatCode>General</c:formatCode>
                <c:ptCount val="40"/>
                <c:pt idx="0">
                  <c:v>0.33975479958775312</c:v>
                </c:pt>
                <c:pt idx="1">
                  <c:v>0.27230162041895523</c:v>
                </c:pt>
                <c:pt idx="2">
                  <c:v>0.3883214601388828</c:v>
                </c:pt>
                <c:pt idx="3">
                  <c:v>0.46030463937549443</c:v>
                </c:pt>
                <c:pt idx="4">
                  <c:v>0.19276233431469356</c:v>
                </c:pt>
                <c:pt idx="5">
                  <c:v>0.27464380941529121</c:v>
                </c:pt>
                <c:pt idx="6">
                  <c:v>0.25207072064468411</c:v>
                </c:pt>
                <c:pt idx="7">
                  <c:v>0.35126976815424371</c:v>
                </c:pt>
                <c:pt idx="8">
                  <c:v>0.59206651990909609</c:v>
                </c:pt>
                <c:pt idx="9">
                  <c:v>0.58202174477510504</c:v>
                </c:pt>
                <c:pt idx="10">
                  <c:v>0.60568653241271353</c:v>
                </c:pt>
                <c:pt idx="11">
                  <c:v>0.71614793064560489</c:v>
                </c:pt>
                <c:pt idx="12">
                  <c:v>0.62476700808504715</c:v>
                </c:pt>
                <c:pt idx="13">
                  <c:v>0.44414195750109348</c:v>
                </c:pt>
                <c:pt idx="14">
                  <c:v>0.61770060756709988</c:v>
                </c:pt>
                <c:pt idx="15">
                  <c:v>0.72824716531560241</c:v>
                </c:pt>
                <c:pt idx="16">
                  <c:v>0.37031345212505978</c:v>
                </c:pt>
                <c:pt idx="17">
                  <c:v>0.22290115172822048</c:v>
                </c:pt>
                <c:pt idx="18">
                  <c:v>0.24139037227736543</c:v>
                </c:pt>
                <c:pt idx="19">
                  <c:v>0.43030664601970087</c:v>
                </c:pt>
                <c:pt idx="20">
                  <c:v>0.55846727980825717</c:v>
                </c:pt>
                <c:pt idx="21">
                  <c:v>0.44057285240152017</c:v>
                </c:pt>
                <c:pt idx="22">
                  <c:v>0.52098336382166133</c:v>
                </c:pt>
                <c:pt idx="23">
                  <c:v>0.65319387792917194</c:v>
                </c:pt>
                <c:pt idx="24">
                  <c:v>0.45563676306804823</c:v>
                </c:pt>
                <c:pt idx="25">
                  <c:v>0.39888857405661438</c:v>
                </c:pt>
                <c:pt idx="26">
                  <c:v>0.41233685856495222</c:v>
                </c:pt>
                <c:pt idx="27">
                  <c:v>0.55241499787079718</c:v>
                </c:pt>
                <c:pt idx="28">
                  <c:v>0.3116444586156934</c:v>
                </c:pt>
                <c:pt idx="29">
                  <c:v>0.2968742396679403</c:v>
                </c:pt>
                <c:pt idx="30">
                  <c:v>0.23313186656520501</c:v>
                </c:pt>
                <c:pt idx="31">
                  <c:v>0.47042769192881173</c:v>
                </c:pt>
                <c:pt idx="32">
                  <c:v>0.43940051326954366</c:v>
                </c:pt>
                <c:pt idx="33">
                  <c:v>0.41338410075348919</c:v>
                </c:pt>
                <c:pt idx="34">
                  <c:v>0.344444977242091</c:v>
                </c:pt>
                <c:pt idx="35">
                  <c:v>0.60202639610673048</c:v>
                </c:pt>
                <c:pt idx="36">
                  <c:v>0.43164590319813245</c:v>
                </c:pt>
                <c:pt idx="37">
                  <c:v>0.37174778341313658</c:v>
                </c:pt>
                <c:pt idx="38">
                  <c:v>0.40178519547051728</c:v>
                </c:pt>
                <c:pt idx="39">
                  <c:v>0.55159323481623979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F0-0645-964C-4818D8C2C170}"/>
            </c:ext>
          </c:extLst>
        </c:ser>
        <c:ser>
          <c:idx val="1"/>
          <c:order val="1"/>
          <c:tx>
            <c:strRef>
              <c:f>'cov-acc-pivot'!$BF$1</c:f>
              <c:strCache>
                <c:ptCount val="1"/>
                <c:pt idx="0">
                  <c:v>Sum of missed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'cov-acc-pivot'!$BD$2:$BD$52</c:f>
              <c:multiLvlStrCache>
                <c:ptCount val="40"/>
                <c:lvl>
                  <c:pt idx="0">
                    <c:v>BOP</c:v>
                  </c:pt>
                  <c:pt idx="1">
                    <c:v>SMS</c:v>
                  </c:pt>
                  <c:pt idx="2">
                    <c:v>SPP</c:v>
                  </c:pt>
                  <c:pt idx="3">
                    <c:v>DSPatch+SPP</c:v>
                  </c:pt>
                  <c:pt idx="4">
                    <c:v>BOP</c:v>
                  </c:pt>
                  <c:pt idx="5">
                    <c:v>SMS</c:v>
                  </c:pt>
                  <c:pt idx="6">
                    <c:v>SPP</c:v>
                  </c:pt>
                  <c:pt idx="7">
                    <c:v>DSPatch+SPP</c:v>
                  </c:pt>
                  <c:pt idx="8">
                    <c:v>BOP</c:v>
                  </c:pt>
                  <c:pt idx="9">
                    <c:v>SMS</c:v>
                  </c:pt>
                  <c:pt idx="10">
                    <c:v>SPP</c:v>
                  </c:pt>
                  <c:pt idx="11">
                    <c:v>DSPatch+SPP</c:v>
                  </c:pt>
                  <c:pt idx="12">
                    <c:v>BOP</c:v>
                  </c:pt>
                  <c:pt idx="13">
                    <c:v>SMS</c:v>
                  </c:pt>
                  <c:pt idx="14">
                    <c:v>SPP</c:v>
                  </c:pt>
                  <c:pt idx="15">
                    <c:v>DSPatch+SPP</c:v>
                  </c:pt>
                  <c:pt idx="16">
                    <c:v>BOP</c:v>
                  </c:pt>
                  <c:pt idx="17">
                    <c:v>SMS</c:v>
                  </c:pt>
                  <c:pt idx="18">
                    <c:v>SPP</c:v>
                  </c:pt>
                  <c:pt idx="19">
                    <c:v>DSPatch+SPP</c:v>
                  </c:pt>
                  <c:pt idx="20">
                    <c:v>BOP</c:v>
                  </c:pt>
                  <c:pt idx="21">
                    <c:v>SMS</c:v>
                  </c:pt>
                  <c:pt idx="22">
                    <c:v>SPP</c:v>
                  </c:pt>
                  <c:pt idx="23">
                    <c:v>DSPatch+SPP</c:v>
                  </c:pt>
                  <c:pt idx="24">
                    <c:v>BOP</c:v>
                  </c:pt>
                  <c:pt idx="25">
                    <c:v>SMS</c:v>
                  </c:pt>
                  <c:pt idx="26">
                    <c:v>SPP</c:v>
                  </c:pt>
                  <c:pt idx="27">
                    <c:v>DSPatch+SPP</c:v>
                  </c:pt>
                  <c:pt idx="28">
                    <c:v>BOP</c:v>
                  </c:pt>
                  <c:pt idx="29">
                    <c:v>SMS</c:v>
                  </c:pt>
                  <c:pt idx="30">
                    <c:v>SPP</c:v>
                  </c:pt>
                  <c:pt idx="31">
                    <c:v>DSPatch+SPP</c:v>
                  </c:pt>
                  <c:pt idx="32">
                    <c:v>BOP</c:v>
                  </c:pt>
                  <c:pt idx="33">
                    <c:v>SMS</c:v>
                  </c:pt>
                  <c:pt idx="34">
                    <c:v>SPP</c:v>
                  </c:pt>
                  <c:pt idx="35">
                    <c:v>DSPatch+SPP</c:v>
                  </c:pt>
                  <c:pt idx="36">
                    <c:v>BOP</c:v>
                  </c:pt>
                  <c:pt idx="37">
                    <c:v>SMS</c:v>
                  </c:pt>
                  <c:pt idx="38">
                    <c:v>SPP</c:v>
                  </c:pt>
                  <c:pt idx="39">
                    <c:v>DSPatch+SPP</c:v>
                  </c:pt>
                </c:lvl>
                <c:lvl>
                  <c:pt idx="0">
                    <c:v>Client</c:v>
                  </c:pt>
                  <c:pt idx="4">
                    <c:v>Server</c:v>
                  </c:pt>
                  <c:pt idx="8">
                    <c:v>HPC</c:v>
                  </c:pt>
                  <c:pt idx="12">
                    <c:v>FSPEC06</c:v>
                  </c:pt>
                  <c:pt idx="16">
                    <c:v>ISPEC06</c:v>
                  </c:pt>
                  <c:pt idx="20">
                    <c:v>FSPEC17</c:v>
                  </c:pt>
                  <c:pt idx="24">
                    <c:v>ISPEC17</c:v>
                  </c:pt>
                  <c:pt idx="28">
                    <c:v>Cloud</c:v>
                  </c:pt>
                  <c:pt idx="32">
                    <c:v>SYSmark</c:v>
                  </c:pt>
                  <c:pt idx="36">
                    <c:v>AVG</c:v>
                  </c:pt>
                </c:lvl>
              </c:multiLvlStrCache>
            </c:multiLvlStrRef>
          </c:cat>
          <c:val>
            <c:numRef>
              <c:f>'cov-acc-pivot'!$BF$2:$BF$52</c:f>
              <c:numCache>
                <c:formatCode>General</c:formatCode>
                <c:ptCount val="40"/>
                <c:pt idx="0">
                  <c:v>0.66024520041224688</c:v>
                </c:pt>
                <c:pt idx="1">
                  <c:v>0.72769837958104477</c:v>
                </c:pt>
                <c:pt idx="2">
                  <c:v>0.6116785398611172</c:v>
                </c:pt>
                <c:pt idx="3">
                  <c:v>0.53969536062450563</c:v>
                </c:pt>
                <c:pt idx="4">
                  <c:v>0.8072376656853063</c:v>
                </c:pt>
                <c:pt idx="5">
                  <c:v>0.72535619058470879</c:v>
                </c:pt>
                <c:pt idx="6">
                  <c:v>0.74792927935531583</c:v>
                </c:pt>
                <c:pt idx="7">
                  <c:v>0.64873023184575618</c:v>
                </c:pt>
                <c:pt idx="8">
                  <c:v>0.40793348009090385</c:v>
                </c:pt>
                <c:pt idx="9">
                  <c:v>0.41797825522489479</c:v>
                </c:pt>
                <c:pt idx="10">
                  <c:v>0.39431346758728658</c:v>
                </c:pt>
                <c:pt idx="11">
                  <c:v>0.28385206935439522</c:v>
                </c:pt>
                <c:pt idx="12">
                  <c:v>0.37523299191495274</c:v>
                </c:pt>
                <c:pt idx="13">
                  <c:v>0.55585804249890669</c:v>
                </c:pt>
                <c:pt idx="14">
                  <c:v>0.38229939243290012</c:v>
                </c:pt>
                <c:pt idx="15">
                  <c:v>0.27175283468439748</c:v>
                </c:pt>
                <c:pt idx="16">
                  <c:v>0.62968654787494027</c:v>
                </c:pt>
                <c:pt idx="17">
                  <c:v>0.77709884827177944</c:v>
                </c:pt>
                <c:pt idx="18">
                  <c:v>0.75860962772263452</c:v>
                </c:pt>
                <c:pt idx="19">
                  <c:v>0.56969335398029908</c:v>
                </c:pt>
                <c:pt idx="20">
                  <c:v>0.44153272019174283</c:v>
                </c:pt>
                <c:pt idx="21">
                  <c:v>0.55942714759847978</c:v>
                </c:pt>
                <c:pt idx="22">
                  <c:v>0.47901663617833867</c:v>
                </c:pt>
                <c:pt idx="23">
                  <c:v>0.34680612207082812</c:v>
                </c:pt>
                <c:pt idx="24">
                  <c:v>0.54436323693195188</c:v>
                </c:pt>
                <c:pt idx="25">
                  <c:v>0.60111142594338551</c:v>
                </c:pt>
                <c:pt idx="26">
                  <c:v>0.58766314143504761</c:v>
                </c:pt>
                <c:pt idx="27">
                  <c:v>0.44758500212920271</c:v>
                </c:pt>
                <c:pt idx="28">
                  <c:v>0.68835554138430655</c:v>
                </c:pt>
                <c:pt idx="29">
                  <c:v>0.70312576033205965</c:v>
                </c:pt>
                <c:pt idx="30">
                  <c:v>0.76686813343479499</c:v>
                </c:pt>
                <c:pt idx="31">
                  <c:v>0.52957230807118827</c:v>
                </c:pt>
                <c:pt idx="32">
                  <c:v>0.56059948673045645</c:v>
                </c:pt>
                <c:pt idx="33">
                  <c:v>0.58661589924651081</c:v>
                </c:pt>
                <c:pt idx="34">
                  <c:v>0.65555502275790911</c:v>
                </c:pt>
                <c:pt idx="35">
                  <c:v>0.39797360389326941</c:v>
                </c:pt>
                <c:pt idx="36">
                  <c:v>0.56835409680186755</c:v>
                </c:pt>
                <c:pt idx="37">
                  <c:v>0.62825221658686337</c:v>
                </c:pt>
                <c:pt idx="38">
                  <c:v>0.59821480452948272</c:v>
                </c:pt>
                <c:pt idx="39">
                  <c:v>0.44840676518376021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F0-0645-964C-4818D8C2C170}"/>
            </c:ext>
          </c:extLst>
        </c:ser>
        <c:ser>
          <c:idx val="2"/>
          <c:order val="2"/>
          <c:tx>
            <c:strRef>
              <c:f>'cov-acc-pivot'!$BG$1</c:f>
              <c:strCache>
                <c:ptCount val="1"/>
                <c:pt idx="0">
                  <c:v>Sum of mispred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'cov-acc-pivot'!$BD$2:$BD$52</c:f>
              <c:multiLvlStrCache>
                <c:ptCount val="40"/>
                <c:lvl>
                  <c:pt idx="0">
                    <c:v>BOP</c:v>
                  </c:pt>
                  <c:pt idx="1">
                    <c:v>SMS</c:v>
                  </c:pt>
                  <c:pt idx="2">
                    <c:v>SPP</c:v>
                  </c:pt>
                  <c:pt idx="3">
                    <c:v>DSPatch+SPP</c:v>
                  </c:pt>
                  <c:pt idx="4">
                    <c:v>BOP</c:v>
                  </c:pt>
                  <c:pt idx="5">
                    <c:v>SMS</c:v>
                  </c:pt>
                  <c:pt idx="6">
                    <c:v>SPP</c:v>
                  </c:pt>
                  <c:pt idx="7">
                    <c:v>DSPatch+SPP</c:v>
                  </c:pt>
                  <c:pt idx="8">
                    <c:v>BOP</c:v>
                  </c:pt>
                  <c:pt idx="9">
                    <c:v>SMS</c:v>
                  </c:pt>
                  <c:pt idx="10">
                    <c:v>SPP</c:v>
                  </c:pt>
                  <c:pt idx="11">
                    <c:v>DSPatch+SPP</c:v>
                  </c:pt>
                  <c:pt idx="12">
                    <c:v>BOP</c:v>
                  </c:pt>
                  <c:pt idx="13">
                    <c:v>SMS</c:v>
                  </c:pt>
                  <c:pt idx="14">
                    <c:v>SPP</c:v>
                  </c:pt>
                  <c:pt idx="15">
                    <c:v>DSPatch+SPP</c:v>
                  </c:pt>
                  <c:pt idx="16">
                    <c:v>BOP</c:v>
                  </c:pt>
                  <c:pt idx="17">
                    <c:v>SMS</c:v>
                  </c:pt>
                  <c:pt idx="18">
                    <c:v>SPP</c:v>
                  </c:pt>
                  <c:pt idx="19">
                    <c:v>DSPatch+SPP</c:v>
                  </c:pt>
                  <c:pt idx="20">
                    <c:v>BOP</c:v>
                  </c:pt>
                  <c:pt idx="21">
                    <c:v>SMS</c:v>
                  </c:pt>
                  <c:pt idx="22">
                    <c:v>SPP</c:v>
                  </c:pt>
                  <c:pt idx="23">
                    <c:v>DSPatch+SPP</c:v>
                  </c:pt>
                  <c:pt idx="24">
                    <c:v>BOP</c:v>
                  </c:pt>
                  <c:pt idx="25">
                    <c:v>SMS</c:v>
                  </c:pt>
                  <c:pt idx="26">
                    <c:v>SPP</c:v>
                  </c:pt>
                  <c:pt idx="27">
                    <c:v>DSPatch+SPP</c:v>
                  </c:pt>
                  <c:pt idx="28">
                    <c:v>BOP</c:v>
                  </c:pt>
                  <c:pt idx="29">
                    <c:v>SMS</c:v>
                  </c:pt>
                  <c:pt idx="30">
                    <c:v>SPP</c:v>
                  </c:pt>
                  <c:pt idx="31">
                    <c:v>DSPatch+SPP</c:v>
                  </c:pt>
                  <c:pt idx="32">
                    <c:v>BOP</c:v>
                  </c:pt>
                  <c:pt idx="33">
                    <c:v>SMS</c:v>
                  </c:pt>
                  <c:pt idx="34">
                    <c:v>SPP</c:v>
                  </c:pt>
                  <c:pt idx="35">
                    <c:v>DSPatch+SPP</c:v>
                  </c:pt>
                  <c:pt idx="36">
                    <c:v>BOP</c:v>
                  </c:pt>
                  <c:pt idx="37">
                    <c:v>SMS</c:v>
                  </c:pt>
                  <c:pt idx="38">
                    <c:v>SPP</c:v>
                  </c:pt>
                  <c:pt idx="39">
                    <c:v>DSPatch+SPP</c:v>
                  </c:pt>
                </c:lvl>
                <c:lvl>
                  <c:pt idx="0">
                    <c:v>Client</c:v>
                  </c:pt>
                  <c:pt idx="4">
                    <c:v>Server</c:v>
                  </c:pt>
                  <c:pt idx="8">
                    <c:v>HPC</c:v>
                  </c:pt>
                  <c:pt idx="12">
                    <c:v>FSPEC06</c:v>
                  </c:pt>
                  <c:pt idx="16">
                    <c:v>ISPEC06</c:v>
                  </c:pt>
                  <c:pt idx="20">
                    <c:v>FSPEC17</c:v>
                  </c:pt>
                  <c:pt idx="24">
                    <c:v>ISPEC17</c:v>
                  </c:pt>
                  <c:pt idx="28">
                    <c:v>Cloud</c:v>
                  </c:pt>
                  <c:pt idx="32">
                    <c:v>SYSmark</c:v>
                  </c:pt>
                  <c:pt idx="36">
                    <c:v>AVG</c:v>
                  </c:pt>
                </c:lvl>
              </c:multiLvlStrCache>
            </c:multiLvlStrRef>
          </c:cat>
          <c:val>
            <c:numRef>
              <c:f>'cov-acc-pivot'!$BG$2:$BG$52</c:f>
              <c:numCache>
                <c:formatCode>General</c:formatCode>
                <c:ptCount val="40"/>
                <c:pt idx="0">
                  <c:v>0.17152437931299952</c:v>
                </c:pt>
                <c:pt idx="1">
                  <c:v>0.20267066905965744</c:v>
                </c:pt>
                <c:pt idx="2">
                  <c:v>0.15388832983361631</c:v>
                </c:pt>
                <c:pt idx="3">
                  <c:v>0.18405855499044607</c:v>
                </c:pt>
                <c:pt idx="4">
                  <c:v>0.43606297858649556</c:v>
                </c:pt>
                <c:pt idx="5">
                  <c:v>0.24511902890590559</c:v>
                </c:pt>
                <c:pt idx="6">
                  <c:v>0.34019126836108921</c:v>
                </c:pt>
                <c:pt idx="7">
                  <c:v>0.43596235983467541</c:v>
                </c:pt>
                <c:pt idx="8">
                  <c:v>0.19223932041932418</c:v>
                </c:pt>
                <c:pt idx="9">
                  <c:v>8.7758416425890426E-2</c:v>
                </c:pt>
                <c:pt idx="10">
                  <c:v>0.11728907089829788</c:v>
                </c:pt>
                <c:pt idx="11">
                  <c:v>0.12370931759216999</c:v>
                </c:pt>
                <c:pt idx="12">
                  <c:v>0.14911352686663945</c:v>
                </c:pt>
                <c:pt idx="13">
                  <c:v>8.9225140175533416E-2</c:v>
                </c:pt>
                <c:pt idx="14">
                  <c:v>0.14683463238385269</c:v>
                </c:pt>
                <c:pt idx="15">
                  <c:v>0.16434693805789719</c:v>
                </c:pt>
                <c:pt idx="16">
                  <c:v>0.34065622049014127</c:v>
                </c:pt>
                <c:pt idx="17">
                  <c:v>0.24166421159259557</c:v>
                </c:pt>
                <c:pt idx="18">
                  <c:v>0.28690433625225803</c:v>
                </c:pt>
                <c:pt idx="19">
                  <c:v>0.31883857144495653</c:v>
                </c:pt>
                <c:pt idx="20">
                  <c:v>0.16479350030055678</c:v>
                </c:pt>
                <c:pt idx="21">
                  <c:v>0.13726521698160415</c:v>
                </c:pt>
                <c:pt idx="22">
                  <c:v>0.16961899705789363</c:v>
                </c:pt>
                <c:pt idx="23">
                  <c:v>0.19613939863863622</c:v>
                </c:pt>
                <c:pt idx="24">
                  <c:v>0.35649328218285992</c:v>
                </c:pt>
                <c:pt idx="25">
                  <c:v>0.30138379671857957</c:v>
                </c:pt>
                <c:pt idx="26">
                  <c:v>0.27770497134302236</c:v>
                </c:pt>
                <c:pt idx="27">
                  <c:v>0.36820754000007216</c:v>
                </c:pt>
                <c:pt idx="28">
                  <c:v>0.42586710530457289</c:v>
                </c:pt>
                <c:pt idx="29">
                  <c:v>0.2821324591922732</c:v>
                </c:pt>
                <c:pt idx="30">
                  <c:v>0.29127061027753559</c:v>
                </c:pt>
                <c:pt idx="31">
                  <c:v>0.41373913754954394</c:v>
                </c:pt>
                <c:pt idx="32">
                  <c:v>0.4085319638980438</c:v>
                </c:pt>
                <c:pt idx="33">
                  <c:v>0.27226781502937564</c:v>
                </c:pt>
                <c:pt idx="34">
                  <c:v>0.18560822591061812</c:v>
                </c:pt>
                <c:pt idx="35">
                  <c:v>0.36440217611441506</c:v>
                </c:pt>
                <c:pt idx="36">
                  <c:v>0.29392025304018143</c:v>
                </c:pt>
                <c:pt idx="37">
                  <c:v>0.20660963934237941</c:v>
                </c:pt>
                <c:pt idx="38">
                  <c:v>0.21881227136868711</c:v>
                </c:pt>
                <c:pt idx="39">
                  <c:v>0.28548933269142363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F0-0645-964C-4818D8C2C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39737488"/>
        <c:axId val="439732000"/>
      </c:barChart>
      <c:catAx>
        <c:axId val="43973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732000"/>
        <c:crosses val="autoZero"/>
        <c:auto val="1"/>
        <c:lblAlgn val="ctr"/>
        <c:lblOffset val="100"/>
        <c:noMultiLvlLbl val="0"/>
      </c:catAx>
      <c:valAx>
        <c:axId val="439732000"/>
        <c:scaling>
          <c:orientation val="minMax"/>
          <c:max val="1.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L2 accesses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73748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600" b="0">
          <a:solidFill>
            <a:schemeClr val="tx1"/>
          </a:solidFill>
        </a:defRPr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578C0-1851-40A5-82A3-AB329E1BA2F1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39DE1-8B79-48E8-ACA2-6C923A8D1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8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39DE1-8B79-48E8-ACA2-6C923A8D17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99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39DE1-8B79-48E8-ACA2-6C923A8D17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1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39DE1-8B79-48E8-ACA2-6C923A8D17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87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39DE1-8B79-48E8-ACA2-6C923A8D17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7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39DE1-8B79-48E8-ACA2-6C923A8D17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49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39DE1-8B79-48E8-ACA2-6C923A8D17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3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39DE1-8B79-48E8-ACA2-6C923A8D17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16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39DE1-8B79-48E8-ACA2-6C923A8D17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3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667" b="0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50pt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7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37818" y="2"/>
            <a:ext cx="5954183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5342467" cy="1158240"/>
          </a:xfrm>
        </p:spPr>
        <p:txBody>
          <a:bodyPr>
            <a:noAutofit/>
          </a:bodyPr>
          <a:lstStyle>
            <a:lvl1pPr>
              <a:defRPr sz="3733"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766992"/>
            <a:ext cx="5342467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78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chemeClr val="tx2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40pt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40pt Intel Clear Pro</a:t>
            </a:r>
            <a:br>
              <a:rPr lang="en-US" dirty="0"/>
            </a:br>
            <a:r>
              <a:rPr lang="en-US" dirty="0"/>
              <a:t>blue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i="0" baseline="0">
                <a:solidFill>
                  <a:srgbClr val="F3D5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</p:spTree>
    <p:extLst>
      <p:ext uri="{BB962C8B-B14F-4D97-AF65-F5344CB8AC3E}">
        <p14:creationId xmlns:p14="http://schemas.microsoft.com/office/powerpoint/2010/main" val="240689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297984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5333" b="0" baseline="0">
                <a:solidFill>
                  <a:schemeClr val="accent2"/>
                </a:solidFill>
                <a:latin typeface="Arial" panose="020B0604020202020204" pitchFamily="34" charset="0"/>
                <a:ea typeface="Intel Clear"/>
                <a:cs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146905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chemeClr val="tx2"/>
                </a:solidFill>
                <a:latin typeface="Arial" panose="020B0604020202020204" pitchFamily="34" charset="0"/>
                <a:ea typeface="Intel Clear" panose="020B06040202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</p:spTree>
    <p:extLst>
      <p:ext uri="{BB962C8B-B14F-4D97-AF65-F5344CB8AC3E}">
        <p14:creationId xmlns:p14="http://schemas.microsoft.com/office/powerpoint/2010/main" val="427694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3013451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40pt Intel Clear Pro blue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465049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34321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</p:spTree>
    <p:extLst>
      <p:ext uri="{BB962C8B-B14F-4D97-AF65-F5344CB8AC3E}">
        <p14:creationId xmlns:p14="http://schemas.microsoft.com/office/powerpoint/2010/main" val="116393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5633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77" y="2500173"/>
            <a:ext cx="2811727" cy="18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_experience_hrz_wht_rgb_30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39" y="2499763"/>
            <a:ext cx="4861924" cy="20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667" b="0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50pt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5" name="Picture 4" descr="int_experience_hrz_wht_rgb_1500.pn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8" y="518971"/>
            <a:ext cx="2829021" cy="11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6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667" b="0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50pt Intel Clear pro Title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</p:spTree>
    <p:extLst>
      <p:ext uri="{BB962C8B-B14F-4D97-AF65-F5344CB8AC3E}">
        <p14:creationId xmlns:p14="http://schemas.microsoft.com/office/powerpoint/2010/main" val="28792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1867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/>
              <a:t>14pt Intel Clear fourth level</a:t>
            </a:r>
          </a:p>
          <a:p>
            <a:pPr lvl="4"/>
            <a:r>
              <a:rPr lang="en-US" dirty="0"/>
              <a:t>12pt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29618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41018" y="1257907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GB" sz="1467">
                <a:latin typeface="Arial"/>
              </a:rPr>
              <a:t>Click icon to add picture</a:t>
            </a:r>
            <a:endParaRPr lang="en-US" sz="1467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41018" y="3791863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GB" sz="1467">
                <a:latin typeface="Arial"/>
              </a:rPr>
              <a:t>Click icon to add picture</a:t>
            </a:r>
            <a:endParaRPr lang="en-US" sz="1467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19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3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23598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5" y="1604434"/>
            <a:ext cx="10970684" cy="4567767"/>
          </a:xfrm>
        </p:spPr>
        <p:txBody>
          <a:bodyPr anchor="ctr" anchorCtr="0"/>
          <a:lstStyle>
            <a:lvl1pPr marL="253994" indent="-253994">
              <a:defRPr sz="4800" b="1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556670" indent="-300559">
              <a:buFont typeface="Intel Clear" pitchFamily="34" charset="0"/>
              <a:buChar char="–"/>
              <a:defRPr sz="1600" baseline="0">
                <a:latin typeface="+mn-lt"/>
                <a:cs typeface="Arial" panose="020B0604020202020204" pitchFamily="34" charset="0"/>
              </a:defRPr>
            </a:lvl2pPr>
            <a:lvl3pPr marL="914377" indent="-304792">
              <a:buFont typeface="Intel Clear" pitchFamily="34" charset="0"/>
              <a:buChar char="–"/>
              <a:defRPr sz="1600">
                <a:latin typeface="+mn-lt"/>
              </a:defRPr>
            </a:lvl3pPr>
            <a:lvl4pPr>
              <a:buFont typeface="Intel Clear" pitchFamily="34" charset="0"/>
              <a:buChar char="–"/>
              <a:defRPr sz="1467">
                <a:latin typeface="+mn-lt"/>
              </a:defRPr>
            </a:lvl4pPr>
            <a:lvl5pPr>
              <a:buFont typeface="Intel Clear" pitchFamily="34" charset="0"/>
              <a:buChar char="–"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1533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>
                <a:latin typeface="+mj-lt"/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77822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12192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237817" y="1604433"/>
            <a:ext cx="5340352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5983" y="6634394"/>
            <a:ext cx="1847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33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10748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116" y="6345936"/>
            <a:ext cx="12192000" cy="512064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54" y="6440786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1624735" y="6432680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4" y="413507"/>
            <a:ext cx="10972800" cy="1158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28pt Intel Clear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4" y="1604434"/>
            <a:ext cx="10970683" cy="4567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CC735DE5-F588-42B9-8FB4-3582C023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4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3733" b="0" i="0" u="none" kern="1200" spc="0" baseline="0">
          <a:solidFill>
            <a:schemeClr val="tx2"/>
          </a:solidFill>
          <a:latin typeface="+mj-lt"/>
          <a:ea typeface="Intel Clear"/>
          <a:cs typeface="Arial" panose="020B0604020202020204" pitchFamily="34" charset="0"/>
        </a:defRPr>
      </a:lvl1pPr>
    </p:titleStyle>
    <p:bodyStyle>
      <a:lvl1pPr marL="0" indent="0" algn="l" defTabSz="609585" rtl="0" eaLnBrk="1" latinLnBrk="0" hangingPunct="1">
        <a:spcBef>
          <a:spcPts val="1600"/>
        </a:spcBef>
        <a:spcAft>
          <a:spcPts val="0"/>
        </a:spcAft>
        <a:buFont typeface="Wingdings" panose="05000000000000000000" pitchFamily="2" charset="2"/>
        <a:buNone/>
        <a:defRPr sz="2400" b="0" kern="1200">
          <a:solidFill>
            <a:srgbClr val="0071C5"/>
          </a:solidFill>
          <a:latin typeface="+mn-lt"/>
          <a:ea typeface="+mn-ea"/>
          <a:cs typeface="Arial" panose="020B0604020202020204" pitchFamily="34" charset="0"/>
        </a:defRPr>
      </a:lvl1pPr>
      <a:lvl2pPr marL="300559" indent="-300559" algn="l" defTabSz="609585" rtl="0" eaLnBrk="1" latinLnBrk="0" hangingPunct="1">
        <a:spcBef>
          <a:spcPts val="1600"/>
        </a:spcBef>
        <a:buFont typeface="Wingdings" charset="2"/>
        <a:buChar char="§"/>
        <a:defRPr sz="2133" kern="1200" baseline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761981" indent="-304792" algn="l" defTabSz="609585" rtl="0" eaLnBrk="1" latinLnBrk="0" hangingPunct="1">
        <a:spcBef>
          <a:spcPts val="1067"/>
        </a:spcBef>
        <a:buFont typeface="Intel Clear" panose="020B0604020203020204" pitchFamily="34" charset="0"/>
        <a:buChar char="–"/>
        <a:defRPr sz="2133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293252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1758907" indent="-304792" algn="l" defTabSz="609585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867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916" y="2775218"/>
            <a:ext cx="10950515" cy="1470025"/>
          </a:xfrm>
        </p:spPr>
        <p:txBody>
          <a:bodyPr/>
          <a:lstStyle/>
          <a:p>
            <a:r>
              <a:rPr lang="en-US" sz="6000" dirty="0" err="1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DSPatch</a:t>
            </a:r>
            <a:r>
              <a:rPr lang="en-US" sz="600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: </a:t>
            </a:r>
            <a:r>
              <a:rPr lang="en-US" sz="6000" u="sng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D</a:t>
            </a:r>
            <a:r>
              <a:rPr lang="en-US" sz="600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ual </a:t>
            </a:r>
            <a:r>
              <a:rPr lang="en-US" sz="6000" u="sng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S</a:t>
            </a:r>
            <a:r>
              <a:rPr lang="en-US" sz="600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patial </a:t>
            </a:r>
            <a:r>
              <a:rPr lang="en-US" sz="6000" u="sng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pa</a:t>
            </a:r>
            <a:r>
              <a:rPr lang="en-US" sz="600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ttern prefe</a:t>
            </a:r>
            <a:r>
              <a:rPr lang="en-US" sz="6000" u="sng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tch</a:t>
            </a:r>
            <a:r>
              <a:rPr lang="en-US" sz="600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916" y="4343215"/>
            <a:ext cx="9576996" cy="166581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Rahul Bera</a:t>
            </a:r>
            <a:r>
              <a:rPr lang="en-US" sz="2400" baseline="30000" dirty="0"/>
              <a:t>1</a:t>
            </a:r>
            <a:r>
              <a:rPr lang="en-US" sz="2400" dirty="0"/>
              <a:t>, Anant V. Nori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  <a:r>
              <a:rPr lang="en-US" sz="2400" dirty="0" err="1"/>
              <a:t>Onur</a:t>
            </a:r>
            <a:r>
              <a:rPr lang="en-US" sz="2400" dirty="0"/>
              <a:t> Mutlu</a:t>
            </a:r>
            <a:r>
              <a:rPr lang="en-US" sz="2400" baseline="30000" dirty="0"/>
              <a:t>2</a:t>
            </a:r>
            <a:r>
              <a:rPr lang="en-US" sz="2400" dirty="0"/>
              <a:t>, Sreenivas Subramoney</a:t>
            </a:r>
            <a:r>
              <a:rPr lang="en-US" sz="2400" baseline="30000" dirty="0"/>
              <a:t>1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sz="2400" baseline="30000" dirty="0"/>
              <a:t>1</a:t>
            </a:r>
            <a:r>
              <a:rPr lang="en-US" sz="2400" dirty="0"/>
              <a:t>Processor Architecture Research Lab, Intel Labs</a:t>
            </a:r>
          </a:p>
          <a:p>
            <a:pPr>
              <a:spcBef>
                <a:spcPts val="0"/>
              </a:spcBef>
            </a:pPr>
            <a:r>
              <a:rPr lang="en-US" sz="2400" baseline="30000" dirty="0"/>
              <a:t>2</a:t>
            </a:r>
            <a:r>
              <a:rPr lang="en-US" sz="2400" dirty="0"/>
              <a:t>ETH Zürich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A5ABB7-C1AC-2848-9CC0-3C60D9703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924" y="715450"/>
            <a:ext cx="2855915" cy="54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0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12769">
        <p:fade/>
      </p:transition>
    </mc:Choice>
    <mc:Fallback xmlns="">
      <p:transition advTm="12769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6602DD-71A7-A24F-B23C-7DB1EF58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EC105A-E77F-1D40-ABDB-80F35E0E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99" y="118208"/>
            <a:ext cx="11398819" cy="837140"/>
          </a:xfrm>
        </p:spPr>
        <p:txBody>
          <a:bodyPr/>
          <a:lstStyle/>
          <a:p>
            <a:r>
              <a:rPr lang="en-US" sz="4200" b="1" dirty="0" err="1"/>
              <a:t>DSPatch</a:t>
            </a:r>
            <a:r>
              <a:rPr lang="en-US" sz="4200" b="1" dirty="0"/>
              <a:t>: </a:t>
            </a:r>
            <a:r>
              <a:rPr lang="en-US" sz="3200" b="1" dirty="0"/>
              <a:t>Quantify Coverage, Accuracy and Bandwidth</a:t>
            </a:r>
            <a:endParaRPr lang="en-US" sz="4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8ECF8-81CF-2A49-934E-7AD3C3FB734F}"/>
              </a:ext>
            </a:extLst>
          </p:cNvPr>
          <p:cNvSpPr/>
          <p:nvPr/>
        </p:nvSpPr>
        <p:spPr>
          <a:xfrm>
            <a:off x="826272" y="1184887"/>
            <a:ext cx="3470269" cy="682050"/>
          </a:xfrm>
          <a:prstGeom prst="rect">
            <a:avLst/>
          </a:prstGeom>
          <a:solidFill>
            <a:srgbClr val="4472C4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Page Buffer (PB)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1C56406-CCB1-2746-99F9-8D1A6F15A9F4}"/>
              </a:ext>
            </a:extLst>
          </p:cNvPr>
          <p:cNvSpPr/>
          <p:nvPr/>
        </p:nvSpPr>
        <p:spPr>
          <a:xfrm>
            <a:off x="986420" y="2516463"/>
            <a:ext cx="2022541" cy="2884590"/>
          </a:xfrm>
          <a:prstGeom prst="roundRect">
            <a:avLst/>
          </a:prstGeom>
          <a:solidFill>
            <a:srgbClr val="F08738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Signature Prediction Table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(SPT)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C55FEA-8CAA-4241-9953-564EC0CC7AFD}"/>
              </a:ext>
            </a:extLst>
          </p:cNvPr>
          <p:cNvSpPr/>
          <p:nvPr/>
        </p:nvSpPr>
        <p:spPr>
          <a:xfrm>
            <a:off x="4266858" y="2162755"/>
            <a:ext cx="1707867" cy="8866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Program Access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808749-A002-6643-93BA-87457308CAA1}"/>
              </a:ext>
            </a:extLst>
          </p:cNvPr>
          <p:cNvSpPr txBox="1"/>
          <p:nvPr/>
        </p:nvSpPr>
        <p:spPr>
          <a:xfrm>
            <a:off x="2968755" y="5401053"/>
            <a:ext cx="1696419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BW</a:t>
            </a:r>
          </a:p>
          <a:p>
            <a:pPr algn="ctr"/>
            <a:r>
              <a:rPr lang="en-US" sz="2400" dirty="0"/>
              <a:t>utilization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A738DCB8-D917-3947-8D2F-E730646DABC7}"/>
              </a:ext>
            </a:extLst>
          </p:cNvPr>
          <p:cNvCxnSpPr>
            <a:cxnSpLocks/>
            <a:stCxn id="8" idx="0"/>
            <a:endCxn id="5" idx="3"/>
          </p:cNvCxnSpPr>
          <p:nvPr/>
        </p:nvCxnSpPr>
        <p:spPr>
          <a:xfrm rot="16200000" flipV="1">
            <a:off x="4390246" y="1432208"/>
            <a:ext cx="636843" cy="824251"/>
          </a:xfrm>
          <a:prstGeom prst="bentConnector2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9E6CBFBF-58BF-3945-BF5D-8A19EB42B4A0}"/>
              </a:ext>
            </a:extLst>
          </p:cNvPr>
          <p:cNvCxnSpPr>
            <a:cxnSpLocks/>
            <a:stCxn id="8" idx="4"/>
          </p:cNvCxnSpPr>
          <p:nvPr/>
        </p:nvCxnSpPr>
        <p:spPr>
          <a:xfrm rot="5400000">
            <a:off x="3834045" y="2224337"/>
            <a:ext cx="461665" cy="2111831"/>
          </a:xfrm>
          <a:prstGeom prst="bentConnector2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C4664149-02A1-B348-8011-63BB43E0626C}"/>
              </a:ext>
            </a:extLst>
          </p:cNvPr>
          <p:cNvCxnSpPr>
            <a:cxnSpLocks/>
            <a:stCxn id="5" idx="1"/>
            <a:endCxn id="7" idx="1"/>
          </p:cNvCxnSpPr>
          <p:nvPr/>
        </p:nvCxnSpPr>
        <p:spPr>
          <a:xfrm rot="10800000" flipH="1" flipV="1">
            <a:off x="826272" y="1525912"/>
            <a:ext cx="160148" cy="2432846"/>
          </a:xfrm>
          <a:prstGeom prst="bentConnector3">
            <a:avLst>
              <a:gd name="adj1" fmla="val -142743"/>
            </a:avLst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apezoid 39">
            <a:extLst>
              <a:ext uri="{FF2B5EF4-FFF2-40B4-BE49-F238E27FC236}">
                <a16:creationId xmlns:a16="http://schemas.microsoft.com/office/drawing/2014/main" id="{2DEC3DC0-FB80-9640-AA4B-562E3E4DBA91}"/>
              </a:ext>
            </a:extLst>
          </p:cNvPr>
          <p:cNvSpPr/>
          <p:nvPr/>
        </p:nvSpPr>
        <p:spPr>
          <a:xfrm rot="5400000">
            <a:off x="4218716" y="4172192"/>
            <a:ext cx="1230531" cy="519775"/>
          </a:xfrm>
          <a:prstGeom prst="trapezoid">
            <a:avLst>
              <a:gd name="adj" fmla="val 5307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1987C683-1A10-D845-A64C-BC71E35642B1}"/>
              </a:ext>
            </a:extLst>
          </p:cNvPr>
          <p:cNvCxnSpPr>
            <a:cxnSpLocks/>
            <a:stCxn id="9" idx="3"/>
            <a:endCxn id="13" idx="3"/>
          </p:cNvCxnSpPr>
          <p:nvPr/>
        </p:nvCxnSpPr>
        <p:spPr>
          <a:xfrm flipV="1">
            <a:off x="4665174" y="4909410"/>
            <a:ext cx="168807" cy="907142"/>
          </a:xfrm>
          <a:prstGeom prst="bentConnector2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B754181B-8068-AA4C-AF3B-F9BBEA8BF99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008961" y="3958758"/>
            <a:ext cx="1510202" cy="286963"/>
          </a:xfrm>
          <a:prstGeom prst="bentConnector3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BD425D46-969A-1643-BFA6-AE3DD3D6A5B0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008961" y="3958758"/>
            <a:ext cx="1510202" cy="839742"/>
          </a:xfrm>
          <a:prstGeom prst="bentConnector3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7CF6176-09A2-F34E-9F45-0C427BBE1889}"/>
              </a:ext>
            </a:extLst>
          </p:cNvPr>
          <p:cNvSpPr txBox="1"/>
          <p:nvPr/>
        </p:nvSpPr>
        <p:spPr>
          <a:xfrm>
            <a:off x="3746401" y="3784056"/>
            <a:ext cx="847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CovP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465F1F-786E-904B-85E6-40BA17FC382D}"/>
              </a:ext>
            </a:extLst>
          </p:cNvPr>
          <p:cNvSpPr txBox="1"/>
          <p:nvPr/>
        </p:nvSpPr>
        <p:spPr>
          <a:xfrm>
            <a:off x="3746398" y="4336835"/>
            <a:ext cx="821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AccP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DB7F38D-2856-E54E-9F11-A9E80FD4A86D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5093869" y="4432079"/>
            <a:ext cx="792089" cy="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AE56D9D-FFC6-4049-AF7E-343C95F0CCAA}"/>
              </a:ext>
            </a:extLst>
          </p:cNvPr>
          <p:cNvSpPr/>
          <p:nvPr/>
        </p:nvSpPr>
        <p:spPr>
          <a:xfrm>
            <a:off x="5266081" y="1652559"/>
            <a:ext cx="383292" cy="3832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A7D3BF7-C83F-9346-B0D1-AD5936BAA883}"/>
              </a:ext>
            </a:extLst>
          </p:cNvPr>
          <p:cNvSpPr/>
          <p:nvPr/>
        </p:nvSpPr>
        <p:spPr>
          <a:xfrm>
            <a:off x="3619481" y="3036637"/>
            <a:ext cx="383292" cy="3832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64050DA-5D01-8845-AA2A-23CE6E06D2A7}"/>
              </a:ext>
            </a:extLst>
          </p:cNvPr>
          <p:cNvSpPr/>
          <p:nvPr/>
        </p:nvSpPr>
        <p:spPr>
          <a:xfrm>
            <a:off x="3234857" y="4258504"/>
            <a:ext cx="383292" cy="3832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D81F30A-9C4B-7842-8221-1B15F2488F58}"/>
              </a:ext>
            </a:extLst>
          </p:cNvPr>
          <p:cNvSpPr/>
          <p:nvPr/>
        </p:nvSpPr>
        <p:spPr>
          <a:xfrm>
            <a:off x="5212367" y="3985283"/>
            <a:ext cx="383292" cy="3832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AF13532-18C0-374B-BC0F-9AFAC0F15692}"/>
              </a:ext>
            </a:extLst>
          </p:cNvPr>
          <p:cNvSpPr/>
          <p:nvPr/>
        </p:nvSpPr>
        <p:spPr>
          <a:xfrm>
            <a:off x="100831" y="2414441"/>
            <a:ext cx="383292" cy="3832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5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D649969-7F0E-2D40-AA98-6AE5B60D1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313706"/>
              </p:ext>
            </p:extLst>
          </p:nvPr>
        </p:nvGraphicFramePr>
        <p:xfrm>
          <a:off x="6321387" y="2587578"/>
          <a:ext cx="4472993" cy="1244568"/>
        </p:xfrm>
        <a:graphic>
          <a:graphicData uri="http://schemas.openxmlformats.org/drawingml/2006/table">
            <a:tbl>
              <a:tblPr firstRow="1" bandRow="1"/>
              <a:tblGrid>
                <a:gridCol w="1384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9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b="1" dirty="0"/>
                        <a:t>Pattern</a:t>
                      </a:r>
                    </a:p>
                  </a:txBody>
                  <a:tcPr marL="67301" marR="67301" marT="33651" marB="33651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/>
                        <a:t>Value</a:t>
                      </a:r>
                    </a:p>
                  </a:txBody>
                  <a:tcPr marL="67301" marR="67301" marT="33651" marB="33651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 err="1"/>
                        <a:t>PopCount</a:t>
                      </a:r>
                      <a:endParaRPr lang="en-US" sz="1600" b="1" dirty="0"/>
                    </a:p>
                  </a:txBody>
                  <a:tcPr marL="67301" marR="67301" marT="33651" marB="33651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/>
                        <a:t>From Program</a:t>
                      </a:r>
                    </a:p>
                  </a:txBody>
                  <a:tcPr marL="67301" marR="67301" marT="33651" marB="33651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1011 0100 0011</a:t>
                      </a:r>
                      <a:r>
                        <a:rPr lang="en-US" sz="1600" b="1" baseline="0" dirty="0"/>
                        <a:t> 1100</a:t>
                      </a:r>
                      <a:endParaRPr lang="en-US" sz="1600" b="1" dirty="0"/>
                    </a:p>
                  </a:txBody>
                  <a:tcPr marL="67301" marR="67301" marT="33651" marB="33651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L="67301" marR="67301" marT="33651" marB="33651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/>
                        <a:t>From SPT</a:t>
                      </a:r>
                    </a:p>
                  </a:txBody>
                  <a:tcPr marL="67301" marR="67301" marT="33651" marB="336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/>
                        <a:t>1010 0110 0000 0001</a:t>
                      </a:r>
                    </a:p>
                  </a:txBody>
                  <a:tcPr marL="67301" marR="67301" marT="33651" marB="336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L="67301" marR="67301" marT="33651" marB="336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9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/>
                        <a:t>Bitwise-AND</a:t>
                      </a:r>
                    </a:p>
                  </a:txBody>
                  <a:tcPr marL="67301" marR="67301" marT="33651" marB="336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/>
                        <a:t>1010 0100 0000 0000</a:t>
                      </a:r>
                    </a:p>
                  </a:txBody>
                  <a:tcPr marL="67301" marR="67301" marT="33651" marB="336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L="67301" marR="67301" marT="33651" marB="336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F60243-EB29-864D-A7C9-258C67172288}"/>
              </a:ext>
            </a:extLst>
          </p:cNvPr>
          <p:cNvSpPr txBox="1"/>
          <p:nvPr/>
        </p:nvSpPr>
        <p:spPr>
          <a:xfrm>
            <a:off x="6238811" y="4448299"/>
            <a:ext cx="5868546" cy="12311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2000" b="1" i="1" dirty="0">
                <a:solidFill>
                  <a:srgbClr val="003C71"/>
                </a:solidFill>
              </a:rPr>
              <a:t>Quantifying DRAM bandwidth utilization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C71"/>
                </a:solidFill>
              </a:rPr>
              <a:t>Count DRAM accesses in 4 x </a:t>
            </a:r>
            <a:r>
              <a:rPr lang="en-US" sz="2000" dirty="0" err="1">
                <a:solidFill>
                  <a:srgbClr val="003C71"/>
                </a:solidFill>
              </a:rPr>
              <a:t>tRC</a:t>
            </a:r>
            <a:r>
              <a:rPr lang="en-US" sz="2000" dirty="0">
                <a:solidFill>
                  <a:srgbClr val="003C71"/>
                </a:solidFill>
              </a:rPr>
              <a:t> window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C71"/>
                </a:solidFill>
              </a:rPr>
              <a:t>Compare to peak possible access count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3C71"/>
                </a:solidFill>
              </a:rPr>
              <a:t>Quantize to quartile buckets (25%,50,75%)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D20A73-3585-42EA-BC6A-6F9C8CD88200}"/>
              </a:ext>
            </a:extLst>
          </p:cNvPr>
          <p:cNvSpPr txBox="1"/>
          <p:nvPr/>
        </p:nvSpPr>
        <p:spPr>
          <a:xfrm>
            <a:off x="6238811" y="1069341"/>
            <a:ext cx="5953190" cy="153888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2000" b="1" i="1" dirty="0">
                <a:solidFill>
                  <a:srgbClr val="003C71"/>
                </a:solidFill>
              </a:rPr>
              <a:t>Quantifying Coverage and Accuracy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C71"/>
                </a:solidFill>
              </a:rPr>
              <a:t>Identify good bits in SPT pattern(s)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3C71"/>
                </a:solidFill>
              </a:rPr>
              <a:t>PopCount</a:t>
            </a:r>
            <a:r>
              <a:rPr lang="en-US" sz="2000" dirty="0">
                <a:solidFill>
                  <a:srgbClr val="003C71"/>
                </a:solidFill>
              </a:rPr>
              <a:t> compare to program pattern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3C71"/>
                </a:solidFill>
              </a:rPr>
              <a:t>Quantize to quartile buckets (25%,50,75%)</a:t>
            </a:r>
          </a:p>
          <a:p>
            <a:pPr lvl="1"/>
            <a:endParaRPr lang="en-US" sz="2000" dirty="0">
              <a:solidFill>
                <a:srgbClr val="003C71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D2B44F3-120C-3D4F-B318-D9140D6A4FCE}"/>
              </a:ext>
            </a:extLst>
          </p:cNvPr>
          <p:cNvSpPr/>
          <p:nvPr/>
        </p:nvSpPr>
        <p:spPr>
          <a:xfrm rot="3600000">
            <a:off x="10230684" y="2972208"/>
            <a:ext cx="830559" cy="812857"/>
          </a:xfrm>
          <a:prstGeom prst="arc">
            <a:avLst>
              <a:gd name="adj1" fmla="val 14166559"/>
              <a:gd name="adj2" fmla="val 448438"/>
            </a:avLst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9D1367-FD50-324C-B342-1464004DE625}"/>
              </a:ext>
            </a:extLst>
          </p:cNvPr>
          <p:cNvSpPr txBox="1"/>
          <p:nvPr/>
        </p:nvSpPr>
        <p:spPr>
          <a:xfrm>
            <a:off x="11103561" y="2771379"/>
            <a:ext cx="1088439" cy="4924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Coverage</a:t>
            </a:r>
          </a:p>
          <a:p>
            <a:r>
              <a:rPr lang="en-US" sz="1600" dirty="0">
                <a:solidFill>
                  <a:srgbClr val="00B050"/>
                </a:solidFill>
              </a:rPr>
              <a:t>[25%-50%]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EB1399-33E4-C34E-AB77-6876A540F709}"/>
              </a:ext>
            </a:extLst>
          </p:cNvPr>
          <p:cNvSpPr txBox="1"/>
          <p:nvPr/>
        </p:nvSpPr>
        <p:spPr>
          <a:xfrm>
            <a:off x="11103561" y="3417869"/>
            <a:ext cx="1088439" cy="4924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Accuracy</a:t>
            </a:r>
          </a:p>
          <a:p>
            <a:r>
              <a:rPr lang="en-US" sz="1600" dirty="0">
                <a:solidFill>
                  <a:srgbClr val="C00000"/>
                </a:solidFill>
              </a:rPr>
              <a:t>[50%-75%]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DB2198FD-3059-594B-A1C7-3160DCDEE43C}"/>
              </a:ext>
            </a:extLst>
          </p:cNvPr>
          <p:cNvSpPr/>
          <p:nvPr/>
        </p:nvSpPr>
        <p:spPr>
          <a:xfrm rot="3600000">
            <a:off x="10249850" y="3307724"/>
            <a:ext cx="445661" cy="485628"/>
          </a:xfrm>
          <a:prstGeom prst="arc">
            <a:avLst>
              <a:gd name="adj1" fmla="val 14166559"/>
              <a:gd name="adj2" fmla="val 448438"/>
            </a:avLst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CEDFE29-91DF-4513-BBCC-30E01DFF0D67}"/>
              </a:ext>
            </a:extLst>
          </p:cNvPr>
          <p:cNvGrpSpPr/>
          <p:nvPr/>
        </p:nvGrpSpPr>
        <p:grpSpPr>
          <a:xfrm>
            <a:off x="6321387" y="3530541"/>
            <a:ext cx="4472992" cy="321061"/>
            <a:chOff x="6321387" y="3530541"/>
            <a:chExt cx="4472992" cy="3210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549E540-03D0-4050-AC93-823ADC47EC6E}"/>
                </a:ext>
              </a:extLst>
            </p:cNvPr>
            <p:cNvSpPr/>
            <p:nvPr/>
          </p:nvSpPr>
          <p:spPr>
            <a:xfrm>
              <a:off x="6321387" y="3530541"/>
              <a:ext cx="4472992" cy="321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9D95251-FD39-48F9-8BBB-3D6CAA6329C0}"/>
                </a:ext>
              </a:extLst>
            </p:cNvPr>
            <p:cNvCxnSpPr/>
            <p:nvPr/>
          </p:nvCxnSpPr>
          <p:spPr>
            <a:xfrm>
              <a:off x="6321387" y="3530541"/>
              <a:ext cx="4472992" cy="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896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076DF9-A886-3E4A-9ADD-C50BD2777B1E}"/>
              </a:ext>
            </a:extLst>
          </p:cNvPr>
          <p:cNvCxnSpPr>
            <a:cxnSpLocks/>
          </p:cNvCxnSpPr>
          <p:nvPr/>
        </p:nvCxnSpPr>
        <p:spPr>
          <a:xfrm>
            <a:off x="8783058" y="3252625"/>
            <a:ext cx="0" cy="42508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B088D9-AED4-444F-9834-5C0BF2F97F50}"/>
              </a:ext>
            </a:extLst>
          </p:cNvPr>
          <p:cNvCxnSpPr>
            <a:cxnSpLocks/>
          </p:cNvCxnSpPr>
          <p:nvPr/>
        </p:nvCxnSpPr>
        <p:spPr>
          <a:xfrm>
            <a:off x="8062978" y="2123578"/>
            <a:ext cx="0" cy="1554127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oon 13">
            <a:extLst>
              <a:ext uri="{FF2B5EF4-FFF2-40B4-BE49-F238E27FC236}">
                <a16:creationId xmlns:a16="http://schemas.microsoft.com/office/drawing/2014/main" id="{8780DE8D-347F-1341-A0AB-D23D9AEAD654}"/>
              </a:ext>
            </a:extLst>
          </p:cNvPr>
          <p:cNvSpPr/>
          <p:nvPr/>
        </p:nvSpPr>
        <p:spPr>
          <a:xfrm rot="16200000">
            <a:off x="7970595" y="3344868"/>
            <a:ext cx="904846" cy="1224136"/>
          </a:xfrm>
          <a:prstGeom prst="moon">
            <a:avLst>
              <a:gd name="adj" fmla="val 75770"/>
            </a:avLst>
          </a:prstGeom>
          <a:solidFill>
            <a:srgbClr val="00B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EC105A-E77F-1D40-ABDB-80F35E0E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00" y="118208"/>
            <a:ext cx="10972800" cy="837140"/>
          </a:xfrm>
        </p:spPr>
        <p:txBody>
          <a:bodyPr/>
          <a:lstStyle/>
          <a:p>
            <a:r>
              <a:rPr lang="en-US" sz="4800" b="1" dirty="0" err="1"/>
              <a:t>DSPatch</a:t>
            </a:r>
            <a:r>
              <a:rPr lang="en-US" sz="4800" b="1" dirty="0"/>
              <a:t>: </a:t>
            </a:r>
            <a:r>
              <a:rPr lang="en-US" sz="3200" b="1" dirty="0"/>
              <a:t>Pattern Update</a:t>
            </a:r>
            <a:endParaRPr lang="en-US" sz="4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519A80-FA7B-244E-9584-0D11285968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335360" y="1247106"/>
            <a:ext cx="3725416" cy="260514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E7BB67-C1AB-994C-9266-B4EB5753ED12}"/>
              </a:ext>
            </a:extLst>
          </p:cNvPr>
          <p:cNvCxnSpPr>
            <a:cxnSpLocks/>
          </p:cNvCxnSpPr>
          <p:nvPr/>
        </p:nvCxnSpPr>
        <p:spPr>
          <a:xfrm>
            <a:off x="623392" y="1412776"/>
            <a:ext cx="36004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C5E127-764D-5042-BBE7-AE17F5B30955}"/>
              </a:ext>
            </a:extLst>
          </p:cNvPr>
          <p:cNvCxnSpPr/>
          <p:nvPr/>
        </p:nvCxnSpPr>
        <p:spPr>
          <a:xfrm>
            <a:off x="623392" y="1412776"/>
            <a:ext cx="0" cy="1296144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68C56B-6443-004A-BFE4-F6E42D3F4980}"/>
              </a:ext>
            </a:extLst>
          </p:cNvPr>
          <p:cNvCxnSpPr>
            <a:cxnSpLocks/>
          </p:cNvCxnSpPr>
          <p:nvPr/>
        </p:nvCxnSpPr>
        <p:spPr>
          <a:xfrm>
            <a:off x="623392" y="2708920"/>
            <a:ext cx="216024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441084A-13C3-544D-972A-3BC54E8B4952}"/>
              </a:ext>
            </a:extLst>
          </p:cNvPr>
          <p:cNvSpPr/>
          <p:nvPr/>
        </p:nvSpPr>
        <p:spPr>
          <a:xfrm>
            <a:off x="304800" y="1896344"/>
            <a:ext cx="246584" cy="24658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99713EA-9264-2940-973C-F9AC39A60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103123"/>
              </p:ext>
            </p:extLst>
          </p:nvPr>
        </p:nvGraphicFramePr>
        <p:xfrm>
          <a:off x="6267362" y="1234578"/>
          <a:ext cx="5740574" cy="949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4898">
                  <a:extLst>
                    <a:ext uri="{9D8B030D-6E8A-4147-A177-3AD203B41FA5}">
                      <a16:colId xmlns:a16="http://schemas.microsoft.com/office/drawing/2014/main" val="975676310"/>
                    </a:ext>
                  </a:extLst>
                </a:gridCol>
                <a:gridCol w="2287838">
                  <a:extLst>
                    <a:ext uri="{9D8B030D-6E8A-4147-A177-3AD203B41FA5}">
                      <a16:colId xmlns:a16="http://schemas.microsoft.com/office/drawing/2014/main" val="2137151693"/>
                    </a:ext>
                  </a:extLst>
                </a:gridCol>
                <a:gridCol w="2287838">
                  <a:extLst>
                    <a:ext uri="{9D8B030D-6E8A-4147-A177-3AD203B41FA5}">
                      <a16:colId xmlns:a16="http://schemas.microsoft.com/office/drawing/2014/main" val="2156837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PC Signature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CovP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AccP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260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0x7ffecca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1100 0110 0111 1100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1000 0010 0001 1000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50222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7642097-C686-854E-8809-D16E8E011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265450"/>
              </p:ext>
            </p:extLst>
          </p:nvPr>
        </p:nvGraphicFramePr>
        <p:xfrm>
          <a:off x="8423017" y="2510945"/>
          <a:ext cx="23187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735">
                  <a:extLst>
                    <a:ext uri="{9D8B030D-6E8A-4147-A177-3AD203B41FA5}">
                      <a16:colId xmlns:a16="http://schemas.microsoft.com/office/drawing/2014/main" val="3712585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Program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18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1001 0111 0001 0001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696951"/>
                  </a:ext>
                </a:extLst>
              </a:tr>
            </a:tbl>
          </a:graphicData>
        </a:graphic>
      </p:graphicFrame>
      <p:sp>
        <p:nvSpPr>
          <p:cNvPr id="15" name="Flowchart: Delay 23">
            <a:extLst>
              <a:ext uri="{FF2B5EF4-FFF2-40B4-BE49-F238E27FC236}">
                <a16:creationId xmlns:a16="http://schemas.microsoft.com/office/drawing/2014/main" id="{C02E430D-0A90-594A-B9D3-60F45AE14361}"/>
              </a:ext>
            </a:extLst>
          </p:cNvPr>
          <p:cNvSpPr/>
          <p:nvPr/>
        </p:nvSpPr>
        <p:spPr>
          <a:xfrm rot="5400000">
            <a:off x="10166837" y="3455998"/>
            <a:ext cx="904848" cy="1051165"/>
          </a:xfrm>
          <a:prstGeom prst="flowChartDelay">
            <a:avLst/>
          </a:prstGeom>
          <a:solidFill>
            <a:srgbClr val="FF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B37130-9B4A-1A4C-9B11-C516F043A5C6}"/>
              </a:ext>
            </a:extLst>
          </p:cNvPr>
          <p:cNvCxnSpPr>
            <a:cxnSpLocks/>
          </p:cNvCxnSpPr>
          <p:nvPr/>
        </p:nvCxnSpPr>
        <p:spPr>
          <a:xfrm>
            <a:off x="10295226" y="3252625"/>
            <a:ext cx="0" cy="276531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5F92F1F-1DCD-454E-8784-864DCF2FC8F8}"/>
              </a:ext>
            </a:extLst>
          </p:cNvPr>
          <p:cNvSpPr txBox="1"/>
          <p:nvPr/>
        </p:nvSpPr>
        <p:spPr>
          <a:xfrm>
            <a:off x="8184010" y="379691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D4F2BF-7688-3647-9DA4-4C65F5B5144D}"/>
              </a:ext>
            </a:extLst>
          </p:cNvPr>
          <p:cNvSpPr txBox="1"/>
          <p:nvPr/>
        </p:nvSpPr>
        <p:spPr>
          <a:xfrm>
            <a:off x="10288952" y="3772269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AND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D2AC681-E7EC-014B-902D-1FE380E8B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560208"/>
              </p:ext>
            </p:extLst>
          </p:nvPr>
        </p:nvGraphicFramePr>
        <p:xfrm>
          <a:off x="6267361" y="4786050"/>
          <a:ext cx="5740571" cy="949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4897">
                  <a:extLst>
                    <a:ext uri="{9D8B030D-6E8A-4147-A177-3AD203B41FA5}">
                      <a16:colId xmlns:a16="http://schemas.microsoft.com/office/drawing/2014/main" val="975676310"/>
                    </a:ext>
                  </a:extLst>
                </a:gridCol>
                <a:gridCol w="2287837">
                  <a:extLst>
                    <a:ext uri="{9D8B030D-6E8A-4147-A177-3AD203B41FA5}">
                      <a16:colId xmlns:a16="http://schemas.microsoft.com/office/drawing/2014/main" val="2137151693"/>
                    </a:ext>
                  </a:extLst>
                </a:gridCol>
                <a:gridCol w="2287837">
                  <a:extLst>
                    <a:ext uri="{9D8B030D-6E8A-4147-A177-3AD203B41FA5}">
                      <a16:colId xmlns:a16="http://schemas.microsoft.com/office/drawing/2014/main" val="2156837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PC Signature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CovP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AccP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260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0x7ffecca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1101 1111 0111 1101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1000 0010 0001 0000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502224"/>
                  </a:ext>
                </a:extLst>
              </a:tr>
            </a:tbl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E2EA889-BFFC-5C4A-AD7D-E11AC70F44D0}"/>
              </a:ext>
            </a:extLst>
          </p:cNvPr>
          <p:cNvCxnSpPr>
            <a:cxnSpLocks/>
          </p:cNvCxnSpPr>
          <p:nvPr/>
        </p:nvCxnSpPr>
        <p:spPr>
          <a:xfrm>
            <a:off x="8423018" y="4409359"/>
            <a:ext cx="0" cy="367894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D337A0-5F73-9740-A6A3-B1339C825C15}"/>
              </a:ext>
            </a:extLst>
          </p:cNvPr>
          <p:cNvCxnSpPr>
            <a:cxnSpLocks/>
          </p:cNvCxnSpPr>
          <p:nvPr/>
        </p:nvCxnSpPr>
        <p:spPr>
          <a:xfrm>
            <a:off x="10616125" y="4434005"/>
            <a:ext cx="0" cy="343248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D5086C-7FFF-0742-9E4E-24C4BA08197E}"/>
              </a:ext>
            </a:extLst>
          </p:cNvPr>
          <p:cNvCxnSpPr/>
          <p:nvPr/>
        </p:nvCxnSpPr>
        <p:spPr>
          <a:xfrm>
            <a:off x="8062978" y="2381562"/>
            <a:ext cx="2880320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2F127F-C67E-8949-B1AF-F53BD45E835C}"/>
              </a:ext>
            </a:extLst>
          </p:cNvPr>
          <p:cNvCxnSpPr>
            <a:cxnSpLocks/>
          </p:cNvCxnSpPr>
          <p:nvPr/>
        </p:nvCxnSpPr>
        <p:spPr>
          <a:xfrm>
            <a:off x="10943298" y="2381562"/>
            <a:ext cx="0" cy="1147594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9FA95038-E53A-1646-B157-3D71F24C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CC735DE5-F588-42B9-8FB4-3582C023D8AC}" type="slidenum">
              <a:rPr lang="en-US" smtClean="0"/>
              <a:t>11</a:t>
            </a:fld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EC45A0-8A1F-C247-BB5F-3C80A41E45A5}"/>
              </a:ext>
            </a:extLst>
          </p:cNvPr>
          <p:cNvSpPr/>
          <p:nvPr/>
        </p:nvSpPr>
        <p:spPr>
          <a:xfrm>
            <a:off x="7887474" y="5749920"/>
            <a:ext cx="432048" cy="349968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D1340C-2D7E-6D4E-B7DB-71B7767C1A55}"/>
              </a:ext>
            </a:extLst>
          </p:cNvPr>
          <p:cNvSpPr/>
          <p:nvPr/>
        </p:nvSpPr>
        <p:spPr>
          <a:xfrm>
            <a:off x="9747693" y="5749920"/>
            <a:ext cx="432048" cy="349968"/>
          </a:xfrm>
          <a:prstGeom prst="rect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08BACC-7A7B-A144-BED2-317EA993030F}"/>
              </a:ext>
            </a:extLst>
          </p:cNvPr>
          <p:cNvSpPr txBox="1"/>
          <p:nvPr/>
        </p:nvSpPr>
        <p:spPr>
          <a:xfrm>
            <a:off x="304800" y="4144851"/>
            <a:ext cx="5640539" cy="225959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b="1" dirty="0" err="1">
                <a:solidFill>
                  <a:srgbClr val="003C71"/>
                </a:solidFill>
              </a:rPr>
              <a:t>OR</a:t>
            </a:r>
            <a:r>
              <a:rPr lang="en-US" b="1" baseline="-25000" dirty="0" err="1">
                <a:solidFill>
                  <a:srgbClr val="003C71"/>
                </a:solidFill>
              </a:rPr>
              <a:t>count</a:t>
            </a:r>
            <a:endParaRPr lang="en-US" b="1" dirty="0">
              <a:solidFill>
                <a:srgbClr val="003C71"/>
              </a:solidFill>
            </a:endParaRPr>
          </a:p>
          <a:p>
            <a:pPr>
              <a:spcBef>
                <a:spcPts val="500"/>
              </a:spcBef>
            </a:pPr>
            <a:r>
              <a:rPr lang="en-US" dirty="0">
                <a:solidFill>
                  <a:srgbClr val="003C71"/>
                </a:solidFill>
              </a:rPr>
              <a:t>Limit number of modulation operations</a:t>
            </a:r>
            <a:endParaRPr lang="en-US" b="1" dirty="0">
              <a:solidFill>
                <a:srgbClr val="003C71"/>
              </a:solidFill>
            </a:endParaRPr>
          </a:p>
          <a:p>
            <a:pPr>
              <a:spcBef>
                <a:spcPts val="500"/>
              </a:spcBef>
            </a:pPr>
            <a:r>
              <a:rPr lang="en-US" b="1" dirty="0" err="1">
                <a:solidFill>
                  <a:srgbClr val="00B050"/>
                </a:solidFill>
              </a:rPr>
              <a:t>Measure</a:t>
            </a:r>
            <a:r>
              <a:rPr lang="en-US" b="1" baseline="-25000" dirty="0" err="1">
                <a:solidFill>
                  <a:srgbClr val="00B050"/>
                </a:solidFill>
              </a:rPr>
              <a:t>CovP</a:t>
            </a:r>
            <a:endParaRPr lang="en-US" dirty="0">
              <a:solidFill>
                <a:srgbClr val="00B050"/>
              </a:solidFill>
            </a:endParaRPr>
          </a:p>
          <a:p>
            <a:pPr>
              <a:spcBef>
                <a:spcPts val="500"/>
              </a:spcBef>
            </a:pPr>
            <a:r>
              <a:rPr lang="en-US" dirty="0" err="1">
                <a:solidFill>
                  <a:srgbClr val="003C71"/>
                </a:solidFill>
              </a:rPr>
              <a:t>Incr</a:t>
            </a:r>
            <a:r>
              <a:rPr lang="en-US" dirty="0">
                <a:solidFill>
                  <a:srgbClr val="003C71"/>
                </a:solidFill>
              </a:rPr>
              <a:t> if </a:t>
            </a:r>
            <a:r>
              <a:rPr lang="en-US" dirty="0" err="1">
                <a:solidFill>
                  <a:srgbClr val="003C71"/>
                </a:solidFill>
              </a:rPr>
              <a:t>CovP</a:t>
            </a:r>
            <a:r>
              <a:rPr lang="en-US" dirty="0">
                <a:solidFill>
                  <a:srgbClr val="003C71"/>
                </a:solidFill>
              </a:rPr>
              <a:t> coverage &lt; 50% || </a:t>
            </a:r>
            <a:r>
              <a:rPr lang="en-US" dirty="0" err="1">
                <a:solidFill>
                  <a:srgbClr val="003C71"/>
                </a:solidFill>
              </a:rPr>
              <a:t>CovP</a:t>
            </a:r>
            <a:r>
              <a:rPr lang="en-US" dirty="0">
                <a:solidFill>
                  <a:srgbClr val="003C71"/>
                </a:solidFill>
              </a:rPr>
              <a:t> accuracy &lt; 50%</a:t>
            </a:r>
          </a:p>
          <a:p>
            <a:pPr>
              <a:spcBef>
                <a:spcPts val="500"/>
              </a:spcBef>
            </a:pPr>
            <a:r>
              <a:rPr lang="en-US" b="1" dirty="0" err="1">
                <a:solidFill>
                  <a:srgbClr val="C00000"/>
                </a:solidFill>
              </a:rPr>
              <a:t>Measure</a:t>
            </a:r>
            <a:r>
              <a:rPr lang="en-US" b="1" baseline="-25000" dirty="0" err="1">
                <a:solidFill>
                  <a:srgbClr val="C00000"/>
                </a:solidFill>
              </a:rPr>
              <a:t>AccP</a:t>
            </a:r>
            <a:endParaRPr lang="en-US" dirty="0">
              <a:solidFill>
                <a:srgbClr val="C00000"/>
              </a:solidFill>
            </a:endParaRPr>
          </a:p>
          <a:p>
            <a:pPr>
              <a:spcBef>
                <a:spcPts val="500"/>
              </a:spcBef>
            </a:pPr>
            <a:r>
              <a:rPr lang="en-US" dirty="0" err="1">
                <a:solidFill>
                  <a:srgbClr val="003C71"/>
                </a:solidFill>
              </a:rPr>
              <a:t>Incr</a:t>
            </a:r>
            <a:r>
              <a:rPr lang="en-US" dirty="0">
                <a:solidFill>
                  <a:srgbClr val="003C71"/>
                </a:solidFill>
              </a:rPr>
              <a:t> if </a:t>
            </a:r>
            <a:r>
              <a:rPr lang="en-US" dirty="0" err="1">
                <a:solidFill>
                  <a:srgbClr val="003C71"/>
                </a:solidFill>
              </a:rPr>
              <a:t>AccP</a:t>
            </a:r>
            <a:r>
              <a:rPr lang="en-US" dirty="0">
                <a:solidFill>
                  <a:srgbClr val="003C71"/>
                </a:solidFill>
              </a:rPr>
              <a:t> accuracy &lt; 50%</a:t>
            </a:r>
          </a:p>
          <a:p>
            <a:endParaRPr lang="en-US" dirty="0">
              <a:solidFill>
                <a:srgbClr val="003C7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63E8F2-C1DE-6740-BA2D-DE8E5279438F}"/>
              </a:ext>
            </a:extLst>
          </p:cNvPr>
          <p:cNvSpPr/>
          <p:nvPr/>
        </p:nvSpPr>
        <p:spPr>
          <a:xfrm>
            <a:off x="7450752" y="5752265"/>
            <a:ext cx="432048" cy="3499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0D946C-1035-4CE7-9A50-8131B8DC4382}"/>
              </a:ext>
            </a:extLst>
          </p:cNvPr>
          <p:cNvSpPr/>
          <p:nvPr/>
        </p:nvSpPr>
        <p:spPr>
          <a:xfrm>
            <a:off x="9728236" y="4786050"/>
            <a:ext cx="2318731" cy="949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0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8" grpId="0" animBg="1"/>
      <p:bldP spid="29" grpId="0" animBg="1"/>
      <p:bldP spid="27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EC105A-E77F-1D40-ABDB-80F35E0E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00" y="118208"/>
            <a:ext cx="10972800" cy="837140"/>
          </a:xfrm>
        </p:spPr>
        <p:txBody>
          <a:bodyPr/>
          <a:lstStyle/>
          <a:p>
            <a:r>
              <a:rPr lang="en-US" sz="4800" b="1" dirty="0" err="1"/>
              <a:t>DSPatch</a:t>
            </a:r>
            <a:r>
              <a:rPr lang="en-US" sz="4800" b="1" dirty="0"/>
              <a:t>: </a:t>
            </a:r>
            <a:r>
              <a:rPr lang="en-US" sz="3200" b="1" dirty="0"/>
              <a:t>Pattern Predict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B8B2306-7F00-C94E-9ADE-6560029E88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335360" y="1247106"/>
            <a:ext cx="3725416" cy="2605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3" name="Diamond 32">
            <a:extLst>
              <a:ext uri="{FF2B5EF4-FFF2-40B4-BE49-F238E27FC236}">
                <a16:creationId xmlns:a16="http://schemas.microsoft.com/office/drawing/2014/main" id="{D2C8EFB8-B973-CD40-9C87-445D1E686E0D}"/>
              </a:ext>
            </a:extLst>
          </p:cNvPr>
          <p:cNvSpPr/>
          <p:nvPr/>
        </p:nvSpPr>
        <p:spPr>
          <a:xfrm>
            <a:off x="4996720" y="1053094"/>
            <a:ext cx="2289297" cy="1503565"/>
          </a:xfrm>
          <a:prstGeom prst="diamond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BW utilization &gt;=75%?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8132F46-2953-9F47-94F5-5D2D1648B615}"/>
              </a:ext>
            </a:extLst>
          </p:cNvPr>
          <p:cNvSpPr/>
          <p:nvPr/>
        </p:nvSpPr>
        <p:spPr>
          <a:xfrm>
            <a:off x="10515780" y="3307333"/>
            <a:ext cx="1676219" cy="1041568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Prefetch using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Vulnerable Fill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A15AB42-AF1E-E941-8B7C-CB0E0EFC6351}"/>
              </a:ext>
            </a:extLst>
          </p:cNvPr>
          <p:cNvSpPr/>
          <p:nvPr/>
        </p:nvSpPr>
        <p:spPr>
          <a:xfrm>
            <a:off x="10515780" y="1557444"/>
            <a:ext cx="1676220" cy="457200"/>
          </a:xfrm>
          <a:prstGeom prst="roundRect">
            <a:avLst/>
          </a:prstGeom>
          <a:solidFill>
            <a:srgbClr val="F8A6A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prefetch</a:t>
            </a:r>
            <a:endParaRPr kumimoji="0" lang="en-US" sz="24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Diamond 35">
            <a:extLst>
              <a:ext uri="{FF2B5EF4-FFF2-40B4-BE49-F238E27FC236}">
                <a16:creationId xmlns:a16="http://schemas.microsoft.com/office/drawing/2014/main" id="{EFD23C5C-CB09-5C48-922A-BAE02F3E360A}"/>
              </a:ext>
            </a:extLst>
          </p:cNvPr>
          <p:cNvSpPr/>
          <p:nvPr/>
        </p:nvSpPr>
        <p:spPr>
          <a:xfrm>
            <a:off x="4996720" y="3073940"/>
            <a:ext cx="2297299" cy="1503565"/>
          </a:xfrm>
          <a:prstGeom prst="diamond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BW utilization &gt;=50%?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F94FB91-E951-DB45-BF56-19E0A571897B}"/>
              </a:ext>
            </a:extLst>
          </p:cNvPr>
          <p:cNvCxnSpPr>
            <a:cxnSpLocks/>
            <a:stCxn id="33" idx="2"/>
            <a:endCxn id="36" idx="0"/>
          </p:cNvCxnSpPr>
          <p:nvPr/>
        </p:nvCxnSpPr>
        <p:spPr>
          <a:xfrm>
            <a:off x="6141369" y="2556659"/>
            <a:ext cx="4001" cy="51728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8" name="Diamond 37">
            <a:extLst>
              <a:ext uri="{FF2B5EF4-FFF2-40B4-BE49-F238E27FC236}">
                <a16:creationId xmlns:a16="http://schemas.microsoft.com/office/drawing/2014/main" id="{DB711CF0-A2D1-A940-B691-8E5051B262A1}"/>
              </a:ext>
            </a:extLst>
          </p:cNvPr>
          <p:cNvSpPr/>
          <p:nvPr/>
        </p:nvSpPr>
        <p:spPr>
          <a:xfrm>
            <a:off x="7462934" y="3073941"/>
            <a:ext cx="2693441" cy="1503562"/>
          </a:xfrm>
          <a:prstGeom prst="diamond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b="1" kern="0" dirty="0" err="1">
                <a:solidFill>
                  <a:srgbClr val="00B050"/>
                </a:solidFill>
                <a:latin typeface="Calibri" panose="020F0502020204030204"/>
              </a:rPr>
              <a:t>Measure</a:t>
            </a:r>
            <a:r>
              <a:rPr lang="en-US" b="1" kern="0" baseline="-25000" dirty="0" err="1">
                <a:solidFill>
                  <a:srgbClr val="00B050"/>
                </a:solidFill>
                <a:latin typeface="Calibri" panose="020F0502020204030204"/>
              </a:rPr>
              <a:t>CovP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 saturated?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C66CD2E-36A7-FB43-822D-31F8B16B4D10}"/>
              </a:ext>
            </a:extLst>
          </p:cNvPr>
          <p:cNvSpPr/>
          <p:nvPr/>
        </p:nvSpPr>
        <p:spPr>
          <a:xfrm>
            <a:off x="10515780" y="5048915"/>
            <a:ext cx="1664440" cy="575657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Prefetch using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CovP</a:t>
            </a:r>
            <a:endParaRPr kumimoji="0" lang="en-US" sz="24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347A80D-FDD6-4243-83A7-12B3D727CC02}"/>
              </a:ext>
            </a:extLst>
          </p:cNvPr>
          <p:cNvCxnSpPr>
            <a:cxnSpLocks/>
            <a:stCxn id="36" idx="3"/>
            <a:endCxn id="38" idx="1"/>
          </p:cNvCxnSpPr>
          <p:nvPr/>
        </p:nvCxnSpPr>
        <p:spPr>
          <a:xfrm flipV="1">
            <a:off x="7294019" y="3825722"/>
            <a:ext cx="168915" cy="1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1" name="Diamond 40">
            <a:extLst>
              <a:ext uri="{FF2B5EF4-FFF2-40B4-BE49-F238E27FC236}">
                <a16:creationId xmlns:a16="http://schemas.microsoft.com/office/drawing/2014/main" id="{44398AE5-76EF-ED45-993D-A4D7EFD65DD0}"/>
              </a:ext>
            </a:extLst>
          </p:cNvPr>
          <p:cNvSpPr/>
          <p:nvPr/>
        </p:nvSpPr>
        <p:spPr>
          <a:xfrm>
            <a:off x="7476569" y="1004453"/>
            <a:ext cx="2679806" cy="1572837"/>
          </a:xfrm>
          <a:prstGeom prst="diamond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b="1" kern="0" dirty="0" err="1">
                <a:solidFill>
                  <a:srgbClr val="C00000"/>
                </a:solidFill>
                <a:latin typeface="Calibri" panose="020F0502020204030204"/>
              </a:rPr>
              <a:t>Measure</a:t>
            </a:r>
            <a:r>
              <a:rPr lang="en-US" b="1" kern="0" baseline="-25000" dirty="0" err="1">
                <a:solidFill>
                  <a:srgbClr val="C00000"/>
                </a:solidFill>
                <a:latin typeface="Calibri" panose="020F0502020204030204"/>
              </a:rPr>
              <a:t>AccP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 saturated?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D5B8E4A-DF0D-4249-B79C-1C4ABAF59932}"/>
              </a:ext>
            </a:extLst>
          </p:cNvPr>
          <p:cNvCxnSpPr>
            <a:cxnSpLocks/>
            <a:stCxn id="33" idx="3"/>
            <a:endCxn id="41" idx="1"/>
          </p:cNvCxnSpPr>
          <p:nvPr/>
        </p:nvCxnSpPr>
        <p:spPr>
          <a:xfrm flipV="1">
            <a:off x="7286017" y="1790872"/>
            <a:ext cx="190552" cy="14005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2BF3F8D4-2D9C-AC44-9D1A-46DBA9388360}"/>
              </a:ext>
            </a:extLst>
          </p:cNvPr>
          <p:cNvCxnSpPr>
            <a:cxnSpLocks/>
            <a:stCxn id="41" idx="2"/>
            <a:endCxn id="34" idx="0"/>
          </p:cNvCxnSpPr>
          <p:nvPr/>
        </p:nvCxnSpPr>
        <p:spPr>
          <a:xfrm rot="16200000" flipH="1">
            <a:off x="9720160" y="1673602"/>
            <a:ext cx="730043" cy="253741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22651E54-68B0-1D40-88EE-2CAD55D5059B}"/>
              </a:ext>
            </a:extLst>
          </p:cNvPr>
          <p:cNvCxnSpPr>
            <a:cxnSpLocks/>
            <a:stCxn id="41" idx="3"/>
            <a:endCxn id="35" idx="1"/>
          </p:cNvCxnSpPr>
          <p:nvPr/>
        </p:nvCxnSpPr>
        <p:spPr>
          <a:xfrm flipV="1">
            <a:off x="10156375" y="1786044"/>
            <a:ext cx="359405" cy="482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CCF3B684-4C44-E943-A0A9-24A999ADE392}"/>
              </a:ext>
            </a:extLst>
          </p:cNvPr>
          <p:cNvCxnSpPr>
            <a:cxnSpLocks/>
            <a:stCxn id="38" idx="3"/>
            <a:endCxn id="34" idx="1"/>
          </p:cNvCxnSpPr>
          <p:nvPr/>
        </p:nvCxnSpPr>
        <p:spPr>
          <a:xfrm>
            <a:off x="10156375" y="3825722"/>
            <a:ext cx="359405" cy="239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3B8E0EC9-11BE-8543-8EF8-8BBCF4E9EC2B}"/>
              </a:ext>
            </a:extLst>
          </p:cNvPr>
          <p:cNvCxnSpPr>
            <a:cxnSpLocks/>
            <a:stCxn id="38" idx="2"/>
            <a:endCxn id="39" idx="2"/>
          </p:cNvCxnSpPr>
          <p:nvPr/>
        </p:nvCxnSpPr>
        <p:spPr>
          <a:xfrm rot="16200000" flipH="1">
            <a:off x="9555293" y="3831864"/>
            <a:ext cx="1047069" cy="2538345"/>
          </a:xfrm>
          <a:prstGeom prst="bentConnector3">
            <a:avLst>
              <a:gd name="adj1" fmla="val 121832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D02766D3-3C07-AB43-ADDA-4C103D4B36CA}"/>
              </a:ext>
            </a:extLst>
          </p:cNvPr>
          <p:cNvCxnSpPr>
            <a:cxnSpLocks/>
            <a:stCxn id="36" idx="2"/>
            <a:endCxn id="39" idx="2"/>
          </p:cNvCxnSpPr>
          <p:nvPr/>
        </p:nvCxnSpPr>
        <p:spPr>
          <a:xfrm rot="16200000" flipH="1">
            <a:off x="8223152" y="2499723"/>
            <a:ext cx="1047067" cy="5202630"/>
          </a:xfrm>
          <a:prstGeom prst="bentConnector3">
            <a:avLst>
              <a:gd name="adj1" fmla="val 121832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EC718B64-AC4B-1A45-BC26-DACA48ABF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01429"/>
              </p:ext>
            </p:extLst>
          </p:nvPr>
        </p:nvGraphicFramePr>
        <p:xfrm>
          <a:off x="-3" y="4306947"/>
          <a:ext cx="5428651" cy="949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7867">
                  <a:extLst>
                    <a:ext uri="{9D8B030D-6E8A-4147-A177-3AD203B41FA5}">
                      <a16:colId xmlns:a16="http://schemas.microsoft.com/office/drawing/2014/main" val="975676310"/>
                    </a:ext>
                  </a:extLst>
                </a:gridCol>
                <a:gridCol w="2140085">
                  <a:extLst>
                    <a:ext uri="{9D8B030D-6E8A-4147-A177-3AD203B41FA5}">
                      <a16:colId xmlns:a16="http://schemas.microsoft.com/office/drawing/2014/main" val="2137151693"/>
                    </a:ext>
                  </a:extLst>
                </a:gridCol>
                <a:gridCol w="2140699">
                  <a:extLst>
                    <a:ext uri="{9D8B030D-6E8A-4147-A177-3AD203B41FA5}">
                      <a16:colId xmlns:a16="http://schemas.microsoft.com/office/drawing/2014/main" val="2156837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PC Signature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CovP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AccP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260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0x7ffecca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1101111101111101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1000001000010000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502224"/>
                  </a:ext>
                </a:extLst>
              </a:tr>
            </a:tbl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7BABB173-6A0F-1B4F-85BB-84D51FD6CC48}"/>
              </a:ext>
            </a:extLst>
          </p:cNvPr>
          <p:cNvSpPr/>
          <p:nvPr/>
        </p:nvSpPr>
        <p:spPr>
          <a:xfrm>
            <a:off x="1183894" y="5262871"/>
            <a:ext cx="432048" cy="3499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2b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39D64AF-EC91-444F-AD0E-E6B37376175D}"/>
              </a:ext>
            </a:extLst>
          </p:cNvPr>
          <p:cNvSpPr/>
          <p:nvPr/>
        </p:nvSpPr>
        <p:spPr>
          <a:xfrm>
            <a:off x="1615942" y="5262871"/>
            <a:ext cx="432048" cy="349968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2b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E3A171-6AF4-DF4E-AA04-39E219AA94E7}"/>
              </a:ext>
            </a:extLst>
          </p:cNvPr>
          <p:cNvSpPr/>
          <p:nvPr/>
        </p:nvSpPr>
        <p:spPr>
          <a:xfrm>
            <a:off x="3305494" y="5262871"/>
            <a:ext cx="432048" cy="349968"/>
          </a:xfrm>
          <a:prstGeom prst="rect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2b</a:t>
            </a: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FBD20433-A6B2-CF45-8B8D-481B4A57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CC735DE5-F588-42B9-8FB4-3582C023D8AC}" type="slidenum">
              <a:rPr lang="en-US" smtClean="0"/>
              <a:t>12</a:t>
            </a:fld>
            <a:endParaRPr lang="en-US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05B1ABA6-6134-3941-A067-57839BC20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87" y="2628724"/>
            <a:ext cx="1930400" cy="127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C70F87-92D5-408D-8513-685BDF980AF5}"/>
              </a:ext>
            </a:extLst>
          </p:cNvPr>
          <p:cNvSpPr/>
          <p:nvPr/>
        </p:nvSpPr>
        <p:spPr>
          <a:xfrm>
            <a:off x="5354152" y="5330707"/>
            <a:ext cx="1593889" cy="7490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BW Utilization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50%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F119800-7AE4-4D11-A037-97A5F9A02E46}"/>
              </a:ext>
            </a:extLst>
          </p:cNvPr>
          <p:cNvCxnSpPr>
            <a:cxnSpLocks/>
          </p:cNvCxnSpPr>
          <p:nvPr/>
        </p:nvCxnSpPr>
        <p:spPr>
          <a:xfrm flipH="1">
            <a:off x="6151097" y="4577502"/>
            <a:ext cx="5890" cy="7460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9F5FC5F-8F23-614F-9C5E-E4BB2FBD11C4}"/>
              </a:ext>
            </a:extLst>
          </p:cNvPr>
          <p:cNvSpPr txBox="1"/>
          <p:nvPr/>
        </p:nvSpPr>
        <p:spPr>
          <a:xfrm>
            <a:off x="7294850" y="1472629"/>
            <a:ext cx="145874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89645E-BCDD-8C46-910E-D089A4372249}"/>
              </a:ext>
            </a:extLst>
          </p:cNvPr>
          <p:cNvSpPr txBox="1"/>
          <p:nvPr/>
        </p:nvSpPr>
        <p:spPr>
          <a:xfrm>
            <a:off x="10236898" y="1472628"/>
            <a:ext cx="145874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D404D0-1B5A-ED43-9048-3661DB6A7308}"/>
              </a:ext>
            </a:extLst>
          </p:cNvPr>
          <p:cNvSpPr txBox="1"/>
          <p:nvPr/>
        </p:nvSpPr>
        <p:spPr>
          <a:xfrm>
            <a:off x="7330695" y="3548722"/>
            <a:ext cx="145874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582340-C95A-8644-945F-AF0AB0F69FF2}"/>
              </a:ext>
            </a:extLst>
          </p:cNvPr>
          <p:cNvSpPr txBox="1"/>
          <p:nvPr/>
        </p:nvSpPr>
        <p:spPr>
          <a:xfrm>
            <a:off x="10199079" y="3524898"/>
            <a:ext cx="23522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F49C6D-C7C5-434B-9001-A0FE3B3DF793}"/>
              </a:ext>
            </a:extLst>
          </p:cNvPr>
          <p:cNvSpPr txBox="1"/>
          <p:nvPr/>
        </p:nvSpPr>
        <p:spPr>
          <a:xfrm>
            <a:off x="5897480" y="2676799"/>
            <a:ext cx="168316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41B043-62FB-0D46-98B7-F22C6E68C844}"/>
              </a:ext>
            </a:extLst>
          </p:cNvPr>
          <p:cNvSpPr txBox="1"/>
          <p:nvPr/>
        </p:nvSpPr>
        <p:spPr>
          <a:xfrm>
            <a:off x="5895246" y="4824039"/>
            <a:ext cx="168316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17E623-C277-614C-8863-95EEAD861234}"/>
              </a:ext>
            </a:extLst>
          </p:cNvPr>
          <p:cNvSpPr txBox="1"/>
          <p:nvPr/>
        </p:nvSpPr>
        <p:spPr>
          <a:xfrm>
            <a:off x="10201988" y="2460316"/>
            <a:ext cx="168316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3F237E3-70E3-3E47-9C69-06B0935FB4C7}"/>
              </a:ext>
            </a:extLst>
          </p:cNvPr>
          <p:cNvSpPr txBox="1"/>
          <p:nvPr/>
        </p:nvSpPr>
        <p:spPr>
          <a:xfrm>
            <a:off x="8900489" y="4673528"/>
            <a:ext cx="262647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B5169CE-B47A-455F-813D-EE0FCA5D370C}"/>
              </a:ext>
            </a:extLst>
          </p:cNvPr>
          <p:cNvSpPr txBox="1"/>
          <p:nvPr/>
        </p:nvSpPr>
        <p:spPr>
          <a:xfrm>
            <a:off x="7043704" y="5527907"/>
            <a:ext cx="145874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5870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1" grpId="0" animBg="1"/>
      <p:bldP spid="6" grpId="0" animBg="1"/>
      <p:bldP spid="2" grpId="0"/>
      <p:bldP spid="28" grpId="0"/>
      <p:bldP spid="29" grpId="0"/>
      <p:bldP spid="30" grpId="0"/>
      <p:bldP spid="31" grpId="0"/>
      <p:bldP spid="32" grpId="0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1D4156-D240-BE47-8B60-CF7C3F1C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FED490-C072-A245-86AE-BECC13D34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1"/>
            <a:ext cx="11582400" cy="838200"/>
          </a:xfrm>
        </p:spPr>
        <p:txBody>
          <a:bodyPr/>
          <a:lstStyle/>
          <a:p>
            <a:r>
              <a:rPr lang="en-US" sz="4800" b="1" dirty="0"/>
              <a:t>Outline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613632-B755-B74D-997C-C66A062736CC}"/>
              </a:ext>
            </a:extLst>
          </p:cNvPr>
          <p:cNvSpPr/>
          <p:nvPr/>
        </p:nvSpPr>
        <p:spPr>
          <a:xfrm>
            <a:off x="323936" y="1712003"/>
            <a:ext cx="1130525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1. Motivation and Observations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99EE45-F153-8544-8964-7E1077284AC1}"/>
              </a:ext>
            </a:extLst>
          </p:cNvPr>
          <p:cNvSpPr/>
          <p:nvPr/>
        </p:nvSpPr>
        <p:spPr>
          <a:xfrm>
            <a:off x="323936" y="2648107"/>
            <a:ext cx="1130525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2. </a:t>
            </a:r>
            <a:r>
              <a:rPr lang="en-US" sz="4400" u="sng" dirty="0"/>
              <a:t>D</a:t>
            </a:r>
            <a:r>
              <a:rPr lang="en-US" sz="4400" dirty="0"/>
              <a:t>ual </a:t>
            </a:r>
            <a:r>
              <a:rPr lang="en-US" sz="4400" u="sng" dirty="0"/>
              <a:t>S</a:t>
            </a:r>
            <a:r>
              <a:rPr lang="en-US" sz="4400" dirty="0"/>
              <a:t>patial </a:t>
            </a:r>
            <a:r>
              <a:rPr lang="en-US" sz="4400" u="sng" dirty="0"/>
              <a:t>Pa</a:t>
            </a:r>
            <a:r>
              <a:rPr lang="en-US" sz="4400" dirty="0"/>
              <a:t>ttern Prefe</a:t>
            </a:r>
            <a:r>
              <a:rPr lang="en-US" sz="4400" u="sng" dirty="0"/>
              <a:t>tch</a:t>
            </a:r>
            <a:r>
              <a:rPr lang="en-US" sz="4400" dirty="0"/>
              <a:t>er (</a:t>
            </a:r>
            <a:r>
              <a:rPr lang="en-US" sz="4400" dirty="0" err="1"/>
              <a:t>DSPatch</a:t>
            </a:r>
            <a:r>
              <a:rPr lang="en-US" sz="4400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E24322-842B-784B-A661-E897600BF428}"/>
              </a:ext>
            </a:extLst>
          </p:cNvPr>
          <p:cNvSpPr/>
          <p:nvPr/>
        </p:nvSpPr>
        <p:spPr>
          <a:xfrm>
            <a:off x="323936" y="3584211"/>
            <a:ext cx="11305256" cy="7200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3. Evaluation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644B81-38C4-9448-A3DC-0BE1E8BD5C07}"/>
              </a:ext>
            </a:extLst>
          </p:cNvPr>
          <p:cNvSpPr/>
          <p:nvPr/>
        </p:nvSpPr>
        <p:spPr>
          <a:xfrm>
            <a:off x="323936" y="4511796"/>
            <a:ext cx="1130525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4. Conclusion</a:t>
            </a:r>
          </a:p>
        </p:txBody>
      </p:sp>
    </p:spTree>
    <p:extLst>
      <p:ext uri="{BB962C8B-B14F-4D97-AF65-F5344CB8AC3E}">
        <p14:creationId xmlns:p14="http://schemas.microsoft.com/office/powerpoint/2010/main" val="263115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EC105A-E77F-1D40-ABDB-80F35E0E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00" y="118208"/>
            <a:ext cx="10972800" cy="837140"/>
          </a:xfrm>
        </p:spPr>
        <p:txBody>
          <a:bodyPr/>
          <a:lstStyle/>
          <a:p>
            <a:r>
              <a:rPr lang="en-US" sz="4800" b="1" dirty="0"/>
              <a:t>Evaluation Methodology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546AC0E-A572-3D43-A932-ED29512BDFC5}"/>
              </a:ext>
            </a:extLst>
          </p:cNvPr>
          <p:cNvSpPr txBox="1">
            <a:spLocks/>
          </p:cNvSpPr>
          <p:nvPr/>
        </p:nvSpPr>
        <p:spPr>
          <a:xfrm>
            <a:off x="184064" y="996838"/>
            <a:ext cx="11907417" cy="5454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  <a:defRPr sz="2400" b="0" kern="120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00559" indent="-300559" algn="l" defTabSz="609585" rtl="0" eaLnBrk="1" latinLnBrk="0" hangingPunct="1">
              <a:spcBef>
                <a:spcPts val="1600"/>
              </a:spcBef>
              <a:buFont typeface="Wingdings" charset="2"/>
              <a:buChar char="§"/>
              <a:defRPr sz="2133" kern="120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761981" indent="-304792" algn="l" defTabSz="609585" rtl="0" eaLnBrk="1" latinLnBrk="0" hangingPunct="1">
              <a:spcBef>
                <a:spcPts val="1067"/>
              </a:spcBef>
              <a:buFont typeface="Intel Clear" panose="020B0604020203020204" pitchFamily="34" charset="0"/>
              <a:buChar char="–"/>
              <a:defRPr sz="2133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93252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58907" indent="-304792" algn="l" defTabSz="609585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867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b="1" dirty="0">
                <a:solidFill>
                  <a:srgbClr val="4F71BE"/>
                </a:solidFill>
              </a:rPr>
              <a:t>Configuration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4 x86 cores @ 4 GHz, 4 wide </a:t>
            </a:r>
            <a:r>
              <a:rPr lang="en-US" sz="2000" dirty="0" err="1"/>
              <a:t>OoO</a:t>
            </a:r>
            <a:r>
              <a:rPr lang="en-US" sz="2000" dirty="0"/>
              <a:t>, 224 deep ROB entries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32KB, 8 way Data and Code L1 caches</a:t>
            </a:r>
          </a:p>
          <a:p>
            <a:pPr lvl="2">
              <a:spcBef>
                <a:spcPts val="200"/>
              </a:spcBef>
            </a:pPr>
            <a:r>
              <a:rPr lang="en-US" sz="2000" dirty="0"/>
              <a:t>PC-stride prefetcher into Data L1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256 KB L2 Cache</a:t>
            </a:r>
          </a:p>
          <a:p>
            <a:pPr lvl="2">
              <a:spcBef>
                <a:spcPts val="200"/>
              </a:spcBef>
            </a:pPr>
            <a:r>
              <a:rPr lang="en-US" sz="2000" dirty="0"/>
              <a:t>BOP, SPP, SMS, </a:t>
            </a:r>
            <a:r>
              <a:rPr lang="en-US" sz="2000" dirty="0" err="1"/>
              <a:t>DSPatch</a:t>
            </a:r>
            <a:r>
              <a:rPr lang="en-US" sz="2000" dirty="0"/>
              <a:t> evaluated @ L2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2 MB LLC/Core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Memory Configuration</a:t>
            </a:r>
          </a:p>
          <a:p>
            <a:pPr lvl="2">
              <a:spcBef>
                <a:spcPts val="200"/>
              </a:spcBef>
            </a:pPr>
            <a:r>
              <a:rPr lang="en-US" sz="2000" dirty="0"/>
              <a:t>Single Core evaluations: 1Ch-DDR4-2133MHz </a:t>
            </a:r>
          </a:p>
          <a:p>
            <a:pPr lvl="2">
              <a:spcBef>
                <a:spcPts val="200"/>
              </a:spcBef>
            </a:pPr>
            <a:r>
              <a:rPr lang="en-US" sz="2000" dirty="0"/>
              <a:t>Multi Core evaluations: 2Ch-DDR4-2133MHz</a:t>
            </a:r>
          </a:p>
          <a:p>
            <a:pPr>
              <a:spcBef>
                <a:spcPts val="200"/>
              </a:spcBef>
            </a:pPr>
            <a:endParaRPr lang="en-US" b="1" dirty="0">
              <a:solidFill>
                <a:srgbClr val="4F71BE"/>
              </a:solidFill>
            </a:endParaRPr>
          </a:p>
          <a:p>
            <a:pPr>
              <a:spcBef>
                <a:spcPts val="200"/>
              </a:spcBef>
            </a:pPr>
            <a:r>
              <a:rPr lang="en-US" b="1" dirty="0">
                <a:solidFill>
                  <a:srgbClr val="4F71BE"/>
                </a:solidFill>
              </a:rPr>
              <a:t>Workloads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Single-Core: 75 workloads spanning Cloud, Client, Server, HPC, </a:t>
            </a:r>
            <a:r>
              <a:rPr lang="en-US" sz="2000" dirty="0" err="1"/>
              <a:t>Sysmark</a:t>
            </a:r>
            <a:r>
              <a:rPr lang="en-US" sz="2000" dirty="0"/>
              <a:t>, SPEC06 and SPEC17 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Multi-Core: 42 high-MPKI homogeneous mixes, 75 heterogeneous mixes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A1BE8BE-4E53-0342-8A1A-F73BC9EC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CC735DE5-F588-42B9-8FB4-3582C023D8AC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4251F-78F5-4737-A873-5256D9B84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641" y="0"/>
            <a:ext cx="2290359" cy="163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9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EC105A-E77F-1D40-ABDB-80F35E0E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00" y="118208"/>
            <a:ext cx="10972800" cy="837140"/>
          </a:xfrm>
        </p:spPr>
        <p:txBody>
          <a:bodyPr/>
          <a:lstStyle/>
          <a:p>
            <a:r>
              <a:rPr lang="en-US" sz="4800" b="1" dirty="0" err="1"/>
              <a:t>DSPatch</a:t>
            </a:r>
            <a:r>
              <a:rPr lang="en-US" sz="4800" b="1" dirty="0"/>
              <a:t>: </a:t>
            </a:r>
            <a:r>
              <a:rPr lang="en-US" sz="3200" b="1" dirty="0"/>
              <a:t>Single-Core Performance</a:t>
            </a:r>
            <a:endParaRPr lang="en-US" sz="4800" b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2B9C212-A713-204B-B653-6B22B3A18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37832"/>
              </p:ext>
            </p:extLst>
          </p:nvPr>
        </p:nvGraphicFramePr>
        <p:xfrm>
          <a:off x="551384" y="990602"/>
          <a:ext cx="10873208" cy="5332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E2DD51-CEDA-B440-A677-39EE1D8ED7CC}"/>
              </a:ext>
            </a:extLst>
          </p:cNvPr>
          <p:cNvCxnSpPr/>
          <p:nvPr/>
        </p:nvCxnSpPr>
        <p:spPr>
          <a:xfrm flipH="1">
            <a:off x="10550768" y="2644741"/>
            <a:ext cx="432048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9BB2A6-9502-A44A-AD94-0F3311A7E4F4}"/>
              </a:ext>
            </a:extLst>
          </p:cNvPr>
          <p:cNvCxnSpPr>
            <a:cxnSpLocks/>
          </p:cNvCxnSpPr>
          <p:nvPr/>
        </p:nvCxnSpPr>
        <p:spPr>
          <a:xfrm>
            <a:off x="10766792" y="2644741"/>
            <a:ext cx="0" cy="648072"/>
          </a:xfrm>
          <a:prstGeom prst="line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CD9D030-7D15-E246-AD82-7CD664516AB3}"/>
              </a:ext>
            </a:extLst>
          </p:cNvPr>
          <p:cNvSpPr txBox="1"/>
          <p:nvPr/>
        </p:nvSpPr>
        <p:spPr>
          <a:xfrm>
            <a:off x="10257258" y="2768722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6%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A53641-107E-D64B-A905-AC37B6C105CE}"/>
              </a:ext>
            </a:extLst>
          </p:cNvPr>
          <p:cNvSpPr/>
          <p:nvPr/>
        </p:nvSpPr>
        <p:spPr>
          <a:xfrm>
            <a:off x="1542493" y="6198209"/>
            <a:ext cx="9107013" cy="64807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Standalone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DSPatch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 outperforms SPP and SMS by 1% and 3% respectively</a:t>
            </a:r>
          </a:p>
          <a:p>
            <a:pPr algn="ctr"/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DSPatch+SPP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 outperforms SPP by 6% on average   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49C0F8E-2DE4-7142-BD15-6A93C416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CC735DE5-F588-42B9-8FB4-3582C023D8AC}" type="slidenum">
              <a:rPr lang="en-US" smtClean="0"/>
              <a:t>15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89DB93-0457-4FF3-AF04-6855F0FD7A9C}"/>
              </a:ext>
            </a:extLst>
          </p:cNvPr>
          <p:cNvSpPr/>
          <p:nvPr/>
        </p:nvSpPr>
        <p:spPr>
          <a:xfrm>
            <a:off x="6945549" y="1352145"/>
            <a:ext cx="1498060" cy="3891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D79BC0-2D8B-4731-A50C-0F6963AE9390}"/>
              </a:ext>
            </a:extLst>
          </p:cNvPr>
          <p:cNvSpPr/>
          <p:nvPr/>
        </p:nvSpPr>
        <p:spPr>
          <a:xfrm>
            <a:off x="8759198" y="1368358"/>
            <a:ext cx="1498060" cy="3891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3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7" grpId="0"/>
      <p:bldP spid="8" grpId="0" uiExpand="1" build="allAtOnce" animBg="1"/>
      <p:bldP spid="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EC105A-E77F-1D40-ABDB-80F35E0E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00" y="118208"/>
            <a:ext cx="10972800" cy="837140"/>
          </a:xfrm>
        </p:spPr>
        <p:txBody>
          <a:bodyPr/>
          <a:lstStyle/>
          <a:p>
            <a:r>
              <a:rPr lang="en-US" sz="4800" b="1" dirty="0" err="1"/>
              <a:t>DSPatch</a:t>
            </a:r>
            <a:r>
              <a:rPr lang="en-US" sz="4800" b="1" dirty="0"/>
              <a:t>: </a:t>
            </a:r>
            <a:r>
              <a:rPr lang="en-US" sz="3600" b="1" dirty="0"/>
              <a:t>Performance Scaling With Bandwidth</a:t>
            </a:r>
            <a:endParaRPr lang="en-US" sz="4800" b="1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4A84A59-ADFA-2D42-8E49-9FFE4BB22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68798"/>
              </p:ext>
            </p:extLst>
          </p:nvPr>
        </p:nvGraphicFramePr>
        <p:xfrm>
          <a:off x="1487488" y="876567"/>
          <a:ext cx="8956987" cy="524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028F3E5-85C0-4748-8B9F-8F8CF1CB9C3C}"/>
              </a:ext>
            </a:extLst>
          </p:cNvPr>
          <p:cNvSpPr/>
          <p:nvPr/>
        </p:nvSpPr>
        <p:spPr>
          <a:xfrm>
            <a:off x="2936617" y="3533844"/>
            <a:ext cx="1002260" cy="286439"/>
          </a:xfrm>
          <a:prstGeom prst="roundRect">
            <a:avLst/>
          </a:pr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1ch-1600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EEDE745-88BB-CC4E-AA3D-9BED595A3C81}"/>
              </a:ext>
            </a:extLst>
          </p:cNvPr>
          <p:cNvSpPr/>
          <p:nvPr/>
        </p:nvSpPr>
        <p:spPr>
          <a:xfrm>
            <a:off x="3558955" y="2834891"/>
            <a:ext cx="1002260" cy="286439"/>
          </a:xfrm>
          <a:prstGeom prst="roundRect">
            <a:avLst/>
          </a:pr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1ch-2133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F17BC77-FBAE-2C4C-A459-AE0A6FD79305}"/>
              </a:ext>
            </a:extLst>
          </p:cNvPr>
          <p:cNvSpPr/>
          <p:nvPr/>
        </p:nvSpPr>
        <p:spPr>
          <a:xfrm>
            <a:off x="4762343" y="2548452"/>
            <a:ext cx="1002260" cy="286439"/>
          </a:xfrm>
          <a:prstGeom prst="roundRect">
            <a:avLst/>
          </a:pr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1ch-2400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27A41CF-CDB5-5E4A-9576-D0A1AB2BC187}"/>
              </a:ext>
            </a:extLst>
          </p:cNvPr>
          <p:cNvSpPr/>
          <p:nvPr/>
        </p:nvSpPr>
        <p:spPr>
          <a:xfrm>
            <a:off x="6167527" y="4319411"/>
            <a:ext cx="988118" cy="286439"/>
          </a:xfrm>
          <a:prstGeom prst="roundRect">
            <a:avLst/>
          </a:pr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2ch-1600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1FAD6F2-1475-874D-90A9-E1E9413312E6}"/>
              </a:ext>
            </a:extLst>
          </p:cNvPr>
          <p:cNvSpPr/>
          <p:nvPr/>
        </p:nvSpPr>
        <p:spPr>
          <a:xfrm>
            <a:off x="8065843" y="4108269"/>
            <a:ext cx="988118" cy="286439"/>
          </a:xfrm>
          <a:prstGeom prst="roundRect">
            <a:avLst/>
          </a:pr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2ch-2133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A34D4A6-E475-2344-B9E4-6D94E28B5B0E}"/>
              </a:ext>
            </a:extLst>
          </p:cNvPr>
          <p:cNvSpPr/>
          <p:nvPr/>
        </p:nvSpPr>
        <p:spPr>
          <a:xfrm>
            <a:off x="9163136" y="4072496"/>
            <a:ext cx="988118" cy="286439"/>
          </a:xfrm>
          <a:prstGeom prst="roundRect">
            <a:avLst/>
          </a:pr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2ch-2400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9A507D3-DEF9-B24B-8482-6F05EF6620D7}"/>
              </a:ext>
            </a:extLst>
          </p:cNvPr>
          <p:cNvSpPr/>
          <p:nvPr/>
        </p:nvSpPr>
        <p:spPr>
          <a:xfrm>
            <a:off x="4507165" y="3180937"/>
            <a:ext cx="246426" cy="107055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9D2AE5C-067F-1D44-8216-16727E8EFFAD}"/>
              </a:ext>
            </a:extLst>
          </p:cNvPr>
          <p:cNvSpPr/>
          <p:nvPr/>
        </p:nvSpPr>
        <p:spPr>
          <a:xfrm>
            <a:off x="9661370" y="2007910"/>
            <a:ext cx="246426" cy="181237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11DCB9-AFE4-D342-830A-DF274A356F5E}"/>
              </a:ext>
            </a:extLst>
          </p:cNvPr>
          <p:cNvSpPr txBox="1"/>
          <p:nvPr/>
        </p:nvSpPr>
        <p:spPr>
          <a:xfrm>
            <a:off x="4739714" y="3533844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8B30E9-4089-8540-B628-BF5DC6C28092}"/>
              </a:ext>
            </a:extLst>
          </p:cNvPr>
          <p:cNvSpPr txBox="1"/>
          <p:nvPr/>
        </p:nvSpPr>
        <p:spPr>
          <a:xfrm>
            <a:off x="8901266" y="2914097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10%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70C715-796B-634E-86D9-3936FBF34252}"/>
              </a:ext>
            </a:extLst>
          </p:cNvPr>
          <p:cNvSpPr/>
          <p:nvPr/>
        </p:nvSpPr>
        <p:spPr>
          <a:xfrm>
            <a:off x="685265" y="6244437"/>
            <a:ext cx="10821470" cy="60620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DSPatch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 performance scales well with increase in memory bandwidth</a:t>
            </a:r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E5CCFDE4-EBDF-F94C-AFB5-64D5F3C0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CC735DE5-F588-42B9-8FB4-3582C023D8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EC105A-E77F-1D40-ABDB-80F35E0E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00" y="118208"/>
            <a:ext cx="10972800" cy="837140"/>
          </a:xfrm>
        </p:spPr>
        <p:txBody>
          <a:bodyPr/>
          <a:lstStyle/>
          <a:p>
            <a:r>
              <a:rPr lang="en-US" sz="5400" b="1" dirty="0" err="1"/>
              <a:t>DSPatch</a:t>
            </a:r>
            <a:r>
              <a:rPr lang="en-US" sz="5400" b="1" dirty="0"/>
              <a:t>:</a:t>
            </a:r>
            <a:r>
              <a:rPr lang="en-US" sz="3200" b="1" dirty="0"/>
              <a:t> Multi-Core Performance</a:t>
            </a:r>
            <a:endParaRPr lang="en-US" sz="5400" b="1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B328B68-15AF-B742-8136-E1D68FEEC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136658"/>
              </p:ext>
            </p:extLst>
          </p:nvPr>
        </p:nvGraphicFramePr>
        <p:xfrm>
          <a:off x="435833" y="952150"/>
          <a:ext cx="11109959" cy="5195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E51C9C-0686-7D46-903B-ECFAD5BB83C9}"/>
              </a:ext>
            </a:extLst>
          </p:cNvPr>
          <p:cNvCxnSpPr/>
          <p:nvPr/>
        </p:nvCxnSpPr>
        <p:spPr>
          <a:xfrm flipH="1">
            <a:off x="5332377" y="3201954"/>
            <a:ext cx="432048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FD7FA1-09D8-7448-8E24-FF7819759935}"/>
              </a:ext>
            </a:extLst>
          </p:cNvPr>
          <p:cNvCxnSpPr>
            <a:cxnSpLocks/>
          </p:cNvCxnSpPr>
          <p:nvPr/>
        </p:nvCxnSpPr>
        <p:spPr>
          <a:xfrm>
            <a:off x="5548401" y="3201954"/>
            <a:ext cx="0" cy="792088"/>
          </a:xfrm>
          <a:prstGeom prst="line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F355A5-FBD9-2749-9FBD-4C8F5DCF1D33}"/>
              </a:ext>
            </a:extLst>
          </p:cNvPr>
          <p:cNvCxnSpPr/>
          <p:nvPr/>
        </p:nvCxnSpPr>
        <p:spPr>
          <a:xfrm flipH="1">
            <a:off x="10166641" y="1387066"/>
            <a:ext cx="432048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65EC4C-3BD1-C340-93E1-3AA17C825F0C}"/>
              </a:ext>
            </a:extLst>
          </p:cNvPr>
          <p:cNvCxnSpPr>
            <a:cxnSpLocks/>
          </p:cNvCxnSpPr>
          <p:nvPr/>
        </p:nvCxnSpPr>
        <p:spPr>
          <a:xfrm>
            <a:off x="10382665" y="1387066"/>
            <a:ext cx="0" cy="1542396"/>
          </a:xfrm>
          <a:prstGeom prst="line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611369-075D-B645-A2D4-0E370D668E30}"/>
              </a:ext>
            </a:extLst>
          </p:cNvPr>
          <p:cNvSpPr txBox="1"/>
          <p:nvPr/>
        </p:nvSpPr>
        <p:spPr>
          <a:xfrm>
            <a:off x="4626354" y="3367166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7.4%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574FA0-22DE-5B4A-BF93-15C88F702F2B}"/>
              </a:ext>
            </a:extLst>
          </p:cNvPr>
          <p:cNvSpPr txBox="1"/>
          <p:nvPr/>
        </p:nvSpPr>
        <p:spPr>
          <a:xfrm>
            <a:off x="9277875" y="1675709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15.1%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CAFA86-AEA6-154C-A7E1-363327FB92F6}"/>
              </a:ext>
            </a:extLst>
          </p:cNvPr>
          <p:cNvSpPr/>
          <p:nvPr/>
        </p:nvSpPr>
        <p:spPr>
          <a:xfrm>
            <a:off x="656547" y="6240649"/>
            <a:ext cx="10215755" cy="5992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DSPatch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 performs well in bandwidth-constrained multi-core scenarios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E6E280F3-001C-0940-BBEC-FBF23EB5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CC735DE5-F588-42B9-8FB4-3582C023D8AC}" type="slidenum">
              <a:rPr lang="en-US" smtClean="0"/>
              <a:t>17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DA0C5-5007-429D-9052-6DBA69D37D8C}"/>
              </a:ext>
            </a:extLst>
          </p:cNvPr>
          <p:cNvCxnSpPr/>
          <p:nvPr/>
        </p:nvCxnSpPr>
        <p:spPr>
          <a:xfrm flipH="1">
            <a:off x="2894633" y="2994566"/>
            <a:ext cx="432048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3D7E64-1135-4109-977F-807C86ED9950}"/>
              </a:ext>
            </a:extLst>
          </p:cNvPr>
          <p:cNvCxnSpPr>
            <a:cxnSpLocks/>
          </p:cNvCxnSpPr>
          <p:nvPr/>
        </p:nvCxnSpPr>
        <p:spPr>
          <a:xfrm flipH="1">
            <a:off x="3110657" y="2994566"/>
            <a:ext cx="1604" cy="603431"/>
          </a:xfrm>
          <a:prstGeom prst="line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DB7BAB4-E9AD-4D38-A24B-153D8FC32B6E}"/>
              </a:ext>
            </a:extLst>
          </p:cNvPr>
          <p:cNvSpPr txBox="1"/>
          <p:nvPr/>
        </p:nvSpPr>
        <p:spPr>
          <a:xfrm>
            <a:off x="2188610" y="2971121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5.9%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63B178-C463-4E6E-B78D-4D233C9E3E14}"/>
              </a:ext>
            </a:extLst>
          </p:cNvPr>
          <p:cNvCxnSpPr/>
          <p:nvPr/>
        </p:nvCxnSpPr>
        <p:spPr>
          <a:xfrm flipH="1">
            <a:off x="7716310" y="2533417"/>
            <a:ext cx="432048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1FF0CA-4AF6-496A-A5DF-8E7A5B878E10}"/>
              </a:ext>
            </a:extLst>
          </p:cNvPr>
          <p:cNvCxnSpPr>
            <a:cxnSpLocks/>
          </p:cNvCxnSpPr>
          <p:nvPr/>
        </p:nvCxnSpPr>
        <p:spPr>
          <a:xfrm>
            <a:off x="7932334" y="2533417"/>
            <a:ext cx="0" cy="792088"/>
          </a:xfrm>
          <a:prstGeom prst="line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6154FB5-B616-4003-A52D-DCD3624A94CE}"/>
              </a:ext>
            </a:extLst>
          </p:cNvPr>
          <p:cNvSpPr txBox="1"/>
          <p:nvPr/>
        </p:nvSpPr>
        <p:spPr>
          <a:xfrm>
            <a:off x="7010287" y="2698629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7.9%</a:t>
            </a:r>
          </a:p>
        </p:txBody>
      </p:sp>
    </p:spTree>
    <p:extLst>
      <p:ext uri="{BB962C8B-B14F-4D97-AF65-F5344CB8AC3E}">
        <p14:creationId xmlns:p14="http://schemas.microsoft.com/office/powerpoint/2010/main" val="383098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EC105A-E77F-1D40-ABDB-80F35E0E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00" y="118208"/>
            <a:ext cx="10972800" cy="837140"/>
          </a:xfrm>
        </p:spPr>
        <p:txBody>
          <a:bodyPr/>
          <a:lstStyle/>
          <a:p>
            <a:r>
              <a:rPr lang="en-US" sz="5400" b="1" dirty="0" err="1"/>
              <a:t>DSPatch</a:t>
            </a:r>
            <a:r>
              <a:rPr lang="en-US" sz="5400" b="1" dirty="0"/>
              <a:t>:</a:t>
            </a:r>
            <a:r>
              <a:rPr lang="en-US" sz="3600" b="1" dirty="0"/>
              <a:t> Hardware Storage</a:t>
            </a:r>
            <a:endParaRPr lang="en-US" sz="5400" b="1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FAEEF89-C563-5D41-97CB-39369B0F6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862492"/>
              </p:ext>
            </p:extLst>
          </p:nvPr>
        </p:nvGraphicFramePr>
        <p:xfrm>
          <a:off x="2031999" y="2032845"/>
          <a:ext cx="8128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846">
                  <a:extLst>
                    <a:ext uri="{9D8B030D-6E8A-4147-A177-3AD203B41FA5}">
                      <a16:colId xmlns:a16="http://schemas.microsoft.com/office/drawing/2014/main" val="2936337106"/>
                    </a:ext>
                  </a:extLst>
                </a:gridCol>
                <a:gridCol w="2239578">
                  <a:extLst>
                    <a:ext uri="{9D8B030D-6E8A-4147-A177-3AD203B41FA5}">
                      <a16:colId xmlns:a16="http://schemas.microsoft.com/office/drawing/2014/main" val="391748647"/>
                    </a:ext>
                  </a:extLst>
                </a:gridCol>
                <a:gridCol w="2279576">
                  <a:extLst>
                    <a:ext uri="{9D8B030D-6E8A-4147-A177-3AD203B41FA5}">
                      <a16:colId xmlns:a16="http://schemas.microsoft.com/office/drawing/2014/main" val="42788915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09561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Size Per Entry (in bytes)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No. of Entries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Size (in KB)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687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19.75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1.23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275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9.5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2.375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07122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3.6 KB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066335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71899D5-73F2-9447-8710-AE802D6F0A63}"/>
              </a:ext>
            </a:extLst>
          </p:cNvPr>
          <p:cNvSpPr/>
          <p:nvPr/>
        </p:nvSpPr>
        <p:spPr>
          <a:xfrm>
            <a:off x="2285999" y="5304902"/>
            <a:ext cx="7620000" cy="74342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DSPatch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 is an order of magnitude smaller than SMS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and takes only 2/3rd storage of SPP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7342835-5936-4141-9C5C-0E874C48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CC735DE5-F588-42B9-8FB4-3582C023D8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EC105A-E77F-1D40-ABDB-80F35E0E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00" y="118208"/>
            <a:ext cx="10972800" cy="837140"/>
          </a:xfrm>
        </p:spPr>
        <p:txBody>
          <a:bodyPr/>
          <a:lstStyle/>
          <a:p>
            <a:r>
              <a:rPr lang="en-US" sz="4800" b="1" dirty="0"/>
              <a:t>More In Paper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1D0C5B-0D7F-9940-BAFC-100C5B4A2D1B}"/>
              </a:ext>
            </a:extLst>
          </p:cNvPr>
          <p:cNvSpPr txBox="1">
            <a:spLocks/>
          </p:cNvSpPr>
          <p:nvPr/>
        </p:nvSpPr>
        <p:spPr>
          <a:xfrm>
            <a:off x="304800" y="1143000"/>
            <a:ext cx="11582400" cy="5061390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  <a:defRPr sz="2400" b="0" kern="120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00559" indent="-300559" algn="l" defTabSz="609585" rtl="0" eaLnBrk="1" latinLnBrk="0" hangingPunct="1">
              <a:spcBef>
                <a:spcPts val="1600"/>
              </a:spcBef>
              <a:buFont typeface="Wingdings" charset="2"/>
              <a:buChar char="§"/>
              <a:defRPr sz="2133" kern="120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761981" indent="-304792" algn="l" defTabSz="609585" rtl="0" eaLnBrk="1" latinLnBrk="0" hangingPunct="1">
              <a:spcBef>
                <a:spcPts val="1067"/>
              </a:spcBef>
              <a:buFont typeface="Intel Clear" panose="020B0604020203020204" pitchFamily="34" charset="0"/>
              <a:buChar char="–"/>
              <a:defRPr sz="2133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93252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58907" indent="-304792" algn="l" defTabSz="609585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867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3200" b="1" dirty="0"/>
              <a:t>Design optimizations</a:t>
            </a:r>
            <a:endParaRPr lang="en-US" sz="3200" dirty="0"/>
          </a:p>
          <a:p>
            <a:pPr lvl="1">
              <a:spcBef>
                <a:spcPts val="200"/>
              </a:spcBef>
            </a:pPr>
            <a:r>
              <a:rPr lang="en-US" sz="2800" dirty="0"/>
              <a:t>Bit-pattern compression (Reduce storage)</a:t>
            </a:r>
          </a:p>
          <a:p>
            <a:pPr lvl="1">
              <a:spcBef>
                <a:spcPts val="200"/>
              </a:spcBef>
            </a:pPr>
            <a:r>
              <a:rPr lang="en-US" sz="2800" dirty="0"/>
              <a:t>Multiple triggers per 4KB page (Increase coverage)</a:t>
            </a:r>
          </a:p>
          <a:p>
            <a:pPr lvl="1">
              <a:spcBef>
                <a:spcPts val="200"/>
              </a:spcBef>
            </a:pPr>
            <a:endParaRPr lang="en-US" sz="2800" dirty="0"/>
          </a:p>
          <a:p>
            <a:pPr>
              <a:spcBef>
                <a:spcPts val="200"/>
              </a:spcBef>
            </a:pPr>
            <a:r>
              <a:rPr lang="en-US" sz="3200" b="1" dirty="0"/>
              <a:t>Results</a:t>
            </a:r>
            <a:endParaRPr lang="en-US" sz="2800" dirty="0"/>
          </a:p>
          <a:p>
            <a:pPr lvl="1">
              <a:spcBef>
                <a:spcPts val="200"/>
              </a:spcBef>
            </a:pPr>
            <a:r>
              <a:rPr lang="en-US" sz="2800" dirty="0"/>
              <a:t>Breakdown of coverage and accuracy of </a:t>
            </a:r>
            <a:r>
              <a:rPr lang="en-US" sz="2800" dirty="0" err="1"/>
              <a:t>DSPatch</a:t>
            </a:r>
            <a:endParaRPr lang="en-US" sz="2800" dirty="0"/>
          </a:p>
          <a:p>
            <a:pPr lvl="1">
              <a:spcBef>
                <a:spcPts val="200"/>
              </a:spcBef>
            </a:pPr>
            <a:r>
              <a:rPr lang="en-US" sz="2800" dirty="0"/>
              <a:t>Performance comparison of ISO-sized adjunct prefetchers</a:t>
            </a:r>
          </a:p>
          <a:p>
            <a:pPr lvl="1">
              <a:spcBef>
                <a:spcPts val="200"/>
              </a:spcBef>
            </a:pPr>
            <a:r>
              <a:rPr lang="en-US" sz="2800" dirty="0"/>
              <a:t>Contribution of </a:t>
            </a:r>
            <a:r>
              <a:rPr lang="en-US" sz="2800" i="1" dirty="0"/>
              <a:t>Coverage vs. Accuracy</a:t>
            </a:r>
            <a:r>
              <a:rPr lang="en-US" sz="2800" dirty="0"/>
              <a:t> biased patterns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EB02C0E-4490-A64F-BAB4-2D0A7A29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CC735DE5-F588-42B9-8FB4-3582C023D8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7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F76699-C9C0-4A48-BA04-16AA058A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55" y="157648"/>
            <a:ext cx="10972800" cy="658720"/>
          </a:xfrm>
        </p:spPr>
        <p:txBody>
          <a:bodyPr/>
          <a:lstStyle/>
          <a:p>
            <a:r>
              <a:rPr lang="en-US" sz="4800" b="1" dirty="0"/>
              <a:t>Summary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65BB97-715A-9F4B-9FB1-9C85090BCFEC}"/>
              </a:ext>
            </a:extLst>
          </p:cNvPr>
          <p:cNvSpPr txBox="1">
            <a:spLocks/>
          </p:cNvSpPr>
          <p:nvPr/>
        </p:nvSpPr>
        <p:spPr>
          <a:xfrm>
            <a:off x="339854" y="946412"/>
            <a:ext cx="7472895" cy="5254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  <a:defRPr sz="2400" b="0" kern="120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00559" indent="-300559" algn="l" defTabSz="609585" rtl="0" eaLnBrk="1" latinLnBrk="0" hangingPunct="1">
              <a:spcBef>
                <a:spcPts val="1600"/>
              </a:spcBef>
              <a:buFont typeface="Wingdings" charset="2"/>
              <a:buChar char="§"/>
              <a:defRPr sz="2133" kern="120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761981" indent="-304792" algn="l" defTabSz="609585" rtl="0" eaLnBrk="1" latinLnBrk="0" hangingPunct="1">
              <a:spcBef>
                <a:spcPts val="1067"/>
              </a:spcBef>
              <a:buFont typeface="Intel Clear" panose="020B0604020203020204" pitchFamily="34" charset="0"/>
              <a:buChar char="–"/>
              <a:defRPr sz="2133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93252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58907" indent="-304792" algn="l" defTabSz="609585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867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b="1" dirty="0">
                <a:solidFill>
                  <a:schemeClr val="tx2"/>
                </a:solidFill>
              </a:rPr>
              <a:t>Motivation</a:t>
            </a:r>
            <a:r>
              <a:rPr lang="en-US" sz="2000" dirty="0"/>
              <a:t>: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0071C5"/>
                </a:solidFill>
              </a:rPr>
              <a:t>DRAM bandwidth increases with every generation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0071C5"/>
                </a:solidFill>
              </a:rPr>
              <a:t>Prefetchers need to adapt to effectively utilize this resource</a:t>
            </a:r>
          </a:p>
          <a:p>
            <a:pPr marL="0" lvl="1"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sz="2400" b="1" dirty="0"/>
              <a:t>Challenge: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sz="2000" i="1" dirty="0">
                <a:solidFill>
                  <a:srgbClr val="0071C5"/>
                </a:solidFill>
              </a:rPr>
              <a:t>Significantly boost</a:t>
            </a:r>
            <a:r>
              <a:rPr lang="en-US" sz="2000" b="1" dirty="0">
                <a:solidFill>
                  <a:srgbClr val="0071C5"/>
                </a:solidFill>
              </a:rPr>
              <a:t> </a:t>
            </a:r>
            <a:r>
              <a:rPr lang="en-US" sz="2000" b="1" i="1" dirty="0">
                <a:solidFill>
                  <a:srgbClr val="0071C5"/>
                </a:solidFill>
              </a:rPr>
              <a:t>Coverage</a:t>
            </a:r>
            <a:r>
              <a:rPr lang="en-US" sz="2000" dirty="0">
                <a:solidFill>
                  <a:srgbClr val="0071C5"/>
                </a:solidFill>
              </a:rPr>
              <a:t> </a:t>
            </a:r>
            <a:r>
              <a:rPr lang="en-US" sz="2000" b="1" dirty="0">
                <a:solidFill>
                  <a:srgbClr val="0071C5"/>
                </a:solidFill>
              </a:rPr>
              <a:t>AND</a:t>
            </a:r>
            <a:r>
              <a:rPr lang="en-US" sz="2000" dirty="0">
                <a:solidFill>
                  <a:srgbClr val="0071C5"/>
                </a:solidFill>
              </a:rPr>
              <a:t> 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sz="2000" i="1" dirty="0">
                <a:solidFill>
                  <a:srgbClr val="0071C5"/>
                </a:solidFill>
              </a:rPr>
              <a:t>Simultaneously optimize</a:t>
            </a:r>
            <a:r>
              <a:rPr lang="en-US" sz="2000" b="1" dirty="0">
                <a:solidFill>
                  <a:srgbClr val="0071C5"/>
                </a:solidFill>
              </a:rPr>
              <a:t> </a:t>
            </a:r>
            <a:r>
              <a:rPr lang="en-US" sz="2000" dirty="0">
                <a:solidFill>
                  <a:srgbClr val="0071C5"/>
                </a:solidFill>
              </a:rPr>
              <a:t>for</a:t>
            </a:r>
            <a:r>
              <a:rPr lang="en-US" sz="2000" b="1" dirty="0">
                <a:solidFill>
                  <a:srgbClr val="0071C5"/>
                </a:solidFill>
              </a:rPr>
              <a:t> </a:t>
            </a:r>
            <a:r>
              <a:rPr lang="en-US" sz="2000" b="1" i="1" dirty="0">
                <a:solidFill>
                  <a:srgbClr val="0071C5"/>
                </a:solidFill>
              </a:rPr>
              <a:t>Accuracy</a:t>
            </a:r>
          </a:p>
          <a:p>
            <a:pPr marL="0" lvl="1"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sz="2400" b="1" dirty="0"/>
              <a:t>Dual Spatial Pattern Prefetcher (</a:t>
            </a:r>
            <a:r>
              <a:rPr lang="en-US" sz="2400" b="1" dirty="0" err="1"/>
              <a:t>DSPatch</a:t>
            </a:r>
            <a:r>
              <a:rPr lang="en-US" sz="2400" b="1" dirty="0"/>
              <a:t>)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0071C5"/>
                </a:solidFill>
              </a:rPr>
              <a:t>Simultaneously learn </a:t>
            </a:r>
            <a:r>
              <a:rPr lang="en-US" sz="2400" b="1" i="1" dirty="0">
                <a:solidFill>
                  <a:srgbClr val="0071C5"/>
                </a:solidFill>
              </a:rPr>
              <a:t>two</a:t>
            </a:r>
            <a:r>
              <a:rPr lang="en-US" sz="2000" dirty="0">
                <a:solidFill>
                  <a:srgbClr val="0071C5"/>
                </a:solidFill>
              </a:rPr>
              <a:t> spatial bit-pattern representations of program accesses per page</a:t>
            </a:r>
          </a:p>
          <a:p>
            <a:pPr lvl="2">
              <a:lnSpc>
                <a:spcPct val="12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0071C5"/>
                </a:solidFill>
              </a:rPr>
              <a:t>Coverage-biased (</a:t>
            </a:r>
            <a:r>
              <a:rPr lang="en-US" sz="2000" dirty="0" err="1">
                <a:solidFill>
                  <a:srgbClr val="0071C5"/>
                </a:solidFill>
              </a:rPr>
              <a:t>CovP</a:t>
            </a:r>
            <a:r>
              <a:rPr lang="en-US" sz="2000" dirty="0">
                <a:solidFill>
                  <a:srgbClr val="0071C5"/>
                </a:solidFill>
              </a:rPr>
              <a:t>)</a:t>
            </a:r>
          </a:p>
          <a:p>
            <a:pPr lvl="2">
              <a:lnSpc>
                <a:spcPct val="12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0071C5"/>
                </a:solidFill>
              </a:rPr>
              <a:t>Accuracy-biased (</a:t>
            </a:r>
            <a:r>
              <a:rPr lang="en-US" sz="2000" dirty="0" err="1">
                <a:solidFill>
                  <a:srgbClr val="0071C5"/>
                </a:solidFill>
              </a:rPr>
              <a:t>AccP</a:t>
            </a:r>
            <a:r>
              <a:rPr lang="en-US" sz="2000" dirty="0">
                <a:solidFill>
                  <a:srgbClr val="0071C5"/>
                </a:solidFill>
              </a:rPr>
              <a:t>)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0071C5"/>
                </a:solidFill>
              </a:rPr>
              <a:t>Predict </a:t>
            </a:r>
            <a:r>
              <a:rPr lang="en-US" sz="2400" b="1" i="1" dirty="0">
                <a:solidFill>
                  <a:srgbClr val="0071C5"/>
                </a:solidFill>
              </a:rPr>
              <a:t>one</a:t>
            </a:r>
            <a:r>
              <a:rPr lang="en-US" sz="2000" dirty="0">
                <a:solidFill>
                  <a:srgbClr val="0071C5"/>
                </a:solidFill>
              </a:rPr>
              <a:t> of the patterns based on current DRAM bandwidth headroom </a:t>
            </a:r>
          </a:p>
          <a:p>
            <a:pPr marL="0" lvl="1" indent="0">
              <a:lnSpc>
                <a:spcPct val="120000"/>
              </a:lnSpc>
              <a:spcBef>
                <a:spcPts val="100"/>
              </a:spcBef>
              <a:buNone/>
            </a:pPr>
            <a:endParaRPr lang="en-US" sz="2000" b="1" i="1" dirty="0">
              <a:solidFill>
                <a:srgbClr val="0071C5"/>
              </a:solidFill>
            </a:endParaRPr>
          </a:p>
          <a:p>
            <a:pPr marL="0" lvl="1" indent="0">
              <a:lnSpc>
                <a:spcPct val="120000"/>
              </a:lnSpc>
              <a:spcBef>
                <a:spcPts val="100"/>
              </a:spcBef>
              <a:buNone/>
            </a:pPr>
            <a:endParaRPr lang="en-US" sz="2000" b="1" i="1" dirty="0">
              <a:solidFill>
                <a:srgbClr val="0071C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1DB6C8-FDCA-6648-8593-21C66EC2A8CA}"/>
              </a:ext>
            </a:extLst>
          </p:cNvPr>
          <p:cNvSpPr txBox="1"/>
          <p:nvPr/>
        </p:nvSpPr>
        <p:spPr>
          <a:xfrm>
            <a:off x="7529559" y="4273847"/>
            <a:ext cx="46209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</a:rPr>
              <a:t>6% average speedup </a:t>
            </a:r>
            <a:r>
              <a:rPr lang="en-US" sz="2000" dirty="0">
                <a:solidFill>
                  <a:srgbClr val="0071C5"/>
                </a:solidFill>
                <a:cs typeface="Arial" panose="020B0604020202020204" pitchFamily="34" charset="0"/>
              </a:rPr>
              <a:t>over baseline with PC-stride @ L1 and SPP @ L2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</a:rPr>
              <a:t>10% average speedup </a:t>
            </a:r>
            <a:r>
              <a:rPr lang="en-US" sz="2000" dirty="0">
                <a:solidFill>
                  <a:srgbClr val="0071C5"/>
                </a:solidFill>
                <a:cs typeface="Arial" panose="020B0604020202020204" pitchFamily="34" charset="0"/>
              </a:rPr>
              <a:t>when   DRAM bandwidth is doubled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</a:rPr>
              <a:t>Only 3.6 KB </a:t>
            </a:r>
            <a:r>
              <a:rPr lang="en-US" sz="2000" dirty="0">
                <a:solidFill>
                  <a:srgbClr val="0071C5"/>
                </a:solidFill>
                <a:cs typeface="Arial" panose="020B0604020202020204" pitchFamily="34" charset="0"/>
              </a:rPr>
              <a:t>of hardware storage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407A2-383C-2940-AEAC-69C2BBE68768}"/>
              </a:ext>
            </a:extLst>
          </p:cNvPr>
          <p:cNvSpPr txBox="1"/>
          <p:nvPr/>
        </p:nvSpPr>
        <p:spPr>
          <a:xfrm>
            <a:off x="8332525" y="3035060"/>
            <a:ext cx="1521722" cy="769441"/>
          </a:xfrm>
          <a:prstGeom prst="rect">
            <a:avLst/>
          </a:prstGeom>
          <a:solidFill>
            <a:srgbClr val="003C7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BW</a:t>
            </a:r>
          </a:p>
          <a:p>
            <a:r>
              <a:rPr lang="en-US" dirty="0"/>
              <a:t>utilization</a:t>
            </a:r>
          </a:p>
        </p:txBody>
      </p:sp>
      <p:sp>
        <p:nvSpPr>
          <p:cNvPr id="10" name="Trapezoid 39">
            <a:extLst>
              <a:ext uri="{FF2B5EF4-FFF2-40B4-BE49-F238E27FC236}">
                <a16:creationId xmlns:a16="http://schemas.microsoft.com/office/drawing/2014/main" id="{81A61CE0-E18D-B14A-B110-FF63A3E277DE}"/>
              </a:ext>
            </a:extLst>
          </p:cNvPr>
          <p:cNvSpPr/>
          <p:nvPr/>
        </p:nvSpPr>
        <p:spPr>
          <a:xfrm rot="5400000">
            <a:off x="9947815" y="1865702"/>
            <a:ext cx="1230531" cy="519775"/>
          </a:xfrm>
          <a:prstGeom prst="trapezoid">
            <a:avLst>
              <a:gd name="adj" fmla="val 5307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469C4248-AB7C-9F40-A6EE-A87C28720303}"/>
              </a:ext>
            </a:extLst>
          </p:cNvPr>
          <p:cNvCxnSpPr>
            <a:cxnSpLocks/>
            <a:stCxn id="9" idx="3"/>
            <a:endCxn id="10" idx="3"/>
          </p:cNvCxnSpPr>
          <p:nvPr/>
        </p:nvCxnSpPr>
        <p:spPr>
          <a:xfrm flipV="1">
            <a:off x="9854247" y="2602920"/>
            <a:ext cx="708833" cy="816861"/>
          </a:xfrm>
          <a:prstGeom prst="bentConnector2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F66644-2A42-604F-9F4D-68A133CA1F4E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10822968" y="2125590"/>
            <a:ext cx="608025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104490-AD1F-9E44-97B7-8ABFABE0120A}"/>
              </a:ext>
            </a:extLst>
          </p:cNvPr>
          <p:cNvSpPr txBox="1"/>
          <p:nvPr/>
        </p:nvSpPr>
        <p:spPr>
          <a:xfrm>
            <a:off x="8647816" y="1592698"/>
            <a:ext cx="876812" cy="430887"/>
          </a:xfrm>
          <a:prstGeom prst="rect">
            <a:avLst/>
          </a:prstGeom>
          <a:solidFill>
            <a:srgbClr val="003C7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CovP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11B51B-24FE-244A-B9F8-C1A810CF00B7}"/>
              </a:ext>
            </a:extLst>
          </p:cNvPr>
          <p:cNvSpPr txBox="1"/>
          <p:nvPr/>
        </p:nvSpPr>
        <p:spPr>
          <a:xfrm>
            <a:off x="8654980" y="2249622"/>
            <a:ext cx="876812" cy="430887"/>
          </a:xfrm>
          <a:prstGeom prst="rect">
            <a:avLst/>
          </a:prstGeom>
          <a:solidFill>
            <a:srgbClr val="003C7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AccP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FAC722-D8A0-874D-9941-B78AB0248A9B}"/>
              </a:ext>
            </a:extLst>
          </p:cNvPr>
          <p:cNvCxnSpPr>
            <a:stCxn id="13" idx="3"/>
          </p:cNvCxnSpPr>
          <p:nvPr/>
        </p:nvCxnSpPr>
        <p:spPr>
          <a:xfrm flipV="1">
            <a:off x="9524628" y="1808141"/>
            <a:ext cx="778565" cy="1"/>
          </a:xfrm>
          <a:prstGeom prst="line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3EB491-27F2-304A-BA8D-5219CE40D8DA}"/>
              </a:ext>
            </a:extLst>
          </p:cNvPr>
          <p:cNvCxnSpPr/>
          <p:nvPr/>
        </p:nvCxnSpPr>
        <p:spPr>
          <a:xfrm flipV="1">
            <a:off x="9538554" y="2463096"/>
            <a:ext cx="778565" cy="1"/>
          </a:xfrm>
          <a:prstGeom prst="line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EB17F1BC-7BA2-984D-9EE6-7ECB6B44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CC735DE5-F588-42B9-8FB4-3582C023D8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8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1D4156-D240-BE47-8B60-CF7C3F1C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FED490-C072-A245-86AE-BECC13D34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1"/>
            <a:ext cx="11582400" cy="838200"/>
          </a:xfrm>
        </p:spPr>
        <p:txBody>
          <a:bodyPr/>
          <a:lstStyle/>
          <a:p>
            <a:r>
              <a:rPr lang="en-US" sz="4800" b="1" dirty="0"/>
              <a:t>Outline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613632-B755-B74D-997C-C66A062736CC}"/>
              </a:ext>
            </a:extLst>
          </p:cNvPr>
          <p:cNvSpPr/>
          <p:nvPr/>
        </p:nvSpPr>
        <p:spPr>
          <a:xfrm>
            <a:off x="323936" y="1712003"/>
            <a:ext cx="1130525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1. Motivation </a:t>
            </a:r>
            <a:r>
              <a:rPr lang="en-US" sz="4400"/>
              <a:t>and Observations</a:t>
            </a:r>
            <a:endParaRPr lang="en-US" sz="4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99EE45-F153-8544-8964-7E1077284AC1}"/>
              </a:ext>
            </a:extLst>
          </p:cNvPr>
          <p:cNvSpPr/>
          <p:nvPr/>
        </p:nvSpPr>
        <p:spPr>
          <a:xfrm>
            <a:off x="323936" y="2648107"/>
            <a:ext cx="1130525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2. </a:t>
            </a:r>
            <a:r>
              <a:rPr lang="en-US" sz="4400" u="sng" dirty="0"/>
              <a:t>D</a:t>
            </a:r>
            <a:r>
              <a:rPr lang="en-US" sz="4400" dirty="0"/>
              <a:t>ual </a:t>
            </a:r>
            <a:r>
              <a:rPr lang="en-US" sz="4400" u="sng" dirty="0"/>
              <a:t>S</a:t>
            </a:r>
            <a:r>
              <a:rPr lang="en-US" sz="4400" dirty="0"/>
              <a:t>patial </a:t>
            </a:r>
            <a:r>
              <a:rPr lang="en-US" sz="4400" u="sng" dirty="0"/>
              <a:t>Pa</a:t>
            </a:r>
            <a:r>
              <a:rPr lang="en-US" sz="4400" dirty="0"/>
              <a:t>ttern Prefe</a:t>
            </a:r>
            <a:r>
              <a:rPr lang="en-US" sz="4400" u="sng" dirty="0"/>
              <a:t>tch</a:t>
            </a:r>
            <a:r>
              <a:rPr lang="en-US" sz="4400" dirty="0"/>
              <a:t>er (</a:t>
            </a:r>
            <a:r>
              <a:rPr lang="en-US" sz="4400" dirty="0" err="1"/>
              <a:t>DSPatch</a:t>
            </a:r>
            <a:r>
              <a:rPr lang="en-US" sz="4400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E24322-842B-784B-A661-E897600BF428}"/>
              </a:ext>
            </a:extLst>
          </p:cNvPr>
          <p:cNvSpPr/>
          <p:nvPr/>
        </p:nvSpPr>
        <p:spPr>
          <a:xfrm>
            <a:off x="323936" y="3584211"/>
            <a:ext cx="1130525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3. Evaluation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644B81-38C4-9448-A3DC-0BE1E8BD5C07}"/>
              </a:ext>
            </a:extLst>
          </p:cNvPr>
          <p:cNvSpPr/>
          <p:nvPr/>
        </p:nvSpPr>
        <p:spPr>
          <a:xfrm>
            <a:off x="323936" y="4511796"/>
            <a:ext cx="11305256" cy="7200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4. Conclusion</a:t>
            </a:r>
          </a:p>
        </p:txBody>
      </p:sp>
    </p:spTree>
    <p:extLst>
      <p:ext uri="{BB962C8B-B14F-4D97-AF65-F5344CB8AC3E}">
        <p14:creationId xmlns:p14="http://schemas.microsoft.com/office/powerpoint/2010/main" val="34033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F76699-C9C0-4A48-BA04-16AA058A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55" y="157648"/>
            <a:ext cx="10972800" cy="658720"/>
          </a:xfrm>
        </p:spPr>
        <p:txBody>
          <a:bodyPr/>
          <a:lstStyle/>
          <a:p>
            <a:r>
              <a:rPr lang="en-US" sz="4800" b="1" dirty="0"/>
              <a:t>Summary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65BB97-715A-9F4B-9FB1-9C85090BCFEC}"/>
              </a:ext>
            </a:extLst>
          </p:cNvPr>
          <p:cNvSpPr txBox="1">
            <a:spLocks/>
          </p:cNvSpPr>
          <p:nvPr/>
        </p:nvSpPr>
        <p:spPr>
          <a:xfrm>
            <a:off x="339854" y="946412"/>
            <a:ext cx="7472895" cy="5254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  <a:defRPr sz="2400" b="0" kern="120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00559" indent="-300559" algn="l" defTabSz="609585" rtl="0" eaLnBrk="1" latinLnBrk="0" hangingPunct="1">
              <a:spcBef>
                <a:spcPts val="1600"/>
              </a:spcBef>
              <a:buFont typeface="Wingdings" charset="2"/>
              <a:buChar char="§"/>
              <a:defRPr sz="2133" kern="120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761981" indent="-304792" algn="l" defTabSz="609585" rtl="0" eaLnBrk="1" latinLnBrk="0" hangingPunct="1">
              <a:spcBef>
                <a:spcPts val="1067"/>
              </a:spcBef>
              <a:buFont typeface="Intel Clear" panose="020B0604020203020204" pitchFamily="34" charset="0"/>
              <a:buChar char="–"/>
              <a:defRPr sz="2133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93252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58907" indent="-304792" algn="l" defTabSz="609585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867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b="1" dirty="0">
                <a:solidFill>
                  <a:schemeClr val="tx2"/>
                </a:solidFill>
              </a:rPr>
              <a:t>Motivation</a:t>
            </a:r>
            <a:r>
              <a:rPr lang="en-US" sz="2000" dirty="0"/>
              <a:t>: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0071C5"/>
                </a:solidFill>
              </a:rPr>
              <a:t>DRAM bandwidth increases with every generation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0071C5"/>
                </a:solidFill>
              </a:rPr>
              <a:t>Prefetchers need to adapt to effectively utilize this resource</a:t>
            </a:r>
          </a:p>
          <a:p>
            <a:pPr marL="0" lvl="1"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sz="2400" b="1" dirty="0"/>
              <a:t>Challenge: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sz="2000" i="1" dirty="0">
                <a:solidFill>
                  <a:srgbClr val="0071C5"/>
                </a:solidFill>
              </a:rPr>
              <a:t>Significantly boost</a:t>
            </a:r>
            <a:r>
              <a:rPr lang="en-US" sz="2000" b="1" dirty="0">
                <a:solidFill>
                  <a:srgbClr val="0071C5"/>
                </a:solidFill>
              </a:rPr>
              <a:t> </a:t>
            </a:r>
            <a:r>
              <a:rPr lang="en-US" sz="2000" b="1" i="1" dirty="0">
                <a:solidFill>
                  <a:srgbClr val="0071C5"/>
                </a:solidFill>
              </a:rPr>
              <a:t>Coverage</a:t>
            </a:r>
            <a:r>
              <a:rPr lang="en-US" sz="2000" dirty="0">
                <a:solidFill>
                  <a:srgbClr val="0071C5"/>
                </a:solidFill>
              </a:rPr>
              <a:t> </a:t>
            </a:r>
            <a:r>
              <a:rPr lang="en-US" sz="2000" b="1" dirty="0">
                <a:solidFill>
                  <a:srgbClr val="0071C5"/>
                </a:solidFill>
              </a:rPr>
              <a:t>AND</a:t>
            </a:r>
            <a:r>
              <a:rPr lang="en-US" sz="2000" dirty="0">
                <a:solidFill>
                  <a:srgbClr val="0071C5"/>
                </a:solidFill>
              </a:rPr>
              <a:t> 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sz="2000" i="1" dirty="0">
                <a:solidFill>
                  <a:srgbClr val="0071C5"/>
                </a:solidFill>
              </a:rPr>
              <a:t>Simultaneously optimize</a:t>
            </a:r>
            <a:r>
              <a:rPr lang="en-US" sz="2000" b="1" dirty="0">
                <a:solidFill>
                  <a:srgbClr val="0071C5"/>
                </a:solidFill>
              </a:rPr>
              <a:t> </a:t>
            </a:r>
            <a:r>
              <a:rPr lang="en-US" sz="2000" dirty="0">
                <a:solidFill>
                  <a:srgbClr val="0071C5"/>
                </a:solidFill>
              </a:rPr>
              <a:t>for</a:t>
            </a:r>
            <a:r>
              <a:rPr lang="en-US" sz="2000" b="1" dirty="0">
                <a:solidFill>
                  <a:srgbClr val="0071C5"/>
                </a:solidFill>
              </a:rPr>
              <a:t> </a:t>
            </a:r>
            <a:r>
              <a:rPr lang="en-US" sz="2000" b="1" i="1" dirty="0">
                <a:solidFill>
                  <a:srgbClr val="0071C5"/>
                </a:solidFill>
              </a:rPr>
              <a:t>Accuracy</a:t>
            </a:r>
          </a:p>
          <a:p>
            <a:pPr marL="0" lvl="1"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sz="2400" b="1" dirty="0"/>
              <a:t>Dual Spatial Pattern Prefetcher (</a:t>
            </a:r>
            <a:r>
              <a:rPr lang="en-US" sz="2400" b="1" dirty="0" err="1"/>
              <a:t>DSPatch</a:t>
            </a:r>
            <a:r>
              <a:rPr lang="en-US" sz="2400" b="1" dirty="0"/>
              <a:t>)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0071C5"/>
                </a:solidFill>
              </a:rPr>
              <a:t>Simultaneously learn </a:t>
            </a:r>
            <a:r>
              <a:rPr lang="en-US" sz="2400" b="1" i="1" dirty="0">
                <a:solidFill>
                  <a:srgbClr val="0071C5"/>
                </a:solidFill>
              </a:rPr>
              <a:t>two</a:t>
            </a:r>
            <a:r>
              <a:rPr lang="en-US" sz="2000" dirty="0">
                <a:solidFill>
                  <a:srgbClr val="0071C5"/>
                </a:solidFill>
              </a:rPr>
              <a:t> spatial bit-pattern representations of program accesses per page</a:t>
            </a:r>
          </a:p>
          <a:p>
            <a:pPr lvl="2">
              <a:lnSpc>
                <a:spcPct val="12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0071C5"/>
                </a:solidFill>
              </a:rPr>
              <a:t>Coverage-biased (</a:t>
            </a:r>
            <a:r>
              <a:rPr lang="en-US" sz="2000" dirty="0" err="1">
                <a:solidFill>
                  <a:srgbClr val="0071C5"/>
                </a:solidFill>
              </a:rPr>
              <a:t>CovP</a:t>
            </a:r>
            <a:r>
              <a:rPr lang="en-US" sz="2000" dirty="0">
                <a:solidFill>
                  <a:srgbClr val="0071C5"/>
                </a:solidFill>
              </a:rPr>
              <a:t>)</a:t>
            </a:r>
          </a:p>
          <a:p>
            <a:pPr lvl="2">
              <a:lnSpc>
                <a:spcPct val="12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0071C5"/>
                </a:solidFill>
              </a:rPr>
              <a:t>Accuracy-biased (</a:t>
            </a:r>
            <a:r>
              <a:rPr lang="en-US" sz="2000" dirty="0" err="1">
                <a:solidFill>
                  <a:srgbClr val="0071C5"/>
                </a:solidFill>
              </a:rPr>
              <a:t>AccP</a:t>
            </a:r>
            <a:r>
              <a:rPr lang="en-US" sz="2000" dirty="0">
                <a:solidFill>
                  <a:srgbClr val="0071C5"/>
                </a:solidFill>
              </a:rPr>
              <a:t>)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0071C5"/>
                </a:solidFill>
              </a:rPr>
              <a:t>Predict </a:t>
            </a:r>
            <a:r>
              <a:rPr lang="en-US" sz="2400" b="1" i="1" dirty="0">
                <a:solidFill>
                  <a:srgbClr val="0071C5"/>
                </a:solidFill>
              </a:rPr>
              <a:t>one</a:t>
            </a:r>
            <a:r>
              <a:rPr lang="en-US" sz="2000" dirty="0">
                <a:solidFill>
                  <a:srgbClr val="0071C5"/>
                </a:solidFill>
              </a:rPr>
              <a:t> of the patterns based on current DRAM bandwidth headroom </a:t>
            </a:r>
          </a:p>
          <a:p>
            <a:pPr marL="0" lvl="1" indent="0">
              <a:lnSpc>
                <a:spcPct val="120000"/>
              </a:lnSpc>
              <a:spcBef>
                <a:spcPts val="100"/>
              </a:spcBef>
              <a:buNone/>
            </a:pPr>
            <a:endParaRPr lang="en-US" sz="2000" b="1" i="1" dirty="0">
              <a:solidFill>
                <a:srgbClr val="0071C5"/>
              </a:solidFill>
            </a:endParaRPr>
          </a:p>
          <a:p>
            <a:pPr marL="0" lvl="1" indent="0">
              <a:lnSpc>
                <a:spcPct val="120000"/>
              </a:lnSpc>
              <a:spcBef>
                <a:spcPts val="100"/>
              </a:spcBef>
              <a:buNone/>
            </a:pPr>
            <a:endParaRPr lang="en-US" sz="2000" b="1" i="1" dirty="0">
              <a:solidFill>
                <a:srgbClr val="0071C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1DB6C8-FDCA-6648-8593-21C66EC2A8CA}"/>
              </a:ext>
            </a:extLst>
          </p:cNvPr>
          <p:cNvSpPr txBox="1"/>
          <p:nvPr/>
        </p:nvSpPr>
        <p:spPr>
          <a:xfrm>
            <a:off x="7529559" y="4273847"/>
            <a:ext cx="46209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</a:rPr>
              <a:t>6% average speedup </a:t>
            </a:r>
            <a:r>
              <a:rPr lang="en-US" sz="2000" dirty="0">
                <a:solidFill>
                  <a:srgbClr val="0071C5"/>
                </a:solidFill>
                <a:cs typeface="Arial" panose="020B0604020202020204" pitchFamily="34" charset="0"/>
              </a:rPr>
              <a:t>over baseline with PC-stride @ L1 and SPP @ L2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</a:rPr>
              <a:t>10% average speedup </a:t>
            </a:r>
            <a:r>
              <a:rPr lang="en-US" sz="2000" dirty="0">
                <a:solidFill>
                  <a:srgbClr val="0071C5"/>
                </a:solidFill>
                <a:cs typeface="Arial" panose="020B0604020202020204" pitchFamily="34" charset="0"/>
              </a:rPr>
              <a:t>when   DRAM bandwidth is doubled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</a:rPr>
              <a:t>Only 3.6 KB </a:t>
            </a:r>
            <a:r>
              <a:rPr lang="en-US" sz="2000" dirty="0">
                <a:solidFill>
                  <a:srgbClr val="0071C5"/>
                </a:solidFill>
                <a:cs typeface="Arial" panose="020B0604020202020204" pitchFamily="34" charset="0"/>
              </a:rPr>
              <a:t>of hardware storage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407A2-383C-2940-AEAC-69C2BBE68768}"/>
              </a:ext>
            </a:extLst>
          </p:cNvPr>
          <p:cNvSpPr txBox="1"/>
          <p:nvPr/>
        </p:nvSpPr>
        <p:spPr>
          <a:xfrm>
            <a:off x="8332525" y="3035060"/>
            <a:ext cx="1521722" cy="769441"/>
          </a:xfrm>
          <a:prstGeom prst="rect">
            <a:avLst/>
          </a:prstGeom>
          <a:solidFill>
            <a:srgbClr val="003C7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BW</a:t>
            </a:r>
          </a:p>
          <a:p>
            <a:r>
              <a:rPr lang="en-US" dirty="0"/>
              <a:t>utilization</a:t>
            </a:r>
          </a:p>
        </p:txBody>
      </p:sp>
      <p:sp>
        <p:nvSpPr>
          <p:cNvPr id="10" name="Trapezoid 39">
            <a:extLst>
              <a:ext uri="{FF2B5EF4-FFF2-40B4-BE49-F238E27FC236}">
                <a16:creationId xmlns:a16="http://schemas.microsoft.com/office/drawing/2014/main" id="{81A61CE0-E18D-B14A-B110-FF63A3E277DE}"/>
              </a:ext>
            </a:extLst>
          </p:cNvPr>
          <p:cNvSpPr/>
          <p:nvPr/>
        </p:nvSpPr>
        <p:spPr>
          <a:xfrm rot="5400000">
            <a:off x="9947815" y="1865702"/>
            <a:ext cx="1230531" cy="519775"/>
          </a:xfrm>
          <a:prstGeom prst="trapezoid">
            <a:avLst>
              <a:gd name="adj" fmla="val 5307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469C4248-AB7C-9F40-A6EE-A87C28720303}"/>
              </a:ext>
            </a:extLst>
          </p:cNvPr>
          <p:cNvCxnSpPr>
            <a:cxnSpLocks/>
            <a:stCxn id="9" idx="3"/>
            <a:endCxn id="10" idx="3"/>
          </p:cNvCxnSpPr>
          <p:nvPr/>
        </p:nvCxnSpPr>
        <p:spPr>
          <a:xfrm flipV="1">
            <a:off x="9854247" y="2602920"/>
            <a:ext cx="708833" cy="816861"/>
          </a:xfrm>
          <a:prstGeom prst="bentConnector2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F66644-2A42-604F-9F4D-68A133CA1F4E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10822968" y="2125590"/>
            <a:ext cx="608025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104490-AD1F-9E44-97B7-8ABFABE0120A}"/>
              </a:ext>
            </a:extLst>
          </p:cNvPr>
          <p:cNvSpPr txBox="1"/>
          <p:nvPr/>
        </p:nvSpPr>
        <p:spPr>
          <a:xfrm>
            <a:off x="8647816" y="1592698"/>
            <a:ext cx="876812" cy="430887"/>
          </a:xfrm>
          <a:prstGeom prst="rect">
            <a:avLst/>
          </a:prstGeom>
          <a:solidFill>
            <a:srgbClr val="003C7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CovP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11B51B-24FE-244A-B9F8-C1A810CF00B7}"/>
              </a:ext>
            </a:extLst>
          </p:cNvPr>
          <p:cNvSpPr txBox="1"/>
          <p:nvPr/>
        </p:nvSpPr>
        <p:spPr>
          <a:xfrm>
            <a:off x="8654980" y="2249622"/>
            <a:ext cx="876812" cy="430887"/>
          </a:xfrm>
          <a:prstGeom prst="rect">
            <a:avLst/>
          </a:prstGeom>
          <a:solidFill>
            <a:srgbClr val="003C7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AccP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FAC722-D8A0-874D-9941-B78AB0248A9B}"/>
              </a:ext>
            </a:extLst>
          </p:cNvPr>
          <p:cNvCxnSpPr>
            <a:stCxn id="13" idx="3"/>
          </p:cNvCxnSpPr>
          <p:nvPr/>
        </p:nvCxnSpPr>
        <p:spPr>
          <a:xfrm flipV="1">
            <a:off x="9524628" y="1808141"/>
            <a:ext cx="778565" cy="1"/>
          </a:xfrm>
          <a:prstGeom prst="line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3EB491-27F2-304A-BA8D-5219CE40D8DA}"/>
              </a:ext>
            </a:extLst>
          </p:cNvPr>
          <p:cNvCxnSpPr/>
          <p:nvPr/>
        </p:nvCxnSpPr>
        <p:spPr>
          <a:xfrm flipV="1">
            <a:off x="9538554" y="2463096"/>
            <a:ext cx="778565" cy="1"/>
          </a:xfrm>
          <a:prstGeom prst="line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EB17F1BC-7BA2-984D-9EE6-7ECB6B44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CC735DE5-F588-42B9-8FB4-3582C023D8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916" y="2775218"/>
            <a:ext cx="10950515" cy="1470025"/>
          </a:xfrm>
        </p:spPr>
        <p:txBody>
          <a:bodyPr/>
          <a:lstStyle/>
          <a:p>
            <a:r>
              <a:rPr lang="en-US" sz="6000" dirty="0" err="1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DSPatch</a:t>
            </a:r>
            <a:r>
              <a:rPr lang="en-US" sz="600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: </a:t>
            </a:r>
            <a:r>
              <a:rPr lang="en-US" sz="6000" u="sng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D</a:t>
            </a:r>
            <a:r>
              <a:rPr lang="en-US" sz="600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ual </a:t>
            </a:r>
            <a:r>
              <a:rPr lang="en-US" sz="6000" u="sng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S</a:t>
            </a:r>
            <a:r>
              <a:rPr lang="en-US" sz="600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patial </a:t>
            </a:r>
            <a:r>
              <a:rPr lang="en-US" sz="6000" u="sng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pa</a:t>
            </a:r>
            <a:r>
              <a:rPr lang="en-US" sz="600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ttern prefe</a:t>
            </a:r>
            <a:r>
              <a:rPr lang="en-US" sz="6000" u="sng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tch</a:t>
            </a:r>
            <a:r>
              <a:rPr lang="en-US" sz="600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916" y="4343215"/>
            <a:ext cx="9576996" cy="166581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Rahul Bera</a:t>
            </a:r>
            <a:r>
              <a:rPr lang="en-US" sz="2400" baseline="30000" dirty="0"/>
              <a:t>1</a:t>
            </a:r>
            <a:r>
              <a:rPr lang="en-US" sz="2400" dirty="0"/>
              <a:t>, Anant V. Nori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  <a:r>
              <a:rPr lang="en-US" sz="2400" dirty="0" err="1"/>
              <a:t>Onur</a:t>
            </a:r>
            <a:r>
              <a:rPr lang="en-US" sz="2400" dirty="0"/>
              <a:t> Mutlu</a:t>
            </a:r>
            <a:r>
              <a:rPr lang="en-US" sz="2400" baseline="30000" dirty="0"/>
              <a:t>2</a:t>
            </a:r>
            <a:r>
              <a:rPr lang="en-US" sz="2400" dirty="0"/>
              <a:t>, Sreenivas Subramoney</a:t>
            </a:r>
            <a:r>
              <a:rPr lang="en-US" sz="2400" baseline="30000" dirty="0"/>
              <a:t>1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sz="2400" baseline="30000" dirty="0"/>
              <a:t>1</a:t>
            </a:r>
            <a:r>
              <a:rPr lang="en-US" sz="2400" dirty="0"/>
              <a:t>Processor Architecture Research Lab, Intel Labs</a:t>
            </a:r>
          </a:p>
          <a:p>
            <a:pPr>
              <a:spcBef>
                <a:spcPts val="0"/>
              </a:spcBef>
            </a:pPr>
            <a:r>
              <a:rPr lang="en-US" sz="2400" baseline="30000" dirty="0"/>
              <a:t>2</a:t>
            </a:r>
            <a:r>
              <a:rPr lang="en-US" sz="2400" dirty="0"/>
              <a:t>ETH Zürich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A5ABB7-C1AC-2848-9CC0-3C60D9703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924" y="715450"/>
            <a:ext cx="2855915" cy="54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6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12769">
        <p:fade/>
      </p:transition>
    </mc:Choice>
    <mc:Fallback xmlns="">
      <p:transition advTm="12769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A29070-8697-E547-A607-81FFC8CC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BF6A65-1601-6448-96E9-65150BEF6E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6602DD-71A7-A24F-B23C-7DB1EF58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24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EC105A-E77F-1D40-ABDB-80F35E0E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00" y="118208"/>
            <a:ext cx="10972800" cy="837140"/>
          </a:xfrm>
        </p:spPr>
        <p:txBody>
          <a:bodyPr/>
          <a:lstStyle/>
          <a:p>
            <a:r>
              <a:rPr lang="en-US" sz="5400" b="1" dirty="0"/>
              <a:t>Observation: Pollution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BB01C646-B2CF-F14F-9997-16A56241DC56}"/>
              </a:ext>
            </a:extLst>
          </p:cNvPr>
          <p:cNvGraphicFramePr>
            <a:graphicFrameLocks noGrp="1"/>
          </p:cNvGraphicFramePr>
          <p:nvPr/>
        </p:nvGraphicFramePr>
        <p:xfrm>
          <a:off x="1122101" y="1882429"/>
          <a:ext cx="9296797" cy="435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73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 uiExpand="1">
        <p:bldSub>
          <a:bldChart bld="categoryEl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EC105A-E77F-1D40-ABDB-80F35E0E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00" y="118208"/>
            <a:ext cx="10972800" cy="837140"/>
          </a:xfrm>
        </p:spPr>
        <p:txBody>
          <a:bodyPr/>
          <a:lstStyle/>
          <a:p>
            <a:r>
              <a:rPr lang="en-US" sz="5400" b="1" dirty="0"/>
              <a:t>Coverage and Accuracy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894D254-66B2-E941-B722-14583546F8DD}"/>
              </a:ext>
            </a:extLst>
          </p:cNvPr>
          <p:cNvGraphicFramePr>
            <a:graphicFrameLocks noGrp="1"/>
          </p:cNvGraphicFramePr>
          <p:nvPr/>
        </p:nvGraphicFramePr>
        <p:xfrm>
          <a:off x="449855" y="1340768"/>
          <a:ext cx="11292289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172BB669-3671-F24E-B82E-72C02C964F28}"/>
              </a:ext>
            </a:extLst>
          </p:cNvPr>
          <p:cNvGrpSpPr/>
          <p:nvPr/>
        </p:nvGrpSpPr>
        <p:grpSpPr>
          <a:xfrm>
            <a:off x="3922657" y="1217568"/>
            <a:ext cx="4222726" cy="376977"/>
            <a:chOff x="3081061" y="1529098"/>
            <a:chExt cx="4222726" cy="37697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06D423-8104-7645-AF2B-C1681A0A1584}"/>
                </a:ext>
              </a:extLst>
            </p:cNvPr>
            <p:cNvSpPr/>
            <p:nvPr/>
          </p:nvSpPr>
          <p:spPr>
            <a:xfrm>
              <a:off x="3081061" y="1533931"/>
              <a:ext cx="4222726" cy="36449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8807F5-B2B2-E941-A746-FDC39665E07D}"/>
                </a:ext>
              </a:extLst>
            </p:cNvPr>
            <p:cNvGrpSpPr/>
            <p:nvPr/>
          </p:nvGrpSpPr>
          <p:grpSpPr>
            <a:xfrm>
              <a:off x="3193571" y="1529098"/>
              <a:ext cx="4091108" cy="376977"/>
              <a:chOff x="2179864" y="4236295"/>
              <a:chExt cx="4091108" cy="37697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C9E4F70-A301-9149-91EB-A02269EE94B5}"/>
                  </a:ext>
                </a:extLst>
              </p:cNvPr>
              <p:cNvSpPr/>
              <p:nvPr/>
            </p:nvSpPr>
            <p:spPr>
              <a:xfrm>
                <a:off x="2179864" y="4356876"/>
                <a:ext cx="138793" cy="138793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8B54AD-162A-6E41-B4A8-8427F7F3122D}"/>
                  </a:ext>
                </a:extLst>
              </p:cNvPr>
              <p:cNvSpPr txBox="1"/>
              <p:nvPr/>
            </p:nvSpPr>
            <p:spPr>
              <a:xfrm>
                <a:off x="2294165" y="4236295"/>
                <a:ext cx="960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Covered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263FB5-3F5B-1E4E-8F09-A27E85BEE307}"/>
                  </a:ext>
                </a:extLst>
              </p:cNvPr>
              <p:cNvSpPr/>
              <p:nvPr/>
            </p:nvSpPr>
            <p:spPr>
              <a:xfrm>
                <a:off x="3332386" y="4356876"/>
                <a:ext cx="138793" cy="13879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C4D057-CE30-F64D-9C59-EBAF1131BA93}"/>
                  </a:ext>
                </a:extLst>
              </p:cNvPr>
              <p:cNvSpPr txBox="1"/>
              <p:nvPr/>
            </p:nvSpPr>
            <p:spPr>
              <a:xfrm>
                <a:off x="3446687" y="4236295"/>
                <a:ext cx="12023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Uncovered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7F2AF18-700D-F043-BD0D-7BCABE3DE460}"/>
                  </a:ext>
                </a:extLst>
              </p:cNvPr>
              <p:cNvSpPr/>
              <p:nvPr/>
            </p:nvSpPr>
            <p:spPr>
              <a:xfrm>
                <a:off x="4711555" y="4353504"/>
                <a:ext cx="138793" cy="138793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0B50FF6-359A-CF4C-8F55-E4D60953C842}"/>
                  </a:ext>
                </a:extLst>
              </p:cNvPr>
              <p:cNvSpPr txBox="1"/>
              <p:nvPr/>
            </p:nvSpPr>
            <p:spPr>
              <a:xfrm>
                <a:off x="4847890" y="4243940"/>
                <a:ext cx="1423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Mispredicted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639FE8-19B9-F34E-98A6-111E4945F8AC}"/>
              </a:ext>
            </a:extLst>
          </p:cNvPr>
          <p:cNvCxnSpPr>
            <a:cxnSpLocks/>
          </p:cNvCxnSpPr>
          <p:nvPr/>
        </p:nvCxnSpPr>
        <p:spPr>
          <a:xfrm>
            <a:off x="10600842" y="1517638"/>
            <a:ext cx="0" cy="137056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1A44A8E-9372-4440-9A41-54767B735490}"/>
              </a:ext>
            </a:extLst>
          </p:cNvPr>
          <p:cNvSpPr/>
          <p:nvPr/>
        </p:nvSpPr>
        <p:spPr>
          <a:xfrm>
            <a:off x="-15145" y="4116444"/>
            <a:ext cx="12192000" cy="1656183"/>
          </a:xfrm>
          <a:prstGeom prst="rect">
            <a:avLst/>
          </a:prstGeom>
          <a:solidFill>
            <a:srgbClr val="003C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For </a:t>
            </a:r>
            <a:r>
              <a:rPr lang="en-US" sz="3200" b="1" dirty="0" err="1"/>
              <a:t>DSPatch</a:t>
            </a:r>
            <a:r>
              <a:rPr lang="en-US" sz="3200" b="1" dirty="0"/>
              <a:t>, every 2% increase in coverage comes at a cost of only 1% increase in misprediction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999A2E53-E8BE-8A41-B7A0-1C5CB4DB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CC735DE5-F588-42B9-8FB4-3582C023D8A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2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1D4156-D240-BE47-8B60-CF7C3F1C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FED490-C072-A245-86AE-BECC13D34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1"/>
            <a:ext cx="11582400" cy="838200"/>
          </a:xfrm>
        </p:spPr>
        <p:txBody>
          <a:bodyPr/>
          <a:lstStyle/>
          <a:p>
            <a:r>
              <a:rPr lang="en-US" sz="4800" b="1" dirty="0"/>
              <a:t>Outline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613632-B755-B74D-997C-C66A062736CC}"/>
              </a:ext>
            </a:extLst>
          </p:cNvPr>
          <p:cNvSpPr/>
          <p:nvPr/>
        </p:nvSpPr>
        <p:spPr>
          <a:xfrm>
            <a:off x="323936" y="1712003"/>
            <a:ext cx="11305256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1. Motivation and Observations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99EE45-F153-8544-8964-7E1077284AC1}"/>
              </a:ext>
            </a:extLst>
          </p:cNvPr>
          <p:cNvSpPr/>
          <p:nvPr/>
        </p:nvSpPr>
        <p:spPr>
          <a:xfrm>
            <a:off x="323936" y="2648107"/>
            <a:ext cx="1130525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2. </a:t>
            </a:r>
            <a:r>
              <a:rPr lang="en-US" sz="4400" u="sng" dirty="0"/>
              <a:t>D</a:t>
            </a:r>
            <a:r>
              <a:rPr lang="en-US" sz="4400" dirty="0"/>
              <a:t>ual </a:t>
            </a:r>
            <a:r>
              <a:rPr lang="en-US" sz="4400" u="sng" dirty="0"/>
              <a:t>S</a:t>
            </a:r>
            <a:r>
              <a:rPr lang="en-US" sz="4400" dirty="0"/>
              <a:t>patial </a:t>
            </a:r>
            <a:r>
              <a:rPr lang="en-US" sz="4400" u="sng" dirty="0"/>
              <a:t>Pa</a:t>
            </a:r>
            <a:r>
              <a:rPr lang="en-US" sz="4400" dirty="0"/>
              <a:t>ttern Prefe</a:t>
            </a:r>
            <a:r>
              <a:rPr lang="en-US" sz="4400" u="sng" dirty="0"/>
              <a:t>tch</a:t>
            </a:r>
            <a:r>
              <a:rPr lang="en-US" sz="4400" dirty="0"/>
              <a:t>er (</a:t>
            </a:r>
            <a:r>
              <a:rPr lang="en-US" sz="4400" dirty="0" err="1"/>
              <a:t>DSPatch</a:t>
            </a:r>
            <a:r>
              <a:rPr lang="en-US" sz="4400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E24322-842B-784B-A661-E897600BF428}"/>
              </a:ext>
            </a:extLst>
          </p:cNvPr>
          <p:cNvSpPr/>
          <p:nvPr/>
        </p:nvSpPr>
        <p:spPr>
          <a:xfrm>
            <a:off x="323936" y="3584211"/>
            <a:ext cx="1130525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3. Evaluation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644B81-38C4-9448-A3DC-0BE1E8BD5C07}"/>
              </a:ext>
            </a:extLst>
          </p:cNvPr>
          <p:cNvSpPr/>
          <p:nvPr/>
        </p:nvSpPr>
        <p:spPr>
          <a:xfrm>
            <a:off x="323936" y="4511796"/>
            <a:ext cx="1130525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4. Conclusion</a:t>
            </a:r>
          </a:p>
        </p:txBody>
      </p:sp>
    </p:spTree>
    <p:extLst>
      <p:ext uri="{BB962C8B-B14F-4D97-AF65-F5344CB8AC3E}">
        <p14:creationId xmlns:p14="http://schemas.microsoft.com/office/powerpoint/2010/main" val="418304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6602DD-71A7-A24F-B23C-7DB1EF58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EC105A-E77F-1D40-ABDB-80F35E0E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00" y="118208"/>
            <a:ext cx="11634998" cy="837140"/>
          </a:xfrm>
        </p:spPr>
        <p:txBody>
          <a:bodyPr/>
          <a:lstStyle/>
          <a:p>
            <a:r>
              <a:rPr lang="en-US" sz="4800" b="1" dirty="0"/>
              <a:t>Motivation:</a:t>
            </a:r>
            <a:br>
              <a:rPr lang="en-US" sz="4800" b="1" dirty="0"/>
            </a:br>
            <a:r>
              <a:rPr lang="en-US" sz="2400" b="1" dirty="0"/>
              <a:t>Current prefetchers’ performance scales poorly with increasing DRAM bandwidth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8D9B1DB-7250-0343-8B23-5E63772E4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035833"/>
              </p:ext>
            </p:extLst>
          </p:nvPr>
        </p:nvGraphicFramePr>
        <p:xfrm>
          <a:off x="268802" y="1367645"/>
          <a:ext cx="6153263" cy="488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589B9773-674D-4270-9C84-9A46157D6D19}"/>
              </a:ext>
            </a:extLst>
          </p:cNvPr>
          <p:cNvGrpSpPr/>
          <p:nvPr/>
        </p:nvGrpSpPr>
        <p:grpSpPr>
          <a:xfrm>
            <a:off x="7490296" y="1974490"/>
            <a:ext cx="3345680" cy="3670086"/>
            <a:chOff x="2097069" y="1233996"/>
            <a:chExt cx="3345680" cy="36700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BA6B1E2-3F3A-49EB-96E6-A6AD35589566}"/>
                </a:ext>
              </a:extLst>
            </p:cNvPr>
            <p:cNvSpPr/>
            <p:nvPr/>
          </p:nvSpPr>
          <p:spPr>
            <a:xfrm>
              <a:off x="3915052" y="1233996"/>
              <a:ext cx="861134" cy="11984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B5BBDC3E-C715-4461-A3DA-93EB634BCE52}"/>
                </a:ext>
              </a:extLst>
            </p:cNvPr>
            <p:cNvSpPr/>
            <p:nvPr/>
          </p:nvSpPr>
          <p:spPr>
            <a:xfrm rot="10800000">
              <a:off x="3360196" y="2512379"/>
              <a:ext cx="1970843" cy="2166152"/>
            </a:xfrm>
            <a:prstGeom prst="trapezoid">
              <a:avLst>
                <a:gd name="adj" fmla="val 2882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1BF621-DC0B-4CD5-B34B-12B5DE3325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6182" y="2514599"/>
              <a:ext cx="744014" cy="133988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3F2D259-61AF-46DA-B12B-9D85DB0FC6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19466" y="3861043"/>
              <a:ext cx="760336" cy="807963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6093EFD-A45C-49E4-9FAC-FC0103C2B2D3}"/>
                </a:ext>
              </a:extLst>
            </p:cNvPr>
            <p:cNvCxnSpPr>
              <a:cxnSpLocks/>
            </p:cNvCxnSpPr>
            <p:nvPr/>
          </p:nvCxnSpPr>
          <p:spPr>
            <a:xfrm>
              <a:off x="5331039" y="2514599"/>
              <a:ext cx="93217" cy="1517342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BAEEF7-F9D2-4251-B45B-F4D91D9184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7610" y="4031942"/>
              <a:ext cx="915139" cy="542647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CD7D1A9-7EAD-4EA1-80D4-A0019C355F65}"/>
                </a:ext>
              </a:extLst>
            </p:cNvPr>
            <p:cNvSpPr/>
            <p:nvPr/>
          </p:nvSpPr>
          <p:spPr>
            <a:xfrm>
              <a:off x="3330699" y="4159091"/>
              <a:ext cx="495300" cy="5143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90DF72A0-7FE5-4674-B47B-E52B01320B06}"/>
                </a:ext>
              </a:extLst>
            </p:cNvPr>
            <p:cNvSpPr/>
            <p:nvPr/>
          </p:nvSpPr>
          <p:spPr>
            <a:xfrm rot="5400000">
              <a:off x="1420843" y="2199028"/>
              <a:ext cx="3381278" cy="2028825"/>
            </a:xfrm>
            <a:prstGeom prst="arc">
              <a:avLst>
                <a:gd name="adj1" fmla="val 20584381"/>
                <a:gd name="adj2" fmla="val 19645052"/>
              </a:avLst>
            </a:prstGeom>
            <a:ln w="28575">
              <a:solidFill>
                <a:schemeClr val="tx1"/>
              </a:solidFill>
              <a:prstDash val="dashDot"/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BB9A91F-9A13-448B-BD86-6506CF27262D}"/>
                </a:ext>
              </a:extLst>
            </p:cNvPr>
            <p:cNvSpPr/>
            <p:nvPr/>
          </p:nvSpPr>
          <p:spPr>
            <a:xfrm>
              <a:off x="2616182" y="1383345"/>
              <a:ext cx="495300" cy="5143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5F171023-01A0-4C07-8F6E-95B3A84C8432}"/>
                </a:ext>
              </a:extLst>
            </p:cNvPr>
            <p:cNvSpPr/>
            <p:nvPr/>
          </p:nvSpPr>
          <p:spPr>
            <a:xfrm rot="5400000">
              <a:off x="1433142" y="2199028"/>
              <a:ext cx="3381278" cy="2028825"/>
            </a:xfrm>
            <a:prstGeom prst="arc">
              <a:avLst>
                <a:gd name="adj1" fmla="val 13985893"/>
                <a:gd name="adj2" fmla="val 19645052"/>
              </a:avLst>
            </a:prstGeom>
            <a:ln w="28575">
              <a:solidFill>
                <a:schemeClr val="bg1"/>
              </a:solidFill>
              <a:prstDash val="dashDot"/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0076D327-6B97-4951-B46E-C399E6CBD7C7}"/>
                </a:ext>
              </a:extLst>
            </p:cNvPr>
            <p:cNvSpPr/>
            <p:nvPr/>
          </p:nvSpPr>
          <p:spPr>
            <a:xfrm rot="5400000">
              <a:off x="1423037" y="2199030"/>
              <a:ext cx="3381278" cy="2028825"/>
            </a:xfrm>
            <a:prstGeom prst="arc">
              <a:avLst>
                <a:gd name="adj1" fmla="val 3922928"/>
                <a:gd name="adj2" fmla="val 9726993"/>
              </a:avLst>
            </a:prstGeom>
            <a:ln w="28575">
              <a:solidFill>
                <a:schemeClr val="tx1"/>
              </a:solidFill>
              <a:prstDash val="dashDot"/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93213D-F175-4333-8FA9-E0494B52B13E}"/>
                </a:ext>
              </a:extLst>
            </p:cNvPr>
            <p:cNvSpPr/>
            <p:nvPr/>
          </p:nvSpPr>
          <p:spPr>
            <a:xfrm>
              <a:off x="4163361" y="1632131"/>
              <a:ext cx="73079" cy="624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DC13513-4F5C-430B-98A3-412EF138E8D5}"/>
                </a:ext>
              </a:extLst>
            </p:cNvPr>
            <p:cNvSpPr/>
            <p:nvPr/>
          </p:nvSpPr>
          <p:spPr>
            <a:xfrm>
              <a:off x="4466763" y="1625140"/>
              <a:ext cx="73079" cy="624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70D9B7A-BC22-46AF-B844-83CE4CA63C93}"/>
                </a:ext>
              </a:extLst>
            </p:cNvPr>
            <p:cNvCxnSpPr>
              <a:cxnSpLocks/>
            </p:cNvCxnSpPr>
            <p:nvPr/>
          </p:nvCxnSpPr>
          <p:spPr>
            <a:xfrm>
              <a:off x="4219519" y="2126267"/>
              <a:ext cx="25219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F55959C-B6EE-4C6B-A771-7842337BD527}"/>
                </a:ext>
              </a:extLst>
            </p:cNvPr>
            <p:cNvCxnSpPr>
              <a:cxnSpLocks/>
            </p:cNvCxnSpPr>
            <p:nvPr/>
          </p:nvCxnSpPr>
          <p:spPr>
            <a:xfrm>
              <a:off x="4175018" y="1552234"/>
              <a:ext cx="119417" cy="545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853645-BF67-45AF-B4A7-323CB1C1A8EE}"/>
                </a:ext>
              </a:extLst>
            </p:cNvPr>
            <p:cNvCxnSpPr>
              <a:cxnSpLocks/>
            </p:cNvCxnSpPr>
            <p:nvPr/>
          </p:nvCxnSpPr>
          <p:spPr>
            <a:xfrm>
              <a:off x="4470031" y="1545243"/>
              <a:ext cx="119417" cy="545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84D325C-066E-4E15-B1D6-924257C0EFBB}"/>
              </a:ext>
            </a:extLst>
          </p:cNvPr>
          <p:cNvSpPr/>
          <p:nvPr/>
        </p:nvSpPr>
        <p:spPr>
          <a:xfrm>
            <a:off x="1422594" y="6165552"/>
            <a:ext cx="9346811" cy="67316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Traditional prefetcher design tradeoff between Coverage and Accuracy </a:t>
            </a:r>
          </a:p>
          <a:p>
            <a:pPr algn="ctr"/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Limits ability to significantly boost Coverage when needed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B2E1B7-4C8C-4BA7-A534-3BCFDFC5B9A6}"/>
              </a:ext>
            </a:extLst>
          </p:cNvPr>
          <p:cNvSpPr/>
          <p:nvPr/>
        </p:nvSpPr>
        <p:spPr>
          <a:xfrm>
            <a:off x="1738248" y="2123839"/>
            <a:ext cx="2227696" cy="3809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3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23" grpId="1" uiExpand="1" build="allAtOnce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ounded Rectangle 53">
            <a:extLst>
              <a:ext uri="{FF2B5EF4-FFF2-40B4-BE49-F238E27FC236}">
                <a16:creationId xmlns:a16="http://schemas.microsoft.com/office/drawing/2014/main" id="{FE5A11FB-4134-4943-8AB1-EDCAFC2CC2F4}"/>
              </a:ext>
            </a:extLst>
          </p:cNvPr>
          <p:cNvSpPr/>
          <p:nvPr/>
        </p:nvSpPr>
        <p:spPr>
          <a:xfrm>
            <a:off x="9475657" y="1638361"/>
            <a:ext cx="2589579" cy="1530014"/>
          </a:xfrm>
          <a:prstGeom prst="roundRect">
            <a:avLst/>
          </a:prstGeom>
          <a:solidFill>
            <a:srgbClr val="00B050">
              <a:alpha val="3607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CAFA4283-694C-42DC-9D84-E9EF272CB06A}"/>
              </a:ext>
            </a:extLst>
          </p:cNvPr>
          <p:cNvGrpSpPr/>
          <p:nvPr/>
        </p:nvGrpSpPr>
        <p:grpSpPr>
          <a:xfrm>
            <a:off x="9475658" y="1688191"/>
            <a:ext cx="2589591" cy="1403704"/>
            <a:chOff x="9475658" y="1853567"/>
            <a:chExt cx="2589591" cy="1403704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44A5FC0F-4DFE-465C-AB5A-F7773B802E37}"/>
                </a:ext>
              </a:extLst>
            </p:cNvPr>
            <p:cNvSpPr txBox="1"/>
            <p:nvPr/>
          </p:nvSpPr>
          <p:spPr>
            <a:xfrm>
              <a:off x="9475658" y="2887939"/>
              <a:ext cx="2589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1</a:t>
              </a:r>
              <a:r>
                <a:rPr lang="en-US" b="1" dirty="0"/>
                <a:t>001 1000 0011 0000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C5D307-8EBB-46A4-8379-AE5369E3CDDB}"/>
                </a:ext>
              </a:extLst>
            </p:cNvPr>
            <p:cNvSpPr txBox="1"/>
            <p:nvPr/>
          </p:nvSpPr>
          <p:spPr>
            <a:xfrm>
              <a:off x="9624518" y="1853567"/>
              <a:ext cx="2126495" cy="61555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2000">
                  <a:solidFill>
                    <a:srgbClr val="003C71"/>
                  </a:solidFill>
                </a:defRPr>
              </a:lvl1pPr>
            </a:lstStyle>
            <a:p>
              <a:r>
                <a:rPr lang="en-US" b="1" dirty="0"/>
                <a:t> Anchored spatial    </a:t>
              </a:r>
            </a:p>
            <a:p>
              <a:r>
                <a:rPr lang="en-US" b="1" dirty="0"/>
                <a:t> bit-pattern</a:t>
              </a: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52C9197-2310-4D8D-A77A-D584159BB5FB}"/>
              </a:ext>
            </a:extLst>
          </p:cNvPr>
          <p:cNvGrpSpPr/>
          <p:nvPr/>
        </p:nvGrpSpPr>
        <p:grpSpPr>
          <a:xfrm>
            <a:off x="6390035" y="1638360"/>
            <a:ext cx="2828389" cy="4022906"/>
            <a:chOff x="6390035" y="1803736"/>
            <a:chExt cx="2828389" cy="4022906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DF15E12-8E6F-44C9-8466-2DBBD089CFA4}"/>
                </a:ext>
              </a:extLst>
            </p:cNvPr>
            <p:cNvSpPr txBox="1"/>
            <p:nvPr/>
          </p:nvSpPr>
          <p:spPr>
            <a:xfrm>
              <a:off x="6427663" y="1853567"/>
              <a:ext cx="2533528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2000">
                  <a:solidFill>
                    <a:srgbClr val="003C71"/>
                  </a:solidFill>
                </a:defRPr>
              </a:lvl1pPr>
            </a:lstStyle>
            <a:p>
              <a:r>
                <a:rPr lang="en-US" dirty="0"/>
                <a:t> Spatial bit-pattern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0E16E18-9856-4689-8888-AF73BE031788}"/>
                </a:ext>
              </a:extLst>
            </p:cNvPr>
            <p:cNvSpPr txBox="1"/>
            <p:nvPr/>
          </p:nvSpPr>
          <p:spPr>
            <a:xfrm>
              <a:off x="6390035" y="2759477"/>
              <a:ext cx="2589591" cy="1298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>
                  <a:solidFill>
                    <a:srgbClr val="FF0000"/>
                  </a:solidFill>
                </a:rPr>
                <a:t>00</a:t>
              </a:r>
              <a:r>
                <a:rPr lang="en-US" b="1" u="sng" dirty="0">
                  <a:solidFill>
                    <a:srgbClr val="FF0000"/>
                  </a:solidFill>
                </a:rPr>
                <a:t>1</a:t>
              </a:r>
              <a:r>
                <a:rPr lang="en-US" b="1" dirty="0">
                  <a:solidFill>
                    <a:srgbClr val="FF0000"/>
                  </a:solidFill>
                </a:rPr>
                <a:t>0 0110 0000 1100</a:t>
              </a:r>
            </a:p>
            <a:p>
              <a:pPr>
                <a:lnSpc>
                  <a:spcPct val="150000"/>
                </a:lnSpc>
              </a:pPr>
              <a:r>
                <a:rPr lang="en-US" b="1" dirty="0">
                  <a:solidFill>
                    <a:srgbClr val="0070C0"/>
                  </a:solidFill>
                </a:rPr>
                <a:t>0</a:t>
              </a:r>
              <a:r>
                <a:rPr lang="en-US" b="1" u="sng" dirty="0">
                  <a:solidFill>
                    <a:srgbClr val="0070C0"/>
                  </a:solidFill>
                </a:rPr>
                <a:t>1</a:t>
              </a:r>
              <a:r>
                <a:rPr lang="en-US" b="1" dirty="0">
                  <a:solidFill>
                    <a:srgbClr val="0070C0"/>
                  </a:solidFill>
                </a:rPr>
                <a:t>00 1100 0001 1000</a:t>
              </a:r>
              <a:endParaRPr lang="en-US" b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b="1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C16CB3AB-F23D-49D2-A36A-6BD652BA5C56}"/>
                </a:ext>
              </a:extLst>
            </p:cNvPr>
            <p:cNvCxnSpPr>
              <a:cxnSpLocks/>
            </p:cNvCxnSpPr>
            <p:nvPr/>
          </p:nvCxnSpPr>
          <p:spPr>
            <a:xfrm>
              <a:off x="9218424" y="1803736"/>
              <a:ext cx="0" cy="4022906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6602DD-71A7-A24F-B23C-7DB1EF58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CC735DE5-F588-42B9-8FB4-3582C023D8AC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EC105A-E77F-1D40-ABDB-80F35E0E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00" y="118208"/>
            <a:ext cx="10972800" cy="837140"/>
          </a:xfrm>
        </p:spPr>
        <p:txBody>
          <a:bodyPr/>
          <a:lstStyle/>
          <a:p>
            <a:r>
              <a:rPr lang="en-US" sz="4800" b="1" dirty="0"/>
              <a:t>Observation 1</a:t>
            </a:r>
            <a:br>
              <a:rPr lang="en-US" sz="4800" b="1" dirty="0"/>
            </a:br>
            <a:r>
              <a:rPr lang="en-US" sz="2400" b="1" dirty="0"/>
              <a:t>Anchored spatial bit-patterns well suited to capture spatial access patterns</a:t>
            </a:r>
            <a:endParaRPr lang="en-US" sz="4800" b="1" dirty="0"/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464C339-45A2-4D80-AD8F-D2198D92CB64}"/>
              </a:ext>
            </a:extLst>
          </p:cNvPr>
          <p:cNvGrpSpPr/>
          <p:nvPr/>
        </p:nvGrpSpPr>
        <p:grpSpPr>
          <a:xfrm>
            <a:off x="21404" y="1638360"/>
            <a:ext cx="3190823" cy="4022906"/>
            <a:chOff x="21404" y="1803736"/>
            <a:chExt cx="3190823" cy="4022906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A14C00-365D-4692-B5FD-7BDAD4566BB4}"/>
                </a:ext>
              </a:extLst>
            </p:cNvPr>
            <p:cNvCxnSpPr>
              <a:cxnSpLocks/>
            </p:cNvCxnSpPr>
            <p:nvPr/>
          </p:nvCxnSpPr>
          <p:spPr>
            <a:xfrm>
              <a:off x="3180378" y="1803736"/>
              <a:ext cx="0" cy="4022906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F6F0A85-2131-4E65-B794-F23BCD14376C}"/>
                </a:ext>
              </a:extLst>
            </p:cNvPr>
            <p:cNvSpPr txBox="1"/>
            <p:nvPr/>
          </p:nvSpPr>
          <p:spPr>
            <a:xfrm>
              <a:off x="284101" y="1853567"/>
              <a:ext cx="2533528" cy="61555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rgbClr val="003C71"/>
                  </a:solidFill>
                </a:rPr>
                <a:t> </a:t>
              </a:r>
              <a:r>
                <a:rPr lang="en-US" sz="2000" dirty="0" err="1">
                  <a:solidFill>
                    <a:srgbClr val="003C71"/>
                  </a:solidFill>
                </a:rPr>
                <a:t>Cacheline</a:t>
              </a:r>
              <a:r>
                <a:rPr lang="en-US" sz="2000" dirty="0">
                  <a:solidFill>
                    <a:srgbClr val="003C71"/>
                  </a:solidFill>
                </a:rPr>
                <a:t> offset seq. </a:t>
              </a:r>
            </a:p>
            <a:p>
              <a:r>
                <a:rPr lang="en-US" sz="2000" dirty="0">
                  <a:solidFill>
                    <a:srgbClr val="003C71"/>
                  </a:solidFill>
                </a:rPr>
                <a:t> within a page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FD617E9-3E9F-441F-A5FE-C3DDFB0BE62F}"/>
                </a:ext>
              </a:extLst>
            </p:cNvPr>
            <p:cNvSpPr txBox="1"/>
            <p:nvPr/>
          </p:nvSpPr>
          <p:spPr>
            <a:xfrm>
              <a:off x="21404" y="2759477"/>
              <a:ext cx="3190823" cy="2960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/>
                <a:t>A: </a:t>
              </a:r>
              <a:r>
                <a:rPr lang="en-US" b="1" i="1" dirty="0">
                  <a:solidFill>
                    <a:srgbClr val="0070C0"/>
                  </a:solidFill>
                </a:rPr>
                <a:t>  [</a:t>
              </a:r>
              <a:r>
                <a:rPr lang="en-US" b="1" i="1" u="sng" dirty="0">
                  <a:solidFill>
                    <a:srgbClr val="0070C0"/>
                  </a:solidFill>
                </a:rPr>
                <a:t>02</a:t>
              </a:r>
              <a:r>
                <a:rPr lang="en-US" b="1" i="1" dirty="0">
                  <a:solidFill>
                    <a:srgbClr val="0070C0"/>
                  </a:solidFill>
                </a:rPr>
                <a:t>]-[06]-[05]-[12]-[13]</a:t>
              </a:r>
            </a:p>
            <a:p>
              <a:pPr>
                <a:lnSpc>
                  <a:spcPct val="150000"/>
                </a:lnSpc>
              </a:pPr>
              <a:r>
                <a:rPr lang="en-US" b="1" dirty="0"/>
                <a:t>B: </a:t>
              </a:r>
              <a:r>
                <a:rPr lang="en-US" b="1" i="1" dirty="0">
                  <a:solidFill>
                    <a:srgbClr val="00B050"/>
                  </a:solidFill>
                </a:rPr>
                <a:t>  [</a:t>
              </a:r>
              <a:r>
                <a:rPr lang="en-US" b="1" i="1" u="sng" dirty="0">
                  <a:solidFill>
                    <a:srgbClr val="00B050"/>
                  </a:solidFill>
                </a:rPr>
                <a:t>01</a:t>
              </a:r>
              <a:r>
                <a:rPr lang="en-US" b="1" i="1" dirty="0">
                  <a:solidFill>
                    <a:srgbClr val="00B050"/>
                  </a:solidFill>
                </a:rPr>
                <a:t>]-[05]-[04]-[11]-[12]</a:t>
              </a:r>
            </a:p>
            <a:p>
              <a:pPr>
                <a:lnSpc>
                  <a:spcPct val="150000"/>
                </a:lnSpc>
              </a:pPr>
              <a:r>
                <a:rPr lang="en-US" b="1" dirty="0"/>
                <a:t>C: </a:t>
              </a:r>
              <a:r>
                <a:rPr lang="en-US" b="1" i="1" dirty="0">
                  <a:solidFill>
                    <a:srgbClr val="FF0000"/>
                  </a:solidFill>
                </a:rPr>
                <a:t>  [</a:t>
              </a:r>
              <a:r>
                <a:rPr lang="en-US" b="1" i="1" u="sng" dirty="0">
                  <a:solidFill>
                    <a:srgbClr val="FF0000"/>
                  </a:solidFill>
                </a:rPr>
                <a:t>01</a:t>
              </a:r>
              <a:r>
                <a:rPr lang="en-US" b="1" i="1" dirty="0">
                  <a:solidFill>
                    <a:srgbClr val="FF0000"/>
                  </a:solidFill>
                </a:rPr>
                <a:t>]-[05]-[11]-[04]-[12]</a:t>
              </a:r>
            </a:p>
            <a:p>
              <a:pPr>
                <a:lnSpc>
                  <a:spcPct val="150000"/>
                </a:lnSpc>
              </a:pPr>
              <a:r>
                <a:rPr lang="en-US" b="1" dirty="0"/>
                <a:t>D: </a:t>
              </a:r>
              <a:r>
                <a:rPr lang="en-US" b="1" i="1" dirty="0">
                  <a:solidFill>
                    <a:srgbClr val="002060"/>
                  </a:solidFill>
                </a:rPr>
                <a:t>  [</a:t>
              </a:r>
              <a:r>
                <a:rPr lang="en-US" b="1" i="1" u="sng" dirty="0">
                  <a:solidFill>
                    <a:srgbClr val="002060"/>
                  </a:solidFill>
                </a:rPr>
                <a:t>01</a:t>
              </a:r>
              <a:r>
                <a:rPr lang="en-US" b="1" i="1" dirty="0">
                  <a:solidFill>
                    <a:srgbClr val="002060"/>
                  </a:solidFill>
                </a:rPr>
                <a:t>]-[11]-[05]-[04]-[12]</a:t>
              </a:r>
            </a:p>
            <a:p>
              <a:pPr>
                <a:lnSpc>
                  <a:spcPct val="150000"/>
                </a:lnSpc>
              </a:pPr>
              <a:r>
                <a:rPr lang="en-US" b="1" dirty="0"/>
                <a:t>E: </a:t>
              </a:r>
              <a:r>
                <a:rPr lang="en-US" b="1" i="1" dirty="0"/>
                <a:t>  [</a:t>
              </a:r>
              <a:r>
                <a:rPr lang="en-US" b="1" i="1" u="sng" dirty="0"/>
                <a:t>01</a:t>
              </a:r>
              <a:r>
                <a:rPr lang="en-US" b="1" i="1" dirty="0"/>
                <a:t>]-[11]-[04]-[05]-[12]</a:t>
              </a:r>
            </a:p>
            <a:p>
              <a:pPr>
                <a:lnSpc>
                  <a:spcPct val="150000"/>
                </a:lnSpc>
              </a:pPr>
              <a:r>
                <a:rPr lang="en-US" b="1" dirty="0"/>
                <a:t>F: </a:t>
              </a:r>
              <a:r>
                <a:rPr lang="en-US" b="1" i="1" dirty="0">
                  <a:solidFill>
                    <a:schemeClr val="accent4"/>
                  </a:solidFill>
                </a:rPr>
                <a:t>  [</a:t>
              </a:r>
              <a:r>
                <a:rPr lang="en-US" b="1" i="1" u="sng" dirty="0">
                  <a:solidFill>
                    <a:schemeClr val="accent4"/>
                  </a:solidFill>
                </a:rPr>
                <a:t>01</a:t>
              </a:r>
              <a:r>
                <a:rPr lang="en-US" b="1" i="1" dirty="0">
                  <a:solidFill>
                    <a:schemeClr val="accent4"/>
                  </a:solidFill>
                </a:rPr>
                <a:t>]-[04]-[11]-[05]-[12]</a:t>
              </a:r>
            </a:p>
            <a:p>
              <a:pPr>
                <a:lnSpc>
                  <a:spcPct val="150000"/>
                </a:lnSpc>
              </a:pPr>
              <a:r>
                <a:rPr lang="en-US" b="1" dirty="0"/>
                <a:t>G:  </a:t>
              </a:r>
              <a:r>
                <a:rPr lang="en-US" b="1" i="1" dirty="0">
                  <a:solidFill>
                    <a:schemeClr val="accent4">
                      <a:lumMod val="50000"/>
                    </a:schemeClr>
                  </a:solidFill>
                </a:rPr>
                <a:t>[</a:t>
              </a:r>
              <a:r>
                <a:rPr lang="en-US" b="1" i="1" u="sng" dirty="0">
                  <a:solidFill>
                    <a:schemeClr val="accent4">
                      <a:lumMod val="50000"/>
                    </a:schemeClr>
                  </a:solidFill>
                </a:rPr>
                <a:t>01</a:t>
              </a:r>
              <a:r>
                <a:rPr lang="en-US" b="1" i="1" dirty="0">
                  <a:solidFill>
                    <a:schemeClr val="accent4">
                      <a:lumMod val="50000"/>
                    </a:schemeClr>
                  </a:solidFill>
                </a:rPr>
                <a:t>]-[04]-[05]-[11]-[12]</a:t>
              </a:r>
              <a:endParaRPr lang="en-US" b="1" i="1" dirty="0"/>
            </a:p>
          </p:txBody>
        </p: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DA47AA9F-304C-42B7-9E0D-89BF22F6D423}"/>
              </a:ext>
            </a:extLst>
          </p:cNvPr>
          <p:cNvSpPr txBox="1"/>
          <p:nvPr/>
        </p:nvSpPr>
        <p:spPr>
          <a:xfrm>
            <a:off x="3097332" y="5716630"/>
            <a:ext cx="5346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 </a:t>
            </a:r>
            <a:r>
              <a:rPr lang="en-IN" b="1" dirty="0"/>
              <a:t>“_” </a:t>
            </a:r>
            <a:r>
              <a:rPr lang="en-IN" dirty="0"/>
              <a:t>marks the first (triggering) access to the page 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D1463C38-80AF-48CE-8112-10D812BD26E9}"/>
              </a:ext>
            </a:extLst>
          </p:cNvPr>
          <p:cNvGrpSpPr/>
          <p:nvPr/>
        </p:nvGrpSpPr>
        <p:grpSpPr>
          <a:xfrm>
            <a:off x="3059750" y="2872154"/>
            <a:ext cx="746204" cy="2459635"/>
            <a:chOff x="3059750" y="3037530"/>
            <a:chExt cx="746204" cy="2459635"/>
          </a:xfrm>
        </p:grpSpPr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C245D345-CE50-4541-9895-27F15C8BF283}"/>
                </a:ext>
              </a:extLst>
            </p:cNvPr>
            <p:cNvCxnSpPr>
              <a:cxnSpLocks/>
            </p:cNvCxnSpPr>
            <p:nvPr/>
          </p:nvCxnSpPr>
          <p:spPr>
            <a:xfrm>
              <a:off x="3079046" y="3875245"/>
              <a:ext cx="72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2A259B32-A4D4-49A6-92BC-9CA8C39E4C31}"/>
                </a:ext>
              </a:extLst>
            </p:cNvPr>
            <p:cNvCxnSpPr>
              <a:cxnSpLocks/>
            </p:cNvCxnSpPr>
            <p:nvPr/>
          </p:nvCxnSpPr>
          <p:spPr>
            <a:xfrm>
              <a:off x="3079046" y="4292014"/>
              <a:ext cx="72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CD436CDE-0C86-4F3D-A1E4-A1571711BA87}"/>
                </a:ext>
              </a:extLst>
            </p:cNvPr>
            <p:cNvCxnSpPr>
              <a:cxnSpLocks/>
            </p:cNvCxnSpPr>
            <p:nvPr/>
          </p:nvCxnSpPr>
          <p:spPr>
            <a:xfrm>
              <a:off x="3079046" y="4690247"/>
              <a:ext cx="72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3478314D-3B0F-4C91-A406-1A6C95F366C4}"/>
                </a:ext>
              </a:extLst>
            </p:cNvPr>
            <p:cNvCxnSpPr>
              <a:cxnSpLocks/>
            </p:cNvCxnSpPr>
            <p:nvPr/>
          </p:nvCxnSpPr>
          <p:spPr>
            <a:xfrm>
              <a:off x="3064260" y="5100213"/>
              <a:ext cx="72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509667F2-9C91-401E-A284-1644B4ACEDE4}"/>
                </a:ext>
              </a:extLst>
            </p:cNvPr>
            <p:cNvCxnSpPr>
              <a:cxnSpLocks/>
            </p:cNvCxnSpPr>
            <p:nvPr/>
          </p:nvCxnSpPr>
          <p:spPr>
            <a:xfrm>
              <a:off x="3059750" y="5497165"/>
              <a:ext cx="72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1D38F641-74C7-4F91-AB9C-EFAB5019E2B8}"/>
                </a:ext>
              </a:extLst>
            </p:cNvPr>
            <p:cNvCxnSpPr>
              <a:cxnSpLocks/>
            </p:cNvCxnSpPr>
            <p:nvPr/>
          </p:nvCxnSpPr>
          <p:spPr>
            <a:xfrm>
              <a:off x="3079046" y="3041940"/>
              <a:ext cx="72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urved Connector 40">
              <a:extLst>
                <a:ext uri="{FF2B5EF4-FFF2-40B4-BE49-F238E27FC236}">
                  <a16:creationId xmlns:a16="http://schemas.microsoft.com/office/drawing/2014/main" id="{443F1F63-BB43-4E0F-8407-DCFF5C7D53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2138" y="3037530"/>
              <a:ext cx="733816" cy="43948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9A222DD-3C58-44F2-810E-2ED98F03216B}"/>
              </a:ext>
            </a:extLst>
          </p:cNvPr>
          <p:cNvGrpSpPr/>
          <p:nvPr/>
        </p:nvGrpSpPr>
        <p:grpSpPr>
          <a:xfrm>
            <a:off x="3392068" y="1638360"/>
            <a:ext cx="2616699" cy="4022906"/>
            <a:chOff x="3392068" y="1803736"/>
            <a:chExt cx="2616699" cy="4022906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B5A73D5-930A-44A8-9563-4C16E96C20C0}"/>
                </a:ext>
              </a:extLst>
            </p:cNvPr>
            <p:cNvSpPr txBox="1"/>
            <p:nvPr/>
          </p:nvSpPr>
          <p:spPr>
            <a:xfrm>
              <a:off x="3779750" y="2759477"/>
              <a:ext cx="1605976" cy="2960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i="1" dirty="0"/>
                <a:t>+4, -1,+7,+1</a:t>
              </a:r>
            </a:p>
            <a:p>
              <a:pPr>
                <a:lnSpc>
                  <a:spcPct val="150000"/>
                </a:lnSpc>
              </a:pPr>
              <a:endParaRPr lang="en-US" b="1" i="1" dirty="0"/>
            </a:p>
            <a:p>
              <a:pPr>
                <a:lnSpc>
                  <a:spcPct val="150000"/>
                </a:lnSpc>
              </a:pPr>
              <a:r>
                <a:rPr lang="en-US" b="1" i="1" dirty="0">
                  <a:solidFill>
                    <a:srgbClr val="FF0000"/>
                  </a:solidFill>
                </a:rPr>
                <a:t>+4,+6,-7,+8</a:t>
              </a:r>
            </a:p>
            <a:p>
              <a:pPr>
                <a:lnSpc>
                  <a:spcPct val="150000"/>
                </a:lnSpc>
              </a:pPr>
              <a:r>
                <a:rPr lang="en-US" b="1" i="1" dirty="0">
                  <a:solidFill>
                    <a:srgbClr val="002060"/>
                  </a:solidFill>
                </a:rPr>
                <a:t>+10,-6,-1,+8</a:t>
              </a:r>
            </a:p>
            <a:p>
              <a:pPr>
                <a:lnSpc>
                  <a:spcPct val="150000"/>
                </a:lnSpc>
              </a:pPr>
              <a:r>
                <a:rPr lang="en-US" b="1" i="1" dirty="0"/>
                <a:t>+10,-7,+1,+7</a:t>
              </a:r>
            </a:p>
            <a:p>
              <a:pPr>
                <a:lnSpc>
                  <a:spcPct val="150000"/>
                </a:lnSpc>
              </a:pPr>
              <a:r>
                <a:rPr lang="en-US" b="1" i="1" dirty="0">
                  <a:solidFill>
                    <a:schemeClr val="accent4"/>
                  </a:solidFill>
                </a:rPr>
                <a:t>+3,+7,-6,+7</a:t>
              </a:r>
            </a:p>
            <a:p>
              <a:pPr>
                <a:lnSpc>
                  <a:spcPct val="150000"/>
                </a:lnSpc>
              </a:pPr>
              <a:r>
                <a:rPr lang="en-US" b="1" i="1" dirty="0">
                  <a:solidFill>
                    <a:schemeClr val="accent4">
                      <a:lumMod val="50000"/>
                    </a:schemeClr>
                  </a:solidFill>
                </a:rPr>
                <a:t>+3,+1,+6,+7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FF81118-F3F6-4D89-866F-1979156CA224}"/>
                </a:ext>
              </a:extLst>
            </p:cNvPr>
            <p:cNvSpPr txBox="1"/>
            <p:nvPr/>
          </p:nvSpPr>
          <p:spPr>
            <a:xfrm>
              <a:off x="3392068" y="1853567"/>
              <a:ext cx="2533528" cy="61555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2000">
                  <a:solidFill>
                    <a:srgbClr val="003C71"/>
                  </a:solidFill>
                </a:defRPr>
              </a:lvl1pPr>
            </a:lstStyle>
            <a:p>
              <a:r>
                <a:rPr lang="en-US" dirty="0"/>
                <a:t> </a:t>
              </a:r>
              <a:r>
                <a:rPr lang="en-US" dirty="0" err="1"/>
                <a:t>Cacheline</a:t>
              </a:r>
              <a:r>
                <a:rPr lang="en-US" dirty="0"/>
                <a:t> delta seq. </a:t>
              </a:r>
            </a:p>
            <a:p>
              <a:r>
                <a:rPr lang="en-US" dirty="0"/>
                <a:t> within a page</a:t>
              </a: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8F2E200F-5DF6-45D7-8CB6-E10591A34BAE}"/>
                </a:ext>
              </a:extLst>
            </p:cNvPr>
            <p:cNvCxnSpPr>
              <a:cxnSpLocks/>
            </p:cNvCxnSpPr>
            <p:nvPr/>
          </p:nvCxnSpPr>
          <p:spPr>
            <a:xfrm>
              <a:off x="6008767" y="1803736"/>
              <a:ext cx="0" cy="4022906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FB2E5803-6853-4661-B813-DD8476EFBD1A}"/>
              </a:ext>
            </a:extLst>
          </p:cNvPr>
          <p:cNvGrpSpPr/>
          <p:nvPr/>
        </p:nvGrpSpPr>
        <p:grpSpPr>
          <a:xfrm>
            <a:off x="5409029" y="2872154"/>
            <a:ext cx="930324" cy="2459635"/>
            <a:chOff x="5409029" y="3037530"/>
            <a:chExt cx="930324" cy="2459635"/>
          </a:xfrm>
        </p:grpSpPr>
        <p:cxnSp>
          <p:nvCxnSpPr>
            <p:cNvPr id="133" name="Curved Connector 40">
              <a:extLst>
                <a:ext uri="{FF2B5EF4-FFF2-40B4-BE49-F238E27FC236}">
                  <a16:creationId xmlns:a16="http://schemas.microsoft.com/office/drawing/2014/main" id="{03977CF1-8B36-410F-86FB-AD4A8D31D3C5}"/>
                </a:ext>
              </a:extLst>
            </p:cNvPr>
            <p:cNvCxnSpPr>
              <a:cxnSpLocks/>
            </p:cNvCxnSpPr>
            <p:nvPr/>
          </p:nvCxnSpPr>
          <p:spPr>
            <a:xfrm>
              <a:off x="5436408" y="3037530"/>
              <a:ext cx="902945" cy="43948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3E1C23CC-2FFE-4896-BB41-1115FE99CDFB}"/>
                </a:ext>
              </a:extLst>
            </p:cNvPr>
            <p:cNvCxnSpPr>
              <a:cxnSpLocks/>
            </p:cNvCxnSpPr>
            <p:nvPr/>
          </p:nvCxnSpPr>
          <p:spPr>
            <a:xfrm>
              <a:off x="5436408" y="3037530"/>
              <a:ext cx="90294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urved Connector 43">
              <a:extLst>
                <a:ext uri="{FF2B5EF4-FFF2-40B4-BE49-F238E27FC236}">
                  <a16:creationId xmlns:a16="http://schemas.microsoft.com/office/drawing/2014/main" id="{CB141819-CBA2-46A6-879B-12EE38B0FE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6408" y="3477013"/>
              <a:ext cx="902945" cy="396210"/>
            </a:xfrm>
            <a:prstGeom prst="curvedConnector3">
              <a:avLst>
                <a:gd name="adj1" fmla="val 48945"/>
              </a:avLst>
            </a:prstGeom>
            <a:ln>
              <a:solidFill>
                <a:schemeClr val="tx1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urved Connector 43">
              <a:extLst>
                <a:ext uri="{FF2B5EF4-FFF2-40B4-BE49-F238E27FC236}">
                  <a16:creationId xmlns:a16="http://schemas.microsoft.com/office/drawing/2014/main" id="{E6B5D77B-42B7-48C4-9AA6-3E42A49644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6408" y="3475972"/>
              <a:ext cx="902945" cy="795354"/>
            </a:xfrm>
            <a:prstGeom prst="curvedConnector3">
              <a:avLst>
                <a:gd name="adj1" fmla="val 60549"/>
              </a:avLst>
            </a:prstGeom>
            <a:ln>
              <a:solidFill>
                <a:schemeClr val="tx1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urved Connector 43">
              <a:extLst>
                <a:ext uri="{FF2B5EF4-FFF2-40B4-BE49-F238E27FC236}">
                  <a16:creationId xmlns:a16="http://schemas.microsoft.com/office/drawing/2014/main" id="{012BD501-620D-4D23-A825-5CC229F0C6D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241066" y="3638652"/>
              <a:ext cx="1226864" cy="859484"/>
            </a:xfrm>
            <a:prstGeom prst="curvedConnector3">
              <a:avLst>
                <a:gd name="adj1" fmla="val 34279"/>
              </a:avLst>
            </a:prstGeom>
            <a:ln>
              <a:solidFill>
                <a:schemeClr val="tx1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urved Connector 43">
              <a:extLst>
                <a:ext uri="{FF2B5EF4-FFF2-40B4-BE49-F238E27FC236}">
                  <a16:creationId xmlns:a16="http://schemas.microsoft.com/office/drawing/2014/main" id="{2AB8FD94-9E0D-46EB-AAA9-74C8A388127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024009" y="3839982"/>
              <a:ext cx="1645251" cy="875212"/>
            </a:xfrm>
            <a:prstGeom prst="curvedConnector3">
              <a:avLst>
                <a:gd name="adj1" fmla="val 44211"/>
              </a:avLst>
            </a:prstGeom>
            <a:ln>
              <a:solidFill>
                <a:schemeClr val="tx1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urved Connector 43">
              <a:extLst>
                <a:ext uri="{FF2B5EF4-FFF2-40B4-BE49-F238E27FC236}">
                  <a16:creationId xmlns:a16="http://schemas.microsoft.com/office/drawing/2014/main" id="{07D2E99D-347A-40CC-B2CA-0B93AC2BF0B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825533" y="4038458"/>
              <a:ext cx="2042203" cy="875212"/>
            </a:xfrm>
            <a:prstGeom prst="curvedConnector3">
              <a:avLst/>
            </a:prstGeom>
            <a:ln>
              <a:solidFill>
                <a:schemeClr val="tx1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20AE24B2-7C41-4CF3-A1F3-01935825C50A}"/>
              </a:ext>
            </a:extLst>
          </p:cNvPr>
          <p:cNvGrpSpPr/>
          <p:nvPr/>
        </p:nvGrpSpPr>
        <p:grpSpPr>
          <a:xfrm>
            <a:off x="8979626" y="2907229"/>
            <a:ext cx="496032" cy="336024"/>
            <a:chOff x="8979626" y="2907229"/>
            <a:chExt cx="496032" cy="336024"/>
          </a:xfrm>
        </p:grpSpPr>
        <p:cxnSp>
          <p:nvCxnSpPr>
            <p:cNvPr id="194" name="Curved Connector 40">
              <a:extLst>
                <a:ext uri="{FF2B5EF4-FFF2-40B4-BE49-F238E27FC236}">
                  <a16:creationId xmlns:a16="http://schemas.microsoft.com/office/drawing/2014/main" id="{D86B4FE4-EA2E-4922-954B-389C6425DAD0}"/>
                </a:ext>
              </a:extLst>
            </p:cNvPr>
            <p:cNvCxnSpPr>
              <a:cxnSpLocks/>
              <a:stCxn id="165" idx="3"/>
              <a:endCxn id="190" idx="1"/>
            </p:cNvCxnSpPr>
            <p:nvPr/>
          </p:nvCxnSpPr>
          <p:spPr>
            <a:xfrm flipV="1">
              <a:off x="8979626" y="2907229"/>
              <a:ext cx="496032" cy="336024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C413BCF0-D68B-4F1C-A4F6-5B9F9C9560FD}"/>
                </a:ext>
              </a:extLst>
            </p:cNvPr>
            <p:cNvCxnSpPr>
              <a:cxnSpLocks/>
              <a:endCxn id="190" idx="1"/>
            </p:cNvCxnSpPr>
            <p:nvPr/>
          </p:nvCxnSpPr>
          <p:spPr>
            <a:xfrm>
              <a:off x="8979626" y="2907229"/>
              <a:ext cx="4960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Rectangle 207">
            <a:extLst>
              <a:ext uri="{FF2B5EF4-FFF2-40B4-BE49-F238E27FC236}">
                <a16:creationId xmlns:a16="http://schemas.microsoft.com/office/drawing/2014/main" id="{F991D79C-2E02-4D40-942F-7835D31A46A7}"/>
              </a:ext>
            </a:extLst>
          </p:cNvPr>
          <p:cNvSpPr/>
          <p:nvPr/>
        </p:nvSpPr>
        <p:spPr>
          <a:xfrm>
            <a:off x="924117" y="6146424"/>
            <a:ext cx="10002958" cy="67316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Spatial bit-patterns subsume any small temporal variability in accesses</a:t>
            </a:r>
          </a:p>
          <a:p>
            <a:pPr algn="ctr"/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Anchored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 spatial bit-patterns capture all “global” deltas from the triggering access</a:t>
            </a:r>
          </a:p>
        </p:txBody>
      </p:sp>
    </p:spTree>
    <p:extLst>
      <p:ext uri="{BB962C8B-B14F-4D97-AF65-F5344CB8AC3E}">
        <p14:creationId xmlns:p14="http://schemas.microsoft.com/office/powerpoint/2010/main" val="345803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  <p:bldP spid="154" grpId="0"/>
      <p:bldP spid="208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6602DD-71A7-A24F-B23C-7DB1EF58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CC735DE5-F588-42B9-8FB4-3582C023D8AC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EC105A-E77F-1D40-ABDB-80F35E0E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99" y="118208"/>
            <a:ext cx="11250675" cy="837140"/>
          </a:xfrm>
        </p:spPr>
        <p:txBody>
          <a:bodyPr/>
          <a:lstStyle/>
          <a:p>
            <a:r>
              <a:rPr lang="en-US" sz="4800" b="1" dirty="0"/>
              <a:t>Observation 2</a:t>
            </a:r>
            <a:br>
              <a:rPr lang="en-US" sz="4800" b="1" dirty="0"/>
            </a:br>
            <a:r>
              <a:rPr lang="en-US" sz="2400" b="1" dirty="0"/>
              <a:t>Anchored spatial bit-patterns allow </a:t>
            </a:r>
            <a:r>
              <a:rPr lang="en-US" sz="2400" b="1" i="1" u="sng" dirty="0"/>
              <a:t>modulation</a:t>
            </a:r>
            <a:r>
              <a:rPr lang="en-US" sz="2400" b="1" dirty="0"/>
              <a:t> for Coverage versus Accuracy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F991D79C-2E02-4D40-942F-7835D31A46A7}"/>
              </a:ext>
            </a:extLst>
          </p:cNvPr>
          <p:cNvSpPr/>
          <p:nvPr/>
        </p:nvSpPr>
        <p:spPr>
          <a:xfrm>
            <a:off x="2677906" y="6150739"/>
            <a:ext cx="6836188" cy="67316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Bit-wise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OR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 modulation ⇒ Biased towards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Coverage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Bit-wise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AND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 modulation ⇒ Biased towards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Accuracy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7B200CE-E56E-4315-8AFB-4B16F0083780}"/>
              </a:ext>
            </a:extLst>
          </p:cNvPr>
          <p:cNvGrpSpPr/>
          <p:nvPr/>
        </p:nvGrpSpPr>
        <p:grpSpPr>
          <a:xfrm>
            <a:off x="284101" y="1495426"/>
            <a:ext cx="5870388" cy="4331216"/>
            <a:chOff x="284101" y="1495426"/>
            <a:chExt cx="5870388" cy="4331216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A14C00-365D-4692-B5FD-7BDAD4566BB4}"/>
                </a:ext>
              </a:extLst>
            </p:cNvPr>
            <p:cNvCxnSpPr>
              <a:cxnSpLocks/>
            </p:cNvCxnSpPr>
            <p:nvPr/>
          </p:nvCxnSpPr>
          <p:spPr>
            <a:xfrm>
              <a:off x="2989878" y="1495426"/>
              <a:ext cx="0" cy="4331216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F6F0A85-2131-4E65-B794-F23BCD14376C}"/>
                </a:ext>
              </a:extLst>
            </p:cNvPr>
            <p:cNvSpPr txBox="1"/>
            <p:nvPr/>
          </p:nvSpPr>
          <p:spPr>
            <a:xfrm>
              <a:off x="284101" y="1549076"/>
              <a:ext cx="2533528" cy="66272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2000" dirty="0" err="1">
                  <a:solidFill>
                    <a:srgbClr val="003C71"/>
                  </a:solidFill>
                </a:rPr>
                <a:t>Cacheline</a:t>
              </a:r>
              <a:r>
                <a:rPr lang="en-US" sz="2000" dirty="0">
                  <a:solidFill>
                    <a:srgbClr val="003C71"/>
                  </a:solidFill>
                </a:rPr>
                <a:t> delta seq. within a page</a:t>
              </a:r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F9A222DD-3C58-44F2-810E-2ED98F03216B}"/>
                </a:ext>
              </a:extLst>
            </p:cNvPr>
            <p:cNvGrpSpPr/>
            <p:nvPr/>
          </p:nvGrpSpPr>
          <p:grpSpPr>
            <a:xfrm>
              <a:off x="3620961" y="1495426"/>
              <a:ext cx="2533528" cy="4331216"/>
              <a:chOff x="3557273" y="1803736"/>
              <a:chExt cx="2533528" cy="4331216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FF81118-F3F6-4D89-866F-1979156CA224}"/>
                  </a:ext>
                </a:extLst>
              </p:cNvPr>
              <p:cNvSpPr txBox="1"/>
              <p:nvPr/>
            </p:nvSpPr>
            <p:spPr>
              <a:xfrm>
                <a:off x="3557273" y="1863552"/>
                <a:ext cx="2533528" cy="61555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rgbClr val="003C71"/>
                    </a:solidFill>
                  </a:rPr>
                  <a:t>Anchored spatial   bit-patterns</a:t>
                </a:r>
              </a:p>
            </p:txBody>
          </p: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8F2E200F-5DF6-45D7-8CB6-E10591A34B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8767" y="1803736"/>
                <a:ext cx="0" cy="4331216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CF29D3C-DDA7-4F93-AC69-0EF607EB9B69}"/>
                </a:ext>
              </a:extLst>
            </p:cNvPr>
            <p:cNvGrpSpPr/>
            <p:nvPr/>
          </p:nvGrpSpPr>
          <p:grpSpPr>
            <a:xfrm>
              <a:off x="817744" y="2422147"/>
              <a:ext cx="1338533" cy="1159084"/>
              <a:chOff x="3474995" y="1551359"/>
              <a:chExt cx="1338533" cy="1180943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49EA210-74A7-4349-993E-403C04CEA699}"/>
                  </a:ext>
                </a:extLst>
              </p:cNvPr>
              <p:cNvSpPr txBox="1"/>
              <p:nvPr/>
            </p:nvSpPr>
            <p:spPr>
              <a:xfrm>
                <a:off x="3476875" y="1551359"/>
                <a:ext cx="1336653" cy="1160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</a:rPr>
                  <a:t>+4,-1,+7,+1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+4,+6,-7,+8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</a:rPr>
                  <a:t>…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+10,-6,-1,+8</a:t>
                </a:r>
              </a:p>
            </p:txBody>
          </p:sp>
          <p:sp>
            <p:nvSpPr>
              <p:cNvPr id="44" name="Rounded Rectangle 11">
                <a:extLst>
                  <a:ext uri="{FF2B5EF4-FFF2-40B4-BE49-F238E27FC236}">
                    <a16:creationId xmlns:a16="http://schemas.microsoft.com/office/drawing/2014/main" id="{68C77CB7-6FCB-49C9-B6DB-7ADEB6EAB24E}"/>
                  </a:ext>
                </a:extLst>
              </p:cNvPr>
              <p:cNvSpPr/>
              <p:nvPr/>
            </p:nvSpPr>
            <p:spPr>
              <a:xfrm>
                <a:off x="3474995" y="1572053"/>
                <a:ext cx="1325836" cy="1160249"/>
              </a:xfrm>
              <a:prstGeom prst="round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D12EFF9-A97A-4B64-8E68-DA1FC7610BE2}"/>
                </a:ext>
              </a:extLst>
            </p:cNvPr>
            <p:cNvGrpSpPr/>
            <p:nvPr/>
          </p:nvGrpSpPr>
          <p:grpSpPr>
            <a:xfrm>
              <a:off x="823255" y="3782673"/>
              <a:ext cx="1338533" cy="861774"/>
              <a:chOff x="3474995" y="1551359"/>
              <a:chExt cx="1338533" cy="878026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282057D-6E1C-4603-B4E0-5B99F122E073}"/>
                  </a:ext>
                </a:extLst>
              </p:cNvPr>
              <p:cNvSpPr txBox="1"/>
              <p:nvPr/>
            </p:nvSpPr>
            <p:spPr>
              <a:xfrm>
                <a:off x="3476875" y="1551359"/>
                <a:ext cx="1336653" cy="878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</a:rPr>
                  <a:t>+5,-1,+6,+1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</a:rPr>
                  <a:t>…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+11,-1,-6,+1</a:t>
                </a:r>
              </a:p>
            </p:txBody>
          </p:sp>
          <p:sp>
            <p:nvSpPr>
              <p:cNvPr id="47" name="Rounded Rectangle 14">
                <a:extLst>
                  <a:ext uri="{FF2B5EF4-FFF2-40B4-BE49-F238E27FC236}">
                    <a16:creationId xmlns:a16="http://schemas.microsoft.com/office/drawing/2014/main" id="{F90E45E8-18B5-4A5B-8EC3-C3D9B1435678}"/>
                  </a:ext>
                </a:extLst>
              </p:cNvPr>
              <p:cNvSpPr/>
              <p:nvPr/>
            </p:nvSpPr>
            <p:spPr>
              <a:xfrm>
                <a:off x="3474995" y="1572055"/>
                <a:ext cx="1325836" cy="857330"/>
              </a:xfrm>
              <a:prstGeom prst="round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E3CEECE-B9AD-4703-BA97-64ACD2958461}"/>
                </a:ext>
              </a:extLst>
            </p:cNvPr>
            <p:cNvGrpSpPr/>
            <p:nvPr/>
          </p:nvGrpSpPr>
          <p:grpSpPr>
            <a:xfrm>
              <a:off x="818683" y="4845889"/>
              <a:ext cx="1338533" cy="861774"/>
              <a:chOff x="3474995" y="1551359"/>
              <a:chExt cx="1338533" cy="878026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0ADBED-43FD-4CDA-A63D-145B34BB4245}"/>
                  </a:ext>
                </a:extLst>
              </p:cNvPr>
              <p:cNvSpPr txBox="1"/>
              <p:nvPr/>
            </p:nvSpPr>
            <p:spPr>
              <a:xfrm>
                <a:off x="3476875" y="1551359"/>
                <a:ext cx="1336653" cy="878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</a:rPr>
                  <a:t>+3,+2,+4,+2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</a:rPr>
                  <a:t>…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+9,+1,-5,-2</a:t>
                </a:r>
              </a:p>
            </p:txBody>
          </p:sp>
          <p:sp>
            <p:nvSpPr>
              <p:cNvPr id="50" name="Rounded Rectangle 19">
                <a:extLst>
                  <a:ext uri="{FF2B5EF4-FFF2-40B4-BE49-F238E27FC236}">
                    <a16:creationId xmlns:a16="http://schemas.microsoft.com/office/drawing/2014/main" id="{8DCE3503-E51A-47EA-B818-4CF6286E9128}"/>
                  </a:ext>
                </a:extLst>
              </p:cNvPr>
              <p:cNvSpPr/>
              <p:nvPr/>
            </p:nvSpPr>
            <p:spPr>
              <a:xfrm>
                <a:off x="3474995" y="1572055"/>
                <a:ext cx="1325836" cy="800848"/>
              </a:xfrm>
              <a:prstGeom prst="round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581D78D-DE28-4DBB-B831-86C54FFFC994}"/>
                </a:ext>
              </a:extLst>
            </p:cNvPr>
            <p:cNvSpPr txBox="1"/>
            <p:nvPr/>
          </p:nvSpPr>
          <p:spPr>
            <a:xfrm>
              <a:off x="3444355" y="2808072"/>
              <a:ext cx="250870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1001 1000 0011 0000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358F734-63B0-4CD7-8283-3C571B4ECD80}"/>
                </a:ext>
              </a:extLst>
            </p:cNvPr>
            <p:cNvSpPr txBox="1"/>
            <p:nvPr/>
          </p:nvSpPr>
          <p:spPr>
            <a:xfrm>
              <a:off x="3442369" y="4004505"/>
              <a:ext cx="245092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1000 1100 0011 0000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8EC0255-E3A9-4E07-9CA8-F89A9ADD2CF5}"/>
                </a:ext>
              </a:extLst>
            </p:cNvPr>
            <p:cNvSpPr txBox="1"/>
            <p:nvPr/>
          </p:nvSpPr>
          <p:spPr>
            <a:xfrm>
              <a:off x="3442368" y="5059159"/>
              <a:ext cx="245092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1001 0100 0110 0000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DE18E9D-1244-4FC4-9C2D-82AC5DAF239F}"/>
                </a:ext>
              </a:extLst>
            </p:cNvPr>
            <p:cNvCxnSpPr>
              <a:cxnSpLocks/>
              <a:stCxn id="44" idx="3"/>
              <a:endCxn id="51" idx="1"/>
            </p:cNvCxnSpPr>
            <p:nvPr/>
          </p:nvCxnSpPr>
          <p:spPr>
            <a:xfrm flipV="1">
              <a:off x="2143580" y="3008127"/>
              <a:ext cx="130077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D11F493-2D5E-4C62-884B-25439C210162}"/>
                </a:ext>
              </a:extLst>
            </p:cNvPr>
            <p:cNvCxnSpPr>
              <a:cxnSpLocks/>
              <a:stCxn id="46" idx="3"/>
              <a:endCxn id="52" idx="1"/>
            </p:cNvCxnSpPr>
            <p:nvPr/>
          </p:nvCxnSpPr>
          <p:spPr>
            <a:xfrm flipV="1">
              <a:off x="2161788" y="4204560"/>
              <a:ext cx="128058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32EEA87D-79FE-411E-B021-21F0C722ED52}"/>
                </a:ext>
              </a:extLst>
            </p:cNvPr>
            <p:cNvCxnSpPr>
              <a:cxnSpLocks/>
              <a:stCxn id="50" idx="3"/>
              <a:endCxn id="53" idx="1"/>
            </p:cNvCxnSpPr>
            <p:nvPr/>
          </p:nvCxnSpPr>
          <p:spPr>
            <a:xfrm flipV="1">
              <a:off x="2144519" y="5259214"/>
              <a:ext cx="1297849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4EA69A-E60A-4BD8-B120-B6EC1F627195}"/>
              </a:ext>
            </a:extLst>
          </p:cNvPr>
          <p:cNvGrpSpPr/>
          <p:nvPr/>
        </p:nvGrpSpPr>
        <p:grpSpPr>
          <a:xfrm>
            <a:off x="5893293" y="1546812"/>
            <a:ext cx="5837615" cy="3712402"/>
            <a:chOff x="5893293" y="1546812"/>
            <a:chExt cx="5837615" cy="371240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8E6F0A0-AF7D-404B-A504-B5EE2ED1F073}"/>
                </a:ext>
              </a:extLst>
            </p:cNvPr>
            <p:cNvSpPr txBox="1"/>
            <p:nvPr/>
          </p:nvSpPr>
          <p:spPr>
            <a:xfrm>
              <a:off x="7529898" y="1546812"/>
              <a:ext cx="32664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2"/>
                  </a:solidFill>
                  <a:latin typeface="+mj-lt"/>
                  <a:ea typeface="Intel Clear"/>
                  <a:cs typeface="Arial" panose="020B0604020202020204" pitchFamily="34" charset="0"/>
                </a:rPr>
                <a:t>Modulated anchored spatial bit-patterns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5EB9504-5754-44DF-9724-CE46D80846D6}"/>
                </a:ext>
              </a:extLst>
            </p:cNvPr>
            <p:cNvGrpSpPr/>
            <p:nvPr/>
          </p:nvGrpSpPr>
          <p:grpSpPr>
            <a:xfrm>
              <a:off x="7862159" y="3164701"/>
              <a:ext cx="3868749" cy="693429"/>
              <a:chOff x="7934783" y="2939199"/>
              <a:chExt cx="3868749" cy="693429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06E2DFF-79C2-4BFA-A105-BAC3304454DB}"/>
                  </a:ext>
                </a:extLst>
              </p:cNvPr>
              <p:cNvSpPr txBox="1"/>
              <p:nvPr/>
            </p:nvSpPr>
            <p:spPr>
              <a:xfrm>
                <a:off x="8486695" y="2939199"/>
                <a:ext cx="245971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</a:rPr>
                  <a:t>1001 1100 0011 1000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B295A5A-4950-40DE-BE13-ACBFFF00992D}"/>
                  </a:ext>
                </a:extLst>
              </p:cNvPr>
              <p:cNvSpPr txBox="1"/>
              <p:nvPr/>
            </p:nvSpPr>
            <p:spPr>
              <a:xfrm>
                <a:off x="7934783" y="3263296"/>
                <a:ext cx="38687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</a:rPr>
                  <a:t>Coverage biased : 100% Coverage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FD29A07-7163-4CE2-9F37-52050A88D728}"/>
                </a:ext>
              </a:extLst>
            </p:cNvPr>
            <p:cNvGrpSpPr/>
            <p:nvPr/>
          </p:nvGrpSpPr>
          <p:grpSpPr>
            <a:xfrm>
              <a:off x="6851876" y="3009362"/>
              <a:ext cx="904846" cy="729499"/>
              <a:chOff x="6909193" y="3728962"/>
              <a:chExt cx="904846" cy="729499"/>
            </a:xfrm>
          </p:grpSpPr>
          <p:sp>
            <p:nvSpPr>
              <p:cNvPr id="74" name="Moon 73">
                <a:extLst>
                  <a:ext uri="{FF2B5EF4-FFF2-40B4-BE49-F238E27FC236}">
                    <a16:creationId xmlns:a16="http://schemas.microsoft.com/office/drawing/2014/main" id="{C28E3F3B-05C9-42EF-B5F1-32B88806E7C3}"/>
                  </a:ext>
                </a:extLst>
              </p:cNvPr>
              <p:cNvSpPr/>
              <p:nvPr/>
            </p:nvSpPr>
            <p:spPr>
              <a:xfrm rot="10800000">
                <a:off x="6909193" y="3728962"/>
                <a:ext cx="904846" cy="729499"/>
              </a:xfrm>
              <a:prstGeom prst="moon">
                <a:avLst>
                  <a:gd name="adj" fmla="val 87500"/>
                </a:avLst>
              </a:prstGeom>
              <a:solidFill>
                <a:srgbClr val="00B05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66FD9A5-9038-4A9A-9AFE-5AA6984739E1}"/>
                  </a:ext>
                </a:extLst>
              </p:cNvPr>
              <p:cNvSpPr txBox="1"/>
              <p:nvPr/>
            </p:nvSpPr>
            <p:spPr>
              <a:xfrm>
                <a:off x="7080076" y="3896271"/>
                <a:ext cx="5633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OR</a:t>
                </a:r>
              </a:p>
            </p:txBody>
          </p:sp>
        </p:grpSp>
        <p:cxnSp>
          <p:nvCxnSpPr>
            <p:cNvPr id="79" name="Elbow Connector 31">
              <a:extLst>
                <a:ext uri="{FF2B5EF4-FFF2-40B4-BE49-F238E27FC236}">
                  <a16:creationId xmlns:a16="http://schemas.microsoft.com/office/drawing/2014/main" id="{B3C5326B-CE35-42CB-B36C-FB44A8EC030F}"/>
                </a:ext>
              </a:extLst>
            </p:cNvPr>
            <p:cNvCxnSpPr>
              <a:cxnSpLocks/>
              <a:stCxn id="51" idx="3"/>
              <a:endCxn id="74" idx="3"/>
            </p:cNvCxnSpPr>
            <p:nvPr/>
          </p:nvCxnSpPr>
          <p:spPr>
            <a:xfrm>
              <a:off x="5953056" y="3008127"/>
              <a:ext cx="1011926" cy="365984"/>
            </a:xfrm>
            <a:prstGeom prst="bentConnector3">
              <a:avLst>
                <a:gd name="adj1" fmla="val 47176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lbow Connector 32">
              <a:extLst>
                <a:ext uri="{FF2B5EF4-FFF2-40B4-BE49-F238E27FC236}">
                  <a16:creationId xmlns:a16="http://schemas.microsoft.com/office/drawing/2014/main" id="{E3D92DEC-A7E6-4844-93A2-F5ABAB912C68}"/>
                </a:ext>
              </a:extLst>
            </p:cNvPr>
            <p:cNvCxnSpPr>
              <a:cxnSpLocks/>
              <a:stCxn id="52" idx="3"/>
              <a:endCxn id="74" idx="3"/>
            </p:cNvCxnSpPr>
            <p:nvPr/>
          </p:nvCxnSpPr>
          <p:spPr>
            <a:xfrm flipV="1">
              <a:off x="5893294" y="3374111"/>
              <a:ext cx="1071688" cy="830449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lbow Connector 33">
              <a:extLst>
                <a:ext uri="{FF2B5EF4-FFF2-40B4-BE49-F238E27FC236}">
                  <a16:creationId xmlns:a16="http://schemas.microsoft.com/office/drawing/2014/main" id="{96237B61-B797-4215-8DB3-4D4AB736FD1B}"/>
                </a:ext>
              </a:extLst>
            </p:cNvPr>
            <p:cNvCxnSpPr>
              <a:cxnSpLocks/>
              <a:stCxn id="53" idx="3"/>
              <a:endCxn id="74" idx="3"/>
            </p:cNvCxnSpPr>
            <p:nvPr/>
          </p:nvCxnSpPr>
          <p:spPr>
            <a:xfrm flipV="1">
              <a:off x="5893293" y="3374111"/>
              <a:ext cx="1071689" cy="1885103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025E4D09-5F65-4DB2-A674-B9DB660A58EF}"/>
                </a:ext>
              </a:extLst>
            </p:cNvPr>
            <p:cNvCxnSpPr>
              <a:cxnSpLocks/>
              <a:stCxn id="74" idx="1"/>
              <a:endCxn id="69" idx="1"/>
            </p:cNvCxnSpPr>
            <p:nvPr/>
          </p:nvCxnSpPr>
          <p:spPr>
            <a:xfrm flipV="1">
              <a:off x="7756722" y="3364756"/>
              <a:ext cx="657349" cy="93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3B854DB-2ACC-410E-8152-D08ADF38DEA1}"/>
              </a:ext>
            </a:extLst>
          </p:cNvPr>
          <p:cNvGrpSpPr/>
          <p:nvPr/>
        </p:nvGrpSpPr>
        <p:grpSpPr>
          <a:xfrm>
            <a:off x="5893293" y="4316640"/>
            <a:ext cx="5702890" cy="942574"/>
            <a:chOff x="5893293" y="4316640"/>
            <a:chExt cx="5702890" cy="94257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957CDC7-38BF-4D6C-AF73-7E2B9A4300CA}"/>
                </a:ext>
              </a:extLst>
            </p:cNvPr>
            <p:cNvSpPr txBox="1"/>
            <p:nvPr/>
          </p:nvSpPr>
          <p:spPr>
            <a:xfrm>
              <a:off x="8414071" y="4481334"/>
              <a:ext cx="261967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1000 1000 0001 0000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85E30C5-4BD5-4469-97D2-83B5C73D2D23}"/>
                </a:ext>
              </a:extLst>
            </p:cNvPr>
            <p:cNvSpPr txBox="1"/>
            <p:nvPr/>
          </p:nvSpPr>
          <p:spPr>
            <a:xfrm>
              <a:off x="7887267" y="4792657"/>
              <a:ext cx="370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Accuracy biased : 100% accuracy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0587245-0FF0-44B2-AA91-E00F0C15D7FC}"/>
                </a:ext>
              </a:extLst>
            </p:cNvPr>
            <p:cNvGrpSpPr/>
            <p:nvPr/>
          </p:nvGrpSpPr>
          <p:grpSpPr>
            <a:xfrm>
              <a:off x="6845604" y="4316640"/>
              <a:ext cx="911118" cy="729498"/>
              <a:chOff x="6902921" y="4895844"/>
              <a:chExt cx="911118" cy="729498"/>
            </a:xfrm>
          </p:grpSpPr>
          <p:sp>
            <p:nvSpPr>
              <p:cNvPr id="77" name="Flowchart: Delay 23">
                <a:extLst>
                  <a:ext uri="{FF2B5EF4-FFF2-40B4-BE49-F238E27FC236}">
                    <a16:creationId xmlns:a16="http://schemas.microsoft.com/office/drawing/2014/main" id="{AFFFCA63-D3FD-4424-A666-DD280A10CEAA}"/>
                  </a:ext>
                </a:extLst>
              </p:cNvPr>
              <p:cNvSpPr/>
              <p:nvPr/>
            </p:nvSpPr>
            <p:spPr>
              <a:xfrm>
                <a:off x="6902921" y="4895844"/>
                <a:ext cx="911118" cy="729498"/>
              </a:xfrm>
              <a:prstGeom prst="flowChartDelay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82F8938-5568-4DED-B677-EC913794F56A}"/>
                  </a:ext>
                </a:extLst>
              </p:cNvPr>
              <p:cNvSpPr txBox="1"/>
              <p:nvPr/>
            </p:nvSpPr>
            <p:spPr>
              <a:xfrm>
                <a:off x="7015964" y="5068316"/>
                <a:ext cx="7667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AND</a:t>
                </a:r>
              </a:p>
            </p:txBody>
          </p:sp>
        </p:grpSp>
        <p:cxnSp>
          <p:nvCxnSpPr>
            <p:cNvPr id="82" name="Elbow Connector 34">
              <a:extLst>
                <a:ext uri="{FF2B5EF4-FFF2-40B4-BE49-F238E27FC236}">
                  <a16:creationId xmlns:a16="http://schemas.microsoft.com/office/drawing/2014/main" id="{77465221-F35E-4882-B68B-2ED11F038771}"/>
                </a:ext>
              </a:extLst>
            </p:cNvPr>
            <p:cNvCxnSpPr>
              <a:cxnSpLocks/>
              <a:stCxn id="53" idx="3"/>
              <a:endCxn id="77" idx="1"/>
            </p:cNvCxnSpPr>
            <p:nvPr/>
          </p:nvCxnSpPr>
          <p:spPr>
            <a:xfrm flipV="1">
              <a:off x="5893293" y="4681389"/>
              <a:ext cx="952311" cy="577825"/>
            </a:xfrm>
            <a:prstGeom prst="bentConnector3">
              <a:avLst>
                <a:gd name="adj1" fmla="val 56001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C2DA3ADC-0854-4BBC-9F64-4E751A4DBAB3}"/>
                </a:ext>
              </a:extLst>
            </p:cNvPr>
            <p:cNvCxnSpPr>
              <a:cxnSpLocks/>
              <a:stCxn id="77" idx="3"/>
              <a:endCxn id="70" idx="1"/>
            </p:cNvCxnSpPr>
            <p:nvPr/>
          </p:nvCxnSpPr>
          <p:spPr>
            <a:xfrm>
              <a:off x="7756722" y="4681389"/>
              <a:ext cx="65734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79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1D4156-D240-BE47-8B60-CF7C3F1C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FED490-C072-A245-86AE-BECC13D34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1"/>
            <a:ext cx="11582400" cy="838200"/>
          </a:xfrm>
        </p:spPr>
        <p:txBody>
          <a:bodyPr/>
          <a:lstStyle/>
          <a:p>
            <a:r>
              <a:rPr lang="en-US" sz="4800" b="1" dirty="0"/>
              <a:t>Outline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613632-B755-B74D-997C-C66A062736CC}"/>
              </a:ext>
            </a:extLst>
          </p:cNvPr>
          <p:cNvSpPr/>
          <p:nvPr/>
        </p:nvSpPr>
        <p:spPr>
          <a:xfrm>
            <a:off x="323936" y="1712003"/>
            <a:ext cx="1130525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1. Motivation and Observations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99EE45-F153-8544-8964-7E1077284AC1}"/>
              </a:ext>
            </a:extLst>
          </p:cNvPr>
          <p:cNvSpPr/>
          <p:nvPr/>
        </p:nvSpPr>
        <p:spPr>
          <a:xfrm>
            <a:off x="323936" y="2648107"/>
            <a:ext cx="11305256" cy="7200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2. </a:t>
            </a:r>
            <a:r>
              <a:rPr lang="en-US" sz="4400" u="sng" dirty="0"/>
              <a:t>D</a:t>
            </a:r>
            <a:r>
              <a:rPr lang="en-US" sz="4400" dirty="0"/>
              <a:t>ual </a:t>
            </a:r>
            <a:r>
              <a:rPr lang="en-US" sz="4400" u="sng" dirty="0"/>
              <a:t>S</a:t>
            </a:r>
            <a:r>
              <a:rPr lang="en-US" sz="4400" dirty="0"/>
              <a:t>patial </a:t>
            </a:r>
            <a:r>
              <a:rPr lang="en-US" sz="4400" u="sng" dirty="0"/>
              <a:t>Pa</a:t>
            </a:r>
            <a:r>
              <a:rPr lang="en-US" sz="4400" dirty="0"/>
              <a:t>ttern Prefe</a:t>
            </a:r>
            <a:r>
              <a:rPr lang="en-US" sz="4400" u="sng" dirty="0"/>
              <a:t>tch</a:t>
            </a:r>
            <a:r>
              <a:rPr lang="en-US" sz="4400" dirty="0"/>
              <a:t>er (</a:t>
            </a:r>
            <a:r>
              <a:rPr lang="en-US" sz="4400" dirty="0" err="1"/>
              <a:t>DSPatch</a:t>
            </a:r>
            <a:r>
              <a:rPr lang="en-US" sz="4400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E24322-842B-784B-A661-E897600BF428}"/>
              </a:ext>
            </a:extLst>
          </p:cNvPr>
          <p:cNvSpPr/>
          <p:nvPr/>
        </p:nvSpPr>
        <p:spPr>
          <a:xfrm>
            <a:off x="323936" y="3584211"/>
            <a:ext cx="1130525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3. Evaluation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644B81-38C4-9448-A3DC-0BE1E8BD5C07}"/>
              </a:ext>
            </a:extLst>
          </p:cNvPr>
          <p:cNvSpPr/>
          <p:nvPr/>
        </p:nvSpPr>
        <p:spPr>
          <a:xfrm>
            <a:off x="323936" y="4511796"/>
            <a:ext cx="1130525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4. Conclusion</a:t>
            </a:r>
          </a:p>
        </p:txBody>
      </p:sp>
    </p:spTree>
    <p:extLst>
      <p:ext uri="{BB962C8B-B14F-4D97-AF65-F5344CB8AC3E}">
        <p14:creationId xmlns:p14="http://schemas.microsoft.com/office/powerpoint/2010/main" val="2408356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6602DD-71A7-A24F-B23C-7DB1EF58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EC105A-E77F-1D40-ABDB-80F35E0E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00" y="118208"/>
            <a:ext cx="10972800" cy="837140"/>
          </a:xfrm>
        </p:spPr>
        <p:txBody>
          <a:bodyPr/>
          <a:lstStyle/>
          <a:p>
            <a:r>
              <a:rPr lang="en-US" sz="4800" b="1" dirty="0" err="1"/>
              <a:t>DSPatch</a:t>
            </a:r>
            <a:r>
              <a:rPr lang="en-US" sz="4800" b="1" dirty="0"/>
              <a:t>:</a:t>
            </a:r>
            <a:r>
              <a:rPr lang="en-US" sz="3200" b="1" dirty="0"/>
              <a:t> Key Idea</a:t>
            </a:r>
            <a:endParaRPr lang="en-US" sz="48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0DA583-9524-4DF1-A546-1C09135A73F6}"/>
              </a:ext>
            </a:extLst>
          </p:cNvPr>
          <p:cNvSpPr txBox="1">
            <a:spLocks/>
          </p:cNvSpPr>
          <p:nvPr/>
        </p:nvSpPr>
        <p:spPr>
          <a:xfrm>
            <a:off x="275000" y="1358568"/>
            <a:ext cx="7429398" cy="2696146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  <a:defRPr sz="2400" b="0" kern="120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00559" indent="-300559" algn="l" defTabSz="609585" rtl="0" eaLnBrk="1" latinLnBrk="0" hangingPunct="1">
              <a:spcBef>
                <a:spcPts val="1600"/>
              </a:spcBef>
              <a:buFont typeface="Wingdings" charset="2"/>
              <a:buChar char="§"/>
              <a:defRPr sz="2133" kern="120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761981" indent="-304792" algn="l" defTabSz="609585" rtl="0" eaLnBrk="1" latinLnBrk="0" hangingPunct="1">
              <a:spcBef>
                <a:spcPts val="1067"/>
              </a:spcBef>
              <a:buFont typeface="Intel Clear" panose="020B0604020203020204" pitchFamily="34" charset="0"/>
              <a:buChar char="–"/>
              <a:defRPr sz="2133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93252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58907" indent="-304792" algn="l" defTabSz="609585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867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sz="2400" dirty="0">
                <a:solidFill>
                  <a:srgbClr val="0071C5"/>
                </a:solidFill>
              </a:rPr>
              <a:t>Simultaneously learn </a:t>
            </a:r>
            <a:r>
              <a:rPr lang="en-US" sz="2400" b="1" i="1" dirty="0">
                <a:solidFill>
                  <a:srgbClr val="0071C5"/>
                </a:solidFill>
              </a:rPr>
              <a:t>two </a:t>
            </a:r>
            <a:r>
              <a:rPr lang="en-US" sz="2400" dirty="0">
                <a:solidFill>
                  <a:srgbClr val="0071C5"/>
                </a:solidFill>
              </a:rPr>
              <a:t>modulated</a:t>
            </a:r>
            <a:r>
              <a:rPr lang="en-US" sz="2400" b="1" i="1" dirty="0">
                <a:solidFill>
                  <a:srgbClr val="0071C5"/>
                </a:solidFill>
              </a:rPr>
              <a:t> </a:t>
            </a:r>
            <a:r>
              <a:rPr lang="en-US" sz="2400" dirty="0">
                <a:solidFill>
                  <a:srgbClr val="0071C5"/>
                </a:solidFill>
              </a:rPr>
              <a:t>spatial bit-pattern representations of program accesses</a:t>
            </a:r>
          </a:p>
          <a:p>
            <a:pPr lvl="3">
              <a:lnSpc>
                <a:spcPct val="120000"/>
              </a:lnSpc>
            </a:pPr>
            <a:r>
              <a:rPr lang="en-US" sz="2800" dirty="0"/>
              <a:t>Coverage-Biased (</a:t>
            </a:r>
            <a:r>
              <a:rPr lang="en-US" sz="2800" dirty="0" err="1"/>
              <a:t>CovP</a:t>
            </a:r>
            <a:r>
              <a:rPr lang="en-US" sz="2800" dirty="0"/>
              <a:t>)</a:t>
            </a:r>
          </a:p>
          <a:p>
            <a:pPr lvl="3">
              <a:lnSpc>
                <a:spcPct val="120000"/>
              </a:lnSpc>
            </a:pPr>
            <a:r>
              <a:rPr lang="en-US" sz="2800" dirty="0"/>
              <a:t>Accuracy-Biased (</a:t>
            </a:r>
            <a:r>
              <a:rPr lang="en-US" sz="2800" dirty="0" err="1"/>
              <a:t>AccP</a:t>
            </a:r>
            <a:r>
              <a:rPr lang="en-US" sz="2800" dirty="0"/>
              <a:t>)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endParaRPr lang="en-US" sz="2400" dirty="0">
              <a:solidFill>
                <a:srgbClr val="0071C5"/>
              </a:solidFill>
            </a:endParaRP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sz="2400" dirty="0">
                <a:solidFill>
                  <a:srgbClr val="0071C5"/>
                </a:solidFill>
              </a:rPr>
              <a:t>Predict </a:t>
            </a:r>
            <a:r>
              <a:rPr lang="en-US" sz="2400" b="1" i="1" dirty="0">
                <a:solidFill>
                  <a:srgbClr val="0071C5"/>
                </a:solidFill>
              </a:rPr>
              <a:t>one</a:t>
            </a:r>
            <a:r>
              <a:rPr lang="en-US" sz="2400" dirty="0">
                <a:solidFill>
                  <a:srgbClr val="0071C5"/>
                </a:solidFill>
              </a:rPr>
              <a:t> of the patterns based on current DRAM bandwidth headroom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6E64F5-F9F9-43BF-8F12-E3893BFFE052}"/>
              </a:ext>
            </a:extLst>
          </p:cNvPr>
          <p:cNvSpPr txBox="1"/>
          <p:nvPr/>
        </p:nvSpPr>
        <p:spPr>
          <a:xfrm>
            <a:off x="8550860" y="3593017"/>
            <a:ext cx="1521722" cy="769441"/>
          </a:xfrm>
          <a:prstGeom prst="rect">
            <a:avLst/>
          </a:prstGeom>
          <a:solidFill>
            <a:srgbClr val="003C7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BW</a:t>
            </a:r>
          </a:p>
          <a:p>
            <a:r>
              <a:rPr lang="en-US" dirty="0"/>
              <a:t>utilization</a:t>
            </a:r>
          </a:p>
        </p:txBody>
      </p:sp>
      <p:sp>
        <p:nvSpPr>
          <p:cNvPr id="29" name="Trapezoid 39">
            <a:extLst>
              <a:ext uri="{FF2B5EF4-FFF2-40B4-BE49-F238E27FC236}">
                <a16:creationId xmlns:a16="http://schemas.microsoft.com/office/drawing/2014/main" id="{4C029EAE-FC19-4253-B174-1EAD95188012}"/>
              </a:ext>
            </a:extLst>
          </p:cNvPr>
          <p:cNvSpPr/>
          <p:nvPr/>
        </p:nvSpPr>
        <p:spPr>
          <a:xfrm rot="5400000">
            <a:off x="10166150" y="2423659"/>
            <a:ext cx="1230531" cy="519775"/>
          </a:xfrm>
          <a:prstGeom prst="trapezoid">
            <a:avLst>
              <a:gd name="adj" fmla="val 5307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Elbow Connector 22">
            <a:extLst>
              <a:ext uri="{FF2B5EF4-FFF2-40B4-BE49-F238E27FC236}">
                <a16:creationId xmlns:a16="http://schemas.microsoft.com/office/drawing/2014/main" id="{79309111-D08E-4B92-AE08-F248758DE895}"/>
              </a:ext>
            </a:extLst>
          </p:cNvPr>
          <p:cNvCxnSpPr>
            <a:cxnSpLocks/>
            <a:stCxn id="28" idx="3"/>
            <a:endCxn id="29" idx="3"/>
          </p:cNvCxnSpPr>
          <p:nvPr/>
        </p:nvCxnSpPr>
        <p:spPr>
          <a:xfrm flipV="1">
            <a:off x="10072582" y="3160877"/>
            <a:ext cx="708833" cy="816861"/>
          </a:xfrm>
          <a:prstGeom prst="bentConnector2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1BA6730-20AD-4E3D-9CC4-6896E6B1263F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11041303" y="2683546"/>
            <a:ext cx="792089" cy="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B9CA6A4-E25F-47A5-AA3F-C4D95EFB90DC}"/>
              </a:ext>
            </a:extLst>
          </p:cNvPr>
          <p:cNvSpPr txBox="1"/>
          <p:nvPr/>
        </p:nvSpPr>
        <p:spPr>
          <a:xfrm>
            <a:off x="8550860" y="2150655"/>
            <a:ext cx="1521722" cy="430887"/>
          </a:xfrm>
          <a:prstGeom prst="rect">
            <a:avLst/>
          </a:prstGeom>
          <a:solidFill>
            <a:srgbClr val="003C7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CovP</a:t>
            </a:r>
            <a:endParaRPr lang="en-US" sz="2200" b="1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9D900AD-3225-4C30-A3E5-B227756F686C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10072582" y="2366099"/>
            <a:ext cx="448946" cy="0"/>
          </a:xfrm>
          <a:prstGeom prst="line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B9ED928-C584-4F5C-B1C0-93E817AC9B4C}"/>
              </a:ext>
            </a:extLst>
          </p:cNvPr>
          <p:cNvCxnSpPr>
            <a:cxnSpLocks/>
          </p:cNvCxnSpPr>
          <p:nvPr/>
        </p:nvCxnSpPr>
        <p:spPr>
          <a:xfrm flipV="1">
            <a:off x="9756889" y="3021053"/>
            <a:ext cx="778565" cy="1"/>
          </a:xfrm>
          <a:prstGeom prst="line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2D79C7-5697-4C32-A358-50699D32312F}"/>
              </a:ext>
            </a:extLst>
          </p:cNvPr>
          <p:cNvGrpSpPr/>
          <p:nvPr/>
        </p:nvGrpSpPr>
        <p:grpSpPr>
          <a:xfrm>
            <a:off x="8426940" y="4570319"/>
            <a:ext cx="1769562" cy="1704348"/>
            <a:chOff x="7454112" y="1307800"/>
            <a:chExt cx="3713347" cy="359628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A366584-4E30-49C4-A58A-FFC83C96BE99}"/>
                </a:ext>
              </a:extLst>
            </p:cNvPr>
            <p:cNvSpPr/>
            <p:nvPr/>
          </p:nvSpPr>
          <p:spPr>
            <a:xfrm>
              <a:off x="8965749" y="2959892"/>
              <a:ext cx="861134" cy="11984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Trapezoid 36">
              <a:extLst>
                <a:ext uri="{FF2B5EF4-FFF2-40B4-BE49-F238E27FC236}">
                  <a16:creationId xmlns:a16="http://schemas.microsoft.com/office/drawing/2014/main" id="{800D4D1E-8BA2-4326-8D40-4EBC0712760D}"/>
                </a:ext>
              </a:extLst>
            </p:cNvPr>
            <p:cNvSpPr/>
            <p:nvPr/>
          </p:nvSpPr>
          <p:spPr>
            <a:xfrm rot="10800000">
              <a:off x="8410891" y="4238275"/>
              <a:ext cx="1970843" cy="665805"/>
            </a:xfrm>
            <a:prstGeom prst="trapezoid">
              <a:avLst>
                <a:gd name="adj" fmla="val 2882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6A0097D-AEBF-435C-A64E-FD868BCA95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42469" y="2959892"/>
              <a:ext cx="768424" cy="1280604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BE66F51-0AFB-4474-B5FD-E347E2867F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0705" y="1951751"/>
              <a:ext cx="118144" cy="990251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BCEFE87-97DD-406A-AFE6-101378478E6A}"/>
                </a:ext>
              </a:extLst>
            </p:cNvPr>
            <p:cNvSpPr/>
            <p:nvPr/>
          </p:nvSpPr>
          <p:spPr>
            <a:xfrm>
              <a:off x="10537985" y="1322410"/>
              <a:ext cx="629474" cy="6346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91C58D7-3EC6-411D-97BA-A4B1AFD6D94E}"/>
                </a:ext>
              </a:extLst>
            </p:cNvPr>
            <p:cNvSpPr/>
            <p:nvPr/>
          </p:nvSpPr>
          <p:spPr>
            <a:xfrm>
              <a:off x="7454112" y="1307800"/>
              <a:ext cx="629474" cy="6346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7FAFAFC-FF50-441D-91ED-BDEEE8439D9B}"/>
                </a:ext>
              </a:extLst>
            </p:cNvPr>
            <p:cNvSpPr/>
            <p:nvPr/>
          </p:nvSpPr>
          <p:spPr>
            <a:xfrm>
              <a:off x="9214058" y="3358027"/>
              <a:ext cx="73079" cy="624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96A3F09-9CD4-4FAA-8767-55AE3489FB70}"/>
                </a:ext>
              </a:extLst>
            </p:cNvPr>
            <p:cNvSpPr/>
            <p:nvPr/>
          </p:nvSpPr>
          <p:spPr>
            <a:xfrm>
              <a:off x="9502739" y="3361280"/>
              <a:ext cx="73079" cy="624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A179ADD-3D83-4854-A540-442E1E7DC599}"/>
                </a:ext>
              </a:extLst>
            </p:cNvPr>
            <p:cNvCxnSpPr>
              <a:cxnSpLocks/>
            </p:cNvCxnSpPr>
            <p:nvPr/>
          </p:nvCxnSpPr>
          <p:spPr>
            <a:xfrm>
              <a:off x="9214058" y="3243020"/>
              <a:ext cx="92080" cy="7118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7D58DAF-3898-4075-8B2F-A3A72AE77F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2143" y="3300917"/>
              <a:ext cx="94269" cy="565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CD8075F8-BCBA-488D-901A-7736039A168E}"/>
                </a:ext>
              </a:extLst>
            </p:cNvPr>
            <p:cNvSpPr/>
            <p:nvPr/>
          </p:nvSpPr>
          <p:spPr>
            <a:xfrm rot="10800000">
              <a:off x="9250597" y="3707337"/>
              <a:ext cx="282237" cy="202781"/>
            </a:xfrm>
            <a:prstGeom prst="arc">
              <a:avLst>
                <a:gd name="adj1" fmla="val 11314920"/>
                <a:gd name="adj2" fmla="val 21146935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E4DF804-940E-4D24-A49E-DA0A22248F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19809" y="1971344"/>
              <a:ext cx="144431" cy="988548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0FC6737-A8F3-4081-8C7C-E25FC7447D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0185" y="2958782"/>
              <a:ext cx="664055" cy="1263824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A9D9CF8-BE15-4E55-B139-1FB88EA66FA7}"/>
              </a:ext>
            </a:extLst>
          </p:cNvPr>
          <p:cNvSpPr txBox="1"/>
          <p:nvPr/>
        </p:nvSpPr>
        <p:spPr>
          <a:xfrm>
            <a:off x="8550860" y="2807579"/>
            <a:ext cx="1521722" cy="430887"/>
          </a:xfrm>
          <a:prstGeom prst="rect">
            <a:avLst/>
          </a:prstGeom>
          <a:solidFill>
            <a:srgbClr val="003C7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AccP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6C22C76-3843-4EFE-87B6-C5206070F368}"/>
              </a:ext>
            </a:extLst>
          </p:cNvPr>
          <p:cNvSpPr/>
          <p:nvPr/>
        </p:nvSpPr>
        <p:spPr>
          <a:xfrm>
            <a:off x="3581677" y="5186437"/>
            <a:ext cx="4374704" cy="108823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Optimize simultaneously for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both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Significantly higher Coverage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Intel Clear" panose="020B0604020203020204" pitchFamily="34" charset="0"/>
              </a:rPr>
              <a:t>High Accuracy</a:t>
            </a:r>
          </a:p>
        </p:txBody>
      </p:sp>
    </p:spTree>
    <p:extLst>
      <p:ext uri="{BB962C8B-B14F-4D97-AF65-F5344CB8AC3E}">
        <p14:creationId xmlns:p14="http://schemas.microsoft.com/office/powerpoint/2010/main" val="9956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2" grpId="0" animBg="1"/>
      <p:bldP spid="3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6602DD-71A7-A24F-B23C-7DB1EF58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E5-F588-42B9-8FB4-3582C023D8AC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EC105A-E77F-1D40-ABDB-80F35E0E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00" y="118208"/>
            <a:ext cx="10972800" cy="837140"/>
          </a:xfrm>
        </p:spPr>
        <p:txBody>
          <a:bodyPr/>
          <a:lstStyle/>
          <a:p>
            <a:r>
              <a:rPr lang="en-US" sz="4800" b="1" dirty="0" err="1"/>
              <a:t>DSPatch</a:t>
            </a:r>
            <a:r>
              <a:rPr lang="en-US" sz="4800" b="1" dirty="0"/>
              <a:t>: </a:t>
            </a:r>
            <a:r>
              <a:rPr lang="en-US" sz="3200" b="1" dirty="0"/>
              <a:t>Overall Design</a:t>
            </a:r>
            <a:endParaRPr lang="en-US" sz="4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8ECF8-81CF-2A49-934E-7AD3C3FB734F}"/>
              </a:ext>
            </a:extLst>
          </p:cNvPr>
          <p:cNvSpPr/>
          <p:nvPr/>
        </p:nvSpPr>
        <p:spPr>
          <a:xfrm>
            <a:off x="826272" y="1184887"/>
            <a:ext cx="3470269" cy="682050"/>
          </a:xfrm>
          <a:prstGeom prst="rect">
            <a:avLst/>
          </a:prstGeom>
          <a:solidFill>
            <a:srgbClr val="4472C4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Page Buffer (PB)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1C56406-CCB1-2746-99F9-8D1A6F15A9F4}"/>
              </a:ext>
            </a:extLst>
          </p:cNvPr>
          <p:cNvSpPr/>
          <p:nvPr/>
        </p:nvSpPr>
        <p:spPr>
          <a:xfrm>
            <a:off x="986420" y="2516463"/>
            <a:ext cx="2022541" cy="2884590"/>
          </a:xfrm>
          <a:prstGeom prst="roundRect">
            <a:avLst/>
          </a:prstGeom>
          <a:solidFill>
            <a:srgbClr val="F08738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Signature Prediction Table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(SPT)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C55FEA-8CAA-4241-9953-564EC0CC7AFD}"/>
              </a:ext>
            </a:extLst>
          </p:cNvPr>
          <p:cNvSpPr/>
          <p:nvPr/>
        </p:nvSpPr>
        <p:spPr>
          <a:xfrm>
            <a:off x="4266858" y="2162755"/>
            <a:ext cx="1707867" cy="8866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Program Access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808749-A002-6643-93BA-87457308CAA1}"/>
              </a:ext>
            </a:extLst>
          </p:cNvPr>
          <p:cNvSpPr txBox="1"/>
          <p:nvPr/>
        </p:nvSpPr>
        <p:spPr>
          <a:xfrm>
            <a:off x="2968755" y="5401053"/>
            <a:ext cx="1696419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BW</a:t>
            </a:r>
          </a:p>
          <a:p>
            <a:pPr algn="ctr"/>
            <a:r>
              <a:rPr lang="en-US" sz="2400" dirty="0"/>
              <a:t>utilization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A738DCB8-D917-3947-8D2F-E730646DABC7}"/>
              </a:ext>
            </a:extLst>
          </p:cNvPr>
          <p:cNvCxnSpPr>
            <a:cxnSpLocks/>
            <a:stCxn id="8" idx="0"/>
            <a:endCxn id="5" idx="3"/>
          </p:cNvCxnSpPr>
          <p:nvPr/>
        </p:nvCxnSpPr>
        <p:spPr>
          <a:xfrm rot="16200000" flipV="1">
            <a:off x="4390246" y="1432208"/>
            <a:ext cx="636843" cy="824251"/>
          </a:xfrm>
          <a:prstGeom prst="bentConnector2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9E6CBFBF-58BF-3945-BF5D-8A19EB42B4A0}"/>
              </a:ext>
            </a:extLst>
          </p:cNvPr>
          <p:cNvCxnSpPr>
            <a:cxnSpLocks/>
            <a:stCxn id="8" idx="4"/>
          </p:cNvCxnSpPr>
          <p:nvPr/>
        </p:nvCxnSpPr>
        <p:spPr>
          <a:xfrm rot="5400000">
            <a:off x="3834045" y="2224337"/>
            <a:ext cx="461665" cy="2111831"/>
          </a:xfrm>
          <a:prstGeom prst="bentConnector2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C4664149-02A1-B348-8011-63BB43E0626C}"/>
              </a:ext>
            </a:extLst>
          </p:cNvPr>
          <p:cNvCxnSpPr>
            <a:cxnSpLocks/>
            <a:stCxn id="5" idx="1"/>
            <a:endCxn id="7" idx="1"/>
          </p:cNvCxnSpPr>
          <p:nvPr/>
        </p:nvCxnSpPr>
        <p:spPr>
          <a:xfrm rot="10800000" flipH="1" flipV="1">
            <a:off x="826272" y="1525912"/>
            <a:ext cx="160148" cy="2432846"/>
          </a:xfrm>
          <a:prstGeom prst="bentConnector3">
            <a:avLst>
              <a:gd name="adj1" fmla="val -142743"/>
            </a:avLst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apezoid 39">
            <a:extLst>
              <a:ext uri="{FF2B5EF4-FFF2-40B4-BE49-F238E27FC236}">
                <a16:creationId xmlns:a16="http://schemas.microsoft.com/office/drawing/2014/main" id="{2DEC3DC0-FB80-9640-AA4B-562E3E4DBA91}"/>
              </a:ext>
            </a:extLst>
          </p:cNvPr>
          <p:cNvSpPr/>
          <p:nvPr/>
        </p:nvSpPr>
        <p:spPr>
          <a:xfrm rot="5400000">
            <a:off x="4218716" y="4172192"/>
            <a:ext cx="1230531" cy="519775"/>
          </a:xfrm>
          <a:prstGeom prst="trapezoid">
            <a:avLst>
              <a:gd name="adj" fmla="val 5307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1987C683-1A10-D845-A64C-BC71E35642B1}"/>
              </a:ext>
            </a:extLst>
          </p:cNvPr>
          <p:cNvCxnSpPr>
            <a:cxnSpLocks/>
            <a:stCxn id="9" idx="3"/>
            <a:endCxn id="13" idx="3"/>
          </p:cNvCxnSpPr>
          <p:nvPr/>
        </p:nvCxnSpPr>
        <p:spPr>
          <a:xfrm flipV="1">
            <a:off x="4665174" y="4909410"/>
            <a:ext cx="168807" cy="907142"/>
          </a:xfrm>
          <a:prstGeom prst="bentConnector2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B754181B-8068-AA4C-AF3B-F9BBEA8BF99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008961" y="3958758"/>
            <a:ext cx="1510202" cy="286963"/>
          </a:xfrm>
          <a:prstGeom prst="bentConnector3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BD425D46-969A-1643-BFA6-AE3DD3D6A5B0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008961" y="3958758"/>
            <a:ext cx="1510202" cy="839742"/>
          </a:xfrm>
          <a:prstGeom prst="bentConnector3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7CF6176-09A2-F34E-9F45-0C427BBE1889}"/>
              </a:ext>
            </a:extLst>
          </p:cNvPr>
          <p:cNvSpPr txBox="1"/>
          <p:nvPr/>
        </p:nvSpPr>
        <p:spPr>
          <a:xfrm>
            <a:off x="3746401" y="3784056"/>
            <a:ext cx="847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CovP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465F1F-786E-904B-85E6-40BA17FC382D}"/>
              </a:ext>
            </a:extLst>
          </p:cNvPr>
          <p:cNvSpPr txBox="1"/>
          <p:nvPr/>
        </p:nvSpPr>
        <p:spPr>
          <a:xfrm>
            <a:off x="3746398" y="4336835"/>
            <a:ext cx="821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AccP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DB7F38D-2856-E54E-9F11-A9E80FD4A86D}"/>
              </a:ext>
            </a:extLst>
          </p:cNvPr>
          <p:cNvCxnSpPr>
            <a:stCxn id="13" idx="0"/>
          </p:cNvCxnSpPr>
          <p:nvPr/>
        </p:nvCxnSpPr>
        <p:spPr>
          <a:xfrm flipV="1">
            <a:off x="5093869" y="4432079"/>
            <a:ext cx="792089" cy="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AE56D9D-FFC6-4049-AF7E-343C95F0CCAA}"/>
              </a:ext>
            </a:extLst>
          </p:cNvPr>
          <p:cNvSpPr/>
          <p:nvPr/>
        </p:nvSpPr>
        <p:spPr>
          <a:xfrm>
            <a:off x="5269378" y="1657309"/>
            <a:ext cx="383292" cy="3832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A7D3BF7-C83F-9346-B0D1-AD5936BAA883}"/>
              </a:ext>
            </a:extLst>
          </p:cNvPr>
          <p:cNvSpPr/>
          <p:nvPr/>
        </p:nvSpPr>
        <p:spPr>
          <a:xfrm>
            <a:off x="3619481" y="3036637"/>
            <a:ext cx="383292" cy="3832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64050DA-5D01-8845-AA2A-23CE6E06D2A7}"/>
              </a:ext>
            </a:extLst>
          </p:cNvPr>
          <p:cNvSpPr/>
          <p:nvPr/>
        </p:nvSpPr>
        <p:spPr>
          <a:xfrm>
            <a:off x="3234857" y="4258504"/>
            <a:ext cx="383292" cy="3832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D81F30A-9C4B-7842-8221-1B15F2488F58}"/>
              </a:ext>
            </a:extLst>
          </p:cNvPr>
          <p:cNvSpPr/>
          <p:nvPr/>
        </p:nvSpPr>
        <p:spPr>
          <a:xfrm>
            <a:off x="5212367" y="3985283"/>
            <a:ext cx="383292" cy="3832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AF13532-18C0-374B-BC0F-9AFAC0F15692}"/>
              </a:ext>
            </a:extLst>
          </p:cNvPr>
          <p:cNvSpPr/>
          <p:nvPr/>
        </p:nvSpPr>
        <p:spPr>
          <a:xfrm>
            <a:off x="100831" y="2414441"/>
            <a:ext cx="383292" cy="3832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5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ADC1129-8439-8645-AFF7-8BF127F11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70134"/>
              </p:ext>
            </p:extLst>
          </p:nvPr>
        </p:nvGraphicFramePr>
        <p:xfrm>
          <a:off x="6405733" y="1231038"/>
          <a:ext cx="570520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293">
                  <a:extLst>
                    <a:ext uri="{9D8B030D-6E8A-4147-A177-3AD203B41FA5}">
                      <a16:colId xmlns:a16="http://schemas.microsoft.com/office/drawing/2014/main" val="1131532675"/>
                    </a:ext>
                  </a:extLst>
                </a:gridCol>
                <a:gridCol w="2328336">
                  <a:extLst>
                    <a:ext uri="{9D8B030D-6E8A-4147-A177-3AD203B41FA5}">
                      <a16:colId xmlns:a16="http://schemas.microsoft.com/office/drawing/2014/main" val="4237760512"/>
                    </a:ext>
                  </a:extLst>
                </a:gridCol>
                <a:gridCol w="2282574">
                  <a:extLst>
                    <a:ext uri="{9D8B030D-6E8A-4147-A177-3AD203B41FA5}">
                      <a16:colId xmlns:a16="http://schemas.microsoft.com/office/drawing/2014/main" val="2346859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Trigger 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Bit-pattern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529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0x65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0x7ffecca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00</a:t>
                      </a:r>
                      <a:r>
                        <a:rPr lang="en-US" sz="1600" u="none" dirty="0"/>
                        <a:t>1</a:t>
                      </a:r>
                      <a:r>
                        <a:rPr lang="en-US" sz="1600" dirty="0"/>
                        <a:t>0 </a:t>
                      </a:r>
                      <a:r>
                        <a:rPr lang="en-US" sz="1600" u="sng" dirty="0"/>
                        <a:t>1</a:t>
                      </a:r>
                      <a:r>
                        <a:rPr lang="en-US" sz="1600" dirty="0"/>
                        <a:t>100 0001 0010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242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0x66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0x7ff8980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000</a:t>
                      </a:r>
                      <a:r>
                        <a:rPr lang="en-US" sz="1600" u="sng" dirty="0"/>
                        <a:t>1</a:t>
                      </a:r>
                      <a:r>
                        <a:rPr lang="en-US" sz="1600" dirty="0"/>
                        <a:t> 0010 0011 0001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290599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C7F1ABA9-ABF2-D241-9E92-840A2FFAC731}"/>
              </a:ext>
            </a:extLst>
          </p:cNvPr>
          <p:cNvSpPr txBox="1"/>
          <p:nvPr/>
        </p:nvSpPr>
        <p:spPr>
          <a:xfrm>
            <a:off x="7557973" y="2329261"/>
            <a:ext cx="21512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.</a:t>
            </a:r>
          </a:p>
          <a:p>
            <a:r>
              <a:rPr lang="en-US" sz="1050" b="1" dirty="0"/>
              <a:t>.</a:t>
            </a:r>
          </a:p>
          <a:p>
            <a:r>
              <a:rPr lang="en-US" sz="1050" b="1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AE95BB-7A38-3B41-BD85-2ADE24D62F43}"/>
              </a:ext>
            </a:extLst>
          </p:cNvPr>
          <p:cNvSpPr txBox="1"/>
          <p:nvPr/>
        </p:nvSpPr>
        <p:spPr>
          <a:xfrm>
            <a:off x="8660261" y="2324362"/>
            <a:ext cx="21512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.</a:t>
            </a:r>
          </a:p>
          <a:p>
            <a:r>
              <a:rPr lang="en-US" sz="1050" b="1" dirty="0"/>
              <a:t>.</a:t>
            </a:r>
          </a:p>
          <a:p>
            <a:r>
              <a:rPr lang="en-US" sz="1050" b="1" dirty="0"/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96C256-CA00-5649-B39A-2A07243A9AB6}"/>
              </a:ext>
            </a:extLst>
          </p:cNvPr>
          <p:cNvSpPr txBox="1"/>
          <p:nvPr/>
        </p:nvSpPr>
        <p:spPr>
          <a:xfrm>
            <a:off x="10482841" y="2321984"/>
            <a:ext cx="21512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.</a:t>
            </a:r>
          </a:p>
          <a:p>
            <a:r>
              <a:rPr lang="en-US" sz="1050" b="1" dirty="0"/>
              <a:t>.</a:t>
            </a:r>
          </a:p>
          <a:p>
            <a:r>
              <a:rPr lang="en-US" sz="1050" b="1" dirty="0"/>
              <a:t>.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844F057E-806A-EF4B-A1A4-8CFCBA6A8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954384"/>
              </p:ext>
            </p:extLst>
          </p:nvPr>
        </p:nvGraphicFramePr>
        <p:xfrm>
          <a:off x="6405733" y="3990011"/>
          <a:ext cx="5705203" cy="949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4505">
                  <a:extLst>
                    <a:ext uri="{9D8B030D-6E8A-4147-A177-3AD203B41FA5}">
                      <a16:colId xmlns:a16="http://schemas.microsoft.com/office/drawing/2014/main" val="975676310"/>
                    </a:ext>
                  </a:extLst>
                </a:gridCol>
                <a:gridCol w="2312537">
                  <a:extLst>
                    <a:ext uri="{9D8B030D-6E8A-4147-A177-3AD203B41FA5}">
                      <a16:colId xmlns:a16="http://schemas.microsoft.com/office/drawing/2014/main" val="2137151693"/>
                    </a:ext>
                  </a:extLst>
                </a:gridCol>
                <a:gridCol w="2288161">
                  <a:extLst>
                    <a:ext uri="{9D8B030D-6E8A-4147-A177-3AD203B41FA5}">
                      <a16:colId xmlns:a16="http://schemas.microsoft.com/office/drawing/2014/main" val="2156837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PC Signature</a:t>
                      </a:r>
                    </a:p>
                  </a:txBody>
                  <a:tcPr>
                    <a:solidFill>
                      <a:srgbClr val="EB7C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CovP</a:t>
                      </a:r>
                      <a:endParaRPr lang="en-US" sz="1600" dirty="0"/>
                    </a:p>
                  </a:txBody>
                  <a:tcPr anchor="ctr">
                    <a:solidFill>
                      <a:srgbClr val="EB7C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AccP</a:t>
                      </a:r>
                      <a:endParaRPr lang="en-US" sz="2000" dirty="0"/>
                    </a:p>
                  </a:txBody>
                  <a:tcPr anchor="ctr">
                    <a:solidFill>
                      <a:srgbClr val="EB7C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60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0x7ffecca</a:t>
                      </a:r>
                    </a:p>
                  </a:txBody>
                  <a:tcPr>
                    <a:solidFill>
                      <a:srgbClr val="F8D7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1011 0011 1110 0011</a:t>
                      </a:r>
                    </a:p>
                  </a:txBody>
                  <a:tcPr>
                    <a:solidFill>
                      <a:srgbClr val="F8D7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0001 0000 0011 0010</a:t>
                      </a:r>
                    </a:p>
                  </a:txBody>
                  <a:tcPr>
                    <a:solidFill>
                      <a:srgbClr val="F8D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502224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832D68D-DCE9-F845-9E3C-F39F8FBEB5E7}"/>
              </a:ext>
            </a:extLst>
          </p:cNvPr>
          <p:cNvSpPr txBox="1"/>
          <p:nvPr/>
        </p:nvSpPr>
        <p:spPr>
          <a:xfrm>
            <a:off x="7557973" y="4889617"/>
            <a:ext cx="21512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.</a:t>
            </a:r>
          </a:p>
          <a:p>
            <a:r>
              <a:rPr lang="en-US" sz="1050" b="1" dirty="0"/>
              <a:t>.</a:t>
            </a:r>
          </a:p>
          <a:p>
            <a:r>
              <a:rPr lang="en-US" sz="1050" b="1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57277A-DA8C-9841-B7D1-54F23E058F8F}"/>
              </a:ext>
            </a:extLst>
          </p:cNvPr>
          <p:cNvSpPr txBox="1"/>
          <p:nvPr/>
        </p:nvSpPr>
        <p:spPr>
          <a:xfrm>
            <a:off x="8660261" y="4884718"/>
            <a:ext cx="21512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.</a:t>
            </a:r>
          </a:p>
          <a:p>
            <a:r>
              <a:rPr lang="en-US" sz="1050" b="1" dirty="0"/>
              <a:t>.</a:t>
            </a:r>
          </a:p>
          <a:p>
            <a:r>
              <a:rPr lang="en-US" sz="1050" b="1" dirty="0"/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E4A562-3B41-D341-A255-DDC282375D2E}"/>
              </a:ext>
            </a:extLst>
          </p:cNvPr>
          <p:cNvSpPr txBox="1"/>
          <p:nvPr/>
        </p:nvSpPr>
        <p:spPr>
          <a:xfrm>
            <a:off x="10482841" y="4882340"/>
            <a:ext cx="21512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.</a:t>
            </a:r>
          </a:p>
          <a:p>
            <a:r>
              <a:rPr lang="en-US" sz="1050" b="1" dirty="0"/>
              <a:t>.</a:t>
            </a:r>
          </a:p>
          <a:p>
            <a:r>
              <a:rPr lang="en-US" sz="105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73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3" grpId="0" animBg="1"/>
      <p:bldP spid="17" grpId="0"/>
      <p:bldP spid="18" grpId="0"/>
      <p:bldP spid="20" grpId="0" animBg="1"/>
      <p:bldP spid="21" grpId="0" animBg="1"/>
      <p:bldP spid="22" grpId="0" animBg="1"/>
      <p:bldP spid="23" grpId="0" animBg="1"/>
      <p:bldP spid="24" grpId="0" animBg="1"/>
      <p:bldP spid="26" grpId="0"/>
      <p:bldP spid="27" grpId="0"/>
      <p:bldP spid="28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21768&quot;&gt;&lt;object type=&quot;3&quot; unique_id=&quot;21769&quot;&gt;&lt;property id=&quot;20148&quot; value=&quot;5&quot;/&gt;&lt;property id=&quot;20300&quot; value=&quot;Slide 1 - &amp;quot;Opportunities in Memory System Design&amp;quot;&quot;/&gt;&lt;property id=&quot;20307&quot; value=&quot;256&quot;/&gt;&lt;/object&gt;&lt;object type=&quot;3&quot; unique_id=&quot;21842&quot;&gt;&lt;property id=&quot;20148&quot; value=&quot;5&quot;/&gt;&lt;property id=&quot;20300&quot; value=&quot;Slide 2 - &amp;quot;Brief&amp;quot;&quot;/&gt;&lt;property id=&quot;20307&quot; value=&quot;257&quot;/&gt;&lt;/object&gt;&lt;object type=&quot;3&quot; unique_id=&quot;21863&quot;&gt;&lt;property id=&quot;20148&quot; value=&quot;5&quot;/&gt;&lt;property id=&quot;20300&quot; value=&quot;Slide 3&quot;/&gt;&lt;property id=&quot;20307&quot; value=&quot;258&quot;/&gt;&lt;/object&gt;&lt;object type=&quot;3&quot; unique_id=&quot;21899&quot;&gt;&lt;property id=&quot;20148&quot; value=&quot;5&quot;/&gt;&lt;property id=&quot;20300&quot; value=&quot;Slide 4 - &amp;quot;Current Technology Trend&amp;quot;&quot;/&gt;&lt;property id=&quot;20307&quot; value=&quot;259&quot;/&gt;&lt;/object&gt;&lt;object type=&quot;3&quot; unique_id=&quot;21966&quot;&gt;&lt;property id=&quot;20148&quot; value=&quot;5&quot;/&gt;&lt;property id=&quot;20300&quot; value=&quot;Slide 5 - &amp;quot;Directions&amp;quot;&quot;/&gt;&lt;property id=&quot;20307&quot; value=&quot;260&quot;/&gt;&lt;/object&gt;&lt;object type=&quot;3&quot; unique_id=&quot;32781&quot;&gt;&lt;property id=&quot;20148&quot; value=&quot;5&quot;/&gt;&lt;property id=&quot;20300&quot; value=&quot;Slide 6 - &amp;quot;Aggressive Prefetching: Why?&amp;quot;&quot;/&gt;&lt;property id=&quot;20307&quot; value=&quot;261&quot;/&gt;&lt;/object&gt;&lt;object type=&quot;3&quot; unique_id=&quot;32838&quot;&gt;&lt;property id=&quot;20148&quot; value=&quot;5&quot;/&gt;&lt;property id=&quot;20300&quot; value=&quot;Slide 7 - &amp;quot;Lower Cache Pollution (I)&amp;quot;&quot;/&gt;&lt;property id=&quot;20307&quot; value=&quot;262&quot;/&gt;&lt;/object&gt;&lt;object type=&quot;3&quot; unique_id=&quot;33010&quot;&gt;&lt;property id=&quot;20148&quot; value=&quot;5&quot;/&gt;&lt;property id=&quot;20300&quot; value=&quot;Slide 8 - &amp;quot;Lower Cache Pollution (II)&amp;quot;&quot;/&gt;&lt;property id=&quot;20307&quot; value=&quot;263&quot;/&gt;&lt;/object&gt;&lt;object type=&quot;3&quot; unique_id=&quot;33141&quot;&gt;&lt;property id=&quot;20148&quot; value=&quot;5&quot;/&gt;&lt;property id=&quot;20300&quot; value=&quot;Slide 12 - &amp;quot;Revisit Spatial Prefetcher&amp;quot;&quot;/&gt;&lt;property id=&quot;20307&quot; value=&quot;264&quot;/&gt;&lt;/object&gt;&lt;object type=&quot;3&quot; unique_id=&quot;33351&quot;&gt;&lt;property id=&quot;20148&quot; value=&quot;5&quot;/&gt;&lt;property id=&quot;20300&quot; value=&quot;Slide 13 - &amp;quot;Patterns are Highly Repetitive&amp;quot;&quot;/&gt;&lt;property id=&quot;20307&quot; value=&quot;265&quot;/&gt;&lt;/object&gt;&lt;object type=&quot;3&quot; unique_id=&quot;33460&quot;&gt;&lt;property id=&quot;20148&quot; value=&quot;5&quot;/&gt;&lt;property id=&quot;20300&quot; value=&quot;Slide 14 - &amp;quot;Bird’s Eye View: A Way to Regularize Patterns&amp;quot;&quot;/&gt;&lt;property id=&quot;20307&quot; value=&quot;266&quot;/&gt;&lt;/object&gt;&lt;object type=&quot;3&quot; unique_id=&quot;33552&quot;&gt;&lt;property id=&quot;20148&quot; value=&quot;5&quot;/&gt;&lt;property id=&quot;20300&quot; value=&quot;Slide 17 - &amp;quot;ASAP: Adaptive Spatial Access Prefetcher&amp;quot;&quot;/&gt;&lt;property id=&quot;20307&quot; value=&quot;267&quot;/&gt;&lt;/object&gt;&lt;object type=&quot;3&quot; unique_id=&quot;33879&quot;&gt;&lt;property id=&quot;20148&quot; value=&quot;5&quot;/&gt;&lt;property id=&quot;20300&quot; value=&quot;Slide 18 - &amp;quot;ASAP’s perf gain increases with b/w&amp;quot;&quot;/&gt;&lt;property id=&quot;20307&quot; value=&quot;268&quot;/&gt;&lt;/object&gt;&lt;object type=&quot;3&quot; unique_id=&quot;33926&quot;&gt;&lt;property id=&quot;20148&quot; value=&quot;5&quot;/&gt;&lt;property id=&quot;20300&quot; value=&quot;Slide 10 - &amp;quot;Revisit Spatial Prefetcher&amp;quot;&quot;/&gt;&lt;property id=&quot;20307&quot; value=&quot;269&quot;/&gt;&lt;/object&gt;&lt;object type=&quot;3&quot; unique_id=&quot;34028&quot;&gt;&lt;property id=&quot;20148&quot; value=&quot;5&quot;/&gt;&lt;property id=&quot;20300&quot; value=&quot;Slide 9 - &amp;quot;Revisit Spatial Prefetcher&amp;quot;&quot;/&gt;&lt;property id=&quot;20307&quot; value=&quot;270&quot;/&gt;&lt;/object&gt;&lt;object type=&quot;3&quot; unique_id=&quot;34080&quot;&gt;&lt;property id=&quot;20148&quot; value=&quot;5&quot;/&gt;&lt;property id=&quot;20300&quot; value=&quot;Slide 11 - &amp;quot;Revisit Spatial Prefetcher&amp;quot;&quot;/&gt;&lt;property id=&quot;20307&quot; value=&quot;271&quot;/&gt;&lt;/object&gt;&lt;object type=&quot;3&quot; unique_id=&quot;35445&quot;&gt;&lt;property id=&quot;20148&quot; value=&quot;5&quot;/&gt;&lt;property id=&quot;20300&quot; value=&quot;Slide 15 - &amp;quot;Role of Multiple Prefetch Trigger&amp;quot;&quot;/&gt;&lt;property id=&quot;20307&quot; value=&quot;272&quot;/&gt;&lt;/object&gt;&lt;object type=&quot;3&quot; unique_id=&quot;36504&quot;&gt;&lt;property id=&quot;20148&quot; value=&quot;5&quot;/&gt;&lt;property id=&quot;20300&quot; value=&quot;Slide 19 - &amp;quot;A Different Approach to Prefetching&amp;quot;&quot;/&gt;&lt;property id=&quot;20307&quot; value=&quot;273&quot;/&gt;&lt;/object&gt;&lt;object type=&quot;3&quot; unique_id=&quot;36665&quot;&gt;&lt;property id=&quot;20148&quot; value=&quot;5&quot;/&gt;&lt;property id=&quot;20300&quot; value=&quot;Slide 20 - &amp;quot;Making LSTM Work as a Prefetcher&amp;quot;&quot;/&gt;&lt;property id=&quot;20307&quot; value=&quot;274&quot;/&gt;&lt;/object&gt;&lt;object type=&quot;3&quot; unique_id=&quot;36729&quot;&gt;&lt;property id=&quot;20148&quot; value=&quot;5&quot;/&gt;&lt;property id=&quot;20300&quot; value=&quot;Slide 21 - &amp;quot;LSTM Models&amp;quot;&quot;/&gt;&lt;property id=&quot;20307&quot; value=&quot;275&quot;/&gt;&lt;/object&gt;&lt;object type=&quot;3&quot; unique_id=&quot;36954&quot;&gt;&lt;property id=&quot;20148&quot; value=&quot;5&quot;/&gt;&lt;property id=&quot;20300&quot; value=&quot;Slide 22 - &amp;quot;Results&amp;quot;&quot;/&gt;&lt;property id=&quot;20307&quot; value=&quot;276&quot;/&gt;&lt;/object&gt;&lt;object type=&quot;3&quot; unique_id=&quot;37047&quot;&gt;&lt;property id=&quot;20148&quot; value=&quot;5&quot;/&gt;&lt;property id=&quot;20300&quot; value=&quot;Slide 23 - &amp;quot;Results&amp;quot;&quot;/&gt;&lt;property id=&quot;20307&quot; value=&quot;277&quot;/&gt;&lt;/object&gt;&lt;object type=&quot;3&quot; unique_id=&quot;37120&quot;&gt;&lt;property id=&quot;20148&quot; value=&quot;5&quot;/&gt;&lt;property id=&quot;20300&quot; value=&quot;Slide 24 - &amp;quot;Questions Yet to be Answered&amp;quot;&quot;/&gt;&lt;property id=&quot;20307&quot; value=&quot;278&quot;/&gt;&lt;/object&gt;&lt;object type=&quot;3&quot; unique_id=&quot;37196&quot;&gt;&lt;property id=&quot;20148&quot; value=&quot;5&quot;/&gt;&lt;property id=&quot;20300&quot; value=&quot;Slide 25 - &amp;quot;In Memory Processing in DRAM&amp;quot;&quot;/&gt;&lt;property id=&quot;20307&quot; value=&quot;279&quot;/&gt;&lt;/object&gt;&lt;object type=&quot;3&quot; unique_id=&quot;37535&quot;&gt;&lt;property id=&quot;20148&quot; value=&quot;5&quot;/&gt;&lt;property id=&quot;20300&quot; value=&quot;Slide 26 - &amp;quot;Extending Ambit&amp;quot;&quot;/&gt;&lt;property id=&quot;20307&quot; value=&quot;280&quot;/&gt;&lt;/object&gt;&lt;object type=&quot;3&quot; unique_id=&quot;37536&quot;&gt;&lt;property id=&quot;20148&quot; value=&quot;5&quot;/&gt;&lt;property id=&quot;20300&quot; value=&quot;Slide 27 - &amp;quot;Extending Ambit&amp;quot;&quot;/&gt;&lt;property id=&quot;20307&quot; value=&quot;281&quot;/&gt;&lt;/object&gt;&lt;object type=&quot;3&quot; unique_id=&quot;37736&quot;&gt;&lt;property id=&quot;20148&quot; value=&quot;5&quot;/&gt;&lt;property id=&quot;20300&quot; value=&quot;Slide 16 - &amp;quot;ASAP Schematic&amp;quot;&quot;/&gt;&lt;property id=&quot;20307&quot; value=&quot;282&quot;/&gt;&lt;/object&gt;&lt;object type=&quot;3&quot; unique_id=&quot;38143&quot;&gt;&lt;property id=&quot;20148&quot; value=&quot;5&quot;/&gt;&lt;property id=&quot;20300&quot; value=&quot;Slide 28 - &amp;quot;Near Storage Processing&amp;quot;&quot;/&gt;&lt;property id=&quot;20307&quot; value=&quot;283&quot;/&gt;&lt;/object&gt;&lt;object type=&quot;3&quot; unique_id=&quot;38234&quot;&gt;&lt;property id=&quot;20148&quot; value=&quot;5&quot;/&gt;&lt;property id=&quot;20300&quot; value=&quot;Slide 29 - &amp;quot;Near Storage Processing&amp;quot;&quot;/&gt;&lt;property id=&quot;20307&quot; value=&quot;284&quot;/&gt;&lt;/object&gt;&lt;object type=&quot;3&quot; unique_id=&quot;38613&quot;&gt;&lt;property id=&quot;20148&quot; value=&quot;5&quot;/&gt;&lt;property id=&quot;20300&quot; value=&quot;Slide 30 - &amp;quot;Newer Memories as On-chip Caches&amp;quot;&quot;/&gt;&lt;property id=&quot;20307&quot; value=&quot;286&quot;/&gt;&lt;/object&gt;&lt;object type=&quot;3&quot; unique_id=&quot;39553&quot;&gt;&lt;property id=&quot;20148&quot; value=&quot;5&quot;/&gt;&lt;property id=&quot;20300&quot; value=&quot;Slide 31 - &amp;quot;Newer Memories as On-chip Caches&amp;quot;&quot;/&gt;&lt;property id=&quot;20307&quot; value=&quot;287&quot;/&gt;&lt;/object&gt;&lt;object type=&quot;3&quot; unique_id=&quot;39656&quot;&gt;&lt;property id=&quot;20148&quot; value=&quot;5&quot;/&gt;&lt;property id=&quot;20300&quot; value=&quot;Slide 32 - &amp;quot;In Short&amp;quot;&quot;/&gt;&lt;property id=&quot;20307&quot; value=&quot;288&quot;/&gt;&lt;/object&gt;&lt;object type=&quot;3&quot; unique_id=&quot;39832&quot;&gt;&lt;property id=&quot;20148&quot; value=&quot;5&quot;/&gt;&lt;property id=&quot;20300&quot; value=&quot;Slide 33&quot;/&gt;&lt;property id=&quot;20307&quot; value=&quot;289&quot;/&gt;&lt;/object&gt;&lt;object type=&quot;3&quot; unique_id=&quot;40049&quot;&gt;&lt;property id=&quot;20148&quot; value=&quot;5&quot;/&gt;&lt;property id=&quot;20300&quot; value=&quot;Slide 34 - &amp;quot;Opportunities in Memory System Design&amp;quot;&quot;/&gt;&lt;property id=&quot;20307&quot; value=&quot;290&quot;/&gt;&lt;/object&gt;&lt;object type=&quot;3&quot; unique_id=&quot;40050&quot;&gt;&lt;property id=&quot;20148&quot; value=&quot;5&quot;/&gt;&lt;property id=&quot;20300&quot; value=&quot;Slide 35 - &amp;quot;Backup&amp;quot;&quot;/&gt;&lt;property id=&quot;20307&quot; value=&quot;291&quot;/&gt;&lt;/object&gt;&lt;object type=&quot;3&quot; unique_id=&quot;40367&quot;&gt;&lt;property id=&quot;20148&quot; value=&quot;5&quot;/&gt;&lt;property id=&quot;20300&quot; value=&quot;Slide 36 - &amp;quot;Pattern Bank&amp;quot;&quot;/&gt;&lt;property id=&quot;20307&quot; value=&quot;292&quot;/&gt;&lt;/object&gt;&lt;object type=&quot;3&quot; unique_id=&quot;40368&quot;&gt;&lt;property id=&quot;20148&quot; value=&quot;5&quot;/&gt;&lt;property id=&quot;20300&quot; value=&quot;Slide 37 - &amp;quot;Pattern Bank&amp;quot;&quot;/&gt;&lt;property id=&quot;20307&quot; value=&quot;293&quot;/&gt;&lt;/object&gt;&lt;object type=&quot;3&quot; unique_id=&quot;40369&quot;&gt;&lt;property id=&quot;20148&quot; value=&quot;5&quot;/&gt;&lt;property id=&quot;20300&quot; value=&quot;Slide 38 - &amp;quot;Impact of Detailed Information in Signature&amp;quot;&quot;/&gt;&lt;property id=&quot;20307&quot; value=&quot;294&quot;/&gt;&lt;/object&gt;&lt;object type=&quot;3&quot; unique_id=&quot;40370&quot;&gt;&lt;property id=&quot;20148&quot; value=&quot;5&quot;/&gt;&lt;property id=&quot;20300&quot; value=&quot;Slide 39 - &amp;quot;ASAP design in a nutshell&amp;quot;&quot;/&gt;&lt;property id=&quot;20307&quot; value=&quot;295&quot;/&gt;&lt;/object&gt;&lt;object type=&quot;3&quot; unique_id=&quot;40371&quot;&gt;&lt;property id=&quot;20148&quot; value=&quot;5&quot;/&gt;&lt;property id=&quot;20300&quot; value=&quot;Slide 40 - &amp;quot;ASAP Throttling&amp;quot;&quot;/&gt;&lt;property id=&quot;20307&quot; value=&quot;296&quot;/&gt;&lt;/object&gt;&lt;/object&gt;&lt;object type=&quot;8&quot; unique_id=&quot;2179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Intel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pportunities_talk" id="{7AC6A79C-14B6-A84F-A346-09EA72247036}" vid="{D69A2238-E4EE-F043-89B5-693E94200A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ntel Color Palette">
    <a:dk1>
      <a:sysClr val="windowText" lastClr="000000"/>
    </a:dk1>
    <a:lt1>
      <a:sysClr val="window" lastClr="FFFFFF"/>
    </a:lt1>
    <a:dk2>
      <a:srgbClr val="003C71"/>
    </a:dk2>
    <a:lt2>
      <a:srgbClr val="B1BABF"/>
    </a:lt2>
    <a:accent1>
      <a:srgbClr val="0071C5"/>
    </a:accent1>
    <a:accent2>
      <a:srgbClr val="00AEEF"/>
    </a:accent2>
    <a:accent3>
      <a:srgbClr val="F3D54E"/>
    </a:accent3>
    <a:accent4>
      <a:srgbClr val="FFA300"/>
    </a:accent4>
    <a:accent5>
      <a:srgbClr val="FC4C02"/>
    </a:accent5>
    <a:accent6>
      <a:srgbClr val="C3D600"/>
    </a:accent6>
    <a:hlink>
      <a:srgbClr val="0071C5"/>
    </a:hlink>
    <a:folHlink>
      <a:srgbClr val="00AEE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2994</TotalTime>
  <Words>1448</Words>
  <Application>Microsoft Macintosh PowerPoint</Application>
  <PresentationFormat>Widescreen</PresentationFormat>
  <Paragraphs>389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Wingdings</vt:lpstr>
      <vt:lpstr>Arial</vt:lpstr>
      <vt:lpstr>Intel Clear Pro</vt:lpstr>
      <vt:lpstr>Intel Clear</vt:lpstr>
      <vt:lpstr>Intel</vt:lpstr>
      <vt:lpstr>DSPatch: Dual Spatial pattern prefetcher</vt:lpstr>
      <vt:lpstr>Summary</vt:lpstr>
      <vt:lpstr>Outline</vt:lpstr>
      <vt:lpstr>Motivation: Current prefetchers’ performance scales poorly with increasing DRAM bandwidth</vt:lpstr>
      <vt:lpstr>Observation 1 Anchored spatial bit-patterns well suited to capture spatial access patterns</vt:lpstr>
      <vt:lpstr>Observation 2 Anchored spatial bit-patterns allow modulation for Coverage versus Accuracy</vt:lpstr>
      <vt:lpstr>Outline</vt:lpstr>
      <vt:lpstr>DSPatch: Key Idea</vt:lpstr>
      <vt:lpstr>DSPatch: Overall Design</vt:lpstr>
      <vt:lpstr>DSPatch: Quantify Coverage, Accuracy and Bandwidth</vt:lpstr>
      <vt:lpstr>DSPatch: Pattern Update</vt:lpstr>
      <vt:lpstr>DSPatch: Pattern Predict</vt:lpstr>
      <vt:lpstr>Outline</vt:lpstr>
      <vt:lpstr>Evaluation Methodology</vt:lpstr>
      <vt:lpstr>DSPatch: Single-Core Performance</vt:lpstr>
      <vt:lpstr>DSPatch: Performance Scaling With Bandwidth</vt:lpstr>
      <vt:lpstr>DSPatch: Multi-Core Performance</vt:lpstr>
      <vt:lpstr>DSPatch: Hardware Storage</vt:lpstr>
      <vt:lpstr>More In Paper</vt:lpstr>
      <vt:lpstr>Outline</vt:lpstr>
      <vt:lpstr>Summary</vt:lpstr>
      <vt:lpstr>DSPatch: Dual Spatial pattern prefetcher</vt:lpstr>
      <vt:lpstr>BACKUP</vt:lpstr>
      <vt:lpstr>Observation: Pollution</vt:lpstr>
      <vt:lpstr>Coverage and Accuracy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DSPatch: Dual Spatial pattern prefetcher</dc:title>
  <dc:creator>Microsoft Office User</dc:creator>
  <cp:keywords>CTPClassification=CTP_IC:VisualMarkings=, CTPClassification=CTP_IC</cp:keywords>
  <cp:lastModifiedBy>Rahul Bera</cp:lastModifiedBy>
  <cp:revision>331</cp:revision>
  <dcterms:created xsi:type="dcterms:W3CDTF">2019-09-26T12:08:57Z</dcterms:created>
  <dcterms:modified xsi:type="dcterms:W3CDTF">2019-10-19T16:27:32Z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911b8330-d489-430d-9562-d7d7846bcc4d</vt:lpwstr>
  </property>
  <property fmtid="{D5CDD505-2E9C-101B-9397-08002B2CF9AE}" pid="3" name="CTP_BU">
    <vt:lpwstr>INTEL LABS GRP</vt:lpwstr>
  </property>
  <property fmtid="{D5CDD505-2E9C-101B-9397-08002B2CF9AE}" pid="4" name="CTP_TimeStamp">
    <vt:lpwstr>2019-10-14 21:38:13Z</vt:lpwstr>
  </property>
  <property fmtid="{D5CDD505-2E9C-101B-9397-08002B2CF9AE}" pid="5" name="CTPClassification">
    <vt:lpwstr>CTP_IC</vt:lpwstr>
  </property>
</Properties>
</file>