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tags/tag1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tags/tag19.xml" ContentType="application/vnd.openxmlformats-officedocument.presentationml.tags+xml"/>
  <Override PartName="/ppt/notesSlides/notesSlide46.xml" ContentType="application/vnd.openxmlformats-officedocument.presentationml.notesSlide+xml"/>
  <Override PartName="/ppt/tags/tag20.xml" ContentType="application/vnd.openxmlformats-officedocument.presentationml.tags+xml"/>
  <Override PartName="/ppt/notesSlides/notesSlide47.xml" ContentType="application/vnd.openxmlformats-officedocument.presentationml.notesSlide+xml"/>
  <Override PartName="/ppt/tags/tag21.xml" ContentType="application/vnd.openxmlformats-officedocument.presentationml.tags+xml"/>
  <Override PartName="/ppt/notesSlides/notesSlide48.xml" ContentType="application/vnd.openxmlformats-officedocument.presentationml.notesSlide+xml"/>
  <Override PartName="/ppt/tags/tag22.xml" ContentType="application/vnd.openxmlformats-officedocument.presentationml.tags+xml"/>
  <Override PartName="/ppt/notesSlides/notesSlide49.xml" ContentType="application/vnd.openxmlformats-officedocument.presentationml.notesSlide+xml"/>
  <Override PartName="/ppt/tags/tag23.xml" ContentType="application/vnd.openxmlformats-officedocument.presentationml.tags+xml"/>
  <Override PartName="/ppt/notesSlides/notesSlide50.xml" ContentType="application/vnd.openxmlformats-officedocument.presentationml.notesSlide+xml"/>
  <Override PartName="/ppt/tags/tag24.xml" ContentType="application/vnd.openxmlformats-officedocument.presentationml.tags+xml"/>
  <Override PartName="/ppt/notesSlides/notesSlide51.xml" ContentType="application/vnd.openxmlformats-officedocument.presentationml.notesSlide+xml"/>
  <Override PartName="/ppt/tags/tag25.xml" ContentType="application/vnd.openxmlformats-officedocument.presentationml.tags+xml"/>
  <Override PartName="/ppt/notesSlides/notesSlide52.xml" ContentType="application/vnd.openxmlformats-officedocument.presentationml.notesSlide+xml"/>
  <Override PartName="/ppt/tags/tag26.xml" ContentType="application/vnd.openxmlformats-officedocument.presentationml.tags+xml"/>
  <Override PartName="/ppt/notesSlides/notesSlide53.xml" ContentType="application/vnd.openxmlformats-officedocument.presentationml.notesSlide+xml"/>
  <Override PartName="/ppt/tags/tag27.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8.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79"/>
  </p:notesMasterIdLst>
  <p:handoutMasterIdLst>
    <p:handoutMasterId r:id="rId80"/>
  </p:handoutMasterIdLst>
  <p:sldIdLst>
    <p:sldId id="4691" r:id="rId2"/>
    <p:sldId id="5794" r:id="rId3"/>
    <p:sldId id="5817" r:id="rId4"/>
    <p:sldId id="5795" r:id="rId5"/>
    <p:sldId id="5820" r:id="rId6"/>
    <p:sldId id="5818" r:id="rId7"/>
    <p:sldId id="5859" r:id="rId8"/>
    <p:sldId id="5730" r:id="rId9"/>
    <p:sldId id="4515" r:id="rId10"/>
    <p:sldId id="4524" r:id="rId11"/>
    <p:sldId id="5800" r:id="rId12"/>
    <p:sldId id="5801" r:id="rId13"/>
    <p:sldId id="5792" r:id="rId14"/>
    <p:sldId id="5798" r:id="rId15"/>
    <p:sldId id="324" r:id="rId16"/>
    <p:sldId id="5821" r:id="rId17"/>
    <p:sldId id="405" r:id="rId18"/>
    <p:sldId id="5805" r:id="rId19"/>
    <p:sldId id="5822" r:id="rId20"/>
    <p:sldId id="5825" r:id="rId21"/>
    <p:sldId id="5826" r:id="rId22"/>
    <p:sldId id="5802" r:id="rId23"/>
    <p:sldId id="5804" r:id="rId24"/>
    <p:sldId id="5797" r:id="rId25"/>
    <p:sldId id="4693" r:id="rId26"/>
    <p:sldId id="4694" r:id="rId27"/>
    <p:sldId id="4653" r:id="rId28"/>
    <p:sldId id="5827" r:id="rId29"/>
    <p:sldId id="4499" r:id="rId30"/>
    <p:sldId id="5830" r:id="rId31"/>
    <p:sldId id="4721" r:id="rId32"/>
    <p:sldId id="4698" r:id="rId33"/>
    <p:sldId id="5831" r:id="rId34"/>
    <p:sldId id="4699" r:id="rId35"/>
    <p:sldId id="4622" r:id="rId36"/>
    <p:sldId id="4506" r:id="rId37"/>
    <p:sldId id="4695" r:id="rId38"/>
    <p:sldId id="4711" r:id="rId39"/>
    <p:sldId id="4718" r:id="rId40"/>
    <p:sldId id="4656" r:id="rId41"/>
    <p:sldId id="4628" r:id="rId42"/>
    <p:sldId id="4631" r:id="rId43"/>
    <p:sldId id="4584" r:id="rId44"/>
    <p:sldId id="4719" r:id="rId45"/>
    <p:sldId id="4703" r:id="rId46"/>
    <p:sldId id="4704" r:id="rId47"/>
    <p:sldId id="4511" r:id="rId48"/>
    <p:sldId id="4720" r:id="rId49"/>
    <p:sldId id="4714" r:id="rId50"/>
    <p:sldId id="4705" r:id="rId51"/>
    <p:sldId id="4606" r:id="rId52"/>
    <p:sldId id="4708" r:id="rId53"/>
    <p:sldId id="4716" r:id="rId54"/>
    <p:sldId id="4659" r:id="rId55"/>
    <p:sldId id="4715" r:id="rId56"/>
    <p:sldId id="4712" r:id="rId57"/>
    <p:sldId id="4709" r:id="rId58"/>
    <p:sldId id="4660" r:id="rId59"/>
    <p:sldId id="5812" r:id="rId60"/>
    <p:sldId id="5813" r:id="rId61"/>
    <p:sldId id="5814" r:id="rId62"/>
    <p:sldId id="5837" r:id="rId63"/>
    <p:sldId id="257" r:id="rId64"/>
    <p:sldId id="5852" r:id="rId65"/>
    <p:sldId id="5851" r:id="rId66"/>
    <p:sldId id="5858" r:id="rId67"/>
    <p:sldId id="5857" r:id="rId68"/>
    <p:sldId id="5856" r:id="rId69"/>
    <p:sldId id="5855" r:id="rId70"/>
    <p:sldId id="5790" r:id="rId71"/>
    <p:sldId id="325" r:id="rId72"/>
    <p:sldId id="5845" r:id="rId73"/>
    <p:sldId id="5843" r:id="rId74"/>
    <p:sldId id="5839" r:id="rId75"/>
    <p:sldId id="5844" r:id="rId76"/>
    <p:sldId id="4595" r:id="rId77"/>
    <p:sldId id="5860"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9DC3E6"/>
    <a:srgbClr val="FE6200"/>
    <a:srgbClr val="000000"/>
    <a:srgbClr val="7030A0"/>
    <a:srgbClr val="C00000"/>
    <a:srgbClr val="0070C0"/>
    <a:srgbClr val="098B43"/>
    <a:srgbClr val="324D1F"/>
    <a:srgbClr val="FFCD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p:restoredTop sz="72106"/>
  </p:normalViewPr>
  <p:slideViewPr>
    <p:cSldViewPr snapToGrid="0" snapToObjects="1">
      <p:cViewPr varScale="1">
        <p:scale>
          <a:sx n="71" d="100"/>
          <a:sy n="71" d="100"/>
        </p:scale>
        <p:origin x="2752"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1" d="100"/>
          <a:sy n="81"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BBE3E-5EF1-3E41-B378-D6D52BB7A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17381D-6A83-834C-A925-E27D2ACFF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F6DE4F-B803-104D-AA15-502AFD6126B3}" type="datetimeFigureOut">
              <a:rPr lang="en-US" smtClean="0"/>
              <a:t>6/24/21</a:t>
            </a:fld>
            <a:endParaRPr lang="en-US"/>
          </a:p>
        </p:txBody>
      </p:sp>
      <p:sp>
        <p:nvSpPr>
          <p:cNvPr id="4" name="Footer Placeholder 3">
            <a:extLst>
              <a:ext uri="{FF2B5EF4-FFF2-40B4-BE49-F238E27FC236}">
                <a16:creationId xmlns:a16="http://schemas.microsoft.com/office/drawing/2014/main" id="{E4B19467-1154-5D45-AACF-AE098BE9AF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15F319-D8A4-F846-BB60-91AB7174B4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C521E-117D-5D40-BF43-93B079090C91}" type="slidenum">
              <a:rPr lang="en-US" smtClean="0"/>
              <a:t>‹#›</a:t>
            </a:fld>
            <a:endParaRPr lang="en-US"/>
          </a:p>
        </p:txBody>
      </p:sp>
    </p:spTree>
    <p:extLst>
      <p:ext uri="{BB962C8B-B14F-4D97-AF65-F5344CB8AC3E}">
        <p14:creationId xmlns:p14="http://schemas.microsoft.com/office/powerpoint/2010/main" val="248286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3C208-645D-C24A-92BE-5C55D93EB607}" type="datetimeFigureOut">
              <a:rPr lang="en-US" smtClean="0"/>
              <a:t>6/24/21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39A41-7A76-1D40-B3BE-29B670EC38FE}" type="slidenum">
              <a:rPr lang="en-US" smtClean="0"/>
              <a:t>‹#›</a:t>
            </a:fld>
            <a:endParaRPr lang="en-US"/>
          </a:p>
        </p:txBody>
      </p:sp>
    </p:spTree>
    <p:extLst>
      <p:ext uri="{BB962C8B-B14F-4D97-AF65-F5344CB8AC3E}">
        <p14:creationId xmlns:p14="http://schemas.microsoft.com/office/powerpoint/2010/main" val="179245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Damla Senol Cali</a:t>
            </a:r>
            <a:r>
              <a:rPr lang="en-US" sz="1200" b="0" i="0" u="none" strike="noStrike" kern="1200" dirty="0">
                <a:solidFill>
                  <a:schemeClr val="tx1"/>
                </a:solidFill>
                <a:effectLst/>
                <a:latin typeface="+mn-lt"/>
                <a:ea typeface="+mn-ea"/>
                <a:cs typeface="+mn-cs"/>
              </a:rPr>
              <a:t>. Thank you so much for joining to my talk!</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am a 6</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year Ph.D. candidate in the SAFARI Research Group @ Carnegie Mellon University</a:t>
            </a:r>
          </a:p>
          <a:p>
            <a:endParaRPr lang="en-US" dirty="0"/>
          </a:p>
          <a:p>
            <a:r>
              <a:rPr lang="en-US" dirty="0"/>
              <a:t>And today, I'll be discussing some of the work I have been doing during my PhD on ”Accelerating Genome Sequence Analysis via Efficient Hardware/Algorithm Co-Design". </a:t>
            </a:r>
          </a:p>
        </p:txBody>
      </p:sp>
      <p:sp>
        <p:nvSpPr>
          <p:cNvPr id="4" name="Slide Number Placeholder 3"/>
          <p:cNvSpPr>
            <a:spLocks noGrp="1"/>
          </p:cNvSpPr>
          <p:nvPr>
            <p:ph type="sldNum" sz="quarter" idx="5"/>
          </p:nvPr>
        </p:nvSpPr>
        <p:spPr/>
        <p:txBody>
          <a:bodyPr/>
          <a:lstStyle/>
          <a:p>
            <a:fld id="{47139A41-7A76-1D40-B3BE-29B670EC38FE}" type="slidenum">
              <a:rPr lang="en-US" smtClean="0"/>
              <a:t>1</a:t>
            </a:fld>
            <a:endParaRPr lang="en-US"/>
          </a:p>
        </p:txBody>
      </p:sp>
    </p:spTree>
    <p:extLst>
      <p:ext uri="{BB962C8B-B14F-4D97-AF65-F5344CB8AC3E}">
        <p14:creationId xmlns:p14="http://schemas.microsoft.com/office/powerpoint/2010/main" val="84791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this end, I will cover 4 of my works today. </a:t>
            </a:r>
          </a:p>
        </p:txBody>
      </p:sp>
      <p:sp>
        <p:nvSpPr>
          <p:cNvPr id="4" name="Slide Number Placeholder 3"/>
          <p:cNvSpPr>
            <a:spLocks noGrp="1"/>
          </p:cNvSpPr>
          <p:nvPr>
            <p:ph type="sldNum" sz="quarter" idx="5"/>
          </p:nvPr>
        </p:nvSpPr>
        <p:spPr/>
        <p:txBody>
          <a:bodyPr/>
          <a:lstStyle/>
          <a:p>
            <a:fld id="{47139A41-7A76-1D40-B3BE-29B670EC38FE}" type="slidenum">
              <a:rPr lang="en-US" smtClean="0"/>
              <a:t>11</a:t>
            </a:fld>
            <a:endParaRPr lang="en-US"/>
          </a:p>
        </p:txBody>
      </p:sp>
    </p:spTree>
    <p:extLst>
      <p:ext uri="{BB962C8B-B14F-4D97-AF65-F5344CB8AC3E}">
        <p14:creationId xmlns:p14="http://schemas.microsoft.com/office/powerpoint/2010/main" val="296466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say analysis, what do I mean. What I mean is how we will analyze these reads.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can then be analyzed following two different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one is Read mapping and it is the process of aligning the reads against the reference genome to detect sequencing errors and variations in the sequenced genome.</a:t>
            </a:r>
          </a:p>
          <a:p>
            <a:r>
              <a:rPr lang="en-US" sz="1200" kern="1200" dirty="0">
                <a:solidFill>
                  <a:schemeClr val="tx1"/>
                </a:solidFill>
                <a:effectLst/>
                <a:latin typeface="+mn-lt"/>
                <a:ea typeface="+mn-ea"/>
                <a:cs typeface="+mn-cs"/>
              </a:rPr>
              <a:t>And the second approach is de novo assembly, which is the method of combining the reads to construct the original sequence when a reference genome does not exist.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A29B5B4-DF53-9241-A035-39249688D76D}" type="slidenum">
              <a:rPr lang="en-US" smtClean="0"/>
              <a:t>13</a:t>
            </a:fld>
            <a:endParaRPr lang="en-US"/>
          </a:p>
        </p:txBody>
      </p:sp>
    </p:spTree>
    <p:extLst>
      <p:ext uri="{BB962C8B-B14F-4D97-AF65-F5344CB8AC3E}">
        <p14:creationId xmlns:p14="http://schemas.microsoft.com/office/powerpoint/2010/main" val="382563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emergence of long read sequencing technologies (i.e., ONT and PacBio), de novo assembly becomes a promising way of constructing the original genome since a long read can span an entire repetitive sequence and enable continuous and complete assemblies.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output of nanopore sequencers is raw signal data that represents changes in electric current when a DNA strand passes through nanopore. Thus, the pipeline starts with the raw signal data. The first step, basecalling, translates this raw signal output of MinION into bases (A, C, G, T) to generate DNA reads. It is important to note that basecalling is the only step unique to nanopore sequencing, and the rest of the steps are applicable for both of the long read sequencing technologies (ONT and PacBio).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step computes all pairwise read alignments between each pair of reads, called read-to-read overlaps. The third pipeline step, genome assembly, generates an overlap graph, where each node denotes a read and each edge represents the overlaps between the corresponding two nodes. Then it traverses this overlap graph, produces the layout of the reads and then constructs a draft assembly. To increase the accuracy of the assembly, further polishing, i.e., post-assembly error correction, may be required, but it is optional. The fourth step of the pipeline is mapping the original basecalled reads to the generated draft assembly from the previous step (i.e., read mapping). The fifth and final step of the pipeline is polishing the assembly with the help of mappings from the previous step.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90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7307" marR="0" lvl="0" indent="-457200" algn="l" defTabSz="914400" rtl="0" eaLnBrk="1" fontAlgn="auto" latinLnBrk="0" hangingPunct="1">
              <a:lnSpc>
                <a:spcPct val="120000"/>
              </a:lnSpc>
              <a:spcBef>
                <a:spcPts val="600"/>
              </a:spcBef>
              <a:spcAft>
                <a:spcPts val="0"/>
              </a:spcAft>
              <a:buClr>
                <a:srgbClr val="4A66AC"/>
              </a:buClr>
              <a:buSzPct val="100000"/>
              <a:buFont typeface="Wingdings" pitchFamily="2" charset="2"/>
              <a:buChar char="q"/>
              <a:tabLst/>
              <a:defRPr/>
            </a:pPr>
            <a:r>
              <a:rPr lang="en-US" sz="1200" kern="1200" dirty="0">
                <a:solidFill>
                  <a:schemeClr val="tx1"/>
                </a:solidFill>
                <a:effectLst/>
                <a:latin typeface="+mn-lt"/>
                <a:ea typeface="+mn-ea"/>
                <a:cs typeface="+mn-cs"/>
              </a:rPr>
              <a:t>In this work, we analyze the tools associated with the multiple steps in the genome assembly pipeline using nanopore sequence data in terms of accuracy, speed, memory efficiency and scalability. </a:t>
            </a:r>
          </a:p>
          <a:p>
            <a:pPr marL="537307" marR="0" lvl="0" indent="-457200" algn="l" defTabSz="914400" rtl="0" eaLnBrk="1" fontAlgn="auto" latinLnBrk="0" hangingPunct="1">
              <a:lnSpc>
                <a:spcPct val="120000"/>
              </a:lnSpc>
              <a:spcBef>
                <a:spcPts val="600"/>
              </a:spcBef>
              <a:spcAft>
                <a:spcPts val="0"/>
              </a:spcAft>
              <a:buClr>
                <a:srgbClr val="4A66AC"/>
              </a:buClr>
              <a:buSzPct val="100000"/>
              <a:buFont typeface="Wingdings" pitchFamily="2" charset="2"/>
              <a:buChar char="q"/>
              <a:tabLst/>
              <a:defRPr/>
            </a:pPr>
            <a:r>
              <a:rPr kumimoji="0" lang="en-US" sz="1200" b="0" i="0" u="none" strike="noStrike" kern="1200" cap="none" spc="0" normalizeH="0" baseline="0" noProof="0" dirty="0">
                <a:ln>
                  <a:noFill/>
                </a:ln>
                <a:solidFill>
                  <a:srgbClr val="C00000"/>
                </a:solidFill>
                <a:effectLst/>
                <a:uLnTx/>
                <a:uFillTx/>
                <a:latin typeface="Corbel" panose="020B0503020204020204" pitchFamily="34" charset="0"/>
                <a:ea typeface="Century" charset="0"/>
                <a:cs typeface="Calibri" panose="020F0502020204030204" pitchFamily="34" charset="0"/>
              </a:rPr>
              <a:t>Reveal bottlenecks and trade-offs </a:t>
            </a:r>
            <a:r>
              <a:rPr kumimoji="0" lang="en-US" sz="12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that different combinations of tools and different underlying systems lead to</a:t>
            </a:r>
          </a:p>
          <a:p>
            <a:pPr marL="537307" marR="0" lvl="0" indent="-457200" algn="l" defTabSz="914400" rtl="0" eaLnBrk="1" fontAlgn="auto" latinLnBrk="0" hangingPunct="1">
              <a:lnSpc>
                <a:spcPct val="120000"/>
              </a:lnSpc>
              <a:spcBef>
                <a:spcPts val="600"/>
              </a:spcBef>
              <a:spcAft>
                <a:spcPts val="0"/>
              </a:spcAft>
              <a:buClr>
                <a:srgbClr val="4A66AC"/>
              </a:buClr>
              <a:buSzPct val="100000"/>
              <a:buFont typeface="Wingdings" pitchFamily="2" charset="2"/>
              <a:buChar char="q"/>
              <a:tabLst/>
              <a:defRPr/>
            </a:pPr>
            <a:r>
              <a:rPr kumimoji="0" lang="en-US" sz="1200" b="0" i="0" u="none" strike="noStrike" kern="1200" cap="none" spc="0" normalizeH="0" baseline="0" noProof="0" dirty="0">
                <a:ln>
                  <a:noFill/>
                </a:ln>
                <a:solidFill>
                  <a:srgbClr val="00B050"/>
                </a:solidFill>
                <a:effectLst/>
                <a:uLnTx/>
                <a:uFillTx/>
                <a:latin typeface="Corbel" panose="020B0503020204020204" pitchFamily="34" charset="0"/>
                <a:ea typeface="Century" charset="0"/>
                <a:cs typeface="Calibri" panose="020F0502020204030204" pitchFamily="34" charset="0"/>
              </a:rPr>
              <a:t>This is the first study on bottleneck analysis </a:t>
            </a:r>
            <a:r>
              <a:rPr kumimoji="0" lang="en-US" sz="12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of nanopore sequence analysis pipeline on real machines</a:t>
            </a:r>
          </a:p>
          <a:p>
            <a:pPr marL="537307" marR="0" lvl="0" indent="-457200" algn="l" defTabSz="914400" rtl="0" eaLnBrk="1" fontAlgn="auto" latinLnBrk="0" hangingPunct="1">
              <a:lnSpc>
                <a:spcPct val="120000"/>
              </a:lnSpc>
              <a:spcBef>
                <a:spcPts val="600"/>
              </a:spcBef>
              <a:spcAft>
                <a:spcPts val="0"/>
              </a:spcAft>
              <a:buClr>
                <a:srgbClr val="4A66AC"/>
              </a:buClr>
              <a:buSzPct val="100000"/>
              <a:buFont typeface="Wingdings" pitchFamily="2" charset="2"/>
              <a:buChar char="q"/>
              <a:tabLst/>
              <a:defRPr/>
            </a:pPr>
            <a:r>
              <a:rPr kumimoji="0" lang="en-US" sz="1200" b="0" i="0" u="none" strike="noStrike" kern="1200" cap="none" spc="0" normalizeH="0" baseline="0" noProof="0" dirty="0">
                <a:ln>
                  <a:noFill/>
                </a:ln>
                <a:solidFill>
                  <a:srgbClr val="0070C0"/>
                </a:solidFill>
                <a:effectLst/>
                <a:uLnTx/>
                <a:uFillTx/>
                <a:latin typeface="Corbel" panose="020B0503020204020204" pitchFamily="34" charset="0"/>
                <a:ea typeface="Century" charset="0"/>
                <a:cs typeface="Calibri" panose="020F0502020204030204" pitchFamily="34" charset="0"/>
              </a:rPr>
              <a:t>Provide guidelines for practitioners</a:t>
            </a:r>
            <a:r>
              <a:rPr kumimoji="0" lang="en-US" sz="12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 such that they can determine the appropriate tools and tool combinations that can satisfy their goals, and </a:t>
            </a:r>
          </a:p>
          <a:p>
            <a:pPr marL="537307" marR="0" lvl="0" indent="-457200" algn="l" defTabSz="914400" rtl="0" eaLnBrk="1" fontAlgn="auto" latinLnBrk="0" hangingPunct="1">
              <a:lnSpc>
                <a:spcPct val="120000"/>
              </a:lnSpc>
              <a:spcBef>
                <a:spcPts val="600"/>
              </a:spcBef>
              <a:spcAft>
                <a:spcPts val="0"/>
              </a:spcAft>
              <a:buClr>
                <a:srgbClr val="4A66AC"/>
              </a:buClr>
              <a:buSzPct val="100000"/>
              <a:buFont typeface="Wingdings" pitchFamily="2" charset="2"/>
              <a:buChar char="q"/>
              <a:tabLst/>
              <a:defRPr/>
            </a:pPr>
            <a:r>
              <a:rPr kumimoji="0" lang="en-US" sz="1200" b="0" i="0" u="none" strike="noStrike" kern="1200" cap="none" spc="0" normalizeH="0" baseline="0" noProof="0" dirty="0">
                <a:ln>
                  <a:noFill/>
                </a:ln>
                <a:solidFill>
                  <a:srgbClr val="7030A0"/>
                </a:solidFill>
                <a:effectLst/>
                <a:uLnTx/>
                <a:uFillTx/>
                <a:latin typeface="Corbel" panose="020B0503020204020204" pitchFamily="34" charset="0"/>
                <a:ea typeface="Century" charset="0"/>
                <a:cs typeface="Calibri" panose="020F0502020204030204" pitchFamily="34" charset="0"/>
              </a:rPr>
              <a:t>Provide guidelines for tool developers</a:t>
            </a:r>
            <a:r>
              <a:rPr kumimoji="0" lang="en-US" sz="12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 such that they can make design choices to improve current and future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9B5B4-DF53-9241-A035-39249688D7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28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work, for accuracy and performance evaluations of different tools, we use three separate systems with different specifications.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choose the first system for obtaining the outputs of each step and preforming accuracy analysis, as it has a larger memory capacity than a usual server, and with the help of a large number of cores, the tasks can be parallelized easily to get the output data quickly.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choose the second system, called desktop, as it represents a commonly used desktop server.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choose the third system, called big-mem, because of its large memory capacity and high number of cores. It represent the opposite of the desktop server.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9B5B4-DF53-9241-A035-39249688D7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75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compare each draft assembly generated after the assembly step and each improved assembly generated after the polishing step with the reference genome.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By coverage, I mean the length of the reference genome covered by the assembled genome.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By identity, I mean the percentage of number of matches between the reference genome and assembled genome.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analyze the performance of each tool by running the associated command-line of each tool with the /</a:t>
            </a:r>
            <a:r>
              <a:rPr lang="en-US" sz="1200" kern="1200" dirty="0" err="1">
                <a:solidFill>
                  <a:schemeClr val="tx1"/>
                </a:solidFill>
                <a:effectLst/>
                <a:latin typeface="+mn-lt"/>
                <a:ea typeface="+mn-ea"/>
                <a:cs typeface="+mn-cs"/>
              </a:rPr>
              <a:t>usr</a:t>
            </a:r>
            <a:r>
              <a:rPr lang="en-US" sz="1200" kern="1200" dirty="0">
                <a:solidFill>
                  <a:schemeClr val="tx1"/>
                </a:solidFill>
                <a:effectLst/>
                <a:latin typeface="+mn-lt"/>
                <a:ea typeface="+mn-ea"/>
                <a:cs typeface="+mn-cs"/>
              </a:rPr>
              <a:t>/bin/time and also with perf.</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9B5B4-DF53-9241-A035-39249688D7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95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21 observations in our paper, but let me highlight 3 key findings we made</a:t>
            </a:r>
          </a:p>
          <a:p>
            <a:endParaRPr lang="en-US" dirty="0"/>
          </a:p>
          <a:p>
            <a:pPr marL="407988" indent="-352425" algn="just">
              <a:lnSpc>
                <a:spcPct val="100000"/>
              </a:lnSpc>
              <a:spcBef>
                <a:spcPts val="0"/>
              </a:spcBef>
              <a:spcAft>
                <a:spcPts val="0"/>
              </a:spcAft>
              <a:buFont typeface="Wingdings" charset="2"/>
              <a:buChar char="q"/>
            </a:pPr>
            <a:r>
              <a:rPr lang="en-US" dirty="0">
                <a:solidFill>
                  <a:srgbClr val="FE6200"/>
                </a:solidFill>
              </a:rPr>
              <a:t>Laptops</a:t>
            </a:r>
            <a:r>
              <a:rPr lang="en-US" dirty="0"/>
              <a:t> are becoming a popular platform for running genome assembly tools, as the </a:t>
            </a:r>
            <a:r>
              <a:rPr lang="en-US" dirty="0">
                <a:solidFill>
                  <a:srgbClr val="FE6200"/>
                </a:solidFill>
              </a:rPr>
              <a:t>portability</a:t>
            </a:r>
            <a:r>
              <a:rPr lang="en-US" dirty="0"/>
              <a:t> of a laptop makes it a good fit for </a:t>
            </a:r>
            <a:r>
              <a:rPr lang="en-US" dirty="0">
                <a:solidFill>
                  <a:srgbClr val="FE6200"/>
                </a:solidFill>
              </a:rPr>
              <a:t>in-field analysis </a:t>
            </a:r>
          </a:p>
          <a:p>
            <a:pPr marL="700088" lvl="1" indent="-292100" algn="just">
              <a:lnSpc>
                <a:spcPct val="100000"/>
              </a:lnSpc>
              <a:spcBef>
                <a:spcPts val="0"/>
              </a:spcBef>
              <a:spcAft>
                <a:spcPts val="0"/>
              </a:spcAft>
            </a:pPr>
            <a:r>
              <a:rPr lang="en-US" dirty="0"/>
              <a:t>Greater memory constraints,</a:t>
            </a:r>
          </a:p>
          <a:p>
            <a:pPr marL="700088" lvl="1" indent="-292100" algn="just">
              <a:lnSpc>
                <a:spcPct val="100000"/>
              </a:lnSpc>
              <a:spcBef>
                <a:spcPts val="0"/>
              </a:spcBef>
              <a:spcAft>
                <a:spcPts val="0"/>
              </a:spcAft>
            </a:pPr>
            <a:r>
              <a:rPr lang="en-US" dirty="0"/>
              <a:t>Lower computational power, and </a:t>
            </a:r>
          </a:p>
          <a:p>
            <a:pPr marL="700088" lvl="1" indent="-292100" algn="just">
              <a:lnSpc>
                <a:spcPct val="100000"/>
              </a:lnSpc>
              <a:spcBef>
                <a:spcPts val="0"/>
              </a:spcBef>
              <a:spcAft>
                <a:spcPts val="0"/>
              </a:spcAft>
            </a:pPr>
            <a:r>
              <a:rPr lang="en-US" dirty="0"/>
              <a:t>Limited battery life</a:t>
            </a:r>
          </a:p>
          <a:p>
            <a:pPr marL="407988" lvl="1" indent="0" algn="just">
              <a:lnSpc>
                <a:spcPct val="100000"/>
              </a:lnSpc>
              <a:spcBef>
                <a:spcPts val="0"/>
              </a:spcBef>
              <a:spcAft>
                <a:spcPts val="0"/>
              </a:spcAft>
              <a:buNone/>
            </a:pPr>
            <a:endParaRPr lang="en-US" sz="2000" dirty="0"/>
          </a:p>
          <a:p>
            <a:pPr marL="407988" indent="-352425" algn="just">
              <a:lnSpc>
                <a:spcPct val="100000"/>
              </a:lnSpc>
              <a:spcBef>
                <a:spcPts val="0"/>
              </a:spcBef>
              <a:spcAft>
                <a:spcPts val="0"/>
              </a:spcAft>
              <a:buFont typeface="Wingdings" charset="2"/>
              <a:buChar char="q"/>
            </a:pPr>
            <a:r>
              <a:rPr lang="en-US" dirty="0">
                <a:solidFill>
                  <a:srgbClr val="00B050"/>
                </a:solidFill>
              </a:rPr>
              <a:t>Memory usage </a:t>
            </a:r>
            <a:r>
              <a:rPr lang="en-US" dirty="0"/>
              <a:t>is an important factor that greatly affects the performance and the usability of the tool </a:t>
            </a:r>
          </a:p>
          <a:p>
            <a:pPr marL="700088" lvl="1" indent="-292100" algn="just">
              <a:lnSpc>
                <a:spcPct val="100000"/>
              </a:lnSpc>
              <a:spcBef>
                <a:spcPts val="0"/>
              </a:spcBef>
              <a:spcAft>
                <a:spcPts val="0"/>
              </a:spcAft>
            </a:pPr>
            <a:r>
              <a:rPr lang="en-US" dirty="0"/>
              <a:t>Data structure choices that can minimize the memory requirements</a:t>
            </a:r>
          </a:p>
          <a:p>
            <a:pPr marL="700088" lvl="1" indent="-292100" algn="just">
              <a:lnSpc>
                <a:spcPct val="100000"/>
              </a:lnSpc>
              <a:spcBef>
                <a:spcPts val="0"/>
              </a:spcBef>
              <a:spcAft>
                <a:spcPts val="0"/>
              </a:spcAft>
            </a:pPr>
            <a:r>
              <a:rPr lang="en-US" dirty="0"/>
              <a:t>Cache-efficient algorithms</a:t>
            </a:r>
          </a:p>
          <a:p>
            <a:pPr marL="700088" lvl="1" indent="-292100" algn="just">
              <a:lnSpc>
                <a:spcPct val="100000"/>
              </a:lnSpc>
              <a:spcBef>
                <a:spcPts val="0"/>
              </a:spcBef>
              <a:spcAft>
                <a:spcPts val="0"/>
              </a:spcAft>
            </a:pPr>
            <a:r>
              <a:rPr lang="en-US" dirty="0"/>
              <a:t>Keeping memory usage in check with the number of threads </a:t>
            </a:r>
          </a:p>
          <a:p>
            <a:pPr marL="700088" lvl="1" indent="-292100" algn="just">
              <a:lnSpc>
                <a:spcPct val="100000"/>
              </a:lnSpc>
              <a:spcBef>
                <a:spcPts val="0"/>
              </a:spcBef>
              <a:spcAft>
                <a:spcPts val="0"/>
              </a:spcAft>
            </a:pPr>
            <a:endParaRPr lang="en-US" sz="2000" dirty="0"/>
          </a:p>
          <a:p>
            <a:pPr marL="436563" indent="-292100" algn="just">
              <a:lnSpc>
                <a:spcPct val="100000"/>
              </a:lnSpc>
              <a:spcBef>
                <a:spcPts val="0"/>
              </a:spcBef>
              <a:spcAft>
                <a:spcPts val="0"/>
              </a:spcAft>
            </a:pPr>
            <a:r>
              <a:rPr lang="en-US" dirty="0">
                <a:solidFill>
                  <a:srgbClr val="0070C0"/>
                </a:solidFill>
              </a:rPr>
              <a:t>Scalability of the tool </a:t>
            </a:r>
            <a:r>
              <a:rPr lang="en-US" dirty="0"/>
              <a:t>with the number of cores/threads is an important requirement. </a:t>
            </a:r>
          </a:p>
          <a:p>
            <a:pPr marL="436563" indent="-292100" algn="just">
              <a:lnSpc>
                <a:spcPct val="100000"/>
              </a:lnSpc>
              <a:spcBef>
                <a:spcPts val="0"/>
              </a:spcBef>
              <a:spcAft>
                <a:spcPts val="0"/>
              </a:spcAft>
            </a:pPr>
            <a:r>
              <a:rPr lang="en-US" dirty="0"/>
              <a:t>However, parallelizing the tool can </a:t>
            </a:r>
            <a:r>
              <a:rPr lang="en-US" dirty="0">
                <a:solidFill>
                  <a:srgbClr val="C00000"/>
                </a:solidFill>
              </a:rPr>
              <a:t>increase the memory usage.</a:t>
            </a:r>
            <a:endParaRPr lang="en-US" dirty="0"/>
          </a:p>
          <a:p>
            <a:pPr marL="700088" lvl="1" indent="-292100" algn="just">
              <a:lnSpc>
                <a:spcPct val="100000"/>
              </a:lnSpc>
              <a:spcBef>
                <a:spcPts val="0"/>
              </a:spcBef>
              <a:spcAft>
                <a:spcPts val="0"/>
              </a:spcAft>
            </a:pPr>
            <a:r>
              <a:rPr lang="en-US" dirty="0"/>
              <a:t>Dividing the input data into batches</a:t>
            </a:r>
          </a:p>
          <a:p>
            <a:pPr marL="700088" lvl="1" indent="-292100" algn="just">
              <a:lnSpc>
                <a:spcPct val="100000"/>
              </a:lnSpc>
              <a:spcBef>
                <a:spcPts val="0"/>
              </a:spcBef>
              <a:spcAft>
                <a:spcPts val="0"/>
              </a:spcAft>
            </a:pPr>
            <a:r>
              <a:rPr lang="en-US" dirty="0"/>
              <a:t>Limiting the memory usage of each thread</a:t>
            </a:r>
          </a:p>
          <a:p>
            <a:pPr marL="700088" lvl="1" indent="-292100" algn="just">
              <a:lnSpc>
                <a:spcPct val="100000"/>
              </a:lnSpc>
              <a:spcBef>
                <a:spcPts val="0"/>
              </a:spcBef>
              <a:spcAft>
                <a:spcPts val="0"/>
              </a:spcAft>
            </a:pPr>
            <a:r>
              <a:rPr lang="en-US" dirty="0"/>
              <a:t>Dividing the computation instead of the dataset between simultaneous threads</a:t>
            </a:r>
          </a:p>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18</a:t>
            </a:fld>
            <a:endParaRPr lang="en-US"/>
          </a:p>
        </p:txBody>
      </p:sp>
    </p:spTree>
    <p:extLst>
      <p:ext uri="{BB962C8B-B14F-4D97-AF65-F5344CB8AC3E}">
        <p14:creationId xmlns:p14="http://schemas.microsoft.com/office/powerpoint/2010/main" val="16562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19</a:t>
            </a:fld>
            <a:endParaRPr lang="en-US"/>
          </a:p>
        </p:txBody>
      </p:sp>
    </p:spTree>
    <p:extLst>
      <p:ext uri="{BB962C8B-B14F-4D97-AF65-F5344CB8AC3E}">
        <p14:creationId xmlns:p14="http://schemas.microsoft.com/office/powerpoint/2010/main" val="134633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20</a:t>
            </a:fld>
            <a:endParaRPr lang="en-US"/>
          </a:p>
        </p:txBody>
      </p:sp>
    </p:spTree>
    <p:extLst>
      <p:ext uri="{BB962C8B-B14F-4D97-AF65-F5344CB8AC3E}">
        <p14:creationId xmlns:p14="http://schemas.microsoft.com/office/powerpoint/2010/main" val="146320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21</a:t>
            </a:fld>
            <a:endParaRPr lang="en-US"/>
          </a:p>
        </p:txBody>
      </p:sp>
    </p:spTree>
    <p:extLst>
      <p:ext uri="{BB962C8B-B14F-4D97-AF65-F5344CB8AC3E}">
        <p14:creationId xmlns:p14="http://schemas.microsoft.com/office/powerpoint/2010/main" val="407702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Genome sequencing, which enables us to determine the DNA sequence of an organism, [CLICK] plays a pivotal role in areas such as personalized medicine, outbreak tracing (like COVID-19), and the understanding of evolution.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However, there is no …</a:t>
            </a:r>
          </a:p>
        </p:txBody>
      </p:sp>
      <p:sp>
        <p:nvSpPr>
          <p:cNvPr id="4" name="Slide Number Placeholder 3"/>
          <p:cNvSpPr>
            <a:spLocks noGrp="1"/>
          </p:cNvSpPr>
          <p:nvPr>
            <p:ph type="sldNum" sz="quarter" idx="5"/>
          </p:nvPr>
        </p:nvSpPr>
        <p:spPr/>
        <p:txBody>
          <a:bodyPr/>
          <a:lstStyle/>
          <a:p>
            <a:fld id="{47139A41-7A76-1D40-B3BE-29B670EC38FE}" type="slidenum">
              <a:rPr lang="en-US" smtClean="0"/>
              <a:t>2</a:t>
            </a:fld>
            <a:endParaRPr lang="en-US"/>
          </a:p>
        </p:txBody>
      </p:sp>
    </p:spTree>
    <p:extLst>
      <p:ext uri="{BB962C8B-B14F-4D97-AF65-F5344CB8AC3E}">
        <p14:creationId xmlns:p14="http://schemas.microsoft.com/office/powerpoint/2010/main" val="1832531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meet the goals that we discussed, we need to co-design the HW and SW</a:t>
            </a: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22</a:t>
            </a:fld>
            <a:endParaRPr lang="en-US"/>
          </a:p>
        </p:txBody>
      </p:sp>
    </p:spTree>
    <p:extLst>
      <p:ext uri="{BB962C8B-B14F-4D97-AF65-F5344CB8AC3E}">
        <p14:creationId xmlns:p14="http://schemas.microsoft.com/office/powerpoint/2010/main" val="108405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read mapping is one of the steps of the assembly pipeline.</a:t>
            </a:r>
          </a:p>
          <a:p>
            <a:r>
              <a:rPr lang="en-US" dirty="0"/>
              <a:t>However, if you remember, read mapping is also another main approach to perform GSA. And it is a very commonly used pipeline, and one of the very common downstream analysis after read mapping is variant calling.</a:t>
            </a:r>
          </a:p>
        </p:txBody>
      </p:sp>
      <p:sp>
        <p:nvSpPr>
          <p:cNvPr id="4" name="Slide Number Placeholder 3"/>
          <p:cNvSpPr>
            <a:spLocks noGrp="1"/>
          </p:cNvSpPr>
          <p:nvPr>
            <p:ph type="sldNum" sz="quarter" idx="10"/>
          </p:nvPr>
        </p:nvSpPr>
        <p:spPr/>
        <p:txBody>
          <a:bodyPr/>
          <a:lstStyle/>
          <a:p>
            <a:fld id="{2A29B5B4-DF53-9241-A035-39249688D76D}" type="slidenum">
              <a:rPr lang="en-US" smtClean="0"/>
              <a:t>23</a:t>
            </a:fld>
            <a:endParaRPr lang="en-US"/>
          </a:p>
        </p:txBody>
      </p:sp>
    </p:spTree>
    <p:extLst>
      <p:ext uri="{BB962C8B-B14F-4D97-AF65-F5344CB8AC3E}">
        <p14:creationId xmlns:p14="http://schemas.microsoft.com/office/powerpoint/2010/main" val="4064842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the read mapping pipeline. Read mapping can be seen as a four-step process (i.e., </a:t>
            </a:r>
            <a:r>
              <a:rPr lang="en-US" sz="1200" i="1" kern="1200" dirty="0">
                <a:solidFill>
                  <a:schemeClr val="tx1"/>
                </a:solidFill>
                <a:effectLst/>
                <a:latin typeface="+mn-lt"/>
                <a:ea typeface="+mn-ea"/>
                <a:cs typeface="+mn-cs"/>
              </a:rPr>
              <a:t>seed-and- extend</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read mapping starts with </a:t>
            </a:r>
            <a:r>
              <a:rPr lang="en-US" sz="1200" i="1" kern="1200" dirty="0">
                <a:solidFill>
                  <a:schemeClr val="tx1"/>
                </a:solidFill>
                <a:effectLst/>
                <a:latin typeface="+mn-lt"/>
                <a:ea typeface="+mn-ea"/>
                <a:cs typeface="+mn-cs"/>
              </a:rPr>
              <a:t>indexing </a:t>
            </a:r>
            <a:r>
              <a:rPr lang="en-US" sz="1200" kern="1200" dirty="0">
                <a:solidFill>
                  <a:schemeClr val="tx1"/>
                </a:solidFill>
                <a:effectLst/>
                <a:latin typeface="+mn-lt"/>
                <a:ea typeface="+mn-ea"/>
                <a:cs typeface="+mn-cs"/>
              </a:rPr>
              <a:t>the reference genome. This index contains all possible fixed-length substrings as the keys, and the exact match locations of these substrings in the reference genome as values. Second, </a:t>
            </a:r>
            <a:r>
              <a:rPr lang="en-US" sz="1200" i="1" kern="1200" dirty="0">
                <a:solidFill>
                  <a:schemeClr val="tx1"/>
                </a:solidFill>
                <a:effectLst/>
                <a:latin typeface="+mn-lt"/>
                <a:ea typeface="+mn-ea"/>
                <a:cs typeface="+mn-cs"/>
              </a:rPr>
              <a:t>seeding </a:t>
            </a:r>
            <a:r>
              <a:rPr lang="en-US" sz="1200" kern="1200" dirty="0">
                <a:solidFill>
                  <a:schemeClr val="tx1"/>
                </a:solidFill>
                <a:effectLst/>
                <a:latin typeface="+mn-lt"/>
                <a:ea typeface="+mn-ea"/>
                <a:cs typeface="+mn-cs"/>
              </a:rPr>
              <a:t>queries the index structure for determining potential mapping locations of each read in the reference genome using substrings (i.e., </a:t>
            </a:r>
            <a:r>
              <a:rPr lang="en-US" sz="1200" i="1" kern="1200" dirty="0">
                <a:solidFill>
                  <a:schemeClr val="tx1"/>
                </a:solidFill>
                <a:effectLst/>
                <a:latin typeface="+mn-lt"/>
                <a:ea typeface="+mn-ea"/>
                <a:cs typeface="+mn-cs"/>
              </a:rPr>
              <a:t>seeds</a:t>
            </a:r>
            <a:r>
              <a:rPr lang="en-US" sz="1200" kern="1200" dirty="0">
                <a:solidFill>
                  <a:schemeClr val="tx1"/>
                </a:solidFill>
                <a:effectLst/>
                <a:latin typeface="+mn-lt"/>
                <a:ea typeface="+mn-ea"/>
                <a:cs typeface="+mn-cs"/>
              </a:rPr>
              <a:t>) from each read.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a:t>
            </a:r>
            <a:r>
              <a:rPr lang="en-US" sz="1200" i="1" kern="1200" dirty="0">
                <a:solidFill>
                  <a:schemeClr val="tx1"/>
                </a:solidFill>
                <a:effectLst/>
                <a:latin typeface="+mn-lt"/>
                <a:ea typeface="+mn-ea"/>
                <a:cs typeface="+mn-cs"/>
              </a:rPr>
              <a:t>pre-alignment filtering </a:t>
            </a:r>
            <a:r>
              <a:rPr lang="en-US" sz="1200" kern="1200" dirty="0">
                <a:solidFill>
                  <a:schemeClr val="tx1"/>
                </a:solidFill>
                <a:effectLst/>
                <a:latin typeface="+mn-lt"/>
                <a:ea typeface="+mn-ea"/>
                <a:cs typeface="+mn-cs"/>
              </a:rPr>
              <a:t>uses filtering heuristics to examine the similarity between every read and its potential matching segment on the reference genome that are identified in the second step. Goal is to eliminate most of the dissimilar sequences to decrease the number of required alignments. Fourth, for all of the non-filtered candidate mapping locations, </a:t>
            </a:r>
            <a:r>
              <a:rPr lang="en-US" sz="1200" i="1" kern="1200" dirty="0">
                <a:solidFill>
                  <a:schemeClr val="tx1"/>
                </a:solidFill>
                <a:effectLst/>
                <a:latin typeface="+mn-lt"/>
                <a:ea typeface="+mn-ea"/>
                <a:cs typeface="+mn-cs"/>
              </a:rPr>
              <a:t>read alignment </a:t>
            </a:r>
            <a:r>
              <a:rPr lang="en-US" sz="1200" kern="1200" dirty="0">
                <a:solidFill>
                  <a:schemeClr val="tx1"/>
                </a:solidFill>
                <a:effectLst/>
                <a:latin typeface="+mn-lt"/>
                <a:ea typeface="+mn-ea"/>
                <a:cs typeface="+mn-cs"/>
              </a:rPr>
              <a:t>(i.e., </a:t>
            </a:r>
            <a:r>
              <a:rPr lang="en-US" sz="1200" i="1" kern="1200" dirty="0">
                <a:solidFill>
                  <a:schemeClr val="tx1"/>
                </a:solidFill>
                <a:effectLst/>
                <a:latin typeface="+mn-lt"/>
                <a:ea typeface="+mn-ea"/>
                <a:cs typeface="+mn-cs"/>
              </a:rPr>
              <a:t>seed-extension</a:t>
            </a:r>
            <a:r>
              <a:rPr lang="en-US" sz="1200" kern="1200" dirty="0">
                <a:solidFill>
                  <a:schemeClr val="tx1"/>
                </a:solidFill>
                <a:effectLst/>
                <a:latin typeface="+mn-lt"/>
                <a:ea typeface="+mn-ea"/>
                <a:cs typeface="+mn-cs"/>
              </a:rPr>
              <a:t>) step performs a dynamic programming based alignment to determine the best location of the query read. As part of this step, traceback operation between the reference segment and the query is performed in order to find the </a:t>
            </a:r>
            <a:r>
              <a:rPr lang="en-US" sz="1200" i="1" kern="1200" dirty="0">
                <a:solidFill>
                  <a:schemeClr val="tx1"/>
                </a:solidFill>
                <a:effectLst/>
                <a:latin typeface="+mn-lt"/>
                <a:ea typeface="+mn-ea"/>
                <a:cs typeface="+mn-cs"/>
              </a:rPr>
              <a:t>optimal alignment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24</a:t>
            </a:fld>
            <a:endParaRPr lang="en-US"/>
          </a:p>
        </p:txBody>
      </p:sp>
    </p:spTree>
    <p:extLst>
      <p:ext uri="{BB962C8B-B14F-4D97-AF65-F5344CB8AC3E}">
        <p14:creationId xmlns:p14="http://schemas.microsoft.com/office/powerpoint/2010/main" val="309414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In read mapping, we take each read, align it to one or more possible locations within the reference genome, and find the matches and differences between the read and the reference genome segment at that location.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Multiple steps of read mapping must account for the sequencing errors, and for the differences caused by genetic variations. As a result, read mapping must perform approximate string matching (ASM).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However, it is one of the main contributors of the computational power and memory bandwidth limitations of existing systems bottleneck.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p:txBody>
      </p:sp>
      <p:sp>
        <p:nvSpPr>
          <p:cNvPr id="4" name="Slide Number Placeholder 3"/>
          <p:cNvSpPr>
            <a:spLocks noGrp="1"/>
          </p:cNvSpPr>
          <p:nvPr>
            <p:ph type="sldNum" sz="quarter" idx="5"/>
          </p:nvPr>
        </p:nvSpPr>
        <p:spPr/>
        <p:txBody>
          <a:bodyPr/>
          <a:lstStyle/>
          <a:p>
            <a:fld id="{47139A41-7A76-1D40-B3BE-29B670EC38FE}" type="slidenum">
              <a:rPr lang="en-US" smtClean="0"/>
              <a:t>25</a:t>
            </a:fld>
            <a:endParaRPr lang="en-US"/>
          </a:p>
        </p:txBody>
      </p:sp>
    </p:spTree>
    <p:extLst>
      <p:ext uri="{BB962C8B-B14F-4D97-AF65-F5344CB8AC3E}">
        <p14:creationId xmlns:p14="http://schemas.microsoft.com/office/powerpoint/2010/main" val="4228962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Our goal in this work is to design a fast and flexible framework for both short and long reads, which can accelerate multiple steps of genome sequence analysis (GSA).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To this end, we propose GenASM.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t>
            </a:r>
            <a:r>
              <a:rPr lang="en-US" sz="1200" b="0" i="0" u="none" strike="noStrike" kern="1200" dirty="0">
                <a:solidFill>
                  <a:schemeClr val="tx1"/>
                </a:solidFill>
                <a:effectLst/>
                <a:latin typeface="+mn-lt"/>
                <a:ea typeface="+mn-ea"/>
                <a:cs typeface="+mn-cs"/>
              </a:rPr>
              <a:t>We base GenASM on Bitap, an ASM algorithm that uses only fast and simple bitwise operations, making it amenable to efficient hardware acceleration.</a:t>
            </a:r>
            <a:r>
              <a:rPr lang="en-US" sz="1200" kern="1200" dirty="0">
                <a:solidFill>
                  <a:schemeClr val="tx1"/>
                </a:solidFill>
                <a:effectLst/>
                <a:latin typeface="+mn-lt"/>
                <a:ea typeface="+mn-ea"/>
                <a:cs typeface="+mn-cs"/>
              </a:rPr>
              <a:t> To our knowledge, GenASM is the first work that enhances and accelerates Bitap.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We modify Bitap to support long reads and to enable parallelization.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also develop a novel Bitap-compatible algorithm for traceback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And</a:t>
            </a:r>
            <a:r>
              <a:rPr lang="en-US" sz="1200" b="0" i="0" u="none" strike="noStrike" kern="1200" dirty="0">
                <a:solidFill>
                  <a:schemeClr val="tx1"/>
                </a:solidFill>
                <a:effectLst/>
                <a:latin typeface="+mn-lt"/>
                <a:ea typeface="+mn-ea"/>
                <a:cs typeface="+mn-cs"/>
              </a:rPr>
              <a:t>, we co-design specialized hardware for both algorithms.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962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Let’s look at approximate string matching and the bitap algorithm in detail.</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As I introduced, the reads may not exactly map to the reference genome due to genetic variations and sequencing errors. </a:t>
            </a:r>
          </a:p>
          <a:p>
            <a:r>
              <a:rPr lang="en-US" sz="1000" kern="1200" dirty="0">
                <a:solidFill>
                  <a:schemeClr val="tx1"/>
                </a:solidFill>
                <a:effectLst/>
                <a:latin typeface="+mn-lt"/>
                <a:ea typeface="+mn-ea"/>
                <a:cs typeface="+mn-cs"/>
              </a:rPr>
              <a:t>[CLICK]  As we can see from this example, these errors and differences (which are also known as edits) can take the form of base [CLICK] deletions, [CLICK] substitutions and [CLICK] insertions.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So we need approximate string matching (ASM). </a:t>
            </a:r>
          </a:p>
          <a:p>
            <a:r>
              <a:rPr lang="en-US" sz="1000" kern="1200" dirty="0">
                <a:solidFill>
                  <a:schemeClr val="tx1"/>
                </a:solidFill>
                <a:effectLst/>
                <a:latin typeface="+mn-lt"/>
                <a:ea typeface="+mn-ea"/>
                <a:cs typeface="+mn-cs"/>
              </a:rPr>
              <a:t>[CLICK] The goal of approximate string matching is to detect these differences and similarities between two sequences.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In genomics, ASM is required </a:t>
            </a:r>
          </a:p>
          <a:p>
            <a:r>
              <a:rPr lang="en-US" sz="1000" kern="1200" dirty="0">
                <a:solidFill>
                  <a:schemeClr val="tx1"/>
                </a:solidFill>
                <a:effectLst/>
                <a:latin typeface="+mn-lt"/>
                <a:ea typeface="+mn-ea"/>
                <a:cs typeface="+mn-cs"/>
              </a:rPr>
              <a:t>[CLICK] (1) to determine the minimum number of edits between two genomic sequences (which is called edit distance), and also </a:t>
            </a:r>
          </a:p>
          <a:p>
            <a:r>
              <a:rPr lang="en-US" sz="1000" kern="1200" dirty="0">
                <a:solidFill>
                  <a:schemeClr val="tx1"/>
                </a:solidFill>
                <a:effectLst/>
                <a:latin typeface="+mn-lt"/>
                <a:ea typeface="+mn-ea"/>
                <a:cs typeface="+mn-cs"/>
              </a:rPr>
              <a:t>[CLICK] (2) to find the optimal alignment with a traceback step., where we find the sequence of  matches, substitutions, insertions and deletions, along with their positions.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52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Approximate string matching is typically implemented as a dynamic programming based algorithm, which has quadratic time and space complexity. Therefore, it is desirable to find lower-complexity algorithms for ASM.</a:t>
            </a:r>
          </a:p>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28</a:t>
            </a:fld>
            <a:endParaRPr lang="en-US"/>
          </a:p>
        </p:txBody>
      </p:sp>
    </p:spTree>
    <p:extLst>
      <p:ext uri="{BB962C8B-B14F-4D97-AF65-F5344CB8AC3E}">
        <p14:creationId xmlns:p14="http://schemas.microsoft.com/office/powerpoint/2010/main" val="3315815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One candidate to replace DP-based algorithms for ASM is the Bitap algorithm. Bitap uses only fast and simple bitwise operations to perform ASM, making it amenable to efficient hardware acceleration.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Bitap tackles the problem of computing the minimum edit distance between a reference text (e.g., reference genome) and a query pattern (e.g., read) with a maximum of k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algorithm has two steps.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Bitap starts with a pre-processing procedure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where we generate one pattern bitmask for each character in the alphabet. These pattern bitmasks help us to represent the query pattern in a binary format.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step (searching or edit distance calculation) is the main step of the algorithm. Here, [CLICK] we examine each text character one by one, by using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1) the pre-processed pattern bitmasks,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2) status bitvectors which are updated at each text iteration and hold the partial match information for the text characters examined so far,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3) the simple bitwise operations.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177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find that Bitap has five limitations that hinder its applicability and efficient hardware acceleration for genome sequence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the first one, which is data dependency between large number of iterations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914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First, Bitap iterates over each text character as the outer loop and it iterates over each possible edit distance (1 to k) as the inner loop. </a:t>
            </a:r>
          </a:p>
          <a:p>
            <a:pPr marL="0" indent="0">
              <a:buNone/>
            </a:pPr>
            <a:endParaRPr lang="en-US" dirty="0"/>
          </a:p>
          <a:p>
            <a:pPr marL="0" indent="0">
              <a:buNone/>
            </a:pPr>
            <a:r>
              <a:rPr lang="en-US" dirty="0"/>
              <a:t>Thus, when we have long error-prone reads, both of these loops need to iterate over very large numbers.</a:t>
            </a:r>
          </a:p>
          <a:p>
            <a:pPr marL="0" indent="0">
              <a:buNone/>
            </a:pP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31</a:t>
            </a:fld>
            <a:endParaRPr lang="en-US"/>
          </a:p>
        </p:txBody>
      </p:sp>
    </p:spTree>
    <p:extLst>
      <p:ext uri="{BB962C8B-B14F-4D97-AF65-F5344CB8AC3E}">
        <p14:creationId xmlns:p14="http://schemas.microsoft.com/office/powerpoint/2010/main" val="99330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sequencing device, we obtain either short reads or long reads.</a:t>
            </a:r>
          </a:p>
        </p:txBody>
      </p:sp>
      <p:sp>
        <p:nvSpPr>
          <p:cNvPr id="4" name="Slide Number Placeholder 3"/>
          <p:cNvSpPr>
            <a:spLocks noGrp="1"/>
          </p:cNvSpPr>
          <p:nvPr>
            <p:ph type="sldNum" sz="quarter" idx="5"/>
          </p:nvPr>
        </p:nvSpPr>
        <p:spPr/>
        <p:txBody>
          <a:bodyPr/>
          <a:lstStyle/>
          <a:p>
            <a:fld id="{47139A41-7A76-1D40-B3BE-29B670EC38FE}" type="slidenum">
              <a:rPr lang="en-US" smtClean="0"/>
              <a:t>4</a:t>
            </a:fld>
            <a:endParaRPr lang="en-US"/>
          </a:p>
        </p:txBody>
      </p:sp>
    </p:spTree>
    <p:extLst>
      <p:ext uri="{BB962C8B-B14F-4D97-AF65-F5344CB8AC3E}">
        <p14:creationId xmlns:p14="http://schemas.microsoft.com/office/powerpoint/2010/main" val="2416908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On top of this, There is two-level data dependency in Bitap.</a:t>
            </a:r>
          </a:p>
          <a:p>
            <a:pPr marL="0" indent="0">
              <a:buNone/>
            </a:pPr>
            <a:endParaRPr lang="en-US" dirty="0"/>
          </a:p>
          <a:p>
            <a:pPr marL="0" indent="0">
              <a:buNone/>
            </a:pPr>
            <a:r>
              <a:rPr lang="en-US" dirty="0"/>
              <a:t>[CLICK] There is an outer loop data dependency when computing deletion, substitution and match bitvectors as they require </a:t>
            </a:r>
            <a:r>
              <a:rPr lang="en-US" dirty="0" err="1"/>
              <a:t>oldR</a:t>
            </a:r>
            <a:r>
              <a:rPr lang="en-US" dirty="0"/>
              <a:t> bitvectors which are coming from previous text iteration.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Also, there is an inner loop data dependency when computing insertion bitvector as it requires R[d-1] which is coming  from previous inner loop iteration.</a:t>
            </a:r>
          </a:p>
        </p:txBody>
      </p:sp>
      <p:sp>
        <p:nvSpPr>
          <p:cNvPr id="4" name="Slide Number Placeholder 3"/>
          <p:cNvSpPr>
            <a:spLocks noGrp="1"/>
          </p:cNvSpPr>
          <p:nvPr>
            <p:ph type="sldNum" sz="quarter" idx="5"/>
          </p:nvPr>
        </p:nvSpPr>
        <p:spPr/>
        <p:txBody>
          <a:bodyPr/>
          <a:lstStyle/>
          <a:p>
            <a:fld id="{47139A41-7A76-1D40-B3BE-29B670EC38FE}" type="slidenum">
              <a:rPr lang="en-US" smtClean="0"/>
              <a:t>32</a:t>
            </a:fld>
            <a:endParaRPr lang="en-US"/>
          </a:p>
        </p:txBody>
      </p:sp>
    </p:spTree>
    <p:extLst>
      <p:ext uri="{BB962C8B-B14F-4D97-AF65-F5344CB8AC3E}">
        <p14:creationId xmlns:p14="http://schemas.microsoft.com/office/powerpoint/2010/main" val="470296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the second limitation of Bitap, which is no support for traceback.</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325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Bitap generates the four intermediate bitvectors but they are not stored and processed with a traceback step to find the optimal alignment</a:t>
            </a:r>
          </a:p>
        </p:txBody>
      </p:sp>
      <p:sp>
        <p:nvSpPr>
          <p:cNvPr id="4" name="Slide Number Placeholder 3"/>
          <p:cNvSpPr>
            <a:spLocks noGrp="1"/>
          </p:cNvSpPr>
          <p:nvPr>
            <p:ph type="sldNum" sz="quarter" idx="5"/>
          </p:nvPr>
        </p:nvSpPr>
        <p:spPr/>
        <p:txBody>
          <a:bodyPr/>
          <a:lstStyle/>
          <a:p>
            <a:fld id="{47139A41-7A76-1D40-B3BE-29B670EC38FE}" type="slidenum">
              <a:rPr lang="en-US" smtClean="0"/>
              <a:t>34</a:t>
            </a:fld>
            <a:endParaRPr lang="en-US"/>
          </a:p>
        </p:txBody>
      </p:sp>
    </p:spTree>
    <p:extLst>
      <p:ext uri="{BB962C8B-B14F-4D97-AF65-F5344CB8AC3E}">
        <p14:creationId xmlns:p14="http://schemas.microsoft.com/office/powerpoint/2010/main" val="2798096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spcBef>
                <a:spcPts val="0"/>
              </a:spcBef>
              <a:spcAft>
                <a:spcPts val="0"/>
              </a:spcAft>
              <a:buSzPct val="100000"/>
            </a:pPr>
            <a:r>
              <a:rPr lang="en-US" sz="1200" kern="1200" dirty="0">
                <a:solidFill>
                  <a:schemeClr val="tx1"/>
                </a:solidFill>
                <a:effectLst/>
                <a:latin typeface="+mn-lt"/>
                <a:ea typeface="+mn-ea"/>
                <a:cs typeface="+mn-cs"/>
              </a:rPr>
              <a:t>[CLICK] We find one more algorithmic limitation, which is no support for long reads. In Bitap, the query length so read length is limited by the word size of the machine running the algorithm because </a:t>
            </a:r>
            <a:r>
              <a:rPr lang="en-US" sz="2050" kern="1200" dirty="0">
                <a:solidFill>
                  <a:schemeClr val="tx1"/>
                </a:solidFill>
                <a:effectLst/>
                <a:latin typeface="+mn-lt"/>
                <a:ea typeface="+mn-ea"/>
                <a:cs typeface="+mn-cs"/>
              </a:rPr>
              <a:t>e</a:t>
            </a:r>
            <a:r>
              <a:rPr lang="en-US" sz="2050" dirty="0">
                <a:solidFill>
                  <a:schemeClr val="tx1"/>
                </a:solidFill>
              </a:rPr>
              <a:t>ach bitvector has a length equal to the length of the pattern and we perform the bitwise operations on these bitvectors</a:t>
            </a:r>
            <a:r>
              <a:rPr lang="en-US" sz="2050" b="1" dirty="0">
                <a:solidFill>
                  <a:srgbClr val="C00000"/>
                </a:solidFill>
              </a:rPr>
              <a:t>. </a:t>
            </a:r>
            <a:r>
              <a:rPr lang="en-US" sz="1200" kern="1200" dirty="0">
                <a:solidFill>
                  <a:schemeClr val="tx1"/>
                </a:solidFill>
                <a:effectLst/>
                <a:latin typeface="+mn-lt"/>
                <a:ea typeface="+mn-ea"/>
                <a:cs typeface="+mn-cs"/>
              </a:rPr>
              <a:t>Thus, the algorithm does not support long reads, whose lengths are on the order of thousands to millions of base pairs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These are the algorithmic limitations of the Bitap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after we solve the algorithmic limitations of Bitap, we find that we cannot extract significant performance benefits with algorithmic enhancements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4) For example, while Bitap iterates over each character of the input text sequentially, we can enable text-level parallelism to improve its performance. However, the achievable level of parallelism is limited by the number of compute units in existing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We would expect that a GPU, which has thousands of compute units, can overcome the limited compute parallelism issues that CPUs experience. [CLICK] However, we find that a GPU implementation of the Bitap algorithm suffers from the limited amount of memory bandwidth available for each GPU thread.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And these are the HW-related limitations.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overcome these limitations and design an efficient accelerator, we find that we need to both (1) modify and extend the Bitap algorithm and (2) develop specialized hardware that can exploit the new opportunities that our algorithmic modifications provide.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029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this end, we propose GenASM, an ASM acceleration framework for genome sequence analysis.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To our knowledge, GenASM is the first ASM acceleration framework for GSA and it is also first that enhances and accelerates Bitap. </a:t>
            </a:r>
            <a:br>
              <a:rPr lang="en-US" dirty="0"/>
            </a:br>
            <a:r>
              <a:rPr lang="en-US" dirty="0"/>
              <a:t>[CLICK]  </a:t>
            </a:r>
            <a:r>
              <a:rPr lang="en-US" sz="1200" b="0" i="0" u="none" strike="noStrike" kern="1200" dirty="0">
                <a:solidFill>
                  <a:schemeClr val="tx1"/>
                </a:solidFill>
                <a:effectLst/>
                <a:latin typeface="+mn-lt"/>
                <a:ea typeface="+mn-ea"/>
                <a:cs typeface="+mn-cs"/>
              </a:rPr>
              <a:t>We make significant modifications to Bitap in order to overcome those five limitations.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First, we modify the Bitap algorithm, by extending it to support long reads and by eliminating loop-carried data dependencies to enable parallelization.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Second, </a:t>
            </a:r>
            <a:r>
              <a:rPr lang="en-US" sz="1200" b="0" i="0" u="none" strike="noStrike" kern="1200" dirty="0">
                <a:solidFill>
                  <a:schemeClr val="tx1"/>
                </a:solidFill>
                <a:effectLst/>
                <a:latin typeface="+mn-lt"/>
                <a:ea typeface="+mn-ea"/>
                <a:cs typeface="+mn-cs"/>
              </a:rPr>
              <a:t>we develop a novel Bitap-compatible algorithm for traceback, which uses information collected during ASM about the different types of errors to identify the optimal alignment of reads.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these cover the algorithmic contributions of GenASM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And third, we co-design specialized, low-power and area-efficient hardware for both algorithms.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and this covers the hardware-level contributions of GenASM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36</a:t>
            </a:fld>
            <a:endParaRPr lang="en-US"/>
          </a:p>
        </p:txBody>
      </p:sp>
    </p:spTree>
    <p:extLst>
      <p:ext uri="{BB962C8B-B14F-4D97-AF65-F5344CB8AC3E}">
        <p14:creationId xmlns:p14="http://schemas.microsoft.com/office/powerpoint/2010/main" val="3457299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indent="-342900">
              <a:lnSpc>
                <a:spcPct val="100000"/>
              </a:lnSpc>
              <a:spcBef>
                <a:spcPts val="0"/>
              </a:spcBef>
              <a:spcAft>
                <a:spcPts val="600"/>
              </a:spcAft>
            </a:pPr>
            <a:r>
              <a:rPr lang="en-US" sz="1200" b="0" i="0" u="none" strike="noStrike" kern="1200" dirty="0">
                <a:solidFill>
                  <a:schemeClr val="tx1"/>
                </a:solidFill>
                <a:effectLst/>
                <a:latin typeface="+mn-lt"/>
                <a:ea typeface="+mn-ea"/>
                <a:cs typeface="+mn-cs"/>
              </a:rPr>
              <a:t>Let’s look at the HW design of GenASM.</a:t>
            </a:r>
          </a:p>
          <a:p>
            <a:pPr marL="520700" indent="-342900">
              <a:lnSpc>
                <a:spcPct val="100000"/>
              </a:lnSpc>
              <a:spcBef>
                <a:spcPts val="0"/>
              </a:spcBef>
              <a:spcAft>
                <a:spcPts val="600"/>
              </a:spcAft>
            </a:pPr>
            <a:r>
              <a:rPr lang="en-US" sz="1200" b="0" i="0" u="none" strike="noStrike" kern="1200" dirty="0">
                <a:solidFill>
                  <a:schemeClr val="tx1"/>
                </a:solidFill>
                <a:effectLst/>
                <a:latin typeface="+mn-lt"/>
                <a:ea typeface="+mn-ea"/>
                <a:cs typeface="+mn-cs"/>
              </a:rPr>
              <a:t>Our co-designed hardware consists of two components</a:t>
            </a:r>
            <a:r>
              <a:rPr lang="en-US" sz="2400" kern="1200" dirty="0">
                <a:solidFill>
                  <a:schemeClr val="tx1"/>
                </a:solidFill>
                <a:effectLst/>
                <a:latin typeface="+mn-lt"/>
                <a:ea typeface="+mn-ea"/>
                <a:cs typeface="+mn-cs"/>
              </a:rPr>
              <a:t>: </a:t>
            </a:r>
          </a:p>
          <a:p>
            <a:pPr marL="520700" indent="-342900">
              <a:lnSpc>
                <a:spcPct val="100000"/>
              </a:lnSpc>
              <a:spcBef>
                <a:spcPts val="0"/>
              </a:spcBef>
              <a:spcAft>
                <a:spcPts val="600"/>
              </a:spcAft>
            </a:pPr>
            <a:r>
              <a:rPr lang="en-US" sz="2400" kern="1200" dirty="0">
                <a:solidFill>
                  <a:schemeClr val="tx1"/>
                </a:solidFill>
                <a:effectLst/>
                <a:latin typeface="+mn-lt"/>
                <a:ea typeface="+mn-ea"/>
                <a:cs typeface="+mn-cs"/>
              </a:rPr>
              <a:t>[CLICK] (1) GenASM-DC, which provides hardware support to efficiently execute our GenASM-DC algorithm to perform distance calculation; and </a:t>
            </a:r>
          </a:p>
          <a:p>
            <a:pPr marL="520700" indent="-342900">
              <a:lnSpc>
                <a:spcPct val="100000"/>
              </a:lnSpc>
              <a:spcBef>
                <a:spcPts val="0"/>
              </a:spcBef>
              <a:spcAft>
                <a:spcPts val="600"/>
              </a:spcAft>
            </a:pPr>
            <a:r>
              <a:rPr lang="en-US" sz="2400" kern="1200" dirty="0">
                <a:solidFill>
                  <a:schemeClr val="tx1"/>
                </a:solidFill>
                <a:effectLst/>
                <a:latin typeface="+mn-lt"/>
                <a:ea typeface="+mn-ea"/>
                <a:cs typeface="+mn-cs"/>
              </a:rPr>
              <a:t>[CLICK] (2) GenASM-TB, which provides hardware support to efficiently execute our novel GenASM-TB algorithm to find the optimal alignment.</a:t>
            </a:r>
            <a:endParaRPr lang="en-US" sz="2200" dirty="0">
              <a:solidFill>
                <a:schemeClr val="tx1"/>
              </a:solidFill>
            </a:endParaRPr>
          </a:p>
          <a:p>
            <a:pPr marL="520700" indent="-342900">
              <a:lnSpc>
                <a:spcPct val="100000"/>
              </a:lnSpc>
              <a:spcBef>
                <a:spcPts val="0"/>
              </a:spcBef>
              <a:spcAft>
                <a:spcPts val="600"/>
              </a:spcAft>
            </a:pPr>
            <a:endParaRPr lang="en-US" sz="2200" dirty="0">
              <a:solidFill>
                <a:schemeClr val="tx1"/>
              </a:solidFill>
            </a:endParaRPr>
          </a:p>
          <a:p>
            <a:pPr marL="520700" indent="-342900">
              <a:lnSpc>
                <a:spcPct val="100000"/>
              </a:lnSpc>
              <a:spcBef>
                <a:spcPts val="0"/>
              </a:spcBef>
              <a:spcAft>
                <a:spcPts val="600"/>
              </a:spcAft>
            </a:pPr>
            <a:r>
              <a:rPr lang="en-US" sz="2200" dirty="0">
                <a:solidFill>
                  <a:schemeClr val="tx1"/>
                </a:solidFill>
              </a:rPr>
              <a:t>GenASM also has two types of SRAM buffers: [CLICK] DC-SRAM and [CLICK] TB-SRAMs</a:t>
            </a:r>
          </a:p>
          <a:p>
            <a:pPr marL="520700" indent="-342900">
              <a:lnSpc>
                <a:spcPct val="100000"/>
              </a:lnSpc>
              <a:spcBef>
                <a:spcPts val="0"/>
              </a:spcBef>
              <a:spcAft>
                <a:spcPts val="600"/>
              </a:spcAft>
            </a:pPr>
            <a:endParaRPr lang="en-US" sz="2200" dirty="0">
              <a:solidFill>
                <a:schemeClr val="tx1"/>
              </a:solidFill>
            </a:endParaRPr>
          </a:p>
          <a:p>
            <a:pPr marL="520700" indent="-342900">
              <a:lnSpc>
                <a:spcPct val="100000"/>
              </a:lnSpc>
              <a:spcBef>
                <a:spcPts val="0"/>
              </a:spcBef>
              <a:spcAft>
                <a:spcPts val="600"/>
              </a:spcAft>
            </a:pPr>
            <a:r>
              <a:rPr lang="en-US" sz="2400" dirty="0">
                <a:solidFill>
                  <a:schemeClr val="tx1"/>
                </a:solidFill>
              </a:rPr>
              <a:t>Let’s look at the high-level overview of GenASM</a:t>
            </a: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012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GenASM execution starts when the host CPU issues a task to GenASM with the reference and the query sequences’ locations. </a:t>
            </a:r>
          </a:p>
          <a:p>
            <a:r>
              <a:rPr lang="en-US" sz="1200" kern="1200" dirty="0">
                <a:solidFill>
                  <a:schemeClr val="tx1"/>
                </a:solidFill>
                <a:effectLst/>
                <a:latin typeface="+mn-lt"/>
                <a:ea typeface="+mn-ea"/>
                <a:cs typeface="+mn-cs"/>
              </a:rPr>
              <a:t>[CLICK] GenASM-DC reads the corresponding reference text region and the query pattern from the memory, and then writes these to its dedicated SRAM, DC-SRAM. </a:t>
            </a:r>
          </a:p>
          <a:p>
            <a:r>
              <a:rPr lang="en-US" sz="1200" kern="1200" dirty="0">
                <a:solidFill>
                  <a:schemeClr val="tx1"/>
                </a:solidFill>
                <a:effectLst/>
                <a:latin typeface="+mn-lt"/>
                <a:ea typeface="+mn-ea"/>
                <a:cs typeface="+mn-cs"/>
              </a:rPr>
              <a:t>In order to decrease the memory footprint of the algorithm, it follows a divide-and-conquer approach, where we divide the text and pattern into overlapping windows and perform the traceback computation for each window. After all of the windows’ partial traceback outputs are generated, we merge them to find the complete traceback output. </a:t>
            </a:r>
          </a:p>
          <a:p>
            <a:r>
              <a:rPr lang="en-US" sz="1200" kern="1200" dirty="0">
                <a:solidFill>
                  <a:schemeClr val="tx1"/>
                </a:solidFill>
                <a:effectLst/>
                <a:latin typeface="+mn-lt"/>
                <a:ea typeface="+mn-ea"/>
                <a:cs typeface="+mn-cs"/>
              </a:rPr>
              <a:t>[CLICK] After that, GenASM-DC divides the reference text and query pattern into multiple overlapping windows, and </a:t>
            </a:r>
          </a:p>
          <a:p>
            <a:r>
              <a:rPr lang="en-US" sz="1200" kern="1200" dirty="0">
                <a:solidFill>
                  <a:schemeClr val="tx1"/>
                </a:solidFill>
                <a:effectLst/>
                <a:latin typeface="+mn-lt"/>
                <a:ea typeface="+mn-ea"/>
                <a:cs typeface="+mn-cs"/>
              </a:rPr>
              <a:t>[CLICK] for each sub-text and sub-pattern, GenASM-DC searches for the sub-pattern within the sub-text and generates the bitvectors. </a:t>
            </a:r>
          </a:p>
          <a:p>
            <a:r>
              <a:rPr lang="en-US" sz="1200" kern="1200" dirty="0">
                <a:solidFill>
                  <a:schemeClr val="tx1"/>
                </a:solidFill>
                <a:effectLst/>
                <a:latin typeface="+mn-lt"/>
                <a:ea typeface="+mn-ea"/>
                <a:cs typeface="+mn-cs"/>
              </a:rPr>
              <a:t>[CLICK] GenASM-DC writes the generated bitvectors to TB-SRAMs. Once GenASM-DC completes its search for the current window, </a:t>
            </a:r>
          </a:p>
          <a:p>
            <a:r>
              <a:rPr lang="en-US" sz="1200" kern="1200" dirty="0">
                <a:solidFill>
                  <a:schemeClr val="tx1"/>
                </a:solidFill>
                <a:effectLst/>
                <a:latin typeface="+mn-lt"/>
                <a:ea typeface="+mn-ea"/>
                <a:cs typeface="+mn-cs"/>
              </a:rPr>
              <a:t>[CLICK] GenASM-TB starts reading the stored bitvectors from TB-SRAMs and </a:t>
            </a:r>
          </a:p>
          <a:p>
            <a:r>
              <a:rPr lang="en-US" sz="1200" kern="1200" dirty="0">
                <a:solidFill>
                  <a:schemeClr val="tx1"/>
                </a:solidFill>
                <a:effectLst/>
                <a:latin typeface="+mn-lt"/>
                <a:ea typeface="+mn-ea"/>
                <a:cs typeface="+mn-cs"/>
              </a:rPr>
              <a:t>[CLICK] generates the window’s traceback output. </a:t>
            </a:r>
          </a:p>
          <a:p>
            <a:r>
              <a:rPr lang="en-US" sz="1200" kern="1200" dirty="0">
                <a:solidFill>
                  <a:schemeClr val="tx1"/>
                </a:solidFill>
                <a:effectLst/>
                <a:latin typeface="+mn-lt"/>
                <a:ea typeface="+mn-ea"/>
                <a:cs typeface="+mn-cs"/>
              </a:rPr>
              <a:t>Once GenASM-TB generates this output, GenASM computes the next window and repeats Steps 3–7 until all windows are completed.</a:t>
            </a:r>
          </a:p>
        </p:txBody>
      </p:sp>
      <p:sp>
        <p:nvSpPr>
          <p:cNvPr id="4" name="Slide Number Placeholder 3"/>
          <p:cNvSpPr>
            <a:spLocks noGrp="1"/>
          </p:cNvSpPr>
          <p:nvPr>
            <p:ph type="sldNum" sz="quarter" idx="5"/>
          </p:nvPr>
        </p:nvSpPr>
        <p:spPr/>
        <p:txBody>
          <a:bodyPr/>
          <a:lstStyle/>
          <a:p>
            <a:fld id="{47139A41-7A76-1D40-B3BE-29B670EC38FE}" type="slidenum">
              <a:rPr lang="en-US" smtClean="0"/>
              <a:t>38</a:t>
            </a:fld>
            <a:endParaRPr lang="en-US"/>
          </a:p>
        </p:txBody>
      </p:sp>
    </p:spTree>
    <p:extLst>
      <p:ext uri="{BB962C8B-B14F-4D97-AF65-F5344CB8AC3E}">
        <p14:creationId xmlns:p14="http://schemas.microsoft.com/office/powerpoint/2010/main" val="2737921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tx1"/>
                </a:solidFill>
              </a:rPr>
              <a:t>[CLICK] Our specialized compute units and on-chip SRAMs helps us to: </a:t>
            </a:r>
          </a:p>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tx1"/>
                </a:solidFill>
              </a:rPr>
              <a:t>[CLICK] (1) Match the rate of computation with memory capacity and bandwidth </a:t>
            </a:r>
          </a:p>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tx1"/>
                </a:solidFill>
              </a:rPr>
              <a:t>[CLICK] (2) Achieve high performance and power efficiency</a:t>
            </a:r>
          </a:p>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tx1"/>
                </a:solidFill>
              </a:rPr>
              <a:t>[CLICK] (3) Scale linearly in performance with the number of parallel compute units that we add to the system </a:t>
            </a:r>
          </a:p>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39</a:t>
            </a:fld>
            <a:endParaRPr lang="en-US"/>
          </a:p>
        </p:txBody>
      </p:sp>
    </p:spTree>
    <p:extLst>
      <p:ext uri="{BB962C8B-B14F-4D97-AF65-F5344CB8AC3E}">
        <p14:creationId xmlns:p14="http://schemas.microsoft.com/office/powerpoint/2010/main" val="4255810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Let's look at GenASM-DC's hardware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We implement GenASM-DC as a linear cyclic systolic array based accelerator, using small and very simple logic components.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This design helps us to maximize parallelism and minimize memory BW and footprint.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Processing Core is the b</a:t>
            </a:r>
            <a:r>
              <a:rPr lang="en-US" dirty="0"/>
              <a:t>asic compute component which computes the intermediate bitvectors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and when we add the flip-flop-based storage logic around Processing Core, we define a </a:t>
            </a:r>
            <a:r>
              <a:rPr lang="en-US" sz="2000" b="1" dirty="0"/>
              <a:t>Processing Element (PE)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Multiple PEs are concatenated to define a </a:t>
            </a:r>
            <a:r>
              <a:rPr lang="en-US" sz="2000" b="1" dirty="0"/>
              <a:t>Processing Block</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We also have DC-SRAM, which stores the reference text, the pattern bitmasks for the query read, and the intermediate data generated from PEs, and we also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TB-SRAMs, which store the intermediate bitvectors generated by each PE of GenASM-DC for later use by GenASM-TB. </a:t>
            </a:r>
          </a:p>
          <a:p>
            <a:pPr marL="755650" lvl="1" indent="-255588">
              <a:lnSpc>
                <a:spcPct val="100000"/>
              </a:lnSpc>
              <a:spcBef>
                <a:spcPts val="0"/>
              </a:spcBef>
              <a:spcAft>
                <a:spcPts val="0"/>
              </a:spcAft>
              <a:tabLst>
                <a:tab pos="4699000" algn="l"/>
                <a:tab pos="4875213" algn="l"/>
                <a:tab pos="5240338" algn="l"/>
                <a:tab pos="5414963" algn="l"/>
              </a:tabLst>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690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We implement GenASM-TB hardware using very simple logic, which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1) reads the bitvectors from one of the TB-SRAMs using the computed address,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2) performs the required bitwise comparisons to find the traceback output for the current position,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3) computes the next TB-SRAM address to read the new set of bitvectors.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GenASM-TB finds the complete traceback output (which is also called CIGAR string), [CLICK] it writes the output to main memory and completes its execution. </a:t>
            </a: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41</a:t>
            </a:fld>
            <a:endParaRPr lang="en-US"/>
          </a:p>
        </p:txBody>
      </p:sp>
    </p:spTree>
    <p:extLst>
      <p:ext uri="{BB962C8B-B14F-4D97-AF65-F5344CB8AC3E}">
        <p14:creationId xmlns:p14="http://schemas.microsoft.com/office/powerpoint/2010/main" val="314973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sequencing devices become cheaper and more accessible, the amount of genomics data that is generated gets much higher.</a:t>
            </a:r>
          </a:p>
        </p:txBody>
      </p:sp>
      <p:sp>
        <p:nvSpPr>
          <p:cNvPr id="4" name="Slide Number Placeholder 3"/>
          <p:cNvSpPr>
            <a:spLocks noGrp="1"/>
          </p:cNvSpPr>
          <p:nvPr>
            <p:ph type="sldNum" sz="quarter" idx="5"/>
          </p:nvPr>
        </p:nvSpPr>
        <p:spPr/>
        <p:txBody>
          <a:bodyPr/>
          <a:lstStyle/>
          <a:p>
            <a:fld id="{47139A41-7A76-1D40-B3BE-29B670EC38FE}" type="slidenum">
              <a:rPr lang="en-US" smtClean="0"/>
              <a:t>5</a:t>
            </a:fld>
            <a:endParaRPr lang="en-US"/>
          </a:p>
        </p:txBody>
      </p:sp>
    </p:spTree>
    <p:extLst>
      <p:ext uri="{BB962C8B-B14F-4D97-AF65-F5344CB8AC3E}">
        <p14:creationId xmlns:p14="http://schemas.microsoft.com/office/powerpoint/2010/main" val="2433527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demonstrate the efficiency and flexibility of the GenASM acceleration framework by describing three use cases of approximate string matching in genome sequence analysis: </a:t>
            </a:r>
          </a:p>
          <a:p>
            <a:r>
              <a:rPr lang="en-US" sz="1200" kern="1200" dirty="0">
                <a:solidFill>
                  <a:schemeClr val="tx1"/>
                </a:solidFill>
                <a:effectLst/>
                <a:latin typeface="+mn-lt"/>
                <a:ea typeface="+mn-ea"/>
                <a:cs typeface="+mn-cs"/>
              </a:rPr>
              <a:t>[CLICK] (1) read alignment step of short and long read mapping, </a:t>
            </a:r>
          </a:p>
          <a:p>
            <a:r>
              <a:rPr lang="en-US" sz="1200" kern="1200" dirty="0">
                <a:solidFill>
                  <a:schemeClr val="tx1"/>
                </a:solidFill>
                <a:effectLst/>
                <a:latin typeface="+mn-lt"/>
                <a:ea typeface="+mn-ea"/>
                <a:cs typeface="+mn-cs"/>
              </a:rPr>
              <a:t>[CLICK] (2) pre-alignment filtering for short reads, </a:t>
            </a:r>
          </a:p>
          <a:p>
            <a:r>
              <a:rPr lang="en-US" sz="1200" kern="1200" dirty="0">
                <a:solidFill>
                  <a:schemeClr val="tx1"/>
                </a:solidFill>
                <a:effectLst/>
                <a:latin typeface="+mn-lt"/>
                <a:ea typeface="+mn-ea"/>
                <a:cs typeface="+mn-cs"/>
              </a:rPr>
              <a:t>[CLICK] (3) edit distance calculation between any two arbitrary-length sequences, </a:t>
            </a:r>
            <a:r>
              <a:rPr lang="en-US" sz="1200" b="0" i="0" u="none" strike="noStrike" kern="1200" dirty="0">
                <a:solidFill>
                  <a:schemeClr val="tx1"/>
                </a:solidFill>
                <a:effectLst/>
                <a:latin typeface="+mn-lt"/>
                <a:ea typeface="+mn-ea"/>
                <a:cs typeface="+mn-cs"/>
              </a:rPr>
              <a:t>which is one of the fundamental operations in genomics that measures the similarity or distance btw two sequences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We believe the GenASM framework can be useful for many other use cases, and we discuss some of them briefly in our paper, including generic text search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139A41-7A76-1D40-B3BE-29B670EC38FE}" type="slidenum">
              <a:rPr lang="en-US" smtClean="0"/>
              <a:t>42</a:t>
            </a:fld>
            <a:endParaRPr lang="en-US"/>
          </a:p>
        </p:txBody>
      </p:sp>
    </p:spTree>
    <p:extLst>
      <p:ext uri="{BB962C8B-B14F-4D97-AF65-F5344CB8AC3E}">
        <p14:creationId xmlns:p14="http://schemas.microsoft.com/office/powerpoint/2010/main" val="3676399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our evaluation of the GenASM design and framework.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a:t>
            </a:r>
            <a:r>
              <a:rPr lang="en-US" dirty="0"/>
              <a:t>We evaluate GenASM using a combination of</a:t>
            </a:r>
          </a:p>
          <a:p>
            <a:r>
              <a:rPr lang="en-US" dirty="0"/>
              <a:t>(1) synthesis of our DC and TB accelerator datapaths, and</a:t>
            </a:r>
          </a:p>
          <a:p>
            <a:r>
              <a:rPr lang="en-US" dirty="0"/>
              <a:t>(2) detailed simulation-based performance modeling</a:t>
            </a: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dirty="0"/>
          </a:p>
          <a:p>
            <a:pPr marL="0" marR="0" lvl="0" indent="-34290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effectLst/>
                <a:latin typeface="+mn-lt"/>
                <a:ea typeface="+mn-ea"/>
                <a:cs typeface="+mn-cs"/>
              </a:rPr>
              <a:t>[CLICK] We evaluate a 16GB HMC-like 3D-stacked DRAM arch, with 32 vaults. Our accelerators can be ported anywhere in the system, but in order to achieve high parallelism and low power-consumption, we place GenASM-DC and GenASM-TB in the logic layer of 3D-stacked memory. As I will show next, our hardware is highly efficient in terms of both area and power, so they are within the budget limits of the logic layer.</a:t>
            </a:r>
          </a:p>
        </p:txBody>
      </p:sp>
      <p:sp>
        <p:nvSpPr>
          <p:cNvPr id="4" name="Slide Number Placeholder 3"/>
          <p:cNvSpPr>
            <a:spLocks noGrp="1"/>
          </p:cNvSpPr>
          <p:nvPr>
            <p:ph type="sldNum" sz="quarter" idx="5"/>
          </p:nvPr>
        </p:nvSpPr>
        <p:spPr/>
        <p:txBody>
          <a:bodyPr/>
          <a:lstStyle/>
          <a:p>
            <a:fld id="{47139A41-7A76-1D40-B3BE-29B670EC38FE}" type="slidenum">
              <a:rPr lang="en-US" smtClean="0"/>
              <a:t>43</a:t>
            </a:fld>
            <a:endParaRPr lang="en-US"/>
          </a:p>
        </p:txBody>
      </p:sp>
    </p:spTree>
    <p:extLst>
      <p:ext uri="{BB962C8B-B14F-4D97-AF65-F5344CB8AC3E}">
        <p14:creationId xmlns:p14="http://schemas.microsoft.com/office/powerpoint/2010/main" val="765211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a:t>
            </a:r>
            <a:r>
              <a:rPr lang="en-US" dirty="0"/>
              <a:t>For the use cases we evaluate, we compare GenASM with state-of-the-art SW and HW baselines.</a:t>
            </a:r>
          </a:p>
        </p:txBody>
      </p:sp>
      <p:sp>
        <p:nvSpPr>
          <p:cNvPr id="4" name="Slide Number Placeholder 3"/>
          <p:cNvSpPr>
            <a:spLocks noGrp="1"/>
          </p:cNvSpPr>
          <p:nvPr>
            <p:ph type="sldNum" sz="quarter" idx="5"/>
          </p:nvPr>
        </p:nvSpPr>
        <p:spPr/>
        <p:txBody>
          <a:bodyPr/>
          <a:lstStyle/>
          <a:p>
            <a:fld id="{47139A41-7A76-1D40-B3BE-29B670EC38FE}" type="slidenum">
              <a:rPr lang="en-US" smtClean="0"/>
              <a:t>44</a:t>
            </a:fld>
            <a:endParaRPr lang="en-US"/>
          </a:p>
        </p:txBody>
      </p:sp>
    </p:spTree>
    <p:extLst>
      <p:ext uri="{BB962C8B-B14F-4D97-AF65-F5344CB8AC3E}">
        <p14:creationId xmlns:p14="http://schemas.microsoft.com/office/powerpoint/2010/main" val="1781976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go into details, but you can refer to our paper for more details or I am happy to answer your questions at the end.</a:t>
            </a:r>
          </a:p>
        </p:txBody>
      </p:sp>
      <p:sp>
        <p:nvSpPr>
          <p:cNvPr id="4" name="Slide Number Placeholder 3"/>
          <p:cNvSpPr>
            <a:spLocks noGrp="1"/>
          </p:cNvSpPr>
          <p:nvPr>
            <p:ph type="sldNum" sz="quarter" idx="5"/>
          </p:nvPr>
        </p:nvSpPr>
        <p:spPr/>
        <p:txBody>
          <a:bodyPr/>
          <a:lstStyle/>
          <a:p>
            <a:fld id="{47139A41-7A76-1D40-B3BE-29B670EC38FE}" type="slidenum">
              <a:rPr lang="en-US" smtClean="0"/>
              <a:t>45</a:t>
            </a:fld>
            <a:endParaRPr lang="en-US"/>
          </a:p>
        </p:txBody>
      </p:sp>
    </p:spTree>
    <p:extLst>
      <p:ext uri="{BB962C8B-B14F-4D97-AF65-F5344CB8AC3E}">
        <p14:creationId xmlns:p14="http://schemas.microsoft.com/office/powerpoint/2010/main" val="2445844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46</a:t>
            </a:fld>
            <a:endParaRPr lang="en-US"/>
          </a:p>
        </p:txBody>
      </p:sp>
    </p:spTree>
    <p:extLst>
      <p:ext uri="{BB962C8B-B14F-4D97-AF65-F5344CB8AC3E}">
        <p14:creationId xmlns:p14="http://schemas.microsoft.com/office/powerpoint/2010/main" val="2873415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a:t>
            </a:r>
            <a:r>
              <a:rPr lang="en-US" dirty="0"/>
              <a:t>We synthesize our DC and TB accelerator datapaths with a typical 28nm process:</a:t>
            </a:r>
          </a:p>
          <a:p>
            <a:r>
              <a:rPr lang="en-US" sz="1200" kern="1200" dirty="0">
                <a:solidFill>
                  <a:schemeClr val="tx1"/>
                </a:solidFill>
                <a:effectLst/>
                <a:latin typeface="+mn-lt"/>
                <a:ea typeface="+mn-ea"/>
                <a:cs typeface="+mn-cs"/>
              </a:rPr>
              <a:t>[CLICK] </a:t>
            </a:r>
            <a:r>
              <a:rPr lang="en-US" dirty="0"/>
              <a:t>Both accelerators operates at 1GHz.</a:t>
            </a:r>
          </a:p>
          <a:p>
            <a:endParaRPr lang="en-US" dirty="0"/>
          </a:p>
          <a:p>
            <a:r>
              <a:rPr lang="en-US" sz="1200" kern="1200" dirty="0">
                <a:solidFill>
                  <a:schemeClr val="tx1"/>
                </a:solidFill>
                <a:effectLst/>
                <a:latin typeface="+mn-lt"/>
                <a:ea typeface="+mn-ea"/>
                <a:cs typeface="+mn-cs"/>
              </a:rPr>
              <a:t>[CLICK] </a:t>
            </a:r>
            <a:r>
              <a:rPr lang="en-US" dirty="0"/>
              <a:t>We find that for 32 GenASM accelerator (one for each HMC vault), total area overhead is ten point sixty nine millimeter square and total power consumption is three point twenty-three watts.</a:t>
            </a:r>
          </a:p>
          <a:p>
            <a:r>
              <a:rPr lang="en-US" dirty="0"/>
              <a:t>We observe that both area and power consumption of GenASM (at 1 vault) is around 1% of the area and power consumption of a single Xeon CPU core.</a:t>
            </a:r>
          </a:p>
        </p:txBody>
      </p:sp>
      <p:sp>
        <p:nvSpPr>
          <p:cNvPr id="4" name="Slide Number Placeholder 3"/>
          <p:cNvSpPr>
            <a:spLocks noGrp="1"/>
          </p:cNvSpPr>
          <p:nvPr>
            <p:ph type="sldNum" sz="quarter" idx="5"/>
          </p:nvPr>
        </p:nvSpPr>
        <p:spPr/>
        <p:txBody>
          <a:bodyPr/>
          <a:lstStyle/>
          <a:p>
            <a:fld id="{47139A41-7A76-1D40-B3BE-29B670EC38FE}" type="slidenum">
              <a:rPr lang="en-US" smtClean="0"/>
              <a:t>47</a:t>
            </a:fld>
            <a:endParaRPr lang="en-US"/>
          </a:p>
        </p:txBody>
      </p:sp>
    </p:spTree>
    <p:extLst>
      <p:ext uri="{BB962C8B-B14F-4D97-AF65-F5344CB8AC3E}">
        <p14:creationId xmlns:p14="http://schemas.microsoft.com/office/powerpoint/2010/main" val="4240837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GenASM has low area and power overheads.</a:t>
            </a:r>
          </a:p>
        </p:txBody>
      </p:sp>
      <p:sp>
        <p:nvSpPr>
          <p:cNvPr id="4" name="Slide Number Placeholder 3"/>
          <p:cNvSpPr>
            <a:spLocks noGrp="1"/>
          </p:cNvSpPr>
          <p:nvPr>
            <p:ph type="sldNum" sz="quarter" idx="5"/>
          </p:nvPr>
        </p:nvSpPr>
        <p:spPr/>
        <p:txBody>
          <a:bodyPr/>
          <a:lstStyle/>
          <a:p>
            <a:fld id="{47139A41-7A76-1D40-B3BE-29B670EC38FE}" type="slidenum">
              <a:rPr lang="en-US" smtClean="0"/>
              <a:t>48</a:t>
            </a:fld>
            <a:endParaRPr lang="en-US"/>
          </a:p>
        </p:txBody>
      </p:sp>
    </p:spTree>
    <p:extLst>
      <p:ext uri="{BB962C8B-B14F-4D97-AF65-F5344CB8AC3E}">
        <p14:creationId xmlns:p14="http://schemas.microsoft.com/office/powerpoint/2010/main" val="2263013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our results for the first use case: read alignment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139A41-7A76-1D40-B3BE-29B670EC38FE}" type="slidenum">
              <a:rPr lang="en-US" smtClean="0"/>
              <a:t>49</a:t>
            </a:fld>
            <a:endParaRPr lang="en-US"/>
          </a:p>
        </p:txBody>
      </p:sp>
    </p:spTree>
    <p:extLst>
      <p:ext uri="{BB962C8B-B14F-4D97-AF65-F5344CB8AC3E}">
        <p14:creationId xmlns:p14="http://schemas.microsoft.com/office/powerpoint/2010/main" val="2416160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a:t>
            </a:r>
            <a:r>
              <a:rPr lang="en-US" dirty="0"/>
              <a:t>As software baselines, we compare GenASM with BWA-MEM (which is shown with red bars) and Minimap2 (which is shown with purple bars). Both are commonly used, state-of-the-art read mappers. </a:t>
            </a:r>
          </a:p>
          <a:p>
            <a:r>
              <a:rPr lang="en-US" dirty="0"/>
              <a:t>[CLICK] </a:t>
            </a:r>
            <a:r>
              <a:rPr lang="en-US" b="0" dirty="0"/>
              <a:t>We find that </a:t>
            </a:r>
            <a:r>
              <a:rPr lang="en-US" sz="2800" b="0" dirty="0">
                <a:solidFill>
                  <a:schemeClr val="tx1"/>
                </a:solidFill>
                <a:latin typeface="Corbel" panose="020B0503020204020204" pitchFamily="34" charset="0"/>
              </a:rPr>
              <a:t>GenASM </a:t>
            </a:r>
            <a:r>
              <a:rPr lang="en-US" sz="2800" b="0" dirty="0">
                <a:solidFill>
                  <a:srgbClr val="7030A0"/>
                </a:solidFill>
                <a:latin typeface="Corbel" panose="020B0503020204020204" pitchFamily="34" charset="0"/>
              </a:rPr>
              <a:t>achieves [CLICK] </a:t>
            </a:r>
            <a:r>
              <a:rPr lang="en-US" sz="2800" b="0" dirty="0">
                <a:solidFill>
                  <a:srgbClr val="7030A0"/>
                </a:solidFill>
                <a:latin typeface="Calibri" panose="020F0502020204030204" pitchFamily="34" charset="0"/>
                <a:cs typeface="Calibri" panose="020F0502020204030204" pitchFamily="34" charset="0"/>
              </a:rPr>
              <a:t>six hundred and forty eight times speedup </a:t>
            </a:r>
            <a:r>
              <a:rPr lang="en-US" sz="2800" b="0" dirty="0">
                <a:solidFill>
                  <a:schemeClr val="tx1"/>
                </a:solidFill>
                <a:latin typeface="Corbel" panose="020B0503020204020204" pitchFamily="34" charset="0"/>
              </a:rPr>
              <a:t>over </a:t>
            </a:r>
            <a:r>
              <a:rPr lang="en-US" sz="2800" b="0" dirty="0">
                <a:solidFill>
                  <a:schemeClr val="tx1"/>
                </a:solidFill>
                <a:latin typeface="Calibri" panose="020F0502020204030204" pitchFamily="34" charset="0"/>
                <a:cs typeface="Calibri" panose="020F0502020204030204" pitchFamily="34" charset="0"/>
              </a:rPr>
              <a:t>12</a:t>
            </a:r>
            <a:r>
              <a:rPr lang="en-US" sz="2800" b="0" dirty="0">
                <a:solidFill>
                  <a:schemeClr val="tx1"/>
                </a:solidFill>
                <a:latin typeface="Corbel" panose="020B0503020204020204" pitchFamily="34" charset="0"/>
              </a:rPr>
              <a:t>-thread run of BWA-MEM </a:t>
            </a:r>
            <a:r>
              <a:rPr lang="en-US" sz="2800" b="0" dirty="0">
                <a:solidFill>
                  <a:srgbClr val="7030A0"/>
                </a:solidFill>
                <a:latin typeface="Calibri" panose="020F0502020204030204" pitchFamily="34" charset="0"/>
                <a:cs typeface="Calibri" panose="020F0502020204030204" pitchFamily="34" charset="0"/>
              </a:rPr>
              <a:t>and [CLICK] a  hundred and sixteen times </a:t>
            </a:r>
            <a:r>
              <a:rPr lang="en-US" sz="2800" b="0" dirty="0">
                <a:solidFill>
                  <a:srgbClr val="7030A0"/>
                </a:solidFill>
                <a:latin typeface="Corbel" panose="020B0503020204020204" pitchFamily="34" charset="0"/>
              </a:rPr>
              <a:t>speedup </a:t>
            </a:r>
            <a:r>
              <a:rPr lang="en-US" sz="2800" b="0" dirty="0">
                <a:solidFill>
                  <a:schemeClr val="tx1"/>
                </a:solidFill>
                <a:latin typeface="Corbel" panose="020B0503020204020204" pitchFamily="34" charset="0"/>
              </a:rPr>
              <a:t>over </a:t>
            </a:r>
            <a:r>
              <a:rPr lang="en-US" sz="2800" b="0" dirty="0">
                <a:solidFill>
                  <a:schemeClr val="tx1"/>
                </a:solidFill>
                <a:latin typeface="Calibri" panose="020F0502020204030204" pitchFamily="34" charset="0"/>
                <a:cs typeface="Calibri" panose="020F0502020204030204" pitchFamily="34" charset="0"/>
              </a:rPr>
              <a:t>12</a:t>
            </a:r>
            <a:r>
              <a:rPr lang="en-US" sz="2800" b="0" dirty="0">
                <a:solidFill>
                  <a:schemeClr val="tx1"/>
                </a:solidFill>
                <a:latin typeface="Corbel" panose="020B0503020204020204" pitchFamily="34" charset="0"/>
              </a:rPr>
              <a:t>-thread run of Minimap</a:t>
            </a:r>
            <a:r>
              <a:rPr lang="en-US" sz="2800" b="0" dirty="0">
                <a:solidFill>
                  <a:schemeClr val="tx1"/>
                </a:solidFill>
                <a:latin typeface="Calibri" panose="020F0502020204030204" pitchFamily="34" charset="0"/>
                <a:cs typeface="Calibri" panose="020F0502020204030204" pitchFamily="34" charset="0"/>
              </a:rPr>
              <a:t>2 (SW)</a:t>
            </a:r>
            <a:r>
              <a:rPr lang="en-US" sz="2800" b="0" dirty="0">
                <a:solidFill>
                  <a:schemeClr val="tx1"/>
                </a:solidFill>
                <a:latin typeface="Corbel" panose="020B0503020204020204" pitchFamily="34" charset="0"/>
              </a:rPr>
              <a:t>, [CLICK] while </a:t>
            </a:r>
            <a:r>
              <a:rPr lang="en-US" sz="2800" b="0" dirty="0">
                <a:solidFill>
                  <a:srgbClr val="7030A0"/>
                </a:solidFill>
                <a:latin typeface="Corbel" panose="020B0503020204020204" pitchFamily="34" charset="0"/>
              </a:rPr>
              <a:t>reducing power consumption by </a:t>
            </a:r>
            <a:r>
              <a:rPr lang="en-US" sz="2800" b="0" dirty="0">
                <a:solidFill>
                  <a:srgbClr val="7030A0"/>
                </a:solidFill>
                <a:latin typeface="Calibri" panose="020F0502020204030204" pitchFamily="34" charset="0"/>
                <a:cs typeface="Calibri" panose="020F0502020204030204" pitchFamily="34" charset="0"/>
              </a:rPr>
              <a:t>thirty four times and thirty seven times.</a:t>
            </a:r>
          </a:p>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50</a:t>
            </a:fld>
            <a:endParaRPr lang="en-US"/>
          </a:p>
        </p:txBody>
      </p:sp>
    </p:spTree>
    <p:extLst>
      <p:ext uri="{BB962C8B-B14F-4D97-AF65-F5344CB8AC3E}">
        <p14:creationId xmlns:p14="http://schemas.microsoft.com/office/powerpoint/2010/main" val="3363371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 lvl="1" algn="l">
              <a:lnSpc>
                <a:spcPct val="110000"/>
              </a:lnSpc>
            </a:pPr>
            <a:r>
              <a:rPr lang="en-US" sz="1200" kern="1200" dirty="0">
                <a:solidFill>
                  <a:schemeClr val="tx1"/>
                </a:solidFill>
                <a:effectLst/>
                <a:latin typeface="+mn-lt"/>
                <a:ea typeface="+mn-ea"/>
                <a:cs typeface="+mn-cs"/>
              </a:rPr>
              <a:t>[CLICK] </a:t>
            </a:r>
            <a:r>
              <a:rPr lang="en-US" b="0" dirty="0"/>
              <a:t>Compared to GACT of Darwin, which is a state-of-the-art long read alignment accelerator, </a:t>
            </a:r>
            <a:r>
              <a:rPr lang="en-US" sz="1200" kern="1200" dirty="0">
                <a:solidFill>
                  <a:schemeClr val="tx1"/>
                </a:solidFill>
                <a:effectLst/>
                <a:latin typeface="+mn-lt"/>
                <a:ea typeface="+mn-ea"/>
                <a:cs typeface="+mn-cs"/>
              </a:rPr>
              <a:t>[CLICK] </a:t>
            </a:r>
            <a:r>
              <a:rPr lang="en-US" b="0" dirty="0"/>
              <a:t>GenASM provides </a:t>
            </a:r>
            <a:r>
              <a:rPr lang="en-US" sz="2800" b="0" dirty="0">
                <a:solidFill>
                  <a:srgbClr val="7030A0"/>
                </a:solidFill>
                <a:latin typeface="Calibri" panose="020F0502020204030204" pitchFamily="34" charset="0"/>
              </a:rPr>
              <a:t>3.9 times better throughput</a:t>
            </a:r>
            <a:r>
              <a:rPr lang="en-US" sz="2800" b="0" dirty="0">
                <a:solidFill>
                  <a:schemeClr val="tx1"/>
                </a:solidFill>
                <a:latin typeface="Calibri" panose="020F0502020204030204" pitchFamily="34" charset="0"/>
              </a:rPr>
              <a:t>, </a:t>
            </a:r>
            <a:r>
              <a:rPr lang="en-US" sz="2800" kern="1200" dirty="0">
                <a:solidFill>
                  <a:schemeClr val="tx1"/>
                </a:solidFill>
                <a:effectLst/>
                <a:latin typeface="+mn-lt"/>
                <a:ea typeface="+mn-ea"/>
                <a:cs typeface="+mn-cs"/>
              </a:rPr>
              <a:t>[CLICK] </a:t>
            </a:r>
            <a:r>
              <a:rPr lang="en-US" sz="2800" b="0" dirty="0">
                <a:solidFill>
                  <a:srgbClr val="7030A0"/>
                </a:solidFill>
                <a:latin typeface="Corbel" panose="020B0503020204020204" pitchFamily="34" charset="0"/>
              </a:rPr>
              <a:t>6.6 times better throughput per unit area</a:t>
            </a:r>
            <a:r>
              <a:rPr lang="en-US" sz="2800" b="0" dirty="0">
                <a:solidFill>
                  <a:schemeClr val="tx1"/>
                </a:solidFill>
                <a:latin typeface="Corbel" panose="020B0503020204020204" pitchFamily="34" charset="0"/>
              </a:rPr>
              <a:t>, and </a:t>
            </a:r>
            <a:r>
              <a:rPr lang="en-US" sz="2800" b="0" dirty="0">
                <a:solidFill>
                  <a:srgbClr val="7030A0"/>
                </a:solidFill>
                <a:latin typeface="Calibri" panose="020F0502020204030204" pitchFamily="34" charset="0"/>
                <a:cs typeface="Calibri" panose="020F0502020204030204" pitchFamily="34" charset="0"/>
              </a:rPr>
              <a:t>10.5 times better</a:t>
            </a:r>
            <a:r>
              <a:rPr lang="en-US" sz="2800" b="0" dirty="0">
                <a:solidFill>
                  <a:srgbClr val="7030A0"/>
                </a:solidFill>
                <a:latin typeface="Corbel" panose="020B0503020204020204" pitchFamily="34" charset="0"/>
              </a:rPr>
              <a:t> throughput per unit power</a:t>
            </a:r>
            <a:r>
              <a:rPr lang="en-US" sz="2800" b="0" dirty="0">
                <a:solidFill>
                  <a:schemeClr val="tx1"/>
                </a:solidFill>
                <a:latin typeface="Corbel" panose="020B0503020204020204" pitchFamily="34" charset="0"/>
              </a:rPr>
              <a:t>.</a:t>
            </a:r>
          </a:p>
          <a:p>
            <a:pPr algn="l"/>
            <a:endParaRPr lang="en-US" b="0" dirty="0"/>
          </a:p>
        </p:txBody>
      </p:sp>
      <p:sp>
        <p:nvSpPr>
          <p:cNvPr id="4" name="Slide Number Placeholder 3"/>
          <p:cNvSpPr>
            <a:spLocks noGrp="1"/>
          </p:cNvSpPr>
          <p:nvPr>
            <p:ph type="sldNum" sz="quarter" idx="5"/>
          </p:nvPr>
        </p:nvSpPr>
        <p:spPr/>
        <p:txBody>
          <a:bodyPr/>
          <a:lstStyle/>
          <a:p>
            <a:fld id="{47139A41-7A76-1D40-B3BE-29B670EC38FE}" type="slidenum">
              <a:rPr lang="en-US" smtClean="0"/>
              <a:t>51</a:t>
            </a:fld>
            <a:endParaRPr lang="en-US"/>
          </a:p>
        </p:txBody>
      </p:sp>
    </p:spTree>
    <p:extLst>
      <p:ext uri="{BB962C8B-B14F-4D97-AF65-F5344CB8AC3E}">
        <p14:creationId xmlns:p14="http://schemas.microsoft.com/office/powerpoint/2010/main" val="398789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compute power doesn’t match up with this trend.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Modern sequencing machines generate read fragments at an exponentially higher rate than prior sequencing technologies, with their growth far outpacing the growth in computational power in recent years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the Illumina </a:t>
            </a:r>
            <a:r>
              <a:rPr lang="en-US" sz="1200" kern="1200" dirty="0" err="1">
                <a:solidFill>
                  <a:schemeClr val="tx1"/>
                </a:solidFill>
                <a:effectLst/>
                <a:latin typeface="+mn-lt"/>
                <a:ea typeface="+mn-ea"/>
                <a:cs typeface="+mn-cs"/>
              </a:rPr>
              <a:t>NovaSeq</a:t>
            </a:r>
            <a:r>
              <a:rPr lang="en-US" sz="1200" kern="1200" dirty="0">
                <a:solidFill>
                  <a:schemeClr val="tx1"/>
                </a:solidFill>
                <a:effectLst/>
                <a:latin typeface="+mn-lt"/>
                <a:ea typeface="+mn-ea"/>
                <a:cs typeface="+mn-cs"/>
              </a:rPr>
              <a:t> 6000 system can sequence about 48 human whole genomes at 30× genome coverage (the av- </a:t>
            </a:r>
            <a:r>
              <a:rPr lang="en-US" sz="1200" kern="1200" dirty="0" err="1">
                <a:solidFill>
                  <a:schemeClr val="tx1"/>
                </a:solidFill>
                <a:effectLst/>
                <a:latin typeface="+mn-lt"/>
                <a:ea typeface="+mn-ea"/>
                <a:cs typeface="+mn-cs"/>
              </a:rPr>
              <a:t>erage</a:t>
            </a:r>
            <a:r>
              <a:rPr lang="en-US" sz="1200" kern="1200" dirty="0">
                <a:solidFill>
                  <a:schemeClr val="tx1"/>
                </a:solidFill>
                <a:effectLst/>
                <a:latin typeface="+mn-lt"/>
                <a:ea typeface="+mn-ea"/>
                <a:cs typeface="+mn-cs"/>
              </a:rPr>
              <a:t> number of times a genomic base is sequenced) in about two days. However, analyzing (performing mapping and variant calling) the sequencing data of a </a:t>
            </a:r>
            <a:r>
              <a:rPr lang="en-US" sz="1200" i="1" kern="1200" dirty="0">
                <a:solidFill>
                  <a:schemeClr val="tx1"/>
                </a:solidFill>
                <a:effectLst/>
                <a:latin typeface="+mn-lt"/>
                <a:ea typeface="+mn-ea"/>
                <a:cs typeface="+mn-cs"/>
              </a:rPr>
              <a:t>single </a:t>
            </a:r>
            <a:r>
              <a:rPr lang="en-US" sz="1200" kern="1200" dirty="0">
                <a:solidFill>
                  <a:schemeClr val="tx1"/>
                </a:solidFill>
                <a:effectLst/>
                <a:latin typeface="+mn-lt"/>
                <a:ea typeface="+mn-ea"/>
                <a:cs typeface="+mn-cs"/>
              </a:rPr>
              <a:t>human genome requires over 32 CPU hours on a 48-core Intel Xeon processor, 23 of which are spent on read mapping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47139A41-7A76-1D40-B3BE-29B670EC38FE}" type="slidenum">
              <a:rPr lang="en-US" smtClean="0"/>
              <a:t>6</a:t>
            </a:fld>
            <a:endParaRPr lang="en-US"/>
          </a:p>
        </p:txBody>
      </p:sp>
    </p:spTree>
    <p:extLst>
      <p:ext uri="{BB962C8B-B14F-4D97-AF65-F5344CB8AC3E}">
        <p14:creationId xmlns:p14="http://schemas.microsoft.com/office/powerpoint/2010/main" val="3483171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a:t>
            </a:r>
            <a:r>
              <a:rPr lang="en-US" dirty="0"/>
              <a:t>For short reads, compared to same SW baselines, </a:t>
            </a:r>
            <a:r>
              <a:rPr lang="en-US" sz="1200" kern="1200" dirty="0">
                <a:solidFill>
                  <a:schemeClr val="tx1"/>
                </a:solidFill>
                <a:effectLst/>
                <a:latin typeface="+mn-lt"/>
                <a:ea typeface="+mn-ea"/>
                <a:cs typeface="+mn-cs"/>
              </a:rPr>
              <a:t>[CLICK] [CLICK] [CLICK] </a:t>
            </a:r>
            <a:r>
              <a:rPr lang="en-US" dirty="0"/>
              <a:t>GenASM provides significant speedup and reduction in power consumption, similar to long reads.</a:t>
            </a:r>
          </a:p>
          <a:p>
            <a:endParaRPr lang="en-US" dirty="0"/>
          </a:p>
          <a:p>
            <a:r>
              <a:rPr lang="en-US" sz="1200" kern="1200" dirty="0">
                <a:solidFill>
                  <a:schemeClr val="tx1"/>
                </a:solidFill>
                <a:effectLst/>
                <a:latin typeface="+mn-lt"/>
                <a:ea typeface="+mn-ea"/>
                <a:cs typeface="+mn-cs"/>
              </a:rPr>
              <a:t>[CLICK] </a:t>
            </a:r>
            <a:r>
              <a:rPr lang="en-US" b="0" dirty="0"/>
              <a:t>Compared to </a:t>
            </a:r>
            <a:r>
              <a:rPr lang="en-US" b="0" dirty="0" err="1"/>
              <a:t>SillaX</a:t>
            </a:r>
            <a:r>
              <a:rPr lang="en-US" b="0" dirty="0"/>
              <a:t> of </a:t>
            </a:r>
            <a:r>
              <a:rPr lang="en-US" b="0" dirty="0" err="1"/>
              <a:t>GenAx</a:t>
            </a:r>
            <a:r>
              <a:rPr lang="en-US" b="0" dirty="0"/>
              <a:t>, which is a state-of-the-art short read alignment accelerator, GenASM provides </a:t>
            </a:r>
            <a:r>
              <a:rPr lang="en-US" sz="1200" b="0" dirty="0">
                <a:solidFill>
                  <a:srgbClr val="7030A0"/>
                </a:solidFill>
                <a:latin typeface="Calibri" panose="020F0502020204030204" pitchFamily="34" charset="0"/>
              </a:rPr>
              <a:t>1.9 times better throughput</a:t>
            </a:r>
            <a:r>
              <a:rPr lang="en-US" sz="1200" b="0" dirty="0">
                <a:solidFill>
                  <a:schemeClr val="tx1"/>
                </a:solidFill>
                <a:latin typeface="Calibri" panose="020F0502020204030204" pitchFamily="34" charset="0"/>
              </a:rPr>
              <a:t>, while using </a:t>
            </a:r>
            <a:r>
              <a:rPr lang="en-US" sz="1200" b="0" dirty="0">
                <a:solidFill>
                  <a:srgbClr val="7030A0"/>
                </a:solidFill>
                <a:latin typeface="Calibri" panose="020F0502020204030204" pitchFamily="34" charset="0"/>
              </a:rPr>
              <a:t>63% less logic area</a:t>
            </a:r>
            <a:r>
              <a:rPr lang="en-US" sz="1200" b="0" dirty="0">
                <a:solidFill>
                  <a:srgbClr val="7030A0"/>
                </a:solidFill>
                <a:latin typeface="Corbel" panose="020B0503020204020204" pitchFamily="34" charset="0"/>
              </a:rPr>
              <a:t> </a:t>
            </a:r>
            <a:r>
              <a:rPr lang="en-US" sz="1200" b="0" dirty="0">
                <a:solidFill>
                  <a:schemeClr val="tx1"/>
                </a:solidFill>
                <a:latin typeface="Corbel" panose="020B0503020204020204" pitchFamily="34" charset="0"/>
              </a:rPr>
              <a:t>and </a:t>
            </a:r>
            <a:r>
              <a:rPr lang="en-US" sz="1200" b="0" dirty="0">
                <a:solidFill>
                  <a:srgbClr val="7030A0"/>
                </a:solidFill>
                <a:latin typeface="Calibri" panose="020F0502020204030204" pitchFamily="34" charset="0"/>
              </a:rPr>
              <a:t>82% less logic power.</a:t>
            </a:r>
            <a:endParaRPr lang="en-US" b="0" dirty="0"/>
          </a:p>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52</a:t>
            </a:fld>
            <a:endParaRPr lang="en-US"/>
          </a:p>
        </p:txBody>
      </p:sp>
    </p:spTree>
    <p:extLst>
      <p:ext uri="{BB962C8B-B14F-4D97-AF65-F5344CB8AC3E}">
        <p14:creationId xmlns:p14="http://schemas.microsoft.com/office/powerpoint/2010/main" val="939299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briefly look at our results for our second use case: pre-alignment filtering</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139A41-7A76-1D40-B3BE-29B670EC38FE}" type="slidenum">
              <a:rPr lang="en-US" smtClean="0"/>
              <a:t>53</a:t>
            </a:fld>
            <a:endParaRPr lang="en-US"/>
          </a:p>
        </p:txBody>
      </p:sp>
    </p:spTree>
    <p:extLst>
      <p:ext uri="{BB962C8B-B14F-4D97-AF65-F5344CB8AC3E}">
        <p14:creationId xmlns:p14="http://schemas.microsoft.com/office/powerpoint/2010/main" val="2323108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Here is the key takeaway: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Compared to Shouji, which is a state-of-the-art FPGA-based filter, GenASM is more efficient in terms of both speed and power consumption, while significantly improving the accuracy of pre-alignment filtering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54</a:t>
            </a:fld>
            <a:endParaRPr lang="en-US"/>
          </a:p>
        </p:txBody>
      </p:sp>
    </p:spTree>
    <p:extLst>
      <p:ext uri="{BB962C8B-B14F-4D97-AF65-F5344CB8AC3E}">
        <p14:creationId xmlns:p14="http://schemas.microsoft.com/office/powerpoint/2010/main" val="578402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let’s briefly look at our results for the third use case: edit distance calculation</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139A41-7A76-1D40-B3BE-29B670EC38FE}" type="slidenum">
              <a:rPr lang="en-US" smtClean="0"/>
              <a:t>55</a:t>
            </a:fld>
            <a:endParaRPr lang="en-US"/>
          </a:p>
        </p:txBody>
      </p:sp>
    </p:spTree>
    <p:extLst>
      <p:ext uri="{BB962C8B-B14F-4D97-AF65-F5344CB8AC3E}">
        <p14:creationId xmlns:p14="http://schemas.microsoft.com/office/powerpoint/2010/main" val="666464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are the key takeaways: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Compared to the SW baseline, Edlib, GenASM provides 2 to 4 orders of magnitude speedup, while reducing power consumption by 2 orders of magnitude.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compared to the HW baseline, ASAP, GenASM </a:t>
            </a:r>
            <a:r>
              <a:rPr lang="en-US" dirty="0">
                <a:solidFill>
                  <a:schemeClr val="tx1"/>
                </a:solidFill>
              </a:rPr>
              <a:t>provides 9.3 to 400 times speedup, while consuming 67 times less power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139A41-7A76-1D40-B3BE-29B670EC38FE}" type="slidenum">
              <a:rPr lang="en-US" smtClean="0"/>
              <a:t>56</a:t>
            </a:fld>
            <a:endParaRPr lang="en-US"/>
          </a:p>
        </p:txBody>
      </p:sp>
    </p:spTree>
    <p:extLst>
      <p:ext uri="{BB962C8B-B14F-4D97-AF65-F5344CB8AC3E}">
        <p14:creationId xmlns:p14="http://schemas.microsoft.com/office/powerpoint/2010/main" val="39748594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summarize GenASM, here is the list of additional details that you can find in our paper.</a:t>
            </a:r>
          </a:p>
        </p:txBody>
      </p:sp>
      <p:sp>
        <p:nvSpPr>
          <p:cNvPr id="4" name="Slide Number Placeholder 3"/>
          <p:cNvSpPr>
            <a:spLocks noGrp="1"/>
          </p:cNvSpPr>
          <p:nvPr>
            <p:ph type="sldNum" sz="quarter" idx="5"/>
          </p:nvPr>
        </p:nvSpPr>
        <p:spPr/>
        <p:txBody>
          <a:bodyPr/>
          <a:lstStyle/>
          <a:p>
            <a:fld id="{47139A41-7A76-1D40-B3BE-29B670EC38FE}" type="slidenum">
              <a:rPr lang="en-US" smtClean="0"/>
              <a:t>57</a:t>
            </a:fld>
            <a:endParaRPr lang="en-US"/>
          </a:p>
        </p:txBody>
      </p:sp>
    </p:spTree>
    <p:extLst>
      <p:ext uri="{BB962C8B-B14F-4D97-AF65-F5344CB8AC3E}">
        <p14:creationId xmlns:p14="http://schemas.microsoft.com/office/powerpoint/2010/main" val="12308240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To summarize, in this work, we focus on approximate string matching because it is one of the main bottlenecks of genome sequence analysis.</a:t>
            </a:r>
          </a:p>
          <a:p>
            <a:br>
              <a:rPr lang="en-US" b="0" dirty="0"/>
            </a:br>
            <a:r>
              <a:rPr lang="en-US" b="0" dirty="0"/>
              <a:t>[CLICK] We propose GenASM, </a:t>
            </a:r>
            <a:r>
              <a:rPr lang="en-US" sz="1200" dirty="0">
                <a:solidFill>
                  <a:schemeClr val="tx1"/>
                </a:solidFill>
              </a:rPr>
              <a:t>an </a:t>
            </a:r>
            <a:r>
              <a:rPr lang="en-US" sz="1200" dirty="0">
                <a:solidFill>
                  <a:srgbClr val="00B050"/>
                </a:solidFill>
              </a:rPr>
              <a:t>approximate string matching (ASM) acceleration framework</a:t>
            </a:r>
            <a:r>
              <a:rPr lang="en-US" sz="1200" dirty="0">
                <a:solidFill>
                  <a:srgbClr val="1F8DD3"/>
                </a:solidFill>
              </a:rPr>
              <a:t> </a:t>
            </a:r>
            <a:r>
              <a:rPr lang="en-US" sz="1200" dirty="0">
                <a:solidFill>
                  <a:schemeClr val="tx1"/>
                </a:solidFill>
              </a:rPr>
              <a:t>to accelerate </a:t>
            </a:r>
            <a:r>
              <a:rPr lang="en-US" sz="1200" dirty="0">
                <a:solidFill>
                  <a:srgbClr val="00B050"/>
                </a:solidFill>
              </a:rPr>
              <a:t>multiple steps of genome sequence analysis</a:t>
            </a:r>
            <a:endParaRPr lang="en-US" b="0" dirty="0"/>
          </a:p>
          <a:p>
            <a:r>
              <a:rPr lang="en-US" b="0" dirty="0"/>
              <a:t>[CLICK] GenASM is the first work that enhances and </a:t>
            </a:r>
            <a:r>
              <a:rPr lang="en-US" sz="1200" dirty="0">
                <a:solidFill>
                  <a:schemeClr val="tx1"/>
                </a:solidFill>
              </a:rPr>
              <a:t>accelerates Bitap for ASM with genomic sequences</a:t>
            </a:r>
          </a:p>
          <a:p>
            <a:endParaRPr lang="en-US" b="0" dirty="0"/>
          </a:p>
          <a:p>
            <a:r>
              <a:rPr lang="en-US" b="0" dirty="0"/>
              <a:t>[CLICK] In GenASM, we co-design </a:t>
            </a:r>
            <a:r>
              <a:rPr lang="en-US" sz="1200" dirty="0">
                <a:solidFill>
                  <a:schemeClr val="tx1"/>
                </a:solidFill>
              </a:rPr>
              <a:t>our modified </a:t>
            </a:r>
            <a:r>
              <a:rPr lang="en-US" sz="1200" dirty="0">
                <a:solidFill>
                  <a:srgbClr val="1F8DD3"/>
                </a:solidFill>
              </a:rPr>
              <a:t>scalable</a:t>
            </a:r>
            <a:r>
              <a:rPr lang="en-US" sz="1200" dirty="0"/>
              <a:t> </a:t>
            </a:r>
            <a:r>
              <a:rPr lang="en-US" sz="1200" dirty="0">
                <a:solidFill>
                  <a:schemeClr val="tx1"/>
                </a:solidFill>
              </a:rPr>
              <a:t>and</a:t>
            </a:r>
            <a:r>
              <a:rPr lang="en-US" sz="1200" dirty="0"/>
              <a:t> </a:t>
            </a:r>
            <a:r>
              <a:rPr lang="en-US" sz="1200" dirty="0">
                <a:solidFill>
                  <a:srgbClr val="1F8DD3"/>
                </a:solidFill>
              </a:rPr>
              <a:t>memory-efficient</a:t>
            </a:r>
            <a:r>
              <a:rPr lang="en-US" sz="1200" dirty="0"/>
              <a:t> </a:t>
            </a:r>
            <a:r>
              <a:rPr lang="en-US" sz="1200" dirty="0">
                <a:solidFill>
                  <a:schemeClr val="tx1"/>
                </a:solidFill>
              </a:rPr>
              <a:t>algorithms with </a:t>
            </a:r>
            <a:r>
              <a:rPr lang="en-US" sz="1200" dirty="0">
                <a:solidFill>
                  <a:srgbClr val="1F8DD3"/>
                </a:solidFill>
              </a:rPr>
              <a:t>low-power</a:t>
            </a:r>
            <a:r>
              <a:rPr lang="en-US" sz="1200" dirty="0"/>
              <a:t> </a:t>
            </a:r>
            <a:r>
              <a:rPr lang="en-US" sz="1200" dirty="0">
                <a:solidFill>
                  <a:schemeClr val="tx1"/>
                </a:solidFill>
              </a:rPr>
              <a:t>and</a:t>
            </a:r>
            <a:r>
              <a:rPr lang="en-US" sz="1200" dirty="0"/>
              <a:t> </a:t>
            </a:r>
            <a:r>
              <a:rPr lang="en-US" sz="1200" dirty="0">
                <a:solidFill>
                  <a:srgbClr val="1F8DD3"/>
                </a:solidFill>
              </a:rPr>
              <a:t>area-efficient</a:t>
            </a:r>
            <a:r>
              <a:rPr lang="en-US" sz="1200" dirty="0"/>
              <a:t> </a:t>
            </a:r>
            <a:r>
              <a:rPr lang="en-US" sz="1200" dirty="0">
                <a:solidFill>
                  <a:schemeClr val="tx1"/>
                </a:solidFill>
              </a:rPr>
              <a:t>hardware accelerators</a:t>
            </a:r>
          </a:p>
          <a:p>
            <a:endParaRPr lang="en-US" b="0" dirty="0"/>
          </a:p>
          <a:p>
            <a:r>
              <a:rPr lang="en-US" b="0" dirty="0"/>
              <a:t>[CLICK] We evaluate </a:t>
            </a:r>
            <a:r>
              <a:rPr lang="en-US" sz="1200" dirty="0">
                <a:solidFill>
                  <a:srgbClr val="1F8DD3"/>
                </a:solidFill>
              </a:rPr>
              <a:t>three different use cases</a:t>
            </a:r>
            <a:r>
              <a:rPr lang="en-US" sz="1200" b="0" dirty="0">
                <a:solidFill>
                  <a:srgbClr val="1F8DD3"/>
                </a:solidFill>
              </a:rPr>
              <a:t> and </a:t>
            </a:r>
          </a:p>
          <a:p>
            <a:r>
              <a:rPr lang="en-US" sz="1200" b="0" dirty="0">
                <a:solidFill>
                  <a:srgbClr val="1F8DD3"/>
                </a:solidFill>
              </a:rPr>
              <a:t>[CLICK] </a:t>
            </a:r>
            <a:r>
              <a:rPr lang="en-US" b="0" dirty="0"/>
              <a:t>we show that </a:t>
            </a:r>
            <a:r>
              <a:rPr lang="en-US" sz="1200" dirty="0">
                <a:solidFill>
                  <a:schemeClr val="tx1"/>
                </a:solidFill>
              </a:rPr>
              <a:t>GenASM is </a:t>
            </a:r>
            <a:r>
              <a:rPr lang="en-US" sz="1200" dirty="0">
                <a:solidFill>
                  <a:srgbClr val="FE6200"/>
                </a:solidFill>
              </a:rPr>
              <a:t>significantly more efficient for all the three use cases </a:t>
            </a:r>
            <a:r>
              <a:rPr lang="en-US" sz="1200" dirty="0">
                <a:solidFill>
                  <a:schemeClr val="tx1"/>
                </a:solidFill>
              </a:rPr>
              <a:t>(in terms of </a:t>
            </a:r>
            <a:r>
              <a:rPr lang="en-US" sz="1200" dirty="0">
                <a:solidFill>
                  <a:srgbClr val="FE6200"/>
                </a:solidFill>
              </a:rPr>
              <a:t>throughput</a:t>
            </a:r>
            <a:r>
              <a:rPr lang="en-US" sz="1200" dirty="0">
                <a:solidFill>
                  <a:srgbClr val="0070C0"/>
                </a:solidFill>
              </a:rPr>
              <a:t> </a:t>
            </a:r>
            <a:r>
              <a:rPr lang="en-US" sz="1200" dirty="0">
                <a:solidFill>
                  <a:schemeClr val="tx1"/>
                </a:solidFill>
              </a:rPr>
              <a:t>and</a:t>
            </a:r>
            <a:r>
              <a:rPr lang="en-US" sz="1200" dirty="0"/>
              <a:t> </a:t>
            </a:r>
            <a:r>
              <a:rPr lang="en-US" sz="1200" dirty="0">
                <a:solidFill>
                  <a:srgbClr val="FE6200"/>
                </a:solidFill>
              </a:rPr>
              <a:t>throughput per unit power</a:t>
            </a:r>
            <a:r>
              <a:rPr lang="en-US" sz="1200" dirty="0"/>
              <a:t>) </a:t>
            </a:r>
            <a:r>
              <a:rPr lang="en-US" sz="1200" dirty="0">
                <a:solidFill>
                  <a:schemeClr val="tx1"/>
                </a:solidFill>
              </a:rPr>
              <a:t>than state-of-the-art software and hardware baselines</a:t>
            </a:r>
            <a:endParaRPr lang="en-US" b="0" dirty="0"/>
          </a:p>
        </p:txBody>
      </p:sp>
      <p:sp>
        <p:nvSpPr>
          <p:cNvPr id="4" name="Slide Number Placeholder 3"/>
          <p:cNvSpPr>
            <a:spLocks noGrp="1"/>
          </p:cNvSpPr>
          <p:nvPr>
            <p:ph type="sldNum" sz="quarter" idx="5"/>
          </p:nvPr>
        </p:nvSpPr>
        <p:spPr/>
        <p:txBody>
          <a:bodyPr/>
          <a:lstStyle/>
          <a:p>
            <a:fld id="{7D64B0BB-F452-6F45-9C9C-EFED3BFBC47E}" type="slidenum">
              <a:rPr lang="en-US" smtClean="0"/>
              <a:t>58</a:t>
            </a:fld>
            <a:endParaRPr lang="en-US"/>
          </a:p>
        </p:txBody>
      </p:sp>
    </p:spTree>
    <p:extLst>
      <p:ext uri="{BB962C8B-B14F-4D97-AF65-F5344CB8AC3E}">
        <p14:creationId xmlns:p14="http://schemas.microsoft.com/office/powerpoint/2010/main" val="1429358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talk about 2 ongoing works, where we build upon GenASM. </a:t>
            </a:r>
          </a:p>
          <a:p>
            <a:r>
              <a:rPr lang="en-US" dirty="0"/>
              <a:t>First one, BitMAC is where we propose the FPGA-based near-memory acceleration …</a:t>
            </a:r>
          </a:p>
        </p:txBody>
      </p:sp>
      <p:sp>
        <p:nvSpPr>
          <p:cNvPr id="4" name="Slide Number Placeholder 3"/>
          <p:cNvSpPr>
            <a:spLocks noGrp="1"/>
          </p:cNvSpPr>
          <p:nvPr>
            <p:ph type="sldNum" sz="quarter" idx="5"/>
          </p:nvPr>
        </p:nvSpPr>
        <p:spPr/>
        <p:txBody>
          <a:bodyPr/>
          <a:lstStyle/>
          <a:p>
            <a:fld id="{47139A41-7A76-1D40-B3BE-29B670EC38FE}" type="slidenum">
              <a:rPr lang="en-US" smtClean="0"/>
              <a:t>59</a:t>
            </a:fld>
            <a:endParaRPr lang="en-US"/>
          </a:p>
        </p:txBody>
      </p:sp>
    </p:spTree>
    <p:extLst>
      <p:ext uri="{BB962C8B-B14F-4D97-AF65-F5344CB8AC3E}">
        <p14:creationId xmlns:p14="http://schemas.microsoft.com/office/powerpoint/2010/main" val="234631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implementing and mapping …</a:t>
            </a:r>
          </a:p>
        </p:txBody>
      </p:sp>
      <p:sp>
        <p:nvSpPr>
          <p:cNvPr id="4" name="Slide Number Placeholder 3"/>
          <p:cNvSpPr>
            <a:spLocks noGrp="1"/>
          </p:cNvSpPr>
          <p:nvPr>
            <p:ph type="sldNum" sz="quarter" idx="5"/>
          </p:nvPr>
        </p:nvSpPr>
        <p:spPr/>
        <p:txBody>
          <a:bodyPr/>
          <a:lstStyle/>
          <a:p>
            <a:fld id="{47139A41-7A76-1D40-B3BE-29B670EC38FE}" type="slidenum">
              <a:rPr lang="en-US" smtClean="0"/>
              <a:t>60</a:t>
            </a:fld>
            <a:endParaRPr lang="en-US"/>
          </a:p>
        </p:txBody>
      </p:sp>
    </p:spTree>
    <p:extLst>
      <p:ext uri="{BB962C8B-B14F-4D97-AF65-F5344CB8AC3E}">
        <p14:creationId xmlns:p14="http://schemas.microsoft.com/office/powerpoint/2010/main" val="4069148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second ongoing work, we explore how we can utilize this BW by also including another step of  read mapping pipeline to our design. But also, here in this work, we explore a similar but different genomics problem: sequence-to-graph mapping.</a:t>
            </a:r>
          </a:p>
        </p:txBody>
      </p:sp>
      <p:sp>
        <p:nvSpPr>
          <p:cNvPr id="4" name="Slide Number Placeholder 3"/>
          <p:cNvSpPr>
            <a:spLocks noGrp="1"/>
          </p:cNvSpPr>
          <p:nvPr>
            <p:ph type="sldNum" sz="quarter" idx="5"/>
          </p:nvPr>
        </p:nvSpPr>
        <p:spPr/>
        <p:txBody>
          <a:bodyPr/>
          <a:lstStyle/>
          <a:p>
            <a:fld id="{47139A41-7A76-1D40-B3BE-29B670EC38FE}" type="slidenum">
              <a:rPr lang="en-US" smtClean="0"/>
              <a:t>61</a:t>
            </a:fld>
            <a:endParaRPr lang="en-US"/>
          </a:p>
        </p:txBody>
      </p:sp>
    </p:spTree>
    <p:extLst>
      <p:ext uri="{BB962C8B-B14F-4D97-AF65-F5344CB8AC3E}">
        <p14:creationId xmlns:p14="http://schemas.microsoft.com/office/powerpoint/2010/main" val="276351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compute power doesn’t match up with this trend.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Modern sequencing machines generate read fragments at an exponentially higher rate than prior sequencing technologies, with their growth far outpacing the growth in computational power in recent years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the Illumina </a:t>
            </a:r>
            <a:r>
              <a:rPr lang="en-US" sz="1200" kern="1200" dirty="0" err="1">
                <a:solidFill>
                  <a:schemeClr val="tx1"/>
                </a:solidFill>
                <a:effectLst/>
                <a:latin typeface="+mn-lt"/>
                <a:ea typeface="+mn-ea"/>
                <a:cs typeface="+mn-cs"/>
              </a:rPr>
              <a:t>NovaSeq</a:t>
            </a:r>
            <a:r>
              <a:rPr lang="en-US" sz="1200" kern="1200" dirty="0">
                <a:solidFill>
                  <a:schemeClr val="tx1"/>
                </a:solidFill>
                <a:effectLst/>
                <a:latin typeface="+mn-lt"/>
                <a:ea typeface="+mn-ea"/>
                <a:cs typeface="+mn-cs"/>
              </a:rPr>
              <a:t> 6000 system can sequence about 48 human whole genomes at 30× genome coverage (the av- </a:t>
            </a:r>
            <a:r>
              <a:rPr lang="en-US" sz="1200" kern="1200" dirty="0" err="1">
                <a:solidFill>
                  <a:schemeClr val="tx1"/>
                </a:solidFill>
                <a:effectLst/>
                <a:latin typeface="+mn-lt"/>
                <a:ea typeface="+mn-ea"/>
                <a:cs typeface="+mn-cs"/>
              </a:rPr>
              <a:t>erage</a:t>
            </a:r>
            <a:r>
              <a:rPr lang="en-US" sz="1200" kern="1200" dirty="0">
                <a:solidFill>
                  <a:schemeClr val="tx1"/>
                </a:solidFill>
                <a:effectLst/>
                <a:latin typeface="+mn-lt"/>
                <a:ea typeface="+mn-ea"/>
                <a:cs typeface="+mn-cs"/>
              </a:rPr>
              <a:t> number of times a genomic base is sequenced) in about two days. However, analyzing (performing mapping and variant calling) the sequencing data of a </a:t>
            </a:r>
            <a:r>
              <a:rPr lang="en-US" sz="1200" i="1" kern="1200" dirty="0">
                <a:solidFill>
                  <a:schemeClr val="tx1"/>
                </a:solidFill>
                <a:effectLst/>
                <a:latin typeface="+mn-lt"/>
                <a:ea typeface="+mn-ea"/>
                <a:cs typeface="+mn-cs"/>
              </a:rPr>
              <a:t>single </a:t>
            </a:r>
            <a:r>
              <a:rPr lang="en-US" sz="1200" kern="1200" dirty="0">
                <a:solidFill>
                  <a:schemeClr val="tx1"/>
                </a:solidFill>
                <a:effectLst/>
                <a:latin typeface="+mn-lt"/>
                <a:ea typeface="+mn-ea"/>
                <a:cs typeface="+mn-cs"/>
              </a:rPr>
              <a:t>human genome requires over 32 CPU hours on a 48-core Intel Xeon processor, 23 of which are spent on read mapping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47139A41-7A76-1D40-B3BE-29B670EC38FE}" type="slidenum">
              <a:rPr lang="en-US" smtClean="0"/>
              <a:t>7</a:t>
            </a:fld>
            <a:endParaRPr lang="en-US"/>
          </a:p>
        </p:txBody>
      </p:sp>
    </p:spTree>
    <p:extLst>
      <p:ext uri="{BB962C8B-B14F-4D97-AF65-F5344CB8AC3E}">
        <p14:creationId xmlns:p14="http://schemas.microsoft.com/office/powerpoint/2010/main" val="4214556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recall, in read mapping, we start with a linear sequence of a single reference genome. However, this linear reference genome does not represent the genetic variations exist in a population and cause reference bias when performing read mapping with respect to it. </a:t>
            </a: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62</a:t>
            </a:fld>
            <a:endParaRPr lang="en-US"/>
          </a:p>
        </p:txBody>
      </p:sp>
    </p:spTree>
    <p:extLst>
      <p:ext uri="{BB962C8B-B14F-4D97-AF65-F5344CB8AC3E}">
        <p14:creationId xmlns:p14="http://schemas.microsoft.com/office/powerpoint/2010/main" val="3383419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911aed8e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the genomics community has recently started gaining interest in genome graphs, which include …</a:t>
            </a:r>
            <a:endParaRPr dirty="0"/>
          </a:p>
        </p:txBody>
      </p:sp>
      <p:sp>
        <p:nvSpPr>
          <p:cNvPr id="108" name="Google Shape;108;gc911aed8e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913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911aed8e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c911aed8e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582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911aed8e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c911aed8e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8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911aed8e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c911aed8e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489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911aed8e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c911aed8e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8942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911aed8e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c911aed8e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784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911aed8e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c911aed8e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9977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d121dd48d8_38_1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indent="0">
              <a:lnSpc>
                <a:spcPct val="110000"/>
              </a:lnSpc>
              <a:spcBef>
                <a:spcPts val="0"/>
              </a:spcBef>
              <a:buNone/>
            </a:pPr>
            <a:r>
              <a:rPr lang="en-US" sz="1200" b="0" dirty="0">
                <a:solidFill>
                  <a:srgbClr val="FE6200"/>
                </a:solidFill>
              </a:rPr>
              <a:t>So, [CLICK] since t</a:t>
            </a:r>
            <a:r>
              <a:rPr lang="en-US" sz="1200" b="0" dirty="0"/>
              <a:t>raditional read mapping causes </a:t>
            </a:r>
            <a:r>
              <a:rPr lang="en-US" sz="1200" b="0" dirty="0">
                <a:solidFill>
                  <a:srgbClr val="C00000"/>
                </a:solidFill>
              </a:rPr>
              <a:t>reference bias, [CLICK] a</a:t>
            </a:r>
            <a:r>
              <a:rPr lang="en-US" sz="1200" b="0" dirty="0"/>
              <a:t>ligning sequences to graphs emerges a newer field and practical tools only start to emerge, where most of the existing tools are specialized for one purpose. [CLICK] Thus, HW acceleration of sequence-to-graph mapping is an </a:t>
            </a:r>
            <a:r>
              <a:rPr lang="en-US" sz="1200" b="0" dirty="0">
                <a:solidFill>
                  <a:srgbClr val="FE6200"/>
                </a:solidFill>
              </a:rPr>
              <a:t>important but unexplored research problem.</a:t>
            </a:r>
            <a:endParaRPr lang="en-US" sz="1200" b="0" dirty="0"/>
          </a:p>
          <a:p>
            <a:pPr marL="0" indent="0">
              <a:lnSpc>
                <a:spcPct val="110000"/>
              </a:lnSpc>
              <a:spcBef>
                <a:spcPts val="1600"/>
              </a:spcBef>
              <a:buNone/>
            </a:pPr>
            <a:r>
              <a:rPr lang="en-US" sz="1200" b="0" dirty="0"/>
              <a:t>[CLICK]  </a:t>
            </a:r>
            <a:r>
              <a:rPr lang="en-US" sz="1200" b="0" dirty="0">
                <a:solidFill>
                  <a:srgbClr val="0070C0"/>
                </a:solidFill>
              </a:rPr>
              <a:t>Thus, in </a:t>
            </a:r>
            <a:r>
              <a:rPr lang="en-US" sz="1200" b="0" dirty="0" err="1">
                <a:solidFill>
                  <a:srgbClr val="0070C0"/>
                </a:solidFill>
              </a:rPr>
              <a:t>GenGraph</a:t>
            </a:r>
            <a:r>
              <a:rPr lang="en-US" sz="1200" b="0" dirty="0">
                <a:solidFill>
                  <a:srgbClr val="0070C0"/>
                </a:solidFill>
              </a:rPr>
              <a:t>, our goal is to d</a:t>
            </a:r>
            <a:r>
              <a:rPr lang="en-US" sz="1200" b="0" dirty="0"/>
              <a:t>esign an accelerator framework for sequence-to-graph mapping, which provides high performance and high accuracy. It is important to be </a:t>
            </a:r>
            <a:r>
              <a:rPr lang="en-US" sz="1200" b="0" dirty="0">
                <a:solidFill>
                  <a:srgbClr val="0070C0"/>
                </a:solidFill>
              </a:rPr>
              <a:t>comprehensive in terms of genome graph types and applications.</a:t>
            </a:r>
          </a:p>
          <a:p>
            <a:pPr marL="0" indent="0">
              <a:lnSpc>
                <a:spcPct val="110000"/>
              </a:lnSpc>
              <a:spcBef>
                <a:spcPts val="1600"/>
              </a:spcBef>
              <a:buNone/>
            </a:pPr>
            <a:r>
              <a:rPr lang="en-US" sz="1200" b="0" dirty="0"/>
              <a:t>[CLICK] </a:t>
            </a:r>
            <a:r>
              <a:rPr lang="en-US" sz="1200" b="0" dirty="0">
                <a:solidFill>
                  <a:srgbClr val="0070C0"/>
                </a:solidFill>
              </a:rPr>
              <a:t>To this end, </a:t>
            </a:r>
            <a:r>
              <a:rPr lang="en-US" sz="1200" b="0" dirty="0"/>
              <a:t>[CLICK] </a:t>
            </a:r>
            <a:r>
              <a:rPr lang="en-US" sz="1200" b="0" dirty="0">
                <a:solidFill>
                  <a:srgbClr val="0070C0"/>
                </a:solidFill>
              </a:rPr>
              <a:t>we first modify … and </a:t>
            </a:r>
            <a:r>
              <a:rPr lang="en-US" sz="1200" b="0" dirty="0"/>
              <a:t>[CLICK] </a:t>
            </a:r>
            <a:r>
              <a:rPr lang="en-US" sz="1200" b="0" dirty="0">
                <a:solidFill>
                  <a:srgbClr val="0070C0"/>
                </a:solidFill>
              </a:rPr>
              <a:t>we also propose the first …</a:t>
            </a:r>
            <a:endParaRPr lang="en-US" sz="1200" b="0" dirty="0"/>
          </a:p>
          <a:p>
            <a:pPr marL="0" lvl="0" indent="0" algn="l" rtl="0">
              <a:spcBef>
                <a:spcPts val="0"/>
              </a:spcBef>
              <a:spcAft>
                <a:spcPts val="0"/>
              </a:spcAft>
              <a:buNone/>
            </a:pPr>
            <a:endParaRPr dirty="0"/>
          </a:p>
        </p:txBody>
      </p:sp>
      <p:sp>
        <p:nvSpPr>
          <p:cNvPr id="688" name="Google Shape;688;gd121dd48d8_38_1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6732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d121dd48d8_38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d121dd48d8_38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sz="1200" b="0" i="0" u="none" strike="noStrike" kern="1200" dirty="0">
                <a:solidFill>
                  <a:schemeClr val="tx1"/>
                </a:solidFill>
                <a:effectLst/>
                <a:latin typeface="+mn-lt"/>
                <a:ea typeface="+mn-ea"/>
                <a:cs typeface="+mn-cs"/>
              </a:rPr>
              <a:t>we are still finishing the design and evaluation, and hope to have more information to share in the coming months</a:t>
            </a:r>
            <a:endParaRPr dirty="0"/>
          </a:p>
        </p:txBody>
      </p:sp>
    </p:spTree>
    <p:extLst>
      <p:ext uri="{BB962C8B-B14F-4D97-AF65-F5344CB8AC3E}">
        <p14:creationId xmlns:p14="http://schemas.microsoft.com/office/powerpoint/2010/main" val="210354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should we expect in near future?</a:t>
            </a:r>
          </a:p>
          <a:p>
            <a:endParaRPr lang="en-US" dirty="0"/>
          </a:p>
          <a:p>
            <a:r>
              <a:rPr lang="en-US" dirty="0"/>
              <a:t>Introduction of very small, portable and cheap devices that can be plugged to your mobile phones, which would enable everyone to perform sequencing on their own genome by themselves using their mobile phones. </a:t>
            </a:r>
          </a:p>
          <a:p>
            <a:endParaRPr lang="en-US" dirty="0"/>
          </a:p>
          <a:p>
            <a:r>
              <a:rPr lang="en-US" dirty="0"/>
              <a:t>But challenge is, how  to perform the required analysis on our phones which have even more limited resources.</a:t>
            </a:r>
          </a:p>
        </p:txBody>
      </p:sp>
      <p:sp>
        <p:nvSpPr>
          <p:cNvPr id="4" name="Slide Number Placeholder 3"/>
          <p:cNvSpPr>
            <a:spLocks noGrp="1"/>
          </p:cNvSpPr>
          <p:nvPr>
            <p:ph type="sldNum" sz="quarter" idx="5"/>
          </p:nvPr>
        </p:nvSpPr>
        <p:spPr/>
        <p:txBody>
          <a:bodyPr/>
          <a:lstStyle/>
          <a:p>
            <a:fld id="{47139A41-7A76-1D40-B3BE-29B670EC38FE}" type="slidenum">
              <a:rPr lang="en-US" smtClean="0"/>
              <a:t>8</a:t>
            </a:fld>
            <a:endParaRPr lang="en-US"/>
          </a:p>
        </p:txBody>
      </p:sp>
    </p:spTree>
    <p:extLst>
      <p:ext uri="{BB962C8B-B14F-4D97-AF65-F5344CB8AC3E}">
        <p14:creationId xmlns:p14="http://schemas.microsoft.com/office/powerpoint/2010/main" val="1131288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covers the works that I want to present today. To conclude,</a:t>
            </a:r>
          </a:p>
        </p:txBody>
      </p:sp>
      <p:sp>
        <p:nvSpPr>
          <p:cNvPr id="4" name="Slide Number Placeholder 3"/>
          <p:cNvSpPr>
            <a:spLocks noGrp="1"/>
          </p:cNvSpPr>
          <p:nvPr>
            <p:ph type="sldNum" sz="quarter" idx="5"/>
          </p:nvPr>
        </p:nvSpPr>
        <p:spPr/>
        <p:txBody>
          <a:bodyPr/>
          <a:lstStyle/>
          <a:p>
            <a:fld id="{47139A41-7A76-1D40-B3BE-29B670EC38FE}" type="slidenum">
              <a:rPr lang="en-US" smtClean="0"/>
              <a:t>72</a:t>
            </a:fld>
            <a:endParaRPr lang="en-US"/>
          </a:p>
        </p:txBody>
      </p:sp>
    </p:spTree>
    <p:extLst>
      <p:ext uri="{BB962C8B-B14F-4D97-AF65-F5344CB8AC3E}">
        <p14:creationId xmlns:p14="http://schemas.microsoft.com/office/powerpoint/2010/main" val="23842553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 that …</a:t>
            </a:r>
          </a:p>
        </p:txBody>
      </p:sp>
      <p:sp>
        <p:nvSpPr>
          <p:cNvPr id="4" name="Slide Number Placeholder 3"/>
          <p:cNvSpPr>
            <a:spLocks noGrp="1"/>
          </p:cNvSpPr>
          <p:nvPr>
            <p:ph type="sldNum" sz="quarter" idx="5"/>
          </p:nvPr>
        </p:nvSpPr>
        <p:spPr/>
        <p:txBody>
          <a:bodyPr/>
          <a:lstStyle/>
          <a:p>
            <a:fld id="{47139A41-7A76-1D40-B3BE-29B670EC38FE}" type="slidenum">
              <a:rPr lang="en-US" smtClean="0"/>
              <a:t>73</a:t>
            </a:fld>
            <a:endParaRPr lang="en-US"/>
          </a:p>
        </p:txBody>
      </p:sp>
    </p:spTree>
    <p:extLst>
      <p:ext uri="{BB962C8B-B14F-4D97-AF65-F5344CB8AC3E}">
        <p14:creationId xmlns:p14="http://schemas.microsoft.com/office/powerpoint/2010/main" val="37746401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genome sequence analysis can be accelerated by …</a:t>
            </a:r>
          </a:p>
        </p:txBody>
      </p:sp>
      <p:sp>
        <p:nvSpPr>
          <p:cNvPr id="4" name="Slide Number Placeholder 3"/>
          <p:cNvSpPr>
            <a:spLocks noGrp="1"/>
          </p:cNvSpPr>
          <p:nvPr>
            <p:ph type="sldNum" sz="quarter" idx="5"/>
          </p:nvPr>
        </p:nvSpPr>
        <p:spPr/>
        <p:txBody>
          <a:bodyPr/>
          <a:lstStyle/>
          <a:p>
            <a:fld id="{47139A41-7A76-1D40-B3BE-29B670EC38FE}" type="slidenum">
              <a:rPr lang="en-US" smtClean="0"/>
              <a:t>74</a:t>
            </a:fld>
            <a:endParaRPr lang="en-US"/>
          </a:p>
        </p:txBody>
      </p:sp>
    </p:spTree>
    <p:extLst>
      <p:ext uri="{BB962C8B-B14F-4D97-AF65-F5344CB8AC3E}">
        <p14:creationId xmlns:p14="http://schemas.microsoft.com/office/powerpoint/2010/main" val="6927479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388" marR="0" lvl="0" indent="0" algn="l" defTabSz="914400" rtl="0" eaLnBrk="1" fontAlgn="auto" latinLnBrk="0" hangingPunct="1">
              <a:lnSpc>
                <a:spcPct val="90000"/>
              </a:lnSpc>
              <a:spcBef>
                <a:spcPts val="1200"/>
              </a:spcBef>
              <a:spcAft>
                <a:spcPts val="200"/>
              </a:spcAft>
              <a:buClr>
                <a:srgbClr val="4A66AC"/>
              </a:buClr>
              <a:buSzPct val="90000"/>
              <a:buFont typeface="+mj-lt"/>
              <a:buNone/>
              <a:tabLst/>
              <a:defRPr/>
            </a:pPr>
            <a:r>
              <a:rPr lang="en-US" dirty="0"/>
              <a:t>To this end, in my first work, we aimed to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understand</a:t>
            </a:r>
            <a:r>
              <a:rPr kumimoji="0" lang="en-US" sz="1200" b="0" i="0" u="none" strike="noStrike" kern="1200" cap="none" spc="0" normalizeH="0" baseline="0" noProof="0" dirty="0">
                <a:ln>
                  <a:noFill/>
                </a:ln>
                <a:solidFill>
                  <a:srgbClr val="4A66AC"/>
                </a:solidFill>
                <a:effectLst/>
                <a:uLnTx/>
                <a:uFillTx/>
                <a:latin typeface="Calibri" panose="020F0502020204030204" pitchFamily="34" charset="0"/>
                <a:ea typeface="+mn-ea"/>
                <a:cs typeface="Calibri" panose="020F0502020204030204" pitchFamily="34" charset="0"/>
              </a:rPr>
              <a:t> where the current tools and algorithms do not perform well </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in order to </a:t>
            </a:r>
            <a:r>
              <a:rPr kumimoji="0" lang="en-US" sz="1200" b="0" i="0" u="none" strike="noStrike" kern="1200" cap="none" spc="0" normalizeH="0" baseline="0" noProof="0" dirty="0">
                <a:ln>
                  <a:noFill/>
                </a:ln>
                <a:solidFill>
                  <a:srgbClr val="E36700"/>
                </a:solidFill>
                <a:effectLst/>
                <a:uLnTx/>
                <a:uFillTx/>
                <a:latin typeface="Calibri" panose="020F0502020204030204" pitchFamily="34" charset="0"/>
                <a:ea typeface="+mn-ea"/>
                <a:cs typeface="Calibri" panose="020F0502020204030204" pitchFamily="34" charset="0"/>
              </a:rPr>
              <a:t>develop better tools and algorithms</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and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understand</a:t>
            </a:r>
            <a:r>
              <a:rPr kumimoji="0" lang="en-US" sz="1200" b="0" i="0" u="none" strike="noStrike" kern="1200" cap="none" spc="0" normalizeH="0" baseline="0" noProof="0" dirty="0">
                <a:ln>
                  <a:noFill/>
                </a:ln>
                <a:solidFill>
                  <a:srgbClr val="4A66AC"/>
                </a:solidFill>
                <a:effectLst/>
                <a:uLnTx/>
                <a:uFillTx/>
                <a:latin typeface="Calibri" panose="020F0502020204030204" pitchFamily="34" charset="0"/>
                <a:ea typeface="+mn-ea"/>
                <a:cs typeface="Calibri" panose="020F0502020204030204" pitchFamily="34" charset="0"/>
              </a:rPr>
              <a:t> the limitations of existing hardware systems </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when running these tools and algorithms in order to </a:t>
            </a:r>
            <a:r>
              <a:rPr kumimoji="0" lang="en-US" sz="1200" b="0" i="0" u="none" strike="noStrike" kern="1200" cap="none" spc="0" normalizeH="0" baseline="0" noProof="0" dirty="0">
                <a:ln>
                  <a:noFill/>
                </a:ln>
                <a:solidFill>
                  <a:srgbClr val="E36700"/>
                </a:solidFill>
                <a:effectLst/>
                <a:uLnTx/>
                <a:uFillTx/>
                <a:latin typeface="Calibri" panose="020F0502020204030204" pitchFamily="34" charset="0"/>
                <a:ea typeface="+mn-ea"/>
                <a:cs typeface="Calibri" panose="020F0502020204030204" pitchFamily="34" charset="0"/>
              </a:rPr>
              <a:t>design efficient customized accelerators</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For this work, our key takeaway is we need memory-efficient, low-power, and scalable designs for genomics in order to exploit the advantages that new sequencing technologies provide, such as near sequencing device analysis for real-time analysis, portability to perform GS &amp; GSA  anywhere in the world (even remote places) etc.</a:t>
            </a:r>
          </a:p>
          <a:p>
            <a:pPr marL="179388" marR="0" lvl="0" indent="0" algn="l" defTabSz="914400" rtl="0" eaLnBrk="1" fontAlgn="auto" latinLnBrk="0" hangingPunct="1">
              <a:lnSpc>
                <a:spcPct val="90000"/>
              </a:lnSpc>
              <a:spcBef>
                <a:spcPts val="1200"/>
              </a:spcBef>
              <a:spcAft>
                <a:spcPts val="200"/>
              </a:spcAft>
              <a:buClr>
                <a:srgbClr val="4A66AC"/>
              </a:buClr>
              <a:buSzPct val="90000"/>
              <a:buFont typeface="+mj-lt"/>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To this end, in my second work, we propose GenASM, HW/</a:t>
            </a:r>
            <a:r>
              <a:rPr kumimoji="0" lang="en-US" sz="12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Alg</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co-design to accelerate one of the key bottlenecks of GSA: ASM. </a:t>
            </a:r>
            <a:r>
              <a:rPr lang="en-US" b="0" dirty="0"/>
              <a:t>In GenASM, we co-design </a:t>
            </a:r>
            <a:r>
              <a:rPr lang="en-US" sz="1200" dirty="0">
                <a:solidFill>
                  <a:schemeClr val="tx1"/>
                </a:solidFill>
              </a:rPr>
              <a:t>our modified </a:t>
            </a:r>
            <a:r>
              <a:rPr lang="en-US" sz="1200" dirty="0">
                <a:solidFill>
                  <a:srgbClr val="1F8DD3"/>
                </a:solidFill>
              </a:rPr>
              <a:t>scalable</a:t>
            </a:r>
            <a:r>
              <a:rPr lang="en-US" sz="1200" dirty="0"/>
              <a:t> </a:t>
            </a:r>
            <a:r>
              <a:rPr lang="en-US" sz="1200" dirty="0">
                <a:solidFill>
                  <a:schemeClr val="tx1"/>
                </a:solidFill>
              </a:rPr>
              <a:t>and</a:t>
            </a:r>
            <a:r>
              <a:rPr lang="en-US" sz="1200" dirty="0"/>
              <a:t> </a:t>
            </a:r>
            <a:r>
              <a:rPr lang="en-US" sz="1200" dirty="0">
                <a:solidFill>
                  <a:srgbClr val="1F8DD3"/>
                </a:solidFill>
              </a:rPr>
              <a:t>memory-efficient</a:t>
            </a:r>
            <a:r>
              <a:rPr lang="en-US" sz="1200" dirty="0"/>
              <a:t> </a:t>
            </a:r>
            <a:r>
              <a:rPr lang="en-US" sz="1200" dirty="0">
                <a:solidFill>
                  <a:schemeClr val="tx1"/>
                </a:solidFill>
              </a:rPr>
              <a:t>algorithms with </a:t>
            </a:r>
            <a:r>
              <a:rPr lang="en-US" sz="1200" dirty="0">
                <a:solidFill>
                  <a:srgbClr val="1F8DD3"/>
                </a:solidFill>
              </a:rPr>
              <a:t>low-power</a:t>
            </a:r>
            <a:r>
              <a:rPr lang="en-US" sz="1200" dirty="0"/>
              <a:t> </a:t>
            </a:r>
            <a:r>
              <a:rPr lang="en-US" sz="1200" dirty="0">
                <a:solidFill>
                  <a:schemeClr val="tx1"/>
                </a:solidFill>
              </a:rPr>
              <a:t>and</a:t>
            </a:r>
            <a:r>
              <a:rPr lang="en-US" sz="1200" dirty="0"/>
              <a:t> </a:t>
            </a:r>
            <a:r>
              <a:rPr lang="en-US" sz="1200" dirty="0">
                <a:solidFill>
                  <a:srgbClr val="1F8DD3"/>
                </a:solidFill>
              </a:rPr>
              <a:t>area-efficient</a:t>
            </a:r>
            <a:r>
              <a:rPr lang="en-US" sz="1200" dirty="0"/>
              <a:t> </a:t>
            </a:r>
            <a:r>
              <a:rPr lang="en-US" sz="1200" dirty="0">
                <a:solidFill>
                  <a:schemeClr val="tx1"/>
                </a:solidFill>
              </a:rPr>
              <a:t>hardware accelerators. </a:t>
            </a:r>
            <a:r>
              <a:rPr lang="en-US" b="0" dirty="0"/>
              <a:t>We evaluate </a:t>
            </a:r>
            <a:r>
              <a:rPr lang="en-US" sz="1200" dirty="0">
                <a:solidFill>
                  <a:srgbClr val="1F8DD3"/>
                </a:solidFill>
              </a:rPr>
              <a:t>three different use cases</a:t>
            </a:r>
            <a:r>
              <a:rPr lang="en-US" sz="1200" b="0" dirty="0">
                <a:solidFill>
                  <a:srgbClr val="1F8DD3"/>
                </a:solidFill>
              </a:rPr>
              <a:t> and </a:t>
            </a:r>
            <a:r>
              <a:rPr lang="en-US" b="0" dirty="0"/>
              <a:t>we show that </a:t>
            </a:r>
            <a:r>
              <a:rPr lang="en-US" sz="1200" dirty="0">
                <a:solidFill>
                  <a:schemeClr val="tx1"/>
                </a:solidFill>
              </a:rPr>
              <a:t>GenASM is </a:t>
            </a:r>
            <a:r>
              <a:rPr lang="en-US" sz="1200" dirty="0">
                <a:solidFill>
                  <a:srgbClr val="FE6200"/>
                </a:solidFill>
              </a:rPr>
              <a:t>significantly more efficient for all the three use cases </a:t>
            </a:r>
            <a:r>
              <a:rPr lang="en-US" sz="1200" dirty="0">
                <a:solidFill>
                  <a:schemeClr val="tx1"/>
                </a:solidFill>
              </a:rPr>
              <a:t>than state-of-the-art software and hardware baselines</a:t>
            </a:r>
          </a:p>
          <a:p>
            <a:endParaRPr lang="en-US" sz="1200" b="0" dirty="0">
              <a:solidFill>
                <a:schemeClr val="tx1"/>
              </a:solidFill>
            </a:endParaRPr>
          </a:p>
          <a:p>
            <a:pPr marL="0" indent="0">
              <a:lnSpc>
                <a:spcPct val="120000"/>
              </a:lnSpc>
              <a:spcBef>
                <a:spcPts val="0"/>
              </a:spcBef>
              <a:spcAft>
                <a:spcPts val="0"/>
              </a:spcAft>
              <a:buNone/>
            </a:pPr>
            <a:r>
              <a:rPr lang="en-US" sz="1200" b="0" dirty="0">
                <a:solidFill>
                  <a:schemeClr val="tx1"/>
                </a:solidFill>
              </a:rPr>
              <a:t>My third work is the FPGA mapping of our GenASM accelerators, where we </a:t>
            </a:r>
            <a:r>
              <a:rPr lang="en-US" sz="1200" b="0" dirty="0">
                <a:solidFill>
                  <a:srgbClr val="404040"/>
                </a:solidFill>
              </a:rPr>
              <a:t>i</a:t>
            </a:r>
            <a:r>
              <a:rPr lang="en-US" dirty="0">
                <a:solidFill>
                  <a:srgbClr val="404040"/>
                </a:solidFill>
              </a:rPr>
              <a:t>mplement and map GenASM-DC and GenASM-TB to an FPGA with HBM2 and demonstrate end-to-end application acceleration. We revealed that </a:t>
            </a:r>
            <a:r>
              <a:rPr lang="en-US" dirty="0"/>
              <a:t>Due to high amount of data needs to be saved for TB, we are bottlenecked by the amount of on-chip memory we have, and we cannot saturate the high bandwidth that multiple HBM2 stacks that are on package provide.</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dirty="0"/>
              <a:t>Thus, in my fourth work, in order to exploit the high BW that HBM2 provides, we propose the first minimizer-based seeding accelerator, which performs the memory-access heavy step of read mapping. In addition, instead of traditional read mapping, </a:t>
            </a:r>
            <a:r>
              <a:rPr lang="en-US" dirty="0" err="1"/>
              <a:t>GenGraph</a:t>
            </a:r>
            <a:r>
              <a:rPr lang="en-US" dirty="0"/>
              <a:t> focuses on graph mapping problem, which is a newer genomics problem, to get rid of the reference bias and provide a more comprehensive and accurate solution for the one of the key GSA steps, read mapping. </a:t>
            </a:r>
            <a:endPar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indent="0" algn="l">
              <a:buFont typeface="+mj-lt"/>
              <a:buNone/>
            </a:pP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75</a:t>
            </a:fld>
            <a:endParaRPr lang="en-US"/>
          </a:p>
        </p:txBody>
      </p:sp>
    </p:spTree>
    <p:extLst>
      <p:ext uri="{BB962C8B-B14F-4D97-AF65-F5344CB8AC3E}">
        <p14:creationId xmlns:p14="http://schemas.microsoft.com/office/powerpoint/2010/main" val="35490560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these works, …</a:t>
            </a:r>
          </a:p>
        </p:txBody>
      </p:sp>
      <p:sp>
        <p:nvSpPr>
          <p:cNvPr id="4" name="Slide Number Placeholder 3"/>
          <p:cNvSpPr>
            <a:spLocks noGrp="1"/>
          </p:cNvSpPr>
          <p:nvPr>
            <p:ph type="sldNum" sz="quarter" idx="5"/>
          </p:nvPr>
        </p:nvSpPr>
        <p:spPr/>
        <p:txBody>
          <a:bodyPr/>
          <a:lstStyle/>
          <a:p>
            <a:fld id="{47139A41-7A76-1D40-B3BE-29B670EC38FE}" type="slidenum">
              <a:rPr lang="en-US" smtClean="0"/>
              <a:t>76</a:t>
            </a:fld>
            <a:endParaRPr lang="en-US"/>
          </a:p>
        </p:txBody>
      </p:sp>
    </p:spTree>
    <p:extLst>
      <p:ext uri="{BB962C8B-B14F-4D97-AF65-F5344CB8AC3E}">
        <p14:creationId xmlns:p14="http://schemas.microsoft.com/office/powerpoint/2010/main" val="16492529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listening! I look forward to providing more details regarding the ongoing projects we have in the upcoming months.</a:t>
            </a:r>
          </a:p>
        </p:txBody>
      </p:sp>
      <p:sp>
        <p:nvSpPr>
          <p:cNvPr id="4" name="Slide Number Placeholder 3"/>
          <p:cNvSpPr>
            <a:spLocks noGrp="1"/>
          </p:cNvSpPr>
          <p:nvPr>
            <p:ph type="sldNum" sz="quarter" idx="5"/>
          </p:nvPr>
        </p:nvSpPr>
        <p:spPr/>
        <p:txBody>
          <a:bodyPr/>
          <a:lstStyle/>
          <a:p>
            <a:fld id="{47139A41-7A76-1D40-B3BE-29B670EC38FE}" type="slidenum">
              <a:rPr lang="en-US" smtClean="0"/>
              <a:t>77</a:t>
            </a:fld>
            <a:endParaRPr lang="en-US"/>
          </a:p>
        </p:txBody>
      </p:sp>
    </p:spTree>
    <p:extLst>
      <p:ext uri="{BB962C8B-B14F-4D97-AF65-F5344CB8AC3E}">
        <p14:creationId xmlns:p14="http://schemas.microsoft.com/office/powerpoint/2010/main" val="392511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a:r>
          </a:p>
        </p:txBody>
      </p:sp>
      <p:sp>
        <p:nvSpPr>
          <p:cNvPr id="4" name="Slide Number Placeholder 3"/>
          <p:cNvSpPr>
            <a:spLocks noGrp="1"/>
          </p:cNvSpPr>
          <p:nvPr>
            <p:ph type="sldNum" sz="quarter" idx="5"/>
          </p:nvPr>
        </p:nvSpPr>
        <p:spPr/>
        <p:txBody>
          <a:bodyPr/>
          <a:lstStyle/>
          <a:p>
            <a:fld id="{47139A41-7A76-1D40-B3BE-29B670EC38FE}" type="slidenum">
              <a:rPr lang="en-US" smtClean="0"/>
              <a:t>9</a:t>
            </a:fld>
            <a:endParaRPr lang="en-US"/>
          </a:p>
        </p:txBody>
      </p:sp>
    </p:spTree>
    <p:extLst>
      <p:ext uri="{BB962C8B-B14F-4D97-AF65-F5344CB8AC3E}">
        <p14:creationId xmlns:p14="http://schemas.microsoft.com/office/powerpoint/2010/main" val="273898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To this end, our goal is to accelerate …</a:t>
            </a:r>
          </a:p>
        </p:txBody>
      </p:sp>
      <p:sp>
        <p:nvSpPr>
          <p:cNvPr id="4" name="Slide Number Placeholder 3"/>
          <p:cNvSpPr>
            <a:spLocks noGrp="1"/>
          </p:cNvSpPr>
          <p:nvPr>
            <p:ph type="sldNum" sz="quarter" idx="5"/>
          </p:nvPr>
        </p:nvSpPr>
        <p:spPr/>
        <p:txBody>
          <a:bodyPr/>
          <a:lstStyle/>
          <a:p>
            <a:fld id="{47139A41-7A76-1D40-B3BE-29B670EC38FE}" type="slidenum">
              <a:rPr lang="en-US" smtClean="0"/>
              <a:t>10</a:t>
            </a:fld>
            <a:endParaRPr lang="en-US"/>
          </a:p>
        </p:txBody>
      </p:sp>
    </p:spTree>
    <p:extLst>
      <p:ext uri="{BB962C8B-B14F-4D97-AF65-F5344CB8AC3E}">
        <p14:creationId xmlns:p14="http://schemas.microsoft.com/office/powerpoint/2010/main" val="374496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latin typeface="Corbel" panose="020B0503020204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lang="en-US" dirty="0">
                <a:latin typeface="Corbel" panose="020B05030202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lvl1pPr>
              <a:defRPr>
                <a:latin typeface="Corbel" panose="020B0503020204020204" pitchFamily="34" charset="0"/>
              </a:defRPr>
            </a:lvl1p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lvl1pPr>
              <a:defRPr>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lvl1pPr>
              <a:defRPr>
                <a:latin typeface="Corbel" panose="020B0503020204020204" pitchFamily="34" charset="0"/>
              </a:defRPr>
            </a:lvl1pPr>
          </a:lstStyle>
          <a:p>
            <a:fld id="{CD91F3D4-A4DB-CE42-BA95-FABA56D31263}" type="slidenum">
              <a:rPr lang="en-US" smtClean="0"/>
              <a:pPr/>
              <a:t>‹#›</a:t>
            </a:fld>
            <a:endParaRPr lang="en-US"/>
          </a:p>
        </p:txBody>
      </p:sp>
    </p:spTree>
    <p:extLst>
      <p:ext uri="{BB962C8B-B14F-4D97-AF65-F5344CB8AC3E}">
        <p14:creationId xmlns:p14="http://schemas.microsoft.com/office/powerpoint/2010/main" val="254431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29861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21760"/>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70555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8471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66963" y="257434"/>
            <a:ext cx="8410073" cy="753467"/>
          </a:xfrm>
          <a:prstGeom prst="rect">
            <a:avLst/>
          </a:prstGeom>
        </p:spPr>
        <p:txBody>
          <a:bodyPr/>
          <a:lstStyle>
            <a:lvl1pPr>
              <a:defRPr>
                <a:solidFill>
                  <a:srgbClr val="0070C0"/>
                </a:solidFill>
                <a:latin typeface="Corbel" panose="020B0503020204020204" pitchFamily="34" charset="0"/>
              </a:defRPr>
            </a:lvl1pPr>
          </a:lstStyle>
          <a:p>
            <a:r>
              <a:rPr lang="en-US"/>
              <a:t>Click to edit Master title style</a:t>
            </a:r>
          </a:p>
        </p:txBody>
      </p:sp>
      <p:sp>
        <p:nvSpPr>
          <p:cNvPr id="15" name="Text Placeholder 2"/>
          <p:cNvSpPr>
            <a:spLocks noGrp="1"/>
          </p:cNvSpPr>
          <p:nvPr>
            <p:ph idx="1"/>
          </p:nvPr>
        </p:nvSpPr>
        <p:spPr>
          <a:xfrm>
            <a:off x="366963" y="1153551"/>
            <a:ext cx="8410073" cy="5275384"/>
          </a:xfrm>
          <a:prstGeom prst="rect">
            <a:avLst/>
          </a:prstGeom>
        </p:spPr>
        <p:txBody>
          <a:bodyPr vert="horz" lIns="0" tIns="45720" rIns="0" bIns="45720" rtlCol="0">
            <a:normAutofit/>
          </a:bodyPr>
          <a:lstStyle>
            <a:lvl1pPr marL="454025" indent="-274638">
              <a:buSzPct val="90000"/>
              <a:buFont typeface="Wingdings" pitchFamily="2" charset="2"/>
              <a:buChar char="q"/>
              <a:tabLst/>
              <a:defRPr>
                <a:latin typeface="Corbel" panose="020B0503020204020204" pitchFamily="34" charset="0"/>
              </a:defRPr>
            </a:lvl1pPr>
            <a:lvl2pPr marL="717550" indent="-263525">
              <a:buSzPct val="90000"/>
              <a:buFont typeface="Courier New" panose="02070309020205020404" pitchFamily="49" charset="0"/>
              <a:buChar char="o"/>
              <a:tabLst/>
              <a:defRPr>
                <a:latin typeface="Corbel" panose="020B0503020204020204" pitchFamily="34" charset="0"/>
              </a:defRPr>
            </a:lvl2pPr>
            <a:lvl3pPr marL="896938" indent="-179388">
              <a:buSzPct val="90000"/>
              <a:buFont typeface="Wingdings" pitchFamily="2" charset="2"/>
              <a:buChar char="§"/>
              <a:tabLst/>
              <a:defRPr>
                <a:latin typeface="Corbel" panose="020B0503020204020204" pitchFamily="34" charset="0"/>
              </a:defRPr>
            </a:lvl3pPr>
            <a:lvl4pPr marL="454025" indent="-274638">
              <a:buFont typeface="Courier New" panose="02070309020205020404" pitchFamily="49" charset="0"/>
              <a:buChar char="o"/>
              <a:tabLst/>
              <a:defRPr>
                <a:latin typeface="Corbel" panose="020B0503020204020204" pitchFamily="34" charset="0"/>
              </a:defRPr>
            </a:lvl4pPr>
            <a:lvl5pPr marL="454025" indent="-274638">
              <a:buFont typeface="Courier New" panose="02070309020205020404" pitchFamily="49" charset="0"/>
              <a:buChar char="o"/>
              <a:tabLst/>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ACB0FC8C-43DD-9D48-AFAC-3990C93373E6}"/>
              </a:ext>
            </a:extLst>
          </p:cNvPr>
          <p:cNvSpPr>
            <a:spLocks noGrp="1"/>
          </p:cNvSpPr>
          <p:nvPr>
            <p:ph type="sldNum" sz="quarter" idx="10"/>
          </p:nvPr>
        </p:nvSpPr>
        <p:spPr>
          <a:xfrm>
            <a:off x="7516375" y="6571538"/>
            <a:ext cx="1260661" cy="270767"/>
          </a:xfrm>
          <a:prstGeom prst="rect">
            <a:avLst/>
          </a:prstGeom>
        </p:spPr>
        <p:txBody>
          <a:bodyPr anchor="ctr" anchorCtr="0"/>
          <a:lstStyle>
            <a:lvl1pPr algn="r">
              <a:defRPr sz="1600" b="1" i="0">
                <a:solidFill>
                  <a:srgbClr val="0070C0"/>
                </a:solidFill>
                <a:latin typeface="Calibri" panose="020F0502020204030204" pitchFamily="34" charset="0"/>
                <a:ea typeface="Linux Libertine O Semibold" panose="02000503000000000000" pitchFamily="2" charset="0"/>
                <a:cs typeface="Calibri" panose="020F0502020204030204" pitchFamily="34" charset="0"/>
              </a:defRPr>
            </a:lvl1pPr>
          </a:lstStyle>
          <a:p>
            <a:fld id="{BE67019E-6B59-9444-A8F8-0CFAB6B6981D}" type="slidenum">
              <a:rPr lang="en-US" smtClean="0"/>
              <a:pPr/>
              <a:t>‹#›</a:t>
            </a:fld>
            <a:endParaRPr lang="en-US" dirty="0"/>
          </a:p>
        </p:txBody>
      </p:sp>
      <p:sp>
        <p:nvSpPr>
          <p:cNvPr id="2" name="TextBox 1">
            <a:extLst>
              <a:ext uri="{FF2B5EF4-FFF2-40B4-BE49-F238E27FC236}">
                <a16:creationId xmlns:a16="http://schemas.microsoft.com/office/drawing/2014/main" id="{DFF6FA9D-EFD2-1C4F-A541-91C2470A455F}"/>
              </a:ext>
            </a:extLst>
          </p:cNvPr>
          <p:cNvSpPr txBox="1"/>
          <p:nvPr userDrawn="1"/>
        </p:nvSpPr>
        <p:spPr>
          <a:xfrm>
            <a:off x="366963" y="6535300"/>
            <a:ext cx="2286000" cy="338554"/>
          </a:xfrm>
          <a:prstGeom prst="rect">
            <a:avLst/>
          </a:prstGeom>
          <a:noFill/>
        </p:spPr>
        <p:txBody>
          <a:bodyPr wrap="square" rtlCol="0">
            <a:spAutoFit/>
          </a:bodyPr>
          <a:lstStyle/>
          <a:p>
            <a:pPr algn="l"/>
            <a:r>
              <a:rPr lang="en-US" sz="1600" b="1" i="0" dirty="0">
                <a:solidFill>
                  <a:srgbClr val="0070C0"/>
                </a:solidFill>
                <a:latin typeface="Corbel" panose="020B0503020204020204" pitchFamily="34" charset="0"/>
                <a:ea typeface="Linux Libertine O Semibold" panose="02000503000000000000" pitchFamily="2" charset="0"/>
                <a:cs typeface="Calibri" panose="020F0502020204030204" pitchFamily="34" charset="0"/>
              </a:rPr>
              <a:t>Damla Senol Cali</a:t>
            </a:r>
          </a:p>
        </p:txBody>
      </p:sp>
      <p:pic>
        <p:nvPicPr>
          <p:cNvPr id="8" name="Picture 7">
            <a:extLst>
              <a:ext uri="{FF2B5EF4-FFF2-40B4-BE49-F238E27FC236}">
                <a16:creationId xmlns:a16="http://schemas.microsoft.com/office/drawing/2014/main" id="{E79E2B53-383E-8940-BBFE-5EBE570A07C9}"/>
              </a:ext>
            </a:extLst>
          </p:cNvPr>
          <p:cNvPicPr>
            <a:picLocks noChangeAspect="1"/>
          </p:cNvPicPr>
          <p:nvPr userDrawn="1"/>
        </p:nvPicPr>
        <p:blipFill>
          <a:blip r:embed="rId2"/>
          <a:stretch>
            <a:fillRect/>
          </a:stretch>
        </p:blipFill>
        <p:spPr>
          <a:xfrm>
            <a:off x="4045346" y="6554274"/>
            <a:ext cx="1053308" cy="311205"/>
          </a:xfrm>
          <a:prstGeom prst="rect">
            <a:avLst/>
          </a:prstGeom>
        </p:spPr>
      </p:pic>
    </p:spTree>
    <p:extLst>
      <p:ext uri="{BB962C8B-B14F-4D97-AF65-F5344CB8AC3E}">
        <p14:creationId xmlns:p14="http://schemas.microsoft.com/office/powerpoint/2010/main" val="123617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3A3EF56B-2326-4E43-9A56-37F643A747BE}"/>
              </a:ext>
            </a:extLst>
          </p:cNvPr>
          <p:cNvSpPr/>
          <p:nvPr userDrawn="1"/>
        </p:nvSpPr>
        <p:spPr>
          <a:xfrm flipV="1">
            <a:off x="462012" y="4366260"/>
            <a:ext cx="826569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1548F38-4271-374F-8F2F-F4933C041C58}"/>
              </a:ext>
            </a:extLst>
          </p:cNvPr>
          <p:cNvSpPr/>
          <p:nvPr userDrawn="1"/>
        </p:nvSpPr>
        <p:spPr>
          <a:xfrm>
            <a:off x="0" y="6403574"/>
            <a:ext cx="9144001" cy="480184"/>
          </a:xfrm>
          <a:prstGeom prst="rect">
            <a:avLst/>
          </a:prstGeom>
          <a:solidFill>
            <a:srgbClr val="75ABD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Tree>
    <p:extLst>
      <p:ext uri="{BB962C8B-B14F-4D97-AF65-F5344CB8AC3E}">
        <p14:creationId xmlns:p14="http://schemas.microsoft.com/office/powerpoint/2010/main" val="27179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762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62862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0144" y="6388833"/>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40484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8240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CD91F3D4-A4DB-CE42-BA95-FABA56D31263}" type="slidenum">
              <a:rPr lang="en-US" smtClean="0"/>
              <a:t>‹#›</a:t>
            </a:fld>
            <a:endParaRPr lang="en-US"/>
          </a:p>
        </p:txBody>
      </p:sp>
    </p:spTree>
    <p:extLst>
      <p:ext uri="{BB962C8B-B14F-4D97-AF65-F5344CB8AC3E}">
        <p14:creationId xmlns:p14="http://schemas.microsoft.com/office/powerpoint/2010/main" val="404571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a:prstGeom prst="rect">
            <a:avLst/>
          </a:prstGeo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11351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6536970"/>
            <a:ext cx="9144001" cy="370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
        <p:nvSpPr>
          <p:cNvPr id="9" name="Rectangle 8"/>
          <p:cNvSpPr/>
          <p:nvPr/>
        </p:nvSpPr>
        <p:spPr>
          <a:xfrm>
            <a:off x="366963" y="1006133"/>
            <a:ext cx="841007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66964" y="1138595"/>
            <a:ext cx="8410073" cy="531163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1">
            <a:extLst>
              <a:ext uri="{FF2B5EF4-FFF2-40B4-BE49-F238E27FC236}">
                <a16:creationId xmlns:a16="http://schemas.microsoft.com/office/drawing/2014/main" id="{9A79501A-6899-B540-BD7F-353D672C4F01}"/>
              </a:ext>
            </a:extLst>
          </p:cNvPr>
          <p:cNvSpPr>
            <a:spLocks noGrp="1"/>
          </p:cNvSpPr>
          <p:nvPr>
            <p:ph type="sldNum" sz="quarter" idx="4"/>
          </p:nvPr>
        </p:nvSpPr>
        <p:spPr>
          <a:xfrm>
            <a:off x="7516375" y="6567235"/>
            <a:ext cx="1260661" cy="270767"/>
          </a:xfrm>
          <a:prstGeom prst="rect">
            <a:avLst/>
          </a:prstGeom>
        </p:spPr>
        <p:txBody>
          <a:bodyPr anchor="ctr" anchorCtr="0"/>
          <a:lstStyle>
            <a:lvl1pPr algn="r">
              <a:defRPr sz="1600" b="1">
                <a:solidFill>
                  <a:schemeClr val="bg1"/>
                </a:solidFill>
                <a:latin typeface="Corbel" panose="020B0503020204020204" pitchFamily="34" charset="0"/>
                <a:cs typeface="Calibri" panose="020F0502020204030204" pitchFamily="34" charset="0"/>
              </a:defRPr>
            </a:lvl1pPr>
          </a:lstStyle>
          <a:p>
            <a:fld id="{BE67019E-6B59-9444-A8F8-0CFAB6B6981D}" type="slidenum">
              <a:rPr lang="en-US" smtClean="0"/>
              <a:pPr/>
              <a:t>‹#›</a:t>
            </a:fld>
            <a:endParaRPr lang="en-US" dirty="0"/>
          </a:p>
        </p:txBody>
      </p:sp>
      <p:sp>
        <p:nvSpPr>
          <p:cNvPr id="8" name="Title Placeholder 1">
            <a:extLst>
              <a:ext uri="{FF2B5EF4-FFF2-40B4-BE49-F238E27FC236}">
                <a16:creationId xmlns:a16="http://schemas.microsoft.com/office/drawing/2014/main" id="{B64D9AE9-2733-754F-86B9-8A69E05BAA3E}"/>
              </a:ext>
            </a:extLst>
          </p:cNvPr>
          <p:cNvSpPr>
            <a:spLocks noGrp="1"/>
          </p:cNvSpPr>
          <p:nvPr>
            <p:ph type="title"/>
          </p:nvPr>
        </p:nvSpPr>
        <p:spPr>
          <a:xfrm>
            <a:off x="366963" y="257434"/>
            <a:ext cx="8410073" cy="753467"/>
          </a:xfrm>
          <a:prstGeom prst="rect">
            <a:avLst/>
          </a:prstGeom>
        </p:spPr>
        <p:txBody>
          <a:bodyPr vert="horz" lIns="91440" tIns="45720" rIns="91440" bIns="45720" rtlCol="0" anchor="ctr" anchorCtr="0">
            <a:normAutofit/>
          </a:bodyPr>
          <a:lstStyle/>
          <a:p>
            <a:r>
              <a:rPr lang="en-US" dirty="0"/>
              <a:t>Click to edit Master title style</a:t>
            </a:r>
          </a:p>
        </p:txBody>
      </p:sp>
    </p:spTree>
    <p:extLst>
      <p:ext uri="{BB962C8B-B14F-4D97-AF65-F5344CB8AC3E}">
        <p14:creationId xmlns:p14="http://schemas.microsoft.com/office/powerpoint/2010/main" val="17663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100000"/>
        </a:lnSpc>
        <a:spcBef>
          <a:spcPct val="0"/>
        </a:spcBef>
        <a:buNone/>
        <a:defRPr sz="4800" kern="1200" spc="-50" baseline="0">
          <a:solidFill>
            <a:schemeClr val="accent1"/>
          </a:solidFill>
          <a:latin typeface="Corbel" panose="020B050302020402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senol@andrew.c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5.emf"/><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5.emf"/><Relationship Id="rId4" Type="http://schemas.openxmlformats.org/officeDocument/2006/relationships/image" Target="../media/image24.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5.emf"/><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38.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2.emf"/><Relationship Id="rId4" Type="http://schemas.openxmlformats.org/officeDocument/2006/relationships/image" Target="../media/image31.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2.emf"/><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3.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4.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5.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6.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enome.gov/about-genomics/fact-sheets/DNA-Sequencing-Costs-Dat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enome.gov/about-genomics/fact-sheets/DNA-Sequencing-Costs-Da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dsenol@andrew.cmu.edu"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2">
            <a:extLst>
              <a:ext uri="{FF2B5EF4-FFF2-40B4-BE49-F238E27FC236}">
                <a16:creationId xmlns:a16="http://schemas.microsoft.com/office/drawing/2014/main" id="{796CC445-E4A1-C147-83BA-30245FA13992}"/>
              </a:ext>
            </a:extLst>
          </p:cNvPr>
          <p:cNvSpPr>
            <a:spLocks noGrp="1"/>
          </p:cNvSpPr>
          <p:nvPr>
            <p:ph type="subTitle" idx="1"/>
          </p:nvPr>
        </p:nvSpPr>
        <p:spPr>
          <a:xfrm>
            <a:off x="283845" y="3861942"/>
            <a:ext cx="8576310" cy="3424714"/>
          </a:xfrm>
        </p:spPr>
        <p:txBody>
          <a:bodyPr>
            <a:normAutofit/>
          </a:bodyPr>
          <a:lstStyle/>
          <a:p>
            <a:pPr algn="ctr">
              <a:lnSpc>
                <a:spcPct val="105000"/>
              </a:lnSpc>
              <a:spcBef>
                <a:spcPts val="0"/>
              </a:spcBef>
              <a:spcAft>
                <a:spcPts val="0"/>
              </a:spcAft>
            </a:pPr>
            <a:r>
              <a:rPr lang="en-US" sz="3000" b="1" dirty="0">
                <a:solidFill>
                  <a:schemeClr val="tx1"/>
                </a:solidFill>
              </a:rPr>
              <a:t>Damla Senol Cali</a:t>
            </a:r>
            <a:endParaRPr lang="en-US" sz="3000" b="1" baseline="30000" dirty="0">
              <a:solidFill>
                <a:schemeClr val="tx1"/>
              </a:solidFill>
            </a:endParaRPr>
          </a:p>
          <a:p>
            <a:pPr algn="ctr">
              <a:lnSpc>
                <a:spcPct val="105000"/>
              </a:lnSpc>
              <a:spcBef>
                <a:spcPts val="0"/>
              </a:spcBef>
              <a:spcAft>
                <a:spcPts val="0"/>
              </a:spcAft>
            </a:pPr>
            <a:r>
              <a:rPr lang="en-US" sz="2300" dirty="0">
                <a:solidFill>
                  <a:schemeClr val="tx1"/>
                </a:solidFill>
              </a:rPr>
              <a:t>Carnegie Mellon University</a:t>
            </a:r>
          </a:p>
          <a:p>
            <a:pPr algn="ctr">
              <a:lnSpc>
                <a:spcPct val="105000"/>
              </a:lnSpc>
              <a:spcBef>
                <a:spcPts val="0"/>
              </a:spcBef>
              <a:spcAft>
                <a:spcPts val="0"/>
              </a:spcAft>
            </a:pPr>
            <a:r>
              <a:rPr lang="en-US" sz="2300" dirty="0"/>
              <a:t>(</a:t>
            </a:r>
            <a:r>
              <a:rPr lang="en-US" sz="2300" dirty="0">
                <a:solidFill>
                  <a:srgbClr val="0070C0"/>
                </a:solidFill>
                <a:hlinkClick r:id="rId3">
                  <a:extLst>
                    <a:ext uri="{A12FA001-AC4F-418D-AE19-62706E023703}">
                      <ahyp:hlinkClr xmlns:ahyp="http://schemas.microsoft.com/office/drawing/2018/hyperlinkcolor" val="tx"/>
                    </a:ext>
                  </a:extLst>
                </a:hlinkClick>
              </a:rPr>
              <a:t>dsenol@andrew.cmu.edu</a:t>
            </a:r>
            <a:r>
              <a:rPr lang="en-US" sz="2300" dirty="0"/>
              <a:t>)</a:t>
            </a:r>
          </a:p>
          <a:p>
            <a:pPr algn="ctr">
              <a:lnSpc>
                <a:spcPct val="105000"/>
              </a:lnSpc>
              <a:spcBef>
                <a:spcPts val="0"/>
              </a:spcBef>
              <a:spcAft>
                <a:spcPts val="0"/>
              </a:spcAft>
            </a:pPr>
            <a:endParaRPr lang="en-US" sz="2300" dirty="0"/>
          </a:p>
          <a:p>
            <a:pPr algn="ctr">
              <a:lnSpc>
                <a:spcPct val="105000"/>
              </a:lnSpc>
              <a:spcAft>
                <a:spcPts val="0"/>
              </a:spcAft>
            </a:pPr>
            <a:r>
              <a:rPr lang="en-US" sz="2800" dirty="0">
                <a:solidFill>
                  <a:schemeClr val="tx1"/>
                </a:solidFill>
                <a:latin typeface="Calibri" panose="020F0502020204030204" pitchFamily="34" charset="0"/>
              </a:rPr>
              <a:t>June 24, 2021</a:t>
            </a:r>
            <a:endParaRPr lang="en-US" sz="2800" dirty="0">
              <a:solidFill>
                <a:schemeClr val="tx1"/>
              </a:solidFill>
            </a:endParaRPr>
          </a:p>
          <a:p>
            <a:pPr algn="ctr">
              <a:lnSpc>
                <a:spcPct val="105000"/>
              </a:lnSpc>
              <a:spcBef>
                <a:spcPts val="0"/>
              </a:spcBef>
              <a:spcAft>
                <a:spcPts val="0"/>
              </a:spcAft>
            </a:pPr>
            <a:r>
              <a:rPr lang="en-US" sz="2800" i="1" dirty="0">
                <a:solidFill>
                  <a:schemeClr val="tx1"/>
                </a:solidFill>
              </a:rPr>
              <a:t>Job Talk</a:t>
            </a:r>
          </a:p>
          <a:p>
            <a:pPr algn="ctr">
              <a:lnSpc>
                <a:spcPct val="100000"/>
              </a:lnSpc>
              <a:spcBef>
                <a:spcPts val="0"/>
              </a:spcBef>
              <a:spcAft>
                <a:spcPts val="0"/>
              </a:spcAft>
            </a:pPr>
            <a:endParaRPr lang="en-US"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r">
              <a:lnSpc>
                <a:spcPct val="100000"/>
              </a:lnSpc>
              <a:spcBef>
                <a:spcPts val="0"/>
              </a:spcBef>
              <a:spcAft>
                <a:spcPts val="0"/>
              </a:spcAft>
            </a:pPr>
            <a:endParaRPr lang="en-US" dirty="0"/>
          </a:p>
          <a:p>
            <a:pPr algn="r">
              <a:lnSpc>
                <a:spcPct val="100000"/>
              </a:lnSpc>
              <a:spcBef>
                <a:spcPts val="0"/>
              </a:spcBef>
              <a:spcAft>
                <a:spcPts val="0"/>
              </a:spcAft>
            </a:pPr>
            <a:endParaRPr lang="en-US" dirty="0"/>
          </a:p>
        </p:txBody>
      </p:sp>
      <p:sp>
        <p:nvSpPr>
          <p:cNvPr id="49" name="Title 1">
            <a:extLst>
              <a:ext uri="{FF2B5EF4-FFF2-40B4-BE49-F238E27FC236}">
                <a16:creationId xmlns:a16="http://schemas.microsoft.com/office/drawing/2014/main" id="{D7BD3DAB-B726-A54A-870D-2B897B36D72A}"/>
              </a:ext>
            </a:extLst>
          </p:cNvPr>
          <p:cNvSpPr>
            <a:spLocks noGrp="1"/>
          </p:cNvSpPr>
          <p:nvPr>
            <p:ph type="ctrTitle"/>
          </p:nvPr>
        </p:nvSpPr>
        <p:spPr>
          <a:xfrm>
            <a:off x="0" y="-1"/>
            <a:ext cx="9144000" cy="3595607"/>
          </a:xfrm>
          <a:solidFill>
            <a:schemeClr val="accent2">
              <a:lumMod val="20000"/>
              <a:lumOff val="80000"/>
            </a:schemeClr>
          </a:solidFill>
        </p:spPr>
        <p:txBody>
          <a:bodyPr anchor="ctr" anchorCtr="0">
            <a:normAutofit/>
          </a:bodyPr>
          <a:lstStyle/>
          <a:p>
            <a:pPr algn="ctr">
              <a:lnSpc>
                <a:spcPct val="105000"/>
              </a:lnSpc>
            </a:pPr>
            <a:br>
              <a:rPr lang="en-US" sz="3600" b="1" dirty="0">
                <a:solidFill>
                  <a:srgbClr val="0070C0"/>
                </a:solidFill>
              </a:rPr>
            </a:br>
            <a:r>
              <a:rPr lang="en-US" sz="3600" b="1" dirty="0">
                <a:solidFill>
                  <a:srgbClr val="0070C0"/>
                </a:solidFill>
              </a:rPr>
              <a:t>Accelerating Genome Sequence Analysis via Efficient Hardware/Algorithm Co-Design</a:t>
            </a:r>
            <a:endParaRPr lang="en-US" sz="3500" dirty="0">
              <a:solidFill>
                <a:schemeClr val="accent1"/>
              </a:solidFill>
            </a:endParaRPr>
          </a:p>
        </p:txBody>
      </p:sp>
      <p:pic>
        <p:nvPicPr>
          <p:cNvPr id="44" name="Picture 43">
            <a:extLst>
              <a:ext uri="{FF2B5EF4-FFF2-40B4-BE49-F238E27FC236}">
                <a16:creationId xmlns:a16="http://schemas.microsoft.com/office/drawing/2014/main" id="{AFD88F3A-22B5-0541-830C-CE8C70F1D75D}"/>
              </a:ext>
            </a:extLst>
          </p:cNvPr>
          <p:cNvPicPr>
            <a:picLocks noChangeAspect="1"/>
          </p:cNvPicPr>
          <p:nvPr/>
        </p:nvPicPr>
        <p:blipFill>
          <a:blip r:embed="rId4"/>
          <a:stretch>
            <a:fillRect/>
          </a:stretch>
        </p:blipFill>
        <p:spPr>
          <a:xfrm>
            <a:off x="123987" y="128507"/>
            <a:ext cx="3043251" cy="565257"/>
          </a:xfrm>
          <a:prstGeom prst="rect">
            <a:avLst/>
          </a:prstGeom>
        </p:spPr>
      </p:pic>
      <p:pic>
        <p:nvPicPr>
          <p:cNvPr id="43" name="Picture 42">
            <a:extLst>
              <a:ext uri="{FF2B5EF4-FFF2-40B4-BE49-F238E27FC236}">
                <a16:creationId xmlns:a16="http://schemas.microsoft.com/office/drawing/2014/main" id="{89A24756-5F9E-F149-8DD6-2A66D2C5C0D4}"/>
              </a:ext>
            </a:extLst>
          </p:cNvPr>
          <p:cNvPicPr>
            <a:picLocks noChangeAspect="1"/>
          </p:cNvPicPr>
          <p:nvPr/>
        </p:nvPicPr>
        <p:blipFill>
          <a:blip r:embed="rId5"/>
          <a:stretch>
            <a:fillRect/>
          </a:stretch>
        </p:blipFill>
        <p:spPr>
          <a:xfrm>
            <a:off x="7363508" y="166424"/>
            <a:ext cx="1656505" cy="489422"/>
          </a:xfrm>
          <a:prstGeom prst="rect">
            <a:avLst/>
          </a:prstGeom>
        </p:spPr>
      </p:pic>
    </p:spTree>
    <p:extLst>
      <p:ext uri="{BB962C8B-B14F-4D97-AF65-F5344CB8AC3E}">
        <p14:creationId xmlns:p14="http://schemas.microsoft.com/office/powerpoint/2010/main" val="113081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C64C-BE82-B04D-9280-363D6D04897D}"/>
              </a:ext>
            </a:extLst>
          </p:cNvPr>
          <p:cNvSpPr>
            <a:spLocks noGrp="1"/>
          </p:cNvSpPr>
          <p:nvPr>
            <p:ph type="title"/>
          </p:nvPr>
        </p:nvSpPr>
        <p:spPr/>
        <p:txBody>
          <a:bodyPr>
            <a:normAutofit fontScale="90000"/>
          </a:bodyPr>
          <a:lstStyle/>
          <a:p>
            <a:r>
              <a:rPr lang="en-US" dirty="0"/>
              <a:t>Our Goal &amp; Approach</a:t>
            </a:r>
          </a:p>
        </p:txBody>
      </p:sp>
      <p:sp>
        <p:nvSpPr>
          <p:cNvPr id="3" name="Content Placeholder 2">
            <a:extLst>
              <a:ext uri="{FF2B5EF4-FFF2-40B4-BE49-F238E27FC236}">
                <a16:creationId xmlns:a16="http://schemas.microsoft.com/office/drawing/2014/main" id="{87BCF8FF-2511-234A-BEF9-CECFC8166337}"/>
              </a:ext>
            </a:extLst>
          </p:cNvPr>
          <p:cNvSpPr>
            <a:spLocks noGrp="1"/>
          </p:cNvSpPr>
          <p:nvPr>
            <p:ph idx="1"/>
          </p:nvPr>
        </p:nvSpPr>
        <p:spPr/>
        <p:txBody>
          <a:bodyPr>
            <a:normAutofit/>
          </a:bodyPr>
          <a:lstStyle/>
          <a:p>
            <a:pPr marL="587375" indent="-401638">
              <a:lnSpc>
                <a:spcPct val="110000"/>
              </a:lnSpc>
              <a:spcBef>
                <a:spcPts val="0"/>
              </a:spcBef>
              <a:spcAft>
                <a:spcPts val="0"/>
              </a:spcAft>
              <a:buSzPct val="80000"/>
            </a:pPr>
            <a:r>
              <a:rPr lang="en-US" sz="2500" b="1" dirty="0">
                <a:solidFill>
                  <a:schemeClr val="tx1"/>
                </a:solidFill>
              </a:rPr>
              <a:t>Our Goal: </a:t>
            </a:r>
          </a:p>
          <a:p>
            <a:pPr marL="635000" indent="0">
              <a:lnSpc>
                <a:spcPct val="110000"/>
              </a:lnSpc>
              <a:spcBef>
                <a:spcPts val="0"/>
              </a:spcBef>
              <a:spcAft>
                <a:spcPts val="0"/>
              </a:spcAft>
              <a:buNone/>
            </a:pPr>
            <a:r>
              <a:rPr lang="en-US" sz="2500" dirty="0">
                <a:solidFill>
                  <a:schemeClr val="tx1"/>
                </a:solidFill>
              </a:rPr>
              <a:t>Accelerating genome sequence analysis by </a:t>
            </a:r>
            <a:r>
              <a:rPr lang="en-US" sz="2500" b="1" dirty="0">
                <a:solidFill>
                  <a:schemeClr val="tx1"/>
                </a:solidFill>
              </a:rPr>
              <a:t>efficient hardware/algorithm co-design</a:t>
            </a:r>
          </a:p>
          <a:p>
            <a:pPr marL="635000" indent="0">
              <a:lnSpc>
                <a:spcPct val="110000"/>
              </a:lnSpc>
              <a:spcBef>
                <a:spcPts val="0"/>
              </a:spcBef>
              <a:spcAft>
                <a:spcPts val="0"/>
              </a:spcAft>
              <a:buNone/>
            </a:pPr>
            <a:endParaRPr lang="en-US" sz="2500" dirty="0"/>
          </a:p>
          <a:p>
            <a:pPr marL="587375" indent="-401638">
              <a:lnSpc>
                <a:spcPct val="110000"/>
              </a:lnSpc>
              <a:spcBef>
                <a:spcPts val="0"/>
              </a:spcBef>
              <a:spcAft>
                <a:spcPts val="0"/>
              </a:spcAft>
              <a:buSzPct val="80000"/>
            </a:pPr>
            <a:r>
              <a:rPr lang="en-US" sz="2500" b="1" dirty="0">
                <a:solidFill>
                  <a:schemeClr val="tx1"/>
                </a:solidFill>
              </a:rPr>
              <a:t>Our Approach:</a:t>
            </a:r>
          </a:p>
          <a:p>
            <a:pPr marL="1068388" lvl="1" indent="-481013">
              <a:lnSpc>
                <a:spcPct val="110000"/>
              </a:lnSpc>
              <a:spcBef>
                <a:spcPts val="0"/>
              </a:spcBef>
              <a:spcAft>
                <a:spcPts val="0"/>
              </a:spcAft>
              <a:buClr>
                <a:srgbClr val="0070C0"/>
              </a:buClr>
              <a:buSzPct val="100000"/>
              <a:buAutoNum type="arabicParenBoth"/>
            </a:pPr>
            <a:r>
              <a:rPr lang="en-US" sz="2500" dirty="0">
                <a:solidFill>
                  <a:schemeClr val="tx1"/>
                </a:solidFill>
              </a:rPr>
              <a:t>Analyze the </a:t>
            </a:r>
            <a:r>
              <a:rPr lang="en-US" sz="2500" dirty="0">
                <a:solidFill>
                  <a:srgbClr val="FE6200"/>
                </a:solidFill>
              </a:rPr>
              <a:t>multiple steps </a:t>
            </a:r>
            <a:r>
              <a:rPr lang="en-US" sz="2500" dirty="0">
                <a:solidFill>
                  <a:schemeClr val="tx1"/>
                </a:solidFill>
              </a:rPr>
              <a:t>and the </a:t>
            </a:r>
            <a:r>
              <a:rPr lang="en-US" sz="2500" dirty="0">
                <a:solidFill>
                  <a:srgbClr val="FE6200"/>
                </a:solidFill>
              </a:rPr>
              <a:t>associated tools </a:t>
            </a:r>
            <a:r>
              <a:rPr lang="en-US" sz="2500" dirty="0">
                <a:solidFill>
                  <a:schemeClr val="tx1"/>
                </a:solidFill>
              </a:rPr>
              <a:t>in the genome sequence analysis pipeline,</a:t>
            </a:r>
          </a:p>
          <a:p>
            <a:pPr marL="1068388" lvl="1" indent="-481013">
              <a:lnSpc>
                <a:spcPct val="110000"/>
              </a:lnSpc>
              <a:spcBef>
                <a:spcPts val="0"/>
              </a:spcBef>
              <a:spcAft>
                <a:spcPts val="0"/>
              </a:spcAft>
              <a:buClr>
                <a:srgbClr val="0070C0"/>
              </a:buClr>
              <a:buSzPct val="100000"/>
              <a:buAutoNum type="arabicParenBoth"/>
            </a:pPr>
            <a:r>
              <a:rPr lang="en-US" sz="2500" dirty="0">
                <a:solidFill>
                  <a:schemeClr val="tx1"/>
                </a:solidFill>
              </a:rPr>
              <a:t>Expose the </a:t>
            </a:r>
            <a:r>
              <a:rPr lang="en-US" sz="2500" dirty="0">
                <a:solidFill>
                  <a:srgbClr val="C00000"/>
                </a:solidFill>
              </a:rPr>
              <a:t>tradeoffs</a:t>
            </a:r>
            <a:r>
              <a:rPr lang="en-US" sz="2500" dirty="0">
                <a:solidFill>
                  <a:schemeClr val="tx1"/>
                </a:solidFill>
              </a:rPr>
              <a:t> between accuracy, performance, memory usage and scalability, and </a:t>
            </a:r>
          </a:p>
          <a:p>
            <a:pPr marL="1068388" lvl="1" indent="-481013">
              <a:lnSpc>
                <a:spcPct val="110000"/>
              </a:lnSpc>
              <a:spcBef>
                <a:spcPts val="0"/>
              </a:spcBef>
              <a:spcAft>
                <a:spcPts val="0"/>
              </a:spcAft>
              <a:buClr>
                <a:srgbClr val="0070C0"/>
              </a:buClr>
              <a:buSzPct val="100000"/>
              <a:buAutoNum type="arabicParenBoth"/>
            </a:pPr>
            <a:r>
              <a:rPr lang="en-US" sz="2500" dirty="0">
                <a:solidFill>
                  <a:schemeClr val="tx1"/>
                </a:solidFill>
              </a:rPr>
              <a:t>Co-design </a:t>
            </a:r>
            <a:r>
              <a:rPr lang="en-US" sz="2500" dirty="0">
                <a:solidFill>
                  <a:srgbClr val="00B050"/>
                </a:solidFill>
              </a:rPr>
              <a:t>fast and efficient algorithms </a:t>
            </a:r>
            <a:r>
              <a:rPr lang="en-US" sz="2500" dirty="0">
                <a:solidFill>
                  <a:schemeClr val="tx1"/>
                </a:solidFill>
              </a:rPr>
              <a:t>along with </a:t>
            </a:r>
            <a:r>
              <a:rPr lang="en-US" sz="2500" dirty="0">
                <a:solidFill>
                  <a:srgbClr val="00B050"/>
                </a:solidFill>
              </a:rPr>
              <a:t>scalable and energy-efficient customized hardware accelerators </a:t>
            </a:r>
            <a:r>
              <a:rPr lang="en-US" sz="2500" dirty="0">
                <a:solidFill>
                  <a:schemeClr val="tx1"/>
                </a:solidFill>
              </a:rPr>
              <a:t>for the key bottleneck steps of the pipeline</a:t>
            </a:r>
          </a:p>
        </p:txBody>
      </p:sp>
      <p:sp>
        <p:nvSpPr>
          <p:cNvPr id="5" name="Slide Number Placeholder 4">
            <a:extLst>
              <a:ext uri="{FF2B5EF4-FFF2-40B4-BE49-F238E27FC236}">
                <a16:creationId xmlns:a16="http://schemas.microsoft.com/office/drawing/2014/main" id="{2FC67C4B-2FC8-1C40-BE5F-10F79F785EF9}"/>
              </a:ext>
            </a:extLst>
          </p:cNvPr>
          <p:cNvSpPr>
            <a:spLocks noGrp="1"/>
          </p:cNvSpPr>
          <p:nvPr>
            <p:ph type="sldNum" sz="quarter" idx="10"/>
          </p:nvPr>
        </p:nvSpPr>
        <p:spPr/>
        <p:txBody>
          <a:bodyPr/>
          <a:lstStyle/>
          <a:p>
            <a:fld id="{BE67019E-6B59-9444-A8F8-0CFAB6B6981D}" type="slidenum">
              <a:rPr lang="en-US" smtClean="0"/>
              <a:pPr/>
              <a:t>10</a:t>
            </a:fld>
            <a:endParaRPr lang="en-US" dirty="0"/>
          </a:p>
        </p:txBody>
      </p:sp>
    </p:spTree>
    <p:extLst>
      <p:ext uri="{BB962C8B-B14F-4D97-AF65-F5344CB8AC3E}">
        <p14:creationId xmlns:p14="http://schemas.microsoft.com/office/powerpoint/2010/main" val="26040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70F9-EA31-D14C-A94F-4208A379F94D}"/>
              </a:ext>
            </a:extLst>
          </p:cNvPr>
          <p:cNvSpPr>
            <a:spLocks noGrp="1"/>
          </p:cNvSpPr>
          <p:nvPr>
            <p:ph type="title"/>
          </p:nvPr>
        </p:nvSpPr>
        <p:spPr/>
        <p:txBody>
          <a:bodyPr>
            <a:normAutofit fontScale="90000"/>
          </a:bodyPr>
          <a:lstStyle/>
          <a:p>
            <a:r>
              <a:rPr lang="en-US" dirty="0"/>
              <a:t>Outline</a:t>
            </a:r>
          </a:p>
        </p:txBody>
      </p:sp>
      <p:sp>
        <p:nvSpPr>
          <p:cNvPr id="4" name="Slide Number Placeholder 3">
            <a:extLst>
              <a:ext uri="{FF2B5EF4-FFF2-40B4-BE49-F238E27FC236}">
                <a16:creationId xmlns:a16="http://schemas.microsoft.com/office/drawing/2014/main" id="{EDFCB8F0-652E-BF42-913F-CFF992B3F8FF}"/>
              </a:ext>
            </a:extLst>
          </p:cNvPr>
          <p:cNvSpPr>
            <a:spLocks noGrp="1"/>
          </p:cNvSpPr>
          <p:nvPr>
            <p:ph type="sldNum" sz="quarter" idx="10"/>
          </p:nvPr>
        </p:nvSpPr>
        <p:spPr/>
        <p:txBody>
          <a:bodyPr/>
          <a:lstStyle/>
          <a:p>
            <a:fld id="{BE67019E-6B59-9444-A8F8-0CFAB6B6981D}" type="slidenum">
              <a:rPr lang="en-US" smtClean="0"/>
              <a:pPr/>
              <a:t>11</a:t>
            </a:fld>
            <a:endParaRPr lang="en-US" dirty="0"/>
          </a:p>
        </p:txBody>
      </p:sp>
      <p:sp>
        <p:nvSpPr>
          <p:cNvPr id="14" name="TextBox 13">
            <a:extLst>
              <a:ext uri="{FF2B5EF4-FFF2-40B4-BE49-F238E27FC236}">
                <a16:creationId xmlns:a16="http://schemas.microsoft.com/office/drawing/2014/main" id="{AC69D097-FD90-3A49-9D4A-DFDA7E1AE873}"/>
              </a:ext>
            </a:extLst>
          </p:cNvPr>
          <p:cNvSpPr txBox="1"/>
          <p:nvPr/>
        </p:nvSpPr>
        <p:spPr>
          <a:xfrm>
            <a:off x="1059868" y="1254410"/>
            <a:ext cx="7024255" cy="868856"/>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a:latin typeface="Corbel" panose="020B0503020204020204" pitchFamily="34" charset="0"/>
                <a:cs typeface="Calibri" panose="020F0502020204030204" pitchFamily="34" charset="0"/>
              </a:rPr>
              <a:t>Bottleneck analysis of long read assembly</a:t>
            </a:r>
          </a:p>
          <a:p>
            <a:pPr algn="ctr">
              <a:spcBef>
                <a:spcPts val="600"/>
              </a:spcBef>
            </a:pPr>
            <a:r>
              <a:rPr lang="en-US" b="1" dirty="0">
                <a:solidFill>
                  <a:srgbClr val="0070C0"/>
                </a:solidFill>
                <a:latin typeface="Corbel" panose="020B0503020204020204" pitchFamily="34" charset="0"/>
                <a:cs typeface="Calibri" panose="020F0502020204030204" pitchFamily="34" charset="0"/>
              </a:rPr>
              <a:t>[Briefings in Bioinformatics, </a:t>
            </a:r>
            <a:r>
              <a:rPr lang="en-US" b="1" dirty="0">
                <a:solidFill>
                  <a:srgbClr val="0070C0"/>
                </a:solidFill>
                <a:latin typeface="Calibri" panose="020F0502020204030204" pitchFamily="34" charset="0"/>
                <a:cs typeface="Calibri" panose="020F0502020204030204" pitchFamily="34" charset="0"/>
              </a:rPr>
              <a:t>2018</a:t>
            </a:r>
            <a:r>
              <a:rPr lang="en-US" b="1" dirty="0">
                <a:solidFill>
                  <a:srgbClr val="0070C0"/>
                </a:solidFill>
                <a:latin typeface="Corbel" panose="020B0503020204020204" pitchFamily="34" charset="0"/>
                <a:cs typeface="Calibri" panose="020F0502020204030204" pitchFamily="34" charset="0"/>
              </a:rPr>
              <a:t>]</a:t>
            </a:r>
            <a:r>
              <a:rPr lang="en-US" sz="2200" dirty="0">
                <a:latin typeface="Corbel" panose="020B0503020204020204" pitchFamily="34" charset="0"/>
                <a:cs typeface="Calibri" panose="020F0502020204030204" pitchFamily="34" charset="0"/>
              </a:rPr>
              <a:t> </a:t>
            </a:r>
          </a:p>
        </p:txBody>
      </p:sp>
      <p:sp>
        <p:nvSpPr>
          <p:cNvPr id="15" name="TextBox 14">
            <a:extLst>
              <a:ext uri="{FF2B5EF4-FFF2-40B4-BE49-F238E27FC236}">
                <a16:creationId xmlns:a16="http://schemas.microsoft.com/office/drawing/2014/main" id="{309F112B-D0EF-484C-9781-BF71215A1EAD}"/>
              </a:ext>
            </a:extLst>
          </p:cNvPr>
          <p:cNvSpPr txBox="1"/>
          <p:nvPr/>
        </p:nvSpPr>
        <p:spPr>
          <a:xfrm>
            <a:off x="1059868" y="2322082"/>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a:latin typeface="Corbel" panose="020B0503020204020204" pitchFamily="34" charset="0"/>
                <a:cs typeface="Calibri" panose="020F0502020204030204" pitchFamily="34" charset="0"/>
              </a:rPr>
              <a:t>GenASM: Approximate string matching framework </a:t>
            </a:r>
          </a:p>
          <a:p>
            <a:pPr algn="ctr"/>
            <a:r>
              <a:rPr lang="en-US" sz="2200" dirty="0">
                <a:latin typeface="Corbel" panose="020B0503020204020204" pitchFamily="34" charset="0"/>
                <a:cs typeface="Calibri" panose="020F0502020204030204" pitchFamily="34" charset="0"/>
              </a:rPr>
              <a:t>for genome sequence analysis</a:t>
            </a:r>
          </a:p>
          <a:p>
            <a:pPr algn="ctr">
              <a:spcBef>
                <a:spcPts val="600"/>
              </a:spcBef>
            </a:pPr>
            <a:r>
              <a:rPr lang="en-US" b="1" dirty="0">
                <a:solidFill>
                  <a:srgbClr val="0070C0"/>
                </a:solidFill>
                <a:latin typeface="Corbel" panose="020B0503020204020204" pitchFamily="34" charset="0"/>
                <a:cs typeface="Calibri" panose="020F0502020204030204" pitchFamily="34" charset="0"/>
              </a:rPr>
              <a:t>[MICRO </a:t>
            </a:r>
            <a:r>
              <a:rPr lang="en-US" b="1" dirty="0">
                <a:solidFill>
                  <a:srgbClr val="0070C0"/>
                </a:solidFill>
                <a:latin typeface="Calibri" panose="020F0502020204030204" pitchFamily="34" charset="0"/>
                <a:cs typeface="Calibri" panose="020F0502020204030204" pitchFamily="34" charset="0"/>
              </a:rPr>
              <a:t>2020</a:t>
            </a:r>
            <a:r>
              <a:rPr lang="en-US" b="1" dirty="0">
                <a:solidFill>
                  <a:srgbClr val="0070C0"/>
                </a:solidFill>
                <a:latin typeface="Corbel" panose="020B0503020204020204" pitchFamily="34" charset="0"/>
                <a:cs typeface="Calibri" panose="020F0502020204030204" pitchFamily="34" charset="0"/>
              </a:rPr>
              <a:t>]</a:t>
            </a:r>
            <a:r>
              <a:rPr lang="en-US" dirty="0">
                <a:latin typeface="Corbel" panose="020B050302020402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1FD8E323-8175-2842-9169-5F6176526376}"/>
              </a:ext>
            </a:extLst>
          </p:cNvPr>
          <p:cNvSpPr txBox="1"/>
          <p:nvPr/>
        </p:nvSpPr>
        <p:spPr>
          <a:xfrm>
            <a:off x="1059868" y="3717783"/>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err="1">
                <a:latin typeface="Corbel" panose="020B0503020204020204" pitchFamily="34" charset="0"/>
                <a:cs typeface="Calibri" panose="020F0502020204030204" pitchFamily="34" charset="0"/>
              </a:rPr>
              <a:t>BitMAc</a:t>
            </a:r>
            <a:r>
              <a:rPr lang="en-US" sz="2200" dirty="0">
                <a:latin typeface="Corbel" panose="020B0503020204020204" pitchFamily="34" charset="0"/>
                <a:cs typeface="Calibri" panose="020F0502020204030204" pitchFamily="34" charset="0"/>
              </a:rPr>
              <a:t>: </a:t>
            </a:r>
            <a:r>
              <a:rPr lang="en-US" sz="2200" dirty="0"/>
              <a:t>FPGA-based near-memory acceleration of  bitvector-based sequence alignment</a:t>
            </a:r>
          </a:p>
          <a:p>
            <a:pPr algn="ctr">
              <a:spcBef>
                <a:spcPts val="600"/>
              </a:spcBef>
            </a:pPr>
            <a:r>
              <a:rPr lang="en-US" b="1" dirty="0">
                <a:solidFill>
                  <a:srgbClr val="0070C0"/>
                </a:solidFill>
                <a:latin typeface="Corbel" panose="020B0503020204020204" pitchFamily="34" charset="0"/>
                <a:cs typeface="Calibri" panose="020F0502020204030204" pitchFamily="34" charset="0"/>
              </a:rPr>
              <a:t>[Ongoing]</a:t>
            </a:r>
            <a:r>
              <a:rPr lang="en-US" dirty="0">
                <a:latin typeface="Corbel" panose="020B0503020204020204" pitchFamily="34" charset="0"/>
                <a:cs typeface="Calibri" panose="020F0502020204030204" pitchFamily="34" charset="0"/>
              </a:rPr>
              <a:t> </a:t>
            </a:r>
          </a:p>
        </p:txBody>
      </p:sp>
      <p:sp>
        <p:nvSpPr>
          <p:cNvPr id="11" name="TextBox 10">
            <a:extLst>
              <a:ext uri="{FF2B5EF4-FFF2-40B4-BE49-F238E27FC236}">
                <a16:creationId xmlns:a16="http://schemas.microsoft.com/office/drawing/2014/main" id="{D0691FF2-94DE-CE40-B905-C781DEC340B5}"/>
              </a:ext>
            </a:extLst>
          </p:cNvPr>
          <p:cNvSpPr txBox="1"/>
          <p:nvPr/>
        </p:nvSpPr>
        <p:spPr>
          <a:xfrm>
            <a:off x="1059867" y="5113484"/>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err="1">
                <a:latin typeface="Corbel" panose="020B0503020204020204" pitchFamily="34" charset="0"/>
                <a:cs typeface="Calibri" panose="020F0502020204030204" pitchFamily="34" charset="0"/>
              </a:rPr>
              <a:t>GenGraph</a:t>
            </a:r>
            <a:r>
              <a:rPr lang="en-US" sz="2200" dirty="0">
                <a:latin typeface="Corbel" panose="020B0503020204020204" pitchFamily="34" charset="0"/>
                <a:cs typeface="Calibri" panose="020F0502020204030204" pitchFamily="34" charset="0"/>
              </a:rPr>
              <a:t>: </a:t>
            </a:r>
            <a:r>
              <a:rPr lang="en-US" sz="2200" dirty="0"/>
              <a:t>Hardware acceleration framework </a:t>
            </a:r>
          </a:p>
          <a:p>
            <a:pPr algn="ctr"/>
            <a:r>
              <a:rPr lang="en-US" sz="2200" dirty="0"/>
              <a:t>for sequence-to-graph mapping </a:t>
            </a:r>
          </a:p>
          <a:p>
            <a:pPr algn="ctr">
              <a:spcBef>
                <a:spcPts val="600"/>
              </a:spcBef>
            </a:pPr>
            <a:r>
              <a:rPr lang="en-US" b="1" dirty="0">
                <a:solidFill>
                  <a:srgbClr val="0070C0"/>
                </a:solidFill>
                <a:latin typeface="Corbel" panose="020B0503020204020204" pitchFamily="34" charset="0"/>
                <a:cs typeface="Calibri" panose="020F0502020204030204" pitchFamily="34" charset="0"/>
              </a:rPr>
              <a:t>[Ongoing]</a:t>
            </a:r>
            <a:r>
              <a:rPr lang="en-US" dirty="0">
                <a:latin typeface="Corbel" panose="020B0503020204020204" pitchFamily="34" charset="0"/>
                <a:cs typeface="Calibri" panose="020F0502020204030204" pitchFamily="34" charset="0"/>
              </a:rPr>
              <a:t> </a:t>
            </a:r>
          </a:p>
        </p:txBody>
      </p:sp>
    </p:spTree>
    <p:extLst>
      <p:ext uri="{BB962C8B-B14F-4D97-AF65-F5344CB8AC3E}">
        <p14:creationId xmlns:p14="http://schemas.microsoft.com/office/powerpoint/2010/main" val="328128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70F9-EA31-D14C-A94F-4208A379F94D}"/>
              </a:ext>
            </a:extLst>
          </p:cNvPr>
          <p:cNvSpPr>
            <a:spLocks noGrp="1"/>
          </p:cNvSpPr>
          <p:nvPr>
            <p:ph type="title"/>
          </p:nvPr>
        </p:nvSpPr>
        <p:spPr/>
        <p:txBody>
          <a:bodyPr>
            <a:normAutofit fontScale="90000"/>
          </a:bodyPr>
          <a:lstStyle/>
          <a:p>
            <a:r>
              <a:rPr lang="en-US" dirty="0"/>
              <a:t>Outline</a:t>
            </a:r>
          </a:p>
        </p:txBody>
      </p:sp>
      <p:sp>
        <p:nvSpPr>
          <p:cNvPr id="4" name="Slide Number Placeholder 3">
            <a:extLst>
              <a:ext uri="{FF2B5EF4-FFF2-40B4-BE49-F238E27FC236}">
                <a16:creationId xmlns:a16="http://schemas.microsoft.com/office/drawing/2014/main" id="{EDFCB8F0-652E-BF42-913F-CFF992B3F8FF}"/>
              </a:ext>
            </a:extLst>
          </p:cNvPr>
          <p:cNvSpPr>
            <a:spLocks noGrp="1"/>
          </p:cNvSpPr>
          <p:nvPr>
            <p:ph type="sldNum" sz="quarter" idx="10"/>
          </p:nvPr>
        </p:nvSpPr>
        <p:spPr/>
        <p:txBody>
          <a:bodyPr/>
          <a:lstStyle/>
          <a:p>
            <a:fld id="{BE67019E-6B59-9444-A8F8-0CFAB6B6981D}" type="slidenum">
              <a:rPr lang="en-US" smtClean="0"/>
              <a:pPr/>
              <a:t>12</a:t>
            </a:fld>
            <a:endParaRPr lang="en-US" dirty="0"/>
          </a:p>
        </p:txBody>
      </p:sp>
      <p:sp>
        <p:nvSpPr>
          <p:cNvPr id="14" name="TextBox 13">
            <a:extLst>
              <a:ext uri="{FF2B5EF4-FFF2-40B4-BE49-F238E27FC236}">
                <a16:creationId xmlns:a16="http://schemas.microsoft.com/office/drawing/2014/main" id="{AC69D097-FD90-3A49-9D4A-DFDA7E1AE873}"/>
              </a:ext>
            </a:extLst>
          </p:cNvPr>
          <p:cNvSpPr txBox="1"/>
          <p:nvPr/>
        </p:nvSpPr>
        <p:spPr>
          <a:xfrm>
            <a:off x="1059868" y="1254410"/>
            <a:ext cx="7024255" cy="868856"/>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a:latin typeface="Corbel" panose="020B0503020204020204" pitchFamily="34" charset="0"/>
                <a:cs typeface="Calibri" panose="020F0502020204030204" pitchFamily="34" charset="0"/>
              </a:rPr>
              <a:t>Bottleneck analysis of long read assembly</a:t>
            </a:r>
          </a:p>
          <a:p>
            <a:pPr algn="ctr">
              <a:spcBef>
                <a:spcPts val="600"/>
              </a:spcBef>
            </a:pPr>
            <a:r>
              <a:rPr lang="en-US" b="1" dirty="0">
                <a:solidFill>
                  <a:srgbClr val="0070C0"/>
                </a:solidFill>
                <a:latin typeface="Corbel" panose="020B0503020204020204" pitchFamily="34" charset="0"/>
                <a:cs typeface="Calibri" panose="020F0502020204030204" pitchFamily="34" charset="0"/>
              </a:rPr>
              <a:t>[Briefings in Bioinformatics, </a:t>
            </a:r>
            <a:r>
              <a:rPr lang="en-US" b="1" dirty="0">
                <a:solidFill>
                  <a:srgbClr val="0070C0"/>
                </a:solidFill>
                <a:latin typeface="Calibri" panose="020F0502020204030204" pitchFamily="34" charset="0"/>
                <a:cs typeface="Calibri" panose="020F0502020204030204" pitchFamily="34" charset="0"/>
              </a:rPr>
              <a:t>2018</a:t>
            </a:r>
            <a:r>
              <a:rPr lang="en-US" b="1" dirty="0">
                <a:solidFill>
                  <a:srgbClr val="0070C0"/>
                </a:solidFill>
                <a:latin typeface="Corbel" panose="020B0503020204020204" pitchFamily="34" charset="0"/>
                <a:cs typeface="Calibri" panose="020F0502020204030204" pitchFamily="34" charset="0"/>
              </a:rPr>
              <a:t>]</a:t>
            </a:r>
            <a:r>
              <a:rPr lang="en-US" sz="2200" dirty="0">
                <a:latin typeface="Corbel" panose="020B0503020204020204" pitchFamily="34" charset="0"/>
                <a:cs typeface="Calibri" panose="020F0502020204030204" pitchFamily="34" charset="0"/>
              </a:rPr>
              <a:t> </a:t>
            </a:r>
          </a:p>
        </p:txBody>
      </p:sp>
      <p:sp>
        <p:nvSpPr>
          <p:cNvPr id="15" name="TextBox 14">
            <a:extLst>
              <a:ext uri="{FF2B5EF4-FFF2-40B4-BE49-F238E27FC236}">
                <a16:creationId xmlns:a16="http://schemas.microsoft.com/office/drawing/2014/main" id="{309F112B-D0EF-484C-9781-BF71215A1EAD}"/>
              </a:ext>
            </a:extLst>
          </p:cNvPr>
          <p:cNvSpPr txBox="1"/>
          <p:nvPr/>
        </p:nvSpPr>
        <p:spPr>
          <a:xfrm>
            <a:off x="1059868" y="2322082"/>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p>
            <a:pPr algn="ctr"/>
            <a:r>
              <a:rPr lang="en-US" sz="2200" dirty="0">
                <a:solidFill>
                  <a:schemeClr val="bg1">
                    <a:lumMod val="50000"/>
                  </a:schemeClr>
                </a:solidFill>
                <a:latin typeface="Corbel" panose="020B0503020204020204" pitchFamily="34" charset="0"/>
                <a:cs typeface="Calibri" panose="020F0502020204030204" pitchFamily="34" charset="0"/>
              </a:rPr>
              <a:t>GenASM: Approximate string matching framework </a:t>
            </a:r>
          </a:p>
          <a:p>
            <a:pPr algn="ctr"/>
            <a:r>
              <a:rPr lang="en-US" sz="2200" dirty="0">
                <a:solidFill>
                  <a:schemeClr val="bg1">
                    <a:lumMod val="50000"/>
                  </a:schemeClr>
                </a:solidFill>
                <a:latin typeface="Corbel" panose="020B0503020204020204" pitchFamily="34" charset="0"/>
                <a:cs typeface="Calibri" panose="020F0502020204030204" pitchFamily="34" charset="0"/>
              </a:rPr>
              <a:t>for genome sequence analysis</a:t>
            </a:r>
          </a:p>
          <a:p>
            <a:pPr algn="ctr">
              <a:spcBef>
                <a:spcPts val="600"/>
              </a:spcBef>
            </a:pPr>
            <a:r>
              <a:rPr lang="en-US" b="1" dirty="0">
                <a:solidFill>
                  <a:schemeClr val="bg1">
                    <a:lumMod val="50000"/>
                  </a:schemeClr>
                </a:solidFill>
                <a:latin typeface="Corbel" panose="020B0503020204020204" pitchFamily="34" charset="0"/>
                <a:cs typeface="Calibri" panose="020F0502020204030204" pitchFamily="34" charset="0"/>
              </a:rPr>
              <a:t>[MICRO </a:t>
            </a:r>
            <a:r>
              <a:rPr lang="en-US" b="1" dirty="0">
                <a:solidFill>
                  <a:schemeClr val="bg1">
                    <a:lumMod val="50000"/>
                  </a:schemeClr>
                </a:solidFill>
                <a:latin typeface="Calibri" panose="020F0502020204030204" pitchFamily="34" charset="0"/>
                <a:cs typeface="Calibri" panose="020F0502020204030204" pitchFamily="34" charset="0"/>
              </a:rPr>
              <a:t>2020</a:t>
            </a:r>
            <a:r>
              <a:rPr lang="en-US" b="1" dirty="0">
                <a:solidFill>
                  <a:schemeClr val="bg1">
                    <a:lumMod val="50000"/>
                  </a:schemeClr>
                </a:solidFill>
                <a:latin typeface="Corbel" panose="020B0503020204020204" pitchFamily="34" charset="0"/>
                <a:cs typeface="Calibri" panose="020F0502020204030204" pitchFamily="34" charset="0"/>
              </a:rPr>
              <a:t>]</a:t>
            </a:r>
            <a:r>
              <a:rPr lang="en-US" dirty="0">
                <a:solidFill>
                  <a:schemeClr val="bg1">
                    <a:lumMod val="50000"/>
                  </a:schemeClr>
                </a:solidFill>
                <a:latin typeface="Corbel" panose="020B050302020402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1FD8E323-8175-2842-9169-5F6176526376}"/>
              </a:ext>
            </a:extLst>
          </p:cNvPr>
          <p:cNvSpPr txBox="1"/>
          <p:nvPr/>
        </p:nvSpPr>
        <p:spPr>
          <a:xfrm>
            <a:off x="1059868" y="3717783"/>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p>
            <a:pPr algn="ctr"/>
            <a:r>
              <a:rPr lang="en-US" sz="2200" dirty="0" err="1">
                <a:solidFill>
                  <a:schemeClr val="bg1">
                    <a:lumMod val="50000"/>
                  </a:schemeClr>
                </a:solidFill>
                <a:latin typeface="Corbel" panose="020B0503020204020204" pitchFamily="34" charset="0"/>
                <a:cs typeface="Calibri" panose="020F0502020204030204" pitchFamily="34" charset="0"/>
              </a:rPr>
              <a:t>BitMAc</a:t>
            </a:r>
            <a:r>
              <a:rPr lang="en-US" sz="2200" dirty="0">
                <a:solidFill>
                  <a:schemeClr val="bg1">
                    <a:lumMod val="50000"/>
                  </a:schemeClr>
                </a:solidFill>
                <a:latin typeface="Corbel" panose="020B0503020204020204" pitchFamily="34" charset="0"/>
                <a:cs typeface="Calibri" panose="020F0502020204030204" pitchFamily="34" charset="0"/>
              </a:rPr>
              <a:t>: </a:t>
            </a:r>
            <a:r>
              <a:rPr lang="en-US" sz="2200" dirty="0">
                <a:solidFill>
                  <a:schemeClr val="bg1">
                    <a:lumMod val="50000"/>
                  </a:schemeClr>
                </a:solidFill>
              </a:rPr>
              <a:t>FPGA-based near-memory acceleration of  bitvector-based sequence alignment</a:t>
            </a:r>
          </a:p>
          <a:p>
            <a:pPr algn="ctr">
              <a:spcBef>
                <a:spcPts val="600"/>
              </a:spcBef>
            </a:pPr>
            <a:r>
              <a:rPr lang="en-US" b="1" dirty="0">
                <a:solidFill>
                  <a:schemeClr val="bg1">
                    <a:lumMod val="50000"/>
                  </a:schemeClr>
                </a:solidFill>
                <a:latin typeface="Corbel" panose="020B0503020204020204" pitchFamily="34" charset="0"/>
                <a:cs typeface="Calibri" panose="020F0502020204030204" pitchFamily="34" charset="0"/>
              </a:rPr>
              <a:t>[Ongoing]</a:t>
            </a:r>
            <a:r>
              <a:rPr lang="en-US" dirty="0">
                <a:solidFill>
                  <a:schemeClr val="bg1">
                    <a:lumMod val="50000"/>
                  </a:schemeClr>
                </a:solidFill>
                <a:latin typeface="Corbel" panose="020B0503020204020204" pitchFamily="34" charset="0"/>
                <a:cs typeface="Calibri" panose="020F0502020204030204" pitchFamily="34" charset="0"/>
              </a:rPr>
              <a:t> </a:t>
            </a:r>
          </a:p>
        </p:txBody>
      </p:sp>
      <p:sp>
        <p:nvSpPr>
          <p:cNvPr id="11" name="TextBox 10">
            <a:extLst>
              <a:ext uri="{FF2B5EF4-FFF2-40B4-BE49-F238E27FC236}">
                <a16:creationId xmlns:a16="http://schemas.microsoft.com/office/drawing/2014/main" id="{D0691FF2-94DE-CE40-B905-C781DEC340B5}"/>
              </a:ext>
            </a:extLst>
          </p:cNvPr>
          <p:cNvSpPr txBox="1"/>
          <p:nvPr/>
        </p:nvSpPr>
        <p:spPr>
          <a:xfrm>
            <a:off x="1059867" y="5113484"/>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p>
            <a:pPr algn="ctr"/>
            <a:r>
              <a:rPr lang="en-US" sz="2200" dirty="0" err="1">
                <a:solidFill>
                  <a:schemeClr val="bg1">
                    <a:lumMod val="50000"/>
                  </a:schemeClr>
                </a:solidFill>
                <a:latin typeface="Corbel" panose="020B0503020204020204" pitchFamily="34" charset="0"/>
                <a:cs typeface="Calibri" panose="020F0502020204030204" pitchFamily="34" charset="0"/>
              </a:rPr>
              <a:t>GenGraph</a:t>
            </a:r>
            <a:r>
              <a:rPr lang="en-US" sz="2200" dirty="0">
                <a:solidFill>
                  <a:schemeClr val="bg1">
                    <a:lumMod val="50000"/>
                  </a:schemeClr>
                </a:solidFill>
                <a:latin typeface="Corbel" panose="020B0503020204020204" pitchFamily="34" charset="0"/>
                <a:cs typeface="Calibri" panose="020F0502020204030204" pitchFamily="34" charset="0"/>
              </a:rPr>
              <a:t>: </a:t>
            </a:r>
            <a:r>
              <a:rPr lang="en-US" sz="2200" dirty="0">
                <a:solidFill>
                  <a:schemeClr val="bg1">
                    <a:lumMod val="50000"/>
                  </a:schemeClr>
                </a:solidFill>
              </a:rPr>
              <a:t>Hardware acceleration framework </a:t>
            </a:r>
          </a:p>
          <a:p>
            <a:pPr algn="ctr"/>
            <a:r>
              <a:rPr lang="en-US" sz="2200" dirty="0">
                <a:solidFill>
                  <a:schemeClr val="bg1">
                    <a:lumMod val="50000"/>
                  </a:schemeClr>
                </a:solidFill>
              </a:rPr>
              <a:t>for sequence-to-graph mapping </a:t>
            </a:r>
          </a:p>
          <a:p>
            <a:pPr algn="ctr">
              <a:spcBef>
                <a:spcPts val="600"/>
              </a:spcBef>
            </a:pPr>
            <a:r>
              <a:rPr lang="en-US" b="1" dirty="0">
                <a:solidFill>
                  <a:schemeClr val="bg1">
                    <a:lumMod val="50000"/>
                  </a:schemeClr>
                </a:solidFill>
                <a:latin typeface="Corbel" panose="020B0503020204020204" pitchFamily="34" charset="0"/>
                <a:cs typeface="Calibri" panose="020F0502020204030204" pitchFamily="34" charset="0"/>
              </a:rPr>
              <a:t>[Ongoing]</a:t>
            </a:r>
            <a:r>
              <a:rPr lang="en-US" dirty="0">
                <a:solidFill>
                  <a:schemeClr val="bg1">
                    <a:lumMod val="50000"/>
                  </a:schemeClr>
                </a:solidFill>
                <a:latin typeface="Corbel" panose="020B0503020204020204" pitchFamily="34" charset="0"/>
                <a:cs typeface="Calibri" panose="020F0502020204030204" pitchFamily="34" charset="0"/>
              </a:rPr>
              <a:t> </a:t>
            </a:r>
          </a:p>
        </p:txBody>
      </p:sp>
    </p:spTree>
    <p:extLst>
      <p:ext uri="{BB962C8B-B14F-4D97-AF65-F5344CB8AC3E}">
        <p14:creationId xmlns:p14="http://schemas.microsoft.com/office/powerpoint/2010/main" val="252486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flipH="1">
            <a:off x="1620982" y="2371199"/>
            <a:ext cx="3097196" cy="254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18178" y="2371204"/>
            <a:ext cx="3097196" cy="254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0421" y="2645047"/>
            <a:ext cx="3703319" cy="892552"/>
          </a:xfrm>
          <a:prstGeom prst="rect">
            <a:avLst/>
          </a:prstGeom>
          <a:noFill/>
        </p:spPr>
        <p:txBody>
          <a:bodyPr wrap="square" rtlCol="0">
            <a:spAutoFit/>
          </a:bodyPr>
          <a:lstStyle/>
          <a:p>
            <a:pPr algn="ctr"/>
            <a:r>
              <a:rPr lang="en-US" b="1" dirty="0"/>
              <a:t>Read Mapping, </a:t>
            </a:r>
            <a:r>
              <a:rPr lang="en-US" sz="1600" dirty="0"/>
              <a:t>method of aligning the reads against the reference genome in order to </a:t>
            </a:r>
            <a:r>
              <a:rPr lang="en-US" sz="1600" b="1" dirty="0">
                <a:solidFill>
                  <a:srgbClr val="C00000"/>
                </a:solidFill>
              </a:rPr>
              <a:t>detect matches and variations.</a:t>
            </a:r>
            <a:r>
              <a:rPr lang="en-US" b="1" dirty="0">
                <a:solidFill>
                  <a:srgbClr val="C00000"/>
                </a:solidFill>
              </a:rPr>
              <a:t> </a:t>
            </a:r>
          </a:p>
        </p:txBody>
      </p:sp>
      <p:grpSp>
        <p:nvGrpSpPr>
          <p:cNvPr id="65" name="Group 64"/>
          <p:cNvGrpSpPr/>
          <p:nvPr/>
        </p:nvGrpSpPr>
        <p:grpSpPr>
          <a:xfrm>
            <a:off x="2843016" y="1439301"/>
            <a:ext cx="1562077" cy="338554"/>
            <a:chOff x="2188389" y="4545756"/>
            <a:chExt cx="1562077" cy="338554"/>
          </a:xfrm>
        </p:grpSpPr>
        <p:sp>
          <p:nvSpPr>
            <p:cNvPr id="66" name="Rectangle 65"/>
            <p:cNvSpPr/>
            <p:nvPr/>
          </p:nvSpPr>
          <p:spPr>
            <a:xfrm>
              <a:off x="2250608" y="4593349"/>
              <a:ext cx="1373688" cy="222956"/>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188389" y="4545756"/>
              <a:ext cx="1562077" cy="338554"/>
            </a:xfrm>
            <a:prstGeom prst="rect">
              <a:avLst/>
            </a:prstGeom>
            <a:noFill/>
          </p:spPr>
          <p:txBody>
            <a:bodyPr wrap="square" rtlCol="0">
              <a:spAutoFit/>
            </a:bodyPr>
            <a:lstStyle/>
            <a:p>
              <a:r>
                <a:rPr lang="en-US" sz="1600" b="1" dirty="0">
                  <a:solidFill>
                    <a:schemeClr val="bg1"/>
                  </a:solidFill>
                </a:rPr>
                <a:t>ACGTACCCCGT</a:t>
              </a:r>
            </a:p>
          </p:txBody>
        </p:sp>
      </p:grpSp>
      <p:grpSp>
        <p:nvGrpSpPr>
          <p:cNvPr id="68" name="Group 67"/>
          <p:cNvGrpSpPr/>
          <p:nvPr/>
        </p:nvGrpSpPr>
        <p:grpSpPr>
          <a:xfrm>
            <a:off x="4051404" y="1725959"/>
            <a:ext cx="1561509" cy="338554"/>
            <a:chOff x="3128483" y="5309496"/>
            <a:chExt cx="1561509" cy="338554"/>
          </a:xfrm>
        </p:grpSpPr>
        <p:sp>
          <p:nvSpPr>
            <p:cNvPr id="69" name="Rectangle 68"/>
            <p:cNvSpPr/>
            <p:nvPr/>
          </p:nvSpPr>
          <p:spPr>
            <a:xfrm>
              <a:off x="3203322" y="5362917"/>
              <a:ext cx="1375200" cy="223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3128483" y="5309496"/>
              <a:ext cx="1561509" cy="338554"/>
            </a:xfrm>
            <a:prstGeom prst="rect">
              <a:avLst/>
            </a:prstGeom>
            <a:noFill/>
          </p:spPr>
          <p:txBody>
            <a:bodyPr wrap="square" rtlCol="0">
              <a:spAutoFit/>
            </a:bodyPr>
            <a:lstStyle/>
            <a:p>
              <a:r>
                <a:rPr lang="en-US" sz="1600" b="1" dirty="0">
                  <a:solidFill>
                    <a:schemeClr val="bg1"/>
                  </a:solidFill>
                </a:rPr>
                <a:t>GATACACTGTG</a:t>
              </a:r>
            </a:p>
          </p:txBody>
        </p:sp>
      </p:grpSp>
      <p:grpSp>
        <p:nvGrpSpPr>
          <p:cNvPr id="71" name="Group 70"/>
          <p:cNvGrpSpPr/>
          <p:nvPr/>
        </p:nvGrpSpPr>
        <p:grpSpPr>
          <a:xfrm>
            <a:off x="5018321" y="1410560"/>
            <a:ext cx="1539765" cy="338554"/>
            <a:chOff x="4477482" y="4534478"/>
            <a:chExt cx="1539765" cy="338554"/>
          </a:xfrm>
        </p:grpSpPr>
        <p:sp>
          <p:nvSpPr>
            <p:cNvPr id="72" name="Rectangle 71"/>
            <p:cNvSpPr/>
            <p:nvPr/>
          </p:nvSpPr>
          <p:spPr>
            <a:xfrm>
              <a:off x="4541403" y="4588375"/>
              <a:ext cx="1375200" cy="223200"/>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4477482" y="4534478"/>
              <a:ext cx="1539765" cy="338554"/>
            </a:xfrm>
            <a:prstGeom prst="rect">
              <a:avLst/>
            </a:prstGeom>
            <a:noFill/>
          </p:spPr>
          <p:txBody>
            <a:bodyPr wrap="square" rtlCol="0">
              <a:spAutoFit/>
            </a:bodyPr>
            <a:lstStyle/>
            <a:p>
              <a:r>
                <a:rPr lang="en-US" sz="1600" b="1" dirty="0">
                  <a:solidFill>
                    <a:schemeClr val="bg1"/>
                  </a:solidFill>
                </a:rPr>
                <a:t>TTTTTTTAATT</a:t>
              </a:r>
            </a:p>
          </p:txBody>
        </p:sp>
      </p:grpSp>
      <p:grpSp>
        <p:nvGrpSpPr>
          <p:cNvPr id="74" name="Group 73"/>
          <p:cNvGrpSpPr/>
          <p:nvPr/>
        </p:nvGrpSpPr>
        <p:grpSpPr>
          <a:xfrm>
            <a:off x="2840933" y="2073962"/>
            <a:ext cx="1564160" cy="338554"/>
            <a:chOff x="3857124" y="4997083"/>
            <a:chExt cx="1564160" cy="338554"/>
          </a:xfrm>
        </p:grpSpPr>
        <p:sp>
          <p:nvSpPr>
            <p:cNvPr id="75" name="Rectangle 74"/>
            <p:cNvSpPr/>
            <p:nvPr/>
          </p:nvSpPr>
          <p:spPr>
            <a:xfrm>
              <a:off x="3938690" y="5047731"/>
              <a:ext cx="1375200" cy="223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857124" y="4997083"/>
              <a:ext cx="1564160" cy="338554"/>
            </a:xfrm>
            <a:prstGeom prst="rect">
              <a:avLst/>
            </a:prstGeom>
            <a:noFill/>
          </p:spPr>
          <p:txBody>
            <a:bodyPr wrap="square" rtlCol="0">
              <a:spAutoFit/>
            </a:bodyPr>
            <a:lstStyle/>
            <a:p>
              <a:r>
                <a:rPr lang="en-US" sz="1600" b="1" dirty="0">
                  <a:solidFill>
                    <a:schemeClr val="bg1"/>
                  </a:solidFill>
                </a:rPr>
                <a:t>CTAGGGACCTT</a:t>
              </a:r>
            </a:p>
          </p:txBody>
        </p:sp>
      </p:grpSp>
      <p:grpSp>
        <p:nvGrpSpPr>
          <p:cNvPr id="77" name="Group 76"/>
          <p:cNvGrpSpPr/>
          <p:nvPr/>
        </p:nvGrpSpPr>
        <p:grpSpPr>
          <a:xfrm>
            <a:off x="5054358" y="2066933"/>
            <a:ext cx="1658240" cy="338554"/>
            <a:chOff x="4551147" y="5294189"/>
            <a:chExt cx="1658240" cy="338554"/>
          </a:xfrm>
        </p:grpSpPr>
        <p:sp>
          <p:nvSpPr>
            <p:cNvPr id="78" name="Rectangle 77"/>
            <p:cNvSpPr/>
            <p:nvPr/>
          </p:nvSpPr>
          <p:spPr>
            <a:xfrm>
              <a:off x="4642047" y="5344410"/>
              <a:ext cx="1375200" cy="22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551147" y="5294189"/>
              <a:ext cx="1658240" cy="338554"/>
            </a:xfrm>
            <a:prstGeom prst="rect">
              <a:avLst/>
            </a:prstGeom>
            <a:noFill/>
          </p:spPr>
          <p:txBody>
            <a:bodyPr wrap="square" rtlCol="0">
              <a:spAutoFit/>
            </a:bodyPr>
            <a:lstStyle/>
            <a:p>
              <a:r>
                <a:rPr lang="en-US" sz="1600" b="1" dirty="0">
                  <a:solidFill>
                    <a:schemeClr val="bg1"/>
                  </a:solidFill>
                </a:rPr>
                <a:t>ACGACGTAGCT</a:t>
              </a:r>
            </a:p>
          </p:txBody>
        </p:sp>
      </p:grpSp>
      <p:grpSp>
        <p:nvGrpSpPr>
          <p:cNvPr id="80" name="Group 79"/>
          <p:cNvGrpSpPr/>
          <p:nvPr/>
        </p:nvGrpSpPr>
        <p:grpSpPr>
          <a:xfrm>
            <a:off x="5769842" y="1720086"/>
            <a:ext cx="1577052" cy="338554"/>
            <a:chOff x="5390191" y="5006202"/>
            <a:chExt cx="1577052" cy="338554"/>
          </a:xfrm>
        </p:grpSpPr>
        <p:sp>
          <p:nvSpPr>
            <p:cNvPr id="81" name="Rectangle 80"/>
            <p:cNvSpPr/>
            <p:nvPr/>
          </p:nvSpPr>
          <p:spPr>
            <a:xfrm>
              <a:off x="5473122" y="5071106"/>
              <a:ext cx="1375200" cy="223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5390191" y="5006202"/>
              <a:ext cx="1577052" cy="338554"/>
            </a:xfrm>
            <a:prstGeom prst="rect">
              <a:avLst/>
            </a:prstGeom>
            <a:noFill/>
          </p:spPr>
          <p:txBody>
            <a:bodyPr wrap="square" rtlCol="0">
              <a:spAutoFit/>
            </a:bodyPr>
            <a:lstStyle/>
            <a:p>
              <a:r>
                <a:rPr lang="en-US" sz="1600" b="1" dirty="0">
                  <a:solidFill>
                    <a:schemeClr val="bg1"/>
                  </a:solidFill>
                </a:rPr>
                <a:t>AAAAAAAAAA</a:t>
              </a:r>
            </a:p>
          </p:txBody>
        </p:sp>
      </p:grpSp>
      <p:grpSp>
        <p:nvGrpSpPr>
          <p:cNvPr id="83" name="Group 82"/>
          <p:cNvGrpSpPr/>
          <p:nvPr/>
        </p:nvGrpSpPr>
        <p:grpSpPr>
          <a:xfrm>
            <a:off x="2340812" y="1730518"/>
            <a:ext cx="1488373" cy="338554"/>
            <a:chOff x="2517296" y="5024271"/>
            <a:chExt cx="1488373" cy="338554"/>
          </a:xfrm>
        </p:grpSpPr>
        <p:sp>
          <p:nvSpPr>
            <p:cNvPr id="84" name="Rectangle 83"/>
            <p:cNvSpPr/>
            <p:nvPr/>
          </p:nvSpPr>
          <p:spPr>
            <a:xfrm>
              <a:off x="2582826" y="5074208"/>
              <a:ext cx="1375200" cy="223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2517296" y="5024271"/>
              <a:ext cx="1488373" cy="338554"/>
            </a:xfrm>
            <a:prstGeom prst="rect">
              <a:avLst/>
            </a:prstGeom>
            <a:noFill/>
          </p:spPr>
          <p:txBody>
            <a:bodyPr wrap="square" rtlCol="0">
              <a:spAutoFit/>
            </a:bodyPr>
            <a:lstStyle/>
            <a:p>
              <a:r>
                <a:rPr lang="en-US" sz="1600" b="1">
                  <a:solidFill>
                    <a:schemeClr val="bg1"/>
                  </a:solidFill>
                </a:rPr>
                <a:t>ACGAGCGGGT</a:t>
              </a:r>
              <a:endParaRPr lang="en-US" sz="1600" b="1" dirty="0">
                <a:solidFill>
                  <a:schemeClr val="bg1"/>
                </a:solidFill>
              </a:endParaRPr>
            </a:p>
          </p:txBody>
        </p:sp>
      </p:grpSp>
      <p:sp>
        <p:nvSpPr>
          <p:cNvPr id="51" name="TextBox 50"/>
          <p:cNvSpPr txBox="1"/>
          <p:nvPr/>
        </p:nvSpPr>
        <p:spPr>
          <a:xfrm>
            <a:off x="7955064" y="1738605"/>
            <a:ext cx="812697" cy="369332"/>
          </a:xfrm>
          <a:prstGeom prst="rect">
            <a:avLst/>
          </a:prstGeom>
          <a:noFill/>
        </p:spPr>
        <p:txBody>
          <a:bodyPr wrap="square" rtlCol="0">
            <a:spAutoFit/>
          </a:bodyPr>
          <a:lstStyle/>
          <a:p>
            <a:r>
              <a:rPr lang="en-US"/>
              <a:t>Reads</a:t>
            </a:r>
            <a:endParaRPr lang="en-US" dirty="0"/>
          </a:p>
        </p:txBody>
      </p:sp>
      <p:sp>
        <p:nvSpPr>
          <p:cNvPr id="52" name="Right Brace 51"/>
          <p:cNvSpPr/>
          <p:nvPr/>
        </p:nvSpPr>
        <p:spPr>
          <a:xfrm>
            <a:off x="7346894" y="1434027"/>
            <a:ext cx="652304" cy="97848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5282360" y="2638924"/>
            <a:ext cx="3605738" cy="861774"/>
          </a:xfrm>
          <a:prstGeom prst="rect">
            <a:avLst/>
          </a:prstGeom>
          <a:noFill/>
        </p:spPr>
        <p:txBody>
          <a:bodyPr wrap="square" rtlCol="0">
            <a:spAutoFit/>
          </a:bodyPr>
          <a:lstStyle/>
          <a:p>
            <a:pPr algn="ctr"/>
            <a:r>
              <a:rPr lang="en-US" b="1" i="1" dirty="0"/>
              <a:t>De novo</a:t>
            </a:r>
            <a:r>
              <a:rPr lang="en-US" b="1" dirty="0"/>
              <a:t> Assembly, </a:t>
            </a:r>
            <a:r>
              <a:rPr lang="en-US" sz="1600" dirty="0"/>
              <a:t>method of merging the reads in order to </a:t>
            </a:r>
            <a:r>
              <a:rPr lang="en-US" sz="1600" b="1" dirty="0">
                <a:solidFill>
                  <a:srgbClr val="C00000"/>
                </a:solidFill>
              </a:rPr>
              <a:t>construct</a:t>
            </a:r>
            <a:r>
              <a:rPr lang="en-US" sz="1600" dirty="0">
                <a:solidFill>
                  <a:srgbClr val="C00000"/>
                </a:solidFill>
              </a:rPr>
              <a:t> </a:t>
            </a:r>
            <a:r>
              <a:rPr lang="en-US" sz="1600" dirty="0"/>
              <a:t>the original sequence.</a:t>
            </a:r>
            <a:endParaRPr lang="en-US" sz="1600" b="1" dirty="0"/>
          </a:p>
        </p:txBody>
      </p:sp>
      <p:sp>
        <p:nvSpPr>
          <p:cNvPr id="34" name="Rectangle 33">
            <a:extLst>
              <a:ext uri="{FF2B5EF4-FFF2-40B4-BE49-F238E27FC236}">
                <a16:creationId xmlns:a16="http://schemas.microsoft.com/office/drawing/2014/main" id="{975DD671-195F-BE45-8AC5-24BF2E38251A}"/>
              </a:ext>
            </a:extLst>
          </p:cNvPr>
          <p:cNvSpPr/>
          <p:nvPr/>
        </p:nvSpPr>
        <p:spPr>
          <a:xfrm rot="5400000">
            <a:off x="2253236" y="4789498"/>
            <a:ext cx="2520000" cy="1440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5DBE31E-2AE8-824E-81D4-CEA02E0BA8AE}"/>
              </a:ext>
            </a:extLst>
          </p:cNvPr>
          <p:cNvSpPr txBox="1"/>
          <p:nvPr/>
        </p:nvSpPr>
        <p:spPr>
          <a:xfrm>
            <a:off x="3547629" y="5629099"/>
            <a:ext cx="914400" cy="492443"/>
          </a:xfrm>
          <a:prstGeom prst="rect">
            <a:avLst/>
          </a:prstGeom>
          <a:noFill/>
        </p:spPr>
        <p:txBody>
          <a:bodyPr wrap="square" rtlCol="0">
            <a:spAutoFit/>
          </a:bodyPr>
          <a:lstStyle/>
          <a:p>
            <a:r>
              <a:rPr lang="en-US" sz="1300" dirty="0"/>
              <a:t>Reference</a:t>
            </a:r>
          </a:p>
          <a:p>
            <a:r>
              <a:rPr lang="en-US" sz="1300" dirty="0"/>
              <a:t>Genome</a:t>
            </a:r>
          </a:p>
        </p:txBody>
      </p:sp>
      <p:sp>
        <p:nvSpPr>
          <p:cNvPr id="36" name="Rectangle 35">
            <a:extLst>
              <a:ext uri="{FF2B5EF4-FFF2-40B4-BE49-F238E27FC236}">
                <a16:creationId xmlns:a16="http://schemas.microsoft.com/office/drawing/2014/main" id="{DC75BFC8-5934-3949-AC04-21F9DAD72C6B}"/>
              </a:ext>
            </a:extLst>
          </p:cNvPr>
          <p:cNvSpPr/>
          <p:nvPr/>
        </p:nvSpPr>
        <p:spPr>
          <a:xfrm rot="5400000" flipH="1">
            <a:off x="575820" y="3948663"/>
            <a:ext cx="539999" cy="45719"/>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FFC78D0-0B56-1845-9212-1B3712D4F32E}"/>
              </a:ext>
            </a:extLst>
          </p:cNvPr>
          <p:cNvSpPr/>
          <p:nvPr/>
        </p:nvSpPr>
        <p:spPr>
          <a:xfrm rot="5400000" flipH="1">
            <a:off x="782914" y="4098101"/>
            <a:ext cx="859088" cy="45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A08F44B-57DE-6F4B-BE41-267B614529D7}"/>
              </a:ext>
            </a:extLst>
          </p:cNvPr>
          <p:cNvSpPr/>
          <p:nvPr/>
        </p:nvSpPr>
        <p:spPr>
          <a:xfrm rot="5400000" flipH="1">
            <a:off x="485462" y="4218123"/>
            <a:ext cx="1080000" cy="4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AEE677-A9D2-0542-B757-8D51FA977CFC}"/>
              </a:ext>
            </a:extLst>
          </p:cNvPr>
          <p:cNvSpPr/>
          <p:nvPr/>
        </p:nvSpPr>
        <p:spPr>
          <a:xfrm rot="5400000" flipH="1">
            <a:off x="59224" y="5245156"/>
            <a:ext cx="1574169" cy="45719"/>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C1CECB6-C55B-C24D-98C0-74D2A66D0F41}"/>
              </a:ext>
            </a:extLst>
          </p:cNvPr>
          <p:cNvSpPr/>
          <p:nvPr/>
        </p:nvSpPr>
        <p:spPr>
          <a:xfrm rot="5400000" flipH="1">
            <a:off x="635768" y="4989380"/>
            <a:ext cx="1541434"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CE41DC-0C08-A341-BC0C-92E72ECBA423}"/>
              </a:ext>
            </a:extLst>
          </p:cNvPr>
          <p:cNvSpPr/>
          <p:nvPr/>
        </p:nvSpPr>
        <p:spPr>
          <a:xfrm rot="5400000" flipH="1">
            <a:off x="534162" y="5353943"/>
            <a:ext cx="1355512" cy="4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54D0229-9C67-4044-90E1-11CE84F065A8}"/>
              </a:ext>
            </a:extLst>
          </p:cNvPr>
          <p:cNvSpPr/>
          <p:nvPr/>
        </p:nvSpPr>
        <p:spPr>
          <a:xfrm rot="16200000" flipH="1">
            <a:off x="488281" y="5491699"/>
            <a:ext cx="1080000" cy="4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04BE173-DA15-654E-8D13-F2531940D541}"/>
              </a:ext>
            </a:extLst>
          </p:cNvPr>
          <p:cNvSpPr/>
          <p:nvPr/>
        </p:nvSpPr>
        <p:spPr>
          <a:xfrm rot="16200000">
            <a:off x="5119029" y="3918220"/>
            <a:ext cx="539999" cy="45719"/>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873816C-BDD0-0D4A-B792-F691CF4EE896}"/>
              </a:ext>
            </a:extLst>
          </p:cNvPr>
          <p:cNvSpPr/>
          <p:nvPr/>
        </p:nvSpPr>
        <p:spPr>
          <a:xfrm rot="16200000">
            <a:off x="5326123" y="4067658"/>
            <a:ext cx="859088"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794389F-E3EC-E041-A22D-13DF44DA85FA}"/>
              </a:ext>
            </a:extLst>
          </p:cNvPr>
          <p:cNvSpPr/>
          <p:nvPr/>
        </p:nvSpPr>
        <p:spPr>
          <a:xfrm rot="16200000">
            <a:off x="5028671" y="4187680"/>
            <a:ext cx="1080000" cy="4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B8BD113-569A-C743-A2BC-FA16829106DD}"/>
              </a:ext>
            </a:extLst>
          </p:cNvPr>
          <p:cNvSpPr/>
          <p:nvPr/>
        </p:nvSpPr>
        <p:spPr>
          <a:xfrm rot="16200000">
            <a:off x="4602433" y="5214712"/>
            <a:ext cx="1574170" cy="45719"/>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D9C83E3-019F-1C46-B1CE-7AC51B50A9C1}"/>
              </a:ext>
            </a:extLst>
          </p:cNvPr>
          <p:cNvSpPr/>
          <p:nvPr/>
        </p:nvSpPr>
        <p:spPr>
          <a:xfrm rot="16200000">
            <a:off x="5177408" y="4958937"/>
            <a:ext cx="1541434"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79A73C1-BC6A-0D42-A3BB-02DD8A9BF59E}"/>
              </a:ext>
            </a:extLst>
          </p:cNvPr>
          <p:cNvSpPr/>
          <p:nvPr/>
        </p:nvSpPr>
        <p:spPr>
          <a:xfrm rot="16200000">
            <a:off x="5076829" y="5324040"/>
            <a:ext cx="1355513" cy="4571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E444E41-4B11-4A45-B2C7-E496B67C4DE2}"/>
              </a:ext>
            </a:extLst>
          </p:cNvPr>
          <p:cNvSpPr/>
          <p:nvPr/>
        </p:nvSpPr>
        <p:spPr>
          <a:xfrm rot="5400000">
            <a:off x="5031490" y="5461256"/>
            <a:ext cx="1080000" cy="4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A81B5E7-3AC7-2943-8069-AFB6B18EBC09}"/>
              </a:ext>
            </a:extLst>
          </p:cNvPr>
          <p:cNvSpPr/>
          <p:nvPr/>
        </p:nvSpPr>
        <p:spPr>
          <a:xfrm rot="5400000">
            <a:off x="6916574" y="4789542"/>
            <a:ext cx="2520000" cy="144000"/>
          </a:xfrm>
          <a:prstGeom prst="rect">
            <a:avLst/>
          </a:prstGeom>
          <a:gradFill flip="none" rotWithShape="1">
            <a:gsLst>
              <a:gs pos="0">
                <a:srgbClr val="FFFF00"/>
              </a:gs>
              <a:gs pos="27000">
                <a:srgbClr val="D580DB"/>
              </a:gs>
              <a:gs pos="63000">
                <a:srgbClr val="00B0F0"/>
              </a:gs>
              <a:gs pos="89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1E766D8-32B9-2044-BAEE-677444058B5F}"/>
              </a:ext>
            </a:extLst>
          </p:cNvPr>
          <p:cNvSpPr txBox="1"/>
          <p:nvPr/>
        </p:nvSpPr>
        <p:spPr>
          <a:xfrm>
            <a:off x="8229600" y="5717360"/>
            <a:ext cx="914400" cy="492443"/>
          </a:xfrm>
          <a:prstGeom prst="rect">
            <a:avLst/>
          </a:prstGeom>
          <a:noFill/>
        </p:spPr>
        <p:txBody>
          <a:bodyPr wrap="square" rtlCol="0">
            <a:spAutoFit/>
          </a:bodyPr>
          <a:lstStyle/>
          <a:p>
            <a:r>
              <a:rPr lang="en-US" sz="1300" dirty="0"/>
              <a:t>Original</a:t>
            </a:r>
          </a:p>
          <a:p>
            <a:r>
              <a:rPr lang="en-US" sz="1300" dirty="0"/>
              <a:t>Sequence</a:t>
            </a:r>
          </a:p>
        </p:txBody>
      </p:sp>
      <p:sp>
        <p:nvSpPr>
          <p:cNvPr id="5" name="Title 4">
            <a:extLst>
              <a:ext uri="{FF2B5EF4-FFF2-40B4-BE49-F238E27FC236}">
                <a16:creationId xmlns:a16="http://schemas.microsoft.com/office/drawing/2014/main" id="{60BA0EEF-D298-5743-9ECA-343E607FE94F}"/>
              </a:ext>
            </a:extLst>
          </p:cNvPr>
          <p:cNvSpPr>
            <a:spLocks noGrp="1"/>
          </p:cNvSpPr>
          <p:nvPr>
            <p:ph type="title"/>
          </p:nvPr>
        </p:nvSpPr>
        <p:spPr/>
        <p:txBody>
          <a:bodyPr>
            <a:normAutofit fontScale="90000"/>
          </a:bodyPr>
          <a:lstStyle/>
          <a:p>
            <a:r>
              <a:rPr lang="en-US" dirty="0"/>
              <a:t>Genome Sequence Analysis</a:t>
            </a:r>
          </a:p>
        </p:txBody>
      </p:sp>
      <p:sp>
        <p:nvSpPr>
          <p:cNvPr id="2" name="Slide Number Placeholder 1">
            <a:extLst>
              <a:ext uri="{FF2B5EF4-FFF2-40B4-BE49-F238E27FC236}">
                <a16:creationId xmlns:a16="http://schemas.microsoft.com/office/drawing/2014/main" id="{63237238-5C1B-934B-83DB-B047065E27D4}"/>
              </a:ext>
            </a:extLst>
          </p:cNvPr>
          <p:cNvSpPr>
            <a:spLocks noGrp="1"/>
          </p:cNvSpPr>
          <p:nvPr>
            <p:ph type="sldNum" sz="quarter" idx="10"/>
          </p:nvPr>
        </p:nvSpPr>
        <p:spPr/>
        <p:txBody>
          <a:bodyPr/>
          <a:lstStyle/>
          <a:p>
            <a:fld id="{BE67019E-6B59-9444-A8F8-0CFAB6B6981D}" type="slidenum">
              <a:rPr lang="en-US" smtClean="0"/>
              <a:pPr/>
              <a:t>13</a:t>
            </a:fld>
            <a:endParaRPr lang="en-US" dirty="0"/>
          </a:p>
        </p:txBody>
      </p:sp>
      <p:sp>
        <p:nvSpPr>
          <p:cNvPr id="55" name="TextBox 54">
            <a:extLst>
              <a:ext uri="{FF2B5EF4-FFF2-40B4-BE49-F238E27FC236}">
                <a16:creationId xmlns:a16="http://schemas.microsoft.com/office/drawing/2014/main" id="{7DFF70F8-71F9-9546-8F6F-FCA7CAA6734C}"/>
              </a:ext>
            </a:extLst>
          </p:cNvPr>
          <p:cNvSpPr txBox="1"/>
          <p:nvPr/>
        </p:nvSpPr>
        <p:spPr>
          <a:xfrm>
            <a:off x="722708" y="6173102"/>
            <a:ext cx="605507" cy="292388"/>
          </a:xfrm>
          <a:prstGeom prst="rect">
            <a:avLst/>
          </a:prstGeom>
          <a:noFill/>
        </p:spPr>
        <p:txBody>
          <a:bodyPr wrap="square" rtlCol="0">
            <a:spAutoFit/>
          </a:bodyPr>
          <a:lstStyle/>
          <a:p>
            <a:r>
              <a:rPr lang="en-US" sz="1300" dirty="0"/>
              <a:t>Reads</a:t>
            </a:r>
          </a:p>
        </p:txBody>
      </p:sp>
      <p:sp>
        <p:nvSpPr>
          <p:cNvPr id="56" name="TextBox 55">
            <a:extLst>
              <a:ext uri="{FF2B5EF4-FFF2-40B4-BE49-F238E27FC236}">
                <a16:creationId xmlns:a16="http://schemas.microsoft.com/office/drawing/2014/main" id="{687D58E4-58F6-4948-A8B4-4639AAA45D97}"/>
              </a:ext>
            </a:extLst>
          </p:cNvPr>
          <p:cNvSpPr txBox="1"/>
          <p:nvPr/>
        </p:nvSpPr>
        <p:spPr>
          <a:xfrm>
            <a:off x="2192080" y="6168134"/>
            <a:ext cx="1478944" cy="292388"/>
          </a:xfrm>
          <a:prstGeom prst="rect">
            <a:avLst/>
          </a:prstGeom>
          <a:noFill/>
        </p:spPr>
        <p:txBody>
          <a:bodyPr wrap="square" rtlCol="0">
            <a:spAutoFit/>
          </a:bodyPr>
          <a:lstStyle/>
          <a:p>
            <a:pPr algn="ctr"/>
            <a:r>
              <a:rPr lang="en-US" sz="1300" dirty="0"/>
              <a:t>Mapped Reads</a:t>
            </a:r>
          </a:p>
        </p:txBody>
      </p:sp>
      <p:sp>
        <p:nvSpPr>
          <p:cNvPr id="57" name="TextBox 56">
            <a:extLst>
              <a:ext uri="{FF2B5EF4-FFF2-40B4-BE49-F238E27FC236}">
                <a16:creationId xmlns:a16="http://schemas.microsoft.com/office/drawing/2014/main" id="{C8022A8A-3A39-A645-856E-22DAC76424F7}"/>
              </a:ext>
            </a:extLst>
          </p:cNvPr>
          <p:cNvSpPr txBox="1"/>
          <p:nvPr/>
        </p:nvSpPr>
        <p:spPr>
          <a:xfrm>
            <a:off x="5300259" y="6173102"/>
            <a:ext cx="605507" cy="292388"/>
          </a:xfrm>
          <a:prstGeom prst="rect">
            <a:avLst/>
          </a:prstGeom>
          <a:noFill/>
        </p:spPr>
        <p:txBody>
          <a:bodyPr wrap="square" rtlCol="0">
            <a:spAutoFit/>
          </a:bodyPr>
          <a:lstStyle/>
          <a:p>
            <a:r>
              <a:rPr lang="en-US" sz="1300" dirty="0"/>
              <a:t>Reads</a:t>
            </a:r>
          </a:p>
        </p:txBody>
      </p:sp>
      <p:sp>
        <p:nvSpPr>
          <p:cNvPr id="58" name="TextBox 57">
            <a:extLst>
              <a:ext uri="{FF2B5EF4-FFF2-40B4-BE49-F238E27FC236}">
                <a16:creationId xmlns:a16="http://schemas.microsoft.com/office/drawing/2014/main" id="{C59AE20F-A5BF-6A4D-9440-CAE00FACBD4C}"/>
              </a:ext>
            </a:extLst>
          </p:cNvPr>
          <p:cNvSpPr txBox="1"/>
          <p:nvPr/>
        </p:nvSpPr>
        <p:spPr>
          <a:xfrm>
            <a:off x="6769631" y="6168134"/>
            <a:ext cx="1478944" cy="292388"/>
          </a:xfrm>
          <a:prstGeom prst="rect">
            <a:avLst/>
          </a:prstGeom>
          <a:noFill/>
        </p:spPr>
        <p:txBody>
          <a:bodyPr wrap="square" rtlCol="0">
            <a:spAutoFit/>
          </a:bodyPr>
          <a:lstStyle/>
          <a:p>
            <a:pPr algn="ctr"/>
            <a:r>
              <a:rPr lang="en-US" sz="1300" dirty="0"/>
              <a:t>Assembled Reads</a:t>
            </a:r>
          </a:p>
        </p:txBody>
      </p:sp>
    </p:spTree>
    <p:extLst>
      <p:ext uri="{BB962C8B-B14F-4D97-AF65-F5344CB8AC3E}">
        <p14:creationId xmlns:p14="http://schemas.microsoft.com/office/powerpoint/2010/main" val="42725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5"/>
                                        </p:tgtEl>
                                        <p:attrNameLst>
                                          <p:attrName>style.visibility</p:attrName>
                                        </p:attrNameLst>
                                      </p:cBhvr>
                                      <p:to>
                                        <p:strVal val="hidden"/>
                                      </p:to>
                                    </p:set>
                                  </p:childTnLst>
                                </p:cTn>
                              </p:par>
                              <p:par>
                                <p:cTn id="31" presetID="0" presetClass="path" presetSubtype="0" accel="50000" decel="50000" fill="hold" grpId="1" nodeType="withEffect">
                                  <p:stCondLst>
                                    <p:cond delay="0"/>
                                  </p:stCondLst>
                                  <p:childTnLst>
                                    <p:animMotion origin="layout" path="M 1.38889E-6 -1.85185E-6 L 0.2717 -0.02083 " pathEditMode="relative" rAng="0" ptsTypes="AA">
                                      <p:cBhvr>
                                        <p:cTn id="32" dur="700" fill="hold"/>
                                        <p:tgtEl>
                                          <p:spTgt spid="36"/>
                                        </p:tgtEl>
                                        <p:attrNameLst>
                                          <p:attrName>ppt_x</p:attrName>
                                          <p:attrName>ppt_y</p:attrName>
                                        </p:attrNameLst>
                                      </p:cBhvr>
                                      <p:rCtr x="13576" y="-1042"/>
                                    </p:animMotion>
                                  </p:childTnLst>
                                </p:cTn>
                              </p:par>
                            </p:childTnLst>
                          </p:cTn>
                        </p:par>
                        <p:par>
                          <p:cTn id="33" fill="hold">
                            <p:stCondLst>
                              <p:cond delay="700"/>
                            </p:stCondLst>
                            <p:childTnLst>
                              <p:par>
                                <p:cTn id="34" presetID="0" presetClass="path" presetSubtype="0" accel="50000" decel="50000" fill="hold" grpId="1" nodeType="afterEffect">
                                  <p:stCondLst>
                                    <p:cond delay="0"/>
                                  </p:stCondLst>
                                  <p:childTnLst>
                                    <p:animMotion origin="layout" path="M 8.33333E-7 -2.59259E-6 L 0.23299 0.23125 " pathEditMode="relative" rAng="0" ptsTypes="AA">
                                      <p:cBhvr>
                                        <p:cTn id="35" dur="700" fill="hold"/>
                                        <p:tgtEl>
                                          <p:spTgt spid="37"/>
                                        </p:tgtEl>
                                        <p:attrNameLst>
                                          <p:attrName>ppt_x</p:attrName>
                                          <p:attrName>ppt_y</p:attrName>
                                        </p:attrNameLst>
                                      </p:cBhvr>
                                      <p:rCtr x="11649" y="11551"/>
                                    </p:animMotion>
                                  </p:child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childTnLst>
                          </p:cTn>
                        </p:par>
                        <p:par>
                          <p:cTn id="38" fill="hold">
                            <p:stCondLst>
                              <p:cond delay="1400"/>
                            </p:stCondLst>
                            <p:childTnLst>
                              <p:par>
                                <p:cTn id="39" presetID="0" presetClass="path" presetSubtype="0" accel="50000" decel="50000" fill="hold" grpId="1" nodeType="afterEffect">
                                  <p:stCondLst>
                                    <p:cond delay="0"/>
                                  </p:stCondLst>
                                  <p:childTnLst>
                                    <p:animMotion origin="layout" path="M 3.33333E-6 4.81481E-6 L 0.21267 0.01134 " pathEditMode="relative" rAng="0" ptsTypes="AA">
                                      <p:cBhvr>
                                        <p:cTn id="40" dur="700" fill="hold"/>
                                        <p:tgtEl>
                                          <p:spTgt spid="38"/>
                                        </p:tgtEl>
                                        <p:attrNameLst>
                                          <p:attrName>ppt_x</p:attrName>
                                          <p:attrName>ppt_y</p:attrName>
                                        </p:attrNameLst>
                                      </p:cBhvr>
                                      <p:rCtr x="10625" y="556"/>
                                    </p:animMotion>
                                  </p:childTnLst>
                                </p:cTn>
                              </p:par>
                            </p:childTnLst>
                          </p:cTn>
                        </p:par>
                        <p:par>
                          <p:cTn id="41" fill="hold">
                            <p:stCondLst>
                              <p:cond delay="2100"/>
                            </p:stCondLst>
                            <p:childTnLst>
                              <p:par>
                                <p:cTn id="42" presetID="0" presetClass="path" presetSubtype="0" accel="50000" decel="50000" fill="hold" grpId="1" nodeType="afterEffect">
                                  <p:stCondLst>
                                    <p:cond delay="0"/>
                                  </p:stCondLst>
                                  <p:childTnLst>
                                    <p:animMotion origin="layout" path="M 1.38889E-6 -2.22222E-6 L 0.25521 -0.06967 " pathEditMode="relative" rAng="0" ptsTypes="AA">
                                      <p:cBhvr>
                                        <p:cTn id="43" dur="700" fill="hold"/>
                                        <p:tgtEl>
                                          <p:spTgt spid="39"/>
                                        </p:tgtEl>
                                        <p:attrNameLst>
                                          <p:attrName>ppt_x</p:attrName>
                                          <p:attrName>ppt_y</p:attrName>
                                        </p:attrNameLst>
                                      </p:cBhvr>
                                      <p:rCtr x="12760" y="-3495"/>
                                    </p:animMotion>
                                  </p:childTnLst>
                                </p:cTn>
                              </p:par>
                            </p:childTnLst>
                          </p:cTn>
                        </p:par>
                        <p:par>
                          <p:cTn id="44" fill="hold">
                            <p:stCondLst>
                              <p:cond delay="2800"/>
                            </p:stCondLst>
                            <p:childTnLst>
                              <p:par>
                                <p:cTn id="45" presetID="0" presetClass="path" presetSubtype="0" accel="50000" decel="50000" fill="hold" grpId="1" nodeType="afterEffect">
                                  <p:stCondLst>
                                    <p:cond delay="0"/>
                                  </p:stCondLst>
                                  <p:childTnLst>
                                    <p:animMotion origin="layout" path="M -3.33333E-6 -3.7037E-6 L 0.13907 -0.07731 " pathEditMode="relative" rAng="0" ptsTypes="AA">
                                      <p:cBhvr>
                                        <p:cTn id="46" dur="700" fill="hold"/>
                                        <p:tgtEl>
                                          <p:spTgt spid="40"/>
                                        </p:tgtEl>
                                        <p:attrNameLst>
                                          <p:attrName>ppt_x</p:attrName>
                                          <p:attrName>ppt_y</p:attrName>
                                        </p:attrNameLst>
                                      </p:cBhvr>
                                      <p:rCtr x="6944" y="-3866"/>
                                    </p:animMotion>
                                  </p:childTnLst>
                                </p:cTn>
                              </p:par>
                            </p:childTnLst>
                          </p:cTn>
                        </p:par>
                        <p:par>
                          <p:cTn id="47" fill="hold">
                            <p:stCondLst>
                              <p:cond delay="3500"/>
                            </p:stCondLst>
                            <p:childTnLst>
                              <p:par>
                                <p:cTn id="48" presetID="0" presetClass="path" presetSubtype="0" accel="50000" decel="50000" fill="hold" grpId="1" nodeType="afterEffect">
                                  <p:stCondLst>
                                    <p:cond delay="0"/>
                                  </p:stCondLst>
                                  <p:childTnLst>
                                    <p:animMotion origin="layout" path="M 8.33333E-7 -4.44444E-6 L 0.18038 0.00695 " pathEditMode="relative" rAng="0" ptsTypes="AA">
                                      <p:cBhvr>
                                        <p:cTn id="49" dur="700" fill="hold"/>
                                        <p:tgtEl>
                                          <p:spTgt spid="41"/>
                                        </p:tgtEl>
                                        <p:attrNameLst>
                                          <p:attrName>ppt_x</p:attrName>
                                          <p:attrName>ppt_y</p:attrName>
                                        </p:attrNameLst>
                                      </p:cBhvr>
                                      <p:rCtr x="9010" y="347"/>
                                    </p:animMotion>
                                  </p:childTnLst>
                                </p:cTn>
                              </p:par>
                            </p:childTnLst>
                          </p:cTn>
                        </p:par>
                        <p:par>
                          <p:cTn id="50" fill="hold">
                            <p:stCondLst>
                              <p:cond delay="4200"/>
                            </p:stCondLst>
                            <p:childTnLst>
                              <p:par>
                                <p:cTn id="51" presetID="0" presetClass="path" presetSubtype="0" accel="50000" decel="50000" fill="hold" grpId="1" nodeType="afterEffect">
                                  <p:stCondLst>
                                    <p:cond delay="0"/>
                                  </p:stCondLst>
                                  <p:childTnLst>
                                    <p:animMotion origin="layout" path="M -3.88889E-6 -3.33333E-6 L 0.25296 -0.11875 " pathEditMode="relative" rAng="0" ptsTypes="AA">
                                      <p:cBhvr>
                                        <p:cTn id="52" dur="700" fill="hold"/>
                                        <p:tgtEl>
                                          <p:spTgt spid="42"/>
                                        </p:tgtEl>
                                        <p:attrNameLst>
                                          <p:attrName>ppt_x</p:attrName>
                                          <p:attrName>ppt_y</p:attrName>
                                        </p:attrNameLst>
                                      </p:cBhvr>
                                      <p:rCtr x="12639" y="-5949"/>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57"/>
                                        </p:tgtEl>
                                        <p:attrNameLst>
                                          <p:attrName>style.visibility</p:attrName>
                                        </p:attrNameLst>
                                      </p:cBhvr>
                                      <p:to>
                                        <p:strVal val="hidden"/>
                                      </p:to>
                                    </p:set>
                                  </p:childTnLst>
                                </p:cTn>
                              </p:par>
                              <p:par>
                                <p:cTn id="77" presetID="0" presetClass="path" presetSubtype="0" accel="50000" decel="50000" fill="hold" grpId="1" nodeType="withEffect">
                                  <p:stCondLst>
                                    <p:cond delay="0"/>
                                  </p:stCondLst>
                                  <p:childTnLst>
                                    <p:animMotion origin="layout" path="M 1.11111E-6 3.7037E-7 L 0.28455 -0.00903 " pathEditMode="relative" rAng="0" ptsTypes="AA">
                                      <p:cBhvr>
                                        <p:cTn id="78" dur="700" fill="hold"/>
                                        <p:tgtEl>
                                          <p:spTgt spid="43"/>
                                        </p:tgtEl>
                                        <p:attrNameLst>
                                          <p:attrName>ppt_x</p:attrName>
                                          <p:attrName>ppt_y</p:attrName>
                                        </p:attrNameLst>
                                      </p:cBhvr>
                                      <p:rCtr x="14219" y="-463"/>
                                    </p:animMotion>
                                  </p:childTnLst>
                                </p:cTn>
                              </p:par>
                            </p:childTnLst>
                          </p:cTn>
                        </p:par>
                        <p:par>
                          <p:cTn id="79" fill="hold">
                            <p:stCondLst>
                              <p:cond delay="700"/>
                            </p:stCondLst>
                            <p:childTnLst>
                              <p:par>
                                <p:cTn id="80" presetID="0" presetClass="path" presetSubtype="0" accel="50000" decel="50000" fill="hold" grpId="1" nodeType="afterEffect">
                                  <p:stCondLst>
                                    <p:cond delay="0"/>
                                  </p:stCondLst>
                                  <p:childTnLst>
                                    <p:animMotion origin="layout" path="M 5.55556E-7 1.11111E-6 L 0.22587 0.03079 " pathEditMode="relative" rAng="0" ptsTypes="AA">
                                      <p:cBhvr>
                                        <p:cTn id="81" dur="700" fill="hold"/>
                                        <p:tgtEl>
                                          <p:spTgt spid="44"/>
                                        </p:tgtEl>
                                        <p:attrNameLst>
                                          <p:attrName>ppt_x</p:attrName>
                                          <p:attrName>ppt_y</p:attrName>
                                        </p:attrNameLst>
                                      </p:cBhvr>
                                      <p:rCtr x="11285" y="1528"/>
                                    </p:animMotion>
                                  </p:childTnLst>
                                </p:cTn>
                              </p:par>
                              <p:par>
                                <p:cTn id="82" presetID="1" presetClass="entr" presetSubtype="0"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childTnLst>
                                </p:cTn>
                              </p:par>
                            </p:childTnLst>
                          </p:cTn>
                        </p:par>
                        <p:par>
                          <p:cTn id="84" fill="hold">
                            <p:stCondLst>
                              <p:cond delay="1400"/>
                            </p:stCondLst>
                            <p:childTnLst>
                              <p:par>
                                <p:cTn id="85" presetID="0" presetClass="path" presetSubtype="0" accel="50000" decel="50000" fill="hold" grpId="1" nodeType="afterEffect">
                                  <p:stCondLst>
                                    <p:cond delay="0"/>
                                  </p:stCondLst>
                                  <p:childTnLst>
                                    <p:animMotion origin="layout" path="M 3.05556E-6 -1.48148E-6 L 0.22239 0.04792 " pathEditMode="relative" rAng="0" ptsTypes="AA">
                                      <p:cBhvr>
                                        <p:cTn id="86" dur="700" fill="hold"/>
                                        <p:tgtEl>
                                          <p:spTgt spid="45"/>
                                        </p:tgtEl>
                                        <p:attrNameLst>
                                          <p:attrName>ppt_x</p:attrName>
                                          <p:attrName>ppt_y</p:attrName>
                                        </p:attrNameLst>
                                      </p:cBhvr>
                                      <p:rCtr x="11111" y="2384"/>
                                    </p:animMotion>
                                  </p:childTnLst>
                                </p:cTn>
                              </p:par>
                            </p:childTnLst>
                          </p:cTn>
                        </p:par>
                        <p:par>
                          <p:cTn id="87" fill="hold">
                            <p:stCondLst>
                              <p:cond delay="2100"/>
                            </p:stCondLst>
                            <p:childTnLst>
                              <p:par>
                                <p:cTn id="88" presetID="0" presetClass="path" presetSubtype="0" accel="50000" decel="50000" fill="hold" grpId="1" nodeType="afterEffect">
                                  <p:stCondLst>
                                    <p:cond delay="0"/>
                                  </p:stCondLst>
                                  <p:childTnLst>
                                    <p:animMotion origin="layout" path="M 1.11111E-6 1.11022E-16 L 0.21788 -0.04977 " pathEditMode="relative" rAng="0" ptsTypes="AA">
                                      <p:cBhvr>
                                        <p:cTn id="89" dur="700" fill="hold"/>
                                        <p:tgtEl>
                                          <p:spTgt spid="46"/>
                                        </p:tgtEl>
                                        <p:attrNameLst>
                                          <p:attrName>ppt_x</p:attrName>
                                          <p:attrName>ppt_y</p:attrName>
                                        </p:attrNameLst>
                                      </p:cBhvr>
                                      <p:rCtr x="10885" y="-2500"/>
                                    </p:animMotion>
                                  </p:childTnLst>
                                </p:cTn>
                              </p:par>
                            </p:childTnLst>
                          </p:cTn>
                        </p:par>
                        <p:par>
                          <p:cTn id="90" fill="hold">
                            <p:stCondLst>
                              <p:cond delay="2800"/>
                            </p:stCondLst>
                            <p:childTnLst>
                              <p:par>
                                <p:cTn id="91" presetID="0" presetClass="path" presetSubtype="0" accel="50000" decel="50000" fill="hold" grpId="1" nodeType="afterEffect">
                                  <p:stCondLst>
                                    <p:cond delay="0"/>
                                  </p:stCondLst>
                                  <p:childTnLst>
                                    <p:animMotion origin="layout" path="M 3.61111E-6 -1.48148E-6 L 0.12899 0.00463 " pathEditMode="relative" rAng="0" ptsTypes="AA">
                                      <p:cBhvr>
                                        <p:cTn id="92" dur="700" fill="hold"/>
                                        <p:tgtEl>
                                          <p:spTgt spid="47"/>
                                        </p:tgtEl>
                                        <p:attrNameLst>
                                          <p:attrName>ppt_x</p:attrName>
                                          <p:attrName>ppt_y</p:attrName>
                                        </p:attrNameLst>
                                      </p:cBhvr>
                                      <p:rCtr x="6441" y="231"/>
                                    </p:animMotion>
                                  </p:childTnLst>
                                </p:cTn>
                              </p:par>
                            </p:childTnLst>
                          </p:cTn>
                        </p:par>
                        <p:par>
                          <p:cTn id="93" fill="hold">
                            <p:stCondLst>
                              <p:cond delay="3500"/>
                            </p:stCondLst>
                            <p:childTnLst>
                              <p:par>
                                <p:cTn id="94" presetID="0" presetClass="path" presetSubtype="0" accel="50000" decel="50000" fill="hold" grpId="1" nodeType="afterEffect">
                                  <p:stCondLst>
                                    <p:cond delay="0"/>
                                  </p:stCondLst>
                                  <p:childTnLst>
                                    <p:animMotion origin="layout" path="M 5.55556E-7 -2.22222E-6 L 0.12431 -0.01389 " pathEditMode="relative" rAng="0" ptsTypes="AA">
                                      <p:cBhvr>
                                        <p:cTn id="95" dur="700" fill="hold"/>
                                        <p:tgtEl>
                                          <p:spTgt spid="48"/>
                                        </p:tgtEl>
                                        <p:attrNameLst>
                                          <p:attrName>ppt_x</p:attrName>
                                          <p:attrName>ppt_y</p:attrName>
                                        </p:attrNameLst>
                                      </p:cBhvr>
                                      <p:rCtr x="6215" y="-694"/>
                                    </p:animMotion>
                                  </p:childTnLst>
                                </p:cTn>
                              </p:par>
                            </p:childTnLst>
                          </p:cTn>
                        </p:par>
                        <p:par>
                          <p:cTn id="96" fill="hold">
                            <p:stCondLst>
                              <p:cond delay="4200"/>
                            </p:stCondLst>
                            <p:childTnLst>
                              <p:par>
                                <p:cTn id="97" presetID="0" presetClass="path" presetSubtype="0" accel="50000" decel="50000" fill="hold" grpId="1" nodeType="afterEffect">
                                  <p:stCondLst>
                                    <p:cond delay="0"/>
                                  </p:stCondLst>
                                  <p:childTnLst>
                                    <p:animMotion origin="layout" path="M -4.16667E-6 -1.11111E-6 L 0.11459 0.00046 " pathEditMode="relative" rAng="0" ptsTypes="AA">
                                      <p:cBhvr>
                                        <p:cTn id="98" dur="700" fill="hold"/>
                                        <p:tgtEl>
                                          <p:spTgt spid="49"/>
                                        </p:tgtEl>
                                        <p:attrNameLst>
                                          <p:attrName>ppt_x</p:attrName>
                                          <p:attrName>ppt_y</p:attrName>
                                        </p:attrNameLst>
                                      </p:cBhvr>
                                      <p:rCtr x="5729" y="23"/>
                                    </p:animMotion>
                                  </p:childTnLst>
                                </p:cTn>
                              </p:par>
                            </p:childTnLst>
                          </p:cTn>
                        </p:par>
                        <p:par>
                          <p:cTn id="99" fill="hold">
                            <p:stCondLst>
                              <p:cond delay="4900"/>
                            </p:stCondLst>
                            <p:childTnLst>
                              <p:par>
                                <p:cTn id="100" presetID="1" presetClass="entr" presetSubtype="0"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childTnLst>
                                </p:cTn>
                              </p:par>
                            </p:childTnLst>
                          </p:cTn>
                        </p:par>
                        <p:par>
                          <p:cTn id="102" fill="hold">
                            <p:stCondLst>
                              <p:cond delay="4900"/>
                            </p:stCondLst>
                            <p:childTnLst>
                              <p:par>
                                <p:cTn id="103" presetID="1" presetClass="entr" presetSubtype="0"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3" grpId="0"/>
      <p:bldP spid="34" grpId="0" animBg="1"/>
      <p:bldP spid="35" grpId="0"/>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4" grpId="0"/>
      <p:bldP spid="55" grpId="0"/>
      <p:bldP spid="55" grpId="1"/>
      <p:bldP spid="56" grpId="0"/>
      <p:bldP spid="57" grpId="0"/>
      <p:bldP spid="57" grpId="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2B3F-CDB3-084D-84A7-CA383F8010C7}"/>
              </a:ext>
            </a:extLst>
          </p:cNvPr>
          <p:cNvSpPr>
            <a:spLocks noGrp="1"/>
          </p:cNvSpPr>
          <p:nvPr>
            <p:ph type="title"/>
          </p:nvPr>
        </p:nvSpPr>
        <p:spPr/>
        <p:txBody>
          <a:bodyPr>
            <a:noAutofit/>
          </a:bodyPr>
          <a:lstStyle/>
          <a:p>
            <a:r>
              <a:rPr lang="en-US" sz="3500" dirty="0"/>
              <a:t>Genome Assembly Pipeline Using Long Reads</a:t>
            </a:r>
          </a:p>
        </p:txBody>
      </p:sp>
      <p:sp>
        <p:nvSpPr>
          <p:cNvPr id="5" name="Text Box 5">
            <a:extLst>
              <a:ext uri="{FF2B5EF4-FFF2-40B4-BE49-F238E27FC236}">
                <a16:creationId xmlns:a16="http://schemas.microsoft.com/office/drawing/2014/main" id="{39F36CA3-F0B5-CD4E-91D5-32F6A8DCA8F9}"/>
              </a:ext>
            </a:extLst>
          </p:cNvPr>
          <p:cNvSpPr txBox="1"/>
          <p:nvPr/>
        </p:nvSpPr>
        <p:spPr>
          <a:xfrm>
            <a:off x="2336594" y="2083165"/>
            <a:ext cx="4299805" cy="575782"/>
          </a:xfrm>
          <a:prstGeom prst="roundRect">
            <a:avLst/>
          </a:prstGeom>
          <a:noFill/>
          <a:ln w="28575">
            <a:solidFill>
              <a:srgbClr val="E0085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0085F"/>
                </a:solidFill>
                <a:effectLst/>
                <a:uLnTx/>
                <a:uFillTx/>
                <a:latin typeface="Corbel" panose="020B0503020204020204" pitchFamily="34" charset="0"/>
                <a:ea typeface="Calibri" panose="020F0502020204030204" pitchFamily="34" charset="0"/>
                <a:cs typeface="Calibri" panose="020F0502020204030204" pitchFamily="34" charset="0"/>
              </a:rPr>
              <a:t>Basecalling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(Translates</a:t>
            </a:r>
            <a:r>
              <a:rPr kumimoji="0" lang="en-US" sz="1200" b="1"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signal data into bases: A,C,G,T)</a:t>
            </a:r>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8CC674EC-A25C-6746-96AB-D992620BC6AA}"/>
              </a:ext>
            </a:extLst>
          </p:cNvPr>
          <p:cNvSpPr txBox="1"/>
          <p:nvPr/>
        </p:nvSpPr>
        <p:spPr>
          <a:xfrm>
            <a:off x="2336591" y="2961812"/>
            <a:ext cx="4299805" cy="575782"/>
          </a:xfrm>
          <a:prstGeom prst="roundRect">
            <a:avLst/>
          </a:prstGeom>
          <a:no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orbel" panose="020B0503020204020204" pitchFamily="34" charset="0"/>
                <a:ea typeface="Calibri" panose="020F0502020204030204" pitchFamily="34" charset="0"/>
                <a:cs typeface="Calibri" panose="020F0502020204030204" pitchFamily="34" charset="0"/>
              </a:rPr>
              <a:t>Read-to-Read Overlap Finding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(Finds pairwise</a:t>
            </a:r>
            <a:r>
              <a:rPr kumimoji="0" lang="en-US" sz="1200" b="1"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read alignments for each pair of read)</a:t>
            </a:r>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7" name="Text Box 8">
            <a:extLst>
              <a:ext uri="{FF2B5EF4-FFF2-40B4-BE49-F238E27FC236}">
                <a16:creationId xmlns:a16="http://schemas.microsoft.com/office/drawing/2014/main" id="{C5BBE66E-CB92-284E-B8EF-8F968982F6AB}"/>
              </a:ext>
            </a:extLst>
          </p:cNvPr>
          <p:cNvSpPr txBox="1"/>
          <p:nvPr/>
        </p:nvSpPr>
        <p:spPr>
          <a:xfrm>
            <a:off x="2336590" y="3843477"/>
            <a:ext cx="4299805" cy="575782"/>
          </a:xfrm>
          <a:prstGeom prst="roundRect">
            <a:avLst/>
          </a:prstGeom>
          <a:noFill/>
          <a:ln w="28575">
            <a:solidFill>
              <a:srgbClr val="00B05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orbel" panose="020B0503020204020204" pitchFamily="34" charset="0"/>
                <a:ea typeface="Calibri" panose="020F0502020204030204" pitchFamily="34" charset="0"/>
                <a:cs typeface="Calibri" panose="020F0502020204030204" pitchFamily="34" charset="0"/>
              </a:rPr>
              <a:t>Assembly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(Traverses the overlap graph</a:t>
            </a:r>
            <a:r>
              <a:rPr kumimoji="0" lang="en-US" sz="1200" b="1"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&amp; constructs the draft assembly)</a:t>
            </a:r>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8" name="Text Box 9">
            <a:extLst>
              <a:ext uri="{FF2B5EF4-FFF2-40B4-BE49-F238E27FC236}">
                <a16:creationId xmlns:a16="http://schemas.microsoft.com/office/drawing/2014/main" id="{A6AC76F7-5466-6641-9933-F0ADB81960FD}"/>
              </a:ext>
            </a:extLst>
          </p:cNvPr>
          <p:cNvSpPr txBox="1"/>
          <p:nvPr/>
        </p:nvSpPr>
        <p:spPr>
          <a:xfrm>
            <a:off x="2336589" y="4663860"/>
            <a:ext cx="4299805" cy="575782"/>
          </a:xfrm>
          <a:prstGeom prst="roundRect">
            <a:avLst/>
          </a:prstGeom>
          <a:noFill/>
          <a:ln w="28575">
            <a:solidFill>
              <a:srgbClr val="C96C2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96C20"/>
                </a:solidFill>
                <a:effectLst/>
                <a:uLnTx/>
                <a:uFillTx/>
                <a:latin typeface="Corbel" panose="020B0503020204020204" pitchFamily="34" charset="0"/>
                <a:ea typeface="Calibri" panose="020F0502020204030204" pitchFamily="34" charset="0"/>
                <a:cs typeface="Calibri" panose="020F0502020204030204" pitchFamily="34" charset="0"/>
              </a:rPr>
              <a:t>Read Mapping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(Maps the reads to the draft assembly)</a:t>
            </a:r>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28BF46F9-BE50-7941-A394-E67763ECC6F5}"/>
              </a:ext>
            </a:extLst>
          </p:cNvPr>
          <p:cNvCxnSpPr/>
          <p:nvPr/>
        </p:nvCxnSpPr>
        <p:spPr>
          <a:xfrm>
            <a:off x="1987510" y="2371056"/>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126AA58E-A9AD-B24E-BCDA-36EDA6EE6295}"/>
              </a:ext>
            </a:extLst>
          </p:cNvPr>
          <p:cNvSpPr txBox="1"/>
          <p:nvPr/>
        </p:nvSpPr>
        <p:spPr>
          <a:xfrm>
            <a:off x="549729" y="2054250"/>
            <a:ext cx="157887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Raw signal data</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1" name="Text Box 21">
            <a:extLst>
              <a:ext uri="{FF2B5EF4-FFF2-40B4-BE49-F238E27FC236}">
                <a16:creationId xmlns:a16="http://schemas.microsoft.com/office/drawing/2014/main" id="{2865F305-F2B2-1246-96D2-1F378380964B}"/>
              </a:ext>
            </a:extLst>
          </p:cNvPr>
          <p:cNvSpPr txBox="1"/>
          <p:nvPr/>
        </p:nvSpPr>
        <p:spPr>
          <a:xfrm>
            <a:off x="549729" y="3913083"/>
            <a:ext cx="1582177" cy="33582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Assembly</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2" name="Text Box 22">
            <a:extLst>
              <a:ext uri="{FF2B5EF4-FFF2-40B4-BE49-F238E27FC236}">
                <a16:creationId xmlns:a16="http://schemas.microsoft.com/office/drawing/2014/main" id="{063A065A-E170-EF49-932E-8F2FCCC1DF2C}"/>
              </a:ext>
            </a:extLst>
          </p:cNvPr>
          <p:cNvSpPr txBox="1"/>
          <p:nvPr/>
        </p:nvSpPr>
        <p:spPr>
          <a:xfrm>
            <a:off x="6949691" y="2390344"/>
            <a:ext cx="1555769" cy="41030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DNA reads</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3" name="Text Box 25">
            <a:extLst>
              <a:ext uri="{FF2B5EF4-FFF2-40B4-BE49-F238E27FC236}">
                <a16:creationId xmlns:a16="http://schemas.microsoft.com/office/drawing/2014/main" id="{754C554E-9B8B-164F-A279-CE1E22B41F94}"/>
              </a:ext>
            </a:extLst>
          </p:cNvPr>
          <p:cNvSpPr txBox="1"/>
          <p:nvPr/>
        </p:nvSpPr>
        <p:spPr>
          <a:xfrm>
            <a:off x="6949691" y="3425460"/>
            <a:ext cx="1555769" cy="36554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Overlaps</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4" name="Text Box 28">
            <a:extLst>
              <a:ext uri="{FF2B5EF4-FFF2-40B4-BE49-F238E27FC236}">
                <a16:creationId xmlns:a16="http://schemas.microsoft.com/office/drawing/2014/main" id="{642631C0-10FA-D040-9850-9A5A667E232B}"/>
              </a:ext>
            </a:extLst>
          </p:cNvPr>
          <p:cNvSpPr txBox="1"/>
          <p:nvPr/>
        </p:nvSpPr>
        <p:spPr>
          <a:xfrm>
            <a:off x="6950837" y="4377366"/>
            <a:ext cx="1921498" cy="3866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Draft assembly</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5" name="Text Box 30">
            <a:extLst>
              <a:ext uri="{FF2B5EF4-FFF2-40B4-BE49-F238E27FC236}">
                <a16:creationId xmlns:a16="http://schemas.microsoft.com/office/drawing/2014/main" id="{CECF611F-1D6B-D446-A12B-37B0841CAE09}"/>
              </a:ext>
            </a:extLst>
          </p:cNvPr>
          <p:cNvSpPr txBox="1"/>
          <p:nvPr/>
        </p:nvSpPr>
        <p:spPr>
          <a:xfrm>
            <a:off x="524334" y="5463722"/>
            <a:ext cx="1768534"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Improved assembly</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6" name="Text Box 31">
            <a:extLst>
              <a:ext uri="{FF2B5EF4-FFF2-40B4-BE49-F238E27FC236}">
                <a16:creationId xmlns:a16="http://schemas.microsoft.com/office/drawing/2014/main" id="{0ECD83FD-182F-C243-B6AF-54D6ED29E0A5}"/>
              </a:ext>
            </a:extLst>
          </p:cNvPr>
          <p:cNvSpPr txBox="1"/>
          <p:nvPr/>
        </p:nvSpPr>
        <p:spPr>
          <a:xfrm>
            <a:off x="2309434" y="5525134"/>
            <a:ext cx="4326960" cy="575782"/>
          </a:xfrm>
          <a:prstGeom prst="roundRect">
            <a:avLst/>
          </a:prstGeom>
          <a:noFill/>
          <a:ln w="19050">
            <a:solidFill>
              <a:srgbClr val="7030A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Corbel" panose="020B0503020204020204" pitchFamily="34" charset="0"/>
                <a:ea typeface="Calibri" panose="020F0502020204030204" pitchFamily="34" charset="0"/>
                <a:cs typeface="Calibri" panose="020F0502020204030204" pitchFamily="34" charset="0"/>
              </a:rPr>
              <a:t>Polishing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(Polishes</a:t>
            </a:r>
            <a:r>
              <a:rPr kumimoji="0" lang="en-US" sz="1200" b="1"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the draft assembly &amp; increases the accuracy)</a:t>
            </a:r>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7" name="Text Box 32">
            <a:extLst>
              <a:ext uri="{FF2B5EF4-FFF2-40B4-BE49-F238E27FC236}">
                <a16:creationId xmlns:a16="http://schemas.microsoft.com/office/drawing/2014/main" id="{8C39924B-A18C-C94D-8E54-E05CD1CED5CD}"/>
              </a:ext>
            </a:extLst>
          </p:cNvPr>
          <p:cNvSpPr txBox="1"/>
          <p:nvPr/>
        </p:nvSpPr>
        <p:spPr>
          <a:xfrm>
            <a:off x="6957946" y="5142578"/>
            <a:ext cx="1921498" cy="67044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Mappings of reads against draft assembly</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5874E061-853B-B345-88DE-D785CB9FB00B}"/>
              </a:ext>
            </a:extLst>
          </p:cNvPr>
          <p:cNvCxnSpPr/>
          <p:nvPr/>
        </p:nvCxnSpPr>
        <p:spPr>
          <a:xfrm flipH="1">
            <a:off x="1987510" y="411970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40A948E-CF28-C940-80E3-D692437A7EE4}"/>
              </a:ext>
            </a:extLst>
          </p:cNvPr>
          <p:cNvCxnSpPr/>
          <p:nvPr/>
        </p:nvCxnSpPr>
        <p:spPr>
          <a:xfrm flipH="1">
            <a:off x="1970944" y="582753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CFB6545A-C1A6-934F-9ADF-11176B1430D2}"/>
              </a:ext>
            </a:extLst>
          </p:cNvPr>
          <p:cNvCxnSpPr>
            <a:cxnSpLocks/>
          </p:cNvCxnSpPr>
          <p:nvPr/>
        </p:nvCxnSpPr>
        <p:spPr>
          <a:xfrm flipH="1">
            <a:off x="6678062" y="2219623"/>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6CDDD213-7A68-D74A-8D81-07E037C8AEBF}"/>
              </a:ext>
            </a:extLst>
          </p:cNvPr>
          <p:cNvCxnSpPr>
            <a:cxnSpLocks/>
          </p:cNvCxnSpPr>
          <p:nvPr/>
        </p:nvCxnSpPr>
        <p:spPr>
          <a:xfrm flipH="1">
            <a:off x="6705670" y="3181353"/>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0E582DCE-081D-A144-A2B2-BDBC762BEC04}"/>
              </a:ext>
            </a:extLst>
          </p:cNvPr>
          <p:cNvCxnSpPr>
            <a:cxnSpLocks/>
          </p:cNvCxnSpPr>
          <p:nvPr/>
        </p:nvCxnSpPr>
        <p:spPr>
          <a:xfrm flipH="1">
            <a:off x="6705670" y="4131368"/>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800E5D37-8A34-EF47-A278-4A313B00FDA5}"/>
              </a:ext>
            </a:extLst>
          </p:cNvPr>
          <p:cNvCxnSpPr>
            <a:cxnSpLocks/>
          </p:cNvCxnSpPr>
          <p:nvPr/>
        </p:nvCxnSpPr>
        <p:spPr>
          <a:xfrm flipH="1">
            <a:off x="6712414" y="512849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7676B3-F9CB-D245-B434-DCE037CD6481}"/>
              </a:ext>
            </a:extLst>
          </p:cNvPr>
          <p:cNvSpPr/>
          <p:nvPr/>
        </p:nvSpPr>
        <p:spPr>
          <a:xfrm>
            <a:off x="366963" y="1110566"/>
            <a:ext cx="8512481" cy="752514"/>
          </a:xfrm>
          <a:prstGeom prst="rect">
            <a:avLst/>
          </a:prstGeom>
        </p:spPr>
        <p:txBody>
          <a:bodyPr wrap="square">
            <a:spAutoFit/>
          </a:bodyPr>
          <a:lstStyle/>
          <a:p>
            <a:pPr marL="285750" marR="0" lvl="0" indent="-285750" algn="l" defTabSz="914400" rtl="0" eaLnBrk="1" fontAlgn="auto" latinLnBrk="0" hangingPunct="1">
              <a:lnSpc>
                <a:spcPct val="110000"/>
              </a:lnSpc>
              <a:spcBef>
                <a:spcPts val="0"/>
              </a:spcBef>
              <a:spcAft>
                <a:spcPts val="0"/>
              </a:spcAft>
              <a:buClr>
                <a:srgbClr val="4A66AC"/>
              </a:buClr>
              <a:buSzPct val="90000"/>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With the emergence of long read sequencing technologies, </a:t>
            </a:r>
            <a:r>
              <a:rPr kumimoji="0" lang="en-US" sz="2000" b="0" i="1"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de novo </a:t>
            </a:r>
            <a:r>
              <a:rPr kumimoji="0" lang="en-US" sz="20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assembly becomes a promising way of constructing the original genome. </a:t>
            </a:r>
          </a:p>
        </p:txBody>
      </p:sp>
      <p:pic>
        <p:nvPicPr>
          <p:cNvPr id="24" name="Picture 23">
            <a:extLst>
              <a:ext uri="{FF2B5EF4-FFF2-40B4-BE49-F238E27FC236}">
                <a16:creationId xmlns:a16="http://schemas.microsoft.com/office/drawing/2014/main" id="{C3B05D2A-D643-6543-BCD5-F18784401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80" y="2788734"/>
            <a:ext cx="1302241" cy="571410"/>
          </a:xfrm>
          <a:prstGeom prst="rect">
            <a:avLst/>
          </a:prstGeom>
        </p:spPr>
      </p:pic>
      <p:sp>
        <p:nvSpPr>
          <p:cNvPr id="25" name="Slide Number Placeholder 24">
            <a:extLst>
              <a:ext uri="{FF2B5EF4-FFF2-40B4-BE49-F238E27FC236}">
                <a16:creationId xmlns:a16="http://schemas.microsoft.com/office/drawing/2014/main" id="{65232D21-FA0A-A84A-B854-E5E7BED38BFF}"/>
              </a:ext>
            </a:extLst>
          </p:cNvPr>
          <p:cNvSpPr>
            <a:spLocks noGrp="1"/>
          </p:cNvSpPr>
          <p:nvPr>
            <p:ph type="sldNum" sz="quarter" idx="10"/>
          </p:nvPr>
        </p:nvSpPr>
        <p:spPr/>
        <p:txBody>
          <a:bodyPr/>
          <a:lstStyle/>
          <a:p>
            <a:fld id="{BE67019E-6B59-9444-A8F8-0CFAB6B6981D}" type="slidenum">
              <a:rPr lang="en-US" smtClean="0"/>
              <a:pPr/>
              <a:t>14</a:t>
            </a:fld>
            <a:endParaRPr lang="en-US" dirty="0"/>
          </a:p>
        </p:txBody>
      </p:sp>
    </p:spTree>
    <p:extLst>
      <p:ext uri="{BB962C8B-B14F-4D97-AF65-F5344CB8AC3E}">
        <p14:creationId xmlns:p14="http://schemas.microsoft.com/office/powerpoint/2010/main" val="112348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1" grpId="0"/>
      <p:bldP spid="12" grpId="0"/>
      <p:bldP spid="13" grpId="0"/>
      <p:bldP spid="14" grpId="0"/>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Contributions</a:t>
            </a:r>
          </a:p>
        </p:txBody>
      </p:sp>
      <p:sp>
        <p:nvSpPr>
          <p:cNvPr id="4" name="Content Placeholder 2"/>
          <p:cNvSpPr txBox="1">
            <a:spLocks/>
          </p:cNvSpPr>
          <p:nvPr/>
        </p:nvSpPr>
        <p:spPr>
          <a:xfrm>
            <a:off x="366963" y="1242598"/>
            <a:ext cx="8410073" cy="500580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37307" marR="0" lvl="0" indent="-457200" algn="l" defTabSz="914400" rtl="0" eaLnBrk="1" fontAlgn="auto" latinLnBrk="0" hangingPunct="1">
              <a:lnSpc>
                <a:spcPct val="120000"/>
              </a:lnSpc>
              <a:spcBef>
                <a:spcPts val="0"/>
              </a:spcBef>
              <a:spcAft>
                <a:spcPts val="3400"/>
              </a:spcAft>
              <a:buClr>
                <a:srgbClr val="4A66AC"/>
              </a:buClr>
              <a:buSzPct val="100000"/>
              <a:buFont typeface="Wingdings" pitchFamily="2" charset="2"/>
              <a:buChar char="q"/>
              <a:tabLst/>
              <a:defRPr/>
            </a:pP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Analyze</a:t>
            </a:r>
            <a:r>
              <a:rPr kumimoji="0" lang="en-US" sz="2500" b="0" i="0" u="none" strike="noStrike" kern="1200" cap="none" spc="0" normalizeH="0" baseline="0" noProof="0" dirty="0">
                <a:ln>
                  <a:noFill/>
                </a:ln>
                <a:solidFill>
                  <a:srgbClr val="FE6200"/>
                </a:solidFill>
                <a:effectLst/>
                <a:uLnTx/>
                <a:uFillTx/>
                <a:latin typeface="Corbel" panose="020B0503020204020204" pitchFamily="34" charset="0"/>
                <a:ea typeface="Century" charset="0"/>
                <a:cs typeface="Calibri" panose="020F0502020204030204" pitchFamily="34" charset="0"/>
              </a:rPr>
              <a:t> </a:t>
            </a: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the tools in multiple dimensions: </a:t>
            </a:r>
            <a:r>
              <a:rPr kumimoji="0" lang="en-US" sz="2500" b="0" i="0" u="none" strike="noStrike" kern="1200" cap="none" spc="0" normalizeH="0" baseline="0" noProof="0" dirty="0">
                <a:ln>
                  <a:noFill/>
                </a:ln>
                <a:solidFill>
                  <a:srgbClr val="FE6200"/>
                </a:solidFill>
                <a:effectLst/>
                <a:uLnTx/>
                <a:uFillTx/>
                <a:latin typeface="Corbel" panose="020B0503020204020204" pitchFamily="34" charset="0"/>
                <a:ea typeface="Century" charset="0"/>
                <a:cs typeface="Calibri" panose="020F0502020204030204" pitchFamily="34" charset="0"/>
              </a:rPr>
              <a:t>accuracy</a:t>
            </a: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 </a:t>
            </a:r>
            <a:r>
              <a:rPr kumimoji="0" lang="en-US" sz="2500" b="0" i="0" u="none" strike="noStrike" kern="1200" cap="none" spc="0" normalizeH="0" baseline="0" noProof="0" dirty="0">
                <a:ln>
                  <a:noFill/>
                </a:ln>
                <a:solidFill>
                  <a:srgbClr val="FE6200"/>
                </a:solidFill>
                <a:effectLst/>
                <a:uLnTx/>
                <a:uFillTx/>
                <a:latin typeface="Corbel" panose="020B0503020204020204" pitchFamily="34" charset="0"/>
                <a:ea typeface="Century" charset="0"/>
                <a:cs typeface="Calibri" panose="020F0502020204030204" pitchFamily="34" charset="0"/>
              </a:rPr>
              <a:t>performance</a:t>
            </a: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 </a:t>
            </a:r>
            <a:r>
              <a:rPr kumimoji="0" lang="en-US" sz="2500" b="0" i="0" u="none" strike="noStrike" kern="1200" cap="none" spc="0" normalizeH="0" baseline="0" noProof="0" dirty="0">
                <a:ln>
                  <a:noFill/>
                </a:ln>
                <a:solidFill>
                  <a:srgbClr val="FE6200"/>
                </a:solidFill>
                <a:effectLst/>
                <a:uLnTx/>
                <a:uFillTx/>
                <a:latin typeface="Corbel" panose="020B0503020204020204" pitchFamily="34" charset="0"/>
                <a:ea typeface="Century" charset="0"/>
                <a:cs typeface="Calibri" panose="020F0502020204030204" pitchFamily="34" charset="0"/>
              </a:rPr>
              <a:t>memory usage</a:t>
            </a: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 and </a:t>
            </a:r>
            <a:r>
              <a:rPr kumimoji="0" lang="en-US" sz="2500" b="0" i="0" u="none" strike="noStrike" kern="1200" cap="none" spc="0" normalizeH="0" baseline="0" noProof="0" dirty="0">
                <a:ln>
                  <a:noFill/>
                </a:ln>
                <a:solidFill>
                  <a:srgbClr val="FE6200"/>
                </a:solidFill>
                <a:effectLst/>
                <a:uLnTx/>
                <a:uFillTx/>
                <a:latin typeface="Corbel" panose="020B0503020204020204" pitchFamily="34" charset="0"/>
                <a:ea typeface="Century" charset="0"/>
                <a:cs typeface="Calibri" panose="020F0502020204030204" pitchFamily="34" charset="0"/>
              </a:rPr>
              <a:t>scalability</a:t>
            </a:r>
          </a:p>
          <a:p>
            <a:pPr marL="537307" marR="0" lvl="0" indent="-457200" algn="l" defTabSz="914400" rtl="0" eaLnBrk="1" fontAlgn="auto" latinLnBrk="0" hangingPunct="1">
              <a:lnSpc>
                <a:spcPct val="120000"/>
              </a:lnSpc>
              <a:spcBef>
                <a:spcPts val="0"/>
              </a:spcBef>
              <a:spcAft>
                <a:spcPts val="3400"/>
              </a:spcAft>
              <a:buClr>
                <a:srgbClr val="4A66AC"/>
              </a:buClr>
              <a:buSzPct val="100000"/>
              <a:buFont typeface="Wingdings" pitchFamily="2" charset="2"/>
              <a:buChar char="q"/>
              <a:tabLst/>
              <a:defRPr/>
            </a:pP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Reveal</a:t>
            </a:r>
            <a:r>
              <a:rPr kumimoji="0" lang="en-US" sz="2500" b="0" i="0" u="none" strike="noStrike" kern="1200" cap="none" spc="0" normalizeH="0" baseline="0" noProof="0" dirty="0">
                <a:ln>
                  <a:noFill/>
                </a:ln>
                <a:solidFill>
                  <a:srgbClr val="C00000"/>
                </a:solidFill>
                <a:effectLst/>
                <a:uLnTx/>
                <a:uFillTx/>
                <a:latin typeface="Corbel" panose="020B0503020204020204" pitchFamily="34" charset="0"/>
                <a:ea typeface="Century" charset="0"/>
                <a:cs typeface="Calibri" panose="020F0502020204030204" pitchFamily="34" charset="0"/>
              </a:rPr>
              <a:t> new bottlenecks </a:t>
            </a: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and</a:t>
            </a:r>
            <a:r>
              <a:rPr kumimoji="0" lang="en-US" sz="2500" b="0" i="0" u="none" strike="noStrike" kern="1200" cap="none" spc="0" normalizeH="0" baseline="0" noProof="0" dirty="0">
                <a:ln>
                  <a:noFill/>
                </a:ln>
                <a:solidFill>
                  <a:srgbClr val="C00000"/>
                </a:solidFill>
                <a:effectLst/>
                <a:uLnTx/>
                <a:uFillTx/>
                <a:latin typeface="Corbel" panose="020B0503020204020204" pitchFamily="34" charset="0"/>
                <a:ea typeface="Century" charset="0"/>
                <a:cs typeface="Calibri" panose="020F0502020204030204" pitchFamily="34" charset="0"/>
              </a:rPr>
              <a:t> trade-offs</a:t>
            </a:r>
            <a:endPar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endParaRPr>
          </a:p>
          <a:p>
            <a:pPr marL="537307" marR="0" lvl="0" indent="-457200" algn="l" defTabSz="914400" rtl="0" eaLnBrk="1" fontAlgn="auto" latinLnBrk="0" hangingPunct="1">
              <a:lnSpc>
                <a:spcPct val="120000"/>
              </a:lnSpc>
              <a:spcBef>
                <a:spcPts val="0"/>
              </a:spcBef>
              <a:spcAft>
                <a:spcPts val="3400"/>
              </a:spcAft>
              <a:buClr>
                <a:srgbClr val="4A66AC"/>
              </a:buClr>
              <a:buSzPct val="100000"/>
              <a:buFont typeface="Wingdings" pitchFamily="2" charset="2"/>
              <a:buChar char="q"/>
              <a:tabLst/>
              <a:defRPr/>
            </a:pPr>
            <a:r>
              <a:rPr kumimoji="0" lang="en-US" sz="2500" b="0" i="0" u="none" strike="noStrike" kern="1200" cap="none" spc="0" normalizeH="0" baseline="0" noProof="0" dirty="0">
                <a:ln>
                  <a:noFill/>
                </a:ln>
                <a:solidFill>
                  <a:srgbClr val="00B050"/>
                </a:solidFill>
                <a:effectLst/>
                <a:uLnTx/>
                <a:uFillTx/>
                <a:latin typeface="Corbel" panose="020B0503020204020204" pitchFamily="34" charset="0"/>
                <a:ea typeface="Century" charset="0"/>
                <a:cs typeface="Calibri" panose="020F0502020204030204" pitchFamily="34" charset="0"/>
              </a:rPr>
              <a:t>First study on bottleneck analysis </a:t>
            </a: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of nanopore sequence analysis pipeline on real machines</a:t>
            </a:r>
          </a:p>
          <a:p>
            <a:pPr marL="537307" marR="0" lvl="0" indent="-457200" algn="l" defTabSz="914400" rtl="0" eaLnBrk="1" fontAlgn="auto" latinLnBrk="0" hangingPunct="1">
              <a:lnSpc>
                <a:spcPct val="120000"/>
              </a:lnSpc>
              <a:spcBef>
                <a:spcPts val="0"/>
              </a:spcBef>
              <a:spcAft>
                <a:spcPts val="3400"/>
              </a:spcAft>
              <a:buClr>
                <a:srgbClr val="4A66AC"/>
              </a:buClr>
              <a:buSzPct val="100000"/>
              <a:buFont typeface="Wingdings" pitchFamily="2" charset="2"/>
              <a:buChar char="q"/>
              <a:tabLst/>
              <a:defRPr/>
            </a:pP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Provide guidelines for </a:t>
            </a:r>
            <a:r>
              <a:rPr kumimoji="0" lang="en-US" sz="2500" b="0" i="0" u="none" strike="noStrike" kern="1200" cap="none" spc="0" normalizeH="0" baseline="0" noProof="0" dirty="0">
                <a:ln>
                  <a:noFill/>
                </a:ln>
                <a:solidFill>
                  <a:srgbClr val="0070C0"/>
                </a:solidFill>
                <a:effectLst/>
                <a:uLnTx/>
                <a:uFillTx/>
                <a:latin typeface="Corbel" panose="020B0503020204020204" pitchFamily="34" charset="0"/>
                <a:ea typeface="Century" charset="0"/>
                <a:cs typeface="Calibri" panose="020F0502020204030204" pitchFamily="34" charset="0"/>
              </a:rPr>
              <a:t>practitioners</a:t>
            </a:r>
          </a:p>
          <a:p>
            <a:pPr marL="537307" marR="0" lvl="0" indent="-457200" algn="l" defTabSz="914400" rtl="0" eaLnBrk="1" fontAlgn="auto" latinLnBrk="0" hangingPunct="1">
              <a:lnSpc>
                <a:spcPct val="120000"/>
              </a:lnSpc>
              <a:spcBef>
                <a:spcPts val="0"/>
              </a:spcBef>
              <a:spcAft>
                <a:spcPts val="3400"/>
              </a:spcAft>
              <a:buClr>
                <a:srgbClr val="4A66AC"/>
              </a:buClr>
              <a:buSzPct val="100000"/>
              <a:buFont typeface="Wingdings" pitchFamily="2" charset="2"/>
              <a:buChar char="q"/>
              <a:tabLst/>
              <a:defRPr/>
            </a:pPr>
            <a:r>
              <a:rPr kumimoji="0" lang="en-US" sz="2500" b="0" i="0" u="none" strike="noStrike" kern="1200" cap="none" spc="0" normalizeH="0" baseline="0" noProof="0" dirty="0">
                <a:ln>
                  <a:noFill/>
                </a:ln>
                <a:solidFill>
                  <a:schemeClr val="tx1"/>
                </a:solidFill>
                <a:effectLst/>
                <a:uLnTx/>
                <a:uFillTx/>
                <a:latin typeface="Corbel" panose="020B0503020204020204" pitchFamily="34" charset="0"/>
                <a:ea typeface="Century" charset="0"/>
                <a:cs typeface="Calibri" panose="020F0502020204030204" pitchFamily="34" charset="0"/>
              </a:rPr>
              <a:t>Provide guidelines for </a:t>
            </a:r>
            <a:r>
              <a:rPr kumimoji="0" lang="en-US" sz="2500" b="0" i="0" u="none" strike="noStrike" kern="1200" cap="none" spc="0" normalizeH="0" baseline="0" noProof="0" dirty="0">
                <a:ln>
                  <a:noFill/>
                </a:ln>
                <a:solidFill>
                  <a:srgbClr val="7030A0"/>
                </a:solidFill>
                <a:effectLst/>
                <a:uLnTx/>
                <a:uFillTx/>
                <a:latin typeface="Corbel" panose="020B0503020204020204" pitchFamily="34" charset="0"/>
                <a:ea typeface="Century" charset="0"/>
                <a:cs typeface="Calibri" panose="020F0502020204030204" pitchFamily="34" charset="0"/>
              </a:rPr>
              <a:t>tool developers</a:t>
            </a:r>
            <a:endParaRPr kumimoji="0" lang="en-US" sz="2500" b="0" i="0" u="none" strike="noStrike" kern="1200" cap="none" spc="0" normalizeH="0" baseline="0" noProof="0" dirty="0">
              <a:ln>
                <a:noFill/>
              </a:ln>
              <a:solidFill>
                <a:schemeClr val="tx1"/>
              </a:solidFill>
              <a:effectLst/>
              <a:uLnTx/>
              <a:uFillTx/>
              <a:latin typeface="Corbel" panose="020B050302020402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39FF3853-2CAC-0742-B8C8-2B22ABD36F07}"/>
              </a:ext>
            </a:extLst>
          </p:cNvPr>
          <p:cNvSpPr>
            <a:spLocks noGrp="1"/>
          </p:cNvSpPr>
          <p:nvPr>
            <p:ph type="sldNum" sz="quarter" idx="10"/>
          </p:nvPr>
        </p:nvSpPr>
        <p:spPr/>
        <p:txBody>
          <a:bodyPr/>
          <a:lstStyle/>
          <a:p>
            <a:fld id="{BE67019E-6B59-9444-A8F8-0CFAB6B6981D}" type="slidenum">
              <a:rPr lang="en-US" smtClean="0"/>
              <a:pPr/>
              <a:t>15</a:t>
            </a:fld>
            <a:endParaRPr lang="en-US" dirty="0"/>
          </a:p>
        </p:txBody>
      </p:sp>
    </p:spTree>
    <p:extLst>
      <p:ext uri="{BB962C8B-B14F-4D97-AF65-F5344CB8AC3E}">
        <p14:creationId xmlns:p14="http://schemas.microsoft.com/office/powerpoint/2010/main" val="9874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Experimental Methodology</a:t>
            </a:r>
          </a:p>
        </p:txBody>
      </p:sp>
      <p:pic>
        <p:nvPicPr>
          <p:cNvPr id="3" name="Picture 2">
            <a:extLst>
              <a:ext uri="{FF2B5EF4-FFF2-40B4-BE49-F238E27FC236}">
                <a16:creationId xmlns:a16="http://schemas.microsoft.com/office/drawing/2014/main" id="{B44E24E5-5D37-0D44-94D8-1B22819935DF}"/>
              </a:ext>
            </a:extLst>
          </p:cNvPr>
          <p:cNvPicPr>
            <a:picLocks noChangeAspect="1"/>
          </p:cNvPicPr>
          <p:nvPr/>
        </p:nvPicPr>
        <p:blipFill rotWithShape="1">
          <a:blip r:embed="rId3"/>
          <a:srcRect r="29667"/>
          <a:stretch/>
        </p:blipFill>
        <p:spPr>
          <a:xfrm>
            <a:off x="243117" y="1624599"/>
            <a:ext cx="8657766" cy="4066002"/>
          </a:xfrm>
          <a:prstGeom prst="rect">
            <a:avLst/>
          </a:prstGeom>
        </p:spPr>
      </p:pic>
      <p:sp>
        <p:nvSpPr>
          <p:cNvPr id="4" name="Rounded Rectangle 3">
            <a:extLst>
              <a:ext uri="{FF2B5EF4-FFF2-40B4-BE49-F238E27FC236}">
                <a16:creationId xmlns:a16="http://schemas.microsoft.com/office/drawing/2014/main" id="{A70F6C57-83F6-7344-ADF0-E7F1E9101E00}"/>
              </a:ext>
            </a:extLst>
          </p:cNvPr>
          <p:cNvSpPr/>
          <p:nvPr/>
        </p:nvSpPr>
        <p:spPr>
          <a:xfrm>
            <a:off x="1965960" y="2468880"/>
            <a:ext cx="670560" cy="274320"/>
          </a:xfrm>
          <a:prstGeom prst="roundRect">
            <a:avLst/>
          </a:prstGeom>
          <a:solidFill>
            <a:srgbClr val="0070C0">
              <a:alpha val="32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ounded Rectangle 5">
            <a:extLst>
              <a:ext uri="{FF2B5EF4-FFF2-40B4-BE49-F238E27FC236}">
                <a16:creationId xmlns:a16="http://schemas.microsoft.com/office/drawing/2014/main" id="{B3982797-FAE3-B643-9008-D1969FAB499D}"/>
              </a:ext>
            </a:extLst>
          </p:cNvPr>
          <p:cNvSpPr/>
          <p:nvPr/>
        </p:nvSpPr>
        <p:spPr>
          <a:xfrm>
            <a:off x="1965960" y="3450320"/>
            <a:ext cx="563880" cy="283479"/>
          </a:xfrm>
          <a:prstGeom prst="roundRect">
            <a:avLst/>
          </a:prstGeom>
          <a:solidFill>
            <a:srgbClr val="0070C0">
              <a:alpha val="32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ounded Rectangle 6">
            <a:extLst>
              <a:ext uri="{FF2B5EF4-FFF2-40B4-BE49-F238E27FC236}">
                <a16:creationId xmlns:a16="http://schemas.microsoft.com/office/drawing/2014/main" id="{0A87C9DB-F484-EE43-B66E-8D1E616B32DE}"/>
              </a:ext>
            </a:extLst>
          </p:cNvPr>
          <p:cNvSpPr/>
          <p:nvPr/>
        </p:nvSpPr>
        <p:spPr>
          <a:xfrm>
            <a:off x="1965960" y="4437880"/>
            <a:ext cx="670560" cy="274320"/>
          </a:xfrm>
          <a:prstGeom prst="roundRect">
            <a:avLst/>
          </a:prstGeom>
          <a:solidFill>
            <a:srgbClr val="0070C0">
              <a:alpha val="32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Rounded Rectangle 7">
            <a:extLst>
              <a:ext uri="{FF2B5EF4-FFF2-40B4-BE49-F238E27FC236}">
                <a16:creationId xmlns:a16="http://schemas.microsoft.com/office/drawing/2014/main" id="{CB0B0631-570F-344C-BA8B-93C41836E548}"/>
              </a:ext>
            </a:extLst>
          </p:cNvPr>
          <p:cNvSpPr/>
          <p:nvPr/>
        </p:nvSpPr>
        <p:spPr>
          <a:xfrm>
            <a:off x="6537960" y="2468880"/>
            <a:ext cx="594360" cy="274320"/>
          </a:xfrm>
          <a:prstGeom prst="roundRect">
            <a:avLst/>
          </a:prstGeom>
          <a:solidFill>
            <a:srgbClr val="0070C0">
              <a:alpha val="32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Rounded Rectangle 8">
            <a:extLst>
              <a:ext uri="{FF2B5EF4-FFF2-40B4-BE49-F238E27FC236}">
                <a16:creationId xmlns:a16="http://schemas.microsoft.com/office/drawing/2014/main" id="{C208A50A-8114-994F-AB9C-C47031519BA3}"/>
              </a:ext>
            </a:extLst>
          </p:cNvPr>
          <p:cNvSpPr/>
          <p:nvPr/>
        </p:nvSpPr>
        <p:spPr>
          <a:xfrm>
            <a:off x="6537960" y="3459479"/>
            <a:ext cx="472440" cy="274320"/>
          </a:xfrm>
          <a:prstGeom prst="roundRect">
            <a:avLst/>
          </a:prstGeom>
          <a:solidFill>
            <a:srgbClr val="0070C0">
              <a:alpha val="32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ounded Rectangle 9">
            <a:extLst>
              <a:ext uri="{FF2B5EF4-FFF2-40B4-BE49-F238E27FC236}">
                <a16:creationId xmlns:a16="http://schemas.microsoft.com/office/drawing/2014/main" id="{83647614-8CE5-7441-9944-FA7CDC88D9E9}"/>
              </a:ext>
            </a:extLst>
          </p:cNvPr>
          <p:cNvSpPr/>
          <p:nvPr/>
        </p:nvSpPr>
        <p:spPr>
          <a:xfrm>
            <a:off x="6537960" y="4434836"/>
            <a:ext cx="365760" cy="277363"/>
          </a:xfrm>
          <a:prstGeom prst="roundRect">
            <a:avLst/>
          </a:prstGeom>
          <a:solidFill>
            <a:srgbClr val="0070C0">
              <a:alpha val="32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Slide Number Placeholder 10">
            <a:extLst>
              <a:ext uri="{FF2B5EF4-FFF2-40B4-BE49-F238E27FC236}">
                <a16:creationId xmlns:a16="http://schemas.microsoft.com/office/drawing/2014/main" id="{7534FE98-AA1B-C243-977F-F42FB73E4F93}"/>
              </a:ext>
            </a:extLst>
          </p:cNvPr>
          <p:cNvSpPr>
            <a:spLocks noGrp="1"/>
          </p:cNvSpPr>
          <p:nvPr>
            <p:ph type="sldNum" sz="quarter" idx="10"/>
          </p:nvPr>
        </p:nvSpPr>
        <p:spPr/>
        <p:txBody>
          <a:bodyPr/>
          <a:lstStyle/>
          <a:p>
            <a:fld id="{BE67019E-6B59-9444-A8F8-0CFAB6B6981D}" type="slidenum">
              <a:rPr lang="en-US" smtClean="0"/>
              <a:pPr/>
              <a:t>16</a:t>
            </a:fld>
            <a:endParaRPr lang="en-US" dirty="0"/>
          </a:p>
        </p:txBody>
      </p:sp>
    </p:spTree>
    <p:extLst>
      <p:ext uri="{BB962C8B-B14F-4D97-AF65-F5344CB8AC3E}">
        <p14:creationId xmlns:p14="http://schemas.microsoft.com/office/powerpoint/2010/main" val="161980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Experimental Methodology (cont’d.)</a:t>
            </a:r>
            <a:endParaRPr lang="en-US" sz="4000" dirty="0">
              <a:solidFill>
                <a:srgbClr val="C00000"/>
              </a:solidFill>
            </a:endParaRPr>
          </a:p>
        </p:txBody>
      </p:sp>
      <p:sp>
        <p:nvSpPr>
          <p:cNvPr id="6" name="Rectangle 5">
            <a:extLst>
              <a:ext uri="{FF2B5EF4-FFF2-40B4-BE49-F238E27FC236}">
                <a16:creationId xmlns:a16="http://schemas.microsoft.com/office/drawing/2014/main" id="{8260E90B-D28D-CC4C-A904-4D930EE25DD2}"/>
              </a:ext>
            </a:extLst>
          </p:cNvPr>
          <p:cNvSpPr/>
          <p:nvPr/>
        </p:nvSpPr>
        <p:spPr>
          <a:xfrm>
            <a:off x="22860" y="1529106"/>
            <a:ext cx="586740" cy="201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44E8EDAE-8642-B84A-9236-E180ECA70391}"/>
              </a:ext>
            </a:extLst>
          </p:cNvPr>
          <p:cNvSpPr/>
          <p:nvPr/>
        </p:nvSpPr>
        <p:spPr>
          <a:xfrm>
            <a:off x="22860" y="4185221"/>
            <a:ext cx="586740" cy="201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Content Placeholder 2">
            <a:extLst>
              <a:ext uri="{FF2B5EF4-FFF2-40B4-BE49-F238E27FC236}">
                <a16:creationId xmlns:a16="http://schemas.microsoft.com/office/drawing/2014/main" id="{6C8AAE07-4A8E-2A40-B0B5-B399682D3396}"/>
              </a:ext>
            </a:extLst>
          </p:cNvPr>
          <p:cNvSpPr>
            <a:spLocks noGrp="1"/>
          </p:cNvSpPr>
          <p:nvPr>
            <p:ph idx="1"/>
          </p:nvPr>
        </p:nvSpPr>
        <p:spPr>
          <a:xfrm>
            <a:off x="366964" y="1195441"/>
            <a:ext cx="8410072" cy="5238016"/>
          </a:xfrm>
        </p:spPr>
        <p:txBody>
          <a:bodyPr>
            <a:noAutofit/>
          </a:bodyPr>
          <a:lstStyle/>
          <a:p>
            <a:pPr marL="136525" indent="0">
              <a:lnSpc>
                <a:spcPct val="110000"/>
              </a:lnSpc>
              <a:spcBef>
                <a:spcPts val="0"/>
              </a:spcBef>
              <a:spcAft>
                <a:spcPts val="0"/>
              </a:spcAft>
              <a:buNone/>
            </a:pPr>
            <a:r>
              <a:rPr lang="en-US" sz="2200" b="1" u="sng" dirty="0">
                <a:solidFill>
                  <a:schemeClr val="tx1"/>
                </a:solidFill>
              </a:rPr>
              <a:t>Accuracy Metrics</a:t>
            </a:r>
          </a:p>
          <a:p>
            <a:pPr marL="534988" indent="-398463">
              <a:lnSpc>
                <a:spcPct val="110000"/>
              </a:lnSpc>
              <a:spcBef>
                <a:spcPts val="0"/>
              </a:spcBef>
              <a:spcAft>
                <a:spcPts val="0"/>
              </a:spcAft>
              <a:buClr>
                <a:srgbClr val="0070C0"/>
              </a:buClr>
              <a:buFont typeface="Wingdings" charset="2"/>
              <a:buChar char="q"/>
            </a:pPr>
            <a:r>
              <a:rPr lang="en-US" sz="2200" dirty="0">
                <a:solidFill>
                  <a:srgbClr val="00B050"/>
                </a:solidFill>
              </a:rPr>
              <a:t>Average Identity : </a:t>
            </a:r>
            <a:r>
              <a:rPr lang="en-US" sz="2200" dirty="0">
                <a:solidFill>
                  <a:schemeClr val="tx1"/>
                </a:solidFill>
              </a:rPr>
              <a:t>Percentage </a:t>
            </a:r>
            <a:r>
              <a:rPr lang="en-US" sz="2200" b="1" dirty="0">
                <a:solidFill>
                  <a:schemeClr val="tx1"/>
                </a:solidFill>
              </a:rPr>
              <a:t>similarity</a:t>
            </a:r>
            <a:r>
              <a:rPr lang="en-US" sz="2200" dirty="0">
                <a:solidFill>
                  <a:schemeClr val="tx1"/>
                </a:solidFill>
              </a:rPr>
              <a:t> between the assembly and the reference genome</a:t>
            </a:r>
          </a:p>
          <a:p>
            <a:pPr marL="534988" indent="-398463">
              <a:lnSpc>
                <a:spcPct val="110000"/>
              </a:lnSpc>
              <a:spcBef>
                <a:spcPts val="0"/>
              </a:spcBef>
              <a:spcAft>
                <a:spcPts val="0"/>
              </a:spcAft>
              <a:buClr>
                <a:srgbClr val="0070C0"/>
              </a:buClr>
              <a:buFont typeface="Wingdings" charset="2"/>
              <a:buChar char="q"/>
            </a:pPr>
            <a:r>
              <a:rPr lang="en-US" sz="2200" dirty="0">
                <a:solidFill>
                  <a:srgbClr val="00B050"/>
                </a:solidFill>
              </a:rPr>
              <a:t>Coverage: </a:t>
            </a:r>
            <a:r>
              <a:rPr lang="en-US" sz="2200" b="1" dirty="0">
                <a:solidFill>
                  <a:schemeClr val="tx1"/>
                </a:solidFill>
              </a:rPr>
              <a:t>Ratio of the #aligned bases</a:t>
            </a:r>
            <a:r>
              <a:rPr lang="en-US" sz="2200" dirty="0">
                <a:solidFill>
                  <a:schemeClr val="tx1"/>
                </a:solidFill>
              </a:rPr>
              <a:t> in the reference genome to the length of reference genome</a:t>
            </a:r>
          </a:p>
          <a:p>
            <a:pPr marL="534988" indent="-398463">
              <a:lnSpc>
                <a:spcPct val="110000"/>
              </a:lnSpc>
              <a:spcBef>
                <a:spcPts val="0"/>
              </a:spcBef>
              <a:spcAft>
                <a:spcPts val="0"/>
              </a:spcAft>
              <a:buClr>
                <a:srgbClr val="0070C0"/>
              </a:buClr>
              <a:buFont typeface="Wingdings" charset="2"/>
              <a:buChar char="q"/>
            </a:pPr>
            <a:r>
              <a:rPr lang="en-US" sz="2200" dirty="0">
                <a:solidFill>
                  <a:srgbClr val="C00000"/>
                </a:solidFill>
              </a:rPr>
              <a:t>Number of mismatches: </a:t>
            </a:r>
            <a:r>
              <a:rPr lang="en-US" sz="2200" dirty="0">
                <a:solidFill>
                  <a:schemeClr val="tx1"/>
                </a:solidFill>
              </a:rPr>
              <a:t>Total number of </a:t>
            </a:r>
            <a:r>
              <a:rPr lang="en-US" sz="2200" b="1" dirty="0">
                <a:solidFill>
                  <a:schemeClr val="tx1"/>
                </a:solidFill>
              </a:rPr>
              <a:t>single-base differences </a:t>
            </a:r>
            <a:r>
              <a:rPr lang="en-US" sz="2200" dirty="0">
                <a:solidFill>
                  <a:schemeClr val="tx1"/>
                </a:solidFill>
              </a:rPr>
              <a:t>between the assembly and the reference genome</a:t>
            </a:r>
          </a:p>
          <a:p>
            <a:pPr marL="534988" indent="-398463">
              <a:lnSpc>
                <a:spcPct val="110000"/>
              </a:lnSpc>
              <a:spcBef>
                <a:spcPts val="0"/>
              </a:spcBef>
              <a:spcAft>
                <a:spcPts val="0"/>
              </a:spcAft>
              <a:buClr>
                <a:srgbClr val="0070C0"/>
              </a:buClr>
              <a:buFont typeface="Wingdings" charset="2"/>
              <a:buChar char="q"/>
            </a:pPr>
            <a:r>
              <a:rPr lang="en-US" sz="2200" dirty="0">
                <a:solidFill>
                  <a:srgbClr val="C00000"/>
                </a:solidFill>
              </a:rPr>
              <a:t>Number of indels: </a:t>
            </a:r>
            <a:r>
              <a:rPr lang="en-US" sz="2200" dirty="0">
                <a:solidFill>
                  <a:schemeClr val="tx1"/>
                </a:solidFill>
              </a:rPr>
              <a:t>Total number of </a:t>
            </a:r>
            <a:r>
              <a:rPr lang="en-US" sz="2200" b="1" dirty="0">
                <a:solidFill>
                  <a:schemeClr val="tx1"/>
                </a:solidFill>
              </a:rPr>
              <a:t>insertions and deletions </a:t>
            </a:r>
            <a:r>
              <a:rPr lang="en-US" sz="2200" dirty="0">
                <a:solidFill>
                  <a:schemeClr val="tx1"/>
                </a:solidFill>
              </a:rPr>
              <a:t>between the assembly and the reference genome</a:t>
            </a:r>
          </a:p>
          <a:p>
            <a:pPr marL="136525" indent="0">
              <a:lnSpc>
                <a:spcPct val="110000"/>
              </a:lnSpc>
              <a:spcBef>
                <a:spcPts val="0"/>
              </a:spcBef>
              <a:spcAft>
                <a:spcPts val="0"/>
              </a:spcAft>
              <a:buFont typeface="Calibri" panose="020F0502020204030204" pitchFamily="34" charset="0"/>
              <a:buNone/>
            </a:pPr>
            <a:endParaRPr lang="en-US" sz="2200" b="1" u="sng" dirty="0">
              <a:solidFill>
                <a:schemeClr val="tx1"/>
              </a:solidFill>
            </a:endParaRPr>
          </a:p>
          <a:p>
            <a:pPr marL="136525" indent="0">
              <a:lnSpc>
                <a:spcPct val="110000"/>
              </a:lnSpc>
              <a:spcBef>
                <a:spcPts val="0"/>
              </a:spcBef>
              <a:spcAft>
                <a:spcPts val="0"/>
              </a:spcAft>
              <a:buFont typeface="Calibri" panose="020F0502020204030204" pitchFamily="34" charset="0"/>
              <a:buNone/>
            </a:pPr>
            <a:r>
              <a:rPr lang="en-US" sz="2200" b="1" u="sng" dirty="0">
                <a:solidFill>
                  <a:schemeClr val="tx1"/>
                </a:solidFill>
              </a:rPr>
              <a:t>Performance Metrics</a:t>
            </a:r>
          </a:p>
          <a:p>
            <a:pPr marL="534988" indent="-398463">
              <a:lnSpc>
                <a:spcPct val="110000"/>
              </a:lnSpc>
              <a:spcBef>
                <a:spcPts val="0"/>
              </a:spcBef>
              <a:spcAft>
                <a:spcPts val="0"/>
              </a:spcAft>
              <a:buClr>
                <a:srgbClr val="0070C0"/>
              </a:buClr>
              <a:buFont typeface="Wingdings" charset="2"/>
              <a:buChar char="q"/>
            </a:pPr>
            <a:r>
              <a:rPr lang="en-US" sz="2200" dirty="0">
                <a:solidFill>
                  <a:srgbClr val="C00000"/>
                </a:solidFill>
              </a:rPr>
              <a:t>Wall clock time</a:t>
            </a:r>
          </a:p>
          <a:p>
            <a:pPr marL="534988" indent="-398463">
              <a:lnSpc>
                <a:spcPct val="110000"/>
              </a:lnSpc>
              <a:spcBef>
                <a:spcPts val="0"/>
              </a:spcBef>
              <a:spcAft>
                <a:spcPts val="0"/>
              </a:spcAft>
              <a:buClr>
                <a:srgbClr val="0070C0"/>
              </a:buClr>
              <a:buFont typeface="Wingdings" charset="2"/>
              <a:buChar char="q"/>
            </a:pPr>
            <a:r>
              <a:rPr lang="en-US" sz="2200" dirty="0">
                <a:solidFill>
                  <a:srgbClr val="C00000"/>
                </a:solidFill>
              </a:rPr>
              <a:t>Peak memory usage</a:t>
            </a:r>
          </a:p>
          <a:p>
            <a:pPr marL="534988" indent="-398463">
              <a:lnSpc>
                <a:spcPct val="110000"/>
              </a:lnSpc>
              <a:spcBef>
                <a:spcPts val="0"/>
              </a:spcBef>
              <a:spcAft>
                <a:spcPts val="0"/>
              </a:spcAft>
              <a:buClr>
                <a:srgbClr val="0070C0"/>
              </a:buClr>
              <a:buFont typeface="Wingdings" charset="2"/>
              <a:buChar char="q"/>
            </a:pPr>
            <a:r>
              <a:rPr lang="en-US" sz="2200" dirty="0">
                <a:solidFill>
                  <a:srgbClr val="00B050"/>
                </a:solidFill>
              </a:rPr>
              <a:t>Parallel speedup</a:t>
            </a:r>
          </a:p>
          <a:p>
            <a:pPr marL="542925" lvl="1" indent="0">
              <a:lnSpc>
                <a:spcPct val="110000"/>
              </a:lnSpc>
              <a:spcBef>
                <a:spcPts val="0"/>
              </a:spcBef>
              <a:spcAft>
                <a:spcPts val="0"/>
              </a:spcAft>
              <a:buNone/>
            </a:pPr>
            <a:endParaRPr lang="en-US" sz="2200" dirty="0">
              <a:solidFill>
                <a:schemeClr val="tx1"/>
              </a:solidFill>
            </a:endParaRPr>
          </a:p>
        </p:txBody>
      </p:sp>
      <p:sp>
        <p:nvSpPr>
          <p:cNvPr id="3" name="Slide Number Placeholder 2">
            <a:extLst>
              <a:ext uri="{FF2B5EF4-FFF2-40B4-BE49-F238E27FC236}">
                <a16:creationId xmlns:a16="http://schemas.microsoft.com/office/drawing/2014/main" id="{FFDA9849-BF8B-4444-93F8-09954C71BEDE}"/>
              </a:ext>
            </a:extLst>
          </p:cNvPr>
          <p:cNvSpPr>
            <a:spLocks noGrp="1"/>
          </p:cNvSpPr>
          <p:nvPr>
            <p:ph type="sldNum" sz="quarter" idx="10"/>
          </p:nvPr>
        </p:nvSpPr>
        <p:spPr/>
        <p:txBody>
          <a:bodyPr/>
          <a:lstStyle/>
          <a:p>
            <a:fld id="{BE67019E-6B59-9444-A8F8-0CFAB6B6981D}" type="slidenum">
              <a:rPr lang="en-US" smtClean="0"/>
              <a:pPr/>
              <a:t>17</a:t>
            </a:fld>
            <a:endParaRPr lang="en-US" dirty="0"/>
          </a:p>
        </p:txBody>
      </p:sp>
      <p:sp>
        <p:nvSpPr>
          <p:cNvPr id="4" name="TextBox 3">
            <a:extLst>
              <a:ext uri="{FF2B5EF4-FFF2-40B4-BE49-F238E27FC236}">
                <a16:creationId xmlns:a16="http://schemas.microsoft.com/office/drawing/2014/main" id="{FAA1D492-64F2-0F4A-9C17-DF1349BF7DE3}"/>
              </a:ext>
            </a:extLst>
          </p:cNvPr>
          <p:cNvSpPr txBox="1"/>
          <p:nvPr/>
        </p:nvSpPr>
        <p:spPr>
          <a:xfrm>
            <a:off x="4109277" y="5498300"/>
            <a:ext cx="4037428" cy="430887"/>
          </a:xfrm>
          <a:prstGeom prst="rect">
            <a:avLst/>
          </a:prstGeom>
          <a:noFill/>
        </p:spPr>
        <p:txBody>
          <a:bodyPr wrap="square" rtlCol="0">
            <a:spAutoFit/>
          </a:bodyPr>
          <a:lstStyle/>
          <a:p>
            <a:r>
              <a:rPr lang="en-US" sz="2200" dirty="0"/>
              <a:t>Using </a:t>
            </a:r>
            <a:r>
              <a:rPr lang="en-US" sz="2200" b="1" dirty="0"/>
              <a:t>/</a:t>
            </a:r>
            <a:r>
              <a:rPr lang="en-US" sz="2200" b="1" dirty="0" err="1"/>
              <a:t>usr</a:t>
            </a:r>
            <a:r>
              <a:rPr lang="en-US" sz="2200" b="1" dirty="0"/>
              <a:t>/bin/time </a:t>
            </a:r>
            <a:r>
              <a:rPr lang="en-US" sz="2200" dirty="0"/>
              <a:t>&amp; </a:t>
            </a:r>
            <a:r>
              <a:rPr lang="en-US" sz="2200" b="1" dirty="0"/>
              <a:t>perf</a:t>
            </a:r>
          </a:p>
        </p:txBody>
      </p:sp>
      <p:sp>
        <p:nvSpPr>
          <p:cNvPr id="9" name="Right Brace 8">
            <a:extLst>
              <a:ext uri="{FF2B5EF4-FFF2-40B4-BE49-F238E27FC236}">
                <a16:creationId xmlns:a16="http://schemas.microsoft.com/office/drawing/2014/main" id="{AE29C437-E20E-2B44-AB56-E5D28D83C394}"/>
              </a:ext>
            </a:extLst>
          </p:cNvPr>
          <p:cNvSpPr/>
          <p:nvPr/>
        </p:nvSpPr>
        <p:spPr>
          <a:xfrm>
            <a:off x="3485548" y="4994031"/>
            <a:ext cx="451677" cy="1439426"/>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6573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DEBC-24E0-F14A-9B09-0C884A81AEEC}"/>
              </a:ext>
            </a:extLst>
          </p:cNvPr>
          <p:cNvSpPr>
            <a:spLocks noGrp="1"/>
          </p:cNvSpPr>
          <p:nvPr>
            <p:ph type="title"/>
          </p:nvPr>
        </p:nvSpPr>
        <p:spPr/>
        <p:txBody>
          <a:bodyPr>
            <a:normAutofit fontScale="90000"/>
          </a:bodyPr>
          <a:lstStyle/>
          <a:p>
            <a:r>
              <a:rPr lang="en-US" dirty="0"/>
              <a:t>Key Findings</a:t>
            </a:r>
          </a:p>
        </p:txBody>
      </p:sp>
      <p:sp>
        <p:nvSpPr>
          <p:cNvPr id="3" name="Content Placeholder 2">
            <a:extLst>
              <a:ext uri="{FF2B5EF4-FFF2-40B4-BE49-F238E27FC236}">
                <a16:creationId xmlns:a16="http://schemas.microsoft.com/office/drawing/2014/main" id="{48515F80-B9C1-DE42-B201-310A709EDBBE}"/>
              </a:ext>
            </a:extLst>
          </p:cNvPr>
          <p:cNvSpPr>
            <a:spLocks noGrp="1"/>
          </p:cNvSpPr>
          <p:nvPr>
            <p:ph idx="1"/>
          </p:nvPr>
        </p:nvSpPr>
        <p:spPr/>
        <p:txBody>
          <a:bodyPr>
            <a:noAutofit/>
          </a:bodyPr>
          <a:lstStyle/>
          <a:p>
            <a:pPr marL="407988" indent="-352425" algn="just">
              <a:lnSpc>
                <a:spcPct val="100000"/>
              </a:lnSpc>
              <a:spcBef>
                <a:spcPts val="0"/>
              </a:spcBef>
              <a:spcAft>
                <a:spcPts val="0"/>
              </a:spcAft>
              <a:buFont typeface="Wingdings" charset="2"/>
              <a:buChar char="q"/>
            </a:pPr>
            <a:r>
              <a:rPr lang="en-US" dirty="0">
                <a:solidFill>
                  <a:srgbClr val="FE6200"/>
                </a:solidFill>
              </a:rPr>
              <a:t>Laptops</a:t>
            </a:r>
            <a:r>
              <a:rPr lang="en-US" dirty="0"/>
              <a:t> are becoming a popular platform for running genome assembly tools, as the </a:t>
            </a:r>
            <a:r>
              <a:rPr lang="en-US" dirty="0">
                <a:solidFill>
                  <a:srgbClr val="FE6200"/>
                </a:solidFill>
              </a:rPr>
              <a:t>portability</a:t>
            </a:r>
            <a:r>
              <a:rPr lang="en-US" dirty="0"/>
              <a:t> of a laptop makes it a good fit for </a:t>
            </a:r>
            <a:r>
              <a:rPr lang="en-US" dirty="0">
                <a:solidFill>
                  <a:srgbClr val="FE6200"/>
                </a:solidFill>
              </a:rPr>
              <a:t>in-field analysis </a:t>
            </a:r>
          </a:p>
          <a:p>
            <a:pPr marL="700088" lvl="1" indent="-292100" algn="just">
              <a:lnSpc>
                <a:spcPct val="100000"/>
              </a:lnSpc>
              <a:spcBef>
                <a:spcPts val="600"/>
              </a:spcBef>
              <a:spcAft>
                <a:spcPts val="0"/>
              </a:spcAft>
            </a:pPr>
            <a:r>
              <a:rPr lang="en-US" dirty="0"/>
              <a:t>Greater memory constraints</a:t>
            </a:r>
          </a:p>
          <a:p>
            <a:pPr marL="700088" lvl="1" indent="-292100" algn="just">
              <a:lnSpc>
                <a:spcPct val="100000"/>
              </a:lnSpc>
              <a:spcBef>
                <a:spcPts val="0"/>
              </a:spcBef>
              <a:spcAft>
                <a:spcPts val="0"/>
              </a:spcAft>
            </a:pPr>
            <a:r>
              <a:rPr lang="en-US" dirty="0"/>
              <a:t>Lower computational power </a:t>
            </a:r>
          </a:p>
          <a:p>
            <a:pPr marL="700088" lvl="1" indent="-292100" algn="just">
              <a:lnSpc>
                <a:spcPct val="100000"/>
              </a:lnSpc>
              <a:spcBef>
                <a:spcPts val="0"/>
              </a:spcBef>
              <a:spcAft>
                <a:spcPts val="0"/>
              </a:spcAft>
            </a:pPr>
            <a:r>
              <a:rPr lang="en-US" dirty="0"/>
              <a:t>Limited battery life</a:t>
            </a:r>
          </a:p>
          <a:p>
            <a:pPr marL="407988" lvl="1" indent="0" algn="just">
              <a:lnSpc>
                <a:spcPct val="100000"/>
              </a:lnSpc>
              <a:spcBef>
                <a:spcPts val="0"/>
              </a:spcBef>
              <a:spcAft>
                <a:spcPts val="0"/>
              </a:spcAft>
              <a:buNone/>
            </a:pPr>
            <a:endParaRPr lang="en-US" sz="2000" dirty="0"/>
          </a:p>
          <a:p>
            <a:pPr marL="407988" indent="-352425" algn="just">
              <a:lnSpc>
                <a:spcPct val="100000"/>
              </a:lnSpc>
              <a:spcBef>
                <a:spcPts val="0"/>
              </a:spcBef>
              <a:spcAft>
                <a:spcPts val="0"/>
              </a:spcAft>
              <a:buFont typeface="Wingdings" charset="2"/>
              <a:buChar char="q"/>
            </a:pPr>
            <a:r>
              <a:rPr lang="en-US" dirty="0">
                <a:solidFill>
                  <a:srgbClr val="00B050"/>
                </a:solidFill>
              </a:rPr>
              <a:t>Memory usage </a:t>
            </a:r>
            <a:r>
              <a:rPr lang="en-US" dirty="0"/>
              <a:t>is an important factor that greatly affects the performance and the usability of the tool </a:t>
            </a:r>
          </a:p>
          <a:p>
            <a:pPr marL="700088" lvl="1" indent="-292100" algn="just">
              <a:lnSpc>
                <a:spcPct val="100000"/>
              </a:lnSpc>
              <a:spcBef>
                <a:spcPts val="600"/>
              </a:spcBef>
              <a:spcAft>
                <a:spcPts val="0"/>
              </a:spcAft>
            </a:pPr>
            <a:r>
              <a:rPr lang="en-US" dirty="0"/>
              <a:t>Data structure choices that increase the memory requirements</a:t>
            </a:r>
          </a:p>
          <a:p>
            <a:pPr marL="700088" lvl="1" indent="-292100" algn="just">
              <a:lnSpc>
                <a:spcPct val="100000"/>
              </a:lnSpc>
              <a:spcBef>
                <a:spcPts val="0"/>
              </a:spcBef>
              <a:spcAft>
                <a:spcPts val="0"/>
              </a:spcAft>
            </a:pPr>
            <a:r>
              <a:rPr lang="en-US" dirty="0"/>
              <a:t>Algorithms that are not cache-efficient</a:t>
            </a:r>
          </a:p>
          <a:p>
            <a:pPr marL="700088" lvl="1" indent="-292100" algn="just">
              <a:lnSpc>
                <a:spcPct val="100000"/>
              </a:lnSpc>
              <a:spcBef>
                <a:spcPts val="0"/>
              </a:spcBef>
              <a:spcAft>
                <a:spcPts val="0"/>
              </a:spcAft>
            </a:pPr>
            <a:r>
              <a:rPr lang="en-US" dirty="0"/>
              <a:t>Not keeping memory usage in check with the number of threads </a:t>
            </a:r>
          </a:p>
          <a:p>
            <a:pPr marL="700088" lvl="1" indent="-292100" algn="just">
              <a:lnSpc>
                <a:spcPct val="100000"/>
              </a:lnSpc>
              <a:spcBef>
                <a:spcPts val="0"/>
              </a:spcBef>
              <a:spcAft>
                <a:spcPts val="0"/>
              </a:spcAft>
            </a:pPr>
            <a:endParaRPr lang="en-US" sz="2000" dirty="0"/>
          </a:p>
          <a:p>
            <a:pPr marL="436563" indent="-292100" algn="just">
              <a:lnSpc>
                <a:spcPct val="100000"/>
              </a:lnSpc>
              <a:spcBef>
                <a:spcPts val="0"/>
              </a:spcBef>
              <a:spcAft>
                <a:spcPts val="0"/>
              </a:spcAft>
            </a:pPr>
            <a:r>
              <a:rPr lang="en-US" dirty="0">
                <a:solidFill>
                  <a:srgbClr val="0070C0"/>
                </a:solidFill>
              </a:rPr>
              <a:t>Scalability of the tool </a:t>
            </a:r>
            <a:r>
              <a:rPr lang="en-US" dirty="0"/>
              <a:t>with the number of cores is an important requirement. However, parallelizing the tool can </a:t>
            </a:r>
            <a:r>
              <a:rPr lang="en-US" dirty="0">
                <a:solidFill>
                  <a:srgbClr val="C00000"/>
                </a:solidFill>
              </a:rPr>
              <a:t>increase the memory usage</a:t>
            </a:r>
            <a:endParaRPr lang="en-US" dirty="0"/>
          </a:p>
          <a:p>
            <a:pPr marL="700088" lvl="1" indent="-292100" algn="just">
              <a:lnSpc>
                <a:spcPct val="100000"/>
              </a:lnSpc>
              <a:spcBef>
                <a:spcPts val="600"/>
              </a:spcBef>
              <a:spcAft>
                <a:spcPts val="0"/>
              </a:spcAft>
            </a:pPr>
            <a:r>
              <a:rPr lang="en-US" dirty="0"/>
              <a:t>Not dividing the input data into batches</a:t>
            </a:r>
          </a:p>
          <a:p>
            <a:pPr marL="700088" lvl="1" indent="-292100" algn="just">
              <a:lnSpc>
                <a:spcPct val="100000"/>
              </a:lnSpc>
              <a:spcBef>
                <a:spcPts val="0"/>
              </a:spcBef>
              <a:spcAft>
                <a:spcPts val="0"/>
              </a:spcAft>
            </a:pPr>
            <a:r>
              <a:rPr lang="en-US" dirty="0"/>
              <a:t>Not limiting the memory usage of each thread</a:t>
            </a:r>
          </a:p>
          <a:p>
            <a:pPr marL="700088" lvl="1" indent="-292100" algn="just">
              <a:lnSpc>
                <a:spcPct val="100000"/>
              </a:lnSpc>
              <a:spcBef>
                <a:spcPts val="0"/>
              </a:spcBef>
              <a:spcAft>
                <a:spcPts val="0"/>
              </a:spcAft>
            </a:pPr>
            <a:r>
              <a:rPr lang="en-US" dirty="0"/>
              <a:t>Dividing the dataset instead of the computation between simultaneous threads</a:t>
            </a:r>
          </a:p>
        </p:txBody>
      </p:sp>
      <p:sp>
        <p:nvSpPr>
          <p:cNvPr id="4" name="Slide Number Placeholder 3">
            <a:extLst>
              <a:ext uri="{FF2B5EF4-FFF2-40B4-BE49-F238E27FC236}">
                <a16:creationId xmlns:a16="http://schemas.microsoft.com/office/drawing/2014/main" id="{646E96D2-AEE4-C344-A584-E8418C0B022F}"/>
              </a:ext>
            </a:extLst>
          </p:cNvPr>
          <p:cNvSpPr>
            <a:spLocks noGrp="1"/>
          </p:cNvSpPr>
          <p:nvPr>
            <p:ph type="sldNum" sz="quarter" idx="10"/>
          </p:nvPr>
        </p:nvSpPr>
        <p:spPr/>
        <p:txBody>
          <a:bodyPr/>
          <a:lstStyle/>
          <a:p>
            <a:fld id="{BE67019E-6B59-9444-A8F8-0CFAB6B6981D}" type="slidenum">
              <a:rPr lang="en-US" smtClean="0"/>
              <a:pPr/>
              <a:t>18</a:t>
            </a:fld>
            <a:endParaRPr lang="en-US" dirty="0"/>
          </a:p>
        </p:txBody>
      </p:sp>
    </p:spTree>
    <p:extLst>
      <p:ext uri="{BB962C8B-B14F-4D97-AF65-F5344CB8AC3E}">
        <p14:creationId xmlns:p14="http://schemas.microsoft.com/office/powerpoint/2010/main" val="21092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DEBC-24E0-F14A-9B09-0C884A81AEEC}"/>
              </a:ext>
            </a:extLst>
          </p:cNvPr>
          <p:cNvSpPr>
            <a:spLocks noGrp="1"/>
          </p:cNvSpPr>
          <p:nvPr>
            <p:ph type="title"/>
          </p:nvPr>
        </p:nvSpPr>
        <p:spPr/>
        <p:txBody>
          <a:bodyPr>
            <a:normAutofit fontScale="90000"/>
          </a:bodyPr>
          <a:lstStyle/>
          <a:p>
            <a:r>
              <a:rPr lang="en-US" dirty="0"/>
              <a:t>Key Findings</a:t>
            </a:r>
          </a:p>
        </p:txBody>
      </p:sp>
      <p:sp>
        <p:nvSpPr>
          <p:cNvPr id="3" name="Content Placeholder 2">
            <a:extLst>
              <a:ext uri="{FF2B5EF4-FFF2-40B4-BE49-F238E27FC236}">
                <a16:creationId xmlns:a16="http://schemas.microsoft.com/office/drawing/2014/main" id="{48515F80-B9C1-DE42-B201-310A709EDBBE}"/>
              </a:ext>
            </a:extLst>
          </p:cNvPr>
          <p:cNvSpPr>
            <a:spLocks noGrp="1"/>
          </p:cNvSpPr>
          <p:nvPr>
            <p:ph idx="1"/>
          </p:nvPr>
        </p:nvSpPr>
        <p:spPr/>
        <p:txBody>
          <a:bodyPr>
            <a:noAutofit/>
          </a:bodyPr>
          <a:lstStyle/>
          <a:p>
            <a:pPr marL="407988" indent="-352425" algn="just">
              <a:lnSpc>
                <a:spcPct val="100000"/>
              </a:lnSpc>
              <a:spcBef>
                <a:spcPts val="0"/>
              </a:spcBef>
              <a:spcAft>
                <a:spcPts val="0"/>
              </a:spcAft>
              <a:buFont typeface="Wingdings" charset="2"/>
              <a:buChar char="q"/>
            </a:pPr>
            <a:r>
              <a:rPr lang="en-US" dirty="0">
                <a:solidFill>
                  <a:srgbClr val="FE6200"/>
                </a:solidFill>
              </a:rPr>
              <a:t>Laptops</a:t>
            </a:r>
            <a:r>
              <a:rPr lang="en-US" dirty="0"/>
              <a:t> are becoming a popular platform for running genome assembly tools, as the </a:t>
            </a:r>
            <a:r>
              <a:rPr lang="en-US" dirty="0">
                <a:solidFill>
                  <a:srgbClr val="FE6200"/>
                </a:solidFill>
              </a:rPr>
              <a:t>portability</a:t>
            </a:r>
            <a:r>
              <a:rPr lang="en-US" dirty="0"/>
              <a:t> of a laptop makes it a good fit for </a:t>
            </a:r>
            <a:r>
              <a:rPr lang="en-US" dirty="0">
                <a:solidFill>
                  <a:srgbClr val="FE6200"/>
                </a:solidFill>
              </a:rPr>
              <a:t>in-field analysis </a:t>
            </a:r>
          </a:p>
          <a:p>
            <a:pPr marL="700088" lvl="1" indent="-292100" algn="just">
              <a:lnSpc>
                <a:spcPct val="100000"/>
              </a:lnSpc>
              <a:spcBef>
                <a:spcPts val="600"/>
              </a:spcBef>
              <a:spcAft>
                <a:spcPts val="0"/>
              </a:spcAft>
            </a:pPr>
            <a:r>
              <a:rPr lang="en-US" dirty="0"/>
              <a:t>Greater memory constraints,</a:t>
            </a:r>
          </a:p>
          <a:p>
            <a:pPr marL="700088" lvl="1" indent="-292100" algn="just">
              <a:lnSpc>
                <a:spcPct val="100000"/>
              </a:lnSpc>
              <a:spcBef>
                <a:spcPts val="0"/>
              </a:spcBef>
              <a:spcAft>
                <a:spcPts val="0"/>
              </a:spcAft>
            </a:pPr>
            <a:r>
              <a:rPr lang="en-US" dirty="0"/>
              <a:t>Lower computational power </a:t>
            </a:r>
          </a:p>
          <a:p>
            <a:pPr marL="700088" lvl="1" indent="-292100" algn="just">
              <a:lnSpc>
                <a:spcPct val="100000"/>
              </a:lnSpc>
              <a:spcBef>
                <a:spcPts val="0"/>
              </a:spcBef>
              <a:spcAft>
                <a:spcPts val="0"/>
              </a:spcAft>
            </a:pPr>
            <a:r>
              <a:rPr lang="en-US" dirty="0"/>
              <a:t>Limited battery life</a:t>
            </a:r>
          </a:p>
          <a:p>
            <a:pPr marL="407988" lvl="1" indent="0" algn="just">
              <a:lnSpc>
                <a:spcPct val="100000"/>
              </a:lnSpc>
              <a:spcBef>
                <a:spcPts val="0"/>
              </a:spcBef>
              <a:spcAft>
                <a:spcPts val="0"/>
              </a:spcAft>
              <a:buNone/>
            </a:pPr>
            <a:endParaRPr lang="en-US" sz="2000" dirty="0"/>
          </a:p>
          <a:p>
            <a:pPr marL="407988" indent="-352425" algn="just">
              <a:lnSpc>
                <a:spcPct val="100000"/>
              </a:lnSpc>
              <a:spcBef>
                <a:spcPts val="0"/>
              </a:spcBef>
              <a:spcAft>
                <a:spcPts val="0"/>
              </a:spcAft>
              <a:buFont typeface="Wingdings" charset="2"/>
              <a:buChar char="q"/>
            </a:pPr>
            <a:r>
              <a:rPr lang="en-US" dirty="0">
                <a:solidFill>
                  <a:srgbClr val="00B050"/>
                </a:solidFill>
              </a:rPr>
              <a:t>Memory usage </a:t>
            </a:r>
            <a:r>
              <a:rPr lang="en-US" dirty="0"/>
              <a:t>is an important factor that greatly affects the performance and the usability of the tool </a:t>
            </a:r>
          </a:p>
          <a:p>
            <a:pPr marL="700088" lvl="1" indent="-292100" algn="just">
              <a:lnSpc>
                <a:spcPct val="100000"/>
              </a:lnSpc>
              <a:spcBef>
                <a:spcPts val="600"/>
              </a:spcBef>
              <a:spcAft>
                <a:spcPts val="0"/>
              </a:spcAft>
            </a:pPr>
            <a:r>
              <a:rPr lang="en-US" dirty="0"/>
              <a:t>Data structure choices that increase the memory requirements</a:t>
            </a:r>
          </a:p>
          <a:p>
            <a:pPr marL="700088" lvl="1" indent="-292100" algn="just">
              <a:lnSpc>
                <a:spcPct val="100000"/>
              </a:lnSpc>
              <a:spcBef>
                <a:spcPts val="0"/>
              </a:spcBef>
              <a:spcAft>
                <a:spcPts val="0"/>
              </a:spcAft>
            </a:pPr>
            <a:r>
              <a:rPr lang="en-US" dirty="0"/>
              <a:t>Algorithms that are not cache-efficient</a:t>
            </a:r>
          </a:p>
          <a:p>
            <a:pPr marL="700088" lvl="1" indent="-292100" algn="just">
              <a:lnSpc>
                <a:spcPct val="100000"/>
              </a:lnSpc>
              <a:spcBef>
                <a:spcPts val="0"/>
              </a:spcBef>
              <a:spcAft>
                <a:spcPts val="0"/>
              </a:spcAft>
            </a:pPr>
            <a:r>
              <a:rPr lang="en-US" dirty="0"/>
              <a:t>Not keeping memory usage in check with the number of threads </a:t>
            </a:r>
          </a:p>
          <a:p>
            <a:pPr marL="700088" lvl="1" indent="-292100" algn="just">
              <a:lnSpc>
                <a:spcPct val="100000"/>
              </a:lnSpc>
              <a:spcBef>
                <a:spcPts val="0"/>
              </a:spcBef>
              <a:spcAft>
                <a:spcPts val="0"/>
              </a:spcAft>
            </a:pPr>
            <a:endParaRPr lang="en-US" sz="2000" dirty="0"/>
          </a:p>
          <a:p>
            <a:pPr marL="436563" indent="-292100" algn="just">
              <a:lnSpc>
                <a:spcPct val="100000"/>
              </a:lnSpc>
              <a:spcBef>
                <a:spcPts val="0"/>
              </a:spcBef>
              <a:spcAft>
                <a:spcPts val="0"/>
              </a:spcAft>
            </a:pPr>
            <a:r>
              <a:rPr lang="en-US" dirty="0">
                <a:solidFill>
                  <a:srgbClr val="0070C0"/>
                </a:solidFill>
              </a:rPr>
              <a:t>Scalability of the tool </a:t>
            </a:r>
            <a:r>
              <a:rPr lang="en-US" dirty="0"/>
              <a:t>with the number of cores is an important requirement. However, parallelizing the tool can </a:t>
            </a:r>
            <a:r>
              <a:rPr lang="en-US" dirty="0">
                <a:solidFill>
                  <a:srgbClr val="C00000"/>
                </a:solidFill>
              </a:rPr>
              <a:t>increase the memory usage</a:t>
            </a:r>
            <a:endParaRPr lang="en-US" dirty="0"/>
          </a:p>
          <a:p>
            <a:pPr marL="700088" lvl="1" indent="-292100" algn="just">
              <a:lnSpc>
                <a:spcPct val="100000"/>
              </a:lnSpc>
              <a:spcBef>
                <a:spcPts val="600"/>
              </a:spcBef>
              <a:spcAft>
                <a:spcPts val="0"/>
              </a:spcAft>
            </a:pPr>
            <a:r>
              <a:rPr lang="en-US" dirty="0"/>
              <a:t>Not dividing the input data into batches</a:t>
            </a:r>
          </a:p>
          <a:p>
            <a:pPr marL="700088" lvl="1" indent="-292100" algn="just">
              <a:lnSpc>
                <a:spcPct val="100000"/>
              </a:lnSpc>
              <a:spcBef>
                <a:spcPts val="0"/>
              </a:spcBef>
              <a:spcAft>
                <a:spcPts val="0"/>
              </a:spcAft>
            </a:pPr>
            <a:r>
              <a:rPr lang="en-US" dirty="0"/>
              <a:t>Not limiting the memory usage of each thread</a:t>
            </a:r>
          </a:p>
          <a:p>
            <a:pPr marL="700088" lvl="1" indent="-292100" algn="just">
              <a:lnSpc>
                <a:spcPct val="100000"/>
              </a:lnSpc>
              <a:spcBef>
                <a:spcPts val="0"/>
              </a:spcBef>
              <a:spcAft>
                <a:spcPts val="0"/>
              </a:spcAft>
            </a:pPr>
            <a:r>
              <a:rPr lang="en-US" dirty="0"/>
              <a:t>Dividing the dataset instead of the computation between simultaneous threads</a:t>
            </a:r>
          </a:p>
        </p:txBody>
      </p:sp>
      <p:sp>
        <p:nvSpPr>
          <p:cNvPr id="13" name="TextBox 12">
            <a:extLst>
              <a:ext uri="{FF2B5EF4-FFF2-40B4-BE49-F238E27FC236}">
                <a16:creationId xmlns:a16="http://schemas.microsoft.com/office/drawing/2014/main" id="{D77CBC08-D034-D448-82B3-C82ADE861D50}"/>
              </a:ext>
            </a:extLst>
          </p:cNvPr>
          <p:cNvSpPr txBox="1"/>
          <p:nvPr/>
        </p:nvSpPr>
        <p:spPr>
          <a:xfrm>
            <a:off x="366962" y="1153504"/>
            <a:ext cx="8410073" cy="1635416"/>
          </a:xfrm>
          <a:prstGeom prst="roundRect">
            <a:avLst>
              <a:gd name="adj" fmla="val 4777"/>
            </a:avLst>
          </a:prstGeom>
          <a:solidFill>
            <a:schemeClr val="bg1"/>
          </a:solidFill>
          <a:ln w="28575">
            <a:solidFill>
              <a:schemeClr val="bg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endParaRPr lang="en-US" sz="4000" b="1" dirty="0"/>
          </a:p>
        </p:txBody>
      </p:sp>
      <p:sp>
        <p:nvSpPr>
          <p:cNvPr id="4" name="Slide Number Placeholder 3">
            <a:extLst>
              <a:ext uri="{FF2B5EF4-FFF2-40B4-BE49-F238E27FC236}">
                <a16:creationId xmlns:a16="http://schemas.microsoft.com/office/drawing/2014/main" id="{646E96D2-AEE4-C344-A584-E8418C0B022F}"/>
              </a:ext>
            </a:extLst>
          </p:cNvPr>
          <p:cNvSpPr>
            <a:spLocks noGrp="1"/>
          </p:cNvSpPr>
          <p:nvPr>
            <p:ph type="sldNum" sz="quarter" idx="10"/>
          </p:nvPr>
        </p:nvSpPr>
        <p:spPr/>
        <p:txBody>
          <a:bodyPr/>
          <a:lstStyle/>
          <a:p>
            <a:fld id="{BE67019E-6B59-9444-A8F8-0CFAB6B6981D}" type="slidenum">
              <a:rPr lang="en-US" smtClean="0"/>
              <a:pPr/>
              <a:t>19</a:t>
            </a:fld>
            <a:endParaRPr lang="en-US" dirty="0"/>
          </a:p>
        </p:txBody>
      </p:sp>
      <p:sp>
        <p:nvSpPr>
          <p:cNvPr id="6" name="TextBox 5">
            <a:extLst>
              <a:ext uri="{FF2B5EF4-FFF2-40B4-BE49-F238E27FC236}">
                <a16:creationId xmlns:a16="http://schemas.microsoft.com/office/drawing/2014/main" id="{1F5611E2-0BBD-BF45-97C8-DB4E67F89012}"/>
              </a:ext>
            </a:extLst>
          </p:cNvPr>
          <p:cNvSpPr txBox="1"/>
          <p:nvPr/>
        </p:nvSpPr>
        <p:spPr>
          <a:xfrm>
            <a:off x="366963" y="1153504"/>
            <a:ext cx="8410073" cy="1635416"/>
          </a:xfrm>
          <a:prstGeom prst="roundRect">
            <a:avLst>
              <a:gd name="adj" fmla="val 4777"/>
            </a:avLst>
          </a:prstGeom>
          <a:solidFill>
            <a:srgbClr val="FE6200">
              <a:alpha val="29806"/>
            </a:srgbClr>
          </a:solidFill>
          <a:ln w="28575">
            <a:solidFill>
              <a:srgbClr val="FE6200"/>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sz="4000" b="1" dirty="0"/>
              <a:t>Goal </a:t>
            </a:r>
            <a:r>
              <a:rPr lang="en-US" sz="4000" b="1" dirty="0">
                <a:latin typeface="Calibri" panose="020F0502020204030204" pitchFamily="34" charset="0"/>
              </a:rPr>
              <a:t>1</a:t>
            </a:r>
            <a:r>
              <a:rPr lang="en-US" sz="4000" b="1" dirty="0"/>
              <a:t>:</a:t>
            </a:r>
          </a:p>
          <a:p>
            <a:r>
              <a:rPr lang="en-US" sz="4000" b="1" dirty="0"/>
              <a:t>High-performance and low-power</a:t>
            </a:r>
          </a:p>
        </p:txBody>
      </p:sp>
    </p:spTree>
    <p:extLst>
      <p:ext uri="{BB962C8B-B14F-4D97-AF65-F5344CB8AC3E}">
        <p14:creationId xmlns:p14="http://schemas.microsoft.com/office/powerpoint/2010/main" val="121773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D00-56D8-D04C-9A4A-CB34F95ADD64}"/>
              </a:ext>
            </a:extLst>
          </p:cNvPr>
          <p:cNvSpPr>
            <a:spLocks noGrp="1"/>
          </p:cNvSpPr>
          <p:nvPr>
            <p:ph type="title"/>
          </p:nvPr>
        </p:nvSpPr>
        <p:spPr>
          <a:xfrm>
            <a:off x="366963" y="257434"/>
            <a:ext cx="8410073" cy="753467"/>
          </a:xfrm>
        </p:spPr>
        <p:txBody>
          <a:bodyPr>
            <a:normAutofit fontScale="90000"/>
          </a:bodyPr>
          <a:lstStyle/>
          <a:p>
            <a:r>
              <a:rPr lang="en-US" dirty="0"/>
              <a:t>Genome Sequencing</a:t>
            </a:r>
          </a:p>
        </p:txBody>
      </p:sp>
      <p:sp>
        <p:nvSpPr>
          <p:cNvPr id="3" name="Content Placeholder 2">
            <a:extLst>
              <a:ext uri="{FF2B5EF4-FFF2-40B4-BE49-F238E27FC236}">
                <a16:creationId xmlns:a16="http://schemas.microsoft.com/office/drawing/2014/main" id="{F69C0DC3-C1EF-874A-818E-A979FC3E234A}"/>
              </a:ext>
            </a:extLst>
          </p:cNvPr>
          <p:cNvSpPr>
            <a:spLocks noGrp="1"/>
          </p:cNvSpPr>
          <p:nvPr>
            <p:ph idx="1"/>
          </p:nvPr>
        </p:nvSpPr>
        <p:spPr>
          <a:xfrm>
            <a:off x="366963" y="1147483"/>
            <a:ext cx="8410073" cy="5289176"/>
          </a:xfrm>
        </p:spPr>
        <p:txBody>
          <a:bodyPr>
            <a:noAutofit/>
          </a:bodyPr>
          <a:lstStyle/>
          <a:p>
            <a:pPr marL="541338" indent="-309563">
              <a:lnSpc>
                <a:spcPct val="110000"/>
              </a:lnSpc>
              <a:spcBef>
                <a:spcPts val="600"/>
              </a:spcBef>
              <a:spcAft>
                <a:spcPts val="0"/>
              </a:spcAft>
            </a:pPr>
            <a:r>
              <a:rPr lang="en-US" sz="2200" b="1" dirty="0">
                <a:solidFill>
                  <a:srgbClr val="FE6200"/>
                </a:solidFill>
              </a:rPr>
              <a:t>Genome sequencing: </a:t>
            </a:r>
            <a:r>
              <a:rPr lang="en-US" sz="2200" dirty="0">
                <a:solidFill>
                  <a:schemeClr val="tx1"/>
                </a:solidFill>
              </a:rPr>
              <a:t>Enables us to determine the order of the DNA sequence in an organism’s genome</a:t>
            </a:r>
          </a:p>
          <a:p>
            <a:pPr marL="758825" lvl="1" indent="-217488">
              <a:lnSpc>
                <a:spcPct val="120000"/>
              </a:lnSpc>
              <a:spcBef>
                <a:spcPts val="600"/>
              </a:spcBef>
              <a:spcAft>
                <a:spcPts val="0"/>
              </a:spcAft>
            </a:pPr>
            <a:r>
              <a:rPr lang="en-US" sz="2200" dirty="0">
                <a:solidFill>
                  <a:schemeClr val="tx1"/>
                </a:solidFill>
              </a:rPr>
              <a:t>Plays a </a:t>
            </a:r>
            <a:r>
              <a:rPr lang="en-US" sz="2200" dirty="0">
                <a:solidFill>
                  <a:srgbClr val="00B050"/>
                </a:solidFill>
              </a:rPr>
              <a:t>pivotal role </a:t>
            </a:r>
            <a:r>
              <a:rPr lang="en-US" sz="2200" dirty="0">
                <a:solidFill>
                  <a:schemeClr val="tx1"/>
                </a:solidFill>
              </a:rPr>
              <a:t>in:</a:t>
            </a:r>
          </a:p>
          <a:p>
            <a:pPr marL="992188" lvl="2" indent="-227013">
              <a:lnSpc>
                <a:spcPct val="120000"/>
              </a:lnSpc>
              <a:spcBef>
                <a:spcPts val="0"/>
              </a:spcBef>
              <a:spcAft>
                <a:spcPts val="0"/>
              </a:spcAft>
            </a:pPr>
            <a:r>
              <a:rPr lang="en-US" sz="2100" dirty="0">
                <a:solidFill>
                  <a:schemeClr val="tx1"/>
                </a:solidFill>
              </a:rPr>
              <a:t>Personalized medicine</a:t>
            </a:r>
          </a:p>
          <a:p>
            <a:pPr marL="992188" lvl="2" indent="-227013">
              <a:lnSpc>
                <a:spcPct val="120000"/>
              </a:lnSpc>
              <a:spcBef>
                <a:spcPts val="0"/>
              </a:spcBef>
              <a:spcAft>
                <a:spcPts val="0"/>
              </a:spcAft>
            </a:pPr>
            <a:r>
              <a:rPr lang="en-US" sz="2100" dirty="0">
                <a:solidFill>
                  <a:schemeClr val="tx1"/>
                </a:solidFill>
              </a:rPr>
              <a:t>Outbreak tracing</a:t>
            </a:r>
          </a:p>
          <a:p>
            <a:pPr marL="992188" lvl="2" indent="-227013">
              <a:lnSpc>
                <a:spcPct val="120000"/>
              </a:lnSpc>
              <a:spcBef>
                <a:spcPts val="0"/>
              </a:spcBef>
              <a:spcAft>
                <a:spcPts val="0"/>
              </a:spcAft>
            </a:pPr>
            <a:r>
              <a:rPr lang="en-US" sz="2100" dirty="0">
                <a:solidFill>
                  <a:schemeClr val="tx1"/>
                </a:solidFill>
              </a:rPr>
              <a:t>Understanding of evolution</a:t>
            </a:r>
          </a:p>
          <a:p>
            <a:pPr marL="519113" indent="-292100">
              <a:lnSpc>
                <a:spcPct val="120000"/>
              </a:lnSpc>
              <a:spcBef>
                <a:spcPts val="4400"/>
              </a:spcBef>
              <a:spcAft>
                <a:spcPts val="0"/>
              </a:spcAft>
            </a:pPr>
            <a:r>
              <a:rPr lang="en-US" sz="2200" b="1" dirty="0">
                <a:solidFill>
                  <a:srgbClr val="C00000"/>
                </a:solidFill>
              </a:rPr>
              <a:t>Challenges:</a:t>
            </a:r>
          </a:p>
          <a:p>
            <a:pPr marL="758825" lvl="1" indent="-217488">
              <a:lnSpc>
                <a:spcPct val="120000"/>
              </a:lnSpc>
              <a:spcBef>
                <a:spcPts val="0"/>
              </a:spcBef>
              <a:spcAft>
                <a:spcPts val="0"/>
              </a:spcAft>
            </a:pPr>
            <a:r>
              <a:rPr lang="en-US" sz="2200" dirty="0">
                <a:solidFill>
                  <a:schemeClr val="tx1"/>
                </a:solidFill>
              </a:rPr>
              <a:t>There is no sequencing machine that takes long DNA as an input, and gives the complete sequence as output</a:t>
            </a:r>
          </a:p>
          <a:p>
            <a:pPr marL="758825" lvl="1" indent="-217488">
              <a:lnSpc>
                <a:spcPct val="120000"/>
              </a:lnSpc>
              <a:spcBef>
                <a:spcPts val="0"/>
              </a:spcBef>
              <a:spcAft>
                <a:spcPts val="0"/>
              </a:spcAft>
            </a:pPr>
            <a:r>
              <a:rPr lang="en-US" sz="2200" dirty="0">
                <a:solidFill>
                  <a:schemeClr val="tx1"/>
                </a:solidFill>
              </a:rPr>
              <a:t>Sequencing machines extract </a:t>
            </a:r>
            <a:r>
              <a:rPr lang="en-US" sz="2200" dirty="0">
                <a:solidFill>
                  <a:srgbClr val="C00000"/>
                </a:solidFill>
              </a:rPr>
              <a:t>small randomized fragments </a:t>
            </a:r>
            <a:r>
              <a:rPr lang="en-US" sz="2200" dirty="0">
                <a:solidFill>
                  <a:schemeClr val="tx1"/>
                </a:solidFill>
              </a:rPr>
              <a:t>of the original DNA sequence</a:t>
            </a:r>
          </a:p>
          <a:p>
            <a:pPr marL="446088" indent="-266700">
              <a:lnSpc>
                <a:spcPct val="120000"/>
              </a:lnSpc>
              <a:spcBef>
                <a:spcPts val="600"/>
              </a:spcBef>
              <a:spcAft>
                <a:spcPts val="0"/>
              </a:spcAft>
            </a:pPr>
            <a:endParaRPr lang="en-US" sz="2200" i="1" dirty="0">
              <a:solidFill>
                <a:srgbClr val="FE6200"/>
              </a:solidFill>
            </a:endParaRPr>
          </a:p>
        </p:txBody>
      </p:sp>
      <p:sp>
        <p:nvSpPr>
          <p:cNvPr id="5" name="Slide Number Placeholder 4">
            <a:extLst>
              <a:ext uri="{FF2B5EF4-FFF2-40B4-BE49-F238E27FC236}">
                <a16:creationId xmlns:a16="http://schemas.microsoft.com/office/drawing/2014/main" id="{BF4548FC-B7D5-F84F-83AA-BEEE7ACE5F05}"/>
              </a:ext>
            </a:extLst>
          </p:cNvPr>
          <p:cNvSpPr>
            <a:spLocks noGrp="1"/>
          </p:cNvSpPr>
          <p:nvPr>
            <p:ph type="sldNum" sz="quarter" idx="10"/>
          </p:nvPr>
        </p:nvSpPr>
        <p:spPr/>
        <p:txBody>
          <a:bodyPr/>
          <a:lstStyle/>
          <a:p>
            <a:fld id="{BE67019E-6B59-9444-A8F8-0CFAB6B6981D}" type="slidenum">
              <a:rPr lang="en-US" smtClean="0"/>
              <a:pPr/>
              <a:t>2</a:t>
            </a:fld>
            <a:endParaRPr lang="en-US" dirty="0"/>
          </a:p>
        </p:txBody>
      </p:sp>
      <p:pic>
        <p:nvPicPr>
          <p:cNvPr id="6" name="Picture 5">
            <a:extLst>
              <a:ext uri="{FF2B5EF4-FFF2-40B4-BE49-F238E27FC236}">
                <a16:creationId xmlns:a16="http://schemas.microsoft.com/office/drawing/2014/main" id="{8C62BDD8-22E4-0545-AA07-946E9BFD1A77}"/>
              </a:ext>
            </a:extLst>
          </p:cNvPr>
          <p:cNvPicPr>
            <a:picLocks noChangeAspect="1"/>
          </p:cNvPicPr>
          <p:nvPr/>
        </p:nvPicPr>
        <p:blipFill>
          <a:blip r:embed="rId4"/>
          <a:stretch>
            <a:fillRect/>
          </a:stretch>
        </p:blipFill>
        <p:spPr>
          <a:xfrm>
            <a:off x="6257282" y="1861023"/>
            <a:ext cx="2519754" cy="1525114"/>
          </a:xfrm>
          <a:prstGeom prst="rect">
            <a:avLst/>
          </a:prstGeom>
        </p:spPr>
      </p:pic>
    </p:spTree>
    <p:custDataLst>
      <p:tags r:id="rId1"/>
    </p:custDataLst>
    <p:extLst>
      <p:ext uri="{BB962C8B-B14F-4D97-AF65-F5344CB8AC3E}">
        <p14:creationId xmlns:p14="http://schemas.microsoft.com/office/powerpoint/2010/main" val="707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DEBC-24E0-F14A-9B09-0C884A81AEEC}"/>
              </a:ext>
            </a:extLst>
          </p:cNvPr>
          <p:cNvSpPr>
            <a:spLocks noGrp="1"/>
          </p:cNvSpPr>
          <p:nvPr>
            <p:ph type="title"/>
          </p:nvPr>
        </p:nvSpPr>
        <p:spPr/>
        <p:txBody>
          <a:bodyPr>
            <a:normAutofit fontScale="90000"/>
          </a:bodyPr>
          <a:lstStyle/>
          <a:p>
            <a:r>
              <a:rPr lang="en-US" dirty="0"/>
              <a:t>Key Findings</a:t>
            </a:r>
          </a:p>
        </p:txBody>
      </p:sp>
      <p:sp>
        <p:nvSpPr>
          <p:cNvPr id="3" name="Content Placeholder 2">
            <a:extLst>
              <a:ext uri="{FF2B5EF4-FFF2-40B4-BE49-F238E27FC236}">
                <a16:creationId xmlns:a16="http://schemas.microsoft.com/office/drawing/2014/main" id="{48515F80-B9C1-DE42-B201-310A709EDBBE}"/>
              </a:ext>
            </a:extLst>
          </p:cNvPr>
          <p:cNvSpPr>
            <a:spLocks noGrp="1"/>
          </p:cNvSpPr>
          <p:nvPr>
            <p:ph idx="1"/>
          </p:nvPr>
        </p:nvSpPr>
        <p:spPr/>
        <p:txBody>
          <a:bodyPr>
            <a:noAutofit/>
          </a:bodyPr>
          <a:lstStyle/>
          <a:p>
            <a:pPr marL="407988" indent="-352425" algn="just">
              <a:lnSpc>
                <a:spcPct val="100000"/>
              </a:lnSpc>
              <a:spcBef>
                <a:spcPts val="0"/>
              </a:spcBef>
              <a:spcAft>
                <a:spcPts val="0"/>
              </a:spcAft>
              <a:buFont typeface="Wingdings" charset="2"/>
              <a:buChar char="q"/>
            </a:pPr>
            <a:r>
              <a:rPr lang="en-US" dirty="0">
                <a:solidFill>
                  <a:srgbClr val="FE6200"/>
                </a:solidFill>
              </a:rPr>
              <a:t>Laptops</a:t>
            </a:r>
            <a:r>
              <a:rPr lang="en-US" dirty="0"/>
              <a:t> are becoming a popular platform for running genome assembly tools, as the </a:t>
            </a:r>
            <a:r>
              <a:rPr lang="en-US" dirty="0">
                <a:solidFill>
                  <a:srgbClr val="FE6200"/>
                </a:solidFill>
              </a:rPr>
              <a:t>portability</a:t>
            </a:r>
            <a:r>
              <a:rPr lang="en-US" dirty="0"/>
              <a:t> of a laptop makes it a good fit for </a:t>
            </a:r>
            <a:r>
              <a:rPr lang="en-US" dirty="0">
                <a:solidFill>
                  <a:srgbClr val="FE6200"/>
                </a:solidFill>
              </a:rPr>
              <a:t>in-field analysis </a:t>
            </a:r>
          </a:p>
          <a:p>
            <a:pPr marL="700088" lvl="1" indent="-292100" algn="just">
              <a:lnSpc>
                <a:spcPct val="100000"/>
              </a:lnSpc>
              <a:spcBef>
                <a:spcPts val="600"/>
              </a:spcBef>
              <a:spcAft>
                <a:spcPts val="0"/>
              </a:spcAft>
            </a:pPr>
            <a:r>
              <a:rPr lang="en-US" dirty="0"/>
              <a:t>Greater memory constraints,</a:t>
            </a:r>
          </a:p>
          <a:p>
            <a:pPr marL="700088" lvl="1" indent="-292100" algn="just">
              <a:lnSpc>
                <a:spcPct val="100000"/>
              </a:lnSpc>
              <a:spcBef>
                <a:spcPts val="0"/>
              </a:spcBef>
              <a:spcAft>
                <a:spcPts val="0"/>
              </a:spcAft>
            </a:pPr>
            <a:r>
              <a:rPr lang="en-US" dirty="0"/>
              <a:t>Lower computational power </a:t>
            </a:r>
          </a:p>
          <a:p>
            <a:pPr marL="700088" lvl="1" indent="-292100" algn="just">
              <a:lnSpc>
                <a:spcPct val="100000"/>
              </a:lnSpc>
              <a:spcBef>
                <a:spcPts val="0"/>
              </a:spcBef>
              <a:spcAft>
                <a:spcPts val="0"/>
              </a:spcAft>
            </a:pPr>
            <a:r>
              <a:rPr lang="en-US" dirty="0"/>
              <a:t>Limited battery life</a:t>
            </a:r>
          </a:p>
          <a:p>
            <a:pPr marL="407988" lvl="1" indent="0" algn="just">
              <a:lnSpc>
                <a:spcPct val="100000"/>
              </a:lnSpc>
              <a:spcBef>
                <a:spcPts val="0"/>
              </a:spcBef>
              <a:spcAft>
                <a:spcPts val="0"/>
              </a:spcAft>
              <a:buNone/>
            </a:pPr>
            <a:endParaRPr lang="en-US" sz="2000" dirty="0"/>
          </a:p>
          <a:p>
            <a:pPr marL="407988" indent="-352425" algn="just">
              <a:lnSpc>
                <a:spcPct val="100000"/>
              </a:lnSpc>
              <a:spcBef>
                <a:spcPts val="0"/>
              </a:spcBef>
              <a:spcAft>
                <a:spcPts val="0"/>
              </a:spcAft>
              <a:buFont typeface="Wingdings" charset="2"/>
              <a:buChar char="q"/>
            </a:pPr>
            <a:r>
              <a:rPr lang="en-US" dirty="0">
                <a:solidFill>
                  <a:srgbClr val="00B050"/>
                </a:solidFill>
              </a:rPr>
              <a:t>Memory usage </a:t>
            </a:r>
            <a:r>
              <a:rPr lang="en-US" dirty="0"/>
              <a:t>is an important factor that greatly affects the performance and the usability of the tool </a:t>
            </a:r>
          </a:p>
          <a:p>
            <a:pPr marL="700088" lvl="1" indent="-292100" algn="just">
              <a:lnSpc>
                <a:spcPct val="100000"/>
              </a:lnSpc>
              <a:spcBef>
                <a:spcPts val="600"/>
              </a:spcBef>
              <a:spcAft>
                <a:spcPts val="0"/>
              </a:spcAft>
            </a:pPr>
            <a:r>
              <a:rPr lang="en-US" dirty="0"/>
              <a:t>Data structure choices that can minimize the memory requirements</a:t>
            </a:r>
          </a:p>
          <a:p>
            <a:pPr marL="700088" lvl="1" indent="-292100" algn="just">
              <a:lnSpc>
                <a:spcPct val="100000"/>
              </a:lnSpc>
              <a:spcBef>
                <a:spcPts val="0"/>
              </a:spcBef>
              <a:spcAft>
                <a:spcPts val="0"/>
              </a:spcAft>
            </a:pPr>
            <a:r>
              <a:rPr lang="en-US" dirty="0"/>
              <a:t>Cache-efficient algorithms</a:t>
            </a:r>
          </a:p>
          <a:p>
            <a:pPr marL="700088" lvl="1" indent="-292100" algn="just">
              <a:lnSpc>
                <a:spcPct val="100000"/>
              </a:lnSpc>
              <a:spcBef>
                <a:spcPts val="0"/>
              </a:spcBef>
              <a:spcAft>
                <a:spcPts val="0"/>
              </a:spcAft>
            </a:pPr>
            <a:r>
              <a:rPr lang="en-US" dirty="0"/>
              <a:t>Keeping memory usage in check with the number of threads </a:t>
            </a:r>
          </a:p>
          <a:p>
            <a:pPr marL="700088" lvl="1" indent="-292100" algn="just">
              <a:lnSpc>
                <a:spcPct val="100000"/>
              </a:lnSpc>
              <a:spcBef>
                <a:spcPts val="0"/>
              </a:spcBef>
              <a:spcAft>
                <a:spcPts val="0"/>
              </a:spcAft>
            </a:pPr>
            <a:endParaRPr lang="en-US" sz="2000" dirty="0"/>
          </a:p>
          <a:p>
            <a:pPr marL="436563" indent="-292100" algn="just">
              <a:lnSpc>
                <a:spcPct val="100000"/>
              </a:lnSpc>
              <a:spcBef>
                <a:spcPts val="0"/>
              </a:spcBef>
              <a:spcAft>
                <a:spcPts val="0"/>
              </a:spcAft>
            </a:pPr>
            <a:r>
              <a:rPr lang="en-US" dirty="0">
                <a:solidFill>
                  <a:srgbClr val="0070C0"/>
                </a:solidFill>
              </a:rPr>
              <a:t>Scalability of the tool </a:t>
            </a:r>
            <a:r>
              <a:rPr lang="en-US" dirty="0"/>
              <a:t>with the number of cores is an important requirement. However, parallelizing the tool can </a:t>
            </a:r>
            <a:r>
              <a:rPr lang="en-US" dirty="0">
                <a:solidFill>
                  <a:srgbClr val="C00000"/>
                </a:solidFill>
              </a:rPr>
              <a:t>increase the memory usage</a:t>
            </a:r>
            <a:endParaRPr lang="en-US" dirty="0"/>
          </a:p>
          <a:p>
            <a:pPr marL="700088" lvl="1" indent="-292100" algn="just">
              <a:lnSpc>
                <a:spcPct val="100000"/>
              </a:lnSpc>
              <a:spcBef>
                <a:spcPts val="600"/>
              </a:spcBef>
              <a:spcAft>
                <a:spcPts val="0"/>
              </a:spcAft>
            </a:pPr>
            <a:r>
              <a:rPr lang="en-US" dirty="0"/>
              <a:t>Not dividing the input data into batches</a:t>
            </a:r>
          </a:p>
          <a:p>
            <a:pPr marL="700088" lvl="1" indent="-292100" algn="just">
              <a:lnSpc>
                <a:spcPct val="100000"/>
              </a:lnSpc>
              <a:spcBef>
                <a:spcPts val="0"/>
              </a:spcBef>
              <a:spcAft>
                <a:spcPts val="0"/>
              </a:spcAft>
            </a:pPr>
            <a:r>
              <a:rPr lang="en-US" dirty="0"/>
              <a:t>Not limiting the memory usage of each thread</a:t>
            </a:r>
          </a:p>
          <a:p>
            <a:pPr marL="700088" lvl="1" indent="-292100" algn="just">
              <a:lnSpc>
                <a:spcPct val="100000"/>
              </a:lnSpc>
              <a:spcBef>
                <a:spcPts val="0"/>
              </a:spcBef>
              <a:spcAft>
                <a:spcPts val="0"/>
              </a:spcAft>
            </a:pPr>
            <a:r>
              <a:rPr lang="en-US" dirty="0"/>
              <a:t>Dividing the dataset instead of the computation between simultaneous threads</a:t>
            </a:r>
          </a:p>
        </p:txBody>
      </p:sp>
      <p:sp>
        <p:nvSpPr>
          <p:cNvPr id="13" name="TextBox 12">
            <a:extLst>
              <a:ext uri="{FF2B5EF4-FFF2-40B4-BE49-F238E27FC236}">
                <a16:creationId xmlns:a16="http://schemas.microsoft.com/office/drawing/2014/main" id="{D77CBC08-D034-D448-82B3-C82ADE861D50}"/>
              </a:ext>
            </a:extLst>
          </p:cNvPr>
          <p:cNvSpPr txBox="1"/>
          <p:nvPr/>
        </p:nvSpPr>
        <p:spPr>
          <a:xfrm>
            <a:off x="366962" y="1153504"/>
            <a:ext cx="8410073" cy="1635416"/>
          </a:xfrm>
          <a:prstGeom prst="roundRect">
            <a:avLst>
              <a:gd name="adj" fmla="val 4777"/>
            </a:avLst>
          </a:prstGeom>
          <a:solidFill>
            <a:schemeClr val="bg1"/>
          </a:solidFill>
          <a:ln w="28575">
            <a:solidFill>
              <a:schemeClr val="bg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endParaRPr lang="en-US" sz="4000" b="1" dirty="0"/>
          </a:p>
        </p:txBody>
      </p:sp>
      <p:sp>
        <p:nvSpPr>
          <p:cNvPr id="4" name="Slide Number Placeholder 3">
            <a:extLst>
              <a:ext uri="{FF2B5EF4-FFF2-40B4-BE49-F238E27FC236}">
                <a16:creationId xmlns:a16="http://schemas.microsoft.com/office/drawing/2014/main" id="{646E96D2-AEE4-C344-A584-E8418C0B022F}"/>
              </a:ext>
            </a:extLst>
          </p:cNvPr>
          <p:cNvSpPr>
            <a:spLocks noGrp="1"/>
          </p:cNvSpPr>
          <p:nvPr>
            <p:ph type="sldNum" sz="quarter" idx="10"/>
          </p:nvPr>
        </p:nvSpPr>
        <p:spPr/>
        <p:txBody>
          <a:bodyPr/>
          <a:lstStyle/>
          <a:p>
            <a:fld id="{BE67019E-6B59-9444-A8F8-0CFAB6B6981D}" type="slidenum">
              <a:rPr lang="en-US" smtClean="0"/>
              <a:pPr/>
              <a:t>20</a:t>
            </a:fld>
            <a:endParaRPr lang="en-US" dirty="0"/>
          </a:p>
        </p:txBody>
      </p:sp>
      <p:sp>
        <p:nvSpPr>
          <p:cNvPr id="6" name="TextBox 5">
            <a:extLst>
              <a:ext uri="{FF2B5EF4-FFF2-40B4-BE49-F238E27FC236}">
                <a16:creationId xmlns:a16="http://schemas.microsoft.com/office/drawing/2014/main" id="{1F5611E2-0BBD-BF45-97C8-DB4E67F89012}"/>
              </a:ext>
            </a:extLst>
          </p:cNvPr>
          <p:cNvSpPr txBox="1"/>
          <p:nvPr/>
        </p:nvSpPr>
        <p:spPr>
          <a:xfrm>
            <a:off x="366963" y="1153504"/>
            <a:ext cx="8410073" cy="1635416"/>
          </a:xfrm>
          <a:prstGeom prst="roundRect">
            <a:avLst>
              <a:gd name="adj" fmla="val 4777"/>
            </a:avLst>
          </a:prstGeom>
          <a:solidFill>
            <a:srgbClr val="FE6200">
              <a:alpha val="29806"/>
            </a:srgbClr>
          </a:solidFill>
          <a:ln w="28575">
            <a:solidFill>
              <a:srgbClr val="FE6200"/>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sz="4000" b="1" dirty="0"/>
              <a:t>Goal </a:t>
            </a:r>
            <a:r>
              <a:rPr lang="en-US" sz="4000" b="1" dirty="0">
                <a:latin typeface="Calibri" panose="020F0502020204030204" pitchFamily="34" charset="0"/>
              </a:rPr>
              <a:t>1</a:t>
            </a:r>
            <a:r>
              <a:rPr lang="en-US" sz="4000" b="1" dirty="0"/>
              <a:t>:</a:t>
            </a:r>
          </a:p>
          <a:p>
            <a:r>
              <a:rPr lang="en-US" sz="4000" b="1" dirty="0"/>
              <a:t>High-performance and low-power</a:t>
            </a:r>
          </a:p>
        </p:txBody>
      </p:sp>
      <p:sp>
        <p:nvSpPr>
          <p:cNvPr id="7" name="TextBox 6">
            <a:extLst>
              <a:ext uri="{FF2B5EF4-FFF2-40B4-BE49-F238E27FC236}">
                <a16:creationId xmlns:a16="http://schemas.microsoft.com/office/drawing/2014/main" id="{AE78A5BD-CDCB-9A4D-A47E-80DF69B28E6D}"/>
              </a:ext>
            </a:extLst>
          </p:cNvPr>
          <p:cNvSpPr txBox="1"/>
          <p:nvPr/>
        </p:nvSpPr>
        <p:spPr>
          <a:xfrm>
            <a:off x="366962" y="2931523"/>
            <a:ext cx="8410073" cy="1635416"/>
          </a:xfrm>
          <a:prstGeom prst="roundRect">
            <a:avLst>
              <a:gd name="adj" fmla="val 4777"/>
            </a:avLst>
          </a:prstGeom>
          <a:solidFill>
            <a:schemeClr val="bg1"/>
          </a:solidFill>
          <a:ln w="28575">
            <a:solidFill>
              <a:schemeClr val="bg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endParaRPr lang="en-US" sz="4000" b="1" dirty="0"/>
          </a:p>
        </p:txBody>
      </p:sp>
      <p:sp>
        <p:nvSpPr>
          <p:cNvPr id="8" name="TextBox 7">
            <a:extLst>
              <a:ext uri="{FF2B5EF4-FFF2-40B4-BE49-F238E27FC236}">
                <a16:creationId xmlns:a16="http://schemas.microsoft.com/office/drawing/2014/main" id="{B01D8D54-F63B-4148-A362-A83536900F84}"/>
              </a:ext>
            </a:extLst>
          </p:cNvPr>
          <p:cNvSpPr txBox="1"/>
          <p:nvPr/>
        </p:nvSpPr>
        <p:spPr>
          <a:xfrm>
            <a:off x="366961" y="2931523"/>
            <a:ext cx="8410073" cy="1635416"/>
          </a:xfrm>
          <a:prstGeom prst="roundRect">
            <a:avLst>
              <a:gd name="adj" fmla="val 4777"/>
            </a:avLst>
          </a:prstGeom>
          <a:solidFill>
            <a:srgbClr val="00B050">
              <a:alpha val="29806"/>
            </a:srgbClr>
          </a:solidFill>
          <a:ln w="28575">
            <a:solidFill>
              <a:srgbClr val="00B050"/>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sz="4000" b="1" dirty="0"/>
              <a:t>Goal </a:t>
            </a:r>
            <a:r>
              <a:rPr lang="en-US" sz="4000" b="1" dirty="0">
                <a:latin typeface="Calibri" panose="020F0502020204030204" pitchFamily="34" charset="0"/>
              </a:rPr>
              <a:t>2</a:t>
            </a:r>
            <a:r>
              <a:rPr lang="en-US" sz="4000" b="1" dirty="0"/>
              <a:t>:</a:t>
            </a:r>
          </a:p>
          <a:p>
            <a:r>
              <a:rPr lang="en-US" sz="4000" b="1" dirty="0"/>
              <a:t>Memory-efficient</a:t>
            </a:r>
          </a:p>
        </p:txBody>
      </p:sp>
    </p:spTree>
    <p:extLst>
      <p:ext uri="{BB962C8B-B14F-4D97-AF65-F5344CB8AC3E}">
        <p14:creationId xmlns:p14="http://schemas.microsoft.com/office/powerpoint/2010/main" val="23440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DEBC-24E0-F14A-9B09-0C884A81AEEC}"/>
              </a:ext>
            </a:extLst>
          </p:cNvPr>
          <p:cNvSpPr>
            <a:spLocks noGrp="1"/>
          </p:cNvSpPr>
          <p:nvPr>
            <p:ph type="title"/>
          </p:nvPr>
        </p:nvSpPr>
        <p:spPr/>
        <p:txBody>
          <a:bodyPr>
            <a:normAutofit fontScale="90000"/>
          </a:bodyPr>
          <a:lstStyle/>
          <a:p>
            <a:r>
              <a:rPr lang="en-US" dirty="0"/>
              <a:t>Key Findings</a:t>
            </a:r>
          </a:p>
        </p:txBody>
      </p:sp>
      <p:sp>
        <p:nvSpPr>
          <p:cNvPr id="3" name="Content Placeholder 2">
            <a:extLst>
              <a:ext uri="{FF2B5EF4-FFF2-40B4-BE49-F238E27FC236}">
                <a16:creationId xmlns:a16="http://schemas.microsoft.com/office/drawing/2014/main" id="{48515F80-B9C1-DE42-B201-310A709EDBBE}"/>
              </a:ext>
            </a:extLst>
          </p:cNvPr>
          <p:cNvSpPr>
            <a:spLocks noGrp="1"/>
          </p:cNvSpPr>
          <p:nvPr>
            <p:ph idx="1"/>
          </p:nvPr>
        </p:nvSpPr>
        <p:spPr/>
        <p:txBody>
          <a:bodyPr>
            <a:noAutofit/>
          </a:bodyPr>
          <a:lstStyle/>
          <a:p>
            <a:pPr marL="407988" indent="-352425" algn="just">
              <a:lnSpc>
                <a:spcPct val="100000"/>
              </a:lnSpc>
              <a:spcBef>
                <a:spcPts val="0"/>
              </a:spcBef>
              <a:spcAft>
                <a:spcPts val="0"/>
              </a:spcAft>
              <a:buFont typeface="Wingdings" charset="2"/>
              <a:buChar char="q"/>
            </a:pPr>
            <a:r>
              <a:rPr lang="en-US" dirty="0">
                <a:solidFill>
                  <a:srgbClr val="FE6200"/>
                </a:solidFill>
              </a:rPr>
              <a:t>Laptops</a:t>
            </a:r>
            <a:r>
              <a:rPr lang="en-US" dirty="0"/>
              <a:t> are becoming a popular platform for running genome assembly tools, as the </a:t>
            </a:r>
            <a:r>
              <a:rPr lang="en-US" dirty="0">
                <a:solidFill>
                  <a:srgbClr val="FE6200"/>
                </a:solidFill>
              </a:rPr>
              <a:t>portability</a:t>
            </a:r>
            <a:r>
              <a:rPr lang="en-US" dirty="0"/>
              <a:t> of a laptop makes it a good fit for </a:t>
            </a:r>
            <a:r>
              <a:rPr lang="en-US" dirty="0">
                <a:solidFill>
                  <a:srgbClr val="FE6200"/>
                </a:solidFill>
              </a:rPr>
              <a:t>in-field analysis </a:t>
            </a:r>
          </a:p>
          <a:p>
            <a:pPr marL="700088" lvl="1" indent="-292100" algn="just">
              <a:lnSpc>
                <a:spcPct val="100000"/>
              </a:lnSpc>
              <a:spcBef>
                <a:spcPts val="600"/>
              </a:spcBef>
              <a:spcAft>
                <a:spcPts val="0"/>
              </a:spcAft>
            </a:pPr>
            <a:r>
              <a:rPr lang="en-US" dirty="0"/>
              <a:t>Greater memory constraints,</a:t>
            </a:r>
          </a:p>
          <a:p>
            <a:pPr marL="700088" lvl="1" indent="-292100" algn="just">
              <a:lnSpc>
                <a:spcPct val="100000"/>
              </a:lnSpc>
              <a:spcBef>
                <a:spcPts val="0"/>
              </a:spcBef>
              <a:spcAft>
                <a:spcPts val="0"/>
              </a:spcAft>
            </a:pPr>
            <a:r>
              <a:rPr lang="en-US" dirty="0"/>
              <a:t>Lower computational power </a:t>
            </a:r>
          </a:p>
          <a:p>
            <a:pPr marL="700088" lvl="1" indent="-292100" algn="just">
              <a:lnSpc>
                <a:spcPct val="100000"/>
              </a:lnSpc>
              <a:spcBef>
                <a:spcPts val="0"/>
              </a:spcBef>
              <a:spcAft>
                <a:spcPts val="0"/>
              </a:spcAft>
            </a:pPr>
            <a:r>
              <a:rPr lang="en-US" dirty="0"/>
              <a:t>Limited battery life</a:t>
            </a:r>
          </a:p>
          <a:p>
            <a:pPr marL="407988" lvl="1" indent="0" algn="just">
              <a:lnSpc>
                <a:spcPct val="100000"/>
              </a:lnSpc>
              <a:spcBef>
                <a:spcPts val="0"/>
              </a:spcBef>
              <a:spcAft>
                <a:spcPts val="0"/>
              </a:spcAft>
              <a:buNone/>
            </a:pPr>
            <a:endParaRPr lang="en-US" sz="2000" dirty="0"/>
          </a:p>
          <a:p>
            <a:pPr marL="407988" indent="-352425" algn="just">
              <a:lnSpc>
                <a:spcPct val="100000"/>
              </a:lnSpc>
              <a:spcBef>
                <a:spcPts val="0"/>
              </a:spcBef>
              <a:spcAft>
                <a:spcPts val="0"/>
              </a:spcAft>
              <a:buFont typeface="Wingdings" charset="2"/>
              <a:buChar char="q"/>
            </a:pPr>
            <a:r>
              <a:rPr lang="en-US" dirty="0">
                <a:solidFill>
                  <a:srgbClr val="00B050"/>
                </a:solidFill>
              </a:rPr>
              <a:t>Memory usage </a:t>
            </a:r>
            <a:r>
              <a:rPr lang="en-US" dirty="0"/>
              <a:t>is an important factor that greatly affects the performance and the usability of the tool </a:t>
            </a:r>
          </a:p>
          <a:p>
            <a:pPr marL="700088" lvl="1" indent="-292100" algn="just">
              <a:lnSpc>
                <a:spcPct val="100000"/>
              </a:lnSpc>
              <a:spcBef>
                <a:spcPts val="600"/>
              </a:spcBef>
              <a:spcAft>
                <a:spcPts val="0"/>
              </a:spcAft>
            </a:pPr>
            <a:r>
              <a:rPr lang="en-US" dirty="0"/>
              <a:t>Data structure choices that can minimize the memory requirements</a:t>
            </a:r>
          </a:p>
          <a:p>
            <a:pPr marL="700088" lvl="1" indent="-292100" algn="just">
              <a:lnSpc>
                <a:spcPct val="100000"/>
              </a:lnSpc>
              <a:spcBef>
                <a:spcPts val="0"/>
              </a:spcBef>
              <a:spcAft>
                <a:spcPts val="0"/>
              </a:spcAft>
            </a:pPr>
            <a:r>
              <a:rPr lang="en-US" dirty="0"/>
              <a:t>Cache-efficient algorithms</a:t>
            </a:r>
          </a:p>
          <a:p>
            <a:pPr marL="700088" lvl="1" indent="-292100" algn="just">
              <a:lnSpc>
                <a:spcPct val="100000"/>
              </a:lnSpc>
              <a:spcBef>
                <a:spcPts val="0"/>
              </a:spcBef>
              <a:spcAft>
                <a:spcPts val="0"/>
              </a:spcAft>
            </a:pPr>
            <a:r>
              <a:rPr lang="en-US" dirty="0"/>
              <a:t>Keeping memory usage in check with the number of threads </a:t>
            </a:r>
          </a:p>
          <a:p>
            <a:pPr marL="700088" lvl="1" indent="-292100" algn="just">
              <a:lnSpc>
                <a:spcPct val="100000"/>
              </a:lnSpc>
              <a:spcBef>
                <a:spcPts val="0"/>
              </a:spcBef>
              <a:spcAft>
                <a:spcPts val="0"/>
              </a:spcAft>
            </a:pPr>
            <a:endParaRPr lang="en-US" sz="2000" dirty="0"/>
          </a:p>
          <a:p>
            <a:pPr marL="436563" indent="-292100" algn="just">
              <a:lnSpc>
                <a:spcPct val="100000"/>
              </a:lnSpc>
              <a:spcBef>
                <a:spcPts val="0"/>
              </a:spcBef>
              <a:spcAft>
                <a:spcPts val="0"/>
              </a:spcAft>
            </a:pPr>
            <a:r>
              <a:rPr lang="en-US" dirty="0">
                <a:solidFill>
                  <a:srgbClr val="0070C0"/>
                </a:solidFill>
              </a:rPr>
              <a:t>Scalability of the tool </a:t>
            </a:r>
            <a:r>
              <a:rPr lang="en-US" dirty="0"/>
              <a:t>with the number of cores is an important requirement. However, parallelizing the tool can </a:t>
            </a:r>
            <a:r>
              <a:rPr lang="en-US" dirty="0">
                <a:solidFill>
                  <a:srgbClr val="C00000"/>
                </a:solidFill>
              </a:rPr>
              <a:t>increase the memory usage.</a:t>
            </a:r>
            <a:endParaRPr lang="en-US" dirty="0"/>
          </a:p>
          <a:p>
            <a:pPr marL="700088" lvl="1" indent="-292100" algn="just">
              <a:lnSpc>
                <a:spcPct val="100000"/>
              </a:lnSpc>
              <a:spcBef>
                <a:spcPts val="600"/>
              </a:spcBef>
              <a:spcAft>
                <a:spcPts val="0"/>
              </a:spcAft>
            </a:pPr>
            <a:r>
              <a:rPr lang="en-US" dirty="0"/>
              <a:t>Dividing the input data into batches</a:t>
            </a:r>
          </a:p>
          <a:p>
            <a:pPr marL="700088" lvl="1" indent="-292100" algn="just">
              <a:lnSpc>
                <a:spcPct val="100000"/>
              </a:lnSpc>
              <a:spcBef>
                <a:spcPts val="0"/>
              </a:spcBef>
              <a:spcAft>
                <a:spcPts val="0"/>
              </a:spcAft>
            </a:pPr>
            <a:r>
              <a:rPr lang="en-US" dirty="0"/>
              <a:t>Limiting the memory usage of each thread</a:t>
            </a:r>
          </a:p>
          <a:p>
            <a:pPr marL="700088" lvl="1" indent="-292100" algn="just">
              <a:lnSpc>
                <a:spcPct val="100000"/>
              </a:lnSpc>
              <a:spcBef>
                <a:spcPts val="0"/>
              </a:spcBef>
              <a:spcAft>
                <a:spcPts val="0"/>
              </a:spcAft>
            </a:pPr>
            <a:r>
              <a:rPr lang="en-US" dirty="0"/>
              <a:t>Dividing the computation instead of the dataset between simultaneous threads</a:t>
            </a:r>
          </a:p>
        </p:txBody>
      </p:sp>
      <p:sp>
        <p:nvSpPr>
          <p:cNvPr id="13" name="TextBox 12">
            <a:extLst>
              <a:ext uri="{FF2B5EF4-FFF2-40B4-BE49-F238E27FC236}">
                <a16:creationId xmlns:a16="http://schemas.microsoft.com/office/drawing/2014/main" id="{D77CBC08-D034-D448-82B3-C82ADE861D50}"/>
              </a:ext>
            </a:extLst>
          </p:cNvPr>
          <p:cNvSpPr txBox="1"/>
          <p:nvPr/>
        </p:nvSpPr>
        <p:spPr>
          <a:xfrm>
            <a:off x="366962" y="1153504"/>
            <a:ext cx="8410073" cy="1635416"/>
          </a:xfrm>
          <a:prstGeom prst="roundRect">
            <a:avLst>
              <a:gd name="adj" fmla="val 4777"/>
            </a:avLst>
          </a:prstGeom>
          <a:solidFill>
            <a:schemeClr val="bg1"/>
          </a:solidFill>
          <a:ln w="28575">
            <a:solidFill>
              <a:schemeClr val="bg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endParaRPr lang="en-US" sz="4000" b="1" dirty="0"/>
          </a:p>
        </p:txBody>
      </p:sp>
      <p:sp>
        <p:nvSpPr>
          <p:cNvPr id="4" name="Slide Number Placeholder 3">
            <a:extLst>
              <a:ext uri="{FF2B5EF4-FFF2-40B4-BE49-F238E27FC236}">
                <a16:creationId xmlns:a16="http://schemas.microsoft.com/office/drawing/2014/main" id="{646E96D2-AEE4-C344-A584-E8418C0B022F}"/>
              </a:ext>
            </a:extLst>
          </p:cNvPr>
          <p:cNvSpPr>
            <a:spLocks noGrp="1"/>
          </p:cNvSpPr>
          <p:nvPr>
            <p:ph type="sldNum" sz="quarter" idx="10"/>
          </p:nvPr>
        </p:nvSpPr>
        <p:spPr/>
        <p:txBody>
          <a:bodyPr/>
          <a:lstStyle/>
          <a:p>
            <a:fld id="{BE67019E-6B59-9444-A8F8-0CFAB6B6981D}" type="slidenum">
              <a:rPr lang="en-US" smtClean="0"/>
              <a:pPr/>
              <a:t>21</a:t>
            </a:fld>
            <a:endParaRPr lang="en-US" dirty="0"/>
          </a:p>
        </p:txBody>
      </p:sp>
      <p:sp>
        <p:nvSpPr>
          <p:cNvPr id="6" name="TextBox 5">
            <a:extLst>
              <a:ext uri="{FF2B5EF4-FFF2-40B4-BE49-F238E27FC236}">
                <a16:creationId xmlns:a16="http://schemas.microsoft.com/office/drawing/2014/main" id="{1F5611E2-0BBD-BF45-97C8-DB4E67F89012}"/>
              </a:ext>
            </a:extLst>
          </p:cNvPr>
          <p:cNvSpPr txBox="1"/>
          <p:nvPr/>
        </p:nvSpPr>
        <p:spPr>
          <a:xfrm>
            <a:off x="366963" y="1153504"/>
            <a:ext cx="8410073" cy="1635416"/>
          </a:xfrm>
          <a:prstGeom prst="roundRect">
            <a:avLst>
              <a:gd name="adj" fmla="val 4777"/>
            </a:avLst>
          </a:prstGeom>
          <a:solidFill>
            <a:srgbClr val="FE6200">
              <a:alpha val="29806"/>
            </a:srgbClr>
          </a:solidFill>
          <a:ln w="28575">
            <a:solidFill>
              <a:srgbClr val="FE6200"/>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sz="4000" b="1" dirty="0"/>
              <a:t>Goal </a:t>
            </a:r>
            <a:r>
              <a:rPr lang="en-US" sz="4000" b="1" dirty="0">
                <a:latin typeface="Calibri" panose="020F0502020204030204" pitchFamily="34" charset="0"/>
              </a:rPr>
              <a:t>1</a:t>
            </a:r>
            <a:r>
              <a:rPr lang="en-US" sz="4000" b="1" dirty="0"/>
              <a:t>:</a:t>
            </a:r>
          </a:p>
          <a:p>
            <a:r>
              <a:rPr lang="en-US" sz="4000" b="1" dirty="0"/>
              <a:t>High-performance and low-power</a:t>
            </a:r>
          </a:p>
        </p:txBody>
      </p:sp>
      <p:sp>
        <p:nvSpPr>
          <p:cNvPr id="7" name="TextBox 6">
            <a:extLst>
              <a:ext uri="{FF2B5EF4-FFF2-40B4-BE49-F238E27FC236}">
                <a16:creationId xmlns:a16="http://schemas.microsoft.com/office/drawing/2014/main" id="{AE78A5BD-CDCB-9A4D-A47E-80DF69B28E6D}"/>
              </a:ext>
            </a:extLst>
          </p:cNvPr>
          <p:cNvSpPr txBox="1"/>
          <p:nvPr/>
        </p:nvSpPr>
        <p:spPr>
          <a:xfrm>
            <a:off x="366962" y="2931523"/>
            <a:ext cx="8410073" cy="1635416"/>
          </a:xfrm>
          <a:prstGeom prst="roundRect">
            <a:avLst>
              <a:gd name="adj" fmla="val 4777"/>
            </a:avLst>
          </a:prstGeom>
          <a:solidFill>
            <a:schemeClr val="bg1"/>
          </a:solidFill>
          <a:ln w="28575">
            <a:solidFill>
              <a:schemeClr val="bg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endParaRPr lang="en-US" sz="4000" b="1" dirty="0"/>
          </a:p>
        </p:txBody>
      </p:sp>
      <p:sp>
        <p:nvSpPr>
          <p:cNvPr id="8" name="TextBox 7">
            <a:extLst>
              <a:ext uri="{FF2B5EF4-FFF2-40B4-BE49-F238E27FC236}">
                <a16:creationId xmlns:a16="http://schemas.microsoft.com/office/drawing/2014/main" id="{B01D8D54-F63B-4148-A362-A83536900F84}"/>
              </a:ext>
            </a:extLst>
          </p:cNvPr>
          <p:cNvSpPr txBox="1"/>
          <p:nvPr/>
        </p:nvSpPr>
        <p:spPr>
          <a:xfrm>
            <a:off x="366961" y="2931523"/>
            <a:ext cx="8410073" cy="1635416"/>
          </a:xfrm>
          <a:prstGeom prst="roundRect">
            <a:avLst>
              <a:gd name="adj" fmla="val 4777"/>
            </a:avLst>
          </a:prstGeom>
          <a:solidFill>
            <a:srgbClr val="00B050">
              <a:alpha val="29806"/>
            </a:srgbClr>
          </a:solidFill>
          <a:ln w="28575">
            <a:solidFill>
              <a:srgbClr val="00B050"/>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sz="4000" b="1" dirty="0"/>
              <a:t>Goal </a:t>
            </a:r>
            <a:r>
              <a:rPr lang="en-US" sz="4000" b="1" dirty="0">
                <a:latin typeface="Calibri" panose="020F0502020204030204" pitchFamily="34" charset="0"/>
              </a:rPr>
              <a:t>2</a:t>
            </a:r>
            <a:r>
              <a:rPr lang="en-US" sz="4000" b="1" dirty="0"/>
              <a:t>:</a:t>
            </a:r>
          </a:p>
          <a:p>
            <a:r>
              <a:rPr lang="en-US" sz="4000" b="1" dirty="0"/>
              <a:t>Memory-efficient</a:t>
            </a:r>
          </a:p>
        </p:txBody>
      </p:sp>
      <p:sp>
        <p:nvSpPr>
          <p:cNvPr id="9" name="TextBox 8">
            <a:extLst>
              <a:ext uri="{FF2B5EF4-FFF2-40B4-BE49-F238E27FC236}">
                <a16:creationId xmlns:a16="http://schemas.microsoft.com/office/drawing/2014/main" id="{17AE2A18-478E-5B48-91BF-2184849C4C76}"/>
              </a:ext>
            </a:extLst>
          </p:cNvPr>
          <p:cNvSpPr txBox="1"/>
          <p:nvPr/>
        </p:nvSpPr>
        <p:spPr>
          <a:xfrm>
            <a:off x="366961" y="4709542"/>
            <a:ext cx="8410073" cy="1635416"/>
          </a:xfrm>
          <a:prstGeom prst="roundRect">
            <a:avLst>
              <a:gd name="adj" fmla="val 4777"/>
            </a:avLst>
          </a:prstGeom>
          <a:solidFill>
            <a:schemeClr val="bg1"/>
          </a:solidFill>
          <a:ln w="28575">
            <a:solidFill>
              <a:schemeClr val="bg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endParaRPr lang="en-US" sz="4000" b="1" dirty="0"/>
          </a:p>
        </p:txBody>
      </p:sp>
      <p:sp>
        <p:nvSpPr>
          <p:cNvPr id="10" name="TextBox 9">
            <a:extLst>
              <a:ext uri="{FF2B5EF4-FFF2-40B4-BE49-F238E27FC236}">
                <a16:creationId xmlns:a16="http://schemas.microsoft.com/office/drawing/2014/main" id="{0070DEEB-1B97-B644-8B49-C9E79A871C42}"/>
              </a:ext>
            </a:extLst>
          </p:cNvPr>
          <p:cNvSpPr txBox="1"/>
          <p:nvPr/>
        </p:nvSpPr>
        <p:spPr>
          <a:xfrm>
            <a:off x="366962" y="4709542"/>
            <a:ext cx="8410073" cy="1635416"/>
          </a:xfrm>
          <a:prstGeom prst="roundRect">
            <a:avLst>
              <a:gd name="adj" fmla="val 4777"/>
            </a:avLst>
          </a:prstGeom>
          <a:solidFill>
            <a:srgbClr val="0070C0">
              <a:alpha val="29806"/>
            </a:srgbClr>
          </a:solidFill>
          <a:ln w="28575">
            <a:solidFill>
              <a:srgbClr val="0070C0"/>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sz="4000" b="1" dirty="0"/>
              <a:t>Goal </a:t>
            </a:r>
            <a:r>
              <a:rPr lang="en-US" sz="4000" b="1" dirty="0">
                <a:latin typeface="Calibri" panose="020F0502020204030204" pitchFamily="34" charset="0"/>
              </a:rPr>
              <a:t>3</a:t>
            </a:r>
            <a:r>
              <a:rPr lang="en-US" sz="4000" b="1" dirty="0"/>
              <a:t>:</a:t>
            </a:r>
          </a:p>
          <a:p>
            <a:r>
              <a:rPr lang="en-US" sz="4000" b="1" dirty="0"/>
              <a:t>Scalable/highly-parallel</a:t>
            </a:r>
          </a:p>
        </p:txBody>
      </p:sp>
    </p:spTree>
    <p:extLst>
      <p:ext uri="{BB962C8B-B14F-4D97-AF65-F5344CB8AC3E}">
        <p14:creationId xmlns:p14="http://schemas.microsoft.com/office/powerpoint/2010/main" val="131615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70F9-EA31-D14C-A94F-4208A379F94D}"/>
              </a:ext>
            </a:extLst>
          </p:cNvPr>
          <p:cNvSpPr>
            <a:spLocks noGrp="1"/>
          </p:cNvSpPr>
          <p:nvPr>
            <p:ph type="title"/>
          </p:nvPr>
        </p:nvSpPr>
        <p:spPr/>
        <p:txBody>
          <a:bodyPr>
            <a:normAutofit fontScale="90000"/>
          </a:bodyPr>
          <a:lstStyle/>
          <a:p>
            <a:r>
              <a:rPr lang="en-US" dirty="0"/>
              <a:t>Outline</a:t>
            </a:r>
          </a:p>
        </p:txBody>
      </p:sp>
      <p:sp>
        <p:nvSpPr>
          <p:cNvPr id="4" name="Slide Number Placeholder 3">
            <a:extLst>
              <a:ext uri="{FF2B5EF4-FFF2-40B4-BE49-F238E27FC236}">
                <a16:creationId xmlns:a16="http://schemas.microsoft.com/office/drawing/2014/main" id="{EDFCB8F0-652E-BF42-913F-CFF992B3F8FF}"/>
              </a:ext>
            </a:extLst>
          </p:cNvPr>
          <p:cNvSpPr>
            <a:spLocks noGrp="1"/>
          </p:cNvSpPr>
          <p:nvPr>
            <p:ph type="sldNum" sz="quarter" idx="10"/>
          </p:nvPr>
        </p:nvSpPr>
        <p:spPr/>
        <p:txBody>
          <a:bodyPr/>
          <a:lstStyle/>
          <a:p>
            <a:fld id="{BE67019E-6B59-9444-A8F8-0CFAB6B6981D}" type="slidenum">
              <a:rPr lang="en-US" smtClean="0"/>
              <a:pPr/>
              <a:t>22</a:t>
            </a:fld>
            <a:endParaRPr lang="en-US" dirty="0"/>
          </a:p>
        </p:txBody>
      </p:sp>
      <p:sp>
        <p:nvSpPr>
          <p:cNvPr id="14" name="TextBox 13">
            <a:extLst>
              <a:ext uri="{FF2B5EF4-FFF2-40B4-BE49-F238E27FC236}">
                <a16:creationId xmlns:a16="http://schemas.microsoft.com/office/drawing/2014/main" id="{AC69D097-FD90-3A49-9D4A-DFDA7E1AE873}"/>
              </a:ext>
            </a:extLst>
          </p:cNvPr>
          <p:cNvSpPr txBox="1"/>
          <p:nvPr/>
        </p:nvSpPr>
        <p:spPr>
          <a:xfrm>
            <a:off x="1059868" y="1254410"/>
            <a:ext cx="7024255" cy="868856"/>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a:t>Bottleneck analysis of long read assembly</a:t>
            </a:r>
          </a:p>
          <a:p>
            <a:pPr>
              <a:spcBef>
                <a:spcPts val="600"/>
              </a:spcBef>
            </a:pPr>
            <a:r>
              <a:rPr lang="en-US" sz="1800" b="1" dirty="0"/>
              <a:t>[Briefings in Bioinformatics, </a:t>
            </a:r>
            <a:r>
              <a:rPr lang="en-US" sz="1800" b="1" dirty="0">
                <a:latin typeface="Calibri" panose="020F0502020204030204" pitchFamily="34" charset="0"/>
              </a:rPr>
              <a:t>2018</a:t>
            </a:r>
            <a:r>
              <a:rPr lang="en-US" sz="1800" b="1" dirty="0"/>
              <a:t>] </a:t>
            </a:r>
          </a:p>
        </p:txBody>
      </p:sp>
      <p:sp>
        <p:nvSpPr>
          <p:cNvPr id="15" name="TextBox 14">
            <a:extLst>
              <a:ext uri="{FF2B5EF4-FFF2-40B4-BE49-F238E27FC236}">
                <a16:creationId xmlns:a16="http://schemas.microsoft.com/office/drawing/2014/main" id="{309F112B-D0EF-484C-9781-BF71215A1EAD}"/>
              </a:ext>
            </a:extLst>
          </p:cNvPr>
          <p:cNvSpPr txBox="1"/>
          <p:nvPr/>
        </p:nvSpPr>
        <p:spPr>
          <a:xfrm>
            <a:off x="1059868" y="2322082"/>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dirty="0"/>
              <a:t>GenASM: Approximate string matching framework </a:t>
            </a:r>
          </a:p>
          <a:p>
            <a:r>
              <a:rPr lang="en-US" dirty="0"/>
              <a:t>for genome sequence analysis</a:t>
            </a:r>
          </a:p>
          <a:p>
            <a:pPr>
              <a:spcBef>
                <a:spcPts val="600"/>
              </a:spcBef>
            </a:pPr>
            <a:r>
              <a:rPr lang="en-US" sz="1800" b="1" dirty="0">
                <a:solidFill>
                  <a:srgbClr val="0070C0"/>
                </a:solidFill>
              </a:rPr>
              <a:t>[MICRO </a:t>
            </a:r>
            <a:r>
              <a:rPr lang="en-US" sz="1800" b="1" dirty="0">
                <a:solidFill>
                  <a:srgbClr val="0070C0"/>
                </a:solidFill>
                <a:latin typeface="Calibri" panose="020F0502020204030204" pitchFamily="34" charset="0"/>
              </a:rPr>
              <a:t>2020</a:t>
            </a:r>
            <a:r>
              <a:rPr lang="en-US" sz="1800" b="1" dirty="0">
                <a:solidFill>
                  <a:srgbClr val="0070C0"/>
                </a:solidFill>
              </a:rPr>
              <a:t>] </a:t>
            </a:r>
          </a:p>
        </p:txBody>
      </p:sp>
      <p:sp>
        <p:nvSpPr>
          <p:cNvPr id="10" name="TextBox 9">
            <a:extLst>
              <a:ext uri="{FF2B5EF4-FFF2-40B4-BE49-F238E27FC236}">
                <a16:creationId xmlns:a16="http://schemas.microsoft.com/office/drawing/2014/main" id="{1FD8E323-8175-2842-9169-5F6176526376}"/>
              </a:ext>
            </a:extLst>
          </p:cNvPr>
          <p:cNvSpPr txBox="1"/>
          <p:nvPr/>
        </p:nvSpPr>
        <p:spPr>
          <a:xfrm>
            <a:off x="1059868" y="3717783"/>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p>
            <a:pPr algn="ctr"/>
            <a:r>
              <a:rPr lang="en-US" sz="2200" dirty="0" err="1">
                <a:solidFill>
                  <a:schemeClr val="bg1">
                    <a:lumMod val="50000"/>
                  </a:schemeClr>
                </a:solidFill>
                <a:latin typeface="Corbel" panose="020B0503020204020204" pitchFamily="34" charset="0"/>
                <a:cs typeface="Calibri" panose="020F0502020204030204" pitchFamily="34" charset="0"/>
              </a:rPr>
              <a:t>BitMAc</a:t>
            </a:r>
            <a:r>
              <a:rPr lang="en-US" sz="2200" dirty="0">
                <a:solidFill>
                  <a:schemeClr val="bg1">
                    <a:lumMod val="50000"/>
                  </a:schemeClr>
                </a:solidFill>
                <a:latin typeface="Corbel" panose="020B0503020204020204" pitchFamily="34" charset="0"/>
                <a:cs typeface="Calibri" panose="020F0502020204030204" pitchFamily="34" charset="0"/>
              </a:rPr>
              <a:t>: </a:t>
            </a:r>
            <a:r>
              <a:rPr lang="en-US" sz="2200" dirty="0">
                <a:solidFill>
                  <a:schemeClr val="bg1">
                    <a:lumMod val="50000"/>
                  </a:schemeClr>
                </a:solidFill>
              </a:rPr>
              <a:t>FPGA-based near-memory acceleration of  bitvector-based sequence alignment</a:t>
            </a:r>
          </a:p>
          <a:p>
            <a:pPr algn="ctr">
              <a:spcBef>
                <a:spcPts val="600"/>
              </a:spcBef>
            </a:pPr>
            <a:r>
              <a:rPr lang="en-US" b="1" dirty="0">
                <a:solidFill>
                  <a:schemeClr val="bg1">
                    <a:lumMod val="50000"/>
                  </a:schemeClr>
                </a:solidFill>
                <a:latin typeface="Corbel" panose="020B0503020204020204" pitchFamily="34" charset="0"/>
                <a:cs typeface="Calibri" panose="020F0502020204030204" pitchFamily="34" charset="0"/>
              </a:rPr>
              <a:t>[Ongoing]</a:t>
            </a:r>
            <a:r>
              <a:rPr lang="en-US" dirty="0">
                <a:solidFill>
                  <a:schemeClr val="bg1">
                    <a:lumMod val="50000"/>
                  </a:schemeClr>
                </a:solidFill>
                <a:latin typeface="Corbel" panose="020B0503020204020204" pitchFamily="34" charset="0"/>
                <a:cs typeface="Calibri" panose="020F0502020204030204" pitchFamily="34" charset="0"/>
              </a:rPr>
              <a:t> </a:t>
            </a:r>
          </a:p>
        </p:txBody>
      </p:sp>
      <p:sp>
        <p:nvSpPr>
          <p:cNvPr id="11" name="TextBox 10">
            <a:extLst>
              <a:ext uri="{FF2B5EF4-FFF2-40B4-BE49-F238E27FC236}">
                <a16:creationId xmlns:a16="http://schemas.microsoft.com/office/drawing/2014/main" id="{D0691FF2-94DE-CE40-B905-C781DEC340B5}"/>
              </a:ext>
            </a:extLst>
          </p:cNvPr>
          <p:cNvSpPr txBox="1"/>
          <p:nvPr/>
        </p:nvSpPr>
        <p:spPr>
          <a:xfrm>
            <a:off x="1059867" y="5113484"/>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p>
            <a:pPr algn="ctr"/>
            <a:r>
              <a:rPr lang="en-US" sz="2200" dirty="0" err="1">
                <a:solidFill>
                  <a:schemeClr val="bg1">
                    <a:lumMod val="50000"/>
                  </a:schemeClr>
                </a:solidFill>
                <a:latin typeface="Corbel" panose="020B0503020204020204" pitchFamily="34" charset="0"/>
                <a:cs typeface="Calibri" panose="020F0502020204030204" pitchFamily="34" charset="0"/>
              </a:rPr>
              <a:t>GenGraph</a:t>
            </a:r>
            <a:r>
              <a:rPr lang="en-US" sz="2200" dirty="0">
                <a:solidFill>
                  <a:schemeClr val="bg1">
                    <a:lumMod val="50000"/>
                  </a:schemeClr>
                </a:solidFill>
                <a:latin typeface="Corbel" panose="020B0503020204020204" pitchFamily="34" charset="0"/>
                <a:cs typeface="Calibri" panose="020F0502020204030204" pitchFamily="34" charset="0"/>
              </a:rPr>
              <a:t>: </a:t>
            </a:r>
            <a:r>
              <a:rPr lang="en-US" sz="2200" dirty="0">
                <a:solidFill>
                  <a:schemeClr val="bg1">
                    <a:lumMod val="50000"/>
                  </a:schemeClr>
                </a:solidFill>
              </a:rPr>
              <a:t>Hardware acceleration framework </a:t>
            </a:r>
          </a:p>
          <a:p>
            <a:pPr algn="ctr"/>
            <a:r>
              <a:rPr lang="en-US" sz="2200" dirty="0">
                <a:solidFill>
                  <a:schemeClr val="bg1">
                    <a:lumMod val="50000"/>
                  </a:schemeClr>
                </a:solidFill>
              </a:rPr>
              <a:t>for sequence-to-graph mapping </a:t>
            </a:r>
          </a:p>
          <a:p>
            <a:pPr algn="ctr">
              <a:spcBef>
                <a:spcPts val="600"/>
              </a:spcBef>
            </a:pPr>
            <a:r>
              <a:rPr lang="en-US" b="1" dirty="0">
                <a:solidFill>
                  <a:schemeClr val="bg1">
                    <a:lumMod val="50000"/>
                  </a:schemeClr>
                </a:solidFill>
                <a:latin typeface="Corbel" panose="020B0503020204020204" pitchFamily="34" charset="0"/>
                <a:cs typeface="Calibri" panose="020F0502020204030204" pitchFamily="34" charset="0"/>
              </a:rPr>
              <a:t>[Ongoing]</a:t>
            </a:r>
            <a:r>
              <a:rPr lang="en-US" dirty="0">
                <a:solidFill>
                  <a:schemeClr val="bg1">
                    <a:lumMod val="50000"/>
                  </a:schemeClr>
                </a:solidFill>
                <a:latin typeface="Corbel" panose="020B0503020204020204" pitchFamily="34" charset="0"/>
                <a:cs typeface="Calibri" panose="020F0502020204030204" pitchFamily="34" charset="0"/>
              </a:rPr>
              <a:t> </a:t>
            </a:r>
          </a:p>
        </p:txBody>
      </p:sp>
    </p:spTree>
    <p:extLst>
      <p:ext uri="{BB962C8B-B14F-4D97-AF65-F5344CB8AC3E}">
        <p14:creationId xmlns:p14="http://schemas.microsoft.com/office/powerpoint/2010/main" val="350321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flipH="1">
            <a:off x="1620982" y="2371199"/>
            <a:ext cx="3097196" cy="254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18178" y="2371204"/>
            <a:ext cx="3097196" cy="254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0421" y="2645047"/>
            <a:ext cx="3703319" cy="892552"/>
          </a:xfrm>
          <a:prstGeom prst="rect">
            <a:avLst/>
          </a:prstGeom>
          <a:noFill/>
        </p:spPr>
        <p:txBody>
          <a:bodyPr wrap="square" rtlCol="0">
            <a:spAutoFit/>
          </a:bodyPr>
          <a:lstStyle/>
          <a:p>
            <a:pPr algn="ctr"/>
            <a:r>
              <a:rPr lang="en-US" b="1" dirty="0"/>
              <a:t>Read Mapping, </a:t>
            </a:r>
            <a:r>
              <a:rPr lang="en-US" sz="1600" dirty="0"/>
              <a:t>method of aligning the reads against the reference genome in order to </a:t>
            </a:r>
            <a:r>
              <a:rPr lang="en-US" sz="1600" b="1" dirty="0">
                <a:solidFill>
                  <a:srgbClr val="C00000"/>
                </a:solidFill>
              </a:rPr>
              <a:t>detect matches and variations.</a:t>
            </a:r>
            <a:r>
              <a:rPr lang="en-US" b="1" dirty="0">
                <a:solidFill>
                  <a:srgbClr val="C00000"/>
                </a:solidFill>
              </a:rPr>
              <a:t> </a:t>
            </a:r>
          </a:p>
        </p:txBody>
      </p:sp>
      <p:grpSp>
        <p:nvGrpSpPr>
          <p:cNvPr id="65" name="Group 64"/>
          <p:cNvGrpSpPr/>
          <p:nvPr/>
        </p:nvGrpSpPr>
        <p:grpSpPr>
          <a:xfrm>
            <a:off x="2843016" y="1439301"/>
            <a:ext cx="1562077" cy="338554"/>
            <a:chOff x="2188389" y="4545756"/>
            <a:chExt cx="1562077" cy="338554"/>
          </a:xfrm>
        </p:grpSpPr>
        <p:sp>
          <p:nvSpPr>
            <p:cNvPr id="66" name="Rectangle 65"/>
            <p:cNvSpPr/>
            <p:nvPr/>
          </p:nvSpPr>
          <p:spPr>
            <a:xfrm>
              <a:off x="2250608" y="4593349"/>
              <a:ext cx="1373688" cy="222956"/>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188389" y="4545756"/>
              <a:ext cx="1562077" cy="338554"/>
            </a:xfrm>
            <a:prstGeom prst="rect">
              <a:avLst/>
            </a:prstGeom>
            <a:noFill/>
          </p:spPr>
          <p:txBody>
            <a:bodyPr wrap="square" rtlCol="0">
              <a:spAutoFit/>
            </a:bodyPr>
            <a:lstStyle/>
            <a:p>
              <a:r>
                <a:rPr lang="en-US" sz="1600" b="1" dirty="0">
                  <a:solidFill>
                    <a:schemeClr val="bg1"/>
                  </a:solidFill>
                </a:rPr>
                <a:t>ACGTACCCCGT</a:t>
              </a:r>
            </a:p>
          </p:txBody>
        </p:sp>
      </p:grpSp>
      <p:grpSp>
        <p:nvGrpSpPr>
          <p:cNvPr id="68" name="Group 67"/>
          <p:cNvGrpSpPr/>
          <p:nvPr/>
        </p:nvGrpSpPr>
        <p:grpSpPr>
          <a:xfrm>
            <a:off x="4051404" y="1725959"/>
            <a:ext cx="1561509" cy="338554"/>
            <a:chOff x="3128483" y="5309496"/>
            <a:chExt cx="1561509" cy="338554"/>
          </a:xfrm>
        </p:grpSpPr>
        <p:sp>
          <p:nvSpPr>
            <p:cNvPr id="69" name="Rectangle 68"/>
            <p:cNvSpPr/>
            <p:nvPr/>
          </p:nvSpPr>
          <p:spPr>
            <a:xfrm>
              <a:off x="3203322" y="5362917"/>
              <a:ext cx="1375200" cy="223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3128483" y="5309496"/>
              <a:ext cx="1561509" cy="338554"/>
            </a:xfrm>
            <a:prstGeom prst="rect">
              <a:avLst/>
            </a:prstGeom>
            <a:noFill/>
          </p:spPr>
          <p:txBody>
            <a:bodyPr wrap="square" rtlCol="0">
              <a:spAutoFit/>
            </a:bodyPr>
            <a:lstStyle/>
            <a:p>
              <a:r>
                <a:rPr lang="en-US" sz="1600" b="1" dirty="0">
                  <a:solidFill>
                    <a:schemeClr val="bg1"/>
                  </a:solidFill>
                </a:rPr>
                <a:t>GATACACTGTG</a:t>
              </a:r>
            </a:p>
          </p:txBody>
        </p:sp>
      </p:grpSp>
      <p:grpSp>
        <p:nvGrpSpPr>
          <p:cNvPr id="71" name="Group 70"/>
          <p:cNvGrpSpPr/>
          <p:nvPr/>
        </p:nvGrpSpPr>
        <p:grpSpPr>
          <a:xfrm>
            <a:off x="5018321" y="1410560"/>
            <a:ext cx="1539765" cy="338554"/>
            <a:chOff x="4477482" y="4534478"/>
            <a:chExt cx="1539765" cy="338554"/>
          </a:xfrm>
        </p:grpSpPr>
        <p:sp>
          <p:nvSpPr>
            <p:cNvPr id="72" name="Rectangle 71"/>
            <p:cNvSpPr/>
            <p:nvPr/>
          </p:nvSpPr>
          <p:spPr>
            <a:xfrm>
              <a:off x="4541403" y="4588375"/>
              <a:ext cx="1375200" cy="223200"/>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4477482" y="4534478"/>
              <a:ext cx="1539765" cy="338554"/>
            </a:xfrm>
            <a:prstGeom prst="rect">
              <a:avLst/>
            </a:prstGeom>
            <a:noFill/>
          </p:spPr>
          <p:txBody>
            <a:bodyPr wrap="square" rtlCol="0">
              <a:spAutoFit/>
            </a:bodyPr>
            <a:lstStyle/>
            <a:p>
              <a:r>
                <a:rPr lang="en-US" sz="1600" b="1" dirty="0">
                  <a:solidFill>
                    <a:schemeClr val="bg1"/>
                  </a:solidFill>
                </a:rPr>
                <a:t>TTTTTTTAATT</a:t>
              </a:r>
            </a:p>
          </p:txBody>
        </p:sp>
      </p:grpSp>
      <p:grpSp>
        <p:nvGrpSpPr>
          <p:cNvPr id="74" name="Group 73"/>
          <p:cNvGrpSpPr/>
          <p:nvPr/>
        </p:nvGrpSpPr>
        <p:grpSpPr>
          <a:xfrm>
            <a:off x="2840933" y="2073962"/>
            <a:ext cx="1564160" cy="338554"/>
            <a:chOff x="3857124" y="4997083"/>
            <a:chExt cx="1564160" cy="338554"/>
          </a:xfrm>
        </p:grpSpPr>
        <p:sp>
          <p:nvSpPr>
            <p:cNvPr id="75" name="Rectangle 74"/>
            <p:cNvSpPr/>
            <p:nvPr/>
          </p:nvSpPr>
          <p:spPr>
            <a:xfrm>
              <a:off x="3938690" y="5047731"/>
              <a:ext cx="1375200" cy="223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857124" y="4997083"/>
              <a:ext cx="1564160" cy="338554"/>
            </a:xfrm>
            <a:prstGeom prst="rect">
              <a:avLst/>
            </a:prstGeom>
            <a:noFill/>
          </p:spPr>
          <p:txBody>
            <a:bodyPr wrap="square" rtlCol="0">
              <a:spAutoFit/>
            </a:bodyPr>
            <a:lstStyle/>
            <a:p>
              <a:r>
                <a:rPr lang="en-US" sz="1600" b="1" dirty="0">
                  <a:solidFill>
                    <a:schemeClr val="bg1"/>
                  </a:solidFill>
                </a:rPr>
                <a:t>CTAGGGACCTT</a:t>
              </a:r>
            </a:p>
          </p:txBody>
        </p:sp>
      </p:grpSp>
      <p:grpSp>
        <p:nvGrpSpPr>
          <p:cNvPr id="77" name="Group 76"/>
          <p:cNvGrpSpPr/>
          <p:nvPr/>
        </p:nvGrpSpPr>
        <p:grpSpPr>
          <a:xfrm>
            <a:off x="5054358" y="2066933"/>
            <a:ext cx="1658240" cy="338554"/>
            <a:chOff x="4551147" y="5294189"/>
            <a:chExt cx="1658240" cy="338554"/>
          </a:xfrm>
        </p:grpSpPr>
        <p:sp>
          <p:nvSpPr>
            <p:cNvPr id="78" name="Rectangle 77"/>
            <p:cNvSpPr/>
            <p:nvPr/>
          </p:nvSpPr>
          <p:spPr>
            <a:xfrm>
              <a:off x="4642047" y="5344410"/>
              <a:ext cx="1375200" cy="22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551147" y="5294189"/>
              <a:ext cx="1658240" cy="338554"/>
            </a:xfrm>
            <a:prstGeom prst="rect">
              <a:avLst/>
            </a:prstGeom>
            <a:noFill/>
          </p:spPr>
          <p:txBody>
            <a:bodyPr wrap="square" rtlCol="0">
              <a:spAutoFit/>
            </a:bodyPr>
            <a:lstStyle/>
            <a:p>
              <a:r>
                <a:rPr lang="en-US" sz="1600" b="1" dirty="0">
                  <a:solidFill>
                    <a:schemeClr val="bg1"/>
                  </a:solidFill>
                </a:rPr>
                <a:t>ACGACGTAGCT</a:t>
              </a:r>
            </a:p>
          </p:txBody>
        </p:sp>
      </p:grpSp>
      <p:grpSp>
        <p:nvGrpSpPr>
          <p:cNvPr id="80" name="Group 79"/>
          <p:cNvGrpSpPr/>
          <p:nvPr/>
        </p:nvGrpSpPr>
        <p:grpSpPr>
          <a:xfrm>
            <a:off x="5769842" y="1720086"/>
            <a:ext cx="1577052" cy="338554"/>
            <a:chOff x="5390191" y="5006202"/>
            <a:chExt cx="1577052" cy="338554"/>
          </a:xfrm>
        </p:grpSpPr>
        <p:sp>
          <p:nvSpPr>
            <p:cNvPr id="81" name="Rectangle 80"/>
            <p:cNvSpPr/>
            <p:nvPr/>
          </p:nvSpPr>
          <p:spPr>
            <a:xfrm>
              <a:off x="5473122" y="5071106"/>
              <a:ext cx="1375200" cy="223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5390191" y="5006202"/>
              <a:ext cx="1577052" cy="338554"/>
            </a:xfrm>
            <a:prstGeom prst="rect">
              <a:avLst/>
            </a:prstGeom>
            <a:noFill/>
          </p:spPr>
          <p:txBody>
            <a:bodyPr wrap="square" rtlCol="0">
              <a:spAutoFit/>
            </a:bodyPr>
            <a:lstStyle/>
            <a:p>
              <a:r>
                <a:rPr lang="en-US" sz="1600" b="1" dirty="0">
                  <a:solidFill>
                    <a:schemeClr val="bg1"/>
                  </a:solidFill>
                </a:rPr>
                <a:t>AAAAAAAAAA</a:t>
              </a:r>
            </a:p>
          </p:txBody>
        </p:sp>
      </p:grpSp>
      <p:grpSp>
        <p:nvGrpSpPr>
          <p:cNvPr id="83" name="Group 82"/>
          <p:cNvGrpSpPr/>
          <p:nvPr/>
        </p:nvGrpSpPr>
        <p:grpSpPr>
          <a:xfrm>
            <a:off x="2340812" y="1730518"/>
            <a:ext cx="1488373" cy="338554"/>
            <a:chOff x="2517296" y="5024271"/>
            <a:chExt cx="1488373" cy="338554"/>
          </a:xfrm>
        </p:grpSpPr>
        <p:sp>
          <p:nvSpPr>
            <p:cNvPr id="84" name="Rectangle 83"/>
            <p:cNvSpPr/>
            <p:nvPr/>
          </p:nvSpPr>
          <p:spPr>
            <a:xfrm>
              <a:off x="2582826" y="5074208"/>
              <a:ext cx="1375200" cy="223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2517296" y="5024271"/>
              <a:ext cx="1488373" cy="338554"/>
            </a:xfrm>
            <a:prstGeom prst="rect">
              <a:avLst/>
            </a:prstGeom>
            <a:noFill/>
          </p:spPr>
          <p:txBody>
            <a:bodyPr wrap="square" rtlCol="0">
              <a:spAutoFit/>
            </a:bodyPr>
            <a:lstStyle/>
            <a:p>
              <a:r>
                <a:rPr lang="en-US" sz="1600" b="1">
                  <a:solidFill>
                    <a:schemeClr val="bg1"/>
                  </a:solidFill>
                </a:rPr>
                <a:t>ACGAGCGGGT</a:t>
              </a:r>
              <a:endParaRPr lang="en-US" sz="1600" b="1" dirty="0">
                <a:solidFill>
                  <a:schemeClr val="bg1"/>
                </a:solidFill>
              </a:endParaRPr>
            </a:p>
          </p:txBody>
        </p:sp>
      </p:grpSp>
      <p:sp>
        <p:nvSpPr>
          <p:cNvPr id="51" name="TextBox 50"/>
          <p:cNvSpPr txBox="1"/>
          <p:nvPr/>
        </p:nvSpPr>
        <p:spPr>
          <a:xfrm>
            <a:off x="7955064" y="1738605"/>
            <a:ext cx="812697" cy="369332"/>
          </a:xfrm>
          <a:prstGeom prst="rect">
            <a:avLst/>
          </a:prstGeom>
          <a:noFill/>
        </p:spPr>
        <p:txBody>
          <a:bodyPr wrap="square" rtlCol="0">
            <a:spAutoFit/>
          </a:bodyPr>
          <a:lstStyle/>
          <a:p>
            <a:r>
              <a:rPr lang="en-US"/>
              <a:t>Reads</a:t>
            </a:r>
            <a:endParaRPr lang="en-US" dirty="0"/>
          </a:p>
        </p:txBody>
      </p:sp>
      <p:sp>
        <p:nvSpPr>
          <p:cNvPr id="52" name="Right Brace 51"/>
          <p:cNvSpPr/>
          <p:nvPr/>
        </p:nvSpPr>
        <p:spPr>
          <a:xfrm>
            <a:off x="7346894" y="1434027"/>
            <a:ext cx="652304" cy="97848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5282360" y="2638924"/>
            <a:ext cx="3605738" cy="861774"/>
          </a:xfrm>
          <a:prstGeom prst="rect">
            <a:avLst/>
          </a:prstGeom>
          <a:noFill/>
        </p:spPr>
        <p:txBody>
          <a:bodyPr wrap="square" rtlCol="0">
            <a:spAutoFit/>
          </a:bodyPr>
          <a:lstStyle/>
          <a:p>
            <a:pPr algn="ctr"/>
            <a:r>
              <a:rPr lang="en-US" b="1" i="1" dirty="0"/>
              <a:t>De novo</a:t>
            </a:r>
            <a:r>
              <a:rPr lang="en-US" b="1" dirty="0"/>
              <a:t> Assembly, </a:t>
            </a:r>
            <a:r>
              <a:rPr lang="en-US" sz="1600" dirty="0"/>
              <a:t>method of merging the reads in order to </a:t>
            </a:r>
            <a:r>
              <a:rPr lang="en-US" sz="1600" b="1" dirty="0">
                <a:solidFill>
                  <a:srgbClr val="C00000"/>
                </a:solidFill>
              </a:rPr>
              <a:t>construct</a:t>
            </a:r>
            <a:r>
              <a:rPr lang="en-US" sz="1600" dirty="0">
                <a:solidFill>
                  <a:srgbClr val="C00000"/>
                </a:solidFill>
              </a:rPr>
              <a:t> </a:t>
            </a:r>
            <a:r>
              <a:rPr lang="en-US" sz="1600" dirty="0"/>
              <a:t>the original sequence.</a:t>
            </a:r>
            <a:endParaRPr lang="en-US" sz="1600" b="1" dirty="0"/>
          </a:p>
        </p:txBody>
      </p:sp>
      <p:sp>
        <p:nvSpPr>
          <p:cNvPr id="5" name="Title 4">
            <a:extLst>
              <a:ext uri="{FF2B5EF4-FFF2-40B4-BE49-F238E27FC236}">
                <a16:creationId xmlns:a16="http://schemas.microsoft.com/office/drawing/2014/main" id="{60BA0EEF-D298-5743-9ECA-343E607FE94F}"/>
              </a:ext>
            </a:extLst>
          </p:cNvPr>
          <p:cNvSpPr>
            <a:spLocks noGrp="1"/>
          </p:cNvSpPr>
          <p:nvPr>
            <p:ph type="title"/>
          </p:nvPr>
        </p:nvSpPr>
        <p:spPr/>
        <p:txBody>
          <a:bodyPr>
            <a:normAutofit fontScale="90000"/>
          </a:bodyPr>
          <a:lstStyle/>
          <a:p>
            <a:r>
              <a:rPr lang="en-US" dirty="0"/>
              <a:t>Recall: Genome Sequence Analysis</a:t>
            </a:r>
          </a:p>
        </p:txBody>
      </p:sp>
      <p:pic>
        <p:nvPicPr>
          <p:cNvPr id="55" name="Picture 54" descr="Chart&#10;&#10;Description automatically generated">
            <a:extLst>
              <a:ext uri="{FF2B5EF4-FFF2-40B4-BE49-F238E27FC236}">
                <a16:creationId xmlns:a16="http://schemas.microsoft.com/office/drawing/2014/main" id="{5AC5FFBD-A171-4A4D-B6BA-B650F36B8316}"/>
              </a:ext>
            </a:extLst>
          </p:cNvPr>
          <p:cNvPicPr>
            <a:picLocks noChangeAspect="1"/>
          </p:cNvPicPr>
          <p:nvPr/>
        </p:nvPicPr>
        <p:blipFill>
          <a:blip r:embed="rId3"/>
          <a:stretch>
            <a:fillRect/>
          </a:stretch>
        </p:blipFill>
        <p:spPr>
          <a:xfrm>
            <a:off x="2138699" y="3500698"/>
            <a:ext cx="6948427" cy="3011803"/>
          </a:xfrm>
          <a:prstGeom prst="rect">
            <a:avLst/>
          </a:prstGeom>
        </p:spPr>
      </p:pic>
      <p:sp>
        <p:nvSpPr>
          <p:cNvPr id="56" name="TextBox 55">
            <a:extLst>
              <a:ext uri="{FF2B5EF4-FFF2-40B4-BE49-F238E27FC236}">
                <a16:creationId xmlns:a16="http://schemas.microsoft.com/office/drawing/2014/main" id="{00EEAE3D-B4C8-DE4D-9A8F-BEEE3F50F971}"/>
              </a:ext>
            </a:extLst>
          </p:cNvPr>
          <p:cNvSpPr txBox="1"/>
          <p:nvPr/>
        </p:nvSpPr>
        <p:spPr>
          <a:xfrm>
            <a:off x="376518" y="2708623"/>
            <a:ext cx="3704565" cy="3723174"/>
          </a:xfrm>
          <a:prstGeom prst="roundRect">
            <a:avLst>
              <a:gd name="adj" fmla="val 1291"/>
            </a:avLst>
          </a:prstGeom>
          <a:solidFill>
            <a:schemeClr val="bg1">
              <a:lumMod val="85000"/>
              <a:alpha val="34000"/>
            </a:schemeClr>
          </a:solidFill>
          <a:ln w="28575">
            <a:solidFill>
              <a:schemeClr val="bg1">
                <a:lumMod val="50000"/>
              </a:schemeClr>
            </a:solidFill>
          </a:ln>
        </p:spPr>
        <p:txBody>
          <a:bodyPr wrap="square" rtlCol="0" anchor="ctr" anchorCtr="0">
            <a:noAutofit/>
          </a:bodyPr>
          <a:lstStyle/>
          <a:p>
            <a:pPr algn="ctr"/>
            <a:endParaRPr lang="en-US" dirty="0">
              <a:solidFill>
                <a:schemeClr val="bg1">
                  <a:lumMod val="50000"/>
                </a:schemeClr>
              </a:solidFill>
              <a:latin typeface="Corbel" panose="020B050302020402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D931801-2AC4-754A-9546-3AAEC911882A}"/>
              </a:ext>
            </a:extLst>
          </p:cNvPr>
          <p:cNvSpPr>
            <a:spLocks noGrp="1"/>
          </p:cNvSpPr>
          <p:nvPr>
            <p:ph type="sldNum" sz="quarter" idx="10"/>
          </p:nvPr>
        </p:nvSpPr>
        <p:spPr/>
        <p:txBody>
          <a:bodyPr/>
          <a:lstStyle/>
          <a:p>
            <a:fld id="{BE67019E-6B59-9444-A8F8-0CFAB6B6981D}" type="slidenum">
              <a:rPr lang="en-US" smtClean="0"/>
              <a:pPr/>
              <a:t>23</a:t>
            </a:fld>
            <a:endParaRPr lang="en-US" dirty="0"/>
          </a:p>
        </p:txBody>
      </p:sp>
    </p:spTree>
    <p:extLst>
      <p:ext uri="{BB962C8B-B14F-4D97-AF65-F5344CB8AC3E}">
        <p14:creationId xmlns:p14="http://schemas.microsoft.com/office/powerpoint/2010/main" val="37112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BA8B-0698-D349-9205-A74EBA6580FE}"/>
              </a:ext>
            </a:extLst>
          </p:cNvPr>
          <p:cNvSpPr>
            <a:spLocks noGrp="1"/>
          </p:cNvSpPr>
          <p:nvPr>
            <p:ph type="title"/>
          </p:nvPr>
        </p:nvSpPr>
        <p:spPr>
          <a:xfrm>
            <a:off x="366963" y="257434"/>
            <a:ext cx="8410073" cy="753467"/>
          </a:xfrm>
        </p:spPr>
        <p:txBody>
          <a:bodyPr>
            <a:normAutofit fontScale="90000"/>
          </a:bodyPr>
          <a:lstStyle/>
          <a:p>
            <a:r>
              <a:rPr lang="en-US" dirty="0"/>
              <a:t>Read Mapping Pipeline</a:t>
            </a:r>
          </a:p>
        </p:txBody>
      </p:sp>
      <p:sp>
        <p:nvSpPr>
          <p:cNvPr id="4" name="Slide Number Placeholder 3">
            <a:extLst>
              <a:ext uri="{FF2B5EF4-FFF2-40B4-BE49-F238E27FC236}">
                <a16:creationId xmlns:a16="http://schemas.microsoft.com/office/drawing/2014/main" id="{2E1C568A-8161-DC45-9CE8-49E57D3396FF}"/>
              </a:ext>
            </a:extLst>
          </p:cNvPr>
          <p:cNvSpPr>
            <a:spLocks noGrp="1"/>
          </p:cNvSpPr>
          <p:nvPr>
            <p:ph type="sldNum" sz="quarter" idx="10"/>
          </p:nvPr>
        </p:nvSpPr>
        <p:spPr/>
        <p:txBody>
          <a:bodyPr/>
          <a:lstStyle/>
          <a:p>
            <a:fld id="{BE67019E-6B59-9444-A8F8-0CFAB6B6981D}" type="slidenum">
              <a:rPr lang="en-US" smtClean="0"/>
              <a:pPr/>
              <a:t>24</a:t>
            </a:fld>
            <a:endParaRPr lang="en-US" dirty="0"/>
          </a:p>
        </p:txBody>
      </p:sp>
      <p:sp>
        <p:nvSpPr>
          <p:cNvPr id="5" name="Text Box 5">
            <a:extLst>
              <a:ext uri="{FF2B5EF4-FFF2-40B4-BE49-F238E27FC236}">
                <a16:creationId xmlns:a16="http://schemas.microsoft.com/office/drawing/2014/main" id="{7310741F-6C37-5F4F-BD15-002DE9458E8A}"/>
              </a:ext>
            </a:extLst>
          </p:cNvPr>
          <p:cNvSpPr txBox="1"/>
          <p:nvPr/>
        </p:nvSpPr>
        <p:spPr>
          <a:xfrm>
            <a:off x="2542479" y="1301500"/>
            <a:ext cx="3847922" cy="649149"/>
          </a:xfrm>
          <a:prstGeom prst="roundRect">
            <a:avLst/>
          </a:prstGeom>
          <a:solidFill>
            <a:srgbClr val="E0085F"/>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Indexing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rPr>
              <a:t>(Pre-processing step to generate </a:t>
            </a: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sym typeface="Wingdings" pitchFamily="2" charset="2"/>
              </a:rPr>
              <a:t>index of reference</a:t>
            </a: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rPr>
              <a:t>)</a:t>
            </a:r>
            <a:endParaRPr kumimoji="0" lang="en-US" sz="1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E0861587-957D-784A-8ADA-2B40711C2574}"/>
              </a:ext>
            </a:extLst>
          </p:cNvPr>
          <p:cNvSpPr txBox="1"/>
          <p:nvPr/>
        </p:nvSpPr>
        <p:spPr>
          <a:xfrm>
            <a:off x="2542474" y="2651621"/>
            <a:ext cx="3847934" cy="649147"/>
          </a:xfrm>
          <a:prstGeom prst="roundRect">
            <a:avLst/>
          </a:prstGeom>
          <a:solidFill>
            <a:srgbClr val="0070C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Seeding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rPr>
              <a:t>(Query the index)</a:t>
            </a:r>
            <a:endParaRPr kumimoji="0" lang="en-US" sz="1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7" name="Text Box 8">
            <a:extLst>
              <a:ext uri="{FF2B5EF4-FFF2-40B4-BE49-F238E27FC236}">
                <a16:creationId xmlns:a16="http://schemas.microsoft.com/office/drawing/2014/main" id="{7AF52C67-0ADF-8843-9FB5-33CD043515E1}"/>
              </a:ext>
            </a:extLst>
          </p:cNvPr>
          <p:cNvSpPr txBox="1"/>
          <p:nvPr/>
        </p:nvSpPr>
        <p:spPr>
          <a:xfrm>
            <a:off x="2515310" y="4106275"/>
            <a:ext cx="3847914" cy="649145"/>
          </a:xfrm>
          <a:prstGeom prst="roundRect">
            <a:avLst/>
          </a:prstGeom>
          <a:solidFill>
            <a:srgbClr val="00B05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Pre-Alignment Filtering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rPr>
              <a:t>(Filter out dissimilar sequences)</a:t>
            </a:r>
            <a:endParaRPr kumimoji="0" lang="en-US" sz="1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8" name="Text Box 9">
            <a:extLst>
              <a:ext uri="{FF2B5EF4-FFF2-40B4-BE49-F238E27FC236}">
                <a16:creationId xmlns:a16="http://schemas.microsoft.com/office/drawing/2014/main" id="{F033AC1C-2764-1C4F-9DFC-2EB4B15DF8EC}"/>
              </a:ext>
            </a:extLst>
          </p:cNvPr>
          <p:cNvSpPr txBox="1"/>
          <p:nvPr/>
        </p:nvSpPr>
        <p:spPr>
          <a:xfrm>
            <a:off x="2542474" y="5456395"/>
            <a:ext cx="3847908" cy="649131"/>
          </a:xfrm>
          <a:prstGeom prst="roundRect">
            <a:avLst/>
          </a:prstGeom>
          <a:solidFill>
            <a:srgbClr val="7030A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defRPr>
            </a:lvl1pPr>
          </a:lstStyle>
          <a:p>
            <a:r>
              <a:rPr lang="en-US" sz="2200" dirty="0"/>
              <a:t>Read Alignment</a:t>
            </a:r>
          </a:p>
          <a:p>
            <a:r>
              <a:rPr lang="en-US" sz="1200" dirty="0"/>
              <a:t>(Perform distance/score calculation &amp; traceback)</a:t>
            </a:r>
          </a:p>
        </p:txBody>
      </p:sp>
      <p:cxnSp>
        <p:nvCxnSpPr>
          <p:cNvPr id="9" name="Straight Arrow Connector 8">
            <a:extLst>
              <a:ext uri="{FF2B5EF4-FFF2-40B4-BE49-F238E27FC236}">
                <a16:creationId xmlns:a16="http://schemas.microsoft.com/office/drawing/2014/main" id="{3663F867-3FDD-A043-9125-14459CE72150}"/>
              </a:ext>
            </a:extLst>
          </p:cNvPr>
          <p:cNvCxnSpPr/>
          <p:nvPr/>
        </p:nvCxnSpPr>
        <p:spPr>
          <a:xfrm>
            <a:off x="2193394" y="158939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B0DDCA0B-151A-2E4C-BA43-1228339A8BCF}"/>
              </a:ext>
            </a:extLst>
          </p:cNvPr>
          <p:cNvSpPr txBox="1"/>
          <p:nvPr/>
        </p:nvSpPr>
        <p:spPr>
          <a:xfrm>
            <a:off x="962066" y="1240110"/>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r>
              <a:rPr kumimoji="0" lang="en-US" sz="1800" b="0"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genome</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2" name="Text Box 22">
            <a:extLst>
              <a:ext uri="{FF2B5EF4-FFF2-40B4-BE49-F238E27FC236}">
                <a16:creationId xmlns:a16="http://schemas.microsoft.com/office/drawing/2014/main" id="{F7E52F9A-20FE-4D4F-A2F8-434344E39DD2}"/>
              </a:ext>
            </a:extLst>
          </p:cNvPr>
          <p:cNvSpPr txBox="1"/>
          <p:nvPr/>
        </p:nvSpPr>
        <p:spPr>
          <a:xfrm>
            <a:off x="6690314" y="1950652"/>
            <a:ext cx="1555769" cy="63523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Hash-table based index</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4" name="Text Box 28">
            <a:extLst>
              <a:ext uri="{FF2B5EF4-FFF2-40B4-BE49-F238E27FC236}">
                <a16:creationId xmlns:a16="http://schemas.microsoft.com/office/drawing/2014/main" id="{3BF7982F-CEFA-794D-B271-A7AF41EA81BF}"/>
              </a:ext>
            </a:extLst>
          </p:cNvPr>
          <p:cNvSpPr txBox="1"/>
          <p:nvPr/>
        </p:nvSpPr>
        <p:spPr>
          <a:xfrm>
            <a:off x="6690314" y="3349336"/>
            <a:ext cx="1921498" cy="63523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Potential mapping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locations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5" name="Text Box 30">
            <a:extLst>
              <a:ext uri="{FF2B5EF4-FFF2-40B4-BE49-F238E27FC236}">
                <a16:creationId xmlns:a16="http://schemas.microsoft.com/office/drawing/2014/main" id="{D319116F-880C-E84C-AD77-2105F34D1414}"/>
              </a:ext>
            </a:extLst>
          </p:cNvPr>
          <p:cNvSpPr txBox="1"/>
          <p:nvPr/>
        </p:nvSpPr>
        <p:spPr>
          <a:xfrm>
            <a:off x="6363224" y="5802968"/>
            <a:ext cx="1768534"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Optimal alignment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7" name="Text Box 32">
            <a:extLst>
              <a:ext uri="{FF2B5EF4-FFF2-40B4-BE49-F238E27FC236}">
                <a16:creationId xmlns:a16="http://schemas.microsoft.com/office/drawing/2014/main" id="{7DDB4D89-67B3-8646-94EE-DA6752AFFDCC}"/>
              </a:ext>
            </a:extLst>
          </p:cNvPr>
          <p:cNvSpPr txBox="1"/>
          <p:nvPr/>
        </p:nvSpPr>
        <p:spPr>
          <a:xfrm>
            <a:off x="6690314" y="4667978"/>
            <a:ext cx="2070211" cy="87864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Remaining potential mapping locations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FBB18E88-BF73-BD48-A2C9-8A6D90D2FD86}"/>
              </a:ext>
            </a:extLst>
          </p:cNvPr>
          <p:cNvCxnSpPr>
            <a:cxnSpLocks/>
          </p:cNvCxnSpPr>
          <p:nvPr/>
        </p:nvCxnSpPr>
        <p:spPr>
          <a:xfrm>
            <a:off x="6417546" y="597878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4A234C52-224A-774D-A87D-CC2C34FCC2B0}"/>
              </a:ext>
            </a:extLst>
          </p:cNvPr>
          <p:cNvCxnSpPr>
            <a:cxnSpLocks/>
          </p:cNvCxnSpPr>
          <p:nvPr/>
        </p:nvCxnSpPr>
        <p:spPr>
          <a:xfrm flipH="1">
            <a:off x="6417559" y="1828946"/>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5FF2D40F-2481-9246-904F-4B4049B8C64B}"/>
              </a:ext>
            </a:extLst>
          </p:cNvPr>
          <p:cNvCxnSpPr>
            <a:cxnSpLocks/>
          </p:cNvCxnSpPr>
          <p:nvPr/>
        </p:nvCxnSpPr>
        <p:spPr>
          <a:xfrm flipH="1">
            <a:off x="6417556" y="322762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F5D59D7C-ACED-8F4D-859C-5D985082FDF8}"/>
              </a:ext>
            </a:extLst>
          </p:cNvPr>
          <p:cNvCxnSpPr>
            <a:cxnSpLocks/>
          </p:cNvCxnSpPr>
          <p:nvPr/>
        </p:nvCxnSpPr>
        <p:spPr>
          <a:xfrm flipH="1">
            <a:off x="6417546" y="466797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F138C6-7330-634E-AA83-326E65627314}"/>
              </a:ext>
            </a:extLst>
          </p:cNvPr>
          <p:cNvCxnSpPr/>
          <p:nvPr/>
        </p:nvCxnSpPr>
        <p:spPr>
          <a:xfrm>
            <a:off x="2194350" y="2971408"/>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C686FC58-3056-614C-B546-C2FE5256987B}"/>
              </a:ext>
            </a:extLst>
          </p:cNvPr>
          <p:cNvSpPr txBox="1"/>
          <p:nvPr/>
        </p:nvSpPr>
        <p:spPr>
          <a:xfrm>
            <a:off x="1132796" y="2776562"/>
            <a:ext cx="1348902" cy="6314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Reads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26" name="Text Box 19">
            <a:extLst>
              <a:ext uri="{FF2B5EF4-FFF2-40B4-BE49-F238E27FC236}">
                <a16:creationId xmlns:a16="http://schemas.microsoft.com/office/drawing/2014/main" id="{DBD606FC-6238-D740-9069-F471821A17F2}"/>
              </a:ext>
            </a:extLst>
          </p:cNvPr>
          <p:cNvSpPr txBox="1"/>
          <p:nvPr/>
        </p:nvSpPr>
        <p:spPr>
          <a:xfrm>
            <a:off x="1030026" y="3789567"/>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p>
          <a:p>
            <a:pPr marL="0" marR="1016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orbel" panose="020B0503020204020204" pitchFamily="34" charset="0"/>
                <a:ea typeface="Calibri" panose="020F0502020204030204" pitchFamily="34" charset="0"/>
                <a:cs typeface="Calibri" panose="020F0502020204030204" pitchFamily="34" charset="0"/>
              </a:rPr>
              <a:t>segment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27" name="Text Box 19">
            <a:extLst>
              <a:ext uri="{FF2B5EF4-FFF2-40B4-BE49-F238E27FC236}">
                <a16:creationId xmlns:a16="http://schemas.microsoft.com/office/drawing/2014/main" id="{1C96030B-4E1D-9540-9E8E-606FD4EDB0D3}"/>
              </a:ext>
            </a:extLst>
          </p:cNvPr>
          <p:cNvSpPr txBox="1"/>
          <p:nvPr/>
        </p:nvSpPr>
        <p:spPr>
          <a:xfrm>
            <a:off x="1030026" y="4637159"/>
            <a:ext cx="1348902" cy="6314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Query read</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C6951B32-8300-EB44-810E-64BE004CAFC0}"/>
              </a:ext>
            </a:extLst>
          </p:cNvPr>
          <p:cNvCxnSpPr>
            <a:cxnSpLocks/>
          </p:cNvCxnSpPr>
          <p:nvPr/>
        </p:nvCxnSpPr>
        <p:spPr>
          <a:xfrm>
            <a:off x="2193394" y="4152489"/>
            <a:ext cx="321916" cy="20911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AFE961-362A-1B4D-A439-926EBDC53A04}"/>
              </a:ext>
            </a:extLst>
          </p:cNvPr>
          <p:cNvCxnSpPr>
            <a:cxnSpLocks/>
          </p:cNvCxnSpPr>
          <p:nvPr/>
        </p:nvCxnSpPr>
        <p:spPr>
          <a:xfrm flipV="1">
            <a:off x="2196304" y="4484533"/>
            <a:ext cx="321916" cy="20911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9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 0 L 0 0.19676 " pathEditMode="relative" ptsTypes="AA">
                                      <p:cBhvr>
                                        <p:cTn id="56" dur="2000" fill="hold"/>
                                        <p:tgtEl>
                                          <p:spTgt spid="26"/>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 0 L 0 0.19676 " pathEditMode="relative" ptsTypes="AA">
                                      <p:cBhvr>
                                        <p:cTn id="58" dur="2000" fill="hold"/>
                                        <p:tgtEl>
                                          <p:spTgt spid="27"/>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 0.19676 " pathEditMode="relative" ptsTypes="AA">
                                      <p:cBhvr>
                                        <p:cTn id="60" dur="2000" fill="hold"/>
                                        <p:tgtEl>
                                          <p:spTgt spid="29"/>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 0.19676 " pathEditMode="relative" ptsTypes="AA">
                                      <p:cBhvr>
                                        <p:cTn id="62" dur="2000" fill="hold"/>
                                        <p:tgtEl>
                                          <p:spTgt spid="31"/>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2" grpId="0"/>
      <p:bldP spid="14" grpId="0"/>
      <p:bldP spid="15" grpId="0"/>
      <p:bldP spid="17" grpId="0"/>
      <p:bldP spid="25" grpId="0"/>
      <p:bldP spid="26" grpId="0"/>
      <p:bldP spid="26" grpId="1"/>
      <p:bldP spid="27" grpId="0"/>
      <p:bldP spid="2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D00-56D8-D04C-9A4A-CB34F95ADD64}"/>
              </a:ext>
            </a:extLst>
          </p:cNvPr>
          <p:cNvSpPr>
            <a:spLocks noGrp="1"/>
          </p:cNvSpPr>
          <p:nvPr>
            <p:ph type="title"/>
          </p:nvPr>
        </p:nvSpPr>
        <p:spPr>
          <a:xfrm>
            <a:off x="366963" y="257434"/>
            <a:ext cx="8410073" cy="753467"/>
          </a:xfrm>
        </p:spPr>
        <p:txBody>
          <a:bodyPr>
            <a:normAutofit fontScale="90000"/>
          </a:bodyPr>
          <a:lstStyle/>
          <a:p>
            <a:r>
              <a:rPr lang="en-US" dirty="0"/>
              <a:t>GSA with Read Mapping</a:t>
            </a:r>
          </a:p>
        </p:txBody>
      </p:sp>
      <p:sp>
        <p:nvSpPr>
          <p:cNvPr id="3" name="Content Placeholder 2">
            <a:extLst>
              <a:ext uri="{FF2B5EF4-FFF2-40B4-BE49-F238E27FC236}">
                <a16:creationId xmlns:a16="http://schemas.microsoft.com/office/drawing/2014/main" id="{F69C0DC3-C1EF-874A-818E-A979FC3E234A}"/>
              </a:ext>
            </a:extLst>
          </p:cNvPr>
          <p:cNvSpPr>
            <a:spLocks noGrp="1"/>
          </p:cNvSpPr>
          <p:nvPr>
            <p:ph idx="1"/>
          </p:nvPr>
        </p:nvSpPr>
        <p:spPr>
          <a:xfrm>
            <a:off x="366963" y="1147483"/>
            <a:ext cx="8410073" cy="5289176"/>
          </a:xfrm>
        </p:spPr>
        <p:txBody>
          <a:bodyPr>
            <a:noAutofit/>
          </a:bodyPr>
          <a:lstStyle/>
          <a:p>
            <a:pPr marL="342900" indent="-342900">
              <a:lnSpc>
                <a:spcPct val="110000"/>
              </a:lnSpc>
              <a:spcBef>
                <a:spcPts val="600"/>
              </a:spcBef>
              <a:spcAft>
                <a:spcPts val="0"/>
              </a:spcAft>
            </a:pPr>
            <a:r>
              <a:rPr lang="en-US" sz="2200" b="1" dirty="0">
                <a:solidFill>
                  <a:srgbClr val="FE6200"/>
                </a:solidFill>
              </a:rPr>
              <a:t>Read mapping: </a:t>
            </a:r>
            <a:r>
              <a:rPr lang="en-US" sz="2200" i="1" dirty="0">
                <a:solidFill>
                  <a:schemeClr val="tx1"/>
                </a:solidFill>
              </a:rPr>
              <a:t>First key step </a:t>
            </a:r>
            <a:r>
              <a:rPr lang="en-US" sz="2200" dirty="0">
                <a:solidFill>
                  <a:schemeClr val="tx1"/>
                </a:solidFill>
              </a:rPr>
              <a:t>in genome sequence analysis (GSA)</a:t>
            </a:r>
            <a:endParaRPr lang="en-US" sz="2200" i="1" dirty="0">
              <a:solidFill>
                <a:srgbClr val="00B050"/>
              </a:solidFill>
            </a:endParaRPr>
          </a:p>
          <a:p>
            <a:pPr marL="666750" lvl="1" indent="-260350">
              <a:lnSpc>
                <a:spcPct val="110000"/>
              </a:lnSpc>
              <a:spcBef>
                <a:spcPts val="600"/>
              </a:spcBef>
              <a:spcAft>
                <a:spcPts val="0"/>
              </a:spcAft>
            </a:pPr>
            <a:r>
              <a:rPr lang="en-US" sz="2200" dirty="0">
                <a:solidFill>
                  <a:schemeClr val="tx1"/>
                </a:solidFill>
              </a:rPr>
              <a:t>Aligns </a:t>
            </a:r>
            <a:r>
              <a:rPr lang="en-US" sz="2200" dirty="0">
                <a:solidFill>
                  <a:srgbClr val="00B050"/>
                </a:solidFill>
              </a:rPr>
              <a:t>reads</a:t>
            </a:r>
            <a:r>
              <a:rPr lang="en-US" sz="2200" dirty="0">
                <a:solidFill>
                  <a:schemeClr val="tx1"/>
                </a:solidFill>
              </a:rPr>
              <a:t> to one or more possible locations within          	             the </a:t>
            </a:r>
            <a:r>
              <a:rPr lang="en-US" sz="2200" dirty="0">
                <a:solidFill>
                  <a:srgbClr val="00B050"/>
                </a:solidFill>
              </a:rPr>
              <a:t>reference genome</a:t>
            </a:r>
            <a:r>
              <a:rPr lang="en-US" sz="2200" dirty="0">
                <a:solidFill>
                  <a:schemeClr val="tx1"/>
                </a:solidFill>
              </a:rPr>
              <a:t>, and</a:t>
            </a:r>
          </a:p>
          <a:p>
            <a:pPr marL="666750" lvl="1" indent="-260350">
              <a:lnSpc>
                <a:spcPct val="110000"/>
              </a:lnSpc>
              <a:spcBef>
                <a:spcPts val="0"/>
              </a:spcBef>
              <a:spcAft>
                <a:spcPts val="0"/>
              </a:spcAft>
            </a:pPr>
            <a:r>
              <a:rPr lang="en-US" sz="2200" dirty="0">
                <a:solidFill>
                  <a:schemeClr val="tx1"/>
                </a:solidFill>
              </a:rPr>
              <a:t>Finds the </a:t>
            </a:r>
            <a:r>
              <a:rPr lang="en-US" sz="2200" dirty="0">
                <a:solidFill>
                  <a:srgbClr val="00B050"/>
                </a:solidFill>
              </a:rPr>
              <a:t>matches</a:t>
            </a:r>
            <a:r>
              <a:rPr lang="en-US" sz="2200" dirty="0">
                <a:solidFill>
                  <a:schemeClr val="tx1"/>
                </a:solidFill>
              </a:rPr>
              <a:t> and </a:t>
            </a:r>
            <a:r>
              <a:rPr lang="en-US" sz="2200" dirty="0">
                <a:solidFill>
                  <a:srgbClr val="00B050"/>
                </a:solidFill>
              </a:rPr>
              <a:t>differences</a:t>
            </a:r>
            <a:r>
              <a:rPr lang="en-US" sz="2200" dirty="0">
                <a:solidFill>
                  <a:schemeClr val="tx1"/>
                </a:solidFill>
              </a:rPr>
              <a:t> between the read and 	             the reference genome segment at that location </a:t>
            </a:r>
          </a:p>
          <a:p>
            <a:pPr marL="342900" indent="-342900">
              <a:lnSpc>
                <a:spcPct val="110000"/>
              </a:lnSpc>
              <a:spcBef>
                <a:spcPts val="0"/>
              </a:spcBef>
              <a:spcAft>
                <a:spcPts val="0"/>
              </a:spcAft>
            </a:pPr>
            <a:endParaRPr lang="en-US" sz="2200" dirty="0">
              <a:solidFill>
                <a:schemeClr val="tx1"/>
              </a:solidFill>
            </a:endParaRPr>
          </a:p>
          <a:p>
            <a:pPr marL="342900" indent="-342900">
              <a:lnSpc>
                <a:spcPct val="110000"/>
              </a:lnSpc>
              <a:spcBef>
                <a:spcPts val="0"/>
              </a:spcBef>
              <a:spcAft>
                <a:spcPts val="0"/>
              </a:spcAft>
            </a:pPr>
            <a:endParaRPr lang="en-US" sz="1200" dirty="0">
              <a:solidFill>
                <a:schemeClr val="tx1"/>
              </a:solidFill>
            </a:endParaRPr>
          </a:p>
          <a:p>
            <a:pPr marL="342900" indent="-342900">
              <a:lnSpc>
                <a:spcPct val="110000"/>
              </a:lnSpc>
              <a:spcBef>
                <a:spcPts val="0"/>
              </a:spcBef>
              <a:spcAft>
                <a:spcPts val="0"/>
              </a:spcAft>
            </a:pPr>
            <a:r>
              <a:rPr lang="en-US" sz="2200" dirty="0">
                <a:solidFill>
                  <a:schemeClr val="tx1"/>
                </a:solidFill>
              </a:rPr>
              <a:t>Multiple steps of read mapping require </a:t>
            </a:r>
            <a:r>
              <a:rPr lang="en-US" sz="2200" b="1" i="1" dirty="0">
                <a:solidFill>
                  <a:srgbClr val="0070C0"/>
                </a:solidFill>
              </a:rPr>
              <a:t>approximate string matching</a:t>
            </a:r>
          </a:p>
          <a:p>
            <a:pPr marL="720725" lvl="1" indent="-230188">
              <a:lnSpc>
                <a:spcPct val="110000"/>
              </a:lnSpc>
              <a:spcBef>
                <a:spcPts val="600"/>
              </a:spcBef>
              <a:spcAft>
                <a:spcPts val="0"/>
              </a:spcAft>
            </a:pPr>
            <a:r>
              <a:rPr lang="en-US" sz="2200" dirty="0">
                <a:solidFill>
                  <a:schemeClr val="tx1"/>
                </a:solidFill>
              </a:rPr>
              <a:t>Approximate string matching (ASM) enables read mapping to account for </a:t>
            </a:r>
            <a:r>
              <a:rPr lang="en-US" sz="2200" dirty="0">
                <a:solidFill>
                  <a:srgbClr val="0070C0"/>
                </a:solidFill>
              </a:rPr>
              <a:t>sequencing errors </a:t>
            </a:r>
            <a:r>
              <a:rPr lang="en-US" sz="2200" dirty="0">
                <a:solidFill>
                  <a:schemeClr val="tx1"/>
                </a:solidFill>
              </a:rPr>
              <a:t>and </a:t>
            </a:r>
            <a:r>
              <a:rPr lang="en-US" sz="2200" dirty="0">
                <a:solidFill>
                  <a:srgbClr val="0070C0"/>
                </a:solidFill>
              </a:rPr>
              <a:t>genetic variations </a:t>
            </a:r>
            <a:r>
              <a:rPr lang="en-US" sz="2200" dirty="0">
                <a:solidFill>
                  <a:schemeClr val="tx1"/>
                </a:solidFill>
              </a:rPr>
              <a:t>in the reads</a:t>
            </a:r>
          </a:p>
          <a:p>
            <a:pPr marL="342900" indent="-342900">
              <a:lnSpc>
                <a:spcPct val="110000"/>
              </a:lnSpc>
              <a:spcBef>
                <a:spcPts val="0"/>
              </a:spcBef>
              <a:spcAft>
                <a:spcPts val="0"/>
              </a:spcAft>
            </a:pPr>
            <a:endParaRPr lang="en-US" sz="2200" dirty="0">
              <a:solidFill>
                <a:schemeClr val="tx1"/>
              </a:solidFill>
            </a:endParaRPr>
          </a:p>
          <a:p>
            <a:pPr marL="342900" indent="-342900">
              <a:lnSpc>
                <a:spcPct val="110000"/>
              </a:lnSpc>
              <a:spcBef>
                <a:spcPts val="0"/>
              </a:spcBef>
              <a:spcAft>
                <a:spcPts val="0"/>
              </a:spcAft>
            </a:pPr>
            <a:endParaRPr lang="en-US" sz="1200" dirty="0">
              <a:solidFill>
                <a:schemeClr val="tx1"/>
              </a:solidFill>
            </a:endParaRPr>
          </a:p>
          <a:p>
            <a:pPr marL="342900" indent="-342900">
              <a:lnSpc>
                <a:spcPct val="110000"/>
              </a:lnSpc>
              <a:spcBef>
                <a:spcPts val="0"/>
              </a:spcBef>
              <a:spcAft>
                <a:spcPts val="0"/>
              </a:spcAft>
            </a:pPr>
            <a:r>
              <a:rPr lang="en-US" sz="2200" dirty="0">
                <a:solidFill>
                  <a:schemeClr val="tx1"/>
                </a:solidFill>
              </a:rPr>
              <a:t>Bottlenecked by the </a:t>
            </a:r>
            <a:r>
              <a:rPr lang="en-US" sz="2200" dirty="0">
                <a:solidFill>
                  <a:srgbClr val="C00000"/>
                </a:solidFill>
              </a:rPr>
              <a:t>computational power and memory bandwidth limitations of existing systems</a:t>
            </a:r>
          </a:p>
          <a:p>
            <a:pPr marL="442913" lvl="1" indent="0">
              <a:lnSpc>
                <a:spcPct val="110000"/>
              </a:lnSpc>
              <a:spcBef>
                <a:spcPts val="0"/>
              </a:spcBef>
              <a:spcAft>
                <a:spcPts val="0"/>
              </a:spcAft>
              <a:buNone/>
            </a:pPr>
            <a:endParaRPr lang="en-US" sz="2200" dirty="0"/>
          </a:p>
          <a:p>
            <a:pPr marL="446088" indent="-266700">
              <a:lnSpc>
                <a:spcPct val="110000"/>
              </a:lnSpc>
              <a:spcBef>
                <a:spcPts val="0"/>
              </a:spcBef>
              <a:spcAft>
                <a:spcPts val="0"/>
              </a:spcAft>
            </a:pPr>
            <a:endParaRPr lang="en-US" sz="2200" i="1" dirty="0">
              <a:solidFill>
                <a:srgbClr val="FE6200"/>
              </a:solidFill>
            </a:endParaRPr>
          </a:p>
        </p:txBody>
      </p:sp>
      <p:sp>
        <p:nvSpPr>
          <p:cNvPr id="5" name="Slide Number Placeholder 4">
            <a:extLst>
              <a:ext uri="{FF2B5EF4-FFF2-40B4-BE49-F238E27FC236}">
                <a16:creationId xmlns:a16="http://schemas.microsoft.com/office/drawing/2014/main" id="{BF4548FC-B7D5-F84F-83AA-BEEE7ACE5F05}"/>
              </a:ext>
            </a:extLst>
          </p:cNvPr>
          <p:cNvSpPr>
            <a:spLocks noGrp="1"/>
          </p:cNvSpPr>
          <p:nvPr>
            <p:ph type="sldNum" sz="quarter" idx="10"/>
          </p:nvPr>
        </p:nvSpPr>
        <p:spPr/>
        <p:txBody>
          <a:bodyPr/>
          <a:lstStyle/>
          <a:p>
            <a:fld id="{BE67019E-6B59-9444-A8F8-0CFAB6B6981D}" type="slidenum">
              <a:rPr lang="en-US" smtClean="0"/>
              <a:pPr/>
              <a:t>25</a:t>
            </a:fld>
            <a:endParaRPr lang="en-US" dirty="0"/>
          </a:p>
        </p:txBody>
      </p:sp>
    </p:spTree>
    <p:custDataLst>
      <p:tags r:id="rId1"/>
    </p:custDataLst>
    <p:extLst>
      <p:ext uri="{BB962C8B-B14F-4D97-AF65-F5344CB8AC3E}">
        <p14:creationId xmlns:p14="http://schemas.microsoft.com/office/powerpoint/2010/main" val="59198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p:spPr>
        <p:txBody>
          <a:bodyPr>
            <a:normAutofit fontScale="90000"/>
          </a:bodyPr>
          <a:lstStyle/>
          <a:p>
            <a:r>
              <a:rPr lang="en-US" dirty="0"/>
              <a:t>GenASM: ASM Framework for GSA</a:t>
            </a:r>
          </a:p>
        </p:txBody>
      </p:sp>
      <p:sp>
        <p:nvSpPr>
          <p:cNvPr id="3" name="Content Placeholder 2"/>
          <p:cNvSpPr>
            <a:spLocks noGrp="1"/>
          </p:cNvSpPr>
          <p:nvPr>
            <p:ph idx="1"/>
          </p:nvPr>
        </p:nvSpPr>
        <p:spPr>
          <a:xfrm>
            <a:off x="366962" y="3037114"/>
            <a:ext cx="8410073" cy="3407229"/>
          </a:xfrm>
        </p:spPr>
        <p:txBody>
          <a:bodyPr>
            <a:noAutofit/>
          </a:bodyPr>
          <a:lstStyle/>
          <a:p>
            <a:pPr marL="285750" indent="-285750">
              <a:lnSpc>
                <a:spcPct val="110000"/>
              </a:lnSpc>
              <a:spcBef>
                <a:spcPts val="0"/>
              </a:spcBef>
              <a:spcAft>
                <a:spcPts val="0"/>
              </a:spcAft>
            </a:pPr>
            <a:r>
              <a:rPr lang="en-US" sz="2200" b="1" dirty="0">
                <a:solidFill>
                  <a:srgbClr val="FE6200"/>
                </a:solidFill>
              </a:rPr>
              <a:t>GenASM:</a:t>
            </a:r>
            <a:r>
              <a:rPr lang="en-US" sz="2200" dirty="0">
                <a:solidFill>
                  <a:srgbClr val="FE6200"/>
                </a:solidFill>
              </a:rPr>
              <a:t> </a:t>
            </a:r>
            <a:r>
              <a:rPr lang="en-US" sz="2200" i="1" dirty="0">
                <a:solidFill>
                  <a:schemeClr val="tx1"/>
                </a:solidFill>
              </a:rPr>
              <a:t>First</a:t>
            </a:r>
            <a:r>
              <a:rPr lang="en-US" sz="2200" dirty="0">
                <a:solidFill>
                  <a:schemeClr val="tx1"/>
                </a:solidFill>
              </a:rPr>
              <a:t> ASM acceleration framework for GSA</a:t>
            </a:r>
          </a:p>
          <a:p>
            <a:pPr marL="533400" lvl="1" indent="-215900">
              <a:lnSpc>
                <a:spcPct val="110000"/>
              </a:lnSpc>
              <a:spcBef>
                <a:spcPts val="300"/>
              </a:spcBef>
              <a:spcAft>
                <a:spcPts val="0"/>
              </a:spcAft>
            </a:pPr>
            <a:r>
              <a:rPr lang="en-US" sz="2200" dirty="0">
                <a:solidFill>
                  <a:schemeClr val="tx1"/>
                </a:solidFill>
              </a:rPr>
              <a:t>Based upon the </a:t>
            </a:r>
            <a:r>
              <a:rPr lang="en-US" sz="2200" i="1" dirty="0">
                <a:solidFill>
                  <a:schemeClr val="tx1"/>
                </a:solidFill>
              </a:rPr>
              <a:t>Bitap</a:t>
            </a:r>
            <a:r>
              <a:rPr lang="en-US" sz="2200" dirty="0">
                <a:solidFill>
                  <a:schemeClr val="tx1"/>
                </a:solidFill>
              </a:rPr>
              <a:t> algorithm </a:t>
            </a:r>
          </a:p>
          <a:p>
            <a:pPr marL="808038" lvl="2" indent="-217488">
              <a:lnSpc>
                <a:spcPct val="110000"/>
              </a:lnSpc>
              <a:spcBef>
                <a:spcPts val="0"/>
              </a:spcBef>
              <a:spcAft>
                <a:spcPts val="0"/>
              </a:spcAft>
            </a:pPr>
            <a:r>
              <a:rPr lang="en-US" sz="2200" dirty="0">
                <a:solidFill>
                  <a:schemeClr val="tx1"/>
                </a:solidFill>
              </a:rPr>
              <a:t>Uses </a:t>
            </a:r>
            <a:r>
              <a:rPr lang="en-US" sz="2200" dirty="0">
                <a:solidFill>
                  <a:srgbClr val="00B050"/>
                </a:solidFill>
              </a:rPr>
              <a:t>fast and simple bitwise operations </a:t>
            </a:r>
            <a:r>
              <a:rPr lang="en-US" sz="2200" dirty="0">
                <a:solidFill>
                  <a:schemeClr val="tx1"/>
                </a:solidFill>
              </a:rPr>
              <a:t>to perform ASM</a:t>
            </a:r>
          </a:p>
          <a:p>
            <a:pPr marL="533400" lvl="1" indent="-215900">
              <a:lnSpc>
                <a:spcPct val="110000"/>
              </a:lnSpc>
              <a:spcBef>
                <a:spcPts val="1200"/>
              </a:spcBef>
              <a:spcAft>
                <a:spcPts val="0"/>
              </a:spcAft>
            </a:pPr>
            <a:r>
              <a:rPr lang="en-US" sz="2200" dirty="0">
                <a:solidFill>
                  <a:schemeClr val="tx1"/>
                </a:solidFill>
              </a:rPr>
              <a:t>Modified and extended ASM algorithm</a:t>
            </a:r>
          </a:p>
          <a:p>
            <a:pPr marL="808038" lvl="2" indent="-217488">
              <a:lnSpc>
                <a:spcPct val="110000"/>
              </a:lnSpc>
              <a:spcBef>
                <a:spcPts val="0"/>
              </a:spcBef>
              <a:spcAft>
                <a:spcPts val="0"/>
              </a:spcAft>
            </a:pPr>
            <a:r>
              <a:rPr lang="en-US" sz="2200" dirty="0">
                <a:solidFill>
                  <a:srgbClr val="0070C0"/>
                </a:solidFill>
              </a:rPr>
              <a:t>Highly-parallel Bitap </a:t>
            </a:r>
            <a:r>
              <a:rPr lang="en-US" sz="2200" dirty="0">
                <a:solidFill>
                  <a:schemeClr val="tx1"/>
                </a:solidFill>
              </a:rPr>
              <a:t>with long read support</a:t>
            </a:r>
          </a:p>
          <a:p>
            <a:pPr marL="808038" lvl="2" indent="-217488">
              <a:lnSpc>
                <a:spcPct val="110000"/>
              </a:lnSpc>
              <a:spcBef>
                <a:spcPts val="0"/>
              </a:spcBef>
              <a:spcAft>
                <a:spcPts val="0"/>
              </a:spcAft>
            </a:pPr>
            <a:r>
              <a:rPr lang="en-US" sz="2200" dirty="0">
                <a:solidFill>
                  <a:srgbClr val="0070C0"/>
                </a:solidFill>
              </a:rPr>
              <a:t>Novel bitvector-based algorithm </a:t>
            </a:r>
            <a:r>
              <a:rPr lang="en-US" sz="2200" dirty="0">
                <a:solidFill>
                  <a:schemeClr val="tx1"/>
                </a:solidFill>
              </a:rPr>
              <a:t>to perform </a:t>
            </a:r>
            <a:r>
              <a:rPr lang="en-US" sz="2200" i="1" dirty="0">
                <a:solidFill>
                  <a:schemeClr val="tx1"/>
                </a:solidFill>
              </a:rPr>
              <a:t>traceback</a:t>
            </a:r>
            <a:r>
              <a:rPr lang="en-US" sz="2200" dirty="0">
                <a:solidFill>
                  <a:schemeClr val="tx1"/>
                </a:solidFill>
              </a:rPr>
              <a:t> </a:t>
            </a:r>
          </a:p>
          <a:p>
            <a:pPr marL="533400" lvl="1" indent="-215900">
              <a:lnSpc>
                <a:spcPct val="110000"/>
              </a:lnSpc>
              <a:spcBef>
                <a:spcPts val="1200"/>
              </a:spcBef>
              <a:spcAft>
                <a:spcPts val="0"/>
              </a:spcAft>
            </a:pPr>
            <a:r>
              <a:rPr lang="en-US" sz="2200" dirty="0">
                <a:solidFill>
                  <a:srgbClr val="7030A0"/>
                </a:solidFill>
              </a:rPr>
              <a:t>Co-design</a:t>
            </a:r>
            <a:r>
              <a:rPr lang="en-US" sz="2200" dirty="0">
                <a:solidFill>
                  <a:schemeClr val="tx1"/>
                </a:solidFill>
              </a:rPr>
              <a:t> of our modified </a:t>
            </a:r>
            <a:r>
              <a:rPr lang="en-US" sz="2200" dirty="0">
                <a:solidFill>
                  <a:srgbClr val="7030A0"/>
                </a:solidFill>
              </a:rPr>
              <a:t>scalable and memory-efficient algorithms </a:t>
            </a:r>
            <a:r>
              <a:rPr lang="en-US" sz="2200" dirty="0">
                <a:solidFill>
                  <a:schemeClr val="tx1"/>
                </a:solidFill>
              </a:rPr>
              <a:t>with </a:t>
            </a:r>
            <a:r>
              <a:rPr lang="en-US" sz="2200" dirty="0">
                <a:solidFill>
                  <a:srgbClr val="7030A0"/>
                </a:solidFill>
              </a:rPr>
              <a:t>low-power and area-efficient hardware accelerators</a:t>
            </a:r>
          </a:p>
          <a:p>
            <a:pPr marL="806450" lvl="1" indent="-258763">
              <a:lnSpc>
                <a:spcPct val="110000"/>
              </a:lnSpc>
              <a:spcBef>
                <a:spcPts val="0"/>
              </a:spcBef>
              <a:spcAft>
                <a:spcPts val="0"/>
              </a:spcAft>
            </a:pPr>
            <a:endParaRPr lang="en-US" sz="2100" dirty="0">
              <a:solidFill>
                <a:schemeClr val="tx1"/>
              </a:solidFill>
            </a:endParaRPr>
          </a:p>
          <a:p>
            <a:pPr marL="806450" lvl="1" indent="-258763">
              <a:lnSpc>
                <a:spcPct val="110000"/>
              </a:lnSpc>
              <a:spcBef>
                <a:spcPts val="0"/>
              </a:spcBef>
              <a:spcAft>
                <a:spcPts val="0"/>
              </a:spcAft>
            </a:pPr>
            <a:endParaRPr lang="en-US" sz="2100" dirty="0">
              <a:solidFill>
                <a:schemeClr val="tx1"/>
              </a:solidFill>
            </a:endParaRPr>
          </a:p>
          <a:p>
            <a:pPr marL="285750" indent="-285750">
              <a:lnSpc>
                <a:spcPct val="110000"/>
              </a:lnSpc>
              <a:spcBef>
                <a:spcPts val="0"/>
              </a:spcBef>
              <a:spcAft>
                <a:spcPts val="0"/>
              </a:spcAft>
            </a:pPr>
            <a:endParaRPr lang="en-US" sz="2100" dirty="0">
              <a:solidFill>
                <a:schemeClr val="tx1"/>
              </a:solidFill>
            </a:endParaRPr>
          </a:p>
        </p:txBody>
      </p:sp>
      <p:sp>
        <p:nvSpPr>
          <p:cNvPr id="6" name="TextBox 5">
            <a:extLst>
              <a:ext uri="{FF2B5EF4-FFF2-40B4-BE49-F238E27FC236}">
                <a16:creationId xmlns:a16="http://schemas.microsoft.com/office/drawing/2014/main" id="{5BF7F3FE-F1CE-E146-81C5-1C1E994AFF21}"/>
              </a:ext>
            </a:extLst>
          </p:cNvPr>
          <p:cNvSpPr txBox="1"/>
          <p:nvPr/>
        </p:nvSpPr>
        <p:spPr>
          <a:xfrm>
            <a:off x="366962" y="1165147"/>
            <a:ext cx="8410073" cy="1797287"/>
          </a:xfrm>
          <a:prstGeom prst="roundRect">
            <a:avLst>
              <a:gd name="adj" fmla="val 4777"/>
            </a:avLst>
          </a:prstGeom>
          <a:solidFill>
            <a:schemeClr val="accent2">
              <a:lumMod val="40000"/>
              <a:lumOff val="60000"/>
              <a:alpha val="88000"/>
            </a:schemeClr>
          </a:solidFill>
          <a:ln>
            <a:noFill/>
          </a:ln>
        </p:spPr>
        <p:txBody>
          <a:bodyPr wrap="square" rtlCol="0" anchor="ctr" anchorCtr="0">
            <a:noAutofit/>
          </a:bodyPr>
          <a:lstStyle/>
          <a:p>
            <a:pPr marL="0" marR="0" lvl="0" indent="0" algn="ctr" defTabSz="457200" rtl="0" eaLnBrk="1" fontAlgn="auto" latinLnBrk="0" hangingPunct="1">
              <a:lnSpc>
                <a:spcPct val="110000"/>
              </a:lnSpc>
              <a:spcAft>
                <a:spcPts val="300"/>
              </a:spcAft>
              <a:buClrTx/>
              <a:buSzTx/>
              <a:buFontTx/>
              <a:buNone/>
              <a:tabLst/>
              <a:defRPr/>
            </a:pPr>
            <a:r>
              <a:rPr kumimoji="0" lang="en-US" sz="2400" b="1" i="0" u="none" strike="noStrike" kern="1200" cap="none" spc="0" normalizeH="0" baseline="0" noProof="0" dirty="0">
                <a:ln>
                  <a:noFill/>
                </a:ln>
                <a:effectLst/>
                <a:uLnTx/>
                <a:uFillTx/>
                <a:latin typeface="Corbel" panose="020B0503020204020204" pitchFamily="34" charset="0"/>
                <a:cs typeface="Calibri" panose="020F0502020204030204" pitchFamily="34" charset="0"/>
              </a:rPr>
              <a:t>Our Goal:</a:t>
            </a:r>
          </a:p>
          <a:p>
            <a:pPr lvl="0" algn="ctr">
              <a:lnSpc>
                <a:spcPct val="110000"/>
              </a:lnSpc>
            </a:pPr>
            <a:r>
              <a:rPr kumimoji="0" lang="en-US" sz="2300" b="0" i="0" u="none" strike="noStrike" kern="1200" cap="none" spc="0" normalizeH="0" baseline="0" noProof="0" dirty="0">
                <a:ln>
                  <a:noFill/>
                </a:ln>
                <a:solidFill>
                  <a:srgbClr val="FE6200"/>
                </a:solidFill>
                <a:effectLst/>
                <a:uLnTx/>
                <a:uFillTx/>
                <a:latin typeface="Corbel" panose="020B0503020204020204" pitchFamily="34" charset="0"/>
                <a:cs typeface="Calibri" panose="020F0502020204030204" pitchFamily="34" charset="0"/>
              </a:rPr>
              <a:t>Accelerate approximate string matching </a:t>
            </a:r>
          </a:p>
          <a:p>
            <a:pPr lvl="0" algn="ctr">
              <a:lnSpc>
                <a:spcPct val="110000"/>
              </a:lnSpc>
            </a:pPr>
            <a:r>
              <a:rPr kumimoji="0" lang="en-US" sz="23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by designing </a:t>
            </a:r>
            <a:r>
              <a:rPr lang="en-US" sz="2300" dirty="0">
                <a:solidFill>
                  <a:srgbClr val="00B050"/>
                </a:solidFill>
                <a:latin typeface="Corbel" panose="020B0503020204020204" pitchFamily="34" charset="0"/>
                <a:cs typeface="Calibri" panose="020F0502020204030204" pitchFamily="34" charset="0"/>
              </a:rPr>
              <a:t>a fast and flexible framework</a:t>
            </a:r>
            <a:r>
              <a:rPr lang="en-US" sz="2300" dirty="0">
                <a:solidFill>
                  <a:prstClr val="black"/>
                </a:solidFill>
                <a:latin typeface="Corbel" panose="020B0503020204020204" pitchFamily="34" charset="0"/>
                <a:cs typeface="Calibri" panose="020F0502020204030204" pitchFamily="34" charset="0"/>
              </a:rPr>
              <a:t>, </a:t>
            </a:r>
          </a:p>
          <a:p>
            <a:pPr lvl="0" algn="ctr">
              <a:lnSpc>
                <a:spcPct val="110000"/>
              </a:lnSpc>
            </a:pPr>
            <a:r>
              <a:rPr lang="en-US" sz="2300" dirty="0">
                <a:solidFill>
                  <a:prstClr val="black"/>
                </a:solidFill>
                <a:latin typeface="Corbel" panose="020B0503020204020204" pitchFamily="34" charset="0"/>
                <a:cs typeface="Calibri" panose="020F0502020204030204" pitchFamily="34" charset="0"/>
              </a:rPr>
              <a:t>which can accelerate </a:t>
            </a:r>
            <a:r>
              <a:rPr lang="en-US" sz="2300" i="1" dirty="0">
                <a:solidFill>
                  <a:srgbClr val="0070C0"/>
                </a:solidFill>
                <a:latin typeface="Corbel" panose="020B0503020204020204" pitchFamily="34" charset="0"/>
                <a:cs typeface="Calibri" panose="020F0502020204030204" pitchFamily="34" charset="0"/>
              </a:rPr>
              <a:t>multiple steps </a:t>
            </a:r>
            <a:r>
              <a:rPr lang="en-US" sz="2300" dirty="0">
                <a:solidFill>
                  <a:srgbClr val="0070C0"/>
                </a:solidFill>
                <a:latin typeface="Corbel" panose="020B0503020204020204" pitchFamily="34" charset="0"/>
                <a:cs typeface="Calibri" panose="020F0502020204030204" pitchFamily="34" charset="0"/>
              </a:rPr>
              <a:t>of genome sequence analysis</a:t>
            </a:r>
            <a:endParaRPr kumimoji="0" lang="en-US" sz="2300" b="0" i="0" u="none" strike="noStrike" kern="1200" cap="none" spc="0" normalizeH="0" baseline="0" noProof="0" dirty="0">
              <a:ln>
                <a:noFill/>
              </a:ln>
              <a:solidFill>
                <a:srgbClr val="0070C0"/>
              </a:solidFill>
              <a:effectLst/>
              <a:uLnTx/>
              <a:uFillTx/>
              <a:latin typeface="Corbel" panose="020B0503020204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AABE0BF-1D84-3A4A-9E14-C064D39DE5CE}"/>
              </a:ext>
            </a:extLst>
          </p:cNvPr>
          <p:cNvSpPr>
            <a:spLocks noGrp="1"/>
          </p:cNvSpPr>
          <p:nvPr>
            <p:ph type="sldNum" sz="quarter" idx="10"/>
          </p:nvPr>
        </p:nvSpPr>
        <p:spPr/>
        <p:txBody>
          <a:bodyPr/>
          <a:lstStyle/>
          <a:p>
            <a:fld id="{BE67019E-6B59-9444-A8F8-0CFAB6B6981D}" type="slidenum">
              <a:rPr lang="en-US" smtClean="0"/>
              <a:pPr/>
              <a:t>26</a:t>
            </a:fld>
            <a:endParaRPr lang="en-US" dirty="0"/>
          </a:p>
        </p:txBody>
      </p:sp>
    </p:spTree>
    <p:custDataLst>
      <p:tags r:id="rId1"/>
    </p:custDataLst>
    <p:extLst>
      <p:ext uri="{BB962C8B-B14F-4D97-AF65-F5344CB8AC3E}">
        <p14:creationId xmlns:p14="http://schemas.microsoft.com/office/powerpoint/2010/main" val="17884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a:extLst>
              <a:ext uri="{FF2B5EF4-FFF2-40B4-BE49-F238E27FC236}">
                <a16:creationId xmlns:a16="http://schemas.microsoft.com/office/drawing/2014/main" id="{7BDCB8DC-C6A0-794D-AF0C-3A80180F398B}"/>
              </a:ext>
            </a:extLst>
          </p:cNvPr>
          <p:cNvSpPr>
            <a:spLocks noGrp="1"/>
          </p:cNvSpPr>
          <p:nvPr>
            <p:ph idx="1"/>
          </p:nvPr>
        </p:nvSpPr>
        <p:spPr>
          <a:xfrm>
            <a:off x="366963" y="1177636"/>
            <a:ext cx="8410073" cy="5126182"/>
          </a:xfrm>
        </p:spPr>
        <p:txBody>
          <a:bodyPr>
            <a:noAutofit/>
          </a:bodyPr>
          <a:lstStyle/>
          <a:p>
            <a:pPr marL="342900" indent="-342900">
              <a:lnSpc>
                <a:spcPct val="120000"/>
              </a:lnSpc>
              <a:spcBef>
                <a:spcPts val="2400"/>
              </a:spcBef>
              <a:spcAft>
                <a:spcPts val="0"/>
              </a:spcAft>
            </a:pPr>
            <a:r>
              <a:rPr lang="en-US" sz="2100" dirty="0">
                <a:solidFill>
                  <a:schemeClr val="tx1"/>
                </a:solidFill>
              </a:rPr>
              <a:t>Sequenced genome </a:t>
            </a:r>
            <a:r>
              <a:rPr lang="en-US" sz="2100" dirty="0">
                <a:solidFill>
                  <a:srgbClr val="C00000"/>
                </a:solidFill>
              </a:rPr>
              <a:t>may not exactly map </a:t>
            </a:r>
            <a:r>
              <a:rPr lang="en-US" sz="2100" dirty="0">
                <a:solidFill>
                  <a:schemeClr val="tx1"/>
                </a:solidFill>
              </a:rPr>
              <a:t>to the reference genome due to </a:t>
            </a:r>
            <a:r>
              <a:rPr lang="en-US" sz="2100" dirty="0">
                <a:solidFill>
                  <a:srgbClr val="0070C0"/>
                </a:solidFill>
                <a:sym typeface="Wingdings" panose="05000000000000000000" pitchFamily="2" charset="2"/>
              </a:rPr>
              <a:t>genetic variations </a:t>
            </a:r>
            <a:r>
              <a:rPr lang="en-US" sz="2100" dirty="0">
                <a:solidFill>
                  <a:schemeClr val="tx1"/>
                </a:solidFill>
                <a:sym typeface="Wingdings" panose="05000000000000000000" pitchFamily="2" charset="2"/>
              </a:rPr>
              <a:t>and </a:t>
            </a:r>
            <a:r>
              <a:rPr lang="en-US" sz="2100" dirty="0">
                <a:solidFill>
                  <a:srgbClr val="0070C0"/>
                </a:solidFill>
                <a:sym typeface="Wingdings" panose="05000000000000000000" pitchFamily="2" charset="2"/>
              </a:rPr>
              <a:t>sequencing errors</a:t>
            </a:r>
          </a:p>
          <a:p>
            <a:pPr marL="771525" indent="-325438">
              <a:lnSpc>
                <a:spcPct val="120000"/>
              </a:lnSpc>
              <a:spcBef>
                <a:spcPts val="0"/>
              </a:spcBef>
              <a:spcAft>
                <a:spcPts val="0"/>
              </a:spcAft>
              <a:buFont typeface="Courier New" panose="02070309020205020404" pitchFamily="49" charset="0"/>
              <a:buChar char="o"/>
            </a:pPr>
            <a:endParaRPr lang="en-US" sz="2100" dirty="0">
              <a:solidFill>
                <a:schemeClr val="tx1"/>
              </a:solidFill>
              <a:sym typeface="Wingdings" panose="05000000000000000000" pitchFamily="2" charset="2"/>
            </a:endParaRPr>
          </a:p>
          <a:p>
            <a:pPr marL="771525" indent="-325438">
              <a:lnSpc>
                <a:spcPct val="120000"/>
              </a:lnSpc>
              <a:spcBef>
                <a:spcPts val="0"/>
              </a:spcBef>
              <a:spcAft>
                <a:spcPts val="0"/>
              </a:spcAft>
              <a:buFont typeface="Courier New" panose="02070309020205020404" pitchFamily="49" charset="0"/>
              <a:buChar char="o"/>
            </a:pPr>
            <a:endParaRPr lang="en-US" sz="2100" dirty="0">
              <a:solidFill>
                <a:schemeClr val="tx1"/>
              </a:solidFill>
              <a:sym typeface="Wingdings" panose="05000000000000000000" pitchFamily="2" charset="2"/>
            </a:endParaRPr>
          </a:p>
          <a:p>
            <a:pPr marL="12700" indent="0">
              <a:lnSpc>
                <a:spcPct val="120000"/>
              </a:lnSpc>
              <a:spcBef>
                <a:spcPts val="0"/>
              </a:spcBef>
              <a:spcAft>
                <a:spcPts val="0"/>
              </a:spcAft>
              <a:buNone/>
            </a:pPr>
            <a:endParaRPr lang="en-US" sz="2100" dirty="0">
              <a:solidFill>
                <a:srgbClr val="FE6200"/>
              </a:solidFill>
              <a:sym typeface="Wingdings" panose="05000000000000000000" pitchFamily="2" charset="2"/>
            </a:endParaRPr>
          </a:p>
          <a:p>
            <a:pPr marL="355600" indent="-342900">
              <a:lnSpc>
                <a:spcPct val="120000"/>
              </a:lnSpc>
              <a:spcAft>
                <a:spcPts val="0"/>
              </a:spcAft>
            </a:pPr>
            <a:r>
              <a:rPr lang="en-US" sz="2100" b="1" dirty="0">
                <a:solidFill>
                  <a:schemeClr val="tx1"/>
                </a:solidFill>
                <a:sym typeface="Wingdings" panose="05000000000000000000" pitchFamily="2" charset="2"/>
              </a:rPr>
              <a:t>Approximate string matching (ASM):</a:t>
            </a:r>
          </a:p>
          <a:p>
            <a:pPr marL="625475" lvl="1" indent="-223838">
              <a:lnSpc>
                <a:spcPct val="120000"/>
              </a:lnSpc>
              <a:spcBef>
                <a:spcPts val="0"/>
              </a:spcBef>
              <a:spcAft>
                <a:spcPts val="0"/>
              </a:spcAft>
            </a:pPr>
            <a:r>
              <a:rPr lang="en-US" sz="2100" dirty="0">
                <a:solidFill>
                  <a:schemeClr val="tx1"/>
                </a:solidFill>
                <a:sym typeface="Wingdings" panose="05000000000000000000" pitchFamily="2" charset="2"/>
              </a:rPr>
              <a:t>Detect the </a:t>
            </a:r>
            <a:r>
              <a:rPr lang="en-US" sz="2100" dirty="0">
                <a:solidFill>
                  <a:srgbClr val="C00000"/>
                </a:solidFill>
                <a:sym typeface="Wingdings" panose="05000000000000000000" pitchFamily="2" charset="2"/>
              </a:rPr>
              <a:t>differences</a:t>
            </a:r>
            <a:r>
              <a:rPr lang="en-US" sz="2100" dirty="0">
                <a:solidFill>
                  <a:schemeClr val="tx1"/>
                </a:solidFill>
                <a:sym typeface="Wingdings" panose="05000000000000000000" pitchFamily="2" charset="2"/>
              </a:rPr>
              <a:t> and </a:t>
            </a:r>
            <a:r>
              <a:rPr lang="en-US" sz="2100" dirty="0">
                <a:solidFill>
                  <a:srgbClr val="00B050"/>
                </a:solidFill>
                <a:sym typeface="Wingdings" panose="05000000000000000000" pitchFamily="2" charset="2"/>
              </a:rPr>
              <a:t>similarities</a:t>
            </a:r>
            <a:r>
              <a:rPr lang="en-US" sz="2100" dirty="0">
                <a:solidFill>
                  <a:schemeClr val="tx1"/>
                </a:solidFill>
                <a:sym typeface="Wingdings" panose="05000000000000000000" pitchFamily="2" charset="2"/>
              </a:rPr>
              <a:t> between two sequences</a:t>
            </a:r>
          </a:p>
          <a:p>
            <a:pPr marL="625475" lvl="1" indent="-223838">
              <a:lnSpc>
                <a:spcPct val="120000"/>
              </a:lnSpc>
              <a:spcBef>
                <a:spcPts val="0"/>
              </a:spcBef>
              <a:spcAft>
                <a:spcPts val="0"/>
              </a:spcAft>
            </a:pPr>
            <a:r>
              <a:rPr lang="en-US" sz="2100" dirty="0">
                <a:solidFill>
                  <a:schemeClr val="tx1"/>
                </a:solidFill>
                <a:sym typeface="Wingdings" panose="05000000000000000000" pitchFamily="2" charset="2"/>
              </a:rPr>
              <a:t>In genomics, ASM is required to:</a:t>
            </a:r>
          </a:p>
          <a:p>
            <a:pPr marL="941388" lvl="2" indent="-185738">
              <a:lnSpc>
                <a:spcPct val="120000"/>
              </a:lnSpc>
              <a:spcBef>
                <a:spcPts val="0"/>
              </a:spcBef>
              <a:spcAft>
                <a:spcPts val="0"/>
              </a:spcAft>
            </a:pPr>
            <a:r>
              <a:rPr lang="en-US" sz="2100" dirty="0">
                <a:solidFill>
                  <a:schemeClr val="tx1"/>
                </a:solidFill>
                <a:sym typeface="Wingdings" panose="05000000000000000000" pitchFamily="2" charset="2"/>
              </a:rPr>
              <a:t>Find the </a:t>
            </a:r>
            <a:r>
              <a:rPr lang="en-US" sz="2100" i="1" dirty="0">
                <a:solidFill>
                  <a:srgbClr val="0070C0"/>
                </a:solidFill>
                <a:sym typeface="Wingdings" panose="05000000000000000000" pitchFamily="2" charset="2"/>
              </a:rPr>
              <a:t>minimum edit distance</a:t>
            </a:r>
            <a:r>
              <a:rPr lang="en-US" sz="2100" dirty="0">
                <a:solidFill>
                  <a:srgbClr val="0070C0"/>
                </a:solidFill>
                <a:sym typeface="Wingdings" panose="05000000000000000000" pitchFamily="2" charset="2"/>
              </a:rPr>
              <a:t> </a:t>
            </a:r>
            <a:r>
              <a:rPr lang="en-US" sz="2100" dirty="0">
                <a:solidFill>
                  <a:schemeClr val="tx1"/>
                </a:solidFill>
                <a:sym typeface="Wingdings" panose="05000000000000000000" pitchFamily="2" charset="2"/>
              </a:rPr>
              <a:t>(i.e., total number of differences)</a:t>
            </a:r>
          </a:p>
          <a:p>
            <a:pPr marL="941388" lvl="2" indent="-185738">
              <a:lnSpc>
                <a:spcPct val="120000"/>
              </a:lnSpc>
              <a:spcBef>
                <a:spcPts val="0"/>
              </a:spcBef>
              <a:spcAft>
                <a:spcPts val="0"/>
              </a:spcAft>
            </a:pPr>
            <a:r>
              <a:rPr lang="en-US" sz="2100" dirty="0">
                <a:solidFill>
                  <a:schemeClr val="tx1"/>
                </a:solidFill>
                <a:sym typeface="Wingdings" panose="05000000000000000000" pitchFamily="2" charset="2"/>
              </a:rPr>
              <a:t>Find the </a:t>
            </a:r>
            <a:r>
              <a:rPr lang="en-US" sz="2100" i="1" dirty="0">
                <a:solidFill>
                  <a:srgbClr val="0070C0"/>
                </a:solidFill>
                <a:sym typeface="Wingdings" panose="05000000000000000000" pitchFamily="2" charset="2"/>
              </a:rPr>
              <a:t>optimal alignment </a:t>
            </a:r>
            <a:r>
              <a:rPr lang="en-US" sz="2100" dirty="0">
                <a:solidFill>
                  <a:schemeClr val="tx1"/>
                </a:solidFill>
                <a:sym typeface="Wingdings" panose="05000000000000000000" pitchFamily="2" charset="2"/>
              </a:rPr>
              <a:t>with a </a:t>
            </a:r>
            <a:r>
              <a:rPr lang="en-US" sz="2100" i="1" dirty="0">
                <a:solidFill>
                  <a:srgbClr val="0070C0"/>
                </a:solidFill>
                <a:sym typeface="Wingdings" panose="05000000000000000000" pitchFamily="2" charset="2"/>
              </a:rPr>
              <a:t>traceback</a:t>
            </a:r>
            <a:r>
              <a:rPr lang="en-US" sz="2100" i="1"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step</a:t>
            </a:r>
          </a:p>
          <a:p>
            <a:pPr marL="1144450" lvl="5" indent="-185738">
              <a:lnSpc>
                <a:spcPct val="120000"/>
              </a:lnSpc>
              <a:spcBef>
                <a:spcPts val="0"/>
              </a:spcBef>
              <a:spcAft>
                <a:spcPts val="0"/>
              </a:spcAft>
            </a:pPr>
            <a:r>
              <a:rPr lang="en-US" sz="2000" dirty="0">
                <a:solidFill>
                  <a:schemeClr val="tx1"/>
                </a:solidFill>
              </a:rPr>
              <a:t>Sequence of matches, substitutions, insertions and deletions,       along with their positions</a:t>
            </a:r>
          </a:p>
          <a:p>
            <a:pPr marL="625475" lvl="1" indent="-223838">
              <a:lnSpc>
                <a:spcPct val="120000"/>
              </a:lnSpc>
              <a:spcBef>
                <a:spcPts val="0"/>
              </a:spcBef>
              <a:spcAft>
                <a:spcPts val="0"/>
              </a:spcAft>
            </a:pPr>
            <a:r>
              <a:rPr lang="en-US" sz="2100" dirty="0">
                <a:solidFill>
                  <a:schemeClr val="tx1"/>
                </a:solidFill>
                <a:sym typeface="Wingdings" panose="05000000000000000000" pitchFamily="2" charset="2"/>
              </a:rPr>
              <a:t>Usually implemented as a </a:t>
            </a:r>
            <a:r>
              <a:rPr lang="en-US" sz="2100" dirty="0">
                <a:solidFill>
                  <a:srgbClr val="C00000"/>
                </a:solidFill>
                <a:sym typeface="Wingdings" panose="05000000000000000000" pitchFamily="2" charset="2"/>
              </a:rPr>
              <a:t>dynamic programming (DP) based algorithm</a:t>
            </a:r>
          </a:p>
          <a:p>
            <a:pPr marL="660400" indent="-342900">
              <a:lnSpc>
                <a:spcPct val="120000"/>
              </a:lnSpc>
              <a:spcBef>
                <a:spcPts val="0"/>
              </a:spcBef>
              <a:spcAft>
                <a:spcPts val="0"/>
              </a:spcAft>
              <a:buFont typeface="Wingdings" pitchFamily="2" charset="2"/>
              <a:buChar char="à"/>
            </a:pPr>
            <a:endParaRPr lang="en-US" sz="2100" dirty="0">
              <a:solidFill>
                <a:schemeClr val="tx1"/>
              </a:solidFill>
              <a:sym typeface="Wingdings" panose="05000000000000000000" pitchFamily="2" charset="2"/>
            </a:endParaRPr>
          </a:p>
          <a:p>
            <a:pPr marL="317500" indent="0">
              <a:lnSpc>
                <a:spcPct val="120000"/>
              </a:lnSpc>
              <a:spcBef>
                <a:spcPts val="0"/>
              </a:spcBef>
              <a:spcAft>
                <a:spcPts val="0"/>
              </a:spcAft>
              <a:buNone/>
            </a:pPr>
            <a:endParaRPr lang="en-US" sz="2100" dirty="0">
              <a:solidFill>
                <a:schemeClr val="tx1"/>
              </a:solidFill>
              <a:sym typeface="Wingdings" panose="05000000000000000000" pitchFamily="2" charset="2"/>
            </a:endParaRPr>
          </a:p>
          <a:p>
            <a:pPr marL="660400" indent="-342900">
              <a:lnSpc>
                <a:spcPct val="120000"/>
              </a:lnSpc>
              <a:spcBef>
                <a:spcPts val="0"/>
              </a:spcBef>
              <a:spcAft>
                <a:spcPts val="0"/>
              </a:spcAft>
              <a:buFont typeface="Wingdings" pitchFamily="2" charset="2"/>
              <a:buChar char="à"/>
            </a:pPr>
            <a:endParaRPr lang="en-US" sz="2100" dirty="0">
              <a:solidFill>
                <a:schemeClr val="tx1"/>
              </a:solidFill>
            </a:endParaRPr>
          </a:p>
          <a:p>
            <a:pPr marL="342900" indent="-342900">
              <a:lnSpc>
                <a:spcPct val="120000"/>
              </a:lnSpc>
              <a:spcBef>
                <a:spcPts val="0"/>
              </a:spcBef>
              <a:spcAft>
                <a:spcPts val="0"/>
              </a:spcAft>
              <a:buFont typeface="Wingdings" panose="05000000000000000000" pitchFamily="2" charset="2"/>
              <a:buChar char="Ø"/>
            </a:pPr>
            <a:endParaRPr lang="en-US" sz="2100" dirty="0">
              <a:solidFill>
                <a:schemeClr val="tx1"/>
              </a:solidFill>
            </a:endParaRPr>
          </a:p>
        </p:txBody>
      </p:sp>
      <p:sp>
        <p:nvSpPr>
          <p:cNvPr id="2" name="Title 1"/>
          <p:cNvSpPr>
            <a:spLocks noGrp="1"/>
          </p:cNvSpPr>
          <p:nvPr>
            <p:ph type="title"/>
          </p:nvPr>
        </p:nvSpPr>
        <p:spPr>
          <a:xfrm>
            <a:off x="366963" y="257434"/>
            <a:ext cx="8410073" cy="753467"/>
          </a:xfrm>
        </p:spPr>
        <p:txBody>
          <a:bodyPr>
            <a:normAutofit fontScale="90000"/>
          </a:bodyPr>
          <a:lstStyle/>
          <a:p>
            <a:r>
              <a:rPr lang="en-US" dirty="0"/>
              <a:t>Approximate String Matching</a:t>
            </a:r>
          </a:p>
        </p:txBody>
      </p:sp>
      <p:sp>
        <p:nvSpPr>
          <p:cNvPr id="24" name="Slide Number Placeholder 23">
            <a:extLst>
              <a:ext uri="{FF2B5EF4-FFF2-40B4-BE49-F238E27FC236}">
                <a16:creationId xmlns:a16="http://schemas.microsoft.com/office/drawing/2014/main" id="{E67EDDFB-5ABC-144D-BB9B-153CA3C1C051}"/>
              </a:ext>
            </a:extLst>
          </p:cNvPr>
          <p:cNvSpPr>
            <a:spLocks noGrp="1"/>
          </p:cNvSpPr>
          <p:nvPr>
            <p:ph type="sldNum" sz="quarter" idx="10"/>
          </p:nvPr>
        </p:nvSpPr>
        <p:spPr/>
        <p:txBody>
          <a:bodyPr/>
          <a:lstStyle/>
          <a:p>
            <a:fld id="{BE67019E-6B59-9444-A8F8-0CFAB6B6981D}" type="slidenum">
              <a:rPr lang="en-US" smtClean="0"/>
              <a:pPr/>
              <a:t>27</a:t>
            </a:fld>
            <a:endParaRPr lang="en-US" dirty="0"/>
          </a:p>
        </p:txBody>
      </p:sp>
      <p:sp>
        <p:nvSpPr>
          <p:cNvPr id="19" name="Text Box 46">
            <a:extLst>
              <a:ext uri="{FF2B5EF4-FFF2-40B4-BE49-F238E27FC236}">
                <a16:creationId xmlns:a16="http://schemas.microsoft.com/office/drawing/2014/main" id="{6218969F-07B4-A649-9D44-09667E6B04E6}"/>
              </a:ext>
            </a:extLst>
          </p:cNvPr>
          <p:cNvSpPr txBox="1"/>
          <p:nvPr/>
        </p:nvSpPr>
        <p:spPr>
          <a:xfrm>
            <a:off x="1467218" y="2048842"/>
            <a:ext cx="1427566" cy="770564"/>
          </a:xfrm>
          <a:prstGeom prst="rect">
            <a:avLst/>
          </a:prstGeom>
          <a:noFill/>
          <a:ln w="6350">
            <a:noFill/>
          </a:ln>
        </p:spPr>
        <p:txBody>
          <a:bodyPr rot="0" spcFirstLastPara="0" vert="horz" wrap="square" lIns="33180" tIns="16590" rIns="33180" bIns="16590" numCol="1" spcCol="0" rtlCol="0" fromWordArt="0" anchor="t" anchorCtr="0" forceAA="0" compatLnSpc="1">
            <a:prstTxWarp prst="textNoShape">
              <a:avLst/>
            </a:prstTxWarp>
            <a:noAutofit/>
          </a:bodyPr>
          <a:lstStyle/>
          <a:p>
            <a:pPr algn="r" defTabSz="165918"/>
            <a:r>
              <a:rPr lang="en-US" sz="2100" i="1" dirty="0">
                <a:solidFill>
                  <a:srgbClr val="7030A0"/>
                </a:solidFill>
                <a:latin typeface="Corbel" panose="020B0503020204020204" pitchFamily="34" charset="0"/>
                <a:ea typeface="Calibri" panose="020F0502020204030204" pitchFamily="34" charset="0"/>
                <a:cs typeface="Times New Roman" panose="02020603050405020304" pitchFamily="18" charset="0"/>
              </a:rPr>
              <a:t>Reference:</a:t>
            </a:r>
          </a:p>
          <a:p>
            <a:pPr algn="r" defTabSz="165918">
              <a:spcBef>
                <a:spcPts val="435"/>
              </a:spcBef>
            </a:pPr>
            <a:r>
              <a:rPr lang="en-US" sz="2100" i="1" dirty="0">
                <a:solidFill>
                  <a:srgbClr val="7030A0"/>
                </a:solidFill>
                <a:latin typeface="Corbel" panose="020B0503020204020204" pitchFamily="34" charset="0"/>
                <a:ea typeface="Calibri" panose="020F0502020204030204" pitchFamily="34" charset="0"/>
                <a:cs typeface="Times New Roman" panose="02020603050405020304" pitchFamily="18" charset="0"/>
              </a:rPr>
              <a:t>Read:</a:t>
            </a:r>
          </a:p>
        </p:txBody>
      </p:sp>
      <p:sp>
        <p:nvSpPr>
          <p:cNvPr id="20" name="Text Box 46">
            <a:extLst>
              <a:ext uri="{FF2B5EF4-FFF2-40B4-BE49-F238E27FC236}">
                <a16:creationId xmlns:a16="http://schemas.microsoft.com/office/drawing/2014/main" id="{F3BFAF3E-CB49-924A-B1D2-E22CFE4B8E54}"/>
              </a:ext>
            </a:extLst>
          </p:cNvPr>
          <p:cNvSpPr txBox="1"/>
          <p:nvPr/>
        </p:nvSpPr>
        <p:spPr>
          <a:xfrm>
            <a:off x="5714693" y="2790846"/>
            <a:ext cx="1240166" cy="354191"/>
          </a:xfrm>
          <a:prstGeom prst="rect">
            <a:avLst/>
          </a:prstGeom>
          <a:noFill/>
          <a:ln w="6350">
            <a:noFill/>
          </a:ln>
        </p:spPr>
        <p:txBody>
          <a:bodyPr rot="0" spcFirstLastPara="0" vert="horz" wrap="square" lIns="33180" tIns="16590" rIns="33180" bIns="16590" numCol="1" spcCol="0" rtlCol="0" fromWordArt="0" anchor="t" anchorCtr="0" forceAA="0" compatLnSpc="1">
            <a:prstTxWarp prst="textNoShape">
              <a:avLst/>
            </a:prstTxWarp>
            <a:noAutofit/>
          </a:bodyPr>
          <a:lstStyle/>
          <a:p>
            <a:pPr algn="ctr" defTabSz="165918"/>
            <a:r>
              <a:rPr lang="en-US" b="1" i="1" dirty="0">
                <a:solidFill>
                  <a:srgbClr val="5B9BD5">
                    <a:lumMod val="50000"/>
                  </a:srgbClr>
                </a:solidFill>
                <a:latin typeface="Corbel" panose="020B0503020204020204" pitchFamily="34" charset="0"/>
                <a:ea typeface="Calibri" panose="020F0502020204030204" pitchFamily="34" charset="0"/>
                <a:cs typeface="Times New Roman" panose="02020603050405020304" pitchFamily="18" charset="0"/>
              </a:rPr>
              <a:t>insertion</a:t>
            </a:r>
          </a:p>
        </p:txBody>
      </p:sp>
      <p:sp>
        <p:nvSpPr>
          <p:cNvPr id="21" name="Text Box 46">
            <a:extLst>
              <a:ext uri="{FF2B5EF4-FFF2-40B4-BE49-F238E27FC236}">
                <a16:creationId xmlns:a16="http://schemas.microsoft.com/office/drawing/2014/main" id="{EE5C9E14-0FFA-F74F-9CC0-A9FA7943FDC0}"/>
              </a:ext>
            </a:extLst>
          </p:cNvPr>
          <p:cNvSpPr txBox="1"/>
          <p:nvPr/>
        </p:nvSpPr>
        <p:spPr>
          <a:xfrm>
            <a:off x="4155009" y="2790846"/>
            <a:ext cx="1633722" cy="354192"/>
          </a:xfrm>
          <a:prstGeom prst="rect">
            <a:avLst/>
          </a:prstGeom>
          <a:noFill/>
          <a:ln w="6350">
            <a:noFill/>
          </a:ln>
        </p:spPr>
        <p:txBody>
          <a:bodyPr rot="0" spcFirstLastPara="0" vert="horz" wrap="square" lIns="33180" tIns="16590" rIns="33180" bIns="16590" numCol="1" spcCol="0" rtlCol="0" fromWordArt="0" anchor="t" anchorCtr="0" forceAA="0" compatLnSpc="1">
            <a:prstTxWarp prst="textNoShape">
              <a:avLst/>
            </a:prstTxWarp>
            <a:noAutofit/>
          </a:bodyPr>
          <a:lstStyle/>
          <a:p>
            <a:pPr algn="ctr" defTabSz="165918"/>
            <a:r>
              <a:rPr lang="en-US" b="1" i="1" dirty="0">
                <a:solidFill>
                  <a:srgbClr val="C00000"/>
                </a:solidFill>
                <a:latin typeface="Corbel" panose="020B0503020204020204" pitchFamily="34" charset="0"/>
                <a:ea typeface="Calibri" panose="020F0502020204030204" pitchFamily="34" charset="0"/>
                <a:cs typeface="Times New Roman" panose="02020603050405020304" pitchFamily="18" charset="0"/>
              </a:rPr>
              <a:t>substitution</a:t>
            </a:r>
          </a:p>
        </p:txBody>
      </p:sp>
      <p:sp>
        <p:nvSpPr>
          <p:cNvPr id="22" name="Text Box 46">
            <a:extLst>
              <a:ext uri="{FF2B5EF4-FFF2-40B4-BE49-F238E27FC236}">
                <a16:creationId xmlns:a16="http://schemas.microsoft.com/office/drawing/2014/main" id="{2ECC9885-8D88-2B4D-9CB1-C90F7B1701ED}"/>
              </a:ext>
            </a:extLst>
          </p:cNvPr>
          <p:cNvSpPr txBox="1"/>
          <p:nvPr/>
        </p:nvSpPr>
        <p:spPr>
          <a:xfrm>
            <a:off x="3050018" y="2790846"/>
            <a:ext cx="1142243" cy="354192"/>
          </a:xfrm>
          <a:prstGeom prst="rect">
            <a:avLst/>
          </a:prstGeom>
          <a:noFill/>
          <a:ln w="6350">
            <a:noFill/>
          </a:ln>
        </p:spPr>
        <p:txBody>
          <a:bodyPr rot="0" spcFirstLastPara="0" vert="horz" wrap="square" lIns="33180" tIns="16590" rIns="33180" bIns="16590" numCol="1" spcCol="0" rtlCol="0" fromWordArt="0" anchor="t" anchorCtr="0" forceAA="0" compatLnSpc="1">
            <a:prstTxWarp prst="textNoShape">
              <a:avLst/>
            </a:prstTxWarp>
            <a:noAutofit/>
          </a:bodyPr>
          <a:lstStyle/>
          <a:p>
            <a:pPr algn="ctr" defTabSz="165918"/>
            <a:r>
              <a:rPr lang="en-US" b="1" i="1" dirty="0">
                <a:solidFill>
                  <a:srgbClr val="70AD47">
                    <a:lumMod val="50000"/>
                  </a:srgbClr>
                </a:solidFill>
                <a:latin typeface="Corbel" panose="020B0503020204020204" pitchFamily="34" charset="0"/>
                <a:ea typeface="Calibri" panose="020F0502020204030204" pitchFamily="34" charset="0"/>
                <a:cs typeface="Times New Roman" panose="02020603050405020304" pitchFamily="18" charset="0"/>
              </a:rPr>
              <a:t>deletion</a:t>
            </a:r>
          </a:p>
        </p:txBody>
      </p:sp>
      <p:sp>
        <p:nvSpPr>
          <p:cNvPr id="44" name="Text Box 45">
            <a:extLst>
              <a:ext uri="{FF2B5EF4-FFF2-40B4-BE49-F238E27FC236}">
                <a16:creationId xmlns:a16="http://schemas.microsoft.com/office/drawing/2014/main" id="{ECC11917-BA8A-1B48-988E-B7523AD934CA}"/>
              </a:ext>
            </a:extLst>
          </p:cNvPr>
          <p:cNvSpPr txBox="1"/>
          <p:nvPr/>
        </p:nvSpPr>
        <p:spPr>
          <a:xfrm>
            <a:off x="2882795" y="2063640"/>
            <a:ext cx="4797387" cy="770564"/>
          </a:xfrm>
          <a:prstGeom prst="rect">
            <a:avLst/>
          </a:prstGeom>
          <a:noFill/>
          <a:ln w="6350">
            <a:noFill/>
          </a:ln>
        </p:spPr>
        <p:txBody>
          <a:bodyPr rot="0" spcFirstLastPara="0" vert="horz" wrap="square" lIns="33180" tIns="16590" rIns="33180" bIns="16590" numCol="1" spcCol="0" rtlCol="0" fromWordArt="0" anchor="t" anchorCtr="0" forceAA="0" compatLnSpc="1">
            <a:prstTxWarp prst="textNoShape">
              <a:avLst/>
            </a:prstTxWarp>
            <a:noAutofit/>
          </a:bodyPr>
          <a:lstStyle/>
          <a:p>
            <a:pPr defTabSz="165918"/>
            <a:r>
              <a:rPr lang="en-US" sz="2100" spc="300" dirty="0">
                <a:latin typeface="Corbel" panose="020B0503020204020204" pitchFamily="34" charset="0"/>
                <a:ea typeface="Calibri" panose="020F0502020204030204" pitchFamily="34" charset="0"/>
                <a:cs typeface="Times New Roman" panose="02020603050405020304" pitchFamily="18" charset="0"/>
              </a:rPr>
              <a:t>AAAATGTTTAGT</a:t>
            </a:r>
            <a:r>
              <a:rPr lang="en-US" sz="2100" spc="300" dirty="0">
                <a:latin typeface="Corbel" panose="020B0503020204020204" pitchFamily="34" charset="0"/>
                <a:cs typeface="Times New Roman" panose="02020603050405020304" pitchFamily="18" charset="0"/>
              </a:rPr>
              <a:t>G</a:t>
            </a:r>
            <a:r>
              <a:rPr lang="en-US" sz="2100" spc="300" dirty="0">
                <a:latin typeface="Corbel" panose="020B0503020204020204" pitchFamily="34" charset="0"/>
                <a:ea typeface="Calibri" panose="020F0502020204030204" pitchFamily="34" charset="0"/>
                <a:cs typeface="Times New Roman" panose="02020603050405020304" pitchFamily="18" charset="0"/>
              </a:rPr>
              <a:t>CTACTG</a:t>
            </a:r>
          </a:p>
          <a:p>
            <a:pPr defTabSz="165918">
              <a:spcBef>
                <a:spcPts val="435"/>
              </a:spcBef>
            </a:pPr>
            <a:r>
              <a:rPr lang="en-US" sz="2100" spc="300" dirty="0">
                <a:latin typeface="Corbel" panose="020B0503020204020204" pitchFamily="34" charset="0"/>
                <a:ea typeface="Calibri" panose="020F0502020204030204" pitchFamily="34" charset="0"/>
                <a:cs typeface="Times New Roman" panose="02020603050405020304" pitchFamily="18" charset="0"/>
              </a:rPr>
              <a:t>AAATGT</a:t>
            </a:r>
            <a:r>
              <a:rPr lang="en-US" sz="2100" spc="300" dirty="0">
                <a:latin typeface="Corbel" panose="020B0503020204020204" pitchFamily="34" charset="0"/>
                <a:cs typeface="Times New Roman" panose="02020603050405020304" pitchFamily="18" charset="0"/>
              </a:rPr>
              <a:t>T</a:t>
            </a:r>
            <a:r>
              <a:rPr lang="en-US" sz="2100" spc="300" dirty="0">
                <a:latin typeface="Corbel" panose="020B0503020204020204" pitchFamily="34" charset="0"/>
                <a:ea typeface="Calibri" panose="020F0502020204030204" pitchFamily="34" charset="0"/>
                <a:cs typeface="Times New Roman" panose="02020603050405020304" pitchFamily="18" charset="0"/>
              </a:rPr>
              <a:t>TACT</a:t>
            </a:r>
            <a:r>
              <a:rPr lang="en-US" sz="2100" spc="300" dirty="0">
                <a:latin typeface="Corbel" panose="020B0503020204020204" pitchFamily="34" charset="0"/>
                <a:cs typeface="Times New Roman" panose="02020603050405020304" pitchFamily="18" charset="0"/>
              </a:rPr>
              <a:t>G</a:t>
            </a:r>
            <a:r>
              <a:rPr lang="en-US" sz="2100" spc="300" dirty="0">
                <a:latin typeface="Corbel" panose="020B0503020204020204" pitchFamily="34" charset="0"/>
                <a:ea typeface="Calibri" panose="020F0502020204030204" pitchFamily="34" charset="0"/>
                <a:cs typeface="Times New Roman" panose="02020603050405020304" pitchFamily="18" charset="0"/>
              </a:rPr>
              <a:t>CTACTTG</a:t>
            </a:r>
          </a:p>
        </p:txBody>
      </p:sp>
      <p:sp>
        <p:nvSpPr>
          <p:cNvPr id="46" name="Text Box 45">
            <a:extLst>
              <a:ext uri="{FF2B5EF4-FFF2-40B4-BE49-F238E27FC236}">
                <a16:creationId xmlns:a16="http://schemas.microsoft.com/office/drawing/2014/main" id="{E984FF85-4FF0-5A44-A5E2-64A277DBF7AF}"/>
              </a:ext>
            </a:extLst>
          </p:cNvPr>
          <p:cNvSpPr txBox="1"/>
          <p:nvPr/>
        </p:nvSpPr>
        <p:spPr>
          <a:xfrm>
            <a:off x="2885146" y="2058722"/>
            <a:ext cx="4797387" cy="770564"/>
          </a:xfrm>
          <a:prstGeom prst="rect">
            <a:avLst/>
          </a:prstGeom>
          <a:noFill/>
          <a:ln w="6350">
            <a:noFill/>
          </a:ln>
        </p:spPr>
        <p:txBody>
          <a:bodyPr rot="0" spcFirstLastPara="0" vert="horz" wrap="square" lIns="33180" tIns="16590" rIns="33180" bIns="16590" numCol="1" spcCol="0" rtlCol="0" fromWordArt="0" anchor="t" anchorCtr="0" forceAA="0" compatLnSpc="1">
            <a:prstTxWarp prst="textNoShape">
              <a:avLst/>
            </a:prstTxWarp>
            <a:noAutofit/>
          </a:bodyPr>
          <a:lstStyle/>
          <a:p>
            <a:pPr defTabSz="165918"/>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AAA</a:t>
            </a:r>
            <a:r>
              <a:rPr lang="en-US" sz="2100" spc="300" dirty="0">
                <a:solidFill>
                  <a:srgbClr val="70AD47">
                    <a:lumMod val="50000"/>
                  </a:srgbClr>
                </a:solidFill>
                <a:latin typeface="Corbel" panose="020B0503020204020204" pitchFamily="34" charset="0"/>
                <a:ea typeface="Calibri" panose="020F0502020204030204" pitchFamily="34" charset="0"/>
                <a:cs typeface="Times New Roman" panose="02020603050405020304" pitchFamily="18" charset="0"/>
              </a:rPr>
              <a:t>A</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TGTTTAGT</a:t>
            </a:r>
            <a:r>
              <a:rPr lang="en-US" sz="2100" spc="300" dirty="0">
                <a:solidFill>
                  <a:prstClr val="black"/>
                </a:solidFill>
                <a:latin typeface="Corbel" panose="020B0503020204020204" pitchFamily="34" charset="0"/>
                <a:cs typeface="Times New Roman" panose="02020603050405020304" pitchFamily="18" charset="0"/>
              </a:rPr>
              <a:t>G</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CTACTG</a:t>
            </a:r>
            <a:endParaRPr lang="en-US" sz="2100" spc="300" dirty="0">
              <a:solidFill>
                <a:prstClr val="black">
                  <a:lumMod val="75000"/>
                  <a:lumOff val="25000"/>
                </a:prstClr>
              </a:solidFill>
              <a:latin typeface="Corbel" panose="020B0503020204020204" pitchFamily="34" charset="0"/>
              <a:ea typeface="Calibri" panose="020F0502020204030204" pitchFamily="34" charset="0"/>
              <a:cs typeface="Times New Roman" panose="02020603050405020304" pitchFamily="18" charset="0"/>
            </a:endParaRPr>
          </a:p>
          <a:p>
            <a:pPr defTabSz="165918">
              <a:spcBef>
                <a:spcPts val="435"/>
              </a:spcBef>
            </a:pP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AAA</a:t>
            </a:r>
            <a:r>
              <a:rPr lang="en-US" sz="2100" spc="300" dirty="0">
                <a:solidFill>
                  <a:srgbClr val="70AD47">
                    <a:lumMod val="20000"/>
                    <a:lumOff val="80000"/>
                  </a:srgbClr>
                </a:solidFill>
                <a:latin typeface="Corbel" panose="020B0503020204020204" pitchFamily="34" charset="0"/>
                <a:ea typeface="Calibri" panose="020F0502020204030204" pitchFamily="34" charset="0"/>
                <a:cs typeface="Times New Roman" panose="02020603050405020304" pitchFamily="18" charset="0"/>
              </a:rPr>
              <a:t>A</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TGT</a:t>
            </a:r>
            <a:r>
              <a:rPr lang="en-US" sz="2100" spc="300" dirty="0">
                <a:solidFill>
                  <a:prstClr val="black"/>
                </a:solidFill>
                <a:latin typeface="Corbel" panose="020B0503020204020204" pitchFamily="34" charset="0"/>
                <a:cs typeface="Times New Roman" panose="02020603050405020304" pitchFamily="18" charset="0"/>
              </a:rPr>
              <a:t>T</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TA</a:t>
            </a:r>
            <a:r>
              <a:rPr lang="en-US" sz="2100" spc="300" dirty="0">
                <a:latin typeface="Corbel" panose="020B0503020204020204" pitchFamily="34" charset="0"/>
                <a:ea typeface="Calibri" panose="020F0502020204030204" pitchFamily="34" charset="0"/>
                <a:cs typeface="Times New Roman" panose="02020603050405020304" pitchFamily="18" charset="0"/>
              </a:rPr>
              <a:t>C</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a:t>
            </a:r>
            <a:r>
              <a:rPr lang="en-US" sz="2100" spc="300" dirty="0">
                <a:solidFill>
                  <a:prstClr val="black"/>
                </a:solidFill>
                <a:latin typeface="Corbel" panose="020B0503020204020204" pitchFamily="34" charset="0"/>
                <a:cs typeface="Times New Roman" panose="02020603050405020304" pitchFamily="18" charset="0"/>
              </a:rPr>
              <a:t>G</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CTAC</a:t>
            </a:r>
            <a:r>
              <a:rPr lang="en-US" sz="2100" spc="300" dirty="0">
                <a:latin typeface="Corbel" panose="020B0503020204020204" pitchFamily="34" charset="0"/>
                <a:ea typeface="Calibri" panose="020F0502020204030204" pitchFamily="34" charset="0"/>
                <a:cs typeface="Times New Roman" panose="02020603050405020304" pitchFamily="18" charset="0"/>
              </a:rPr>
              <a:t>T</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a:t>
            </a:r>
          </a:p>
        </p:txBody>
      </p:sp>
      <p:sp>
        <p:nvSpPr>
          <p:cNvPr id="45" name="Text Box 45">
            <a:extLst>
              <a:ext uri="{FF2B5EF4-FFF2-40B4-BE49-F238E27FC236}">
                <a16:creationId xmlns:a16="http://schemas.microsoft.com/office/drawing/2014/main" id="{E17892FD-8656-E14B-978B-F63FE6D0DC17}"/>
              </a:ext>
            </a:extLst>
          </p:cNvPr>
          <p:cNvSpPr txBox="1"/>
          <p:nvPr/>
        </p:nvSpPr>
        <p:spPr>
          <a:xfrm>
            <a:off x="2882794" y="2068558"/>
            <a:ext cx="4797387" cy="770564"/>
          </a:xfrm>
          <a:prstGeom prst="rect">
            <a:avLst/>
          </a:prstGeom>
          <a:noFill/>
          <a:ln w="6350">
            <a:noFill/>
          </a:ln>
        </p:spPr>
        <p:txBody>
          <a:bodyPr rot="0" spcFirstLastPara="0" vert="horz" wrap="square" lIns="33180" tIns="16590" rIns="33180" bIns="16590" numCol="1" spcCol="0" rtlCol="0" fromWordArt="0" anchor="t" anchorCtr="0" forceAA="0" compatLnSpc="1">
            <a:prstTxWarp prst="textNoShape">
              <a:avLst/>
            </a:prstTxWarp>
            <a:noAutofit/>
          </a:bodyPr>
          <a:lstStyle/>
          <a:p>
            <a:pPr defTabSz="165918"/>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AAA</a:t>
            </a:r>
            <a:r>
              <a:rPr lang="en-US" sz="2100" spc="300" dirty="0">
                <a:solidFill>
                  <a:srgbClr val="70AD47">
                    <a:lumMod val="50000"/>
                  </a:srgbClr>
                </a:solidFill>
                <a:latin typeface="Corbel" panose="020B0503020204020204" pitchFamily="34" charset="0"/>
                <a:ea typeface="Calibri" panose="020F0502020204030204" pitchFamily="34" charset="0"/>
                <a:cs typeface="Times New Roman" panose="02020603050405020304" pitchFamily="18" charset="0"/>
              </a:rPr>
              <a:t>A</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TGTTTAGT</a:t>
            </a:r>
            <a:r>
              <a:rPr lang="en-US" sz="2100" spc="300" dirty="0">
                <a:solidFill>
                  <a:prstClr val="black"/>
                </a:solidFill>
                <a:latin typeface="Corbel" panose="020B0503020204020204" pitchFamily="34" charset="0"/>
                <a:cs typeface="Times New Roman" panose="02020603050405020304" pitchFamily="18" charset="0"/>
              </a:rPr>
              <a:t>G</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CTACTG</a:t>
            </a:r>
            <a:endParaRPr lang="en-US" sz="2100" spc="300" dirty="0">
              <a:solidFill>
                <a:prstClr val="black">
                  <a:lumMod val="75000"/>
                  <a:lumOff val="25000"/>
                </a:prstClr>
              </a:solidFill>
              <a:latin typeface="Corbel" panose="020B0503020204020204" pitchFamily="34" charset="0"/>
              <a:ea typeface="Calibri" panose="020F0502020204030204" pitchFamily="34" charset="0"/>
              <a:cs typeface="Times New Roman" panose="02020603050405020304" pitchFamily="18" charset="0"/>
            </a:endParaRPr>
          </a:p>
          <a:p>
            <a:pPr defTabSz="165918">
              <a:spcBef>
                <a:spcPts val="435"/>
              </a:spcBef>
            </a:pP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AAA</a:t>
            </a:r>
            <a:r>
              <a:rPr lang="en-US" sz="2100" spc="300" dirty="0">
                <a:solidFill>
                  <a:srgbClr val="70AD47">
                    <a:lumMod val="20000"/>
                    <a:lumOff val="80000"/>
                  </a:srgbClr>
                </a:solidFill>
                <a:latin typeface="Corbel" panose="020B0503020204020204" pitchFamily="34" charset="0"/>
                <a:ea typeface="Calibri" panose="020F0502020204030204" pitchFamily="34" charset="0"/>
                <a:cs typeface="Times New Roman" panose="02020603050405020304" pitchFamily="18" charset="0"/>
              </a:rPr>
              <a:t>A</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TGT</a:t>
            </a:r>
            <a:r>
              <a:rPr lang="en-US" sz="2100" spc="300" dirty="0">
                <a:solidFill>
                  <a:prstClr val="black"/>
                </a:solidFill>
                <a:latin typeface="Corbel" panose="020B0503020204020204" pitchFamily="34" charset="0"/>
                <a:cs typeface="Times New Roman" panose="02020603050405020304" pitchFamily="18" charset="0"/>
              </a:rPr>
              <a:t>T</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TA</a:t>
            </a:r>
            <a:r>
              <a:rPr lang="en-US" sz="2100" spc="300" dirty="0">
                <a:solidFill>
                  <a:srgbClr val="FFD3D7"/>
                </a:solidFill>
                <a:latin typeface="Corbel" panose="020B0503020204020204" pitchFamily="34" charset="0"/>
                <a:ea typeface="Calibri" panose="020F0502020204030204" pitchFamily="34" charset="0"/>
                <a:cs typeface="Times New Roman" panose="02020603050405020304" pitchFamily="18" charset="0"/>
              </a:rPr>
              <a:t>G</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a:t>
            </a:r>
            <a:r>
              <a:rPr lang="en-US" sz="2100" spc="300" dirty="0">
                <a:solidFill>
                  <a:prstClr val="black"/>
                </a:solidFill>
                <a:latin typeface="Corbel" panose="020B0503020204020204" pitchFamily="34" charset="0"/>
                <a:cs typeface="Times New Roman" panose="02020603050405020304" pitchFamily="18" charset="0"/>
              </a:rPr>
              <a:t>G</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CTAC</a:t>
            </a:r>
            <a:r>
              <a:rPr lang="en-US" sz="2100" spc="300" dirty="0">
                <a:latin typeface="Corbel" panose="020B0503020204020204" pitchFamily="34" charset="0"/>
                <a:ea typeface="Calibri" panose="020F0502020204030204" pitchFamily="34" charset="0"/>
                <a:cs typeface="Times New Roman" panose="02020603050405020304" pitchFamily="18" charset="0"/>
              </a:rPr>
              <a:t>T</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a:t>
            </a:r>
          </a:p>
        </p:txBody>
      </p:sp>
      <p:sp>
        <p:nvSpPr>
          <p:cNvPr id="18" name="Text Box 45">
            <a:extLst>
              <a:ext uri="{FF2B5EF4-FFF2-40B4-BE49-F238E27FC236}">
                <a16:creationId xmlns:a16="http://schemas.microsoft.com/office/drawing/2014/main" id="{6F2F2607-3A6F-1844-966C-91BEEE23D2BC}"/>
              </a:ext>
            </a:extLst>
          </p:cNvPr>
          <p:cNvSpPr txBox="1"/>
          <p:nvPr/>
        </p:nvSpPr>
        <p:spPr>
          <a:xfrm>
            <a:off x="2882793" y="2064814"/>
            <a:ext cx="4797387" cy="770564"/>
          </a:xfrm>
          <a:prstGeom prst="rect">
            <a:avLst/>
          </a:prstGeom>
          <a:solidFill>
            <a:schemeClr val="bg1"/>
          </a:solidFill>
          <a:ln w="6350">
            <a:noFill/>
          </a:ln>
        </p:spPr>
        <p:txBody>
          <a:bodyPr rot="0" spcFirstLastPara="0" vert="horz" wrap="square" lIns="33180" tIns="16590" rIns="33180" bIns="16590" numCol="1" spcCol="0" rtlCol="0" fromWordArt="0" anchor="t" anchorCtr="0" forceAA="0" compatLnSpc="1">
            <a:prstTxWarp prst="textNoShape">
              <a:avLst/>
            </a:prstTxWarp>
            <a:noAutofit/>
          </a:bodyPr>
          <a:lstStyle/>
          <a:p>
            <a:pPr defTabSz="165918"/>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AAA</a:t>
            </a:r>
            <a:r>
              <a:rPr lang="en-US" sz="2100" spc="300" dirty="0">
                <a:solidFill>
                  <a:srgbClr val="70AD47">
                    <a:lumMod val="50000"/>
                  </a:srgbClr>
                </a:solidFill>
                <a:latin typeface="Corbel" panose="020B0503020204020204" pitchFamily="34" charset="0"/>
                <a:ea typeface="Calibri" panose="020F0502020204030204" pitchFamily="34" charset="0"/>
                <a:cs typeface="Times New Roman" panose="02020603050405020304" pitchFamily="18" charset="0"/>
              </a:rPr>
              <a:t>A</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TGTTTAGT</a:t>
            </a:r>
            <a:r>
              <a:rPr lang="en-US" sz="2100" spc="300" dirty="0">
                <a:solidFill>
                  <a:prstClr val="black"/>
                </a:solidFill>
                <a:latin typeface="Corbel" panose="020B0503020204020204" pitchFamily="34" charset="0"/>
                <a:cs typeface="Times New Roman" panose="02020603050405020304" pitchFamily="18" charset="0"/>
              </a:rPr>
              <a:t>G</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CTAC</a:t>
            </a:r>
            <a:r>
              <a:rPr lang="en-US" sz="2100" spc="300" dirty="0">
                <a:solidFill>
                  <a:srgbClr val="5B9BD5">
                    <a:lumMod val="20000"/>
                    <a:lumOff val="80000"/>
                  </a:srgbClr>
                </a:solidFill>
                <a:latin typeface="Corbel" panose="020B0503020204020204" pitchFamily="34" charset="0"/>
                <a:ea typeface="Calibri" panose="020F0502020204030204" pitchFamily="34" charset="0"/>
                <a:cs typeface="Times New Roman" panose="02020603050405020304" pitchFamily="18" charset="0"/>
              </a:rPr>
              <a:t>T</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a:t>
            </a:r>
            <a:endParaRPr lang="en-US" sz="2100" spc="300" dirty="0">
              <a:solidFill>
                <a:prstClr val="black">
                  <a:lumMod val="75000"/>
                  <a:lumOff val="25000"/>
                </a:prstClr>
              </a:solidFill>
              <a:latin typeface="Corbel" panose="020B0503020204020204" pitchFamily="34" charset="0"/>
              <a:ea typeface="Calibri" panose="020F0502020204030204" pitchFamily="34" charset="0"/>
              <a:cs typeface="Times New Roman" panose="02020603050405020304" pitchFamily="18" charset="0"/>
            </a:endParaRPr>
          </a:p>
          <a:p>
            <a:pPr defTabSz="165918">
              <a:spcBef>
                <a:spcPts val="435"/>
              </a:spcBef>
            </a:pP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AAA</a:t>
            </a:r>
            <a:r>
              <a:rPr lang="en-US" sz="2100" spc="300" dirty="0">
                <a:solidFill>
                  <a:srgbClr val="70AD47">
                    <a:lumMod val="20000"/>
                    <a:lumOff val="80000"/>
                  </a:srgbClr>
                </a:solidFill>
                <a:latin typeface="Corbel" panose="020B0503020204020204" pitchFamily="34" charset="0"/>
                <a:ea typeface="Calibri" panose="020F0502020204030204" pitchFamily="34" charset="0"/>
                <a:cs typeface="Times New Roman" panose="02020603050405020304" pitchFamily="18" charset="0"/>
              </a:rPr>
              <a:t>A</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TGT</a:t>
            </a:r>
            <a:r>
              <a:rPr lang="en-US" sz="2100" spc="300" dirty="0">
                <a:solidFill>
                  <a:prstClr val="black"/>
                </a:solidFill>
                <a:latin typeface="Corbel" panose="020B0503020204020204" pitchFamily="34" charset="0"/>
                <a:cs typeface="Times New Roman" panose="02020603050405020304" pitchFamily="18" charset="0"/>
              </a:rPr>
              <a:t>T</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TA</a:t>
            </a:r>
            <a:r>
              <a:rPr lang="en-US" sz="2100" spc="300" dirty="0">
                <a:solidFill>
                  <a:srgbClr val="FFD3D7"/>
                </a:solidFill>
                <a:latin typeface="Corbel" panose="020B0503020204020204" pitchFamily="34" charset="0"/>
                <a:ea typeface="Calibri" panose="020F0502020204030204" pitchFamily="34" charset="0"/>
                <a:cs typeface="Times New Roman" panose="02020603050405020304" pitchFamily="18" charset="0"/>
              </a:rPr>
              <a:t>G</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a:t>
            </a:r>
            <a:r>
              <a:rPr lang="en-US" sz="2100" spc="300" dirty="0">
                <a:solidFill>
                  <a:prstClr val="black"/>
                </a:solidFill>
                <a:latin typeface="Corbel" panose="020B0503020204020204" pitchFamily="34" charset="0"/>
                <a:cs typeface="Times New Roman" panose="02020603050405020304" pitchFamily="18" charset="0"/>
              </a:rPr>
              <a:t>G</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CTAC</a:t>
            </a:r>
            <a:r>
              <a:rPr lang="en-US" sz="2100" spc="300" dirty="0">
                <a:solidFill>
                  <a:srgbClr val="5B9BD5">
                    <a:lumMod val="50000"/>
                  </a:srgbClr>
                </a:solidFill>
                <a:latin typeface="Corbel" panose="020B0503020204020204" pitchFamily="34" charset="0"/>
                <a:ea typeface="Calibri" panose="020F0502020204030204" pitchFamily="34" charset="0"/>
                <a:cs typeface="Times New Roman" panose="02020603050405020304" pitchFamily="18" charset="0"/>
              </a:rPr>
              <a:t>T</a:t>
            </a:r>
            <a:r>
              <a:rPr lang="en-US" sz="2100" spc="300" dirty="0">
                <a:solidFill>
                  <a:prstClr val="black"/>
                </a:solidFill>
                <a:latin typeface="Corbel" panose="020B0503020204020204" pitchFamily="34" charset="0"/>
                <a:ea typeface="Calibri" panose="020F0502020204030204" pitchFamily="34" charset="0"/>
                <a:cs typeface="Times New Roman" panose="02020603050405020304" pitchFamily="18" charset="0"/>
              </a:rPr>
              <a:t>TG</a:t>
            </a:r>
          </a:p>
        </p:txBody>
      </p:sp>
      <p:sp>
        <p:nvSpPr>
          <p:cNvPr id="17" name="Rounded Rectangle 16">
            <a:extLst>
              <a:ext uri="{FF2B5EF4-FFF2-40B4-BE49-F238E27FC236}">
                <a16:creationId xmlns:a16="http://schemas.microsoft.com/office/drawing/2014/main" id="{6DDE204B-8D53-AF4C-92F1-359A5FF60A6A}"/>
              </a:ext>
            </a:extLst>
          </p:cNvPr>
          <p:cNvSpPr/>
          <p:nvPr/>
        </p:nvSpPr>
        <p:spPr>
          <a:xfrm>
            <a:off x="6221584" y="2103246"/>
            <a:ext cx="208800" cy="687600"/>
          </a:xfrm>
          <a:prstGeom prst="roundRect">
            <a:avLst/>
          </a:prstGeom>
          <a:solidFill>
            <a:schemeClr val="accent5">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3180" tIns="16590" rIns="33180" bIns="16590" numCol="1" spcCol="0" rtlCol="0" fromWordArt="0" anchor="ctr" anchorCtr="0" forceAA="0" compatLnSpc="1">
            <a:prstTxWarp prst="textNoShape">
              <a:avLst/>
            </a:prstTxWarp>
            <a:noAutofit/>
          </a:bodyPr>
          <a:lstStyle/>
          <a:p>
            <a:pPr defTabSz="165918"/>
            <a:endParaRPr lang="en-US" sz="2100">
              <a:solidFill>
                <a:prstClr val="white"/>
              </a:solidFill>
              <a:latin typeface="Corbel" panose="020B0503020204020204" pitchFamily="34" charset="0"/>
            </a:endParaRPr>
          </a:p>
        </p:txBody>
      </p:sp>
      <p:sp>
        <p:nvSpPr>
          <p:cNvPr id="26" name="Rounded Rectangle 25">
            <a:extLst>
              <a:ext uri="{FF2B5EF4-FFF2-40B4-BE49-F238E27FC236}">
                <a16:creationId xmlns:a16="http://schemas.microsoft.com/office/drawing/2014/main" id="{051F5BA0-2F6B-D54B-8074-57A53FC30BBD}"/>
              </a:ext>
            </a:extLst>
          </p:cNvPr>
          <p:cNvSpPr/>
          <p:nvPr/>
        </p:nvSpPr>
        <p:spPr>
          <a:xfrm>
            <a:off x="3505367" y="2106966"/>
            <a:ext cx="213963" cy="683911"/>
          </a:xfrm>
          <a:prstGeom prst="roundRect">
            <a:avLst/>
          </a:prstGeom>
          <a:solidFill>
            <a:srgbClr val="70AD47">
              <a:lumMod val="20000"/>
              <a:lumOff val="8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017AFE69-7E13-9743-B09C-9A4155EC3D0B}"/>
              </a:ext>
            </a:extLst>
          </p:cNvPr>
          <p:cNvSpPr/>
          <p:nvPr/>
        </p:nvSpPr>
        <p:spPr>
          <a:xfrm>
            <a:off x="4867470" y="2109286"/>
            <a:ext cx="208800" cy="687600"/>
          </a:xfrm>
          <a:prstGeom prst="roundRect">
            <a:avLst/>
          </a:prstGeom>
          <a:solidFill>
            <a:srgbClr val="FFD3D7"/>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3180" tIns="16590" rIns="33180" bIns="16590" numCol="1" spcCol="0" rtlCol="0" fromWordArt="0" anchor="ctr" anchorCtr="0" forceAA="0" compatLnSpc="1">
            <a:prstTxWarp prst="textNoShape">
              <a:avLst/>
            </a:prstTxWarp>
            <a:noAutofit/>
          </a:bodyPr>
          <a:lstStyle/>
          <a:p>
            <a:pPr defTabSz="165918"/>
            <a:endParaRPr lang="en-US" sz="2100">
              <a:solidFill>
                <a:prstClr val="white"/>
              </a:solidFill>
              <a:latin typeface="Corbel" panose="020B0503020204020204" pitchFamily="34" charset="0"/>
            </a:endParaRPr>
          </a:p>
        </p:txBody>
      </p:sp>
      <p:sp>
        <p:nvSpPr>
          <p:cNvPr id="23" name="Text Box 45">
            <a:extLst>
              <a:ext uri="{FF2B5EF4-FFF2-40B4-BE49-F238E27FC236}">
                <a16:creationId xmlns:a16="http://schemas.microsoft.com/office/drawing/2014/main" id="{B19ED59A-CE46-2A45-A7BF-07A9DE896B6E}"/>
              </a:ext>
            </a:extLst>
          </p:cNvPr>
          <p:cNvSpPr txBox="1"/>
          <p:nvPr/>
        </p:nvSpPr>
        <p:spPr>
          <a:xfrm>
            <a:off x="4862671" y="2488325"/>
            <a:ext cx="235024" cy="248162"/>
          </a:xfrm>
          <a:prstGeom prst="rect">
            <a:avLst/>
          </a:prstGeom>
          <a:noFill/>
          <a:ln w="6350">
            <a:noFill/>
          </a:ln>
        </p:spPr>
        <p:txBody>
          <a:bodyPr rot="0" spcFirstLastPara="0" vert="horz" wrap="square" lIns="33180" tIns="16590" rIns="33180" bIns="16590" numCol="1" spcCol="0" rtlCol="0" fromWordArt="0" anchor="ctr" anchorCtr="0" forceAA="0" compatLnSpc="1">
            <a:prstTxWarp prst="textNoShape">
              <a:avLst/>
            </a:prstTxWarp>
            <a:noAutofit/>
          </a:bodyPr>
          <a:lstStyle/>
          <a:p>
            <a:pPr algn="ctr" defTabSz="165918"/>
            <a:r>
              <a:rPr lang="en-US" sz="2100" spc="218" dirty="0">
                <a:solidFill>
                  <a:srgbClr val="C00000"/>
                </a:solidFill>
                <a:latin typeface="Corbel" panose="020B0503020204020204" pitchFamily="34" charset="0"/>
                <a:ea typeface="Calibri" panose="020F0502020204030204" pitchFamily="34" charset="0"/>
                <a:cs typeface="Times New Roman" panose="02020603050405020304" pitchFamily="18" charset="0"/>
              </a:rPr>
              <a:t>C</a:t>
            </a:r>
          </a:p>
        </p:txBody>
      </p:sp>
      <p:sp>
        <p:nvSpPr>
          <p:cNvPr id="47" name="Text Box 45">
            <a:extLst>
              <a:ext uri="{FF2B5EF4-FFF2-40B4-BE49-F238E27FC236}">
                <a16:creationId xmlns:a16="http://schemas.microsoft.com/office/drawing/2014/main" id="{41FDB233-FD46-4148-8799-9E88D07C8C96}"/>
              </a:ext>
            </a:extLst>
          </p:cNvPr>
          <p:cNvSpPr txBox="1"/>
          <p:nvPr/>
        </p:nvSpPr>
        <p:spPr>
          <a:xfrm>
            <a:off x="3526191" y="2115393"/>
            <a:ext cx="235024" cy="248162"/>
          </a:xfrm>
          <a:prstGeom prst="rect">
            <a:avLst/>
          </a:prstGeom>
          <a:noFill/>
          <a:ln w="6350">
            <a:noFill/>
          </a:ln>
        </p:spPr>
        <p:txBody>
          <a:bodyPr rot="0" spcFirstLastPara="0" vert="horz" wrap="square" lIns="33180" tIns="16590" rIns="33180" bIns="16590" numCol="1" spcCol="0" rtlCol="0" fromWordArt="0" anchor="ctr" anchorCtr="0" forceAA="0" compatLnSpc="1">
            <a:prstTxWarp prst="textNoShape">
              <a:avLst/>
            </a:prstTxWarp>
            <a:noAutofit/>
          </a:bodyPr>
          <a:lstStyle/>
          <a:p>
            <a:pPr algn="ctr" defTabSz="165918"/>
            <a:r>
              <a:rPr lang="en-US" sz="2100" spc="300" dirty="0">
                <a:solidFill>
                  <a:srgbClr val="70AD47">
                    <a:lumMod val="50000"/>
                  </a:srgbClr>
                </a:solidFill>
                <a:latin typeface="Corbel" panose="020B0503020204020204" pitchFamily="34" charset="0"/>
                <a:ea typeface="Calibri" panose="020F0502020204030204" pitchFamily="34" charset="0"/>
                <a:cs typeface="Times New Roman" panose="02020603050405020304" pitchFamily="18" charset="0"/>
              </a:rPr>
              <a:t>A</a:t>
            </a:r>
          </a:p>
        </p:txBody>
      </p:sp>
      <p:sp>
        <p:nvSpPr>
          <p:cNvPr id="48" name="Text Box 45">
            <a:extLst>
              <a:ext uri="{FF2B5EF4-FFF2-40B4-BE49-F238E27FC236}">
                <a16:creationId xmlns:a16="http://schemas.microsoft.com/office/drawing/2014/main" id="{BBB2B594-C703-DE45-9406-08FF5FA49001}"/>
              </a:ext>
            </a:extLst>
          </p:cNvPr>
          <p:cNvSpPr txBox="1"/>
          <p:nvPr/>
        </p:nvSpPr>
        <p:spPr>
          <a:xfrm>
            <a:off x="6232244" y="2496432"/>
            <a:ext cx="235024" cy="248162"/>
          </a:xfrm>
          <a:prstGeom prst="rect">
            <a:avLst/>
          </a:prstGeom>
          <a:noFill/>
          <a:ln w="6350">
            <a:noFill/>
          </a:ln>
        </p:spPr>
        <p:txBody>
          <a:bodyPr rot="0" spcFirstLastPara="0" vert="horz" wrap="square" lIns="33180" tIns="16590" rIns="33180" bIns="16590" numCol="1" spcCol="0" rtlCol="0" fromWordArt="0" anchor="ctr" anchorCtr="0" forceAA="0" compatLnSpc="1">
            <a:prstTxWarp prst="textNoShape">
              <a:avLst/>
            </a:prstTxWarp>
            <a:noAutofit/>
          </a:bodyPr>
          <a:lstStyle/>
          <a:p>
            <a:pPr algn="ctr" defTabSz="165918"/>
            <a:r>
              <a:rPr lang="en-US" sz="2100" spc="300" dirty="0">
                <a:solidFill>
                  <a:srgbClr val="5B9BD5">
                    <a:lumMod val="50000"/>
                  </a:srgbClr>
                </a:solidFill>
                <a:latin typeface="Corbel" panose="020B0503020204020204" pitchFamily="34" charset="0"/>
                <a:ea typeface="Calibri" panose="020F0502020204030204" pitchFamily="34" charset="0"/>
                <a:cs typeface="Times New Roman" panose="02020603050405020304" pitchFamily="18" charset="0"/>
              </a:rPr>
              <a:t>T</a:t>
            </a:r>
          </a:p>
        </p:txBody>
      </p:sp>
      <p:sp>
        <p:nvSpPr>
          <p:cNvPr id="49" name="Text Box 45">
            <a:extLst>
              <a:ext uri="{FF2B5EF4-FFF2-40B4-BE49-F238E27FC236}">
                <a16:creationId xmlns:a16="http://schemas.microsoft.com/office/drawing/2014/main" id="{FA793241-6159-A241-8198-8540050EA991}"/>
              </a:ext>
            </a:extLst>
          </p:cNvPr>
          <p:cNvSpPr txBox="1"/>
          <p:nvPr/>
        </p:nvSpPr>
        <p:spPr>
          <a:xfrm>
            <a:off x="4862671" y="2121819"/>
            <a:ext cx="235024" cy="248162"/>
          </a:xfrm>
          <a:prstGeom prst="rect">
            <a:avLst/>
          </a:prstGeom>
          <a:noFill/>
          <a:ln w="6350">
            <a:noFill/>
          </a:ln>
        </p:spPr>
        <p:txBody>
          <a:bodyPr rot="0" spcFirstLastPara="0" vert="horz" wrap="square" lIns="33180" tIns="16590" rIns="33180" bIns="16590" numCol="1" spcCol="0" rtlCol="0" fromWordArt="0" anchor="ctr" anchorCtr="0" forceAA="0" compatLnSpc="1">
            <a:prstTxWarp prst="textNoShape">
              <a:avLst/>
            </a:prstTxWarp>
            <a:noAutofit/>
          </a:bodyPr>
          <a:lstStyle/>
          <a:p>
            <a:pPr algn="ctr" defTabSz="165918"/>
            <a:r>
              <a:rPr lang="en-US" sz="2100" spc="218" dirty="0">
                <a:latin typeface="Corbel" panose="020B0503020204020204" pitchFamily="34" charset="0"/>
                <a:ea typeface="Calibri" panose="020F0502020204030204" pitchFamily="34" charset="0"/>
                <a:cs typeface="Times New Roman" panose="02020603050405020304" pitchFamily="18" charset="0"/>
              </a:rPr>
              <a:t>G</a:t>
            </a:r>
          </a:p>
        </p:txBody>
      </p:sp>
    </p:spTree>
    <p:custDataLst>
      <p:tags r:id="rId1"/>
    </p:custDataLst>
    <p:extLst>
      <p:ext uri="{BB962C8B-B14F-4D97-AF65-F5344CB8AC3E}">
        <p14:creationId xmlns:p14="http://schemas.microsoft.com/office/powerpoint/2010/main" val="277839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xit" presetSubtype="0" fill="hold" grpId="3" nodeType="withEffect">
                                  <p:stCondLst>
                                    <p:cond delay="0"/>
                                  </p:stCondLst>
                                  <p:childTnLst>
                                    <p:set>
                                      <p:cBhvr>
                                        <p:cTn id="50" dur="1" fill="hold">
                                          <p:stCondLst>
                                            <p:cond delay="0"/>
                                          </p:stCondLst>
                                        </p:cTn>
                                        <p:tgtEl>
                                          <p:spTgt spid="4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xEl>
                                              <p:pRg st="8" end="8"/>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xEl>
                                              <p:pRg st="9" end="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44" grpId="0"/>
      <p:bldP spid="44" grpId="1"/>
      <p:bldP spid="46" grpId="1"/>
      <p:bldP spid="46" grpId="2"/>
      <p:bldP spid="45" grpId="2"/>
      <p:bldP spid="45" grpId="3"/>
      <p:bldP spid="18" grpId="0" animBg="1"/>
      <p:bldP spid="17" grpId="0" animBg="1"/>
      <p:bldP spid="26" grpId="0" animBg="1"/>
      <p:bldP spid="15" grpId="0" animBg="1"/>
      <p:bldP spid="23" grpId="0"/>
      <p:bldP spid="47" grpId="0"/>
      <p:bldP spid="48" grpId="0"/>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4F0F-AE41-4A42-8D76-2518F310E58B}"/>
              </a:ext>
            </a:extLst>
          </p:cNvPr>
          <p:cNvSpPr>
            <a:spLocks noGrp="1"/>
          </p:cNvSpPr>
          <p:nvPr>
            <p:ph type="title"/>
          </p:nvPr>
        </p:nvSpPr>
        <p:spPr>
          <a:xfrm>
            <a:off x="366963" y="257434"/>
            <a:ext cx="8410073" cy="753467"/>
          </a:xfrm>
        </p:spPr>
        <p:txBody>
          <a:bodyPr anchor="ctr">
            <a:normAutofit/>
          </a:bodyPr>
          <a:lstStyle/>
          <a:p>
            <a:pPr>
              <a:lnSpc>
                <a:spcPct val="90000"/>
              </a:lnSpc>
            </a:pPr>
            <a:r>
              <a:rPr lang="en-US" dirty="0"/>
              <a:t>DP-based ASM</a:t>
            </a:r>
            <a:endParaRPr lang="en-US"/>
          </a:p>
        </p:txBody>
      </p:sp>
      <p:sp>
        <p:nvSpPr>
          <p:cNvPr id="4" name="Slide Number Placeholder 3">
            <a:extLst>
              <a:ext uri="{FF2B5EF4-FFF2-40B4-BE49-F238E27FC236}">
                <a16:creationId xmlns:a16="http://schemas.microsoft.com/office/drawing/2014/main" id="{C6669BFF-10B5-894B-9728-969FA99B378A}"/>
              </a:ext>
            </a:extLst>
          </p:cNvPr>
          <p:cNvSpPr>
            <a:spLocks noGrp="1"/>
          </p:cNvSpPr>
          <p:nvPr>
            <p:ph type="sldNum" sz="quarter" idx="10"/>
          </p:nvPr>
        </p:nvSpPr>
        <p:spPr>
          <a:xfrm>
            <a:off x="7516375" y="6571538"/>
            <a:ext cx="1260661" cy="270767"/>
          </a:xfrm>
        </p:spPr>
        <p:txBody>
          <a:bodyPr anchor="ctr">
            <a:normAutofit/>
          </a:bodyPr>
          <a:lstStyle/>
          <a:p>
            <a:pPr>
              <a:lnSpc>
                <a:spcPct val="90000"/>
              </a:lnSpc>
              <a:spcAft>
                <a:spcPts val="600"/>
              </a:spcAft>
            </a:pPr>
            <a:fld id="{BE67019E-6B59-9444-A8F8-0CFAB6B6981D}" type="slidenum">
              <a:rPr lang="en-US" sz="1200" smtClean="0"/>
              <a:pPr>
                <a:lnSpc>
                  <a:spcPct val="90000"/>
                </a:lnSpc>
                <a:spcAft>
                  <a:spcPts val="600"/>
                </a:spcAft>
              </a:pPr>
              <a:t>28</a:t>
            </a:fld>
            <a:endParaRPr lang="en-US" sz="1200"/>
          </a:p>
        </p:txBody>
      </p:sp>
      <p:grpSp>
        <p:nvGrpSpPr>
          <p:cNvPr id="7" name="Group 6">
            <a:extLst>
              <a:ext uri="{FF2B5EF4-FFF2-40B4-BE49-F238E27FC236}">
                <a16:creationId xmlns:a16="http://schemas.microsoft.com/office/drawing/2014/main" id="{D4F2994B-2208-4C4C-82BF-1A686177928D}"/>
              </a:ext>
            </a:extLst>
          </p:cNvPr>
          <p:cNvGrpSpPr>
            <a:grpSpLocks noChangeAspect="1"/>
          </p:cNvGrpSpPr>
          <p:nvPr/>
        </p:nvGrpSpPr>
        <p:grpSpPr>
          <a:xfrm>
            <a:off x="366963" y="1568782"/>
            <a:ext cx="7149412" cy="4289612"/>
            <a:chOff x="366963" y="1268242"/>
            <a:chExt cx="6020585" cy="3612321"/>
          </a:xfrm>
        </p:grpSpPr>
        <p:pic>
          <p:nvPicPr>
            <p:cNvPr id="5" name="Picture 2" descr="https://lh4.googleusercontent.com/ABZMEuuHlpv75IVI6Z3E8jjlJhNZlt9WCiHrYyCMaBRr12X6qRoL-FN431tp-w77t3R4U-G2yIlG5JbkO_uAc8hQgNSNB1vYabG30E2etsGjCCLKIBANY279nOAYdhfcoZZ-sdFn">
              <a:extLst>
                <a:ext uri="{FF2B5EF4-FFF2-40B4-BE49-F238E27FC236}">
                  <a16:creationId xmlns:a16="http://schemas.microsoft.com/office/drawing/2014/main" id="{A008E1A6-1C6D-814C-BE7B-3828F1E4C5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71" t="72738"/>
            <a:stretch/>
          </p:blipFill>
          <p:spPr bwMode="auto">
            <a:xfrm>
              <a:off x="366963" y="1268242"/>
              <a:ext cx="6020585" cy="3612321"/>
            </a:xfrm>
            <a:prstGeom prst="rect">
              <a:avLst/>
            </a:prstGeom>
            <a:solidFill>
              <a:srgbClr val="FFFFFF"/>
            </a:solidFill>
          </p:spPr>
        </p:pic>
        <p:sp>
          <p:nvSpPr>
            <p:cNvPr id="6" name="Rectangle 5">
              <a:extLst>
                <a:ext uri="{FF2B5EF4-FFF2-40B4-BE49-F238E27FC236}">
                  <a16:creationId xmlns:a16="http://schemas.microsoft.com/office/drawing/2014/main" id="{2074A7BC-CE3D-9044-92C1-46EE11A443F5}"/>
                </a:ext>
              </a:extLst>
            </p:cNvPr>
            <p:cNvSpPr/>
            <p:nvPr/>
          </p:nvSpPr>
          <p:spPr>
            <a:xfrm>
              <a:off x="3854370" y="1770927"/>
              <a:ext cx="2533178"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84008927-796E-5D48-A530-586B9E92B896}"/>
              </a:ext>
            </a:extLst>
          </p:cNvPr>
          <p:cNvSpPr/>
          <p:nvPr/>
        </p:nvSpPr>
        <p:spPr>
          <a:xfrm>
            <a:off x="5038530" y="1722815"/>
            <a:ext cx="3738506" cy="4209935"/>
          </a:xfrm>
          <a:prstGeom prst="rect">
            <a:avLst/>
          </a:prstGeom>
        </p:spPr>
        <p:txBody>
          <a:bodyPr wrap="square">
            <a:spAutoFit/>
          </a:bodyPr>
          <a:lstStyle/>
          <a:p>
            <a:pPr marL="17463" lvl="1" algn="ctr">
              <a:lnSpc>
                <a:spcPct val="110000"/>
              </a:lnSpc>
              <a:spcBef>
                <a:spcPts val="0"/>
              </a:spcBef>
              <a:spcAft>
                <a:spcPts val="0"/>
              </a:spcAft>
            </a:pPr>
            <a:r>
              <a:rPr lang="en-US" sz="3500" dirty="0">
                <a:solidFill>
                  <a:srgbClr val="00B050"/>
                </a:solidFill>
              </a:rPr>
              <a:t>Commonly-used algorithm for ASM in genomics…</a:t>
            </a:r>
          </a:p>
          <a:p>
            <a:pPr marL="17463" lvl="1" algn="ctr">
              <a:lnSpc>
                <a:spcPct val="110000"/>
              </a:lnSpc>
              <a:spcBef>
                <a:spcPts val="0"/>
              </a:spcBef>
              <a:spcAft>
                <a:spcPts val="0"/>
              </a:spcAft>
            </a:pPr>
            <a:endParaRPr lang="en-US" sz="3500" dirty="0">
              <a:solidFill>
                <a:prstClr val="black"/>
              </a:solidFill>
            </a:endParaRPr>
          </a:p>
          <a:p>
            <a:pPr marL="17463" lvl="1" algn="ctr">
              <a:lnSpc>
                <a:spcPct val="110000"/>
              </a:lnSpc>
              <a:spcBef>
                <a:spcPts val="0"/>
              </a:spcBef>
              <a:spcAft>
                <a:spcPts val="0"/>
              </a:spcAft>
            </a:pPr>
            <a:r>
              <a:rPr lang="en-US" sz="3500" dirty="0">
                <a:solidFill>
                  <a:srgbClr val="C00000"/>
                </a:solidFill>
              </a:rPr>
              <a:t>...with quadratic time and space complexity</a:t>
            </a:r>
            <a:endParaRPr lang="en-US" sz="3500" dirty="0">
              <a:solidFill>
                <a:prstClr val="black"/>
              </a:solidFill>
            </a:endParaRPr>
          </a:p>
        </p:txBody>
      </p:sp>
    </p:spTree>
    <p:extLst>
      <p:ext uri="{BB962C8B-B14F-4D97-AF65-F5344CB8AC3E}">
        <p14:creationId xmlns:p14="http://schemas.microsoft.com/office/powerpoint/2010/main" val="28289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p:spPr>
        <p:txBody>
          <a:bodyPr>
            <a:normAutofit fontScale="90000"/>
          </a:bodyPr>
          <a:lstStyle/>
          <a:p>
            <a:r>
              <a:rPr lang="en-US" dirty="0"/>
              <a:t>Bitap Algorithm</a:t>
            </a:r>
          </a:p>
        </p:txBody>
      </p:sp>
      <p:sp>
        <p:nvSpPr>
          <p:cNvPr id="3" name="Content Placeholder 2"/>
          <p:cNvSpPr>
            <a:spLocks noGrp="1"/>
          </p:cNvSpPr>
          <p:nvPr>
            <p:ph idx="1"/>
          </p:nvPr>
        </p:nvSpPr>
        <p:spPr>
          <a:xfrm>
            <a:off x="366963" y="1153551"/>
            <a:ext cx="8410073" cy="4848004"/>
          </a:xfrm>
        </p:spPr>
        <p:txBody>
          <a:bodyPr>
            <a:noAutofit/>
          </a:bodyPr>
          <a:lstStyle/>
          <a:p>
            <a:pPr marL="342900" indent="-342900">
              <a:lnSpc>
                <a:spcPct val="110000"/>
              </a:lnSpc>
              <a:spcBef>
                <a:spcPts val="0"/>
              </a:spcBef>
              <a:spcAft>
                <a:spcPts val="0"/>
              </a:spcAft>
            </a:pPr>
            <a:r>
              <a:rPr lang="en-US" sz="2100" dirty="0">
                <a:solidFill>
                  <a:srgbClr val="1F8DD3"/>
                </a:solidFill>
              </a:rPr>
              <a:t>Bitap</a:t>
            </a:r>
            <a:r>
              <a:rPr lang="en-US" sz="2100" baseline="30000" dirty="0"/>
              <a:t>1,2 </a:t>
            </a:r>
            <a:r>
              <a:rPr lang="en-US" sz="2100" dirty="0">
                <a:solidFill>
                  <a:schemeClr val="tx1"/>
                </a:solidFill>
              </a:rPr>
              <a:t>performs ASM with </a:t>
            </a:r>
            <a:r>
              <a:rPr lang="en-US" sz="2100" dirty="0">
                <a:solidFill>
                  <a:srgbClr val="1F8DD3"/>
                </a:solidFill>
              </a:rPr>
              <a:t>fast and simple bitwise operations</a:t>
            </a:r>
            <a:endParaRPr lang="en-US" sz="2100" dirty="0">
              <a:solidFill>
                <a:schemeClr val="tx1"/>
              </a:solidFill>
            </a:endParaRPr>
          </a:p>
          <a:p>
            <a:pPr marL="606425" lvl="1" indent="-241300">
              <a:lnSpc>
                <a:spcPct val="110000"/>
              </a:lnSpc>
              <a:spcBef>
                <a:spcPts val="0"/>
              </a:spcBef>
              <a:spcAft>
                <a:spcPts val="0"/>
              </a:spcAft>
            </a:pPr>
            <a:r>
              <a:rPr lang="en-US" sz="2100" dirty="0">
                <a:solidFill>
                  <a:schemeClr val="tx1"/>
                </a:solidFill>
              </a:rPr>
              <a:t>Amenable to efficient hardware acceleration</a:t>
            </a:r>
          </a:p>
          <a:p>
            <a:pPr marL="606425" lvl="1" indent="-241300">
              <a:lnSpc>
                <a:spcPct val="110000"/>
              </a:lnSpc>
              <a:spcBef>
                <a:spcPts val="0"/>
              </a:spcBef>
              <a:spcAft>
                <a:spcPts val="0"/>
              </a:spcAft>
            </a:pPr>
            <a:r>
              <a:rPr lang="en-US" sz="2100" dirty="0">
                <a:solidFill>
                  <a:schemeClr val="tx1"/>
                </a:solidFill>
              </a:rPr>
              <a:t>Computes the </a:t>
            </a:r>
            <a:r>
              <a:rPr lang="en-US" sz="2100" b="1" dirty="0">
                <a:solidFill>
                  <a:schemeClr val="tx1"/>
                </a:solidFill>
              </a:rPr>
              <a:t>minimum edit distance </a:t>
            </a:r>
            <a:r>
              <a:rPr lang="en-US" sz="2100" dirty="0">
                <a:solidFill>
                  <a:schemeClr val="tx1"/>
                </a:solidFill>
              </a:rPr>
              <a:t>between a </a:t>
            </a:r>
            <a:r>
              <a:rPr lang="en-US" sz="2100" b="1" dirty="0">
                <a:solidFill>
                  <a:schemeClr val="tx1"/>
                </a:solidFill>
              </a:rPr>
              <a:t>text</a:t>
            </a:r>
            <a:r>
              <a:rPr lang="en-US" sz="2100" dirty="0">
                <a:solidFill>
                  <a:schemeClr val="tx1"/>
                </a:solidFill>
              </a:rPr>
              <a:t> (e.g., reference genome) and a </a:t>
            </a:r>
            <a:r>
              <a:rPr lang="en-US" sz="2100" b="1" dirty="0">
                <a:solidFill>
                  <a:schemeClr val="tx1"/>
                </a:solidFill>
              </a:rPr>
              <a:t>pattern</a:t>
            </a:r>
            <a:r>
              <a:rPr lang="en-US" sz="2100" dirty="0">
                <a:solidFill>
                  <a:schemeClr val="tx1"/>
                </a:solidFill>
              </a:rPr>
              <a:t> (e.g., read) with a maximum of </a:t>
            </a:r>
            <a:r>
              <a:rPr lang="en-US" sz="2100" b="1" i="1" dirty="0">
                <a:solidFill>
                  <a:schemeClr val="tx1"/>
                </a:solidFill>
              </a:rPr>
              <a:t>k</a:t>
            </a:r>
            <a:r>
              <a:rPr lang="en-US" sz="2100" dirty="0">
                <a:solidFill>
                  <a:schemeClr val="tx1"/>
                </a:solidFill>
              </a:rPr>
              <a:t> errors </a:t>
            </a:r>
          </a:p>
          <a:p>
            <a:pPr marL="365125" indent="-352425">
              <a:lnSpc>
                <a:spcPct val="110000"/>
              </a:lnSpc>
              <a:spcAft>
                <a:spcPts val="0"/>
              </a:spcAft>
            </a:pPr>
            <a:r>
              <a:rPr lang="en-US" sz="2100" b="1" dirty="0">
                <a:solidFill>
                  <a:srgbClr val="FE6200"/>
                </a:solidFill>
              </a:rPr>
              <a:t>Step </a:t>
            </a:r>
            <a:r>
              <a:rPr lang="en-US" sz="2100" b="1" dirty="0">
                <a:solidFill>
                  <a:srgbClr val="FE6200"/>
                </a:solidFill>
                <a:latin typeface="Calibri" panose="020F0502020204030204" pitchFamily="34" charset="0"/>
              </a:rPr>
              <a:t>1</a:t>
            </a:r>
            <a:r>
              <a:rPr lang="en-US" sz="2100" b="1" dirty="0">
                <a:solidFill>
                  <a:srgbClr val="FE6200"/>
                </a:solidFill>
              </a:rPr>
              <a:t>: Pre-processing (per pattern)</a:t>
            </a:r>
          </a:p>
          <a:p>
            <a:pPr marL="627063" lvl="1" indent="-261938">
              <a:lnSpc>
                <a:spcPct val="110000"/>
              </a:lnSpc>
              <a:spcBef>
                <a:spcPts val="0"/>
              </a:spcBef>
              <a:spcAft>
                <a:spcPts val="0"/>
              </a:spcAft>
            </a:pPr>
            <a:r>
              <a:rPr lang="en-US" sz="2100" dirty="0">
                <a:solidFill>
                  <a:schemeClr val="tx1"/>
                </a:solidFill>
              </a:rPr>
              <a:t>Generate a </a:t>
            </a:r>
            <a:r>
              <a:rPr lang="en-US" sz="2100" dirty="0">
                <a:solidFill>
                  <a:srgbClr val="FE6200"/>
                </a:solidFill>
              </a:rPr>
              <a:t>pattern bitmask (PM) </a:t>
            </a:r>
            <a:r>
              <a:rPr lang="en-US" sz="2100" dirty="0">
                <a:solidFill>
                  <a:schemeClr val="tx1"/>
                </a:solidFill>
              </a:rPr>
              <a:t>for each character in the alphabet  (A, C, G, T)</a:t>
            </a:r>
          </a:p>
          <a:p>
            <a:pPr marL="627063" lvl="1" indent="-261938">
              <a:lnSpc>
                <a:spcPct val="110000"/>
              </a:lnSpc>
              <a:spcBef>
                <a:spcPts val="0"/>
              </a:spcBef>
              <a:spcAft>
                <a:spcPts val="0"/>
              </a:spcAft>
            </a:pPr>
            <a:r>
              <a:rPr lang="en-US" sz="2100" dirty="0">
                <a:solidFill>
                  <a:schemeClr val="tx1"/>
                </a:solidFill>
              </a:rPr>
              <a:t>Each PM indicates if character exists at each position of the pattern</a:t>
            </a:r>
          </a:p>
          <a:p>
            <a:pPr marL="365125" indent="-352425">
              <a:lnSpc>
                <a:spcPct val="110000"/>
              </a:lnSpc>
              <a:spcAft>
                <a:spcPts val="0"/>
              </a:spcAft>
            </a:pPr>
            <a:r>
              <a:rPr lang="en-US" sz="2100" b="1" dirty="0">
                <a:solidFill>
                  <a:srgbClr val="00B050"/>
                </a:solidFill>
              </a:rPr>
              <a:t>Step </a:t>
            </a:r>
            <a:r>
              <a:rPr lang="en-US" sz="2100" b="1" dirty="0">
                <a:solidFill>
                  <a:srgbClr val="00B050"/>
                </a:solidFill>
                <a:latin typeface="Calibri" panose="020F0502020204030204" pitchFamily="34" charset="0"/>
              </a:rPr>
              <a:t>2</a:t>
            </a:r>
            <a:r>
              <a:rPr lang="en-US" sz="2100" b="1" dirty="0">
                <a:solidFill>
                  <a:srgbClr val="00B050"/>
                </a:solidFill>
              </a:rPr>
              <a:t>: Searching (Edit Distance Calculation)</a:t>
            </a:r>
          </a:p>
          <a:p>
            <a:pPr marL="627063" lvl="1" indent="-222250">
              <a:lnSpc>
                <a:spcPct val="110000"/>
              </a:lnSpc>
              <a:spcBef>
                <a:spcPts val="0"/>
              </a:spcBef>
              <a:spcAft>
                <a:spcPts val="0"/>
              </a:spcAft>
            </a:pPr>
            <a:r>
              <a:rPr lang="en-US" sz="2100" dirty="0">
                <a:solidFill>
                  <a:srgbClr val="00B050"/>
                </a:solidFill>
              </a:rPr>
              <a:t>Compare all characters of the text with the pattern </a:t>
            </a:r>
            <a:r>
              <a:rPr lang="en-US" sz="2100" dirty="0">
                <a:solidFill>
                  <a:schemeClr val="tx1"/>
                </a:solidFill>
              </a:rPr>
              <a:t>by using:</a:t>
            </a:r>
          </a:p>
          <a:p>
            <a:pPr marL="889000" lvl="2" indent="-222250">
              <a:lnSpc>
                <a:spcPct val="110000"/>
              </a:lnSpc>
              <a:spcBef>
                <a:spcPts val="0"/>
              </a:spcBef>
              <a:spcAft>
                <a:spcPts val="0"/>
              </a:spcAft>
            </a:pPr>
            <a:r>
              <a:rPr lang="en-US" sz="2100" dirty="0">
                <a:solidFill>
                  <a:schemeClr val="tx1"/>
                </a:solidFill>
              </a:rPr>
              <a:t>Pattern bitmasks </a:t>
            </a:r>
          </a:p>
          <a:p>
            <a:pPr marL="889000" lvl="2" indent="-222250">
              <a:lnSpc>
                <a:spcPct val="110000"/>
              </a:lnSpc>
              <a:spcBef>
                <a:spcPts val="0"/>
              </a:spcBef>
              <a:spcAft>
                <a:spcPts val="0"/>
              </a:spcAft>
            </a:pPr>
            <a:r>
              <a:rPr lang="en-US" sz="2100" dirty="0">
                <a:solidFill>
                  <a:schemeClr val="tx1"/>
                </a:solidFill>
              </a:rPr>
              <a:t>Status bitvectors that hold the partial matches </a:t>
            </a:r>
          </a:p>
          <a:p>
            <a:pPr marL="889000" lvl="2" indent="-222250">
              <a:lnSpc>
                <a:spcPct val="110000"/>
              </a:lnSpc>
              <a:spcBef>
                <a:spcPts val="0"/>
              </a:spcBef>
              <a:spcAft>
                <a:spcPts val="0"/>
              </a:spcAft>
            </a:pPr>
            <a:r>
              <a:rPr lang="en-US" sz="2100" dirty="0">
                <a:solidFill>
                  <a:schemeClr val="tx1"/>
                </a:solidFill>
              </a:rPr>
              <a:t>Bitwise operations</a:t>
            </a:r>
          </a:p>
        </p:txBody>
      </p:sp>
      <p:sp>
        <p:nvSpPr>
          <p:cNvPr id="4" name="TextBox 3">
            <a:extLst>
              <a:ext uri="{FF2B5EF4-FFF2-40B4-BE49-F238E27FC236}">
                <a16:creationId xmlns:a16="http://schemas.microsoft.com/office/drawing/2014/main" id="{BDE0E787-8FB8-B94C-ABE5-5CA480A40BE3}"/>
              </a:ext>
            </a:extLst>
          </p:cNvPr>
          <p:cNvSpPr txBox="1"/>
          <p:nvPr/>
        </p:nvSpPr>
        <p:spPr>
          <a:xfrm>
            <a:off x="3771900" y="6135678"/>
            <a:ext cx="5005135" cy="400110"/>
          </a:xfrm>
          <a:prstGeom prst="rect">
            <a:avLst/>
          </a:prstGeom>
          <a:noFill/>
        </p:spPr>
        <p:txBody>
          <a:bodyPr wrap="square" rtlCol="0">
            <a:spAutoFit/>
          </a:bodyPr>
          <a:lstStyle/>
          <a:p>
            <a:pPr marL="101600" algn="r"/>
            <a:r>
              <a:rPr lang="en-US" sz="1000" dirty="0">
                <a:latin typeface="Calibri" panose="020F0502020204030204" pitchFamily="34" charset="0"/>
                <a:cs typeface="Calibri" panose="020F0502020204030204" pitchFamily="34" charset="0"/>
              </a:rPr>
              <a:t>[1] R. A. </a:t>
            </a:r>
            <a:r>
              <a:rPr lang="en-US" sz="1000" dirty="0" err="1">
                <a:latin typeface="Calibri" panose="020F0502020204030204" pitchFamily="34" charset="0"/>
                <a:cs typeface="Calibri" panose="020F0502020204030204" pitchFamily="34" charset="0"/>
              </a:rPr>
              <a:t>Baeza</a:t>
            </a:r>
            <a:r>
              <a:rPr lang="en-US" sz="1000" dirty="0">
                <a:latin typeface="Calibri" panose="020F0502020204030204" pitchFamily="34" charset="0"/>
                <a:cs typeface="Calibri" panose="020F0502020204030204" pitchFamily="34" charset="0"/>
              </a:rPr>
              <a:t>-Yates and G. H. </a:t>
            </a:r>
            <a:r>
              <a:rPr lang="en-US" sz="1000" dirty="0" err="1">
                <a:latin typeface="Calibri" panose="020F0502020204030204" pitchFamily="34" charset="0"/>
                <a:cs typeface="Calibri" panose="020F0502020204030204" pitchFamily="34" charset="0"/>
              </a:rPr>
              <a:t>Gonnet</a:t>
            </a:r>
            <a:r>
              <a:rPr lang="en-US" sz="1000" dirty="0">
                <a:latin typeface="Calibri" panose="020F0502020204030204" pitchFamily="34" charset="0"/>
                <a:cs typeface="Calibri" panose="020F0502020204030204" pitchFamily="34" charset="0"/>
              </a:rPr>
              <a:t>. "A New Approach to Text Searching." </a:t>
            </a:r>
            <a:r>
              <a:rPr lang="en-US" sz="1000" i="1" dirty="0">
                <a:latin typeface="Calibri" panose="020F0502020204030204" pitchFamily="34" charset="0"/>
                <a:cs typeface="Calibri" panose="020F0502020204030204" pitchFamily="34" charset="0"/>
              </a:rPr>
              <a:t>CACM, </a:t>
            </a:r>
            <a:r>
              <a:rPr lang="en-US" sz="1000" dirty="0">
                <a:latin typeface="Calibri" panose="020F0502020204030204" pitchFamily="34" charset="0"/>
                <a:cs typeface="Calibri" panose="020F0502020204030204" pitchFamily="34" charset="0"/>
              </a:rPr>
              <a:t>1992.</a:t>
            </a:r>
          </a:p>
          <a:p>
            <a:pPr marL="101600" algn="r"/>
            <a:r>
              <a:rPr lang="en-US" sz="1000" dirty="0">
                <a:latin typeface="Calibri" panose="020F0502020204030204" pitchFamily="34" charset="0"/>
                <a:cs typeface="Calibri" panose="020F0502020204030204" pitchFamily="34" charset="0"/>
              </a:rPr>
              <a:t>[2] S. Wu and U. Manber. "Fast Text Searching: Allowing Errors." </a:t>
            </a:r>
            <a:r>
              <a:rPr lang="en-US" sz="1000" i="1" dirty="0">
                <a:latin typeface="Calibri" panose="020F0502020204030204" pitchFamily="34" charset="0"/>
                <a:cs typeface="Calibri" panose="020F0502020204030204" pitchFamily="34" charset="0"/>
              </a:rPr>
              <a:t>CACM, </a:t>
            </a:r>
            <a:r>
              <a:rPr lang="en-US" sz="1000" dirty="0">
                <a:latin typeface="Calibri" panose="020F0502020204030204" pitchFamily="34" charset="0"/>
                <a:cs typeface="Calibri" panose="020F0502020204030204" pitchFamily="34" charset="0"/>
              </a:rPr>
              <a:t>1992.</a:t>
            </a:r>
          </a:p>
        </p:txBody>
      </p:sp>
      <p:sp>
        <p:nvSpPr>
          <p:cNvPr id="5" name="Slide Number Placeholder 4">
            <a:extLst>
              <a:ext uri="{FF2B5EF4-FFF2-40B4-BE49-F238E27FC236}">
                <a16:creationId xmlns:a16="http://schemas.microsoft.com/office/drawing/2014/main" id="{119C3E35-7279-EA40-9079-2CE38A335785}"/>
              </a:ext>
            </a:extLst>
          </p:cNvPr>
          <p:cNvSpPr>
            <a:spLocks noGrp="1"/>
          </p:cNvSpPr>
          <p:nvPr>
            <p:ph type="sldNum" sz="quarter" idx="10"/>
          </p:nvPr>
        </p:nvSpPr>
        <p:spPr/>
        <p:txBody>
          <a:bodyPr/>
          <a:lstStyle/>
          <a:p>
            <a:fld id="{BE67019E-6B59-9444-A8F8-0CFAB6B6981D}" type="slidenum">
              <a:rPr lang="en-US" smtClean="0"/>
              <a:pPr/>
              <a:t>29</a:t>
            </a:fld>
            <a:endParaRPr lang="en-US" dirty="0"/>
          </a:p>
        </p:txBody>
      </p:sp>
    </p:spTree>
    <p:custDataLst>
      <p:tags r:id="rId1"/>
    </p:custDataLst>
    <p:extLst>
      <p:ext uri="{BB962C8B-B14F-4D97-AF65-F5344CB8AC3E}">
        <p14:creationId xmlns:p14="http://schemas.microsoft.com/office/powerpoint/2010/main" val="3477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EC2C2AD-DE34-3D45-B867-327873E9CCFD}"/>
              </a:ext>
            </a:extLst>
          </p:cNvPr>
          <p:cNvPicPr>
            <a:picLocks noChangeAspect="1"/>
          </p:cNvPicPr>
          <p:nvPr/>
        </p:nvPicPr>
        <p:blipFill>
          <a:blip r:embed="rId2"/>
          <a:stretch>
            <a:fillRect/>
          </a:stretch>
        </p:blipFill>
        <p:spPr>
          <a:xfrm>
            <a:off x="569320" y="1531300"/>
            <a:ext cx="1835272" cy="1933716"/>
          </a:xfrm>
          <a:prstGeom prst="rect">
            <a:avLst/>
          </a:prstGeom>
        </p:spPr>
      </p:pic>
      <p:pic>
        <p:nvPicPr>
          <p:cNvPr id="12" name="Picture 11" descr="A picture containing Teams&#10;&#10;Description automatically generated">
            <a:extLst>
              <a:ext uri="{FF2B5EF4-FFF2-40B4-BE49-F238E27FC236}">
                <a16:creationId xmlns:a16="http://schemas.microsoft.com/office/drawing/2014/main" id="{68708CD2-00C9-A848-B84A-9DE9E9B58C09}"/>
              </a:ext>
            </a:extLst>
          </p:cNvPr>
          <p:cNvPicPr>
            <a:picLocks noChangeAspect="1"/>
          </p:cNvPicPr>
          <p:nvPr/>
        </p:nvPicPr>
        <p:blipFill>
          <a:blip r:embed="rId3"/>
          <a:stretch>
            <a:fillRect/>
          </a:stretch>
        </p:blipFill>
        <p:spPr>
          <a:xfrm>
            <a:off x="2762580" y="3677905"/>
            <a:ext cx="2064415" cy="2115478"/>
          </a:xfrm>
          <a:prstGeom prst="rect">
            <a:avLst/>
          </a:prstGeom>
        </p:spPr>
      </p:pic>
      <p:pic>
        <p:nvPicPr>
          <p:cNvPr id="14" name="Picture 13" descr="Diagram&#10;&#10;Description automatically generated">
            <a:extLst>
              <a:ext uri="{FF2B5EF4-FFF2-40B4-BE49-F238E27FC236}">
                <a16:creationId xmlns:a16="http://schemas.microsoft.com/office/drawing/2014/main" id="{734A5031-3999-CE42-A724-B3E1F7D39445}"/>
              </a:ext>
            </a:extLst>
          </p:cNvPr>
          <p:cNvPicPr>
            <a:picLocks noChangeAspect="1"/>
          </p:cNvPicPr>
          <p:nvPr/>
        </p:nvPicPr>
        <p:blipFill>
          <a:blip r:embed="rId4"/>
          <a:stretch>
            <a:fillRect/>
          </a:stretch>
        </p:blipFill>
        <p:spPr>
          <a:xfrm>
            <a:off x="5027623" y="1742254"/>
            <a:ext cx="1767469" cy="1933716"/>
          </a:xfrm>
          <a:prstGeom prst="rect">
            <a:avLst/>
          </a:prstGeom>
        </p:spPr>
      </p:pic>
      <p:sp>
        <p:nvSpPr>
          <p:cNvPr id="2" name="Title 1">
            <a:extLst>
              <a:ext uri="{FF2B5EF4-FFF2-40B4-BE49-F238E27FC236}">
                <a16:creationId xmlns:a16="http://schemas.microsoft.com/office/drawing/2014/main" id="{19DD18AA-5CF4-3342-92DE-9CFADC004700}"/>
              </a:ext>
            </a:extLst>
          </p:cNvPr>
          <p:cNvSpPr>
            <a:spLocks noGrp="1"/>
          </p:cNvSpPr>
          <p:nvPr>
            <p:ph type="title"/>
          </p:nvPr>
        </p:nvSpPr>
        <p:spPr/>
        <p:txBody>
          <a:bodyPr>
            <a:normAutofit fontScale="90000"/>
          </a:bodyPr>
          <a:lstStyle/>
          <a:p>
            <a:r>
              <a:rPr lang="en-US" dirty="0"/>
              <a:t>Genome Sequencing (cont’d.)</a:t>
            </a:r>
          </a:p>
        </p:txBody>
      </p:sp>
      <p:sp>
        <p:nvSpPr>
          <p:cNvPr id="4" name="Slide Number Placeholder 3">
            <a:extLst>
              <a:ext uri="{FF2B5EF4-FFF2-40B4-BE49-F238E27FC236}">
                <a16:creationId xmlns:a16="http://schemas.microsoft.com/office/drawing/2014/main" id="{CDEDF1AB-C002-5543-A04B-2FEAFACC8C42}"/>
              </a:ext>
            </a:extLst>
          </p:cNvPr>
          <p:cNvSpPr>
            <a:spLocks noGrp="1"/>
          </p:cNvSpPr>
          <p:nvPr>
            <p:ph type="sldNum" sz="quarter" idx="10"/>
          </p:nvPr>
        </p:nvSpPr>
        <p:spPr/>
        <p:txBody>
          <a:bodyPr/>
          <a:lstStyle/>
          <a:p>
            <a:fld id="{BE67019E-6B59-9444-A8F8-0CFAB6B6981D}" type="slidenum">
              <a:rPr lang="en-US" smtClean="0"/>
              <a:pPr/>
              <a:t>3</a:t>
            </a:fld>
            <a:endParaRPr lang="en-US" dirty="0"/>
          </a:p>
        </p:txBody>
      </p:sp>
      <p:sp>
        <p:nvSpPr>
          <p:cNvPr id="5" name="TextBox 4">
            <a:extLst>
              <a:ext uri="{FF2B5EF4-FFF2-40B4-BE49-F238E27FC236}">
                <a16:creationId xmlns:a16="http://schemas.microsoft.com/office/drawing/2014/main" id="{6C99F960-F9D4-DD4D-8075-D084ADC9E26B}"/>
              </a:ext>
            </a:extLst>
          </p:cNvPr>
          <p:cNvSpPr txBox="1"/>
          <p:nvPr/>
        </p:nvSpPr>
        <p:spPr>
          <a:xfrm>
            <a:off x="267957" y="3518505"/>
            <a:ext cx="229399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mj-lt"/>
                <a:ea typeface="+mn-ea"/>
                <a:cs typeface="+mn-cs"/>
              </a:rPr>
              <a:t>Sample Collection</a:t>
            </a:r>
          </a:p>
        </p:txBody>
      </p:sp>
      <p:sp>
        <p:nvSpPr>
          <p:cNvPr id="6" name="TextBox 5">
            <a:extLst>
              <a:ext uri="{FF2B5EF4-FFF2-40B4-BE49-F238E27FC236}">
                <a16:creationId xmlns:a16="http://schemas.microsoft.com/office/drawing/2014/main" id="{CD6AFFD6-A903-C641-94CD-0BFA72ADCCDD}"/>
              </a:ext>
            </a:extLst>
          </p:cNvPr>
          <p:cNvSpPr txBox="1"/>
          <p:nvPr/>
        </p:nvSpPr>
        <p:spPr>
          <a:xfrm>
            <a:off x="2982112" y="5795465"/>
            <a:ext cx="16331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srgbClr val="FE6200"/>
                </a:solidFill>
                <a:effectLst/>
                <a:uLnTx/>
                <a:uFillTx/>
                <a:latin typeface="+mj-lt"/>
                <a:ea typeface="+mn-ea"/>
                <a:cs typeface="+mn-cs"/>
              </a:rPr>
              <a:t>Preparation</a:t>
            </a:r>
            <a:endParaRPr kumimoji="0" lang="en-US" sz="2000" b="1" i="0" u="none" strike="noStrike" kern="1200" cap="none" spc="0" normalizeH="0" baseline="0" noProof="0" dirty="0">
              <a:ln>
                <a:noFill/>
              </a:ln>
              <a:solidFill>
                <a:srgbClr val="FE6200"/>
              </a:solidFill>
              <a:effectLst/>
              <a:uLnTx/>
              <a:uFillTx/>
              <a:latin typeface="+mj-lt"/>
              <a:ea typeface="+mn-ea"/>
              <a:cs typeface="+mn-cs"/>
            </a:endParaRPr>
          </a:p>
        </p:txBody>
      </p:sp>
      <p:sp>
        <p:nvSpPr>
          <p:cNvPr id="7" name="TextBox 6">
            <a:extLst>
              <a:ext uri="{FF2B5EF4-FFF2-40B4-BE49-F238E27FC236}">
                <a16:creationId xmlns:a16="http://schemas.microsoft.com/office/drawing/2014/main" id="{C482F1AA-9D5A-5B43-B03C-27ACE6F5BDF7}"/>
              </a:ext>
            </a:extLst>
          </p:cNvPr>
          <p:cNvSpPr txBox="1"/>
          <p:nvPr/>
        </p:nvSpPr>
        <p:spPr>
          <a:xfrm>
            <a:off x="5094787" y="3518505"/>
            <a:ext cx="16331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mj-lt"/>
              </a:rPr>
              <a:t>Sequencing</a:t>
            </a:r>
            <a:endParaRPr kumimoji="0" lang="en-US" sz="2000" b="1" i="0" u="none" strike="noStrike" kern="1200" cap="none" spc="0" normalizeH="0" baseline="0" noProof="0" dirty="0">
              <a:ln>
                <a:noFill/>
              </a:ln>
              <a:solidFill>
                <a:srgbClr val="7030A0"/>
              </a:solidFill>
              <a:effectLst/>
              <a:uLnTx/>
              <a:uFillTx/>
              <a:latin typeface="+mj-lt"/>
            </a:endParaRPr>
          </a:p>
        </p:txBody>
      </p:sp>
      <p:sp>
        <p:nvSpPr>
          <p:cNvPr id="8" name="TextBox 7">
            <a:extLst>
              <a:ext uri="{FF2B5EF4-FFF2-40B4-BE49-F238E27FC236}">
                <a16:creationId xmlns:a16="http://schemas.microsoft.com/office/drawing/2014/main" id="{60F99D06-BB2D-594C-B115-3F158F0CB381}"/>
              </a:ext>
            </a:extLst>
          </p:cNvPr>
          <p:cNvSpPr txBox="1"/>
          <p:nvPr/>
        </p:nvSpPr>
        <p:spPr>
          <a:xfrm>
            <a:off x="6778100" y="5767154"/>
            <a:ext cx="244190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70C0"/>
                </a:solidFill>
                <a:latin typeface="+mj-lt"/>
              </a:rPr>
              <a:t>Genome Sequence Analysis</a:t>
            </a:r>
            <a:endParaRPr kumimoji="0" lang="en-US" sz="2000" b="1" i="0" u="none" strike="noStrike" kern="1200" cap="none" spc="0" normalizeH="0" baseline="0" noProof="0" dirty="0">
              <a:ln>
                <a:noFill/>
              </a:ln>
              <a:solidFill>
                <a:srgbClr val="0070C0"/>
              </a:solidFill>
              <a:effectLst/>
              <a:uLnTx/>
              <a:uFillTx/>
              <a:latin typeface="+mj-lt"/>
            </a:endParaRPr>
          </a:p>
        </p:txBody>
      </p:sp>
      <p:pic>
        <p:nvPicPr>
          <p:cNvPr id="16" name="Picture 15" descr="Icon&#10;&#10;Description automatically generated">
            <a:extLst>
              <a:ext uri="{FF2B5EF4-FFF2-40B4-BE49-F238E27FC236}">
                <a16:creationId xmlns:a16="http://schemas.microsoft.com/office/drawing/2014/main" id="{ADB20CBC-AD51-644E-8C79-5A46C5133E62}"/>
              </a:ext>
            </a:extLst>
          </p:cNvPr>
          <p:cNvPicPr>
            <a:picLocks noChangeAspect="1"/>
          </p:cNvPicPr>
          <p:nvPr/>
        </p:nvPicPr>
        <p:blipFill>
          <a:blip r:embed="rId5"/>
          <a:stretch>
            <a:fillRect/>
          </a:stretch>
        </p:blipFill>
        <p:spPr>
          <a:xfrm>
            <a:off x="7259878" y="4259492"/>
            <a:ext cx="1517158" cy="1533891"/>
          </a:xfrm>
          <a:prstGeom prst="rect">
            <a:avLst/>
          </a:prstGeom>
        </p:spPr>
      </p:pic>
      <p:cxnSp>
        <p:nvCxnSpPr>
          <p:cNvPr id="28" name="Curved Connector 27">
            <a:extLst>
              <a:ext uri="{FF2B5EF4-FFF2-40B4-BE49-F238E27FC236}">
                <a16:creationId xmlns:a16="http://schemas.microsoft.com/office/drawing/2014/main" id="{A3B54E0E-5D92-7E45-A900-FA923BAFF8B3}"/>
              </a:ext>
            </a:extLst>
          </p:cNvPr>
          <p:cNvCxnSpPr/>
          <p:nvPr/>
        </p:nvCxnSpPr>
        <p:spPr>
          <a:xfrm>
            <a:off x="1414953" y="4145280"/>
            <a:ext cx="1347627" cy="1203960"/>
          </a:xfrm>
          <a:prstGeom prst="curvedConnector3">
            <a:avLst>
              <a:gd name="adj1" fmla="val -1219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C5CD0179-5F38-7548-B97D-F00041ED10C3}"/>
              </a:ext>
            </a:extLst>
          </p:cNvPr>
          <p:cNvCxnSpPr>
            <a:cxnSpLocks/>
          </p:cNvCxnSpPr>
          <p:nvPr/>
        </p:nvCxnSpPr>
        <p:spPr>
          <a:xfrm flipV="1">
            <a:off x="3747160" y="2472904"/>
            <a:ext cx="1347627" cy="1203960"/>
          </a:xfrm>
          <a:prstGeom prst="curvedConnector3">
            <a:avLst>
              <a:gd name="adj1" fmla="val -1219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948178C-59C9-7044-8F7D-E77BF9A98410}"/>
              </a:ext>
            </a:extLst>
          </p:cNvPr>
          <p:cNvCxnSpPr>
            <a:cxnSpLocks/>
          </p:cNvCxnSpPr>
          <p:nvPr/>
        </p:nvCxnSpPr>
        <p:spPr>
          <a:xfrm rot="5400000" flipV="1">
            <a:off x="6723258" y="2981617"/>
            <a:ext cx="1347627" cy="1203960"/>
          </a:xfrm>
          <a:prstGeom prst="curvedConnector3">
            <a:avLst>
              <a:gd name="adj1" fmla="val -1219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9D49FA3-639D-AB4F-9601-A12386401595}"/>
              </a:ext>
            </a:extLst>
          </p:cNvPr>
          <p:cNvSpPr txBox="1"/>
          <p:nvPr/>
        </p:nvSpPr>
        <p:spPr>
          <a:xfrm>
            <a:off x="759644" y="5252739"/>
            <a:ext cx="134762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mn-cs"/>
              </a:rPr>
              <a:t>Large DNA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mn-cs"/>
              </a:rPr>
              <a:t>molecule</a:t>
            </a:r>
          </a:p>
        </p:txBody>
      </p:sp>
      <p:sp>
        <p:nvSpPr>
          <p:cNvPr id="33" name="TextBox 32">
            <a:extLst>
              <a:ext uri="{FF2B5EF4-FFF2-40B4-BE49-F238E27FC236}">
                <a16:creationId xmlns:a16="http://schemas.microsoft.com/office/drawing/2014/main" id="{A60CD105-1C91-7B49-8620-8062A1FD9007}"/>
              </a:ext>
            </a:extLst>
          </p:cNvPr>
          <p:cNvSpPr txBox="1"/>
          <p:nvPr/>
        </p:nvSpPr>
        <p:spPr>
          <a:xfrm>
            <a:off x="3106579" y="1946749"/>
            <a:ext cx="172041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mn-cs"/>
              </a:rPr>
              <a:t>Chopped DNA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mn-cs"/>
              </a:rPr>
              <a:t>fragments</a:t>
            </a:r>
          </a:p>
        </p:txBody>
      </p:sp>
      <p:sp>
        <p:nvSpPr>
          <p:cNvPr id="34" name="TextBox 33">
            <a:extLst>
              <a:ext uri="{FF2B5EF4-FFF2-40B4-BE49-F238E27FC236}">
                <a16:creationId xmlns:a16="http://schemas.microsoft.com/office/drawing/2014/main" id="{C0BB8816-5189-4D45-9E09-A500DDC0662C}"/>
              </a:ext>
            </a:extLst>
          </p:cNvPr>
          <p:cNvSpPr txBox="1"/>
          <p:nvPr/>
        </p:nvSpPr>
        <p:spPr>
          <a:xfrm>
            <a:off x="7541415" y="2566269"/>
            <a:ext cx="134762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mj-lt"/>
              </a:rPr>
              <a:t>Sequenced reads</a:t>
            </a:r>
            <a:endParaRPr kumimoji="0" lang="en-US" sz="1800" b="1" i="0" u="none" strike="noStrike" kern="1200" cap="none" spc="0" normalizeH="0" baseline="0" noProof="0" dirty="0">
              <a:ln>
                <a:noFill/>
              </a:ln>
              <a:solidFill>
                <a:prstClr val="black"/>
              </a:solidFill>
              <a:effectLst/>
              <a:uLnTx/>
              <a:uFillTx/>
              <a:latin typeface="+mj-lt"/>
              <a:ea typeface="+mn-ea"/>
              <a:cs typeface="+mn-cs"/>
            </a:endParaRPr>
          </a:p>
        </p:txBody>
      </p:sp>
      <p:pic>
        <p:nvPicPr>
          <p:cNvPr id="36" name="Picture 35">
            <a:extLst>
              <a:ext uri="{FF2B5EF4-FFF2-40B4-BE49-F238E27FC236}">
                <a16:creationId xmlns:a16="http://schemas.microsoft.com/office/drawing/2014/main" id="{97142965-8503-6B46-B81B-B7E9E10DF3B3}"/>
              </a:ext>
            </a:extLst>
          </p:cNvPr>
          <p:cNvPicPr>
            <a:picLocks noChangeAspect="1"/>
          </p:cNvPicPr>
          <p:nvPr/>
        </p:nvPicPr>
        <p:blipFill>
          <a:blip r:embed="rId6"/>
          <a:stretch>
            <a:fillRect/>
          </a:stretch>
        </p:blipFill>
        <p:spPr>
          <a:xfrm rot="21164725">
            <a:off x="2982124" y="1458650"/>
            <a:ext cx="1835272" cy="492690"/>
          </a:xfrm>
          <a:prstGeom prst="rect">
            <a:avLst/>
          </a:prstGeom>
        </p:spPr>
      </p:pic>
      <p:pic>
        <p:nvPicPr>
          <p:cNvPr id="37" name="Picture 36">
            <a:extLst>
              <a:ext uri="{FF2B5EF4-FFF2-40B4-BE49-F238E27FC236}">
                <a16:creationId xmlns:a16="http://schemas.microsoft.com/office/drawing/2014/main" id="{77A9CD6B-578D-D14A-87E5-47941B79EFA1}"/>
              </a:ext>
            </a:extLst>
          </p:cNvPr>
          <p:cNvPicPr>
            <a:picLocks noChangeAspect="1"/>
          </p:cNvPicPr>
          <p:nvPr/>
        </p:nvPicPr>
        <p:blipFill>
          <a:blip r:embed="rId7"/>
          <a:stretch>
            <a:fillRect/>
          </a:stretch>
        </p:blipFill>
        <p:spPr>
          <a:xfrm>
            <a:off x="7011484" y="1211167"/>
            <a:ext cx="2013945" cy="1359595"/>
          </a:xfrm>
          <a:prstGeom prst="rect">
            <a:avLst/>
          </a:prstGeom>
        </p:spPr>
      </p:pic>
      <p:pic>
        <p:nvPicPr>
          <p:cNvPr id="39" name="Picture 38" descr="Icon&#10;&#10;Description automatically generated">
            <a:extLst>
              <a:ext uri="{FF2B5EF4-FFF2-40B4-BE49-F238E27FC236}">
                <a16:creationId xmlns:a16="http://schemas.microsoft.com/office/drawing/2014/main" id="{52E14D73-77EB-AF4F-8940-8B0C35D5A503}"/>
              </a:ext>
            </a:extLst>
          </p:cNvPr>
          <p:cNvPicPr>
            <a:picLocks noChangeAspect="1"/>
          </p:cNvPicPr>
          <p:nvPr/>
        </p:nvPicPr>
        <p:blipFill rotWithShape="1">
          <a:blip r:embed="rId8"/>
          <a:srcRect l="12998" r="19218"/>
          <a:stretch/>
        </p:blipFill>
        <p:spPr>
          <a:xfrm>
            <a:off x="347908" y="5080604"/>
            <a:ext cx="446576" cy="990600"/>
          </a:xfrm>
          <a:prstGeom prst="rect">
            <a:avLst/>
          </a:prstGeom>
        </p:spPr>
      </p:pic>
    </p:spTree>
    <p:extLst>
      <p:ext uri="{BB962C8B-B14F-4D97-AF65-F5344CB8AC3E}">
        <p14:creationId xmlns:p14="http://schemas.microsoft.com/office/powerpoint/2010/main" val="281443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808E-FA67-9A4E-8BE4-839782231A1B}"/>
              </a:ext>
            </a:extLst>
          </p:cNvPr>
          <p:cNvSpPr>
            <a:spLocks noGrp="1"/>
          </p:cNvSpPr>
          <p:nvPr>
            <p:ph type="title"/>
          </p:nvPr>
        </p:nvSpPr>
        <p:spPr>
          <a:xfrm>
            <a:off x="366963" y="257434"/>
            <a:ext cx="8410073" cy="753467"/>
          </a:xfrm>
        </p:spPr>
        <p:txBody>
          <a:bodyPr>
            <a:noAutofit/>
          </a:bodyPr>
          <a:lstStyle/>
          <a:p>
            <a:r>
              <a:rPr lang="en-US" sz="4000" dirty="0"/>
              <a:t>Limitations of Bitap</a:t>
            </a:r>
          </a:p>
        </p:txBody>
      </p:sp>
      <p:sp>
        <p:nvSpPr>
          <p:cNvPr id="3" name="Content Placeholder 2">
            <a:extLst>
              <a:ext uri="{FF2B5EF4-FFF2-40B4-BE49-F238E27FC236}">
                <a16:creationId xmlns:a16="http://schemas.microsoft.com/office/drawing/2014/main" id="{E88C243C-6CB8-5444-A27A-8A86910E43AE}"/>
              </a:ext>
            </a:extLst>
          </p:cNvPr>
          <p:cNvSpPr>
            <a:spLocks noGrp="1"/>
          </p:cNvSpPr>
          <p:nvPr>
            <p:ph idx="1"/>
          </p:nvPr>
        </p:nvSpPr>
        <p:spPr>
          <a:xfrm>
            <a:off x="366963" y="1176569"/>
            <a:ext cx="8410073" cy="5001491"/>
          </a:xfrm>
        </p:spPr>
        <p:txBody>
          <a:bodyPr>
            <a:noAutofit/>
          </a:bodyPr>
          <a:lstStyle/>
          <a:p>
            <a:pPr marL="490538" indent="-303213">
              <a:lnSpc>
                <a:spcPct val="110000"/>
              </a:lnSpc>
              <a:spcBef>
                <a:spcPts val="600"/>
              </a:spcBef>
              <a:spcAft>
                <a:spcPts val="0"/>
              </a:spcAft>
              <a:buClr>
                <a:srgbClr val="0070C0"/>
              </a:buClr>
              <a:buSzPct val="100000"/>
              <a:buFont typeface="+mj-lt"/>
              <a:buAutoNum type="arabicParenR"/>
            </a:pPr>
            <a:r>
              <a:rPr lang="en-US" sz="2050" b="1" dirty="0">
                <a:solidFill>
                  <a:srgbClr val="0070C0"/>
                </a:solidFill>
              </a:rPr>
              <a:t>Data Dependency Between Iterations:</a:t>
            </a:r>
          </a:p>
          <a:p>
            <a:pPr lvl="1">
              <a:lnSpc>
                <a:spcPct val="110000"/>
              </a:lnSpc>
              <a:spcBef>
                <a:spcPts val="0"/>
              </a:spcBef>
              <a:spcAft>
                <a:spcPts val="0"/>
              </a:spcAft>
            </a:pPr>
            <a:r>
              <a:rPr lang="en-US" sz="2050" dirty="0">
                <a:solidFill>
                  <a:schemeClr val="tx1"/>
                </a:solidFill>
              </a:rPr>
              <a:t>Two-level data dependency forces the consecutive iterations to take place sequentially</a:t>
            </a:r>
            <a:endParaRPr lang="en-US" sz="2050" dirty="0"/>
          </a:p>
          <a:p>
            <a:pPr marL="179387" indent="0">
              <a:lnSpc>
                <a:spcPct val="110000"/>
              </a:lnSpc>
              <a:spcBef>
                <a:spcPts val="0"/>
              </a:spcBef>
              <a:spcAft>
                <a:spcPts val="0"/>
              </a:spcAft>
              <a:buNone/>
            </a:pPr>
            <a:endParaRPr lang="en-US" sz="2050" dirty="0"/>
          </a:p>
          <a:p>
            <a:pPr marL="454025" lvl="1" indent="0">
              <a:lnSpc>
                <a:spcPct val="110000"/>
              </a:lnSpc>
              <a:spcBef>
                <a:spcPts val="0"/>
              </a:spcBef>
              <a:spcAft>
                <a:spcPts val="0"/>
              </a:spcAft>
              <a:buNone/>
            </a:pPr>
            <a:endParaRPr lang="en-US" sz="2050" dirty="0">
              <a:solidFill>
                <a:schemeClr val="tx1"/>
              </a:solidFill>
            </a:endParaRPr>
          </a:p>
          <a:p>
            <a:pPr lvl="1">
              <a:lnSpc>
                <a:spcPct val="110000"/>
              </a:lnSpc>
              <a:spcBef>
                <a:spcPts val="0"/>
              </a:spcBef>
              <a:spcAft>
                <a:spcPts val="0"/>
              </a:spcAft>
            </a:pPr>
            <a:endParaRPr lang="en-US" sz="2050" dirty="0">
              <a:solidFill>
                <a:srgbClr val="C00000"/>
              </a:solidFill>
            </a:endParaRPr>
          </a:p>
        </p:txBody>
      </p:sp>
      <p:sp>
        <p:nvSpPr>
          <p:cNvPr id="5" name="Slide Number Placeholder 4">
            <a:extLst>
              <a:ext uri="{FF2B5EF4-FFF2-40B4-BE49-F238E27FC236}">
                <a16:creationId xmlns:a16="http://schemas.microsoft.com/office/drawing/2014/main" id="{44011BC5-54C3-4748-AF2B-5774B7C4F5C8}"/>
              </a:ext>
            </a:extLst>
          </p:cNvPr>
          <p:cNvSpPr>
            <a:spLocks noGrp="1"/>
          </p:cNvSpPr>
          <p:nvPr>
            <p:ph type="sldNum" sz="quarter" idx="10"/>
          </p:nvPr>
        </p:nvSpPr>
        <p:spPr/>
        <p:txBody>
          <a:bodyPr/>
          <a:lstStyle/>
          <a:p>
            <a:fld id="{BE67019E-6B59-9444-A8F8-0CFAB6B6981D}" type="slidenum">
              <a:rPr lang="en-US" smtClean="0"/>
              <a:pPr/>
              <a:t>30</a:t>
            </a:fld>
            <a:endParaRPr lang="en-US" dirty="0"/>
          </a:p>
        </p:txBody>
      </p:sp>
    </p:spTree>
    <p:custDataLst>
      <p:tags r:id="rId1"/>
    </p:custDataLst>
    <p:extLst>
      <p:ext uri="{BB962C8B-B14F-4D97-AF65-F5344CB8AC3E}">
        <p14:creationId xmlns:p14="http://schemas.microsoft.com/office/powerpoint/2010/main" val="12102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935E-F9B8-0B4A-A87D-3D8B46CF5D44}"/>
              </a:ext>
            </a:extLst>
          </p:cNvPr>
          <p:cNvSpPr>
            <a:spLocks noGrp="1"/>
          </p:cNvSpPr>
          <p:nvPr>
            <p:ph type="title"/>
          </p:nvPr>
        </p:nvSpPr>
        <p:spPr>
          <a:xfrm>
            <a:off x="366963" y="257434"/>
            <a:ext cx="8410073" cy="753467"/>
          </a:xfrm>
        </p:spPr>
        <p:txBody>
          <a:bodyPr>
            <a:normAutofit fontScale="90000"/>
          </a:bodyPr>
          <a:lstStyle/>
          <a:p>
            <a:r>
              <a:rPr lang="en-US" dirty="0"/>
              <a:t>Bitap Algorithm (cont’d.)</a:t>
            </a:r>
          </a:p>
        </p:txBody>
      </p:sp>
      <p:grpSp>
        <p:nvGrpSpPr>
          <p:cNvPr id="49" name="Group 48">
            <a:extLst>
              <a:ext uri="{FF2B5EF4-FFF2-40B4-BE49-F238E27FC236}">
                <a16:creationId xmlns:a16="http://schemas.microsoft.com/office/drawing/2014/main" id="{28674167-2A74-1748-8476-9A9AAFD8BB74}"/>
              </a:ext>
            </a:extLst>
          </p:cNvPr>
          <p:cNvGrpSpPr/>
          <p:nvPr/>
        </p:nvGrpSpPr>
        <p:grpSpPr>
          <a:xfrm>
            <a:off x="569625" y="1580184"/>
            <a:ext cx="8208030" cy="1626735"/>
            <a:chOff x="569625" y="1580184"/>
            <a:chExt cx="8208030" cy="1626735"/>
          </a:xfrm>
        </p:grpSpPr>
        <p:sp>
          <p:nvSpPr>
            <p:cNvPr id="13" name="Rounded Rectangle 12">
              <a:extLst>
                <a:ext uri="{FF2B5EF4-FFF2-40B4-BE49-F238E27FC236}">
                  <a16:creationId xmlns:a16="http://schemas.microsoft.com/office/drawing/2014/main" id="{7A1B90B2-0C09-3046-A9F8-D51D63220822}"/>
                </a:ext>
              </a:extLst>
            </p:cNvPr>
            <p:cNvSpPr/>
            <p:nvPr/>
          </p:nvSpPr>
          <p:spPr>
            <a:xfrm>
              <a:off x="1174911" y="2781696"/>
              <a:ext cx="1508328" cy="425223"/>
            </a:xfrm>
            <a:prstGeom prst="roundRect">
              <a:avLst/>
            </a:prstGeom>
            <a:solidFill>
              <a:srgbClr val="FD9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Rounded Rectangle 13">
              <a:extLst>
                <a:ext uri="{FF2B5EF4-FFF2-40B4-BE49-F238E27FC236}">
                  <a16:creationId xmlns:a16="http://schemas.microsoft.com/office/drawing/2014/main" id="{D8CF7C6B-582E-E742-8FF6-7F1052E60B09}"/>
                </a:ext>
              </a:extLst>
            </p:cNvPr>
            <p:cNvSpPr/>
            <p:nvPr/>
          </p:nvSpPr>
          <p:spPr>
            <a:xfrm>
              <a:off x="569625" y="1604911"/>
              <a:ext cx="4010449" cy="425223"/>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15" name="Straight Arrow Connector 14">
              <a:extLst>
                <a:ext uri="{FF2B5EF4-FFF2-40B4-BE49-F238E27FC236}">
                  <a16:creationId xmlns:a16="http://schemas.microsoft.com/office/drawing/2014/main" id="{134EAEB8-0FB4-D447-8F5F-B171B0F08962}"/>
                </a:ext>
              </a:extLst>
            </p:cNvPr>
            <p:cNvCxnSpPr>
              <a:cxnSpLocks/>
            </p:cNvCxnSpPr>
            <p:nvPr/>
          </p:nvCxnSpPr>
          <p:spPr>
            <a:xfrm>
              <a:off x="4523309" y="1817522"/>
              <a:ext cx="1928241" cy="0"/>
            </a:xfrm>
            <a:prstGeom prst="straightConnector1">
              <a:avLst/>
            </a:prstGeom>
            <a:ln w="28575">
              <a:solidFill>
                <a:srgbClr val="FD920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81393A58-2D1D-5D43-BFB5-66B0F61E8B50}"/>
                </a:ext>
              </a:extLst>
            </p:cNvPr>
            <p:cNvCxnSpPr>
              <a:cxnSpLocks/>
            </p:cNvCxnSpPr>
            <p:nvPr/>
          </p:nvCxnSpPr>
          <p:spPr>
            <a:xfrm flipV="1">
              <a:off x="2636836" y="1935977"/>
              <a:ext cx="3814714" cy="1073855"/>
            </a:xfrm>
            <a:prstGeom prst="bentConnector3">
              <a:avLst>
                <a:gd name="adj1" fmla="val 84187"/>
              </a:avLst>
            </a:prstGeom>
            <a:ln w="28575">
              <a:solidFill>
                <a:srgbClr val="FD9208"/>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E23F9EB-65C1-2140-A424-CBE7E5B7EF8D}"/>
                </a:ext>
              </a:extLst>
            </p:cNvPr>
            <p:cNvSpPr txBox="1"/>
            <p:nvPr/>
          </p:nvSpPr>
          <p:spPr>
            <a:xfrm>
              <a:off x="6452169" y="1580184"/>
              <a:ext cx="2325486" cy="707886"/>
            </a:xfrm>
            <a:prstGeom prst="rect">
              <a:avLst/>
            </a:prstGeom>
            <a:noFill/>
            <a:ln w="28575">
              <a:solidFill>
                <a:srgbClr val="FD9208"/>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Large number of iterations</a:t>
              </a:r>
            </a:p>
          </p:txBody>
        </p:sp>
      </p:grpSp>
      <p:sp>
        <p:nvSpPr>
          <p:cNvPr id="39" name="Content Placeholder 2">
            <a:extLst>
              <a:ext uri="{FF2B5EF4-FFF2-40B4-BE49-F238E27FC236}">
                <a16:creationId xmlns:a16="http://schemas.microsoft.com/office/drawing/2014/main" id="{1DCF6B51-238A-8844-9A7D-237545EEC90E}"/>
              </a:ext>
            </a:extLst>
          </p:cNvPr>
          <p:cNvSpPr>
            <a:spLocks noGrp="1"/>
          </p:cNvSpPr>
          <p:nvPr>
            <p:ph idx="1"/>
          </p:nvPr>
        </p:nvSpPr>
        <p:spPr>
          <a:xfrm>
            <a:off x="366963" y="1246909"/>
            <a:ext cx="8410073" cy="5001491"/>
          </a:xfrm>
        </p:spPr>
        <p:txBody>
          <a:bodyPr numCol="1">
            <a:noAutofit/>
          </a:bodyPr>
          <a:lstStyle/>
          <a:p>
            <a:pPr marL="342900" indent="-342900">
              <a:lnSpc>
                <a:spcPct val="100000"/>
              </a:lnSpc>
              <a:spcBef>
                <a:spcPts val="300"/>
              </a:spcBef>
              <a:spcAft>
                <a:spcPts val="300"/>
              </a:spcAft>
            </a:pPr>
            <a:r>
              <a:rPr lang="en-US" b="1" dirty="0">
                <a:solidFill>
                  <a:srgbClr val="00B050"/>
                </a:solidFill>
              </a:rPr>
              <a:t>Step </a:t>
            </a:r>
            <a:r>
              <a:rPr lang="en-US" b="1" dirty="0">
                <a:solidFill>
                  <a:srgbClr val="00B050"/>
                </a:solidFill>
                <a:latin typeface="Calibri" panose="020F0502020204030204" pitchFamily="34" charset="0"/>
              </a:rPr>
              <a:t>2:</a:t>
            </a:r>
            <a:r>
              <a:rPr lang="en-US" b="1" dirty="0">
                <a:solidFill>
                  <a:srgbClr val="00B050"/>
                </a:solidFill>
              </a:rPr>
              <a:t> Edit Distance Calculation</a:t>
            </a:r>
          </a:p>
          <a:p>
            <a:pPr marL="344488" indent="0">
              <a:lnSpc>
                <a:spcPct val="100000"/>
              </a:lnSpc>
              <a:spcBef>
                <a:spcPts val="300"/>
              </a:spcBef>
              <a:spcAft>
                <a:spcPts val="300"/>
              </a:spcAft>
              <a:buNone/>
            </a:pPr>
            <a:r>
              <a:rPr lang="en-US" dirty="0">
                <a:solidFill>
                  <a:prstClr val="black"/>
                </a:solidFill>
              </a:rPr>
              <a:t>For each character of the text (char):</a:t>
            </a:r>
          </a:p>
          <a:p>
            <a:pPr marL="344488" lvl="2" indent="0">
              <a:lnSpc>
                <a:spcPct val="100000"/>
              </a:lnSpc>
              <a:spcBef>
                <a:spcPts val="300"/>
              </a:spcBef>
              <a:spcAft>
                <a:spcPts val="300"/>
              </a:spcAft>
              <a:buNone/>
            </a:pPr>
            <a:r>
              <a:rPr lang="en-US" sz="2000" dirty="0">
                <a:solidFill>
                  <a:prstClr val="black"/>
                </a:solidFill>
              </a:rPr>
              <a:t>	Copy previous R bitvectors as </a:t>
            </a:r>
            <a:r>
              <a:rPr lang="en-US" sz="2000" dirty="0" err="1">
                <a:solidFill>
                  <a:prstClr val="black"/>
                </a:solidFill>
              </a:rPr>
              <a:t>oldR</a:t>
            </a:r>
            <a:endParaRPr lang="en-US" sz="2000" dirty="0">
              <a:solidFill>
                <a:prstClr val="black"/>
              </a:solidFill>
            </a:endParaRPr>
          </a:p>
          <a:p>
            <a:pPr marL="344488" lvl="2" indent="0">
              <a:lnSpc>
                <a:spcPct val="100000"/>
              </a:lnSpc>
              <a:spcBef>
                <a:spcPts val="300"/>
              </a:spcBef>
              <a:spcAft>
                <a:spcPts val="300"/>
              </a:spcAft>
              <a:buNone/>
            </a:pPr>
            <a:r>
              <a:rPr lang="en-US" sz="2000" dirty="0">
                <a:solidFill>
                  <a:prstClr val="black"/>
                </a:solidFill>
              </a:rPr>
              <a:t>	R[</a:t>
            </a:r>
            <a:r>
              <a:rPr lang="en-US" sz="2000" dirty="0">
                <a:solidFill>
                  <a:prstClr val="black"/>
                </a:solidFill>
                <a:latin typeface="Calibri" panose="020F0502020204030204" pitchFamily="34" charset="0"/>
              </a:rPr>
              <a:t>0</a:t>
            </a:r>
            <a:r>
              <a:rPr lang="en-US" sz="2000" dirty="0">
                <a:solidFill>
                  <a:prstClr val="black"/>
                </a:solidFill>
              </a:rPr>
              <a:t>] = (</a:t>
            </a:r>
            <a:r>
              <a:rPr lang="en-US" sz="2000" dirty="0" err="1">
                <a:solidFill>
                  <a:prstClr val="black"/>
                </a:solidFill>
              </a:rPr>
              <a:t>oldR</a:t>
            </a:r>
            <a:r>
              <a:rPr lang="en-US" sz="2000" dirty="0">
                <a:solidFill>
                  <a:prstClr val="black"/>
                </a:solidFill>
              </a:rPr>
              <a:t>[</a:t>
            </a:r>
            <a:r>
              <a:rPr lang="en-US" sz="2000" dirty="0">
                <a:solidFill>
                  <a:prstClr val="black"/>
                </a:solidFill>
                <a:latin typeface="Calibri" panose="020F0502020204030204" pitchFamily="34" charset="0"/>
              </a:rPr>
              <a:t>0</a:t>
            </a:r>
            <a:r>
              <a:rPr lang="en-US" sz="2000" dirty="0">
                <a:solidFill>
                  <a:prstClr val="black"/>
                </a:solidFill>
              </a:rPr>
              <a:t>] &lt;&lt; </a:t>
            </a:r>
            <a:r>
              <a:rPr lang="en-US" sz="2000" dirty="0">
                <a:solidFill>
                  <a:prstClr val="black"/>
                </a:solidFill>
                <a:latin typeface="Calibri" panose="020F0502020204030204" pitchFamily="34" charset="0"/>
              </a:rPr>
              <a:t>1</a:t>
            </a:r>
            <a:r>
              <a:rPr lang="en-US" sz="2000" dirty="0">
                <a:solidFill>
                  <a:prstClr val="black"/>
                </a:solidFill>
              </a:rPr>
              <a:t>) | PM [char]</a:t>
            </a:r>
          </a:p>
          <a:p>
            <a:pPr marL="344488" lvl="2" indent="0">
              <a:lnSpc>
                <a:spcPct val="100000"/>
              </a:lnSpc>
              <a:spcBef>
                <a:spcPts val="300"/>
              </a:spcBef>
              <a:spcAft>
                <a:spcPts val="300"/>
              </a:spcAft>
              <a:buNone/>
            </a:pPr>
            <a:r>
              <a:rPr lang="en-US" sz="2000" dirty="0">
                <a:solidFill>
                  <a:prstClr val="black"/>
                </a:solidFill>
              </a:rPr>
              <a:t>	For d = </a:t>
            </a:r>
            <a:r>
              <a:rPr lang="en-US" sz="2000" dirty="0">
                <a:solidFill>
                  <a:prstClr val="black"/>
                </a:solidFill>
                <a:latin typeface="Calibri" panose="020F0502020204030204" pitchFamily="34" charset="0"/>
              </a:rPr>
              <a:t>1</a:t>
            </a:r>
            <a:r>
              <a:rPr lang="en-US" sz="2000" dirty="0">
                <a:solidFill>
                  <a:prstClr val="black"/>
                </a:solidFill>
              </a:rPr>
              <a:t>…k:</a:t>
            </a:r>
          </a:p>
          <a:p>
            <a:pPr marL="344488" lvl="2" indent="0">
              <a:lnSpc>
                <a:spcPct val="100000"/>
              </a:lnSpc>
              <a:spcBef>
                <a:spcPts val="300"/>
              </a:spcBef>
              <a:spcAft>
                <a:spcPts val="300"/>
              </a:spcAft>
              <a:buNone/>
            </a:pPr>
            <a:r>
              <a:rPr lang="en-US" sz="2000" dirty="0">
                <a:solidFill>
                  <a:prstClr val="black"/>
                </a:solidFill>
              </a:rPr>
              <a:t>		deletion          = </a:t>
            </a:r>
            <a:r>
              <a:rPr lang="en-US" sz="2000" dirty="0" err="1">
                <a:solidFill>
                  <a:prstClr val="black"/>
                </a:solidFill>
              </a:rPr>
              <a:t>oldR</a:t>
            </a:r>
            <a:r>
              <a:rPr lang="en-US" sz="2000" dirty="0">
                <a:solidFill>
                  <a:prstClr val="black"/>
                </a:solidFill>
              </a:rPr>
              <a:t>[d</a:t>
            </a:r>
            <a:r>
              <a:rPr lang="en-US" sz="2000" dirty="0">
                <a:solidFill>
                  <a:prstClr val="black"/>
                </a:solidFill>
                <a:latin typeface="Calibri" panose="020F0502020204030204" pitchFamily="34" charset="0"/>
              </a:rPr>
              <a:t>-1</a:t>
            </a:r>
            <a:r>
              <a:rPr lang="en-US" sz="2000" dirty="0">
                <a:solidFill>
                  <a:prstClr val="black"/>
                </a:solidFill>
              </a:rPr>
              <a:t>]</a:t>
            </a:r>
          </a:p>
          <a:p>
            <a:pPr marL="344488" lvl="2" indent="0">
              <a:lnSpc>
                <a:spcPct val="100000"/>
              </a:lnSpc>
              <a:spcBef>
                <a:spcPts val="300"/>
              </a:spcBef>
              <a:spcAft>
                <a:spcPts val="300"/>
              </a:spcAft>
              <a:buNone/>
            </a:pPr>
            <a:r>
              <a:rPr lang="en-US" sz="2000" dirty="0">
                <a:solidFill>
                  <a:prstClr val="black"/>
                </a:solidFill>
              </a:rPr>
              <a:t>		substitution  = </a:t>
            </a:r>
            <a:r>
              <a:rPr lang="en-US" sz="2000" dirty="0" err="1">
                <a:solidFill>
                  <a:prstClr val="black"/>
                </a:solidFill>
              </a:rPr>
              <a:t>oldR</a:t>
            </a:r>
            <a:r>
              <a:rPr lang="en-US" sz="2000" dirty="0">
                <a:solidFill>
                  <a:prstClr val="black"/>
                </a:solidFill>
              </a:rPr>
              <a:t>[d</a:t>
            </a:r>
            <a:r>
              <a:rPr lang="en-US" sz="2000" dirty="0">
                <a:solidFill>
                  <a:prstClr val="black"/>
                </a:solidFill>
                <a:latin typeface="Calibri" panose="020F0502020204030204" pitchFamily="34" charset="0"/>
              </a:rPr>
              <a:t>-1</a:t>
            </a:r>
            <a:r>
              <a:rPr lang="en-US" sz="2000" dirty="0">
                <a:solidFill>
                  <a:prstClr val="black"/>
                </a:solidFill>
              </a:rPr>
              <a:t>] &lt;&lt; </a:t>
            </a:r>
            <a:r>
              <a:rPr lang="en-US" sz="2000" dirty="0">
                <a:solidFill>
                  <a:prstClr val="black"/>
                </a:solidFill>
                <a:latin typeface="Calibri" panose="020F0502020204030204" pitchFamily="34" charset="0"/>
              </a:rPr>
              <a:t>1</a:t>
            </a:r>
          </a:p>
          <a:p>
            <a:pPr marL="344488" lvl="2" indent="0">
              <a:lnSpc>
                <a:spcPct val="100000"/>
              </a:lnSpc>
              <a:spcBef>
                <a:spcPts val="300"/>
              </a:spcBef>
              <a:spcAft>
                <a:spcPts val="300"/>
              </a:spcAft>
              <a:buNone/>
            </a:pPr>
            <a:r>
              <a:rPr lang="en-US" sz="2000" dirty="0">
                <a:solidFill>
                  <a:prstClr val="black"/>
                </a:solidFill>
              </a:rPr>
              <a:t>		insertion         = R[d</a:t>
            </a:r>
            <a:r>
              <a:rPr lang="en-US" sz="2000" dirty="0">
                <a:solidFill>
                  <a:prstClr val="black"/>
                </a:solidFill>
                <a:latin typeface="Calibri" panose="020F0502020204030204" pitchFamily="34" charset="0"/>
              </a:rPr>
              <a:t>-1</a:t>
            </a:r>
            <a:r>
              <a:rPr lang="en-US" sz="2000" dirty="0">
                <a:solidFill>
                  <a:prstClr val="black"/>
                </a:solidFill>
              </a:rPr>
              <a:t>] &lt;&lt; </a:t>
            </a:r>
            <a:r>
              <a:rPr lang="en-US" sz="2000" dirty="0">
                <a:solidFill>
                  <a:prstClr val="black"/>
                </a:solidFill>
                <a:latin typeface="Calibri" panose="020F0502020204030204" pitchFamily="34" charset="0"/>
              </a:rPr>
              <a:t>1</a:t>
            </a:r>
          </a:p>
          <a:p>
            <a:pPr marL="344488" lvl="2" indent="0">
              <a:lnSpc>
                <a:spcPct val="100000"/>
              </a:lnSpc>
              <a:spcBef>
                <a:spcPts val="300"/>
              </a:spcBef>
              <a:spcAft>
                <a:spcPts val="300"/>
              </a:spcAft>
              <a:buNone/>
            </a:pPr>
            <a:r>
              <a:rPr lang="en-US" sz="2000" dirty="0">
                <a:solidFill>
                  <a:prstClr val="black"/>
                </a:solidFill>
              </a:rPr>
              <a:t>		match              = (</a:t>
            </a:r>
            <a:r>
              <a:rPr lang="en-US" sz="2000" dirty="0" err="1">
                <a:solidFill>
                  <a:prstClr val="black"/>
                </a:solidFill>
              </a:rPr>
              <a:t>oldR</a:t>
            </a:r>
            <a:r>
              <a:rPr lang="en-US" sz="2000" dirty="0">
                <a:solidFill>
                  <a:prstClr val="black"/>
                </a:solidFill>
              </a:rPr>
              <a:t>[d] &lt;&lt; </a:t>
            </a:r>
            <a:r>
              <a:rPr lang="en-US" sz="2000" dirty="0">
                <a:solidFill>
                  <a:prstClr val="black"/>
                </a:solidFill>
                <a:latin typeface="Calibri" panose="020F0502020204030204" pitchFamily="34" charset="0"/>
              </a:rPr>
              <a:t>1</a:t>
            </a:r>
            <a:r>
              <a:rPr lang="en-US" sz="2000" dirty="0">
                <a:solidFill>
                  <a:prstClr val="black"/>
                </a:solidFill>
              </a:rPr>
              <a:t>) | PM [char]</a:t>
            </a:r>
          </a:p>
          <a:p>
            <a:pPr marL="344488" lvl="2" indent="0">
              <a:lnSpc>
                <a:spcPct val="100000"/>
              </a:lnSpc>
              <a:spcBef>
                <a:spcPts val="300"/>
              </a:spcBef>
              <a:spcAft>
                <a:spcPts val="300"/>
              </a:spcAft>
              <a:buNone/>
            </a:pPr>
            <a:r>
              <a:rPr lang="en-US" sz="2000" dirty="0">
                <a:solidFill>
                  <a:prstClr val="black"/>
                </a:solidFill>
              </a:rPr>
              <a:t>		R[d] = deletion &amp; mismatch &amp; insertion &amp; match</a:t>
            </a:r>
          </a:p>
          <a:p>
            <a:pPr marL="344488" lvl="2" indent="0">
              <a:lnSpc>
                <a:spcPct val="100000"/>
              </a:lnSpc>
              <a:spcBef>
                <a:spcPts val="300"/>
              </a:spcBef>
              <a:spcAft>
                <a:spcPts val="300"/>
              </a:spcAft>
              <a:buNone/>
            </a:pPr>
            <a:r>
              <a:rPr lang="en-US" sz="2000" dirty="0">
                <a:solidFill>
                  <a:prstClr val="black"/>
                </a:solidFill>
              </a:rPr>
              <a:t>		Check MSB of R[d]:</a:t>
            </a:r>
          </a:p>
          <a:p>
            <a:pPr marL="344488" lvl="2" indent="0">
              <a:lnSpc>
                <a:spcPct val="100000"/>
              </a:lnSpc>
              <a:spcBef>
                <a:spcPts val="300"/>
              </a:spcBef>
              <a:spcAft>
                <a:spcPts val="300"/>
              </a:spcAft>
              <a:buNone/>
            </a:pPr>
            <a:r>
              <a:rPr lang="en-US" sz="2000" dirty="0">
                <a:solidFill>
                  <a:prstClr val="black"/>
                </a:solidFill>
              </a:rPr>
              <a:t>			If </a:t>
            </a:r>
            <a:r>
              <a:rPr lang="en-US" sz="2000" dirty="0">
                <a:solidFill>
                  <a:prstClr val="black"/>
                </a:solidFill>
                <a:latin typeface="Calibri" panose="020F0502020204030204" pitchFamily="34" charset="0"/>
                <a:ea typeface="Linux Libertine O" panose="02000503000000000000" pitchFamily="2" charset="0"/>
              </a:rPr>
              <a:t>1</a:t>
            </a:r>
            <a:r>
              <a:rPr lang="en-US" sz="2000" dirty="0">
                <a:solidFill>
                  <a:prstClr val="black"/>
                </a:solidFill>
              </a:rPr>
              <a:t>, no match. </a:t>
            </a:r>
          </a:p>
          <a:p>
            <a:pPr marL="344488" lvl="2" indent="0">
              <a:lnSpc>
                <a:spcPct val="100000"/>
              </a:lnSpc>
              <a:spcBef>
                <a:spcPts val="300"/>
              </a:spcBef>
              <a:spcAft>
                <a:spcPts val="300"/>
              </a:spcAft>
              <a:buNone/>
            </a:pPr>
            <a:r>
              <a:rPr lang="en-US" sz="2000" dirty="0">
                <a:solidFill>
                  <a:prstClr val="black"/>
                </a:solidFill>
              </a:rPr>
              <a:t>			If </a:t>
            </a:r>
            <a:r>
              <a:rPr lang="en-US" sz="2000" dirty="0">
                <a:solidFill>
                  <a:prstClr val="black"/>
                </a:solidFill>
                <a:latin typeface="Calibri" panose="020F0502020204030204" pitchFamily="34" charset="0"/>
                <a:ea typeface="Linux Libertine O" panose="02000503000000000000" pitchFamily="2" charset="0"/>
              </a:rPr>
              <a:t>0</a:t>
            </a:r>
            <a:r>
              <a:rPr lang="en-US" sz="2000" dirty="0">
                <a:solidFill>
                  <a:prstClr val="black"/>
                </a:solidFill>
              </a:rPr>
              <a:t>, match with </a:t>
            </a:r>
            <a:r>
              <a:rPr lang="en-US" sz="2000" i="1" dirty="0">
                <a:solidFill>
                  <a:prstClr val="black"/>
                </a:solidFill>
              </a:rPr>
              <a:t>d</a:t>
            </a:r>
            <a:r>
              <a:rPr lang="en-US" sz="2000" dirty="0">
                <a:solidFill>
                  <a:prstClr val="black"/>
                </a:solidFill>
              </a:rPr>
              <a:t> many errors.</a:t>
            </a:r>
          </a:p>
          <a:p>
            <a:pPr marL="0" indent="0">
              <a:lnSpc>
                <a:spcPct val="100000"/>
              </a:lnSpc>
              <a:spcBef>
                <a:spcPts val="300"/>
              </a:spcBef>
              <a:spcAft>
                <a:spcPts val="300"/>
              </a:spcAft>
              <a:buNone/>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6075" indent="0">
              <a:lnSpc>
                <a:spcPct val="100000"/>
              </a:lnSpc>
              <a:spcBef>
                <a:spcPts val="300"/>
              </a:spcBef>
              <a:spcAft>
                <a:spcPts val="300"/>
              </a:spcAft>
              <a:buNone/>
            </a:pPr>
            <a:endParaRPr lang="en-US" dirty="0">
              <a:solidFill>
                <a:prstClr val="black"/>
              </a:solidFill>
            </a:endParaRPr>
          </a:p>
        </p:txBody>
      </p:sp>
      <p:sp>
        <p:nvSpPr>
          <p:cNvPr id="66" name="Slide Number Placeholder 65">
            <a:extLst>
              <a:ext uri="{FF2B5EF4-FFF2-40B4-BE49-F238E27FC236}">
                <a16:creationId xmlns:a16="http://schemas.microsoft.com/office/drawing/2014/main" id="{D9F9BE8D-E946-994F-BD78-A3CA9F500402}"/>
              </a:ext>
            </a:extLst>
          </p:cNvPr>
          <p:cNvSpPr>
            <a:spLocks noGrp="1"/>
          </p:cNvSpPr>
          <p:nvPr>
            <p:ph type="sldNum" sz="quarter" idx="10"/>
          </p:nvPr>
        </p:nvSpPr>
        <p:spPr/>
        <p:txBody>
          <a:bodyPr/>
          <a:lstStyle/>
          <a:p>
            <a:fld id="{BE67019E-6B59-9444-A8F8-0CFAB6B6981D}" type="slidenum">
              <a:rPr lang="en-US" smtClean="0"/>
              <a:pPr/>
              <a:t>31</a:t>
            </a:fld>
            <a:endParaRPr lang="en-US" dirty="0"/>
          </a:p>
        </p:txBody>
      </p:sp>
    </p:spTree>
    <p:extLst>
      <p:ext uri="{BB962C8B-B14F-4D97-AF65-F5344CB8AC3E}">
        <p14:creationId xmlns:p14="http://schemas.microsoft.com/office/powerpoint/2010/main" val="3665862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8731D3C-E633-8249-A9A2-2161CF919A98}"/>
              </a:ext>
            </a:extLst>
          </p:cNvPr>
          <p:cNvSpPr/>
          <p:nvPr/>
        </p:nvSpPr>
        <p:spPr>
          <a:xfrm>
            <a:off x="3532808" y="4340788"/>
            <a:ext cx="1684649" cy="362197"/>
          </a:xfrm>
          <a:prstGeom prst="roundRect">
            <a:avLst>
              <a:gd name="adj" fmla="val 925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pitchFamily="34" charset="0"/>
            </a:endParaRPr>
          </a:p>
        </p:txBody>
      </p:sp>
      <p:sp>
        <p:nvSpPr>
          <p:cNvPr id="12" name="Rounded Rectangle 11">
            <a:extLst>
              <a:ext uri="{FF2B5EF4-FFF2-40B4-BE49-F238E27FC236}">
                <a16:creationId xmlns:a16="http://schemas.microsoft.com/office/drawing/2014/main" id="{EE34486A-779C-6043-B996-1EAFCFCF2286}"/>
              </a:ext>
            </a:extLst>
          </p:cNvPr>
          <p:cNvSpPr/>
          <p:nvPr/>
        </p:nvSpPr>
        <p:spPr>
          <a:xfrm>
            <a:off x="3532810" y="3929725"/>
            <a:ext cx="1400932" cy="381916"/>
          </a:xfrm>
          <a:prstGeom prst="roundRect">
            <a:avLst>
              <a:gd name="adj" fmla="val 925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pitchFamily="34" charset="0"/>
            </a:endParaRPr>
          </a:p>
        </p:txBody>
      </p:sp>
      <p:sp>
        <p:nvSpPr>
          <p:cNvPr id="11" name="Rounded Rectangle 10">
            <a:extLst>
              <a:ext uri="{FF2B5EF4-FFF2-40B4-BE49-F238E27FC236}">
                <a16:creationId xmlns:a16="http://schemas.microsoft.com/office/drawing/2014/main" id="{F46A0958-E4AE-194B-8FDB-686F19594E7B}"/>
              </a:ext>
            </a:extLst>
          </p:cNvPr>
          <p:cNvSpPr/>
          <p:nvPr/>
        </p:nvSpPr>
        <p:spPr>
          <a:xfrm>
            <a:off x="1225899" y="2780049"/>
            <a:ext cx="1406769" cy="381916"/>
          </a:xfrm>
          <a:prstGeom prst="roundRect">
            <a:avLst>
              <a:gd name="adj" fmla="val 9258"/>
            </a:avLst>
          </a:prstGeom>
          <a:solidFill>
            <a:srgbClr val="92D050">
              <a:alpha val="45000"/>
            </a:srgbClr>
          </a:solidFill>
          <a:ln>
            <a:solidFill>
              <a:srgbClr val="92D05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pitchFamily="34" charset="0"/>
            </a:endParaRPr>
          </a:p>
        </p:txBody>
      </p:sp>
      <p:sp>
        <p:nvSpPr>
          <p:cNvPr id="10" name="Rounded Rectangle 9">
            <a:extLst>
              <a:ext uri="{FF2B5EF4-FFF2-40B4-BE49-F238E27FC236}">
                <a16:creationId xmlns:a16="http://schemas.microsoft.com/office/drawing/2014/main" id="{DEE13B0F-436B-E940-A2FC-BA7EEC6B9E45}"/>
              </a:ext>
            </a:extLst>
          </p:cNvPr>
          <p:cNvSpPr/>
          <p:nvPr/>
        </p:nvSpPr>
        <p:spPr>
          <a:xfrm>
            <a:off x="1225899" y="2019641"/>
            <a:ext cx="3707842" cy="381916"/>
          </a:xfrm>
          <a:prstGeom prst="roundRect">
            <a:avLst>
              <a:gd name="adj" fmla="val 9258"/>
            </a:avLst>
          </a:prstGeom>
          <a:solidFill>
            <a:srgbClr val="92D050">
              <a:alpha val="45000"/>
            </a:srgbClr>
          </a:solidFill>
          <a:ln>
            <a:solidFill>
              <a:srgbClr val="92D05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pitchFamily="34" charset="0"/>
            </a:endParaRPr>
          </a:p>
        </p:txBody>
      </p:sp>
      <p:sp>
        <p:nvSpPr>
          <p:cNvPr id="9" name="Rounded Rectangle 8">
            <a:extLst>
              <a:ext uri="{FF2B5EF4-FFF2-40B4-BE49-F238E27FC236}">
                <a16:creationId xmlns:a16="http://schemas.microsoft.com/office/drawing/2014/main" id="{F1CB9C43-CE68-3D47-B6D7-5C0192C453D2}"/>
              </a:ext>
            </a:extLst>
          </p:cNvPr>
          <p:cNvSpPr/>
          <p:nvPr/>
        </p:nvSpPr>
        <p:spPr>
          <a:xfrm>
            <a:off x="3532809" y="3174289"/>
            <a:ext cx="1684647" cy="774714"/>
          </a:xfrm>
          <a:prstGeom prst="roundRect">
            <a:avLst>
              <a:gd name="adj" fmla="val 284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7F90935E-F9B8-0B4A-A87D-3D8B46CF5D44}"/>
              </a:ext>
            </a:extLst>
          </p:cNvPr>
          <p:cNvSpPr>
            <a:spLocks noGrp="1"/>
          </p:cNvSpPr>
          <p:nvPr>
            <p:ph type="title"/>
          </p:nvPr>
        </p:nvSpPr>
        <p:spPr>
          <a:xfrm>
            <a:off x="366963" y="257434"/>
            <a:ext cx="8410073" cy="753467"/>
          </a:xfrm>
        </p:spPr>
        <p:txBody>
          <a:bodyPr>
            <a:normAutofit fontScale="90000"/>
          </a:bodyPr>
          <a:lstStyle/>
          <a:p>
            <a:r>
              <a:rPr lang="en-US" dirty="0"/>
              <a:t>Bitap Algorithm (cont’d.)</a:t>
            </a:r>
          </a:p>
        </p:txBody>
      </p:sp>
      <p:grpSp>
        <p:nvGrpSpPr>
          <p:cNvPr id="61" name="Group 60">
            <a:extLst>
              <a:ext uri="{FF2B5EF4-FFF2-40B4-BE49-F238E27FC236}">
                <a16:creationId xmlns:a16="http://schemas.microsoft.com/office/drawing/2014/main" id="{7C8890E8-2733-A842-8F80-CD03F2341F16}"/>
              </a:ext>
            </a:extLst>
          </p:cNvPr>
          <p:cNvGrpSpPr/>
          <p:nvPr/>
        </p:nvGrpSpPr>
        <p:grpSpPr>
          <a:xfrm>
            <a:off x="3532807" y="2944795"/>
            <a:ext cx="5511440" cy="1787979"/>
            <a:chOff x="3532807" y="2944795"/>
            <a:chExt cx="5511440" cy="1787979"/>
          </a:xfrm>
        </p:grpSpPr>
        <p:sp>
          <p:nvSpPr>
            <p:cNvPr id="62" name="Rounded Rectangle 61">
              <a:extLst>
                <a:ext uri="{FF2B5EF4-FFF2-40B4-BE49-F238E27FC236}">
                  <a16:creationId xmlns:a16="http://schemas.microsoft.com/office/drawing/2014/main" id="{A70AF514-EAEF-7048-AAA5-93892C926C8E}"/>
                </a:ext>
              </a:extLst>
            </p:cNvPr>
            <p:cNvSpPr/>
            <p:nvPr/>
          </p:nvSpPr>
          <p:spPr>
            <a:xfrm>
              <a:off x="3532807" y="3103187"/>
              <a:ext cx="1684651" cy="1629587"/>
            </a:xfrm>
            <a:prstGeom prst="roundRect">
              <a:avLst>
                <a:gd name="adj" fmla="val 164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pitchFamily="34" charset="0"/>
              </a:endParaRPr>
            </a:p>
          </p:txBody>
        </p:sp>
        <p:cxnSp>
          <p:nvCxnSpPr>
            <p:cNvPr id="63" name="Straight Arrow Connector 62">
              <a:extLst>
                <a:ext uri="{FF2B5EF4-FFF2-40B4-BE49-F238E27FC236}">
                  <a16:creationId xmlns:a16="http://schemas.microsoft.com/office/drawing/2014/main" id="{8D6EEC96-C52C-0C4E-AC25-FEF66B64F673}"/>
                </a:ext>
              </a:extLst>
            </p:cNvPr>
            <p:cNvCxnSpPr>
              <a:cxnSpLocks/>
            </p:cNvCxnSpPr>
            <p:nvPr/>
          </p:nvCxnSpPr>
          <p:spPr>
            <a:xfrm>
              <a:off x="5194454" y="3857170"/>
              <a:ext cx="1518907"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8F8E145-BE2C-DA4D-BBD2-43D9B9C4B919}"/>
                </a:ext>
              </a:extLst>
            </p:cNvPr>
            <p:cNvSpPr txBox="1"/>
            <p:nvPr/>
          </p:nvSpPr>
          <p:spPr>
            <a:xfrm>
              <a:off x="6707528" y="2944795"/>
              <a:ext cx="2336719" cy="1323439"/>
            </a:xfrm>
            <a:prstGeom prst="rect">
              <a:avLst/>
            </a:prstGeom>
            <a:noFill/>
            <a:ln w="28575">
              <a:solidFill>
                <a:srgbClr val="92D05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Data dependency between iterations (i.e., no parallelization)</a:t>
              </a:r>
            </a:p>
          </p:txBody>
        </p:sp>
      </p:grpSp>
      <p:sp>
        <p:nvSpPr>
          <p:cNvPr id="39" name="Content Placeholder 2">
            <a:extLst>
              <a:ext uri="{FF2B5EF4-FFF2-40B4-BE49-F238E27FC236}">
                <a16:creationId xmlns:a16="http://schemas.microsoft.com/office/drawing/2014/main" id="{1DCF6B51-238A-8844-9A7D-237545EEC90E}"/>
              </a:ext>
            </a:extLst>
          </p:cNvPr>
          <p:cNvSpPr>
            <a:spLocks noGrp="1"/>
          </p:cNvSpPr>
          <p:nvPr>
            <p:ph idx="1"/>
          </p:nvPr>
        </p:nvSpPr>
        <p:spPr>
          <a:xfrm>
            <a:off x="366963" y="1246909"/>
            <a:ext cx="8410073" cy="5001491"/>
          </a:xfrm>
        </p:spPr>
        <p:txBody>
          <a:bodyPr numCol="1">
            <a:noAutofit/>
          </a:bodyPr>
          <a:lstStyle/>
          <a:p>
            <a:pPr marL="342900" indent="-342900">
              <a:lnSpc>
                <a:spcPct val="100000"/>
              </a:lnSpc>
              <a:spcBef>
                <a:spcPts val="300"/>
              </a:spcBef>
              <a:spcAft>
                <a:spcPts val="300"/>
              </a:spcAft>
            </a:pPr>
            <a:r>
              <a:rPr lang="en-US" b="1" dirty="0">
                <a:solidFill>
                  <a:srgbClr val="00B050"/>
                </a:solidFill>
              </a:rPr>
              <a:t>Step </a:t>
            </a:r>
            <a:r>
              <a:rPr lang="en-US" b="1" dirty="0">
                <a:solidFill>
                  <a:srgbClr val="00B050"/>
                </a:solidFill>
                <a:latin typeface="Calibri" panose="020F0502020204030204" pitchFamily="34" charset="0"/>
              </a:rPr>
              <a:t>2:</a:t>
            </a:r>
            <a:r>
              <a:rPr lang="en-US" b="1" dirty="0">
                <a:solidFill>
                  <a:srgbClr val="00B050"/>
                </a:solidFill>
              </a:rPr>
              <a:t> Edit Distance Calculation</a:t>
            </a:r>
          </a:p>
          <a:p>
            <a:pPr marL="344488" indent="0">
              <a:lnSpc>
                <a:spcPct val="100000"/>
              </a:lnSpc>
              <a:spcBef>
                <a:spcPts val="300"/>
              </a:spcBef>
              <a:spcAft>
                <a:spcPts val="300"/>
              </a:spcAft>
              <a:buNone/>
            </a:pPr>
            <a:r>
              <a:rPr lang="en-US" dirty="0">
                <a:solidFill>
                  <a:prstClr val="black"/>
                </a:solidFill>
              </a:rPr>
              <a:t>For each character of the text (char):</a:t>
            </a:r>
          </a:p>
          <a:p>
            <a:pPr marL="344488" lvl="2" indent="0">
              <a:lnSpc>
                <a:spcPct val="100000"/>
              </a:lnSpc>
              <a:spcBef>
                <a:spcPts val="300"/>
              </a:spcBef>
              <a:spcAft>
                <a:spcPts val="300"/>
              </a:spcAft>
              <a:buNone/>
            </a:pPr>
            <a:r>
              <a:rPr lang="en-US" sz="2000" dirty="0">
                <a:solidFill>
                  <a:prstClr val="black"/>
                </a:solidFill>
              </a:rPr>
              <a:t>	Copy previous R bitvectors as </a:t>
            </a:r>
            <a:r>
              <a:rPr lang="en-US" sz="2000" dirty="0" err="1">
                <a:solidFill>
                  <a:prstClr val="black"/>
                </a:solidFill>
              </a:rPr>
              <a:t>oldR</a:t>
            </a:r>
            <a:endParaRPr lang="en-US" sz="2000" dirty="0">
              <a:solidFill>
                <a:prstClr val="black"/>
              </a:solidFill>
            </a:endParaRPr>
          </a:p>
          <a:p>
            <a:pPr marL="344488" lvl="2" indent="0">
              <a:lnSpc>
                <a:spcPct val="100000"/>
              </a:lnSpc>
              <a:spcBef>
                <a:spcPts val="300"/>
              </a:spcBef>
              <a:spcAft>
                <a:spcPts val="300"/>
              </a:spcAft>
              <a:buNone/>
            </a:pPr>
            <a:r>
              <a:rPr lang="en-US" sz="2000" dirty="0">
                <a:solidFill>
                  <a:prstClr val="black"/>
                </a:solidFill>
              </a:rPr>
              <a:t>	R[</a:t>
            </a:r>
            <a:r>
              <a:rPr lang="en-US" sz="2000" dirty="0">
                <a:solidFill>
                  <a:prstClr val="black"/>
                </a:solidFill>
                <a:latin typeface="Calibri" panose="020F0502020204030204" pitchFamily="34" charset="0"/>
              </a:rPr>
              <a:t>0</a:t>
            </a:r>
            <a:r>
              <a:rPr lang="en-US" sz="2000" dirty="0">
                <a:solidFill>
                  <a:prstClr val="black"/>
                </a:solidFill>
              </a:rPr>
              <a:t>] = (</a:t>
            </a:r>
            <a:r>
              <a:rPr lang="en-US" sz="2000" dirty="0" err="1">
                <a:solidFill>
                  <a:prstClr val="black"/>
                </a:solidFill>
              </a:rPr>
              <a:t>oldR</a:t>
            </a:r>
            <a:r>
              <a:rPr lang="en-US" sz="2000" dirty="0">
                <a:solidFill>
                  <a:prstClr val="black"/>
                </a:solidFill>
              </a:rPr>
              <a:t>[</a:t>
            </a:r>
            <a:r>
              <a:rPr lang="en-US" sz="2000" dirty="0">
                <a:solidFill>
                  <a:prstClr val="black"/>
                </a:solidFill>
                <a:latin typeface="Calibri" panose="020F0502020204030204" pitchFamily="34" charset="0"/>
              </a:rPr>
              <a:t>0</a:t>
            </a:r>
            <a:r>
              <a:rPr lang="en-US" sz="2000" dirty="0">
                <a:solidFill>
                  <a:prstClr val="black"/>
                </a:solidFill>
              </a:rPr>
              <a:t>] &lt;&lt; </a:t>
            </a:r>
            <a:r>
              <a:rPr lang="en-US" sz="2000" dirty="0">
                <a:solidFill>
                  <a:prstClr val="black"/>
                </a:solidFill>
                <a:latin typeface="Calibri" panose="020F0502020204030204" pitchFamily="34" charset="0"/>
              </a:rPr>
              <a:t>1</a:t>
            </a:r>
            <a:r>
              <a:rPr lang="en-US" sz="2000" dirty="0">
                <a:solidFill>
                  <a:prstClr val="black"/>
                </a:solidFill>
              </a:rPr>
              <a:t>) | PM [char]</a:t>
            </a:r>
          </a:p>
          <a:p>
            <a:pPr marL="344488" lvl="2" indent="0">
              <a:lnSpc>
                <a:spcPct val="100000"/>
              </a:lnSpc>
              <a:spcBef>
                <a:spcPts val="300"/>
              </a:spcBef>
              <a:spcAft>
                <a:spcPts val="300"/>
              </a:spcAft>
              <a:buNone/>
            </a:pPr>
            <a:r>
              <a:rPr lang="en-US" sz="2000" dirty="0">
                <a:solidFill>
                  <a:prstClr val="black"/>
                </a:solidFill>
              </a:rPr>
              <a:t>	For d = </a:t>
            </a:r>
            <a:r>
              <a:rPr lang="en-US" sz="2000" dirty="0">
                <a:solidFill>
                  <a:prstClr val="black"/>
                </a:solidFill>
                <a:latin typeface="Calibri" panose="020F0502020204030204" pitchFamily="34" charset="0"/>
              </a:rPr>
              <a:t>1</a:t>
            </a:r>
            <a:r>
              <a:rPr lang="en-US" sz="2000" dirty="0">
                <a:solidFill>
                  <a:prstClr val="black"/>
                </a:solidFill>
              </a:rPr>
              <a:t>…k:</a:t>
            </a:r>
          </a:p>
          <a:p>
            <a:pPr marL="344488" lvl="2" indent="0">
              <a:lnSpc>
                <a:spcPct val="100000"/>
              </a:lnSpc>
              <a:spcBef>
                <a:spcPts val="300"/>
              </a:spcBef>
              <a:spcAft>
                <a:spcPts val="300"/>
              </a:spcAft>
              <a:buNone/>
            </a:pPr>
            <a:r>
              <a:rPr lang="en-US" sz="2000" dirty="0">
                <a:solidFill>
                  <a:prstClr val="black"/>
                </a:solidFill>
              </a:rPr>
              <a:t>		deletion          = </a:t>
            </a:r>
            <a:r>
              <a:rPr lang="en-US" sz="2000" dirty="0" err="1">
                <a:solidFill>
                  <a:prstClr val="black"/>
                </a:solidFill>
              </a:rPr>
              <a:t>oldR</a:t>
            </a:r>
            <a:r>
              <a:rPr lang="en-US" sz="2000" dirty="0">
                <a:solidFill>
                  <a:prstClr val="black"/>
                </a:solidFill>
              </a:rPr>
              <a:t>[d</a:t>
            </a:r>
            <a:r>
              <a:rPr lang="en-US" sz="2000" dirty="0">
                <a:solidFill>
                  <a:prstClr val="black"/>
                </a:solidFill>
                <a:latin typeface="Calibri" panose="020F0502020204030204" pitchFamily="34" charset="0"/>
              </a:rPr>
              <a:t>-1</a:t>
            </a:r>
            <a:r>
              <a:rPr lang="en-US" sz="2000" dirty="0">
                <a:solidFill>
                  <a:prstClr val="black"/>
                </a:solidFill>
              </a:rPr>
              <a:t>]		</a:t>
            </a:r>
          </a:p>
          <a:p>
            <a:pPr marL="344488" lvl="2" indent="0">
              <a:lnSpc>
                <a:spcPct val="100000"/>
              </a:lnSpc>
              <a:spcBef>
                <a:spcPts val="300"/>
              </a:spcBef>
              <a:spcAft>
                <a:spcPts val="300"/>
              </a:spcAft>
              <a:buNone/>
            </a:pPr>
            <a:r>
              <a:rPr lang="en-US" sz="2000" dirty="0">
                <a:solidFill>
                  <a:prstClr val="black"/>
                </a:solidFill>
              </a:rPr>
              <a:t>		substitution  = </a:t>
            </a:r>
            <a:r>
              <a:rPr lang="en-US" sz="2000" dirty="0" err="1">
                <a:solidFill>
                  <a:prstClr val="black"/>
                </a:solidFill>
              </a:rPr>
              <a:t>oldR</a:t>
            </a:r>
            <a:r>
              <a:rPr lang="en-US" sz="2000" dirty="0">
                <a:solidFill>
                  <a:prstClr val="black"/>
                </a:solidFill>
              </a:rPr>
              <a:t>[d</a:t>
            </a:r>
            <a:r>
              <a:rPr lang="en-US" sz="2000" dirty="0">
                <a:solidFill>
                  <a:prstClr val="black"/>
                </a:solidFill>
                <a:latin typeface="Calibri" panose="020F0502020204030204" pitchFamily="34" charset="0"/>
              </a:rPr>
              <a:t>-1</a:t>
            </a:r>
            <a:r>
              <a:rPr lang="en-US" sz="2000" dirty="0">
                <a:solidFill>
                  <a:prstClr val="black"/>
                </a:solidFill>
              </a:rPr>
              <a:t>] &lt;&lt; </a:t>
            </a:r>
            <a:r>
              <a:rPr lang="en-US" sz="2000" dirty="0">
                <a:solidFill>
                  <a:prstClr val="black"/>
                </a:solidFill>
                <a:latin typeface="Calibri" panose="020F0502020204030204" pitchFamily="34" charset="0"/>
              </a:rPr>
              <a:t>1</a:t>
            </a:r>
          </a:p>
          <a:p>
            <a:pPr marL="344488" lvl="2" indent="0">
              <a:lnSpc>
                <a:spcPct val="100000"/>
              </a:lnSpc>
              <a:spcBef>
                <a:spcPts val="300"/>
              </a:spcBef>
              <a:spcAft>
                <a:spcPts val="300"/>
              </a:spcAft>
              <a:buNone/>
            </a:pPr>
            <a:r>
              <a:rPr lang="en-US" sz="2000" dirty="0">
                <a:solidFill>
                  <a:prstClr val="black"/>
                </a:solidFill>
              </a:rPr>
              <a:t>		insertion         = R[d</a:t>
            </a:r>
            <a:r>
              <a:rPr lang="en-US" sz="2000" dirty="0">
                <a:solidFill>
                  <a:prstClr val="black"/>
                </a:solidFill>
                <a:latin typeface="Calibri" panose="020F0502020204030204" pitchFamily="34" charset="0"/>
              </a:rPr>
              <a:t>-1</a:t>
            </a:r>
            <a:r>
              <a:rPr lang="en-US" sz="2000" dirty="0">
                <a:solidFill>
                  <a:prstClr val="black"/>
                </a:solidFill>
              </a:rPr>
              <a:t>] &lt;&lt; </a:t>
            </a:r>
            <a:r>
              <a:rPr lang="en-US" sz="2000" dirty="0">
                <a:solidFill>
                  <a:prstClr val="black"/>
                </a:solidFill>
                <a:latin typeface="Calibri" panose="020F0502020204030204" pitchFamily="34" charset="0"/>
              </a:rPr>
              <a:t>1</a:t>
            </a:r>
          </a:p>
          <a:p>
            <a:pPr marL="344488" lvl="2" indent="0">
              <a:lnSpc>
                <a:spcPct val="100000"/>
              </a:lnSpc>
              <a:spcBef>
                <a:spcPts val="300"/>
              </a:spcBef>
              <a:spcAft>
                <a:spcPts val="300"/>
              </a:spcAft>
              <a:buNone/>
            </a:pPr>
            <a:r>
              <a:rPr lang="en-US" sz="2000" dirty="0">
                <a:solidFill>
                  <a:prstClr val="black"/>
                </a:solidFill>
              </a:rPr>
              <a:t>		match              = (</a:t>
            </a:r>
            <a:r>
              <a:rPr lang="en-US" sz="2000" dirty="0" err="1">
                <a:solidFill>
                  <a:prstClr val="black"/>
                </a:solidFill>
              </a:rPr>
              <a:t>oldR</a:t>
            </a:r>
            <a:r>
              <a:rPr lang="en-US" sz="2000" dirty="0">
                <a:solidFill>
                  <a:prstClr val="black"/>
                </a:solidFill>
              </a:rPr>
              <a:t>[d] &lt;&lt; </a:t>
            </a:r>
            <a:r>
              <a:rPr lang="en-US" sz="2000" dirty="0">
                <a:solidFill>
                  <a:prstClr val="black"/>
                </a:solidFill>
                <a:latin typeface="Calibri" panose="020F0502020204030204" pitchFamily="34" charset="0"/>
              </a:rPr>
              <a:t>1</a:t>
            </a:r>
            <a:r>
              <a:rPr lang="en-US" sz="2000" dirty="0">
                <a:solidFill>
                  <a:prstClr val="black"/>
                </a:solidFill>
              </a:rPr>
              <a:t>) | PM [char]</a:t>
            </a:r>
          </a:p>
          <a:p>
            <a:pPr marL="344488" lvl="2" indent="0">
              <a:lnSpc>
                <a:spcPct val="100000"/>
              </a:lnSpc>
              <a:spcBef>
                <a:spcPts val="300"/>
              </a:spcBef>
              <a:spcAft>
                <a:spcPts val="300"/>
              </a:spcAft>
              <a:buNone/>
            </a:pPr>
            <a:r>
              <a:rPr lang="en-US" sz="2000" dirty="0">
                <a:solidFill>
                  <a:prstClr val="black"/>
                </a:solidFill>
              </a:rPr>
              <a:t>		R[d] = deletion &amp; mismatch &amp; insertion &amp; match</a:t>
            </a:r>
          </a:p>
          <a:p>
            <a:pPr marL="344488" lvl="2" indent="0">
              <a:lnSpc>
                <a:spcPct val="100000"/>
              </a:lnSpc>
              <a:spcBef>
                <a:spcPts val="300"/>
              </a:spcBef>
              <a:spcAft>
                <a:spcPts val="300"/>
              </a:spcAft>
              <a:buNone/>
            </a:pPr>
            <a:r>
              <a:rPr lang="en-US" sz="2000" dirty="0">
                <a:solidFill>
                  <a:prstClr val="black"/>
                </a:solidFill>
              </a:rPr>
              <a:t>		Check MSB of R[d]:</a:t>
            </a:r>
          </a:p>
          <a:p>
            <a:pPr marL="344488" lvl="2" indent="0">
              <a:lnSpc>
                <a:spcPct val="100000"/>
              </a:lnSpc>
              <a:spcBef>
                <a:spcPts val="300"/>
              </a:spcBef>
              <a:spcAft>
                <a:spcPts val="300"/>
              </a:spcAft>
              <a:buNone/>
            </a:pPr>
            <a:r>
              <a:rPr lang="en-US" sz="2000" dirty="0">
                <a:solidFill>
                  <a:prstClr val="black"/>
                </a:solidFill>
              </a:rPr>
              <a:t>			If </a:t>
            </a:r>
            <a:r>
              <a:rPr lang="en-US" sz="2000" dirty="0">
                <a:solidFill>
                  <a:prstClr val="black"/>
                </a:solidFill>
                <a:latin typeface="Calibri" panose="020F0502020204030204" pitchFamily="34" charset="0"/>
                <a:ea typeface="Linux Libertine O" panose="02000503000000000000" pitchFamily="2" charset="0"/>
              </a:rPr>
              <a:t>1</a:t>
            </a:r>
            <a:r>
              <a:rPr lang="en-US" sz="2000" dirty="0">
                <a:solidFill>
                  <a:prstClr val="black"/>
                </a:solidFill>
              </a:rPr>
              <a:t>, no match. </a:t>
            </a:r>
          </a:p>
          <a:p>
            <a:pPr marL="344488" lvl="2" indent="0">
              <a:lnSpc>
                <a:spcPct val="100000"/>
              </a:lnSpc>
              <a:spcBef>
                <a:spcPts val="300"/>
              </a:spcBef>
              <a:spcAft>
                <a:spcPts val="300"/>
              </a:spcAft>
              <a:buNone/>
            </a:pPr>
            <a:r>
              <a:rPr lang="en-US" sz="2000" dirty="0">
                <a:solidFill>
                  <a:prstClr val="black"/>
                </a:solidFill>
              </a:rPr>
              <a:t>			If </a:t>
            </a:r>
            <a:r>
              <a:rPr lang="en-US" sz="2000" dirty="0">
                <a:solidFill>
                  <a:prstClr val="black"/>
                </a:solidFill>
                <a:latin typeface="Calibri" panose="020F0502020204030204" pitchFamily="34" charset="0"/>
                <a:ea typeface="Linux Libertine O" panose="02000503000000000000" pitchFamily="2" charset="0"/>
              </a:rPr>
              <a:t>0</a:t>
            </a:r>
            <a:r>
              <a:rPr lang="en-US" sz="2000" dirty="0">
                <a:solidFill>
                  <a:prstClr val="black"/>
                </a:solidFill>
              </a:rPr>
              <a:t>, match with </a:t>
            </a:r>
            <a:r>
              <a:rPr lang="en-US" sz="2000" i="1" dirty="0">
                <a:solidFill>
                  <a:prstClr val="black"/>
                </a:solidFill>
              </a:rPr>
              <a:t>d</a:t>
            </a:r>
            <a:r>
              <a:rPr lang="en-US" sz="2000" dirty="0">
                <a:solidFill>
                  <a:prstClr val="black"/>
                </a:solidFill>
              </a:rPr>
              <a:t> many errors.</a:t>
            </a:r>
          </a:p>
          <a:p>
            <a:pPr marL="0" indent="0">
              <a:lnSpc>
                <a:spcPct val="100000"/>
              </a:lnSpc>
              <a:spcBef>
                <a:spcPts val="300"/>
              </a:spcBef>
              <a:spcAft>
                <a:spcPts val="300"/>
              </a:spcAft>
              <a:buNone/>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6075" indent="0">
              <a:lnSpc>
                <a:spcPct val="100000"/>
              </a:lnSpc>
              <a:spcBef>
                <a:spcPts val="300"/>
              </a:spcBef>
              <a:spcAft>
                <a:spcPts val="300"/>
              </a:spcAft>
              <a:buNone/>
            </a:pPr>
            <a:endParaRPr lang="en-US" dirty="0">
              <a:solidFill>
                <a:prstClr val="black"/>
              </a:solidFill>
            </a:endParaRPr>
          </a:p>
        </p:txBody>
      </p:sp>
      <p:sp>
        <p:nvSpPr>
          <p:cNvPr id="66" name="Slide Number Placeholder 65">
            <a:extLst>
              <a:ext uri="{FF2B5EF4-FFF2-40B4-BE49-F238E27FC236}">
                <a16:creationId xmlns:a16="http://schemas.microsoft.com/office/drawing/2014/main" id="{D9F9BE8D-E946-994F-BD78-A3CA9F500402}"/>
              </a:ext>
            </a:extLst>
          </p:cNvPr>
          <p:cNvSpPr>
            <a:spLocks noGrp="1"/>
          </p:cNvSpPr>
          <p:nvPr>
            <p:ph type="sldNum" sz="quarter" idx="10"/>
          </p:nvPr>
        </p:nvSpPr>
        <p:spPr/>
        <p:txBody>
          <a:bodyPr/>
          <a:lstStyle/>
          <a:p>
            <a:fld id="{BE67019E-6B59-9444-A8F8-0CFAB6B6981D}" type="slidenum">
              <a:rPr lang="en-US" smtClean="0"/>
              <a:pPr/>
              <a:t>32</a:t>
            </a:fld>
            <a:endParaRPr lang="en-US" dirty="0"/>
          </a:p>
        </p:txBody>
      </p:sp>
    </p:spTree>
    <p:custDataLst>
      <p:tags r:id="rId1"/>
    </p:custDataLst>
    <p:extLst>
      <p:ext uri="{BB962C8B-B14F-4D97-AF65-F5344CB8AC3E}">
        <p14:creationId xmlns:p14="http://schemas.microsoft.com/office/powerpoint/2010/main" val="33505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1" animBg="1"/>
      <p:bldP spid="11" grpId="1" animBg="1"/>
      <p:bldP spid="10" grpId="0" animBg="1"/>
      <p:bldP spid="10" grpId="1" animBg="1"/>
      <p:bldP spid="9" grpId="0" animBg="1"/>
      <p:bldP spid="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808E-FA67-9A4E-8BE4-839782231A1B}"/>
              </a:ext>
            </a:extLst>
          </p:cNvPr>
          <p:cNvSpPr>
            <a:spLocks noGrp="1"/>
          </p:cNvSpPr>
          <p:nvPr>
            <p:ph type="title"/>
          </p:nvPr>
        </p:nvSpPr>
        <p:spPr>
          <a:xfrm>
            <a:off x="366963" y="257434"/>
            <a:ext cx="8410073" cy="753467"/>
          </a:xfrm>
        </p:spPr>
        <p:txBody>
          <a:bodyPr>
            <a:noAutofit/>
          </a:bodyPr>
          <a:lstStyle/>
          <a:p>
            <a:r>
              <a:rPr lang="en-US" sz="4000" dirty="0"/>
              <a:t>Limitations of Bitap</a:t>
            </a:r>
          </a:p>
        </p:txBody>
      </p:sp>
      <p:sp>
        <p:nvSpPr>
          <p:cNvPr id="3" name="Content Placeholder 2">
            <a:extLst>
              <a:ext uri="{FF2B5EF4-FFF2-40B4-BE49-F238E27FC236}">
                <a16:creationId xmlns:a16="http://schemas.microsoft.com/office/drawing/2014/main" id="{E88C243C-6CB8-5444-A27A-8A86910E43AE}"/>
              </a:ext>
            </a:extLst>
          </p:cNvPr>
          <p:cNvSpPr>
            <a:spLocks noGrp="1"/>
          </p:cNvSpPr>
          <p:nvPr>
            <p:ph idx="1"/>
          </p:nvPr>
        </p:nvSpPr>
        <p:spPr>
          <a:xfrm>
            <a:off x="366963" y="1176569"/>
            <a:ext cx="8410073" cy="5001491"/>
          </a:xfrm>
        </p:spPr>
        <p:txBody>
          <a:bodyPr>
            <a:noAutofit/>
          </a:bodyPr>
          <a:lstStyle/>
          <a:p>
            <a:pPr marL="490538" indent="-303213">
              <a:lnSpc>
                <a:spcPct val="110000"/>
              </a:lnSpc>
              <a:spcBef>
                <a:spcPts val="600"/>
              </a:spcBef>
              <a:spcAft>
                <a:spcPts val="0"/>
              </a:spcAft>
              <a:buClr>
                <a:srgbClr val="0070C0"/>
              </a:buClr>
              <a:buSzPct val="100000"/>
              <a:buFont typeface="+mj-lt"/>
              <a:buAutoNum type="arabicParenR"/>
            </a:pPr>
            <a:r>
              <a:rPr lang="en-US" sz="2050" b="1" dirty="0">
                <a:solidFill>
                  <a:srgbClr val="0070C0"/>
                </a:solidFill>
              </a:rPr>
              <a:t>Data Dependency Between Iterations:</a:t>
            </a:r>
          </a:p>
          <a:p>
            <a:pPr lvl="1">
              <a:lnSpc>
                <a:spcPct val="110000"/>
              </a:lnSpc>
              <a:spcBef>
                <a:spcPts val="0"/>
              </a:spcBef>
              <a:spcAft>
                <a:spcPts val="0"/>
              </a:spcAft>
            </a:pPr>
            <a:r>
              <a:rPr lang="en-US" sz="2050" dirty="0">
                <a:solidFill>
                  <a:schemeClr val="tx1"/>
                </a:solidFill>
              </a:rPr>
              <a:t>Two-level data dependency forces the consecutive iterations to take place sequentially</a:t>
            </a:r>
            <a:endParaRPr lang="en-US" sz="2050" dirty="0"/>
          </a:p>
          <a:p>
            <a:pPr marL="490538" indent="-303213">
              <a:lnSpc>
                <a:spcPct val="110000"/>
              </a:lnSpc>
              <a:spcBef>
                <a:spcPts val="600"/>
              </a:spcBef>
              <a:spcAft>
                <a:spcPts val="0"/>
              </a:spcAft>
              <a:buClr>
                <a:srgbClr val="0070C0"/>
              </a:buClr>
              <a:buSzPct val="100000"/>
              <a:buFont typeface="+mj-lt"/>
              <a:buAutoNum type="arabicParenR"/>
            </a:pPr>
            <a:r>
              <a:rPr lang="en-US" sz="2050" b="1" dirty="0">
                <a:solidFill>
                  <a:srgbClr val="0070C0"/>
                </a:solidFill>
              </a:rPr>
              <a:t>No Support for Traceback:</a:t>
            </a:r>
          </a:p>
          <a:p>
            <a:pPr lvl="1">
              <a:lnSpc>
                <a:spcPct val="110000"/>
              </a:lnSpc>
              <a:spcBef>
                <a:spcPts val="0"/>
              </a:spcBef>
              <a:spcAft>
                <a:spcPts val="0"/>
              </a:spcAft>
            </a:pPr>
            <a:r>
              <a:rPr lang="en-US" sz="2050" dirty="0">
                <a:solidFill>
                  <a:schemeClr val="tx1"/>
                </a:solidFill>
              </a:rPr>
              <a:t>Bitap does not include any support for optimal alignment identification</a:t>
            </a:r>
            <a:endParaRPr lang="en-US" sz="2050" b="1" dirty="0">
              <a:solidFill>
                <a:srgbClr val="C00000"/>
              </a:solidFill>
            </a:endParaRPr>
          </a:p>
          <a:p>
            <a:pPr>
              <a:lnSpc>
                <a:spcPct val="110000"/>
              </a:lnSpc>
              <a:spcBef>
                <a:spcPts val="0"/>
              </a:spcBef>
              <a:spcAft>
                <a:spcPts val="0"/>
              </a:spcAft>
            </a:pPr>
            <a:endParaRPr lang="en-US" sz="2050" dirty="0"/>
          </a:p>
          <a:p>
            <a:pPr marL="454025" lvl="1" indent="0">
              <a:lnSpc>
                <a:spcPct val="110000"/>
              </a:lnSpc>
              <a:spcBef>
                <a:spcPts val="0"/>
              </a:spcBef>
              <a:spcAft>
                <a:spcPts val="0"/>
              </a:spcAft>
              <a:buNone/>
            </a:pPr>
            <a:endParaRPr lang="en-US" sz="2050" dirty="0">
              <a:solidFill>
                <a:schemeClr val="tx1"/>
              </a:solidFill>
            </a:endParaRPr>
          </a:p>
          <a:p>
            <a:pPr lvl="1">
              <a:lnSpc>
                <a:spcPct val="110000"/>
              </a:lnSpc>
              <a:spcBef>
                <a:spcPts val="0"/>
              </a:spcBef>
              <a:spcAft>
                <a:spcPts val="0"/>
              </a:spcAft>
            </a:pPr>
            <a:endParaRPr lang="en-US" sz="2050" dirty="0">
              <a:solidFill>
                <a:srgbClr val="C00000"/>
              </a:solidFill>
            </a:endParaRPr>
          </a:p>
        </p:txBody>
      </p:sp>
      <p:sp>
        <p:nvSpPr>
          <p:cNvPr id="5" name="Slide Number Placeholder 4">
            <a:extLst>
              <a:ext uri="{FF2B5EF4-FFF2-40B4-BE49-F238E27FC236}">
                <a16:creationId xmlns:a16="http://schemas.microsoft.com/office/drawing/2014/main" id="{44011BC5-54C3-4748-AF2B-5774B7C4F5C8}"/>
              </a:ext>
            </a:extLst>
          </p:cNvPr>
          <p:cNvSpPr>
            <a:spLocks noGrp="1"/>
          </p:cNvSpPr>
          <p:nvPr>
            <p:ph type="sldNum" sz="quarter" idx="10"/>
          </p:nvPr>
        </p:nvSpPr>
        <p:spPr/>
        <p:txBody>
          <a:bodyPr/>
          <a:lstStyle/>
          <a:p>
            <a:fld id="{BE67019E-6B59-9444-A8F8-0CFAB6B6981D}" type="slidenum">
              <a:rPr lang="en-US" smtClean="0"/>
              <a:pPr/>
              <a:t>33</a:t>
            </a:fld>
            <a:endParaRPr lang="en-US" dirty="0"/>
          </a:p>
        </p:txBody>
      </p:sp>
    </p:spTree>
    <p:custDataLst>
      <p:tags r:id="rId1"/>
    </p:custDataLst>
    <p:extLst>
      <p:ext uri="{BB962C8B-B14F-4D97-AF65-F5344CB8AC3E}">
        <p14:creationId xmlns:p14="http://schemas.microsoft.com/office/powerpoint/2010/main" val="122687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B40AAA22-0982-A041-816C-A2C90B69272B}"/>
              </a:ext>
            </a:extLst>
          </p:cNvPr>
          <p:cNvSpPr/>
          <p:nvPr/>
        </p:nvSpPr>
        <p:spPr>
          <a:xfrm>
            <a:off x="2115018" y="3180521"/>
            <a:ext cx="1423312" cy="1508782"/>
          </a:xfrm>
          <a:prstGeom prst="roundRect">
            <a:avLst>
              <a:gd name="adj" fmla="val 4884"/>
            </a:avLst>
          </a:prstGeom>
          <a:solidFill>
            <a:srgbClr val="C48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7F90935E-F9B8-0B4A-A87D-3D8B46CF5D44}"/>
              </a:ext>
            </a:extLst>
          </p:cNvPr>
          <p:cNvSpPr>
            <a:spLocks noGrp="1"/>
          </p:cNvSpPr>
          <p:nvPr>
            <p:ph type="title"/>
          </p:nvPr>
        </p:nvSpPr>
        <p:spPr>
          <a:xfrm>
            <a:off x="366963" y="257434"/>
            <a:ext cx="8410073" cy="753467"/>
          </a:xfrm>
        </p:spPr>
        <p:txBody>
          <a:bodyPr>
            <a:normAutofit fontScale="90000"/>
          </a:bodyPr>
          <a:lstStyle/>
          <a:p>
            <a:r>
              <a:rPr lang="en-US" dirty="0"/>
              <a:t>Bitap Algorithm (cont’d.)</a:t>
            </a:r>
          </a:p>
        </p:txBody>
      </p:sp>
      <p:sp>
        <p:nvSpPr>
          <p:cNvPr id="39" name="Content Placeholder 2">
            <a:extLst>
              <a:ext uri="{FF2B5EF4-FFF2-40B4-BE49-F238E27FC236}">
                <a16:creationId xmlns:a16="http://schemas.microsoft.com/office/drawing/2014/main" id="{1DCF6B51-238A-8844-9A7D-237545EEC90E}"/>
              </a:ext>
            </a:extLst>
          </p:cNvPr>
          <p:cNvSpPr>
            <a:spLocks noGrp="1"/>
          </p:cNvSpPr>
          <p:nvPr>
            <p:ph idx="1"/>
          </p:nvPr>
        </p:nvSpPr>
        <p:spPr>
          <a:xfrm>
            <a:off x="366963" y="1246909"/>
            <a:ext cx="8410073" cy="5001491"/>
          </a:xfrm>
        </p:spPr>
        <p:txBody>
          <a:bodyPr numCol="1">
            <a:noAutofit/>
          </a:bodyPr>
          <a:lstStyle/>
          <a:p>
            <a:pPr marL="342900" indent="-342900">
              <a:lnSpc>
                <a:spcPct val="100000"/>
              </a:lnSpc>
              <a:spcBef>
                <a:spcPts val="300"/>
              </a:spcBef>
              <a:spcAft>
                <a:spcPts val="300"/>
              </a:spcAft>
            </a:pPr>
            <a:r>
              <a:rPr lang="en-US" b="1" dirty="0">
                <a:solidFill>
                  <a:srgbClr val="00B050"/>
                </a:solidFill>
              </a:rPr>
              <a:t>Step </a:t>
            </a:r>
            <a:r>
              <a:rPr lang="en-US" b="1" dirty="0">
                <a:solidFill>
                  <a:srgbClr val="00B050"/>
                </a:solidFill>
                <a:latin typeface="Calibri" panose="020F0502020204030204" pitchFamily="34" charset="0"/>
              </a:rPr>
              <a:t>2:</a:t>
            </a:r>
            <a:r>
              <a:rPr lang="en-US" b="1" dirty="0">
                <a:solidFill>
                  <a:srgbClr val="00B050"/>
                </a:solidFill>
              </a:rPr>
              <a:t> Edit Distance Calculation</a:t>
            </a:r>
          </a:p>
          <a:p>
            <a:pPr marL="344488" indent="0">
              <a:lnSpc>
                <a:spcPct val="100000"/>
              </a:lnSpc>
              <a:spcBef>
                <a:spcPts val="300"/>
              </a:spcBef>
              <a:spcAft>
                <a:spcPts val="300"/>
              </a:spcAft>
              <a:buNone/>
            </a:pPr>
            <a:r>
              <a:rPr lang="en-US" dirty="0">
                <a:solidFill>
                  <a:prstClr val="black"/>
                </a:solidFill>
              </a:rPr>
              <a:t>For each character of the text (char):</a:t>
            </a:r>
          </a:p>
          <a:p>
            <a:pPr marL="344488" lvl="2" indent="0">
              <a:lnSpc>
                <a:spcPct val="100000"/>
              </a:lnSpc>
              <a:spcBef>
                <a:spcPts val="300"/>
              </a:spcBef>
              <a:spcAft>
                <a:spcPts val="300"/>
              </a:spcAft>
              <a:buNone/>
            </a:pPr>
            <a:r>
              <a:rPr lang="en-US" sz="2000" dirty="0">
                <a:solidFill>
                  <a:prstClr val="black"/>
                </a:solidFill>
              </a:rPr>
              <a:t>	Copy previous R bitvectors as </a:t>
            </a:r>
            <a:r>
              <a:rPr lang="en-US" sz="2000" dirty="0" err="1">
                <a:solidFill>
                  <a:prstClr val="black"/>
                </a:solidFill>
              </a:rPr>
              <a:t>oldR</a:t>
            </a:r>
            <a:endParaRPr lang="en-US" sz="2000" dirty="0">
              <a:solidFill>
                <a:prstClr val="black"/>
              </a:solidFill>
            </a:endParaRPr>
          </a:p>
          <a:p>
            <a:pPr marL="344488" lvl="2" indent="0">
              <a:lnSpc>
                <a:spcPct val="100000"/>
              </a:lnSpc>
              <a:spcBef>
                <a:spcPts val="300"/>
              </a:spcBef>
              <a:spcAft>
                <a:spcPts val="300"/>
              </a:spcAft>
              <a:buNone/>
            </a:pPr>
            <a:r>
              <a:rPr lang="en-US" sz="2000" dirty="0">
                <a:solidFill>
                  <a:prstClr val="black"/>
                </a:solidFill>
              </a:rPr>
              <a:t>	R[</a:t>
            </a:r>
            <a:r>
              <a:rPr lang="en-US" sz="2000" dirty="0">
                <a:solidFill>
                  <a:prstClr val="black"/>
                </a:solidFill>
                <a:latin typeface="Calibri" panose="020F0502020204030204" pitchFamily="34" charset="0"/>
              </a:rPr>
              <a:t>0</a:t>
            </a:r>
            <a:r>
              <a:rPr lang="en-US" sz="2000" dirty="0">
                <a:solidFill>
                  <a:prstClr val="black"/>
                </a:solidFill>
              </a:rPr>
              <a:t>] = (</a:t>
            </a:r>
            <a:r>
              <a:rPr lang="en-US" sz="2000" dirty="0" err="1">
                <a:solidFill>
                  <a:prstClr val="black"/>
                </a:solidFill>
              </a:rPr>
              <a:t>oldR</a:t>
            </a:r>
            <a:r>
              <a:rPr lang="en-US" sz="2000" dirty="0">
                <a:solidFill>
                  <a:prstClr val="black"/>
                </a:solidFill>
              </a:rPr>
              <a:t>[</a:t>
            </a:r>
            <a:r>
              <a:rPr lang="en-US" sz="2000" dirty="0">
                <a:solidFill>
                  <a:prstClr val="black"/>
                </a:solidFill>
                <a:latin typeface="Calibri" panose="020F0502020204030204" pitchFamily="34" charset="0"/>
              </a:rPr>
              <a:t>0</a:t>
            </a:r>
            <a:r>
              <a:rPr lang="en-US" sz="2000" dirty="0">
                <a:solidFill>
                  <a:prstClr val="black"/>
                </a:solidFill>
              </a:rPr>
              <a:t>] &lt;&lt; </a:t>
            </a:r>
            <a:r>
              <a:rPr lang="en-US" sz="2000" dirty="0">
                <a:solidFill>
                  <a:prstClr val="black"/>
                </a:solidFill>
                <a:latin typeface="Calibri" panose="020F0502020204030204" pitchFamily="34" charset="0"/>
              </a:rPr>
              <a:t>1</a:t>
            </a:r>
            <a:r>
              <a:rPr lang="en-US" sz="2000" dirty="0">
                <a:solidFill>
                  <a:prstClr val="black"/>
                </a:solidFill>
              </a:rPr>
              <a:t>) | PM [char]</a:t>
            </a:r>
          </a:p>
          <a:p>
            <a:pPr marL="344488" lvl="2" indent="0">
              <a:lnSpc>
                <a:spcPct val="100000"/>
              </a:lnSpc>
              <a:spcBef>
                <a:spcPts val="300"/>
              </a:spcBef>
              <a:spcAft>
                <a:spcPts val="300"/>
              </a:spcAft>
              <a:buNone/>
            </a:pPr>
            <a:r>
              <a:rPr lang="en-US" sz="2000" dirty="0">
                <a:solidFill>
                  <a:prstClr val="black"/>
                </a:solidFill>
              </a:rPr>
              <a:t>	For d = </a:t>
            </a:r>
            <a:r>
              <a:rPr lang="en-US" sz="2000" dirty="0">
                <a:solidFill>
                  <a:prstClr val="black"/>
                </a:solidFill>
                <a:latin typeface="Calibri" panose="020F0502020204030204" pitchFamily="34" charset="0"/>
              </a:rPr>
              <a:t>1</a:t>
            </a:r>
            <a:r>
              <a:rPr lang="en-US" sz="2000" dirty="0">
                <a:solidFill>
                  <a:prstClr val="black"/>
                </a:solidFill>
              </a:rPr>
              <a:t>…k:</a:t>
            </a:r>
          </a:p>
          <a:p>
            <a:pPr marL="344488" lvl="2" indent="0">
              <a:lnSpc>
                <a:spcPct val="100000"/>
              </a:lnSpc>
              <a:spcBef>
                <a:spcPts val="300"/>
              </a:spcBef>
              <a:spcAft>
                <a:spcPts val="300"/>
              </a:spcAft>
              <a:buNone/>
            </a:pPr>
            <a:r>
              <a:rPr lang="en-US" sz="2000" dirty="0">
                <a:solidFill>
                  <a:prstClr val="black"/>
                </a:solidFill>
              </a:rPr>
              <a:t>		deletion          = </a:t>
            </a:r>
            <a:r>
              <a:rPr lang="en-US" sz="2000" dirty="0" err="1">
                <a:solidFill>
                  <a:prstClr val="black"/>
                </a:solidFill>
              </a:rPr>
              <a:t>oldR</a:t>
            </a:r>
            <a:r>
              <a:rPr lang="en-US" sz="2000" dirty="0">
                <a:solidFill>
                  <a:prstClr val="black"/>
                </a:solidFill>
              </a:rPr>
              <a:t>[d</a:t>
            </a:r>
            <a:r>
              <a:rPr lang="en-US" sz="2000" dirty="0">
                <a:solidFill>
                  <a:prstClr val="black"/>
                </a:solidFill>
                <a:latin typeface="Calibri" panose="020F0502020204030204" pitchFamily="34" charset="0"/>
              </a:rPr>
              <a:t>-1</a:t>
            </a:r>
            <a:r>
              <a:rPr lang="en-US" sz="2000" dirty="0">
                <a:solidFill>
                  <a:prstClr val="black"/>
                </a:solidFill>
              </a:rPr>
              <a:t>]</a:t>
            </a:r>
          </a:p>
          <a:p>
            <a:pPr marL="344488" lvl="2" indent="0">
              <a:lnSpc>
                <a:spcPct val="100000"/>
              </a:lnSpc>
              <a:spcBef>
                <a:spcPts val="300"/>
              </a:spcBef>
              <a:spcAft>
                <a:spcPts val="300"/>
              </a:spcAft>
              <a:buNone/>
            </a:pPr>
            <a:r>
              <a:rPr lang="en-US" sz="2000" dirty="0">
                <a:solidFill>
                  <a:prstClr val="black"/>
                </a:solidFill>
              </a:rPr>
              <a:t>		substitution  = </a:t>
            </a:r>
            <a:r>
              <a:rPr lang="en-US" sz="2000" dirty="0" err="1">
                <a:solidFill>
                  <a:prstClr val="black"/>
                </a:solidFill>
              </a:rPr>
              <a:t>oldR</a:t>
            </a:r>
            <a:r>
              <a:rPr lang="en-US" sz="2000" dirty="0">
                <a:solidFill>
                  <a:prstClr val="black"/>
                </a:solidFill>
              </a:rPr>
              <a:t>[d</a:t>
            </a:r>
            <a:r>
              <a:rPr lang="en-US" sz="2000" dirty="0">
                <a:solidFill>
                  <a:prstClr val="black"/>
                </a:solidFill>
                <a:latin typeface="Calibri" panose="020F0502020204030204" pitchFamily="34" charset="0"/>
              </a:rPr>
              <a:t>-1</a:t>
            </a:r>
            <a:r>
              <a:rPr lang="en-US" sz="2000" dirty="0">
                <a:solidFill>
                  <a:prstClr val="black"/>
                </a:solidFill>
              </a:rPr>
              <a:t>] &lt;&lt; </a:t>
            </a:r>
            <a:r>
              <a:rPr lang="en-US" sz="2000" dirty="0">
                <a:solidFill>
                  <a:prstClr val="black"/>
                </a:solidFill>
                <a:latin typeface="Calibri" panose="020F0502020204030204" pitchFamily="34" charset="0"/>
              </a:rPr>
              <a:t>1</a:t>
            </a:r>
          </a:p>
          <a:p>
            <a:pPr marL="344488" lvl="2" indent="0">
              <a:lnSpc>
                <a:spcPct val="100000"/>
              </a:lnSpc>
              <a:spcBef>
                <a:spcPts val="300"/>
              </a:spcBef>
              <a:spcAft>
                <a:spcPts val="300"/>
              </a:spcAft>
              <a:buNone/>
            </a:pPr>
            <a:r>
              <a:rPr lang="en-US" sz="2000" dirty="0">
                <a:solidFill>
                  <a:prstClr val="black"/>
                </a:solidFill>
              </a:rPr>
              <a:t>		insertion         = R[d</a:t>
            </a:r>
            <a:r>
              <a:rPr lang="en-US" sz="2000" dirty="0">
                <a:solidFill>
                  <a:prstClr val="black"/>
                </a:solidFill>
                <a:latin typeface="Calibri" panose="020F0502020204030204" pitchFamily="34" charset="0"/>
              </a:rPr>
              <a:t>-1</a:t>
            </a:r>
            <a:r>
              <a:rPr lang="en-US" sz="2000" dirty="0">
                <a:solidFill>
                  <a:prstClr val="black"/>
                </a:solidFill>
              </a:rPr>
              <a:t>] &lt;&lt; </a:t>
            </a:r>
            <a:r>
              <a:rPr lang="en-US" sz="2000" dirty="0">
                <a:solidFill>
                  <a:prstClr val="black"/>
                </a:solidFill>
                <a:latin typeface="Calibri" panose="020F0502020204030204" pitchFamily="34" charset="0"/>
              </a:rPr>
              <a:t>1</a:t>
            </a:r>
          </a:p>
          <a:p>
            <a:pPr marL="344488" lvl="2" indent="0">
              <a:lnSpc>
                <a:spcPct val="100000"/>
              </a:lnSpc>
              <a:spcBef>
                <a:spcPts val="300"/>
              </a:spcBef>
              <a:spcAft>
                <a:spcPts val="300"/>
              </a:spcAft>
              <a:buNone/>
            </a:pPr>
            <a:r>
              <a:rPr lang="en-US" sz="2000" dirty="0">
                <a:solidFill>
                  <a:prstClr val="black"/>
                </a:solidFill>
              </a:rPr>
              <a:t>		match              = (</a:t>
            </a:r>
            <a:r>
              <a:rPr lang="en-US" sz="2000" dirty="0" err="1">
                <a:solidFill>
                  <a:prstClr val="black"/>
                </a:solidFill>
              </a:rPr>
              <a:t>oldR</a:t>
            </a:r>
            <a:r>
              <a:rPr lang="en-US" sz="2000" dirty="0">
                <a:solidFill>
                  <a:prstClr val="black"/>
                </a:solidFill>
              </a:rPr>
              <a:t>[d] &lt;&lt; </a:t>
            </a:r>
            <a:r>
              <a:rPr lang="en-US" sz="2000" dirty="0">
                <a:solidFill>
                  <a:prstClr val="black"/>
                </a:solidFill>
                <a:latin typeface="Calibri" panose="020F0502020204030204" pitchFamily="34" charset="0"/>
              </a:rPr>
              <a:t>1</a:t>
            </a:r>
            <a:r>
              <a:rPr lang="en-US" sz="2000" dirty="0">
                <a:solidFill>
                  <a:prstClr val="black"/>
                </a:solidFill>
              </a:rPr>
              <a:t>) | PM [char]</a:t>
            </a:r>
          </a:p>
          <a:p>
            <a:pPr marL="344488" lvl="2" indent="0">
              <a:lnSpc>
                <a:spcPct val="100000"/>
              </a:lnSpc>
              <a:spcBef>
                <a:spcPts val="300"/>
              </a:spcBef>
              <a:spcAft>
                <a:spcPts val="300"/>
              </a:spcAft>
              <a:buNone/>
            </a:pPr>
            <a:r>
              <a:rPr lang="en-US" sz="2000" dirty="0">
                <a:solidFill>
                  <a:prstClr val="black"/>
                </a:solidFill>
              </a:rPr>
              <a:t>		R[d] = deletion &amp; mismatch &amp; insertion &amp; match</a:t>
            </a:r>
          </a:p>
          <a:p>
            <a:pPr marL="344488" lvl="2" indent="0">
              <a:lnSpc>
                <a:spcPct val="100000"/>
              </a:lnSpc>
              <a:spcBef>
                <a:spcPts val="300"/>
              </a:spcBef>
              <a:spcAft>
                <a:spcPts val="300"/>
              </a:spcAft>
              <a:buNone/>
            </a:pPr>
            <a:r>
              <a:rPr lang="en-US" sz="2000" dirty="0">
                <a:solidFill>
                  <a:prstClr val="black"/>
                </a:solidFill>
              </a:rPr>
              <a:t>		Check MSB of R[d]:</a:t>
            </a:r>
          </a:p>
          <a:p>
            <a:pPr marL="344488" lvl="2" indent="0">
              <a:lnSpc>
                <a:spcPct val="100000"/>
              </a:lnSpc>
              <a:spcBef>
                <a:spcPts val="300"/>
              </a:spcBef>
              <a:spcAft>
                <a:spcPts val="300"/>
              </a:spcAft>
              <a:buNone/>
            </a:pPr>
            <a:r>
              <a:rPr lang="en-US" sz="2000" dirty="0">
                <a:solidFill>
                  <a:prstClr val="black"/>
                </a:solidFill>
              </a:rPr>
              <a:t>			If </a:t>
            </a:r>
            <a:r>
              <a:rPr lang="en-US" sz="2000" dirty="0">
                <a:solidFill>
                  <a:prstClr val="black"/>
                </a:solidFill>
                <a:latin typeface="Calibri" panose="020F0502020204030204" pitchFamily="34" charset="0"/>
                <a:ea typeface="Linux Libertine O" panose="02000503000000000000" pitchFamily="2" charset="0"/>
              </a:rPr>
              <a:t>1</a:t>
            </a:r>
            <a:r>
              <a:rPr lang="en-US" sz="2000" dirty="0">
                <a:solidFill>
                  <a:prstClr val="black"/>
                </a:solidFill>
              </a:rPr>
              <a:t>, no match. </a:t>
            </a:r>
          </a:p>
          <a:p>
            <a:pPr marL="344488" lvl="2" indent="0">
              <a:lnSpc>
                <a:spcPct val="100000"/>
              </a:lnSpc>
              <a:spcBef>
                <a:spcPts val="300"/>
              </a:spcBef>
              <a:spcAft>
                <a:spcPts val="300"/>
              </a:spcAft>
              <a:buNone/>
            </a:pPr>
            <a:r>
              <a:rPr lang="en-US" sz="2000" dirty="0">
                <a:solidFill>
                  <a:prstClr val="black"/>
                </a:solidFill>
              </a:rPr>
              <a:t>			If </a:t>
            </a:r>
            <a:r>
              <a:rPr lang="en-US" sz="2000" dirty="0">
                <a:solidFill>
                  <a:prstClr val="black"/>
                </a:solidFill>
                <a:latin typeface="Calibri" panose="020F0502020204030204" pitchFamily="34" charset="0"/>
                <a:ea typeface="Linux Libertine O" panose="02000503000000000000" pitchFamily="2" charset="0"/>
              </a:rPr>
              <a:t>0</a:t>
            </a:r>
            <a:r>
              <a:rPr lang="en-US" sz="2000" dirty="0">
                <a:solidFill>
                  <a:prstClr val="black"/>
                </a:solidFill>
              </a:rPr>
              <a:t>, match with </a:t>
            </a:r>
            <a:r>
              <a:rPr lang="en-US" sz="2000" i="1" dirty="0">
                <a:solidFill>
                  <a:prstClr val="black"/>
                </a:solidFill>
              </a:rPr>
              <a:t>d</a:t>
            </a:r>
            <a:r>
              <a:rPr lang="en-US" sz="2000" dirty="0">
                <a:solidFill>
                  <a:prstClr val="black"/>
                </a:solidFill>
              </a:rPr>
              <a:t> many errors.</a:t>
            </a:r>
          </a:p>
          <a:p>
            <a:pPr marL="0" indent="0">
              <a:lnSpc>
                <a:spcPct val="100000"/>
              </a:lnSpc>
              <a:spcBef>
                <a:spcPts val="300"/>
              </a:spcBef>
              <a:spcAft>
                <a:spcPts val="300"/>
              </a:spcAft>
              <a:buNone/>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6075" indent="0">
              <a:lnSpc>
                <a:spcPct val="100000"/>
              </a:lnSpc>
              <a:spcBef>
                <a:spcPts val="300"/>
              </a:spcBef>
              <a:spcAft>
                <a:spcPts val="300"/>
              </a:spcAft>
              <a:buNone/>
            </a:pPr>
            <a:endParaRPr lang="en-US" dirty="0">
              <a:solidFill>
                <a:prstClr val="black"/>
              </a:solidFill>
            </a:endParaRPr>
          </a:p>
        </p:txBody>
      </p:sp>
      <p:sp>
        <p:nvSpPr>
          <p:cNvPr id="66" name="Slide Number Placeholder 65">
            <a:extLst>
              <a:ext uri="{FF2B5EF4-FFF2-40B4-BE49-F238E27FC236}">
                <a16:creationId xmlns:a16="http://schemas.microsoft.com/office/drawing/2014/main" id="{D9F9BE8D-E946-994F-BD78-A3CA9F500402}"/>
              </a:ext>
            </a:extLst>
          </p:cNvPr>
          <p:cNvSpPr>
            <a:spLocks noGrp="1"/>
          </p:cNvSpPr>
          <p:nvPr>
            <p:ph type="sldNum" sz="quarter" idx="10"/>
          </p:nvPr>
        </p:nvSpPr>
        <p:spPr/>
        <p:txBody>
          <a:bodyPr/>
          <a:lstStyle/>
          <a:p>
            <a:fld id="{BE67019E-6B59-9444-A8F8-0CFAB6B6981D}" type="slidenum">
              <a:rPr lang="en-US" smtClean="0"/>
              <a:pPr/>
              <a:t>34</a:t>
            </a:fld>
            <a:endParaRPr lang="en-US" dirty="0"/>
          </a:p>
        </p:txBody>
      </p:sp>
      <p:cxnSp>
        <p:nvCxnSpPr>
          <p:cNvPr id="29" name="Straight Arrow Connector 28">
            <a:extLst>
              <a:ext uri="{FF2B5EF4-FFF2-40B4-BE49-F238E27FC236}">
                <a16:creationId xmlns:a16="http://schemas.microsoft.com/office/drawing/2014/main" id="{02F53C41-5200-B545-BC0B-7BF33B15F8F4}"/>
              </a:ext>
            </a:extLst>
          </p:cNvPr>
          <p:cNvCxnSpPr>
            <a:cxnSpLocks/>
          </p:cNvCxnSpPr>
          <p:nvPr/>
        </p:nvCxnSpPr>
        <p:spPr>
          <a:xfrm>
            <a:off x="3538330" y="3942522"/>
            <a:ext cx="2067342" cy="0"/>
          </a:xfrm>
          <a:prstGeom prst="straightConnector1">
            <a:avLst/>
          </a:prstGeom>
          <a:ln w="28575">
            <a:solidFill>
              <a:srgbClr val="C485FC"/>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531BA7-36BF-1E41-BF3D-D3111EFF3C6B}"/>
              </a:ext>
            </a:extLst>
          </p:cNvPr>
          <p:cNvSpPr txBox="1"/>
          <p:nvPr/>
        </p:nvSpPr>
        <p:spPr>
          <a:xfrm>
            <a:off x="5605672" y="2767280"/>
            <a:ext cx="3326294" cy="1323439"/>
          </a:xfrm>
          <a:prstGeom prst="rect">
            <a:avLst/>
          </a:prstGeom>
          <a:noFill/>
          <a:ln w="28575">
            <a:solidFill>
              <a:srgbClr val="C485FC"/>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Does </a:t>
            </a:r>
            <a:r>
              <a:rPr kumimoji="0" lang="en-US" sz="2000" b="0" i="1"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not</a:t>
            </a: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 store and process these intermediate bitvectors to find the optimal alignment (i.e., no traceback)</a:t>
            </a:r>
          </a:p>
        </p:txBody>
      </p:sp>
    </p:spTree>
    <p:extLst>
      <p:ext uri="{BB962C8B-B14F-4D97-AF65-F5344CB8AC3E}">
        <p14:creationId xmlns:p14="http://schemas.microsoft.com/office/powerpoint/2010/main" val="2602785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BA1829E1-863A-2349-BE70-ED13097E4D59}"/>
              </a:ext>
            </a:extLst>
          </p:cNvPr>
          <p:cNvSpPr/>
          <p:nvPr/>
        </p:nvSpPr>
        <p:spPr>
          <a:xfrm>
            <a:off x="366962" y="4261337"/>
            <a:ext cx="8410073" cy="2192217"/>
          </a:xfrm>
          <a:prstGeom prst="roundRect">
            <a:avLst>
              <a:gd name="adj" fmla="val 1619"/>
            </a:avLst>
          </a:prstGeom>
          <a:solidFill>
            <a:srgbClr val="C00000">
              <a:alpha val="17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2000" b="1" dirty="0">
                <a:solidFill>
                  <a:srgbClr val="C00000"/>
                </a:solidFill>
              </a:rPr>
              <a:t>Hardware</a:t>
            </a:r>
          </a:p>
        </p:txBody>
      </p:sp>
      <p:sp>
        <p:nvSpPr>
          <p:cNvPr id="6" name="Rounded Rectangle 5">
            <a:extLst>
              <a:ext uri="{FF2B5EF4-FFF2-40B4-BE49-F238E27FC236}">
                <a16:creationId xmlns:a16="http://schemas.microsoft.com/office/drawing/2014/main" id="{7DA2E44F-D5F4-4C4E-8DCD-392B59580004}"/>
              </a:ext>
            </a:extLst>
          </p:cNvPr>
          <p:cNvSpPr/>
          <p:nvPr/>
        </p:nvSpPr>
        <p:spPr>
          <a:xfrm>
            <a:off x="366963" y="1158985"/>
            <a:ext cx="8410073" cy="2984368"/>
          </a:xfrm>
          <a:prstGeom prst="roundRect">
            <a:avLst>
              <a:gd name="adj" fmla="val 1116"/>
            </a:avLst>
          </a:prstGeom>
          <a:solidFill>
            <a:srgbClr val="0070C0">
              <a:alpha val="17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2000" b="1" dirty="0">
                <a:solidFill>
                  <a:srgbClr val="0070C0"/>
                </a:solidFill>
              </a:rPr>
              <a:t>Algorithm</a:t>
            </a:r>
          </a:p>
        </p:txBody>
      </p:sp>
      <p:sp>
        <p:nvSpPr>
          <p:cNvPr id="2" name="Title 1">
            <a:extLst>
              <a:ext uri="{FF2B5EF4-FFF2-40B4-BE49-F238E27FC236}">
                <a16:creationId xmlns:a16="http://schemas.microsoft.com/office/drawing/2014/main" id="{729E808E-FA67-9A4E-8BE4-839782231A1B}"/>
              </a:ext>
            </a:extLst>
          </p:cNvPr>
          <p:cNvSpPr>
            <a:spLocks noGrp="1"/>
          </p:cNvSpPr>
          <p:nvPr>
            <p:ph type="title"/>
          </p:nvPr>
        </p:nvSpPr>
        <p:spPr>
          <a:xfrm>
            <a:off x="366963" y="257434"/>
            <a:ext cx="8410073" cy="753467"/>
          </a:xfrm>
        </p:spPr>
        <p:txBody>
          <a:bodyPr>
            <a:noAutofit/>
          </a:bodyPr>
          <a:lstStyle/>
          <a:p>
            <a:r>
              <a:rPr lang="en-US" sz="4000" dirty="0"/>
              <a:t>Limitations of Bitap</a:t>
            </a:r>
          </a:p>
        </p:txBody>
      </p:sp>
      <p:sp>
        <p:nvSpPr>
          <p:cNvPr id="3" name="Content Placeholder 2">
            <a:extLst>
              <a:ext uri="{FF2B5EF4-FFF2-40B4-BE49-F238E27FC236}">
                <a16:creationId xmlns:a16="http://schemas.microsoft.com/office/drawing/2014/main" id="{E88C243C-6CB8-5444-A27A-8A86910E43AE}"/>
              </a:ext>
            </a:extLst>
          </p:cNvPr>
          <p:cNvSpPr>
            <a:spLocks noGrp="1"/>
          </p:cNvSpPr>
          <p:nvPr>
            <p:ph idx="1"/>
          </p:nvPr>
        </p:nvSpPr>
        <p:spPr>
          <a:xfrm>
            <a:off x="366963" y="1176569"/>
            <a:ext cx="8410073" cy="5001491"/>
          </a:xfrm>
        </p:spPr>
        <p:txBody>
          <a:bodyPr>
            <a:noAutofit/>
          </a:bodyPr>
          <a:lstStyle/>
          <a:p>
            <a:pPr marL="490538" indent="-303213">
              <a:lnSpc>
                <a:spcPct val="110000"/>
              </a:lnSpc>
              <a:spcBef>
                <a:spcPts val="600"/>
              </a:spcBef>
              <a:spcAft>
                <a:spcPts val="0"/>
              </a:spcAft>
              <a:buClr>
                <a:srgbClr val="0070C0"/>
              </a:buClr>
              <a:buSzPct val="100000"/>
              <a:buFont typeface="+mj-lt"/>
              <a:buAutoNum type="arabicParenR"/>
            </a:pPr>
            <a:r>
              <a:rPr lang="en-US" sz="2050" b="1" dirty="0">
                <a:solidFill>
                  <a:srgbClr val="0070C0"/>
                </a:solidFill>
              </a:rPr>
              <a:t>Data Dependency Between Iterations:</a:t>
            </a:r>
          </a:p>
          <a:p>
            <a:pPr lvl="1">
              <a:lnSpc>
                <a:spcPct val="110000"/>
              </a:lnSpc>
              <a:spcBef>
                <a:spcPts val="0"/>
              </a:spcBef>
              <a:spcAft>
                <a:spcPts val="0"/>
              </a:spcAft>
            </a:pPr>
            <a:r>
              <a:rPr lang="en-US" sz="2050" dirty="0">
                <a:solidFill>
                  <a:schemeClr val="tx1"/>
                </a:solidFill>
              </a:rPr>
              <a:t>Two-level data dependency forces the consecutive iterations to take place sequentially</a:t>
            </a:r>
            <a:endParaRPr lang="en-US" sz="2050" dirty="0"/>
          </a:p>
          <a:p>
            <a:pPr marL="490538" indent="-303213">
              <a:lnSpc>
                <a:spcPct val="110000"/>
              </a:lnSpc>
              <a:spcBef>
                <a:spcPts val="600"/>
              </a:spcBef>
              <a:spcAft>
                <a:spcPts val="0"/>
              </a:spcAft>
              <a:buClr>
                <a:srgbClr val="0070C0"/>
              </a:buClr>
              <a:buSzPct val="100000"/>
              <a:buFont typeface="+mj-lt"/>
              <a:buAutoNum type="arabicParenR"/>
            </a:pPr>
            <a:r>
              <a:rPr lang="en-US" sz="2050" b="1" dirty="0">
                <a:solidFill>
                  <a:srgbClr val="0070C0"/>
                </a:solidFill>
              </a:rPr>
              <a:t>No Support for Traceback:</a:t>
            </a:r>
          </a:p>
          <a:p>
            <a:pPr lvl="1">
              <a:lnSpc>
                <a:spcPct val="110000"/>
              </a:lnSpc>
              <a:spcBef>
                <a:spcPts val="0"/>
              </a:spcBef>
              <a:spcAft>
                <a:spcPts val="0"/>
              </a:spcAft>
            </a:pPr>
            <a:r>
              <a:rPr lang="en-US" sz="2050" dirty="0">
                <a:solidFill>
                  <a:schemeClr val="tx1"/>
                </a:solidFill>
              </a:rPr>
              <a:t>Bitap does not include any support for optimal alignment identification</a:t>
            </a:r>
            <a:endParaRPr lang="en-US" sz="2050" b="1" dirty="0">
              <a:solidFill>
                <a:srgbClr val="C00000"/>
              </a:solidFill>
            </a:endParaRPr>
          </a:p>
          <a:p>
            <a:pPr marL="490538" indent="-303213">
              <a:lnSpc>
                <a:spcPct val="110000"/>
              </a:lnSpc>
              <a:spcBef>
                <a:spcPts val="600"/>
              </a:spcBef>
              <a:spcAft>
                <a:spcPts val="0"/>
              </a:spcAft>
              <a:buClr>
                <a:srgbClr val="0070C0"/>
              </a:buClr>
              <a:buSzPct val="100000"/>
              <a:buFont typeface="+mj-lt"/>
              <a:buAutoNum type="arabicParenR"/>
            </a:pPr>
            <a:r>
              <a:rPr lang="en-US" sz="2050" b="1" dirty="0">
                <a:solidFill>
                  <a:srgbClr val="0070C0"/>
                </a:solidFill>
              </a:rPr>
              <a:t>No Support for Long Reads:</a:t>
            </a:r>
          </a:p>
          <a:p>
            <a:pPr lvl="1">
              <a:lnSpc>
                <a:spcPct val="110000"/>
              </a:lnSpc>
              <a:spcBef>
                <a:spcPts val="0"/>
              </a:spcBef>
              <a:spcAft>
                <a:spcPts val="0"/>
              </a:spcAft>
              <a:buSzPct val="100000"/>
            </a:pPr>
            <a:r>
              <a:rPr lang="en-US" sz="2050" dirty="0">
                <a:solidFill>
                  <a:schemeClr val="tx1"/>
                </a:solidFill>
              </a:rPr>
              <a:t>Each bitvector has a length equal to the length of the pattern</a:t>
            </a:r>
          </a:p>
          <a:p>
            <a:pPr lvl="1">
              <a:lnSpc>
                <a:spcPct val="110000"/>
              </a:lnSpc>
              <a:spcBef>
                <a:spcPts val="0"/>
              </a:spcBef>
              <a:spcAft>
                <a:spcPts val="0"/>
              </a:spcAft>
              <a:buSzPct val="100000"/>
            </a:pPr>
            <a:r>
              <a:rPr lang="en-US" sz="2050" dirty="0">
                <a:solidFill>
                  <a:schemeClr val="tx1"/>
                </a:solidFill>
              </a:rPr>
              <a:t>Bitwise operations are performed on these bitvectors</a:t>
            </a:r>
            <a:endParaRPr lang="en-US" sz="2050" b="1" dirty="0">
              <a:solidFill>
                <a:srgbClr val="C00000"/>
              </a:solidFill>
            </a:endParaRPr>
          </a:p>
          <a:p>
            <a:pPr marL="490538" indent="-303213">
              <a:lnSpc>
                <a:spcPct val="110000"/>
              </a:lnSpc>
              <a:spcAft>
                <a:spcPts val="0"/>
              </a:spcAft>
              <a:buClr>
                <a:srgbClr val="C00000"/>
              </a:buClr>
              <a:buSzPct val="100000"/>
              <a:buFont typeface="+mj-lt"/>
              <a:buAutoNum type="arabicParenR"/>
            </a:pPr>
            <a:r>
              <a:rPr lang="en-US" sz="2050" b="1" dirty="0">
                <a:solidFill>
                  <a:srgbClr val="C00000"/>
                </a:solidFill>
              </a:rPr>
              <a:t>Limited Compute Parallelism:</a:t>
            </a:r>
          </a:p>
          <a:p>
            <a:pPr lvl="1">
              <a:lnSpc>
                <a:spcPct val="110000"/>
              </a:lnSpc>
              <a:spcBef>
                <a:spcPts val="0"/>
              </a:spcBef>
              <a:spcAft>
                <a:spcPts val="0"/>
              </a:spcAft>
            </a:pPr>
            <a:r>
              <a:rPr lang="en-US" sz="2050" dirty="0">
                <a:solidFill>
                  <a:schemeClr val="tx1"/>
                </a:solidFill>
              </a:rPr>
              <a:t>Text-level parallelism</a:t>
            </a:r>
          </a:p>
          <a:p>
            <a:pPr lvl="1">
              <a:lnSpc>
                <a:spcPct val="110000"/>
              </a:lnSpc>
              <a:spcBef>
                <a:spcPts val="0"/>
              </a:spcBef>
              <a:spcAft>
                <a:spcPts val="0"/>
              </a:spcAft>
            </a:pPr>
            <a:r>
              <a:rPr lang="en-US" sz="2050" dirty="0">
                <a:solidFill>
                  <a:schemeClr val="tx1"/>
                </a:solidFill>
              </a:rPr>
              <a:t>Limited by the number of compute units in existing systems	</a:t>
            </a:r>
          </a:p>
          <a:p>
            <a:pPr marL="490538" indent="-303213">
              <a:lnSpc>
                <a:spcPct val="110000"/>
              </a:lnSpc>
              <a:spcBef>
                <a:spcPts val="600"/>
              </a:spcBef>
              <a:spcAft>
                <a:spcPts val="0"/>
              </a:spcAft>
              <a:buClr>
                <a:srgbClr val="C00000"/>
              </a:buClr>
              <a:buSzPct val="100000"/>
              <a:buFont typeface="+mj-lt"/>
              <a:buAutoNum type="arabicParenR"/>
            </a:pPr>
            <a:r>
              <a:rPr lang="en-US" sz="2050" b="1" dirty="0">
                <a:solidFill>
                  <a:srgbClr val="C00000"/>
                </a:solidFill>
              </a:rPr>
              <a:t>Limited Memory Bandwidth:</a:t>
            </a:r>
          </a:p>
          <a:p>
            <a:pPr lvl="1">
              <a:lnSpc>
                <a:spcPct val="110000"/>
              </a:lnSpc>
              <a:spcBef>
                <a:spcPts val="0"/>
              </a:spcBef>
              <a:spcAft>
                <a:spcPts val="0"/>
              </a:spcAft>
            </a:pPr>
            <a:r>
              <a:rPr lang="en-US" sz="2050" dirty="0">
                <a:solidFill>
                  <a:schemeClr val="tx1"/>
                </a:solidFill>
              </a:rPr>
              <a:t>High memory bandwidth required to read and write the computed bitvectors to memory</a:t>
            </a:r>
          </a:p>
          <a:p>
            <a:pPr>
              <a:lnSpc>
                <a:spcPct val="110000"/>
              </a:lnSpc>
              <a:spcBef>
                <a:spcPts val="0"/>
              </a:spcBef>
              <a:spcAft>
                <a:spcPts val="0"/>
              </a:spcAft>
            </a:pPr>
            <a:endParaRPr lang="en-US" sz="2050" dirty="0"/>
          </a:p>
          <a:p>
            <a:pPr marL="454025" lvl="1" indent="0">
              <a:lnSpc>
                <a:spcPct val="110000"/>
              </a:lnSpc>
              <a:spcBef>
                <a:spcPts val="0"/>
              </a:spcBef>
              <a:spcAft>
                <a:spcPts val="0"/>
              </a:spcAft>
              <a:buNone/>
            </a:pPr>
            <a:endParaRPr lang="en-US" sz="2050" dirty="0">
              <a:solidFill>
                <a:schemeClr val="tx1"/>
              </a:solidFill>
            </a:endParaRPr>
          </a:p>
          <a:p>
            <a:pPr lvl="1">
              <a:lnSpc>
                <a:spcPct val="110000"/>
              </a:lnSpc>
              <a:spcBef>
                <a:spcPts val="0"/>
              </a:spcBef>
              <a:spcAft>
                <a:spcPts val="0"/>
              </a:spcAft>
            </a:pPr>
            <a:endParaRPr lang="en-US" sz="2050" dirty="0">
              <a:solidFill>
                <a:srgbClr val="C00000"/>
              </a:solidFill>
            </a:endParaRPr>
          </a:p>
        </p:txBody>
      </p:sp>
      <p:sp>
        <p:nvSpPr>
          <p:cNvPr id="5" name="Slide Number Placeholder 4">
            <a:extLst>
              <a:ext uri="{FF2B5EF4-FFF2-40B4-BE49-F238E27FC236}">
                <a16:creationId xmlns:a16="http://schemas.microsoft.com/office/drawing/2014/main" id="{44011BC5-54C3-4748-AF2B-5774B7C4F5C8}"/>
              </a:ext>
            </a:extLst>
          </p:cNvPr>
          <p:cNvSpPr>
            <a:spLocks noGrp="1"/>
          </p:cNvSpPr>
          <p:nvPr>
            <p:ph type="sldNum" sz="quarter" idx="10"/>
          </p:nvPr>
        </p:nvSpPr>
        <p:spPr/>
        <p:txBody>
          <a:bodyPr/>
          <a:lstStyle/>
          <a:p>
            <a:fld id="{BE67019E-6B59-9444-A8F8-0CFAB6B6981D}" type="slidenum">
              <a:rPr lang="en-US" smtClean="0"/>
              <a:pPr/>
              <a:t>35</a:t>
            </a:fld>
            <a:endParaRPr lang="en-US" dirty="0"/>
          </a:p>
        </p:txBody>
      </p:sp>
    </p:spTree>
    <p:custDataLst>
      <p:tags r:id="rId1"/>
    </p:custDataLst>
    <p:extLst>
      <p:ext uri="{BB962C8B-B14F-4D97-AF65-F5344CB8AC3E}">
        <p14:creationId xmlns:p14="http://schemas.microsoft.com/office/powerpoint/2010/main" val="234913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D917BCF-2FF3-F14B-892A-B967FC00EC08}"/>
              </a:ext>
            </a:extLst>
          </p:cNvPr>
          <p:cNvSpPr/>
          <p:nvPr/>
        </p:nvSpPr>
        <p:spPr>
          <a:xfrm>
            <a:off x="844041" y="3616199"/>
            <a:ext cx="7932996" cy="1578654"/>
          </a:xfrm>
          <a:prstGeom prst="roundRect">
            <a:avLst>
              <a:gd name="adj" fmla="val 3261"/>
            </a:avLst>
          </a:prstGeom>
          <a:solidFill>
            <a:srgbClr val="0070C0">
              <a:alpha val="17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2000" b="1" dirty="0">
                <a:solidFill>
                  <a:srgbClr val="0070C0"/>
                </a:solidFill>
              </a:rPr>
              <a:t>SW</a:t>
            </a:r>
          </a:p>
        </p:txBody>
      </p:sp>
      <p:sp>
        <p:nvSpPr>
          <p:cNvPr id="7" name="Rounded Rectangle 6">
            <a:extLst>
              <a:ext uri="{FF2B5EF4-FFF2-40B4-BE49-F238E27FC236}">
                <a16:creationId xmlns:a16="http://schemas.microsoft.com/office/drawing/2014/main" id="{58C56414-CB52-6540-B895-DA21C3287D45}"/>
              </a:ext>
            </a:extLst>
          </p:cNvPr>
          <p:cNvSpPr/>
          <p:nvPr/>
        </p:nvSpPr>
        <p:spPr>
          <a:xfrm>
            <a:off x="844040" y="5314122"/>
            <a:ext cx="7932995" cy="877128"/>
          </a:xfrm>
          <a:prstGeom prst="roundRect">
            <a:avLst>
              <a:gd name="adj" fmla="val 5480"/>
            </a:avLst>
          </a:prstGeom>
          <a:solidFill>
            <a:srgbClr val="C00000">
              <a:alpha val="17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2000" b="1" dirty="0">
                <a:solidFill>
                  <a:srgbClr val="C00000"/>
                </a:solidFill>
              </a:rPr>
              <a:t>HW</a:t>
            </a:r>
          </a:p>
        </p:txBody>
      </p:sp>
      <p:sp>
        <p:nvSpPr>
          <p:cNvPr id="2" name="Title 1">
            <a:extLst>
              <a:ext uri="{FF2B5EF4-FFF2-40B4-BE49-F238E27FC236}">
                <a16:creationId xmlns:a16="http://schemas.microsoft.com/office/drawing/2014/main" id="{F0515F00-A75B-6943-AFE7-2C1251652E0C}"/>
              </a:ext>
            </a:extLst>
          </p:cNvPr>
          <p:cNvSpPr>
            <a:spLocks noGrp="1"/>
          </p:cNvSpPr>
          <p:nvPr>
            <p:ph type="title"/>
          </p:nvPr>
        </p:nvSpPr>
        <p:spPr>
          <a:xfrm>
            <a:off x="366963" y="257434"/>
            <a:ext cx="8410073" cy="753467"/>
          </a:xfrm>
        </p:spPr>
        <p:txBody>
          <a:bodyPr>
            <a:noAutofit/>
          </a:bodyPr>
          <a:lstStyle/>
          <a:p>
            <a:r>
              <a:rPr lang="en-US" sz="4400" dirty="0"/>
              <a:t>GenASM: ASM Framework for GSA</a:t>
            </a:r>
            <a:endParaRPr lang="en-US" sz="4300" dirty="0"/>
          </a:p>
        </p:txBody>
      </p:sp>
      <p:sp>
        <p:nvSpPr>
          <p:cNvPr id="3" name="Content Placeholder 2">
            <a:extLst>
              <a:ext uri="{FF2B5EF4-FFF2-40B4-BE49-F238E27FC236}">
                <a16:creationId xmlns:a16="http://schemas.microsoft.com/office/drawing/2014/main" id="{9FA9FAF1-C63B-A24D-8131-A567AE346E6E}"/>
              </a:ext>
            </a:extLst>
          </p:cNvPr>
          <p:cNvSpPr>
            <a:spLocks noGrp="1"/>
          </p:cNvSpPr>
          <p:nvPr>
            <p:ph idx="1"/>
          </p:nvPr>
        </p:nvSpPr>
        <p:spPr/>
        <p:txBody>
          <a:bodyPr>
            <a:noAutofit/>
          </a:bodyPr>
          <a:lstStyle/>
          <a:p>
            <a:pPr marL="520700" indent="-342900">
              <a:lnSpc>
                <a:spcPct val="120000"/>
              </a:lnSpc>
              <a:spcAft>
                <a:spcPts val="0"/>
              </a:spcAft>
            </a:pPr>
            <a:r>
              <a:rPr lang="en-US" sz="2200" dirty="0">
                <a:solidFill>
                  <a:srgbClr val="7030A0"/>
                </a:solidFill>
                <a:latin typeface="+mj-lt"/>
              </a:rPr>
              <a:t>Approximate string matching (ASM) acceleration framework </a:t>
            </a:r>
            <a:r>
              <a:rPr lang="en-US" sz="2200" dirty="0">
                <a:solidFill>
                  <a:schemeClr val="tx1"/>
                </a:solidFill>
                <a:latin typeface="+mj-lt"/>
              </a:rPr>
              <a:t>based on the Bitap algorithm</a:t>
            </a:r>
          </a:p>
          <a:p>
            <a:pPr marL="520700" indent="-342900">
              <a:lnSpc>
                <a:spcPct val="120000"/>
              </a:lnSpc>
              <a:spcAft>
                <a:spcPts val="0"/>
              </a:spcAft>
            </a:pPr>
            <a:r>
              <a:rPr lang="en-US" sz="2200" i="1" dirty="0">
                <a:solidFill>
                  <a:srgbClr val="00B050"/>
                </a:solidFill>
                <a:latin typeface="+mj-lt"/>
              </a:rPr>
              <a:t>First</a:t>
            </a:r>
            <a:r>
              <a:rPr lang="en-US" sz="2200" dirty="0">
                <a:solidFill>
                  <a:srgbClr val="00B050"/>
                </a:solidFill>
                <a:latin typeface="+mj-lt"/>
              </a:rPr>
              <a:t> ASM acceleration framework </a:t>
            </a:r>
            <a:r>
              <a:rPr lang="en-US" sz="2200" dirty="0">
                <a:solidFill>
                  <a:schemeClr val="tx1"/>
                </a:solidFill>
                <a:latin typeface="+mj-lt"/>
              </a:rPr>
              <a:t>for genome sequence analysis</a:t>
            </a:r>
          </a:p>
          <a:p>
            <a:pPr marL="520700" indent="-342900">
              <a:lnSpc>
                <a:spcPct val="120000"/>
              </a:lnSpc>
              <a:spcAft>
                <a:spcPts val="0"/>
              </a:spcAft>
            </a:pPr>
            <a:r>
              <a:rPr lang="en-US" sz="2200" dirty="0">
                <a:solidFill>
                  <a:schemeClr val="tx1"/>
                </a:solidFill>
                <a:latin typeface="+mj-lt"/>
              </a:rPr>
              <a:t>We overcome the </a:t>
            </a:r>
            <a:r>
              <a:rPr lang="en-US" sz="2200" dirty="0">
                <a:solidFill>
                  <a:srgbClr val="FE6200"/>
                </a:solidFill>
                <a:latin typeface="+mj-lt"/>
              </a:rPr>
              <a:t>five limitations </a:t>
            </a:r>
            <a:r>
              <a:rPr lang="en-US" sz="2200" dirty="0">
                <a:solidFill>
                  <a:schemeClr val="tx1"/>
                </a:solidFill>
                <a:latin typeface="+mj-lt"/>
              </a:rPr>
              <a:t>that hinder </a:t>
            </a:r>
            <a:r>
              <a:rPr lang="en-US" sz="2200" dirty="0" err="1">
                <a:solidFill>
                  <a:schemeClr val="tx1"/>
                </a:solidFill>
                <a:latin typeface="+mj-lt"/>
              </a:rPr>
              <a:t>Bitap’s</a:t>
            </a:r>
            <a:r>
              <a:rPr lang="en-US" sz="2200" dirty="0">
                <a:solidFill>
                  <a:schemeClr val="tx1"/>
                </a:solidFill>
                <a:latin typeface="+mj-lt"/>
              </a:rPr>
              <a:t> use in genome sequence analysis:</a:t>
            </a:r>
          </a:p>
          <a:p>
            <a:pPr marL="771525" lvl="1" indent="-223838">
              <a:lnSpc>
                <a:spcPct val="120000"/>
              </a:lnSpc>
              <a:spcBef>
                <a:spcPts val="1200"/>
              </a:spcBef>
              <a:spcAft>
                <a:spcPts val="0"/>
              </a:spcAft>
              <a:buClr>
                <a:srgbClr val="0070C0"/>
              </a:buClr>
            </a:pPr>
            <a:r>
              <a:rPr lang="en-US" sz="2200" dirty="0">
                <a:solidFill>
                  <a:schemeClr val="tx1"/>
                </a:solidFill>
                <a:latin typeface="+mj-lt"/>
              </a:rPr>
              <a:t>Modified and extended ASM algorithm</a:t>
            </a:r>
          </a:p>
          <a:p>
            <a:pPr marL="1081088" lvl="2" indent="-274638">
              <a:lnSpc>
                <a:spcPct val="120000"/>
              </a:lnSpc>
              <a:spcBef>
                <a:spcPts val="1200"/>
              </a:spcBef>
              <a:spcAft>
                <a:spcPts val="0"/>
              </a:spcAft>
              <a:buClr>
                <a:srgbClr val="0070C0"/>
              </a:buClr>
            </a:pPr>
            <a:r>
              <a:rPr lang="en-US" sz="2200" dirty="0">
                <a:solidFill>
                  <a:srgbClr val="0070C0"/>
                </a:solidFill>
                <a:latin typeface="+mj-lt"/>
              </a:rPr>
              <a:t>Highly-parallel Bitap </a:t>
            </a:r>
            <a:r>
              <a:rPr lang="en-US" sz="2200" dirty="0">
                <a:solidFill>
                  <a:schemeClr val="tx1"/>
                </a:solidFill>
                <a:latin typeface="+mj-lt"/>
              </a:rPr>
              <a:t>with long read support</a:t>
            </a:r>
          </a:p>
          <a:p>
            <a:pPr marL="1081088" lvl="2" indent="-274638">
              <a:lnSpc>
                <a:spcPct val="120000"/>
              </a:lnSpc>
              <a:spcBef>
                <a:spcPts val="1200"/>
              </a:spcBef>
              <a:spcAft>
                <a:spcPts val="0"/>
              </a:spcAft>
              <a:buClr>
                <a:srgbClr val="0070C0"/>
              </a:buClr>
            </a:pPr>
            <a:r>
              <a:rPr lang="en-US" sz="2200" dirty="0">
                <a:solidFill>
                  <a:srgbClr val="0070C0"/>
                </a:solidFill>
                <a:latin typeface="+mj-lt"/>
              </a:rPr>
              <a:t>Novel </a:t>
            </a:r>
            <a:r>
              <a:rPr lang="en-US" sz="2200" dirty="0">
                <a:solidFill>
                  <a:srgbClr val="0070C0"/>
                </a:solidFill>
              </a:rPr>
              <a:t>bitvector-based </a:t>
            </a:r>
            <a:r>
              <a:rPr lang="en-US" sz="2200" dirty="0">
                <a:solidFill>
                  <a:srgbClr val="0070C0"/>
                </a:solidFill>
                <a:latin typeface="+mj-lt"/>
              </a:rPr>
              <a:t>algorithm </a:t>
            </a:r>
            <a:r>
              <a:rPr lang="en-US" sz="2200" dirty="0">
                <a:solidFill>
                  <a:schemeClr val="tx1"/>
                </a:solidFill>
                <a:latin typeface="+mj-lt"/>
              </a:rPr>
              <a:t>to perform </a:t>
            </a:r>
            <a:r>
              <a:rPr lang="en-US" sz="2200" i="1" dirty="0">
                <a:solidFill>
                  <a:schemeClr val="tx1"/>
                </a:solidFill>
                <a:latin typeface="+mj-lt"/>
              </a:rPr>
              <a:t>traceback</a:t>
            </a:r>
            <a:r>
              <a:rPr lang="en-US" sz="2200" dirty="0">
                <a:solidFill>
                  <a:schemeClr val="tx1"/>
                </a:solidFill>
                <a:latin typeface="+mj-lt"/>
              </a:rPr>
              <a:t> </a:t>
            </a:r>
          </a:p>
          <a:p>
            <a:pPr marL="806450" lvl="1" indent="-258763">
              <a:lnSpc>
                <a:spcPct val="120000"/>
              </a:lnSpc>
              <a:spcBef>
                <a:spcPts val="1200"/>
              </a:spcBef>
              <a:spcAft>
                <a:spcPts val="0"/>
              </a:spcAft>
              <a:buClr>
                <a:srgbClr val="C00000"/>
              </a:buClr>
            </a:pPr>
            <a:r>
              <a:rPr lang="en-US" sz="2200" dirty="0">
                <a:solidFill>
                  <a:srgbClr val="C00000"/>
                </a:solidFill>
                <a:latin typeface="+mj-lt"/>
              </a:rPr>
              <a:t>Specialized, low-power and area-efficient hardware </a:t>
            </a:r>
            <a:r>
              <a:rPr lang="en-US" sz="2200" dirty="0">
                <a:solidFill>
                  <a:schemeClr val="tx1"/>
                </a:solidFill>
                <a:latin typeface="+mj-lt"/>
              </a:rPr>
              <a:t>for              both modified Bitap and novel traceback algorithms</a:t>
            </a:r>
          </a:p>
          <a:p>
            <a:pPr>
              <a:lnSpc>
                <a:spcPct val="120000"/>
              </a:lnSpc>
              <a:spcAft>
                <a:spcPts val="0"/>
              </a:spcAft>
            </a:pPr>
            <a:endParaRPr lang="en-US" sz="2200" dirty="0">
              <a:latin typeface="+mj-lt"/>
            </a:endParaRPr>
          </a:p>
        </p:txBody>
      </p:sp>
      <p:sp>
        <p:nvSpPr>
          <p:cNvPr id="5" name="Slide Number Placeholder 4">
            <a:extLst>
              <a:ext uri="{FF2B5EF4-FFF2-40B4-BE49-F238E27FC236}">
                <a16:creationId xmlns:a16="http://schemas.microsoft.com/office/drawing/2014/main" id="{0021086E-478F-D54F-956E-52EB0579186A}"/>
              </a:ext>
            </a:extLst>
          </p:cNvPr>
          <p:cNvSpPr>
            <a:spLocks noGrp="1"/>
          </p:cNvSpPr>
          <p:nvPr>
            <p:ph type="sldNum" sz="quarter" idx="10"/>
          </p:nvPr>
        </p:nvSpPr>
        <p:spPr/>
        <p:txBody>
          <a:bodyPr/>
          <a:lstStyle/>
          <a:p>
            <a:fld id="{BE67019E-6B59-9444-A8F8-0CFAB6B6981D}" type="slidenum">
              <a:rPr lang="en-US" smtClean="0"/>
              <a:pPr/>
              <a:t>36</a:t>
            </a:fld>
            <a:endParaRPr lang="en-US" dirty="0"/>
          </a:p>
        </p:txBody>
      </p:sp>
    </p:spTree>
    <p:custDataLst>
      <p:tags r:id="rId1"/>
    </p:custDataLst>
    <p:extLst>
      <p:ext uri="{BB962C8B-B14F-4D97-AF65-F5344CB8AC3E}">
        <p14:creationId xmlns:p14="http://schemas.microsoft.com/office/powerpoint/2010/main" val="423573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8BEC95D-5242-1445-B6FF-1297E3AE86BB}"/>
              </a:ext>
            </a:extLst>
          </p:cNvPr>
          <p:cNvSpPr txBox="1"/>
          <p:nvPr/>
        </p:nvSpPr>
        <p:spPr>
          <a:xfrm>
            <a:off x="2260369" y="1190642"/>
            <a:ext cx="6583077" cy="3186151"/>
          </a:xfrm>
          <a:prstGeom prst="roundRect">
            <a:avLst>
              <a:gd name="adj" fmla="val 1745"/>
            </a:avLst>
          </a:prstGeom>
          <a:solidFill>
            <a:schemeClr val="accent6">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98" name="TextBox 97">
            <a:extLst>
              <a:ext uri="{FF2B5EF4-FFF2-40B4-BE49-F238E27FC236}">
                <a16:creationId xmlns:a16="http://schemas.microsoft.com/office/drawing/2014/main" id="{A3A01C92-18BE-DC41-AC75-77BB85F9BB4C}"/>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chemeClr val="tx1">
                    <a:lumMod val="50000"/>
                    <a:lumOff val="50000"/>
                  </a:schemeClr>
                </a:solidFill>
                <a:latin typeface="Corbel" panose="020B0503020204020204" pitchFamily="34" charset="0"/>
              </a:rPr>
              <a:t>GenASM-DC</a:t>
            </a:r>
            <a:endParaRPr lang="en-US" sz="1700" b="1" kern="0" baseline="-25000" dirty="0">
              <a:solidFill>
                <a:schemeClr val="tx1">
                  <a:lumMod val="50000"/>
                  <a:lumOff val="50000"/>
                </a:schemeClr>
              </a:solidFill>
              <a:latin typeface="Corbel" panose="020B0503020204020204" pitchFamily="34" charset="0"/>
            </a:endParaRPr>
          </a:p>
        </p:txBody>
      </p:sp>
      <p:sp>
        <p:nvSpPr>
          <p:cNvPr id="99" name="TextBox 98">
            <a:extLst>
              <a:ext uri="{FF2B5EF4-FFF2-40B4-BE49-F238E27FC236}">
                <a16:creationId xmlns:a16="http://schemas.microsoft.com/office/drawing/2014/main" id="{39218610-939D-B048-9A6D-92E206AF6746}"/>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chemeClr val="tx1">
                    <a:lumMod val="50000"/>
                    <a:lumOff val="50000"/>
                  </a:schemeClr>
                </a:solidFill>
                <a:latin typeface="Corbel" panose="020B0503020204020204" pitchFamily="34" charset="0"/>
              </a:rPr>
              <a:t>GenASM-TB</a:t>
            </a:r>
            <a:endParaRPr lang="en-US" sz="1700" b="1" kern="0" baseline="-25000" dirty="0">
              <a:solidFill>
                <a:schemeClr val="tx1">
                  <a:lumMod val="50000"/>
                  <a:lumOff val="50000"/>
                </a:schemeClr>
              </a:solidFill>
              <a:latin typeface="Corbel" panose="020B0503020204020204" pitchFamily="34" charset="0"/>
            </a:endParaRPr>
          </a:p>
        </p:txBody>
      </p:sp>
      <p:pic>
        <p:nvPicPr>
          <p:cNvPr id="83" name="Picture 82">
            <a:extLst>
              <a:ext uri="{FF2B5EF4-FFF2-40B4-BE49-F238E27FC236}">
                <a16:creationId xmlns:a16="http://schemas.microsoft.com/office/drawing/2014/main" id="{9F2E1CB4-DB06-DD43-9598-B4C988968E06}"/>
              </a:ext>
            </a:extLst>
          </p:cNvPr>
          <p:cNvPicPr>
            <a:picLocks/>
          </p:cNvPicPr>
          <p:nvPr/>
        </p:nvPicPr>
        <p:blipFill rotWithShape="1">
          <a:blip r:embed="rId4"/>
          <a:srcRect l="54403"/>
          <a:stretch/>
        </p:blipFill>
        <p:spPr>
          <a:xfrm>
            <a:off x="5856978" y="1180225"/>
            <a:ext cx="3013177" cy="3195178"/>
          </a:xfrm>
          <a:prstGeom prst="rect">
            <a:avLst/>
          </a:prstGeom>
        </p:spPr>
      </p:pic>
      <p:pic>
        <p:nvPicPr>
          <p:cNvPr id="84" name="Picture 83">
            <a:extLst>
              <a:ext uri="{FF2B5EF4-FFF2-40B4-BE49-F238E27FC236}">
                <a16:creationId xmlns:a16="http://schemas.microsoft.com/office/drawing/2014/main" id="{3184E677-89EB-1F4D-9BB2-40F7EFBD3CA5}"/>
              </a:ext>
            </a:extLst>
          </p:cNvPr>
          <p:cNvPicPr>
            <a:picLocks noChangeAspect="1"/>
          </p:cNvPicPr>
          <p:nvPr/>
        </p:nvPicPr>
        <p:blipFill rotWithShape="1">
          <a:blip r:embed="rId5"/>
          <a:srcRect r="45949"/>
          <a:stretch/>
        </p:blipFill>
        <p:spPr>
          <a:xfrm>
            <a:off x="2242087" y="1180225"/>
            <a:ext cx="3571827" cy="3195178"/>
          </a:xfrm>
          <a:prstGeom prst="rect">
            <a:avLst/>
          </a:prstGeom>
        </p:spPr>
      </p:pic>
      <p:sp>
        <p:nvSpPr>
          <p:cNvPr id="2" name="Title 1">
            <a:extLst>
              <a:ext uri="{FF2B5EF4-FFF2-40B4-BE49-F238E27FC236}">
                <a16:creationId xmlns:a16="http://schemas.microsoft.com/office/drawing/2014/main" id="{1B69E1B1-900D-AE42-B885-FB604CB610B7}"/>
              </a:ext>
            </a:extLst>
          </p:cNvPr>
          <p:cNvSpPr>
            <a:spLocks noGrp="1"/>
          </p:cNvSpPr>
          <p:nvPr>
            <p:ph type="title"/>
          </p:nvPr>
        </p:nvSpPr>
        <p:spPr>
          <a:xfrm>
            <a:off x="366963" y="257434"/>
            <a:ext cx="8410073" cy="753467"/>
          </a:xfrm>
        </p:spPr>
        <p:txBody>
          <a:bodyPr>
            <a:normAutofit fontScale="90000"/>
          </a:bodyPr>
          <a:lstStyle/>
          <a:p>
            <a:r>
              <a:rPr lang="en-US" dirty="0"/>
              <a:t>GenASM Hardware Design</a:t>
            </a:r>
          </a:p>
        </p:txBody>
      </p:sp>
      <p:sp>
        <p:nvSpPr>
          <p:cNvPr id="3" name="Slide Number Placeholder 2">
            <a:extLst>
              <a:ext uri="{FF2B5EF4-FFF2-40B4-BE49-F238E27FC236}">
                <a16:creationId xmlns:a16="http://schemas.microsoft.com/office/drawing/2014/main" id="{95327947-F438-2147-A6C6-B1DE7A808D92}"/>
              </a:ext>
            </a:extLst>
          </p:cNvPr>
          <p:cNvSpPr>
            <a:spLocks noGrp="1"/>
          </p:cNvSpPr>
          <p:nvPr>
            <p:ph type="sldNum" sz="quarter" idx="10"/>
          </p:nvPr>
        </p:nvSpPr>
        <p:spPr/>
        <p:txBody>
          <a:bodyPr/>
          <a:lstStyle/>
          <a:p>
            <a:fld id="{BE67019E-6B59-9444-A8F8-0CFAB6B6981D}" type="slidenum">
              <a:rPr lang="en-US" smtClean="0"/>
              <a:pPr/>
              <a:t>37</a:t>
            </a:fld>
            <a:endParaRPr lang="en-US" dirty="0"/>
          </a:p>
        </p:txBody>
      </p:sp>
      <p:cxnSp>
        <p:nvCxnSpPr>
          <p:cNvPr id="64" name="Straight Connector 63">
            <a:extLst>
              <a:ext uri="{FF2B5EF4-FFF2-40B4-BE49-F238E27FC236}">
                <a16:creationId xmlns:a16="http://schemas.microsoft.com/office/drawing/2014/main" id="{B27D210F-4CD4-8E42-85CA-2070CB4D1BA6}"/>
              </a:ext>
            </a:extLst>
          </p:cNvPr>
          <p:cNvCxnSpPr>
            <a:cxnSpLocks/>
          </p:cNvCxnSpPr>
          <p:nvPr/>
        </p:nvCxnSpPr>
        <p:spPr>
          <a:xfrm>
            <a:off x="5842622" y="1195724"/>
            <a:ext cx="0" cy="3186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DE2C23F0-9BFA-3D46-AD7D-45A1E4299135}"/>
              </a:ext>
            </a:extLst>
          </p:cNvPr>
          <p:cNvSpPr txBox="1"/>
          <p:nvPr/>
        </p:nvSpPr>
        <p:spPr>
          <a:xfrm>
            <a:off x="5316303" y="2371501"/>
            <a:ext cx="1066000" cy="1608781"/>
          </a:xfrm>
          <a:prstGeom prst="roundRect">
            <a:avLst>
              <a:gd name="adj" fmla="val 5084"/>
            </a:avLst>
          </a:prstGeom>
          <a:solidFill>
            <a:schemeClr val="accent6">
              <a:lumMod val="20000"/>
              <a:lumOff val="80000"/>
            </a:schemeClr>
          </a:solidFill>
          <a:ln w="28575">
            <a:solidFill>
              <a:schemeClr val="tx1">
                <a:lumMod val="50000"/>
                <a:lumOff val="50000"/>
              </a:schemeClr>
            </a:solidFill>
          </a:ln>
        </p:spPr>
        <p:txBody>
          <a:bodyPr wrap="square" rtlCol="0" anchor="t" anchorCtr="0">
            <a:noAutofit/>
          </a:bodyPr>
          <a:lstStyle/>
          <a:p>
            <a:pPr algn="ctr"/>
            <a:endParaRPr lang="en-US" sz="1306" b="1" dirty="0">
              <a:latin typeface="Corbel" panose="020B0503020204020204" pitchFamily="34" charset="0"/>
            </a:endParaRPr>
          </a:p>
        </p:txBody>
      </p:sp>
      <p:sp>
        <p:nvSpPr>
          <p:cNvPr id="5" name="Rectangle 4">
            <a:extLst>
              <a:ext uri="{FF2B5EF4-FFF2-40B4-BE49-F238E27FC236}">
                <a16:creationId xmlns:a16="http://schemas.microsoft.com/office/drawing/2014/main" id="{8569F024-29B5-F240-A68A-1B18EF567080}"/>
              </a:ext>
            </a:extLst>
          </p:cNvPr>
          <p:cNvSpPr/>
          <p:nvPr/>
        </p:nvSpPr>
        <p:spPr>
          <a:xfrm>
            <a:off x="2133807" y="4391341"/>
            <a:ext cx="2309084" cy="1200329"/>
          </a:xfrm>
          <a:prstGeom prst="rect">
            <a:avLst/>
          </a:prstGeom>
        </p:spPr>
        <p:txBody>
          <a:bodyPr wrap="square">
            <a:spAutoFit/>
          </a:bodyPr>
          <a:lstStyle/>
          <a:p>
            <a:pPr algn="ctr"/>
            <a:r>
              <a:rPr lang="en-US" b="1" dirty="0">
                <a:solidFill>
                  <a:srgbClr val="00B050"/>
                </a:solidFill>
              </a:rPr>
              <a:t>GenASM-DC:</a:t>
            </a:r>
            <a:r>
              <a:rPr lang="en-US" dirty="0">
                <a:solidFill>
                  <a:srgbClr val="00B050"/>
                </a:solidFill>
              </a:rPr>
              <a:t> </a:t>
            </a:r>
          </a:p>
          <a:p>
            <a:pPr algn="ctr"/>
            <a:r>
              <a:rPr lang="en-US" dirty="0"/>
              <a:t>generates bitvectors </a:t>
            </a:r>
          </a:p>
          <a:p>
            <a:pPr algn="ctr"/>
            <a:r>
              <a:rPr lang="en-US" dirty="0"/>
              <a:t>and performs edit </a:t>
            </a:r>
          </a:p>
          <a:p>
            <a:pPr algn="ctr"/>
            <a:r>
              <a:rPr lang="en-US" b="1" dirty="0">
                <a:solidFill>
                  <a:srgbClr val="00B050"/>
                </a:solidFill>
              </a:rPr>
              <a:t>D</a:t>
            </a:r>
            <a:r>
              <a:rPr lang="en-US" dirty="0"/>
              <a:t>istance </a:t>
            </a:r>
            <a:r>
              <a:rPr lang="en-US" b="1" dirty="0">
                <a:solidFill>
                  <a:srgbClr val="00B050"/>
                </a:solidFill>
              </a:rPr>
              <a:t>C</a:t>
            </a:r>
            <a:r>
              <a:rPr lang="en-US" dirty="0"/>
              <a:t>alculation</a:t>
            </a:r>
          </a:p>
        </p:txBody>
      </p:sp>
      <p:sp>
        <p:nvSpPr>
          <p:cNvPr id="6" name="Rectangle 5">
            <a:extLst>
              <a:ext uri="{FF2B5EF4-FFF2-40B4-BE49-F238E27FC236}">
                <a16:creationId xmlns:a16="http://schemas.microsoft.com/office/drawing/2014/main" id="{89437F79-F9D7-384C-8586-8F9603BA6CD5}"/>
              </a:ext>
            </a:extLst>
          </p:cNvPr>
          <p:cNvSpPr/>
          <p:nvPr/>
        </p:nvSpPr>
        <p:spPr>
          <a:xfrm>
            <a:off x="6123848" y="4391341"/>
            <a:ext cx="2847852" cy="1200329"/>
          </a:xfrm>
          <a:prstGeom prst="rect">
            <a:avLst/>
          </a:prstGeom>
        </p:spPr>
        <p:txBody>
          <a:bodyPr wrap="square">
            <a:spAutoFit/>
          </a:bodyPr>
          <a:lstStyle/>
          <a:p>
            <a:pPr marL="538163" algn="ctr">
              <a:lnSpc>
                <a:spcPct val="100000"/>
              </a:lnSpc>
              <a:spcBef>
                <a:spcPts val="0"/>
              </a:spcBef>
              <a:spcAft>
                <a:spcPts val="0"/>
              </a:spcAft>
            </a:pPr>
            <a:r>
              <a:rPr lang="en-US" b="1" dirty="0">
                <a:solidFill>
                  <a:srgbClr val="7A20C9"/>
                </a:solidFill>
              </a:rPr>
              <a:t>GenASM-TB:</a:t>
            </a:r>
            <a:r>
              <a:rPr lang="en-US" dirty="0">
                <a:solidFill>
                  <a:srgbClr val="7A20C9"/>
                </a:solidFill>
              </a:rPr>
              <a:t> </a:t>
            </a:r>
            <a:r>
              <a:rPr lang="en-US" dirty="0"/>
              <a:t>performs </a:t>
            </a:r>
            <a:r>
              <a:rPr lang="en-US" b="1" dirty="0" err="1">
                <a:solidFill>
                  <a:srgbClr val="7A20C9"/>
                </a:solidFill>
              </a:rPr>
              <a:t>T</a:t>
            </a:r>
            <a:r>
              <a:rPr lang="en-US" dirty="0" err="1"/>
              <a:t>race</a:t>
            </a:r>
            <a:r>
              <a:rPr lang="en-US" b="1" dirty="0" err="1">
                <a:solidFill>
                  <a:srgbClr val="7A20C9"/>
                </a:solidFill>
              </a:rPr>
              <a:t>B</a:t>
            </a:r>
            <a:r>
              <a:rPr lang="en-US" dirty="0" err="1"/>
              <a:t>ack</a:t>
            </a:r>
            <a:r>
              <a:rPr lang="en-US" dirty="0"/>
              <a:t> and assembles the optimal alignment </a:t>
            </a:r>
          </a:p>
        </p:txBody>
      </p:sp>
      <p:sp>
        <p:nvSpPr>
          <p:cNvPr id="47" name="TextBox 46">
            <a:extLst>
              <a:ext uri="{FF2B5EF4-FFF2-40B4-BE49-F238E27FC236}">
                <a16:creationId xmlns:a16="http://schemas.microsoft.com/office/drawing/2014/main" id="{E4D4197C-BD3C-D540-A871-01293B70AAFA}"/>
              </a:ext>
            </a:extLst>
          </p:cNvPr>
          <p:cNvSpPr txBox="1"/>
          <p:nvPr/>
        </p:nvSpPr>
        <p:spPr>
          <a:xfrm>
            <a:off x="306826" y="2907140"/>
            <a:ext cx="1045030" cy="1436916"/>
          </a:xfrm>
          <a:prstGeom prst="roundRect">
            <a:avLst>
              <a:gd name="adj" fmla="val 5645"/>
            </a:avLst>
          </a:prstGeom>
          <a:solidFill>
            <a:srgbClr val="FBE5D6"/>
          </a:solidFill>
          <a:ln w="28575">
            <a:solidFill>
              <a:schemeClr val="tx1"/>
            </a:solidFill>
          </a:ln>
        </p:spPr>
        <p:txBody>
          <a:bodyPr wrap="square" rtlCol="0" anchor="ctr" anchorCtr="0">
            <a:noAutofit/>
          </a:bodyPr>
          <a:lstStyle/>
          <a:p>
            <a:pPr algn="ctr"/>
            <a:r>
              <a:rPr lang="en-US" sz="1700" b="1" dirty="0">
                <a:solidFill>
                  <a:schemeClr val="tx2">
                    <a:lumMod val="50000"/>
                  </a:schemeClr>
                </a:solidFill>
                <a:latin typeface="Corbel" panose="020B0503020204020204" pitchFamily="34" charset="0"/>
              </a:rPr>
              <a:t>Host CPU</a:t>
            </a:r>
          </a:p>
        </p:txBody>
      </p:sp>
      <p:sp>
        <p:nvSpPr>
          <p:cNvPr id="95" name="TextBox 94">
            <a:extLst>
              <a:ext uri="{FF2B5EF4-FFF2-40B4-BE49-F238E27FC236}">
                <a16:creationId xmlns:a16="http://schemas.microsoft.com/office/drawing/2014/main" id="{8EBACF83-976B-674A-866A-9D6AE55F8723}"/>
              </a:ext>
            </a:extLst>
          </p:cNvPr>
          <p:cNvSpPr txBox="1"/>
          <p:nvPr/>
        </p:nvSpPr>
        <p:spPr>
          <a:xfrm>
            <a:off x="5389227" y="2448668"/>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solidFill>
                  <a:schemeClr val="tx1">
                    <a:lumMod val="50000"/>
                    <a:lumOff val="50000"/>
                  </a:schemeClr>
                </a:solidFill>
              </a:rPr>
              <a:t>TB-SRAM</a:t>
            </a:r>
            <a:r>
              <a:rPr lang="en-US" sz="1200" baseline="-25000" dirty="0">
                <a:solidFill>
                  <a:schemeClr val="tx1">
                    <a:lumMod val="50000"/>
                    <a:lumOff val="50000"/>
                  </a:schemeClr>
                </a:solidFill>
                <a:latin typeface="Calibri" panose="020F0502020204030204" pitchFamily="34" charset="0"/>
                <a:cs typeface="Calibri" panose="020F0502020204030204" pitchFamily="34" charset="0"/>
              </a:rPr>
              <a:t>1</a:t>
            </a:r>
          </a:p>
        </p:txBody>
      </p:sp>
      <p:sp>
        <p:nvSpPr>
          <p:cNvPr id="96" name="TextBox 95">
            <a:extLst>
              <a:ext uri="{FF2B5EF4-FFF2-40B4-BE49-F238E27FC236}">
                <a16:creationId xmlns:a16="http://schemas.microsoft.com/office/drawing/2014/main" id="{0EF49DC6-094C-814D-8FDE-3A004C471D52}"/>
              </a:ext>
            </a:extLst>
          </p:cNvPr>
          <p:cNvSpPr txBox="1"/>
          <p:nvPr/>
        </p:nvSpPr>
        <p:spPr>
          <a:xfrm>
            <a:off x="5389227" y="2856057"/>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TB-SRAM</a:t>
            </a:r>
            <a:r>
              <a:rPr lang="en-US" baseline="-25000" dirty="0">
                <a:solidFill>
                  <a:schemeClr val="tx1">
                    <a:lumMod val="50000"/>
                    <a:lumOff val="50000"/>
                  </a:schemeClr>
                </a:solidFill>
                <a:latin typeface="Calibri" panose="020F0502020204030204" pitchFamily="34" charset="0"/>
                <a:cs typeface="Calibri" panose="020F0502020204030204" pitchFamily="34" charset="0"/>
              </a:rPr>
              <a:t>2</a:t>
            </a:r>
          </a:p>
        </p:txBody>
      </p:sp>
      <p:sp>
        <p:nvSpPr>
          <p:cNvPr id="97" name="TextBox 96">
            <a:extLst>
              <a:ext uri="{FF2B5EF4-FFF2-40B4-BE49-F238E27FC236}">
                <a16:creationId xmlns:a16="http://schemas.microsoft.com/office/drawing/2014/main" id="{EC1FB049-4E97-D84B-A90E-4FF82A5F1A0F}"/>
              </a:ext>
            </a:extLst>
          </p:cNvPr>
          <p:cNvSpPr txBox="1"/>
          <p:nvPr/>
        </p:nvSpPr>
        <p:spPr>
          <a:xfrm>
            <a:off x="5392556" y="3528074"/>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a:t>
            </a:r>
            <a:r>
              <a:rPr lang="en-US" dirty="0" err="1">
                <a:solidFill>
                  <a:schemeClr val="tx1">
                    <a:lumMod val="50000"/>
                    <a:lumOff val="50000"/>
                  </a:schemeClr>
                </a:solidFill>
              </a:rPr>
              <a:t>SRAM</a:t>
            </a:r>
            <a:r>
              <a:rPr lang="en-US" baseline="-25000" dirty="0" err="1">
                <a:solidFill>
                  <a:schemeClr val="tx1">
                    <a:lumMod val="50000"/>
                    <a:lumOff val="50000"/>
                  </a:schemeClr>
                </a:solidFill>
                <a:latin typeface="Calibri" panose="020F0502020204030204" pitchFamily="34" charset="0"/>
                <a:cs typeface="Calibri" panose="020F0502020204030204" pitchFamily="34" charset="0"/>
              </a:rPr>
              <a:t>n</a:t>
            </a:r>
            <a:endParaRPr lang="en-US" baseline="-25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6C6B4FEB-5584-0747-93F1-DAD48F9011B1}"/>
              </a:ext>
            </a:extLst>
          </p:cNvPr>
          <p:cNvSpPr txBox="1"/>
          <p:nvPr/>
        </p:nvSpPr>
        <p:spPr>
          <a:xfrm>
            <a:off x="7321660" y="2625134"/>
            <a:ext cx="1438155" cy="1049078"/>
          </a:xfrm>
          <a:prstGeom prst="roundRect">
            <a:avLst>
              <a:gd name="adj" fmla="val 5214"/>
            </a:avLst>
          </a:prstGeom>
          <a:solidFill>
            <a:schemeClr val="accent6">
              <a:lumMod val="20000"/>
              <a:lumOff val="80000"/>
              <a:alpha val="34000"/>
            </a:schemeClr>
          </a:solidFill>
          <a:ln w="28575">
            <a:solidFill>
              <a:schemeClr val="tx1">
                <a:lumMod val="50000"/>
                <a:lumOff val="50000"/>
              </a:schemeClr>
            </a:solidFill>
          </a:ln>
        </p:spPr>
        <p:txBody>
          <a:bodyPr wrap="square" rtlCol="0" anchor="ctr" anchorCtr="0">
            <a:noAutofit/>
          </a:bodyPr>
          <a:lstStyle>
            <a:defPPr>
              <a:defRPr lang="en-US"/>
            </a:defPPr>
            <a:lvl1pPr algn="ctr">
              <a:defRPr sz="4000" b="1"/>
            </a:lvl1pPr>
          </a:lstStyle>
          <a:p>
            <a:r>
              <a:rPr lang="en-US" sz="1700" dirty="0">
                <a:solidFill>
                  <a:schemeClr val="tx1">
                    <a:lumMod val="50000"/>
                    <a:lumOff val="50000"/>
                  </a:schemeClr>
                </a:solidFill>
                <a:latin typeface="Corbel" panose="020B0503020204020204" pitchFamily="34" charset="0"/>
              </a:rPr>
              <a:t>GenASM-TB</a:t>
            </a:r>
          </a:p>
          <a:p>
            <a:r>
              <a:rPr lang="en-US" sz="1700" dirty="0">
                <a:solidFill>
                  <a:schemeClr val="tx1">
                    <a:lumMod val="50000"/>
                    <a:lumOff val="50000"/>
                  </a:schemeClr>
                </a:solidFill>
                <a:latin typeface="Corbel" panose="020B0503020204020204" pitchFamily="34" charset="0"/>
              </a:rPr>
              <a:t>Accelerator</a:t>
            </a:r>
          </a:p>
        </p:txBody>
      </p:sp>
      <p:sp>
        <p:nvSpPr>
          <p:cNvPr id="89" name="TextBox 88">
            <a:extLst>
              <a:ext uri="{FF2B5EF4-FFF2-40B4-BE49-F238E27FC236}">
                <a16:creationId xmlns:a16="http://schemas.microsoft.com/office/drawing/2014/main" id="{07E0B3D6-29D3-7C4D-96F2-54D4478201D4}"/>
              </a:ext>
            </a:extLst>
          </p:cNvPr>
          <p:cNvSpPr txBox="1">
            <a:spLocks/>
          </p:cNvSpPr>
          <p:nvPr/>
        </p:nvSpPr>
        <p:spPr>
          <a:xfrm>
            <a:off x="2365690" y="1268457"/>
            <a:ext cx="1938243" cy="3025957"/>
          </a:xfrm>
          <a:prstGeom prst="roundRect">
            <a:avLst>
              <a:gd name="adj" fmla="val 148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800" b="1" dirty="0">
              <a:solidFill>
                <a:schemeClr val="tx1">
                  <a:lumMod val="50000"/>
                  <a:lumOff val="50000"/>
                </a:schemeClr>
              </a:solidFill>
              <a:latin typeface="Corbel" panose="020B0503020204020204" pitchFamily="34" charset="0"/>
            </a:endParaRPr>
          </a:p>
          <a:p>
            <a:pPr algn="ctr">
              <a:spcBef>
                <a:spcPts val="218"/>
              </a:spcBef>
            </a:pPr>
            <a:r>
              <a:rPr lang="en-US" sz="1700" b="1" dirty="0">
                <a:solidFill>
                  <a:schemeClr val="tx1">
                    <a:lumMod val="50000"/>
                    <a:lumOff val="50000"/>
                  </a:schemeClr>
                </a:solidFill>
                <a:latin typeface="Corbel" panose="020B0503020204020204" pitchFamily="34" charset="0"/>
              </a:rPr>
              <a:t>GenASM-DC</a:t>
            </a:r>
          </a:p>
          <a:p>
            <a:pPr algn="ctr"/>
            <a:r>
              <a:rPr lang="en-US" sz="1700" b="1" dirty="0">
                <a:solidFill>
                  <a:schemeClr val="tx1">
                    <a:lumMod val="50000"/>
                    <a:lumOff val="50000"/>
                  </a:schemeClr>
                </a:solidFill>
                <a:latin typeface="Corbel" panose="020B0503020204020204" pitchFamily="34" charset="0"/>
              </a:rPr>
              <a:t>Accelerator</a:t>
            </a:r>
          </a:p>
        </p:txBody>
      </p:sp>
      <p:sp>
        <p:nvSpPr>
          <p:cNvPr id="48" name="TextBox 47">
            <a:extLst>
              <a:ext uri="{FF2B5EF4-FFF2-40B4-BE49-F238E27FC236}">
                <a16:creationId xmlns:a16="http://schemas.microsoft.com/office/drawing/2014/main" id="{F82AFE28-A730-F54B-BDB9-2903F5C46379}"/>
              </a:ext>
            </a:extLst>
          </p:cNvPr>
          <p:cNvSpPr txBox="1"/>
          <p:nvPr/>
        </p:nvSpPr>
        <p:spPr>
          <a:xfrm>
            <a:off x="7322449" y="2625134"/>
            <a:ext cx="1438155" cy="1049078"/>
          </a:xfrm>
          <a:prstGeom prst="roundRect">
            <a:avLst>
              <a:gd name="adj" fmla="val 5214"/>
            </a:avLst>
          </a:prstGeom>
          <a:solidFill>
            <a:srgbClr val="5D2784">
              <a:alpha val="34000"/>
            </a:srgbClr>
          </a:solidFill>
          <a:ln w="28575">
            <a:solidFill>
              <a:schemeClr val="tx1"/>
            </a:solidFill>
          </a:ln>
        </p:spPr>
        <p:txBody>
          <a:bodyPr wrap="square" rtlCol="0" anchor="ctr" anchorCtr="0">
            <a:noAutofit/>
          </a:bodyPr>
          <a:lstStyle>
            <a:defPPr>
              <a:defRPr lang="en-US"/>
            </a:defPPr>
            <a:lvl1pPr algn="ctr">
              <a:defRPr sz="4000" b="1"/>
            </a:lvl1pPr>
          </a:lstStyle>
          <a:p>
            <a:r>
              <a:rPr lang="en-US" sz="1700" dirty="0">
                <a:solidFill>
                  <a:srgbClr val="5D2784"/>
                </a:solidFill>
                <a:latin typeface="Corbel" panose="020B0503020204020204" pitchFamily="34" charset="0"/>
              </a:rPr>
              <a:t>GenASM-TB</a:t>
            </a:r>
          </a:p>
          <a:p>
            <a:r>
              <a:rPr lang="en-US" sz="1700" dirty="0">
                <a:solidFill>
                  <a:srgbClr val="5D2784"/>
                </a:solidFill>
                <a:latin typeface="Corbel" panose="020B0503020204020204" pitchFamily="34" charset="0"/>
              </a:rPr>
              <a:t>Accelerator</a:t>
            </a:r>
          </a:p>
        </p:txBody>
      </p:sp>
      <p:sp>
        <p:nvSpPr>
          <p:cNvPr id="49" name="TextBox 48">
            <a:extLst>
              <a:ext uri="{FF2B5EF4-FFF2-40B4-BE49-F238E27FC236}">
                <a16:creationId xmlns:a16="http://schemas.microsoft.com/office/drawing/2014/main" id="{06E67603-A052-9F46-A113-7D67CE7803AA}"/>
              </a:ext>
            </a:extLst>
          </p:cNvPr>
          <p:cNvSpPr txBox="1">
            <a:spLocks/>
          </p:cNvSpPr>
          <p:nvPr/>
        </p:nvSpPr>
        <p:spPr>
          <a:xfrm>
            <a:off x="2365691" y="1272397"/>
            <a:ext cx="1938243" cy="3032434"/>
          </a:xfrm>
          <a:prstGeom prst="roundRect">
            <a:avLst>
              <a:gd name="adj" fmla="val 1481"/>
            </a:avLst>
          </a:prstGeom>
          <a:solidFill>
            <a:srgbClr val="A9D18E"/>
          </a:solidFill>
          <a:ln w="28575">
            <a:solidFill>
              <a:schemeClr val="tx1"/>
            </a:solidFill>
          </a:ln>
        </p:spPr>
        <p:txBody>
          <a:bodyPr wrap="square" rtlCol="0" anchor="ctr" anchorCtr="0">
            <a:noAutofit/>
          </a:bodyPr>
          <a:lstStyle/>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800" b="1" dirty="0">
              <a:solidFill>
                <a:srgbClr val="324D1F"/>
              </a:solidFill>
              <a:latin typeface="Corbel" panose="020B0503020204020204" pitchFamily="34" charset="0"/>
            </a:endParaRPr>
          </a:p>
          <a:p>
            <a:pPr algn="ctr">
              <a:spcBef>
                <a:spcPts val="218"/>
              </a:spcBef>
            </a:pPr>
            <a:r>
              <a:rPr lang="en-US" sz="1700" b="1" dirty="0">
                <a:solidFill>
                  <a:srgbClr val="324D1F"/>
                </a:solidFill>
                <a:latin typeface="Corbel" panose="020B0503020204020204" pitchFamily="34" charset="0"/>
              </a:rPr>
              <a:t>GenASM-DC</a:t>
            </a:r>
          </a:p>
          <a:p>
            <a:pPr algn="ctr"/>
            <a:r>
              <a:rPr lang="en-US" sz="1700" b="1" dirty="0">
                <a:solidFill>
                  <a:srgbClr val="324D1F"/>
                </a:solidFill>
                <a:latin typeface="Corbel" panose="020B0503020204020204" pitchFamily="34" charset="0"/>
              </a:rPr>
              <a:t>Accelerator</a:t>
            </a:r>
          </a:p>
        </p:txBody>
      </p:sp>
      <p:sp>
        <p:nvSpPr>
          <p:cNvPr id="51" name="TextBox 50">
            <a:extLst>
              <a:ext uri="{FF2B5EF4-FFF2-40B4-BE49-F238E27FC236}">
                <a16:creationId xmlns:a16="http://schemas.microsoft.com/office/drawing/2014/main" id="{8B0C5D13-221E-FA4B-AC59-0C9DA7A468A8}"/>
              </a:ext>
            </a:extLst>
          </p:cNvPr>
          <p:cNvSpPr txBox="1"/>
          <p:nvPr/>
        </p:nvSpPr>
        <p:spPr>
          <a:xfrm>
            <a:off x="315121" y="1192550"/>
            <a:ext cx="1045030" cy="1436916"/>
          </a:xfrm>
          <a:prstGeom prst="roundRect">
            <a:avLst>
              <a:gd name="adj" fmla="val 6412"/>
            </a:avLst>
          </a:prstGeom>
          <a:solidFill>
            <a:srgbClr val="9DC3E6"/>
          </a:solidFill>
          <a:ln w="28575">
            <a:solidFill>
              <a:schemeClr val="tx1"/>
            </a:solidFill>
          </a:ln>
        </p:spPr>
        <p:txBody>
          <a:bodyPr wrap="square" rtlCol="0" anchor="ctr" anchorCtr="0">
            <a:noAutofit/>
          </a:bodyPr>
          <a:lstStyle/>
          <a:p>
            <a:pPr algn="ctr"/>
            <a:r>
              <a:rPr lang="en-US" sz="1700" b="1" dirty="0">
                <a:latin typeface="Corbel" panose="020B0503020204020204" pitchFamily="34" charset="0"/>
              </a:rPr>
              <a:t>Main Memory</a:t>
            </a:r>
          </a:p>
        </p:txBody>
      </p:sp>
      <p:cxnSp>
        <p:nvCxnSpPr>
          <p:cNvPr id="52" name="Straight Arrow Connector 51">
            <a:extLst>
              <a:ext uri="{FF2B5EF4-FFF2-40B4-BE49-F238E27FC236}">
                <a16:creationId xmlns:a16="http://schemas.microsoft.com/office/drawing/2014/main" id="{6EF9E3F9-83F0-BD4C-B62A-C7193DF60C22}"/>
              </a:ext>
            </a:extLst>
          </p:cNvPr>
          <p:cNvCxnSpPr>
            <a:cxnSpLocks/>
          </p:cNvCxnSpPr>
          <p:nvPr/>
        </p:nvCxnSpPr>
        <p:spPr>
          <a:xfrm>
            <a:off x="1367544" y="3625598"/>
            <a:ext cx="8738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CD97E67-96E5-5C47-961F-EC29E543ECC2}"/>
              </a:ext>
            </a:extLst>
          </p:cNvPr>
          <p:cNvSpPr txBox="1"/>
          <p:nvPr/>
        </p:nvSpPr>
        <p:spPr>
          <a:xfrm>
            <a:off x="2452539" y="1404140"/>
            <a:ext cx="1709666" cy="657002"/>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solidFill>
                  <a:schemeClr val="tx1">
                    <a:lumMod val="50000"/>
                    <a:lumOff val="50000"/>
                  </a:schemeClr>
                </a:solidFill>
              </a:rPr>
              <a:t>DC-SRAM</a:t>
            </a:r>
          </a:p>
        </p:txBody>
      </p:sp>
      <p:cxnSp>
        <p:nvCxnSpPr>
          <p:cNvPr id="54" name="Straight Arrow Connector 53">
            <a:extLst>
              <a:ext uri="{FF2B5EF4-FFF2-40B4-BE49-F238E27FC236}">
                <a16:creationId xmlns:a16="http://schemas.microsoft.com/office/drawing/2014/main" id="{E267709E-DB69-4A4B-8ABC-E8AB4447C52E}"/>
              </a:ext>
            </a:extLst>
          </p:cNvPr>
          <p:cNvCxnSpPr>
            <a:cxnSpLocks/>
          </p:cNvCxnSpPr>
          <p:nvPr/>
        </p:nvCxnSpPr>
        <p:spPr>
          <a:xfrm flipV="1">
            <a:off x="4327218" y="3097751"/>
            <a:ext cx="9658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E425066-E6B0-A846-B017-B7DB488B8F0E}"/>
              </a:ext>
            </a:extLst>
          </p:cNvPr>
          <p:cNvSpPr txBox="1"/>
          <p:nvPr/>
        </p:nvSpPr>
        <p:spPr>
          <a:xfrm>
            <a:off x="2456337" y="1408080"/>
            <a:ext cx="1709666" cy="657002"/>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t>DC-SRAM</a:t>
            </a:r>
          </a:p>
        </p:txBody>
      </p:sp>
      <p:cxnSp>
        <p:nvCxnSpPr>
          <p:cNvPr id="59" name="Straight Arrow Connector 58">
            <a:extLst>
              <a:ext uri="{FF2B5EF4-FFF2-40B4-BE49-F238E27FC236}">
                <a16:creationId xmlns:a16="http://schemas.microsoft.com/office/drawing/2014/main" id="{83E5CFBE-2E5A-7249-B643-97F99991CF2C}"/>
              </a:ext>
            </a:extLst>
          </p:cNvPr>
          <p:cNvCxnSpPr>
            <a:cxnSpLocks/>
          </p:cNvCxnSpPr>
          <p:nvPr/>
        </p:nvCxnSpPr>
        <p:spPr>
          <a:xfrm flipV="1">
            <a:off x="6413678" y="3085322"/>
            <a:ext cx="902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04AF4D6-2AF0-0544-B486-565A91BDA3BB}"/>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rgbClr val="324D1F"/>
                </a:solidFill>
                <a:latin typeface="Corbel" panose="020B0503020204020204" pitchFamily="34" charset="0"/>
              </a:rPr>
              <a:t>GenASM-DC</a:t>
            </a:r>
            <a:endParaRPr lang="en-US" sz="1700" b="1" kern="0" baseline="-25000" dirty="0">
              <a:solidFill>
                <a:srgbClr val="324D1F"/>
              </a:solidFill>
              <a:latin typeface="Corbel" panose="020B0503020204020204" pitchFamily="34" charset="0"/>
            </a:endParaRPr>
          </a:p>
        </p:txBody>
      </p:sp>
      <p:sp>
        <p:nvSpPr>
          <p:cNvPr id="66" name="TextBox 65">
            <a:extLst>
              <a:ext uri="{FF2B5EF4-FFF2-40B4-BE49-F238E27FC236}">
                <a16:creationId xmlns:a16="http://schemas.microsoft.com/office/drawing/2014/main" id="{D6FCD6C1-7C56-7E47-9E5B-55C628394A5E}"/>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rgbClr val="5D2784"/>
                </a:solidFill>
                <a:latin typeface="Corbel" panose="020B0503020204020204" pitchFamily="34" charset="0"/>
              </a:rPr>
              <a:t>GenASM-TB</a:t>
            </a:r>
            <a:endParaRPr lang="en-US" sz="1700" b="1" kern="0" baseline="-25000" dirty="0">
              <a:solidFill>
                <a:srgbClr val="5D2784"/>
              </a:solidFill>
              <a:latin typeface="Corbel" panose="020B0503020204020204" pitchFamily="34" charset="0"/>
            </a:endParaRPr>
          </a:p>
        </p:txBody>
      </p:sp>
      <p:sp>
        <p:nvSpPr>
          <p:cNvPr id="67" name="TextBox 66">
            <a:extLst>
              <a:ext uri="{FF2B5EF4-FFF2-40B4-BE49-F238E27FC236}">
                <a16:creationId xmlns:a16="http://schemas.microsoft.com/office/drawing/2014/main" id="{DD598BED-0A71-E54D-96B6-2DEF337EE61C}"/>
              </a:ext>
            </a:extLst>
          </p:cNvPr>
          <p:cNvSpPr txBox="1"/>
          <p:nvPr/>
        </p:nvSpPr>
        <p:spPr>
          <a:xfrm>
            <a:off x="5316303" y="2371502"/>
            <a:ext cx="1066000" cy="1608781"/>
          </a:xfrm>
          <a:prstGeom prst="roundRect">
            <a:avLst>
              <a:gd name="adj" fmla="val 5084"/>
            </a:avLst>
          </a:prstGeom>
          <a:solidFill>
            <a:schemeClr val="accent2">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68" name="TextBox 67">
            <a:extLst>
              <a:ext uri="{FF2B5EF4-FFF2-40B4-BE49-F238E27FC236}">
                <a16:creationId xmlns:a16="http://schemas.microsoft.com/office/drawing/2014/main" id="{CB306A5A-D800-C44F-A92E-DA735463AEA2}"/>
              </a:ext>
            </a:extLst>
          </p:cNvPr>
          <p:cNvSpPr txBox="1"/>
          <p:nvPr/>
        </p:nvSpPr>
        <p:spPr>
          <a:xfrm>
            <a:off x="5391705" y="2452850"/>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t>TB-SRAM</a:t>
            </a:r>
            <a:r>
              <a:rPr lang="en-US" sz="1200" baseline="-25000" dirty="0">
                <a:latin typeface="Calibri" panose="020F0502020204030204" pitchFamily="34" charset="0"/>
                <a:cs typeface="Calibri" panose="020F0502020204030204" pitchFamily="34" charset="0"/>
              </a:rPr>
              <a:t>1</a:t>
            </a:r>
          </a:p>
        </p:txBody>
      </p:sp>
      <p:sp>
        <p:nvSpPr>
          <p:cNvPr id="69" name="TextBox 68">
            <a:extLst>
              <a:ext uri="{FF2B5EF4-FFF2-40B4-BE49-F238E27FC236}">
                <a16:creationId xmlns:a16="http://schemas.microsoft.com/office/drawing/2014/main" id="{F794A57F-2F57-C24C-A1FA-05A10C1437F8}"/>
              </a:ext>
            </a:extLst>
          </p:cNvPr>
          <p:cNvSpPr txBox="1"/>
          <p:nvPr/>
        </p:nvSpPr>
        <p:spPr>
          <a:xfrm>
            <a:off x="5391705" y="2860239"/>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TB-SRAM</a:t>
            </a:r>
            <a:r>
              <a:rPr lang="en-US" baseline="-25000" dirty="0">
                <a:latin typeface="Calibri" panose="020F0502020204030204" pitchFamily="34" charset="0"/>
                <a:cs typeface="Calibri" panose="020F0502020204030204" pitchFamily="34" charset="0"/>
              </a:rPr>
              <a:t>2</a:t>
            </a:r>
          </a:p>
        </p:txBody>
      </p:sp>
      <p:sp>
        <p:nvSpPr>
          <p:cNvPr id="70" name="TextBox 69">
            <a:extLst>
              <a:ext uri="{FF2B5EF4-FFF2-40B4-BE49-F238E27FC236}">
                <a16:creationId xmlns:a16="http://schemas.microsoft.com/office/drawing/2014/main" id="{3A529D52-E8B8-D247-8C17-FE4B7520194E}"/>
              </a:ext>
            </a:extLst>
          </p:cNvPr>
          <p:cNvSpPr txBox="1"/>
          <p:nvPr/>
        </p:nvSpPr>
        <p:spPr>
          <a:xfrm>
            <a:off x="5395034" y="3532256"/>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a:t>
            </a:r>
            <a:r>
              <a:rPr lang="en-US" dirty="0" err="1"/>
              <a:t>SRAM</a:t>
            </a:r>
            <a:r>
              <a:rPr lang="en-US" baseline="-25000" dirty="0" err="1">
                <a:latin typeface="Calibri" panose="020F0502020204030204" pitchFamily="34" charset="0"/>
                <a:cs typeface="Calibri" panose="020F0502020204030204" pitchFamily="34" charset="0"/>
              </a:rPr>
              <a:t>n</a:t>
            </a:r>
            <a:endParaRPr lang="en-US" baseline="-25000" dirty="0">
              <a:latin typeface="Calibri" panose="020F0502020204030204" pitchFamily="34" charset="0"/>
              <a:cs typeface="Calibri" panose="020F0502020204030204" pitchFamily="34" charset="0"/>
            </a:endParaRPr>
          </a:p>
        </p:txBody>
      </p:sp>
      <p:cxnSp>
        <p:nvCxnSpPr>
          <p:cNvPr id="72" name="Straight Arrow Connector 71">
            <a:extLst>
              <a:ext uri="{FF2B5EF4-FFF2-40B4-BE49-F238E27FC236}">
                <a16:creationId xmlns:a16="http://schemas.microsoft.com/office/drawing/2014/main" id="{54B56202-BE97-8247-9FF6-AE6315245A0C}"/>
              </a:ext>
            </a:extLst>
          </p:cNvPr>
          <p:cNvCxnSpPr>
            <a:cxnSpLocks/>
          </p:cNvCxnSpPr>
          <p:nvPr/>
        </p:nvCxnSpPr>
        <p:spPr>
          <a:xfrm>
            <a:off x="1374787" y="1945455"/>
            <a:ext cx="87387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1C5433CA-81F8-0D4C-AA7B-663062C71A40}"/>
              </a:ext>
            </a:extLst>
          </p:cNvPr>
          <p:cNvSpPr/>
          <p:nvPr/>
        </p:nvSpPr>
        <p:spPr>
          <a:xfrm>
            <a:off x="5738359" y="3199195"/>
            <a:ext cx="208924" cy="359714"/>
          </a:xfrm>
          <a:prstGeom prst="rect">
            <a:avLst/>
          </a:prstGeom>
        </p:spPr>
        <p:txBody>
          <a:bodyPr wrap="square">
            <a:spAutoFit/>
          </a:bodyPr>
          <a:lstStyle/>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p:txBody>
      </p:sp>
      <p:cxnSp>
        <p:nvCxnSpPr>
          <p:cNvPr id="38" name="Straight Arrow Connector 37">
            <a:extLst>
              <a:ext uri="{FF2B5EF4-FFF2-40B4-BE49-F238E27FC236}">
                <a16:creationId xmlns:a16="http://schemas.microsoft.com/office/drawing/2014/main" id="{91336D77-ECFE-BC4A-B70A-5C5DB7A8ED39}"/>
              </a:ext>
            </a:extLst>
          </p:cNvPr>
          <p:cNvCxnSpPr>
            <a:cxnSpLocks/>
          </p:cNvCxnSpPr>
          <p:nvPr/>
        </p:nvCxnSpPr>
        <p:spPr>
          <a:xfrm>
            <a:off x="3303362" y="2094000"/>
            <a:ext cx="0" cy="74512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1357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8" grpId="0" animBg="1"/>
      <p:bldP spid="49" grpId="0" animBg="1"/>
      <p:bldP spid="57" grpId="0" animBg="1"/>
      <p:bldP spid="65" grpId="0"/>
      <p:bldP spid="66" grpId="0"/>
      <p:bldP spid="67" grpId="0" animBg="1"/>
      <p:bldP spid="68" grpId="0" animBg="1"/>
      <p:bldP spid="69" grpId="0" animBg="1"/>
      <p:bldP spid="70" grpId="0" animBg="1"/>
      <p:bldP spid="1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F706-62C1-C840-A4F0-1AAA3D668DB9}"/>
              </a:ext>
            </a:extLst>
          </p:cNvPr>
          <p:cNvSpPr>
            <a:spLocks noGrp="1"/>
          </p:cNvSpPr>
          <p:nvPr>
            <p:ph type="title"/>
          </p:nvPr>
        </p:nvSpPr>
        <p:spPr/>
        <p:txBody>
          <a:bodyPr>
            <a:normAutofit fontScale="90000"/>
          </a:bodyPr>
          <a:lstStyle/>
          <a:p>
            <a:r>
              <a:rPr lang="en-US" dirty="0"/>
              <a:t>GenASM Hardware Design</a:t>
            </a:r>
          </a:p>
        </p:txBody>
      </p:sp>
      <p:sp>
        <p:nvSpPr>
          <p:cNvPr id="4" name="Slide Number Placeholder 3">
            <a:extLst>
              <a:ext uri="{FF2B5EF4-FFF2-40B4-BE49-F238E27FC236}">
                <a16:creationId xmlns:a16="http://schemas.microsoft.com/office/drawing/2014/main" id="{F915A230-D311-F84A-B555-EA27ACA52E82}"/>
              </a:ext>
            </a:extLst>
          </p:cNvPr>
          <p:cNvSpPr>
            <a:spLocks noGrp="1"/>
          </p:cNvSpPr>
          <p:nvPr>
            <p:ph type="sldNum" sz="quarter" idx="10"/>
          </p:nvPr>
        </p:nvSpPr>
        <p:spPr/>
        <p:txBody>
          <a:bodyPr/>
          <a:lstStyle/>
          <a:p>
            <a:fld id="{BE67019E-6B59-9444-A8F8-0CFAB6B6981D}" type="slidenum">
              <a:rPr lang="en-US" smtClean="0"/>
              <a:pPr/>
              <a:t>38</a:t>
            </a:fld>
            <a:endParaRPr lang="en-US" dirty="0"/>
          </a:p>
        </p:txBody>
      </p:sp>
      <p:sp>
        <p:nvSpPr>
          <p:cNvPr id="49" name="TextBox 48">
            <a:extLst>
              <a:ext uri="{FF2B5EF4-FFF2-40B4-BE49-F238E27FC236}">
                <a16:creationId xmlns:a16="http://schemas.microsoft.com/office/drawing/2014/main" id="{6F2664BF-3369-EC4F-95A7-A194249F4D51}"/>
              </a:ext>
            </a:extLst>
          </p:cNvPr>
          <p:cNvSpPr txBox="1"/>
          <p:nvPr/>
        </p:nvSpPr>
        <p:spPr>
          <a:xfrm>
            <a:off x="2260369" y="1190642"/>
            <a:ext cx="6583077" cy="3186151"/>
          </a:xfrm>
          <a:prstGeom prst="roundRect">
            <a:avLst>
              <a:gd name="adj" fmla="val 1745"/>
            </a:avLst>
          </a:prstGeom>
          <a:solidFill>
            <a:schemeClr val="accent6">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50" name="TextBox 49">
            <a:extLst>
              <a:ext uri="{FF2B5EF4-FFF2-40B4-BE49-F238E27FC236}">
                <a16:creationId xmlns:a16="http://schemas.microsoft.com/office/drawing/2014/main" id="{815C5C34-28AB-794C-82A0-7E5EE0E21D01}"/>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chemeClr val="tx1">
                    <a:lumMod val="50000"/>
                    <a:lumOff val="50000"/>
                  </a:schemeClr>
                </a:solidFill>
                <a:latin typeface="Corbel" panose="020B0503020204020204" pitchFamily="34" charset="0"/>
              </a:rPr>
              <a:t>GenASM-DC</a:t>
            </a:r>
            <a:endParaRPr lang="en-US" sz="1700" b="1" kern="0" baseline="-25000" dirty="0">
              <a:solidFill>
                <a:schemeClr val="tx1">
                  <a:lumMod val="50000"/>
                  <a:lumOff val="50000"/>
                </a:schemeClr>
              </a:solidFill>
              <a:latin typeface="Corbel" panose="020B0503020204020204" pitchFamily="34" charset="0"/>
            </a:endParaRPr>
          </a:p>
        </p:txBody>
      </p:sp>
      <p:sp>
        <p:nvSpPr>
          <p:cNvPr id="51" name="TextBox 50">
            <a:extLst>
              <a:ext uri="{FF2B5EF4-FFF2-40B4-BE49-F238E27FC236}">
                <a16:creationId xmlns:a16="http://schemas.microsoft.com/office/drawing/2014/main" id="{E6A50B17-0BC1-A54A-B70C-B8FBDA303045}"/>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chemeClr val="tx1">
                    <a:lumMod val="50000"/>
                    <a:lumOff val="50000"/>
                  </a:schemeClr>
                </a:solidFill>
                <a:latin typeface="Corbel" panose="020B0503020204020204" pitchFamily="34" charset="0"/>
              </a:rPr>
              <a:t>GenASM-TB</a:t>
            </a:r>
            <a:endParaRPr lang="en-US" sz="1700" b="1" kern="0" baseline="-25000" dirty="0">
              <a:solidFill>
                <a:schemeClr val="tx1">
                  <a:lumMod val="50000"/>
                  <a:lumOff val="50000"/>
                </a:schemeClr>
              </a:solidFill>
              <a:latin typeface="Corbel" panose="020B0503020204020204" pitchFamily="34" charset="0"/>
            </a:endParaRPr>
          </a:p>
        </p:txBody>
      </p:sp>
      <p:pic>
        <p:nvPicPr>
          <p:cNvPr id="52" name="Picture 51">
            <a:extLst>
              <a:ext uri="{FF2B5EF4-FFF2-40B4-BE49-F238E27FC236}">
                <a16:creationId xmlns:a16="http://schemas.microsoft.com/office/drawing/2014/main" id="{8FA27F8F-5C1C-E549-9BB9-6C2F20A56F0F}"/>
              </a:ext>
            </a:extLst>
          </p:cNvPr>
          <p:cNvPicPr>
            <a:picLocks/>
          </p:cNvPicPr>
          <p:nvPr/>
        </p:nvPicPr>
        <p:blipFill rotWithShape="1">
          <a:blip r:embed="rId4"/>
          <a:srcRect l="54403"/>
          <a:stretch/>
        </p:blipFill>
        <p:spPr>
          <a:xfrm>
            <a:off x="5856978" y="1180225"/>
            <a:ext cx="3013177" cy="3195178"/>
          </a:xfrm>
          <a:prstGeom prst="rect">
            <a:avLst/>
          </a:prstGeom>
        </p:spPr>
      </p:pic>
      <p:pic>
        <p:nvPicPr>
          <p:cNvPr id="53" name="Picture 52">
            <a:extLst>
              <a:ext uri="{FF2B5EF4-FFF2-40B4-BE49-F238E27FC236}">
                <a16:creationId xmlns:a16="http://schemas.microsoft.com/office/drawing/2014/main" id="{F600F974-73DE-4A4A-8E7B-33AA01C40B5A}"/>
              </a:ext>
            </a:extLst>
          </p:cNvPr>
          <p:cNvPicPr>
            <a:picLocks noChangeAspect="1"/>
          </p:cNvPicPr>
          <p:nvPr/>
        </p:nvPicPr>
        <p:blipFill rotWithShape="1">
          <a:blip r:embed="rId5"/>
          <a:srcRect r="45949"/>
          <a:stretch/>
        </p:blipFill>
        <p:spPr>
          <a:xfrm>
            <a:off x="2242087" y="1180225"/>
            <a:ext cx="3571827" cy="3195178"/>
          </a:xfrm>
          <a:prstGeom prst="rect">
            <a:avLst/>
          </a:prstGeom>
        </p:spPr>
      </p:pic>
      <p:cxnSp>
        <p:nvCxnSpPr>
          <p:cNvPr id="54" name="Straight Connector 53">
            <a:extLst>
              <a:ext uri="{FF2B5EF4-FFF2-40B4-BE49-F238E27FC236}">
                <a16:creationId xmlns:a16="http://schemas.microsoft.com/office/drawing/2014/main" id="{902179CF-9735-F541-A72B-E76A45F12480}"/>
              </a:ext>
            </a:extLst>
          </p:cNvPr>
          <p:cNvCxnSpPr>
            <a:cxnSpLocks/>
          </p:cNvCxnSpPr>
          <p:nvPr/>
        </p:nvCxnSpPr>
        <p:spPr>
          <a:xfrm>
            <a:off x="5842622" y="1195724"/>
            <a:ext cx="0" cy="3186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831A16C-F3BC-2846-A8B2-3431472F7C99}"/>
              </a:ext>
            </a:extLst>
          </p:cNvPr>
          <p:cNvSpPr txBox="1"/>
          <p:nvPr/>
        </p:nvSpPr>
        <p:spPr>
          <a:xfrm>
            <a:off x="5316303" y="2371501"/>
            <a:ext cx="1066000" cy="1608781"/>
          </a:xfrm>
          <a:prstGeom prst="roundRect">
            <a:avLst>
              <a:gd name="adj" fmla="val 5084"/>
            </a:avLst>
          </a:prstGeom>
          <a:solidFill>
            <a:schemeClr val="accent6">
              <a:lumMod val="20000"/>
              <a:lumOff val="80000"/>
            </a:schemeClr>
          </a:solidFill>
          <a:ln w="28575">
            <a:solidFill>
              <a:schemeClr val="tx1">
                <a:lumMod val="50000"/>
                <a:lumOff val="50000"/>
              </a:schemeClr>
            </a:solidFill>
          </a:ln>
        </p:spPr>
        <p:txBody>
          <a:bodyPr wrap="square" rtlCol="0" anchor="t" anchorCtr="0">
            <a:noAutofit/>
          </a:bodyPr>
          <a:lstStyle/>
          <a:p>
            <a:pPr algn="ctr"/>
            <a:endParaRPr lang="en-US" sz="1306" b="1" dirty="0">
              <a:latin typeface="Corbel" panose="020B0503020204020204" pitchFamily="34" charset="0"/>
            </a:endParaRPr>
          </a:p>
        </p:txBody>
      </p:sp>
      <p:sp>
        <p:nvSpPr>
          <p:cNvPr id="56" name="TextBox 55">
            <a:extLst>
              <a:ext uri="{FF2B5EF4-FFF2-40B4-BE49-F238E27FC236}">
                <a16:creationId xmlns:a16="http://schemas.microsoft.com/office/drawing/2014/main" id="{37B964CA-CF19-F34B-AC82-0D457A49AD01}"/>
              </a:ext>
            </a:extLst>
          </p:cNvPr>
          <p:cNvSpPr txBox="1"/>
          <p:nvPr/>
        </p:nvSpPr>
        <p:spPr>
          <a:xfrm>
            <a:off x="306826" y="2907140"/>
            <a:ext cx="1045030" cy="1436916"/>
          </a:xfrm>
          <a:prstGeom prst="roundRect">
            <a:avLst>
              <a:gd name="adj" fmla="val 5645"/>
            </a:avLst>
          </a:prstGeom>
          <a:solidFill>
            <a:srgbClr val="FBE5D6"/>
          </a:solidFill>
          <a:ln w="28575">
            <a:solidFill>
              <a:schemeClr val="tx1"/>
            </a:solidFill>
          </a:ln>
        </p:spPr>
        <p:txBody>
          <a:bodyPr wrap="square" rtlCol="0" anchor="ctr" anchorCtr="0">
            <a:noAutofit/>
          </a:bodyPr>
          <a:lstStyle/>
          <a:p>
            <a:pPr algn="ctr"/>
            <a:r>
              <a:rPr lang="en-US" sz="1700" b="1" dirty="0">
                <a:solidFill>
                  <a:schemeClr val="tx2">
                    <a:lumMod val="50000"/>
                  </a:schemeClr>
                </a:solidFill>
                <a:latin typeface="Corbel" panose="020B0503020204020204" pitchFamily="34" charset="0"/>
              </a:rPr>
              <a:t>Host CPU</a:t>
            </a:r>
          </a:p>
        </p:txBody>
      </p:sp>
      <p:sp>
        <p:nvSpPr>
          <p:cNvPr id="57" name="TextBox 56">
            <a:extLst>
              <a:ext uri="{FF2B5EF4-FFF2-40B4-BE49-F238E27FC236}">
                <a16:creationId xmlns:a16="http://schemas.microsoft.com/office/drawing/2014/main" id="{60CF545B-A1B2-2E4A-9BAD-A77CC3A923A9}"/>
              </a:ext>
            </a:extLst>
          </p:cNvPr>
          <p:cNvSpPr txBox="1"/>
          <p:nvPr/>
        </p:nvSpPr>
        <p:spPr>
          <a:xfrm>
            <a:off x="5389227" y="2448668"/>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solidFill>
                  <a:schemeClr val="tx1">
                    <a:lumMod val="50000"/>
                    <a:lumOff val="50000"/>
                  </a:schemeClr>
                </a:solidFill>
              </a:rPr>
              <a:t>TB-SRAM</a:t>
            </a:r>
            <a:r>
              <a:rPr lang="en-US" sz="1200" baseline="-25000" dirty="0">
                <a:solidFill>
                  <a:schemeClr val="tx1">
                    <a:lumMod val="50000"/>
                    <a:lumOff val="50000"/>
                  </a:schemeClr>
                </a:solidFill>
                <a:latin typeface="Calibri" panose="020F0502020204030204" pitchFamily="34" charset="0"/>
                <a:cs typeface="Calibri" panose="020F0502020204030204" pitchFamily="34" charset="0"/>
              </a:rPr>
              <a:t>1</a:t>
            </a:r>
          </a:p>
        </p:txBody>
      </p:sp>
      <p:sp>
        <p:nvSpPr>
          <p:cNvPr id="58" name="TextBox 57">
            <a:extLst>
              <a:ext uri="{FF2B5EF4-FFF2-40B4-BE49-F238E27FC236}">
                <a16:creationId xmlns:a16="http://schemas.microsoft.com/office/drawing/2014/main" id="{78F586E2-6BFD-7D40-B3B8-FA5210E5A757}"/>
              </a:ext>
            </a:extLst>
          </p:cNvPr>
          <p:cNvSpPr txBox="1"/>
          <p:nvPr/>
        </p:nvSpPr>
        <p:spPr>
          <a:xfrm>
            <a:off x="5389227" y="2856057"/>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TB-SRAM</a:t>
            </a:r>
            <a:r>
              <a:rPr lang="en-US" baseline="-25000" dirty="0">
                <a:solidFill>
                  <a:schemeClr val="tx1">
                    <a:lumMod val="50000"/>
                    <a:lumOff val="50000"/>
                  </a:schemeClr>
                </a:solidFill>
                <a:latin typeface="Calibri" panose="020F0502020204030204" pitchFamily="34" charset="0"/>
                <a:cs typeface="Calibri" panose="020F0502020204030204" pitchFamily="34" charset="0"/>
              </a:rPr>
              <a:t>2</a:t>
            </a:r>
          </a:p>
        </p:txBody>
      </p:sp>
      <p:sp>
        <p:nvSpPr>
          <p:cNvPr id="59" name="TextBox 58">
            <a:extLst>
              <a:ext uri="{FF2B5EF4-FFF2-40B4-BE49-F238E27FC236}">
                <a16:creationId xmlns:a16="http://schemas.microsoft.com/office/drawing/2014/main" id="{DA875FCA-5BB7-0C4B-977E-B2FD650A451F}"/>
              </a:ext>
            </a:extLst>
          </p:cNvPr>
          <p:cNvSpPr txBox="1"/>
          <p:nvPr/>
        </p:nvSpPr>
        <p:spPr>
          <a:xfrm>
            <a:off x="5392556" y="3528074"/>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a:t>
            </a:r>
            <a:r>
              <a:rPr lang="en-US" dirty="0" err="1">
                <a:solidFill>
                  <a:schemeClr val="tx1">
                    <a:lumMod val="50000"/>
                    <a:lumOff val="50000"/>
                  </a:schemeClr>
                </a:solidFill>
              </a:rPr>
              <a:t>SRAM</a:t>
            </a:r>
            <a:r>
              <a:rPr lang="en-US" baseline="-25000" dirty="0" err="1">
                <a:solidFill>
                  <a:schemeClr val="tx1">
                    <a:lumMod val="50000"/>
                    <a:lumOff val="50000"/>
                  </a:schemeClr>
                </a:solidFill>
                <a:latin typeface="Calibri" panose="020F0502020204030204" pitchFamily="34" charset="0"/>
                <a:cs typeface="Calibri" panose="020F0502020204030204" pitchFamily="34" charset="0"/>
              </a:rPr>
              <a:t>n</a:t>
            </a:r>
            <a:endParaRPr lang="en-US" baseline="-25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D5B0BE9C-E5AF-3542-99DD-6360D6C57C9E}"/>
              </a:ext>
            </a:extLst>
          </p:cNvPr>
          <p:cNvSpPr txBox="1"/>
          <p:nvPr/>
        </p:nvSpPr>
        <p:spPr>
          <a:xfrm>
            <a:off x="7321660" y="2625134"/>
            <a:ext cx="1438155" cy="1049078"/>
          </a:xfrm>
          <a:prstGeom prst="roundRect">
            <a:avLst>
              <a:gd name="adj" fmla="val 5214"/>
            </a:avLst>
          </a:prstGeom>
          <a:solidFill>
            <a:schemeClr val="accent6">
              <a:lumMod val="20000"/>
              <a:lumOff val="80000"/>
              <a:alpha val="34000"/>
            </a:schemeClr>
          </a:solidFill>
          <a:ln w="28575">
            <a:solidFill>
              <a:schemeClr val="tx1">
                <a:lumMod val="50000"/>
                <a:lumOff val="50000"/>
              </a:schemeClr>
            </a:solidFill>
          </a:ln>
        </p:spPr>
        <p:txBody>
          <a:bodyPr wrap="square" rtlCol="0" anchor="ctr" anchorCtr="0">
            <a:noAutofit/>
          </a:bodyPr>
          <a:lstStyle>
            <a:defPPr>
              <a:defRPr lang="en-US"/>
            </a:defPPr>
            <a:lvl1pPr algn="ctr">
              <a:defRPr sz="4000" b="1"/>
            </a:lvl1pPr>
          </a:lstStyle>
          <a:p>
            <a:r>
              <a:rPr lang="en-US" sz="1700" dirty="0">
                <a:solidFill>
                  <a:schemeClr val="tx1">
                    <a:lumMod val="50000"/>
                    <a:lumOff val="50000"/>
                  </a:schemeClr>
                </a:solidFill>
                <a:latin typeface="Corbel" panose="020B0503020204020204" pitchFamily="34" charset="0"/>
              </a:rPr>
              <a:t>GenASM-TB</a:t>
            </a:r>
          </a:p>
          <a:p>
            <a:r>
              <a:rPr lang="en-US" sz="1700" dirty="0">
                <a:solidFill>
                  <a:schemeClr val="tx1">
                    <a:lumMod val="50000"/>
                    <a:lumOff val="50000"/>
                  </a:schemeClr>
                </a:solidFill>
                <a:latin typeface="Corbel" panose="020B0503020204020204" pitchFamily="34" charset="0"/>
              </a:rPr>
              <a:t>Accelerator</a:t>
            </a:r>
          </a:p>
        </p:txBody>
      </p:sp>
      <p:sp>
        <p:nvSpPr>
          <p:cNvPr id="61" name="TextBox 60">
            <a:extLst>
              <a:ext uri="{FF2B5EF4-FFF2-40B4-BE49-F238E27FC236}">
                <a16:creationId xmlns:a16="http://schemas.microsoft.com/office/drawing/2014/main" id="{B2067F8C-71C1-104D-B521-C15879FA5BF8}"/>
              </a:ext>
            </a:extLst>
          </p:cNvPr>
          <p:cNvSpPr txBox="1">
            <a:spLocks/>
          </p:cNvSpPr>
          <p:nvPr/>
        </p:nvSpPr>
        <p:spPr>
          <a:xfrm>
            <a:off x="2365690" y="1268457"/>
            <a:ext cx="1938243" cy="3025957"/>
          </a:xfrm>
          <a:prstGeom prst="roundRect">
            <a:avLst>
              <a:gd name="adj" fmla="val 148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800" b="1" dirty="0">
              <a:solidFill>
                <a:schemeClr val="tx1">
                  <a:lumMod val="50000"/>
                  <a:lumOff val="50000"/>
                </a:schemeClr>
              </a:solidFill>
              <a:latin typeface="Corbel" panose="020B0503020204020204" pitchFamily="34" charset="0"/>
            </a:endParaRPr>
          </a:p>
          <a:p>
            <a:pPr algn="ctr">
              <a:spcBef>
                <a:spcPts val="218"/>
              </a:spcBef>
            </a:pPr>
            <a:r>
              <a:rPr lang="en-US" sz="1700" b="1" dirty="0">
                <a:solidFill>
                  <a:schemeClr val="tx1">
                    <a:lumMod val="50000"/>
                    <a:lumOff val="50000"/>
                  </a:schemeClr>
                </a:solidFill>
                <a:latin typeface="Corbel" panose="020B0503020204020204" pitchFamily="34" charset="0"/>
              </a:rPr>
              <a:t>GenASM-DC</a:t>
            </a:r>
          </a:p>
          <a:p>
            <a:pPr algn="ctr"/>
            <a:r>
              <a:rPr lang="en-US" sz="1700" b="1" dirty="0">
                <a:solidFill>
                  <a:schemeClr val="tx1">
                    <a:lumMod val="50000"/>
                    <a:lumOff val="50000"/>
                  </a:schemeClr>
                </a:solidFill>
                <a:latin typeface="Corbel" panose="020B0503020204020204" pitchFamily="34" charset="0"/>
              </a:rPr>
              <a:t>Accelerator</a:t>
            </a:r>
          </a:p>
        </p:txBody>
      </p:sp>
      <p:sp>
        <p:nvSpPr>
          <p:cNvPr id="62" name="TextBox 61">
            <a:extLst>
              <a:ext uri="{FF2B5EF4-FFF2-40B4-BE49-F238E27FC236}">
                <a16:creationId xmlns:a16="http://schemas.microsoft.com/office/drawing/2014/main" id="{6045B6F3-C506-354B-8767-47FC91063F3F}"/>
              </a:ext>
            </a:extLst>
          </p:cNvPr>
          <p:cNvSpPr txBox="1"/>
          <p:nvPr/>
        </p:nvSpPr>
        <p:spPr>
          <a:xfrm>
            <a:off x="7322449" y="2625134"/>
            <a:ext cx="1438155" cy="1049078"/>
          </a:xfrm>
          <a:prstGeom prst="roundRect">
            <a:avLst>
              <a:gd name="adj" fmla="val 5214"/>
            </a:avLst>
          </a:prstGeom>
          <a:solidFill>
            <a:srgbClr val="5D2784">
              <a:alpha val="34000"/>
            </a:srgbClr>
          </a:solidFill>
          <a:ln w="28575">
            <a:solidFill>
              <a:schemeClr val="tx1"/>
            </a:solidFill>
          </a:ln>
        </p:spPr>
        <p:txBody>
          <a:bodyPr wrap="square" rtlCol="0" anchor="ctr" anchorCtr="0">
            <a:noAutofit/>
          </a:bodyPr>
          <a:lstStyle>
            <a:defPPr>
              <a:defRPr lang="en-US"/>
            </a:defPPr>
            <a:lvl1pPr algn="ctr">
              <a:defRPr sz="4000" b="1"/>
            </a:lvl1pPr>
          </a:lstStyle>
          <a:p>
            <a:r>
              <a:rPr lang="en-US" sz="1700" dirty="0">
                <a:solidFill>
                  <a:srgbClr val="5D2784"/>
                </a:solidFill>
                <a:latin typeface="Corbel" panose="020B0503020204020204" pitchFamily="34" charset="0"/>
              </a:rPr>
              <a:t>GenASM-TB</a:t>
            </a:r>
          </a:p>
          <a:p>
            <a:r>
              <a:rPr lang="en-US" sz="1700" dirty="0">
                <a:solidFill>
                  <a:srgbClr val="5D2784"/>
                </a:solidFill>
                <a:latin typeface="Corbel" panose="020B0503020204020204" pitchFamily="34" charset="0"/>
              </a:rPr>
              <a:t>Accelerator</a:t>
            </a:r>
          </a:p>
        </p:txBody>
      </p:sp>
      <p:sp>
        <p:nvSpPr>
          <p:cNvPr id="63" name="TextBox 62">
            <a:extLst>
              <a:ext uri="{FF2B5EF4-FFF2-40B4-BE49-F238E27FC236}">
                <a16:creationId xmlns:a16="http://schemas.microsoft.com/office/drawing/2014/main" id="{BFD226AB-2C4A-154E-8A7A-9880594FA0B4}"/>
              </a:ext>
            </a:extLst>
          </p:cNvPr>
          <p:cNvSpPr txBox="1">
            <a:spLocks/>
          </p:cNvSpPr>
          <p:nvPr/>
        </p:nvSpPr>
        <p:spPr>
          <a:xfrm>
            <a:off x="2365691" y="1272397"/>
            <a:ext cx="1938243" cy="3032434"/>
          </a:xfrm>
          <a:prstGeom prst="roundRect">
            <a:avLst>
              <a:gd name="adj" fmla="val 1481"/>
            </a:avLst>
          </a:prstGeom>
          <a:solidFill>
            <a:srgbClr val="A9D18E"/>
          </a:solidFill>
          <a:ln w="28575">
            <a:solidFill>
              <a:schemeClr val="tx1"/>
            </a:solidFill>
          </a:ln>
        </p:spPr>
        <p:txBody>
          <a:bodyPr wrap="square" rtlCol="0" anchor="ctr" anchorCtr="0">
            <a:noAutofit/>
          </a:bodyPr>
          <a:lstStyle/>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800" b="1" dirty="0">
              <a:solidFill>
                <a:srgbClr val="324D1F"/>
              </a:solidFill>
              <a:latin typeface="Corbel" panose="020B0503020204020204" pitchFamily="34" charset="0"/>
            </a:endParaRPr>
          </a:p>
          <a:p>
            <a:pPr algn="ctr">
              <a:spcBef>
                <a:spcPts val="218"/>
              </a:spcBef>
            </a:pPr>
            <a:r>
              <a:rPr lang="en-US" sz="1700" b="1" dirty="0">
                <a:solidFill>
                  <a:srgbClr val="324D1F"/>
                </a:solidFill>
                <a:latin typeface="Corbel" panose="020B0503020204020204" pitchFamily="34" charset="0"/>
              </a:rPr>
              <a:t>GenASM-DC</a:t>
            </a:r>
          </a:p>
          <a:p>
            <a:pPr algn="ctr"/>
            <a:r>
              <a:rPr lang="en-US" sz="1700" b="1" dirty="0">
                <a:solidFill>
                  <a:srgbClr val="324D1F"/>
                </a:solidFill>
                <a:latin typeface="Corbel" panose="020B0503020204020204" pitchFamily="34" charset="0"/>
              </a:rPr>
              <a:t>Accelerator</a:t>
            </a:r>
          </a:p>
        </p:txBody>
      </p:sp>
      <p:sp>
        <p:nvSpPr>
          <p:cNvPr id="64" name="TextBox 63">
            <a:extLst>
              <a:ext uri="{FF2B5EF4-FFF2-40B4-BE49-F238E27FC236}">
                <a16:creationId xmlns:a16="http://schemas.microsoft.com/office/drawing/2014/main" id="{B5E1A3F2-154E-5746-AE74-4F89997F449A}"/>
              </a:ext>
            </a:extLst>
          </p:cNvPr>
          <p:cNvSpPr txBox="1"/>
          <p:nvPr/>
        </p:nvSpPr>
        <p:spPr>
          <a:xfrm>
            <a:off x="315121" y="1192550"/>
            <a:ext cx="1045030" cy="1436916"/>
          </a:xfrm>
          <a:prstGeom prst="roundRect">
            <a:avLst>
              <a:gd name="adj" fmla="val 6412"/>
            </a:avLst>
          </a:prstGeom>
          <a:solidFill>
            <a:srgbClr val="9DC3E6"/>
          </a:solidFill>
          <a:ln w="28575">
            <a:solidFill>
              <a:schemeClr val="tx1"/>
            </a:solidFill>
          </a:ln>
        </p:spPr>
        <p:txBody>
          <a:bodyPr wrap="square" rtlCol="0" anchor="ctr" anchorCtr="0">
            <a:noAutofit/>
          </a:bodyPr>
          <a:lstStyle/>
          <a:p>
            <a:pPr algn="ctr"/>
            <a:r>
              <a:rPr lang="en-US" sz="1700" b="1" dirty="0">
                <a:latin typeface="Corbel" panose="020B0503020204020204" pitchFamily="34" charset="0"/>
              </a:rPr>
              <a:t>Main Memory</a:t>
            </a:r>
          </a:p>
        </p:txBody>
      </p:sp>
      <p:cxnSp>
        <p:nvCxnSpPr>
          <p:cNvPr id="65" name="Straight Arrow Connector 64">
            <a:extLst>
              <a:ext uri="{FF2B5EF4-FFF2-40B4-BE49-F238E27FC236}">
                <a16:creationId xmlns:a16="http://schemas.microsoft.com/office/drawing/2014/main" id="{D5285307-AECD-0341-AD95-3A57EFC75D7A}"/>
              </a:ext>
            </a:extLst>
          </p:cNvPr>
          <p:cNvCxnSpPr>
            <a:cxnSpLocks/>
          </p:cNvCxnSpPr>
          <p:nvPr/>
        </p:nvCxnSpPr>
        <p:spPr>
          <a:xfrm>
            <a:off x="1367544" y="3625598"/>
            <a:ext cx="8738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714163F-6D75-F24C-9D2C-7FCE2829A7E4}"/>
              </a:ext>
            </a:extLst>
          </p:cNvPr>
          <p:cNvSpPr txBox="1"/>
          <p:nvPr/>
        </p:nvSpPr>
        <p:spPr>
          <a:xfrm>
            <a:off x="2452539" y="1404140"/>
            <a:ext cx="1709666" cy="657002"/>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solidFill>
                  <a:schemeClr val="tx1">
                    <a:lumMod val="50000"/>
                    <a:lumOff val="50000"/>
                  </a:schemeClr>
                </a:solidFill>
              </a:rPr>
              <a:t>DC-SRAM</a:t>
            </a:r>
          </a:p>
        </p:txBody>
      </p:sp>
      <p:cxnSp>
        <p:nvCxnSpPr>
          <p:cNvPr id="67" name="Straight Arrow Connector 66">
            <a:extLst>
              <a:ext uri="{FF2B5EF4-FFF2-40B4-BE49-F238E27FC236}">
                <a16:creationId xmlns:a16="http://schemas.microsoft.com/office/drawing/2014/main" id="{D75FEFB4-EAFD-3248-B303-1BE5C8BCC9AB}"/>
              </a:ext>
            </a:extLst>
          </p:cNvPr>
          <p:cNvCxnSpPr>
            <a:cxnSpLocks/>
          </p:cNvCxnSpPr>
          <p:nvPr/>
        </p:nvCxnSpPr>
        <p:spPr>
          <a:xfrm flipV="1">
            <a:off x="4327218" y="3097751"/>
            <a:ext cx="9658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34D94DD-C561-AC45-B15B-0940357B1B28}"/>
              </a:ext>
            </a:extLst>
          </p:cNvPr>
          <p:cNvSpPr txBox="1"/>
          <p:nvPr/>
        </p:nvSpPr>
        <p:spPr>
          <a:xfrm>
            <a:off x="2456337" y="1408080"/>
            <a:ext cx="1709666" cy="657002"/>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t>DC-SRAM</a:t>
            </a:r>
          </a:p>
        </p:txBody>
      </p:sp>
      <p:cxnSp>
        <p:nvCxnSpPr>
          <p:cNvPr id="69" name="Straight Arrow Connector 68">
            <a:extLst>
              <a:ext uri="{FF2B5EF4-FFF2-40B4-BE49-F238E27FC236}">
                <a16:creationId xmlns:a16="http://schemas.microsoft.com/office/drawing/2014/main" id="{28810DB2-49DA-514D-81DB-EE9CE2C276C6}"/>
              </a:ext>
            </a:extLst>
          </p:cNvPr>
          <p:cNvCxnSpPr>
            <a:cxnSpLocks/>
          </p:cNvCxnSpPr>
          <p:nvPr/>
        </p:nvCxnSpPr>
        <p:spPr>
          <a:xfrm flipV="1">
            <a:off x="6413678" y="3085322"/>
            <a:ext cx="902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8222B21-6E0F-6B47-B6B2-EBC74F07103A}"/>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rgbClr val="324D1F"/>
                </a:solidFill>
                <a:latin typeface="Corbel" panose="020B0503020204020204" pitchFamily="34" charset="0"/>
              </a:rPr>
              <a:t>GenASM-DC</a:t>
            </a:r>
            <a:endParaRPr lang="en-US" sz="1700" b="1" kern="0" baseline="-25000" dirty="0">
              <a:solidFill>
                <a:srgbClr val="324D1F"/>
              </a:solidFill>
              <a:latin typeface="Corbel" panose="020B0503020204020204" pitchFamily="34" charset="0"/>
            </a:endParaRPr>
          </a:p>
        </p:txBody>
      </p:sp>
      <p:sp>
        <p:nvSpPr>
          <p:cNvPr id="71" name="TextBox 70">
            <a:extLst>
              <a:ext uri="{FF2B5EF4-FFF2-40B4-BE49-F238E27FC236}">
                <a16:creationId xmlns:a16="http://schemas.microsoft.com/office/drawing/2014/main" id="{3E4C5888-0174-AF4A-A8E4-485C3E51A5DD}"/>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rgbClr val="5D2784"/>
                </a:solidFill>
                <a:latin typeface="Corbel" panose="020B0503020204020204" pitchFamily="34" charset="0"/>
              </a:rPr>
              <a:t>GenASM-TB</a:t>
            </a:r>
            <a:endParaRPr lang="en-US" sz="1700" b="1" kern="0" baseline="-25000" dirty="0">
              <a:solidFill>
                <a:srgbClr val="5D2784"/>
              </a:solidFill>
              <a:latin typeface="Corbel" panose="020B0503020204020204" pitchFamily="34" charset="0"/>
            </a:endParaRPr>
          </a:p>
        </p:txBody>
      </p:sp>
      <p:sp>
        <p:nvSpPr>
          <p:cNvPr id="72" name="TextBox 71">
            <a:extLst>
              <a:ext uri="{FF2B5EF4-FFF2-40B4-BE49-F238E27FC236}">
                <a16:creationId xmlns:a16="http://schemas.microsoft.com/office/drawing/2014/main" id="{E8C701E0-13D0-674E-9C9B-E8EE8FE7EB88}"/>
              </a:ext>
            </a:extLst>
          </p:cNvPr>
          <p:cNvSpPr txBox="1"/>
          <p:nvPr/>
        </p:nvSpPr>
        <p:spPr>
          <a:xfrm>
            <a:off x="5316303" y="2371502"/>
            <a:ext cx="1066000" cy="1608781"/>
          </a:xfrm>
          <a:prstGeom prst="roundRect">
            <a:avLst>
              <a:gd name="adj" fmla="val 5084"/>
            </a:avLst>
          </a:prstGeom>
          <a:solidFill>
            <a:schemeClr val="accent2">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73" name="TextBox 72">
            <a:extLst>
              <a:ext uri="{FF2B5EF4-FFF2-40B4-BE49-F238E27FC236}">
                <a16:creationId xmlns:a16="http://schemas.microsoft.com/office/drawing/2014/main" id="{549EBCDE-C098-094F-AFB0-85D9C004742B}"/>
              </a:ext>
            </a:extLst>
          </p:cNvPr>
          <p:cNvSpPr txBox="1"/>
          <p:nvPr/>
        </p:nvSpPr>
        <p:spPr>
          <a:xfrm>
            <a:off x="5391705" y="2452850"/>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t>TB-SRAM</a:t>
            </a:r>
            <a:r>
              <a:rPr lang="en-US" sz="1200" baseline="-25000" dirty="0">
                <a:latin typeface="Calibri" panose="020F0502020204030204" pitchFamily="34" charset="0"/>
                <a:cs typeface="Calibri" panose="020F0502020204030204" pitchFamily="34" charset="0"/>
              </a:rPr>
              <a:t>1</a:t>
            </a:r>
          </a:p>
        </p:txBody>
      </p:sp>
      <p:sp>
        <p:nvSpPr>
          <p:cNvPr id="74" name="TextBox 73">
            <a:extLst>
              <a:ext uri="{FF2B5EF4-FFF2-40B4-BE49-F238E27FC236}">
                <a16:creationId xmlns:a16="http://schemas.microsoft.com/office/drawing/2014/main" id="{9839777C-AC84-F541-9977-EF86E6FBCFEE}"/>
              </a:ext>
            </a:extLst>
          </p:cNvPr>
          <p:cNvSpPr txBox="1"/>
          <p:nvPr/>
        </p:nvSpPr>
        <p:spPr>
          <a:xfrm>
            <a:off x="5391705" y="2860239"/>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TB-SRAM</a:t>
            </a:r>
            <a:r>
              <a:rPr lang="en-US" baseline="-25000" dirty="0">
                <a:latin typeface="Calibri" panose="020F0502020204030204" pitchFamily="34" charset="0"/>
                <a:cs typeface="Calibri" panose="020F0502020204030204" pitchFamily="34" charset="0"/>
              </a:rPr>
              <a:t>2</a:t>
            </a:r>
          </a:p>
        </p:txBody>
      </p:sp>
      <p:sp>
        <p:nvSpPr>
          <p:cNvPr id="75" name="TextBox 74">
            <a:extLst>
              <a:ext uri="{FF2B5EF4-FFF2-40B4-BE49-F238E27FC236}">
                <a16:creationId xmlns:a16="http://schemas.microsoft.com/office/drawing/2014/main" id="{3B6474F5-4F16-E24D-BE9F-DF70EFFC3AA6}"/>
              </a:ext>
            </a:extLst>
          </p:cNvPr>
          <p:cNvSpPr txBox="1"/>
          <p:nvPr/>
        </p:nvSpPr>
        <p:spPr>
          <a:xfrm>
            <a:off x="5395034" y="3532256"/>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a:t>
            </a:r>
            <a:r>
              <a:rPr lang="en-US" dirty="0" err="1"/>
              <a:t>SRAM</a:t>
            </a:r>
            <a:r>
              <a:rPr lang="en-US" baseline="-25000" dirty="0" err="1">
                <a:latin typeface="Calibri" panose="020F0502020204030204" pitchFamily="34" charset="0"/>
                <a:cs typeface="Calibri" panose="020F0502020204030204" pitchFamily="34" charset="0"/>
              </a:rPr>
              <a:t>n</a:t>
            </a:r>
            <a:endParaRPr lang="en-US" baseline="-25000" dirty="0">
              <a:latin typeface="Calibri" panose="020F0502020204030204" pitchFamily="34" charset="0"/>
              <a:cs typeface="Calibri" panose="020F0502020204030204" pitchFamily="34" charset="0"/>
            </a:endParaRPr>
          </a:p>
        </p:txBody>
      </p:sp>
      <p:sp>
        <p:nvSpPr>
          <p:cNvPr id="78" name="Rectangle 77">
            <a:extLst>
              <a:ext uri="{FF2B5EF4-FFF2-40B4-BE49-F238E27FC236}">
                <a16:creationId xmlns:a16="http://schemas.microsoft.com/office/drawing/2014/main" id="{186F2E2B-9153-B343-A5DC-BA8AC82A7803}"/>
              </a:ext>
            </a:extLst>
          </p:cNvPr>
          <p:cNvSpPr/>
          <p:nvPr/>
        </p:nvSpPr>
        <p:spPr>
          <a:xfrm>
            <a:off x="5738359" y="3199195"/>
            <a:ext cx="208924" cy="359714"/>
          </a:xfrm>
          <a:prstGeom prst="rect">
            <a:avLst/>
          </a:prstGeom>
        </p:spPr>
        <p:txBody>
          <a:bodyPr wrap="square">
            <a:spAutoFit/>
          </a:bodyPr>
          <a:lstStyle/>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p:txBody>
      </p:sp>
      <p:sp>
        <p:nvSpPr>
          <p:cNvPr id="79" name="TextBox 78">
            <a:extLst>
              <a:ext uri="{FF2B5EF4-FFF2-40B4-BE49-F238E27FC236}">
                <a16:creationId xmlns:a16="http://schemas.microsoft.com/office/drawing/2014/main" id="{617B514F-984C-CD49-925B-E4DEA2A7162F}"/>
              </a:ext>
            </a:extLst>
          </p:cNvPr>
          <p:cNvSpPr txBox="1"/>
          <p:nvPr/>
        </p:nvSpPr>
        <p:spPr>
          <a:xfrm>
            <a:off x="1378433" y="3645268"/>
            <a:ext cx="838550" cy="641465"/>
          </a:xfrm>
          <a:prstGeom prst="roundRect">
            <a:avLst>
              <a:gd name="adj" fmla="val 10928"/>
            </a:avLst>
          </a:prstGeom>
          <a:noFill/>
          <a:ln>
            <a:noFill/>
          </a:ln>
        </p:spPr>
        <p:txBody>
          <a:bodyPr wrap="square" rtlCol="0" anchor="ctr" anchorCtr="0">
            <a:noAutofit/>
          </a:bodyPr>
          <a:lstStyle/>
          <a:p>
            <a:pPr algn="ctr">
              <a:lnSpc>
                <a:spcPct val="90000"/>
              </a:lnSpc>
            </a:pPr>
            <a:r>
              <a:rPr lang="en-US" sz="1220" dirty="0">
                <a:latin typeface="Corbel" panose="020B0503020204020204" pitchFamily="34" charset="0"/>
              </a:rPr>
              <a:t>reference &amp; query locations</a:t>
            </a:r>
          </a:p>
        </p:txBody>
      </p:sp>
      <p:sp>
        <p:nvSpPr>
          <p:cNvPr id="80" name="Rectangle 79">
            <a:extLst>
              <a:ext uri="{FF2B5EF4-FFF2-40B4-BE49-F238E27FC236}">
                <a16:creationId xmlns:a16="http://schemas.microsoft.com/office/drawing/2014/main" id="{DD8ECE39-EE10-0D45-AF17-0C9976367C01}"/>
              </a:ext>
            </a:extLst>
          </p:cNvPr>
          <p:cNvSpPr/>
          <p:nvPr/>
        </p:nvSpPr>
        <p:spPr>
          <a:xfrm>
            <a:off x="4398800" y="3108053"/>
            <a:ext cx="843542" cy="438582"/>
          </a:xfrm>
          <a:prstGeom prst="rect">
            <a:avLst/>
          </a:prstGeom>
        </p:spPr>
        <p:txBody>
          <a:bodyPr wrap="square">
            <a:spAutoFit/>
          </a:bodyPr>
          <a:lstStyle/>
          <a:p>
            <a:pPr algn="ctr">
              <a:lnSpc>
                <a:spcPct val="90000"/>
              </a:lnSpc>
            </a:pPr>
            <a:r>
              <a:rPr lang="en-US" sz="1220" dirty="0">
                <a:latin typeface="Corbel" panose="020B0503020204020204" pitchFamily="34" charset="0"/>
              </a:rPr>
              <a:t>Write </a:t>
            </a:r>
          </a:p>
          <a:p>
            <a:pPr algn="ctr">
              <a:lnSpc>
                <a:spcPct val="90000"/>
              </a:lnSpc>
            </a:pPr>
            <a:r>
              <a:rPr lang="en-US" sz="1220" dirty="0">
                <a:latin typeface="Corbel" panose="020B0503020204020204" pitchFamily="34" charset="0"/>
              </a:rPr>
              <a:t>bitvectors</a:t>
            </a:r>
          </a:p>
        </p:txBody>
      </p:sp>
      <p:cxnSp>
        <p:nvCxnSpPr>
          <p:cNvPr id="97" name="Straight Arrow Connector 96">
            <a:extLst>
              <a:ext uri="{FF2B5EF4-FFF2-40B4-BE49-F238E27FC236}">
                <a16:creationId xmlns:a16="http://schemas.microsoft.com/office/drawing/2014/main" id="{87D5A794-FE8E-2C45-9212-CA36AF3D37AC}"/>
              </a:ext>
            </a:extLst>
          </p:cNvPr>
          <p:cNvCxnSpPr>
            <a:cxnSpLocks/>
          </p:cNvCxnSpPr>
          <p:nvPr/>
        </p:nvCxnSpPr>
        <p:spPr>
          <a:xfrm>
            <a:off x="3303362" y="2094000"/>
            <a:ext cx="0" cy="745123"/>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C4675F3-CBC3-064E-BEE1-E1DE1A626FCC}"/>
              </a:ext>
            </a:extLst>
          </p:cNvPr>
          <p:cNvSpPr/>
          <p:nvPr/>
        </p:nvSpPr>
        <p:spPr>
          <a:xfrm>
            <a:off x="1389994" y="1958976"/>
            <a:ext cx="847629" cy="784830"/>
          </a:xfrm>
          <a:prstGeom prst="rect">
            <a:avLst/>
          </a:prstGeom>
        </p:spPr>
        <p:txBody>
          <a:bodyPr wrap="square">
            <a:spAutoFit/>
          </a:bodyPr>
          <a:lstStyle/>
          <a:p>
            <a:pPr algn="ctr">
              <a:lnSpc>
                <a:spcPct val="90000"/>
              </a:lnSpc>
            </a:pPr>
            <a:r>
              <a:rPr lang="en-US" sz="1220" dirty="0">
                <a:latin typeface="Corbel" panose="020B0503020204020204" pitchFamily="34" charset="0"/>
              </a:rPr>
              <a:t>reference text </a:t>
            </a:r>
          </a:p>
          <a:p>
            <a:pPr algn="ctr">
              <a:lnSpc>
                <a:spcPct val="90000"/>
              </a:lnSpc>
            </a:pPr>
            <a:r>
              <a:rPr lang="en-US" sz="1220" dirty="0">
                <a:latin typeface="Corbel" panose="020B0503020204020204" pitchFamily="34" charset="0"/>
              </a:rPr>
              <a:t>&amp; query pattern</a:t>
            </a:r>
          </a:p>
        </p:txBody>
      </p:sp>
      <p:sp>
        <p:nvSpPr>
          <p:cNvPr id="82" name="TextBox 81">
            <a:extLst>
              <a:ext uri="{FF2B5EF4-FFF2-40B4-BE49-F238E27FC236}">
                <a16:creationId xmlns:a16="http://schemas.microsoft.com/office/drawing/2014/main" id="{49366940-8D44-0C46-991D-82028F86ADF1}"/>
              </a:ext>
            </a:extLst>
          </p:cNvPr>
          <p:cNvSpPr txBox="1"/>
          <p:nvPr/>
        </p:nvSpPr>
        <p:spPr>
          <a:xfrm>
            <a:off x="2861346" y="2251029"/>
            <a:ext cx="921424" cy="391121"/>
          </a:xfrm>
          <a:prstGeom prst="roundRect">
            <a:avLst>
              <a:gd name="adj" fmla="val 10928"/>
            </a:avLst>
          </a:prstGeom>
          <a:solidFill>
            <a:srgbClr val="A9D18E"/>
          </a:solidFill>
          <a:ln>
            <a:noFill/>
          </a:ln>
        </p:spPr>
        <p:txBody>
          <a:bodyPr wrap="square" lIns="0" tIns="0" rIns="0" bIns="0" rtlCol="0" anchor="ctr" anchorCtr="0">
            <a:noAutofit/>
          </a:bodyPr>
          <a:lstStyle/>
          <a:p>
            <a:pPr algn="ctr">
              <a:lnSpc>
                <a:spcPct val="90000"/>
              </a:lnSpc>
            </a:pPr>
            <a:r>
              <a:rPr lang="en-US" sz="1220" dirty="0">
                <a:latin typeface="Corbel" panose="020B0503020204020204" pitchFamily="34" charset="0"/>
              </a:rPr>
              <a:t>sub-text &amp; </a:t>
            </a:r>
          </a:p>
          <a:p>
            <a:pPr algn="ctr">
              <a:lnSpc>
                <a:spcPct val="90000"/>
              </a:lnSpc>
            </a:pPr>
            <a:r>
              <a:rPr lang="en-US" sz="1220" dirty="0">
                <a:latin typeface="Corbel" panose="020B0503020204020204" pitchFamily="34" charset="0"/>
              </a:rPr>
              <a:t>sub-pattern</a:t>
            </a:r>
          </a:p>
        </p:txBody>
      </p:sp>
      <p:sp>
        <p:nvSpPr>
          <p:cNvPr id="83" name="Rectangle 82">
            <a:extLst>
              <a:ext uri="{FF2B5EF4-FFF2-40B4-BE49-F238E27FC236}">
                <a16:creationId xmlns:a16="http://schemas.microsoft.com/office/drawing/2014/main" id="{0D3C7D3B-3066-1642-ACC5-AD69E16D57FB}"/>
              </a:ext>
            </a:extLst>
          </p:cNvPr>
          <p:cNvSpPr/>
          <p:nvPr/>
        </p:nvSpPr>
        <p:spPr>
          <a:xfrm>
            <a:off x="6419907" y="3108053"/>
            <a:ext cx="864949" cy="438582"/>
          </a:xfrm>
          <a:prstGeom prst="rect">
            <a:avLst/>
          </a:prstGeom>
        </p:spPr>
        <p:txBody>
          <a:bodyPr wrap="square">
            <a:spAutoFit/>
          </a:bodyPr>
          <a:lstStyle/>
          <a:p>
            <a:pPr algn="ctr">
              <a:lnSpc>
                <a:spcPct val="90000"/>
              </a:lnSpc>
            </a:pPr>
            <a:r>
              <a:rPr lang="en-US" sz="1220" dirty="0">
                <a:latin typeface="Corbel" panose="020B0503020204020204" pitchFamily="34" charset="0"/>
              </a:rPr>
              <a:t>Read </a:t>
            </a:r>
          </a:p>
          <a:p>
            <a:pPr algn="ctr">
              <a:lnSpc>
                <a:spcPct val="90000"/>
              </a:lnSpc>
            </a:pPr>
            <a:r>
              <a:rPr lang="en-US" sz="1220" dirty="0">
                <a:latin typeface="Corbel" panose="020B0503020204020204" pitchFamily="34" charset="0"/>
              </a:rPr>
              <a:t>bitvectors</a:t>
            </a:r>
          </a:p>
        </p:txBody>
      </p:sp>
      <p:sp>
        <p:nvSpPr>
          <p:cNvPr id="85" name="TextBox 84">
            <a:extLst>
              <a:ext uri="{FF2B5EF4-FFF2-40B4-BE49-F238E27FC236}">
                <a16:creationId xmlns:a16="http://schemas.microsoft.com/office/drawing/2014/main" id="{F6896383-F39C-9A44-BBF2-EE1646FE4912}"/>
              </a:ext>
            </a:extLst>
          </p:cNvPr>
          <p:cNvSpPr txBox="1"/>
          <p:nvPr/>
        </p:nvSpPr>
        <p:spPr>
          <a:xfrm>
            <a:off x="2704298" y="3719634"/>
            <a:ext cx="959529" cy="438693"/>
          </a:xfrm>
          <a:prstGeom prst="roundRect">
            <a:avLst>
              <a:gd name="adj" fmla="val 10928"/>
            </a:avLst>
          </a:prstGeom>
          <a:noFill/>
          <a:ln>
            <a:noFill/>
          </a:ln>
        </p:spPr>
        <p:txBody>
          <a:bodyPr wrap="square" rtlCol="0" anchor="ctr" anchorCtr="0">
            <a:noAutofit/>
          </a:bodyPr>
          <a:lstStyle/>
          <a:p>
            <a:pPr algn="ctr">
              <a:lnSpc>
                <a:spcPct val="90000"/>
              </a:lnSpc>
            </a:pPr>
            <a:r>
              <a:rPr lang="en-US" sz="1220" dirty="0">
                <a:latin typeface="Corbel" panose="020B0503020204020204" pitchFamily="34" charset="0"/>
              </a:rPr>
              <a:t>Generate </a:t>
            </a:r>
          </a:p>
          <a:p>
            <a:pPr algn="ctr">
              <a:lnSpc>
                <a:spcPct val="90000"/>
              </a:lnSpc>
            </a:pPr>
            <a:r>
              <a:rPr lang="en-US" sz="1220" dirty="0">
                <a:latin typeface="Corbel" panose="020B0503020204020204" pitchFamily="34" charset="0"/>
              </a:rPr>
              <a:t>bitvectors</a:t>
            </a:r>
          </a:p>
        </p:txBody>
      </p:sp>
      <p:sp>
        <p:nvSpPr>
          <p:cNvPr id="86" name="TextBox 85">
            <a:extLst>
              <a:ext uri="{FF2B5EF4-FFF2-40B4-BE49-F238E27FC236}">
                <a16:creationId xmlns:a16="http://schemas.microsoft.com/office/drawing/2014/main" id="{37D4D36B-37C8-D54A-95F4-AA6438BDF577}"/>
              </a:ext>
            </a:extLst>
          </p:cNvPr>
          <p:cNvSpPr txBox="1">
            <a:spLocks noChangeAspect="1"/>
          </p:cNvSpPr>
          <p:nvPr/>
        </p:nvSpPr>
        <p:spPr>
          <a:xfrm>
            <a:off x="1889049" y="1619690"/>
            <a:ext cx="267122" cy="267122"/>
          </a:xfrm>
          <a:prstGeom prst="ellipse">
            <a:avLst/>
          </a:prstGeom>
          <a:solidFill>
            <a:schemeClr val="tx1"/>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2</a:t>
            </a:r>
          </a:p>
        </p:txBody>
      </p:sp>
      <p:sp>
        <p:nvSpPr>
          <p:cNvPr id="87" name="TextBox 86">
            <a:extLst>
              <a:ext uri="{FF2B5EF4-FFF2-40B4-BE49-F238E27FC236}">
                <a16:creationId xmlns:a16="http://schemas.microsoft.com/office/drawing/2014/main" id="{83BC8E47-B0B9-644B-ACD9-E76DCF611688}"/>
              </a:ext>
            </a:extLst>
          </p:cNvPr>
          <p:cNvSpPr txBox="1">
            <a:spLocks noChangeAspect="1"/>
          </p:cNvSpPr>
          <p:nvPr/>
        </p:nvSpPr>
        <p:spPr>
          <a:xfrm>
            <a:off x="1396380" y="3307825"/>
            <a:ext cx="267122" cy="267122"/>
          </a:xfrm>
          <a:prstGeom prst="ellipse">
            <a:avLst/>
          </a:prstGeom>
          <a:solidFill>
            <a:schemeClr val="tx1"/>
          </a:solidFill>
        </p:spPr>
        <p:txBody>
          <a:bodyPr wrap="none" lIns="13063"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1</a:t>
            </a:r>
          </a:p>
        </p:txBody>
      </p:sp>
      <p:sp>
        <p:nvSpPr>
          <p:cNvPr id="88" name="TextBox 87">
            <a:extLst>
              <a:ext uri="{FF2B5EF4-FFF2-40B4-BE49-F238E27FC236}">
                <a16:creationId xmlns:a16="http://schemas.microsoft.com/office/drawing/2014/main" id="{D35AB167-6DCC-5141-AAE7-8A6269EA5409}"/>
              </a:ext>
            </a:extLst>
          </p:cNvPr>
          <p:cNvSpPr txBox="1">
            <a:spLocks noChangeAspect="1"/>
          </p:cNvSpPr>
          <p:nvPr/>
        </p:nvSpPr>
        <p:spPr>
          <a:xfrm>
            <a:off x="2587796" y="2296727"/>
            <a:ext cx="267122" cy="267122"/>
          </a:xfrm>
          <a:prstGeom prst="ellipse">
            <a:avLst/>
          </a:prstGeom>
          <a:solidFill>
            <a:schemeClr val="tx1"/>
          </a:solidFill>
        </p:spPr>
        <p:txBody>
          <a:bodyPr wrap="none" lIns="13063"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3</a:t>
            </a:r>
          </a:p>
        </p:txBody>
      </p:sp>
      <p:sp>
        <p:nvSpPr>
          <p:cNvPr id="89" name="TextBox 88">
            <a:extLst>
              <a:ext uri="{FF2B5EF4-FFF2-40B4-BE49-F238E27FC236}">
                <a16:creationId xmlns:a16="http://schemas.microsoft.com/office/drawing/2014/main" id="{EC54EFB3-7D5A-844E-87C4-C1A5567C604E}"/>
              </a:ext>
            </a:extLst>
          </p:cNvPr>
          <p:cNvSpPr txBox="1">
            <a:spLocks noChangeAspect="1"/>
          </p:cNvSpPr>
          <p:nvPr/>
        </p:nvSpPr>
        <p:spPr>
          <a:xfrm>
            <a:off x="3599745" y="3796538"/>
            <a:ext cx="267122" cy="267122"/>
          </a:xfrm>
          <a:prstGeom prst="ellipse">
            <a:avLst/>
          </a:prstGeom>
          <a:solidFill>
            <a:schemeClr val="tx1"/>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4</a:t>
            </a:r>
          </a:p>
        </p:txBody>
      </p:sp>
      <p:sp>
        <p:nvSpPr>
          <p:cNvPr id="90" name="TextBox 89">
            <a:extLst>
              <a:ext uri="{FF2B5EF4-FFF2-40B4-BE49-F238E27FC236}">
                <a16:creationId xmlns:a16="http://schemas.microsoft.com/office/drawing/2014/main" id="{B5A80858-EEC4-D84E-A78B-77E9E36525AF}"/>
              </a:ext>
            </a:extLst>
          </p:cNvPr>
          <p:cNvSpPr txBox="1">
            <a:spLocks noChangeAspect="1"/>
          </p:cNvSpPr>
          <p:nvPr/>
        </p:nvSpPr>
        <p:spPr>
          <a:xfrm>
            <a:off x="4685572" y="2785587"/>
            <a:ext cx="267122" cy="267122"/>
          </a:xfrm>
          <a:prstGeom prst="ellipse">
            <a:avLst/>
          </a:prstGeom>
          <a:solidFill>
            <a:schemeClr val="tx1"/>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5</a:t>
            </a:r>
          </a:p>
        </p:txBody>
      </p:sp>
      <p:sp>
        <p:nvSpPr>
          <p:cNvPr id="91" name="TextBox 90">
            <a:extLst>
              <a:ext uri="{FF2B5EF4-FFF2-40B4-BE49-F238E27FC236}">
                <a16:creationId xmlns:a16="http://schemas.microsoft.com/office/drawing/2014/main" id="{6227EF7D-9269-E045-806B-792BBE0CB58D}"/>
              </a:ext>
            </a:extLst>
          </p:cNvPr>
          <p:cNvSpPr txBox="1">
            <a:spLocks noChangeAspect="1"/>
          </p:cNvSpPr>
          <p:nvPr/>
        </p:nvSpPr>
        <p:spPr>
          <a:xfrm>
            <a:off x="6729912" y="2770532"/>
            <a:ext cx="267122" cy="267122"/>
          </a:xfrm>
          <a:prstGeom prst="ellipse">
            <a:avLst/>
          </a:prstGeom>
          <a:solidFill>
            <a:schemeClr val="tx1"/>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6</a:t>
            </a:r>
          </a:p>
        </p:txBody>
      </p:sp>
      <p:cxnSp>
        <p:nvCxnSpPr>
          <p:cNvPr id="94" name="Straight Arrow Connector 93">
            <a:extLst>
              <a:ext uri="{FF2B5EF4-FFF2-40B4-BE49-F238E27FC236}">
                <a16:creationId xmlns:a16="http://schemas.microsoft.com/office/drawing/2014/main" id="{6E653B41-77AE-8B45-8858-E14150022CAF}"/>
              </a:ext>
            </a:extLst>
          </p:cNvPr>
          <p:cNvCxnSpPr>
            <a:cxnSpLocks/>
          </p:cNvCxnSpPr>
          <p:nvPr/>
        </p:nvCxnSpPr>
        <p:spPr>
          <a:xfrm>
            <a:off x="1367544" y="1942647"/>
            <a:ext cx="8738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5334409-8D85-5D4E-B2D1-AF6B31993C60}"/>
              </a:ext>
            </a:extLst>
          </p:cNvPr>
          <p:cNvSpPr/>
          <p:nvPr/>
        </p:nvSpPr>
        <p:spPr>
          <a:xfrm>
            <a:off x="2133807" y="4391341"/>
            <a:ext cx="2309084" cy="1200329"/>
          </a:xfrm>
          <a:prstGeom prst="rect">
            <a:avLst/>
          </a:prstGeom>
        </p:spPr>
        <p:txBody>
          <a:bodyPr wrap="square">
            <a:spAutoFit/>
          </a:bodyPr>
          <a:lstStyle/>
          <a:p>
            <a:pPr algn="ctr"/>
            <a:r>
              <a:rPr lang="en-US" b="1" dirty="0">
                <a:solidFill>
                  <a:srgbClr val="00B050"/>
                </a:solidFill>
              </a:rPr>
              <a:t>GenASM-DC:</a:t>
            </a:r>
            <a:r>
              <a:rPr lang="en-US" dirty="0">
                <a:solidFill>
                  <a:srgbClr val="00B050"/>
                </a:solidFill>
              </a:rPr>
              <a:t> </a:t>
            </a:r>
          </a:p>
          <a:p>
            <a:pPr algn="ctr"/>
            <a:r>
              <a:rPr lang="en-US" dirty="0"/>
              <a:t>generates bitvectors </a:t>
            </a:r>
          </a:p>
          <a:p>
            <a:pPr algn="ctr"/>
            <a:r>
              <a:rPr lang="en-US" dirty="0"/>
              <a:t>and performs edit </a:t>
            </a:r>
          </a:p>
          <a:p>
            <a:pPr algn="ctr"/>
            <a:r>
              <a:rPr lang="en-US" b="1" dirty="0">
                <a:solidFill>
                  <a:srgbClr val="00B050"/>
                </a:solidFill>
              </a:rPr>
              <a:t>D</a:t>
            </a:r>
            <a:r>
              <a:rPr lang="en-US" dirty="0"/>
              <a:t>istance </a:t>
            </a:r>
            <a:r>
              <a:rPr lang="en-US" b="1" dirty="0">
                <a:solidFill>
                  <a:srgbClr val="00B050"/>
                </a:solidFill>
              </a:rPr>
              <a:t>C</a:t>
            </a:r>
            <a:r>
              <a:rPr lang="en-US" dirty="0"/>
              <a:t>alculation</a:t>
            </a:r>
          </a:p>
        </p:txBody>
      </p:sp>
      <p:sp>
        <p:nvSpPr>
          <p:cNvPr id="101" name="Rectangle 100">
            <a:extLst>
              <a:ext uri="{FF2B5EF4-FFF2-40B4-BE49-F238E27FC236}">
                <a16:creationId xmlns:a16="http://schemas.microsoft.com/office/drawing/2014/main" id="{F3879059-D6EE-7D4A-9868-74ABA2A8F50A}"/>
              </a:ext>
            </a:extLst>
          </p:cNvPr>
          <p:cNvSpPr/>
          <p:nvPr/>
        </p:nvSpPr>
        <p:spPr>
          <a:xfrm>
            <a:off x="6123848" y="4391341"/>
            <a:ext cx="2847852" cy="1200329"/>
          </a:xfrm>
          <a:prstGeom prst="rect">
            <a:avLst/>
          </a:prstGeom>
        </p:spPr>
        <p:txBody>
          <a:bodyPr wrap="square">
            <a:spAutoFit/>
          </a:bodyPr>
          <a:lstStyle/>
          <a:p>
            <a:pPr marL="538163" algn="ctr">
              <a:lnSpc>
                <a:spcPct val="100000"/>
              </a:lnSpc>
              <a:spcBef>
                <a:spcPts val="0"/>
              </a:spcBef>
              <a:spcAft>
                <a:spcPts val="0"/>
              </a:spcAft>
            </a:pPr>
            <a:r>
              <a:rPr lang="en-US" b="1" dirty="0">
                <a:solidFill>
                  <a:srgbClr val="7A20C9"/>
                </a:solidFill>
              </a:rPr>
              <a:t>GenASM-TB:</a:t>
            </a:r>
            <a:r>
              <a:rPr lang="en-US" dirty="0">
                <a:solidFill>
                  <a:srgbClr val="7A20C9"/>
                </a:solidFill>
              </a:rPr>
              <a:t> </a:t>
            </a:r>
            <a:r>
              <a:rPr lang="en-US" dirty="0"/>
              <a:t>performs </a:t>
            </a:r>
            <a:r>
              <a:rPr lang="en-US" b="1" dirty="0" err="1">
                <a:solidFill>
                  <a:srgbClr val="7A20C9"/>
                </a:solidFill>
              </a:rPr>
              <a:t>T</a:t>
            </a:r>
            <a:r>
              <a:rPr lang="en-US" dirty="0" err="1"/>
              <a:t>race</a:t>
            </a:r>
            <a:r>
              <a:rPr lang="en-US" b="1" dirty="0" err="1">
                <a:solidFill>
                  <a:srgbClr val="7A20C9"/>
                </a:solidFill>
              </a:rPr>
              <a:t>B</a:t>
            </a:r>
            <a:r>
              <a:rPr lang="en-US" dirty="0" err="1"/>
              <a:t>ack</a:t>
            </a:r>
            <a:r>
              <a:rPr lang="en-US" dirty="0"/>
              <a:t> and assembles the optimal alignment </a:t>
            </a:r>
          </a:p>
        </p:txBody>
      </p:sp>
      <p:cxnSp>
        <p:nvCxnSpPr>
          <p:cNvPr id="117" name="Straight Arrow Connector 116">
            <a:extLst>
              <a:ext uri="{FF2B5EF4-FFF2-40B4-BE49-F238E27FC236}">
                <a16:creationId xmlns:a16="http://schemas.microsoft.com/office/drawing/2014/main" id="{E4FFE967-0E24-4047-B38E-73DA9C85BFD3}"/>
              </a:ext>
            </a:extLst>
          </p:cNvPr>
          <p:cNvCxnSpPr>
            <a:cxnSpLocks/>
          </p:cNvCxnSpPr>
          <p:nvPr/>
        </p:nvCxnSpPr>
        <p:spPr>
          <a:xfrm flipV="1">
            <a:off x="6413678" y="3085322"/>
            <a:ext cx="90295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EC5E8819-1B0B-D548-97C2-C7DE80E250AB}"/>
              </a:ext>
            </a:extLst>
          </p:cNvPr>
          <p:cNvSpPr/>
          <p:nvPr/>
        </p:nvSpPr>
        <p:spPr>
          <a:xfrm>
            <a:off x="6419907" y="3108053"/>
            <a:ext cx="864949" cy="438582"/>
          </a:xfrm>
          <a:prstGeom prst="rect">
            <a:avLst/>
          </a:prstGeom>
        </p:spPr>
        <p:txBody>
          <a:bodyPr wrap="square">
            <a:spAutoFit/>
          </a:bodyPr>
          <a:lstStyle/>
          <a:p>
            <a:pPr algn="ctr">
              <a:lnSpc>
                <a:spcPct val="90000"/>
              </a:lnSpc>
            </a:pPr>
            <a:r>
              <a:rPr lang="en-US" sz="1220" dirty="0">
                <a:solidFill>
                  <a:srgbClr val="C00000"/>
                </a:solidFill>
                <a:latin typeface="Corbel" panose="020B0503020204020204" pitchFamily="34" charset="0"/>
              </a:rPr>
              <a:t>Read </a:t>
            </a:r>
          </a:p>
          <a:p>
            <a:pPr algn="ctr">
              <a:lnSpc>
                <a:spcPct val="90000"/>
              </a:lnSpc>
            </a:pPr>
            <a:r>
              <a:rPr lang="en-US" sz="1220" dirty="0">
                <a:solidFill>
                  <a:srgbClr val="C00000"/>
                </a:solidFill>
                <a:latin typeface="Corbel" panose="020B0503020204020204" pitchFamily="34" charset="0"/>
              </a:rPr>
              <a:t>bitvectors</a:t>
            </a:r>
          </a:p>
        </p:txBody>
      </p:sp>
      <p:sp>
        <p:nvSpPr>
          <p:cNvPr id="119" name="TextBox 118">
            <a:extLst>
              <a:ext uri="{FF2B5EF4-FFF2-40B4-BE49-F238E27FC236}">
                <a16:creationId xmlns:a16="http://schemas.microsoft.com/office/drawing/2014/main" id="{D815CD1C-7288-604F-BB7A-237C8BD9A10F}"/>
              </a:ext>
            </a:extLst>
          </p:cNvPr>
          <p:cNvSpPr txBox="1">
            <a:spLocks noChangeAspect="1"/>
          </p:cNvSpPr>
          <p:nvPr/>
        </p:nvSpPr>
        <p:spPr>
          <a:xfrm>
            <a:off x="6729912" y="2770532"/>
            <a:ext cx="267122" cy="267122"/>
          </a:xfrm>
          <a:prstGeom prst="ellipse">
            <a:avLst/>
          </a:prstGeom>
          <a:solidFill>
            <a:srgbClr val="C00000"/>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6</a:t>
            </a:r>
          </a:p>
        </p:txBody>
      </p:sp>
      <p:cxnSp>
        <p:nvCxnSpPr>
          <p:cNvPr id="114" name="Straight Arrow Connector 113">
            <a:extLst>
              <a:ext uri="{FF2B5EF4-FFF2-40B4-BE49-F238E27FC236}">
                <a16:creationId xmlns:a16="http://schemas.microsoft.com/office/drawing/2014/main" id="{D614D36B-9B43-4646-AC90-1F4D4ADAA4DD}"/>
              </a:ext>
            </a:extLst>
          </p:cNvPr>
          <p:cNvCxnSpPr>
            <a:cxnSpLocks/>
          </p:cNvCxnSpPr>
          <p:nvPr/>
        </p:nvCxnSpPr>
        <p:spPr>
          <a:xfrm flipV="1">
            <a:off x="4327613" y="3097751"/>
            <a:ext cx="96580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55D50D42-C3D1-9F48-BCE1-982F81A19D33}"/>
              </a:ext>
            </a:extLst>
          </p:cNvPr>
          <p:cNvSpPr/>
          <p:nvPr/>
        </p:nvSpPr>
        <p:spPr>
          <a:xfrm>
            <a:off x="4399195" y="3108053"/>
            <a:ext cx="843542" cy="438582"/>
          </a:xfrm>
          <a:prstGeom prst="rect">
            <a:avLst/>
          </a:prstGeom>
        </p:spPr>
        <p:txBody>
          <a:bodyPr wrap="square">
            <a:spAutoFit/>
          </a:bodyPr>
          <a:lstStyle/>
          <a:p>
            <a:pPr algn="ctr">
              <a:lnSpc>
                <a:spcPct val="90000"/>
              </a:lnSpc>
            </a:pPr>
            <a:r>
              <a:rPr lang="en-US" sz="1220" dirty="0">
                <a:solidFill>
                  <a:srgbClr val="C00000"/>
                </a:solidFill>
                <a:latin typeface="Corbel" panose="020B0503020204020204" pitchFamily="34" charset="0"/>
              </a:rPr>
              <a:t>Write </a:t>
            </a:r>
          </a:p>
          <a:p>
            <a:pPr algn="ctr">
              <a:lnSpc>
                <a:spcPct val="90000"/>
              </a:lnSpc>
            </a:pPr>
            <a:r>
              <a:rPr lang="en-US" sz="1220" dirty="0">
                <a:solidFill>
                  <a:srgbClr val="C00000"/>
                </a:solidFill>
                <a:latin typeface="Corbel" panose="020B0503020204020204" pitchFamily="34" charset="0"/>
              </a:rPr>
              <a:t>bitvectors</a:t>
            </a:r>
          </a:p>
        </p:txBody>
      </p:sp>
      <p:sp>
        <p:nvSpPr>
          <p:cNvPr id="116" name="TextBox 115">
            <a:extLst>
              <a:ext uri="{FF2B5EF4-FFF2-40B4-BE49-F238E27FC236}">
                <a16:creationId xmlns:a16="http://schemas.microsoft.com/office/drawing/2014/main" id="{DA6E12A7-B424-344E-A49F-3C09BD875C57}"/>
              </a:ext>
            </a:extLst>
          </p:cNvPr>
          <p:cNvSpPr txBox="1">
            <a:spLocks noChangeAspect="1"/>
          </p:cNvSpPr>
          <p:nvPr/>
        </p:nvSpPr>
        <p:spPr>
          <a:xfrm>
            <a:off x="4685967" y="2785587"/>
            <a:ext cx="267122" cy="267122"/>
          </a:xfrm>
          <a:prstGeom prst="ellipse">
            <a:avLst/>
          </a:prstGeom>
          <a:solidFill>
            <a:srgbClr val="C00000"/>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5</a:t>
            </a:r>
          </a:p>
        </p:txBody>
      </p:sp>
      <p:sp>
        <p:nvSpPr>
          <p:cNvPr id="112" name="TextBox 111">
            <a:extLst>
              <a:ext uri="{FF2B5EF4-FFF2-40B4-BE49-F238E27FC236}">
                <a16:creationId xmlns:a16="http://schemas.microsoft.com/office/drawing/2014/main" id="{3098C794-DD81-CA49-81A6-072385F90E1B}"/>
              </a:ext>
            </a:extLst>
          </p:cNvPr>
          <p:cNvSpPr txBox="1"/>
          <p:nvPr/>
        </p:nvSpPr>
        <p:spPr>
          <a:xfrm>
            <a:off x="2704298" y="3719634"/>
            <a:ext cx="959529" cy="438693"/>
          </a:xfrm>
          <a:prstGeom prst="roundRect">
            <a:avLst>
              <a:gd name="adj" fmla="val 10928"/>
            </a:avLst>
          </a:prstGeom>
          <a:noFill/>
          <a:ln>
            <a:noFill/>
          </a:ln>
        </p:spPr>
        <p:txBody>
          <a:bodyPr wrap="square" rtlCol="0" anchor="ctr" anchorCtr="0">
            <a:noAutofit/>
          </a:bodyPr>
          <a:lstStyle/>
          <a:p>
            <a:pPr algn="ctr">
              <a:lnSpc>
                <a:spcPct val="90000"/>
              </a:lnSpc>
            </a:pPr>
            <a:r>
              <a:rPr lang="en-US" sz="1220" dirty="0">
                <a:solidFill>
                  <a:srgbClr val="C00000"/>
                </a:solidFill>
                <a:latin typeface="Corbel" panose="020B0503020204020204" pitchFamily="34" charset="0"/>
              </a:rPr>
              <a:t>Generate </a:t>
            </a:r>
          </a:p>
          <a:p>
            <a:pPr algn="ctr">
              <a:lnSpc>
                <a:spcPct val="90000"/>
              </a:lnSpc>
            </a:pPr>
            <a:r>
              <a:rPr lang="en-US" sz="1220" dirty="0">
                <a:solidFill>
                  <a:srgbClr val="C00000"/>
                </a:solidFill>
                <a:latin typeface="Corbel" panose="020B0503020204020204" pitchFamily="34" charset="0"/>
              </a:rPr>
              <a:t>bitvectors</a:t>
            </a:r>
          </a:p>
        </p:txBody>
      </p:sp>
      <p:sp>
        <p:nvSpPr>
          <p:cNvPr id="113" name="TextBox 112">
            <a:extLst>
              <a:ext uri="{FF2B5EF4-FFF2-40B4-BE49-F238E27FC236}">
                <a16:creationId xmlns:a16="http://schemas.microsoft.com/office/drawing/2014/main" id="{CFB1860A-D7E0-F841-B5C2-8ED42D70E02A}"/>
              </a:ext>
            </a:extLst>
          </p:cNvPr>
          <p:cNvSpPr txBox="1">
            <a:spLocks noChangeAspect="1"/>
          </p:cNvSpPr>
          <p:nvPr/>
        </p:nvSpPr>
        <p:spPr>
          <a:xfrm>
            <a:off x="3599745" y="3796538"/>
            <a:ext cx="267122" cy="267122"/>
          </a:xfrm>
          <a:prstGeom prst="ellipse">
            <a:avLst/>
          </a:prstGeom>
          <a:solidFill>
            <a:srgbClr val="C00000"/>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4</a:t>
            </a:r>
          </a:p>
        </p:txBody>
      </p:sp>
      <p:cxnSp>
        <p:nvCxnSpPr>
          <p:cNvPr id="109" name="Straight Arrow Connector 108">
            <a:extLst>
              <a:ext uri="{FF2B5EF4-FFF2-40B4-BE49-F238E27FC236}">
                <a16:creationId xmlns:a16="http://schemas.microsoft.com/office/drawing/2014/main" id="{91411551-D6DD-724A-9B60-F2178BCCEB13}"/>
              </a:ext>
            </a:extLst>
          </p:cNvPr>
          <p:cNvCxnSpPr>
            <a:cxnSpLocks/>
          </p:cNvCxnSpPr>
          <p:nvPr/>
        </p:nvCxnSpPr>
        <p:spPr>
          <a:xfrm>
            <a:off x="3303362" y="2094000"/>
            <a:ext cx="0" cy="745123"/>
          </a:xfrm>
          <a:prstGeom prst="straightConnector1">
            <a:avLst/>
          </a:prstGeom>
          <a:ln w="28575">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A7835F5C-809F-5A40-A776-29B2301B5029}"/>
              </a:ext>
            </a:extLst>
          </p:cNvPr>
          <p:cNvSpPr txBox="1"/>
          <p:nvPr/>
        </p:nvSpPr>
        <p:spPr>
          <a:xfrm>
            <a:off x="2861346" y="2251029"/>
            <a:ext cx="921424" cy="391121"/>
          </a:xfrm>
          <a:prstGeom prst="roundRect">
            <a:avLst>
              <a:gd name="adj" fmla="val 10928"/>
            </a:avLst>
          </a:prstGeom>
          <a:solidFill>
            <a:srgbClr val="A9D18E"/>
          </a:solidFill>
          <a:ln>
            <a:noFill/>
          </a:ln>
        </p:spPr>
        <p:txBody>
          <a:bodyPr wrap="square" lIns="0" tIns="0" rIns="0" bIns="0" rtlCol="0" anchor="ctr" anchorCtr="0">
            <a:noAutofit/>
          </a:bodyPr>
          <a:lstStyle/>
          <a:p>
            <a:pPr algn="ctr">
              <a:lnSpc>
                <a:spcPct val="90000"/>
              </a:lnSpc>
            </a:pPr>
            <a:r>
              <a:rPr lang="en-US" sz="1220" dirty="0">
                <a:solidFill>
                  <a:srgbClr val="C00000"/>
                </a:solidFill>
                <a:latin typeface="Corbel" panose="020B0503020204020204" pitchFamily="34" charset="0"/>
              </a:rPr>
              <a:t>sub-text &amp; </a:t>
            </a:r>
          </a:p>
          <a:p>
            <a:pPr algn="ctr">
              <a:lnSpc>
                <a:spcPct val="90000"/>
              </a:lnSpc>
            </a:pPr>
            <a:r>
              <a:rPr lang="en-US" sz="1220" dirty="0">
                <a:solidFill>
                  <a:srgbClr val="C00000"/>
                </a:solidFill>
                <a:latin typeface="Corbel" panose="020B0503020204020204" pitchFamily="34" charset="0"/>
              </a:rPr>
              <a:t>sub-pattern</a:t>
            </a:r>
          </a:p>
        </p:txBody>
      </p:sp>
      <p:sp>
        <p:nvSpPr>
          <p:cNvPr id="111" name="TextBox 110">
            <a:extLst>
              <a:ext uri="{FF2B5EF4-FFF2-40B4-BE49-F238E27FC236}">
                <a16:creationId xmlns:a16="http://schemas.microsoft.com/office/drawing/2014/main" id="{9EE642EE-C4A0-344A-A361-86267D469ED7}"/>
              </a:ext>
            </a:extLst>
          </p:cNvPr>
          <p:cNvSpPr txBox="1">
            <a:spLocks noChangeAspect="1"/>
          </p:cNvSpPr>
          <p:nvPr/>
        </p:nvSpPr>
        <p:spPr>
          <a:xfrm>
            <a:off x="2587796" y="2296727"/>
            <a:ext cx="267122" cy="267122"/>
          </a:xfrm>
          <a:prstGeom prst="ellipse">
            <a:avLst/>
          </a:prstGeom>
          <a:solidFill>
            <a:srgbClr val="C00000"/>
          </a:solidFill>
        </p:spPr>
        <p:txBody>
          <a:bodyPr wrap="none" lIns="13063"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3</a:t>
            </a:r>
          </a:p>
        </p:txBody>
      </p:sp>
      <p:sp>
        <p:nvSpPr>
          <p:cNvPr id="106" name="Rectangle 105">
            <a:extLst>
              <a:ext uri="{FF2B5EF4-FFF2-40B4-BE49-F238E27FC236}">
                <a16:creationId xmlns:a16="http://schemas.microsoft.com/office/drawing/2014/main" id="{29E2CB3E-653D-DE43-9F90-2FD09EF2BDF7}"/>
              </a:ext>
            </a:extLst>
          </p:cNvPr>
          <p:cNvSpPr/>
          <p:nvPr/>
        </p:nvSpPr>
        <p:spPr>
          <a:xfrm>
            <a:off x="1389993" y="1958976"/>
            <a:ext cx="847629" cy="784830"/>
          </a:xfrm>
          <a:prstGeom prst="rect">
            <a:avLst/>
          </a:prstGeom>
        </p:spPr>
        <p:txBody>
          <a:bodyPr wrap="square">
            <a:spAutoFit/>
          </a:bodyPr>
          <a:lstStyle/>
          <a:p>
            <a:pPr algn="ctr">
              <a:lnSpc>
                <a:spcPct val="90000"/>
              </a:lnSpc>
            </a:pPr>
            <a:r>
              <a:rPr lang="en-US" sz="1220" dirty="0">
                <a:solidFill>
                  <a:srgbClr val="C00000"/>
                </a:solidFill>
                <a:latin typeface="Corbel" panose="020B0503020204020204" pitchFamily="34" charset="0"/>
              </a:rPr>
              <a:t>reference text </a:t>
            </a:r>
          </a:p>
          <a:p>
            <a:pPr algn="ctr">
              <a:lnSpc>
                <a:spcPct val="90000"/>
              </a:lnSpc>
            </a:pPr>
            <a:r>
              <a:rPr lang="en-US" sz="1220" dirty="0">
                <a:solidFill>
                  <a:srgbClr val="C00000"/>
                </a:solidFill>
                <a:latin typeface="Corbel" panose="020B0503020204020204" pitchFamily="34" charset="0"/>
              </a:rPr>
              <a:t>&amp; query pattern</a:t>
            </a:r>
          </a:p>
        </p:txBody>
      </p:sp>
      <p:sp>
        <p:nvSpPr>
          <p:cNvPr id="107" name="TextBox 106">
            <a:extLst>
              <a:ext uri="{FF2B5EF4-FFF2-40B4-BE49-F238E27FC236}">
                <a16:creationId xmlns:a16="http://schemas.microsoft.com/office/drawing/2014/main" id="{0D824AEE-3214-C14C-825A-B70795A039B2}"/>
              </a:ext>
            </a:extLst>
          </p:cNvPr>
          <p:cNvSpPr txBox="1">
            <a:spLocks noChangeAspect="1"/>
          </p:cNvSpPr>
          <p:nvPr/>
        </p:nvSpPr>
        <p:spPr>
          <a:xfrm>
            <a:off x="1889048" y="1619690"/>
            <a:ext cx="267122" cy="267122"/>
          </a:xfrm>
          <a:prstGeom prst="ellipse">
            <a:avLst/>
          </a:prstGeom>
          <a:solidFill>
            <a:srgbClr val="C00000"/>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2</a:t>
            </a:r>
          </a:p>
        </p:txBody>
      </p:sp>
      <p:cxnSp>
        <p:nvCxnSpPr>
          <p:cNvPr id="108" name="Straight Arrow Connector 107">
            <a:extLst>
              <a:ext uri="{FF2B5EF4-FFF2-40B4-BE49-F238E27FC236}">
                <a16:creationId xmlns:a16="http://schemas.microsoft.com/office/drawing/2014/main" id="{CC0CE5FD-0ACC-6B45-92A6-35DBF2114B67}"/>
              </a:ext>
            </a:extLst>
          </p:cNvPr>
          <p:cNvCxnSpPr>
            <a:cxnSpLocks/>
          </p:cNvCxnSpPr>
          <p:nvPr/>
        </p:nvCxnSpPr>
        <p:spPr>
          <a:xfrm>
            <a:off x="1367543" y="1942647"/>
            <a:ext cx="87387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3FAE32B-405E-C440-90AF-85D148C3188B}"/>
              </a:ext>
            </a:extLst>
          </p:cNvPr>
          <p:cNvCxnSpPr>
            <a:cxnSpLocks/>
          </p:cNvCxnSpPr>
          <p:nvPr/>
        </p:nvCxnSpPr>
        <p:spPr>
          <a:xfrm>
            <a:off x="1367543" y="3625598"/>
            <a:ext cx="87387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1E3144D-70A5-0E4D-9E4D-6128ABEDB03F}"/>
              </a:ext>
            </a:extLst>
          </p:cNvPr>
          <p:cNvSpPr txBox="1"/>
          <p:nvPr/>
        </p:nvSpPr>
        <p:spPr>
          <a:xfrm>
            <a:off x="1378432" y="3645268"/>
            <a:ext cx="838550" cy="641465"/>
          </a:xfrm>
          <a:prstGeom prst="roundRect">
            <a:avLst>
              <a:gd name="adj" fmla="val 10928"/>
            </a:avLst>
          </a:prstGeom>
          <a:noFill/>
          <a:ln>
            <a:noFill/>
          </a:ln>
        </p:spPr>
        <p:txBody>
          <a:bodyPr wrap="square" rtlCol="0" anchor="ctr" anchorCtr="0">
            <a:noAutofit/>
          </a:bodyPr>
          <a:lstStyle/>
          <a:p>
            <a:pPr algn="ctr">
              <a:lnSpc>
                <a:spcPct val="90000"/>
              </a:lnSpc>
            </a:pPr>
            <a:r>
              <a:rPr lang="en-US" sz="1220" dirty="0">
                <a:solidFill>
                  <a:srgbClr val="C00000"/>
                </a:solidFill>
                <a:latin typeface="Corbel" panose="020B0503020204020204" pitchFamily="34" charset="0"/>
              </a:rPr>
              <a:t>reference &amp; query locations</a:t>
            </a:r>
          </a:p>
        </p:txBody>
      </p:sp>
      <p:sp>
        <p:nvSpPr>
          <p:cNvPr id="105" name="TextBox 104">
            <a:extLst>
              <a:ext uri="{FF2B5EF4-FFF2-40B4-BE49-F238E27FC236}">
                <a16:creationId xmlns:a16="http://schemas.microsoft.com/office/drawing/2014/main" id="{B1828865-B060-AB40-BBDA-84536D76E79A}"/>
              </a:ext>
            </a:extLst>
          </p:cNvPr>
          <p:cNvSpPr txBox="1">
            <a:spLocks noChangeAspect="1"/>
          </p:cNvSpPr>
          <p:nvPr/>
        </p:nvSpPr>
        <p:spPr>
          <a:xfrm>
            <a:off x="1396379" y="3307825"/>
            <a:ext cx="267122" cy="267122"/>
          </a:xfrm>
          <a:prstGeom prst="ellipse">
            <a:avLst/>
          </a:prstGeom>
          <a:solidFill>
            <a:srgbClr val="C00000"/>
          </a:solidFill>
        </p:spPr>
        <p:txBody>
          <a:bodyPr wrap="none" lIns="13063"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1</a:t>
            </a:r>
          </a:p>
        </p:txBody>
      </p:sp>
      <p:sp>
        <p:nvSpPr>
          <p:cNvPr id="124" name="Rectangle 123">
            <a:extLst>
              <a:ext uri="{FF2B5EF4-FFF2-40B4-BE49-F238E27FC236}">
                <a16:creationId xmlns:a16="http://schemas.microsoft.com/office/drawing/2014/main" id="{DF83BB73-6B4A-A045-81D8-0232E4E46D44}"/>
              </a:ext>
            </a:extLst>
          </p:cNvPr>
          <p:cNvSpPr/>
          <p:nvPr/>
        </p:nvSpPr>
        <p:spPr>
          <a:xfrm>
            <a:off x="7358945" y="2141934"/>
            <a:ext cx="1386942" cy="438582"/>
          </a:xfrm>
          <a:prstGeom prst="rect">
            <a:avLst/>
          </a:prstGeom>
        </p:spPr>
        <p:txBody>
          <a:bodyPr wrap="square">
            <a:spAutoFit/>
          </a:bodyPr>
          <a:lstStyle/>
          <a:p>
            <a:pPr algn="ctr">
              <a:lnSpc>
                <a:spcPct val="90000"/>
              </a:lnSpc>
            </a:pPr>
            <a:r>
              <a:rPr lang="en-US" sz="1220" dirty="0">
                <a:solidFill>
                  <a:srgbClr val="C00000"/>
                </a:solidFill>
                <a:latin typeface="Corbel" panose="020B0503020204020204" pitchFamily="34" charset="0"/>
              </a:rPr>
              <a:t>Find the </a:t>
            </a:r>
          </a:p>
          <a:p>
            <a:pPr algn="ctr">
              <a:lnSpc>
                <a:spcPct val="90000"/>
              </a:lnSpc>
            </a:pPr>
            <a:r>
              <a:rPr lang="en-US" sz="1220" dirty="0">
                <a:solidFill>
                  <a:srgbClr val="C00000"/>
                </a:solidFill>
                <a:latin typeface="Corbel" panose="020B0503020204020204" pitchFamily="34" charset="0"/>
              </a:rPr>
              <a:t>traceback output</a:t>
            </a:r>
          </a:p>
        </p:txBody>
      </p:sp>
      <p:sp>
        <p:nvSpPr>
          <p:cNvPr id="125" name="TextBox 124">
            <a:extLst>
              <a:ext uri="{FF2B5EF4-FFF2-40B4-BE49-F238E27FC236}">
                <a16:creationId xmlns:a16="http://schemas.microsoft.com/office/drawing/2014/main" id="{B9F94304-2720-3B42-AA0B-85840B1BA88F}"/>
              </a:ext>
            </a:extLst>
          </p:cNvPr>
          <p:cNvSpPr txBox="1">
            <a:spLocks noChangeAspect="1"/>
          </p:cNvSpPr>
          <p:nvPr/>
        </p:nvSpPr>
        <p:spPr>
          <a:xfrm>
            <a:off x="7918854" y="1860704"/>
            <a:ext cx="267122" cy="267122"/>
          </a:xfrm>
          <a:prstGeom prst="ellipse">
            <a:avLst/>
          </a:prstGeom>
          <a:solidFill>
            <a:srgbClr val="C00000"/>
          </a:solidFill>
        </p:spPr>
        <p:txBody>
          <a:bodyPr wrap="none" lIns="1800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7</a:t>
            </a:r>
          </a:p>
        </p:txBody>
      </p:sp>
    </p:spTree>
    <p:custDataLst>
      <p:tags r:id="rId1"/>
    </p:custDataLst>
    <p:extLst>
      <p:ext uri="{BB962C8B-B14F-4D97-AF65-F5344CB8AC3E}">
        <p14:creationId xmlns:p14="http://schemas.microsoft.com/office/powerpoint/2010/main" val="336738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12"/>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1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1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15"/>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1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1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18"/>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animBg="1"/>
      <p:bldP spid="83" grpId="0"/>
      <p:bldP spid="85" grpId="0"/>
      <p:bldP spid="86" grpId="0" animBg="1"/>
      <p:bldP spid="87" grpId="0" animBg="1"/>
      <p:bldP spid="88" grpId="0" animBg="1"/>
      <p:bldP spid="89" grpId="0" animBg="1"/>
      <p:bldP spid="90" grpId="0" animBg="1"/>
      <p:bldP spid="91" grpId="0" animBg="1"/>
      <p:bldP spid="118" grpId="0"/>
      <p:bldP spid="118" grpId="1"/>
      <p:bldP spid="119" grpId="0" animBg="1"/>
      <p:bldP spid="119" grpId="1" animBg="1"/>
      <p:bldP spid="115" grpId="0"/>
      <p:bldP spid="115" grpId="1"/>
      <p:bldP spid="116" grpId="0" animBg="1"/>
      <p:bldP spid="116" grpId="1" animBg="1"/>
      <p:bldP spid="112" grpId="0"/>
      <p:bldP spid="112" grpId="1"/>
      <p:bldP spid="113" grpId="0" animBg="1"/>
      <p:bldP spid="113" grpId="1" animBg="1"/>
      <p:bldP spid="110" grpId="0" animBg="1"/>
      <p:bldP spid="110" grpId="1" animBg="1"/>
      <p:bldP spid="111" grpId="0" animBg="1"/>
      <p:bldP spid="111" grpId="1" animBg="1"/>
      <p:bldP spid="106" grpId="0"/>
      <p:bldP spid="106" grpId="1"/>
      <p:bldP spid="107" grpId="0" animBg="1"/>
      <p:bldP spid="107" grpId="1" animBg="1"/>
      <p:bldP spid="104" grpId="0"/>
      <p:bldP spid="104" grpId="1"/>
      <p:bldP spid="105" grpId="0" animBg="1"/>
      <p:bldP spid="105" grpId="1" animBg="1"/>
      <p:bldP spid="124" grpId="0"/>
      <p:bldP spid="1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Arrow Connector 64">
            <a:extLst>
              <a:ext uri="{FF2B5EF4-FFF2-40B4-BE49-F238E27FC236}">
                <a16:creationId xmlns:a16="http://schemas.microsoft.com/office/drawing/2014/main" id="{D5285307-AECD-0341-AD95-3A57EFC75D7A}"/>
              </a:ext>
            </a:extLst>
          </p:cNvPr>
          <p:cNvCxnSpPr>
            <a:cxnSpLocks/>
          </p:cNvCxnSpPr>
          <p:nvPr/>
        </p:nvCxnSpPr>
        <p:spPr>
          <a:xfrm>
            <a:off x="1367544" y="3625598"/>
            <a:ext cx="8738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A1F706-62C1-C840-A4F0-1AAA3D668DB9}"/>
              </a:ext>
            </a:extLst>
          </p:cNvPr>
          <p:cNvSpPr>
            <a:spLocks noGrp="1"/>
          </p:cNvSpPr>
          <p:nvPr>
            <p:ph type="title"/>
          </p:nvPr>
        </p:nvSpPr>
        <p:spPr/>
        <p:txBody>
          <a:bodyPr>
            <a:normAutofit fontScale="90000"/>
          </a:bodyPr>
          <a:lstStyle/>
          <a:p>
            <a:r>
              <a:rPr lang="en-US" dirty="0"/>
              <a:t>GenASM Hardware Design</a:t>
            </a:r>
          </a:p>
        </p:txBody>
      </p:sp>
      <p:sp>
        <p:nvSpPr>
          <p:cNvPr id="4" name="Slide Number Placeholder 3">
            <a:extLst>
              <a:ext uri="{FF2B5EF4-FFF2-40B4-BE49-F238E27FC236}">
                <a16:creationId xmlns:a16="http://schemas.microsoft.com/office/drawing/2014/main" id="{F915A230-D311-F84A-B555-EA27ACA52E82}"/>
              </a:ext>
            </a:extLst>
          </p:cNvPr>
          <p:cNvSpPr>
            <a:spLocks noGrp="1"/>
          </p:cNvSpPr>
          <p:nvPr>
            <p:ph type="sldNum" sz="quarter" idx="10"/>
          </p:nvPr>
        </p:nvSpPr>
        <p:spPr/>
        <p:txBody>
          <a:bodyPr/>
          <a:lstStyle/>
          <a:p>
            <a:fld id="{BE67019E-6B59-9444-A8F8-0CFAB6B6981D}" type="slidenum">
              <a:rPr lang="en-US" smtClean="0"/>
              <a:pPr/>
              <a:t>39</a:t>
            </a:fld>
            <a:endParaRPr lang="en-US" dirty="0"/>
          </a:p>
        </p:txBody>
      </p:sp>
      <p:sp>
        <p:nvSpPr>
          <p:cNvPr id="49" name="TextBox 48">
            <a:extLst>
              <a:ext uri="{FF2B5EF4-FFF2-40B4-BE49-F238E27FC236}">
                <a16:creationId xmlns:a16="http://schemas.microsoft.com/office/drawing/2014/main" id="{6F2664BF-3369-EC4F-95A7-A194249F4D51}"/>
              </a:ext>
            </a:extLst>
          </p:cNvPr>
          <p:cNvSpPr txBox="1"/>
          <p:nvPr/>
        </p:nvSpPr>
        <p:spPr>
          <a:xfrm>
            <a:off x="2260369" y="1190642"/>
            <a:ext cx="6583077" cy="3186151"/>
          </a:xfrm>
          <a:prstGeom prst="roundRect">
            <a:avLst>
              <a:gd name="adj" fmla="val 1745"/>
            </a:avLst>
          </a:prstGeom>
          <a:solidFill>
            <a:schemeClr val="accent6">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50" name="TextBox 49">
            <a:extLst>
              <a:ext uri="{FF2B5EF4-FFF2-40B4-BE49-F238E27FC236}">
                <a16:creationId xmlns:a16="http://schemas.microsoft.com/office/drawing/2014/main" id="{815C5C34-28AB-794C-82A0-7E5EE0E21D01}"/>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chemeClr val="tx1">
                    <a:lumMod val="50000"/>
                    <a:lumOff val="50000"/>
                  </a:schemeClr>
                </a:solidFill>
                <a:latin typeface="Corbel" panose="020B0503020204020204" pitchFamily="34" charset="0"/>
              </a:rPr>
              <a:t>GenASM-DC</a:t>
            </a:r>
            <a:endParaRPr lang="en-US" sz="1700" b="1" kern="0" baseline="-25000" dirty="0">
              <a:solidFill>
                <a:schemeClr val="tx1">
                  <a:lumMod val="50000"/>
                  <a:lumOff val="50000"/>
                </a:schemeClr>
              </a:solidFill>
              <a:latin typeface="Corbel" panose="020B0503020204020204" pitchFamily="34" charset="0"/>
            </a:endParaRPr>
          </a:p>
        </p:txBody>
      </p:sp>
      <p:sp>
        <p:nvSpPr>
          <p:cNvPr id="51" name="TextBox 50">
            <a:extLst>
              <a:ext uri="{FF2B5EF4-FFF2-40B4-BE49-F238E27FC236}">
                <a16:creationId xmlns:a16="http://schemas.microsoft.com/office/drawing/2014/main" id="{E6A50B17-0BC1-A54A-B70C-B8FBDA303045}"/>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chemeClr val="tx1">
                    <a:lumMod val="50000"/>
                    <a:lumOff val="50000"/>
                  </a:schemeClr>
                </a:solidFill>
                <a:latin typeface="Corbel" panose="020B0503020204020204" pitchFamily="34" charset="0"/>
              </a:rPr>
              <a:t>GenASM-TB</a:t>
            </a:r>
            <a:endParaRPr lang="en-US" sz="1700" b="1" kern="0" baseline="-25000" dirty="0">
              <a:solidFill>
                <a:schemeClr val="tx1">
                  <a:lumMod val="50000"/>
                  <a:lumOff val="50000"/>
                </a:schemeClr>
              </a:solidFill>
              <a:latin typeface="Corbel" panose="020B0503020204020204" pitchFamily="34" charset="0"/>
            </a:endParaRPr>
          </a:p>
        </p:txBody>
      </p:sp>
      <p:pic>
        <p:nvPicPr>
          <p:cNvPr id="52" name="Picture 51">
            <a:extLst>
              <a:ext uri="{FF2B5EF4-FFF2-40B4-BE49-F238E27FC236}">
                <a16:creationId xmlns:a16="http://schemas.microsoft.com/office/drawing/2014/main" id="{8FA27F8F-5C1C-E549-9BB9-6C2F20A56F0F}"/>
              </a:ext>
            </a:extLst>
          </p:cNvPr>
          <p:cNvPicPr>
            <a:picLocks/>
          </p:cNvPicPr>
          <p:nvPr/>
        </p:nvPicPr>
        <p:blipFill rotWithShape="1">
          <a:blip r:embed="rId4"/>
          <a:srcRect l="54403"/>
          <a:stretch/>
        </p:blipFill>
        <p:spPr>
          <a:xfrm>
            <a:off x="5856978" y="1180225"/>
            <a:ext cx="3013177" cy="3195178"/>
          </a:xfrm>
          <a:prstGeom prst="rect">
            <a:avLst/>
          </a:prstGeom>
        </p:spPr>
      </p:pic>
      <p:pic>
        <p:nvPicPr>
          <p:cNvPr id="53" name="Picture 52">
            <a:extLst>
              <a:ext uri="{FF2B5EF4-FFF2-40B4-BE49-F238E27FC236}">
                <a16:creationId xmlns:a16="http://schemas.microsoft.com/office/drawing/2014/main" id="{F600F974-73DE-4A4A-8E7B-33AA01C40B5A}"/>
              </a:ext>
            </a:extLst>
          </p:cNvPr>
          <p:cNvPicPr>
            <a:picLocks noChangeAspect="1"/>
          </p:cNvPicPr>
          <p:nvPr/>
        </p:nvPicPr>
        <p:blipFill rotWithShape="1">
          <a:blip r:embed="rId5"/>
          <a:srcRect r="45949"/>
          <a:stretch/>
        </p:blipFill>
        <p:spPr>
          <a:xfrm>
            <a:off x="2242087" y="1180225"/>
            <a:ext cx="3571827" cy="3195178"/>
          </a:xfrm>
          <a:prstGeom prst="rect">
            <a:avLst/>
          </a:prstGeom>
        </p:spPr>
      </p:pic>
      <p:cxnSp>
        <p:nvCxnSpPr>
          <p:cNvPr id="54" name="Straight Connector 53">
            <a:extLst>
              <a:ext uri="{FF2B5EF4-FFF2-40B4-BE49-F238E27FC236}">
                <a16:creationId xmlns:a16="http://schemas.microsoft.com/office/drawing/2014/main" id="{902179CF-9735-F541-A72B-E76A45F12480}"/>
              </a:ext>
            </a:extLst>
          </p:cNvPr>
          <p:cNvCxnSpPr>
            <a:cxnSpLocks/>
          </p:cNvCxnSpPr>
          <p:nvPr/>
        </p:nvCxnSpPr>
        <p:spPr>
          <a:xfrm>
            <a:off x="5842622" y="1195724"/>
            <a:ext cx="0" cy="3186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831A16C-F3BC-2846-A8B2-3431472F7C99}"/>
              </a:ext>
            </a:extLst>
          </p:cNvPr>
          <p:cNvSpPr txBox="1"/>
          <p:nvPr/>
        </p:nvSpPr>
        <p:spPr>
          <a:xfrm>
            <a:off x="5316303" y="2371501"/>
            <a:ext cx="1066000" cy="1608781"/>
          </a:xfrm>
          <a:prstGeom prst="roundRect">
            <a:avLst>
              <a:gd name="adj" fmla="val 5084"/>
            </a:avLst>
          </a:prstGeom>
          <a:solidFill>
            <a:schemeClr val="accent6">
              <a:lumMod val="20000"/>
              <a:lumOff val="80000"/>
            </a:schemeClr>
          </a:solidFill>
          <a:ln w="28575">
            <a:solidFill>
              <a:schemeClr val="tx1">
                <a:lumMod val="50000"/>
                <a:lumOff val="50000"/>
              </a:schemeClr>
            </a:solidFill>
          </a:ln>
        </p:spPr>
        <p:txBody>
          <a:bodyPr wrap="square" rtlCol="0" anchor="t" anchorCtr="0">
            <a:noAutofit/>
          </a:bodyPr>
          <a:lstStyle/>
          <a:p>
            <a:pPr algn="ctr"/>
            <a:endParaRPr lang="en-US" sz="1306" b="1" dirty="0">
              <a:latin typeface="Corbel" panose="020B0503020204020204" pitchFamily="34" charset="0"/>
            </a:endParaRPr>
          </a:p>
        </p:txBody>
      </p:sp>
      <p:sp>
        <p:nvSpPr>
          <p:cNvPr id="56" name="TextBox 55">
            <a:extLst>
              <a:ext uri="{FF2B5EF4-FFF2-40B4-BE49-F238E27FC236}">
                <a16:creationId xmlns:a16="http://schemas.microsoft.com/office/drawing/2014/main" id="{37B964CA-CF19-F34B-AC82-0D457A49AD01}"/>
              </a:ext>
            </a:extLst>
          </p:cNvPr>
          <p:cNvSpPr txBox="1"/>
          <p:nvPr/>
        </p:nvSpPr>
        <p:spPr>
          <a:xfrm>
            <a:off x="306826" y="2907140"/>
            <a:ext cx="1045030" cy="1436916"/>
          </a:xfrm>
          <a:prstGeom prst="roundRect">
            <a:avLst>
              <a:gd name="adj" fmla="val 5645"/>
            </a:avLst>
          </a:prstGeom>
          <a:solidFill>
            <a:srgbClr val="FBE5D6"/>
          </a:solidFill>
          <a:ln w="28575">
            <a:solidFill>
              <a:schemeClr val="tx1"/>
            </a:solidFill>
          </a:ln>
        </p:spPr>
        <p:txBody>
          <a:bodyPr wrap="square" rtlCol="0" anchor="ctr" anchorCtr="0">
            <a:noAutofit/>
          </a:bodyPr>
          <a:lstStyle/>
          <a:p>
            <a:pPr algn="ctr"/>
            <a:r>
              <a:rPr lang="en-US" sz="1700" b="1" dirty="0">
                <a:solidFill>
                  <a:schemeClr val="tx2">
                    <a:lumMod val="50000"/>
                  </a:schemeClr>
                </a:solidFill>
                <a:latin typeface="Corbel" panose="020B0503020204020204" pitchFamily="34" charset="0"/>
              </a:rPr>
              <a:t>Host CPU</a:t>
            </a:r>
          </a:p>
        </p:txBody>
      </p:sp>
      <p:sp>
        <p:nvSpPr>
          <p:cNvPr id="57" name="TextBox 56">
            <a:extLst>
              <a:ext uri="{FF2B5EF4-FFF2-40B4-BE49-F238E27FC236}">
                <a16:creationId xmlns:a16="http://schemas.microsoft.com/office/drawing/2014/main" id="{60CF545B-A1B2-2E4A-9BAD-A77CC3A923A9}"/>
              </a:ext>
            </a:extLst>
          </p:cNvPr>
          <p:cNvSpPr txBox="1"/>
          <p:nvPr/>
        </p:nvSpPr>
        <p:spPr>
          <a:xfrm>
            <a:off x="5389227" y="2448668"/>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solidFill>
                  <a:schemeClr val="tx1">
                    <a:lumMod val="50000"/>
                    <a:lumOff val="50000"/>
                  </a:schemeClr>
                </a:solidFill>
              </a:rPr>
              <a:t>TB-SRAM</a:t>
            </a:r>
            <a:r>
              <a:rPr lang="en-US" sz="1200" baseline="-25000" dirty="0">
                <a:solidFill>
                  <a:schemeClr val="tx1">
                    <a:lumMod val="50000"/>
                    <a:lumOff val="50000"/>
                  </a:schemeClr>
                </a:solidFill>
                <a:latin typeface="Calibri" panose="020F0502020204030204" pitchFamily="34" charset="0"/>
                <a:cs typeface="Calibri" panose="020F0502020204030204" pitchFamily="34" charset="0"/>
              </a:rPr>
              <a:t>1</a:t>
            </a:r>
          </a:p>
        </p:txBody>
      </p:sp>
      <p:sp>
        <p:nvSpPr>
          <p:cNvPr id="58" name="TextBox 57">
            <a:extLst>
              <a:ext uri="{FF2B5EF4-FFF2-40B4-BE49-F238E27FC236}">
                <a16:creationId xmlns:a16="http://schemas.microsoft.com/office/drawing/2014/main" id="{78F586E2-6BFD-7D40-B3B8-FA5210E5A757}"/>
              </a:ext>
            </a:extLst>
          </p:cNvPr>
          <p:cNvSpPr txBox="1"/>
          <p:nvPr/>
        </p:nvSpPr>
        <p:spPr>
          <a:xfrm>
            <a:off x="5389227" y="2856057"/>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TB-SRAM</a:t>
            </a:r>
            <a:r>
              <a:rPr lang="en-US" baseline="-25000" dirty="0">
                <a:solidFill>
                  <a:schemeClr val="tx1">
                    <a:lumMod val="50000"/>
                    <a:lumOff val="50000"/>
                  </a:schemeClr>
                </a:solidFill>
                <a:latin typeface="Calibri" panose="020F0502020204030204" pitchFamily="34" charset="0"/>
                <a:cs typeface="Calibri" panose="020F0502020204030204" pitchFamily="34" charset="0"/>
              </a:rPr>
              <a:t>2</a:t>
            </a:r>
          </a:p>
        </p:txBody>
      </p:sp>
      <p:sp>
        <p:nvSpPr>
          <p:cNvPr id="59" name="TextBox 58">
            <a:extLst>
              <a:ext uri="{FF2B5EF4-FFF2-40B4-BE49-F238E27FC236}">
                <a16:creationId xmlns:a16="http://schemas.microsoft.com/office/drawing/2014/main" id="{DA875FCA-5BB7-0C4B-977E-B2FD650A451F}"/>
              </a:ext>
            </a:extLst>
          </p:cNvPr>
          <p:cNvSpPr txBox="1"/>
          <p:nvPr/>
        </p:nvSpPr>
        <p:spPr>
          <a:xfrm>
            <a:off x="5392556" y="3528074"/>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a:t>
            </a:r>
            <a:r>
              <a:rPr lang="en-US" dirty="0" err="1">
                <a:solidFill>
                  <a:schemeClr val="tx1">
                    <a:lumMod val="50000"/>
                    <a:lumOff val="50000"/>
                  </a:schemeClr>
                </a:solidFill>
              </a:rPr>
              <a:t>SRAM</a:t>
            </a:r>
            <a:r>
              <a:rPr lang="en-US" baseline="-25000" dirty="0" err="1">
                <a:solidFill>
                  <a:schemeClr val="tx1">
                    <a:lumMod val="50000"/>
                    <a:lumOff val="50000"/>
                  </a:schemeClr>
                </a:solidFill>
                <a:latin typeface="Calibri" panose="020F0502020204030204" pitchFamily="34" charset="0"/>
                <a:cs typeface="Calibri" panose="020F0502020204030204" pitchFamily="34" charset="0"/>
              </a:rPr>
              <a:t>n</a:t>
            </a:r>
            <a:endParaRPr lang="en-US" baseline="-25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D5B0BE9C-E5AF-3542-99DD-6360D6C57C9E}"/>
              </a:ext>
            </a:extLst>
          </p:cNvPr>
          <p:cNvSpPr txBox="1"/>
          <p:nvPr/>
        </p:nvSpPr>
        <p:spPr>
          <a:xfrm>
            <a:off x="7321660" y="2625134"/>
            <a:ext cx="1438155" cy="1049078"/>
          </a:xfrm>
          <a:prstGeom prst="roundRect">
            <a:avLst>
              <a:gd name="adj" fmla="val 5214"/>
            </a:avLst>
          </a:prstGeom>
          <a:solidFill>
            <a:schemeClr val="accent6">
              <a:lumMod val="20000"/>
              <a:lumOff val="80000"/>
              <a:alpha val="34000"/>
            </a:schemeClr>
          </a:solidFill>
          <a:ln w="28575">
            <a:solidFill>
              <a:schemeClr val="tx1">
                <a:lumMod val="50000"/>
                <a:lumOff val="50000"/>
              </a:schemeClr>
            </a:solidFill>
          </a:ln>
        </p:spPr>
        <p:txBody>
          <a:bodyPr wrap="square" rtlCol="0" anchor="ctr" anchorCtr="0">
            <a:noAutofit/>
          </a:bodyPr>
          <a:lstStyle>
            <a:defPPr>
              <a:defRPr lang="en-US"/>
            </a:defPPr>
            <a:lvl1pPr algn="ctr">
              <a:defRPr sz="4000" b="1"/>
            </a:lvl1pPr>
          </a:lstStyle>
          <a:p>
            <a:r>
              <a:rPr lang="en-US" sz="1700" dirty="0">
                <a:solidFill>
                  <a:schemeClr val="tx1">
                    <a:lumMod val="50000"/>
                    <a:lumOff val="50000"/>
                  </a:schemeClr>
                </a:solidFill>
                <a:latin typeface="Corbel" panose="020B0503020204020204" pitchFamily="34" charset="0"/>
              </a:rPr>
              <a:t>GenASM-TB</a:t>
            </a:r>
          </a:p>
          <a:p>
            <a:r>
              <a:rPr lang="en-US" sz="1700" dirty="0">
                <a:solidFill>
                  <a:schemeClr val="tx1">
                    <a:lumMod val="50000"/>
                    <a:lumOff val="50000"/>
                  </a:schemeClr>
                </a:solidFill>
                <a:latin typeface="Corbel" panose="020B0503020204020204" pitchFamily="34" charset="0"/>
              </a:rPr>
              <a:t>Accelerator</a:t>
            </a:r>
          </a:p>
        </p:txBody>
      </p:sp>
      <p:sp>
        <p:nvSpPr>
          <p:cNvPr id="61" name="TextBox 60">
            <a:extLst>
              <a:ext uri="{FF2B5EF4-FFF2-40B4-BE49-F238E27FC236}">
                <a16:creationId xmlns:a16="http://schemas.microsoft.com/office/drawing/2014/main" id="{B2067F8C-71C1-104D-B521-C15879FA5BF8}"/>
              </a:ext>
            </a:extLst>
          </p:cNvPr>
          <p:cNvSpPr txBox="1">
            <a:spLocks/>
          </p:cNvSpPr>
          <p:nvPr/>
        </p:nvSpPr>
        <p:spPr>
          <a:xfrm>
            <a:off x="2365690" y="1268457"/>
            <a:ext cx="1938243" cy="3025957"/>
          </a:xfrm>
          <a:prstGeom prst="roundRect">
            <a:avLst>
              <a:gd name="adj" fmla="val 148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800" b="1" dirty="0">
              <a:solidFill>
                <a:schemeClr val="tx1">
                  <a:lumMod val="50000"/>
                  <a:lumOff val="50000"/>
                </a:schemeClr>
              </a:solidFill>
              <a:latin typeface="Corbel" panose="020B0503020204020204" pitchFamily="34" charset="0"/>
            </a:endParaRPr>
          </a:p>
          <a:p>
            <a:pPr algn="ctr">
              <a:spcBef>
                <a:spcPts val="218"/>
              </a:spcBef>
            </a:pPr>
            <a:r>
              <a:rPr lang="en-US" sz="1700" b="1" dirty="0">
                <a:solidFill>
                  <a:schemeClr val="tx1">
                    <a:lumMod val="50000"/>
                    <a:lumOff val="50000"/>
                  </a:schemeClr>
                </a:solidFill>
                <a:latin typeface="Corbel" panose="020B0503020204020204" pitchFamily="34" charset="0"/>
              </a:rPr>
              <a:t>GenASM-DC</a:t>
            </a:r>
          </a:p>
          <a:p>
            <a:pPr algn="ctr"/>
            <a:r>
              <a:rPr lang="en-US" sz="1700" b="1" dirty="0">
                <a:solidFill>
                  <a:schemeClr val="tx1">
                    <a:lumMod val="50000"/>
                    <a:lumOff val="50000"/>
                  </a:schemeClr>
                </a:solidFill>
                <a:latin typeface="Corbel" panose="020B0503020204020204" pitchFamily="34" charset="0"/>
              </a:rPr>
              <a:t>Accelerator</a:t>
            </a:r>
          </a:p>
        </p:txBody>
      </p:sp>
      <p:sp>
        <p:nvSpPr>
          <p:cNvPr id="62" name="TextBox 61">
            <a:extLst>
              <a:ext uri="{FF2B5EF4-FFF2-40B4-BE49-F238E27FC236}">
                <a16:creationId xmlns:a16="http://schemas.microsoft.com/office/drawing/2014/main" id="{6045B6F3-C506-354B-8767-47FC91063F3F}"/>
              </a:ext>
            </a:extLst>
          </p:cNvPr>
          <p:cNvSpPr txBox="1"/>
          <p:nvPr/>
        </p:nvSpPr>
        <p:spPr>
          <a:xfrm>
            <a:off x="7322449" y="2625134"/>
            <a:ext cx="1438155" cy="1049078"/>
          </a:xfrm>
          <a:prstGeom prst="roundRect">
            <a:avLst>
              <a:gd name="adj" fmla="val 5214"/>
            </a:avLst>
          </a:prstGeom>
          <a:solidFill>
            <a:srgbClr val="5D2784">
              <a:alpha val="34000"/>
            </a:srgbClr>
          </a:solidFill>
          <a:ln w="28575">
            <a:solidFill>
              <a:schemeClr val="tx1"/>
            </a:solidFill>
          </a:ln>
        </p:spPr>
        <p:txBody>
          <a:bodyPr wrap="square" rtlCol="0" anchor="ctr" anchorCtr="0">
            <a:noAutofit/>
          </a:bodyPr>
          <a:lstStyle>
            <a:defPPr>
              <a:defRPr lang="en-US"/>
            </a:defPPr>
            <a:lvl1pPr algn="ctr">
              <a:defRPr sz="4000" b="1"/>
            </a:lvl1pPr>
          </a:lstStyle>
          <a:p>
            <a:r>
              <a:rPr lang="en-US" sz="1700" dirty="0">
                <a:solidFill>
                  <a:srgbClr val="5D2784"/>
                </a:solidFill>
                <a:latin typeface="Corbel" panose="020B0503020204020204" pitchFamily="34" charset="0"/>
              </a:rPr>
              <a:t>GenASM-TB</a:t>
            </a:r>
          </a:p>
          <a:p>
            <a:r>
              <a:rPr lang="en-US" sz="1700" dirty="0">
                <a:solidFill>
                  <a:srgbClr val="5D2784"/>
                </a:solidFill>
                <a:latin typeface="Corbel" panose="020B0503020204020204" pitchFamily="34" charset="0"/>
              </a:rPr>
              <a:t>Accelerator</a:t>
            </a:r>
          </a:p>
        </p:txBody>
      </p:sp>
      <p:sp>
        <p:nvSpPr>
          <p:cNvPr id="63" name="TextBox 62">
            <a:extLst>
              <a:ext uri="{FF2B5EF4-FFF2-40B4-BE49-F238E27FC236}">
                <a16:creationId xmlns:a16="http://schemas.microsoft.com/office/drawing/2014/main" id="{BFD226AB-2C4A-154E-8A7A-9880594FA0B4}"/>
              </a:ext>
            </a:extLst>
          </p:cNvPr>
          <p:cNvSpPr txBox="1">
            <a:spLocks/>
          </p:cNvSpPr>
          <p:nvPr/>
        </p:nvSpPr>
        <p:spPr>
          <a:xfrm>
            <a:off x="2365691" y="1272397"/>
            <a:ext cx="1938243" cy="3032434"/>
          </a:xfrm>
          <a:prstGeom prst="roundRect">
            <a:avLst>
              <a:gd name="adj" fmla="val 1481"/>
            </a:avLst>
          </a:prstGeom>
          <a:solidFill>
            <a:srgbClr val="A9D18E"/>
          </a:solidFill>
          <a:ln w="28575">
            <a:solidFill>
              <a:schemeClr val="tx1"/>
            </a:solidFill>
          </a:ln>
        </p:spPr>
        <p:txBody>
          <a:bodyPr wrap="square" rtlCol="0" anchor="ctr" anchorCtr="0">
            <a:noAutofit/>
          </a:bodyPr>
          <a:lstStyle/>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800" b="1" dirty="0">
              <a:solidFill>
                <a:srgbClr val="324D1F"/>
              </a:solidFill>
              <a:latin typeface="Corbel" panose="020B0503020204020204" pitchFamily="34" charset="0"/>
            </a:endParaRPr>
          </a:p>
          <a:p>
            <a:pPr algn="ctr">
              <a:spcBef>
                <a:spcPts val="218"/>
              </a:spcBef>
            </a:pPr>
            <a:r>
              <a:rPr lang="en-US" sz="1700" b="1" dirty="0">
                <a:solidFill>
                  <a:srgbClr val="324D1F"/>
                </a:solidFill>
                <a:latin typeface="Corbel" panose="020B0503020204020204" pitchFamily="34" charset="0"/>
              </a:rPr>
              <a:t>GenASM-DC</a:t>
            </a:r>
          </a:p>
          <a:p>
            <a:pPr algn="ctr"/>
            <a:r>
              <a:rPr lang="en-US" sz="1700" b="1" dirty="0">
                <a:solidFill>
                  <a:srgbClr val="324D1F"/>
                </a:solidFill>
                <a:latin typeface="Corbel" panose="020B0503020204020204" pitchFamily="34" charset="0"/>
              </a:rPr>
              <a:t>Accelerator</a:t>
            </a:r>
          </a:p>
        </p:txBody>
      </p:sp>
      <p:sp>
        <p:nvSpPr>
          <p:cNvPr id="64" name="TextBox 63">
            <a:extLst>
              <a:ext uri="{FF2B5EF4-FFF2-40B4-BE49-F238E27FC236}">
                <a16:creationId xmlns:a16="http://schemas.microsoft.com/office/drawing/2014/main" id="{B5E1A3F2-154E-5746-AE74-4F89997F449A}"/>
              </a:ext>
            </a:extLst>
          </p:cNvPr>
          <p:cNvSpPr txBox="1"/>
          <p:nvPr/>
        </p:nvSpPr>
        <p:spPr>
          <a:xfrm>
            <a:off x="315121" y="1192550"/>
            <a:ext cx="1045030" cy="1436916"/>
          </a:xfrm>
          <a:prstGeom prst="roundRect">
            <a:avLst>
              <a:gd name="adj" fmla="val 6412"/>
            </a:avLst>
          </a:prstGeom>
          <a:solidFill>
            <a:srgbClr val="9DC3E6"/>
          </a:solidFill>
          <a:ln w="28575">
            <a:solidFill>
              <a:schemeClr val="tx1"/>
            </a:solidFill>
          </a:ln>
        </p:spPr>
        <p:txBody>
          <a:bodyPr wrap="square" rtlCol="0" anchor="ctr" anchorCtr="0">
            <a:noAutofit/>
          </a:bodyPr>
          <a:lstStyle/>
          <a:p>
            <a:pPr algn="ctr"/>
            <a:r>
              <a:rPr lang="en-US" sz="1700" b="1" dirty="0">
                <a:latin typeface="Corbel" panose="020B0503020204020204" pitchFamily="34" charset="0"/>
              </a:rPr>
              <a:t>Main Memory</a:t>
            </a:r>
          </a:p>
        </p:txBody>
      </p:sp>
      <p:sp>
        <p:nvSpPr>
          <p:cNvPr id="66" name="TextBox 65">
            <a:extLst>
              <a:ext uri="{FF2B5EF4-FFF2-40B4-BE49-F238E27FC236}">
                <a16:creationId xmlns:a16="http://schemas.microsoft.com/office/drawing/2014/main" id="{1714163F-6D75-F24C-9D2C-7FCE2829A7E4}"/>
              </a:ext>
            </a:extLst>
          </p:cNvPr>
          <p:cNvSpPr txBox="1"/>
          <p:nvPr/>
        </p:nvSpPr>
        <p:spPr>
          <a:xfrm>
            <a:off x="2452539" y="1404140"/>
            <a:ext cx="1709666" cy="657002"/>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solidFill>
                  <a:schemeClr val="tx1">
                    <a:lumMod val="50000"/>
                    <a:lumOff val="50000"/>
                  </a:schemeClr>
                </a:solidFill>
              </a:rPr>
              <a:t>DC-SRAM</a:t>
            </a:r>
          </a:p>
        </p:txBody>
      </p:sp>
      <p:cxnSp>
        <p:nvCxnSpPr>
          <p:cNvPr id="67" name="Straight Arrow Connector 66">
            <a:extLst>
              <a:ext uri="{FF2B5EF4-FFF2-40B4-BE49-F238E27FC236}">
                <a16:creationId xmlns:a16="http://schemas.microsoft.com/office/drawing/2014/main" id="{D75FEFB4-EAFD-3248-B303-1BE5C8BCC9AB}"/>
              </a:ext>
            </a:extLst>
          </p:cNvPr>
          <p:cNvCxnSpPr>
            <a:cxnSpLocks/>
          </p:cNvCxnSpPr>
          <p:nvPr/>
        </p:nvCxnSpPr>
        <p:spPr>
          <a:xfrm flipV="1">
            <a:off x="4327218" y="3097751"/>
            <a:ext cx="9658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34D94DD-C561-AC45-B15B-0940357B1B28}"/>
              </a:ext>
            </a:extLst>
          </p:cNvPr>
          <p:cNvSpPr txBox="1"/>
          <p:nvPr/>
        </p:nvSpPr>
        <p:spPr>
          <a:xfrm>
            <a:off x="2456337" y="1408080"/>
            <a:ext cx="1709666" cy="657002"/>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t>DC-SRAM</a:t>
            </a:r>
          </a:p>
        </p:txBody>
      </p:sp>
      <p:cxnSp>
        <p:nvCxnSpPr>
          <p:cNvPr id="69" name="Straight Arrow Connector 68">
            <a:extLst>
              <a:ext uri="{FF2B5EF4-FFF2-40B4-BE49-F238E27FC236}">
                <a16:creationId xmlns:a16="http://schemas.microsoft.com/office/drawing/2014/main" id="{28810DB2-49DA-514D-81DB-EE9CE2C276C6}"/>
              </a:ext>
            </a:extLst>
          </p:cNvPr>
          <p:cNvCxnSpPr>
            <a:cxnSpLocks/>
          </p:cNvCxnSpPr>
          <p:nvPr/>
        </p:nvCxnSpPr>
        <p:spPr>
          <a:xfrm flipV="1">
            <a:off x="6413678" y="3085322"/>
            <a:ext cx="902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8222B21-6E0F-6B47-B6B2-EBC74F07103A}"/>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rgbClr val="324D1F"/>
                </a:solidFill>
                <a:latin typeface="Corbel" panose="020B0503020204020204" pitchFamily="34" charset="0"/>
              </a:rPr>
              <a:t>GenASM-DC</a:t>
            </a:r>
            <a:endParaRPr lang="en-US" sz="1700" b="1" kern="0" baseline="-25000" dirty="0">
              <a:solidFill>
                <a:srgbClr val="324D1F"/>
              </a:solidFill>
              <a:latin typeface="Corbel" panose="020B0503020204020204" pitchFamily="34" charset="0"/>
            </a:endParaRPr>
          </a:p>
        </p:txBody>
      </p:sp>
      <p:sp>
        <p:nvSpPr>
          <p:cNvPr id="71" name="TextBox 70">
            <a:extLst>
              <a:ext uri="{FF2B5EF4-FFF2-40B4-BE49-F238E27FC236}">
                <a16:creationId xmlns:a16="http://schemas.microsoft.com/office/drawing/2014/main" id="{3E4C5888-0174-AF4A-A8E4-485C3E51A5DD}"/>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rgbClr val="5D2784"/>
                </a:solidFill>
                <a:latin typeface="Corbel" panose="020B0503020204020204" pitchFamily="34" charset="0"/>
              </a:rPr>
              <a:t>GenASM-TB</a:t>
            </a:r>
            <a:endParaRPr lang="en-US" sz="1700" b="1" kern="0" baseline="-25000" dirty="0">
              <a:solidFill>
                <a:srgbClr val="5D2784"/>
              </a:solidFill>
              <a:latin typeface="Corbel" panose="020B0503020204020204" pitchFamily="34" charset="0"/>
            </a:endParaRPr>
          </a:p>
        </p:txBody>
      </p:sp>
      <p:sp>
        <p:nvSpPr>
          <p:cNvPr id="72" name="TextBox 71">
            <a:extLst>
              <a:ext uri="{FF2B5EF4-FFF2-40B4-BE49-F238E27FC236}">
                <a16:creationId xmlns:a16="http://schemas.microsoft.com/office/drawing/2014/main" id="{E8C701E0-13D0-674E-9C9B-E8EE8FE7EB88}"/>
              </a:ext>
            </a:extLst>
          </p:cNvPr>
          <p:cNvSpPr txBox="1"/>
          <p:nvPr/>
        </p:nvSpPr>
        <p:spPr>
          <a:xfrm>
            <a:off x="5316303" y="2371502"/>
            <a:ext cx="1066000" cy="1608781"/>
          </a:xfrm>
          <a:prstGeom prst="roundRect">
            <a:avLst>
              <a:gd name="adj" fmla="val 5084"/>
            </a:avLst>
          </a:prstGeom>
          <a:solidFill>
            <a:schemeClr val="accent2">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73" name="TextBox 72">
            <a:extLst>
              <a:ext uri="{FF2B5EF4-FFF2-40B4-BE49-F238E27FC236}">
                <a16:creationId xmlns:a16="http://schemas.microsoft.com/office/drawing/2014/main" id="{549EBCDE-C098-094F-AFB0-85D9C004742B}"/>
              </a:ext>
            </a:extLst>
          </p:cNvPr>
          <p:cNvSpPr txBox="1"/>
          <p:nvPr/>
        </p:nvSpPr>
        <p:spPr>
          <a:xfrm>
            <a:off x="5391705" y="2452850"/>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t>TB-SRAM</a:t>
            </a:r>
            <a:r>
              <a:rPr lang="en-US" sz="1200" baseline="-25000" dirty="0">
                <a:latin typeface="Calibri" panose="020F0502020204030204" pitchFamily="34" charset="0"/>
                <a:cs typeface="Calibri" panose="020F0502020204030204" pitchFamily="34" charset="0"/>
              </a:rPr>
              <a:t>1</a:t>
            </a:r>
          </a:p>
        </p:txBody>
      </p:sp>
      <p:sp>
        <p:nvSpPr>
          <p:cNvPr id="74" name="TextBox 73">
            <a:extLst>
              <a:ext uri="{FF2B5EF4-FFF2-40B4-BE49-F238E27FC236}">
                <a16:creationId xmlns:a16="http://schemas.microsoft.com/office/drawing/2014/main" id="{9839777C-AC84-F541-9977-EF86E6FBCFEE}"/>
              </a:ext>
            </a:extLst>
          </p:cNvPr>
          <p:cNvSpPr txBox="1"/>
          <p:nvPr/>
        </p:nvSpPr>
        <p:spPr>
          <a:xfrm>
            <a:off x="5391705" y="2860239"/>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TB-SRAM</a:t>
            </a:r>
            <a:r>
              <a:rPr lang="en-US" baseline="-25000" dirty="0">
                <a:latin typeface="Calibri" panose="020F0502020204030204" pitchFamily="34" charset="0"/>
                <a:cs typeface="Calibri" panose="020F0502020204030204" pitchFamily="34" charset="0"/>
              </a:rPr>
              <a:t>2</a:t>
            </a:r>
          </a:p>
        </p:txBody>
      </p:sp>
      <p:sp>
        <p:nvSpPr>
          <p:cNvPr id="75" name="TextBox 74">
            <a:extLst>
              <a:ext uri="{FF2B5EF4-FFF2-40B4-BE49-F238E27FC236}">
                <a16:creationId xmlns:a16="http://schemas.microsoft.com/office/drawing/2014/main" id="{3B6474F5-4F16-E24D-BE9F-DF70EFFC3AA6}"/>
              </a:ext>
            </a:extLst>
          </p:cNvPr>
          <p:cNvSpPr txBox="1"/>
          <p:nvPr/>
        </p:nvSpPr>
        <p:spPr>
          <a:xfrm>
            <a:off x="5395034" y="3532256"/>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a:t>
            </a:r>
            <a:r>
              <a:rPr lang="en-US" dirty="0" err="1"/>
              <a:t>SRAM</a:t>
            </a:r>
            <a:r>
              <a:rPr lang="en-US" baseline="-25000" dirty="0" err="1">
                <a:latin typeface="Calibri" panose="020F0502020204030204" pitchFamily="34" charset="0"/>
                <a:cs typeface="Calibri" panose="020F0502020204030204" pitchFamily="34" charset="0"/>
              </a:rPr>
              <a:t>n</a:t>
            </a:r>
            <a:endParaRPr lang="en-US" baseline="-25000" dirty="0">
              <a:latin typeface="Calibri" panose="020F0502020204030204" pitchFamily="34" charset="0"/>
              <a:cs typeface="Calibri" panose="020F0502020204030204" pitchFamily="34" charset="0"/>
            </a:endParaRPr>
          </a:p>
        </p:txBody>
      </p:sp>
      <p:sp>
        <p:nvSpPr>
          <p:cNvPr id="78" name="Rectangle 77">
            <a:extLst>
              <a:ext uri="{FF2B5EF4-FFF2-40B4-BE49-F238E27FC236}">
                <a16:creationId xmlns:a16="http://schemas.microsoft.com/office/drawing/2014/main" id="{186F2E2B-9153-B343-A5DC-BA8AC82A7803}"/>
              </a:ext>
            </a:extLst>
          </p:cNvPr>
          <p:cNvSpPr/>
          <p:nvPr/>
        </p:nvSpPr>
        <p:spPr>
          <a:xfrm>
            <a:off x="5738359" y="3199195"/>
            <a:ext cx="208924" cy="359714"/>
          </a:xfrm>
          <a:prstGeom prst="rect">
            <a:avLst/>
          </a:prstGeom>
        </p:spPr>
        <p:txBody>
          <a:bodyPr wrap="square">
            <a:spAutoFit/>
          </a:bodyPr>
          <a:lstStyle/>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p:txBody>
      </p:sp>
      <p:sp>
        <p:nvSpPr>
          <p:cNvPr id="79" name="TextBox 78">
            <a:extLst>
              <a:ext uri="{FF2B5EF4-FFF2-40B4-BE49-F238E27FC236}">
                <a16:creationId xmlns:a16="http://schemas.microsoft.com/office/drawing/2014/main" id="{617B514F-984C-CD49-925B-E4DEA2A7162F}"/>
              </a:ext>
            </a:extLst>
          </p:cNvPr>
          <p:cNvSpPr txBox="1"/>
          <p:nvPr/>
        </p:nvSpPr>
        <p:spPr>
          <a:xfrm>
            <a:off x="1378433" y="3645268"/>
            <a:ext cx="838550" cy="641465"/>
          </a:xfrm>
          <a:prstGeom prst="roundRect">
            <a:avLst>
              <a:gd name="adj" fmla="val 10928"/>
            </a:avLst>
          </a:prstGeom>
          <a:noFill/>
          <a:ln>
            <a:noFill/>
          </a:ln>
        </p:spPr>
        <p:txBody>
          <a:bodyPr wrap="square" rtlCol="0" anchor="ctr" anchorCtr="0">
            <a:noAutofit/>
          </a:bodyPr>
          <a:lstStyle/>
          <a:p>
            <a:pPr algn="ctr">
              <a:lnSpc>
                <a:spcPct val="90000"/>
              </a:lnSpc>
            </a:pPr>
            <a:r>
              <a:rPr lang="en-US" sz="1220" dirty="0">
                <a:latin typeface="Corbel" panose="020B0503020204020204" pitchFamily="34" charset="0"/>
              </a:rPr>
              <a:t>reference &amp; query locations</a:t>
            </a:r>
          </a:p>
        </p:txBody>
      </p:sp>
      <p:sp>
        <p:nvSpPr>
          <p:cNvPr id="80" name="Rectangle 79">
            <a:extLst>
              <a:ext uri="{FF2B5EF4-FFF2-40B4-BE49-F238E27FC236}">
                <a16:creationId xmlns:a16="http://schemas.microsoft.com/office/drawing/2014/main" id="{DD8ECE39-EE10-0D45-AF17-0C9976367C01}"/>
              </a:ext>
            </a:extLst>
          </p:cNvPr>
          <p:cNvSpPr/>
          <p:nvPr/>
        </p:nvSpPr>
        <p:spPr>
          <a:xfrm>
            <a:off x="4398800" y="3108053"/>
            <a:ext cx="843542" cy="438582"/>
          </a:xfrm>
          <a:prstGeom prst="rect">
            <a:avLst/>
          </a:prstGeom>
        </p:spPr>
        <p:txBody>
          <a:bodyPr wrap="square">
            <a:spAutoFit/>
          </a:bodyPr>
          <a:lstStyle/>
          <a:p>
            <a:pPr algn="ctr">
              <a:lnSpc>
                <a:spcPct val="90000"/>
              </a:lnSpc>
            </a:pPr>
            <a:r>
              <a:rPr lang="en-US" sz="1220" dirty="0">
                <a:latin typeface="Corbel" panose="020B0503020204020204" pitchFamily="34" charset="0"/>
              </a:rPr>
              <a:t>Write </a:t>
            </a:r>
          </a:p>
          <a:p>
            <a:pPr algn="ctr">
              <a:lnSpc>
                <a:spcPct val="90000"/>
              </a:lnSpc>
            </a:pPr>
            <a:r>
              <a:rPr lang="en-US" sz="1220" dirty="0">
                <a:latin typeface="Corbel" panose="020B0503020204020204" pitchFamily="34" charset="0"/>
              </a:rPr>
              <a:t>bitvectors</a:t>
            </a:r>
          </a:p>
        </p:txBody>
      </p:sp>
      <p:cxnSp>
        <p:nvCxnSpPr>
          <p:cNvPr id="97" name="Straight Arrow Connector 96">
            <a:extLst>
              <a:ext uri="{FF2B5EF4-FFF2-40B4-BE49-F238E27FC236}">
                <a16:creationId xmlns:a16="http://schemas.microsoft.com/office/drawing/2014/main" id="{87D5A794-FE8E-2C45-9212-CA36AF3D37AC}"/>
              </a:ext>
            </a:extLst>
          </p:cNvPr>
          <p:cNvCxnSpPr>
            <a:cxnSpLocks/>
          </p:cNvCxnSpPr>
          <p:nvPr/>
        </p:nvCxnSpPr>
        <p:spPr>
          <a:xfrm>
            <a:off x="3303362" y="2094000"/>
            <a:ext cx="0" cy="745123"/>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C4675F3-CBC3-064E-BEE1-E1DE1A626FCC}"/>
              </a:ext>
            </a:extLst>
          </p:cNvPr>
          <p:cNvSpPr/>
          <p:nvPr/>
        </p:nvSpPr>
        <p:spPr>
          <a:xfrm>
            <a:off x="1389994" y="1958976"/>
            <a:ext cx="847629" cy="784830"/>
          </a:xfrm>
          <a:prstGeom prst="rect">
            <a:avLst/>
          </a:prstGeom>
        </p:spPr>
        <p:txBody>
          <a:bodyPr wrap="square">
            <a:spAutoFit/>
          </a:bodyPr>
          <a:lstStyle/>
          <a:p>
            <a:pPr algn="ctr">
              <a:lnSpc>
                <a:spcPct val="90000"/>
              </a:lnSpc>
            </a:pPr>
            <a:r>
              <a:rPr lang="en-US" sz="1220" dirty="0">
                <a:latin typeface="Corbel" panose="020B0503020204020204" pitchFamily="34" charset="0"/>
              </a:rPr>
              <a:t>reference text </a:t>
            </a:r>
          </a:p>
          <a:p>
            <a:pPr algn="ctr">
              <a:lnSpc>
                <a:spcPct val="90000"/>
              </a:lnSpc>
            </a:pPr>
            <a:r>
              <a:rPr lang="en-US" sz="1220" dirty="0">
                <a:latin typeface="Corbel" panose="020B0503020204020204" pitchFamily="34" charset="0"/>
              </a:rPr>
              <a:t>&amp; query pattern</a:t>
            </a:r>
          </a:p>
        </p:txBody>
      </p:sp>
      <p:sp>
        <p:nvSpPr>
          <p:cNvPr id="82" name="TextBox 81">
            <a:extLst>
              <a:ext uri="{FF2B5EF4-FFF2-40B4-BE49-F238E27FC236}">
                <a16:creationId xmlns:a16="http://schemas.microsoft.com/office/drawing/2014/main" id="{49366940-8D44-0C46-991D-82028F86ADF1}"/>
              </a:ext>
            </a:extLst>
          </p:cNvPr>
          <p:cNvSpPr txBox="1"/>
          <p:nvPr/>
        </p:nvSpPr>
        <p:spPr>
          <a:xfrm>
            <a:off x="2861346" y="2251029"/>
            <a:ext cx="921424" cy="391121"/>
          </a:xfrm>
          <a:prstGeom prst="roundRect">
            <a:avLst>
              <a:gd name="adj" fmla="val 10928"/>
            </a:avLst>
          </a:prstGeom>
          <a:solidFill>
            <a:srgbClr val="A9D18E"/>
          </a:solidFill>
          <a:ln>
            <a:noFill/>
          </a:ln>
        </p:spPr>
        <p:txBody>
          <a:bodyPr wrap="square" lIns="0" tIns="0" rIns="0" bIns="0" rtlCol="0" anchor="ctr" anchorCtr="0">
            <a:noAutofit/>
          </a:bodyPr>
          <a:lstStyle/>
          <a:p>
            <a:pPr algn="ctr">
              <a:lnSpc>
                <a:spcPct val="90000"/>
              </a:lnSpc>
            </a:pPr>
            <a:r>
              <a:rPr lang="en-US" sz="1220" dirty="0">
                <a:latin typeface="Corbel" panose="020B0503020204020204" pitchFamily="34" charset="0"/>
              </a:rPr>
              <a:t>sub-text &amp; </a:t>
            </a:r>
          </a:p>
          <a:p>
            <a:pPr algn="ctr">
              <a:lnSpc>
                <a:spcPct val="90000"/>
              </a:lnSpc>
            </a:pPr>
            <a:r>
              <a:rPr lang="en-US" sz="1220" dirty="0">
                <a:latin typeface="Corbel" panose="020B0503020204020204" pitchFamily="34" charset="0"/>
              </a:rPr>
              <a:t>sub-pattern</a:t>
            </a:r>
          </a:p>
        </p:txBody>
      </p:sp>
      <p:sp>
        <p:nvSpPr>
          <p:cNvPr id="83" name="Rectangle 82">
            <a:extLst>
              <a:ext uri="{FF2B5EF4-FFF2-40B4-BE49-F238E27FC236}">
                <a16:creationId xmlns:a16="http://schemas.microsoft.com/office/drawing/2014/main" id="{0D3C7D3B-3066-1642-ACC5-AD69E16D57FB}"/>
              </a:ext>
            </a:extLst>
          </p:cNvPr>
          <p:cNvSpPr/>
          <p:nvPr/>
        </p:nvSpPr>
        <p:spPr>
          <a:xfrm>
            <a:off x="6419907" y="3108053"/>
            <a:ext cx="864949" cy="438582"/>
          </a:xfrm>
          <a:prstGeom prst="rect">
            <a:avLst/>
          </a:prstGeom>
        </p:spPr>
        <p:txBody>
          <a:bodyPr wrap="square">
            <a:spAutoFit/>
          </a:bodyPr>
          <a:lstStyle/>
          <a:p>
            <a:pPr algn="ctr">
              <a:lnSpc>
                <a:spcPct val="90000"/>
              </a:lnSpc>
            </a:pPr>
            <a:r>
              <a:rPr lang="en-US" sz="1220" dirty="0">
                <a:latin typeface="Corbel" panose="020B0503020204020204" pitchFamily="34" charset="0"/>
              </a:rPr>
              <a:t>Read </a:t>
            </a:r>
          </a:p>
          <a:p>
            <a:pPr algn="ctr">
              <a:lnSpc>
                <a:spcPct val="90000"/>
              </a:lnSpc>
            </a:pPr>
            <a:r>
              <a:rPr lang="en-US" sz="1220" dirty="0">
                <a:latin typeface="Corbel" panose="020B0503020204020204" pitchFamily="34" charset="0"/>
              </a:rPr>
              <a:t>bitvectors</a:t>
            </a:r>
          </a:p>
        </p:txBody>
      </p:sp>
      <p:sp>
        <p:nvSpPr>
          <p:cNvPr id="84" name="Rectangle 83">
            <a:extLst>
              <a:ext uri="{FF2B5EF4-FFF2-40B4-BE49-F238E27FC236}">
                <a16:creationId xmlns:a16="http://schemas.microsoft.com/office/drawing/2014/main" id="{EF8DB940-1E64-F847-9BA8-C0D47C9D3143}"/>
              </a:ext>
            </a:extLst>
          </p:cNvPr>
          <p:cNvSpPr/>
          <p:nvPr/>
        </p:nvSpPr>
        <p:spPr>
          <a:xfrm>
            <a:off x="7358945" y="2141934"/>
            <a:ext cx="1386942" cy="438582"/>
          </a:xfrm>
          <a:prstGeom prst="rect">
            <a:avLst/>
          </a:prstGeom>
        </p:spPr>
        <p:txBody>
          <a:bodyPr wrap="square">
            <a:spAutoFit/>
          </a:bodyPr>
          <a:lstStyle/>
          <a:p>
            <a:pPr algn="ctr">
              <a:lnSpc>
                <a:spcPct val="90000"/>
              </a:lnSpc>
            </a:pPr>
            <a:r>
              <a:rPr lang="en-US" sz="1220" dirty="0">
                <a:latin typeface="Corbel" panose="020B0503020204020204" pitchFamily="34" charset="0"/>
              </a:rPr>
              <a:t>Find the </a:t>
            </a:r>
          </a:p>
          <a:p>
            <a:pPr algn="ctr">
              <a:lnSpc>
                <a:spcPct val="90000"/>
              </a:lnSpc>
            </a:pPr>
            <a:r>
              <a:rPr lang="en-US" sz="1220" dirty="0">
                <a:latin typeface="Corbel" panose="020B0503020204020204" pitchFamily="34" charset="0"/>
              </a:rPr>
              <a:t>traceback output</a:t>
            </a:r>
          </a:p>
        </p:txBody>
      </p:sp>
      <p:sp>
        <p:nvSpPr>
          <p:cNvPr id="85" name="TextBox 84">
            <a:extLst>
              <a:ext uri="{FF2B5EF4-FFF2-40B4-BE49-F238E27FC236}">
                <a16:creationId xmlns:a16="http://schemas.microsoft.com/office/drawing/2014/main" id="{F6896383-F39C-9A44-BBF2-EE1646FE4912}"/>
              </a:ext>
            </a:extLst>
          </p:cNvPr>
          <p:cNvSpPr txBox="1"/>
          <p:nvPr/>
        </p:nvSpPr>
        <p:spPr>
          <a:xfrm>
            <a:off x="2704298" y="3719634"/>
            <a:ext cx="959529" cy="438693"/>
          </a:xfrm>
          <a:prstGeom prst="roundRect">
            <a:avLst>
              <a:gd name="adj" fmla="val 10928"/>
            </a:avLst>
          </a:prstGeom>
          <a:noFill/>
          <a:ln>
            <a:noFill/>
          </a:ln>
        </p:spPr>
        <p:txBody>
          <a:bodyPr wrap="square" rtlCol="0" anchor="ctr" anchorCtr="0">
            <a:noAutofit/>
          </a:bodyPr>
          <a:lstStyle/>
          <a:p>
            <a:pPr algn="ctr">
              <a:lnSpc>
                <a:spcPct val="90000"/>
              </a:lnSpc>
            </a:pPr>
            <a:r>
              <a:rPr lang="en-US" sz="1220" dirty="0">
                <a:latin typeface="Corbel" panose="020B0503020204020204" pitchFamily="34" charset="0"/>
              </a:rPr>
              <a:t>Generate </a:t>
            </a:r>
          </a:p>
          <a:p>
            <a:pPr algn="ctr">
              <a:lnSpc>
                <a:spcPct val="90000"/>
              </a:lnSpc>
            </a:pPr>
            <a:r>
              <a:rPr lang="en-US" sz="1220" dirty="0">
                <a:latin typeface="Corbel" panose="020B0503020204020204" pitchFamily="34" charset="0"/>
              </a:rPr>
              <a:t>bitvectors</a:t>
            </a:r>
          </a:p>
        </p:txBody>
      </p:sp>
      <p:sp>
        <p:nvSpPr>
          <p:cNvPr id="86" name="TextBox 85">
            <a:extLst>
              <a:ext uri="{FF2B5EF4-FFF2-40B4-BE49-F238E27FC236}">
                <a16:creationId xmlns:a16="http://schemas.microsoft.com/office/drawing/2014/main" id="{37D4D36B-37C8-D54A-95F4-AA6438BDF577}"/>
              </a:ext>
            </a:extLst>
          </p:cNvPr>
          <p:cNvSpPr txBox="1">
            <a:spLocks noChangeAspect="1"/>
          </p:cNvSpPr>
          <p:nvPr/>
        </p:nvSpPr>
        <p:spPr>
          <a:xfrm>
            <a:off x="1889049" y="1619690"/>
            <a:ext cx="267122" cy="267122"/>
          </a:xfrm>
          <a:prstGeom prst="ellipse">
            <a:avLst/>
          </a:prstGeom>
          <a:solidFill>
            <a:schemeClr val="tx1"/>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2</a:t>
            </a:r>
          </a:p>
        </p:txBody>
      </p:sp>
      <p:sp>
        <p:nvSpPr>
          <p:cNvPr id="87" name="TextBox 86">
            <a:extLst>
              <a:ext uri="{FF2B5EF4-FFF2-40B4-BE49-F238E27FC236}">
                <a16:creationId xmlns:a16="http://schemas.microsoft.com/office/drawing/2014/main" id="{83BC8E47-B0B9-644B-ACD9-E76DCF611688}"/>
              </a:ext>
            </a:extLst>
          </p:cNvPr>
          <p:cNvSpPr txBox="1">
            <a:spLocks noChangeAspect="1"/>
          </p:cNvSpPr>
          <p:nvPr/>
        </p:nvSpPr>
        <p:spPr>
          <a:xfrm>
            <a:off x="1396380" y="3307825"/>
            <a:ext cx="267122" cy="267122"/>
          </a:xfrm>
          <a:prstGeom prst="ellipse">
            <a:avLst/>
          </a:prstGeom>
          <a:solidFill>
            <a:schemeClr val="tx1"/>
          </a:solidFill>
        </p:spPr>
        <p:txBody>
          <a:bodyPr wrap="none" lIns="13063"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1</a:t>
            </a:r>
          </a:p>
        </p:txBody>
      </p:sp>
      <p:sp>
        <p:nvSpPr>
          <p:cNvPr id="88" name="TextBox 87">
            <a:extLst>
              <a:ext uri="{FF2B5EF4-FFF2-40B4-BE49-F238E27FC236}">
                <a16:creationId xmlns:a16="http://schemas.microsoft.com/office/drawing/2014/main" id="{D35AB167-6DCC-5141-AAE7-8A6269EA5409}"/>
              </a:ext>
            </a:extLst>
          </p:cNvPr>
          <p:cNvSpPr txBox="1">
            <a:spLocks noChangeAspect="1"/>
          </p:cNvSpPr>
          <p:nvPr/>
        </p:nvSpPr>
        <p:spPr>
          <a:xfrm>
            <a:off x="2587796" y="2296727"/>
            <a:ext cx="267122" cy="267122"/>
          </a:xfrm>
          <a:prstGeom prst="ellipse">
            <a:avLst/>
          </a:prstGeom>
          <a:solidFill>
            <a:schemeClr val="tx1"/>
          </a:solidFill>
        </p:spPr>
        <p:txBody>
          <a:bodyPr wrap="none" lIns="13063"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3</a:t>
            </a:r>
          </a:p>
        </p:txBody>
      </p:sp>
      <p:sp>
        <p:nvSpPr>
          <p:cNvPr id="89" name="TextBox 88">
            <a:extLst>
              <a:ext uri="{FF2B5EF4-FFF2-40B4-BE49-F238E27FC236}">
                <a16:creationId xmlns:a16="http://schemas.microsoft.com/office/drawing/2014/main" id="{EC54EFB3-7D5A-844E-87C4-C1A5567C604E}"/>
              </a:ext>
            </a:extLst>
          </p:cNvPr>
          <p:cNvSpPr txBox="1">
            <a:spLocks noChangeAspect="1"/>
          </p:cNvSpPr>
          <p:nvPr/>
        </p:nvSpPr>
        <p:spPr>
          <a:xfrm>
            <a:off x="3599745" y="3796538"/>
            <a:ext cx="267122" cy="267122"/>
          </a:xfrm>
          <a:prstGeom prst="ellipse">
            <a:avLst/>
          </a:prstGeom>
          <a:solidFill>
            <a:schemeClr val="tx1"/>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4</a:t>
            </a:r>
          </a:p>
        </p:txBody>
      </p:sp>
      <p:sp>
        <p:nvSpPr>
          <p:cNvPr id="90" name="TextBox 89">
            <a:extLst>
              <a:ext uri="{FF2B5EF4-FFF2-40B4-BE49-F238E27FC236}">
                <a16:creationId xmlns:a16="http://schemas.microsoft.com/office/drawing/2014/main" id="{B5A80858-EEC4-D84E-A78B-77E9E36525AF}"/>
              </a:ext>
            </a:extLst>
          </p:cNvPr>
          <p:cNvSpPr txBox="1">
            <a:spLocks noChangeAspect="1"/>
          </p:cNvSpPr>
          <p:nvPr/>
        </p:nvSpPr>
        <p:spPr>
          <a:xfrm>
            <a:off x="4685572" y="2785587"/>
            <a:ext cx="267122" cy="267122"/>
          </a:xfrm>
          <a:prstGeom prst="ellipse">
            <a:avLst/>
          </a:prstGeom>
          <a:solidFill>
            <a:schemeClr val="tx1"/>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5</a:t>
            </a:r>
          </a:p>
        </p:txBody>
      </p:sp>
      <p:sp>
        <p:nvSpPr>
          <p:cNvPr id="91" name="TextBox 90">
            <a:extLst>
              <a:ext uri="{FF2B5EF4-FFF2-40B4-BE49-F238E27FC236}">
                <a16:creationId xmlns:a16="http://schemas.microsoft.com/office/drawing/2014/main" id="{6227EF7D-9269-E045-806B-792BBE0CB58D}"/>
              </a:ext>
            </a:extLst>
          </p:cNvPr>
          <p:cNvSpPr txBox="1">
            <a:spLocks noChangeAspect="1"/>
          </p:cNvSpPr>
          <p:nvPr/>
        </p:nvSpPr>
        <p:spPr>
          <a:xfrm>
            <a:off x="6729912" y="2770532"/>
            <a:ext cx="267122" cy="267122"/>
          </a:xfrm>
          <a:prstGeom prst="ellipse">
            <a:avLst/>
          </a:prstGeom>
          <a:solidFill>
            <a:schemeClr val="tx1"/>
          </a:solidFill>
        </p:spPr>
        <p:txBody>
          <a:bodyPr wrap="none" lIns="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6</a:t>
            </a:r>
          </a:p>
        </p:txBody>
      </p:sp>
      <p:sp>
        <p:nvSpPr>
          <p:cNvPr id="92" name="TextBox 91">
            <a:extLst>
              <a:ext uri="{FF2B5EF4-FFF2-40B4-BE49-F238E27FC236}">
                <a16:creationId xmlns:a16="http://schemas.microsoft.com/office/drawing/2014/main" id="{994FDF0E-7DD1-6E49-BB2A-564CCBA9BAE5}"/>
              </a:ext>
            </a:extLst>
          </p:cNvPr>
          <p:cNvSpPr txBox="1">
            <a:spLocks noChangeAspect="1"/>
          </p:cNvSpPr>
          <p:nvPr/>
        </p:nvSpPr>
        <p:spPr>
          <a:xfrm>
            <a:off x="7918854" y="1860704"/>
            <a:ext cx="267122" cy="267122"/>
          </a:xfrm>
          <a:prstGeom prst="ellipse">
            <a:avLst/>
          </a:prstGeom>
          <a:solidFill>
            <a:schemeClr val="tx1"/>
          </a:solidFill>
        </p:spPr>
        <p:txBody>
          <a:bodyPr wrap="none" lIns="18000" tIns="0" rIns="0" bIns="18000" rtlCol="0" anchor="ctr" anchorCtr="0">
            <a:noAutofit/>
          </a:bodyPr>
          <a:lstStyle/>
          <a:p>
            <a:pPr algn="ctr"/>
            <a:r>
              <a:rPr lang="en-US" sz="2000" b="1" dirty="0">
                <a:solidFill>
                  <a:schemeClr val="bg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7</a:t>
            </a:r>
          </a:p>
        </p:txBody>
      </p:sp>
      <p:cxnSp>
        <p:nvCxnSpPr>
          <p:cNvPr id="94" name="Straight Arrow Connector 93">
            <a:extLst>
              <a:ext uri="{FF2B5EF4-FFF2-40B4-BE49-F238E27FC236}">
                <a16:creationId xmlns:a16="http://schemas.microsoft.com/office/drawing/2014/main" id="{6E653B41-77AE-8B45-8858-E14150022CAF}"/>
              </a:ext>
            </a:extLst>
          </p:cNvPr>
          <p:cNvCxnSpPr>
            <a:cxnSpLocks/>
          </p:cNvCxnSpPr>
          <p:nvPr/>
        </p:nvCxnSpPr>
        <p:spPr>
          <a:xfrm>
            <a:off x="1367544" y="1942647"/>
            <a:ext cx="8738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5334409-8D85-5D4E-B2D1-AF6B31993C60}"/>
              </a:ext>
            </a:extLst>
          </p:cNvPr>
          <p:cNvSpPr/>
          <p:nvPr/>
        </p:nvSpPr>
        <p:spPr>
          <a:xfrm>
            <a:off x="2133807" y="4391341"/>
            <a:ext cx="2309084" cy="1200329"/>
          </a:xfrm>
          <a:prstGeom prst="rect">
            <a:avLst/>
          </a:prstGeom>
        </p:spPr>
        <p:txBody>
          <a:bodyPr wrap="square">
            <a:spAutoFit/>
          </a:bodyPr>
          <a:lstStyle/>
          <a:p>
            <a:pPr algn="ctr"/>
            <a:r>
              <a:rPr lang="en-US" b="1" dirty="0">
                <a:solidFill>
                  <a:srgbClr val="00B050"/>
                </a:solidFill>
              </a:rPr>
              <a:t>GenASM-DC:</a:t>
            </a:r>
            <a:r>
              <a:rPr lang="en-US" dirty="0">
                <a:solidFill>
                  <a:srgbClr val="00B050"/>
                </a:solidFill>
              </a:rPr>
              <a:t> </a:t>
            </a:r>
          </a:p>
          <a:p>
            <a:pPr algn="ctr"/>
            <a:r>
              <a:rPr lang="en-US" dirty="0"/>
              <a:t>generates bitvectors </a:t>
            </a:r>
          </a:p>
          <a:p>
            <a:pPr algn="ctr"/>
            <a:r>
              <a:rPr lang="en-US" dirty="0"/>
              <a:t>and performs edit </a:t>
            </a:r>
          </a:p>
          <a:p>
            <a:pPr algn="ctr"/>
            <a:r>
              <a:rPr lang="en-US" b="1" dirty="0">
                <a:solidFill>
                  <a:srgbClr val="00B050"/>
                </a:solidFill>
              </a:rPr>
              <a:t>D</a:t>
            </a:r>
            <a:r>
              <a:rPr lang="en-US" dirty="0"/>
              <a:t>istance </a:t>
            </a:r>
            <a:r>
              <a:rPr lang="en-US" b="1" dirty="0">
                <a:solidFill>
                  <a:srgbClr val="00B050"/>
                </a:solidFill>
              </a:rPr>
              <a:t>C</a:t>
            </a:r>
            <a:r>
              <a:rPr lang="en-US" dirty="0"/>
              <a:t>alculation</a:t>
            </a:r>
          </a:p>
        </p:txBody>
      </p:sp>
      <p:sp>
        <p:nvSpPr>
          <p:cNvPr id="101" name="Rectangle 100">
            <a:extLst>
              <a:ext uri="{FF2B5EF4-FFF2-40B4-BE49-F238E27FC236}">
                <a16:creationId xmlns:a16="http://schemas.microsoft.com/office/drawing/2014/main" id="{F3879059-D6EE-7D4A-9868-74ABA2A8F50A}"/>
              </a:ext>
            </a:extLst>
          </p:cNvPr>
          <p:cNvSpPr/>
          <p:nvPr/>
        </p:nvSpPr>
        <p:spPr>
          <a:xfrm>
            <a:off x="6123848" y="4391341"/>
            <a:ext cx="2847852" cy="1200329"/>
          </a:xfrm>
          <a:prstGeom prst="rect">
            <a:avLst/>
          </a:prstGeom>
        </p:spPr>
        <p:txBody>
          <a:bodyPr wrap="square">
            <a:spAutoFit/>
          </a:bodyPr>
          <a:lstStyle/>
          <a:p>
            <a:pPr marL="538163" algn="ctr">
              <a:lnSpc>
                <a:spcPct val="100000"/>
              </a:lnSpc>
              <a:spcBef>
                <a:spcPts val="0"/>
              </a:spcBef>
              <a:spcAft>
                <a:spcPts val="0"/>
              </a:spcAft>
            </a:pPr>
            <a:r>
              <a:rPr lang="en-US" b="1" dirty="0">
                <a:solidFill>
                  <a:srgbClr val="7A20C9"/>
                </a:solidFill>
              </a:rPr>
              <a:t>GenASM-TB:</a:t>
            </a:r>
            <a:r>
              <a:rPr lang="en-US" dirty="0">
                <a:solidFill>
                  <a:srgbClr val="7A20C9"/>
                </a:solidFill>
              </a:rPr>
              <a:t> </a:t>
            </a:r>
            <a:r>
              <a:rPr lang="en-US" dirty="0"/>
              <a:t>performs </a:t>
            </a:r>
            <a:r>
              <a:rPr lang="en-US" b="1" dirty="0" err="1">
                <a:solidFill>
                  <a:srgbClr val="7A20C9"/>
                </a:solidFill>
              </a:rPr>
              <a:t>T</a:t>
            </a:r>
            <a:r>
              <a:rPr lang="en-US" dirty="0" err="1"/>
              <a:t>race</a:t>
            </a:r>
            <a:r>
              <a:rPr lang="en-US" b="1" dirty="0" err="1">
                <a:solidFill>
                  <a:srgbClr val="7A20C9"/>
                </a:solidFill>
              </a:rPr>
              <a:t>B</a:t>
            </a:r>
            <a:r>
              <a:rPr lang="en-US" dirty="0" err="1"/>
              <a:t>ack</a:t>
            </a:r>
            <a:r>
              <a:rPr lang="en-US" dirty="0"/>
              <a:t> and assembles the optimal alignment </a:t>
            </a:r>
          </a:p>
        </p:txBody>
      </p:sp>
      <p:sp>
        <p:nvSpPr>
          <p:cNvPr id="99" name="TextBox 98">
            <a:extLst>
              <a:ext uri="{FF2B5EF4-FFF2-40B4-BE49-F238E27FC236}">
                <a16:creationId xmlns:a16="http://schemas.microsoft.com/office/drawing/2014/main" id="{DE162FD9-F7F9-924C-A14A-66ED61FEC580}"/>
              </a:ext>
            </a:extLst>
          </p:cNvPr>
          <p:cNvSpPr txBox="1"/>
          <p:nvPr/>
        </p:nvSpPr>
        <p:spPr>
          <a:xfrm>
            <a:off x="300554" y="4439954"/>
            <a:ext cx="8569599" cy="1986212"/>
          </a:xfrm>
          <a:prstGeom prst="roundRect">
            <a:avLst>
              <a:gd name="adj" fmla="val 3133"/>
            </a:avLst>
          </a:prstGeom>
          <a:solidFill>
            <a:schemeClr val="bg1">
              <a:lumMod val="85000"/>
            </a:schemeClr>
          </a:solidFill>
          <a:ln>
            <a:noFill/>
          </a:ln>
        </p:spPr>
        <p:txBody>
          <a:bodyPr wrap="square" rtlCol="0" anchor="ctr" anchorCtr="0">
            <a:noAutofit/>
          </a:bodyPr>
          <a:lstStyle/>
          <a:p>
            <a:pPr lvl="0" algn="ctr">
              <a:lnSpc>
                <a:spcPct val="110000"/>
              </a:lnSpc>
              <a:spcAft>
                <a:spcPts val="300"/>
              </a:spcAft>
              <a:defRPr/>
            </a:pPr>
            <a:r>
              <a:rPr lang="en-US" sz="2100" b="1" dirty="0"/>
              <a:t>Our </a:t>
            </a:r>
            <a:r>
              <a:rPr lang="en-US" sz="2100" b="1" i="1" dirty="0"/>
              <a:t>specialized compute units </a:t>
            </a:r>
            <a:r>
              <a:rPr lang="en-US" sz="2100" b="1" dirty="0"/>
              <a:t>and </a:t>
            </a:r>
            <a:r>
              <a:rPr lang="en-US" sz="2100" b="1" i="1" dirty="0"/>
              <a:t>on-chip SRAMs </a:t>
            </a:r>
            <a:r>
              <a:rPr lang="en-US" sz="2100" b="1" dirty="0"/>
              <a:t>help us to: </a:t>
            </a:r>
          </a:p>
          <a:p>
            <a:pPr marL="342900" indent="-342900" algn="ctr">
              <a:lnSpc>
                <a:spcPct val="110000"/>
              </a:lnSpc>
              <a:spcAft>
                <a:spcPts val="300"/>
              </a:spcAft>
              <a:buFont typeface="Wingdings" pitchFamily="2" charset="2"/>
              <a:buChar char="à"/>
              <a:defRPr/>
            </a:pPr>
            <a:r>
              <a:rPr lang="en-US" sz="2100" b="1" dirty="0"/>
              <a:t>Match </a:t>
            </a:r>
            <a:r>
              <a:rPr lang="en-US" sz="2100" b="1" dirty="0">
                <a:solidFill>
                  <a:srgbClr val="00B050"/>
                </a:solidFill>
              </a:rPr>
              <a:t>the rate of computation </a:t>
            </a:r>
            <a:r>
              <a:rPr lang="en-US" sz="2100" b="1" dirty="0"/>
              <a:t>with </a:t>
            </a:r>
            <a:r>
              <a:rPr lang="en-US" sz="2100" b="1" dirty="0">
                <a:solidFill>
                  <a:srgbClr val="0070C0"/>
                </a:solidFill>
              </a:rPr>
              <a:t>memory capacity and bandwidth </a:t>
            </a:r>
          </a:p>
          <a:p>
            <a:pPr marL="342900" indent="-342900" algn="ctr">
              <a:lnSpc>
                <a:spcPct val="110000"/>
              </a:lnSpc>
              <a:spcAft>
                <a:spcPts val="300"/>
              </a:spcAft>
              <a:buFont typeface="Wingdings" pitchFamily="2" charset="2"/>
              <a:buChar char="à"/>
              <a:defRPr/>
            </a:pPr>
            <a:r>
              <a:rPr lang="en-US" sz="2100" b="1" dirty="0">
                <a:solidFill>
                  <a:srgbClr val="FE6200"/>
                </a:solidFill>
              </a:rPr>
              <a:t>Achieve high performance and power efficiency</a:t>
            </a:r>
            <a:endParaRPr lang="en-US" sz="2100" b="1" dirty="0">
              <a:solidFill>
                <a:srgbClr val="FE6200"/>
              </a:solidFill>
              <a:sym typeface="Wingdings" pitchFamily="2" charset="2"/>
            </a:endParaRPr>
          </a:p>
          <a:p>
            <a:pPr marL="342900" lvl="0" indent="-342900" algn="ctr">
              <a:lnSpc>
                <a:spcPct val="110000"/>
              </a:lnSpc>
              <a:spcAft>
                <a:spcPts val="300"/>
              </a:spcAft>
              <a:buFont typeface="Wingdings" pitchFamily="2" charset="2"/>
              <a:buChar char="à"/>
              <a:defRPr/>
            </a:pPr>
            <a:r>
              <a:rPr lang="en-US" sz="2100" b="1" dirty="0">
                <a:solidFill>
                  <a:srgbClr val="7030A0"/>
                </a:solidFill>
                <a:sym typeface="Wingdings" pitchFamily="2" charset="2"/>
              </a:rPr>
              <a:t>Scale </a:t>
            </a:r>
            <a:r>
              <a:rPr lang="en-US" sz="2100" b="1" dirty="0">
                <a:solidFill>
                  <a:srgbClr val="7030A0"/>
                </a:solidFill>
              </a:rPr>
              <a:t>linearly in performance </a:t>
            </a:r>
            <a:r>
              <a:rPr lang="en-US" sz="2100" b="1" dirty="0"/>
              <a:t>with                                                                     the number of parallel compute units that we add to the system</a:t>
            </a:r>
          </a:p>
        </p:txBody>
      </p:sp>
    </p:spTree>
    <p:custDataLst>
      <p:tags r:id="rId1"/>
    </p:custDataLst>
    <p:extLst>
      <p:ext uri="{BB962C8B-B14F-4D97-AF65-F5344CB8AC3E}">
        <p14:creationId xmlns:p14="http://schemas.microsoft.com/office/powerpoint/2010/main" val="153457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All nanopore sequencing devices">
            <a:extLst>
              <a:ext uri="{FF2B5EF4-FFF2-40B4-BE49-F238E27FC236}">
                <a16:creationId xmlns:a16="http://schemas.microsoft.com/office/drawing/2014/main" id="{65E8F293-F8F2-3949-A3FA-92EF679E8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39" y="1269595"/>
            <a:ext cx="7923722" cy="16535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250207-A49B-48C8-B287-F2C929920EA8}"/>
              </a:ext>
            </a:extLst>
          </p:cNvPr>
          <p:cNvSpPr>
            <a:spLocks noGrp="1"/>
          </p:cNvSpPr>
          <p:nvPr>
            <p:ph type="title"/>
          </p:nvPr>
        </p:nvSpPr>
        <p:spPr/>
        <p:txBody>
          <a:bodyPr>
            <a:normAutofit fontScale="90000"/>
          </a:bodyPr>
          <a:lstStyle/>
          <a:p>
            <a:r>
              <a:rPr lang="en-US" dirty="0"/>
              <a:t>Sequencing Technologies</a:t>
            </a:r>
          </a:p>
        </p:txBody>
      </p:sp>
      <p:sp>
        <p:nvSpPr>
          <p:cNvPr id="4" name="Slide Number Placeholder 3">
            <a:extLst>
              <a:ext uri="{FF2B5EF4-FFF2-40B4-BE49-F238E27FC236}">
                <a16:creationId xmlns:a16="http://schemas.microsoft.com/office/drawing/2014/main" id="{3A7D66C6-BCF1-45AD-BE5F-E6E8900E9940}"/>
              </a:ext>
            </a:extLst>
          </p:cNvPr>
          <p:cNvSpPr>
            <a:spLocks noGrp="1"/>
          </p:cNvSpPr>
          <p:nvPr>
            <p:ph type="sldNum" sz="quarter" idx="10"/>
          </p:nvPr>
        </p:nvSpPr>
        <p:spPr/>
        <p:txBody>
          <a:bodyPr/>
          <a:lstStyle/>
          <a:p>
            <a:fld id="{BE67019E-6B59-9444-A8F8-0CFAB6B6981D}" type="slidenum">
              <a:rPr lang="en-US" smtClean="0"/>
              <a:pPr/>
              <a:t>4</a:t>
            </a:fld>
            <a:endParaRPr lang="en-US" dirty="0"/>
          </a:p>
        </p:txBody>
      </p:sp>
      <p:sp>
        <p:nvSpPr>
          <p:cNvPr id="42" name="Content Placeholder 2">
            <a:extLst>
              <a:ext uri="{FF2B5EF4-FFF2-40B4-BE49-F238E27FC236}">
                <a16:creationId xmlns:a16="http://schemas.microsoft.com/office/drawing/2014/main" id="{66B2D06E-05B3-0548-970D-25ED2FA211D3}"/>
              </a:ext>
            </a:extLst>
          </p:cNvPr>
          <p:cNvSpPr>
            <a:spLocks noGrp="1"/>
          </p:cNvSpPr>
          <p:nvPr>
            <p:ph idx="1"/>
          </p:nvPr>
        </p:nvSpPr>
        <p:spPr>
          <a:xfrm>
            <a:off x="330926" y="5484539"/>
            <a:ext cx="8410073" cy="883153"/>
          </a:xfrm>
          <a:prstGeom prst="roundRect">
            <a:avLst>
              <a:gd name="adj" fmla="val 5860"/>
            </a:avLst>
          </a:prstGeom>
          <a:solidFill>
            <a:schemeClr val="bg1">
              <a:lumMod val="85000"/>
            </a:schemeClr>
          </a:solidFill>
        </p:spPr>
        <p:txBody>
          <a:bodyPr anchor="ctr" anchorCtr="0">
            <a:noAutofit/>
          </a:bodyPr>
          <a:lstStyle/>
          <a:p>
            <a:pPr marL="0" indent="0" algn="ctr">
              <a:lnSpc>
                <a:spcPct val="110000"/>
              </a:lnSpc>
              <a:spcBef>
                <a:spcPts val="1800"/>
              </a:spcBef>
              <a:spcAft>
                <a:spcPts val="0"/>
              </a:spcAft>
              <a:buNone/>
            </a:pPr>
            <a:r>
              <a:rPr lang="en-US" b="1" i="1" dirty="0">
                <a:solidFill>
                  <a:schemeClr val="tx1"/>
                </a:solidFill>
              </a:rPr>
              <a:t>Short reads: </a:t>
            </a:r>
            <a:r>
              <a:rPr lang="en-US" b="1" dirty="0">
                <a:solidFill>
                  <a:srgbClr val="C00000"/>
                </a:solidFill>
              </a:rPr>
              <a:t>a few hundred base pairs</a:t>
            </a:r>
            <a:r>
              <a:rPr lang="en-US" b="1" dirty="0">
                <a:solidFill>
                  <a:schemeClr val="tx1"/>
                </a:solidFill>
              </a:rPr>
              <a:t> </a:t>
            </a:r>
            <a:r>
              <a:rPr lang="en-US" dirty="0">
                <a:solidFill>
                  <a:schemeClr val="tx1"/>
                </a:solidFill>
              </a:rPr>
              <a:t>and</a:t>
            </a:r>
            <a:r>
              <a:rPr lang="en-US" b="1" dirty="0">
                <a:solidFill>
                  <a:schemeClr val="tx1"/>
                </a:solidFill>
              </a:rPr>
              <a:t> </a:t>
            </a:r>
            <a:r>
              <a:rPr lang="en-US" b="1" dirty="0">
                <a:solidFill>
                  <a:srgbClr val="00B050"/>
                </a:solidFill>
              </a:rPr>
              <a:t>error rate of </a:t>
            </a:r>
            <a:r>
              <a:rPr lang="en-US" b="1" dirty="0">
                <a:solidFill>
                  <a:srgbClr val="00B050"/>
                </a:solidFill>
                <a:latin typeface="Calibri" panose="020F0502020204030204" pitchFamily="34" charset="0"/>
              </a:rPr>
              <a:t>∼0.1%</a:t>
            </a:r>
            <a:endParaRPr lang="en-US" b="1" dirty="0">
              <a:solidFill>
                <a:schemeClr val="tx1"/>
              </a:solidFill>
            </a:endParaRPr>
          </a:p>
          <a:p>
            <a:pPr marL="503238" lvl="1" indent="0">
              <a:lnSpc>
                <a:spcPct val="120000"/>
              </a:lnSpc>
              <a:spcBef>
                <a:spcPts val="0"/>
              </a:spcBef>
              <a:spcAft>
                <a:spcPts val="0"/>
              </a:spcAft>
              <a:buNone/>
            </a:pPr>
            <a:r>
              <a:rPr lang="en-US" sz="2000" b="1" i="1" dirty="0">
                <a:solidFill>
                  <a:schemeClr val="tx1"/>
                </a:solidFill>
              </a:rPr>
              <a:t>Long reads: </a:t>
            </a:r>
            <a:r>
              <a:rPr lang="en-US" sz="2000" b="1" dirty="0">
                <a:solidFill>
                  <a:srgbClr val="00B050"/>
                </a:solidFill>
              </a:rPr>
              <a:t>thousands to millions of base pairs</a:t>
            </a:r>
            <a:r>
              <a:rPr lang="en-US" sz="2000" b="1" dirty="0">
                <a:solidFill>
                  <a:schemeClr val="tx1"/>
                </a:solidFill>
              </a:rPr>
              <a:t> </a:t>
            </a:r>
            <a:r>
              <a:rPr lang="en-US" sz="2000" dirty="0">
                <a:solidFill>
                  <a:schemeClr val="tx1"/>
                </a:solidFill>
              </a:rPr>
              <a:t>and</a:t>
            </a:r>
            <a:r>
              <a:rPr lang="en-US" sz="2000" b="1" dirty="0">
                <a:solidFill>
                  <a:srgbClr val="00B050"/>
                </a:solidFill>
              </a:rPr>
              <a:t> </a:t>
            </a:r>
            <a:r>
              <a:rPr lang="en-US" sz="2000" b="1" dirty="0">
                <a:solidFill>
                  <a:srgbClr val="C00000"/>
                </a:solidFill>
              </a:rPr>
              <a:t>error rate of </a:t>
            </a:r>
            <a:r>
              <a:rPr lang="en-US" sz="2000" b="1" dirty="0">
                <a:solidFill>
                  <a:srgbClr val="C00000"/>
                </a:solidFill>
                <a:latin typeface="Calibri" panose="020F0502020204030204" pitchFamily="34" charset="0"/>
              </a:rPr>
              <a:t>5–10%</a:t>
            </a:r>
            <a:endParaRPr lang="en-US" sz="2000" b="1" i="1" dirty="0">
              <a:solidFill>
                <a:srgbClr val="0070C0"/>
              </a:solidFill>
            </a:endParaRPr>
          </a:p>
        </p:txBody>
      </p:sp>
      <p:pic>
        <p:nvPicPr>
          <p:cNvPr id="11268" name="Picture 4" descr="Instruments">
            <a:extLst>
              <a:ext uri="{FF2B5EF4-FFF2-40B4-BE49-F238E27FC236}">
                <a16:creationId xmlns:a16="http://schemas.microsoft.com/office/drawing/2014/main" id="{CC0851B3-60E2-824A-BE7D-2803E73F9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639" y="3066008"/>
            <a:ext cx="3406397" cy="23163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FAFE62BC-9A6F-8F41-B7E1-C9E3512F874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192405" y="3618274"/>
            <a:ext cx="2019864" cy="1570979"/>
          </a:xfrm>
          <a:prstGeom prst="rect">
            <a:avLst/>
          </a:prstGeom>
        </p:spPr>
      </p:pic>
      <p:pic>
        <p:nvPicPr>
          <p:cNvPr id="46" name="Picture 45">
            <a:extLst>
              <a:ext uri="{FF2B5EF4-FFF2-40B4-BE49-F238E27FC236}">
                <a16:creationId xmlns:a16="http://schemas.microsoft.com/office/drawing/2014/main" id="{07B34340-077E-5C4E-9D5F-96B81D795134}"/>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746027" y="3177149"/>
            <a:ext cx="1393037" cy="2205209"/>
          </a:xfrm>
          <a:prstGeom prst="rect">
            <a:avLst/>
          </a:prstGeom>
        </p:spPr>
      </p:pic>
      <p:sp>
        <p:nvSpPr>
          <p:cNvPr id="47" name="TextBox 46">
            <a:extLst>
              <a:ext uri="{FF2B5EF4-FFF2-40B4-BE49-F238E27FC236}">
                <a16:creationId xmlns:a16="http://schemas.microsoft.com/office/drawing/2014/main" id="{9302C736-B6B5-254B-9174-7488DBE7BDF4}"/>
              </a:ext>
            </a:extLst>
          </p:cNvPr>
          <p:cNvSpPr txBox="1"/>
          <p:nvPr/>
        </p:nvSpPr>
        <p:spPr>
          <a:xfrm>
            <a:off x="6721135" y="1266833"/>
            <a:ext cx="201986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mj-lt"/>
                <a:ea typeface="+mn-ea"/>
                <a:cs typeface="+mn-cs"/>
              </a:rPr>
              <a:t>Oxford Nanopore (ONT)</a:t>
            </a:r>
          </a:p>
        </p:txBody>
      </p:sp>
      <p:sp>
        <p:nvSpPr>
          <p:cNvPr id="48" name="TextBox 47">
            <a:extLst>
              <a:ext uri="{FF2B5EF4-FFF2-40B4-BE49-F238E27FC236}">
                <a16:creationId xmlns:a16="http://schemas.microsoft.com/office/drawing/2014/main" id="{77A7B23A-A5D9-854A-A303-9E1EA3E72B58}"/>
              </a:ext>
            </a:extLst>
          </p:cNvPr>
          <p:cNvSpPr txBox="1"/>
          <p:nvPr/>
        </p:nvSpPr>
        <p:spPr>
          <a:xfrm>
            <a:off x="3081038" y="3207849"/>
            <a:ext cx="13476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mn-cs"/>
              </a:rPr>
              <a:t>PacBio</a:t>
            </a:r>
          </a:p>
        </p:txBody>
      </p:sp>
      <p:sp>
        <p:nvSpPr>
          <p:cNvPr id="49" name="TextBox 48">
            <a:extLst>
              <a:ext uri="{FF2B5EF4-FFF2-40B4-BE49-F238E27FC236}">
                <a16:creationId xmlns:a16="http://schemas.microsoft.com/office/drawing/2014/main" id="{8149AD99-E90D-0946-A26D-1977A470545E}"/>
              </a:ext>
            </a:extLst>
          </p:cNvPr>
          <p:cNvSpPr txBox="1"/>
          <p:nvPr/>
        </p:nvSpPr>
        <p:spPr>
          <a:xfrm>
            <a:off x="5254255" y="3072402"/>
            <a:ext cx="13476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mn-cs"/>
              </a:rPr>
              <a:t>Illumina</a:t>
            </a:r>
          </a:p>
        </p:txBody>
      </p:sp>
    </p:spTree>
    <p:extLst>
      <p:ext uri="{BB962C8B-B14F-4D97-AF65-F5344CB8AC3E}">
        <p14:creationId xmlns:p14="http://schemas.microsoft.com/office/powerpoint/2010/main" val="2669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p" animBg="1"/>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E9A963-8108-2943-BF4E-A6A14A9AD83C}"/>
              </a:ext>
            </a:extLst>
          </p:cNvPr>
          <p:cNvSpPr>
            <a:spLocks noGrp="1"/>
          </p:cNvSpPr>
          <p:nvPr>
            <p:ph type="title"/>
          </p:nvPr>
        </p:nvSpPr>
        <p:spPr>
          <a:xfrm>
            <a:off x="366963" y="257434"/>
            <a:ext cx="8410073" cy="753467"/>
          </a:xfrm>
        </p:spPr>
        <p:txBody>
          <a:bodyPr>
            <a:noAutofit/>
          </a:bodyPr>
          <a:lstStyle/>
          <a:p>
            <a:r>
              <a:rPr lang="en-US" sz="4300" dirty="0"/>
              <a:t>GenASM-DC: Hardware Design</a:t>
            </a:r>
          </a:p>
        </p:txBody>
      </p:sp>
      <p:sp>
        <p:nvSpPr>
          <p:cNvPr id="12" name="Content Placeholder 11">
            <a:extLst>
              <a:ext uri="{FF2B5EF4-FFF2-40B4-BE49-F238E27FC236}">
                <a16:creationId xmlns:a16="http://schemas.microsoft.com/office/drawing/2014/main" id="{633A231E-505C-8549-BF45-E9E2E42E1EC0}"/>
              </a:ext>
            </a:extLst>
          </p:cNvPr>
          <p:cNvSpPr>
            <a:spLocks noGrp="1"/>
          </p:cNvSpPr>
          <p:nvPr>
            <p:ph idx="1"/>
          </p:nvPr>
        </p:nvSpPr>
        <p:spPr>
          <a:xfrm>
            <a:off x="366963" y="1116611"/>
            <a:ext cx="8410073" cy="4467117"/>
          </a:xfrm>
        </p:spPr>
        <p:txBody>
          <a:bodyPr>
            <a:normAutofit/>
          </a:bodyPr>
          <a:lstStyle/>
          <a:p>
            <a:pPr marL="520700" indent="-342900">
              <a:lnSpc>
                <a:spcPct val="100000"/>
              </a:lnSpc>
              <a:spcBef>
                <a:spcPts val="0"/>
              </a:spcBef>
              <a:spcAft>
                <a:spcPts val="0"/>
              </a:spcAft>
            </a:pPr>
            <a:r>
              <a:rPr lang="en-US" b="1" dirty="0">
                <a:solidFill>
                  <a:schemeClr val="tx1"/>
                </a:solidFill>
              </a:rPr>
              <a:t>Linear cyclic systolic array-</a:t>
            </a:r>
            <a:r>
              <a:rPr lang="en-US" dirty="0">
                <a:solidFill>
                  <a:schemeClr val="tx1"/>
                </a:solidFill>
              </a:rPr>
              <a:t>based accelerator</a:t>
            </a:r>
          </a:p>
          <a:p>
            <a:pPr marL="784225" lvl="1" indent="-246063">
              <a:lnSpc>
                <a:spcPct val="100000"/>
              </a:lnSpc>
              <a:spcBef>
                <a:spcPts val="400"/>
              </a:spcBef>
              <a:spcAft>
                <a:spcPts val="0"/>
              </a:spcAft>
            </a:pPr>
            <a:r>
              <a:rPr lang="en-US" sz="2000" dirty="0">
                <a:solidFill>
                  <a:schemeClr val="tx1"/>
                </a:solidFill>
              </a:rPr>
              <a:t>Designed to </a:t>
            </a:r>
            <a:r>
              <a:rPr lang="en-US" sz="2000" dirty="0">
                <a:solidFill>
                  <a:srgbClr val="00B050"/>
                </a:solidFill>
              </a:rPr>
              <a:t>maximize parallelism </a:t>
            </a:r>
            <a:r>
              <a:rPr lang="en-US" sz="2000" dirty="0">
                <a:solidFill>
                  <a:schemeClr val="tx1"/>
                </a:solidFill>
              </a:rPr>
              <a:t>and </a:t>
            </a:r>
            <a:r>
              <a:rPr lang="en-US" sz="2000" dirty="0">
                <a:solidFill>
                  <a:srgbClr val="FE6200"/>
                </a:solidFill>
              </a:rPr>
              <a:t>minimize memory bandwidth and</a:t>
            </a:r>
            <a:r>
              <a:rPr lang="en-US" sz="2000" dirty="0"/>
              <a:t> </a:t>
            </a:r>
            <a:r>
              <a:rPr lang="en-US" sz="2000" dirty="0">
                <a:solidFill>
                  <a:srgbClr val="FE6200"/>
                </a:solidFill>
              </a:rPr>
              <a:t>memory footprint</a:t>
            </a:r>
          </a:p>
          <a:p>
            <a:pPr marL="520700" indent="-342900">
              <a:lnSpc>
                <a:spcPct val="100000"/>
              </a:lnSpc>
              <a:spcBef>
                <a:spcPts val="600"/>
              </a:spcBef>
              <a:spcAft>
                <a:spcPts val="0"/>
              </a:spcAft>
            </a:pPr>
            <a:endParaRPr lang="en-US" b="1" dirty="0"/>
          </a:p>
          <a:p>
            <a:endParaRPr lang="en-US" dirty="0"/>
          </a:p>
          <a:p>
            <a:endParaRPr lang="en-US" dirty="0"/>
          </a:p>
        </p:txBody>
      </p:sp>
      <p:sp>
        <p:nvSpPr>
          <p:cNvPr id="3" name="Slide Number Placeholder 2">
            <a:extLst>
              <a:ext uri="{FF2B5EF4-FFF2-40B4-BE49-F238E27FC236}">
                <a16:creationId xmlns:a16="http://schemas.microsoft.com/office/drawing/2014/main" id="{0DF195B6-6931-0D48-A63D-5C8C781B120B}"/>
              </a:ext>
            </a:extLst>
          </p:cNvPr>
          <p:cNvSpPr>
            <a:spLocks noGrp="1"/>
          </p:cNvSpPr>
          <p:nvPr>
            <p:ph type="sldNum" sz="quarter" idx="10"/>
          </p:nvPr>
        </p:nvSpPr>
        <p:spPr/>
        <p:txBody>
          <a:bodyPr/>
          <a:lstStyle/>
          <a:p>
            <a:fld id="{BE67019E-6B59-9444-A8F8-0CFAB6B6981D}" type="slidenum">
              <a:rPr lang="en-US" smtClean="0"/>
              <a:pPr/>
              <a:t>40</a:t>
            </a:fld>
            <a:endParaRPr lang="en-US" dirty="0"/>
          </a:p>
        </p:txBody>
      </p:sp>
      <p:sp>
        <p:nvSpPr>
          <p:cNvPr id="130" name="TextBox 129">
            <a:extLst>
              <a:ext uri="{FF2B5EF4-FFF2-40B4-BE49-F238E27FC236}">
                <a16:creationId xmlns:a16="http://schemas.microsoft.com/office/drawing/2014/main" id="{7B9C2CB9-78A4-C841-AB56-0303FB4DD3C0}"/>
              </a:ext>
            </a:extLst>
          </p:cNvPr>
          <p:cNvSpPr txBox="1"/>
          <p:nvPr/>
        </p:nvSpPr>
        <p:spPr>
          <a:xfrm>
            <a:off x="5449738" y="4240245"/>
            <a:ext cx="3058383" cy="323165"/>
          </a:xfrm>
          <a:prstGeom prst="rect">
            <a:avLst/>
          </a:prstGeom>
          <a:noFill/>
        </p:spPr>
        <p:txBody>
          <a:bodyPr wrap="square" rtlCol="0">
            <a:spAutoFit/>
          </a:bodyPr>
          <a:lstStyle/>
          <a:p>
            <a:pPr algn="r"/>
            <a:r>
              <a:rPr lang="en-US" sz="1500" b="1" dirty="0">
                <a:latin typeface="Corbel" panose="020B0503020204020204" pitchFamily="34" charset="0"/>
              </a:rPr>
              <a:t>Processing Block (PB)</a:t>
            </a:r>
          </a:p>
        </p:txBody>
      </p:sp>
      <p:sp>
        <p:nvSpPr>
          <p:cNvPr id="131" name="TextBox 130">
            <a:extLst>
              <a:ext uri="{FF2B5EF4-FFF2-40B4-BE49-F238E27FC236}">
                <a16:creationId xmlns:a16="http://schemas.microsoft.com/office/drawing/2014/main" id="{029C2511-A4D1-834E-8FE0-F9C4E2BF1F80}"/>
              </a:ext>
            </a:extLst>
          </p:cNvPr>
          <p:cNvSpPr txBox="1"/>
          <p:nvPr/>
        </p:nvSpPr>
        <p:spPr>
          <a:xfrm>
            <a:off x="3558395" y="6143354"/>
            <a:ext cx="1988653" cy="350099"/>
          </a:xfrm>
          <a:prstGeom prst="rect">
            <a:avLst/>
          </a:prstGeom>
          <a:noFill/>
        </p:spPr>
        <p:txBody>
          <a:bodyPr wrap="square" rtlCol="0">
            <a:spAutoFit/>
          </a:bodyPr>
          <a:lstStyle/>
          <a:p>
            <a:pPr algn="ctr"/>
            <a:r>
              <a:rPr lang="en-US" sz="1500" b="1" dirty="0">
                <a:latin typeface="Corbel" panose="020B0503020204020204" pitchFamily="34" charset="0"/>
              </a:rPr>
              <a:t>Processing Core (PC)</a:t>
            </a:r>
          </a:p>
        </p:txBody>
      </p:sp>
      <p:pic>
        <p:nvPicPr>
          <p:cNvPr id="35" name="Picture 34">
            <a:extLst>
              <a:ext uri="{FF2B5EF4-FFF2-40B4-BE49-F238E27FC236}">
                <a16:creationId xmlns:a16="http://schemas.microsoft.com/office/drawing/2014/main" id="{77453367-17DF-8442-A57E-B0014010A9CE}"/>
              </a:ext>
            </a:extLst>
          </p:cNvPr>
          <p:cNvPicPr>
            <a:picLocks noChangeAspect="1"/>
          </p:cNvPicPr>
          <p:nvPr/>
        </p:nvPicPr>
        <p:blipFill>
          <a:blip r:embed="rId4"/>
          <a:stretch>
            <a:fillRect/>
          </a:stretch>
        </p:blipFill>
        <p:spPr>
          <a:xfrm>
            <a:off x="3157654" y="4951007"/>
            <a:ext cx="2828689" cy="1188525"/>
          </a:xfrm>
          <a:prstGeom prst="rect">
            <a:avLst/>
          </a:prstGeom>
        </p:spPr>
      </p:pic>
      <p:pic>
        <p:nvPicPr>
          <p:cNvPr id="8" name="Picture 7">
            <a:extLst>
              <a:ext uri="{FF2B5EF4-FFF2-40B4-BE49-F238E27FC236}">
                <a16:creationId xmlns:a16="http://schemas.microsoft.com/office/drawing/2014/main" id="{98482649-2984-1F48-B85E-6C80293D298E}"/>
              </a:ext>
            </a:extLst>
          </p:cNvPr>
          <p:cNvPicPr>
            <a:picLocks noChangeAspect="1"/>
          </p:cNvPicPr>
          <p:nvPr/>
        </p:nvPicPr>
        <p:blipFill>
          <a:blip r:embed="rId5"/>
          <a:stretch>
            <a:fillRect/>
          </a:stretch>
        </p:blipFill>
        <p:spPr>
          <a:xfrm>
            <a:off x="1281821" y="2806510"/>
            <a:ext cx="7226300" cy="1397000"/>
          </a:xfrm>
          <a:prstGeom prst="rect">
            <a:avLst/>
          </a:prstGeom>
        </p:spPr>
      </p:pic>
      <p:pic>
        <p:nvPicPr>
          <p:cNvPr id="36" name="Picture 35">
            <a:extLst>
              <a:ext uri="{FF2B5EF4-FFF2-40B4-BE49-F238E27FC236}">
                <a16:creationId xmlns:a16="http://schemas.microsoft.com/office/drawing/2014/main" id="{644AF721-EC20-A544-B9F1-0E84E13EC5E8}"/>
              </a:ext>
            </a:extLst>
          </p:cNvPr>
          <p:cNvPicPr>
            <a:picLocks noChangeAspect="1"/>
          </p:cNvPicPr>
          <p:nvPr/>
        </p:nvPicPr>
        <p:blipFill>
          <a:blip r:embed="rId6"/>
          <a:stretch>
            <a:fillRect/>
          </a:stretch>
        </p:blipFill>
        <p:spPr>
          <a:xfrm>
            <a:off x="3981222" y="3006722"/>
            <a:ext cx="1143000" cy="1092200"/>
          </a:xfrm>
          <a:prstGeom prst="rect">
            <a:avLst/>
          </a:prstGeom>
        </p:spPr>
      </p:pic>
      <p:cxnSp>
        <p:nvCxnSpPr>
          <p:cNvPr id="38" name="Straight Connector 37">
            <a:extLst>
              <a:ext uri="{FF2B5EF4-FFF2-40B4-BE49-F238E27FC236}">
                <a16:creationId xmlns:a16="http://schemas.microsoft.com/office/drawing/2014/main" id="{58C7AE05-2F8C-6C44-9AD3-F12DE78EDF4C}"/>
              </a:ext>
            </a:extLst>
          </p:cNvPr>
          <p:cNvCxnSpPr>
            <a:cxnSpLocks/>
          </p:cNvCxnSpPr>
          <p:nvPr/>
        </p:nvCxnSpPr>
        <p:spPr>
          <a:xfrm flipH="1">
            <a:off x="3863163" y="3554539"/>
            <a:ext cx="590304" cy="1407321"/>
          </a:xfrm>
          <a:prstGeom prst="line">
            <a:avLst/>
          </a:prstGeom>
          <a:ln>
            <a:solidFill>
              <a:srgbClr val="324D1F"/>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144FF9-C847-844D-A5ED-CB47F19C1FBA}"/>
              </a:ext>
            </a:extLst>
          </p:cNvPr>
          <p:cNvCxnSpPr>
            <a:cxnSpLocks/>
          </p:cNvCxnSpPr>
          <p:nvPr/>
        </p:nvCxnSpPr>
        <p:spPr>
          <a:xfrm>
            <a:off x="4662311" y="3565828"/>
            <a:ext cx="505112" cy="1403121"/>
          </a:xfrm>
          <a:prstGeom prst="line">
            <a:avLst/>
          </a:prstGeom>
          <a:ln>
            <a:solidFill>
              <a:srgbClr val="324D1F"/>
            </a:solidFill>
            <a:prstDash val="sysDot"/>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F10A6624-E7EF-5C41-9E8C-EE7563115FC9}"/>
              </a:ext>
            </a:extLst>
          </p:cNvPr>
          <p:cNvPicPr>
            <a:picLocks noChangeAspect="1"/>
          </p:cNvPicPr>
          <p:nvPr/>
        </p:nvPicPr>
        <p:blipFill>
          <a:blip r:embed="rId7"/>
          <a:stretch>
            <a:fillRect/>
          </a:stretch>
        </p:blipFill>
        <p:spPr>
          <a:xfrm>
            <a:off x="472478" y="2806510"/>
            <a:ext cx="1549400" cy="1397000"/>
          </a:xfrm>
          <a:prstGeom prst="rect">
            <a:avLst/>
          </a:prstGeom>
        </p:spPr>
      </p:pic>
      <p:pic>
        <p:nvPicPr>
          <p:cNvPr id="54" name="Picture 53">
            <a:extLst>
              <a:ext uri="{FF2B5EF4-FFF2-40B4-BE49-F238E27FC236}">
                <a16:creationId xmlns:a16="http://schemas.microsoft.com/office/drawing/2014/main" id="{4DB16E6A-8930-6141-A702-23B833211FBE}"/>
              </a:ext>
            </a:extLst>
          </p:cNvPr>
          <p:cNvPicPr>
            <a:picLocks noChangeAspect="1"/>
          </p:cNvPicPr>
          <p:nvPr/>
        </p:nvPicPr>
        <p:blipFill>
          <a:blip r:embed="rId8"/>
          <a:stretch>
            <a:fillRect/>
          </a:stretch>
        </p:blipFill>
        <p:spPr>
          <a:xfrm>
            <a:off x="2501601" y="2157386"/>
            <a:ext cx="5689600" cy="1117600"/>
          </a:xfrm>
          <a:prstGeom prst="rect">
            <a:avLst/>
          </a:prstGeom>
        </p:spPr>
      </p:pic>
    </p:spTree>
    <p:custDataLst>
      <p:tags r:id="rId1"/>
    </p:custDataLst>
    <p:extLst>
      <p:ext uri="{BB962C8B-B14F-4D97-AF65-F5344CB8AC3E}">
        <p14:creationId xmlns:p14="http://schemas.microsoft.com/office/powerpoint/2010/main" val="393983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extBox 758">
            <a:extLst>
              <a:ext uri="{FF2B5EF4-FFF2-40B4-BE49-F238E27FC236}">
                <a16:creationId xmlns:a16="http://schemas.microsoft.com/office/drawing/2014/main" id="{7EE613AD-AC3B-9F43-A0AB-F2D30C7C66B8}"/>
              </a:ext>
            </a:extLst>
          </p:cNvPr>
          <p:cNvSpPr txBox="1"/>
          <p:nvPr/>
        </p:nvSpPr>
        <p:spPr>
          <a:xfrm>
            <a:off x="1146019" y="1317535"/>
            <a:ext cx="6844996" cy="2759436"/>
          </a:xfrm>
          <a:prstGeom prst="roundRect">
            <a:avLst>
              <a:gd name="adj" fmla="val 921"/>
            </a:avLst>
          </a:prstGeom>
          <a:solidFill>
            <a:srgbClr val="E9E7FF"/>
          </a:solidFill>
          <a:ln w="19050">
            <a:solidFill>
              <a:schemeClr val="tx1"/>
            </a:solidFill>
            <a:prstDash val="sysDash"/>
          </a:ln>
        </p:spPr>
        <p:txBody>
          <a:bodyPr wrap="square" rtlCol="0" anchor="ctr" anchorCtr="0">
            <a:noAutofit/>
          </a:bodyPr>
          <a:lstStyle>
            <a:defPPr>
              <a:defRPr lang="en-US"/>
            </a:defPPr>
            <a:lvl1pPr algn="ctr">
              <a:defRPr sz="2500" b="1">
                <a:latin typeface="Corbel" panose="020B0503020204020204" pitchFamily="34" charset="0"/>
              </a:defRPr>
            </a:lvl1pPr>
          </a:lstStyle>
          <a:p>
            <a:endParaRPr lang="en-US" sz="1677" dirty="0"/>
          </a:p>
        </p:txBody>
      </p:sp>
      <p:cxnSp>
        <p:nvCxnSpPr>
          <p:cNvPr id="761" name="Elbow Connector 760">
            <a:extLst>
              <a:ext uri="{FF2B5EF4-FFF2-40B4-BE49-F238E27FC236}">
                <a16:creationId xmlns:a16="http://schemas.microsoft.com/office/drawing/2014/main" id="{ACF2C94D-0B72-C44A-A47E-33DE55BE4A91}"/>
              </a:ext>
            </a:extLst>
          </p:cNvPr>
          <p:cNvCxnSpPr>
            <a:cxnSpLocks/>
          </p:cNvCxnSpPr>
          <p:nvPr/>
        </p:nvCxnSpPr>
        <p:spPr>
          <a:xfrm rot="5400000">
            <a:off x="2099702" y="3638664"/>
            <a:ext cx="413180" cy="345523"/>
          </a:xfrm>
          <a:prstGeom prst="bentConnector3">
            <a:avLst>
              <a:gd name="adj1" fmla="val 10064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2" name="TextBox 761">
            <a:extLst>
              <a:ext uri="{FF2B5EF4-FFF2-40B4-BE49-F238E27FC236}">
                <a16:creationId xmlns:a16="http://schemas.microsoft.com/office/drawing/2014/main" id="{F9B6713B-A23F-9643-96E1-E52EC854DFAB}"/>
              </a:ext>
            </a:extLst>
          </p:cNvPr>
          <p:cNvSpPr txBox="1"/>
          <p:nvPr/>
        </p:nvSpPr>
        <p:spPr>
          <a:xfrm>
            <a:off x="4581175" y="1931079"/>
            <a:ext cx="1068719" cy="988647"/>
          </a:xfrm>
          <a:prstGeom prst="roundRect">
            <a:avLst>
              <a:gd name="adj" fmla="val 6208"/>
            </a:avLst>
          </a:prstGeom>
          <a:solidFill>
            <a:schemeClr val="bg1"/>
          </a:solidFill>
          <a:ln w="28575">
            <a:solidFill>
              <a:schemeClr val="tx1"/>
            </a:solidFill>
          </a:ln>
        </p:spPr>
        <p:txBody>
          <a:bodyPr wrap="square" lIns="0" rIns="0" rtlCol="0" anchor="ctr" anchorCtr="0">
            <a:noAutofit/>
          </a:bodyPr>
          <a:lstStyle/>
          <a:p>
            <a:pPr algn="ctr"/>
            <a:r>
              <a:rPr lang="en-US" sz="1342" b="1" dirty="0">
                <a:latin typeface="Corbel" panose="020B0503020204020204" pitchFamily="34" charset="0"/>
              </a:rPr>
              <a:t>Bitwise Comparisons</a:t>
            </a:r>
          </a:p>
        </p:txBody>
      </p:sp>
      <p:sp>
        <p:nvSpPr>
          <p:cNvPr id="763" name="TextBox 762">
            <a:extLst>
              <a:ext uri="{FF2B5EF4-FFF2-40B4-BE49-F238E27FC236}">
                <a16:creationId xmlns:a16="http://schemas.microsoft.com/office/drawing/2014/main" id="{3ED69375-E475-7A4D-9F79-B1AC31E2575C}"/>
              </a:ext>
            </a:extLst>
          </p:cNvPr>
          <p:cNvSpPr txBox="1"/>
          <p:nvPr/>
        </p:nvSpPr>
        <p:spPr>
          <a:xfrm>
            <a:off x="6480441" y="1782989"/>
            <a:ext cx="1102435" cy="205305"/>
          </a:xfrm>
          <a:prstGeom prst="roundRect">
            <a:avLst>
              <a:gd name="adj" fmla="val 6043"/>
            </a:avLst>
          </a:prstGeom>
          <a:solidFill>
            <a:schemeClr val="bg1"/>
          </a:solidFill>
          <a:ln w="25400">
            <a:solidFill>
              <a:schemeClr val="tx1"/>
            </a:solidFill>
          </a:ln>
        </p:spPr>
        <p:txBody>
          <a:bodyPr wrap="square" rtlCol="0" anchor="ctr" anchorCtr="0">
            <a:noAutofit/>
          </a:bodyPr>
          <a:lstStyle/>
          <a:p>
            <a:pPr algn="ctr"/>
            <a:r>
              <a:rPr lang="en-US" sz="1207" b="1" dirty="0">
                <a:latin typeface="Corbel" panose="020B0503020204020204" pitchFamily="34" charset="0"/>
              </a:rPr>
              <a:t>  CIGAR string</a:t>
            </a:r>
          </a:p>
        </p:txBody>
      </p:sp>
      <p:sp>
        <p:nvSpPr>
          <p:cNvPr id="764" name="TextBox 763">
            <a:extLst>
              <a:ext uri="{FF2B5EF4-FFF2-40B4-BE49-F238E27FC236}">
                <a16:creationId xmlns:a16="http://schemas.microsoft.com/office/drawing/2014/main" id="{6FAFCACC-640A-0A49-A7A5-CA2A150CC446}"/>
              </a:ext>
            </a:extLst>
          </p:cNvPr>
          <p:cNvSpPr txBox="1"/>
          <p:nvPr/>
        </p:nvSpPr>
        <p:spPr>
          <a:xfrm>
            <a:off x="4582889" y="1519004"/>
            <a:ext cx="1044000" cy="239622"/>
          </a:xfrm>
          <a:prstGeom prst="roundRect">
            <a:avLst>
              <a:gd name="adj" fmla="val 16667"/>
            </a:avLst>
          </a:prstGeom>
          <a:solidFill>
            <a:schemeClr val="bg1"/>
          </a:solidFill>
          <a:ln w="25400">
            <a:solidFill>
              <a:schemeClr val="tx1"/>
            </a:solidFill>
          </a:ln>
        </p:spPr>
        <p:txBody>
          <a:bodyPr wrap="square" rtlCol="0" anchor="ctr" anchorCtr="0">
            <a:noAutofit/>
          </a:bodyPr>
          <a:lstStyle/>
          <a:p>
            <a:pPr algn="ctr"/>
            <a:r>
              <a:rPr lang="en-US" sz="1207" b="1" dirty="0">
                <a:latin typeface="Corbel" panose="020B0503020204020204" pitchFamily="34" charset="0"/>
              </a:rPr>
              <a:t>  Last CIGAR</a:t>
            </a:r>
          </a:p>
        </p:txBody>
      </p:sp>
      <p:cxnSp>
        <p:nvCxnSpPr>
          <p:cNvPr id="765" name="Straight Connector 764">
            <a:extLst>
              <a:ext uri="{FF2B5EF4-FFF2-40B4-BE49-F238E27FC236}">
                <a16:creationId xmlns:a16="http://schemas.microsoft.com/office/drawing/2014/main" id="{E102E5B6-26C4-C342-BE46-A3FA059D0E09}"/>
              </a:ext>
            </a:extLst>
          </p:cNvPr>
          <p:cNvCxnSpPr>
            <a:cxnSpLocks/>
          </p:cNvCxnSpPr>
          <p:nvPr/>
        </p:nvCxnSpPr>
        <p:spPr>
          <a:xfrm flipH="1">
            <a:off x="2369090" y="2426836"/>
            <a:ext cx="648961" cy="0"/>
          </a:xfrm>
          <a:prstGeom prst="line">
            <a:avLst/>
          </a:prstGeom>
          <a:noFill/>
          <a:ln w="38100" cap="flat" cmpd="sng" algn="ctr">
            <a:solidFill>
              <a:schemeClr val="tx1"/>
            </a:solidFill>
            <a:prstDash val="solid"/>
            <a:miter lim="800000"/>
          </a:ln>
          <a:effectLst/>
        </p:spPr>
      </p:cxnSp>
      <p:cxnSp>
        <p:nvCxnSpPr>
          <p:cNvPr id="766" name="Straight Connector 765">
            <a:extLst>
              <a:ext uri="{FF2B5EF4-FFF2-40B4-BE49-F238E27FC236}">
                <a16:creationId xmlns:a16="http://schemas.microsoft.com/office/drawing/2014/main" id="{55103B4C-ACA8-9843-A9B4-99D12142074F}"/>
              </a:ext>
            </a:extLst>
          </p:cNvPr>
          <p:cNvCxnSpPr>
            <a:cxnSpLocks/>
          </p:cNvCxnSpPr>
          <p:nvPr/>
        </p:nvCxnSpPr>
        <p:spPr>
          <a:xfrm flipV="1">
            <a:off x="3022011" y="2009160"/>
            <a:ext cx="0" cy="813058"/>
          </a:xfrm>
          <a:prstGeom prst="line">
            <a:avLst/>
          </a:prstGeom>
          <a:noFill/>
          <a:ln w="38100" cap="flat" cmpd="sng" algn="ctr">
            <a:solidFill>
              <a:schemeClr val="tx1"/>
            </a:solidFill>
            <a:prstDash val="solid"/>
            <a:miter lim="800000"/>
          </a:ln>
          <a:effectLst/>
        </p:spPr>
      </p:cxnSp>
      <p:cxnSp>
        <p:nvCxnSpPr>
          <p:cNvPr id="767" name="Straight Arrow Connector 766">
            <a:extLst>
              <a:ext uri="{FF2B5EF4-FFF2-40B4-BE49-F238E27FC236}">
                <a16:creationId xmlns:a16="http://schemas.microsoft.com/office/drawing/2014/main" id="{15B78698-2BB0-B94A-8CF0-5AE4CDDF910A}"/>
              </a:ext>
            </a:extLst>
          </p:cNvPr>
          <p:cNvCxnSpPr>
            <a:cxnSpLocks/>
          </p:cNvCxnSpPr>
          <p:nvPr/>
        </p:nvCxnSpPr>
        <p:spPr>
          <a:xfrm>
            <a:off x="3018050" y="2012147"/>
            <a:ext cx="1548920" cy="0"/>
          </a:xfrm>
          <a:prstGeom prst="straightConnector1">
            <a:avLst/>
          </a:prstGeom>
          <a:noFill/>
          <a:ln w="28575" cap="flat" cmpd="sng" algn="ctr">
            <a:solidFill>
              <a:schemeClr val="tx1"/>
            </a:solidFill>
            <a:prstDash val="solid"/>
            <a:miter lim="800000"/>
            <a:tailEnd type="triangle"/>
          </a:ln>
          <a:effectLst/>
        </p:spPr>
      </p:cxnSp>
      <p:cxnSp>
        <p:nvCxnSpPr>
          <p:cNvPr id="768" name="Straight Arrow Connector 767">
            <a:extLst>
              <a:ext uri="{FF2B5EF4-FFF2-40B4-BE49-F238E27FC236}">
                <a16:creationId xmlns:a16="http://schemas.microsoft.com/office/drawing/2014/main" id="{D26BC35A-7B0D-344F-8429-D646ED2BF224}"/>
              </a:ext>
            </a:extLst>
          </p:cNvPr>
          <p:cNvCxnSpPr>
            <a:cxnSpLocks/>
          </p:cNvCxnSpPr>
          <p:nvPr/>
        </p:nvCxnSpPr>
        <p:spPr>
          <a:xfrm>
            <a:off x="3018051" y="2819553"/>
            <a:ext cx="1546983" cy="0"/>
          </a:xfrm>
          <a:prstGeom prst="straightConnector1">
            <a:avLst/>
          </a:prstGeom>
          <a:noFill/>
          <a:ln w="28575" cap="flat" cmpd="sng" algn="ctr">
            <a:solidFill>
              <a:schemeClr val="tx1"/>
            </a:solidFill>
            <a:prstDash val="solid"/>
            <a:miter lim="800000"/>
            <a:tailEnd type="triangle"/>
          </a:ln>
          <a:effectLst/>
        </p:spPr>
      </p:cxnSp>
      <p:cxnSp>
        <p:nvCxnSpPr>
          <p:cNvPr id="769" name="Straight Arrow Connector 768">
            <a:extLst>
              <a:ext uri="{FF2B5EF4-FFF2-40B4-BE49-F238E27FC236}">
                <a16:creationId xmlns:a16="http://schemas.microsoft.com/office/drawing/2014/main" id="{AFD58206-A782-344F-8A2A-B3A0F89ABD60}"/>
              </a:ext>
            </a:extLst>
          </p:cNvPr>
          <p:cNvCxnSpPr>
            <a:cxnSpLocks/>
          </p:cNvCxnSpPr>
          <p:nvPr/>
        </p:nvCxnSpPr>
        <p:spPr>
          <a:xfrm>
            <a:off x="3018051" y="2556099"/>
            <a:ext cx="1546983" cy="0"/>
          </a:xfrm>
          <a:prstGeom prst="straightConnector1">
            <a:avLst/>
          </a:prstGeom>
          <a:noFill/>
          <a:ln w="28575" cap="flat" cmpd="sng" algn="ctr">
            <a:solidFill>
              <a:schemeClr val="tx1"/>
            </a:solidFill>
            <a:prstDash val="solid"/>
            <a:miter lim="800000"/>
            <a:tailEnd type="triangle"/>
          </a:ln>
          <a:effectLst/>
        </p:spPr>
      </p:cxnSp>
      <p:sp>
        <p:nvSpPr>
          <p:cNvPr id="770" name="Rounded Rectangle 769">
            <a:extLst>
              <a:ext uri="{FF2B5EF4-FFF2-40B4-BE49-F238E27FC236}">
                <a16:creationId xmlns:a16="http://schemas.microsoft.com/office/drawing/2014/main" id="{13393BC9-63DA-044A-869A-BC78A655D8F0}"/>
              </a:ext>
            </a:extLst>
          </p:cNvPr>
          <p:cNvSpPr/>
          <p:nvPr/>
        </p:nvSpPr>
        <p:spPr>
          <a:xfrm>
            <a:off x="3850385" y="2716037"/>
            <a:ext cx="255659" cy="163645"/>
          </a:xfrm>
          <a:prstGeom prst="roundRect">
            <a:avLst>
              <a:gd name="adj" fmla="val 13618"/>
            </a:avLst>
          </a:prstGeom>
          <a:solidFill>
            <a:schemeClr val="accent3">
              <a:lumMod val="20000"/>
              <a:lumOff val="80000"/>
            </a:schemeClr>
          </a:solidFill>
          <a:ln w="19050" cap="flat" cmpd="sng" algn="ctr">
            <a:solidFill>
              <a:schemeClr val="tx1"/>
            </a:solidFill>
            <a:prstDash val="solid"/>
            <a:miter lim="800000"/>
          </a:ln>
          <a:effectLst/>
        </p:spPr>
        <p:txBody>
          <a:bodyPr lIns="24163" tIns="24163" rIns="24163" bIns="24163" rtlCol="0" anchor="ctr"/>
          <a:lstStyle/>
          <a:p>
            <a:pPr algn="ctr" defTabSz="613688">
              <a:defRPr/>
            </a:pPr>
            <a:r>
              <a:rPr lang="en-US" sz="1342" b="1" kern="0" dirty="0">
                <a:latin typeface="Corbel" panose="020B0503020204020204" pitchFamily="34" charset="0"/>
              </a:rPr>
              <a:t>&lt;&lt;</a:t>
            </a:r>
          </a:p>
        </p:txBody>
      </p:sp>
      <p:sp>
        <p:nvSpPr>
          <p:cNvPr id="771" name="TextBox 770">
            <a:extLst>
              <a:ext uri="{FF2B5EF4-FFF2-40B4-BE49-F238E27FC236}">
                <a16:creationId xmlns:a16="http://schemas.microsoft.com/office/drawing/2014/main" id="{C869B5FE-BFF2-5944-8201-2F0B341E9D49}"/>
              </a:ext>
            </a:extLst>
          </p:cNvPr>
          <p:cNvSpPr txBox="1"/>
          <p:nvPr/>
        </p:nvSpPr>
        <p:spPr>
          <a:xfrm>
            <a:off x="3777229" y="1774928"/>
            <a:ext cx="771442" cy="298864"/>
          </a:xfrm>
          <a:prstGeom prst="rect">
            <a:avLst/>
          </a:prstGeom>
          <a:noFill/>
          <a:ln w="38100">
            <a:noFill/>
          </a:ln>
        </p:spPr>
        <p:txBody>
          <a:bodyPr wrap="square" rtlCol="0">
            <a:spAutoFit/>
          </a:bodyPr>
          <a:lstStyle/>
          <a:p>
            <a:pPr algn="r"/>
            <a:r>
              <a:rPr lang="en-US" sz="1342" b="1" i="1" dirty="0">
                <a:latin typeface="Corbel" panose="020B0503020204020204" pitchFamily="34" charset="0"/>
              </a:rPr>
              <a:t>match</a:t>
            </a:r>
          </a:p>
        </p:txBody>
      </p:sp>
      <p:cxnSp>
        <p:nvCxnSpPr>
          <p:cNvPr id="772" name="Straight Arrow Connector 771">
            <a:extLst>
              <a:ext uri="{FF2B5EF4-FFF2-40B4-BE49-F238E27FC236}">
                <a16:creationId xmlns:a16="http://schemas.microsoft.com/office/drawing/2014/main" id="{5F78075F-8ADE-FD4C-A0A6-8F247DCC962B}"/>
              </a:ext>
            </a:extLst>
          </p:cNvPr>
          <p:cNvCxnSpPr>
            <a:cxnSpLocks/>
          </p:cNvCxnSpPr>
          <p:nvPr/>
        </p:nvCxnSpPr>
        <p:spPr>
          <a:xfrm>
            <a:off x="5041208" y="1763360"/>
            <a:ext cx="0" cy="158187"/>
          </a:xfrm>
          <a:prstGeom prst="straightConnector1">
            <a:avLst/>
          </a:prstGeom>
          <a:noFill/>
          <a:ln w="12700" cap="flat" cmpd="sng" algn="ctr">
            <a:solidFill>
              <a:schemeClr val="tx1"/>
            </a:solidFill>
            <a:prstDash val="solid"/>
            <a:miter lim="800000"/>
            <a:tailEnd type="triangle"/>
          </a:ln>
          <a:effectLst/>
        </p:spPr>
      </p:cxnSp>
      <p:cxnSp>
        <p:nvCxnSpPr>
          <p:cNvPr id="773" name="Straight Arrow Connector 772">
            <a:extLst>
              <a:ext uri="{FF2B5EF4-FFF2-40B4-BE49-F238E27FC236}">
                <a16:creationId xmlns:a16="http://schemas.microsoft.com/office/drawing/2014/main" id="{72EA8FC8-B5CE-DD41-9C85-38A8A4F386EE}"/>
              </a:ext>
            </a:extLst>
          </p:cNvPr>
          <p:cNvCxnSpPr>
            <a:cxnSpLocks/>
          </p:cNvCxnSpPr>
          <p:nvPr/>
        </p:nvCxnSpPr>
        <p:spPr>
          <a:xfrm flipH="1" flipV="1">
            <a:off x="5134455" y="1763359"/>
            <a:ext cx="155" cy="160188"/>
          </a:xfrm>
          <a:prstGeom prst="straightConnector1">
            <a:avLst/>
          </a:prstGeom>
          <a:noFill/>
          <a:ln w="12700" cap="flat" cmpd="sng" algn="ctr">
            <a:solidFill>
              <a:schemeClr val="tx1"/>
            </a:solidFill>
            <a:prstDash val="solid"/>
            <a:miter lim="800000"/>
            <a:tailEnd type="triangle"/>
          </a:ln>
          <a:effectLst/>
        </p:spPr>
      </p:cxnSp>
      <p:sp>
        <p:nvSpPr>
          <p:cNvPr id="774" name="TextBox 773">
            <a:extLst>
              <a:ext uri="{FF2B5EF4-FFF2-40B4-BE49-F238E27FC236}">
                <a16:creationId xmlns:a16="http://schemas.microsoft.com/office/drawing/2014/main" id="{89146582-E0FF-7146-9C12-34DAC441EADA}"/>
              </a:ext>
            </a:extLst>
          </p:cNvPr>
          <p:cNvSpPr txBox="1"/>
          <p:nvPr/>
        </p:nvSpPr>
        <p:spPr>
          <a:xfrm>
            <a:off x="5578432" y="2162081"/>
            <a:ext cx="683064" cy="505395"/>
          </a:xfrm>
          <a:prstGeom prst="rect">
            <a:avLst/>
          </a:prstGeom>
          <a:noFill/>
          <a:ln>
            <a:noFill/>
          </a:ln>
        </p:spPr>
        <p:txBody>
          <a:bodyPr wrap="square" rtlCol="0">
            <a:spAutoFit/>
          </a:bodyPr>
          <a:lstStyle/>
          <a:p>
            <a:pPr algn="r"/>
            <a:r>
              <a:rPr lang="en-US" sz="1342" b="1" i="1" dirty="0">
                <a:latin typeface="Corbel" panose="020B0503020204020204" pitchFamily="34" charset="0"/>
              </a:rPr>
              <a:t>CIGAR</a:t>
            </a:r>
          </a:p>
          <a:p>
            <a:pPr algn="ctr"/>
            <a:r>
              <a:rPr lang="en-US" sz="1342" b="1" i="1" dirty="0">
                <a:latin typeface="Corbel" panose="020B0503020204020204" pitchFamily="34" charset="0"/>
              </a:rPr>
              <a:t>out</a:t>
            </a:r>
          </a:p>
        </p:txBody>
      </p:sp>
      <p:cxnSp>
        <p:nvCxnSpPr>
          <p:cNvPr id="775" name="Straight Arrow Connector 774">
            <a:extLst>
              <a:ext uri="{FF2B5EF4-FFF2-40B4-BE49-F238E27FC236}">
                <a16:creationId xmlns:a16="http://schemas.microsoft.com/office/drawing/2014/main" id="{A61581F4-CFBD-564F-8387-EC82DCE942B7}"/>
              </a:ext>
            </a:extLst>
          </p:cNvPr>
          <p:cNvCxnSpPr>
            <a:cxnSpLocks/>
          </p:cNvCxnSpPr>
          <p:nvPr/>
        </p:nvCxnSpPr>
        <p:spPr>
          <a:xfrm>
            <a:off x="6231122" y="2881025"/>
            <a:ext cx="265788" cy="0"/>
          </a:xfrm>
          <a:prstGeom prst="straightConnector1">
            <a:avLst/>
          </a:prstGeom>
          <a:noFill/>
          <a:ln w="25400" cap="flat" cmpd="sng" algn="ctr">
            <a:solidFill>
              <a:schemeClr val="tx1"/>
            </a:solidFill>
            <a:prstDash val="solid"/>
            <a:miter lim="800000"/>
            <a:tailEnd type="triangle"/>
          </a:ln>
          <a:effectLst/>
        </p:spPr>
      </p:cxnSp>
      <p:sp>
        <p:nvSpPr>
          <p:cNvPr id="776" name="Triangle 775">
            <a:extLst>
              <a:ext uri="{FF2B5EF4-FFF2-40B4-BE49-F238E27FC236}">
                <a16:creationId xmlns:a16="http://schemas.microsoft.com/office/drawing/2014/main" id="{29719223-0259-EE4F-B906-E85C6E9945E9}"/>
              </a:ext>
            </a:extLst>
          </p:cNvPr>
          <p:cNvSpPr/>
          <p:nvPr/>
        </p:nvSpPr>
        <p:spPr>
          <a:xfrm rot="5400000">
            <a:off x="6471959" y="1820494"/>
            <a:ext cx="131768" cy="114801"/>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7">
              <a:latin typeface="Corbel" panose="020B0503020204020204" pitchFamily="34" charset="0"/>
            </a:endParaRPr>
          </a:p>
        </p:txBody>
      </p:sp>
      <p:grpSp>
        <p:nvGrpSpPr>
          <p:cNvPr id="777" name="Group 776">
            <a:extLst>
              <a:ext uri="{FF2B5EF4-FFF2-40B4-BE49-F238E27FC236}">
                <a16:creationId xmlns:a16="http://schemas.microsoft.com/office/drawing/2014/main" id="{B31C5A53-2E89-9849-836D-B6460548C641}"/>
              </a:ext>
            </a:extLst>
          </p:cNvPr>
          <p:cNvGrpSpPr/>
          <p:nvPr/>
        </p:nvGrpSpPr>
        <p:grpSpPr>
          <a:xfrm>
            <a:off x="1889997" y="1519890"/>
            <a:ext cx="489309" cy="1545553"/>
            <a:chOff x="8731842" y="10098736"/>
            <a:chExt cx="729028" cy="2688281"/>
          </a:xfrm>
        </p:grpSpPr>
        <p:sp>
          <p:nvSpPr>
            <p:cNvPr id="778" name="Trapezoid 777">
              <a:extLst>
                <a:ext uri="{FF2B5EF4-FFF2-40B4-BE49-F238E27FC236}">
                  <a16:creationId xmlns:a16="http://schemas.microsoft.com/office/drawing/2014/main" id="{259DD956-9B91-574B-A373-D3A9346206D1}"/>
                </a:ext>
              </a:extLst>
            </p:cNvPr>
            <p:cNvSpPr/>
            <p:nvPr/>
          </p:nvSpPr>
          <p:spPr>
            <a:xfrm rot="5400000">
              <a:off x="7781130" y="11107277"/>
              <a:ext cx="2688281" cy="671199"/>
            </a:xfrm>
            <a:prstGeom prst="trapezoid">
              <a:avLst>
                <a:gd name="adj" fmla="val 5914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2">
                <a:solidFill>
                  <a:schemeClr val="tx1"/>
                </a:solidFill>
                <a:latin typeface="Corbel" panose="020B0503020204020204" pitchFamily="34" charset="0"/>
              </a:endParaRPr>
            </a:p>
          </p:txBody>
        </p:sp>
        <p:sp>
          <p:nvSpPr>
            <p:cNvPr id="779" name="TextBox 778">
              <a:extLst>
                <a:ext uri="{FF2B5EF4-FFF2-40B4-BE49-F238E27FC236}">
                  <a16:creationId xmlns:a16="http://schemas.microsoft.com/office/drawing/2014/main" id="{B285317B-9BC4-8646-A141-ED56483B50B7}"/>
                </a:ext>
              </a:extLst>
            </p:cNvPr>
            <p:cNvSpPr txBox="1"/>
            <p:nvPr/>
          </p:nvSpPr>
          <p:spPr>
            <a:xfrm>
              <a:off x="8731842" y="10299492"/>
              <a:ext cx="596558" cy="2313655"/>
            </a:xfrm>
            <a:prstGeom prst="rect">
              <a:avLst/>
            </a:prstGeom>
            <a:noFill/>
            <a:ln w="28575">
              <a:noFill/>
            </a:ln>
          </p:spPr>
          <p:txBody>
            <a:bodyPr wrap="square" rtlCol="0">
              <a:spAutoFit/>
            </a:bodyPr>
            <a:lstStyle/>
            <a:p>
              <a:pPr>
                <a:spcAft>
                  <a:spcPts val="806"/>
                </a:spcAft>
              </a:pPr>
              <a:r>
                <a:rPr lang="en-US" sz="1300" b="1" dirty="0">
                  <a:latin typeface="Calibri" panose="020F0502020204030204" pitchFamily="34" charset="0"/>
                  <a:cs typeface="Calibri" panose="020F0502020204030204" pitchFamily="34" charset="0"/>
                </a:rPr>
                <a:t>1</a:t>
              </a:r>
            </a:p>
            <a:p>
              <a:r>
                <a:rPr lang="en-US" sz="1300" b="1" dirty="0">
                  <a:latin typeface="Calibri" panose="020F0502020204030204" pitchFamily="34" charset="0"/>
                  <a:cs typeface="Calibri" panose="020F0502020204030204" pitchFamily="34" charset="0"/>
                </a:rPr>
                <a:t>2</a:t>
              </a:r>
            </a:p>
            <a:p>
              <a:r>
                <a:rPr lang="en-US" sz="1300" b="1" dirty="0">
                  <a:latin typeface="Calibri" panose="020F0502020204030204" pitchFamily="34" charset="0"/>
                  <a:cs typeface="Calibri" panose="020F0502020204030204" pitchFamily="34" charset="0"/>
                </a:rPr>
                <a:t>.</a:t>
              </a:r>
            </a:p>
            <a:p>
              <a:r>
                <a:rPr lang="en-US" sz="1300" b="1" dirty="0">
                  <a:latin typeface="Calibri" panose="020F0502020204030204" pitchFamily="34" charset="0"/>
                  <a:cs typeface="Calibri" panose="020F0502020204030204" pitchFamily="34" charset="0"/>
                </a:rPr>
                <a:t>.</a:t>
              </a:r>
            </a:p>
            <a:p>
              <a:pPr>
                <a:spcBef>
                  <a:spcPts val="806"/>
                </a:spcBef>
              </a:pPr>
              <a:r>
                <a:rPr lang="en-US" sz="1300" b="1" dirty="0">
                  <a:latin typeface="Calibri" panose="020F0502020204030204" pitchFamily="34" charset="0"/>
                  <a:cs typeface="Calibri" panose="020F0502020204030204" pitchFamily="34" charset="0"/>
                </a:rPr>
                <a:t>64</a:t>
              </a:r>
            </a:p>
          </p:txBody>
        </p:sp>
      </p:grpSp>
      <p:cxnSp>
        <p:nvCxnSpPr>
          <p:cNvPr id="780" name="Elbow Connector 779">
            <a:extLst>
              <a:ext uri="{FF2B5EF4-FFF2-40B4-BE49-F238E27FC236}">
                <a16:creationId xmlns:a16="http://schemas.microsoft.com/office/drawing/2014/main" id="{8D286E7E-98AD-BE41-B76F-9E35C59A74A5}"/>
              </a:ext>
            </a:extLst>
          </p:cNvPr>
          <p:cNvCxnSpPr>
            <a:cxnSpLocks/>
          </p:cNvCxnSpPr>
          <p:nvPr/>
        </p:nvCxnSpPr>
        <p:spPr>
          <a:xfrm rot="5400000" flipH="1" flipV="1">
            <a:off x="831218" y="2605058"/>
            <a:ext cx="1933000" cy="265788"/>
          </a:xfrm>
          <a:prstGeom prst="bentConnector3">
            <a:avLst>
              <a:gd name="adj1" fmla="val 1000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1" name="Elbow Connector 780">
            <a:extLst>
              <a:ext uri="{FF2B5EF4-FFF2-40B4-BE49-F238E27FC236}">
                <a16:creationId xmlns:a16="http://schemas.microsoft.com/office/drawing/2014/main" id="{7332CE61-4A22-3A46-B934-67163B8D1C89}"/>
              </a:ext>
            </a:extLst>
          </p:cNvPr>
          <p:cNvCxnSpPr>
            <a:cxnSpLocks/>
          </p:cNvCxnSpPr>
          <p:nvPr/>
        </p:nvCxnSpPr>
        <p:spPr>
          <a:xfrm rot="5400000" flipH="1" flipV="1">
            <a:off x="1196789" y="2648502"/>
            <a:ext cx="1292694" cy="144975"/>
          </a:xfrm>
          <a:prstGeom prst="bentConnector3">
            <a:avLst>
              <a:gd name="adj1" fmla="val 999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2" name="Elbow Connector 781">
            <a:extLst>
              <a:ext uri="{FF2B5EF4-FFF2-40B4-BE49-F238E27FC236}">
                <a16:creationId xmlns:a16="http://schemas.microsoft.com/office/drawing/2014/main" id="{96636239-8FBA-6B40-9665-3BA73212FADA}"/>
              </a:ext>
            </a:extLst>
          </p:cNvPr>
          <p:cNvCxnSpPr>
            <a:cxnSpLocks/>
          </p:cNvCxnSpPr>
          <p:nvPr/>
        </p:nvCxnSpPr>
        <p:spPr>
          <a:xfrm>
            <a:off x="1762443" y="3371805"/>
            <a:ext cx="1260000" cy="57990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3" name="Elbow Connector 782">
            <a:extLst>
              <a:ext uri="{FF2B5EF4-FFF2-40B4-BE49-F238E27FC236}">
                <a16:creationId xmlns:a16="http://schemas.microsoft.com/office/drawing/2014/main" id="{4437FB6E-2015-094C-B0FF-4CB6DDA4A1A0}"/>
              </a:ext>
            </a:extLst>
          </p:cNvPr>
          <p:cNvCxnSpPr>
            <a:cxnSpLocks/>
          </p:cNvCxnSpPr>
          <p:nvPr/>
        </p:nvCxnSpPr>
        <p:spPr>
          <a:xfrm rot="5400000" flipH="1" flipV="1">
            <a:off x="1675290" y="2938191"/>
            <a:ext cx="432000" cy="108000"/>
          </a:xfrm>
          <a:prstGeom prst="bentConnector3">
            <a:avLst>
              <a:gd name="adj1" fmla="val 999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4" name="Elbow Connector 783">
            <a:extLst>
              <a:ext uri="{FF2B5EF4-FFF2-40B4-BE49-F238E27FC236}">
                <a16:creationId xmlns:a16="http://schemas.microsoft.com/office/drawing/2014/main" id="{5C4A6F29-4023-CD4A-8FB8-77EE31E7145C}"/>
              </a:ext>
            </a:extLst>
          </p:cNvPr>
          <p:cNvCxnSpPr>
            <a:cxnSpLocks/>
          </p:cNvCxnSpPr>
          <p:nvPr/>
        </p:nvCxnSpPr>
        <p:spPr>
          <a:xfrm>
            <a:off x="1833006" y="3200756"/>
            <a:ext cx="4276763" cy="77320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Arrow Connector 784">
            <a:extLst>
              <a:ext uri="{FF2B5EF4-FFF2-40B4-BE49-F238E27FC236}">
                <a16:creationId xmlns:a16="http://schemas.microsoft.com/office/drawing/2014/main" id="{DE8E61BA-FE2D-7D4E-BB84-3314284CF911}"/>
              </a:ext>
            </a:extLst>
          </p:cNvPr>
          <p:cNvCxnSpPr>
            <a:cxnSpLocks/>
          </p:cNvCxnSpPr>
          <p:nvPr/>
        </p:nvCxnSpPr>
        <p:spPr>
          <a:xfrm>
            <a:off x="3018050" y="2285479"/>
            <a:ext cx="1548920" cy="0"/>
          </a:xfrm>
          <a:prstGeom prst="straightConnector1">
            <a:avLst/>
          </a:prstGeom>
          <a:noFill/>
          <a:ln w="28575" cap="flat" cmpd="sng" algn="ctr">
            <a:solidFill>
              <a:schemeClr val="tx1"/>
            </a:solidFill>
            <a:prstDash val="solid"/>
            <a:miter lim="800000"/>
            <a:tailEnd type="triangle"/>
          </a:ln>
          <a:effectLst/>
        </p:spPr>
      </p:cxnSp>
      <p:sp>
        <p:nvSpPr>
          <p:cNvPr id="786" name="TextBox 785">
            <a:extLst>
              <a:ext uri="{FF2B5EF4-FFF2-40B4-BE49-F238E27FC236}">
                <a16:creationId xmlns:a16="http://schemas.microsoft.com/office/drawing/2014/main" id="{C0782D26-D04B-7240-9E78-4AD36E5917E9}"/>
              </a:ext>
            </a:extLst>
          </p:cNvPr>
          <p:cNvSpPr txBox="1"/>
          <p:nvPr/>
        </p:nvSpPr>
        <p:spPr>
          <a:xfrm>
            <a:off x="2398772" y="2164755"/>
            <a:ext cx="740488" cy="278089"/>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192</a:t>
            </a:r>
          </a:p>
        </p:txBody>
      </p:sp>
      <p:cxnSp>
        <p:nvCxnSpPr>
          <p:cNvPr id="787" name="Straight Connector 786">
            <a:extLst>
              <a:ext uri="{FF2B5EF4-FFF2-40B4-BE49-F238E27FC236}">
                <a16:creationId xmlns:a16="http://schemas.microsoft.com/office/drawing/2014/main" id="{E1A6C8F7-0E17-794C-B694-7DA64D081DA3}"/>
              </a:ext>
            </a:extLst>
          </p:cNvPr>
          <p:cNvCxnSpPr>
            <a:cxnSpLocks/>
          </p:cNvCxnSpPr>
          <p:nvPr/>
        </p:nvCxnSpPr>
        <p:spPr>
          <a:xfrm flipV="1">
            <a:off x="2568356" y="2343040"/>
            <a:ext cx="210863" cy="183833"/>
          </a:xfrm>
          <a:prstGeom prst="line">
            <a:avLst/>
          </a:prstGeom>
          <a:noFill/>
          <a:ln w="25400" cap="flat" cmpd="sng" algn="ctr">
            <a:solidFill>
              <a:schemeClr val="tx1"/>
            </a:solidFill>
            <a:prstDash val="solid"/>
            <a:miter lim="800000"/>
          </a:ln>
          <a:effectLst/>
        </p:spPr>
      </p:cxnSp>
      <p:sp>
        <p:nvSpPr>
          <p:cNvPr id="788" name="TextBox 787">
            <a:extLst>
              <a:ext uri="{FF2B5EF4-FFF2-40B4-BE49-F238E27FC236}">
                <a16:creationId xmlns:a16="http://schemas.microsoft.com/office/drawing/2014/main" id="{E8E4F495-7230-184F-9121-E1F68C29A4E2}"/>
              </a:ext>
            </a:extLst>
          </p:cNvPr>
          <p:cNvSpPr txBox="1"/>
          <p:nvPr/>
        </p:nvSpPr>
        <p:spPr>
          <a:xfrm>
            <a:off x="3704642" y="2050408"/>
            <a:ext cx="844029" cy="298864"/>
          </a:xfrm>
          <a:prstGeom prst="rect">
            <a:avLst/>
          </a:prstGeom>
          <a:noFill/>
          <a:ln w="38100">
            <a:noFill/>
          </a:ln>
        </p:spPr>
        <p:txBody>
          <a:bodyPr wrap="square" rtlCol="0">
            <a:spAutoFit/>
          </a:bodyPr>
          <a:lstStyle/>
          <a:p>
            <a:pPr algn="r"/>
            <a:r>
              <a:rPr lang="en-US" sz="1342" b="1" i="1" dirty="0">
                <a:latin typeface="Corbel" panose="020B0503020204020204" pitchFamily="34" charset="0"/>
              </a:rPr>
              <a:t>insertion</a:t>
            </a:r>
          </a:p>
        </p:txBody>
      </p:sp>
      <p:sp>
        <p:nvSpPr>
          <p:cNvPr id="789" name="TextBox 788">
            <a:extLst>
              <a:ext uri="{FF2B5EF4-FFF2-40B4-BE49-F238E27FC236}">
                <a16:creationId xmlns:a16="http://schemas.microsoft.com/office/drawing/2014/main" id="{DBE06A68-1360-B040-AE34-6F0C19F56895}"/>
              </a:ext>
            </a:extLst>
          </p:cNvPr>
          <p:cNvSpPr txBox="1"/>
          <p:nvPr/>
        </p:nvSpPr>
        <p:spPr>
          <a:xfrm>
            <a:off x="3777229" y="2310187"/>
            <a:ext cx="771442" cy="298864"/>
          </a:xfrm>
          <a:prstGeom prst="rect">
            <a:avLst/>
          </a:prstGeom>
          <a:noFill/>
          <a:ln w="38100">
            <a:noFill/>
          </a:ln>
        </p:spPr>
        <p:txBody>
          <a:bodyPr wrap="square" rtlCol="0">
            <a:spAutoFit/>
          </a:bodyPr>
          <a:lstStyle/>
          <a:p>
            <a:pPr algn="r"/>
            <a:r>
              <a:rPr lang="en-US" sz="1342" b="1" i="1" dirty="0">
                <a:latin typeface="Corbel" panose="020B0503020204020204" pitchFamily="34" charset="0"/>
              </a:rPr>
              <a:t>deletion</a:t>
            </a:r>
          </a:p>
        </p:txBody>
      </p:sp>
      <p:sp>
        <p:nvSpPr>
          <p:cNvPr id="790" name="TextBox 789">
            <a:extLst>
              <a:ext uri="{FF2B5EF4-FFF2-40B4-BE49-F238E27FC236}">
                <a16:creationId xmlns:a16="http://schemas.microsoft.com/office/drawing/2014/main" id="{41281511-09CA-C84B-B412-C7457DE38B8F}"/>
              </a:ext>
            </a:extLst>
          </p:cNvPr>
          <p:cNvSpPr txBox="1"/>
          <p:nvPr/>
        </p:nvSpPr>
        <p:spPr>
          <a:xfrm>
            <a:off x="3777229" y="2577030"/>
            <a:ext cx="771442" cy="298864"/>
          </a:xfrm>
          <a:prstGeom prst="rect">
            <a:avLst/>
          </a:prstGeom>
          <a:noFill/>
          <a:ln w="38100">
            <a:noFill/>
          </a:ln>
        </p:spPr>
        <p:txBody>
          <a:bodyPr wrap="square" rtlCol="0">
            <a:spAutoFit/>
          </a:bodyPr>
          <a:lstStyle/>
          <a:p>
            <a:pPr algn="r"/>
            <a:r>
              <a:rPr lang="en-US" sz="1342" b="1" i="1" dirty="0">
                <a:latin typeface="Corbel" panose="020B0503020204020204" pitchFamily="34" charset="0"/>
              </a:rPr>
              <a:t>subs</a:t>
            </a:r>
          </a:p>
        </p:txBody>
      </p:sp>
      <p:cxnSp>
        <p:nvCxnSpPr>
          <p:cNvPr id="791" name="Straight Arrow Connector 790">
            <a:extLst>
              <a:ext uri="{FF2B5EF4-FFF2-40B4-BE49-F238E27FC236}">
                <a16:creationId xmlns:a16="http://schemas.microsoft.com/office/drawing/2014/main" id="{F39516B6-B12A-7D42-93C6-DDA250EAD8BA}"/>
              </a:ext>
            </a:extLst>
          </p:cNvPr>
          <p:cNvCxnSpPr>
            <a:cxnSpLocks/>
          </p:cNvCxnSpPr>
          <p:nvPr/>
        </p:nvCxnSpPr>
        <p:spPr>
          <a:xfrm flipV="1">
            <a:off x="6218760" y="1877894"/>
            <a:ext cx="265788" cy="247"/>
          </a:xfrm>
          <a:prstGeom prst="straightConnector1">
            <a:avLst/>
          </a:prstGeom>
          <a:noFill/>
          <a:ln w="25400" cap="flat" cmpd="sng" algn="ctr">
            <a:solidFill>
              <a:schemeClr val="tx1"/>
            </a:solidFill>
            <a:prstDash val="solid"/>
            <a:miter lim="800000"/>
            <a:tailEnd type="triangle"/>
          </a:ln>
          <a:effectLst/>
        </p:spPr>
      </p:cxnSp>
      <p:cxnSp>
        <p:nvCxnSpPr>
          <p:cNvPr id="792" name="Straight Connector 791">
            <a:extLst>
              <a:ext uri="{FF2B5EF4-FFF2-40B4-BE49-F238E27FC236}">
                <a16:creationId xmlns:a16="http://schemas.microsoft.com/office/drawing/2014/main" id="{44E6BFF3-EF67-B346-B7E6-269886FE3C78}"/>
              </a:ext>
            </a:extLst>
          </p:cNvPr>
          <p:cNvCxnSpPr>
            <a:cxnSpLocks/>
          </p:cNvCxnSpPr>
          <p:nvPr/>
        </p:nvCxnSpPr>
        <p:spPr>
          <a:xfrm flipH="1">
            <a:off x="5647955" y="2424496"/>
            <a:ext cx="564904" cy="0"/>
          </a:xfrm>
          <a:prstGeom prst="line">
            <a:avLst/>
          </a:prstGeom>
          <a:noFill/>
          <a:ln w="38100" cap="flat" cmpd="sng" algn="ctr">
            <a:solidFill>
              <a:schemeClr val="tx1"/>
            </a:solidFill>
            <a:prstDash val="solid"/>
            <a:miter lim="800000"/>
          </a:ln>
          <a:effectLst/>
        </p:spPr>
      </p:cxnSp>
      <p:cxnSp>
        <p:nvCxnSpPr>
          <p:cNvPr id="793" name="Straight Connector 792">
            <a:extLst>
              <a:ext uri="{FF2B5EF4-FFF2-40B4-BE49-F238E27FC236}">
                <a16:creationId xmlns:a16="http://schemas.microsoft.com/office/drawing/2014/main" id="{DA54B754-3B74-C242-A10B-BF686134AC1D}"/>
              </a:ext>
            </a:extLst>
          </p:cNvPr>
          <p:cNvCxnSpPr>
            <a:cxnSpLocks/>
          </p:cNvCxnSpPr>
          <p:nvPr/>
        </p:nvCxnSpPr>
        <p:spPr>
          <a:xfrm flipH="1" flipV="1">
            <a:off x="6228630" y="1880029"/>
            <a:ext cx="0" cy="558000"/>
          </a:xfrm>
          <a:prstGeom prst="line">
            <a:avLst/>
          </a:prstGeom>
          <a:noFill/>
          <a:ln w="25400" cap="flat" cmpd="sng" algn="ctr">
            <a:solidFill>
              <a:schemeClr val="tx1"/>
            </a:solidFill>
            <a:prstDash val="solid"/>
            <a:miter lim="800000"/>
          </a:ln>
          <a:effectLst/>
        </p:spPr>
      </p:cxnSp>
      <p:cxnSp>
        <p:nvCxnSpPr>
          <p:cNvPr id="794" name="Elbow Connector 793">
            <a:extLst>
              <a:ext uri="{FF2B5EF4-FFF2-40B4-BE49-F238E27FC236}">
                <a16:creationId xmlns:a16="http://schemas.microsoft.com/office/drawing/2014/main" id="{9D1D2090-8162-3D4D-A30B-6A0C62D6983A}"/>
              </a:ext>
            </a:extLst>
          </p:cNvPr>
          <p:cNvCxnSpPr>
            <a:cxnSpLocks/>
          </p:cNvCxnSpPr>
          <p:nvPr/>
        </p:nvCxnSpPr>
        <p:spPr>
          <a:xfrm flipH="1" flipV="1">
            <a:off x="2168653" y="1659171"/>
            <a:ext cx="5146612" cy="1183963"/>
          </a:xfrm>
          <a:prstGeom prst="bentConnector4">
            <a:avLst>
              <a:gd name="adj1" fmla="val -10722"/>
              <a:gd name="adj2" fmla="val 11789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5" name="Group 794">
            <a:extLst>
              <a:ext uri="{FF2B5EF4-FFF2-40B4-BE49-F238E27FC236}">
                <a16:creationId xmlns:a16="http://schemas.microsoft.com/office/drawing/2014/main" id="{DA92E638-D96D-B544-94D7-8B92839C34F0}"/>
              </a:ext>
            </a:extLst>
          </p:cNvPr>
          <p:cNvGrpSpPr/>
          <p:nvPr/>
        </p:nvGrpSpPr>
        <p:grpSpPr>
          <a:xfrm>
            <a:off x="3120106" y="1756090"/>
            <a:ext cx="740488" cy="340345"/>
            <a:chOff x="4885665" y="9917646"/>
            <a:chExt cx="1103262" cy="507084"/>
          </a:xfrm>
        </p:grpSpPr>
        <p:sp>
          <p:nvSpPr>
            <p:cNvPr id="796" name="TextBox 795">
              <a:extLst>
                <a:ext uri="{FF2B5EF4-FFF2-40B4-BE49-F238E27FC236}">
                  <a16:creationId xmlns:a16="http://schemas.microsoft.com/office/drawing/2014/main" id="{EF7B792D-9DE5-0249-9E6C-FE60B2F37D2D}"/>
                </a:ext>
              </a:extLst>
            </p:cNvPr>
            <p:cNvSpPr txBox="1"/>
            <p:nvPr/>
          </p:nvSpPr>
          <p:spPr>
            <a:xfrm>
              <a:off x="4885665" y="9917646"/>
              <a:ext cx="1103262" cy="414328"/>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797" name="Straight Connector 796">
              <a:extLst>
                <a:ext uri="{FF2B5EF4-FFF2-40B4-BE49-F238E27FC236}">
                  <a16:creationId xmlns:a16="http://schemas.microsoft.com/office/drawing/2014/main" id="{42192E1C-F445-3F49-866B-BD1B8B12E980}"/>
                </a:ext>
              </a:extLst>
            </p:cNvPr>
            <p:cNvCxnSpPr>
              <a:cxnSpLocks/>
            </p:cNvCxnSpPr>
            <p:nvPr/>
          </p:nvCxnSpPr>
          <p:spPr>
            <a:xfrm flipV="1">
              <a:off x="5105892" y="10150836"/>
              <a:ext cx="314167" cy="273894"/>
            </a:xfrm>
            <a:prstGeom prst="line">
              <a:avLst/>
            </a:prstGeom>
            <a:noFill/>
            <a:ln w="25400" cap="flat" cmpd="sng" algn="ctr">
              <a:noFill/>
              <a:prstDash val="solid"/>
              <a:miter lim="800000"/>
            </a:ln>
            <a:effectLst/>
          </p:spPr>
        </p:cxnSp>
      </p:grpSp>
      <p:grpSp>
        <p:nvGrpSpPr>
          <p:cNvPr id="798" name="Group 797">
            <a:extLst>
              <a:ext uri="{FF2B5EF4-FFF2-40B4-BE49-F238E27FC236}">
                <a16:creationId xmlns:a16="http://schemas.microsoft.com/office/drawing/2014/main" id="{769E5367-C56A-2C4B-AFB4-D58BE1853899}"/>
              </a:ext>
            </a:extLst>
          </p:cNvPr>
          <p:cNvGrpSpPr/>
          <p:nvPr/>
        </p:nvGrpSpPr>
        <p:grpSpPr>
          <a:xfrm>
            <a:off x="3346719" y="2040556"/>
            <a:ext cx="740488" cy="340345"/>
            <a:chOff x="4885665" y="9917646"/>
            <a:chExt cx="1103262" cy="507084"/>
          </a:xfrm>
        </p:grpSpPr>
        <p:sp>
          <p:nvSpPr>
            <p:cNvPr id="799" name="TextBox 798">
              <a:extLst>
                <a:ext uri="{FF2B5EF4-FFF2-40B4-BE49-F238E27FC236}">
                  <a16:creationId xmlns:a16="http://schemas.microsoft.com/office/drawing/2014/main" id="{58C929D0-8BFC-9745-8488-B635734E927B}"/>
                </a:ext>
              </a:extLst>
            </p:cNvPr>
            <p:cNvSpPr txBox="1"/>
            <p:nvPr/>
          </p:nvSpPr>
          <p:spPr>
            <a:xfrm>
              <a:off x="4885665" y="9917646"/>
              <a:ext cx="1103262" cy="414328"/>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800" name="Straight Connector 799">
              <a:extLst>
                <a:ext uri="{FF2B5EF4-FFF2-40B4-BE49-F238E27FC236}">
                  <a16:creationId xmlns:a16="http://schemas.microsoft.com/office/drawing/2014/main" id="{16457AEA-85C2-304F-988E-00CA29CFEF90}"/>
                </a:ext>
              </a:extLst>
            </p:cNvPr>
            <p:cNvCxnSpPr>
              <a:cxnSpLocks/>
            </p:cNvCxnSpPr>
            <p:nvPr/>
          </p:nvCxnSpPr>
          <p:spPr>
            <a:xfrm flipV="1">
              <a:off x="5105892" y="10150836"/>
              <a:ext cx="314167" cy="273894"/>
            </a:xfrm>
            <a:prstGeom prst="line">
              <a:avLst/>
            </a:prstGeom>
            <a:noFill/>
            <a:ln w="25400" cap="flat" cmpd="sng" algn="ctr">
              <a:noFill/>
              <a:prstDash val="solid"/>
              <a:miter lim="800000"/>
            </a:ln>
            <a:effectLst/>
          </p:spPr>
        </p:cxnSp>
      </p:grpSp>
      <p:grpSp>
        <p:nvGrpSpPr>
          <p:cNvPr id="801" name="Group 800">
            <a:extLst>
              <a:ext uri="{FF2B5EF4-FFF2-40B4-BE49-F238E27FC236}">
                <a16:creationId xmlns:a16="http://schemas.microsoft.com/office/drawing/2014/main" id="{E18125AF-714F-EC43-BC05-DB403A321AD4}"/>
              </a:ext>
            </a:extLst>
          </p:cNvPr>
          <p:cNvGrpSpPr/>
          <p:nvPr/>
        </p:nvGrpSpPr>
        <p:grpSpPr>
          <a:xfrm>
            <a:off x="3120106" y="2326787"/>
            <a:ext cx="740488" cy="340345"/>
            <a:chOff x="4885665" y="9917646"/>
            <a:chExt cx="1103262" cy="507084"/>
          </a:xfrm>
        </p:grpSpPr>
        <p:sp>
          <p:nvSpPr>
            <p:cNvPr id="802" name="TextBox 801">
              <a:extLst>
                <a:ext uri="{FF2B5EF4-FFF2-40B4-BE49-F238E27FC236}">
                  <a16:creationId xmlns:a16="http://schemas.microsoft.com/office/drawing/2014/main" id="{6987A492-1D5C-9942-8378-518A156C4BA4}"/>
                </a:ext>
              </a:extLst>
            </p:cNvPr>
            <p:cNvSpPr txBox="1"/>
            <p:nvPr/>
          </p:nvSpPr>
          <p:spPr>
            <a:xfrm>
              <a:off x="4885665" y="9917646"/>
              <a:ext cx="1103262" cy="414328"/>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803" name="Straight Connector 802">
              <a:extLst>
                <a:ext uri="{FF2B5EF4-FFF2-40B4-BE49-F238E27FC236}">
                  <a16:creationId xmlns:a16="http://schemas.microsoft.com/office/drawing/2014/main" id="{AA4AA63E-1122-A94A-8C06-8A0D3B27B6A7}"/>
                </a:ext>
              </a:extLst>
            </p:cNvPr>
            <p:cNvCxnSpPr>
              <a:cxnSpLocks/>
            </p:cNvCxnSpPr>
            <p:nvPr/>
          </p:nvCxnSpPr>
          <p:spPr>
            <a:xfrm flipV="1">
              <a:off x="5105892" y="10150836"/>
              <a:ext cx="314167" cy="273894"/>
            </a:xfrm>
            <a:prstGeom prst="line">
              <a:avLst/>
            </a:prstGeom>
            <a:noFill/>
            <a:ln w="25400" cap="flat" cmpd="sng" algn="ctr">
              <a:noFill/>
              <a:prstDash val="solid"/>
              <a:miter lim="800000"/>
            </a:ln>
            <a:effectLst/>
          </p:spPr>
        </p:cxnSp>
      </p:grpSp>
      <p:grpSp>
        <p:nvGrpSpPr>
          <p:cNvPr id="804" name="Group 803">
            <a:extLst>
              <a:ext uri="{FF2B5EF4-FFF2-40B4-BE49-F238E27FC236}">
                <a16:creationId xmlns:a16="http://schemas.microsoft.com/office/drawing/2014/main" id="{DCAA5890-122D-654A-B049-63B75EE5BE27}"/>
              </a:ext>
            </a:extLst>
          </p:cNvPr>
          <p:cNvGrpSpPr/>
          <p:nvPr/>
        </p:nvGrpSpPr>
        <p:grpSpPr>
          <a:xfrm>
            <a:off x="3345967" y="2579389"/>
            <a:ext cx="740488" cy="340345"/>
            <a:chOff x="4885665" y="9917646"/>
            <a:chExt cx="1103262" cy="507084"/>
          </a:xfrm>
        </p:grpSpPr>
        <p:sp>
          <p:nvSpPr>
            <p:cNvPr id="805" name="TextBox 804">
              <a:extLst>
                <a:ext uri="{FF2B5EF4-FFF2-40B4-BE49-F238E27FC236}">
                  <a16:creationId xmlns:a16="http://schemas.microsoft.com/office/drawing/2014/main" id="{E6A93A2A-3997-BB40-8373-DF9EF198A99F}"/>
                </a:ext>
              </a:extLst>
            </p:cNvPr>
            <p:cNvSpPr txBox="1"/>
            <p:nvPr/>
          </p:nvSpPr>
          <p:spPr>
            <a:xfrm>
              <a:off x="4885665" y="9917646"/>
              <a:ext cx="1103262" cy="414328"/>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806" name="Straight Connector 805">
              <a:extLst>
                <a:ext uri="{FF2B5EF4-FFF2-40B4-BE49-F238E27FC236}">
                  <a16:creationId xmlns:a16="http://schemas.microsoft.com/office/drawing/2014/main" id="{381AFAB0-F232-B64D-BCFC-1D44D3B8993F}"/>
                </a:ext>
              </a:extLst>
            </p:cNvPr>
            <p:cNvCxnSpPr>
              <a:cxnSpLocks/>
            </p:cNvCxnSpPr>
            <p:nvPr/>
          </p:nvCxnSpPr>
          <p:spPr>
            <a:xfrm flipV="1">
              <a:off x="5105892" y="10150836"/>
              <a:ext cx="314167" cy="273894"/>
            </a:xfrm>
            <a:prstGeom prst="line">
              <a:avLst/>
            </a:prstGeom>
            <a:noFill/>
            <a:ln w="25400" cap="flat" cmpd="sng" algn="ctr">
              <a:noFill/>
              <a:prstDash val="solid"/>
              <a:miter lim="800000"/>
            </a:ln>
            <a:effectLst/>
          </p:spPr>
        </p:cxnSp>
      </p:grpSp>
      <p:cxnSp>
        <p:nvCxnSpPr>
          <p:cNvPr id="809" name="Straight Connector 808">
            <a:extLst>
              <a:ext uri="{FF2B5EF4-FFF2-40B4-BE49-F238E27FC236}">
                <a16:creationId xmlns:a16="http://schemas.microsoft.com/office/drawing/2014/main" id="{144AD7CE-0CB9-F047-AACB-6642A1A43167}"/>
              </a:ext>
            </a:extLst>
          </p:cNvPr>
          <p:cNvCxnSpPr>
            <a:cxnSpLocks/>
          </p:cNvCxnSpPr>
          <p:nvPr/>
        </p:nvCxnSpPr>
        <p:spPr>
          <a:xfrm flipH="1">
            <a:off x="2479055" y="3611757"/>
            <a:ext cx="4479057" cy="92"/>
          </a:xfrm>
          <a:prstGeom prst="line">
            <a:avLst/>
          </a:prstGeom>
          <a:noFill/>
          <a:ln w="28575" cap="flat" cmpd="sng" algn="ctr">
            <a:solidFill>
              <a:schemeClr val="tx1"/>
            </a:solidFill>
            <a:prstDash val="solid"/>
            <a:miter lim="800000"/>
          </a:ln>
          <a:effectLst/>
        </p:spPr>
      </p:cxnSp>
      <p:sp>
        <p:nvSpPr>
          <p:cNvPr id="810" name="TextBox 809">
            <a:extLst>
              <a:ext uri="{FF2B5EF4-FFF2-40B4-BE49-F238E27FC236}">
                <a16:creationId xmlns:a16="http://schemas.microsoft.com/office/drawing/2014/main" id="{0059F2ED-43F8-594A-8F1A-0A2D9AEE7EDB}"/>
              </a:ext>
            </a:extLst>
          </p:cNvPr>
          <p:cNvSpPr txBox="1">
            <a:spLocks noChangeAspect="1"/>
          </p:cNvSpPr>
          <p:nvPr/>
        </p:nvSpPr>
        <p:spPr>
          <a:xfrm>
            <a:off x="1791120" y="1372652"/>
            <a:ext cx="289951" cy="289951"/>
          </a:xfrm>
          <a:prstGeom prst="ellipse">
            <a:avLst/>
          </a:prstGeom>
          <a:solidFill>
            <a:schemeClr val="tx1"/>
          </a:solidFill>
          <a:ln>
            <a:noFill/>
          </a:ln>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1</a:t>
            </a:r>
          </a:p>
        </p:txBody>
      </p:sp>
      <p:sp>
        <p:nvSpPr>
          <p:cNvPr id="811" name="TextBox 810">
            <a:extLst>
              <a:ext uri="{FF2B5EF4-FFF2-40B4-BE49-F238E27FC236}">
                <a16:creationId xmlns:a16="http://schemas.microsoft.com/office/drawing/2014/main" id="{C9135D80-771F-7C43-AFB7-AEE99FEF10DD}"/>
              </a:ext>
            </a:extLst>
          </p:cNvPr>
          <p:cNvSpPr txBox="1">
            <a:spLocks noChangeAspect="1"/>
          </p:cNvSpPr>
          <p:nvPr/>
        </p:nvSpPr>
        <p:spPr>
          <a:xfrm>
            <a:off x="5482017" y="1782791"/>
            <a:ext cx="289951" cy="289951"/>
          </a:xfrm>
          <a:prstGeom prst="ellipse">
            <a:avLst/>
          </a:prstGeom>
          <a:solidFill>
            <a:schemeClr val="tx1"/>
          </a:solidFill>
          <a:ln>
            <a:noFill/>
          </a:ln>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2</a:t>
            </a:r>
          </a:p>
        </p:txBody>
      </p:sp>
      <p:sp>
        <p:nvSpPr>
          <p:cNvPr id="812" name="Triangle 811">
            <a:extLst>
              <a:ext uri="{FF2B5EF4-FFF2-40B4-BE49-F238E27FC236}">
                <a16:creationId xmlns:a16="http://schemas.microsoft.com/office/drawing/2014/main" id="{5810D8AC-714C-244D-85A8-A3700A024A68}"/>
              </a:ext>
            </a:extLst>
          </p:cNvPr>
          <p:cNvSpPr/>
          <p:nvPr/>
        </p:nvSpPr>
        <p:spPr>
          <a:xfrm rot="5400000">
            <a:off x="4574405" y="1576019"/>
            <a:ext cx="131768" cy="114801"/>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7">
              <a:latin typeface="Corbel" panose="020B0503020204020204" pitchFamily="34" charset="0"/>
            </a:endParaRPr>
          </a:p>
        </p:txBody>
      </p:sp>
      <p:cxnSp>
        <p:nvCxnSpPr>
          <p:cNvPr id="813" name="Elbow Connector 812">
            <a:extLst>
              <a:ext uri="{FF2B5EF4-FFF2-40B4-BE49-F238E27FC236}">
                <a16:creationId xmlns:a16="http://schemas.microsoft.com/office/drawing/2014/main" id="{24E0B3E8-DC63-9949-B7A2-D597FF9017EB}"/>
              </a:ext>
            </a:extLst>
          </p:cNvPr>
          <p:cNvCxnSpPr>
            <a:cxnSpLocks/>
          </p:cNvCxnSpPr>
          <p:nvPr/>
        </p:nvCxnSpPr>
        <p:spPr>
          <a:xfrm rot="5400000">
            <a:off x="3484742" y="3638664"/>
            <a:ext cx="413180" cy="345523"/>
          </a:xfrm>
          <a:prstGeom prst="bentConnector3">
            <a:avLst>
              <a:gd name="adj1" fmla="val 10064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4" name="Elbow Connector 813">
            <a:extLst>
              <a:ext uri="{FF2B5EF4-FFF2-40B4-BE49-F238E27FC236}">
                <a16:creationId xmlns:a16="http://schemas.microsoft.com/office/drawing/2014/main" id="{72364EE0-32CE-FC4F-914F-CE0E08202C1B}"/>
              </a:ext>
            </a:extLst>
          </p:cNvPr>
          <p:cNvCxnSpPr>
            <a:cxnSpLocks/>
          </p:cNvCxnSpPr>
          <p:nvPr/>
        </p:nvCxnSpPr>
        <p:spPr>
          <a:xfrm rot="5400000">
            <a:off x="6362505" y="3418682"/>
            <a:ext cx="845688" cy="345523"/>
          </a:xfrm>
          <a:prstGeom prst="bentConnector3">
            <a:avLst>
              <a:gd name="adj1" fmla="val 10064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5" name="TextBox 814">
            <a:extLst>
              <a:ext uri="{FF2B5EF4-FFF2-40B4-BE49-F238E27FC236}">
                <a16:creationId xmlns:a16="http://schemas.microsoft.com/office/drawing/2014/main" id="{98278C39-E66B-2A45-9638-496C6637B7F3}"/>
              </a:ext>
            </a:extLst>
          </p:cNvPr>
          <p:cNvSpPr txBox="1"/>
          <p:nvPr/>
        </p:nvSpPr>
        <p:spPr>
          <a:xfrm>
            <a:off x="6493787" y="2527692"/>
            <a:ext cx="884758" cy="669477"/>
          </a:xfrm>
          <a:prstGeom prst="roundRect">
            <a:avLst>
              <a:gd name="adj" fmla="val 4956"/>
            </a:avLst>
          </a:prstGeom>
          <a:solidFill>
            <a:schemeClr val="bg1"/>
          </a:solidFill>
          <a:ln w="28575">
            <a:solidFill>
              <a:schemeClr val="tx1"/>
            </a:solidFill>
          </a:ln>
        </p:spPr>
        <p:txBody>
          <a:bodyPr wrap="square" rtlCol="0" anchor="ctr" anchorCtr="0">
            <a:noAutofit/>
          </a:bodyPr>
          <a:lstStyle/>
          <a:p>
            <a:pPr algn="ctr"/>
            <a:r>
              <a:rPr lang="en-US" sz="1342" b="1" dirty="0">
                <a:latin typeface="Corbel" panose="020B0503020204020204" pitchFamily="34" charset="0"/>
              </a:rPr>
              <a:t>Next Rd </a:t>
            </a:r>
            <a:r>
              <a:rPr lang="en-US" sz="1342" b="1" dirty="0" err="1">
                <a:latin typeface="Corbel" panose="020B0503020204020204" pitchFamily="34" charset="0"/>
              </a:rPr>
              <a:t>Addr</a:t>
            </a:r>
            <a:r>
              <a:rPr lang="en-US" sz="1342" b="1" dirty="0">
                <a:latin typeface="Corbel" panose="020B0503020204020204" pitchFamily="34" charset="0"/>
              </a:rPr>
              <a:t> Compute</a:t>
            </a:r>
          </a:p>
        </p:txBody>
      </p:sp>
      <p:sp>
        <p:nvSpPr>
          <p:cNvPr id="816" name="TextBox 815">
            <a:extLst>
              <a:ext uri="{FF2B5EF4-FFF2-40B4-BE49-F238E27FC236}">
                <a16:creationId xmlns:a16="http://schemas.microsoft.com/office/drawing/2014/main" id="{2193DECC-E67C-F44A-93E1-17BC68257E72}"/>
              </a:ext>
            </a:extLst>
          </p:cNvPr>
          <p:cNvSpPr txBox="1">
            <a:spLocks noChangeAspect="1"/>
          </p:cNvSpPr>
          <p:nvPr/>
        </p:nvSpPr>
        <p:spPr>
          <a:xfrm>
            <a:off x="7238516" y="2348001"/>
            <a:ext cx="289951" cy="289951"/>
          </a:xfrm>
          <a:prstGeom prst="ellipse">
            <a:avLst/>
          </a:prstGeom>
          <a:solidFill>
            <a:schemeClr val="tx1"/>
          </a:solidFill>
          <a:ln>
            <a:noFill/>
          </a:ln>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3</a:t>
            </a:r>
          </a:p>
        </p:txBody>
      </p:sp>
      <p:sp>
        <p:nvSpPr>
          <p:cNvPr id="817" name="TextBox 816">
            <a:extLst>
              <a:ext uri="{FF2B5EF4-FFF2-40B4-BE49-F238E27FC236}">
                <a16:creationId xmlns:a16="http://schemas.microsoft.com/office/drawing/2014/main" id="{BF03D2D7-735A-724D-A3D8-C9B5149EC064}"/>
              </a:ext>
            </a:extLst>
          </p:cNvPr>
          <p:cNvSpPr txBox="1"/>
          <p:nvPr/>
        </p:nvSpPr>
        <p:spPr>
          <a:xfrm>
            <a:off x="4076231" y="3681774"/>
            <a:ext cx="1331456" cy="500419"/>
          </a:xfrm>
          <a:prstGeom prst="roundRect">
            <a:avLst>
              <a:gd name="adj" fmla="val 0"/>
            </a:avLst>
          </a:prstGeom>
          <a:noFill/>
          <a:ln>
            <a:noFill/>
          </a:ln>
        </p:spPr>
        <p:txBody>
          <a:bodyPr wrap="square" rtlCol="0" anchor="ctr" anchorCtr="0">
            <a:noAutofit/>
          </a:bodyPr>
          <a:lstStyle/>
          <a:p>
            <a:pPr defTabSz="331836">
              <a:defRPr/>
            </a:pPr>
            <a:r>
              <a:rPr lang="en-US" sz="1700" b="1" kern="0" dirty="0">
                <a:solidFill>
                  <a:srgbClr val="5D2784"/>
                </a:solidFill>
                <a:latin typeface="Corbel" panose="020B0503020204020204" pitchFamily="34" charset="0"/>
              </a:rPr>
              <a:t>GenASM-TB</a:t>
            </a:r>
            <a:endParaRPr lang="en-US" sz="1700" b="1" kern="0" baseline="-25000" dirty="0">
              <a:solidFill>
                <a:srgbClr val="5D2784"/>
              </a:solidFill>
              <a:latin typeface="Corbel" panose="020B0503020204020204" pitchFamily="34" charset="0"/>
            </a:endParaRPr>
          </a:p>
        </p:txBody>
      </p:sp>
      <p:cxnSp>
        <p:nvCxnSpPr>
          <p:cNvPr id="818" name="Straight Connector 817">
            <a:extLst>
              <a:ext uri="{FF2B5EF4-FFF2-40B4-BE49-F238E27FC236}">
                <a16:creationId xmlns:a16="http://schemas.microsoft.com/office/drawing/2014/main" id="{421EA3EA-C32E-6E4A-9A23-78291D91012A}"/>
              </a:ext>
            </a:extLst>
          </p:cNvPr>
          <p:cNvCxnSpPr>
            <a:cxnSpLocks/>
          </p:cNvCxnSpPr>
          <p:nvPr/>
        </p:nvCxnSpPr>
        <p:spPr>
          <a:xfrm flipV="1">
            <a:off x="6228630" y="2407482"/>
            <a:ext cx="0" cy="478800"/>
          </a:xfrm>
          <a:prstGeom prst="line">
            <a:avLst/>
          </a:prstGeom>
          <a:noFill/>
          <a:ln w="25400" cap="flat" cmpd="sng" algn="ctr">
            <a:solidFill>
              <a:schemeClr val="tx1"/>
            </a:solidFill>
            <a:prstDash val="solid"/>
            <a:miter lim="800000"/>
          </a:ln>
          <a:effectLst/>
        </p:spPr>
      </p:cxnSp>
      <p:sp>
        <p:nvSpPr>
          <p:cNvPr id="2" name="Title 1">
            <a:extLst>
              <a:ext uri="{FF2B5EF4-FFF2-40B4-BE49-F238E27FC236}">
                <a16:creationId xmlns:a16="http://schemas.microsoft.com/office/drawing/2014/main" id="{2A21F9FE-D2D1-2F45-BAE5-42DAD2A940A9}"/>
              </a:ext>
            </a:extLst>
          </p:cNvPr>
          <p:cNvSpPr>
            <a:spLocks noGrp="1"/>
          </p:cNvSpPr>
          <p:nvPr>
            <p:ph type="title"/>
          </p:nvPr>
        </p:nvSpPr>
        <p:spPr>
          <a:xfrm>
            <a:off x="366963" y="257434"/>
            <a:ext cx="8410073" cy="753467"/>
          </a:xfrm>
        </p:spPr>
        <p:txBody>
          <a:bodyPr>
            <a:normAutofit fontScale="90000"/>
          </a:bodyPr>
          <a:lstStyle/>
          <a:p>
            <a:r>
              <a:rPr lang="en-US" dirty="0"/>
              <a:t>GenASM-TB: Hardware Design</a:t>
            </a:r>
          </a:p>
        </p:txBody>
      </p:sp>
      <p:sp>
        <p:nvSpPr>
          <p:cNvPr id="3" name="Content Placeholder 2">
            <a:extLst>
              <a:ext uri="{FF2B5EF4-FFF2-40B4-BE49-F238E27FC236}">
                <a16:creationId xmlns:a16="http://schemas.microsoft.com/office/drawing/2014/main" id="{D9C16949-81DF-AE42-AD76-9FC4CA057DC8}"/>
              </a:ext>
            </a:extLst>
          </p:cNvPr>
          <p:cNvSpPr>
            <a:spLocks noGrp="1"/>
          </p:cNvSpPr>
          <p:nvPr>
            <p:ph idx="1"/>
          </p:nvPr>
        </p:nvSpPr>
        <p:spPr>
          <a:xfrm>
            <a:off x="366961" y="4451273"/>
            <a:ext cx="8410073" cy="2013829"/>
          </a:xfrm>
        </p:spPr>
        <p:txBody>
          <a:bodyPr>
            <a:noAutofit/>
          </a:bodyPr>
          <a:lstStyle/>
          <a:p>
            <a:pPr>
              <a:lnSpc>
                <a:spcPct val="100000"/>
              </a:lnSpc>
              <a:spcBef>
                <a:spcPts val="0"/>
              </a:spcBef>
              <a:spcAft>
                <a:spcPts val="300"/>
              </a:spcAft>
            </a:pPr>
            <a:r>
              <a:rPr lang="en-US" dirty="0">
                <a:solidFill>
                  <a:schemeClr val="tx1"/>
                </a:solidFill>
              </a:rPr>
              <a:t>Very simple logic: </a:t>
            </a:r>
          </a:p>
          <a:p>
            <a:pPr marL="454025" lvl="1" indent="0">
              <a:lnSpc>
                <a:spcPct val="100000"/>
              </a:lnSpc>
              <a:spcBef>
                <a:spcPts val="0"/>
              </a:spcBef>
              <a:spcAft>
                <a:spcPts val="0"/>
              </a:spcAft>
              <a:buNone/>
            </a:pPr>
            <a:r>
              <a:rPr lang="en-US" sz="2000" b="1" dirty="0">
                <a:solidFill>
                  <a:srgbClr val="FE6200"/>
                </a:solidFill>
                <a:latin typeface="Calibri" panose="020F0502020204030204" pitchFamily="34" charset="0"/>
              </a:rPr>
              <a:t>❶</a:t>
            </a:r>
            <a:r>
              <a:rPr lang="en-US" sz="2000" dirty="0">
                <a:solidFill>
                  <a:srgbClr val="FE6200"/>
                </a:solidFill>
              </a:rPr>
              <a:t>Reads the bitvectors </a:t>
            </a:r>
            <a:r>
              <a:rPr lang="en-US" sz="2000" dirty="0">
                <a:solidFill>
                  <a:schemeClr val="tx1"/>
                </a:solidFill>
              </a:rPr>
              <a:t>from one of the TB-SRAMs using the computed address </a:t>
            </a:r>
          </a:p>
          <a:p>
            <a:pPr marL="454025" lvl="1" indent="0">
              <a:lnSpc>
                <a:spcPct val="100000"/>
              </a:lnSpc>
              <a:spcBef>
                <a:spcPts val="0"/>
              </a:spcBef>
              <a:spcAft>
                <a:spcPts val="0"/>
              </a:spcAft>
              <a:buNone/>
            </a:pPr>
            <a:r>
              <a:rPr lang="en-US" sz="2000" b="1" dirty="0">
                <a:solidFill>
                  <a:srgbClr val="00B050"/>
                </a:solidFill>
                <a:latin typeface="Calibri" panose="020F0502020204030204" pitchFamily="34" charset="0"/>
              </a:rPr>
              <a:t>❷</a:t>
            </a:r>
            <a:r>
              <a:rPr lang="en-US" sz="2000" dirty="0">
                <a:solidFill>
                  <a:srgbClr val="00B050"/>
                </a:solidFill>
              </a:rPr>
              <a:t>Performs the required bitwise comparisons </a:t>
            </a:r>
            <a:r>
              <a:rPr lang="en-US" sz="2000" dirty="0">
                <a:solidFill>
                  <a:schemeClr val="tx1"/>
                </a:solidFill>
              </a:rPr>
              <a:t>to find the traceback output for the current position</a:t>
            </a:r>
          </a:p>
          <a:p>
            <a:pPr marL="454025" lvl="1" indent="0">
              <a:lnSpc>
                <a:spcPct val="100000"/>
              </a:lnSpc>
              <a:spcBef>
                <a:spcPts val="0"/>
              </a:spcBef>
              <a:spcAft>
                <a:spcPts val="0"/>
              </a:spcAft>
              <a:buNone/>
            </a:pPr>
            <a:r>
              <a:rPr lang="en-US" sz="2000" b="1" dirty="0">
                <a:solidFill>
                  <a:srgbClr val="0070C0"/>
                </a:solidFill>
              </a:rPr>
              <a:t>❸</a:t>
            </a:r>
            <a:r>
              <a:rPr lang="en-US" sz="2000" dirty="0">
                <a:solidFill>
                  <a:srgbClr val="1F8DD3"/>
                </a:solidFill>
              </a:rPr>
              <a:t>Computes the next TB-SRAM address </a:t>
            </a:r>
            <a:r>
              <a:rPr lang="en-US" sz="2000" dirty="0">
                <a:solidFill>
                  <a:schemeClr val="tx1"/>
                </a:solidFill>
              </a:rPr>
              <a:t>to read the new set of bitvectors</a:t>
            </a:r>
          </a:p>
          <a:p>
            <a:pPr marL="454025" lvl="1" indent="0">
              <a:lnSpc>
                <a:spcPct val="100000"/>
              </a:lnSpc>
              <a:spcBef>
                <a:spcPts val="0"/>
              </a:spcBef>
              <a:spcAft>
                <a:spcPts val="0"/>
              </a:spcAft>
              <a:buNone/>
            </a:pPr>
            <a:endParaRPr lang="en-US" sz="2000" dirty="0"/>
          </a:p>
        </p:txBody>
      </p:sp>
      <p:sp>
        <p:nvSpPr>
          <p:cNvPr id="9" name="Slide Number Placeholder 8">
            <a:extLst>
              <a:ext uri="{FF2B5EF4-FFF2-40B4-BE49-F238E27FC236}">
                <a16:creationId xmlns:a16="http://schemas.microsoft.com/office/drawing/2014/main" id="{4ADC880C-7F82-9E41-871E-89B70A6CD4ED}"/>
              </a:ext>
            </a:extLst>
          </p:cNvPr>
          <p:cNvSpPr>
            <a:spLocks noGrp="1"/>
          </p:cNvSpPr>
          <p:nvPr>
            <p:ph type="sldNum" sz="quarter" idx="10"/>
          </p:nvPr>
        </p:nvSpPr>
        <p:spPr/>
        <p:txBody>
          <a:bodyPr/>
          <a:lstStyle/>
          <a:p>
            <a:fld id="{BE67019E-6B59-9444-A8F8-0CFAB6B6981D}" type="slidenum">
              <a:rPr lang="en-US" smtClean="0"/>
              <a:pPr/>
              <a:t>41</a:t>
            </a:fld>
            <a:endParaRPr lang="en-US" dirty="0"/>
          </a:p>
        </p:txBody>
      </p:sp>
      <p:cxnSp>
        <p:nvCxnSpPr>
          <p:cNvPr id="563" name="Elbow Connector 562">
            <a:extLst>
              <a:ext uri="{FF2B5EF4-FFF2-40B4-BE49-F238E27FC236}">
                <a16:creationId xmlns:a16="http://schemas.microsoft.com/office/drawing/2014/main" id="{0B82A8C2-74C0-F943-B650-18CBE6154000}"/>
              </a:ext>
            </a:extLst>
          </p:cNvPr>
          <p:cNvCxnSpPr>
            <a:cxnSpLocks/>
          </p:cNvCxnSpPr>
          <p:nvPr/>
        </p:nvCxnSpPr>
        <p:spPr>
          <a:xfrm rot="5400000">
            <a:off x="2103185" y="3638664"/>
            <a:ext cx="413180" cy="345523"/>
          </a:xfrm>
          <a:prstGeom prst="bentConnector3">
            <a:avLst>
              <a:gd name="adj1" fmla="val 10064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E5334EE5-BBF6-EB40-ADF3-E758C18E8684}"/>
              </a:ext>
            </a:extLst>
          </p:cNvPr>
          <p:cNvSpPr txBox="1"/>
          <p:nvPr/>
        </p:nvSpPr>
        <p:spPr>
          <a:xfrm>
            <a:off x="4584658" y="1931079"/>
            <a:ext cx="1068719" cy="988647"/>
          </a:xfrm>
          <a:prstGeom prst="roundRect">
            <a:avLst>
              <a:gd name="adj" fmla="val 6208"/>
            </a:avLst>
          </a:prstGeom>
          <a:solidFill>
            <a:schemeClr val="bg1"/>
          </a:solidFill>
          <a:ln w="28575">
            <a:solidFill>
              <a:srgbClr val="00B050"/>
            </a:solidFill>
          </a:ln>
        </p:spPr>
        <p:txBody>
          <a:bodyPr wrap="square" lIns="0" rIns="0" rtlCol="0" anchor="ctr" anchorCtr="0">
            <a:noAutofit/>
          </a:bodyPr>
          <a:lstStyle/>
          <a:p>
            <a:pPr algn="ctr"/>
            <a:r>
              <a:rPr lang="en-US" sz="1342" b="1" dirty="0">
                <a:latin typeface="Corbel" panose="020B0503020204020204" pitchFamily="34" charset="0"/>
              </a:rPr>
              <a:t>Bitwise Comparisons</a:t>
            </a:r>
          </a:p>
        </p:txBody>
      </p:sp>
      <p:sp>
        <p:nvSpPr>
          <p:cNvPr id="565" name="TextBox 564">
            <a:extLst>
              <a:ext uri="{FF2B5EF4-FFF2-40B4-BE49-F238E27FC236}">
                <a16:creationId xmlns:a16="http://schemas.microsoft.com/office/drawing/2014/main" id="{1E0AAD06-BCC3-6343-A374-CBD99B79E884}"/>
              </a:ext>
            </a:extLst>
          </p:cNvPr>
          <p:cNvSpPr txBox="1"/>
          <p:nvPr/>
        </p:nvSpPr>
        <p:spPr>
          <a:xfrm>
            <a:off x="6483924" y="1782989"/>
            <a:ext cx="1102435" cy="205305"/>
          </a:xfrm>
          <a:prstGeom prst="roundRect">
            <a:avLst>
              <a:gd name="adj" fmla="val 6043"/>
            </a:avLst>
          </a:prstGeom>
          <a:solidFill>
            <a:schemeClr val="bg1"/>
          </a:solidFill>
          <a:ln w="25400">
            <a:solidFill>
              <a:schemeClr val="tx1"/>
            </a:solidFill>
          </a:ln>
        </p:spPr>
        <p:txBody>
          <a:bodyPr wrap="square" rtlCol="0" anchor="ctr" anchorCtr="0">
            <a:noAutofit/>
          </a:bodyPr>
          <a:lstStyle/>
          <a:p>
            <a:pPr algn="ctr"/>
            <a:r>
              <a:rPr lang="en-US" sz="1207" b="1" dirty="0">
                <a:latin typeface="Corbel" panose="020B0503020204020204" pitchFamily="34" charset="0"/>
              </a:rPr>
              <a:t>  CIGAR string</a:t>
            </a:r>
          </a:p>
        </p:txBody>
      </p:sp>
      <p:sp>
        <p:nvSpPr>
          <p:cNvPr id="566" name="TextBox 565">
            <a:extLst>
              <a:ext uri="{FF2B5EF4-FFF2-40B4-BE49-F238E27FC236}">
                <a16:creationId xmlns:a16="http://schemas.microsoft.com/office/drawing/2014/main" id="{3FA9E386-0DD1-6F4F-ADAE-9A15D42B3E58}"/>
              </a:ext>
            </a:extLst>
          </p:cNvPr>
          <p:cNvSpPr txBox="1"/>
          <p:nvPr/>
        </p:nvSpPr>
        <p:spPr>
          <a:xfrm>
            <a:off x="4586372" y="1519004"/>
            <a:ext cx="1044000" cy="239622"/>
          </a:xfrm>
          <a:prstGeom prst="roundRect">
            <a:avLst>
              <a:gd name="adj" fmla="val 16667"/>
            </a:avLst>
          </a:prstGeom>
          <a:solidFill>
            <a:schemeClr val="bg1"/>
          </a:solidFill>
          <a:ln w="25400">
            <a:solidFill>
              <a:schemeClr val="tx1"/>
            </a:solidFill>
          </a:ln>
        </p:spPr>
        <p:txBody>
          <a:bodyPr wrap="square" rtlCol="0" anchor="ctr" anchorCtr="0">
            <a:noAutofit/>
          </a:bodyPr>
          <a:lstStyle/>
          <a:p>
            <a:pPr algn="ctr"/>
            <a:r>
              <a:rPr lang="en-US" sz="1207" b="1" dirty="0">
                <a:latin typeface="Corbel" panose="020B0503020204020204" pitchFamily="34" charset="0"/>
              </a:rPr>
              <a:t>  Last CIGAR</a:t>
            </a:r>
          </a:p>
        </p:txBody>
      </p:sp>
      <p:cxnSp>
        <p:nvCxnSpPr>
          <p:cNvPr id="567" name="Straight Connector 566">
            <a:extLst>
              <a:ext uri="{FF2B5EF4-FFF2-40B4-BE49-F238E27FC236}">
                <a16:creationId xmlns:a16="http://schemas.microsoft.com/office/drawing/2014/main" id="{A08A14DE-2049-7E4F-8C82-CEC0BEBD9F46}"/>
              </a:ext>
            </a:extLst>
          </p:cNvPr>
          <p:cNvCxnSpPr>
            <a:cxnSpLocks/>
          </p:cNvCxnSpPr>
          <p:nvPr/>
        </p:nvCxnSpPr>
        <p:spPr>
          <a:xfrm flipH="1">
            <a:off x="2372573" y="2426836"/>
            <a:ext cx="648961" cy="0"/>
          </a:xfrm>
          <a:prstGeom prst="line">
            <a:avLst/>
          </a:prstGeom>
          <a:noFill/>
          <a:ln w="38100" cap="flat" cmpd="sng" algn="ctr">
            <a:solidFill>
              <a:srgbClr val="FE6200"/>
            </a:solidFill>
            <a:prstDash val="solid"/>
            <a:miter lim="800000"/>
          </a:ln>
          <a:effectLst/>
        </p:spPr>
      </p:cxnSp>
      <p:cxnSp>
        <p:nvCxnSpPr>
          <p:cNvPr id="568" name="Straight Connector 567">
            <a:extLst>
              <a:ext uri="{FF2B5EF4-FFF2-40B4-BE49-F238E27FC236}">
                <a16:creationId xmlns:a16="http://schemas.microsoft.com/office/drawing/2014/main" id="{CCFB98FF-DF4C-104A-A206-2AE0834543DD}"/>
              </a:ext>
            </a:extLst>
          </p:cNvPr>
          <p:cNvCxnSpPr>
            <a:cxnSpLocks/>
          </p:cNvCxnSpPr>
          <p:nvPr/>
        </p:nvCxnSpPr>
        <p:spPr>
          <a:xfrm flipV="1">
            <a:off x="3025494" y="2009160"/>
            <a:ext cx="0" cy="813058"/>
          </a:xfrm>
          <a:prstGeom prst="line">
            <a:avLst/>
          </a:prstGeom>
          <a:noFill/>
          <a:ln w="38100" cap="flat" cmpd="sng" algn="ctr">
            <a:solidFill>
              <a:srgbClr val="00B050"/>
            </a:solidFill>
            <a:prstDash val="solid"/>
            <a:miter lim="800000"/>
          </a:ln>
          <a:effectLst/>
        </p:spPr>
      </p:cxnSp>
      <p:cxnSp>
        <p:nvCxnSpPr>
          <p:cNvPr id="569" name="Straight Arrow Connector 568">
            <a:extLst>
              <a:ext uri="{FF2B5EF4-FFF2-40B4-BE49-F238E27FC236}">
                <a16:creationId xmlns:a16="http://schemas.microsoft.com/office/drawing/2014/main" id="{CDC9AF70-BDA4-D74B-AB7B-5F9CB52CC166}"/>
              </a:ext>
            </a:extLst>
          </p:cNvPr>
          <p:cNvCxnSpPr>
            <a:cxnSpLocks/>
          </p:cNvCxnSpPr>
          <p:nvPr/>
        </p:nvCxnSpPr>
        <p:spPr>
          <a:xfrm>
            <a:off x="3021533" y="2012147"/>
            <a:ext cx="1548920" cy="0"/>
          </a:xfrm>
          <a:prstGeom prst="straightConnector1">
            <a:avLst/>
          </a:prstGeom>
          <a:noFill/>
          <a:ln w="28575" cap="flat" cmpd="sng" algn="ctr">
            <a:solidFill>
              <a:srgbClr val="00B050"/>
            </a:solidFill>
            <a:prstDash val="solid"/>
            <a:miter lim="800000"/>
            <a:tailEnd type="triangle"/>
          </a:ln>
          <a:effectLst/>
        </p:spPr>
      </p:cxnSp>
      <p:cxnSp>
        <p:nvCxnSpPr>
          <p:cNvPr id="570" name="Straight Arrow Connector 569">
            <a:extLst>
              <a:ext uri="{FF2B5EF4-FFF2-40B4-BE49-F238E27FC236}">
                <a16:creationId xmlns:a16="http://schemas.microsoft.com/office/drawing/2014/main" id="{FB7058E2-454F-2548-867A-2559B42DB0E0}"/>
              </a:ext>
            </a:extLst>
          </p:cNvPr>
          <p:cNvCxnSpPr>
            <a:cxnSpLocks/>
          </p:cNvCxnSpPr>
          <p:nvPr/>
        </p:nvCxnSpPr>
        <p:spPr>
          <a:xfrm>
            <a:off x="3021534" y="2819553"/>
            <a:ext cx="1546983" cy="0"/>
          </a:xfrm>
          <a:prstGeom prst="straightConnector1">
            <a:avLst/>
          </a:prstGeom>
          <a:noFill/>
          <a:ln w="28575" cap="flat" cmpd="sng" algn="ctr">
            <a:solidFill>
              <a:srgbClr val="00B050"/>
            </a:solidFill>
            <a:prstDash val="solid"/>
            <a:miter lim="800000"/>
            <a:tailEnd type="triangle"/>
          </a:ln>
          <a:effectLst/>
        </p:spPr>
      </p:cxnSp>
      <p:cxnSp>
        <p:nvCxnSpPr>
          <p:cNvPr id="571" name="Straight Arrow Connector 570">
            <a:extLst>
              <a:ext uri="{FF2B5EF4-FFF2-40B4-BE49-F238E27FC236}">
                <a16:creationId xmlns:a16="http://schemas.microsoft.com/office/drawing/2014/main" id="{861664B2-DB72-5347-A843-42F2E33593D4}"/>
              </a:ext>
            </a:extLst>
          </p:cNvPr>
          <p:cNvCxnSpPr>
            <a:cxnSpLocks/>
          </p:cNvCxnSpPr>
          <p:nvPr/>
        </p:nvCxnSpPr>
        <p:spPr>
          <a:xfrm>
            <a:off x="3021534" y="2556099"/>
            <a:ext cx="1546983" cy="0"/>
          </a:xfrm>
          <a:prstGeom prst="straightConnector1">
            <a:avLst/>
          </a:prstGeom>
          <a:noFill/>
          <a:ln w="28575" cap="flat" cmpd="sng" algn="ctr">
            <a:solidFill>
              <a:srgbClr val="00B050"/>
            </a:solidFill>
            <a:prstDash val="solid"/>
            <a:miter lim="800000"/>
            <a:tailEnd type="triangle"/>
          </a:ln>
          <a:effectLst/>
        </p:spPr>
      </p:cxnSp>
      <p:sp>
        <p:nvSpPr>
          <p:cNvPr id="572" name="Rounded Rectangle 571">
            <a:extLst>
              <a:ext uri="{FF2B5EF4-FFF2-40B4-BE49-F238E27FC236}">
                <a16:creationId xmlns:a16="http://schemas.microsoft.com/office/drawing/2014/main" id="{8708CD68-56EE-B046-BD4D-B162066469E3}"/>
              </a:ext>
            </a:extLst>
          </p:cNvPr>
          <p:cNvSpPr/>
          <p:nvPr/>
        </p:nvSpPr>
        <p:spPr>
          <a:xfrm>
            <a:off x="3853868" y="2716037"/>
            <a:ext cx="255659" cy="163645"/>
          </a:xfrm>
          <a:prstGeom prst="roundRect">
            <a:avLst>
              <a:gd name="adj" fmla="val 13618"/>
            </a:avLst>
          </a:prstGeom>
          <a:solidFill>
            <a:schemeClr val="accent3">
              <a:lumMod val="20000"/>
              <a:lumOff val="80000"/>
            </a:schemeClr>
          </a:solidFill>
          <a:ln w="19050" cap="flat" cmpd="sng" algn="ctr">
            <a:solidFill>
              <a:srgbClr val="00B050"/>
            </a:solidFill>
            <a:prstDash val="solid"/>
            <a:miter lim="800000"/>
          </a:ln>
          <a:effectLst/>
        </p:spPr>
        <p:txBody>
          <a:bodyPr lIns="24163" tIns="24163" rIns="24163" bIns="24163" rtlCol="0" anchor="ctr"/>
          <a:lstStyle/>
          <a:p>
            <a:pPr algn="ctr" defTabSz="613688">
              <a:defRPr/>
            </a:pPr>
            <a:r>
              <a:rPr lang="en-US" sz="1342" b="1" kern="0" dirty="0">
                <a:solidFill>
                  <a:srgbClr val="00B050"/>
                </a:solidFill>
                <a:latin typeface="Corbel" panose="020B0503020204020204" pitchFamily="34" charset="0"/>
              </a:rPr>
              <a:t>&lt;&lt;</a:t>
            </a:r>
          </a:p>
        </p:txBody>
      </p:sp>
      <p:sp>
        <p:nvSpPr>
          <p:cNvPr id="573" name="TextBox 572">
            <a:extLst>
              <a:ext uri="{FF2B5EF4-FFF2-40B4-BE49-F238E27FC236}">
                <a16:creationId xmlns:a16="http://schemas.microsoft.com/office/drawing/2014/main" id="{B974ACE9-EB80-F84A-9CEB-AE0D33D7FDD9}"/>
              </a:ext>
            </a:extLst>
          </p:cNvPr>
          <p:cNvSpPr txBox="1"/>
          <p:nvPr/>
        </p:nvSpPr>
        <p:spPr>
          <a:xfrm>
            <a:off x="3780712" y="1774928"/>
            <a:ext cx="771442" cy="298864"/>
          </a:xfrm>
          <a:prstGeom prst="rect">
            <a:avLst/>
          </a:prstGeom>
          <a:noFill/>
          <a:ln w="38100">
            <a:noFill/>
          </a:ln>
        </p:spPr>
        <p:txBody>
          <a:bodyPr wrap="square" rtlCol="0">
            <a:spAutoFit/>
          </a:bodyPr>
          <a:lstStyle/>
          <a:p>
            <a:pPr algn="r"/>
            <a:r>
              <a:rPr lang="en-US" sz="1342" b="1" i="1" dirty="0">
                <a:solidFill>
                  <a:srgbClr val="00B050"/>
                </a:solidFill>
                <a:latin typeface="Corbel" panose="020B0503020204020204" pitchFamily="34" charset="0"/>
              </a:rPr>
              <a:t>match</a:t>
            </a:r>
          </a:p>
        </p:txBody>
      </p:sp>
      <p:cxnSp>
        <p:nvCxnSpPr>
          <p:cNvPr id="574" name="Straight Arrow Connector 573">
            <a:extLst>
              <a:ext uri="{FF2B5EF4-FFF2-40B4-BE49-F238E27FC236}">
                <a16:creationId xmlns:a16="http://schemas.microsoft.com/office/drawing/2014/main" id="{DE8D8392-5D67-C44C-BC64-5810CC694411}"/>
              </a:ext>
            </a:extLst>
          </p:cNvPr>
          <p:cNvCxnSpPr>
            <a:cxnSpLocks/>
          </p:cNvCxnSpPr>
          <p:nvPr/>
        </p:nvCxnSpPr>
        <p:spPr>
          <a:xfrm>
            <a:off x="5044691" y="1763360"/>
            <a:ext cx="0" cy="158187"/>
          </a:xfrm>
          <a:prstGeom prst="straightConnector1">
            <a:avLst/>
          </a:prstGeom>
          <a:noFill/>
          <a:ln w="12700" cap="flat" cmpd="sng" algn="ctr">
            <a:solidFill>
              <a:sysClr val="windowText" lastClr="000000"/>
            </a:solidFill>
            <a:prstDash val="solid"/>
            <a:miter lim="800000"/>
            <a:tailEnd type="triangle"/>
          </a:ln>
          <a:effectLst/>
        </p:spPr>
      </p:cxnSp>
      <p:cxnSp>
        <p:nvCxnSpPr>
          <p:cNvPr id="575" name="Straight Arrow Connector 574">
            <a:extLst>
              <a:ext uri="{FF2B5EF4-FFF2-40B4-BE49-F238E27FC236}">
                <a16:creationId xmlns:a16="http://schemas.microsoft.com/office/drawing/2014/main" id="{AEB65493-7199-4D49-8E45-62C6BC260A6A}"/>
              </a:ext>
            </a:extLst>
          </p:cNvPr>
          <p:cNvCxnSpPr>
            <a:cxnSpLocks/>
          </p:cNvCxnSpPr>
          <p:nvPr/>
        </p:nvCxnSpPr>
        <p:spPr>
          <a:xfrm flipH="1" flipV="1">
            <a:off x="5137938" y="1763359"/>
            <a:ext cx="155" cy="160188"/>
          </a:xfrm>
          <a:prstGeom prst="straightConnector1">
            <a:avLst/>
          </a:prstGeom>
          <a:noFill/>
          <a:ln w="12700" cap="flat" cmpd="sng" algn="ctr">
            <a:solidFill>
              <a:sysClr val="windowText" lastClr="000000"/>
            </a:solidFill>
            <a:prstDash val="solid"/>
            <a:miter lim="800000"/>
            <a:tailEnd type="triangle"/>
          </a:ln>
          <a:effectLst/>
        </p:spPr>
      </p:cxnSp>
      <p:sp>
        <p:nvSpPr>
          <p:cNvPr id="576" name="TextBox 575">
            <a:extLst>
              <a:ext uri="{FF2B5EF4-FFF2-40B4-BE49-F238E27FC236}">
                <a16:creationId xmlns:a16="http://schemas.microsoft.com/office/drawing/2014/main" id="{E3AFEA1C-F036-5E40-8D21-E26E2F4C63B4}"/>
              </a:ext>
            </a:extLst>
          </p:cNvPr>
          <p:cNvSpPr txBox="1"/>
          <p:nvPr/>
        </p:nvSpPr>
        <p:spPr>
          <a:xfrm>
            <a:off x="5581915" y="2162081"/>
            <a:ext cx="683064" cy="505395"/>
          </a:xfrm>
          <a:prstGeom prst="rect">
            <a:avLst/>
          </a:prstGeom>
          <a:noFill/>
        </p:spPr>
        <p:txBody>
          <a:bodyPr wrap="square" rtlCol="0">
            <a:spAutoFit/>
          </a:bodyPr>
          <a:lstStyle/>
          <a:p>
            <a:pPr algn="r"/>
            <a:r>
              <a:rPr lang="en-US" sz="1342" b="1" i="1" dirty="0">
                <a:solidFill>
                  <a:srgbClr val="00B050"/>
                </a:solidFill>
                <a:latin typeface="Corbel" panose="020B0503020204020204" pitchFamily="34" charset="0"/>
              </a:rPr>
              <a:t>CIGAR</a:t>
            </a:r>
          </a:p>
          <a:p>
            <a:pPr algn="ctr"/>
            <a:r>
              <a:rPr lang="en-US" sz="1342" b="1" i="1" dirty="0">
                <a:solidFill>
                  <a:srgbClr val="00B050"/>
                </a:solidFill>
                <a:latin typeface="Corbel" panose="020B0503020204020204" pitchFamily="34" charset="0"/>
              </a:rPr>
              <a:t>out</a:t>
            </a:r>
          </a:p>
        </p:txBody>
      </p:sp>
      <p:cxnSp>
        <p:nvCxnSpPr>
          <p:cNvPr id="577" name="Straight Arrow Connector 576">
            <a:extLst>
              <a:ext uri="{FF2B5EF4-FFF2-40B4-BE49-F238E27FC236}">
                <a16:creationId xmlns:a16="http://schemas.microsoft.com/office/drawing/2014/main" id="{BBF611C3-FA31-864F-8783-06834C2B694F}"/>
              </a:ext>
            </a:extLst>
          </p:cNvPr>
          <p:cNvCxnSpPr>
            <a:cxnSpLocks/>
          </p:cNvCxnSpPr>
          <p:nvPr/>
        </p:nvCxnSpPr>
        <p:spPr>
          <a:xfrm>
            <a:off x="6234605" y="2881025"/>
            <a:ext cx="265788" cy="0"/>
          </a:xfrm>
          <a:prstGeom prst="straightConnector1">
            <a:avLst/>
          </a:prstGeom>
          <a:noFill/>
          <a:ln w="25400" cap="flat" cmpd="sng" algn="ctr">
            <a:solidFill>
              <a:sysClr val="windowText" lastClr="000000"/>
            </a:solidFill>
            <a:prstDash val="solid"/>
            <a:miter lim="800000"/>
            <a:tailEnd type="triangle"/>
          </a:ln>
          <a:effectLst/>
        </p:spPr>
      </p:cxnSp>
      <p:sp>
        <p:nvSpPr>
          <p:cNvPr id="578" name="Triangle 577">
            <a:extLst>
              <a:ext uri="{FF2B5EF4-FFF2-40B4-BE49-F238E27FC236}">
                <a16:creationId xmlns:a16="http://schemas.microsoft.com/office/drawing/2014/main" id="{098B194D-D68F-9842-9199-763F21D443F2}"/>
              </a:ext>
            </a:extLst>
          </p:cNvPr>
          <p:cNvSpPr/>
          <p:nvPr/>
        </p:nvSpPr>
        <p:spPr>
          <a:xfrm rot="5400000">
            <a:off x="6475442" y="1820494"/>
            <a:ext cx="131768" cy="114801"/>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7">
              <a:latin typeface="Corbel" panose="020B0503020204020204" pitchFamily="34" charset="0"/>
            </a:endParaRPr>
          </a:p>
        </p:txBody>
      </p:sp>
      <p:grpSp>
        <p:nvGrpSpPr>
          <p:cNvPr id="581" name="Group 580">
            <a:extLst>
              <a:ext uri="{FF2B5EF4-FFF2-40B4-BE49-F238E27FC236}">
                <a16:creationId xmlns:a16="http://schemas.microsoft.com/office/drawing/2014/main" id="{BB03096E-BD7A-DD44-8FB6-4488AFD44C0D}"/>
              </a:ext>
            </a:extLst>
          </p:cNvPr>
          <p:cNvGrpSpPr/>
          <p:nvPr/>
        </p:nvGrpSpPr>
        <p:grpSpPr>
          <a:xfrm>
            <a:off x="1893480" y="1519890"/>
            <a:ext cx="489309" cy="1545553"/>
            <a:chOff x="8731842" y="10098736"/>
            <a:chExt cx="729028" cy="2688281"/>
          </a:xfrm>
        </p:grpSpPr>
        <p:sp>
          <p:nvSpPr>
            <p:cNvPr id="582" name="Trapezoid 581">
              <a:extLst>
                <a:ext uri="{FF2B5EF4-FFF2-40B4-BE49-F238E27FC236}">
                  <a16:creationId xmlns:a16="http://schemas.microsoft.com/office/drawing/2014/main" id="{B3BB41C3-64B7-7548-865A-3A363AAAA509}"/>
                </a:ext>
              </a:extLst>
            </p:cNvPr>
            <p:cNvSpPr/>
            <p:nvPr/>
          </p:nvSpPr>
          <p:spPr>
            <a:xfrm rot="5400000">
              <a:off x="7781130" y="11107277"/>
              <a:ext cx="2688281" cy="671199"/>
            </a:xfrm>
            <a:prstGeom prst="trapezoid">
              <a:avLst>
                <a:gd name="adj" fmla="val 59146"/>
              </a:avLst>
            </a:prstGeom>
            <a:solidFill>
              <a:schemeClr val="bg1"/>
            </a:solidFill>
            <a:ln w="28575">
              <a:solidFill>
                <a:srgbClr val="FE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2">
                <a:solidFill>
                  <a:schemeClr val="tx1"/>
                </a:solidFill>
                <a:latin typeface="Corbel" panose="020B0503020204020204" pitchFamily="34" charset="0"/>
              </a:endParaRPr>
            </a:p>
          </p:txBody>
        </p:sp>
        <p:sp>
          <p:nvSpPr>
            <p:cNvPr id="583" name="TextBox 582">
              <a:extLst>
                <a:ext uri="{FF2B5EF4-FFF2-40B4-BE49-F238E27FC236}">
                  <a16:creationId xmlns:a16="http://schemas.microsoft.com/office/drawing/2014/main" id="{8FA70E3B-445B-A94F-8C98-99EFA4DB4B19}"/>
                </a:ext>
              </a:extLst>
            </p:cNvPr>
            <p:cNvSpPr txBox="1"/>
            <p:nvPr/>
          </p:nvSpPr>
          <p:spPr>
            <a:xfrm>
              <a:off x="8731842" y="10299492"/>
              <a:ext cx="596558" cy="2313655"/>
            </a:xfrm>
            <a:prstGeom prst="rect">
              <a:avLst/>
            </a:prstGeom>
            <a:noFill/>
            <a:ln w="28575">
              <a:noFill/>
            </a:ln>
          </p:spPr>
          <p:txBody>
            <a:bodyPr wrap="square" rtlCol="0">
              <a:spAutoFit/>
            </a:bodyPr>
            <a:lstStyle/>
            <a:p>
              <a:pPr>
                <a:spcAft>
                  <a:spcPts val="806"/>
                </a:spcAft>
              </a:pPr>
              <a:r>
                <a:rPr lang="en-US" sz="1300" b="1" dirty="0">
                  <a:latin typeface="Calibri" panose="020F0502020204030204" pitchFamily="34" charset="0"/>
                  <a:cs typeface="Calibri" panose="020F0502020204030204" pitchFamily="34" charset="0"/>
                </a:rPr>
                <a:t>1</a:t>
              </a:r>
            </a:p>
            <a:p>
              <a:r>
                <a:rPr lang="en-US" sz="1300" b="1" dirty="0">
                  <a:latin typeface="Calibri" panose="020F0502020204030204" pitchFamily="34" charset="0"/>
                  <a:cs typeface="Calibri" panose="020F0502020204030204" pitchFamily="34" charset="0"/>
                </a:rPr>
                <a:t>2</a:t>
              </a:r>
            </a:p>
            <a:p>
              <a:r>
                <a:rPr lang="en-US" sz="1300" b="1" dirty="0">
                  <a:latin typeface="Calibri" panose="020F0502020204030204" pitchFamily="34" charset="0"/>
                  <a:cs typeface="Calibri" panose="020F0502020204030204" pitchFamily="34" charset="0"/>
                </a:rPr>
                <a:t>.</a:t>
              </a:r>
            </a:p>
            <a:p>
              <a:r>
                <a:rPr lang="en-US" sz="1300" b="1" dirty="0">
                  <a:latin typeface="Calibri" panose="020F0502020204030204" pitchFamily="34" charset="0"/>
                  <a:cs typeface="Calibri" panose="020F0502020204030204" pitchFamily="34" charset="0"/>
                </a:rPr>
                <a:t>.</a:t>
              </a:r>
            </a:p>
            <a:p>
              <a:pPr>
                <a:spcBef>
                  <a:spcPts val="806"/>
                </a:spcBef>
              </a:pPr>
              <a:r>
                <a:rPr lang="en-US" sz="1300" b="1" dirty="0">
                  <a:latin typeface="Calibri" panose="020F0502020204030204" pitchFamily="34" charset="0"/>
                  <a:cs typeface="Calibri" panose="020F0502020204030204" pitchFamily="34" charset="0"/>
                </a:rPr>
                <a:t>64</a:t>
              </a:r>
            </a:p>
          </p:txBody>
        </p:sp>
      </p:grpSp>
      <p:cxnSp>
        <p:nvCxnSpPr>
          <p:cNvPr id="584" name="Elbow Connector 583">
            <a:extLst>
              <a:ext uri="{FF2B5EF4-FFF2-40B4-BE49-F238E27FC236}">
                <a16:creationId xmlns:a16="http://schemas.microsoft.com/office/drawing/2014/main" id="{C6654352-9FEF-DA4B-9F42-DC8631E7CB75}"/>
              </a:ext>
            </a:extLst>
          </p:cNvPr>
          <p:cNvCxnSpPr>
            <a:cxnSpLocks/>
          </p:cNvCxnSpPr>
          <p:nvPr/>
        </p:nvCxnSpPr>
        <p:spPr>
          <a:xfrm rot="5400000" flipH="1" flipV="1">
            <a:off x="834701" y="2605058"/>
            <a:ext cx="1933000" cy="265788"/>
          </a:xfrm>
          <a:prstGeom prst="bentConnector3">
            <a:avLst>
              <a:gd name="adj1" fmla="val 100005"/>
            </a:avLst>
          </a:prstGeom>
          <a:ln w="28575">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585" name="Elbow Connector 584">
            <a:extLst>
              <a:ext uri="{FF2B5EF4-FFF2-40B4-BE49-F238E27FC236}">
                <a16:creationId xmlns:a16="http://schemas.microsoft.com/office/drawing/2014/main" id="{50F04BE6-B360-464D-BFD0-9D03B27316AC}"/>
              </a:ext>
            </a:extLst>
          </p:cNvPr>
          <p:cNvCxnSpPr>
            <a:cxnSpLocks/>
          </p:cNvCxnSpPr>
          <p:nvPr/>
        </p:nvCxnSpPr>
        <p:spPr>
          <a:xfrm rot="5400000" flipH="1" flipV="1">
            <a:off x="1200272" y="2648502"/>
            <a:ext cx="1292694" cy="144975"/>
          </a:xfrm>
          <a:prstGeom prst="bentConnector3">
            <a:avLst>
              <a:gd name="adj1" fmla="val 99997"/>
            </a:avLst>
          </a:prstGeom>
          <a:ln w="28575">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586" name="Elbow Connector 585">
            <a:extLst>
              <a:ext uri="{FF2B5EF4-FFF2-40B4-BE49-F238E27FC236}">
                <a16:creationId xmlns:a16="http://schemas.microsoft.com/office/drawing/2014/main" id="{9C15819A-0468-004C-B0E7-4CC47838EC18}"/>
              </a:ext>
            </a:extLst>
          </p:cNvPr>
          <p:cNvCxnSpPr>
            <a:cxnSpLocks/>
          </p:cNvCxnSpPr>
          <p:nvPr/>
        </p:nvCxnSpPr>
        <p:spPr>
          <a:xfrm>
            <a:off x="1765926" y="3371805"/>
            <a:ext cx="1260000" cy="579900"/>
          </a:xfrm>
          <a:prstGeom prst="bentConnector2">
            <a:avLst/>
          </a:prstGeom>
          <a:ln w="28575">
            <a:solidFill>
              <a:srgbClr val="FE6200"/>
            </a:solidFill>
          </a:ln>
        </p:spPr>
        <p:style>
          <a:lnRef idx="1">
            <a:schemeClr val="accent1"/>
          </a:lnRef>
          <a:fillRef idx="0">
            <a:schemeClr val="accent1"/>
          </a:fillRef>
          <a:effectRef idx="0">
            <a:schemeClr val="accent1"/>
          </a:effectRef>
          <a:fontRef idx="minor">
            <a:schemeClr val="tx1"/>
          </a:fontRef>
        </p:style>
      </p:cxnSp>
      <p:cxnSp>
        <p:nvCxnSpPr>
          <p:cNvPr id="587" name="Elbow Connector 586">
            <a:extLst>
              <a:ext uri="{FF2B5EF4-FFF2-40B4-BE49-F238E27FC236}">
                <a16:creationId xmlns:a16="http://schemas.microsoft.com/office/drawing/2014/main" id="{3DDD82D3-C5B3-9744-836A-D2D10EF7A0D3}"/>
              </a:ext>
            </a:extLst>
          </p:cNvPr>
          <p:cNvCxnSpPr>
            <a:cxnSpLocks/>
          </p:cNvCxnSpPr>
          <p:nvPr/>
        </p:nvCxnSpPr>
        <p:spPr>
          <a:xfrm rot="5400000" flipH="1" flipV="1">
            <a:off x="1678773" y="2938191"/>
            <a:ext cx="432000" cy="108000"/>
          </a:xfrm>
          <a:prstGeom prst="bentConnector3">
            <a:avLst>
              <a:gd name="adj1" fmla="val 99997"/>
            </a:avLst>
          </a:prstGeom>
          <a:ln w="28575">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588" name="Elbow Connector 587">
            <a:extLst>
              <a:ext uri="{FF2B5EF4-FFF2-40B4-BE49-F238E27FC236}">
                <a16:creationId xmlns:a16="http://schemas.microsoft.com/office/drawing/2014/main" id="{EDF44B07-41E7-A44E-BB98-D10329211503}"/>
              </a:ext>
            </a:extLst>
          </p:cNvPr>
          <p:cNvCxnSpPr>
            <a:cxnSpLocks/>
          </p:cNvCxnSpPr>
          <p:nvPr/>
        </p:nvCxnSpPr>
        <p:spPr>
          <a:xfrm>
            <a:off x="1836489" y="3200756"/>
            <a:ext cx="4276763" cy="773200"/>
          </a:xfrm>
          <a:prstGeom prst="bentConnector2">
            <a:avLst/>
          </a:prstGeom>
          <a:ln w="28575">
            <a:solidFill>
              <a:srgbClr val="FE6200"/>
            </a:solidFill>
          </a:ln>
        </p:spPr>
        <p:style>
          <a:lnRef idx="1">
            <a:schemeClr val="accent1"/>
          </a:lnRef>
          <a:fillRef idx="0">
            <a:schemeClr val="accent1"/>
          </a:fillRef>
          <a:effectRef idx="0">
            <a:schemeClr val="accent1"/>
          </a:effectRef>
          <a:fontRef idx="minor">
            <a:schemeClr val="tx1"/>
          </a:fontRef>
        </p:style>
      </p:cxnSp>
      <p:cxnSp>
        <p:nvCxnSpPr>
          <p:cNvPr id="591" name="Straight Arrow Connector 590">
            <a:extLst>
              <a:ext uri="{FF2B5EF4-FFF2-40B4-BE49-F238E27FC236}">
                <a16:creationId xmlns:a16="http://schemas.microsoft.com/office/drawing/2014/main" id="{28F693E7-383B-2E47-9AB2-EF68DC3D3B06}"/>
              </a:ext>
            </a:extLst>
          </p:cNvPr>
          <p:cNvCxnSpPr>
            <a:cxnSpLocks/>
          </p:cNvCxnSpPr>
          <p:nvPr/>
        </p:nvCxnSpPr>
        <p:spPr>
          <a:xfrm>
            <a:off x="3021533" y="2285479"/>
            <a:ext cx="1548920" cy="0"/>
          </a:xfrm>
          <a:prstGeom prst="straightConnector1">
            <a:avLst/>
          </a:prstGeom>
          <a:noFill/>
          <a:ln w="28575" cap="flat" cmpd="sng" algn="ctr">
            <a:solidFill>
              <a:srgbClr val="00B050"/>
            </a:solidFill>
            <a:prstDash val="solid"/>
            <a:miter lim="800000"/>
            <a:tailEnd type="triangle"/>
          </a:ln>
          <a:effectLst/>
        </p:spPr>
      </p:cxnSp>
      <p:sp>
        <p:nvSpPr>
          <p:cNvPr id="592" name="TextBox 591">
            <a:extLst>
              <a:ext uri="{FF2B5EF4-FFF2-40B4-BE49-F238E27FC236}">
                <a16:creationId xmlns:a16="http://schemas.microsoft.com/office/drawing/2014/main" id="{A92B5A6D-2AE8-BB43-BEC1-84F9E2B19C82}"/>
              </a:ext>
            </a:extLst>
          </p:cNvPr>
          <p:cNvSpPr txBox="1"/>
          <p:nvPr/>
        </p:nvSpPr>
        <p:spPr>
          <a:xfrm>
            <a:off x="2402255" y="2164755"/>
            <a:ext cx="740488" cy="278089"/>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192</a:t>
            </a:r>
          </a:p>
        </p:txBody>
      </p:sp>
      <p:cxnSp>
        <p:nvCxnSpPr>
          <p:cNvPr id="593" name="Straight Connector 592">
            <a:extLst>
              <a:ext uri="{FF2B5EF4-FFF2-40B4-BE49-F238E27FC236}">
                <a16:creationId xmlns:a16="http://schemas.microsoft.com/office/drawing/2014/main" id="{C388A2BB-7AF9-F246-B338-DE879117FE70}"/>
              </a:ext>
            </a:extLst>
          </p:cNvPr>
          <p:cNvCxnSpPr>
            <a:cxnSpLocks/>
          </p:cNvCxnSpPr>
          <p:nvPr/>
        </p:nvCxnSpPr>
        <p:spPr>
          <a:xfrm flipV="1">
            <a:off x="2571839" y="2343040"/>
            <a:ext cx="210863" cy="183833"/>
          </a:xfrm>
          <a:prstGeom prst="line">
            <a:avLst/>
          </a:prstGeom>
          <a:noFill/>
          <a:ln w="25400" cap="flat" cmpd="sng" algn="ctr">
            <a:solidFill>
              <a:sysClr val="windowText" lastClr="000000"/>
            </a:solidFill>
            <a:prstDash val="solid"/>
            <a:miter lim="800000"/>
          </a:ln>
          <a:effectLst/>
        </p:spPr>
      </p:cxnSp>
      <p:sp>
        <p:nvSpPr>
          <p:cNvPr id="596" name="TextBox 595">
            <a:extLst>
              <a:ext uri="{FF2B5EF4-FFF2-40B4-BE49-F238E27FC236}">
                <a16:creationId xmlns:a16="http://schemas.microsoft.com/office/drawing/2014/main" id="{AD7BACB7-46EE-8745-B6BA-776F2321642F}"/>
              </a:ext>
            </a:extLst>
          </p:cNvPr>
          <p:cNvSpPr txBox="1"/>
          <p:nvPr/>
        </p:nvSpPr>
        <p:spPr>
          <a:xfrm>
            <a:off x="3708125" y="2050408"/>
            <a:ext cx="844029" cy="298864"/>
          </a:xfrm>
          <a:prstGeom prst="rect">
            <a:avLst/>
          </a:prstGeom>
          <a:noFill/>
          <a:ln w="38100">
            <a:noFill/>
          </a:ln>
        </p:spPr>
        <p:txBody>
          <a:bodyPr wrap="square" rtlCol="0">
            <a:spAutoFit/>
          </a:bodyPr>
          <a:lstStyle/>
          <a:p>
            <a:pPr algn="r"/>
            <a:r>
              <a:rPr lang="en-US" sz="1342" b="1" i="1" dirty="0">
                <a:solidFill>
                  <a:srgbClr val="00B050"/>
                </a:solidFill>
                <a:latin typeface="Corbel" panose="020B0503020204020204" pitchFamily="34" charset="0"/>
              </a:rPr>
              <a:t>insertion</a:t>
            </a:r>
          </a:p>
        </p:txBody>
      </p:sp>
      <p:sp>
        <p:nvSpPr>
          <p:cNvPr id="597" name="TextBox 596">
            <a:extLst>
              <a:ext uri="{FF2B5EF4-FFF2-40B4-BE49-F238E27FC236}">
                <a16:creationId xmlns:a16="http://schemas.microsoft.com/office/drawing/2014/main" id="{BCF652AD-8AE6-7C44-8646-3E7D921ED24E}"/>
              </a:ext>
            </a:extLst>
          </p:cNvPr>
          <p:cNvSpPr txBox="1"/>
          <p:nvPr/>
        </p:nvSpPr>
        <p:spPr>
          <a:xfrm>
            <a:off x="3780712" y="2310187"/>
            <a:ext cx="771442" cy="298864"/>
          </a:xfrm>
          <a:prstGeom prst="rect">
            <a:avLst/>
          </a:prstGeom>
          <a:noFill/>
          <a:ln w="38100">
            <a:noFill/>
          </a:ln>
        </p:spPr>
        <p:txBody>
          <a:bodyPr wrap="square" rtlCol="0">
            <a:spAutoFit/>
          </a:bodyPr>
          <a:lstStyle/>
          <a:p>
            <a:pPr algn="r"/>
            <a:r>
              <a:rPr lang="en-US" sz="1342" b="1" i="1" dirty="0">
                <a:solidFill>
                  <a:srgbClr val="00B050"/>
                </a:solidFill>
                <a:latin typeface="Corbel" panose="020B0503020204020204" pitchFamily="34" charset="0"/>
              </a:rPr>
              <a:t>deletion</a:t>
            </a:r>
          </a:p>
        </p:txBody>
      </p:sp>
      <p:sp>
        <p:nvSpPr>
          <p:cNvPr id="598" name="TextBox 597">
            <a:extLst>
              <a:ext uri="{FF2B5EF4-FFF2-40B4-BE49-F238E27FC236}">
                <a16:creationId xmlns:a16="http://schemas.microsoft.com/office/drawing/2014/main" id="{D44B4EB5-27DC-6E4C-92CB-01DF2A513642}"/>
              </a:ext>
            </a:extLst>
          </p:cNvPr>
          <p:cNvSpPr txBox="1"/>
          <p:nvPr/>
        </p:nvSpPr>
        <p:spPr>
          <a:xfrm>
            <a:off x="3780712" y="2577030"/>
            <a:ext cx="771442" cy="298864"/>
          </a:xfrm>
          <a:prstGeom prst="rect">
            <a:avLst/>
          </a:prstGeom>
          <a:noFill/>
          <a:ln w="38100">
            <a:noFill/>
          </a:ln>
        </p:spPr>
        <p:txBody>
          <a:bodyPr wrap="square" rtlCol="0">
            <a:spAutoFit/>
          </a:bodyPr>
          <a:lstStyle/>
          <a:p>
            <a:pPr algn="r"/>
            <a:r>
              <a:rPr lang="en-US" sz="1342" b="1" i="1" dirty="0">
                <a:solidFill>
                  <a:srgbClr val="00B050"/>
                </a:solidFill>
                <a:latin typeface="Corbel" panose="020B0503020204020204" pitchFamily="34" charset="0"/>
              </a:rPr>
              <a:t>subs</a:t>
            </a:r>
          </a:p>
        </p:txBody>
      </p:sp>
      <p:cxnSp>
        <p:nvCxnSpPr>
          <p:cNvPr id="599" name="Straight Arrow Connector 598">
            <a:extLst>
              <a:ext uri="{FF2B5EF4-FFF2-40B4-BE49-F238E27FC236}">
                <a16:creationId xmlns:a16="http://schemas.microsoft.com/office/drawing/2014/main" id="{D1077A70-E05F-2245-86A5-E94803DC5B87}"/>
              </a:ext>
            </a:extLst>
          </p:cNvPr>
          <p:cNvCxnSpPr>
            <a:cxnSpLocks/>
          </p:cNvCxnSpPr>
          <p:nvPr/>
        </p:nvCxnSpPr>
        <p:spPr>
          <a:xfrm flipV="1">
            <a:off x="6222243" y="1877894"/>
            <a:ext cx="265788" cy="247"/>
          </a:xfrm>
          <a:prstGeom prst="straightConnector1">
            <a:avLst/>
          </a:prstGeom>
          <a:noFill/>
          <a:ln w="25400" cap="flat" cmpd="sng" algn="ctr">
            <a:solidFill>
              <a:sysClr val="windowText" lastClr="000000"/>
            </a:solidFill>
            <a:prstDash val="solid"/>
            <a:miter lim="800000"/>
            <a:tailEnd type="triangle"/>
          </a:ln>
          <a:effectLst/>
        </p:spPr>
      </p:cxnSp>
      <p:cxnSp>
        <p:nvCxnSpPr>
          <p:cNvPr id="600" name="Straight Connector 599">
            <a:extLst>
              <a:ext uri="{FF2B5EF4-FFF2-40B4-BE49-F238E27FC236}">
                <a16:creationId xmlns:a16="http://schemas.microsoft.com/office/drawing/2014/main" id="{4A131C07-DBEE-2046-B5F9-9561CD5C84DF}"/>
              </a:ext>
            </a:extLst>
          </p:cNvPr>
          <p:cNvCxnSpPr>
            <a:cxnSpLocks/>
          </p:cNvCxnSpPr>
          <p:nvPr/>
        </p:nvCxnSpPr>
        <p:spPr>
          <a:xfrm flipH="1">
            <a:off x="5651438" y="2424496"/>
            <a:ext cx="564904" cy="0"/>
          </a:xfrm>
          <a:prstGeom prst="line">
            <a:avLst/>
          </a:prstGeom>
          <a:noFill/>
          <a:ln w="38100" cap="flat" cmpd="sng" algn="ctr">
            <a:solidFill>
              <a:srgbClr val="00B050"/>
            </a:solidFill>
            <a:prstDash val="solid"/>
            <a:miter lim="800000"/>
          </a:ln>
          <a:effectLst/>
        </p:spPr>
      </p:cxnSp>
      <p:cxnSp>
        <p:nvCxnSpPr>
          <p:cNvPr id="601" name="Straight Connector 600">
            <a:extLst>
              <a:ext uri="{FF2B5EF4-FFF2-40B4-BE49-F238E27FC236}">
                <a16:creationId xmlns:a16="http://schemas.microsoft.com/office/drawing/2014/main" id="{C2799503-01D4-E44C-88E3-02E6407AD831}"/>
              </a:ext>
            </a:extLst>
          </p:cNvPr>
          <p:cNvCxnSpPr>
            <a:cxnSpLocks/>
          </p:cNvCxnSpPr>
          <p:nvPr/>
        </p:nvCxnSpPr>
        <p:spPr>
          <a:xfrm flipH="1" flipV="1">
            <a:off x="6232113" y="1880029"/>
            <a:ext cx="0" cy="558000"/>
          </a:xfrm>
          <a:prstGeom prst="line">
            <a:avLst/>
          </a:prstGeom>
          <a:noFill/>
          <a:ln w="25400" cap="flat" cmpd="sng" algn="ctr">
            <a:solidFill>
              <a:sysClr val="windowText" lastClr="000000"/>
            </a:solidFill>
            <a:prstDash val="solid"/>
            <a:miter lim="800000"/>
          </a:ln>
          <a:effectLst/>
        </p:spPr>
      </p:cxnSp>
      <p:cxnSp>
        <p:nvCxnSpPr>
          <p:cNvPr id="602" name="Elbow Connector 601">
            <a:extLst>
              <a:ext uri="{FF2B5EF4-FFF2-40B4-BE49-F238E27FC236}">
                <a16:creationId xmlns:a16="http://schemas.microsoft.com/office/drawing/2014/main" id="{EBF8330A-AB2E-3944-919B-2303B9A47DC5}"/>
              </a:ext>
            </a:extLst>
          </p:cNvPr>
          <p:cNvCxnSpPr>
            <a:cxnSpLocks/>
          </p:cNvCxnSpPr>
          <p:nvPr/>
        </p:nvCxnSpPr>
        <p:spPr>
          <a:xfrm flipH="1" flipV="1">
            <a:off x="2172136" y="1659171"/>
            <a:ext cx="5146612" cy="1183963"/>
          </a:xfrm>
          <a:prstGeom prst="bentConnector4">
            <a:avLst>
              <a:gd name="adj1" fmla="val -10722"/>
              <a:gd name="adj2" fmla="val 11789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603" name="Group 602">
            <a:extLst>
              <a:ext uri="{FF2B5EF4-FFF2-40B4-BE49-F238E27FC236}">
                <a16:creationId xmlns:a16="http://schemas.microsoft.com/office/drawing/2014/main" id="{06809DCA-8BCB-FD44-8F78-99FBE71E5E36}"/>
              </a:ext>
            </a:extLst>
          </p:cNvPr>
          <p:cNvGrpSpPr/>
          <p:nvPr/>
        </p:nvGrpSpPr>
        <p:grpSpPr>
          <a:xfrm>
            <a:off x="3123589" y="1756090"/>
            <a:ext cx="740488" cy="340345"/>
            <a:chOff x="4885665" y="9917646"/>
            <a:chExt cx="1103262" cy="507084"/>
          </a:xfrm>
        </p:grpSpPr>
        <p:sp>
          <p:nvSpPr>
            <p:cNvPr id="604" name="TextBox 603">
              <a:extLst>
                <a:ext uri="{FF2B5EF4-FFF2-40B4-BE49-F238E27FC236}">
                  <a16:creationId xmlns:a16="http://schemas.microsoft.com/office/drawing/2014/main" id="{3C95F26E-E38F-A94E-A5A4-41871B6B04A5}"/>
                </a:ext>
              </a:extLst>
            </p:cNvPr>
            <p:cNvSpPr txBox="1"/>
            <p:nvPr/>
          </p:nvSpPr>
          <p:spPr>
            <a:xfrm>
              <a:off x="4885665" y="9917646"/>
              <a:ext cx="1103262" cy="414328"/>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605" name="Straight Connector 604">
              <a:extLst>
                <a:ext uri="{FF2B5EF4-FFF2-40B4-BE49-F238E27FC236}">
                  <a16:creationId xmlns:a16="http://schemas.microsoft.com/office/drawing/2014/main" id="{C9FB4E5B-CC78-A240-A7E1-111E4923C7DA}"/>
                </a:ext>
              </a:extLst>
            </p:cNvPr>
            <p:cNvCxnSpPr>
              <a:cxnSpLocks/>
            </p:cNvCxnSpPr>
            <p:nvPr/>
          </p:nvCxnSpPr>
          <p:spPr>
            <a:xfrm flipV="1">
              <a:off x="5105892" y="10150836"/>
              <a:ext cx="314167" cy="273894"/>
            </a:xfrm>
            <a:prstGeom prst="line">
              <a:avLst/>
            </a:prstGeom>
            <a:noFill/>
            <a:ln w="25400" cap="flat" cmpd="sng" algn="ctr">
              <a:solidFill>
                <a:sysClr val="windowText" lastClr="000000"/>
              </a:solidFill>
              <a:prstDash val="solid"/>
              <a:miter lim="800000"/>
            </a:ln>
            <a:effectLst/>
          </p:spPr>
        </p:cxnSp>
      </p:grpSp>
      <p:grpSp>
        <p:nvGrpSpPr>
          <p:cNvPr id="606" name="Group 605">
            <a:extLst>
              <a:ext uri="{FF2B5EF4-FFF2-40B4-BE49-F238E27FC236}">
                <a16:creationId xmlns:a16="http://schemas.microsoft.com/office/drawing/2014/main" id="{3CC76A91-0F69-6349-A693-1D70B0A72DF4}"/>
              </a:ext>
            </a:extLst>
          </p:cNvPr>
          <p:cNvGrpSpPr/>
          <p:nvPr/>
        </p:nvGrpSpPr>
        <p:grpSpPr>
          <a:xfrm>
            <a:off x="3350202" y="2040556"/>
            <a:ext cx="740488" cy="340345"/>
            <a:chOff x="4885665" y="9917646"/>
            <a:chExt cx="1103262" cy="507084"/>
          </a:xfrm>
        </p:grpSpPr>
        <p:sp>
          <p:nvSpPr>
            <p:cNvPr id="607" name="TextBox 606">
              <a:extLst>
                <a:ext uri="{FF2B5EF4-FFF2-40B4-BE49-F238E27FC236}">
                  <a16:creationId xmlns:a16="http://schemas.microsoft.com/office/drawing/2014/main" id="{8A061629-6256-7F4C-A047-85D45E30EDF3}"/>
                </a:ext>
              </a:extLst>
            </p:cNvPr>
            <p:cNvSpPr txBox="1"/>
            <p:nvPr/>
          </p:nvSpPr>
          <p:spPr>
            <a:xfrm>
              <a:off x="4885665" y="9917646"/>
              <a:ext cx="1103262" cy="414328"/>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608" name="Straight Connector 607">
              <a:extLst>
                <a:ext uri="{FF2B5EF4-FFF2-40B4-BE49-F238E27FC236}">
                  <a16:creationId xmlns:a16="http://schemas.microsoft.com/office/drawing/2014/main" id="{5320A65B-F2CE-CE4D-AC1E-6A49F74F5F08}"/>
                </a:ext>
              </a:extLst>
            </p:cNvPr>
            <p:cNvCxnSpPr>
              <a:cxnSpLocks/>
            </p:cNvCxnSpPr>
            <p:nvPr/>
          </p:nvCxnSpPr>
          <p:spPr>
            <a:xfrm flipV="1">
              <a:off x="5105892" y="10150836"/>
              <a:ext cx="314167" cy="273894"/>
            </a:xfrm>
            <a:prstGeom prst="line">
              <a:avLst/>
            </a:prstGeom>
            <a:noFill/>
            <a:ln w="25400" cap="flat" cmpd="sng" algn="ctr">
              <a:solidFill>
                <a:sysClr val="windowText" lastClr="000000"/>
              </a:solidFill>
              <a:prstDash val="solid"/>
              <a:miter lim="800000"/>
            </a:ln>
            <a:effectLst/>
          </p:spPr>
        </p:cxnSp>
      </p:grpSp>
      <p:grpSp>
        <p:nvGrpSpPr>
          <p:cNvPr id="609" name="Group 608">
            <a:extLst>
              <a:ext uri="{FF2B5EF4-FFF2-40B4-BE49-F238E27FC236}">
                <a16:creationId xmlns:a16="http://schemas.microsoft.com/office/drawing/2014/main" id="{7A4AD672-2E16-E44D-BD5A-DDDB6A3B3CF0}"/>
              </a:ext>
            </a:extLst>
          </p:cNvPr>
          <p:cNvGrpSpPr/>
          <p:nvPr/>
        </p:nvGrpSpPr>
        <p:grpSpPr>
          <a:xfrm>
            <a:off x="3123589" y="2326787"/>
            <a:ext cx="740488" cy="340345"/>
            <a:chOff x="4885665" y="9917646"/>
            <a:chExt cx="1103262" cy="507084"/>
          </a:xfrm>
        </p:grpSpPr>
        <p:sp>
          <p:nvSpPr>
            <p:cNvPr id="610" name="TextBox 609">
              <a:extLst>
                <a:ext uri="{FF2B5EF4-FFF2-40B4-BE49-F238E27FC236}">
                  <a16:creationId xmlns:a16="http://schemas.microsoft.com/office/drawing/2014/main" id="{5A7B4C62-F9B6-8047-9A7F-8DCED48C7A6D}"/>
                </a:ext>
              </a:extLst>
            </p:cNvPr>
            <p:cNvSpPr txBox="1"/>
            <p:nvPr/>
          </p:nvSpPr>
          <p:spPr>
            <a:xfrm>
              <a:off x="4885665" y="9917646"/>
              <a:ext cx="1103262" cy="414328"/>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611" name="Straight Connector 610">
              <a:extLst>
                <a:ext uri="{FF2B5EF4-FFF2-40B4-BE49-F238E27FC236}">
                  <a16:creationId xmlns:a16="http://schemas.microsoft.com/office/drawing/2014/main" id="{A79053E8-5E62-614E-A5F0-BB057A943076}"/>
                </a:ext>
              </a:extLst>
            </p:cNvPr>
            <p:cNvCxnSpPr>
              <a:cxnSpLocks/>
            </p:cNvCxnSpPr>
            <p:nvPr/>
          </p:nvCxnSpPr>
          <p:spPr>
            <a:xfrm flipV="1">
              <a:off x="5105892" y="10150836"/>
              <a:ext cx="314167" cy="273894"/>
            </a:xfrm>
            <a:prstGeom prst="line">
              <a:avLst/>
            </a:prstGeom>
            <a:noFill/>
            <a:ln w="25400" cap="flat" cmpd="sng" algn="ctr">
              <a:solidFill>
                <a:sysClr val="windowText" lastClr="000000"/>
              </a:solidFill>
              <a:prstDash val="solid"/>
              <a:miter lim="800000"/>
            </a:ln>
            <a:effectLst/>
          </p:spPr>
        </p:cxnSp>
      </p:grpSp>
      <p:grpSp>
        <p:nvGrpSpPr>
          <p:cNvPr id="612" name="Group 611">
            <a:extLst>
              <a:ext uri="{FF2B5EF4-FFF2-40B4-BE49-F238E27FC236}">
                <a16:creationId xmlns:a16="http://schemas.microsoft.com/office/drawing/2014/main" id="{BAB7FB5E-CFFD-3C42-B4E6-B5C4A1398080}"/>
              </a:ext>
            </a:extLst>
          </p:cNvPr>
          <p:cNvGrpSpPr/>
          <p:nvPr/>
        </p:nvGrpSpPr>
        <p:grpSpPr>
          <a:xfrm>
            <a:off x="3349450" y="2579389"/>
            <a:ext cx="740488" cy="340345"/>
            <a:chOff x="4885665" y="9917646"/>
            <a:chExt cx="1103262" cy="507084"/>
          </a:xfrm>
        </p:grpSpPr>
        <p:sp>
          <p:nvSpPr>
            <p:cNvPr id="613" name="TextBox 612">
              <a:extLst>
                <a:ext uri="{FF2B5EF4-FFF2-40B4-BE49-F238E27FC236}">
                  <a16:creationId xmlns:a16="http://schemas.microsoft.com/office/drawing/2014/main" id="{2880583D-EEF8-8846-9CF0-B6D311B7753C}"/>
                </a:ext>
              </a:extLst>
            </p:cNvPr>
            <p:cNvSpPr txBox="1"/>
            <p:nvPr/>
          </p:nvSpPr>
          <p:spPr>
            <a:xfrm>
              <a:off x="4885665" y="9917646"/>
              <a:ext cx="1103262" cy="414328"/>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614" name="Straight Connector 613">
              <a:extLst>
                <a:ext uri="{FF2B5EF4-FFF2-40B4-BE49-F238E27FC236}">
                  <a16:creationId xmlns:a16="http://schemas.microsoft.com/office/drawing/2014/main" id="{F5363486-A11B-AE45-88C7-463F1C839614}"/>
                </a:ext>
              </a:extLst>
            </p:cNvPr>
            <p:cNvCxnSpPr>
              <a:cxnSpLocks/>
            </p:cNvCxnSpPr>
            <p:nvPr/>
          </p:nvCxnSpPr>
          <p:spPr>
            <a:xfrm flipV="1">
              <a:off x="5105892" y="10150836"/>
              <a:ext cx="314167" cy="273894"/>
            </a:xfrm>
            <a:prstGeom prst="line">
              <a:avLst/>
            </a:prstGeom>
            <a:noFill/>
            <a:ln w="25400" cap="flat" cmpd="sng" algn="ctr">
              <a:solidFill>
                <a:sysClr val="windowText" lastClr="000000"/>
              </a:solidFill>
              <a:prstDash val="solid"/>
              <a:miter lim="800000"/>
            </a:ln>
            <a:effectLst/>
          </p:spPr>
        </p:cxnSp>
      </p:grpSp>
      <p:cxnSp>
        <p:nvCxnSpPr>
          <p:cNvPr id="615" name="Elbow Connector 614">
            <a:extLst>
              <a:ext uri="{FF2B5EF4-FFF2-40B4-BE49-F238E27FC236}">
                <a16:creationId xmlns:a16="http://schemas.microsoft.com/office/drawing/2014/main" id="{80EE5B8B-035E-254A-B4D5-EF759E4808AC}"/>
              </a:ext>
            </a:extLst>
          </p:cNvPr>
          <p:cNvCxnSpPr>
            <a:cxnSpLocks/>
            <a:stCxn id="565" idx="3"/>
            <a:endCxn id="616" idx="0"/>
          </p:cNvCxnSpPr>
          <p:nvPr/>
        </p:nvCxnSpPr>
        <p:spPr>
          <a:xfrm>
            <a:off x="7586359" y="1885642"/>
            <a:ext cx="52703" cy="2357045"/>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6" name="TextBox 615">
            <a:extLst>
              <a:ext uri="{FF2B5EF4-FFF2-40B4-BE49-F238E27FC236}">
                <a16:creationId xmlns:a16="http://schemas.microsoft.com/office/drawing/2014/main" id="{9669A2DD-B39E-CE46-8579-825EB9656649}"/>
              </a:ext>
            </a:extLst>
          </p:cNvPr>
          <p:cNvSpPr txBox="1"/>
          <p:nvPr/>
        </p:nvSpPr>
        <p:spPr>
          <a:xfrm>
            <a:off x="7186883" y="4242687"/>
            <a:ext cx="904358" cy="459228"/>
          </a:xfrm>
          <a:prstGeom prst="rect">
            <a:avLst/>
          </a:prstGeom>
          <a:noFill/>
        </p:spPr>
        <p:txBody>
          <a:bodyPr wrap="square" tIns="0" rtlCol="0">
            <a:spAutoFit/>
          </a:bodyPr>
          <a:lstStyle/>
          <a:p>
            <a:pPr algn="ctr"/>
            <a:r>
              <a:rPr lang="en-US" sz="1342" b="1" i="1" dirty="0">
                <a:latin typeface="Corbel" panose="020B0503020204020204" pitchFamily="34" charset="0"/>
              </a:rPr>
              <a:t>to main </a:t>
            </a:r>
          </a:p>
          <a:p>
            <a:pPr algn="ctr"/>
            <a:r>
              <a:rPr lang="en-US" sz="1342" b="1" i="1" dirty="0">
                <a:latin typeface="Corbel" panose="020B0503020204020204" pitchFamily="34" charset="0"/>
              </a:rPr>
              <a:t>memory</a:t>
            </a:r>
          </a:p>
        </p:txBody>
      </p:sp>
      <p:cxnSp>
        <p:nvCxnSpPr>
          <p:cNvPr id="619" name="Straight Connector 618">
            <a:extLst>
              <a:ext uri="{FF2B5EF4-FFF2-40B4-BE49-F238E27FC236}">
                <a16:creationId xmlns:a16="http://schemas.microsoft.com/office/drawing/2014/main" id="{892F1FDA-66AF-2644-9BDF-0EA0E3E61A5F}"/>
              </a:ext>
            </a:extLst>
          </p:cNvPr>
          <p:cNvCxnSpPr>
            <a:cxnSpLocks/>
          </p:cNvCxnSpPr>
          <p:nvPr/>
        </p:nvCxnSpPr>
        <p:spPr>
          <a:xfrm flipH="1">
            <a:off x="2482538" y="3611757"/>
            <a:ext cx="4479057" cy="92"/>
          </a:xfrm>
          <a:prstGeom prst="line">
            <a:avLst/>
          </a:prstGeom>
          <a:noFill/>
          <a:ln w="28575" cap="flat" cmpd="sng" algn="ctr">
            <a:solidFill>
              <a:srgbClr val="0070C0"/>
            </a:solidFill>
            <a:prstDash val="solid"/>
            <a:miter lim="800000"/>
          </a:ln>
          <a:effectLst/>
        </p:spPr>
      </p:cxnSp>
      <p:sp>
        <p:nvSpPr>
          <p:cNvPr id="620" name="TextBox 619">
            <a:extLst>
              <a:ext uri="{FF2B5EF4-FFF2-40B4-BE49-F238E27FC236}">
                <a16:creationId xmlns:a16="http://schemas.microsoft.com/office/drawing/2014/main" id="{41B2967F-A153-9440-8232-D459120E4A7D}"/>
              </a:ext>
            </a:extLst>
          </p:cNvPr>
          <p:cNvSpPr txBox="1">
            <a:spLocks noChangeAspect="1"/>
          </p:cNvSpPr>
          <p:nvPr/>
        </p:nvSpPr>
        <p:spPr>
          <a:xfrm>
            <a:off x="1794603" y="1372652"/>
            <a:ext cx="289951" cy="289951"/>
          </a:xfrm>
          <a:prstGeom prst="ellipse">
            <a:avLst/>
          </a:prstGeom>
          <a:solidFill>
            <a:srgbClr val="FE620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1</a:t>
            </a:r>
          </a:p>
        </p:txBody>
      </p:sp>
      <p:sp>
        <p:nvSpPr>
          <p:cNvPr id="621" name="TextBox 620">
            <a:extLst>
              <a:ext uri="{FF2B5EF4-FFF2-40B4-BE49-F238E27FC236}">
                <a16:creationId xmlns:a16="http://schemas.microsoft.com/office/drawing/2014/main" id="{D8CB2AC5-BDEF-E849-8626-F104AFCBF28E}"/>
              </a:ext>
            </a:extLst>
          </p:cNvPr>
          <p:cNvSpPr txBox="1">
            <a:spLocks noChangeAspect="1"/>
          </p:cNvSpPr>
          <p:nvPr/>
        </p:nvSpPr>
        <p:spPr>
          <a:xfrm>
            <a:off x="5485500" y="1782791"/>
            <a:ext cx="289951" cy="289951"/>
          </a:xfrm>
          <a:prstGeom prst="ellipse">
            <a:avLst/>
          </a:prstGeom>
          <a:solidFill>
            <a:srgbClr val="00B05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2</a:t>
            </a:r>
          </a:p>
        </p:txBody>
      </p:sp>
      <p:sp>
        <p:nvSpPr>
          <p:cNvPr id="622" name="Triangle 621">
            <a:extLst>
              <a:ext uri="{FF2B5EF4-FFF2-40B4-BE49-F238E27FC236}">
                <a16:creationId xmlns:a16="http://schemas.microsoft.com/office/drawing/2014/main" id="{61D11769-E980-9C4C-BBF0-9C56FC771118}"/>
              </a:ext>
            </a:extLst>
          </p:cNvPr>
          <p:cNvSpPr/>
          <p:nvPr/>
        </p:nvSpPr>
        <p:spPr>
          <a:xfrm rot="5400000">
            <a:off x="4577888" y="1576019"/>
            <a:ext cx="131768" cy="114801"/>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7">
              <a:latin typeface="Corbel" panose="020B0503020204020204" pitchFamily="34" charset="0"/>
            </a:endParaRPr>
          </a:p>
        </p:txBody>
      </p:sp>
      <p:cxnSp>
        <p:nvCxnSpPr>
          <p:cNvPr id="623" name="Elbow Connector 622">
            <a:extLst>
              <a:ext uri="{FF2B5EF4-FFF2-40B4-BE49-F238E27FC236}">
                <a16:creationId xmlns:a16="http://schemas.microsoft.com/office/drawing/2014/main" id="{9D6AC028-6990-264B-A180-357F8F745CFD}"/>
              </a:ext>
            </a:extLst>
          </p:cNvPr>
          <p:cNvCxnSpPr>
            <a:cxnSpLocks/>
          </p:cNvCxnSpPr>
          <p:nvPr/>
        </p:nvCxnSpPr>
        <p:spPr>
          <a:xfrm rot="5400000">
            <a:off x="3488225" y="3638664"/>
            <a:ext cx="413180" cy="345523"/>
          </a:xfrm>
          <a:prstGeom prst="bentConnector3">
            <a:avLst>
              <a:gd name="adj1" fmla="val 10064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4" name="Elbow Connector 623">
            <a:extLst>
              <a:ext uri="{FF2B5EF4-FFF2-40B4-BE49-F238E27FC236}">
                <a16:creationId xmlns:a16="http://schemas.microsoft.com/office/drawing/2014/main" id="{6141D439-AF99-2746-92B4-47ABB0006FF9}"/>
              </a:ext>
            </a:extLst>
          </p:cNvPr>
          <p:cNvCxnSpPr>
            <a:cxnSpLocks/>
          </p:cNvCxnSpPr>
          <p:nvPr/>
        </p:nvCxnSpPr>
        <p:spPr>
          <a:xfrm rot="5400000">
            <a:off x="6365988" y="3418682"/>
            <a:ext cx="845688" cy="345523"/>
          </a:xfrm>
          <a:prstGeom prst="bentConnector3">
            <a:avLst>
              <a:gd name="adj1" fmla="val 10064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25" name="TextBox 624">
            <a:extLst>
              <a:ext uri="{FF2B5EF4-FFF2-40B4-BE49-F238E27FC236}">
                <a16:creationId xmlns:a16="http://schemas.microsoft.com/office/drawing/2014/main" id="{73B5E7F1-88C1-924D-A95D-995D82F3EAAC}"/>
              </a:ext>
            </a:extLst>
          </p:cNvPr>
          <p:cNvSpPr txBox="1"/>
          <p:nvPr/>
        </p:nvSpPr>
        <p:spPr>
          <a:xfrm>
            <a:off x="6497270" y="2527692"/>
            <a:ext cx="884758" cy="669477"/>
          </a:xfrm>
          <a:prstGeom prst="roundRect">
            <a:avLst>
              <a:gd name="adj" fmla="val 4956"/>
            </a:avLst>
          </a:prstGeom>
          <a:solidFill>
            <a:schemeClr val="bg1"/>
          </a:solidFill>
          <a:ln w="28575">
            <a:solidFill>
              <a:srgbClr val="0070C0"/>
            </a:solidFill>
          </a:ln>
        </p:spPr>
        <p:txBody>
          <a:bodyPr wrap="square" rtlCol="0" anchor="ctr" anchorCtr="0">
            <a:noAutofit/>
          </a:bodyPr>
          <a:lstStyle/>
          <a:p>
            <a:pPr algn="ctr"/>
            <a:r>
              <a:rPr lang="en-US" sz="1342" b="1" dirty="0">
                <a:latin typeface="Corbel" panose="020B0503020204020204" pitchFamily="34" charset="0"/>
              </a:rPr>
              <a:t>Next Rd </a:t>
            </a:r>
            <a:r>
              <a:rPr lang="en-US" sz="1342" b="1" dirty="0" err="1">
                <a:latin typeface="Corbel" panose="020B0503020204020204" pitchFamily="34" charset="0"/>
              </a:rPr>
              <a:t>Addr</a:t>
            </a:r>
            <a:r>
              <a:rPr lang="en-US" sz="1342" b="1" dirty="0">
                <a:latin typeface="Corbel" panose="020B0503020204020204" pitchFamily="34" charset="0"/>
              </a:rPr>
              <a:t> Compute</a:t>
            </a:r>
          </a:p>
        </p:txBody>
      </p:sp>
      <p:sp>
        <p:nvSpPr>
          <p:cNvPr id="626" name="TextBox 625">
            <a:extLst>
              <a:ext uri="{FF2B5EF4-FFF2-40B4-BE49-F238E27FC236}">
                <a16:creationId xmlns:a16="http://schemas.microsoft.com/office/drawing/2014/main" id="{D75819ED-38CD-F444-B8AB-3F3B9230D58A}"/>
              </a:ext>
            </a:extLst>
          </p:cNvPr>
          <p:cNvSpPr txBox="1">
            <a:spLocks noChangeAspect="1"/>
          </p:cNvSpPr>
          <p:nvPr/>
        </p:nvSpPr>
        <p:spPr>
          <a:xfrm>
            <a:off x="7241999" y="2348001"/>
            <a:ext cx="289951" cy="289951"/>
          </a:xfrm>
          <a:prstGeom prst="ellipse">
            <a:avLst/>
          </a:prstGeom>
          <a:solidFill>
            <a:srgbClr val="0070C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3</a:t>
            </a:r>
          </a:p>
        </p:txBody>
      </p:sp>
      <p:cxnSp>
        <p:nvCxnSpPr>
          <p:cNvPr id="634" name="Straight Connector 633">
            <a:extLst>
              <a:ext uri="{FF2B5EF4-FFF2-40B4-BE49-F238E27FC236}">
                <a16:creationId xmlns:a16="http://schemas.microsoft.com/office/drawing/2014/main" id="{F637A0EB-0283-0644-958B-A111256F9F89}"/>
              </a:ext>
            </a:extLst>
          </p:cNvPr>
          <p:cNvCxnSpPr>
            <a:cxnSpLocks/>
          </p:cNvCxnSpPr>
          <p:nvPr/>
        </p:nvCxnSpPr>
        <p:spPr>
          <a:xfrm flipV="1">
            <a:off x="6232113" y="2407482"/>
            <a:ext cx="0" cy="478800"/>
          </a:xfrm>
          <a:prstGeom prst="line">
            <a:avLst/>
          </a:prstGeom>
          <a:noFill/>
          <a:ln w="25400" cap="flat" cmpd="sng" algn="ctr">
            <a:solidFill>
              <a:sysClr val="windowText" lastClr="000000"/>
            </a:solidFill>
            <a:prstDash val="solid"/>
            <a:miter lim="800000"/>
          </a:ln>
          <a:effectLst/>
        </p:spPr>
      </p:cxnSp>
      <p:sp>
        <p:nvSpPr>
          <p:cNvPr id="760" name="TextBox 759">
            <a:extLst>
              <a:ext uri="{FF2B5EF4-FFF2-40B4-BE49-F238E27FC236}">
                <a16:creationId xmlns:a16="http://schemas.microsoft.com/office/drawing/2014/main" id="{9F8E3053-2901-3241-8947-D6EFE7CA2FC5}"/>
              </a:ext>
            </a:extLst>
          </p:cNvPr>
          <p:cNvSpPr txBox="1"/>
          <p:nvPr/>
        </p:nvSpPr>
        <p:spPr>
          <a:xfrm>
            <a:off x="1217846" y="3705666"/>
            <a:ext cx="904359" cy="665085"/>
          </a:xfrm>
          <a:prstGeom prst="roundRect">
            <a:avLst>
              <a:gd name="adj" fmla="val 6414"/>
            </a:avLst>
          </a:prstGeom>
          <a:solidFill>
            <a:srgbClr val="9DC3E6"/>
          </a:solidFill>
          <a:ln w="25400">
            <a:solidFill>
              <a:schemeClr val="tx1"/>
            </a:solidFill>
          </a:ln>
        </p:spPr>
        <p:txBody>
          <a:bodyPr wrap="square" lIns="0" tIns="0" rIns="0" bIns="0" rtlCol="0" anchor="ctr" anchorCtr="0">
            <a:noAutofit/>
          </a:bodyPr>
          <a:lstStyle>
            <a:defPPr>
              <a:defRPr lang="en-US"/>
            </a:defPPr>
            <a:lvl1pPr algn="ctr">
              <a:defRPr sz="1950" b="1">
                <a:solidFill>
                  <a:schemeClr val="tx2">
                    <a:lumMod val="50000"/>
                  </a:schemeClr>
                </a:solidFill>
                <a:latin typeface="Corbel" panose="020B0503020204020204" pitchFamily="34" charset="0"/>
              </a:defRPr>
            </a:lvl1pPr>
          </a:lstStyle>
          <a:p>
            <a:r>
              <a:rPr lang="en-US" sz="1342" dirty="0">
                <a:latin typeface="Calibri" panose="020F0502020204030204" pitchFamily="34" charset="0"/>
                <a:cs typeface="Calibri" panose="020F0502020204030204" pitchFamily="34" charset="0"/>
              </a:rPr>
              <a:t>1.5KB</a:t>
            </a:r>
          </a:p>
          <a:p>
            <a:r>
              <a:rPr lang="en-US" sz="1342" dirty="0">
                <a:latin typeface="Calibri" panose="020F0502020204030204" pitchFamily="34" charset="0"/>
                <a:cs typeface="Calibri" panose="020F0502020204030204" pitchFamily="34" charset="0"/>
              </a:rPr>
              <a:t>TB-SRAM</a:t>
            </a:r>
            <a:r>
              <a:rPr lang="en-US" sz="1342" baseline="-25000" dirty="0">
                <a:latin typeface="Calibri" panose="020F0502020204030204" pitchFamily="34" charset="0"/>
                <a:cs typeface="Calibri" panose="020F0502020204030204" pitchFamily="34" charset="0"/>
              </a:rPr>
              <a:t>1</a:t>
            </a:r>
          </a:p>
        </p:txBody>
      </p:sp>
      <p:sp>
        <p:nvSpPr>
          <p:cNvPr id="807" name="TextBox 806">
            <a:extLst>
              <a:ext uri="{FF2B5EF4-FFF2-40B4-BE49-F238E27FC236}">
                <a16:creationId xmlns:a16="http://schemas.microsoft.com/office/drawing/2014/main" id="{5882546B-DF2E-B74E-8A18-AEB68712A87C}"/>
              </a:ext>
            </a:extLst>
          </p:cNvPr>
          <p:cNvSpPr txBox="1"/>
          <p:nvPr/>
        </p:nvSpPr>
        <p:spPr>
          <a:xfrm>
            <a:off x="2608139" y="3706662"/>
            <a:ext cx="904359" cy="665085"/>
          </a:xfrm>
          <a:prstGeom prst="roundRect">
            <a:avLst>
              <a:gd name="adj" fmla="val 6414"/>
            </a:avLst>
          </a:prstGeom>
          <a:solidFill>
            <a:srgbClr val="9DC3E6"/>
          </a:solidFill>
          <a:ln w="25400">
            <a:solidFill>
              <a:schemeClr val="tx1"/>
            </a:solidFill>
          </a:ln>
        </p:spPr>
        <p:txBody>
          <a:bodyPr wrap="square" lIns="0" tIns="0" rIns="0" bIns="0" rtlCol="0" anchor="ctr" anchorCtr="0">
            <a:noAutofit/>
          </a:bodyPr>
          <a:lstStyle>
            <a:defPPr>
              <a:defRPr lang="en-US"/>
            </a:defPPr>
            <a:lvl1pPr algn="ctr">
              <a:defRPr sz="1950" b="1">
                <a:solidFill>
                  <a:schemeClr val="tx2">
                    <a:lumMod val="50000"/>
                  </a:schemeClr>
                </a:solidFill>
                <a:latin typeface="Corbel" panose="020B0503020204020204" pitchFamily="34" charset="0"/>
              </a:defRPr>
            </a:lvl1pPr>
          </a:lstStyle>
          <a:p>
            <a:r>
              <a:rPr lang="en-US" sz="1342" dirty="0">
                <a:latin typeface="Calibri" panose="020F0502020204030204" pitchFamily="34" charset="0"/>
                <a:cs typeface="Calibri" panose="020F0502020204030204" pitchFamily="34" charset="0"/>
              </a:rPr>
              <a:t>1.5KB</a:t>
            </a:r>
          </a:p>
          <a:p>
            <a:r>
              <a:rPr lang="en-US" sz="1342" dirty="0">
                <a:latin typeface="Calibri" panose="020F0502020204030204" pitchFamily="34" charset="0"/>
                <a:cs typeface="Calibri" panose="020F0502020204030204" pitchFamily="34" charset="0"/>
              </a:rPr>
              <a:t>TB-SRAM</a:t>
            </a:r>
            <a:r>
              <a:rPr lang="en-US" sz="1342" baseline="-25000" dirty="0">
                <a:latin typeface="Calibri" panose="020F0502020204030204" pitchFamily="34" charset="0"/>
                <a:cs typeface="Calibri" panose="020F0502020204030204" pitchFamily="34" charset="0"/>
              </a:rPr>
              <a:t>2</a:t>
            </a:r>
          </a:p>
        </p:txBody>
      </p:sp>
      <p:sp>
        <p:nvSpPr>
          <p:cNvPr id="808" name="TextBox 807">
            <a:extLst>
              <a:ext uri="{FF2B5EF4-FFF2-40B4-BE49-F238E27FC236}">
                <a16:creationId xmlns:a16="http://schemas.microsoft.com/office/drawing/2014/main" id="{77791768-CF28-1B46-88A6-A4B4389B810B}"/>
              </a:ext>
            </a:extLst>
          </p:cNvPr>
          <p:cNvSpPr txBox="1"/>
          <p:nvPr/>
        </p:nvSpPr>
        <p:spPr>
          <a:xfrm>
            <a:off x="5703606" y="3706662"/>
            <a:ext cx="904359" cy="665085"/>
          </a:xfrm>
          <a:prstGeom prst="roundRect">
            <a:avLst>
              <a:gd name="adj" fmla="val 6414"/>
            </a:avLst>
          </a:prstGeom>
          <a:solidFill>
            <a:srgbClr val="9DC3E6"/>
          </a:solidFill>
          <a:ln w="25400">
            <a:solidFill>
              <a:schemeClr val="tx1"/>
            </a:solidFill>
          </a:ln>
        </p:spPr>
        <p:txBody>
          <a:bodyPr wrap="square" lIns="0" tIns="0" rIns="0" bIns="0" rtlCol="0" anchor="ctr" anchorCtr="0">
            <a:noAutofit/>
          </a:bodyPr>
          <a:lstStyle>
            <a:defPPr>
              <a:defRPr lang="en-US"/>
            </a:defPPr>
            <a:lvl1pPr algn="ctr">
              <a:defRPr sz="1200" b="1">
                <a:solidFill>
                  <a:schemeClr val="tx2">
                    <a:lumMod val="50000"/>
                  </a:schemeClr>
                </a:solidFill>
                <a:latin typeface="Corbel" panose="020B0503020204020204" pitchFamily="34" charset="0"/>
              </a:defRPr>
            </a:lvl1pPr>
          </a:lstStyle>
          <a:p>
            <a:r>
              <a:rPr lang="en-US" sz="1342" dirty="0">
                <a:latin typeface="Calibri" panose="020F0502020204030204" pitchFamily="34" charset="0"/>
                <a:cs typeface="Calibri" panose="020F0502020204030204" pitchFamily="34" charset="0"/>
              </a:rPr>
              <a:t>1.5KB</a:t>
            </a:r>
          </a:p>
          <a:p>
            <a:r>
              <a:rPr lang="en-US" sz="1342" dirty="0">
                <a:latin typeface="Calibri" panose="020F0502020204030204" pitchFamily="34" charset="0"/>
                <a:cs typeface="Calibri" panose="020F0502020204030204" pitchFamily="34" charset="0"/>
              </a:rPr>
              <a:t>TB-SRAM</a:t>
            </a:r>
            <a:r>
              <a:rPr lang="en-US" sz="1342" baseline="-25000" dirty="0">
                <a:latin typeface="Calibri" panose="020F0502020204030204" pitchFamily="34" charset="0"/>
                <a:cs typeface="Calibri" panose="020F0502020204030204" pitchFamily="34" charset="0"/>
              </a:rPr>
              <a:t>64</a:t>
            </a:r>
          </a:p>
        </p:txBody>
      </p:sp>
      <p:sp>
        <p:nvSpPr>
          <p:cNvPr id="820" name="TextBox 819">
            <a:extLst>
              <a:ext uri="{FF2B5EF4-FFF2-40B4-BE49-F238E27FC236}">
                <a16:creationId xmlns:a16="http://schemas.microsoft.com/office/drawing/2014/main" id="{C4879A81-B0EF-5946-8E32-3D800C33907D}"/>
              </a:ext>
            </a:extLst>
          </p:cNvPr>
          <p:cNvSpPr txBox="1">
            <a:spLocks noChangeAspect="1"/>
          </p:cNvSpPr>
          <p:nvPr/>
        </p:nvSpPr>
        <p:spPr>
          <a:xfrm>
            <a:off x="843876" y="4853468"/>
            <a:ext cx="289951" cy="289951"/>
          </a:xfrm>
          <a:prstGeom prst="ellipse">
            <a:avLst/>
          </a:prstGeom>
          <a:solidFill>
            <a:srgbClr val="FE620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1</a:t>
            </a:r>
          </a:p>
        </p:txBody>
      </p:sp>
      <p:sp>
        <p:nvSpPr>
          <p:cNvPr id="821" name="TextBox 820">
            <a:extLst>
              <a:ext uri="{FF2B5EF4-FFF2-40B4-BE49-F238E27FC236}">
                <a16:creationId xmlns:a16="http://schemas.microsoft.com/office/drawing/2014/main" id="{84E138AE-E4A0-EF4E-A5AB-8812E913ADEB}"/>
              </a:ext>
            </a:extLst>
          </p:cNvPr>
          <p:cNvSpPr txBox="1">
            <a:spLocks noChangeAspect="1"/>
          </p:cNvSpPr>
          <p:nvPr/>
        </p:nvSpPr>
        <p:spPr>
          <a:xfrm>
            <a:off x="843875" y="5459490"/>
            <a:ext cx="289951" cy="289951"/>
          </a:xfrm>
          <a:prstGeom prst="ellipse">
            <a:avLst/>
          </a:prstGeom>
          <a:solidFill>
            <a:srgbClr val="00B05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2</a:t>
            </a:r>
          </a:p>
        </p:txBody>
      </p:sp>
      <p:sp>
        <p:nvSpPr>
          <p:cNvPr id="822" name="TextBox 821">
            <a:extLst>
              <a:ext uri="{FF2B5EF4-FFF2-40B4-BE49-F238E27FC236}">
                <a16:creationId xmlns:a16="http://schemas.microsoft.com/office/drawing/2014/main" id="{9F86C368-CA92-884E-9C8D-EABB0E5C7C62}"/>
              </a:ext>
            </a:extLst>
          </p:cNvPr>
          <p:cNvSpPr txBox="1">
            <a:spLocks noChangeAspect="1"/>
          </p:cNvSpPr>
          <p:nvPr/>
        </p:nvSpPr>
        <p:spPr>
          <a:xfrm>
            <a:off x="843875" y="6066990"/>
            <a:ext cx="289951" cy="289951"/>
          </a:xfrm>
          <a:prstGeom prst="ellipse">
            <a:avLst/>
          </a:prstGeom>
          <a:solidFill>
            <a:srgbClr val="0070C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3</a:t>
            </a:r>
          </a:p>
        </p:txBody>
      </p:sp>
    </p:spTree>
    <p:custDataLst>
      <p:tags r:id="rId1"/>
    </p:custDataLst>
    <p:extLst>
      <p:ext uri="{BB962C8B-B14F-4D97-AF65-F5344CB8AC3E}">
        <p14:creationId xmlns:p14="http://schemas.microsoft.com/office/powerpoint/2010/main" val="25025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xEl>
                                              <p:pRg st="2" end="2"/>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2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7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0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2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1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2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6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3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
                                            <p:txEl>
                                              <p:pRg st="3" end="3"/>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1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animBg="1"/>
      <p:bldP spid="566" grpId="0" animBg="1"/>
      <p:bldP spid="572" grpId="0" animBg="1"/>
      <p:bldP spid="573" grpId="0"/>
      <p:bldP spid="576" grpId="0"/>
      <p:bldP spid="578" grpId="0" animBg="1"/>
      <p:bldP spid="592" grpId="0"/>
      <p:bldP spid="596" grpId="0"/>
      <p:bldP spid="597" grpId="0"/>
      <p:bldP spid="598" grpId="0"/>
      <p:bldP spid="616" grpId="0"/>
      <p:bldP spid="620" grpId="0" animBg="1"/>
      <p:bldP spid="621" grpId="0" animBg="1"/>
      <p:bldP spid="622" grpId="0" animBg="1"/>
      <p:bldP spid="625" grpId="0" animBg="1"/>
      <p:bldP spid="626" grpId="0" animBg="1"/>
      <p:bldP spid="820" grpId="1" animBg="1"/>
      <p:bldP spid="821" grpId="0" animBg="1"/>
      <p:bldP spid="8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541-5CF7-F74E-80A4-C5A73C0D7960}"/>
              </a:ext>
            </a:extLst>
          </p:cNvPr>
          <p:cNvSpPr>
            <a:spLocks noGrp="1"/>
          </p:cNvSpPr>
          <p:nvPr>
            <p:ph type="title"/>
          </p:nvPr>
        </p:nvSpPr>
        <p:spPr/>
        <p:txBody>
          <a:bodyPr>
            <a:normAutofit fontScale="90000"/>
          </a:bodyPr>
          <a:lstStyle/>
          <a:p>
            <a:r>
              <a:rPr lang="en-US" dirty="0"/>
              <a:t>Use Cases of GenASM</a:t>
            </a:r>
          </a:p>
        </p:txBody>
      </p:sp>
      <p:sp>
        <p:nvSpPr>
          <p:cNvPr id="3" name="Content Placeholder 2">
            <a:extLst>
              <a:ext uri="{FF2B5EF4-FFF2-40B4-BE49-F238E27FC236}">
                <a16:creationId xmlns:a16="http://schemas.microsoft.com/office/drawing/2014/main" id="{43E239AE-4B1B-6747-91D7-4F9A84D75891}"/>
              </a:ext>
            </a:extLst>
          </p:cNvPr>
          <p:cNvSpPr>
            <a:spLocks noGrp="1"/>
          </p:cNvSpPr>
          <p:nvPr>
            <p:ph idx="1"/>
          </p:nvPr>
        </p:nvSpPr>
        <p:spPr/>
        <p:txBody>
          <a:bodyPr>
            <a:noAutofit/>
          </a:bodyPr>
          <a:lstStyle/>
          <a:p>
            <a:pPr marL="500063" indent="-360363">
              <a:lnSpc>
                <a:spcPct val="120000"/>
              </a:lnSpc>
              <a:spcBef>
                <a:spcPts val="0"/>
              </a:spcBef>
              <a:spcAft>
                <a:spcPts val="0"/>
              </a:spcAft>
              <a:buClr>
                <a:srgbClr val="7030A0"/>
              </a:buClr>
              <a:buAutoNum type="arabicParenBoth"/>
            </a:pPr>
            <a:r>
              <a:rPr lang="en-US" sz="2200" b="1" dirty="0">
                <a:solidFill>
                  <a:srgbClr val="7030A0"/>
                </a:solidFill>
              </a:rPr>
              <a:t>Read Alignment Step of Read Mapping</a:t>
            </a:r>
          </a:p>
          <a:p>
            <a:pPr lvl="1" indent="-217488">
              <a:lnSpc>
                <a:spcPct val="120000"/>
              </a:lnSpc>
              <a:spcBef>
                <a:spcPts val="0"/>
              </a:spcBef>
              <a:spcAft>
                <a:spcPts val="0"/>
              </a:spcAft>
              <a:buClr>
                <a:srgbClr val="7030A0"/>
              </a:buClr>
            </a:pPr>
            <a:r>
              <a:rPr lang="en-US" sz="2200" dirty="0">
                <a:solidFill>
                  <a:schemeClr val="tx1"/>
                </a:solidFill>
              </a:rPr>
              <a:t>Find the </a:t>
            </a:r>
            <a:r>
              <a:rPr lang="en-US" sz="2200" dirty="0">
                <a:solidFill>
                  <a:srgbClr val="7A20C9"/>
                </a:solidFill>
              </a:rPr>
              <a:t>optimal alignment</a:t>
            </a:r>
            <a:r>
              <a:rPr lang="en-US" sz="2200" dirty="0">
                <a:solidFill>
                  <a:schemeClr val="tx1"/>
                </a:solidFill>
              </a:rPr>
              <a:t> of how reads map to candidate reference regions</a:t>
            </a:r>
          </a:p>
          <a:p>
            <a:pPr marL="500063" indent="-360363">
              <a:lnSpc>
                <a:spcPct val="120000"/>
              </a:lnSpc>
              <a:spcAft>
                <a:spcPts val="0"/>
              </a:spcAft>
              <a:buClr>
                <a:srgbClr val="00B050"/>
              </a:buClr>
              <a:buFont typeface="Wingdings" pitchFamily="2" charset="2"/>
              <a:buAutoNum type="arabicParenBoth"/>
            </a:pPr>
            <a:r>
              <a:rPr lang="en-US" sz="2200" b="1" dirty="0">
                <a:solidFill>
                  <a:srgbClr val="00B050"/>
                </a:solidFill>
              </a:rPr>
              <a:t>Pre-Alignment Filtering for Short Reads</a:t>
            </a:r>
          </a:p>
          <a:p>
            <a:pPr lvl="1" indent="-217488">
              <a:lnSpc>
                <a:spcPct val="120000"/>
              </a:lnSpc>
              <a:spcBef>
                <a:spcPts val="0"/>
              </a:spcBef>
              <a:spcAft>
                <a:spcPts val="0"/>
              </a:spcAft>
              <a:buClr>
                <a:srgbClr val="00B050"/>
              </a:buClr>
            </a:pPr>
            <a:r>
              <a:rPr lang="en-US" sz="2200" dirty="0">
                <a:solidFill>
                  <a:schemeClr val="tx1"/>
                </a:solidFill>
              </a:rPr>
              <a:t>Quickly identify and </a:t>
            </a:r>
            <a:r>
              <a:rPr lang="en-US" sz="2200" dirty="0">
                <a:solidFill>
                  <a:srgbClr val="00B050"/>
                </a:solidFill>
              </a:rPr>
              <a:t>filter out the unlikely</a:t>
            </a:r>
            <a:r>
              <a:rPr lang="en-US" sz="2200" dirty="0">
                <a:solidFill>
                  <a:schemeClr val="tx1"/>
                </a:solidFill>
              </a:rPr>
              <a:t> candidate reference regions for each read</a:t>
            </a:r>
            <a:endParaRPr lang="en-US" sz="2200" b="1" dirty="0">
              <a:solidFill>
                <a:schemeClr val="tx1"/>
              </a:solidFill>
            </a:endParaRPr>
          </a:p>
          <a:p>
            <a:pPr marL="500063" indent="-360363">
              <a:lnSpc>
                <a:spcPct val="120000"/>
              </a:lnSpc>
              <a:spcAft>
                <a:spcPts val="0"/>
              </a:spcAft>
              <a:buClr>
                <a:srgbClr val="FE6200"/>
              </a:buClr>
              <a:buAutoNum type="arabicParenBoth"/>
            </a:pPr>
            <a:r>
              <a:rPr lang="en-US" sz="2200" b="1" dirty="0">
                <a:solidFill>
                  <a:srgbClr val="FE6200"/>
                </a:solidFill>
              </a:rPr>
              <a:t>Edit Distance Calculation</a:t>
            </a:r>
          </a:p>
          <a:p>
            <a:pPr lvl="1" indent="-217488">
              <a:lnSpc>
                <a:spcPct val="120000"/>
              </a:lnSpc>
              <a:spcBef>
                <a:spcPts val="0"/>
              </a:spcBef>
              <a:spcAft>
                <a:spcPts val="0"/>
              </a:spcAft>
              <a:buClr>
                <a:srgbClr val="FE6200"/>
              </a:buClr>
            </a:pPr>
            <a:r>
              <a:rPr lang="en-US" sz="2200" dirty="0">
                <a:solidFill>
                  <a:schemeClr val="tx1"/>
                </a:solidFill>
              </a:rPr>
              <a:t>Measure the </a:t>
            </a:r>
            <a:r>
              <a:rPr lang="en-US" sz="2200" dirty="0">
                <a:solidFill>
                  <a:srgbClr val="FE6200"/>
                </a:solidFill>
              </a:rPr>
              <a:t>similarity</a:t>
            </a:r>
            <a:r>
              <a:rPr lang="en-US" sz="2200" dirty="0"/>
              <a:t> or </a:t>
            </a:r>
            <a:r>
              <a:rPr lang="en-US" sz="2200" dirty="0">
                <a:solidFill>
                  <a:srgbClr val="FE6200"/>
                </a:solidFill>
              </a:rPr>
              <a:t>distance</a:t>
            </a:r>
            <a:r>
              <a:rPr lang="en-US" sz="2200" dirty="0"/>
              <a:t> </a:t>
            </a:r>
            <a:r>
              <a:rPr lang="en-US" sz="2200" dirty="0">
                <a:solidFill>
                  <a:schemeClr val="tx1"/>
                </a:solidFill>
              </a:rPr>
              <a:t>between two sequences</a:t>
            </a:r>
          </a:p>
          <a:p>
            <a:pPr marL="500063" indent="-360363">
              <a:lnSpc>
                <a:spcPct val="120000"/>
              </a:lnSpc>
              <a:spcBef>
                <a:spcPts val="2400"/>
              </a:spcBef>
              <a:spcAft>
                <a:spcPts val="0"/>
              </a:spcAft>
            </a:pPr>
            <a:r>
              <a:rPr lang="en-US" sz="2200" dirty="0">
                <a:solidFill>
                  <a:schemeClr val="tx1"/>
                </a:solidFill>
              </a:rPr>
              <a:t>We also discuss </a:t>
            </a:r>
            <a:r>
              <a:rPr lang="en-US" sz="2200" dirty="0">
                <a:solidFill>
                  <a:srgbClr val="1F8DD3"/>
                </a:solidFill>
              </a:rPr>
              <a:t>other possible use cases of GenASM </a:t>
            </a:r>
            <a:r>
              <a:rPr lang="en-US" sz="2200" dirty="0">
                <a:solidFill>
                  <a:schemeClr val="tx1"/>
                </a:solidFill>
              </a:rPr>
              <a:t>in our paper:</a:t>
            </a:r>
          </a:p>
          <a:p>
            <a:pPr lvl="1" indent="-217488">
              <a:lnSpc>
                <a:spcPct val="120000"/>
              </a:lnSpc>
              <a:spcBef>
                <a:spcPts val="0"/>
              </a:spcBef>
              <a:spcAft>
                <a:spcPts val="0"/>
              </a:spcAft>
              <a:buClr>
                <a:srgbClr val="0070C0"/>
              </a:buClr>
            </a:pPr>
            <a:r>
              <a:rPr lang="en-US" sz="2200" dirty="0">
                <a:solidFill>
                  <a:schemeClr val="tx1"/>
                </a:solidFill>
              </a:rPr>
              <a:t>Read-to-read overlap finding, hash-table based indexing, whole genome alignment, generic text search</a:t>
            </a:r>
          </a:p>
        </p:txBody>
      </p:sp>
      <p:sp>
        <p:nvSpPr>
          <p:cNvPr id="5" name="Slide Number Placeholder 4">
            <a:extLst>
              <a:ext uri="{FF2B5EF4-FFF2-40B4-BE49-F238E27FC236}">
                <a16:creationId xmlns:a16="http://schemas.microsoft.com/office/drawing/2014/main" id="{5180F809-EA39-7F4B-A7C7-BB57D336D1D6}"/>
              </a:ext>
            </a:extLst>
          </p:cNvPr>
          <p:cNvSpPr>
            <a:spLocks noGrp="1"/>
          </p:cNvSpPr>
          <p:nvPr>
            <p:ph type="sldNum" sz="quarter" idx="10"/>
          </p:nvPr>
        </p:nvSpPr>
        <p:spPr/>
        <p:txBody>
          <a:bodyPr/>
          <a:lstStyle/>
          <a:p>
            <a:fld id="{BE67019E-6B59-9444-A8F8-0CFAB6B6981D}" type="slidenum">
              <a:rPr lang="en-US" smtClean="0"/>
              <a:pPr/>
              <a:t>42</a:t>
            </a:fld>
            <a:endParaRPr lang="en-US" dirty="0"/>
          </a:p>
        </p:txBody>
      </p:sp>
    </p:spTree>
    <p:custDataLst>
      <p:tags r:id="rId1"/>
    </p:custDataLst>
    <p:extLst>
      <p:ext uri="{BB962C8B-B14F-4D97-AF65-F5344CB8AC3E}">
        <p14:creationId xmlns:p14="http://schemas.microsoft.com/office/powerpoint/2010/main" val="339074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E690-AF32-714F-9B00-EC917B391F84}"/>
              </a:ext>
            </a:extLst>
          </p:cNvPr>
          <p:cNvSpPr>
            <a:spLocks noGrp="1"/>
          </p:cNvSpPr>
          <p:nvPr>
            <p:ph type="title"/>
          </p:nvPr>
        </p:nvSpPr>
        <p:spPr>
          <a:xfrm>
            <a:off x="366963" y="257434"/>
            <a:ext cx="8410073" cy="753467"/>
          </a:xfrm>
        </p:spPr>
        <p:txBody>
          <a:bodyPr>
            <a:normAutofit fontScale="90000"/>
          </a:bodyPr>
          <a:lstStyle/>
          <a:p>
            <a:r>
              <a:rPr lang="en-US" dirty="0"/>
              <a:t>Evaluation Methodology</a:t>
            </a:r>
          </a:p>
        </p:txBody>
      </p:sp>
      <p:sp>
        <p:nvSpPr>
          <p:cNvPr id="3" name="Content Placeholder 2">
            <a:extLst>
              <a:ext uri="{FF2B5EF4-FFF2-40B4-BE49-F238E27FC236}">
                <a16:creationId xmlns:a16="http://schemas.microsoft.com/office/drawing/2014/main" id="{125438DD-21B4-8D43-8D00-91519CD5BE89}"/>
              </a:ext>
            </a:extLst>
          </p:cNvPr>
          <p:cNvSpPr>
            <a:spLocks noGrp="1"/>
          </p:cNvSpPr>
          <p:nvPr>
            <p:ph idx="1"/>
          </p:nvPr>
        </p:nvSpPr>
        <p:spPr/>
        <p:txBody>
          <a:bodyPr>
            <a:noAutofit/>
          </a:bodyPr>
          <a:lstStyle/>
          <a:p>
            <a:pPr>
              <a:lnSpc>
                <a:spcPct val="120000"/>
              </a:lnSpc>
              <a:spcBef>
                <a:spcPts val="0"/>
              </a:spcBef>
              <a:spcAft>
                <a:spcPts val="0"/>
              </a:spcAft>
            </a:pPr>
            <a:r>
              <a:rPr lang="en-US" sz="2200" dirty="0">
                <a:solidFill>
                  <a:schemeClr val="tx1"/>
                </a:solidFill>
              </a:rPr>
              <a:t>We evaluate GenASM using:</a:t>
            </a:r>
          </a:p>
          <a:p>
            <a:pPr lvl="1">
              <a:lnSpc>
                <a:spcPct val="120000"/>
              </a:lnSpc>
              <a:spcBef>
                <a:spcPts val="0"/>
              </a:spcBef>
              <a:spcAft>
                <a:spcPts val="0"/>
              </a:spcAft>
            </a:pPr>
            <a:r>
              <a:rPr lang="en-US" sz="2200" dirty="0">
                <a:solidFill>
                  <a:srgbClr val="7030A0"/>
                </a:solidFill>
              </a:rPr>
              <a:t>Synthesized</a:t>
            </a:r>
            <a:r>
              <a:rPr lang="en-US" sz="2200" dirty="0">
                <a:solidFill>
                  <a:schemeClr val="tx1"/>
                </a:solidFill>
              </a:rPr>
              <a:t> SystemVerilog models of the GenASM-DC and GenASM-TB accelerator datapaths </a:t>
            </a:r>
          </a:p>
          <a:p>
            <a:pPr lvl="1">
              <a:lnSpc>
                <a:spcPct val="120000"/>
              </a:lnSpc>
              <a:spcBef>
                <a:spcPts val="0"/>
              </a:spcBef>
              <a:spcAft>
                <a:spcPts val="0"/>
              </a:spcAft>
            </a:pPr>
            <a:r>
              <a:rPr lang="en-US" sz="2200" dirty="0">
                <a:solidFill>
                  <a:schemeClr val="tx1"/>
                </a:solidFill>
              </a:rPr>
              <a:t>Detailed </a:t>
            </a:r>
            <a:r>
              <a:rPr lang="en-US" sz="2200" dirty="0">
                <a:solidFill>
                  <a:srgbClr val="7030A0"/>
                </a:solidFill>
              </a:rPr>
              <a:t>simulation-based performance modeling</a:t>
            </a:r>
          </a:p>
          <a:p>
            <a:pPr>
              <a:lnSpc>
                <a:spcPct val="120000"/>
              </a:lnSpc>
              <a:spcBef>
                <a:spcPts val="4200"/>
              </a:spcBef>
              <a:spcAft>
                <a:spcPts val="0"/>
              </a:spcAft>
            </a:pPr>
            <a:r>
              <a:rPr lang="en-US" sz="2200" dirty="0">
                <a:solidFill>
                  <a:schemeClr val="tx1"/>
                </a:solidFill>
                <a:latin typeface="Calibri" panose="020F0502020204030204" pitchFamily="34" charset="0"/>
              </a:rPr>
              <a:t>16</a:t>
            </a:r>
            <a:r>
              <a:rPr lang="en-US" sz="2200" dirty="0">
                <a:solidFill>
                  <a:schemeClr val="tx1"/>
                </a:solidFill>
              </a:rPr>
              <a:t>GB HMC-like </a:t>
            </a:r>
            <a:r>
              <a:rPr lang="en-US" sz="2200" dirty="0">
                <a:solidFill>
                  <a:srgbClr val="0070C0"/>
                </a:solidFill>
                <a:latin typeface="Calibri" panose="020F0502020204030204" pitchFamily="34" charset="0"/>
              </a:rPr>
              <a:t>3</a:t>
            </a:r>
            <a:r>
              <a:rPr lang="en-US" sz="2200" dirty="0">
                <a:solidFill>
                  <a:srgbClr val="0070C0"/>
                </a:solidFill>
              </a:rPr>
              <a:t>D-stacked DRAM architecture</a:t>
            </a:r>
          </a:p>
          <a:p>
            <a:pPr lvl="1">
              <a:lnSpc>
                <a:spcPct val="120000"/>
              </a:lnSpc>
              <a:spcBef>
                <a:spcPts val="0"/>
              </a:spcBef>
              <a:spcAft>
                <a:spcPts val="0"/>
              </a:spcAft>
            </a:pPr>
            <a:r>
              <a:rPr lang="en-US" sz="2200" dirty="0">
                <a:solidFill>
                  <a:srgbClr val="0070C0"/>
                </a:solidFill>
                <a:latin typeface="Calibri" panose="020F0502020204030204" pitchFamily="34" charset="0"/>
              </a:rPr>
              <a:t>32</a:t>
            </a:r>
            <a:r>
              <a:rPr lang="en-US" sz="2200" dirty="0">
                <a:solidFill>
                  <a:srgbClr val="0070C0"/>
                </a:solidFill>
              </a:rPr>
              <a:t> vaults </a:t>
            </a:r>
          </a:p>
          <a:p>
            <a:pPr lvl="1">
              <a:lnSpc>
                <a:spcPct val="120000"/>
              </a:lnSpc>
              <a:spcBef>
                <a:spcPts val="0"/>
              </a:spcBef>
              <a:spcAft>
                <a:spcPts val="0"/>
              </a:spcAft>
            </a:pPr>
            <a:r>
              <a:rPr lang="en-US" sz="2200" dirty="0">
                <a:solidFill>
                  <a:schemeClr val="tx1"/>
                </a:solidFill>
                <a:latin typeface="Calibri" panose="020F0502020204030204" pitchFamily="34" charset="0"/>
              </a:rPr>
              <a:t>256</a:t>
            </a:r>
            <a:r>
              <a:rPr lang="en-US" sz="2200" dirty="0">
                <a:solidFill>
                  <a:schemeClr val="tx1"/>
                </a:solidFill>
              </a:rPr>
              <a:t>GB/s of internal bandwidth, clock frequency of </a:t>
            </a:r>
            <a:r>
              <a:rPr lang="en-US" sz="2200" dirty="0">
                <a:solidFill>
                  <a:schemeClr val="tx1"/>
                </a:solidFill>
                <a:latin typeface="Calibri" panose="020F0502020204030204" pitchFamily="34" charset="0"/>
              </a:rPr>
              <a:t>1.25</a:t>
            </a:r>
            <a:r>
              <a:rPr lang="en-US" sz="2200" dirty="0">
                <a:solidFill>
                  <a:schemeClr val="tx1"/>
                </a:solidFill>
              </a:rPr>
              <a:t>GHz</a:t>
            </a:r>
          </a:p>
          <a:p>
            <a:pPr lvl="1">
              <a:lnSpc>
                <a:spcPct val="120000"/>
              </a:lnSpc>
              <a:spcBef>
                <a:spcPts val="0"/>
              </a:spcBef>
              <a:spcAft>
                <a:spcPts val="0"/>
              </a:spcAft>
            </a:pPr>
            <a:r>
              <a:rPr lang="en-US" sz="2200" dirty="0">
                <a:solidFill>
                  <a:schemeClr val="tx1"/>
                </a:solidFill>
              </a:rPr>
              <a:t>In order to achieve </a:t>
            </a:r>
            <a:r>
              <a:rPr lang="en-US" sz="2200" dirty="0">
                <a:solidFill>
                  <a:srgbClr val="0070C0"/>
                </a:solidFill>
              </a:rPr>
              <a:t>high parallelism </a:t>
            </a:r>
            <a:r>
              <a:rPr lang="en-US" sz="2200" dirty="0">
                <a:solidFill>
                  <a:schemeClr val="tx1"/>
                </a:solidFill>
              </a:rPr>
              <a:t>and </a:t>
            </a:r>
            <a:r>
              <a:rPr lang="en-US" sz="2200" dirty="0">
                <a:solidFill>
                  <a:srgbClr val="0070C0"/>
                </a:solidFill>
              </a:rPr>
              <a:t>low power-consumption</a:t>
            </a:r>
          </a:p>
          <a:p>
            <a:pPr lvl="1">
              <a:lnSpc>
                <a:spcPct val="120000"/>
              </a:lnSpc>
              <a:spcBef>
                <a:spcPts val="0"/>
              </a:spcBef>
              <a:spcAft>
                <a:spcPts val="0"/>
              </a:spcAft>
            </a:pPr>
            <a:r>
              <a:rPr lang="en-US" sz="2200" dirty="0">
                <a:solidFill>
                  <a:srgbClr val="0070C0"/>
                </a:solidFill>
              </a:rPr>
              <a:t>Within each vault, </a:t>
            </a:r>
            <a:r>
              <a:rPr lang="en-US" sz="2200" dirty="0">
                <a:solidFill>
                  <a:schemeClr val="tx1"/>
                </a:solidFill>
              </a:rPr>
              <a:t>the logic layer contains a GenASM-DC accelerator, its associated DC-SRAM, a GenASM-TB accelerator, and TB-SRAMs.</a:t>
            </a:r>
          </a:p>
          <a:p>
            <a:pPr marL="454025" lvl="1" indent="0">
              <a:lnSpc>
                <a:spcPct val="120000"/>
              </a:lnSpc>
              <a:spcBef>
                <a:spcPts val="0"/>
              </a:spcBef>
              <a:spcAft>
                <a:spcPts val="0"/>
              </a:spcAft>
              <a:buNone/>
            </a:pPr>
            <a:endParaRPr lang="en-US" sz="2200" dirty="0">
              <a:solidFill>
                <a:srgbClr val="00B050"/>
              </a:solidFill>
            </a:endParaRPr>
          </a:p>
        </p:txBody>
      </p:sp>
      <p:sp>
        <p:nvSpPr>
          <p:cNvPr id="5" name="Slide Number Placeholder 4">
            <a:extLst>
              <a:ext uri="{FF2B5EF4-FFF2-40B4-BE49-F238E27FC236}">
                <a16:creationId xmlns:a16="http://schemas.microsoft.com/office/drawing/2014/main" id="{002F7895-155B-3348-815C-BA0F8C2FA026}"/>
              </a:ext>
            </a:extLst>
          </p:cNvPr>
          <p:cNvSpPr>
            <a:spLocks noGrp="1"/>
          </p:cNvSpPr>
          <p:nvPr>
            <p:ph type="sldNum" sz="quarter" idx="10"/>
          </p:nvPr>
        </p:nvSpPr>
        <p:spPr/>
        <p:txBody>
          <a:bodyPr/>
          <a:lstStyle/>
          <a:p>
            <a:fld id="{BE67019E-6B59-9444-A8F8-0CFAB6B6981D}" type="slidenum">
              <a:rPr lang="en-US" smtClean="0"/>
              <a:pPr/>
              <a:t>43</a:t>
            </a:fld>
            <a:endParaRPr lang="en-US" dirty="0"/>
          </a:p>
        </p:txBody>
      </p:sp>
    </p:spTree>
    <p:custDataLst>
      <p:tags r:id="rId1"/>
    </p:custDataLst>
    <p:extLst>
      <p:ext uri="{BB962C8B-B14F-4D97-AF65-F5344CB8AC3E}">
        <p14:creationId xmlns:p14="http://schemas.microsoft.com/office/powerpoint/2010/main" val="24494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01D8-6865-6044-B9F0-D748E5A3E2E6}"/>
              </a:ext>
            </a:extLst>
          </p:cNvPr>
          <p:cNvSpPr>
            <a:spLocks noGrp="1"/>
          </p:cNvSpPr>
          <p:nvPr>
            <p:ph type="title"/>
          </p:nvPr>
        </p:nvSpPr>
        <p:spPr/>
        <p:txBody>
          <a:bodyPr>
            <a:normAutofit fontScale="90000"/>
          </a:bodyPr>
          <a:lstStyle/>
          <a:p>
            <a:r>
              <a:rPr lang="en-US" dirty="0"/>
              <a:t>Evaluation Methodology (cont’d.)</a:t>
            </a:r>
          </a:p>
        </p:txBody>
      </p:sp>
      <p:sp>
        <p:nvSpPr>
          <p:cNvPr id="4" name="Slide Number Placeholder 3">
            <a:extLst>
              <a:ext uri="{FF2B5EF4-FFF2-40B4-BE49-F238E27FC236}">
                <a16:creationId xmlns:a16="http://schemas.microsoft.com/office/drawing/2014/main" id="{691DAFF5-3E0D-D841-AA3E-7D9156941797}"/>
              </a:ext>
            </a:extLst>
          </p:cNvPr>
          <p:cNvSpPr>
            <a:spLocks noGrp="1"/>
          </p:cNvSpPr>
          <p:nvPr>
            <p:ph type="sldNum" sz="quarter" idx="10"/>
          </p:nvPr>
        </p:nvSpPr>
        <p:spPr/>
        <p:txBody>
          <a:bodyPr/>
          <a:lstStyle/>
          <a:p>
            <a:fld id="{BE67019E-6B59-9444-A8F8-0CFAB6B6981D}" type="slidenum">
              <a:rPr lang="en-US" smtClean="0"/>
              <a:pPr/>
              <a:t>44</a:t>
            </a:fld>
            <a:endParaRPr lang="en-US" dirty="0"/>
          </a:p>
        </p:txBody>
      </p:sp>
      <p:graphicFrame>
        <p:nvGraphicFramePr>
          <p:cNvPr id="5" name="Table 5">
            <a:extLst>
              <a:ext uri="{FF2B5EF4-FFF2-40B4-BE49-F238E27FC236}">
                <a16:creationId xmlns:a16="http://schemas.microsoft.com/office/drawing/2014/main" id="{9349D892-1E36-FE41-B37E-3675C7599CBB}"/>
              </a:ext>
            </a:extLst>
          </p:cNvPr>
          <p:cNvGraphicFramePr>
            <a:graphicFrameLocks noGrp="1"/>
          </p:cNvGraphicFramePr>
          <p:nvPr>
            <p:extLst>
              <p:ext uri="{D42A27DB-BD31-4B8C-83A1-F6EECF244321}">
                <p14:modId xmlns:p14="http://schemas.microsoft.com/office/powerpoint/2010/main" val="941548769"/>
              </p:ext>
            </p:extLst>
          </p:nvPr>
        </p:nvGraphicFramePr>
        <p:xfrm>
          <a:off x="366962" y="1550444"/>
          <a:ext cx="8410074" cy="3062981"/>
        </p:xfrm>
        <a:graphic>
          <a:graphicData uri="http://schemas.openxmlformats.org/drawingml/2006/table">
            <a:tbl>
              <a:tblPr firstRow="1" bandRow="1">
                <a:tableStyleId>{5940675A-B579-460E-94D1-54222C63F5DA}</a:tableStyleId>
              </a:tblPr>
              <a:tblGrid>
                <a:gridCol w="3180910">
                  <a:extLst>
                    <a:ext uri="{9D8B030D-6E8A-4147-A177-3AD203B41FA5}">
                      <a16:colId xmlns:a16="http://schemas.microsoft.com/office/drawing/2014/main" val="3479334533"/>
                    </a:ext>
                  </a:extLst>
                </a:gridCol>
                <a:gridCol w="2596896">
                  <a:extLst>
                    <a:ext uri="{9D8B030D-6E8A-4147-A177-3AD203B41FA5}">
                      <a16:colId xmlns:a16="http://schemas.microsoft.com/office/drawing/2014/main" val="1590512115"/>
                    </a:ext>
                  </a:extLst>
                </a:gridCol>
                <a:gridCol w="2632268">
                  <a:extLst>
                    <a:ext uri="{9D8B030D-6E8A-4147-A177-3AD203B41FA5}">
                      <a16:colId xmlns:a16="http://schemas.microsoft.com/office/drawing/2014/main" val="1767945653"/>
                    </a:ext>
                  </a:extLst>
                </a:gridCol>
              </a:tblGrid>
              <a:tr h="578981">
                <a:tc>
                  <a:txBody>
                    <a:bodyPr/>
                    <a:lstStyle/>
                    <a:p>
                      <a:pPr algn="ctr"/>
                      <a:endParaRPr lang="en-US" sz="21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dirty="0">
                          <a:solidFill>
                            <a:srgbClr val="0070C0"/>
                          </a:solidFill>
                        </a:rPr>
                        <a:t>SW Baselines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C00000"/>
                          </a:solidFill>
                        </a:rPr>
                        <a:t>HW Baselines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4900786"/>
                  </a:ext>
                </a:extLst>
              </a:tr>
              <a:tr h="828000">
                <a:tc>
                  <a:txBody>
                    <a:bodyPr/>
                    <a:lstStyle/>
                    <a:p>
                      <a:pPr algn="ctr"/>
                      <a:r>
                        <a:rPr lang="en-US" sz="2100" b="1" dirty="0">
                          <a:solidFill>
                            <a:srgbClr val="7030A0"/>
                          </a:solidFill>
                        </a:rPr>
                        <a:t>Read Alignment</a:t>
                      </a:r>
                      <a:endParaRPr lang="en-US" sz="2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t>Minimap</a:t>
                      </a:r>
                      <a:r>
                        <a:rPr lang="en-US" sz="2100" dirty="0">
                          <a:latin typeface="Calibri" panose="020F0502020204030204" pitchFamily="34" charset="0"/>
                          <a:cs typeface="Calibri" panose="020F0502020204030204" pitchFamily="34" charset="0"/>
                        </a:rPr>
                        <a:t>2</a:t>
                      </a:r>
                      <a:r>
                        <a:rPr lang="en-US" sz="2100" baseline="30000" dirty="0">
                          <a:latin typeface="Calibri" panose="020F0502020204030204" pitchFamily="34" charset="0"/>
                          <a:cs typeface="Calibri" panose="020F0502020204030204" pitchFamily="34" charset="0"/>
                        </a:rPr>
                        <a:t>1</a:t>
                      </a:r>
                      <a:endParaRPr lang="en-US" sz="2100" dirty="0"/>
                    </a:p>
                    <a:p>
                      <a:pPr algn="ctr"/>
                      <a:r>
                        <a:rPr lang="en-US" sz="2100" dirty="0"/>
                        <a:t>BWA-MEM</a:t>
                      </a:r>
                      <a:r>
                        <a:rPr lang="en-US" sz="2100" baseline="30000" dirty="0">
                          <a:latin typeface="Calibri" panose="020F0502020204030204" pitchFamily="34" charset="0"/>
                          <a:cs typeface="Calibri" panose="020F0502020204030204" pitchFamily="34" charset="0"/>
                        </a:rPr>
                        <a:t>2</a:t>
                      </a:r>
                      <a:endParaRPr lang="en-US" sz="2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alpha val="20000"/>
                      </a:srgbClr>
                    </a:solidFill>
                  </a:tcPr>
                </a:tc>
                <a:tc>
                  <a:txBody>
                    <a:bodyPr/>
                    <a:lstStyle/>
                    <a:p>
                      <a:pPr algn="ctr"/>
                      <a:r>
                        <a:rPr lang="en-US" sz="2100" dirty="0"/>
                        <a:t>GACT (Darwin)</a:t>
                      </a:r>
                      <a:r>
                        <a:rPr lang="en-US" sz="2100" baseline="30000" dirty="0">
                          <a:latin typeface="Calibri" panose="020F0502020204030204" pitchFamily="34" charset="0"/>
                          <a:cs typeface="Calibri" panose="020F0502020204030204" pitchFamily="34" charset="0"/>
                        </a:rPr>
                        <a:t>3</a:t>
                      </a:r>
                      <a:endParaRPr lang="en-US" sz="2100" dirty="0"/>
                    </a:p>
                    <a:p>
                      <a:pPr algn="ctr"/>
                      <a:r>
                        <a:rPr lang="en-US" sz="2100" dirty="0" err="1"/>
                        <a:t>SillaX</a:t>
                      </a:r>
                      <a:r>
                        <a:rPr lang="en-US" sz="2100" dirty="0"/>
                        <a:t> (</a:t>
                      </a:r>
                      <a:r>
                        <a:rPr lang="en-US" sz="2100" dirty="0" err="1"/>
                        <a:t>GenAx</a:t>
                      </a:r>
                      <a:r>
                        <a:rPr lang="en-US" sz="2100" dirty="0"/>
                        <a:t>)</a:t>
                      </a:r>
                      <a:r>
                        <a:rPr lang="en-US" sz="2100" baseline="30000" dirty="0">
                          <a:latin typeface="Calibri" panose="020F0502020204030204" pitchFamily="34" charset="0"/>
                          <a:cs typeface="Calibri" panose="020F0502020204030204" pitchFamily="34" charset="0"/>
                        </a:rPr>
                        <a:t>4</a:t>
                      </a:r>
                      <a:endParaRPr lang="en-US" sz="2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alpha val="20000"/>
                      </a:srgbClr>
                    </a:solidFill>
                  </a:tcPr>
                </a:tc>
                <a:extLst>
                  <a:ext uri="{0D108BD9-81ED-4DB2-BD59-A6C34878D82A}">
                    <a16:rowId xmlns:a16="http://schemas.microsoft.com/office/drawing/2014/main" val="1566023890"/>
                  </a:ext>
                </a:extLst>
              </a:tr>
              <a:tr h="828000">
                <a:tc>
                  <a:txBody>
                    <a:bodyPr/>
                    <a:lstStyle/>
                    <a:p>
                      <a:pPr algn="ctr"/>
                      <a:r>
                        <a:rPr lang="en-US" sz="2100" b="1" dirty="0">
                          <a:solidFill>
                            <a:srgbClr val="00B050"/>
                          </a:solidFill>
                        </a:rPr>
                        <a:t>Pre-Alignment Filtering</a:t>
                      </a:r>
                      <a:endParaRPr lang="en-US" sz="2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20000"/>
                      </a:srgbClr>
                    </a:solidFill>
                  </a:tcPr>
                </a:tc>
                <a:tc>
                  <a:txBody>
                    <a:bodyPr/>
                    <a:lstStyle/>
                    <a:p>
                      <a:pPr algn="ctr"/>
                      <a:r>
                        <a:rPr lang="en-US" sz="2100"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20000"/>
                      </a:srgbClr>
                    </a:solidFill>
                  </a:tcPr>
                </a:tc>
                <a:tc>
                  <a:txBody>
                    <a:bodyPr/>
                    <a:lstStyle/>
                    <a:p>
                      <a:pPr algn="ctr"/>
                      <a:r>
                        <a:rPr lang="en-US" sz="2100" dirty="0"/>
                        <a:t>Shouji</a:t>
                      </a:r>
                      <a:r>
                        <a:rPr lang="en-US" sz="2100" baseline="30000" dirty="0">
                          <a:latin typeface="Calibri" panose="020F0502020204030204" pitchFamily="34" charset="0"/>
                          <a:cs typeface="Calibri" panose="020F0502020204030204" pitchFamily="34" charset="0"/>
                        </a:rPr>
                        <a:t>5</a:t>
                      </a:r>
                      <a:endParaRPr lang="en-US" sz="2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20000"/>
                      </a:srgbClr>
                    </a:solidFill>
                  </a:tcPr>
                </a:tc>
                <a:extLst>
                  <a:ext uri="{0D108BD9-81ED-4DB2-BD59-A6C34878D82A}">
                    <a16:rowId xmlns:a16="http://schemas.microsoft.com/office/drawing/2014/main" val="513489509"/>
                  </a:ext>
                </a:extLst>
              </a:tr>
              <a:tr h="828000">
                <a:tc>
                  <a:txBody>
                    <a:bodyPr/>
                    <a:lstStyle/>
                    <a:p>
                      <a:pPr algn="ctr"/>
                      <a:r>
                        <a:rPr lang="en-US" sz="2100" b="1" dirty="0">
                          <a:solidFill>
                            <a:srgbClr val="FE6200"/>
                          </a:solidFill>
                        </a:rPr>
                        <a:t>Edit Distance Calculation</a:t>
                      </a:r>
                      <a:endParaRPr lang="en-US" sz="2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200">
                        <a:alpha val="20000"/>
                      </a:srgbClr>
                    </a:solidFill>
                  </a:tcPr>
                </a:tc>
                <a:tc>
                  <a:txBody>
                    <a:bodyPr/>
                    <a:lstStyle/>
                    <a:p>
                      <a:pPr algn="ctr"/>
                      <a:r>
                        <a:rPr lang="en-US" sz="2100" dirty="0"/>
                        <a:t>Edlib</a:t>
                      </a:r>
                      <a:r>
                        <a:rPr lang="en-US" sz="2100" baseline="30000" dirty="0">
                          <a:latin typeface="Calibri" panose="020F0502020204030204" pitchFamily="34" charset="0"/>
                          <a:cs typeface="Calibri" panose="020F0502020204030204" pitchFamily="34" charset="0"/>
                        </a:rPr>
                        <a:t>6</a:t>
                      </a:r>
                      <a:endParaRPr lang="en-US" sz="2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200">
                        <a:alpha val="20000"/>
                      </a:srgbClr>
                    </a:solidFill>
                  </a:tcPr>
                </a:tc>
                <a:tc>
                  <a:txBody>
                    <a:bodyPr/>
                    <a:lstStyle/>
                    <a:p>
                      <a:pPr algn="ctr"/>
                      <a:r>
                        <a:rPr lang="en-US" sz="2100" dirty="0"/>
                        <a:t>ASAP</a:t>
                      </a:r>
                      <a:r>
                        <a:rPr lang="en-US" sz="2100" baseline="30000" dirty="0">
                          <a:latin typeface="Calibri" panose="020F0502020204030204" pitchFamily="34" charset="0"/>
                          <a:cs typeface="Calibri" panose="020F0502020204030204" pitchFamily="34" charset="0"/>
                        </a:rPr>
                        <a:t>7</a:t>
                      </a:r>
                      <a:endParaRPr lang="en-US" sz="2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200">
                        <a:alpha val="20000"/>
                      </a:srgbClr>
                    </a:solidFill>
                  </a:tcPr>
                </a:tc>
                <a:extLst>
                  <a:ext uri="{0D108BD9-81ED-4DB2-BD59-A6C34878D82A}">
                    <a16:rowId xmlns:a16="http://schemas.microsoft.com/office/drawing/2014/main" val="3911764510"/>
                  </a:ext>
                </a:extLst>
              </a:tr>
            </a:tbl>
          </a:graphicData>
        </a:graphic>
      </p:graphicFrame>
      <p:sp>
        <p:nvSpPr>
          <p:cNvPr id="6" name="TextBox 5">
            <a:extLst>
              <a:ext uri="{FF2B5EF4-FFF2-40B4-BE49-F238E27FC236}">
                <a16:creationId xmlns:a16="http://schemas.microsoft.com/office/drawing/2014/main" id="{4FE0687B-F02B-6B46-A5F0-D5F0936199A7}"/>
              </a:ext>
            </a:extLst>
          </p:cNvPr>
          <p:cNvSpPr txBox="1"/>
          <p:nvPr/>
        </p:nvSpPr>
        <p:spPr>
          <a:xfrm>
            <a:off x="366963" y="5361166"/>
            <a:ext cx="8410073" cy="1169551"/>
          </a:xfrm>
          <a:prstGeom prst="rect">
            <a:avLst/>
          </a:prstGeom>
          <a:noFill/>
        </p:spPr>
        <p:txBody>
          <a:bodyPr wrap="square" rtlCol="0">
            <a:spAutoFit/>
          </a:bodyPr>
          <a:lstStyle/>
          <a:p>
            <a:pPr marL="101600" algn="r"/>
            <a:r>
              <a:rPr lang="en-US" sz="1000" dirty="0">
                <a:latin typeface="Calibri" panose="020F0502020204030204" pitchFamily="34" charset="0"/>
                <a:cs typeface="Calibri" panose="020F0502020204030204" pitchFamily="34" charset="0"/>
              </a:rPr>
              <a:t>[1] H. Li. "Minimap2: Pairwise Alignment for Nucleotide Sequences." In </a:t>
            </a:r>
            <a:r>
              <a:rPr lang="en-US" sz="1000" i="1" dirty="0">
                <a:latin typeface="Calibri" panose="020F0502020204030204" pitchFamily="34" charset="0"/>
                <a:cs typeface="Calibri" panose="020F0502020204030204" pitchFamily="34" charset="0"/>
              </a:rPr>
              <a:t>Bioinformatics, </a:t>
            </a:r>
            <a:r>
              <a:rPr lang="en-US" sz="1000" dirty="0">
                <a:latin typeface="Calibri" panose="020F0502020204030204" pitchFamily="34" charset="0"/>
                <a:cs typeface="Calibri" panose="020F0502020204030204" pitchFamily="34" charset="0"/>
              </a:rPr>
              <a:t>2018.</a:t>
            </a:r>
          </a:p>
          <a:p>
            <a:pPr marL="101600" algn="r"/>
            <a:r>
              <a:rPr lang="en-US" sz="1000" dirty="0">
                <a:latin typeface="Calibri" panose="020F0502020204030204" pitchFamily="34" charset="0"/>
                <a:cs typeface="Calibri" panose="020F0502020204030204" pitchFamily="34" charset="0"/>
              </a:rPr>
              <a:t>[2] H. Li. "Aligning sequence reads, clone sequences and assembly contigs with BWA-MEM." In </a:t>
            </a:r>
            <a:r>
              <a:rPr lang="en-US" sz="1000" i="1" dirty="0" err="1">
                <a:latin typeface="Calibri" panose="020F0502020204030204" pitchFamily="34" charset="0"/>
                <a:cs typeface="Calibri" panose="020F0502020204030204" pitchFamily="34" charset="0"/>
              </a:rPr>
              <a:t>arXiv</a:t>
            </a:r>
            <a:r>
              <a:rPr lang="en-US" sz="1000" i="1"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2013.</a:t>
            </a:r>
          </a:p>
          <a:p>
            <a:pPr marL="101600" algn="r"/>
            <a:r>
              <a:rPr lang="en-US" sz="1000" dirty="0">
                <a:latin typeface="Calibri" panose="020F0502020204030204" pitchFamily="34" charset="0"/>
                <a:cs typeface="Calibri" panose="020F0502020204030204" pitchFamily="34" charset="0"/>
              </a:rPr>
              <a:t>[3] Y. </a:t>
            </a:r>
            <a:r>
              <a:rPr lang="en-US" sz="1000" dirty="0" err="1">
                <a:latin typeface="Calibri" panose="020F0502020204030204" pitchFamily="34" charset="0"/>
                <a:cs typeface="Calibri" panose="020F0502020204030204" pitchFamily="34" charset="0"/>
              </a:rPr>
              <a:t>Turakhia</a:t>
            </a:r>
            <a:r>
              <a:rPr lang="en-US" sz="1000" dirty="0">
                <a:latin typeface="Calibri" panose="020F0502020204030204" pitchFamily="34" charset="0"/>
                <a:cs typeface="Calibri" panose="020F0502020204030204" pitchFamily="34" charset="0"/>
              </a:rPr>
              <a:t> et al. "Darwin: A genomics co-processor provides up to 15,000 x acceleration on long read assembly." In </a:t>
            </a:r>
            <a:r>
              <a:rPr lang="en-US" sz="1000" i="1" dirty="0">
                <a:latin typeface="Calibri" panose="020F0502020204030204" pitchFamily="34" charset="0"/>
                <a:cs typeface="Calibri" panose="020F0502020204030204" pitchFamily="34" charset="0"/>
              </a:rPr>
              <a:t>ASPLOS, </a:t>
            </a:r>
            <a:r>
              <a:rPr lang="en-US" sz="1000" dirty="0">
                <a:latin typeface="Calibri" panose="020F0502020204030204" pitchFamily="34" charset="0"/>
                <a:cs typeface="Calibri" panose="020F0502020204030204" pitchFamily="34" charset="0"/>
              </a:rPr>
              <a:t>2018.</a:t>
            </a:r>
          </a:p>
          <a:p>
            <a:pPr marL="101600" algn="r"/>
            <a:r>
              <a:rPr lang="en-US" sz="1000" dirty="0">
                <a:latin typeface="Calibri" panose="020F0502020204030204" pitchFamily="34" charset="0"/>
                <a:cs typeface="Calibri" panose="020F0502020204030204" pitchFamily="34" charset="0"/>
              </a:rPr>
              <a:t>[4] D. </a:t>
            </a:r>
            <a:r>
              <a:rPr lang="en-US" sz="1000" dirty="0" err="1">
                <a:latin typeface="Calibri" panose="020F0502020204030204" pitchFamily="34" charset="0"/>
                <a:cs typeface="Calibri" panose="020F0502020204030204" pitchFamily="34" charset="0"/>
              </a:rPr>
              <a:t>Fujiki</a:t>
            </a:r>
            <a:r>
              <a:rPr lang="en-US" sz="1000" dirty="0">
                <a:latin typeface="Calibri" panose="020F0502020204030204" pitchFamily="34" charset="0"/>
                <a:cs typeface="Calibri" panose="020F0502020204030204" pitchFamily="34" charset="0"/>
              </a:rPr>
              <a:t> et al. "</a:t>
            </a:r>
            <a:r>
              <a:rPr lang="en-US" sz="1000" dirty="0" err="1">
                <a:latin typeface="Calibri" panose="020F0502020204030204" pitchFamily="34" charset="0"/>
                <a:cs typeface="Calibri" panose="020F0502020204030204" pitchFamily="34" charset="0"/>
              </a:rPr>
              <a:t>GenAx</a:t>
            </a:r>
            <a:r>
              <a:rPr lang="en-US" sz="1000" dirty="0">
                <a:latin typeface="Calibri" panose="020F0502020204030204" pitchFamily="34" charset="0"/>
                <a:cs typeface="Calibri" panose="020F0502020204030204" pitchFamily="34" charset="0"/>
              </a:rPr>
              <a:t>: A genome sequencing accelerator." In </a:t>
            </a:r>
            <a:r>
              <a:rPr lang="en-US" sz="1000" i="1" dirty="0">
                <a:latin typeface="Calibri" panose="020F0502020204030204" pitchFamily="34" charset="0"/>
                <a:cs typeface="Calibri" panose="020F0502020204030204" pitchFamily="34" charset="0"/>
              </a:rPr>
              <a:t>ISCA</a:t>
            </a:r>
            <a:r>
              <a:rPr lang="en-US" sz="1000" dirty="0">
                <a:latin typeface="Calibri" panose="020F0502020204030204" pitchFamily="34" charset="0"/>
                <a:cs typeface="Calibri" panose="020F0502020204030204" pitchFamily="34" charset="0"/>
              </a:rPr>
              <a:t>, 2018.</a:t>
            </a:r>
          </a:p>
          <a:p>
            <a:pPr marL="101600" algn="r"/>
            <a:r>
              <a:rPr lang="en-US" sz="1000" dirty="0">
                <a:latin typeface="Calibri" panose="020F0502020204030204" pitchFamily="34" charset="0"/>
                <a:cs typeface="Calibri" panose="020F0502020204030204" pitchFamily="34" charset="0"/>
              </a:rPr>
              <a:t>[5] M. </a:t>
            </a:r>
            <a:r>
              <a:rPr lang="en-US" sz="1000" dirty="0" err="1">
                <a:latin typeface="Calibri" panose="020F0502020204030204" pitchFamily="34" charset="0"/>
                <a:cs typeface="Calibri" panose="020F0502020204030204" pitchFamily="34" charset="0"/>
              </a:rPr>
              <a:t>Alser</a:t>
            </a:r>
            <a:r>
              <a:rPr lang="en-US" sz="1000" dirty="0">
                <a:latin typeface="Calibri" panose="020F0502020204030204" pitchFamily="34" charset="0"/>
                <a:cs typeface="Calibri" panose="020F0502020204030204" pitchFamily="34" charset="0"/>
              </a:rPr>
              <a:t>. "Shouji: A fast and efficient pre-alignment filter for sequence alignment." In </a:t>
            </a:r>
            <a:r>
              <a:rPr lang="en-US" sz="1000" i="1" dirty="0">
                <a:latin typeface="Calibri" panose="020F0502020204030204" pitchFamily="34" charset="0"/>
                <a:cs typeface="Calibri" panose="020F0502020204030204" pitchFamily="34" charset="0"/>
              </a:rPr>
              <a:t>Bioinformatics, </a:t>
            </a:r>
            <a:r>
              <a:rPr lang="en-US" sz="1000" dirty="0">
                <a:latin typeface="Calibri" panose="020F0502020204030204" pitchFamily="34" charset="0"/>
                <a:cs typeface="Calibri" panose="020F0502020204030204" pitchFamily="34" charset="0"/>
              </a:rPr>
              <a:t>2019.</a:t>
            </a:r>
          </a:p>
          <a:p>
            <a:pPr marL="101600" algn="r"/>
            <a:r>
              <a:rPr lang="en-US" sz="1000" dirty="0">
                <a:latin typeface="Calibri" panose="020F0502020204030204" pitchFamily="34" charset="0"/>
                <a:cs typeface="Calibri" panose="020F0502020204030204" pitchFamily="34" charset="0"/>
              </a:rPr>
              <a:t>[6] M. </a:t>
            </a:r>
            <a:r>
              <a:rPr lang="en-US" sz="1000" dirty="0" err="1">
                <a:latin typeface="Calibri" panose="020F0502020204030204" pitchFamily="34" charset="0"/>
                <a:cs typeface="Calibri" panose="020F0502020204030204" pitchFamily="34" charset="0"/>
              </a:rPr>
              <a:t>Šošić</a:t>
            </a:r>
            <a:r>
              <a:rPr lang="en-US" sz="1000" dirty="0">
                <a:latin typeface="Calibri" panose="020F0502020204030204" pitchFamily="34" charset="0"/>
                <a:cs typeface="Calibri" panose="020F0502020204030204" pitchFamily="34" charset="0"/>
              </a:rPr>
              <a:t> et al. "Edlib: A C/C++ library for fast, exact sequence alignment using edit distance." In </a:t>
            </a:r>
            <a:r>
              <a:rPr lang="en-US" sz="1000" i="1" dirty="0">
                <a:latin typeface="Calibri" panose="020F0502020204030204" pitchFamily="34" charset="0"/>
                <a:cs typeface="Calibri" panose="020F0502020204030204" pitchFamily="34" charset="0"/>
              </a:rPr>
              <a:t>Bioinformatics, </a:t>
            </a:r>
            <a:r>
              <a:rPr lang="en-US" sz="1000" dirty="0">
                <a:latin typeface="Calibri" panose="020F0502020204030204" pitchFamily="34" charset="0"/>
                <a:cs typeface="Calibri" panose="020F0502020204030204" pitchFamily="34" charset="0"/>
              </a:rPr>
              <a:t>2017.</a:t>
            </a:r>
          </a:p>
          <a:p>
            <a:pPr marL="101600" algn="r"/>
            <a:r>
              <a:rPr lang="en-US" sz="1000" dirty="0">
                <a:latin typeface="Calibri" panose="020F0502020204030204" pitchFamily="34" charset="0"/>
                <a:cs typeface="Calibri" panose="020F0502020204030204" pitchFamily="34" charset="0"/>
              </a:rPr>
              <a:t>[7] S.S. Banerjee et al. ”ASAP: Accelerated short-read alignment on programmable hardware." In </a:t>
            </a:r>
            <a:r>
              <a:rPr lang="en-US" sz="1000" i="1" dirty="0">
                <a:latin typeface="Calibri" panose="020F0502020204030204" pitchFamily="34" charset="0"/>
                <a:cs typeface="Calibri" panose="020F0502020204030204" pitchFamily="34" charset="0"/>
              </a:rPr>
              <a:t>TC</a:t>
            </a:r>
            <a:r>
              <a:rPr lang="en-US" sz="1000" dirty="0">
                <a:latin typeface="Calibri" panose="020F0502020204030204" pitchFamily="34" charset="0"/>
                <a:cs typeface="Calibri" panose="020F0502020204030204" pitchFamily="34" charset="0"/>
              </a:rPr>
              <a:t>, 2018.</a:t>
            </a:r>
          </a:p>
        </p:txBody>
      </p:sp>
    </p:spTree>
    <p:extLst>
      <p:ext uri="{BB962C8B-B14F-4D97-AF65-F5344CB8AC3E}">
        <p14:creationId xmlns:p14="http://schemas.microsoft.com/office/powerpoint/2010/main" val="2580584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BB27-54EF-D84B-B276-582F0A440E9B}"/>
              </a:ext>
            </a:extLst>
          </p:cNvPr>
          <p:cNvSpPr>
            <a:spLocks noGrp="1"/>
          </p:cNvSpPr>
          <p:nvPr>
            <p:ph type="title"/>
          </p:nvPr>
        </p:nvSpPr>
        <p:spPr>
          <a:xfrm>
            <a:off x="366963" y="257434"/>
            <a:ext cx="8410073" cy="753467"/>
          </a:xfrm>
        </p:spPr>
        <p:txBody>
          <a:bodyPr>
            <a:normAutofit fontScale="90000"/>
          </a:bodyPr>
          <a:lstStyle/>
          <a:p>
            <a:r>
              <a:rPr lang="en-US" dirty="0"/>
              <a:t>Evaluation Methodology (cont’d.)</a:t>
            </a:r>
          </a:p>
        </p:txBody>
      </p:sp>
      <p:sp>
        <p:nvSpPr>
          <p:cNvPr id="3" name="Content Placeholder 2">
            <a:extLst>
              <a:ext uri="{FF2B5EF4-FFF2-40B4-BE49-F238E27FC236}">
                <a16:creationId xmlns:a16="http://schemas.microsoft.com/office/drawing/2014/main" id="{785AB0FB-CDB2-854B-BA22-041A994E2930}"/>
              </a:ext>
            </a:extLst>
          </p:cNvPr>
          <p:cNvSpPr>
            <a:spLocks noGrp="1"/>
          </p:cNvSpPr>
          <p:nvPr>
            <p:ph idx="1"/>
          </p:nvPr>
        </p:nvSpPr>
        <p:spPr>
          <a:xfrm>
            <a:off x="366963" y="1152000"/>
            <a:ext cx="8410073" cy="5235830"/>
          </a:xfrm>
        </p:spPr>
        <p:txBody>
          <a:bodyPr>
            <a:normAutofit/>
          </a:bodyPr>
          <a:lstStyle/>
          <a:p>
            <a:pPr marL="279400" indent="-279400">
              <a:lnSpc>
                <a:spcPct val="120000"/>
              </a:lnSpc>
              <a:spcBef>
                <a:spcPts val="0"/>
              </a:spcBef>
              <a:spcAft>
                <a:spcPts val="0"/>
              </a:spcAft>
            </a:pPr>
            <a:r>
              <a:rPr lang="en-US" sz="2200" b="1" dirty="0">
                <a:solidFill>
                  <a:srgbClr val="7030A0"/>
                </a:solidFill>
              </a:rPr>
              <a:t>For Use Case 1: Read Alignment</a:t>
            </a:r>
            <a:r>
              <a:rPr lang="en-US" sz="2200" dirty="0">
                <a:solidFill>
                  <a:schemeClr val="tx1"/>
                </a:solidFill>
              </a:rPr>
              <a:t>, we compare GenASM with:</a:t>
            </a:r>
          </a:p>
          <a:p>
            <a:pPr marL="593725" lvl="1" indent="-231775">
              <a:lnSpc>
                <a:spcPct val="120000"/>
              </a:lnSpc>
              <a:spcBef>
                <a:spcPts val="1800"/>
              </a:spcBef>
              <a:spcAft>
                <a:spcPts val="0"/>
              </a:spcAft>
            </a:pPr>
            <a:r>
              <a:rPr lang="en-US" sz="2200" dirty="0">
                <a:solidFill>
                  <a:srgbClr val="7030A0"/>
                </a:solidFill>
              </a:rPr>
              <a:t>Minimap</a:t>
            </a:r>
            <a:r>
              <a:rPr lang="en-US" sz="2200" dirty="0">
                <a:solidFill>
                  <a:srgbClr val="7030A0"/>
                </a:solidFill>
                <a:latin typeface="Calibri" panose="020F0502020204030204" pitchFamily="34" charset="0"/>
              </a:rPr>
              <a:t>2</a:t>
            </a:r>
            <a:r>
              <a:rPr lang="en-US" sz="2200" dirty="0">
                <a:solidFill>
                  <a:schemeClr val="tx1"/>
                </a:solidFill>
              </a:rPr>
              <a:t> and </a:t>
            </a:r>
            <a:r>
              <a:rPr lang="en-US" sz="2200" dirty="0">
                <a:solidFill>
                  <a:srgbClr val="7030A0"/>
                </a:solidFill>
              </a:rPr>
              <a:t>BWA-MEM</a:t>
            </a:r>
            <a:r>
              <a:rPr lang="en-US" sz="2200" dirty="0">
                <a:solidFill>
                  <a:schemeClr val="tx1"/>
                </a:solidFill>
              </a:rPr>
              <a:t> (state-of-the-art </a:t>
            </a:r>
            <a:r>
              <a:rPr lang="en-US" sz="2200" b="1" dirty="0">
                <a:solidFill>
                  <a:srgbClr val="0070C0"/>
                </a:solidFill>
              </a:rPr>
              <a:t>SW</a:t>
            </a:r>
            <a:r>
              <a:rPr lang="en-US" sz="2200" dirty="0">
                <a:solidFill>
                  <a:schemeClr val="tx1"/>
                </a:solidFill>
              </a:rPr>
              <a:t>)</a:t>
            </a:r>
          </a:p>
          <a:p>
            <a:pPr marL="808038" lvl="2" indent="-214313">
              <a:lnSpc>
                <a:spcPct val="120000"/>
              </a:lnSpc>
              <a:spcBef>
                <a:spcPts val="0"/>
              </a:spcBef>
              <a:spcAft>
                <a:spcPts val="0"/>
              </a:spcAft>
            </a:pPr>
            <a:r>
              <a:rPr lang="en-US" sz="2200" dirty="0">
                <a:solidFill>
                  <a:schemeClr val="tx1"/>
                </a:solidFill>
              </a:rPr>
              <a:t>Running on Intel® Xeon® Gold </a:t>
            </a:r>
            <a:r>
              <a:rPr lang="en-US" sz="2200" dirty="0">
                <a:solidFill>
                  <a:schemeClr val="tx1"/>
                </a:solidFill>
                <a:latin typeface="Calibri" panose="020F0502020204030204" pitchFamily="34" charset="0"/>
              </a:rPr>
              <a:t>6126</a:t>
            </a:r>
            <a:r>
              <a:rPr lang="en-US" sz="2200" dirty="0">
                <a:solidFill>
                  <a:schemeClr val="tx1"/>
                </a:solidFill>
              </a:rPr>
              <a:t> CPU (</a:t>
            </a:r>
            <a:r>
              <a:rPr lang="en-US" sz="2200" dirty="0">
                <a:solidFill>
                  <a:schemeClr val="tx1"/>
                </a:solidFill>
                <a:latin typeface="Calibri" panose="020F0502020204030204" pitchFamily="34" charset="0"/>
              </a:rPr>
              <a:t>12</a:t>
            </a:r>
            <a:r>
              <a:rPr lang="en-US" sz="2200" dirty="0">
                <a:solidFill>
                  <a:schemeClr val="tx1"/>
                </a:solidFill>
              </a:rPr>
              <a:t>-core) operating @</a:t>
            </a:r>
            <a:r>
              <a:rPr lang="en-US" sz="2200" dirty="0">
                <a:solidFill>
                  <a:schemeClr val="tx1"/>
                </a:solidFill>
                <a:latin typeface="Calibri" panose="020F0502020204030204" pitchFamily="34" charset="0"/>
              </a:rPr>
              <a:t>2.60</a:t>
            </a:r>
            <a:r>
              <a:rPr lang="en-US" sz="2200" dirty="0">
                <a:solidFill>
                  <a:schemeClr val="tx1"/>
                </a:solidFill>
              </a:rPr>
              <a:t>GHz with </a:t>
            </a:r>
            <a:r>
              <a:rPr lang="en-US" sz="2200" dirty="0">
                <a:solidFill>
                  <a:schemeClr val="tx1"/>
                </a:solidFill>
                <a:latin typeface="Calibri" panose="020F0502020204030204" pitchFamily="34" charset="0"/>
              </a:rPr>
              <a:t>64</a:t>
            </a:r>
            <a:r>
              <a:rPr lang="en-US" sz="2200" dirty="0">
                <a:solidFill>
                  <a:schemeClr val="tx1"/>
                </a:solidFill>
              </a:rPr>
              <a:t>GB DDR</a:t>
            </a:r>
            <a:r>
              <a:rPr lang="en-US" sz="2200" dirty="0">
                <a:solidFill>
                  <a:schemeClr val="tx1"/>
                </a:solidFill>
                <a:latin typeface="Calibri" panose="020F0502020204030204" pitchFamily="34" charset="0"/>
              </a:rPr>
              <a:t>4</a:t>
            </a:r>
            <a:r>
              <a:rPr lang="en-US" sz="2200" dirty="0">
                <a:solidFill>
                  <a:schemeClr val="tx1"/>
                </a:solidFill>
              </a:rPr>
              <a:t> memory</a:t>
            </a:r>
          </a:p>
          <a:p>
            <a:pPr marL="808038" lvl="2" indent="-214313">
              <a:lnSpc>
                <a:spcPct val="120000"/>
              </a:lnSpc>
              <a:spcBef>
                <a:spcPts val="0"/>
              </a:spcBef>
              <a:spcAft>
                <a:spcPts val="0"/>
              </a:spcAft>
            </a:pPr>
            <a:r>
              <a:rPr lang="en-US" sz="2200" dirty="0">
                <a:solidFill>
                  <a:schemeClr val="tx1"/>
                </a:solidFill>
              </a:rPr>
              <a:t>Using two simulated datasets:</a:t>
            </a:r>
          </a:p>
          <a:p>
            <a:pPr marL="989013" lvl="5" indent="-180975">
              <a:lnSpc>
                <a:spcPct val="120000"/>
              </a:lnSpc>
              <a:spcBef>
                <a:spcPts val="0"/>
              </a:spcBef>
              <a:spcAft>
                <a:spcPts val="0"/>
              </a:spcAft>
            </a:pPr>
            <a:r>
              <a:rPr lang="en-US" sz="2200" dirty="0">
                <a:solidFill>
                  <a:schemeClr val="tx1"/>
                </a:solidFill>
              </a:rPr>
              <a:t>Long ONT and PacBio reads: </a:t>
            </a:r>
            <a:r>
              <a:rPr lang="en-US" sz="2200" dirty="0">
                <a:solidFill>
                  <a:srgbClr val="7030A0"/>
                </a:solidFill>
                <a:latin typeface="Calibri" panose="020F0502020204030204" pitchFamily="34" charset="0"/>
                <a:cs typeface="Calibri" panose="020F0502020204030204" pitchFamily="34" charset="0"/>
              </a:rPr>
              <a:t>10</a:t>
            </a:r>
            <a:r>
              <a:rPr lang="en-US" sz="2200" dirty="0">
                <a:solidFill>
                  <a:srgbClr val="7030A0"/>
                </a:solidFill>
              </a:rPr>
              <a:t>Kbp reads, </a:t>
            </a:r>
            <a:r>
              <a:rPr lang="en-US" sz="2200" dirty="0">
                <a:solidFill>
                  <a:srgbClr val="7030A0"/>
                </a:solidFill>
                <a:latin typeface="Calibri" panose="020F0502020204030204" pitchFamily="34" charset="0"/>
                <a:cs typeface="Calibri" panose="020F0502020204030204" pitchFamily="34" charset="0"/>
              </a:rPr>
              <a:t>10-15%</a:t>
            </a:r>
            <a:r>
              <a:rPr lang="en-US" sz="2200" dirty="0">
                <a:solidFill>
                  <a:srgbClr val="7030A0"/>
                </a:solidFill>
              </a:rPr>
              <a:t> error rate</a:t>
            </a:r>
          </a:p>
          <a:p>
            <a:pPr marL="989013" lvl="5" indent="-180975">
              <a:lnSpc>
                <a:spcPct val="120000"/>
              </a:lnSpc>
              <a:spcBef>
                <a:spcPts val="0"/>
              </a:spcBef>
              <a:spcAft>
                <a:spcPts val="0"/>
              </a:spcAft>
            </a:pPr>
            <a:r>
              <a:rPr lang="en-US" sz="2200" dirty="0">
                <a:solidFill>
                  <a:schemeClr val="tx1"/>
                </a:solidFill>
              </a:rPr>
              <a:t>Short Illumina reads: </a:t>
            </a:r>
            <a:r>
              <a:rPr lang="en-US" sz="2200" dirty="0">
                <a:solidFill>
                  <a:srgbClr val="7030A0"/>
                </a:solidFill>
                <a:latin typeface="Calibri" panose="020F0502020204030204" pitchFamily="34" charset="0"/>
                <a:cs typeface="Calibri" panose="020F0502020204030204" pitchFamily="34" charset="0"/>
              </a:rPr>
              <a:t>100-250</a:t>
            </a:r>
            <a:r>
              <a:rPr lang="en-US" sz="2200" dirty="0">
                <a:solidFill>
                  <a:srgbClr val="7030A0"/>
                </a:solidFill>
              </a:rPr>
              <a:t>bp reads, </a:t>
            </a:r>
            <a:r>
              <a:rPr lang="en-US" sz="2200" dirty="0">
                <a:solidFill>
                  <a:srgbClr val="7030A0"/>
                </a:solidFill>
                <a:latin typeface="Calibri" panose="020F0502020204030204" pitchFamily="34" charset="0"/>
                <a:cs typeface="Calibri" panose="020F0502020204030204" pitchFamily="34" charset="0"/>
              </a:rPr>
              <a:t>5%</a:t>
            </a:r>
            <a:r>
              <a:rPr lang="en-US" sz="2200" dirty="0">
                <a:solidFill>
                  <a:srgbClr val="7030A0"/>
                </a:solidFill>
              </a:rPr>
              <a:t> error rate</a:t>
            </a:r>
          </a:p>
          <a:p>
            <a:pPr marL="625475" lvl="1">
              <a:lnSpc>
                <a:spcPct val="120000"/>
              </a:lnSpc>
              <a:spcBef>
                <a:spcPts val="3600"/>
              </a:spcBef>
              <a:spcAft>
                <a:spcPts val="0"/>
              </a:spcAft>
            </a:pPr>
            <a:r>
              <a:rPr lang="en-US" sz="2200" dirty="0">
                <a:solidFill>
                  <a:srgbClr val="7030A0"/>
                </a:solidFill>
              </a:rPr>
              <a:t>GACT of Darwin</a:t>
            </a:r>
            <a:r>
              <a:rPr lang="en-US" sz="2200" dirty="0">
                <a:solidFill>
                  <a:schemeClr val="tx1"/>
                </a:solidFill>
              </a:rPr>
              <a:t> and </a:t>
            </a:r>
            <a:r>
              <a:rPr lang="en-US" sz="2200" dirty="0" err="1">
                <a:solidFill>
                  <a:srgbClr val="7030A0"/>
                </a:solidFill>
              </a:rPr>
              <a:t>SillaX</a:t>
            </a:r>
            <a:r>
              <a:rPr lang="en-US" sz="2200" dirty="0">
                <a:solidFill>
                  <a:srgbClr val="7030A0"/>
                </a:solidFill>
              </a:rPr>
              <a:t> of </a:t>
            </a:r>
            <a:r>
              <a:rPr lang="en-US" sz="2200" dirty="0" err="1">
                <a:solidFill>
                  <a:srgbClr val="7030A0"/>
                </a:solidFill>
              </a:rPr>
              <a:t>GenAx</a:t>
            </a:r>
            <a:r>
              <a:rPr lang="en-US" sz="2200" baseline="30000" dirty="0">
                <a:solidFill>
                  <a:schemeClr val="tx1"/>
                </a:solidFill>
              </a:rPr>
              <a:t> </a:t>
            </a:r>
            <a:r>
              <a:rPr lang="en-US" sz="2200" dirty="0">
                <a:solidFill>
                  <a:schemeClr val="tx1"/>
                </a:solidFill>
              </a:rPr>
              <a:t>(state-of-the-art </a:t>
            </a:r>
            <a:r>
              <a:rPr lang="en-US" sz="2200" b="1" dirty="0">
                <a:solidFill>
                  <a:srgbClr val="C00000"/>
                </a:solidFill>
              </a:rPr>
              <a:t>HW</a:t>
            </a:r>
            <a:r>
              <a:rPr lang="en-US" sz="2200" dirty="0">
                <a:solidFill>
                  <a:schemeClr val="tx1"/>
                </a:solidFill>
              </a:rPr>
              <a:t>)</a:t>
            </a:r>
          </a:p>
          <a:p>
            <a:pPr marL="808038" lvl="2" indent="-214313">
              <a:lnSpc>
                <a:spcPct val="120000"/>
              </a:lnSpc>
              <a:spcBef>
                <a:spcPts val="0"/>
              </a:spcBef>
              <a:spcAft>
                <a:spcPts val="0"/>
              </a:spcAft>
            </a:pPr>
            <a:r>
              <a:rPr lang="en-US" sz="2200" dirty="0">
                <a:solidFill>
                  <a:schemeClr val="tx1"/>
                </a:solidFill>
              </a:rPr>
              <a:t>Open-source RTL for GACT</a:t>
            </a:r>
          </a:p>
          <a:p>
            <a:pPr marL="808038" lvl="2" indent="-214313">
              <a:lnSpc>
                <a:spcPct val="120000"/>
              </a:lnSpc>
              <a:spcBef>
                <a:spcPts val="0"/>
              </a:spcBef>
              <a:spcAft>
                <a:spcPts val="0"/>
              </a:spcAft>
            </a:pPr>
            <a:r>
              <a:rPr lang="en-US" sz="2200" dirty="0">
                <a:solidFill>
                  <a:schemeClr val="tx1"/>
                </a:solidFill>
              </a:rPr>
              <a:t>Data reported by the original work for </a:t>
            </a:r>
            <a:r>
              <a:rPr lang="en-US" sz="2200" dirty="0" err="1">
                <a:solidFill>
                  <a:schemeClr val="tx1"/>
                </a:solidFill>
              </a:rPr>
              <a:t>SillaX</a:t>
            </a:r>
            <a:endParaRPr lang="en-US" sz="2200" dirty="0">
              <a:solidFill>
                <a:schemeClr val="tx1"/>
              </a:solidFill>
            </a:endParaRPr>
          </a:p>
          <a:p>
            <a:pPr marL="808038" lvl="2" indent="-214313">
              <a:lnSpc>
                <a:spcPct val="120000"/>
              </a:lnSpc>
              <a:spcBef>
                <a:spcPts val="0"/>
              </a:spcBef>
              <a:spcAft>
                <a:spcPts val="0"/>
              </a:spcAft>
            </a:pPr>
            <a:r>
              <a:rPr lang="en-US" sz="2200" dirty="0">
                <a:solidFill>
                  <a:schemeClr val="tx1"/>
                </a:solidFill>
              </a:rPr>
              <a:t>GACT is best for </a:t>
            </a:r>
            <a:r>
              <a:rPr lang="en-US" sz="2200" dirty="0">
                <a:solidFill>
                  <a:srgbClr val="7030A0"/>
                </a:solidFill>
              </a:rPr>
              <a:t>long reads</a:t>
            </a:r>
            <a:r>
              <a:rPr lang="en-US" sz="2200" dirty="0">
                <a:solidFill>
                  <a:schemeClr val="tx1"/>
                </a:solidFill>
              </a:rPr>
              <a:t>, </a:t>
            </a:r>
            <a:r>
              <a:rPr lang="en-US" sz="2200" dirty="0" err="1">
                <a:solidFill>
                  <a:schemeClr val="tx1"/>
                </a:solidFill>
              </a:rPr>
              <a:t>SillaX</a:t>
            </a:r>
            <a:r>
              <a:rPr lang="en-US" sz="2200" dirty="0">
                <a:solidFill>
                  <a:schemeClr val="tx1"/>
                </a:solidFill>
              </a:rPr>
              <a:t> is best for </a:t>
            </a:r>
            <a:r>
              <a:rPr lang="en-US" sz="2200" dirty="0">
                <a:solidFill>
                  <a:srgbClr val="7030A0"/>
                </a:solidFill>
              </a:rPr>
              <a:t>short reads</a:t>
            </a:r>
          </a:p>
          <a:p>
            <a:pPr>
              <a:lnSpc>
                <a:spcPct val="110000"/>
              </a:lnSpc>
            </a:pPr>
            <a:endParaRPr lang="en-US" sz="2200" dirty="0"/>
          </a:p>
        </p:txBody>
      </p:sp>
      <p:sp>
        <p:nvSpPr>
          <p:cNvPr id="5" name="Slide Number Placeholder 4">
            <a:extLst>
              <a:ext uri="{FF2B5EF4-FFF2-40B4-BE49-F238E27FC236}">
                <a16:creationId xmlns:a16="http://schemas.microsoft.com/office/drawing/2014/main" id="{2E8DD9A6-446C-1F45-8DB1-056D723571CE}"/>
              </a:ext>
            </a:extLst>
          </p:cNvPr>
          <p:cNvSpPr>
            <a:spLocks noGrp="1"/>
          </p:cNvSpPr>
          <p:nvPr>
            <p:ph type="sldNum" sz="quarter" idx="10"/>
          </p:nvPr>
        </p:nvSpPr>
        <p:spPr/>
        <p:txBody>
          <a:bodyPr/>
          <a:lstStyle/>
          <a:p>
            <a:fld id="{BE67019E-6B59-9444-A8F8-0CFAB6B6981D}" type="slidenum">
              <a:rPr lang="en-US" smtClean="0"/>
              <a:pPr/>
              <a:t>45</a:t>
            </a:fld>
            <a:endParaRPr lang="en-US" dirty="0"/>
          </a:p>
        </p:txBody>
      </p:sp>
    </p:spTree>
    <p:extLst>
      <p:ext uri="{BB962C8B-B14F-4D97-AF65-F5344CB8AC3E}">
        <p14:creationId xmlns:p14="http://schemas.microsoft.com/office/powerpoint/2010/main" val="1749090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BB27-54EF-D84B-B276-582F0A440E9B}"/>
              </a:ext>
            </a:extLst>
          </p:cNvPr>
          <p:cNvSpPr>
            <a:spLocks noGrp="1"/>
          </p:cNvSpPr>
          <p:nvPr>
            <p:ph type="title"/>
          </p:nvPr>
        </p:nvSpPr>
        <p:spPr>
          <a:xfrm>
            <a:off x="366963" y="257434"/>
            <a:ext cx="8410073" cy="753467"/>
          </a:xfrm>
        </p:spPr>
        <p:txBody>
          <a:bodyPr>
            <a:normAutofit fontScale="90000"/>
          </a:bodyPr>
          <a:lstStyle/>
          <a:p>
            <a:r>
              <a:rPr lang="en-US" dirty="0"/>
              <a:t>Evaluation Methodology (cont’d.)</a:t>
            </a:r>
          </a:p>
        </p:txBody>
      </p:sp>
      <p:sp>
        <p:nvSpPr>
          <p:cNvPr id="3" name="Content Placeholder 2">
            <a:extLst>
              <a:ext uri="{FF2B5EF4-FFF2-40B4-BE49-F238E27FC236}">
                <a16:creationId xmlns:a16="http://schemas.microsoft.com/office/drawing/2014/main" id="{785AB0FB-CDB2-854B-BA22-041A994E2930}"/>
              </a:ext>
            </a:extLst>
          </p:cNvPr>
          <p:cNvSpPr>
            <a:spLocks noGrp="1"/>
          </p:cNvSpPr>
          <p:nvPr>
            <p:ph idx="1"/>
          </p:nvPr>
        </p:nvSpPr>
        <p:spPr>
          <a:xfrm>
            <a:off x="366963" y="1150883"/>
            <a:ext cx="8410073" cy="5249916"/>
          </a:xfrm>
        </p:spPr>
        <p:txBody>
          <a:bodyPr>
            <a:noAutofit/>
          </a:bodyPr>
          <a:lstStyle/>
          <a:p>
            <a:pPr marL="279400" indent="-279400">
              <a:lnSpc>
                <a:spcPct val="120000"/>
              </a:lnSpc>
              <a:spcBef>
                <a:spcPts val="0"/>
              </a:spcBef>
              <a:spcAft>
                <a:spcPts val="0"/>
              </a:spcAft>
            </a:pPr>
            <a:r>
              <a:rPr lang="en-US" sz="2200" b="1" dirty="0">
                <a:solidFill>
                  <a:srgbClr val="00B050"/>
                </a:solidFill>
              </a:rPr>
              <a:t>For Use Case 2: Pre-Alignment Filtering, </a:t>
            </a:r>
            <a:r>
              <a:rPr lang="en-US" sz="2200" dirty="0">
                <a:solidFill>
                  <a:schemeClr val="tx1"/>
                </a:solidFill>
              </a:rPr>
              <a:t>we compare GenASM with:</a:t>
            </a:r>
          </a:p>
          <a:p>
            <a:pPr marL="593725" lvl="1" indent="-231775">
              <a:lnSpc>
                <a:spcPct val="120000"/>
              </a:lnSpc>
              <a:spcBef>
                <a:spcPts val="600"/>
              </a:spcBef>
              <a:spcAft>
                <a:spcPts val="0"/>
              </a:spcAft>
            </a:pPr>
            <a:r>
              <a:rPr lang="en-US" sz="2200" dirty="0">
                <a:solidFill>
                  <a:srgbClr val="00B050"/>
                </a:solidFill>
              </a:rPr>
              <a:t>Shouji</a:t>
            </a:r>
            <a:r>
              <a:rPr lang="en-US" sz="2200" dirty="0">
                <a:solidFill>
                  <a:schemeClr val="tx1"/>
                </a:solidFill>
              </a:rPr>
              <a:t> (state-of-the-art </a:t>
            </a:r>
            <a:r>
              <a:rPr lang="en-US" sz="2200" b="1" dirty="0">
                <a:solidFill>
                  <a:srgbClr val="C00000"/>
                </a:solidFill>
              </a:rPr>
              <a:t>HW</a:t>
            </a:r>
            <a:r>
              <a:rPr lang="en-US" sz="2200" dirty="0">
                <a:solidFill>
                  <a:schemeClr val="tx1"/>
                </a:solidFill>
              </a:rPr>
              <a:t> – FPGA-based filter)</a:t>
            </a:r>
            <a:endParaRPr lang="en-US" sz="2200" baseline="30000" dirty="0">
              <a:solidFill>
                <a:schemeClr val="tx1"/>
              </a:solidFill>
            </a:endParaRPr>
          </a:p>
          <a:p>
            <a:pPr marL="808038" lvl="2" indent="-214313">
              <a:lnSpc>
                <a:spcPct val="120000"/>
              </a:lnSpc>
              <a:spcBef>
                <a:spcPts val="0"/>
              </a:spcBef>
              <a:spcAft>
                <a:spcPts val="0"/>
              </a:spcAft>
            </a:pPr>
            <a:r>
              <a:rPr lang="en-US" sz="2200" dirty="0">
                <a:solidFill>
                  <a:schemeClr val="tx1"/>
                </a:solidFill>
              </a:rPr>
              <a:t>Using two datasets provided as test cases:</a:t>
            </a:r>
          </a:p>
          <a:p>
            <a:pPr marL="1022350" lvl="3" indent="-165100">
              <a:lnSpc>
                <a:spcPct val="120000"/>
              </a:lnSpc>
              <a:spcBef>
                <a:spcPts val="0"/>
              </a:spcBef>
              <a:spcAft>
                <a:spcPts val="0"/>
              </a:spcAft>
              <a:buFont typeface="Arial" panose="020B0604020202020204" pitchFamily="34" charset="0"/>
              <a:buChar char="•"/>
            </a:pPr>
            <a:r>
              <a:rPr lang="en-US" sz="2200" dirty="0">
                <a:solidFill>
                  <a:srgbClr val="00B050"/>
                </a:solidFill>
                <a:latin typeface="Calibri" panose="020F0502020204030204" pitchFamily="34" charset="0"/>
              </a:rPr>
              <a:t>100</a:t>
            </a:r>
            <a:r>
              <a:rPr lang="en-US" sz="2200" dirty="0">
                <a:solidFill>
                  <a:srgbClr val="00B050"/>
                </a:solidFill>
              </a:rPr>
              <a:t>bp</a:t>
            </a:r>
            <a:r>
              <a:rPr lang="en-US" sz="2200" dirty="0">
                <a:solidFill>
                  <a:schemeClr val="tx1"/>
                </a:solidFill>
              </a:rPr>
              <a:t> reference-read pairs with </a:t>
            </a:r>
            <a:r>
              <a:rPr lang="en-US" sz="2200" dirty="0">
                <a:solidFill>
                  <a:srgbClr val="00B050"/>
                </a:solidFill>
              </a:rPr>
              <a:t>an edit distance threshold of </a:t>
            </a:r>
            <a:r>
              <a:rPr lang="en-US" sz="2200" dirty="0">
                <a:solidFill>
                  <a:srgbClr val="00B050"/>
                </a:solidFill>
                <a:latin typeface="Calibri" panose="020F0502020204030204" pitchFamily="34" charset="0"/>
              </a:rPr>
              <a:t>5</a:t>
            </a:r>
          </a:p>
          <a:p>
            <a:pPr marL="1022350" lvl="3" indent="-165100">
              <a:lnSpc>
                <a:spcPct val="120000"/>
              </a:lnSpc>
              <a:spcBef>
                <a:spcPts val="0"/>
              </a:spcBef>
              <a:spcAft>
                <a:spcPts val="0"/>
              </a:spcAft>
              <a:buFont typeface="Arial" panose="020B0604020202020204" pitchFamily="34" charset="0"/>
              <a:buChar char="•"/>
            </a:pPr>
            <a:r>
              <a:rPr lang="en-US" sz="2200" dirty="0">
                <a:solidFill>
                  <a:srgbClr val="00B050"/>
                </a:solidFill>
                <a:latin typeface="Calibri" panose="020F0502020204030204" pitchFamily="34" charset="0"/>
              </a:rPr>
              <a:t>250</a:t>
            </a:r>
            <a:r>
              <a:rPr lang="en-US" sz="2200" dirty="0">
                <a:solidFill>
                  <a:srgbClr val="00B050"/>
                </a:solidFill>
              </a:rPr>
              <a:t>bp</a:t>
            </a:r>
            <a:r>
              <a:rPr lang="en-US" sz="2200" dirty="0">
                <a:solidFill>
                  <a:schemeClr val="tx1"/>
                </a:solidFill>
              </a:rPr>
              <a:t> reference-read pairs with </a:t>
            </a:r>
            <a:r>
              <a:rPr lang="en-US" sz="2200" dirty="0">
                <a:solidFill>
                  <a:srgbClr val="00B050"/>
                </a:solidFill>
              </a:rPr>
              <a:t>an edit distance threshold of </a:t>
            </a:r>
            <a:r>
              <a:rPr lang="en-US" sz="2200" dirty="0">
                <a:solidFill>
                  <a:srgbClr val="00B050"/>
                </a:solidFill>
                <a:latin typeface="Calibri" panose="020F0502020204030204" pitchFamily="34" charset="0"/>
              </a:rPr>
              <a:t>15</a:t>
            </a:r>
            <a:endParaRPr lang="en-US" sz="2200" dirty="0">
              <a:latin typeface="Calibri" panose="020F0502020204030204" pitchFamily="34" charset="0"/>
            </a:endParaRPr>
          </a:p>
          <a:p>
            <a:pPr marL="279400" indent="-279400">
              <a:lnSpc>
                <a:spcPct val="120000"/>
              </a:lnSpc>
              <a:spcBef>
                <a:spcPts val="3000"/>
              </a:spcBef>
              <a:spcAft>
                <a:spcPts val="0"/>
              </a:spcAft>
            </a:pPr>
            <a:r>
              <a:rPr lang="en-US" sz="2200" b="1" dirty="0">
                <a:solidFill>
                  <a:srgbClr val="FE6200"/>
                </a:solidFill>
              </a:rPr>
              <a:t>For Use Case 3: Edit Distance Calculation</a:t>
            </a:r>
            <a:r>
              <a:rPr lang="en-US" sz="2200" dirty="0">
                <a:solidFill>
                  <a:srgbClr val="FE6200"/>
                </a:solidFill>
              </a:rPr>
              <a:t>,</a:t>
            </a:r>
            <a:r>
              <a:rPr lang="en-US" sz="2200" dirty="0">
                <a:solidFill>
                  <a:srgbClr val="7030A0"/>
                </a:solidFill>
              </a:rPr>
              <a:t> </a:t>
            </a:r>
            <a:r>
              <a:rPr lang="en-US" sz="2200" dirty="0">
                <a:solidFill>
                  <a:schemeClr val="tx1"/>
                </a:solidFill>
              </a:rPr>
              <a:t>we compare GenASM with:</a:t>
            </a:r>
          </a:p>
          <a:p>
            <a:pPr marL="593725" lvl="1" indent="-231775">
              <a:lnSpc>
                <a:spcPct val="120000"/>
              </a:lnSpc>
              <a:spcBef>
                <a:spcPts val="600"/>
              </a:spcBef>
              <a:spcAft>
                <a:spcPts val="0"/>
              </a:spcAft>
            </a:pPr>
            <a:r>
              <a:rPr lang="en-US" sz="2200" dirty="0">
                <a:solidFill>
                  <a:srgbClr val="FE6200"/>
                </a:solidFill>
              </a:rPr>
              <a:t>Edlib</a:t>
            </a:r>
            <a:r>
              <a:rPr lang="en-US" sz="2200" dirty="0">
                <a:solidFill>
                  <a:schemeClr val="tx1"/>
                </a:solidFill>
              </a:rPr>
              <a:t> (state-of-the-art </a:t>
            </a:r>
            <a:r>
              <a:rPr lang="en-US" sz="2200" b="1" dirty="0">
                <a:solidFill>
                  <a:srgbClr val="0070C0"/>
                </a:solidFill>
              </a:rPr>
              <a:t>SW</a:t>
            </a:r>
            <a:r>
              <a:rPr lang="en-US" sz="2200" dirty="0">
                <a:solidFill>
                  <a:schemeClr val="tx1"/>
                </a:solidFill>
              </a:rPr>
              <a:t>)</a:t>
            </a:r>
            <a:endParaRPr lang="en-US" sz="2200" baseline="30000" dirty="0">
              <a:solidFill>
                <a:schemeClr val="tx1"/>
              </a:solidFill>
            </a:endParaRPr>
          </a:p>
          <a:p>
            <a:pPr marL="808038" lvl="2" indent="-214313">
              <a:lnSpc>
                <a:spcPct val="120000"/>
              </a:lnSpc>
              <a:spcBef>
                <a:spcPts val="0"/>
              </a:spcBef>
              <a:spcAft>
                <a:spcPts val="0"/>
              </a:spcAft>
            </a:pPr>
            <a:r>
              <a:rPr lang="en-US" sz="2200" dirty="0">
                <a:solidFill>
                  <a:schemeClr val="tx1"/>
                </a:solidFill>
              </a:rPr>
              <a:t>Using two </a:t>
            </a:r>
            <a:r>
              <a:rPr lang="en-US" sz="2200" dirty="0">
                <a:solidFill>
                  <a:srgbClr val="FE6200"/>
                </a:solidFill>
                <a:latin typeface="Calibri" panose="020F0502020204030204" pitchFamily="34" charset="0"/>
              </a:rPr>
              <a:t>100</a:t>
            </a:r>
            <a:r>
              <a:rPr lang="en-US" sz="2200" dirty="0">
                <a:solidFill>
                  <a:srgbClr val="FE6200"/>
                </a:solidFill>
              </a:rPr>
              <a:t>Kbp and </a:t>
            </a:r>
            <a:r>
              <a:rPr lang="en-US" sz="2200" dirty="0">
                <a:solidFill>
                  <a:srgbClr val="FE6200"/>
                </a:solidFill>
                <a:latin typeface="Calibri" panose="020F0502020204030204" pitchFamily="34" charset="0"/>
              </a:rPr>
              <a:t>1</a:t>
            </a:r>
            <a:r>
              <a:rPr lang="en-US" sz="2200" dirty="0">
                <a:solidFill>
                  <a:srgbClr val="FE6200"/>
                </a:solidFill>
              </a:rPr>
              <a:t>Mbp </a:t>
            </a:r>
            <a:r>
              <a:rPr lang="en-US" sz="2200" dirty="0">
                <a:solidFill>
                  <a:schemeClr val="tx1"/>
                </a:solidFill>
              </a:rPr>
              <a:t>sequences with </a:t>
            </a:r>
            <a:r>
              <a:rPr lang="en-US" sz="2200" dirty="0">
                <a:solidFill>
                  <a:srgbClr val="FE6200"/>
                </a:solidFill>
              </a:rPr>
              <a:t>similarity ranging between </a:t>
            </a:r>
            <a:r>
              <a:rPr lang="en-US" sz="2200" dirty="0">
                <a:solidFill>
                  <a:srgbClr val="FE6200"/>
                </a:solidFill>
                <a:latin typeface="Calibri" panose="020F0502020204030204" pitchFamily="34" charset="0"/>
              </a:rPr>
              <a:t>60%-99%</a:t>
            </a:r>
          </a:p>
          <a:p>
            <a:pPr marL="593725" lvl="1" indent="-231775">
              <a:lnSpc>
                <a:spcPct val="120000"/>
              </a:lnSpc>
              <a:spcBef>
                <a:spcPts val="1200"/>
              </a:spcBef>
              <a:spcAft>
                <a:spcPts val="0"/>
              </a:spcAft>
            </a:pPr>
            <a:r>
              <a:rPr lang="en-US" sz="2200" dirty="0">
                <a:solidFill>
                  <a:srgbClr val="FE6200"/>
                </a:solidFill>
              </a:rPr>
              <a:t>ASAP</a:t>
            </a:r>
            <a:r>
              <a:rPr lang="en-US" sz="2200" baseline="30000" dirty="0">
                <a:solidFill>
                  <a:schemeClr val="tx1"/>
                </a:solidFill>
              </a:rPr>
              <a:t> </a:t>
            </a:r>
            <a:r>
              <a:rPr lang="en-US" sz="2200" dirty="0">
                <a:solidFill>
                  <a:schemeClr val="tx1"/>
                </a:solidFill>
              </a:rPr>
              <a:t>(state-of-the-art </a:t>
            </a:r>
            <a:r>
              <a:rPr lang="en-US" sz="2200" b="1" dirty="0">
                <a:solidFill>
                  <a:srgbClr val="C00000"/>
                </a:solidFill>
              </a:rPr>
              <a:t>HW</a:t>
            </a:r>
            <a:r>
              <a:rPr lang="en-US" sz="2200" dirty="0">
                <a:solidFill>
                  <a:schemeClr val="tx1"/>
                </a:solidFill>
              </a:rPr>
              <a:t> – FPGA-based accelerator)</a:t>
            </a:r>
            <a:r>
              <a:rPr lang="en-US" sz="2200" dirty="0"/>
              <a:t> </a:t>
            </a:r>
            <a:endParaRPr lang="en-US" sz="2200" dirty="0">
              <a:solidFill>
                <a:schemeClr val="tx1"/>
              </a:solidFill>
            </a:endParaRPr>
          </a:p>
          <a:p>
            <a:pPr marL="808038" lvl="2" indent="-214313">
              <a:lnSpc>
                <a:spcPct val="120000"/>
              </a:lnSpc>
              <a:spcBef>
                <a:spcPts val="0"/>
              </a:spcBef>
              <a:spcAft>
                <a:spcPts val="0"/>
              </a:spcAft>
            </a:pPr>
            <a:r>
              <a:rPr lang="en-US" sz="2200" dirty="0">
                <a:solidFill>
                  <a:schemeClr val="tx1"/>
                </a:solidFill>
              </a:rPr>
              <a:t>Using data reported by the original work</a:t>
            </a:r>
          </a:p>
          <a:p>
            <a:pPr lvl="2">
              <a:lnSpc>
                <a:spcPct val="120000"/>
              </a:lnSpc>
              <a:spcBef>
                <a:spcPts val="0"/>
              </a:spcBef>
              <a:spcAft>
                <a:spcPts val="0"/>
              </a:spcAft>
            </a:pPr>
            <a:endParaRPr lang="en-US" sz="2200" dirty="0"/>
          </a:p>
          <a:p>
            <a:pPr marL="717550" lvl="2" indent="0">
              <a:lnSpc>
                <a:spcPct val="120000"/>
              </a:lnSpc>
              <a:spcBef>
                <a:spcPts val="0"/>
              </a:spcBef>
              <a:spcAft>
                <a:spcPts val="0"/>
              </a:spcAft>
              <a:buNone/>
            </a:pPr>
            <a:endParaRPr lang="en-US" sz="2200" dirty="0"/>
          </a:p>
        </p:txBody>
      </p:sp>
      <p:sp>
        <p:nvSpPr>
          <p:cNvPr id="5" name="Slide Number Placeholder 4">
            <a:extLst>
              <a:ext uri="{FF2B5EF4-FFF2-40B4-BE49-F238E27FC236}">
                <a16:creationId xmlns:a16="http://schemas.microsoft.com/office/drawing/2014/main" id="{2E8DD9A6-446C-1F45-8DB1-056D723571CE}"/>
              </a:ext>
            </a:extLst>
          </p:cNvPr>
          <p:cNvSpPr>
            <a:spLocks noGrp="1"/>
          </p:cNvSpPr>
          <p:nvPr>
            <p:ph type="sldNum" sz="quarter" idx="10"/>
          </p:nvPr>
        </p:nvSpPr>
        <p:spPr/>
        <p:txBody>
          <a:bodyPr/>
          <a:lstStyle/>
          <a:p>
            <a:fld id="{BE67019E-6B59-9444-A8F8-0CFAB6B6981D}" type="slidenum">
              <a:rPr lang="en-US" smtClean="0"/>
              <a:pPr/>
              <a:t>46</a:t>
            </a:fld>
            <a:endParaRPr lang="en-US" dirty="0"/>
          </a:p>
        </p:txBody>
      </p:sp>
    </p:spTree>
    <p:extLst>
      <p:ext uri="{BB962C8B-B14F-4D97-AF65-F5344CB8AC3E}">
        <p14:creationId xmlns:p14="http://schemas.microsoft.com/office/powerpoint/2010/main" val="1908680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fontScale="90000"/>
          </a:bodyPr>
          <a:lstStyle/>
          <a:p>
            <a:r>
              <a:rPr lang="en-US" dirty="0"/>
              <a:t>Key Results – Area and Power</a:t>
            </a: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153551"/>
            <a:ext cx="8410073" cy="5281539"/>
          </a:xfrm>
        </p:spPr>
        <p:txBody>
          <a:bodyPr>
            <a:noAutofit/>
          </a:bodyPr>
          <a:lstStyle/>
          <a:p>
            <a:pPr marL="463550" indent="-285750">
              <a:lnSpc>
                <a:spcPct val="120000"/>
              </a:lnSpc>
              <a:spcBef>
                <a:spcPts val="0"/>
              </a:spcBef>
              <a:spcAft>
                <a:spcPts val="0"/>
              </a:spcAft>
            </a:pPr>
            <a:r>
              <a:rPr lang="en-US" dirty="0">
                <a:solidFill>
                  <a:schemeClr val="tx1"/>
                </a:solidFill>
              </a:rPr>
              <a:t>Based on our </a:t>
            </a:r>
            <a:r>
              <a:rPr lang="en-US" b="1" dirty="0">
                <a:solidFill>
                  <a:srgbClr val="0070C0"/>
                </a:solidFill>
              </a:rPr>
              <a:t>synthesis</a:t>
            </a:r>
            <a:r>
              <a:rPr lang="en-US" dirty="0">
                <a:solidFill>
                  <a:schemeClr val="tx1"/>
                </a:solidFill>
              </a:rPr>
              <a:t> of </a:t>
            </a:r>
            <a:r>
              <a:rPr lang="en-US" b="1" dirty="0">
                <a:solidFill>
                  <a:srgbClr val="0070C0"/>
                </a:solidFill>
              </a:rPr>
              <a:t>GenASM-DC</a:t>
            </a:r>
            <a:r>
              <a:rPr lang="en-US" b="1" dirty="0">
                <a:solidFill>
                  <a:srgbClr val="1F8DD3"/>
                </a:solidFill>
              </a:rPr>
              <a:t> </a:t>
            </a:r>
            <a:r>
              <a:rPr lang="en-US" dirty="0">
                <a:solidFill>
                  <a:schemeClr val="tx1"/>
                </a:solidFill>
              </a:rPr>
              <a:t>and</a:t>
            </a:r>
            <a:r>
              <a:rPr lang="en-US" b="1" dirty="0">
                <a:solidFill>
                  <a:srgbClr val="1F8DD3"/>
                </a:solidFill>
              </a:rPr>
              <a:t> </a:t>
            </a:r>
            <a:r>
              <a:rPr lang="en-US" b="1" dirty="0">
                <a:solidFill>
                  <a:srgbClr val="0070C0"/>
                </a:solidFill>
              </a:rPr>
              <a:t>GenASM-TB</a:t>
            </a:r>
            <a:r>
              <a:rPr lang="en-US" b="1" dirty="0">
                <a:solidFill>
                  <a:srgbClr val="1F8DD3"/>
                </a:solidFill>
              </a:rPr>
              <a:t> </a:t>
            </a:r>
            <a:r>
              <a:rPr lang="en-US" dirty="0">
                <a:solidFill>
                  <a:schemeClr val="tx1"/>
                </a:solidFill>
              </a:rPr>
              <a:t>accelerator datapaths using the Synopsys Design Compiler with a </a:t>
            </a:r>
            <a:r>
              <a:rPr lang="en-US" b="1" dirty="0">
                <a:solidFill>
                  <a:srgbClr val="0070C0"/>
                </a:solidFill>
                <a:latin typeface="Calibri" panose="020F0502020204030204" pitchFamily="34" charset="0"/>
              </a:rPr>
              <a:t>28</a:t>
            </a:r>
            <a:r>
              <a:rPr lang="en-US" b="1" dirty="0">
                <a:solidFill>
                  <a:srgbClr val="0070C0"/>
                </a:solidFill>
              </a:rPr>
              <a:t>nm</a:t>
            </a:r>
            <a:r>
              <a:rPr lang="en-US" dirty="0">
                <a:solidFill>
                  <a:srgbClr val="1F8DD3"/>
                </a:solidFill>
              </a:rPr>
              <a:t> </a:t>
            </a:r>
            <a:r>
              <a:rPr lang="en-US" dirty="0">
                <a:solidFill>
                  <a:schemeClr val="tx1"/>
                </a:solidFill>
              </a:rPr>
              <a:t>process:</a:t>
            </a:r>
          </a:p>
          <a:p>
            <a:pPr marL="727075" lvl="1" indent="-228600">
              <a:lnSpc>
                <a:spcPct val="120000"/>
              </a:lnSpc>
              <a:spcBef>
                <a:spcPts val="0"/>
              </a:spcBef>
              <a:spcAft>
                <a:spcPts val="0"/>
              </a:spcAft>
            </a:pPr>
            <a:r>
              <a:rPr lang="en-US" sz="2000" dirty="0">
                <a:solidFill>
                  <a:schemeClr val="tx1"/>
                </a:solidFill>
              </a:rPr>
              <a:t>Both GenASM-DC and GenASM-TB operate </a:t>
            </a:r>
            <a:r>
              <a:rPr lang="en-US" sz="2000" b="1" dirty="0">
                <a:solidFill>
                  <a:srgbClr val="0070C0"/>
                </a:solidFill>
              </a:rPr>
              <a:t>@ </a:t>
            </a:r>
            <a:r>
              <a:rPr lang="en-US" sz="2000" b="1" dirty="0">
                <a:solidFill>
                  <a:srgbClr val="0070C0"/>
                </a:solidFill>
                <a:latin typeface="Calibri" panose="020F0502020204030204" pitchFamily="34" charset="0"/>
              </a:rPr>
              <a:t>1</a:t>
            </a:r>
            <a:r>
              <a:rPr lang="en-US" sz="2000" b="1" dirty="0">
                <a:solidFill>
                  <a:srgbClr val="0070C0"/>
                </a:solidFill>
              </a:rPr>
              <a:t>GHz</a:t>
            </a: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441325" lvl="1" indent="0">
              <a:lnSpc>
                <a:spcPct val="120000"/>
              </a:lnSpc>
              <a:spcBef>
                <a:spcPts val="0"/>
              </a:spcBef>
              <a:spcAft>
                <a:spcPts val="0"/>
              </a:spcAft>
              <a:buNone/>
            </a:pPr>
            <a:endParaRPr lang="en-US" sz="2000" b="1" dirty="0">
              <a:solidFill>
                <a:srgbClr val="0070C0"/>
              </a:solidFill>
            </a:endParaRPr>
          </a:p>
          <a:p>
            <a:pPr marL="441325" lvl="1" indent="0">
              <a:lnSpc>
                <a:spcPct val="120000"/>
              </a:lnSpc>
              <a:spcBef>
                <a:spcPts val="0"/>
              </a:spcBef>
              <a:spcAft>
                <a:spcPts val="0"/>
              </a:spcAft>
              <a:buNone/>
            </a:pPr>
            <a:endParaRPr lang="en-US" sz="2000" b="1" dirty="0">
              <a:solidFill>
                <a:srgbClr val="0070C0"/>
              </a:solidFill>
            </a:endParaRPr>
          </a:p>
          <a:p>
            <a:pPr marL="180975" lvl="1" indent="0">
              <a:lnSpc>
                <a:spcPct val="120000"/>
              </a:lnSpc>
              <a:spcBef>
                <a:spcPts val="0"/>
              </a:spcBef>
              <a:spcAft>
                <a:spcPts val="0"/>
              </a:spcAft>
              <a:buNone/>
            </a:pPr>
            <a:r>
              <a:rPr lang="en-US" sz="2000" b="1" dirty="0">
                <a:solidFill>
                  <a:schemeClr val="tx1"/>
                </a:solidFill>
              </a:rPr>
              <a:t>               </a:t>
            </a:r>
            <a:r>
              <a:rPr lang="en-US" sz="200" b="1" dirty="0">
                <a:solidFill>
                  <a:schemeClr val="tx1"/>
                </a:solidFill>
              </a:rPr>
              <a:t> </a:t>
            </a:r>
            <a:r>
              <a:rPr lang="en-US" sz="2000" b="1" dirty="0">
                <a:solidFill>
                  <a:schemeClr val="tx1"/>
                </a:solidFill>
              </a:rPr>
              <a:t>Total (</a:t>
            </a:r>
            <a:r>
              <a:rPr lang="en-US" sz="2000" b="1" dirty="0">
                <a:solidFill>
                  <a:schemeClr val="tx1"/>
                </a:solidFill>
                <a:latin typeface="Calibri" panose="020F0502020204030204" pitchFamily="34" charset="0"/>
              </a:rPr>
              <a:t>1</a:t>
            </a:r>
            <a:r>
              <a:rPr lang="en-US" sz="2000" b="1" dirty="0">
                <a:solidFill>
                  <a:schemeClr val="tx1"/>
                </a:solidFill>
              </a:rPr>
              <a:t> vault):</a:t>
            </a:r>
            <a:r>
              <a:rPr lang="en-US" sz="2000" dirty="0">
                <a:solidFill>
                  <a:schemeClr val="tx1"/>
                </a:solidFill>
              </a:rPr>
              <a:t>	       </a:t>
            </a:r>
            <a:r>
              <a:rPr lang="en-US" sz="2000" dirty="0">
                <a:solidFill>
                  <a:schemeClr val="tx1"/>
                </a:solidFill>
                <a:latin typeface="Calibri" panose="020F0502020204030204" pitchFamily="34" charset="0"/>
              </a:rPr>
              <a:t>0.334 mm</a:t>
            </a:r>
            <a:r>
              <a:rPr lang="en-US" sz="2000" baseline="30000" dirty="0">
                <a:solidFill>
                  <a:schemeClr val="tx1"/>
                </a:solidFill>
                <a:latin typeface="Calibri" panose="020F0502020204030204" pitchFamily="34" charset="0"/>
              </a:rPr>
              <a:t>2</a:t>
            </a:r>
            <a:r>
              <a:rPr lang="en-US" sz="2000" dirty="0">
                <a:solidFill>
                  <a:schemeClr val="tx1"/>
                </a:solidFill>
                <a:latin typeface="Calibri" panose="020F0502020204030204" pitchFamily="34" charset="0"/>
              </a:rPr>
              <a:t>		          0.101 W	</a:t>
            </a:r>
            <a:endParaRPr lang="en-US" sz="2000" baseline="30000" dirty="0">
              <a:solidFill>
                <a:schemeClr val="tx1"/>
              </a:solidFill>
              <a:latin typeface="Calibri" panose="020F0502020204030204" pitchFamily="34" charset="0"/>
            </a:endParaRPr>
          </a:p>
          <a:p>
            <a:pPr marL="180975" lvl="1" indent="0">
              <a:lnSpc>
                <a:spcPct val="120000"/>
              </a:lnSpc>
              <a:spcBef>
                <a:spcPts val="0"/>
              </a:spcBef>
              <a:spcAft>
                <a:spcPts val="0"/>
              </a:spcAft>
              <a:buNone/>
            </a:pPr>
            <a:r>
              <a:rPr lang="en-US" sz="2000" b="1" dirty="0">
                <a:solidFill>
                  <a:schemeClr val="tx1"/>
                </a:solidFill>
              </a:rPr>
              <a:t>           Total (</a:t>
            </a:r>
            <a:r>
              <a:rPr lang="en-US" sz="2000" b="1" dirty="0">
                <a:solidFill>
                  <a:schemeClr val="tx1"/>
                </a:solidFill>
                <a:latin typeface="Calibri" panose="020F0502020204030204" pitchFamily="34" charset="0"/>
              </a:rPr>
              <a:t>32</a:t>
            </a:r>
            <a:r>
              <a:rPr lang="en-US" sz="2000" b="1" dirty="0">
                <a:solidFill>
                  <a:schemeClr val="tx1"/>
                </a:solidFill>
              </a:rPr>
              <a:t> vaults):</a:t>
            </a:r>
            <a:r>
              <a:rPr lang="en-US" sz="2000" dirty="0">
                <a:solidFill>
                  <a:schemeClr val="tx1"/>
                </a:solidFill>
              </a:rPr>
              <a:t>	       </a:t>
            </a:r>
            <a:r>
              <a:rPr lang="en-US" sz="2000" dirty="0">
                <a:solidFill>
                  <a:schemeClr val="tx1"/>
                </a:solidFill>
                <a:latin typeface="Calibri" panose="020F0502020204030204" pitchFamily="34" charset="0"/>
              </a:rPr>
              <a:t>10.69 mm</a:t>
            </a:r>
            <a:r>
              <a:rPr lang="en-US" sz="2000" baseline="30000" dirty="0">
                <a:solidFill>
                  <a:schemeClr val="tx1"/>
                </a:solidFill>
                <a:latin typeface="Calibri" panose="020F0502020204030204" pitchFamily="34" charset="0"/>
              </a:rPr>
              <a:t>2	</a:t>
            </a:r>
            <a:r>
              <a:rPr lang="en-US" sz="2000" dirty="0">
                <a:solidFill>
                  <a:schemeClr val="tx1"/>
                </a:solidFill>
                <a:latin typeface="Calibri" panose="020F0502020204030204" pitchFamily="34" charset="0"/>
              </a:rPr>
              <a:t>	          3.23 W</a:t>
            </a:r>
            <a:endParaRPr lang="en-US" sz="2000" baseline="30000" dirty="0">
              <a:solidFill>
                <a:schemeClr val="tx1"/>
              </a:solidFill>
              <a:latin typeface="Calibri" panose="020F0502020204030204" pitchFamily="34" charset="0"/>
            </a:endParaRPr>
          </a:p>
          <a:p>
            <a:pPr marL="180975" lvl="1" indent="0">
              <a:lnSpc>
                <a:spcPct val="120000"/>
              </a:lnSpc>
              <a:spcBef>
                <a:spcPts val="0"/>
              </a:spcBef>
              <a:spcAft>
                <a:spcPts val="0"/>
              </a:spcAft>
              <a:buNone/>
            </a:pPr>
            <a:r>
              <a:rPr lang="en-US" sz="2000" b="1" dirty="0">
                <a:solidFill>
                  <a:schemeClr val="tx1"/>
                </a:solidFill>
                <a:latin typeface="Calibri" panose="020F0502020204030204" pitchFamily="34" charset="0"/>
              </a:rPr>
              <a:t>%</a:t>
            </a:r>
            <a:r>
              <a:rPr lang="en-US" sz="2000" b="1" dirty="0">
                <a:solidFill>
                  <a:schemeClr val="tx1"/>
                </a:solidFill>
              </a:rPr>
              <a:t> of a Xeon CPU core:</a:t>
            </a:r>
            <a:r>
              <a:rPr lang="en-US" sz="2000" dirty="0">
                <a:solidFill>
                  <a:schemeClr val="tx1"/>
                </a:solidFill>
              </a:rPr>
              <a:t>	       </a:t>
            </a:r>
            <a:r>
              <a:rPr lang="en-US" sz="2000" b="1" dirty="0">
                <a:solidFill>
                  <a:srgbClr val="0070C0"/>
                </a:solidFill>
                <a:latin typeface="Calibri" panose="020F0502020204030204" pitchFamily="34" charset="0"/>
              </a:rPr>
              <a:t>1%			          1%</a:t>
            </a:r>
          </a:p>
          <a:p>
            <a:pPr marL="177800" indent="0">
              <a:lnSpc>
                <a:spcPct val="120000"/>
              </a:lnSpc>
              <a:spcBef>
                <a:spcPts val="0"/>
              </a:spcBef>
              <a:spcAft>
                <a:spcPts val="0"/>
              </a:spcAft>
              <a:buNone/>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p:txBody>
      </p:sp>
      <p:sp>
        <p:nvSpPr>
          <p:cNvPr id="8" name="Slide Number Placeholder 7">
            <a:extLst>
              <a:ext uri="{FF2B5EF4-FFF2-40B4-BE49-F238E27FC236}">
                <a16:creationId xmlns:a16="http://schemas.microsoft.com/office/drawing/2014/main" id="{4598AF6C-2548-9C45-A22B-C27AD0E24FE0}"/>
              </a:ext>
            </a:extLst>
          </p:cNvPr>
          <p:cNvSpPr>
            <a:spLocks noGrp="1"/>
          </p:cNvSpPr>
          <p:nvPr>
            <p:ph type="sldNum" sz="quarter" idx="10"/>
          </p:nvPr>
        </p:nvSpPr>
        <p:spPr/>
        <p:txBody>
          <a:bodyPr/>
          <a:lstStyle/>
          <a:p>
            <a:fld id="{BE67019E-6B59-9444-A8F8-0CFAB6B6981D}" type="slidenum">
              <a:rPr lang="en-US" smtClean="0"/>
              <a:pPr/>
              <a:t>47</a:t>
            </a:fld>
            <a:endParaRPr lang="en-US" dirty="0"/>
          </a:p>
        </p:txBody>
      </p:sp>
      <p:pic>
        <p:nvPicPr>
          <p:cNvPr id="9" name="Picture 8">
            <a:extLst>
              <a:ext uri="{FF2B5EF4-FFF2-40B4-BE49-F238E27FC236}">
                <a16:creationId xmlns:a16="http://schemas.microsoft.com/office/drawing/2014/main" id="{4B429080-6773-004C-B2E3-4D56C17EAD88}"/>
              </a:ext>
            </a:extLst>
          </p:cNvPr>
          <p:cNvPicPr>
            <a:picLocks noChangeAspect="1"/>
          </p:cNvPicPr>
          <p:nvPr/>
        </p:nvPicPr>
        <p:blipFill rotWithShape="1">
          <a:blip r:embed="rId4"/>
          <a:srcRect t="15771"/>
          <a:stretch/>
        </p:blipFill>
        <p:spPr>
          <a:xfrm>
            <a:off x="1956020" y="2515204"/>
            <a:ext cx="7516465" cy="2558231"/>
          </a:xfrm>
          <a:prstGeom prst="rect">
            <a:avLst/>
          </a:prstGeom>
        </p:spPr>
      </p:pic>
      <p:pic>
        <p:nvPicPr>
          <p:cNvPr id="13" name="Picture 12">
            <a:extLst>
              <a:ext uri="{FF2B5EF4-FFF2-40B4-BE49-F238E27FC236}">
                <a16:creationId xmlns:a16="http://schemas.microsoft.com/office/drawing/2014/main" id="{5D0D50E8-DDDA-BF47-BDF6-E79C94DC6207}"/>
              </a:ext>
            </a:extLst>
          </p:cNvPr>
          <p:cNvPicPr>
            <a:picLocks noChangeAspect="1"/>
          </p:cNvPicPr>
          <p:nvPr/>
        </p:nvPicPr>
        <p:blipFill rotWithShape="1">
          <a:blip r:embed="rId5"/>
          <a:srcRect t="30487" r="72020" b="18476"/>
          <a:stretch/>
        </p:blipFill>
        <p:spPr>
          <a:xfrm>
            <a:off x="366963" y="3109351"/>
            <a:ext cx="2284505" cy="1369938"/>
          </a:xfrm>
          <a:prstGeom prst="rect">
            <a:avLst/>
          </a:prstGeom>
        </p:spPr>
      </p:pic>
    </p:spTree>
    <p:custDataLst>
      <p:tags r:id="rId1"/>
    </p:custDataLst>
    <p:extLst>
      <p:ext uri="{BB962C8B-B14F-4D97-AF65-F5344CB8AC3E}">
        <p14:creationId xmlns:p14="http://schemas.microsoft.com/office/powerpoint/2010/main" val="6334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fontScale="90000"/>
          </a:bodyPr>
          <a:lstStyle/>
          <a:p>
            <a:r>
              <a:rPr lang="en-US" dirty="0"/>
              <a:t>Key Results – Area and Power</a:t>
            </a: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153551"/>
            <a:ext cx="8410073" cy="5281539"/>
          </a:xfrm>
        </p:spPr>
        <p:txBody>
          <a:bodyPr>
            <a:noAutofit/>
          </a:bodyPr>
          <a:lstStyle/>
          <a:p>
            <a:pPr marL="463550" indent="-285750">
              <a:lnSpc>
                <a:spcPct val="120000"/>
              </a:lnSpc>
              <a:spcBef>
                <a:spcPts val="0"/>
              </a:spcBef>
              <a:spcAft>
                <a:spcPts val="0"/>
              </a:spcAft>
            </a:pPr>
            <a:r>
              <a:rPr lang="en-US" dirty="0">
                <a:solidFill>
                  <a:schemeClr val="tx1"/>
                </a:solidFill>
              </a:rPr>
              <a:t>Based on our </a:t>
            </a:r>
            <a:r>
              <a:rPr lang="en-US" b="1" dirty="0">
                <a:solidFill>
                  <a:srgbClr val="0070C0"/>
                </a:solidFill>
              </a:rPr>
              <a:t>synthesis</a:t>
            </a:r>
            <a:r>
              <a:rPr lang="en-US" dirty="0">
                <a:solidFill>
                  <a:schemeClr val="tx1"/>
                </a:solidFill>
              </a:rPr>
              <a:t> of </a:t>
            </a:r>
            <a:r>
              <a:rPr lang="en-US" b="1" dirty="0">
                <a:solidFill>
                  <a:srgbClr val="0070C0"/>
                </a:solidFill>
              </a:rPr>
              <a:t>GenASM-DC</a:t>
            </a:r>
            <a:r>
              <a:rPr lang="en-US" b="1" dirty="0">
                <a:solidFill>
                  <a:srgbClr val="1F8DD3"/>
                </a:solidFill>
              </a:rPr>
              <a:t> </a:t>
            </a:r>
            <a:r>
              <a:rPr lang="en-US" dirty="0">
                <a:solidFill>
                  <a:schemeClr val="tx1"/>
                </a:solidFill>
              </a:rPr>
              <a:t>and</a:t>
            </a:r>
            <a:r>
              <a:rPr lang="en-US" b="1" dirty="0">
                <a:solidFill>
                  <a:srgbClr val="1F8DD3"/>
                </a:solidFill>
              </a:rPr>
              <a:t> </a:t>
            </a:r>
            <a:r>
              <a:rPr lang="en-US" b="1" dirty="0">
                <a:solidFill>
                  <a:srgbClr val="0070C0"/>
                </a:solidFill>
              </a:rPr>
              <a:t>GenASM-TB</a:t>
            </a:r>
            <a:r>
              <a:rPr lang="en-US" b="1" dirty="0">
                <a:solidFill>
                  <a:srgbClr val="1F8DD3"/>
                </a:solidFill>
              </a:rPr>
              <a:t> </a:t>
            </a:r>
            <a:r>
              <a:rPr lang="en-US" dirty="0">
                <a:solidFill>
                  <a:schemeClr val="tx1"/>
                </a:solidFill>
              </a:rPr>
              <a:t>accelerator datapaths using the Synopsys Design Compiler with a </a:t>
            </a:r>
            <a:r>
              <a:rPr lang="en-US" b="1" dirty="0">
                <a:solidFill>
                  <a:srgbClr val="0070C0"/>
                </a:solidFill>
                <a:latin typeface="Calibri" panose="020F0502020204030204" pitchFamily="34" charset="0"/>
              </a:rPr>
              <a:t>28</a:t>
            </a:r>
            <a:r>
              <a:rPr lang="en-US" b="1" dirty="0">
                <a:solidFill>
                  <a:srgbClr val="0070C0"/>
                </a:solidFill>
              </a:rPr>
              <a:t>nm</a:t>
            </a:r>
            <a:r>
              <a:rPr lang="en-US" dirty="0">
                <a:solidFill>
                  <a:srgbClr val="1F8DD3"/>
                </a:solidFill>
              </a:rPr>
              <a:t> </a:t>
            </a:r>
            <a:r>
              <a:rPr lang="en-US" dirty="0">
                <a:solidFill>
                  <a:schemeClr val="tx1"/>
                </a:solidFill>
              </a:rPr>
              <a:t>LP process:</a:t>
            </a:r>
          </a:p>
          <a:p>
            <a:pPr marL="727075" lvl="1" indent="-228600">
              <a:lnSpc>
                <a:spcPct val="120000"/>
              </a:lnSpc>
              <a:spcBef>
                <a:spcPts val="0"/>
              </a:spcBef>
              <a:spcAft>
                <a:spcPts val="0"/>
              </a:spcAft>
            </a:pPr>
            <a:r>
              <a:rPr lang="en-US" sz="2000" dirty="0">
                <a:solidFill>
                  <a:schemeClr val="tx1"/>
                </a:solidFill>
              </a:rPr>
              <a:t>Both GenASM-DC and GenASM-TB operate </a:t>
            </a:r>
            <a:r>
              <a:rPr lang="en-US" sz="2000" b="1" dirty="0">
                <a:solidFill>
                  <a:srgbClr val="0070C0"/>
                </a:solidFill>
              </a:rPr>
              <a:t>@ </a:t>
            </a:r>
            <a:r>
              <a:rPr lang="en-US" sz="2000" b="1" dirty="0">
                <a:solidFill>
                  <a:srgbClr val="0070C0"/>
                </a:solidFill>
                <a:latin typeface="Calibri" panose="020F0502020204030204" pitchFamily="34" charset="0"/>
              </a:rPr>
              <a:t>1</a:t>
            </a:r>
            <a:r>
              <a:rPr lang="en-US" sz="2000" b="1" dirty="0">
                <a:solidFill>
                  <a:srgbClr val="0070C0"/>
                </a:solidFill>
              </a:rPr>
              <a:t>GHz</a:t>
            </a: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441325" lvl="1" indent="0">
              <a:lnSpc>
                <a:spcPct val="120000"/>
              </a:lnSpc>
              <a:spcBef>
                <a:spcPts val="0"/>
              </a:spcBef>
              <a:spcAft>
                <a:spcPts val="0"/>
              </a:spcAft>
              <a:buNone/>
            </a:pPr>
            <a:endParaRPr lang="en-US" sz="2000" b="1" dirty="0">
              <a:solidFill>
                <a:srgbClr val="0070C0"/>
              </a:solidFill>
            </a:endParaRPr>
          </a:p>
          <a:p>
            <a:pPr marL="441325" lvl="1" indent="0">
              <a:lnSpc>
                <a:spcPct val="120000"/>
              </a:lnSpc>
              <a:spcBef>
                <a:spcPts val="0"/>
              </a:spcBef>
              <a:spcAft>
                <a:spcPts val="0"/>
              </a:spcAft>
              <a:buNone/>
            </a:pPr>
            <a:endParaRPr lang="en-US" sz="2000" b="1" dirty="0">
              <a:solidFill>
                <a:srgbClr val="0070C0"/>
              </a:solidFill>
            </a:endParaRPr>
          </a:p>
          <a:p>
            <a:pPr marL="180975" lvl="1" indent="0">
              <a:lnSpc>
                <a:spcPct val="120000"/>
              </a:lnSpc>
              <a:spcBef>
                <a:spcPts val="0"/>
              </a:spcBef>
              <a:spcAft>
                <a:spcPts val="0"/>
              </a:spcAft>
              <a:buNone/>
            </a:pPr>
            <a:r>
              <a:rPr lang="en-US" sz="2000" b="1" dirty="0">
                <a:solidFill>
                  <a:schemeClr val="tx1"/>
                </a:solidFill>
              </a:rPr>
              <a:t>               </a:t>
            </a:r>
            <a:r>
              <a:rPr lang="en-US" sz="200" b="1" dirty="0">
                <a:solidFill>
                  <a:schemeClr val="tx1"/>
                </a:solidFill>
              </a:rPr>
              <a:t> </a:t>
            </a: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p:txBody>
      </p:sp>
      <p:sp>
        <p:nvSpPr>
          <p:cNvPr id="8" name="Slide Number Placeholder 7">
            <a:extLst>
              <a:ext uri="{FF2B5EF4-FFF2-40B4-BE49-F238E27FC236}">
                <a16:creationId xmlns:a16="http://schemas.microsoft.com/office/drawing/2014/main" id="{4598AF6C-2548-9C45-A22B-C27AD0E24FE0}"/>
              </a:ext>
            </a:extLst>
          </p:cNvPr>
          <p:cNvSpPr>
            <a:spLocks noGrp="1"/>
          </p:cNvSpPr>
          <p:nvPr>
            <p:ph type="sldNum" sz="quarter" idx="10"/>
          </p:nvPr>
        </p:nvSpPr>
        <p:spPr/>
        <p:txBody>
          <a:bodyPr/>
          <a:lstStyle/>
          <a:p>
            <a:fld id="{BE67019E-6B59-9444-A8F8-0CFAB6B6981D}" type="slidenum">
              <a:rPr lang="en-US" smtClean="0"/>
              <a:pPr/>
              <a:t>48</a:t>
            </a:fld>
            <a:endParaRPr lang="en-US" dirty="0"/>
          </a:p>
        </p:txBody>
      </p:sp>
      <p:pic>
        <p:nvPicPr>
          <p:cNvPr id="9" name="Picture 8">
            <a:extLst>
              <a:ext uri="{FF2B5EF4-FFF2-40B4-BE49-F238E27FC236}">
                <a16:creationId xmlns:a16="http://schemas.microsoft.com/office/drawing/2014/main" id="{4B429080-6773-004C-B2E3-4D56C17EAD88}"/>
              </a:ext>
            </a:extLst>
          </p:cNvPr>
          <p:cNvPicPr>
            <a:picLocks noChangeAspect="1"/>
          </p:cNvPicPr>
          <p:nvPr/>
        </p:nvPicPr>
        <p:blipFill rotWithShape="1">
          <a:blip r:embed="rId4"/>
          <a:srcRect t="15771"/>
          <a:stretch/>
        </p:blipFill>
        <p:spPr>
          <a:xfrm>
            <a:off x="1956020" y="2515204"/>
            <a:ext cx="7516465" cy="2558231"/>
          </a:xfrm>
          <a:prstGeom prst="rect">
            <a:avLst/>
          </a:prstGeom>
        </p:spPr>
      </p:pic>
      <p:pic>
        <p:nvPicPr>
          <p:cNvPr id="13" name="Picture 12">
            <a:extLst>
              <a:ext uri="{FF2B5EF4-FFF2-40B4-BE49-F238E27FC236}">
                <a16:creationId xmlns:a16="http://schemas.microsoft.com/office/drawing/2014/main" id="{5D0D50E8-DDDA-BF47-BDF6-E79C94DC6207}"/>
              </a:ext>
            </a:extLst>
          </p:cNvPr>
          <p:cNvPicPr>
            <a:picLocks noChangeAspect="1"/>
          </p:cNvPicPr>
          <p:nvPr/>
        </p:nvPicPr>
        <p:blipFill rotWithShape="1">
          <a:blip r:embed="rId5"/>
          <a:srcRect t="30487" r="72020" b="18476"/>
          <a:stretch/>
        </p:blipFill>
        <p:spPr>
          <a:xfrm>
            <a:off x="366963" y="3109351"/>
            <a:ext cx="2284505" cy="1369938"/>
          </a:xfrm>
          <a:prstGeom prst="rect">
            <a:avLst/>
          </a:prstGeom>
        </p:spPr>
      </p:pic>
      <p:sp>
        <p:nvSpPr>
          <p:cNvPr id="7" name="Rounded Rectangle 6">
            <a:extLst>
              <a:ext uri="{FF2B5EF4-FFF2-40B4-BE49-F238E27FC236}">
                <a16:creationId xmlns:a16="http://schemas.microsoft.com/office/drawing/2014/main" id="{D83EE99D-3FC5-A547-8FDE-965ADF8CE1AC}"/>
              </a:ext>
            </a:extLst>
          </p:cNvPr>
          <p:cNvSpPr/>
          <p:nvPr/>
        </p:nvSpPr>
        <p:spPr>
          <a:xfrm>
            <a:off x="366963" y="5196220"/>
            <a:ext cx="8410072" cy="1099078"/>
          </a:xfrm>
          <a:prstGeom prst="roundRect">
            <a:avLst>
              <a:gd name="adj" fmla="val 7378"/>
            </a:avLst>
          </a:prstGeom>
          <a:solidFill>
            <a:srgbClr val="0070C0">
              <a:alpha val="15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pPr>
            <a:r>
              <a:rPr lang="en-US" sz="2800" b="1" dirty="0">
                <a:solidFill>
                  <a:schemeClr val="tx1"/>
                </a:solidFill>
                <a:latin typeface="Calibri" panose="020F0502020204030204" pitchFamily="34" charset="0"/>
                <a:cs typeface="Calibri" panose="020F0502020204030204" pitchFamily="34" charset="0"/>
              </a:rPr>
              <a:t>GenASM has </a:t>
            </a:r>
            <a:r>
              <a:rPr lang="en-US" sz="2800" b="1" dirty="0">
                <a:solidFill>
                  <a:srgbClr val="0070C0"/>
                </a:solidFill>
                <a:latin typeface="Calibri" panose="020F0502020204030204" pitchFamily="34" charset="0"/>
                <a:cs typeface="Calibri" panose="020F0502020204030204" pitchFamily="34" charset="0"/>
              </a:rPr>
              <a:t>low area and power overheads</a:t>
            </a:r>
          </a:p>
        </p:txBody>
      </p:sp>
    </p:spTree>
    <p:custDataLst>
      <p:tags r:id="rId1"/>
    </p:custDataLst>
    <p:extLst>
      <p:ext uri="{BB962C8B-B14F-4D97-AF65-F5344CB8AC3E}">
        <p14:creationId xmlns:p14="http://schemas.microsoft.com/office/powerpoint/2010/main" val="2528882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541-5CF7-F74E-80A4-C5A73C0D7960}"/>
              </a:ext>
            </a:extLst>
          </p:cNvPr>
          <p:cNvSpPr>
            <a:spLocks noGrp="1"/>
          </p:cNvSpPr>
          <p:nvPr>
            <p:ph type="title"/>
          </p:nvPr>
        </p:nvSpPr>
        <p:spPr/>
        <p:txBody>
          <a:bodyPr>
            <a:normAutofit fontScale="90000"/>
          </a:bodyPr>
          <a:lstStyle/>
          <a:p>
            <a:r>
              <a:rPr lang="en-US" dirty="0"/>
              <a:t>Key Results – Use Case </a:t>
            </a:r>
            <a:r>
              <a:rPr lang="en-US" dirty="0">
                <a:latin typeface="Calibri" panose="020F0502020204030204" pitchFamily="34" charset="0"/>
              </a:rPr>
              <a:t>1</a:t>
            </a:r>
            <a:endParaRPr lang="en-US" dirty="0"/>
          </a:p>
        </p:txBody>
      </p:sp>
      <p:sp>
        <p:nvSpPr>
          <p:cNvPr id="3" name="Content Placeholder 2">
            <a:extLst>
              <a:ext uri="{FF2B5EF4-FFF2-40B4-BE49-F238E27FC236}">
                <a16:creationId xmlns:a16="http://schemas.microsoft.com/office/drawing/2014/main" id="{43E239AE-4B1B-6747-91D7-4F9A84D75891}"/>
              </a:ext>
            </a:extLst>
          </p:cNvPr>
          <p:cNvSpPr>
            <a:spLocks noGrp="1"/>
          </p:cNvSpPr>
          <p:nvPr>
            <p:ph idx="1"/>
          </p:nvPr>
        </p:nvSpPr>
        <p:spPr>
          <a:xfrm>
            <a:off x="366963" y="1221283"/>
            <a:ext cx="8410073" cy="5275384"/>
          </a:xfrm>
        </p:spPr>
        <p:txBody>
          <a:bodyPr>
            <a:noAutofit/>
          </a:bodyPr>
          <a:lstStyle/>
          <a:p>
            <a:pPr marL="500063" indent="-360363">
              <a:lnSpc>
                <a:spcPct val="120000"/>
              </a:lnSpc>
              <a:spcBef>
                <a:spcPts val="0"/>
              </a:spcBef>
              <a:spcAft>
                <a:spcPts val="0"/>
              </a:spcAft>
              <a:buClr>
                <a:srgbClr val="7030A0"/>
              </a:buClr>
              <a:buAutoNum type="arabicParenBoth"/>
            </a:pPr>
            <a:r>
              <a:rPr lang="en-US" sz="2400" b="1" dirty="0">
                <a:solidFill>
                  <a:srgbClr val="7030A0"/>
                </a:solidFill>
              </a:rPr>
              <a:t>Read Alignment Step of Read Mapping</a:t>
            </a:r>
          </a:p>
          <a:p>
            <a:pPr lvl="1" indent="-217488">
              <a:lnSpc>
                <a:spcPct val="120000"/>
              </a:lnSpc>
              <a:spcBef>
                <a:spcPts val="0"/>
              </a:spcBef>
              <a:spcAft>
                <a:spcPts val="0"/>
              </a:spcAft>
              <a:buClr>
                <a:srgbClr val="7030A0"/>
              </a:buClr>
            </a:pPr>
            <a:r>
              <a:rPr lang="en-US" sz="2400" dirty="0">
                <a:solidFill>
                  <a:schemeClr val="tx1"/>
                </a:solidFill>
              </a:rPr>
              <a:t>Find the </a:t>
            </a:r>
            <a:r>
              <a:rPr lang="en-US" sz="2400" dirty="0">
                <a:solidFill>
                  <a:srgbClr val="7A20C9"/>
                </a:solidFill>
              </a:rPr>
              <a:t>optimal alignment</a:t>
            </a:r>
            <a:r>
              <a:rPr lang="en-US" sz="2400" dirty="0">
                <a:solidFill>
                  <a:schemeClr val="tx1"/>
                </a:solidFill>
              </a:rPr>
              <a:t> of how reads map to candidate reference regions</a:t>
            </a:r>
          </a:p>
          <a:p>
            <a:pPr marL="500063" indent="-360363">
              <a:lnSpc>
                <a:spcPct val="120000"/>
              </a:lnSpc>
              <a:spcBef>
                <a:spcPts val="4800"/>
              </a:spcBef>
              <a:spcAft>
                <a:spcPts val="0"/>
              </a:spcAft>
              <a:buClr>
                <a:schemeClr val="bg1">
                  <a:lumMod val="65000"/>
                </a:schemeClr>
              </a:buClr>
              <a:buFont typeface="Wingdings" pitchFamily="2" charset="2"/>
              <a:buAutoNum type="arabicParenBoth"/>
            </a:pPr>
            <a:r>
              <a:rPr lang="en-US" sz="2400" b="1" dirty="0">
                <a:solidFill>
                  <a:schemeClr val="bg1">
                    <a:lumMod val="65000"/>
                  </a:schemeClr>
                </a:solidFill>
              </a:rPr>
              <a:t>Pre-Alignment Filtering for Short Reads</a:t>
            </a:r>
          </a:p>
          <a:p>
            <a:pPr lvl="1" indent="-217488">
              <a:lnSpc>
                <a:spcPct val="120000"/>
              </a:lnSpc>
              <a:spcBef>
                <a:spcPts val="0"/>
              </a:spcBef>
              <a:spcAft>
                <a:spcPts val="0"/>
              </a:spcAft>
              <a:buClr>
                <a:schemeClr val="bg1">
                  <a:lumMod val="65000"/>
                </a:schemeClr>
              </a:buClr>
            </a:pPr>
            <a:r>
              <a:rPr lang="en-US" sz="2400" dirty="0">
                <a:solidFill>
                  <a:schemeClr val="bg1">
                    <a:lumMod val="65000"/>
                  </a:schemeClr>
                </a:solidFill>
              </a:rPr>
              <a:t>Quickly identify and filter out the unlikely candidate reference regions for each read</a:t>
            </a:r>
            <a:endParaRPr lang="en-US" sz="2400" b="1" dirty="0">
              <a:solidFill>
                <a:schemeClr val="bg1">
                  <a:lumMod val="65000"/>
                </a:schemeClr>
              </a:solidFill>
            </a:endParaRPr>
          </a:p>
          <a:p>
            <a:pPr marL="500063" indent="-360363">
              <a:lnSpc>
                <a:spcPct val="120000"/>
              </a:lnSpc>
              <a:spcBef>
                <a:spcPts val="4800"/>
              </a:spcBef>
              <a:spcAft>
                <a:spcPts val="0"/>
              </a:spcAft>
              <a:buClr>
                <a:schemeClr val="bg1">
                  <a:lumMod val="65000"/>
                </a:schemeClr>
              </a:buClr>
              <a:buFont typeface="Wingdings" pitchFamily="2" charset="2"/>
              <a:buAutoNum type="arabicParenBoth"/>
            </a:pPr>
            <a:r>
              <a:rPr lang="en-US" sz="2400" b="1" dirty="0">
                <a:solidFill>
                  <a:schemeClr val="bg1">
                    <a:lumMod val="65000"/>
                  </a:schemeClr>
                </a:solidFill>
              </a:rPr>
              <a:t>Edit Distance Calculation</a:t>
            </a:r>
          </a:p>
          <a:p>
            <a:pPr lvl="1" indent="-217488">
              <a:lnSpc>
                <a:spcPct val="120000"/>
              </a:lnSpc>
              <a:spcBef>
                <a:spcPts val="0"/>
              </a:spcBef>
              <a:spcAft>
                <a:spcPts val="0"/>
              </a:spcAft>
              <a:buClr>
                <a:schemeClr val="bg1">
                  <a:lumMod val="65000"/>
                </a:schemeClr>
              </a:buClr>
            </a:pPr>
            <a:r>
              <a:rPr lang="en-US" sz="2400" dirty="0">
                <a:solidFill>
                  <a:schemeClr val="bg1">
                    <a:lumMod val="65000"/>
                  </a:schemeClr>
                </a:solidFill>
              </a:rPr>
              <a:t>Measure the similarity or distance between two sequences</a:t>
            </a:r>
          </a:p>
        </p:txBody>
      </p:sp>
      <p:sp>
        <p:nvSpPr>
          <p:cNvPr id="5" name="Slide Number Placeholder 4">
            <a:extLst>
              <a:ext uri="{FF2B5EF4-FFF2-40B4-BE49-F238E27FC236}">
                <a16:creationId xmlns:a16="http://schemas.microsoft.com/office/drawing/2014/main" id="{5180F809-EA39-7F4B-A7C7-BB57D336D1D6}"/>
              </a:ext>
            </a:extLst>
          </p:cNvPr>
          <p:cNvSpPr>
            <a:spLocks noGrp="1"/>
          </p:cNvSpPr>
          <p:nvPr>
            <p:ph type="sldNum" sz="quarter" idx="10"/>
          </p:nvPr>
        </p:nvSpPr>
        <p:spPr/>
        <p:txBody>
          <a:bodyPr/>
          <a:lstStyle/>
          <a:p>
            <a:fld id="{BE67019E-6B59-9444-A8F8-0CFAB6B6981D}" type="slidenum">
              <a:rPr lang="en-US" smtClean="0"/>
              <a:pPr/>
              <a:t>49</a:t>
            </a:fld>
            <a:endParaRPr lang="en-US" dirty="0"/>
          </a:p>
        </p:txBody>
      </p:sp>
      <p:sp>
        <p:nvSpPr>
          <p:cNvPr id="6" name="Rounded Rectangle 5">
            <a:extLst>
              <a:ext uri="{FF2B5EF4-FFF2-40B4-BE49-F238E27FC236}">
                <a16:creationId xmlns:a16="http://schemas.microsoft.com/office/drawing/2014/main" id="{7774A94D-9602-EF43-9BF4-DA100BEDC884}"/>
              </a:ext>
            </a:extLst>
          </p:cNvPr>
          <p:cNvSpPr/>
          <p:nvPr/>
        </p:nvSpPr>
        <p:spPr>
          <a:xfrm>
            <a:off x="366963" y="1221236"/>
            <a:ext cx="8410072" cy="1440067"/>
          </a:xfrm>
          <a:prstGeom prst="roundRect">
            <a:avLst>
              <a:gd name="adj" fmla="val 7378"/>
            </a:avLst>
          </a:prstGeom>
          <a:solidFill>
            <a:srgbClr val="7030A0">
              <a:alpha val="15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spcBef>
                <a:spcPts val="0"/>
              </a:spcBef>
              <a:spcAft>
                <a:spcPts val="0"/>
              </a:spcAft>
            </a:pPr>
            <a:endParaRPr lang="en-US" sz="2800" b="1" dirty="0">
              <a:solidFill>
                <a:srgbClr val="7030A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4131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a:extLst>
              <a:ext uri="{FF2B5EF4-FFF2-40B4-BE49-F238E27FC236}">
                <a16:creationId xmlns:a16="http://schemas.microsoft.com/office/drawing/2014/main" id="{50706E13-9860-5D49-8E6C-A3B924A0064B}"/>
              </a:ext>
            </a:extLst>
          </p:cNvPr>
          <p:cNvPicPr>
            <a:picLocks noChangeAspect="1"/>
          </p:cNvPicPr>
          <p:nvPr/>
        </p:nvPicPr>
        <p:blipFill>
          <a:blip r:embed="rId3"/>
          <a:stretch>
            <a:fillRect/>
          </a:stretch>
        </p:blipFill>
        <p:spPr>
          <a:xfrm rot="21400529">
            <a:off x="84687" y="1241872"/>
            <a:ext cx="6056657" cy="3096466"/>
          </a:xfrm>
          <a:prstGeom prst="rect">
            <a:avLst/>
          </a:prstGeom>
        </p:spPr>
      </p:pic>
      <p:sp>
        <p:nvSpPr>
          <p:cNvPr id="2" name="Title 1">
            <a:extLst>
              <a:ext uri="{FF2B5EF4-FFF2-40B4-BE49-F238E27FC236}">
                <a16:creationId xmlns:a16="http://schemas.microsoft.com/office/drawing/2014/main" id="{0B250207-A49B-48C8-B287-F2C929920EA8}"/>
              </a:ext>
            </a:extLst>
          </p:cNvPr>
          <p:cNvSpPr>
            <a:spLocks noGrp="1"/>
          </p:cNvSpPr>
          <p:nvPr>
            <p:ph type="title"/>
          </p:nvPr>
        </p:nvSpPr>
        <p:spPr/>
        <p:txBody>
          <a:bodyPr>
            <a:normAutofit fontScale="90000"/>
          </a:bodyPr>
          <a:lstStyle/>
          <a:p>
            <a:r>
              <a:rPr lang="en-US" dirty="0"/>
              <a:t>Current State of Sequencing</a:t>
            </a:r>
          </a:p>
        </p:txBody>
      </p:sp>
      <p:sp>
        <p:nvSpPr>
          <p:cNvPr id="4" name="Slide Number Placeholder 3">
            <a:extLst>
              <a:ext uri="{FF2B5EF4-FFF2-40B4-BE49-F238E27FC236}">
                <a16:creationId xmlns:a16="http://schemas.microsoft.com/office/drawing/2014/main" id="{3A7D66C6-BCF1-45AD-BE5F-E6E8900E9940}"/>
              </a:ext>
            </a:extLst>
          </p:cNvPr>
          <p:cNvSpPr>
            <a:spLocks noGrp="1"/>
          </p:cNvSpPr>
          <p:nvPr>
            <p:ph type="sldNum" sz="quarter" idx="10"/>
          </p:nvPr>
        </p:nvSpPr>
        <p:spPr/>
        <p:txBody>
          <a:bodyPr/>
          <a:lstStyle/>
          <a:p>
            <a:fld id="{BE67019E-6B59-9444-A8F8-0CFAB6B6981D}" type="slidenum">
              <a:rPr lang="en-US" smtClean="0"/>
              <a:pPr/>
              <a:t>5</a:t>
            </a:fld>
            <a:endParaRPr lang="en-US" dirty="0"/>
          </a:p>
        </p:txBody>
      </p:sp>
      <p:pic>
        <p:nvPicPr>
          <p:cNvPr id="15" name="Picture 14">
            <a:extLst>
              <a:ext uri="{FF2B5EF4-FFF2-40B4-BE49-F238E27FC236}">
                <a16:creationId xmlns:a16="http://schemas.microsoft.com/office/drawing/2014/main" id="{891E21C2-1B4E-1844-B96A-95A549920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4994">
            <a:off x="3738754" y="3600018"/>
            <a:ext cx="5320406" cy="2768561"/>
          </a:xfrm>
          <a:prstGeom prst="rect">
            <a:avLst/>
          </a:prstGeom>
        </p:spPr>
      </p:pic>
    </p:spTree>
    <p:extLst>
      <p:ext uri="{BB962C8B-B14F-4D97-AF65-F5344CB8AC3E}">
        <p14:creationId xmlns:p14="http://schemas.microsoft.com/office/powerpoint/2010/main" val="24684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a:bodyPr>
          <a:lstStyle/>
          <a:p>
            <a:r>
              <a:rPr lang="en-US" sz="4200" dirty="0"/>
              <a:t>Key Results – Use Case </a:t>
            </a:r>
            <a:r>
              <a:rPr lang="en-US" sz="4200" dirty="0">
                <a:latin typeface="Calibri" panose="020F0502020204030204" pitchFamily="34" charset="0"/>
              </a:rPr>
              <a:t>1 (</a:t>
            </a:r>
            <a:r>
              <a:rPr lang="en-US" sz="4200" dirty="0"/>
              <a:t>Long Reads)</a:t>
            </a:r>
            <a:endParaRPr lang="en-US" sz="4200" dirty="0">
              <a:solidFill>
                <a:srgbClr val="C00000"/>
              </a:solidFill>
            </a:endParaRPr>
          </a:p>
        </p:txBody>
      </p:sp>
      <p:sp>
        <p:nvSpPr>
          <p:cNvPr id="12" name="Slide Number Placeholder 11">
            <a:extLst>
              <a:ext uri="{FF2B5EF4-FFF2-40B4-BE49-F238E27FC236}">
                <a16:creationId xmlns:a16="http://schemas.microsoft.com/office/drawing/2014/main" id="{491E8E0A-8148-3D46-B15C-6F7C335D466B}"/>
              </a:ext>
            </a:extLst>
          </p:cNvPr>
          <p:cNvSpPr>
            <a:spLocks noGrp="1"/>
          </p:cNvSpPr>
          <p:nvPr>
            <p:ph type="sldNum" sz="quarter" idx="10"/>
          </p:nvPr>
        </p:nvSpPr>
        <p:spPr/>
        <p:txBody>
          <a:bodyPr/>
          <a:lstStyle/>
          <a:p>
            <a:fld id="{BE67019E-6B59-9444-A8F8-0CFAB6B6981D}" type="slidenum">
              <a:rPr lang="en-US" smtClean="0"/>
              <a:pPr/>
              <a:t>50</a:t>
            </a:fld>
            <a:endParaRPr lang="en-US" dirty="0"/>
          </a:p>
        </p:txBody>
      </p:sp>
      <p:pic>
        <p:nvPicPr>
          <p:cNvPr id="4" name="Picture 3">
            <a:extLst>
              <a:ext uri="{FF2B5EF4-FFF2-40B4-BE49-F238E27FC236}">
                <a16:creationId xmlns:a16="http://schemas.microsoft.com/office/drawing/2014/main" id="{3DCA2E96-03B2-5646-9CC4-F8034F667D8B}"/>
              </a:ext>
            </a:extLst>
          </p:cNvPr>
          <p:cNvPicPr>
            <a:picLocks noChangeAspect="1"/>
          </p:cNvPicPr>
          <p:nvPr/>
        </p:nvPicPr>
        <p:blipFill>
          <a:blip r:embed="rId4"/>
          <a:stretch>
            <a:fillRect/>
          </a:stretch>
        </p:blipFill>
        <p:spPr>
          <a:xfrm>
            <a:off x="149020" y="1106201"/>
            <a:ext cx="8628016" cy="3207514"/>
          </a:xfrm>
          <a:prstGeom prst="rect">
            <a:avLst/>
          </a:prstGeom>
        </p:spPr>
      </p:pic>
      <p:sp>
        <p:nvSpPr>
          <p:cNvPr id="6" name="Rounded Rectangle 5">
            <a:extLst>
              <a:ext uri="{FF2B5EF4-FFF2-40B4-BE49-F238E27FC236}">
                <a16:creationId xmlns:a16="http://schemas.microsoft.com/office/drawing/2014/main" id="{A1DC52E5-B438-E64E-99E2-17C1EEB97B13}"/>
              </a:ext>
            </a:extLst>
          </p:cNvPr>
          <p:cNvSpPr/>
          <p:nvPr/>
        </p:nvSpPr>
        <p:spPr>
          <a:xfrm>
            <a:off x="366963" y="4392987"/>
            <a:ext cx="8410072" cy="1825280"/>
          </a:xfrm>
          <a:prstGeom prst="roundRect">
            <a:avLst>
              <a:gd name="adj" fmla="val 7378"/>
            </a:avLst>
          </a:prstGeom>
          <a:solidFill>
            <a:srgbClr val="7030A0">
              <a:alpha val="15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spcBef>
                <a:spcPts val="0"/>
              </a:spcBef>
              <a:spcAft>
                <a:spcPts val="0"/>
              </a:spcAft>
            </a:pPr>
            <a:r>
              <a:rPr lang="en-US" sz="2800" dirty="0">
                <a:solidFill>
                  <a:schemeClr val="tx1"/>
                </a:solidFill>
                <a:latin typeface="Corbel" panose="020B0503020204020204" pitchFamily="34" charset="0"/>
              </a:rPr>
              <a:t>GenASM </a:t>
            </a:r>
            <a:r>
              <a:rPr lang="en-US" sz="2800" b="1" dirty="0">
                <a:solidFill>
                  <a:srgbClr val="7030A0"/>
                </a:solidFill>
                <a:latin typeface="Corbel" panose="020B0503020204020204" pitchFamily="34" charset="0"/>
              </a:rPr>
              <a:t>achieves </a:t>
            </a:r>
            <a:r>
              <a:rPr lang="en-US" sz="2800" b="1" dirty="0">
                <a:solidFill>
                  <a:srgbClr val="7030A0"/>
                </a:solidFill>
                <a:latin typeface="Calibri" panose="020F0502020204030204" pitchFamily="34" charset="0"/>
                <a:cs typeface="Calibri" panose="020F0502020204030204" pitchFamily="34" charset="0"/>
              </a:rPr>
              <a:t>648× and 116× </a:t>
            </a:r>
            <a:r>
              <a:rPr lang="en-US" sz="2800" b="1" dirty="0">
                <a:solidFill>
                  <a:srgbClr val="7030A0"/>
                </a:solidFill>
                <a:latin typeface="Corbel" panose="020B0503020204020204" pitchFamily="34" charset="0"/>
              </a:rPr>
              <a:t>speedup </a:t>
            </a:r>
            <a:r>
              <a:rPr lang="en-US" sz="2800" dirty="0">
                <a:solidFill>
                  <a:schemeClr val="tx1"/>
                </a:solidFill>
                <a:latin typeface="Corbel" panose="020B0503020204020204" pitchFamily="34" charset="0"/>
              </a:rPr>
              <a:t>over </a:t>
            </a:r>
          </a:p>
          <a:p>
            <a:pPr marL="15875" lvl="1" algn="ctr">
              <a:lnSpc>
                <a:spcPct val="110000"/>
              </a:lnSpc>
              <a:spcBef>
                <a:spcPts val="0"/>
              </a:spcBef>
              <a:spcAft>
                <a:spcPts val="0"/>
              </a:spcAft>
            </a:pPr>
            <a:r>
              <a:rPr lang="en-US" sz="2800" dirty="0">
                <a:solidFill>
                  <a:schemeClr val="tx1"/>
                </a:solidFill>
                <a:latin typeface="Calibri" panose="020F0502020204030204" pitchFamily="34" charset="0"/>
                <a:cs typeface="Calibri" panose="020F0502020204030204" pitchFamily="34" charset="0"/>
              </a:rPr>
              <a:t>12</a:t>
            </a:r>
            <a:r>
              <a:rPr lang="en-US" sz="2800" dirty="0">
                <a:solidFill>
                  <a:schemeClr val="tx1"/>
                </a:solidFill>
                <a:latin typeface="Corbel" panose="020B0503020204020204" pitchFamily="34" charset="0"/>
              </a:rPr>
              <a:t>-thread runs of BWA-MEM and Minimap</a:t>
            </a:r>
            <a:r>
              <a:rPr lang="en-US" sz="2800" dirty="0">
                <a:solidFill>
                  <a:schemeClr val="tx1"/>
                </a:solidFill>
                <a:latin typeface="Calibri" panose="020F0502020204030204" pitchFamily="34" charset="0"/>
                <a:cs typeface="Calibri" panose="020F0502020204030204" pitchFamily="34" charset="0"/>
              </a:rPr>
              <a:t>2</a:t>
            </a:r>
            <a:r>
              <a:rPr lang="en-US" sz="2800" dirty="0">
                <a:solidFill>
                  <a:schemeClr val="tx1"/>
                </a:solidFill>
                <a:latin typeface="Corbel" panose="020B0503020204020204" pitchFamily="34" charset="0"/>
              </a:rPr>
              <a:t>, </a:t>
            </a:r>
          </a:p>
          <a:p>
            <a:pPr marL="15875" lvl="1" algn="ctr">
              <a:lnSpc>
                <a:spcPct val="110000"/>
              </a:lnSpc>
              <a:spcBef>
                <a:spcPts val="0"/>
              </a:spcBef>
              <a:spcAft>
                <a:spcPts val="0"/>
              </a:spcAft>
            </a:pPr>
            <a:r>
              <a:rPr lang="en-US" sz="2800" dirty="0">
                <a:solidFill>
                  <a:schemeClr val="tx1"/>
                </a:solidFill>
                <a:latin typeface="Corbel" panose="020B0503020204020204" pitchFamily="34" charset="0"/>
              </a:rPr>
              <a:t>while </a:t>
            </a:r>
            <a:r>
              <a:rPr lang="en-US" sz="2800" b="1" dirty="0">
                <a:solidFill>
                  <a:srgbClr val="7030A0"/>
                </a:solidFill>
                <a:latin typeface="Corbel" panose="020B0503020204020204" pitchFamily="34" charset="0"/>
              </a:rPr>
              <a:t>reducing power consumption by </a:t>
            </a:r>
            <a:r>
              <a:rPr lang="en-US" sz="2800" b="1" dirty="0">
                <a:solidFill>
                  <a:srgbClr val="7030A0"/>
                </a:solidFill>
                <a:latin typeface="Calibri" panose="020F0502020204030204" pitchFamily="34" charset="0"/>
                <a:cs typeface="Calibri" panose="020F0502020204030204" pitchFamily="34" charset="0"/>
              </a:rPr>
              <a:t>34× and 37×</a:t>
            </a:r>
          </a:p>
        </p:txBody>
      </p:sp>
      <p:cxnSp>
        <p:nvCxnSpPr>
          <p:cNvPr id="7" name="Straight Arrow Connector 6">
            <a:extLst>
              <a:ext uri="{FF2B5EF4-FFF2-40B4-BE49-F238E27FC236}">
                <a16:creationId xmlns:a16="http://schemas.microsoft.com/office/drawing/2014/main" id="{396C383D-5393-8146-B3F8-2498387081B9}"/>
              </a:ext>
            </a:extLst>
          </p:cNvPr>
          <p:cNvCxnSpPr/>
          <p:nvPr/>
        </p:nvCxnSpPr>
        <p:spPr>
          <a:xfrm>
            <a:off x="7525577" y="2407024"/>
            <a:ext cx="0" cy="927847"/>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7BEF53F-905B-D74A-B5DA-825F0F73EDB6}"/>
              </a:ext>
            </a:extLst>
          </p:cNvPr>
          <p:cNvCxnSpPr>
            <a:cxnSpLocks/>
          </p:cNvCxnSpPr>
          <p:nvPr/>
        </p:nvCxnSpPr>
        <p:spPr>
          <a:xfrm>
            <a:off x="8082132" y="2051085"/>
            <a:ext cx="0" cy="703656"/>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B1A1555-D6CA-8B43-B12D-8704A6727E86}"/>
              </a:ext>
            </a:extLst>
          </p:cNvPr>
          <p:cNvSpPr/>
          <p:nvPr/>
        </p:nvSpPr>
        <p:spPr>
          <a:xfrm>
            <a:off x="7243630" y="2076486"/>
            <a:ext cx="702436"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648×</a:t>
            </a:r>
            <a:endParaRPr lang="en-US" sz="2000" dirty="0">
              <a:solidFill>
                <a:srgbClr val="C00000"/>
              </a:solidFill>
            </a:endParaRPr>
          </a:p>
        </p:txBody>
      </p:sp>
      <p:sp>
        <p:nvSpPr>
          <p:cNvPr id="13" name="Rectangle 12">
            <a:extLst>
              <a:ext uri="{FF2B5EF4-FFF2-40B4-BE49-F238E27FC236}">
                <a16:creationId xmlns:a16="http://schemas.microsoft.com/office/drawing/2014/main" id="{8B46A1A0-A251-024D-9874-E477B5A6524D}"/>
              </a:ext>
            </a:extLst>
          </p:cNvPr>
          <p:cNvSpPr/>
          <p:nvPr/>
        </p:nvSpPr>
        <p:spPr>
          <a:xfrm>
            <a:off x="7793965" y="1739702"/>
            <a:ext cx="702436"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116×</a:t>
            </a:r>
            <a:endParaRPr lang="en-US" sz="2000" dirty="0">
              <a:solidFill>
                <a:srgbClr val="C00000"/>
              </a:solidFill>
            </a:endParaRPr>
          </a:p>
        </p:txBody>
      </p:sp>
      <p:sp>
        <p:nvSpPr>
          <p:cNvPr id="11" name="Rectangle 10">
            <a:extLst>
              <a:ext uri="{FF2B5EF4-FFF2-40B4-BE49-F238E27FC236}">
                <a16:creationId xmlns:a16="http://schemas.microsoft.com/office/drawing/2014/main" id="{BC4CAA08-2ECC-6A41-902E-FFDDF62FB5E2}"/>
              </a:ext>
            </a:extLst>
          </p:cNvPr>
          <p:cNvSpPr/>
          <p:nvPr/>
        </p:nvSpPr>
        <p:spPr>
          <a:xfrm>
            <a:off x="366963" y="4409015"/>
            <a:ext cx="537070" cy="400110"/>
          </a:xfrm>
          <a:prstGeom prst="rect">
            <a:avLst/>
          </a:prstGeom>
        </p:spPr>
        <p:txBody>
          <a:bodyPr wrap="none">
            <a:spAutoFit/>
          </a:bodyPr>
          <a:lstStyle/>
          <a:p>
            <a:r>
              <a:rPr lang="en-US" sz="2000" b="1" dirty="0">
                <a:solidFill>
                  <a:srgbClr val="0070C0"/>
                </a:solidFill>
                <a:latin typeface="Calibri" panose="020F0502020204030204" pitchFamily="34" charset="0"/>
                <a:cs typeface="Calibri" panose="020F0502020204030204" pitchFamily="34" charset="0"/>
              </a:rPr>
              <a:t>SW</a:t>
            </a:r>
            <a:endParaRPr lang="en-US" sz="2000" dirty="0">
              <a:solidFill>
                <a:srgbClr val="0070C0"/>
              </a:solidFill>
            </a:endParaRPr>
          </a:p>
        </p:txBody>
      </p:sp>
    </p:spTree>
    <p:custDataLst>
      <p:tags r:id="rId1"/>
    </p:custDataLst>
    <p:extLst>
      <p:ext uri="{BB962C8B-B14F-4D97-AF65-F5344CB8AC3E}">
        <p14:creationId xmlns:p14="http://schemas.microsoft.com/office/powerpoint/2010/main" val="2520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3"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a:bodyPr>
          <a:lstStyle/>
          <a:p>
            <a:r>
              <a:rPr lang="en-US" sz="4200" dirty="0"/>
              <a:t>Key Results – Use Case </a:t>
            </a:r>
            <a:r>
              <a:rPr lang="en-US" sz="4200" dirty="0">
                <a:latin typeface="Calibri" panose="020F0502020204030204" pitchFamily="34" charset="0"/>
              </a:rPr>
              <a:t>1 (</a:t>
            </a:r>
            <a:r>
              <a:rPr lang="en-US" sz="4200" dirty="0"/>
              <a:t>Long Reads)</a:t>
            </a:r>
            <a:endParaRPr lang="en-US" sz="4200" dirty="0">
              <a:solidFill>
                <a:srgbClr val="C00000"/>
              </a:solidFill>
            </a:endParaRPr>
          </a:p>
        </p:txBody>
      </p:sp>
      <p:sp>
        <p:nvSpPr>
          <p:cNvPr id="12" name="Slide Number Placeholder 11">
            <a:extLst>
              <a:ext uri="{FF2B5EF4-FFF2-40B4-BE49-F238E27FC236}">
                <a16:creationId xmlns:a16="http://schemas.microsoft.com/office/drawing/2014/main" id="{491E8E0A-8148-3D46-B15C-6F7C335D466B}"/>
              </a:ext>
            </a:extLst>
          </p:cNvPr>
          <p:cNvSpPr>
            <a:spLocks noGrp="1"/>
          </p:cNvSpPr>
          <p:nvPr>
            <p:ph type="sldNum" sz="quarter" idx="10"/>
          </p:nvPr>
        </p:nvSpPr>
        <p:spPr/>
        <p:txBody>
          <a:bodyPr/>
          <a:lstStyle/>
          <a:p>
            <a:fld id="{BE67019E-6B59-9444-A8F8-0CFAB6B6981D}" type="slidenum">
              <a:rPr lang="en-US" smtClean="0"/>
              <a:pPr/>
              <a:t>51</a:t>
            </a:fld>
            <a:endParaRPr lang="en-US" dirty="0"/>
          </a:p>
        </p:txBody>
      </p:sp>
      <p:pic>
        <p:nvPicPr>
          <p:cNvPr id="13" name="Picture 12">
            <a:extLst>
              <a:ext uri="{FF2B5EF4-FFF2-40B4-BE49-F238E27FC236}">
                <a16:creationId xmlns:a16="http://schemas.microsoft.com/office/drawing/2014/main" id="{0672F822-8074-3E4C-BACB-AF21FFAE310E}"/>
              </a:ext>
            </a:extLst>
          </p:cNvPr>
          <p:cNvPicPr>
            <a:picLocks noChangeAspect="1"/>
          </p:cNvPicPr>
          <p:nvPr/>
        </p:nvPicPr>
        <p:blipFill>
          <a:blip r:embed="rId4"/>
          <a:stretch>
            <a:fillRect/>
          </a:stretch>
        </p:blipFill>
        <p:spPr>
          <a:xfrm>
            <a:off x="0" y="1074378"/>
            <a:ext cx="9144000" cy="2477954"/>
          </a:xfrm>
          <a:prstGeom prst="rect">
            <a:avLst/>
          </a:prstGeom>
        </p:spPr>
      </p:pic>
      <p:sp>
        <p:nvSpPr>
          <p:cNvPr id="14" name="Rounded Rectangle 13">
            <a:extLst>
              <a:ext uri="{FF2B5EF4-FFF2-40B4-BE49-F238E27FC236}">
                <a16:creationId xmlns:a16="http://schemas.microsoft.com/office/drawing/2014/main" id="{D17041D0-FB91-B540-B17C-34FFF01BD4D6}"/>
              </a:ext>
            </a:extLst>
          </p:cNvPr>
          <p:cNvSpPr/>
          <p:nvPr/>
        </p:nvSpPr>
        <p:spPr>
          <a:xfrm>
            <a:off x="366964" y="3880021"/>
            <a:ext cx="8410072" cy="2145406"/>
          </a:xfrm>
          <a:prstGeom prst="roundRect">
            <a:avLst>
              <a:gd name="adj" fmla="val 7378"/>
            </a:avLst>
          </a:prstGeom>
          <a:solidFill>
            <a:srgbClr val="7030A0">
              <a:alpha val="15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pPr>
            <a:r>
              <a:rPr lang="en-US" sz="2800" dirty="0">
                <a:solidFill>
                  <a:schemeClr val="tx1"/>
                </a:solidFill>
                <a:latin typeface="Corbel" panose="020B0503020204020204" pitchFamily="34" charset="0"/>
              </a:rPr>
              <a:t>GenASM provides </a:t>
            </a:r>
            <a:r>
              <a:rPr lang="en-US" sz="2800" b="1" dirty="0">
                <a:solidFill>
                  <a:srgbClr val="7030A0"/>
                </a:solidFill>
                <a:latin typeface="Calibri" panose="020F0502020204030204" pitchFamily="34" charset="0"/>
              </a:rPr>
              <a:t>3.9× better throughput</a:t>
            </a:r>
            <a:r>
              <a:rPr lang="en-US" sz="2800" b="1" dirty="0">
                <a:solidFill>
                  <a:schemeClr val="tx1"/>
                </a:solidFill>
                <a:latin typeface="Calibri" panose="020F0502020204030204" pitchFamily="34" charset="0"/>
              </a:rPr>
              <a:t>, </a:t>
            </a:r>
          </a:p>
          <a:p>
            <a:pPr marL="15875" lvl="1" algn="ctr">
              <a:lnSpc>
                <a:spcPct val="110000"/>
              </a:lnSpc>
            </a:pPr>
            <a:r>
              <a:rPr lang="en-US" sz="2800" b="1" dirty="0">
                <a:solidFill>
                  <a:srgbClr val="7030A0"/>
                </a:solidFill>
                <a:latin typeface="Corbel" panose="020B0503020204020204" pitchFamily="34" charset="0"/>
              </a:rPr>
              <a:t>6.6× the throughput per unit area</a:t>
            </a:r>
            <a:r>
              <a:rPr lang="en-US" sz="2800" dirty="0">
                <a:solidFill>
                  <a:schemeClr val="tx1"/>
                </a:solidFill>
                <a:latin typeface="Corbel" panose="020B0503020204020204" pitchFamily="34" charset="0"/>
              </a:rPr>
              <a:t>, and </a:t>
            </a:r>
          </a:p>
          <a:p>
            <a:pPr marL="15875" lvl="1" algn="ctr">
              <a:lnSpc>
                <a:spcPct val="110000"/>
              </a:lnSpc>
            </a:pPr>
            <a:r>
              <a:rPr lang="en-US" sz="2800" b="1" dirty="0">
                <a:solidFill>
                  <a:srgbClr val="7030A0"/>
                </a:solidFill>
                <a:latin typeface="Calibri" panose="020F0502020204030204" pitchFamily="34" charset="0"/>
                <a:cs typeface="Calibri" panose="020F0502020204030204" pitchFamily="34" charset="0"/>
              </a:rPr>
              <a:t>10.5×</a:t>
            </a:r>
            <a:r>
              <a:rPr lang="en-US" sz="2800" b="1" dirty="0">
                <a:solidFill>
                  <a:srgbClr val="7030A0"/>
                </a:solidFill>
                <a:latin typeface="Corbel" panose="020B0503020204020204" pitchFamily="34" charset="0"/>
              </a:rPr>
              <a:t> the throughput per unit power</a:t>
            </a:r>
            <a:r>
              <a:rPr lang="en-US" sz="2800" dirty="0">
                <a:solidFill>
                  <a:schemeClr val="tx1"/>
                </a:solidFill>
                <a:latin typeface="Corbel" panose="020B0503020204020204" pitchFamily="34" charset="0"/>
              </a:rPr>
              <a:t>, </a:t>
            </a:r>
          </a:p>
          <a:p>
            <a:pPr marL="15875" lvl="1" algn="ctr">
              <a:lnSpc>
                <a:spcPct val="110000"/>
              </a:lnSpc>
            </a:pPr>
            <a:r>
              <a:rPr lang="en-US" sz="2800" dirty="0">
                <a:solidFill>
                  <a:schemeClr val="tx1"/>
                </a:solidFill>
                <a:latin typeface="Corbel" panose="020B0503020204020204" pitchFamily="34" charset="0"/>
              </a:rPr>
              <a:t>compared to GACT of Darwin</a:t>
            </a:r>
            <a:endParaRPr lang="en-US" sz="2800" b="1" dirty="0">
              <a:solidFill>
                <a:schemeClr val="tx1"/>
              </a:solidFill>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15B9D752-4B1D-1F40-A5B7-CE4FC01F130D}"/>
              </a:ext>
            </a:extLst>
          </p:cNvPr>
          <p:cNvCxnSpPr>
            <a:cxnSpLocks/>
          </p:cNvCxnSpPr>
          <p:nvPr/>
        </p:nvCxnSpPr>
        <p:spPr>
          <a:xfrm>
            <a:off x="8519772" y="1762751"/>
            <a:ext cx="0" cy="220019"/>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F4213C-5933-F14F-B8A9-42CF7BFFEEF2}"/>
              </a:ext>
            </a:extLst>
          </p:cNvPr>
          <p:cNvSpPr/>
          <p:nvPr/>
        </p:nvSpPr>
        <p:spPr>
          <a:xfrm>
            <a:off x="8272110" y="1435062"/>
            <a:ext cx="641522"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3.9×</a:t>
            </a:r>
            <a:endParaRPr lang="en-US" sz="2000" dirty="0">
              <a:solidFill>
                <a:srgbClr val="C00000"/>
              </a:solidFill>
            </a:endParaRPr>
          </a:p>
        </p:txBody>
      </p:sp>
      <p:sp>
        <p:nvSpPr>
          <p:cNvPr id="9" name="Rectangle 8">
            <a:extLst>
              <a:ext uri="{FF2B5EF4-FFF2-40B4-BE49-F238E27FC236}">
                <a16:creationId xmlns:a16="http://schemas.microsoft.com/office/drawing/2014/main" id="{05E5780C-F6BB-E84F-A953-24566DF862BE}"/>
              </a:ext>
            </a:extLst>
          </p:cNvPr>
          <p:cNvSpPr/>
          <p:nvPr/>
        </p:nvSpPr>
        <p:spPr>
          <a:xfrm>
            <a:off x="366963" y="3880021"/>
            <a:ext cx="579005"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HW</a:t>
            </a:r>
            <a:endParaRPr lang="en-US" sz="2000" dirty="0">
              <a:solidFill>
                <a:srgbClr val="C00000"/>
              </a:solidFill>
            </a:endParaRPr>
          </a:p>
        </p:txBody>
      </p:sp>
    </p:spTree>
    <p:custDataLst>
      <p:tags r:id="rId1"/>
    </p:custDataLst>
    <p:extLst>
      <p:ext uri="{BB962C8B-B14F-4D97-AF65-F5344CB8AC3E}">
        <p14:creationId xmlns:p14="http://schemas.microsoft.com/office/powerpoint/2010/main" val="350662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B6E63-481F-E849-931B-31532AF4585F}"/>
              </a:ext>
            </a:extLst>
          </p:cNvPr>
          <p:cNvPicPr>
            <a:picLocks noChangeAspect="1"/>
          </p:cNvPicPr>
          <p:nvPr/>
        </p:nvPicPr>
        <p:blipFill>
          <a:blip r:embed="rId4"/>
          <a:stretch>
            <a:fillRect/>
          </a:stretch>
        </p:blipFill>
        <p:spPr>
          <a:xfrm>
            <a:off x="565141" y="1111757"/>
            <a:ext cx="8013717" cy="2686987"/>
          </a:xfrm>
          <a:prstGeom prst="rect">
            <a:avLst/>
          </a:prstGeom>
        </p:spPr>
      </p:pic>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a:bodyPr>
          <a:lstStyle/>
          <a:p>
            <a:r>
              <a:rPr lang="en-US" sz="4200" dirty="0"/>
              <a:t>Key Results – Use Case </a:t>
            </a:r>
            <a:r>
              <a:rPr lang="en-US" sz="4200" dirty="0">
                <a:latin typeface="Calibri" panose="020F0502020204030204" pitchFamily="34" charset="0"/>
              </a:rPr>
              <a:t>1 (</a:t>
            </a:r>
            <a:r>
              <a:rPr lang="en-US" sz="4200" dirty="0"/>
              <a:t>Short Reads)</a:t>
            </a:r>
            <a:endParaRPr lang="en-US" sz="4200" dirty="0">
              <a:solidFill>
                <a:srgbClr val="C00000"/>
              </a:solidFill>
            </a:endParaRPr>
          </a:p>
        </p:txBody>
      </p:sp>
      <p:sp>
        <p:nvSpPr>
          <p:cNvPr id="12" name="Slide Number Placeholder 11">
            <a:extLst>
              <a:ext uri="{FF2B5EF4-FFF2-40B4-BE49-F238E27FC236}">
                <a16:creationId xmlns:a16="http://schemas.microsoft.com/office/drawing/2014/main" id="{491E8E0A-8148-3D46-B15C-6F7C335D466B}"/>
              </a:ext>
            </a:extLst>
          </p:cNvPr>
          <p:cNvSpPr>
            <a:spLocks noGrp="1"/>
          </p:cNvSpPr>
          <p:nvPr>
            <p:ph type="sldNum" sz="quarter" idx="10"/>
          </p:nvPr>
        </p:nvSpPr>
        <p:spPr/>
        <p:txBody>
          <a:bodyPr/>
          <a:lstStyle/>
          <a:p>
            <a:fld id="{BE67019E-6B59-9444-A8F8-0CFAB6B6981D}" type="slidenum">
              <a:rPr lang="en-US" smtClean="0"/>
              <a:pPr/>
              <a:t>52</a:t>
            </a:fld>
            <a:endParaRPr lang="en-US" dirty="0"/>
          </a:p>
        </p:txBody>
      </p:sp>
      <p:sp>
        <p:nvSpPr>
          <p:cNvPr id="6" name="Rounded Rectangle 5">
            <a:extLst>
              <a:ext uri="{FF2B5EF4-FFF2-40B4-BE49-F238E27FC236}">
                <a16:creationId xmlns:a16="http://schemas.microsoft.com/office/drawing/2014/main" id="{A1DC52E5-B438-E64E-99E2-17C1EEB97B13}"/>
              </a:ext>
            </a:extLst>
          </p:cNvPr>
          <p:cNvSpPr/>
          <p:nvPr/>
        </p:nvSpPr>
        <p:spPr>
          <a:xfrm>
            <a:off x="366963" y="3803791"/>
            <a:ext cx="8410072" cy="1260000"/>
          </a:xfrm>
          <a:prstGeom prst="roundRect">
            <a:avLst>
              <a:gd name="adj" fmla="val 7378"/>
            </a:avLst>
          </a:prstGeom>
          <a:solidFill>
            <a:srgbClr val="7030A0">
              <a:alpha val="15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spcBef>
                <a:spcPts val="0"/>
              </a:spcBef>
              <a:spcAft>
                <a:spcPts val="0"/>
              </a:spcAft>
            </a:pPr>
            <a:r>
              <a:rPr lang="en-US" sz="2350" dirty="0">
                <a:solidFill>
                  <a:schemeClr val="tx1"/>
                </a:solidFill>
                <a:latin typeface="Corbel" panose="020B0503020204020204" pitchFamily="34" charset="0"/>
              </a:rPr>
              <a:t>GenASM </a:t>
            </a:r>
            <a:r>
              <a:rPr lang="en-US" sz="2350" b="1" dirty="0">
                <a:solidFill>
                  <a:srgbClr val="7030A0"/>
                </a:solidFill>
                <a:latin typeface="Corbel" panose="020B0503020204020204" pitchFamily="34" charset="0"/>
              </a:rPr>
              <a:t>achieves </a:t>
            </a:r>
            <a:r>
              <a:rPr lang="en-US" sz="2350" b="1" dirty="0">
                <a:solidFill>
                  <a:srgbClr val="7030A0"/>
                </a:solidFill>
                <a:latin typeface="Calibri" panose="020F0502020204030204" pitchFamily="34" charset="0"/>
                <a:cs typeface="Calibri" panose="020F0502020204030204" pitchFamily="34" charset="0"/>
              </a:rPr>
              <a:t>111× and 158× </a:t>
            </a:r>
            <a:r>
              <a:rPr lang="en-US" sz="2350" b="1" dirty="0">
                <a:solidFill>
                  <a:srgbClr val="7030A0"/>
                </a:solidFill>
                <a:latin typeface="Corbel" panose="020B0503020204020204" pitchFamily="34" charset="0"/>
              </a:rPr>
              <a:t>speedup </a:t>
            </a:r>
            <a:r>
              <a:rPr lang="en-US" sz="2350" dirty="0">
                <a:solidFill>
                  <a:schemeClr val="tx1"/>
                </a:solidFill>
                <a:latin typeface="Corbel" panose="020B0503020204020204" pitchFamily="34" charset="0"/>
              </a:rPr>
              <a:t>over </a:t>
            </a:r>
          </a:p>
          <a:p>
            <a:pPr marL="15875" lvl="1" algn="ctr">
              <a:lnSpc>
                <a:spcPct val="110000"/>
              </a:lnSpc>
              <a:spcBef>
                <a:spcPts val="0"/>
              </a:spcBef>
              <a:spcAft>
                <a:spcPts val="0"/>
              </a:spcAft>
            </a:pPr>
            <a:r>
              <a:rPr lang="en-US" sz="2350" dirty="0">
                <a:solidFill>
                  <a:schemeClr val="tx1"/>
                </a:solidFill>
                <a:latin typeface="Calibri" panose="020F0502020204030204" pitchFamily="34" charset="0"/>
                <a:cs typeface="Calibri" panose="020F0502020204030204" pitchFamily="34" charset="0"/>
              </a:rPr>
              <a:t>12</a:t>
            </a:r>
            <a:r>
              <a:rPr lang="en-US" sz="2350" dirty="0">
                <a:solidFill>
                  <a:schemeClr val="tx1"/>
                </a:solidFill>
                <a:latin typeface="Corbel" panose="020B0503020204020204" pitchFamily="34" charset="0"/>
              </a:rPr>
              <a:t>-thread runs of BWA-MEM and Minimap</a:t>
            </a:r>
            <a:r>
              <a:rPr lang="en-US" sz="2350" dirty="0">
                <a:solidFill>
                  <a:schemeClr val="tx1"/>
                </a:solidFill>
                <a:latin typeface="Calibri" panose="020F0502020204030204" pitchFamily="34" charset="0"/>
                <a:cs typeface="Calibri" panose="020F0502020204030204" pitchFamily="34" charset="0"/>
              </a:rPr>
              <a:t>2</a:t>
            </a:r>
            <a:r>
              <a:rPr lang="en-US" sz="2350" dirty="0">
                <a:solidFill>
                  <a:schemeClr val="tx1"/>
                </a:solidFill>
                <a:latin typeface="Corbel" panose="020B0503020204020204" pitchFamily="34" charset="0"/>
              </a:rPr>
              <a:t>, </a:t>
            </a:r>
          </a:p>
          <a:p>
            <a:pPr marL="15875" lvl="1" algn="ctr">
              <a:lnSpc>
                <a:spcPct val="110000"/>
              </a:lnSpc>
              <a:spcBef>
                <a:spcPts val="0"/>
              </a:spcBef>
              <a:spcAft>
                <a:spcPts val="0"/>
              </a:spcAft>
            </a:pPr>
            <a:r>
              <a:rPr lang="en-US" sz="2350" dirty="0">
                <a:solidFill>
                  <a:schemeClr val="tx1"/>
                </a:solidFill>
                <a:latin typeface="Corbel" panose="020B0503020204020204" pitchFamily="34" charset="0"/>
              </a:rPr>
              <a:t>while </a:t>
            </a:r>
            <a:r>
              <a:rPr lang="en-US" sz="2350" b="1" dirty="0">
                <a:solidFill>
                  <a:srgbClr val="7030A0"/>
                </a:solidFill>
                <a:latin typeface="Corbel" panose="020B0503020204020204" pitchFamily="34" charset="0"/>
              </a:rPr>
              <a:t>reducing power consumption by </a:t>
            </a:r>
            <a:r>
              <a:rPr lang="en-US" sz="2350" b="1" dirty="0">
                <a:solidFill>
                  <a:srgbClr val="7030A0"/>
                </a:solidFill>
                <a:latin typeface="Calibri" panose="020F0502020204030204" pitchFamily="34" charset="0"/>
                <a:cs typeface="Calibri" panose="020F0502020204030204" pitchFamily="34" charset="0"/>
              </a:rPr>
              <a:t>33× and 31×</a:t>
            </a:r>
          </a:p>
        </p:txBody>
      </p:sp>
      <p:cxnSp>
        <p:nvCxnSpPr>
          <p:cNvPr id="7" name="Straight Arrow Connector 6">
            <a:extLst>
              <a:ext uri="{FF2B5EF4-FFF2-40B4-BE49-F238E27FC236}">
                <a16:creationId xmlns:a16="http://schemas.microsoft.com/office/drawing/2014/main" id="{396C383D-5393-8146-B3F8-2498387081B9}"/>
              </a:ext>
            </a:extLst>
          </p:cNvPr>
          <p:cNvCxnSpPr>
            <a:cxnSpLocks/>
          </p:cNvCxnSpPr>
          <p:nvPr/>
        </p:nvCxnSpPr>
        <p:spPr>
          <a:xfrm>
            <a:off x="7146939" y="2051222"/>
            <a:ext cx="0" cy="448422"/>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7BEF53F-905B-D74A-B5DA-825F0F73EDB6}"/>
              </a:ext>
            </a:extLst>
          </p:cNvPr>
          <p:cNvCxnSpPr>
            <a:cxnSpLocks/>
          </p:cNvCxnSpPr>
          <p:nvPr/>
        </p:nvCxnSpPr>
        <p:spPr>
          <a:xfrm>
            <a:off x="7802486" y="1865870"/>
            <a:ext cx="0" cy="475349"/>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B1A1555-D6CA-8B43-B12D-8704A6727E86}"/>
              </a:ext>
            </a:extLst>
          </p:cNvPr>
          <p:cNvSpPr/>
          <p:nvPr/>
        </p:nvSpPr>
        <p:spPr>
          <a:xfrm>
            <a:off x="6868735" y="1729010"/>
            <a:ext cx="702436"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111×</a:t>
            </a:r>
            <a:endParaRPr lang="en-US" sz="2000" dirty="0">
              <a:solidFill>
                <a:srgbClr val="C00000"/>
              </a:solidFill>
            </a:endParaRPr>
          </a:p>
        </p:txBody>
      </p:sp>
      <p:sp>
        <p:nvSpPr>
          <p:cNvPr id="13" name="Rectangle 12">
            <a:extLst>
              <a:ext uri="{FF2B5EF4-FFF2-40B4-BE49-F238E27FC236}">
                <a16:creationId xmlns:a16="http://schemas.microsoft.com/office/drawing/2014/main" id="{8B46A1A0-A251-024D-9874-E477B5A6524D}"/>
              </a:ext>
            </a:extLst>
          </p:cNvPr>
          <p:cNvSpPr/>
          <p:nvPr/>
        </p:nvSpPr>
        <p:spPr>
          <a:xfrm>
            <a:off x="7516375" y="1572686"/>
            <a:ext cx="702436"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158×</a:t>
            </a:r>
            <a:endParaRPr lang="en-US" sz="2000" dirty="0">
              <a:solidFill>
                <a:srgbClr val="C00000"/>
              </a:solidFill>
            </a:endParaRPr>
          </a:p>
        </p:txBody>
      </p:sp>
      <p:sp>
        <p:nvSpPr>
          <p:cNvPr id="14" name="Rounded Rectangle 13">
            <a:extLst>
              <a:ext uri="{FF2B5EF4-FFF2-40B4-BE49-F238E27FC236}">
                <a16:creationId xmlns:a16="http://schemas.microsoft.com/office/drawing/2014/main" id="{4055BDF3-E0DC-CA49-992C-78CF25492C70}"/>
              </a:ext>
            </a:extLst>
          </p:cNvPr>
          <p:cNvSpPr/>
          <p:nvPr/>
        </p:nvSpPr>
        <p:spPr>
          <a:xfrm>
            <a:off x="366963" y="5134110"/>
            <a:ext cx="8410072" cy="1263600"/>
          </a:xfrm>
          <a:prstGeom prst="roundRect">
            <a:avLst>
              <a:gd name="adj" fmla="val 7378"/>
            </a:avLst>
          </a:prstGeom>
          <a:solidFill>
            <a:srgbClr val="7030A0">
              <a:alpha val="15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pPr>
            <a:r>
              <a:rPr lang="en-US" sz="2350" dirty="0">
                <a:solidFill>
                  <a:schemeClr val="tx1"/>
                </a:solidFill>
                <a:latin typeface="Corbel" panose="020B0503020204020204" pitchFamily="34" charset="0"/>
              </a:rPr>
              <a:t>GenASM provides </a:t>
            </a:r>
            <a:r>
              <a:rPr lang="en-US" sz="2350" b="1" dirty="0">
                <a:solidFill>
                  <a:srgbClr val="7030A0"/>
                </a:solidFill>
                <a:latin typeface="Calibri" panose="020F0502020204030204" pitchFamily="34" charset="0"/>
              </a:rPr>
              <a:t>1.9× better throughput</a:t>
            </a:r>
            <a:r>
              <a:rPr lang="en-US" sz="2350" dirty="0">
                <a:solidFill>
                  <a:schemeClr val="tx1"/>
                </a:solidFill>
                <a:latin typeface="Calibri" panose="020F0502020204030204" pitchFamily="34" charset="0"/>
              </a:rPr>
              <a:t> and </a:t>
            </a:r>
          </a:p>
          <a:p>
            <a:pPr marL="15875" lvl="1" algn="ctr">
              <a:lnSpc>
                <a:spcPct val="110000"/>
              </a:lnSpc>
            </a:pPr>
            <a:r>
              <a:rPr lang="en-US" sz="2350" dirty="0">
                <a:solidFill>
                  <a:schemeClr val="tx1"/>
                </a:solidFill>
                <a:latin typeface="Calibri" panose="020F0502020204030204" pitchFamily="34" charset="0"/>
              </a:rPr>
              <a:t>uses</a:t>
            </a:r>
            <a:r>
              <a:rPr lang="en-US" sz="2350" b="1" dirty="0">
                <a:solidFill>
                  <a:schemeClr val="tx1"/>
                </a:solidFill>
                <a:latin typeface="Calibri" panose="020F0502020204030204" pitchFamily="34" charset="0"/>
              </a:rPr>
              <a:t> </a:t>
            </a:r>
            <a:r>
              <a:rPr lang="en-US" sz="2350" b="1" dirty="0">
                <a:solidFill>
                  <a:srgbClr val="7030A0"/>
                </a:solidFill>
                <a:latin typeface="Calibri" panose="020F0502020204030204" pitchFamily="34" charset="0"/>
              </a:rPr>
              <a:t>63% less logic area</a:t>
            </a:r>
            <a:r>
              <a:rPr lang="en-US" sz="2350" b="1" dirty="0">
                <a:solidFill>
                  <a:srgbClr val="7030A0"/>
                </a:solidFill>
                <a:latin typeface="Corbel" panose="020B0503020204020204" pitchFamily="34" charset="0"/>
              </a:rPr>
              <a:t> </a:t>
            </a:r>
            <a:r>
              <a:rPr lang="en-US" sz="2350" dirty="0">
                <a:solidFill>
                  <a:schemeClr val="tx1"/>
                </a:solidFill>
                <a:latin typeface="Corbel" panose="020B0503020204020204" pitchFamily="34" charset="0"/>
              </a:rPr>
              <a:t>and </a:t>
            </a:r>
            <a:r>
              <a:rPr lang="en-US" sz="2350" b="1" dirty="0">
                <a:solidFill>
                  <a:srgbClr val="7030A0"/>
                </a:solidFill>
                <a:latin typeface="Calibri" panose="020F0502020204030204" pitchFamily="34" charset="0"/>
              </a:rPr>
              <a:t>82% less logic power</a:t>
            </a:r>
            <a:r>
              <a:rPr lang="en-US" sz="2350" dirty="0">
                <a:solidFill>
                  <a:schemeClr val="tx1"/>
                </a:solidFill>
                <a:latin typeface="Calibri" panose="020F0502020204030204" pitchFamily="34" charset="0"/>
              </a:rPr>
              <a:t>, </a:t>
            </a:r>
          </a:p>
          <a:p>
            <a:pPr marL="15875" lvl="1" algn="ctr">
              <a:lnSpc>
                <a:spcPct val="110000"/>
              </a:lnSpc>
            </a:pPr>
            <a:r>
              <a:rPr lang="en-US" sz="2350" dirty="0">
                <a:solidFill>
                  <a:schemeClr val="tx1"/>
                </a:solidFill>
                <a:latin typeface="Corbel" panose="020B0503020204020204" pitchFamily="34" charset="0"/>
              </a:rPr>
              <a:t>compared to </a:t>
            </a:r>
            <a:r>
              <a:rPr lang="en-US" sz="2350" dirty="0" err="1">
                <a:solidFill>
                  <a:schemeClr val="tx1"/>
                </a:solidFill>
                <a:latin typeface="Corbel" panose="020B0503020204020204" pitchFamily="34" charset="0"/>
              </a:rPr>
              <a:t>SillaX</a:t>
            </a:r>
            <a:r>
              <a:rPr lang="en-US" sz="2350" dirty="0">
                <a:solidFill>
                  <a:schemeClr val="tx1"/>
                </a:solidFill>
                <a:latin typeface="Corbel" panose="020B0503020204020204" pitchFamily="34" charset="0"/>
              </a:rPr>
              <a:t> of </a:t>
            </a:r>
            <a:r>
              <a:rPr lang="en-US" sz="2350" dirty="0" err="1">
                <a:solidFill>
                  <a:schemeClr val="tx1"/>
                </a:solidFill>
                <a:latin typeface="Corbel" panose="020B0503020204020204" pitchFamily="34" charset="0"/>
              </a:rPr>
              <a:t>GenAx</a:t>
            </a:r>
            <a:endParaRPr lang="en-US" sz="2350" b="1" dirty="0">
              <a:solidFill>
                <a:schemeClr val="tx1"/>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022A682C-A102-E140-ADAE-2D60FDFA0E77}"/>
              </a:ext>
            </a:extLst>
          </p:cNvPr>
          <p:cNvSpPr/>
          <p:nvPr/>
        </p:nvSpPr>
        <p:spPr>
          <a:xfrm>
            <a:off x="366963" y="5134110"/>
            <a:ext cx="579005"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HW</a:t>
            </a:r>
            <a:endParaRPr lang="en-US" sz="2000" dirty="0">
              <a:solidFill>
                <a:srgbClr val="C00000"/>
              </a:solidFill>
            </a:endParaRPr>
          </a:p>
        </p:txBody>
      </p:sp>
      <p:sp>
        <p:nvSpPr>
          <p:cNvPr id="16" name="Rectangle 15">
            <a:extLst>
              <a:ext uri="{FF2B5EF4-FFF2-40B4-BE49-F238E27FC236}">
                <a16:creationId xmlns:a16="http://schemas.microsoft.com/office/drawing/2014/main" id="{9EBA66A9-88E1-174A-9648-199D0B1768EF}"/>
              </a:ext>
            </a:extLst>
          </p:cNvPr>
          <p:cNvSpPr/>
          <p:nvPr/>
        </p:nvSpPr>
        <p:spPr>
          <a:xfrm>
            <a:off x="366963" y="3798744"/>
            <a:ext cx="537070" cy="400110"/>
          </a:xfrm>
          <a:prstGeom prst="rect">
            <a:avLst/>
          </a:prstGeom>
        </p:spPr>
        <p:txBody>
          <a:bodyPr wrap="none">
            <a:spAutoFit/>
          </a:bodyPr>
          <a:lstStyle/>
          <a:p>
            <a:r>
              <a:rPr lang="en-US" sz="2000" b="1" dirty="0">
                <a:solidFill>
                  <a:srgbClr val="0070C0"/>
                </a:solidFill>
                <a:latin typeface="Calibri" panose="020F0502020204030204" pitchFamily="34" charset="0"/>
                <a:cs typeface="Calibri" panose="020F0502020204030204" pitchFamily="34" charset="0"/>
              </a:rPr>
              <a:t>SW</a:t>
            </a:r>
            <a:endParaRPr lang="en-US" sz="2000" dirty="0">
              <a:solidFill>
                <a:srgbClr val="0070C0"/>
              </a:solidFill>
            </a:endParaRPr>
          </a:p>
        </p:txBody>
      </p:sp>
    </p:spTree>
    <p:custDataLst>
      <p:tags r:id="rId1"/>
    </p:custDataLst>
    <p:extLst>
      <p:ext uri="{BB962C8B-B14F-4D97-AF65-F5344CB8AC3E}">
        <p14:creationId xmlns:p14="http://schemas.microsoft.com/office/powerpoint/2010/main" val="13774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3" grpId="0"/>
      <p:bldP spid="14" grpId="0" animBg="1"/>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541-5CF7-F74E-80A4-C5A73C0D7960}"/>
              </a:ext>
            </a:extLst>
          </p:cNvPr>
          <p:cNvSpPr>
            <a:spLocks noGrp="1"/>
          </p:cNvSpPr>
          <p:nvPr>
            <p:ph type="title"/>
          </p:nvPr>
        </p:nvSpPr>
        <p:spPr/>
        <p:txBody>
          <a:bodyPr>
            <a:normAutofit fontScale="90000"/>
          </a:bodyPr>
          <a:lstStyle/>
          <a:p>
            <a:r>
              <a:rPr lang="en-US" dirty="0"/>
              <a:t>Key Results – Use Case </a:t>
            </a:r>
            <a:r>
              <a:rPr lang="en-US" dirty="0">
                <a:latin typeface="Calibri" panose="020F0502020204030204" pitchFamily="34" charset="0"/>
              </a:rPr>
              <a:t>2</a:t>
            </a:r>
            <a:endParaRPr lang="en-US" dirty="0"/>
          </a:p>
        </p:txBody>
      </p:sp>
      <p:sp>
        <p:nvSpPr>
          <p:cNvPr id="5" name="Slide Number Placeholder 4">
            <a:extLst>
              <a:ext uri="{FF2B5EF4-FFF2-40B4-BE49-F238E27FC236}">
                <a16:creationId xmlns:a16="http://schemas.microsoft.com/office/drawing/2014/main" id="{5180F809-EA39-7F4B-A7C7-BB57D336D1D6}"/>
              </a:ext>
            </a:extLst>
          </p:cNvPr>
          <p:cNvSpPr>
            <a:spLocks noGrp="1"/>
          </p:cNvSpPr>
          <p:nvPr>
            <p:ph type="sldNum" sz="quarter" idx="10"/>
          </p:nvPr>
        </p:nvSpPr>
        <p:spPr/>
        <p:txBody>
          <a:bodyPr/>
          <a:lstStyle/>
          <a:p>
            <a:fld id="{BE67019E-6B59-9444-A8F8-0CFAB6B6981D}" type="slidenum">
              <a:rPr lang="en-US" smtClean="0"/>
              <a:pPr/>
              <a:t>53</a:t>
            </a:fld>
            <a:endParaRPr lang="en-US" dirty="0"/>
          </a:p>
        </p:txBody>
      </p:sp>
      <p:sp>
        <p:nvSpPr>
          <p:cNvPr id="9" name="Content Placeholder 2">
            <a:extLst>
              <a:ext uri="{FF2B5EF4-FFF2-40B4-BE49-F238E27FC236}">
                <a16:creationId xmlns:a16="http://schemas.microsoft.com/office/drawing/2014/main" id="{DC87ED84-73FC-5F4E-969A-F4CFD8B0BC0F}"/>
              </a:ext>
            </a:extLst>
          </p:cNvPr>
          <p:cNvSpPr>
            <a:spLocks noGrp="1"/>
          </p:cNvSpPr>
          <p:nvPr>
            <p:ph idx="1"/>
          </p:nvPr>
        </p:nvSpPr>
        <p:spPr>
          <a:xfrm>
            <a:off x="366963" y="1221283"/>
            <a:ext cx="8410073" cy="5275384"/>
          </a:xfrm>
        </p:spPr>
        <p:txBody>
          <a:bodyPr>
            <a:noAutofit/>
          </a:bodyPr>
          <a:lstStyle/>
          <a:p>
            <a:pPr marL="500063" indent="-360363">
              <a:lnSpc>
                <a:spcPct val="120000"/>
              </a:lnSpc>
              <a:spcAft>
                <a:spcPts val="0"/>
              </a:spcAft>
              <a:buClr>
                <a:schemeClr val="bg1">
                  <a:lumMod val="65000"/>
                </a:schemeClr>
              </a:buClr>
              <a:buFont typeface="Wingdings" pitchFamily="2" charset="2"/>
              <a:buAutoNum type="arabicParenBoth"/>
            </a:pPr>
            <a:r>
              <a:rPr lang="en-US" sz="2400" b="1" dirty="0">
                <a:solidFill>
                  <a:schemeClr val="bg1">
                    <a:lumMod val="65000"/>
                  </a:schemeClr>
                </a:solidFill>
              </a:rPr>
              <a:t>Read Alignment Step of Read Mapping</a:t>
            </a:r>
          </a:p>
          <a:p>
            <a:pPr lvl="1" indent="-217488">
              <a:lnSpc>
                <a:spcPct val="120000"/>
              </a:lnSpc>
              <a:spcBef>
                <a:spcPts val="0"/>
              </a:spcBef>
              <a:spcAft>
                <a:spcPts val="0"/>
              </a:spcAft>
              <a:buClr>
                <a:schemeClr val="bg1">
                  <a:lumMod val="65000"/>
                </a:schemeClr>
              </a:buClr>
            </a:pPr>
            <a:r>
              <a:rPr lang="en-US" sz="2400" dirty="0">
                <a:solidFill>
                  <a:schemeClr val="bg1">
                    <a:lumMod val="65000"/>
                  </a:schemeClr>
                </a:solidFill>
              </a:rPr>
              <a:t>Find the optimal alignment of how reads map to candidate reference regions</a:t>
            </a:r>
          </a:p>
          <a:p>
            <a:pPr marL="500063" indent="-360363">
              <a:lnSpc>
                <a:spcPct val="120000"/>
              </a:lnSpc>
              <a:spcBef>
                <a:spcPts val="4800"/>
              </a:spcBef>
              <a:spcAft>
                <a:spcPts val="0"/>
              </a:spcAft>
              <a:buClr>
                <a:srgbClr val="00B050"/>
              </a:buClr>
              <a:buFont typeface="Wingdings" pitchFamily="2" charset="2"/>
              <a:buAutoNum type="arabicParenBoth"/>
            </a:pPr>
            <a:r>
              <a:rPr lang="en-US" sz="2400" b="1" dirty="0">
                <a:solidFill>
                  <a:srgbClr val="00B050"/>
                </a:solidFill>
              </a:rPr>
              <a:t>Pre-Alignment Filtering for Short Reads</a:t>
            </a:r>
          </a:p>
          <a:p>
            <a:pPr lvl="1" indent="-217488">
              <a:lnSpc>
                <a:spcPct val="120000"/>
              </a:lnSpc>
              <a:spcBef>
                <a:spcPts val="0"/>
              </a:spcBef>
              <a:spcAft>
                <a:spcPts val="0"/>
              </a:spcAft>
              <a:buClr>
                <a:srgbClr val="00B050"/>
              </a:buClr>
            </a:pPr>
            <a:r>
              <a:rPr lang="en-US" sz="2400" dirty="0">
                <a:solidFill>
                  <a:schemeClr val="tx1"/>
                </a:solidFill>
              </a:rPr>
              <a:t>Quickly identify and </a:t>
            </a:r>
            <a:r>
              <a:rPr lang="en-US" sz="2400" dirty="0">
                <a:solidFill>
                  <a:srgbClr val="00B050"/>
                </a:solidFill>
              </a:rPr>
              <a:t>filter out the unlikely</a:t>
            </a:r>
            <a:r>
              <a:rPr lang="en-US" sz="2400" dirty="0">
                <a:solidFill>
                  <a:schemeClr val="tx1"/>
                </a:solidFill>
              </a:rPr>
              <a:t> candidate reference regions for each read</a:t>
            </a:r>
            <a:endParaRPr lang="en-US" sz="2400" b="1" dirty="0">
              <a:solidFill>
                <a:schemeClr val="tx1"/>
              </a:solidFill>
            </a:endParaRPr>
          </a:p>
          <a:p>
            <a:pPr marL="500063" indent="-360363">
              <a:lnSpc>
                <a:spcPct val="120000"/>
              </a:lnSpc>
              <a:spcBef>
                <a:spcPts val="4800"/>
              </a:spcBef>
              <a:spcAft>
                <a:spcPts val="0"/>
              </a:spcAft>
              <a:buClr>
                <a:schemeClr val="bg1">
                  <a:lumMod val="65000"/>
                </a:schemeClr>
              </a:buClr>
              <a:buAutoNum type="arabicParenBoth"/>
            </a:pPr>
            <a:r>
              <a:rPr lang="en-US" sz="2400" b="1" dirty="0">
                <a:solidFill>
                  <a:schemeClr val="bg1">
                    <a:lumMod val="65000"/>
                  </a:schemeClr>
                </a:solidFill>
              </a:rPr>
              <a:t>Edit Distance Calculation</a:t>
            </a:r>
          </a:p>
          <a:p>
            <a:pPr lvl="1" indent="-217488">
              <a:lnSpc>
                <a:spcPct val="120000"/>
              </a:lnSpc>
              <a:spcBef>
                <a:spcPts val="0"/>
              </a:spcBef>
              <a:spcAft>
                <a:spcPts val="0"/>
              </a:spcAft>
              <a:buClr>
                <a:schemeClr val="bg1">
                  <a:lumMod val="65000"/>
                </a:schemeClr>
              </a:buClr>
            </a:pPr>
            <a:r>
              <a:rPr lang="en-US" sz="2400" dirty="0">
                <a:solidFill>
                  <a:schemeClr val="bg1">
                    <a:lumMod val="65000"/>
                  </a:schemeClr>
                </a:solidFill>
              </a:rPr>
              <a:t>Measure the similarity or distance between two sequences</a:t>
            </a:r>
          </a:p>
        </p:txBody>
      </p:sp>
      <p:sp>
        <p:nvSpPr>
          <p:cNvPr id="12" name="Rounded Rectangle 11">
            <a:extLst>
              <a:ext uri="{FF2B5EF4-FFF2-40B4-BE49-F238E27FC236}">
                <a16:creationId xmlns:a16="http://schemas.microsoft.com/office/drawing/2014/main" id="{B104FA84-4891-C24F-B768-EBDD84C118E6}"/>
              </a:ext>
            </a:extLst>
          </p:cNvPr>
          <p:cNvSpPr/>
          <p:nvPr/>
        </p:nvSpPr>
        <p:spPr>
          <a:xfrm>
            <a:off x="366963" y="3156194"/>
            <a:ext cx="8410072" cy="1440067"/>
          </a:xfrm>
          <a:prstGeom prst="roundRect">
            <a:avLst>
              <a:gd name="adj" fmla="val 7378"/>
            </a:avLst>
          </a:prstGeom>
          <a:solidFill>
            <a:srgbClr val="098B43">
              <a:alpha val="15000"/>
            </a:srgbClr>
          </a:solidFill>
          <a:ln w="28575">
            <a:solidFill>
              <a:srgbClr val="098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spcBef>
                <a:spcPts val="0"/>
              </a:spcBef>
              <a:spcAft>
                <a:spcPts val="0"/>
              </a:spcAft>
            </a:pPr>
            <a:endParaRPr lang="en-US" sz="2800" b="1" dirty="0">
              <a:solidFill>
                <a:srgbClr val="7030A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231544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fontScale="90000"/>
          </a:bodyPr>
          <a:lstStyle/>
          <a:p>
            <a:r>
              <a:rPr lang="en-US" dirty="0"/>
              <a:t>Key Results – Use Case </a:t>
            </a:r>
            <a:r>
              <a:rPr lang="en-US" dirty="0">
                <a:latin typeface="Calibri" panose="020F0502020204030204" pitchFamily="34" charset="0"/>
              </a:rPr>
              <a:t>2</a:t>
            </a:r>
            <a:endParaRPr lang="en-US" dirty="0"/>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101792"/>
            <a:ext cx="8410073" cy="5275384"/>
          </a:xfrm>
        </p:spPr>
        <p:txBody>
          <a:bodyPr>
            <a:noAutofit/>
          </a:bodyPr>
          <a:lstStyle/>
          <a:p>
            <a:pPr marL="312738" indent="-296863">
              <a:lnSpc>
                <a:spcPct val="120000"/>
              </a:lnSpc>
              <a:spcBef>
                <a:spcPts val="0"/>
              </a:spcBef>
              <a:spcAft>
                <a:spcPts val="600"/>
              </a:spcAft>
            </a:pPr>
            <a:r>
              <a:rPr lang="en-US" sz="2200" dirty="0">
                <a:solidFill>
                  <a:schemeClr val="tx1"/>
                </a:solidFill>
              </a:rPr>
              <a:t>Compared to </a:t>
            </a:r>
            <a:r>
              <a:rPr lang="en-US" sz="2200" dirty="0">
                <a:solidFill>
                  <a:srgbClr val="00B050"/>
                </a:solidFill>
              </a:rPr>
              <a:t>Shouji</a:t>
            </a:r>
            <a:r>
              <a:rPr lang="en-US" sz="2200" dirty="0">
                <a:solidFill>
                  <a:schemeClr val="tx1"/>
                </a:solidFill>
              </a:rPr>
              <a:t>:</a:t>
            </a:r>
          </a:p>
          <a:p>
            <a:pPr marL="625475" lvl="1">
              <a:lnSpc>
                <a:spcPct val="120000"/>
              </a:lnSpc>
              <a:spcBef>
                <a:spcPts val="0"/>
              </a:spcBef>
              <a:spcAft>
                <a:spcPts val="600"/>
              </a:spcAft>
            </a:pPr>
            <a:r>
              <a:rPr lang="en-US" sz="2200" b="1" dirty="0">
                <a:solidFill>
                  <a:srgbClr val="00B050"/>
                </a:solidFill>
                <a:latin typeface="Calibri" panose="020F0502020204030204" pitchFamily="34" charset="0"/>
              </a:rPr>
              <a:t>3.7× </a:t>
            </a:r>
            <a:r>
              <a:rPr lang="en-US" sz="2200" dirty="0">
                <a:solidFill>
                  <a:schemeClr val="tx1"/>
                </a:solidFill>
                <a:latin typeface="Calibri" panose="020F0502020204030204" pitchFamily="34" charset="0"/>
              </a:rPr>
              <a:t>speedup</a:t>
            </a:r>
          </a:p>
          <a:p>
            <a:pPr marL="625475" lvl="1">
              <a:lnSpc>
                <a:spcPct val="120000"/>
              </a:lnSpc>
              <a:spcBef>
                <a:spcPts val="0"/>
              </a:spcBef>
              <a:spcAft>
                <a:spcPts val="600"/>
              </a:spcAft>
            </a:pPr>
            <a:r>
              <a:rPr lang="en-US" sz="2200" b="1" dirty="0">
                <a:solidFill>
                  <a:srgbClr val="00B050"/>
                </a:solidFill>
                <a:latin typeface="Calibri" panose="020F0502020204030204" pitchFamily="34" charset="0"/>
              </a:rPr>
              <a:t>1.7× </a:t>
            </a:r>
            <a:r>
              <a:rPr lang="en-US" sz="2200" dirty="0">
                <a:solidFill>
                  <a:schemeClr val="tx1"/>
                </a:solidFill>
                <a:latin typeface="Calibri" panose="020F0502020204030204" pitchFamily="34" charset="0"/>
              </a:rPr>
              <a:t>less power consumption</a:t>
            </a:r>
          </a:p>
          <a:p>
            <a:pPr marL="625475" lvl="1">
              <a:lnSpc>
                <a:spcPct val="120000"/>
              </a:lnSpc>
              <a:spcBef>
                <a:spcPts val="0"/>
              </a:spcBef>
              <a:spcAft>
                <a:spcPts val="600"/>
              </a:spcAft>
            </a:pPr>
            <a:r>
              <a:rPr lang="en-US" sz="2200" b="1" dirty="0">
                <a:solidFill>
                  <a:srgbClr val="00B050"/>
                </a:solidFill>
              </a:rPr>
              <a:t>False accept rate of </a:t>
            </a:r>
            <a:r>
              <a:rPr lang="en-US" sz="2200" b="1" dirty="0">
                <a:solidFill>
                  <a:srgbClr val="00B050"/>
                </a:solidFill>
                <a:latin typeface="Calibri" panose="020F0502020204030204" pitchFamily="34" charset="0"/>
              </a:rPr>
              <a:t>0.02% </a:t>
            </a:r>
            <a:r>
              <a:rPr lang="en-US" sz="2200" dirty="0">
                <a:solidFill>
                  <a:schemeClr val="tx1"/>
                </a:solidFill>
                <a:latin typeface="Calibri" panose="020F0502020204030204" pitchFamily="34" charset="0"/>
              </a:rPr>
              <a:t>for GenASM vs. 4% for Shouji</a:t>
            </a:r>
          </a:p>
          <a:p>
            <a:pPr marL="625475" lvl="1">
              <a:lnSpc>
                <a:spcPct val="120000"/>
              </a:lnSpc>
              <a:spcBef>
                <a:spcPts val="0"/>
              </a:spcBef>
              <a:spcAft>
                <a:spcPts val="600"/>
              </a:spcAft>
            </a:pPr>
            <a:r>
              <a:rPr lang="en-US" sz="2200" b="1" dirty="0">
                <a:solidFill>
                  <a:srgbClr val="00B050"/>
                </a:solidFill>
              </a:rPr>
              <a:t>False reject rate of </a:t>
            </a:r>
            <a:r>
              <a:rPr lang="en-US" sz="2200" b="1" dirty="0">
                <a:solidFill>
                  <a:srgbClr val="00B050"/>
                </a:solidFill>
                <a:latin typeface="Calibri" panose="020F0502020204030204" pitchFamily="34" charset="0"/>
              </a:rPr>
              <a:t>0</a:t>
            </a:r>
            <a:r>
              <a:rPr lang="en-US" sz="2200" b="1" dirty="0">
                <a:solidFill>
                  <a:srgbClr val="00B050"/>
                </a:solidFill>
              </a:rPr>
              <a:t>% </a:t>
            </a:r>
            <a:r>
              <a:rPr lang="en-US" sz="2200" dirty="0">
                <a:solidFill>
                  <a:schemeClr val="tx1"/>
                </a:solidFill>
                <a:latin typeface="Calibri" panose="020F0502020204030204" pitchFamily="34" charset="0"/>
              </a:rPr>
              <a:t>for both GenASM and Shouji</a:t>
            </a:r>
            <a:endParaRPr lang="en-US" sz="2200" b="1" dirty="0">
              <a:solidFill>
                <a:srgbClr val="00B050"/>
              </a:solidFill>
            </a:endParaRPr>
          </a:p>
          <a:p>
            <a:pPr marL="177800" indent="0">
              <a:lnSpc>
                <a:spcPct val="110000"/>
              </a:lnSpc>
              <a:spcBef>
                <a:spcPts val="0"/>
              </a:spcBef>
              <a:spcAft>
                <a:spcPts val="0"/>
              </a:spcAft>
              <a:buNone/>
            </a:pPr>
            <a:endParaRPr lang="en-US" sz="2200" dirty="0"/>
          </a:p>
        </p:txBody>
      </p:sp>
      <p:sp>
        <p:nvSpPr>
          <p:cNvPr id="8" name="Slide Number Placeholder 7">
            <a:extLst>
              <a:ext uri="{FF2B5EF4-FFF2-40B4-BE49-F238E27FC236}">
                <a16:creationId xmlns:a16="http://schemas.microsoft.com/office/drawing/2014/main" id="{4598AF6C-2548-9C45-A22B-C27AD0E24FE0}"/>
              </a:ext>
            </a:extLst>
          </p:cNvPr>
          <p:cNvSpPr>
            <a:spLocks noGrp="1"/>
          </p:cNvSpPr>
          <p:nvPr>
            <p:ph type="sldNum" sz="quarter" idx="10"/>
          </p:nvPr>
        </p:nvSpPr>
        <p:spPr/>
        <p:txBody>
          <a:bodyPr/>
          <a:lstStyle/>
          <a:p>
            <a:fld id="{BE67019E-6B59-9444-A8F8-0CFAB6B6981D}" type="slidenum">
              <a:rPr lang="en-US" smtClean="0"/>
              <a:pPr/>
              <a:t>54</a:t>
            </a:fld>
            <a:endParaRPr lang="en-US" dirty="0"/>
          </a:p>
        </p:txBody>
      </p:sp>
      <p:sp>
        <p:nvSpPr>
          <p:cNvPr id="5" name="Rounded Rectangle 4">
            <a:extLst>
              <a:ext uri="{FF2B5EF4-FFF2-40B4-BE49-F238E27FC236}">
                <a16:creationId xmlns:a16="http://schemas.microsoft.com/office/drawing/2014/main" id="{F45CFE04-D755-6244-8EA3-3EFD117CD737}"/>
              </a:ext>
            </a:extLst>
          </p:cNvPr>
          <p:cNvSpPr/>
          <p:nvPr/>
        </p:nvSpPr>
        <p:spPr>
          <a:xfrm>
            <a:off x="366963" y="3900232"/>
            <a:ext cx="8410073" cy="2195768"/>
          </a:xfrm>
          <a:prstGeom prst="roundRect">
            <a:avLst>
              <a:gd name="adj" fmla="val 7378"/>
            </a:avLst>
          </a:prstGeom>
          <a:solidFill>
            <a:srgbClr val="098B43">
              <a:alpha val="14902"/>
            </a:srgbClr>
          </a:solidFill>
          <a:ln w="28575">
            <a:solidFill>
              <a:srgbClr val="098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spcBef>
                <a:spcPts val="0"/>
              </a:spcBef>
              <a:spcAft>
                <a:spcPts val="0"/>
              </a:spcAft>
            </a:pPr>
            <a:r>
              <a:rPr lang="en-US" sz="2800" dirty="0">
                <a:solidFill>
                  <a:schemeClr val="tx1"/>
                </a:solidFill>
                <a:latin typeface="Corbel" panose="020B0503020204020204" pitchFamily="34" charset="0"/>
              </a:rPr>
              <a:t>GenASM is </a:t>
            </a:r>
            <a:r>
              <a:rPr lang="en-US" sz="2800" b="1" dirty="0">
                <a:solidFill>
                  <a:srgbClr val="00B050"/>
                </a:solidFill>
              </a:rPr>
              <a:t>more efficient in terms of </a:t>
            </a:r>
          </a:p>
          <a:p>
            <a:pPr marL="15875" lvl="1" algn="ctr">
              <a:lnSpc>
                <a:spcPct val="110000"/>
              </a:lnSpc>
              <a:spcBef>
                <a:spcPts val="0"/>
              </a:spcBef>
              <a:spcAft>
                <a:spcPts val="0"/>
              </a:spcAft>
            </a:pPr>
            <a:r>
              <a:rPr lang="en-US" sz="2800" b="1" dirty="0">
                <a:solidFill>
                  <a:srgbClr val="00B050"/>
                </a:solidFill>
              </a:rPr>
              <a:t>both speed and power consumption</a:t>
            </a:r>
            <a:r>
              <a:rPr lang="en-US" sz="2800" dirty="0">
                <a:solidFill>
                  <a:schemeClr val="tx1"/>
                </a:solidFill>
              </a:rPr>
              <a:t>, </a:t>
            </a:r>
          </a:p>
          <a:p>
            <a:pPr marL="15875" lvl="1" algn="ctr">
              <a:lnSpc>
                <a:spcPct val="110000"/>
              </a:lnSpc>
              <a:spcBef>
                <a:spcPts val="0"/>
              </a:spcBef>
              <a:spcAft>
                <a:spcPts val="0"/>
              </a:spcAft>
            </a:pPr>
            <a:r>
              <a:rPr lang="en-US" sz="2800" dirty="0">
                <a:solidFill>
                  <a:schemeClr val="tx1"/>
                </a:solidFill>
                <a:latin typeface="Corbel" panose="020B0503020204020204" pitchFamily="34" charset="0"/>
              </a:rPr>
              <a:t>while </a:t>
            </a:r>
            <a:r>
              <a:rPr lang="en-US" sz="2800" b="1" dirty="0">
                <a:solidFill>
                  <a:srgbClr val="00B050"/>
                </a:solidFill>
                <a:latin typeface="Corbel" panose="020B0503020204020204" pitchFamily="34" charset="0"/>
              </a:rPr>
              <a:t>significantly improving the accuracy </a:t>
            </a:r>
          </a:p>
          <a:p>
            <a:pPr marL="15875" lvl="1" algn="ctr">
              <a:lnSpc>
                <a:spcPct val="110000"/>
              </a:lnSpc>
              <a:spcBef>
                <a:spcPts val="0"/>
              </a:spcBef>
              <a:spcAft>
                <a:spcPts val="0"/>
              </a:spcAft>
            </a:pPr>
            <a:r>
              <a:rPr lang="en-US" sz="2800" dirty="0">
                <a:solidFill>
                  <a:schemeClr val="tx1"/>
                </a:solidFill>
                <a:latin typeface="Corbel" panose="020B0503020204020204" pitchFamily="34" charset="0"/>
              </a:rPr>
              <a:t>of pre-alignment filtering</a:t>
            </a:r>
          </a:p>
        </p:txBody>
      </p:sp>
      <p:sp>
        <p:nvSpPr>
          <p:cNvPr id="9" name="Rectangle 8">
            <a:extLst>
              <a:ext uri="{FF2B5EF4-FFF2-40B4-BE49-F238E27FC236}">
                <a16:creationId xmlns:a16="http://schemas.microsoft.com/office/drawing/2014/main" id="{E0BC0EEA-0BC7-8A40-A9DF-9B721B6A1677}"/>
              </a:ext>
            </a:extLst>
          </p:cNvPr>
          <p:cNvSpPr/>
          <p:nvPr/>
        </p:nvSpPr>
        <p:spPr>
          <a:xfrm>
            <a:off x="366963" y="3917167"/>
            <a:ext cx="579005"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HW</a:t>
            </a:r>
            <a:endParaRPr lang="en-US" sz="2000" dirty="0">
              <a:solidFill>
                <a:srgbClr val="C00000"/>
              </a:solidFill>
            </a:endParaRPr>
          </a:p>
        </p:txBody>
      </p:sp>
    </p:spTree>
    <p:custDataLst>
      <p:tags r:id="rId1"/>
    </p:custDataLst>
    <p:extLst>
      <p:ext uri="{BB962C8B-B14F-4D97-AF65-F5344CB8AC3E}">
        <p14:creationId xmlns:p14="http://schemas.microsoft.com/office/powerpoint/2010/main" val="9413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541-5CF7-F74E-80A4-C5A73C0D7960}"/>
              </a:ext>
            </a:extLst>
          </p:cNvPr>
          <p:cNvSpPr>
            <a:spLocks noGrp="1"/>
          </p:cNvSpPr>
          <p:nvPr>
            <p:ph type="title"/>
          </p:nvPr>
        </p:nvSpPr>
        <p:spPr/>
        <p:txBody>
          <a:bodyPr>
            <a:normAutofit fontScale="90000"/>
          </a:bodyPr>
          <a:lstStyle/>
          <a:p>
            <a:r>
              <a:rPr lang="en-US" dirty="0"/>
              <a:t>Key Results – Use Case </a:t>
            </a:r>
            <a:r>
              <a:rPr lang="en-US" dirty="0">
                <a:latin typeface="Calibri" panose="020F0502020204030204" pitchFamily="34" charset="0"/>
              </a:rPr>
              <a:t>3</a:t>
            </a:r>
            <a:endParaRPr lang="en-US" dirty="0"/>
          </a:p>
        </p:txBody>
      </p:sp>
      <p:sp>
        <p:nvSpPr>
          <p:cNvPr id="5" name="Slide Number Placeholder 4">
            <a:extLst>
              <a:ext uri="{FF2B5EF4-FFF2-40B4-BE49-F238E27FC236}">
                <a16:creationId xmlns:a16="http://schemas.microsoft.com/office/drawing/2014/main" id="{5180F809-EA39-7F4B-A7C7-BB57D336D1D6}"/>
              </a:ext>
            </a:extLst>
          </p:cNvPr>
          <p:cNvSpPr>
            <a:spLocks noGrp="1"/>
          </p:cNvSpPr>
          <p:nvPr>
            <p:ph type="sldNum" sz="quarter" idx="10"/>
          </p:nvPr>
        </p:nvSpPr>
        <p:spPr/>
        <p:txBody>
          <a:bodyPr/>
          <a:lstStyle/>
          <a:p>
            <a:fld id="{BE67019E-6B59-9444-A8F8-0CFAB6B6981D}" type="slidenum">
              <a:rPr lang="en-US" smtClean="0"/>
              <a:pPr/>
              <a:t>55</a:t>
            </a:fld>
            <a:endParaRPr lang="en-US" dirty="0"/>
          </a:p>
        </p:txBody>
      </p:sp>
      <p:sp>
        <p:nvSpPr>
          <p:cNvPr id="9" name="Content Placeholder 2">
            <a:extLst>
              <a:ext uri="{FF2B5EF4-FFF2-40B4-BE49-F238E27FC236}">
                <a16:creationId xmlns:a16="http://schemas.microsoft.com/office/drawing/2014/main" id="{DC87ED84-73FC-5F4E-969A-F4CFD8B0BC0F}"/>
              </a:ext>
            </a:extLst>
          </p:cNvPr>
          <p:cNvSpPr>
            <a:spLocks noGrp="1"/>
          </p:cNvSpPr>
          <p:nvPr>
            <p:ph idx="1"/>
          </p:nvPr>
        </p:nvSpPr>
        <p:spPr>
          <a:xfrm>
            <a:off x="366963" y="1221283"/>
            <a:ext cx="8410073" cy="5275384"/>
          </a:xfrm>
        </p:spPr>
        <p:txBody>
          <a:bodyPr>
            <a:noAutofit/>
          </a:bodyPr>
          <a:lstStyle/>
          <a:p>
            <a:pPr marL="500063" indent="-360363">
              <a:lnSpc>
                <a:spcPct val="120000"/>
              </a:lnSpc>
              <a:spcBef>
                <a:spcPts val="0"/>
              </a:spcBef>
              <a:spcAft>
                <a:spcPts val="0"/>
              </a:spcAft>
              <a:buClr>
                <a:schemeClr val="bg1">
                  <a:lumMod val="65000"/>
                </a:schemeClr>
              </a:buClr>
              <a:buAutoNum type="arabicParenBoth"/>
            </a:pPr>
            <a:r>
              <a:rPr lang="en-US" sz="2400" b="1" dirty="0">
                <a:solidFill>
                  <a:schemeClr val="bg1">
                    <a:lumMod val="65000"/>
                  </a:schemeClr>
                </a:solidFill>
              </a:rPr>
              <a:t>Read Alignment Step of Read Mapping</a:t>
            </a:r>
          </a:p>
          <a:p>
            <a:pPr lvl="1" indent="-217488">
              <a:lnSpc>
                <a:spcPct val="120000"/>
              </a:lnSpc>
              <a:spcBef>
                <a:spcPts val="0"/>
              </a:spcBef>
              <a:spcAft>
                <a:spcPts val="0"/>
              </a:spcAft>
              <a:buClr>
                <a:schemeClr val="bg1">
                  <a:lumMod val="65000"/>
                </a:schemeClr>
              </a:buClr>
            </a:pPr>
            <a:r>
              <a:rPr lang="en-US" sz="2400" dirty="0">
                <a:solidFill>
                  <a:schemeClr val="bg1">
                    <a:lumMod val="65000"/>
                  </a:schemeClr>
                </a:solidFill>
              </a:rPr>
              <a:t>Find the optimal alignment of how reads map to candidate reference regions</a:t>
            </a:r>
          </a:p>
          <a:p>
            <a:pPr marL="500063" indent="-360363">
              <a:lnSpc>
                <a:spcPct val="120000"/>
              </a:lnSpc>
              <a:spcBef>
                <a:spcPts val="4800"/>
              </a:spcBef>
              <a:spcAft>
                <a:spcPts val="0"/>
              </a:spcAft>
              <a:buClr>
                <a:schemeClr val="bg1">
                  <a:lumMod val="65000"/>
                </a:schemeClr>
              </a:buClr>
              <a:buFont typeface="Wingdings" pitchFamily="2" charset="2"/>
              <a:buAutoNum type="arabicParenBoth"/>
            </a:pPr>
            <a:r>
              <a:rPr lang="en-US" sz="2400" b="1" dirty="0">
                <a:solidFill>
                  <a:schemeClr val="bg1">
                    <a:lumMod val="65000"/>
                  </a:schemeClr>
                </a:solidFill>
              </a:rPr>
              <a:t>Pre-Alignment Filtering for Short Reads</a:t>
            </a:r>
          </a:p>
          <a:p>
            <a:pPr lvl="1" indent="-217488">
              <a:lnSpc>
                <a:spcPct val="120000"/>
              </a:lnSpc>
              <a:spcBef>
                <a:spcPts val="0"/>
              </a:spcBef>
              <a:spcAft>
                <a:spcPts val="0"/>
              </a:spcAft>
              <a:buClr>
                <a:schemeClr val="bg1">
                  <a:lumMod val="65000"/>
                </a:schemeClr>
              </a:buClr>
            </a:pPr>
            <a:r>
              <a:rPr lang="en-US" sz="2400" dirty="0">
                <a:solidFill>
                  <a:schemeClr val="bg1">
                    <a:lumMod val="65000"/>
                  </a:schemeClr>
                </a:solidFill>
              </a:rPr>
              <a:t>Quickly identify and filter out the unlikely candidate reference regions for each read</a:t>
            </a:r>
            <a:endParaRPr lang="en-US" sz="2400" b="1" dirty="0">
              <a:solidFill>
                <a:schemeClr val="bg1">
                  <a:lumMod val="65000"/>
                </a:schemeClr>
              </a:solidFill>
            </a:endParaRPr>
          </a:p>
          <a:p>
            <a:pPr marL="500063" indent="-360363">
              <a:lnSpc>
                <a:spcPct val="120000"/>
              </a:lnSpc>
              <a:spcBef>
                <a:spcPts val="4800"/>
              </a:spcBef>
              <a:spcAft>
                <a:spcPts val="0"/>
              </a:spcAft>
              <a:buClr>
                <a:srgbClr val="FE6200"/>
              </a:buClr>
              <a:buAutoNum type="arabicParenBoth"/>
            </a:pPr>
            <a:r>
              <a:rPr lang="en-US" sz="2400" b="1" dirty="0">
                <a:solidFill>
                  <a:srgbClr val="FE6200"/>
                </a:solidFill>
              </a:rPr>
              <a:t>Edit Distance Calculation</a:t>
            </a:r>
          </a:p>
          <a:p>
            <a:pPr lvl="1" indent="-217488">
              <a:lnSpc>
                <a:spcPct val="120000"/>
              </a:lnSpc>
              <a:spcBef>
                <a:spcPts val="0"/>
              </a:spcBef>
              <a:spcAft>
                <a:spcPts val="0"/>
              </a:spcAft>
              <a:buClr>
                <a:srgbClr val="FE6200"/>
              </a:buClr>
            </a:pPr>
            <a:r>
              <a:rPr lang="en-US" sz="2400" dirty="0">
                <a:solidFill>
                  <a:schemeClr val="tx1"/>
                </a:solidFill>
              </a:rPr>
              <a:t>Measure the </a:t>
            </a:r>
            <a:r>
              <a:rPr lang="en-US" sz="2400" dirty="0">
                <a:solidFill>
                  <a:srgbClr val="FE6200"/>
                </a:solidFill>
              </a:rPr>
              <a:t>similarity</a:t>
            </a:r>
            <a:r>
              <a:rPr lang="en-US" sz="2400" dirty="0"/>
              <a:t> or </a:t>
            </a:r>
            <a:r>
              <a:rPr lang="en-US" sz="2400" dirty="0">
                <a:solidFill>
                  <a:srgbClr val="FE6200"/>
                </a:solidFill>
              </a:rPr>
              <a:t>distance</a:t>
            </a:r>
            <a:r>
              <a:rPr lang="en-US" sz="2400" dirty="0"/>
              <a:t> </a:t>
            </a:r>
            <a:r>
              <a:rPr lang="en-US" sz="2400" dirty="0">
                <a:solidFill>
                  <a:schemeClr val="tx1"/>
                </a:solidFill>
              </a:rPr>
              <a:t>between two sequences</a:t>
            </a:r>
          </a:p>
        </p:txBody>
      </p:sp>
      <p:sp>
        <p:nvSpPr>
          <p:cNvPr id="12" name="Rounded Rectangle 11">
            <a:extLst>
              <a:ext uri="{FF2B5EF4-FFF2-40B4-BE49-F238E27FC236}">
                <a16:creationId xmlns:a16="http://schemas.microsoft.com/office/drawing/2014/main" id="{E8958949-062C-1D44-87E2-C5D0839F8949}"/>
              </a:ext>
            </a:extLst>
          </p:cNvPr>
          <p:cNvSpPr/>
          <p:nvPr/>
        </p:nvSpPr>
        <p:spPr>
          <a:xfrm>
            <a:off x="366963" y="5048623"/>
            <a:ext cx="8410072" cy="1047403"/>
          </a:xfrm>
          <a:prstGeom prst="roundRect">
            <a:avLst>
              <a:gd name="adj" fmla="val 7378"/>
            </a:avLst>
          </a:prstGeom>
          <a:solidFill>
            <a:srgbClr val="FE6200">
              <a:alpha val="15000"/>
            </a:srgbClr>
          </a:solidFill>
          <a:ln w="28575">
            <a:solidFill>
              <a:srgbClr val="FE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spcBef>
                <a:spcPts val="0"/>
              </a:spcBef>
              <a:spcAft>
                <a:spcPts val="0"/>
              </a:spcAft>
            </a:pPr>
            <a:endParaRPr lang="en-US" sz="2800" b="1" dirty="0">
              <a:solidFill>
                <a:srgbClr val="7030A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89386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307316F-7014-A94A-A108-82568621BC26}"/>
              </a:ext>
            </a:extLst>
          </p:cNvPr>
          <p:cNvPicPr>
            <a:picLocks noChangeAspect="1"/>
          </p:cNvPicPr>
          <p:nvPr/>
        </p:nvPicPr>
        <p:blipFill rotWithShape="1">
          <a:blip r:embed="rId4"/>
          <a:srcRect t="3406"/>
          <a:stretch/>
        </p:blipFill>
        <p:spPr>
          <a:xfrm>
            <a:off x="460157" y="1182391"/>
            <a:ext cx="8223683" cy="2287872"/>
          </a:xfrm>
          <a:prstGeom prst="rect">
            <a:avLst/>
          </a:prstGeom>
        </p:spPr>
      </p:pic>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fontScale="90000"/>
          </a:bodyPr>
          <a:lstStyle/>
          <a:p>
            <a:r>
              <a:rPr lang="en-US" dirty="0"/>
              <a:t>Key Results – Use Case </a:t>
            </a:r>
            <a:r>
              <a:rPr lang="en-US" dirty="0">
                <a:latin typeface="Calibri" panose="020F0502020204030204" pitchFamily="34" charset="0"/>
              </a:rPr>
              <a:t>3</a:t>
            </a:r>
            <a:endParaRPr lang="en-US" dirty="0"/>
          </a:p>
        </p:txBody>
      </p:sp>
      <p:sp>
        <p:nvSpPr>
          <p:cNvPr id="8" name="Slide Number Placeholder 7">
            <a:extLst>
              <a:ext uri="{FF2B5EF4-FFF2-40B4-BE49-F238E27FC236}">
                <a16:creationId xmlns:a16="http://schemas.microsoft.com/office/drawing/2014/main" id="{4598AF6C-2548-9C45-A22B-C27AD0E24FE0}"/>
              </a:ext>
            </a:extLst>
          </p:cNvPr>
          <p:cNvSpPr>
            <a:spLocks noGrp="1"/>
          </p:cNvSpPr>
          <p:nvPr>
            <p:ph type="sldNum" sz="quarter" idx="10"/>
          </p:nvPr>
        </p:nvSpPr>
        <p:spPr/>
        <p:txBody>
          <a:bodyPr/>
          <a:lstStyle/>
          <a:p>
            <a:fld id="{BE67019E-6B59-9444-A8F8-0CFAB6B6981D}" type="slidenum">
              <a:rPr lang="en-US" smtClean="0"/>
              <a:pPr/>
              <a:t>56</a:t>
            </a:fld>
            <a:endParaRPr lang="en-US" dirty="0"/>
          </a:p>
        </p:txBody>
      </p:sp>
      <p:sp>
        <p:nvSpPr>
          <p:cNvPr id="10" name="Rounded Rectangle 9">
            <a:extLst>
              <a:ext uri="{FF2B5EF4-FFF2-40B4-BE49-F238E27FC236}">
                <a16:creationId xmlns:a16="http://schemas.microsoft.com/office/drawing/2014/main" id="{C3D176AC-ABB1-A74D-A195-A868900C5A58}"/>
              </a:ext>
            </a:extLst>
          </p:cNvPr>
          <p:cNvSpPr/>
          <p:nvPr/>
        </p:nvSpPr>
        <p:spPr>
          <a:xfrm>
            <a:off x="366962" y="3563073"/>
            <a:ext cx="8410072" cy="1695022"/>
          </a:xfrm>
          <a:prstGeom prst="roundRect">
            <a:avLst>
              <a:gd name="adj" fmla="val 3259"/>
            </a:avLst>
          </a:prstGeom>
          <a:solidFill>
            <a:srgbClr val="FE6200">
              <a:alpha val="15000"/>
            </a:srgbClr>
          </a:solidFill>
          <a:ln w="28575">
            <a:solidFill>
              <a:srgbClr val="FE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spcBef>
                <a:spcPts val="0"/>
              </a:spcBef>
              <a:spcAft>
                <a:spcPts val="0"/>
              </a:spcAft>
            </a:pPr>
            <a:r>
              <a:rPr lang="en-US" sz="2350" dirty="0">
                <a:solidFill>
                  <a:schemeClr val="tx1"/>
                </a:solidFill>
                <a:latin typeface="Corbel" panose="020B0503020204020204" pitchFamily="34" charset="0"/>
              </a:rPr>
              <a:t>GenASM provides </a:t>
            </a:r>
            <a:r>
              <a:rPr lang="en-US" sz="2350" b="1" dirty="0">
                <a:solidFill>
                  <a:srgbClr val="FE6200"/>
                </a:solidFill>
                <a:latin typeface="Calibri" panose="020F0502020204030204" pitchFamily="34" charset="0"/>
                <a:cs typeface="Calibri" panose="020F0502020204030204" pitchFamily="34" charset="0"/>
              </a:rPr>
              <a:t>146 – 1458×</a:t>
            </a:r>
            <a:r>
              <a:rPr lang="en-US" sz="2350" b="1" dirty="0">
                <a:solidFill>
                  <a:srgbClr val="FE6200"/>
                </a:solidFill>
                <a:latin typeface="Corbel" panose="020B0503020204020204" pitchFamily="34" charset="0"/>
              </a:rPr>
              <a:t> </a:t>
            </a:r>
            <a:r>
              <a:rPr lang="en-US" sz="2350" dirty="0">
                <a:solidFill>
                  <a:schemeClr val="tx1"/>
                </a:solidFill>
                <a:latin typeface="Corbel" panose="020B0503020204020204" pitchFamily="34" charset="0"/>
              </a:rPr>
              <a:t>and </a:t>
            </a:r>
            <a:r>
              <a:rPr lang="en-US" sz="2350" b="1" dirty="0">
                <a:solidFill>
                  <a:srgbClr val="FE6200"/>
                </a:solidFill>
                <a:latin typeface="Calibri" panose="020F0502020204030204" pitchFamily="34" charset="0"/>
                <a:cs typeface="Calibri" panose="020F0502020204030204" pitchFamily="34" charset="0"/>
              </a:rPr>
              <a:t>627 – 12501× </a:t>
            </a:r>
            <a:r>
              <a:rPr lang="en-US" sz="2350" b="1" dirty="0">
                <a:solidFill>
                  <a:srgbClr val="FE6200"/>
                </a:solidFill>
                <a:latin typeface="Corbel" panose="020B0503020204020204" pitchFamily="34" charset="0"/>
              </a:rPr>
              <a:t>speedup, </a:t>
            </a:r>
          </a:p>
          <a:p>
            <a:pPr marL="15875" lvl="1" algn="ctr">
              <a:lnSpc>
                <a:spcPct val="110000"/>
              </a:lnSpc>
              <a:spcBef>
                <a:spcPts val="0"/>
              </a:spcBef>
              <a:spcAft>
                <a:spcPts val="0"/>
              </a:spcAft>
            </a:pPr>
            <a:r>
              <a:rPr lang="en-US" sz="2350" b="1" dirty="0">
                <a:solidFill>
                  <a:srgbClr val="FE6200"/>
                </a:solidFill>
                <a:latin typeface="Corbel" panose="020B0503020204020204" pitchFamily="34" charset="0"/>
              </a:rPr>
              <a:t>while reducing power consumption by </a:t>
            </a:r>
            <a:r>
              <a:rPr lang="en-US" sz="2350" b="1" dirty="0">
                <a:solidFill>
                  <a:srgbClr val="FE6200"/>
                </a:solidFill>
                <a:latin typeface="Calibri" panose="020F0502020204030204" pitchFamily="34" charset="0"/>
                <a:cs typeface="Calibri" panose="020F0502020204030204" pitchFamily="34" charset="0"/>
              </a:rPr>
              <a:t>548× </a:t>
            </a:r>
            <a:r>
              <a:rPr lang="en-US" sz="2350" dirty="0">
                <a:solidFill>
                  <a:schemeClr val="tx1"/>
                </a:solidFill>
                <a:latin typeface="Corbel" panose="020B0503020204020204" pitchFamily="34" charset="0"/>
              </a:rPr>
              <a:t>and </a:t>
            </a:r>
            <a:r>
              <a:rPr lang="en-US" sz="2350" b="1" dirty="0">
                <a:solidFill>
                  <a:srgbClr val="FE6200"/>
                </a:solidFill>
                <a:latin typeface="Calibri" panose="020F0502020204030204" pitchFamily="34" charset="0"/>
                <a:cs typeface="Calibri" panose="020F0502020204030204" pitchFamily="34" charset="0"/>
              </a:rPr>
              <a:t>582× </a:t>
            </a:r>
          </a:p>
          <a:p>
            <a:pPr marL="15875" lvl="1" algn="ctr">
              <a:lnSpc>
                <a:spcPct val="110000"/>
              </a:lnSpc>
              <a:spcBef>
                <a:spcPts val="0"/>
              </a:spcBef>
              <a:spcAft>
                <a:spcPts val="0"/>
              </a:spcAft>
            </a:pPr>
            <a:r>
              <a:rPr lang="en-US" sz="2350" dirty="0">
                <a:solidFill>
                  <a:schemeClr val="tx1"/>
                </a:solidFill>
                <a:latin typeface="Corbel" panose="020B0503020204020204" pitchFamily="34" charset="0"/>
              </a:rPr>
              <a:t>for 100Kbp and </a:t>
            </a:r>
            <a:r>
              <a:rPr lang="en-US" sz="2350" dirty="0">
                <a:solidFill>
                  <a:schemeClr val="tx1"/>
                </a:solidFill>
                <a:latin typeface="Calibri" panose="020F0502020204030204" pitchFamily="34" charset="0"/>
                <a:cs typeface="Calibri" panose="020F0502020204030204" pitchFamily="34" charset="0"/>
              </a:rPr>
              <a:t>1</a:t>
            </a:r>
            <a:r>
              <a:rPr lang="en-US" sz="2350" dirty="0">
                <a:solidFill>
                  <a:schemeClr val="tx1"/>
                </a:solidFill>
                <a:latin typeface="Corbel" panose="020B0503020204020204" pitchFamily="34" charset="0"/>
              </a:rPr>
              <a:t>Mbp sequences, respectively, compared to Edlib</a:t>
            </a:r>
            <a:endParaRPr lang="en-US" sz="2350" b="1" dirty="0">
              <a:solidFill>
                <a:srgbClr val="FE62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DF0DA1E2-9379-934B-8CE2-EAB0A4EDA05F}"/>
              </a:ext>
            </a:extLst>
          </p:cNvPr>
          <p:cNvSpPr/>
          <p:nvPr/>
        </p:nvSpPr>
        <p:spPr>
          <a:xfrm>
            <a:off x="366964" y="5344772"/>
            <a:ext cx="8410072" cy="1043236"/>
          </a:xfrm>
          <a:prstGeom prst="roundRect">
            <a:avLst>
              <a:gd name="adj" fmla="val 7378"/>
            </a:avLst>
          </a:prstGeom>
          <a:solidFill>
            <a:srgbClr val="FE6200">
              <a:alpha val="15000"/>
            </a:srgbClr>
          </a:solidFill>
          <a:ln w="28575">
            <a:solidFill>
              <a:srgbClr val="FE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pPr>
            <a:r>
              <a:rPr lang="en-US" sz="2350" dirty="0">
                <a:solidFill>
                  <a:schemeClr val="tx1"/>
                </a:solidFill>
                <a:latin typeface="Corbel" panose="020B0503020204020204" pitchFamily="34" charset="0"/>
              </a:rPr>
              <a:t>GenASM provides </a:t>
            </a:r>
            <a:r>
              <a:rPr lang="en-US" sz="2350" b="1" dirty="0">
                <a:solidFill>
                  <a:srgbClr val="FE6200"/>
                </a:solidFill>
                <a:latin typeface="Calibri" panose="020F0502020204030204" pitchFamily="34" charset="0"/>
                <a:cs typeface="Calibri" panose="020F0502020204030204" pitchFamily="34" charset="0"/>
              </a:rPr>
              <a:t>9.3 – 400×</a:t>
            </a:r>
            <a:r>
              <a:rPr lang="en-US" sz="2350" b="1" dirty="0">
                <a:solidFill>
                  <a:srgbClr val="FE6200"/>
                </a:solidFill>
                <a:latin typeface="Corbel" panose="020B0503020204020204" pitchFamily="34" charset="0"/>
              </a:rPr>
              <a:t> speedup </a:t>
            </a:r>
            <a:r>
              <a:rPr lang="en-US" sz="2350" dirty="0">
                <a:solidFill>
                  <a:schemeClr val="tx1"/>
                </a:solidFill>
                <a:latin typeface="Corbel" panose="020B0503020204020204" pitchFamily="34" charset="0"/>
              </a:rPr>
              <a:t>over ASAP, </a:t>
            </a:r>
          </a:p>
          <a:p>
            <a:pPr marL="15875" lvl="1" algn="ctr">
              <a:lnSpc>
                <a:spcPct val="110000"/>
              </a:lnSpc>
            </a:pPr>
            <a:r>
              <a:rPr lang="en-US" sz="2350" dirty="0">
                <a:solidFill>
                  <a:schemeClr val="tx1"/>
                </a:solidFill>
                <a:latin typeface="Corbel" panose="020B0503020204020204" pitchFamily="34" charset="0"/>
              </a:rPr>
              <a:t>while consuming </a:t>
            </a:r>
            <a:r>
              <a:rPr lang="en-US" sz="2350" b="1" dirty="0">
                <a:solidFill>
                  <a:srgbClr val="FE6200"/>
                </a:solidFill>
                <a:latin typeface="Calibri" panose="020F0502020204030204" pitchFamily="34" charset="0"/>
                <a:cs typeface="Calibri" panose="020F0502020204030204" pitchFamily="34" charset="0"/>
              </a:rPr>
              <a:t>67×</a:t>
            </a:r>
            <a:r>
              <a:rPr lang="en-US" sz="2350" b="1" dirty="0">
                <a:solidFill>
                  <a:srgbClr val="FE6200"/>
                </a:solidFill>
                <a:latin typeface="Corbel" panose="020B0503020204020204" pitchFamily="34" charset="0"/>
              </a:rPr>
              <a:t> less power</a:t>
            </a:r>
            <a:endParaRPr lang="en-US" sz="2350" dirty="0">
              <a:solidFill>
                <a:schemeClr val="tx1"/>
              </a:solidFill>
              <a:latin typeface="Corbel" panose="020B0503020204020204" pitchFamily="34" charset="0"/>
            </a:endParaRPr>
          </a:p>
        </p:txBody>
      </p:sp>
      <p:cxnSp>
        <p:nvCxnSpPr>
          <p:cNvPr id="13" name="Straight Arrow Connector 12">
            <a:extLst>
              <a:ext uri="{FF2B5EF4-FFF2-40B4-BE49-F238E27FC236}">
                <a16:creationId xmlns:a16="http://schemas.microsoft.com/office/drawing/2014/main" id="{54E9AE0B-2E39-BD41-BFD8-DF74B9F60CC3}"/>
              </a:ext>
            </a:extLst>
          </p:cNvPr>
          <p:cNvCxnSpPr>
            <a:cxnSpLocks/>
          </p:cNvCxnSpPr>
          <p:nvPr/>
        </p:nvCxnSpPr>
        <p:spPr>
          <a:xfrm>
            <a:off x="1787494" y="2152055"/>
            <a:ext cx="0" cy="369269"/>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9CDBA74-CF55-5D46-8563-4418ED5E2D3F}"/>
              </a:ext>
            </a:extLst>
          </p:cNvPr>
          <p:cNvSpPr/>
          <p:nvPr/>
        </p:nvSpPr>
        <p:spPr>
          <a:xfrm>
            <a:off x="1420790" y="1782723"/>
            <a:ext cx="651140" cy="369332"/>
          </a:xfrm>
          <a:prstGeom prst="rect">
            <a:avLst/>
          </a:prstGeom>
        </p:spPr>
        <p:txBody>
          <a:bodyPr wrap="none">
            <a:spAutoFit/>
          </a:bodyPr>
          <a:lstStyle/>
          <a:p>
            <a:r>
              <a:rPr lang="en-US" b="1" dirty="0">
                <a:solidFill>
                  <a:srgbClr val="C00000"/>
                </a:solidFill>
                <a:latin typeface="Calibri" panose="020F0502020204030204" pitchFamily="34" charset="0"/>
                <a:cs typeface="Calibri" panose="020F0502020204030204" pitchFamily="34" charset="0"/>
              </a:rPr>
              <a:t>146×</a:t>
            </a:r>
            <a:endParaRPr lang="en-US" dirty="0">
              <a:solidFill>
                <a:srgbClr val="C00000"/>
              </a:solidFill>
            </a:endParaRPr>
          </a:p>
        </p:txBody>
      </p:sp>
      <p:cxnSp>
        <p:nvCxnSpPr>
          <p:cNvPr id="17" name="Straight Arrow Connector 16">
            <a:extLst>
              <a:ext uri="{FF2B5EF4-FFF2-40B4-BE49-F238E27FC236}">
                <a16:creationId xmlns:a16="http://schemas.microsoft.com/office/drawing/2014/main" id="{0A568736-0E9B-294C-B52D-6FA78460086E}"/>
              </a:ext>
            </a:extLst>
          </p:cNvPr>
          <p:cNvCxnSpPr>
            <a:cxnSpLocks/>
          </p:cNvCxnSpPr>
          <p:nvPr/>
        </p:nvCxnSpPr>
        <p:spPr>
          <a:xfrm>
            <a:off x="7927716" y="1964573"/>
            <a:ext cx="0" cy="521448"/>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C6E485A-4D3B-5D44-AF70-57C3C33F4197}"/>
              </a:ext>
            </a:extLst>
          </p:cNvPr>
          <p:cNvSpPr/>
          <p:nvPr/>
        </p:nvSpPr>
        <p:spPr>
          <a:xfrm>
            <a:off x="7365554" y="1652394"/>
            <a:ext cx="768159" cy="369332"/>
          </a:xfrm>
          <a:prstGeom prst="rect">
            <a:avLst/>
          </a:prstGeom>
        </p:spPr>
        <p:txBody>
          <a:bodyPr wrap="none">
            <a:spAutoFit/>
          </a:bodyPr>
          <a:lstStyle/>
          <a:p>
            <a:r>
              <a:rPr lang="en-US" b="1" dirty="0">
                <a:solidFill>
                  <a:srgbClr val="C00000"/>
                </a:solidFill>
                <a:latin typeface="Calibri" panose="020F0502020204030204" pitchFamily="34" charset="0"/>
                <a:cs typeface="Calibri" panose="020F0502020204030204" pitchFamily="34" charset="0"/>
              </a:rPr>
              <a:t>1458×</a:t>
            </a:r>
            <a:endParaRPr lang="en-US" dirty="0">
              <a:solidFill>
                <a:srgbClr val="C00000"/>
              </a:solidFill>
            </a:endParaRPr>
          </a:p>
        </p:txBody>
      </p:sp>
      <p:cxnSp>
        <p:nvCxnSpPr>
          <p:cNvPr id="22" name="Straight Arrow Connector 21">
            <a:extLst>
              <a:ext uri="{FF2B5EF4-FFF2-40B4-BE49-F238E27FC236}">
                <a16:creationId xmlns:a16="http://schemas.microsoft.com/office/drawing/2014/main" id="{F518B6DC-A07F-AF44-885C-CAAC0F1A2448}"/>
              </a:ext>
            </a:extLst>
          </p:cNvPr>
          <p:cNvCxnSpPr>
            <a:cxnSpLocks/>
          </p:cNvCxnSpPr>
          <p:nvPr/>
        </p:nvCxnSpPr>
        <p:spPr>
          <a:xfrm>
            <a:off x="8405559" y="1614488"/>
            <a:ext cx="0" cy="695800"/>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112353C-453B-B843-A1A7-38AB5B8AAD95}"/>
              </a:ext>
            </a:extLst>
          </p:cNvPr>
          <p:cNvCxnSpPr>
            <a:cxnSpLocks/>
          </p:cNvCxnSpPr>
          <p:nvPr/>
        </p:nvCxnSpPr>
        <p:spPr>
          <a:xfrm>
            <a:off x="2264246" y="1838325"/>
            <a:ext cx="0" cy="508187"/>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18F6AAB-07FD-8C4C-8619-B1CF0907F158}"/>
              </a:ext>
            </a:extLst>
          </p:cNvPr>
          <p:cNvSpPr/>
          <p:nvPr/>
        </p:nvSpPr>
        <p:spPr>
          <a:xfrm>
            <a:off x="1909856" y="1506292"/>
            <a:ext cx="702436" cy="369332"/>
          </a:xfrm>
          <a:prstGeom prst="rect">
            <a:avLst/>
          </a:prstGeom>
        </p:spPr>
        <p:txBody>
          <a:bodyPr wrap="square">
            <a:spAutoFit/>
          </a:bodyPr>
          <a:lstStyle/>
          <a:p>
            <a:r>
              <a:rPr lang="en-US" b="1" dirty="0">
                <a:solidFill>
                  <a:srgbClr val="C00000"/>
                </a:solidFill>
                <a:latin typeface="Calibri" panose="020F0502020204030204" pitchFamily="34" charset="0"/>
                <a:cs typeface="Calibri" panose="020F0502020204030204" pitchFamily="34" charset="0"/>
              </a:rPr>
              <a:t>627×</a:t>
            </a:r>
            <a:endParaRPr lang="en-US" dirty="0">
              <a:solidFill>
                <a:srgbClr val="C00000"/>
              </a:solidFill>
            </a:endParaRPr>
          </a:p>
        </p:txBody>
      </p:sp>
      <p:sp>
        <p:nvSpPr>
          <p:cNvPr id="34" name="Rectangle 33">
            <a:extLst>
              <a:ext uri="{FF2B5EF4-FFF2-40B4-BE49-F238E27FC236}">
                <a16:creationId xmlns:a16="http://schemas.microsoft.com/office/drawing/2014/main" id="{0061F01B-E03E-544E-91CD-2B0FA93AEECD}"/>
              </a:ext>
            </a:extLst>
          </p:cNvPr>
          <p:cNvSpPr/>
          <p:nvPr/>
        </p:nvSpPr>
        <p:spPr>
          <a:xfrm>
            <a:off x="7798661" y="1332279"/>
            <a:ext cx="885179" cy="369332"/>
          </a:xfrm>
          <a:prstGeom prst="rect">
            <a:avLst/>
          </a:prstGeom>
        </p:spPr>
        <p:txBody>
          <a:bodyPr wrap="none">
            <a:spAutoFit/>
          </a:bodyPr>
          <a:lstStyle/>
          <a:p>
            <a:r>
              <a:rPr lang="en-US" b="1" dirty="0">
                <a:solidFill>
                  <a:srgbClr val="C00000"/>
                </a:solidFill>
                <a:latin typeface="Calibri" panose="020F0502020204030204" pitchFamily="34" charset="0"/>
                <a:cs typeface="Calibri" panose="020F0502020204030204" pitchFamily="34" charset="0"/>
              </a:rPr>
              <a:t>12501×</a:t>
            </a:r>
            <a:endParaRPr lang="en-US" dirty="0">
              <a:solidFill>
                <a:srgbClr val="C00000"/>
              </a:solidFill>
            </a:endParaRPr>
          </a:p>
        </p:txBody>
      </p:sp>
      <p:sp>
        <p:nvSpPr>
          <p:cNvPr id="37" name="Rectangle 36">
            <a:extLst>
              <a:ext uri="{FF2B5EF4-FFF2-40B4-BE49-F238E27FC236}">
                <a16:creationId xmlns:a16="http://schemas.microsoft.com/office/drawing/2014/main" id="{0B6BCC69-6097-594C-A6B1-D315E6B70FEA}"/>
              </a:ext>
            </a:extLst>
          </p:cNvPr>
          <p:cNvSpPr/>
          <p:nvPr/>
        </p:nvSpPr>
        <p:spPr>
          <a:xfrm>
            <a:off x="366961" y="5350905"/>
            <a:ext cx="579005" cy="400110"/>
          </a:xfrm>
          <a:prstGeom prst="rect">
            <a:avLst/>
          </a:prstGeom>
        </p:spPr>
        <p:txBody>
          <a:bodyPr wrap="none">
            <a:spAutoFit/>
          </a:bodyPr>
          <a:lstStyle/>
          <a:p>
            <a:r>
              <a:rPr lang="en-US" sz="2000" b="1" dirty="0">
                <a:solidFill>
                  <a:srgbClr val="C00000"/>
                </a:solidFill>
                <a:latin typeface="Calibri" panose="020F0502020204030204" pitchFamily="34" charset="0"/>
                <a:cs typeface="Calibri" panose="020F0502020204030204" pitchFamily="34" charset="0"/>
              </a:rPr>
              <a:t>HW</a:t>
            </a:r>
            <a:endParaRPr lang="en-US" sz="2000" dirty="0">
              <a:solidFill>
                <a:srgbClr val="C00000"/>
              </a:solidFill>
            </a:endParaRPr>
          </a:p>
        </p:txBody>
      </p:sp>
      <p:sp>
        <p:nvSpPr>
          <p:cNvPr id="38" name="Rectangle 37">
            <a:extLst>
              <a:ext uri="{FF2B5EF4-FFF2-40B4-BE49-F238E27FC236}">
                <a16:creationId xmlns:a16="http://schemas.microsoft.com/office/drawing/2014/main" id="{ECA88008-0FBA-3D4E-9EEC-997D56A0CD2B}"/>
              </a:ext>
            </a:extLst>
          </p:cNvPr>
          <p:cNvSpPr/>
          <p:nvPr/>
        </p:nvSpPr>
        <p:spPr>
          <a:xfrm>
            <a:off x="366961" y="3565669"/>
            <a:ext cx="537070" cy="400110"/>
          </a:xfrm>
          <a:prstGeom prst="rect">
            <a:avLst/>
          </a:prstGeom>
        </p:spPr>
        <p:txBody>
          <a:bodyPr wrap="none">
            <a:spAutoFit/>
          </a:bodyPr>
          <a:lstStyle/>
          <a:p>
            <a:r>
              <a:rPr lang="en-US" sz="2000" b="1" dirty="0">
                <a:solidFill>
                  <a:srgbClr val="0070C0"/>
                </a:solidFill>
                <a:latin typeface="Calibri" panose="020F0502020204030204" pitchFamily="34" charset="0"/>
                <a:cs typeface="Calibri" panose="020F0502020204030204" pitchFamily="34" charset="0"/>
              </a:rPr>
              <a:t>SW</a:t>
            </a:r>
            <a:endParaRPr lang="en-US" sz="2000" dirty="0">
              <a:solidFill>
                <a:srgbClr val="0070C0"/>
              </a:solidFill>
            </a:endParaRPr>
          </a:p>
        </p:txBody>
      </p:sp>
    </p:spTree>
    <p:custDataLst>
      <p:tags r:id="rId1"/>
    </p:custDataLst>
    <p:extLst>
      <p:ext uri="{BB962C8B-B14F-4D97-AF65-F5344CB8AC3E}">
        <p14:creationId xmlns:p14="http://schemas.microsoft.com/office/powerpoint/2010/main" val="6268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bg/>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animBg="1"/>
      <p:bldP spid="11" grpId="0" animBg="1"/>
      <p:bldP spid="14" grpId="0"/>
      <p:bldP spid="18" grpId="0"/>
      <p:bldP spid="31" grpId="0"/>
      <p:bldP spid="34" grpId="0"/>
      <p:bldP spid="37" grpId="0"/>
      <p:bldP spid="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ECFC-059E-BD4D-BA5A-FFABF3616A27}"/>
              </a:ext>
            </a:extLst>
          </p:cNvPr>
          <p:cNvSpPr>
            <a:spLocks noGrp="1"/>
          </p:cNvSpPr>
          <p:nvPr>
            <p:ph type="title"/>
          </p:nvPr>
        </p:nvSpPr>
        <p:spPr/>
        <p:txBody>
          <a:bodyPr>
            <a:normAutofit fontScale="90000"/>
          </a:bodyPr>
          <a:lstStyle/>
          <a:p>
            <a:r>
              <a:rPr lang="en-US" dirty="0"/>
              <a:t>Additional Details in the Paper</a:t>
            </a:r>
          </a:p>
        </p:txBody>
      </p:sp>
      <p:sp>
        <p:nvSpPr>
          <p:cNvPr id="3" name="Content Placeholder 2">
            <a:extLst>
              <a:ext uri="{FF2B5EF4-FFF2-40B4-BE49-F238E27FC236}">
                <a16:creationId xmlns:a16="http://schemas.microsoft.com/office/drawing/2014/main" id="{8CDF7148-7833-1341-B69C-2C566B679BFD}"/>
              </a:ext>
            </a:extLst>
          </p:cNvPr>
          <p:cNvSpPr>
            <a:spLocks noGrp="1"/>
          </p:cNvSpPr>
          <p:nvPr>
            <p:ph idx="1"/>
          </p:nvPr>
        </p:nvSpPr>
        <p:spPr/>
        <p:txBody>
          <a:bodyPr>
            <a:normAutofit/>
          </a:bodyPr>
          <a:lstStyle/>
          <a:p>
            <a:pPr marL="549275" indent="-398463">
              <a:lnSpc>
                <a:spcPct val="120000"/>
              </a:lnSpc>
              <a:spcBef>
                <a:spcPts val="600"/>
              </a:spcBef>
              <a:spcAft>
                <a:spcPts val="600"/>
              </a:spcAft>
            </a:pPr>
            <a:r>
              <a:rPr lang="en-US" sz="2400" dirty="0"/>
              <a:t>Details of the </a:t>
            </a:r>
            <a:r>
              <a:rPr lang="en-US" sz="2400" b="1" dirty="0">
                <a:solidFill>
                  <a:srgbClr val="0070C0"/>
                </a:solidFill>
              </a:rPr>
              <a:t>GenASM-DC and GenASM-TB algorithms</a:t>
            </a:r>
          </a:p>
          <a:p>
            <a:pPr marL="549275" indent="-398463">
              <a:lnSpc>
                <a:spcPct val="120000"/>
              </a:lnSpc>
              <a:spcBef>
                <a:spcPts val="600"/>
              </a:spcBef>
              <a:spcAft>
                <a:spcPts val="600"/>
              </a:spcAft>
            </a:pPr>
            <a:r>
              <a:rPr lang="en-US" sz="2400" b="1" dirty="0">
                <a:solidFill>
                  <a:srgbClr val="0070C0"/>
                </a:solidFill>
              </a:rPr>
              <a:t>Big-O analysis </a:t>
            </a:r>
            <a:r>
              <a:rPr lang="en-US" sz="2400" dirty="0"/>
              <a:t>of the algorithms</a:t>
            </a:r>
          </a:p>
          <a:p>
            <a:pPr marL="549275" indent="-398463">
              <a:lnSpc>
                <a:spcPct val="120000"/>
              </a:lnSpc>
              <a:spcBef>
                <a:spcPts val="600"/>
              </a:spcBef>
              <a:spcAft>
                <a:spcPts val="600"/>
              </a:spcAft>
            </a:pPr>
            <a:r>
              <a:rPr lang="en-US" sz="2400" dirty="0"/>
              <a:t>Detailed explanation of </a:t>
            </a:r>
            <a:r>
              <a:rPr lang="en-US" sz="2400" b="1" dirty="0">
                <a:solidFill>
                  <a:srgbClr val="0070C0"/>
                </a:solidFill>
              </a:rPr>
              <a:t>evaluated use cases</a:t>
            </a:r>
          </a:p>
          <a:p>
            <a:pPr marL="549275" indent="-398463">
              <a:lnSpc>
                <a:spcPct val="120000"/>
              </a:lnSpc>
              <a:spcBef>
                <a:spcPts val="600"/>
              </a:spcBef>
              <a:spcAft>
                <a:spcPts val="600"/>
              </a:spcAft>
            </a:pPr>
            <a:r>
              <a:rPr lang="en-US" sz="2400" b="1" dirty="0">
                <a:solidFill>
                  <a:srgbClr val="0070C0"/>
                </a:solidFill>
              </a:rPr>
              <a:t>Evaluation methodology details                                             </a:t>
            </a:r>
            <a:r>
              <a:rPr lang="en-US" sz="2400" dirty="0"/>
              <a:t>(datasets, baselines, performance model)</a:t>
            </a:r>
          </a:p>
          <a:p>
            <a:pPr marL="549275" indent="-398463">
              <a:lnSpc>
                <a:spcPct val="120000"/>
              </a:lnSpc>
              <a:spcBef>
                <a:spcPts val="600"/>
              </a:spcBef>
              <a:spcAft>
                <a:spcPts val="600"/>
              </a:spcAft>
            </a:pPr>
            <a:r>
              <a:rPr lang="en-US" sz="2400" b="1" dirty="0">
                <a:solidFill>
                  <a:srgbClr val="0070C0"/>
                </a:solidFill>
              </a:rPr>
              <a:t>Additional results </a:t>
            </a:r>
            <a:r>
              <a:rPr lang="en-US" sz="2400" dirty="0"/>
              <a:t>for the three evaluated use cases</a:t>
            </a:r>
          </a:p>
          <a:p>
            <a:pPr marL="549275" indent="-398463">
              <a:lnSpc>
                <a:spcPct val="120000"/>
              </a:lnSpc>
              <a:spcBef>
                <a:spcPts val="600"/>
              </a:spcBef>
              <a:spcAft>
                <a:spcPts val="600"/>
              </a:spcAft>
            </a:pPr>
            <a:r>
              <a:rPr lang="en-US" sz="2400" b="1" dirty="0">
                <a:solidFill>
                  <a:srgbClr val="0070C0"/>
                </a:solidFill>
              </a:rPr>
              <a:t>Sources of improvements in GenASM                             </a:t>
            </a:r>
            <a:r>
              <a:rPr lang="en-US" sz="2400" dirty="0"/>
              <a:t>(algorithm-level, hardware-level, technology-level)</a:t>
            </a:r>
          </a:p>
          <a:p>
            <a:pPr marL="549275" indent="-398463">
              <a:lnSpc>
                <a:spcPct val="120000"/>
              </a:lnSpc>
              <a:spcBef>
                <a:spcPts val="600"/>
              </a:spcBef>
              <a:spcAft>
                <a:spcPts val="600"/>
              </a:spcAft>
            </a:pPr>
            <a:r>
              <a:rPr lang="en-US" sz="2400" dirty="0"/>
              <a:t>Discussion of </a:t>
            </a:r>
            <a:r>
              <a:rPr lang="en-US" sz="2400" b="1" dirty="0">
                <a:solidFill>
                  <a:srgbClr val="0070C0"/>
                </a:solidFill>
              </a:rPr>
              <a:t>four other potential use cases </a:t>
            </a:r>
            <a:r>
              <a:rPr lang="en-US" sz="2400" dirty="0"/>
              <a:t>of GenASM </a:t>
            </a:r>
          </a:p>
          <a:p>
            <a:pPr marL="549275" indent="-398463">
              <a:lnSpc>
                <a:spcPct val="120000"/>
              </a:lnSpc>
              <a:spcBef>
                <a:spcPts val="600"/>
              </a:spcBef>
              <a:spcAft>
                <a:spcPts val="600"/>
              </a:spcAft>
            </a:pPr>
            <a:endParaRPr lang="en-US" sz="2400" dirty="0"/>
          </a:p>
        </p:txBody>
      </p:sp>
      <p:sp>
        <p:nvSpPr>
          <p:cNvPr id="4" name="Slide Number Placeholder 3">
            <a:extLst>
              <a:ext uri="{FF2B5EF4-FFF2-40B4-BE49-F238E27FC236}">
                <a16:creationId xmlns:a16="http://schemas.microsoft.com/office/drawing/2014/main" id="{BACEBAC6-C6CC-8447-8BB5-38EE6E653D8A}"/>
              </a:ext>
            </a:extLst>
          </p:cNvPr>
          <p:cNvSpPr>
            <a:spLocks noGrp="1"/>
          </p:cNvSpPr>
          <p:nvPr>
            <p:ph type="sldNum" sz="quarter" idx="10"/>
          </p:nvPr>
        </p:nvSpPr>
        <p:spPr/>
        <p:txBody>
          <a:bodyPr/>
          <a:lstStyle/>
          <a:p>
            <a:fld id="{BE67019E-6B59-9444-A8F8-0CFAB6B6981D}" type="slidenum">
              <a:rPr lang="en-US" smtClean="0"/>
              <a:pPr/>
              <a:t>57</a:t>
            </a:fld>
            <a:endParaRPr lang="en-US" dirty="0"/>
          </a:p>
        </p:txBody>
      </p:sp>
    </p:spTree>
    <p:extLst>
      <p:ext uri="{BB962C8B-B14F-4D97-AF65-F5344CB8AC3E}">
        <p14:creationId xmlns:p14="http://schemas.microsoft.com/office/powerpoint/2010/main" val="2882039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8C3D-B7CC-5341-AF65-C1B6B49BF658}"/>
              </a:ext>
            </a:extLst>
          </p:cNvPr>
          <p:cNvSpPr>
            <a:spLocks noGrp="1"/>
          </p:cNvSpPr>
          <p:nvPr>
            <p:ph type="title"/>
          </p:nvPr>
        </p:nvSpPr>
        <p:spPr>
          <a:xfrm>
            <a:off x="366963" y="257434"/>
            <a:ext cx="8410073" cy="753467"/>
          </a:xfrm>
        </p:spPr>
        <p:txBody>
          <a:bodyPr>
            <a:normAutofit fontScale="90000"/>
          </a:bodyPr>
          <a:lstStyle/>
          <a:p>
            <a:r>
              <a:rPr lang="en-US" dirty="0"/>
              <a:t>Summary of GenASM</a:t>
            </a:r>
          </a:p>
        </p:txBody>
      </p:sp>
      <p:sp>
        <p:nvSpPr>
          <p:cNvPr id="3" name="Content Placeholder 2">
            <a:extLst>
              <a:ext uri="{FF2B5EF4-FFF2-40B4-BE49-F238E27FC236}">
                <a16:creationId xmlns:a16="http://schemas.microsoft.com/office/drawing/2014/main" id="{83F9428F-C0C0-6A44-BBF7-1EF5C83C5A47}"/>
              </a:ext>
            </a:extLst>
          </p:cNvPr>
          <p:cNvSpPr>
            <a:spLocks noGrp="1"/>
          </p:cNvSpPr>
          <p:nvPr>
            <p:ph idx="1"/>
          </p:nvPr>
        </p:nvSpPr>
        <p:spPr>
          <a:xfrm>
            <a:off x="366963" y="1084539"/>
            <a:ext cx="8410073" cy="5275384"/>
          </a:xfrm>
        </p:spPr>
        <p:txBody>
          <a:bodyPr>
            <a:noAutofit/>
          </a:bodyPr>
          <a:lstStyle/>
          <a:p>
            <a:pPr>
              <a:lnSpc>
                <a:spcPct val="110000"/>
              </a:lnSpc>
              <a:spcBef>
                <a:spcPts val="0"/>
              </a:spcBef>
              <a:spcAft>
                <a:spcPts val="0"/>
              </a:spcAft>
            </a:pPr>
            <a:r>
              <a:rPr lang="en-US" sz="1900" b="1" dirty="0">
                <a:solidFill>
                  <a:srgbClr val="C00000"/>
                </a:solidFill>
              </a:rPr>
              <a:t>Problem: </a:t>
            </a:r>
          </a:p>
          <a:p>
            <a:pPr lvl="1" indent="-215900">
              <a:lnSpc>
                <a:spcPct val="110000"/>
              </a:lnSpc>
              <a:spcBef>
                <a:spcPts val="0"/>
              </a:spcBef>
              <a:spcAft>
                <a:spcPts val="0"/>
              </a:spcAft>
              <a:buClr>
                <a:srgbClr val="C00000"/>
              </a:buClr>
            </a:pPr>
            <a:r>
              <a:rPr lang="en-US" sz="1900" dirty="0">
                <a:solidFill>
                  <a:schemeClr val="tx1"/>
                </a:solidFill>
              </a:rPr>
              <a:t>Genome sequence analysis is bottlenecked by the </a:t>
            </a:r>
            <a:r>
              <a:rPr lang="en-US" sz="1900" dirty="0">
                <a:solidFill>
                  <a:srgbClr val="C00000"/>
                </a:solidFill>
              </a:rPr>
              <a:t>computational power </a:t>
            </a:r>
            <a:r>
              <a:rPr lang="en-US" sz="1900" dirty="0">
                <a:solidFill>
                  <a:schemeClr val="tx1"/>
                </a:solidFill>
              </a:rPr>
              <a:t>and</a:t>
            </a:r>
            <a:r>
              <a:rPr lang="en-US" sz="1900" dirty="0"/>
              <a:t> </a:t>
            </a:r>
            <a:r>
              <a:rPr lang="en-US" sz="1900" dirty="0">
                <a:solidFill>
                  <a:srgbClr val="C00000"/>
                </a:solidFill>
              </a:rPr>
              <a:t>memory bandwidth limitations </a:t>
            </a:r>
            <a:r>
              <a:rPr lang="en-US" sz="1900" dirty="0">
                <a:solidFill>
                  <a:schemeClr val="tx1"/>
                </a:solidFill>
              </a:rPr>
              <a:t>of existing systems</a:t>
            </a:r>
          </a:p>
          <a:p>
            <a:pPr lvl="1" indent="-215900">
              <a:lnSpc>
                <a:spcPct val="110000"/>
              </a:lnSpc>
              <a:spcBef>
                <a:spcPts val="0"/>
              </a:spcBef>
              <a:spcAft>
                <a:spcPts val="0"/>
              </a:spcAft>
              <a:buClr>
                <a:srgbClr val="C00000"/>
              </a:buClr>
            </a:pPr>
            <a:r>
              <a:rPr lang="en-US" sz="1900" dirty="0">
                <a:solidFill>
                  <a:schemeClr val="tx1"/>
                </a:solidFill>
              </a:rPr>
              <a:t>This bottleneck is particularly an issue for </a:t>
            </a:r>
            <a:r>
              <a:rPr lang="en-US" sz="1900" i="1" dirty="0">
                <a:solidFill>
                  <a:srgbClr val="C00000"/>
                </a:solidFill>
              </a:rPr>
              <a:t>approximate string matching</a:t>
            </a:r>
            <a:endParaRPr lang="en-US" sz="1900" dirty="0"/>
          </a:p>
          <a:p>
            <a:pPr>
              <a:lnSpc>
                <a:spcPct val="110000"/>
              </a:lnSpc>
              <a:spcBef>
                <a:spcPts val="1800"/>
              </a:spcBef>
              <a:spcAft>
                <a:spcPts val="0"/>
              </a:spcAft>
            </a:pPr>
            <a:r>
              <a:rPr lang="en-US" sz="1900" b="1" dirty="0">
                <a:solidFill>
                  <a:srgbClr val="0070C0"/>
                </a:solidFill>
              </a:rPr>
              <a:t>Key Contributions: </a:t>
            </a:r>
          </a:p>
          <a:p>
            <a:pPr lvl="1" indent="-215900">
              <a:lnSpc>
                <a:spcPct val="110000"/>
              </a:lnSpc>
              <a:spcBef>
                <a:spcPts val="0"/>
              </a:spcBef>
              <a:spcAft>
                <a:spcPts val="0"/>
              </a:spcAft>
              <a:buClr>
                <a:srgbClr val="0070C0"/>
              </a:buClr>
            </a:pPr>
            <a:r>
              <a:rPr lang="en-US" sz="1900" dirty="0">
                <a:solidFill>
                  <a:srgbClr val="0070C0"/>
                </a:solidFill>
              </a:rPr>
              <a:t>GenASM: </a:t>
            </a:r>
            <a:r>
              <a:rPr lang="en-US" sz="1900" dirty="0">
                <a:solidFill>
                  <a:schemeClr val="tx1"/>
                </a:solidFill>
              </a:rPr>
              <a:t>An approximate string matching (ASM) acceleration framework to accelerate </a:t>
            </a:r>
            <a:r>
              <a:rPr lang="en-US" sz="1900" dirty="0">
                <a:solidFill>
                  <a:srgbClr val="0070C0"/>
                </a:solidFill>
              </a:rPr>
              <a:t>multiple steps of genome sequence analysis</a:t>
            </a:r>
          </a:p>
          <a:p>
            <a:pPr marL="935038" lvl="2" indent="-217488">
              <a:lnSpc>
                <a:spcPct val="110000"/>
              </a:lnSpc>
              <a:spcBef>
                <a:spcPts val="0"/>
              </a:spcBef>
              <a:spcAft>
                <a:spcPts val="0"/>
              </a:spcAft>
            </a:pPr>
            <a:r>
              <a:rPr lang="en-US" sz="1900" i="1" dirty="0">
                <a:solidFill>
                  <a:srgbClr val="0070C0"/>
                </a:solidFill>
              </a:rPr>
              <a:t>First</a:t>
            </a:r>
            <a:r>
              <a:rPr lang="en-US" sz="1900" dirty="0"/>
              <a:t> </a:t>
            </a:r>
            <a:r>
              <a:rPr lang="en-US" sz="1900" dirty="0">
                <a:solidFill>
                  <a:schemeClr val="tx1"/>
                </a:solidFill>
              </a:rPr>
              <a:t>to enhance and accelerate Bitap for ASM with genomic sequences</a:t>
            </a:r>
          </a:p>
          <a:p>
            <a:pPr marL="935038" lvl="2" indent="-217488">
              <a:lnSpc>
                <a:spcPct val="110000"/>
              </a:lnSpc>
              <a:spcBef>
                <a:spcPts val="0"/>
              </a:spcBef>
              <a:spcAft>
                <a:spcPts val="0"/>
              </a:spcAft>
            </a:pPr>
            <a:r>
              <a:rPr lang="en-US" sz="1900" i="1" dirty="0">
                <a:solidFill>
                  <a:schemeClr val="tx1"/>
                </a:solidFill>
              </a:rPr>
              <a:t>Co-design</a:t>
            </a:r>
            <a:r>
              <a:rPr lang="en-US" sz="1900" dirty="0">
                <a:solidFill>
                  <a:schemeClr val="tx1"/>
                </a:solidFill>
              </a:rPr>
              <a:t> of our modified </a:t>
            </a:r>
            <a:r>
              <a:rPr lang="en-US" sz="1900" dirty="0">
                <a:solidFill>
                  <a:srgbClr val="0070C0"/>
                </a:solidFill>
              </a:rPr>
              <a:t>scalable</a:t>
            </a:r>
            <a:r>
              <a:rPr lang="en-US" sz="1900" dirty="0"/>
              <a:t> </a:t>
            </a:r>
            <a:r>
              <a:rPr lang="en-US" sz="1900" dirty="0">
                <a:solidFill>
                  <a:schemeClr val="tx1"/>
                </a:solidFill>
              </a:rPr>
              <a:t>and</a:t>
            </a:r>
            <a:r>
              <a:rPr lang="en-US" sz="1900" dirty="0"/>
              <a:t> </a:t>
            </a:r>
            <a:r>
              <a:rPr lang="en-US" sz="1900" dirty="0">
                <a:solidFill>
                  <a:srgbClr val="0070C0"/>
                </a:solidFill>
              </a:rPr>
              <a:t>memory-efficient</a:t>
            </a:r>
            <a:r>
              <a:rPr lang="en-US" sz="1900" dirty="0"/>
              <a:t> </a:t>
            </a:r>
            <a:r>
              <a:rPr lang="en-US" sz="1900" dirty="0">
                <a:solidFill>
                  <a:schemeClr val="tx1"/>
                </a:solidFill>
              </a:rPr>
              <a:t>algorithms with </a:t>
            </a:r>
            <a:r>
              <a:rPr lang="en-US" sz="1900" dirty="0">
                <a:solidFill>
                  <a:srgbClr val="0070C0"/>
                </a:solidFill>
              </a:rPr>
              <a:t>low-power</a:t>
            </a:r>
            <a:r>
              <a:rPr lang="en-US" sz="1900" dirty="0"/>
              <a:t> </a:t>
            </a:r>
            <a:r>
              <a:rPr lang="en-US" sz="1900" dirty="0">
                <a:solidFill>
                  <a:schemeClr val="tx1"/>
                </a:solidFill>
              </a:rPr>
              <a:t>and</a:t>
            </a:r>
            <a:r>
              <a:rPr lang="en-US" sz="1900" dirty="0"/>
              <a:t> </a:t>
            </a:r>
            <a:r>
              <a:rPr lang="en-US" sz="1900" dirty="0">
                <a:solidFill>
                  <a:srgbClr val="0070C0"/>
                </a:solidFill>
              </a:rPr>
              <a:t>area-efficient</a:t>
            </a:r>
            <a:r>
              <a:rPr lang="en-US" sz="1900" dirty="0"/>
              <a:t> </a:t>
            </a:r>
            <a:r>
              <a:rPr lang="en-US" sz="1900" dirty="0">
                <a:solidFill>
                  <a:schemeClr val="tx1"/>
                </a:solidFill>
              </a:rPr>
              <a:t>hardware accelerators</a:t>
            </a:r>
          </a:p>
          <a:p>
            <a:pPr marL="935038" lvl="2" indent="-217488">
              <a:lnSpc>
                <a:spcPct val="110000"/>
              </a:lnSpc>
              <a:spcBef>
                <a:spcPts val="0"/>
              </a:spcBef>
              <a:spcAft>
                <a:spcPts val="0"/>
              </a:spcAft>
            </a:pPr>
            <a:r>
              <a:rPr lang="en-US" sz="1900" dirty="0">
                <a:solidFill>
                  <a:schemeClr val="tx1"/>
                </a:solidFill>
              </a:rPr>
              <a:t>Evaluation of three different use cases: </a:t>
            </a:r>
            <a:r>
              <a:rPr lang="en-US" sz="1900" dirty="0">
                <a:solidFill>
                  <a:srgbClr val="7030A0"/>
                </a:solidFill>
              </a:rPr>
              <a:t>read alignment</a:t>
            </a:r>
            <a:r>
              <a:rPr lang="en-US" sz="1900" dirty="0">
                <a:solidFill>
                  <a:schemeClr val="tx1"/>
                </a:solidFill>
              </a:rPr>
              <a:t>, </a:t>
            </a:r>
            <a:r>
              <a:rPr lang="en-US" sz="1900" dirty="0">
                <a:solidFill>
                  <a:srgbClr val="00B050"/>
                </a:solidFill>
              </a:rPr>
              <a:t>pre-alignment filtering</a:t>
            </a:r>
            <a:r>
              <a:rPr lang="en-US" sz="1900" dirty="0">
                <a:solidFill>
                  <a:schemeClr val="tx1"/>
                </a:solidFill>
              </a:rPr>
              <a:t>, </a:t>
            </a:r>
            <a:r>
              <a:rPr lang="en-US" sz="1900" dirty="0">
                <a:solidFill>
                  <a:srgbClr val="FE6200"/>
                </a:solidFill>
              </a:rPr>
              <a:t>edit distance calculation</a:t>
            </a:r>
            <a:endParaRPr lang="en-US" sz="1900" dirty="0">
              <a:solidFill>
                <a:schemeClr val="tx1"/>
              </a:solidFill>
            </a:endParaRPr>
          </a:p>
          <a:p>
            <a:pPr>
              <a:lnSpc>
                <a:spcPct val="110000"/>
              </a:lnSpc>
              <a:spcBef>
                <a:spcPts val="1800"/>
              </a:spcBef>
              <a:spcAft>
                <a:spcPts val="0"/>
              </a:spcAft>
            </a:pPr>
            <a:r>
              <a:rPr lang="en-US" sz="1900" b="1" dirty="0">
                <a:solidFill>
                  <a:srgbClr val="00B050"/>
                </a:solidFill>
              </a:rPr>
              <a:t>Key Results: </a:t>
            </a:r>
            <a:r>
              <a:rPr lang="en-US" sz="1900" dirty="0">
                <a:solidFill>
                  <a:schemeClr val="tx1"/>
                </a:solidFill>
              </a:rPr>
              <a:t>GenASM is </a:t>
            </a:r>
            <a:r>
              <a:rPr lang="en-US" sz="1900" dirty="0">
                <a:solidFill>
                  <a:srgbClr val="00B050"/>
                </a:solidFill>
              </a:rPr>
              <a:t>significantly more efficient </a:t>
            </a:r>
            <a:r>
              <a:rPr lang="en-US" sz="1900" dirty="0">
                <a:solidFill>
                  <a:schemeClr val="tx1"/>
                </a:solidFill>
              </a:rPr>
              <a:t>for all the three use cases (in terms of </a:t>
            </a:r>
            <a:r>
              <a:rPr lang="en-US" sz="1900" dirty="0">
                <a:solidFill>
                  <a:srgbClr val="00B050"/>
                </a:solidFill>
              </a:rPr>
              <a:t>throughput</a:t>
            </a:r>
            <a:r>
              <a:rPr lang="en-US" sz="1900" dirty="0">
                <a:solidFill>
                  <a:srgbClr val="0070C0"/>
                </a:solidFill>
              </a:rPr>
              <a:t> </a:t>
            </a:r>
            <a:r>
              <a:rPr lang="en-US" sz="1900" dirty="0">
                <a:solidFill>
                  <a:schemeClr val="tx1"/>
                </a:solidFill>
              </a:rPr>
              <a:t>and</a:t>
            </a:r>
            <a:r>
              <a:rPr lang="en-US" sz="1900" dirty="0"/>
              <a:t> </a:t>
            </a:r>
            <a:r>
              <a:rPr lang="en-US" sz="1900" dirty="0">
                <a:solidFill>
                  <a:srgbClr val="00B050"/>
                </a:solidFill>
              </a:rPr>
              <a:t>throughput per unit power</a:t>
            </a:r>
            <a:r>
              <a:rPr lang="en-US" sz="1900" dirty="0"/>
              <a:t>) </a:t>
            </a:r>
            <a:r>
              <a:rPr lang="en-US" sz="1900" dirty="0">
                <a:solidFill>
                  <a:schemeClr val="tx1"/>
                </a:solidFill>
              </a:rPr>
              <a:t>than state-of-the-art </a:t>
            </a:r>
            <a:r>
              <a:rPr lang="en-US" sz="1900" dirty="0">
                <a:solidFill>
                  <a:srgbClr val="0070C0"/>
                </a:solidFill>
              </a:rPr>
              <a:t>software</a:t>
            </a:r>
            <a:r>
              <a:rPr lang="en-US" sz="1900" dirty="0">
                <a:solidFill>
                  <a:schemeClr val="tx1"/>
                </a:solidFill>
              </a:rPr>
              <a:t> and </a:t>
            </a:r>
            <a:r>
              <a:rPr lang="en-US" sz="1900" dirty="0">
                <a:solidFill>
                  <a:srgbClr val="C00000"/>
                </a:solidFill>
              </a:rPr>
              <a:t>hardware</a:t>
            </a:r>
            <a:r>
              <a:rPr lang="en-US" sz="1900" dirty="0">
                <a:solidFill>
                  <a:schemeClr val="tx1"/>
                </a:solidFill>
              </a:rPr>
              <a:t> baselines</a:t>
            </a:r>
          </a:p>
        </p:txBody>
      </p:sp>
      <p:sp>
        <p:nvSpPr>
          <p:cNvPr id="4" name="Slide Number Placeholder 3">
            <a:extLst>
              <a:ext uri="{FF2B5EF4-FFF2-40B4-BE49-F238E27FC236}">
                <a16:creationId xmlns:a16="http://schemas.microsoft.com/office/drawing/2014/main" id="{DBC85339-0960-2D4F-9702-117C5339C907}"/>
              </a:ext>
            </a:extLst>
          </p:cNvPr>
          <p:cNvSpPr>
            <a:spLocks noGrp="1"/>
          </p:cNvSpPr>
          <p:nvPr>
            <p:ph type="sldNum" sz="quarter" idx="10"/>
          </p:nvPr>
        </p:nvSpPr>
        <p:spPr/>
        <p:txBody>
          <a:bodyPr/>
          <a:lstStyle/>
          <a:p>
            <a:fld id="{BE67019E-6B59-9444-A8F8-0CFAB6B6981D}" type="slidenum">
              <a:rPr lang="en-US" smtClean="0"/>
              <a:pPr/>
              <a:t>58</a:t>
            </a:fld>
            <a:endParaRPr lang="en-US" dirty="0"/>
          </a:p>
        </p:txBody>
      </p:sp>
    </p:spTree>
    <p:custDataLst>
      <p:tags r:id="rId1"/>
    </p:custDataLst>
    <p:extLst>
      <p:ext uri="{BB962C8B-B14F-4D97-AF65-F5344CB8AC3E}">
        <p14:creationId xmlns:p14="http://schemas.microsoft.com/office/powerpoint/2010/main" val="32837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70F9-EA31-D14C-A94F-4208A379F94D}"/>
              </a:ext>
            </a:extLst>
          </p:cNvPr>
          <p:cNvSpPr>
            <a:spLocks noGrp="1"/>
          </p:cNvSpPr>
          <p:nvPr>
            <p:ph type="title"/>
          </p:nvPr>
        </p:nvSpPr>
        <p:spPr/>
        <p:txBody>
          <a:bodyPr>
            <a:normAutofit fontScale="90000"/>
          </a:bodyPr>
          <a:lstStyle/>
          <a:p>
            <a:r>
              <a:rPr lang="en-US" dirty="0"/>
              <a:t>Outline</a:t>
            </a:r>
          </a:p>
        </p:txBody>
      </p:sp>
      <p:sp>
        <p:nvSpPr>
          <p:cNvPr id="4" name="Slide Number Placeholder 3">
            <a:extLst>
              <a:ext uri="{FF2B5EF4-FFF2-40B4-BE49-F238E27FC236}">
                <a16:creationId xmlns:a16="http://schemas.microsoft.com/office/drawing/2014/main" id="{EDFCB8F0-652E-BF42-913F-CFF992B3F8FF}"/>
              </a:ext>
            </a:extLst>
          </p:cNvPr>
          <p:cNvSpPr>
            <a:spLocks noGrp="1"/>
          </p:cNvSpPr>
          <p:nvPr>
            <p:ph type="sldNum" sz="quarter" idx="10"/>
          </p:nvPr>
        </p:nvSpPr>
        <p:spPr/>
        <p:txBody>
          <a:bodyPr/>
          <a:lstStyle/>
          <a:p>
            <a:fld id="{BE67019E-6B59-9444-A8F8-0CFAB6B6981D}" type="slidenum">
              <a:rPr lang="en-US" smtClean="0"/>
              <a:pPr/>
              <a:t>59</a:t>
            </a:fld>
            <a:endParaRPr lang="en-US" dirty="0"/>
          </a:p>
        </p:txBody>
      </p:sp>
      <p:sp>
        <p:nvSpPr>
          <p:cNvPr id="14" name="TextBox 13">
            <a:extLst>
              <a:ext uri="{FF2B5EF4-FFF2-40B4-BE49-F238E27FC236}">
                <a16:creationId xmlns:a16="http://schemas.microsoft.com/office/drawing/2014/main" id="{AC69D097-FD90-3A49-9D4A-DFDA7E1AE873}"/>
              </a:ext>
            </a:extLst>
          </p:cNvPr>
          <p:cNvSpPr txBox="1"/>
          <p:nvPr/>
        </p:nvSpPr>
        <p:spPr>
          <a:xfrm>
            <a:off x="1059868" y="1254410"/>
            <a:ext cx="7024255" cy="868856"/>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a:t>Bottleneck analysis of long read assembly</a:t>
            </a:r>
          </a:p>
          <a:p>
            <a:pPr>
              <a:spcBef>
                <a:spcPts val="600"/>
              </a:spcBef>
            </a:pPr>
            <a:r>
              <a:rPr lang="en-US" sz="1800" b="1" dirty="0"/>
              <a:t>[Briefings in Bioinformatics, </a:t>
            </a:r>
            <a:r>
              <a:rPr lang="en-US" sz="1800" b="1" dirty="0">
                <a:latin typeface="Calibri" panose="020F0502020204030204" pitchFamily="34" charset="0"/>
              </a:rPr>
              <a:t>2018</a:t>
            </a:r>
            <a:r>
              <a:rPr lang="en-US" sz="1800" b="1" dirty="0"/>
              <a:t>] </a:t>
            </a:r>
          </a:p>
        </p:txBody>
      </p:sp>
      <p:sp>
        <p:nvSpPr>
          <p:cNvPr id="15" name="TextBox 14">
            <a:extLst>
              <a:ext uri="{FF2B5EF4-FFF2-40B4-BE49-F238E27FC236}">
                <a16:creationId xmlns:a16="http://schemas.microsoft.com/office/drawing/2014/main" id="{309F112B-D0EF-484C-9781-BF71215A1EAD}"/>
              </a:ext>
            </a:extLst>
          </p:cNvPr>
          <p:cNvSpPr txBox="1"/>
          <p:nvPr/>
        </p:nvSpPr>
        <p:spPr>
          <a:xfrm>
            <a:off x="1059868" y="2322082"/>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a:t>GenASM: Approximate string matching framework </a:t>
            </a:r>
          </a:p>
          <a:p>
            <a:r>
              <a:rPr lang="en-US" dirty="0"/>
              <a:t>for genome sequence analysis</a:t>
            </a:r>
          </a:p>
          <a:p>
            <a:pPr>
              <a:spcBef>
                <a:spcPts val="600"/>
              </a:spcBef>
            </a:pPr>
            <a:r>
              <a:rPr lang="en-US" sz="1800" b="1" dirty="0"/>
              <a:t>[MICRO </a:t>
            </a:r>
            <a:r>
              <a:rPr lang="en-US" sz="1800" b="1" dirty="0">
                <a:latin typeface="Calibri" panose="020F0502020204030204" pitchFamily="34" charset="0"/>
              </a:rPr>
              <a:t>2020</a:t>
            </a:r>
            <a:r>
              <a:rPr lang="en-US" sz="1800" b="1" dirty="0"/>
              <a:t>] </a:t>
            </a:r>
          </a:p>
        </p:txBody>
      </p:sp>
      <p:sp>
        <p:nvSpPr>
          <p:cNvPr id="10" name="TextBox 9">
            <a:extLst>
              <a:ext uri="{FF2B5EF4-FFF2-40B4-BE49-F238E27FC236}">
                <a16:creationId xmlns:a16="http://schemas.microsoft.com/office/drawing/2014/main" id="{1FD8E323-8175-2842-9169-5F6176526376}"/>
              </a:ext>
            </a:extLst>
          </p:cNvPr>
          <p:cNvSpPr txBox="1"/>
          <p:nvPr/>
        </p:nvSpPr>
        <p:spPr>
          <a:xfrm>
            <a:off x="1059868" y="3717783"/>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dirty="0" err="1"/>
              <a:t>BitMAc</a:t>
            </a:r>
            <a:r>
              <a:rPr lang="en-US" dirty="0"/>
              <a:t>: FPGA-based near-memory acceleration of  bitvector-based sequence alignment</a:t>
            </a:r>
          </a:p>
          <a:p>
            <a:pPr>
              <a:spcBef>
                <a:spcPts val="600"/>
              </a:spcBef>
            </a:pPr>
            <a:r>
              <a:rPr lang="en-US" sz="1800" b="1" dirty="0">
                <a:solidFill>
                  <a:srgbClr val="0070C0"/>
                </a:solidFill>
              </a:rPr>
              <a:t>[Ongoing] </a:t>
            </a:r>
          </a:p>
        </p:txBody>
      </p:sp>
      <p:sp>
        <p:nvSpPr>
          <p:cNvPr id="11" name="TextBox 10">
            <a:extLst>
              <a:ext uri="{FF2B5EF4-FFF2-40B4-BE49-F238E27FC236}">
                <a16:creationId xmlns:a16="http://schemas.microsoft.com/office/drawing/2014/main" id="{D0691FF2-94DE-CE40-B905-C781DEC340B5}"/>
              </a:ext>
            </a:extLst>
          </p:cNvPr>
          <p:cNvSpPr txBox="1"/>
          <p:nvPr/>
        </p:nvSpPr>
        <p:spPr>
          <a:xfrm>
            <a:off x="1059867" y="5113484"/>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p>
            <a:pPr algn="ctr"/>
            <a:r>
              <a:rPr lang="en-US" sz="2200" dirty="0" err="1">
                <a:solidFill>
                  <a:schemeClr val="bg1">
                    <a:lumMod val="50000"/>
                  </a:schemeClr>
                </a:solidFill>
                <a:latin typeface="Corbel" panose="020B0503020204020204" pitchFamily="34" charset="0"/>
                <a:cs typeface="Calibri" panose="020F0502020204030204" pitchFamily="34" charset="0"/>
              </a:rPr>
              <a:t>GenGraph</a:t>
            </a:r>
            <a:r>
              <a:rPr lang="en-US" sz="2200" dirty="0">
                <a:solidFill>
                  <a:schemeClr val="bg1">
                    <a:lumMod val="50000"/>
                  </a:schemeClr>
                </a:solidFill>
                <a:latin typeface="Corbel" panose="020B0503020204020204" pitchFamily="34" charset="0"/>
                <a:cs typeface="Calibri" panose="020F0502020204030204" pitchFamily="34" charset="0"/>
              </a:rPr>
              <a:t>: </a:t>
            </a:r>
            <a:r>
              <a:rPr lang="en-US" sz="2200" dirty="0">
                <a:solidFill>
                  <a:schemeClr val="bg1">
                    <a:lumMod val="50000"/>
                  </a:schemeClr>
                </a:solidFill>
              </a:rPr>
              <a:t>Hardware acceleration framework </a:t>
            </a:r>
          </a:p>
          <a:p>
            <a:pPr algn="ctr"/>
            <a:r>
              <a:rPr lang="en-US" sz="2200" dirty="0">
                <a:solidFill>
                  <a:schemeClr val="bg1">
                    <a:lumMod val="50000"/>
                  </a:schemeClr>
                </a:solidFill>
              </a:rPr>
              <a:t>for sequence-to-graph mapping </a:t>
            </a:r>
          </a:p>
          <a:p>
            <a:pPr algn="ctr">
              <a:spcBef>
                <a:spcPts val="600"/>
              </a:spcBef>
            </a:pPr>
            <a:r>
              <a:rPr lang="en-US" b="1" dirty="0">
                <a:solidFill>
                  <a:schemeClr val="bg1">
                    <a:lumMod val="50000"/>
                  </a:schemeClr>
                </a:solidFill>
                <a:latin typeface="Corbel" panose="020B0503020204020204" pitchFamily="34" charset="0"/>
                <a:cs typeface="Calibri" panose="020F0502020204030204" pitchFamily="34" charset="0"/>
              </a:rPr>
              <a:t>[Ongoing]</a:t>
            </a:r>
            <a:r>
              <a:rPr lang="en-US" dirty="0">
                <a:solidFill>
                  <a:schemeClr val="bg1">
                    <a:lumMod val="50000"/>
                  </a:schemeClr>
                </a:solidFill>
                <a:latin typeface="Corbel" panose="020B0503020204020204" pitchFamily="34" charset="0"/>
                <a:cs typeface="Calibri" panose="020F0502020204030204" pitchFamily="34" charset="0"/>
              </a:rPr>
              <a:t> </a:t>
            </a:r>
          </a:p>
        </p:txBody>
      </p:sp>
    </p:spTree>
    <p:extLst>
      <p:ext uri="{BB962C8B-B14F-4D97-AF65-F5344CB8AC3E}">
        <p14:creationId xmlns:p14="http://schemas.microsoft.com/office/powerpoint/2010/main" val="129060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533D-6578-9244-9E1E-65F2A91829C2}"/>
              </a:ext>
            </a:extLst>
          </p:cNvPr>
          <p:cNvSpPr>
            <a:spLocks noGrp="1"/>
          </p:cNvSpPr>
          <p:nvPr>
            <p:ph type="title"/>
          </p:nvPr>
        </p:nvSpPr>
        <p:spPr>
          <a:xfrm>
            <a:off x="366963" y="257434"/>
            <a:ext cx="8410073" cy="753467"/>
          </a:xfrm>
        </p:spPr>
        <p:txBody>
          <a:bodyPr>
            <a:normAutofit fontScale="90000"/>
          </a:bodyPr>
          <a:lstStyle/>
          <a:p>
            <a:r>
              <a:rPr lang="en-US" dirty="0"/>
              <a:t>Current State of Sequencing (cont’d.)</a:t>
            </a:r>
          </a:p>
        </p:txBody>
      </p:sp>
      <p:sp>
        <p:nvSpPr>
          <p:cNvPr id="3" name="Content Placeholder 2">
            <a:extLst>
              <a:ext uri="{FF2B5EF4-FFF2-40B4-BE49-F238E27FC236}">
                <a16:creationId xmlns:a16="http://schemas.microsoft.com/office/drawing/2014/main" id="{3D9248F6-5736-8940-A0E5-90DF88C81348}"/>
              </a:ext>
            </a:extLst>
          </p:cNvPr>
          <p:cNvSpPr>
            <a:spLocks noGrp="1"/>
          </p:cNvSpPr>
          <p:nvPr>
            <p:ph idx="1"/>
          </p:nvPr>
        </p:nvSpPr>
        <p:spPr>
          <a:xfrm>
            <a:off x="366963" y="6158167"/>
            <a:ext cx="8410073" cy="270768"/>
          </a:xfrm>
        </p:spPr>
        <p:txBody>
          <a:bodyPr>
            <a:normAutofit fontScale="70000" lnSpcReduction="20000"/>
          </a:bodyPr>
          <a:lstStyle/>
          <a:p>
            <a:pPr marL="179387" indent="0" algn="r">
              <a:buNone/>
            </a:pPr>
            <a:r>
              <a:rPr lang="en-US" dirty="0"/>
              <a:t>*From NIH (</a:t>
            </a:r>
            <a:r>
              <a:rPr lang="en-US" dirty="0">
                <a:hlinkClick r:id="rId3"/>
              </a:rPr>
              <a:t>https://www.genome.gov/about-genomics/fact-sheets/DNA-Sequencing-Costs-Data</a:t>
            </a:r>
            <a:r>
              <a:rPr lang="en-US" dirty="0"/>
              <a:t>)</a:t>
            </a:r>
          </a:p>
        </p:txBody>
      </p:sp>
      <p:sp>
        <p:nvSpPr>
          <p:cNvPr id="4" name="Slide Number Placeholder 3">
            <a:extLst>
              <a:ext uri="{FF2B5EF4-FFF2-40B4-BE49-F238E27FC236}">
                <a16:creationId xmlns:a16="http://schemas.microsoft.com/office/drawing/2014/main" id="{B2815424-7A83-4648-A35C-4267CACD2F06}"/>
              </a:ext>
            </a:extLst>
          </p:cNvPr>
          <p:cNvSpPr>
            <a:spLocks noGrp="1"/>
          </p:cNvSpPr>
          <p:nvPr>
            <p:ph type="sldNum" sz="quarter" idx="10"/>
          </p:nvPr>
        </p:nvSpPr>
        <p:spPr/>
        <p:txBody>
          <a:bodyPr/>
          <a:lstStyle/>
          <a:p>
            <a:fld id="{BE67019E-6B59-9444-A8F8-0CFAB6B6981D}" type="slidenum">
              <a:rPr lang="en-US" smtClean="0"/>
              <a:pPr/>
              <a:t>6</a:t>
            </a:fld>
            <a:endParaRPr lang="en-US" dirty="0"/>
          </a:p>
        </p:txBody>
      </p:sp>
      <p:pic>
        <p:nvPicPr>
          <p:cNvPr id="2050" name="Picture 2" descr="Cost Per Genome">
            <a:extLst>
              <a:ext uri="{FF2B5EF4-FFF2-40B4-BE49-F238E27FC236}">
                <a16:creationId xmlns:a16="http://schemas.microsoft.com/office/drawing/2014/main" id="{4C91838C-D5EF-7D4A-BF49-482D0886A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71" y="1214617"/>
            <a:ext cx="8660255" cy="487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09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C4FE-9ADA-464F-A502-41E3FC483763}"/>
              </a:ext>
            </a:extLst>
          </p:cNvPr>
          <p:cNvSpPr>
            <a:spLocks noGrp="1"/>
          </p:cNvSpPr>
          <p:nvPr>
            <p:ph type="title"/>
          </p:nvPr>
        </p:nvSpPr>
        <p:spPr/>
        <p:txBody>
          <a:bodyPr>
            <a:normAutofit fontScale="90000"/>
          </a:bodyPr>
          <a:lstStyle/>
          <a:p>
            <a:r>
              <a:rPr lang="en-US" dirty="0" err="1"/>
              <a:t>BitMAc</a:t>
            </a:r>
            <a:r>
              <a:rPr lang="en-US" dirty="0"/>
              <a:t>: FPGA-based GenASM</a:t>
            </a:r>
          </a:p>
        </p:txBody>
      </p:sp>
      <p:sp>
        <p:nvSpPr>
          <p:cNvPr id="3" name="Content Placeholder 2">
            <a:extLst>
              <a:ext uri="{FF2B5EF4-FFF2-40B4-BE49-F238E27FC236}">
                <a16:creationId xmlns:a16="http://schemas.microsoft.com/office/drawing/2014/main" id="{7026B5AD-9072-0A4D-AF57-DEB01DBB565F}"/>
              </a:ext>
            </a:extLst>
          </p:cNvPr>
          <p:cNvSpPr>
            <a:spLocks noGrp="1"/>
          </p:cNvSpPr>
          <p:nvPr>
            <p:ph idx="1"/>
          </p:nvPr>
        </p:nvSpPr>
        <p:spPr/>
        <p:txBody>
          <a:bodyPr>
            <a:noAutofit/>
          </a:bodyPr>
          <a:lstStyle/>
          <a:p>
            <a:pPr marL="0" indent="0">
              <a:lnSpc>
                <a:spcPct val="120000"/>
              </a:lnSpc>
              <a:spcBef>
                <a:spcPts val="0"/>
              </a:spcBef>
              <a:spcAft>
                <a:spcPts val="0"/>
              </a:spcAft>
              <a:buNone/>
            </a:pPr>
            <a:r>
              <a:rPr lang="en-US" b="1" dirty="0">
                <a:solidFill>
                  <a:srgbClr val="0070C0"/>
                </a:solidFill>
              </a:rPr>
              <a:t>Goal: </a:t>
            </a:r>
            <a:r>
              <a:rPr lang="en-US" dirty="0">
                <a:solidFill>
                  <a:srgbClr val="404040"/>
                </a:solidFill>
              </a:rPr>
              <a:t>Implement and map GenASM-DC and GenASM-TB to an FPGA with HBM2 and demonstrate end-to-end application acceleration</a:t>
            </a:r>
          </a:p>
          <a:p>
            <a:pPr marL="0" indent="0">
              <a:lnSpc>
                <a:spcPct val="120000"/>
              </a:lnSpc>
              <a:spcBef>
                <a:spcPts val="0"/>
              </a:spcBef>
              <a:spcAft>
                <a:spcPts val="0"/>
              </a:spcAft>
              <a:buNone/>
            </a:pPr>
            <a:r>
              <a:rPr lang="en-US" b="1" dirty="0">
                <a:solidFill>
                  <a:srgbClr val="00B050"/>
                </a:solidFill>
              </a:rPr>
              <a:t>Key Idea: </a:t>
            </a:r>
            <a:r>
              <a:rPr lang="en-US" dirty="0">
                <a:solidFill>
                  <a:srgbClr val="404040"/>
                </a:solidFill>
              </a:rPr>
              <a:t>HBM2 offers high bandwidth and FPGA resources offer high parallelism by instantiating multiple copies of GenASM accelerators</a:t>
            </a:r>
          </a:p>
          <a:p>
            <a:pPr marL="0" indent="0">
              <a:lnSpc>
                <a:spcPct val="120000"/>
              </a:lnSpc>
              <a:spcBef>
                <a:spcPts val="0"/>
              </a:spcBef>
              <a:spcAft>
                <a:spcPts val="0"/>
              </a:spcAft>
              <a:buNone/>
            </a:pPr>
            <a:r>
              <a:rPr lang="en-US" b="1" dirty="0">
                <a:solidFill>
                  <a:srgbClr val="7030A0"/>
                </a:solidFill>
              </a:rPr>
              <a:t>Key Findings: </a:t>
            </a:r>
          </a:p>
          <a:p>
            <a:pPr>
              <a:lnSpc>
                <a:spcPct val="120000"/>
              </a:lnSpc>
              <a:spcBef>
                <a:spcPts val="0"/>
              </a:spcBef>
              <a:spcAft>
                <a:spcPts val="0"/>
              </a:spcAft>
            </a:pPr>
            <a:r>
              <a:rPr lang="en-US" dirty="0"/>
              <a:t>Due to high amount of data needs to be saved for TB, we are bottlenecked by the amount of on-chip memory we have</a:t>
            </a:r>
          </a:p>
          <a:p>
            <a:pPr>
              <a:lnSpc>
                <a:spcPct val="120000"/>
              </a:lnSpc>
              <a:spcBef>
                <a:spcPts val="0"/>
              </a:spcBef>
              <a:spcAft>
                <a:spcPts val="0"/>
              </a:spcAft>
            </a:pPr>
            <a:r>
              <a:rPr lang="en-US" dirty="0"/>
              <a:t>We cannot saturate the high bandwidth that multiple HBM2 stacks that are on package provide </a:t>
            </a:r>
          </a:p>
          <a:p>
            <a:pPr>
              <a:lnSpc>
                <a:spcPct val="120000"/>
              </a:lnSpc>
              <a:spcBef>
                <a:spcPts val="0"/>
              </a:spcBef>
              <a:spcAft>
                <a:spcPts val="0"/>
              </a:spcAft>
            </a:pPr>
            <a:r>
              <a:rPr lang="en-US" dirty="0"/>
              <a:t>Thus, we need</a:t>
            </a:r>
          </a:p>
          <a:p>
            <a:pPr lvl="1">
              <a:lnSpc>
                <a:spcPct val="120000"/>
              </a:lnSpc>
              <a:spcBef>
                <a:spcPts val="0"/>
              </a:spcBef>
              <a:spcAft>
                <a:spcPts val="0"/>
              </a:spcAft>
            </a:pPr>
            <a:r>
              <a:rPr lang="en-US" sz="2000" dirty="0"/>
              <a:t>Algorithm-level modifications to decrease the amount of data that need to be written, and</a:t>
            </a:r>
          </a:p>
          <a:p>
            <a:pPr lvl="1">
              <a:lnSpc>
                <a:spcPct val="120000"/>
              </a:lnSpc>
              <a:spcBef>
                <a:spcPts val="0"/>
              </a:spcBef>
              <a:spcAft>
                <a:spcPts val="0"/>
              </a:spcAft>
            </a:pPr>
            <a:r>
              <a:rPr lang="en-US" sz="2000" dirty="0"/>
              <a:t>New FPGA chips, which has a higher amount of on-chip memory capacity and bandwidth</a:t>
            </a:r>
          </a:p>
        </p:txBody>
      </p:sp>
      <p:sp>
        <p:nvSpPr>
          <p:cNvPr id="4" name="Slide Number Placeholder 3">
            <a:extLst>
              <a:ext uri="{FF2B5EF4-FFF2-40B4-BE49-F238E27FC236}">
                <a16:creationId xmlns:a16="http://schemas.microsoft.com/office/drawing/2014/main" id="{C1B6871D-A7EC-424F-890C-E4E176132825}"/>
              </a:ext>
            </a:extLst>
          </p:cNvPr>
          <p:cNvSpPr>
            <a:spLocks noGrp="1"/>
          </p:cNvSpPr>
          <p:nvPr>
            <p:ph type="sldNum" sz="quarter" idx="10"/>
          </p:nvPr>
        </p:nvSpPr>
        <p:spPr/>
        <p:txBody>
          <a:bodyPr/>
          <a:lstStyle/>
          <a:p>
            <a:fld id="{BE67019E-6B59-9444-A8F8-0CFAB6B6981D}" type="slidenum">
              <a:rPr lang="en-US" smtClean="0"/>
              <a:pPr/>
              <a:t>60</a:t>
            </a:fld>
            <a:endParaRPr lang="en-US" dirty="0"/>
          </a:p>
        </p:txBody>
      </p:sp>
    </p:spTree>
    <p:extLst>
      <p:ext uri="{BB962C8B-B14F-4D97-AF65-F5344CB8AC3E}">
        <p14:creationId xmlns:p14="http://schemas.microsoft.com/office/powerpoint/2010/main" val="852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70F9-EA31-D14C-A94F-4208A379F94D}"/>
              </a:ext>
            </a:extLst>
          </p:cNvPr>
          <p:cNvSpPr>
            <a:spLocks noGrp="1"/>
          </p:cNvSpPr>
          <p:nvPr>
            <p:ph type="title"/>
          </p:nvPr>
        </p:nvSpPr>
        <p:spPr/>
        <p:txBody>
          <a:bodyPr>
            <a:normAutofit fontScale="90000"/>
          </a:bodyPr>
          <a:lstStyle/>
          <a:p>
            <a:r>
              <a:rPr lang="en-US" dirty="0"/>
              <a:t>Outline</a:t>
            </a:r>
          </a:p>
        </p:txBody>
      </p:sp>
      <p:sp>
        <p:nvSpPr>
          <p:cNvPr id="4" name="Slide Number Placeholder 3">
            <a:extLst>
              <a:ext uri="{FF2B5EF4-FFF2-40B4-BE49-F238E27FC236}">
                <a16:creationId xmlns:a16="http://schemas.microsoft.com/office/drawing/2014/main" id="{EDFCB8F0-652E-BF42-913F-CFF992B3F8FF}"/>
              </a:ext>
            </a:extLst>
          </p:cNvPr>
          <p:cNvSpPr>
            <a:spLocks noGrp="1"/>
          </p:cNvSpPr>
          <p:nvPr>
            <p:ph type="sldNum" sz="quarter" idx="10"/>
          </p:nvPr>
        </p:nvSpPr>
        <p:spPr/>
        <p:txBody>
          <a:bodyPr/>
          <a:lstStyle/>
          <a:p>
            <a:fld id="{BE67019E-6B59-9444-A8F8-0CFAB6B6981D}" type="slidenum">
              <a:rPr lang="en-US" smtClean="0"/>
              <a:pPr/>
              <a:t>61</a:t>
            </a:fld>
            <a:endParaRPr lang="en-US" dirty="0"/>
          </a:p>
        </p:txBody>
      </p:sp>
      <p:sp>
        <p:nvSpPr>
          <p:cNvPr id="14" name="TextBox 13">
            <a:extLst>
              <a:ext uri="{FF2B5EF4-FFF2-40B4-BE49-F238E27FC236}">
                <a16:creationId xmlns:a16="http://schemas.microsoft.com/office/drawing/2014/main" id="{AC69D097-FD90-3A49-9D4A-DFDA7E1AE873}"/>
              </a:ext>
            </a:extLst>
          </p:cNvPr>
          <p:cNvSpPr txBox="1"/>
          <p:nvPr/>
        </p:nvSpPr>
        <p:spPr>
          <a:xfrm>
            <a:off x="1059868" y="1254410"/>
            <a:ext cx="7024255" cy="868856"/>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a:t>Bottleneck analysis of long read assembly</a:t>
            </a:r>
          </a:p>
          <a:p>
            <a:pPr>
              <a:spcBef>
                <a:spcPts val="600"/>
              </a:spcBef>
            </a:pPr>
            <a:r>
              <a:rPr lang="en-US" sz="1800" b="1" dirty="0"/>
              <a:t>[Briefings in Bioinformatics, </a:t>
            </a:r>
            <a:r>
              <a:rPr lang="en-US" sz="1800" b="1" dirty="0">
                <a:latin typeface="Calibri" panose="020F0502020204030204" pitchFamily="34" charset="0"/>
              </a:rPr>
              <a:t>2018</a:t>
            </a:r>
            <a:r>
              <a:rPr lang="en-US" sz="1800" b="1" dirty="0"/>
              <a:t>] </a:t>
            </a:r>
          </a:p>
        </p:txBody>
      </p:sp>
      <p:sp>
        <p:nvSpPr>
          <p:cNvPr id="15" name="TextBox 14">
            <a:extLst>
              <a:ext uri="{FF2B5EF4-FFF2-40B4-BE49-F238E27FC236}">
                <a16:creationId xmlns:a16="http://schemas.microsoft.com/office/drawing/2014/main" id="{309F112B-D0EF-484C-9781-BF71215A1EAD}"/>
              </a:ext>
            </a:extLst>
          </p:cNvPr>
          <p:cNvSpPr txBox="1"/>
          <p:nvPr/>
        </p:nvSpPr>
        <p:spPr>
          <a:xfrm>
            <a:off x="1059868" y="2322082"/>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a:t>GenASM: Approximate string matching framework </a:t>
            </a:r>
          </a:p>
          <a:p>
            <a:r>
              <a:rPr lang="en-US" dirty="0"/>
              <a:t>for genome sequence analysis</a:t>
            </a:r>
          </a:p>
          <a:p>
            <a:pPr>
              <a:spcBef>
                <a:spcPts val="600"/>
              </a:spcBef>
            </a:pPr>
            <a:r>
              <a:rPr lang="en-US" sz="1800" b="1" dirty="0"/>
              <a:t>[MICRO </a:t>
            </a:r>
            <a:r>
              <a:rPr lang="en-US" sz="1800" b="1" dirty="0">
                <a:latin typeface="Calibri" panose="020F0502020204030204" pitchFamily="34" charset="0"/>
              </a:rPr>
              <a:t>2020</a:t>
            </a:r>
            <a:r>
              <a:rPr lang="en-US" sz="1800" b="1" dirty="0"/>
              <a:t>] </a:t>
            </a:r>
          </a:p>
        </p:txBody>
      </p:sp>
      <p:sp>
        <p:nvSpPr>
          <p:cNvPr id="10" name="TextBox 9">
            <a:extLst>
              <a:ext uri="{FF2B5EF4-FFF2-40B4-BE49-F238E27FC236}">
                <a16:creationId xmlns:a16="http://schemas.microsoft.com/office/drawing/2014/main" id="{1FD8E323-8175-2842-9169-5F6176526376}"/>
              </a:ext>
            </a:extLst>
          </p:cNvPr>
          <p:cNvSpPr txBox="1"/>
          <p:nvPr/>
        </p:nvSpPr>
        <p:spPr>
          <a:xfrm>
            <a:off x="1059868" y="3717783"/>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err="1"/>
              <a:t>BitMAc</a:t>
            </a:r>
            <a:r>
              <a:rPr lang="en-US" dirty="0"/>
              <a:t>: FPGA-based near-memory acceleration of  bitvector-based sequence alignment</a:t>
            </a:r>
          </a:p>
          <a:p>
            <a:pPr>
              <a:spcBef>
                <a:spcPts val="600"/>
              </a:spcBef>
            </a:pPr>
            <a:r>
              <a:rPr lang="en-US" sz="1800" b="1" dirty="0"/>
              <a:t>[Ongoing] </a:t>
            </a:r>
          </a:p>
        </p:txBody>
      </p:sp>
      <p:sp>
        <p:nvSpPr>
          <p:cNvPr id="11" name="TextBox 10">
            <a:extLst>
              <a:ext uri="{FF2B5EF4-FFF2-40B4-BE49-F238E27FC236}">
                <a16:creationId xmlns:a16="http://schemas.microsoft.com/office/drawing/2014/main" id="{D0691FF2-94DE-CE40-B905-C781DEC340B5}"/>
              </a:ext>
            </a:extLst>
          </p:cNvPr>
          <p:cNvSpPr txBox="1"/>
          <p:nvPr/>
        </p:nvSpPr>
        <p:spPr>
          <a:xfrm>
            <a:off x="1059867" y="5113484"/>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dirty="0" err="1"/>
              <a:t>GenGraph</a:t>
            </a:r>
            <a:r>
              <a:rPr lang="en-US" dirty="0"/>
              <a:t>: Hardware acceleration framework </a:t>
            </a:r>
          </a:p>
          <a:p>
            <a:r>
              <a:rPr lang="en-US" dirty="0"/>
              <a:t>for sequence-to-graph mapping </a:t>
            </a:r>
          </a:p>
          <a:p>
            <a:pPr>
              <a:spcBef>
                <a:spcPts val="600"/>
              </a:spcBef>
            </a:pPr>
            <a:r>
              <a:rPr lang="en-US" sz="1800" b="1" dirty="0">
                <a:solidFill>
                  <a:srgbClr val="0070C0"/>
                </a:solidFill>
              </a:rPr>
              <a:t>[Ongoing] </a:t>
            </a:r>
          </a:p>
        </p:txBody>
      </p:sp>
    </p:spTree>
    <p:extLst>
      <p:ext uri="{BB962C8B-B14F-4D97-AF65-F5344CB8AC3E}">
        <p14:creationId xmlns:p14="http://schemas.microsoft.com/office/powerpoint/2010/main" val="1461894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BA8B-0698-D349-9205-A74EBA6580FE}"/>
              </a:ext>
            </a:extLst>
          </p:cNvPr>
          <p:cNvSpPr>
            <a:spLocks noGrp="1"/>
          </p:cNvSpPr>
          <p:nvPr>
            <p:ph type="title"/>
          </p:nvPr>
        </p:nvSpPr>
        <p:spPr>
          <a:xfrm>
            <a:off x="366963" y="257434"/>
            <a:ext cx="8410073" cy="753467"/>
          </a:xfrm>
        </p:spPr>
        <p:txBody>
          <a:bodyPr>
            <a:normAutofit fontScale="90000"/>
          </a:bodyPr>
          <a:lstStyle/>
          <a:p>
            <a:r>
              <a:rPr lang="en-US" dirty="0"/>
              <a:t>Recall: Read Mapping Pipeline</a:t>
            </a:r>
          </a:p>
        </p:txBody>
      </p:sp>
      <p:sp>
        <p:nvSpPr>
          <p:cNvPr id="4" name="Slide Number Placeholder 3">
            <a:extLst>
              <a:ext uri="{FF2B5EF4-FFF2-40B4-BE49-F238E27FC236}">
                <a16:creationId xmlns:a16="http://schemas.microsoft.com/office/drawing/2014/main" id="{2E1C568A-8161-DC45-9CE8-49E57D3396FF}"/>
              </a:ext>
            </a:extLst>
          </p:cNvPr>
          <p:cNvSpPr>
            <a:spLocks noGrp="1"/>
          </p:cNvSpPr>
          <p:nvPr>
            <p:ph type="sldNum" sz="quarter" idx="10"/>
          </p:nvPr>
        </p:nvSpPr>
        <p:spPr/>
        <p:txBody>
          <a:bodyPr/>
          <a:lstStyle/>
          <a:p>
            <a:fld id="{BE67019E-6B59-9444-A8F8-0CFAB6B6981D}" type="slidenum">
              <a:rPr lang="en-US" smtClean="0"/>
              <a:pPr/>
              <a:t>62</a:t>
            </a:fld>
            <a:endParaRPr lang="en-US" dirty="0"/>
          </a:p>
        </p:txBody>
      </p:sp>
      <p:sp>
        <p:nvSpPr>
          <p:cNvPr id="5" name="Text Box 5">
            <a:extLst>
              <a:ext uri="{FF2B5EF4-FFF2-40B4-BE49-F238E27FC236}">
                <a16:creationId xmlns:a16="http://schemas.microsoft.com/office/drawing/2014/main" id="{7310741F-6C37-5F4F-BD15-002DE9458E8A}"/>
              </a:ext>
            </a:extLst>
          </p:cNvPr>
          <p:cNvSpPr txBox="1"/>
          <p:nvPr/>
        </p:nvSpPr>
        <p:spPr>
          <a:xfrm>
            <a:off x="2542479" y="1301500"/>
            <a:ext cx="3847922" cy="649149"/>
          </a:xfrm>
          <a:prstGeom prst="roundRect">
            <a:avLst/>
          </a:prstGeom>
          <a:solidFill>
            <a:srgbClr val="E0085F"/>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Indexing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rPr>
              <a:t>(Pre-processing step to generate </a:t>
            </a: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sym typeface="Wingdings" pitchFamily="2" charset="2"/>
              </a:rPr>
              <a:t>index of reference</a:t>
            </a: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rPr>
              <a:t>)</a:t>
            </a:r>
            <a:endParaRPr kumimoji="0" lang="en-US" sz="1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E0861587-957D-784A-8ADA-2B40711C2574}"/>
              </a:ext>
            </a:extLst>
          </p:cNvPr>
          <p:cNvSpPr txBox="1"/>
          <p:nvPr/>
        </p:nvSpPr>
        <p:spPr>
          <a:xfrm>
            <a:off x="2542474" y="2651621"/>
            <a:ext cx="3847934" cy="649147"/>
          </a:xfrm>
          <a:prstGeom prst="roundRect">
            <a:avLst/>
          </a:prstGeom>
          <a:solidFill>
            <a:srgbClr val="0070C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Seeding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rPr>
              <a:t>(Query the index)</a:t>
            </a:r>
            <a:endParaRPr kumimoji="0" lang="en-US" sz="1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7" name="Text Box 8">
            <a:extLst>
              <a:ext uri="{FF2B5EF4-FFF2-40B4-BE49-F238E27FC236}">
                <a16:creationId xmlns:a16="http://schemas.microsoft.com/office/drawing/2014/main" id="{7AF52C67-0ADF-8843-9FB5-33CD043515E1}"/>
              </a:ext>
            </a:extLst>
          </p:cNvPr>
          <p:cNvSpPr txBox="1"/>
          <p:nvPr/>
        </p:nvSpPr>
        <p:spPr>
          <a:xfrm>
            <a:off x="2515310" y="4106275"/>
            <a:ext cx="3847914" cy="649145"/>
          </a:xfrm>
          <a:prstGeom prst="roundRect">
            <a:avLst/>
          </a:prstGeom>
          <a:solidFill>
            <a:srgbClr val="00B05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Pre-Alignment Filtering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orbel" panose="020B0503020204020204" pitchFamily="34" charset="0"/>
                <a:ea typeface="Calibri" panose="020F0502020204030204" pitchFamily="34" charset="0"/>
                <a:cs typeface="Calibri" panose="020F0502020204030204" pitchFamily="34" charset="0"/>
              </a:rPr>
              <a:t>(Filter out dissimilar sequences)</a:t>
            </a:r>
            <a:endParaRPr kumimoji="0" lang="en-US" sz="1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8" name="Text Box 9">
            <a:extLst>
              <a:ext uri="{FF2B5EF4-FFF2-40B4-BE49-F238E27FC236}">
                <a16:creationId xmlns:a16="http://schemas.microsoft.com/office/drawing/2014/main" id="{F033AC1C-2764-1C4F-9DFC-2EB4B15DF8EC}"/>
              </a:ext>
            </a:extLst>
          </p:cNvPr>
          <p:cNvSpPr txBox="1"/>
          <p:nvPr/>
        </p:nvSpPr>
        <p:spPr>
          <a:xfrm>
            <a:off x="2542474" y="5456395"/>
            <a:ext cx="3847908" cy="649131"/>
          </a:xfrm>
          <a:prstGeom prst="roundRect">
            <a:avLst/>
          </a:prstGeom>
          <a:solidFill>
            <a:srgbClr val="7030A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defRPr>
            </a:lvl1pPr>
          </a:lstStyle>
          <a:p>
            <a:r>
              <a:rPr lang="en-US" sz="2200" dirty="0"/>
              <a:t>Read Alignment</a:t>
            </a:r>
          </a:p>
          <a:p>
            <a:r>
              <a:rPr lang="en-US" sz="1200" dirty="0"/>
              <a:t>(Perform distance/score calculation &amp; traceback)</a:t>
            </a:r>
          </a:p>
        </p:txBody>
      </p:sp>
      <p:cxnSp>
        <p:nvCxnSpPr>
          <p:cNvPr id="9" name="Straight Arrow Connector 8">
            <a:extLst>
              <a:ext uri="{FF2B5EF4-FFF2-40B4-BE49-F238E27FC236}">
                <a16:creationId xmlns:a16="http://schemas.microsoft.com/office/drawing/2014/main" id="{3663F867-3FDD-A043-9125-14459CE72150}"/>
              </a:ext>
            </a:extLst>
          </p:cNvPr>
          <p:cNvCxnSpPr/>
          <p:nvPr/>
        </p:nvCxnSpPr>
        <p:spPr>
          <a:xfrm>
            <a:off x="2193394" y="158939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B0DDCA0B-151A-2E4C-BA43-1228339A8BCF}"/>
              </a:ext>
            </a:extLst>
          </p:cNvPr>
          <p:cNvSpPr txBox="1"/>
          <p:nvPr/>
        </p:nvSpPr>
        <p:spPr>
          <a:xfrm>
            <a:off x="962066" y="1240110"/>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r>
              <a:rPr kumimoji="0" lang="en-US" sz="1800" b="0"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genome</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2" name="Text Box 22">
            <a:extLst>
              <a:ext uri="{FF2B5EF4-FFF2-40B4-BE49-F238E27FC236}">
                <a16:creationId xmlns:a16="http://schemas.microsoft.com/office/drawing/2014/main" id="{F7E52F9A-20FE-4D4F-A2F8-434344E39DD2}"/>
              </a:ext>
            </a:extLst>
          </p:cNvPr>
          <p:cNvSpPr txBox="1"/>
          <p:nvPr/>
        </p:nvSpPr>
        <p:spPr>
          <a:xfrm>
            <a:off x="6690314" y="1950652"/>
            <a:ext cx="1555769" cy="63523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Hash-table based index</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4" name="Text Box 28">
            <a:extLst>
              <a:ext uri="{FF2B5EF4-FFF2-40B4-BE49-F238E27FC236}">
                <a16:creationId xmlns:a16="http://schemas.microsoft.com/office/drawing/2014/main" id="{3BF7982F-CEFA-794D-B271-A7AF41EA81BF}"/>
              </a:ext>
            </a:extLst>
          </p:cNvPr>
          <p:cNvSpPr txBox="1"/>
          <p:nvPr/>
        </p:nvSpPr>
        <p:spPr>
          <a:xfrm>
            <a:off x="6690314" y="3349336"/>
            <a:ext cx="1921498" cy="63523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Potential mapping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locations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5" name="Text Box 30">
            <a:extLst>
              <a:ext uri="{FF2B5EF4-FFF2-40B4-BE49-F238E27FC236}">
                <a16:creationId xmlns:a16="http://schemas.microsoft.com/office/drawing/2014/main" id="{D319116F-880C-E84C-AD77-2105F34D1414}"/>
              </a:ext>
            </a:extLst>
          </p:cNvPr>
          <p:cNvSpPr txBox="1"/>
          <p:nvPr/>
        </p:nvSpPr>
        <p:spPr>
          <a:xfrm>
            <a:off x="6363224" y="5802968"/>
            <a:ext cx="1768534"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Optimal alignment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7" name="Text Box 32">
            <a:extLst>
              <a:ext uri="{FF2B5EF4-FFF2-40B4-BE49-F238E27FC236}">
                <a16:creationId xmlns:a16="http://schemas.microsoft.com/office/drawing/2014/main" id="{7DDB4D89-67B3-8646-94EE-DA6752AFFDCC}"/>
              </a:ext>
            </a:extLst>
          </p:cNvPr>
          <p:cNvSpPr txBox="1"/>
          <p:nvPr/>
        </p:nvSpPr>
        <p:spPr>
          <a:xfrm>
            <a:off x="6690314" y="4667978"/>
            <a:ext cx="2070211" cy="87864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Remaining potential mapping locations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FBB18E88-BF73-BD48-A2C9-8A6D90D2FD86}"/>
              </a:ext>
            </a:extLst>
          </p:cNvPr>
          <p:cNvCxnSpPr>
            <a:cxnSpLocks/>
          </p:cNvCxnSpPr>
          <p:nvPr/>
        </p:nvCxnSpPr>
        <p:spPr>
          <a:xfrm>
            <a:off x="6417546" y="597878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4A234C52-224A-774D-A87D-CC2C34FCC2B0}"/>
              </a:ext>
            </a:extLst>
          </p:cNvPr>
          <p:cNvCxnSpPr>
            <a:cxnSpLocks/>
          </p:cNvCxnSpPr>
          <p:nvPr/>
        </p:nvCxnSpPr>
        <p:spPr>
          <a:xfrm flipH="1">
            <a:off x="6417559" y="1828946"/>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5FF2D40F-2481-9246-904F-4B4049B8C64B}"/>
              </a:ext>
            </a:extLst>
          </p:cNvPr>
          <p:cNvCxnSpPr>
            <a:cxnSpLocks/>
          </p:cNvCxnSpPr>
          <p:nvPr/>
        </p:nvCxnSpPr>
        <p:spPr>
          <a:xfrm flipH="1">
            <a:off x="6417556" y="322762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F5D59D7C-ACED-8F4D-859C-5D985082FDF8}"/>
              </a:ext>
            </a:extLst>
          </p:cNvPr>
          <p:cNvCxnSpPr>
            <a:cxnSpLocks/>
          </p:cNvCxnSpPr>
          <p:nvPr/>
        </p:nvCxnSpPr>
        <p:spPr>
          <a:xfrm flipH="1">
            <a:off x="6417546" y="466797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F138C6-7330-634E-AA83-326E65627314}"/>
              </a:ext>
            </a:extLst>
          </p:cNvPr>
          <p:cNvCxnSpPr/>
          <p:nvPr/>
        </p:nvCxnSpPr>
        <p:spPr>
          <a:xfrm>
            <a:off x="2194350" y="2971408"/>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C686FC58-3056-614C-B546-C2FE5256987B}"/>
              </a:ext>
            </a:extLst>
          </p:cNvPr>
          <p:cNvSpPr txBox="1"/>
          <p:nvPr/>
        </p:nvSpPr>
        <p:spPr>
          <a:xfrm>
            <a:off x="1132796" y="2776562"/>
            <a:ext cx="1348902" cy="6314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Reads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26" name="Text Box 19">
            <a:extLst>
              <a:ext uri="{FF2B5EF4-FFF2-40B4-BE49-F238E27FC236}">
                <a16:creationId xmlns:a16="http://schemas.microsoft.com/office/drawing/2014/main" id="{DBD606FC-6238-D740-9069-F471821A17F2}"/>
              </a:ext>
            </a:extLst>
          </p:cNvPr>
          <p:cNvSpPr txBox="1"/>
          <p:nvPr/>
        </p:nvSpPr>
        <p:spPr>
          <a:xfrm>
            <a:off x="1030026" y="3789567"/>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p>
          <a:p>
            <a:pPr marL="0" marR="1016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orbel" panose="020B0503020204020204" pitchFamily="34" charset="0"/>
                <a:ea typeface="Calibri" panose="020F0502020204030204" pitchFamily="34" charset="0"/>
                <a:cs typeface="Calibri" panose="020F0502020204030204" pitchFamily="34" charset="0"/>
              </a:rPr>
              <a:t>segment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27" name="Text Box 19">
            <a:extLst>
              <a:ext uri="{FF2B5EF4-FFF2-40B4-BE49-F238E27FC236}">
                <a16:creationId xmlns:a16="http://schemas.microsoft.com/office/drawing/2014/main" id="{1C96030B-4E1D-9540-9E8E-606FD4EDB0D3}"/>
              </a:ext>
            </a:extLst>
          </p:cNvPr>
          <p:cNvSpPr txBox="1"/>
          <p:nvPr/>
        </p:nvSpPr>
        <p:spPr>
          <a:xfrm>
            <a:off x="1030026" y="4637159"/>
            <a:ext cx="1348902" cy="6314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Query read</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C6951B32-8300-EB44-810E-64BE004CAFC0}"/>
              </a:ext>
            </a:extLst>
          </p:cNvPr>
          <p:cNvCxnSpPr>
            <a:cxnSpLocks/>
          </p:cNvCxnSpPr>
          <p:nvPr/>
        </p:nvCxnSpPr>
        <p:spPr>
          <a:xfrm>
            <a:off x="2193394" y="4152489"/>
            <a:ext cx="321916" cy="20911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AFE961-362A-1B4D-A439-926EBDC53A04}"/>
              </a:ext>
            </a:extLst>
          </p:cNvPr>
          <p:cNvCxnSpPr>
            <a:cxnSpLocks/>
          </p:cNvCxnSpPr>
          <p:nvPr/>
        </p:nvCxnSpPr>
        <p:spPr>
          <a:xfrm flipV="1">
            <a:off x="2196304" y="4484533"/>
            <a:ext cx="321916" cy="20911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69E0D64-C5FE-754A-B4AF-F8826D9ECC15}"/>
              </a:ext>
            </a:extLst>
          </p:cNvPr>
          <p:cNvSpPr txBox="1"/>
          <p:nvPr/>
        </p:nvSpPr>
        <p:spPr>
          <a:xfrm>
            <a:off x="962066" y="1121564"/>
            <a:ext cx="1348894" cy="958016"/>
          </a:xfrm>
          <a:prstGeom prst="roundRect">
            <a:avLst>
              <a:gd name="adj" fmla="val 1291"/>
            </a:avLst>
          </a:prstGeom>
          <a:solidFill>
            <a:srgbClr val="C00000">
              <a:alpha val="34000"/>
            </a:srgbClr>
          </a:solidFill>
          <a:ln w="28575">
            <a:solidFill>
              <a:srgbClr val="C00000"/>
            </a:solidFill>
          </a:ln>
        </p:spPr>
        <p:txBody>
          <a:bodyPr wrap="square" rtlCol="0" anchor="ctr" anchorCtr="0">
            <a:noAutofit/>
          </a:bodyPr>
          <a:lstStyle/>
          <a:p>
            <a:pPr algn="ctr"/>
            <a:endParaRPr lang="en-US" dirty="0">
              <a:solidFill>
                <a:schemeClr val="bg1">
                  <a:lumMod val="50000"/>
                </a:schemeClr>
              </a:solidFill>
              <a:latin typeface="Corbel" panose="020B050302020402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DB2A8DEB-9CA7-FF4A-9C45-58E735C09595}"/>
              </a:ext>
            </a:extLst>
          </p:cNvPr>
          <p:cNvSpPr txBox="1"/>
          <p:nvPr/>
        </p:nvSpPr>
        <p:spPr>
          <a:xfrm>
            <a:off x="852037" y="2084787"/>
            <a:ext cx="1690437" cy="369332"/>
          </a:xfrm>
          <a:prstGeom prst="rect">
            <a:avLst/>
          </a:prstGeom>
          <a:noFill/>
        </p:spPr>
        <p:txBody>
          <a:bodyPr wrap="square" rtlCol="0">
            <a:spAutoFit/>
          </a:bodyPr>
          <a:lstStyle/>
          <a:p>
            <a:r>
              <a:rPr lang="en-US" b="1" dirty="0">
                <a:solidFill>
                  <a:srgbClr val="C00000"/>
                </a:solidFill>
              </a:rPr>
              <a:t>reference bias</a:t>
            </a:r>
          </a:p>
        </p:txBody>
      </p:sp>
    </p:spTree>
    <p:extLst>
      <p:ext uri="{BB962C8B-B14F-4D97-AF65-F5344CB8AC3E}">
        <p14:creationId xmlns:p14="http://schemas.microsoft.com/office/powerpoint/2010/main" val="2828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366963" y="257434"/>
            <a:ext cx="8410200" cy="75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70C0"/>
              </a:buClr>
              <a:buSzPct val="100000"/>
              <a:buFont typeface="Corbel"/>
              <a:buNone/>
            </a:pPr>
            <a:r>
              <a:rPr lang="en-US"/>
              <a:t>Genome Graphs</a:t>
            </a:r>
            <a:endParaRPr/>
          </a:p>
        </p:txBody>
      </p:sp>
      <p:sp>
        <p:nvSpPr>
          <p:cNvPr id="111" name="Google Shape;111;p15"/>
          <p:cNvSpPr txBox="1">
            <a:spLocks noGrp="1"/>
          </p:cNvSpPr>
          <p:nvPr>
            <p:ph type="body" idx="1"/>
          </p:nvPr>
        </p:nvSpPr>
        <p:spPr>
          <a:xfrm>
            <a:off x="366963" y="1153551"/>
            <a:ext cx="8410200" cy="2470182"/>
          </a:xfrm>
          <a:prstGeom prst="rect">
            <a:avLst/>
          </a:prstGeom>
          <a:noFill/>
          <a:ln>
            <a:noFill/>
          </a:ln>
        </p:spPr>
        <p:txBody>
          <a:bodyPr spcFirstLastPara="1" wrap="square" lIns="0" tIns="45700" rIns="0" bIns="45700" anchor="t" anchorCtr="0">
            <a:noAutofit/>
          </a:bodyPr>
          <a:lstStyle/>
          <a:p>
            <a:pPr marL="153988" lvl="0" indent="0" algn="l" rtl="0">
              <a:lnSpc>
                <a:spcPct val="120000"/>
              </a:lnSpc>
              <a:spcBef>
                <a:spcPts val="0"/>
              </a:spcBef>
              <a:spcAft>
                <a:spcPts val="600"/>
              </a:spcAft>
              <a:buSzPts val="2200"/>
              <a:buNone/>
            </a:pPr>
            <a:r>
              <a:rPr lang="en-US" sz="2200" dirty="0">
                <a:solidFill>
                  <a:schemeClr val="tx1"/>
                </a:solidFill>
              </a:rPr>
              <a:t>Genome graphs:</a:t>
            </a:r>
          </a:p>
          <a:p>
            <a:pPr marL="454025" lvl="0" indent="-300037" algn="l" rtl="0">
              <a:lnSpc>
                <a:spcPct val="120000"/>
              </a:lnSpc>
              <a:spcBef>
                <a:spcPts val="0"/>
              </a:spcBef>
              <a:spcAft>
                <a:spcPts val="600"/>
              </a:spcAft>
              <a:buSzPts val="2200"/>
              <a:buChar char="❑"/>
            </a:pPr>
            <a:r>
              <a:rPr lang="en-US" sz="2200" dirty="0">
                <a:solidFill>
                  <a:schemeClr val="tx1"/>
                </a:solidFill>
              </a:rPr>
              <a:t>Include the </a:t>
            </a:r>
            <a:r>
              <a:rPr lang="en-US" sz="2200" dirty="0">
                <a:solidFill>
                  <a:srgbClr val="FE6200"/>
                </a:solidFill>
              </a:rPr>
              <a:t>reference genome together with genetic variations</a:t>
            </a:r>
          </a:p>
          <a:p>
            <a:pPr marL="454025" lvl="0" indent="-300037" algn="l" rtl="0">
              <a:lnSpc>
                <a:spcPct val="120000"/>
              </a:lnSpc>
              <a:spcBef>
                <a:spcPts val="0"/>
              </a:spcBef>
              <a:spcAft>
                <a:spcPts val="600"/>
              </a:spcAft>
              <a:buSzPts val="2200"/>
              <a:buChar char="❑"/>
            </a:pPr>
            <a:r>
              <a:rPr lang="en-US" sz="2200" dirty="0">
                <a:solidFill>
                  <a:schemeClr val="tx1"/>
                </a:solidFill>
              </a:rPr>
              <a:t>Provide a </a:t>
            </a:r>
            <a:r>
              <a:rPr lang="en-US" sz="2200" dirty="0">
                <a:solidFill>
                  <a:srgbClr val="7030A0"/>
                </a:solidFill>
              </a:rPr>
              <a:t>compact representation</a:t>
            </a:r>
            <a:endParaRPr sz="2200" dirty="0">
              <a:solidFill>
                <a:srgbClr val="7030A0"/>
              </a:solidFill>
            </a:endParaRPr>
          </a:p>
          <a:p>
            <a:pPr marL="454025" lvl="0" indent="-300037" algn="l" rtl="0">
              <a:lnSpc>
                <a:spcPct val="120000"/>
              </a:lnSpc>
              <a:spcBef>
                <a:spcPts val="0"/>
              </a:spcBef>
              <a:spcAft>
                <a:spcPts val="600"/>
              </a:spcAft>
              <a:buSzPts val="2200"/>
              <a:buChar char="❑"/>
            </a:pPr>
            <a:r>
              <a:rPr lang="en-US" sz="2200" dirty="0">
                <a:solidFill>
                  <a:schemeClr val="tx1"/>
                </a:solidFill>
              </a:rPr>
              <a:t>Enable us to </a:t>
            </a:r>
            <a:r>
              <a:rPr lang="en-US" sz="2200" dirty="0">
                <a:solidFill>
                  <a:srgbClr val="C00000"/>
                </a:solidFill>
              </a:rPr>
              <a:t>move away </a:t>
            </a:r>
            <a:r>
              <a:rPr lang="en-US" sz="2200" dirty="0">
                <a:solidFill>
                  <a:schemeClr val="tx1"/>
                </a:solidFill>
              </a:rPr>
              <a:t>from aligning with single reference genome </a:t>
            </a:r>
            <a:r>
              <a:rPr lang="en-US" sz="2200" dirty="0">
                <a:solidFill>
                  <a:srgbClr val="C00000"/>
                </a:solidFill>
              </a:rPr>
              <a:t>(reference bias) </a:t>
            </a:r>
            <a:r>
              <a:rPr lang="en-US" sz="2200" dirty="0">
                <a:solidFill>
                  <a:schemeClr val="tx1"/>
                </a:solidFill>
              </a:rPr>
              <a:t>and </a:t>
            </a:r>
            <a:r>
              <a:rPr lang="en-US" sz="2200" dirty="0">
                <a:solidFill>
                  <a:srgbClr val="00B050"/>
                </a:solidFill>
              </a:rPr>
              <a:t>toward using the sequence diversity</a:t>
            </a:r>
            <a:endParaRPr sz="2200" dirty="0">
              <a:solidFill>
                <a:srgbClr val="00B050"/>
              </a:solidFill>
            </a:endParaRPr>
          </a:p>
        </p:txBody>
      </p:sp>
      <p:sp>
        <p:nvSpPr>
          <p:cNvPr id="2" name="Slide Number Placeholder 1">
            <a:extLst>
              <a:ext uri="{FF2B5EF4-FFF2-40B4-BE49-F238E27FC236}">
                <a16:creationId xmlns:a16="http://schemas.microsoft.com/office/drawing/2014/main" id="{FC4DCDA4-118C-D14D-8F71-4A54D1FC58BC}"/>
              </a:ext>
            </a:extLst>
          </p:cNvPr>
          <p:cNvSpPr>
            <a:spLocks noGrp="1"/>
          </p:cNvSpPr>
          <p:nvPr>
            <p:ph type="sldNum" sz="quarter" idx="10"/>
          </p:nvPr>
        </p:nvSpPr>
        <p:spPr/>
        <p:txBody>
          <a:bodyPr/>
          <a:lstStyle/>
          <a:p>
            <a:fld id="{BE67019E-6B59-9444-A8F8-0CFAB6B6981D}" type="slidenum">
              <a:rPr lang="en-US" smtClean="0"/>
              <a:pPr/>
              <a:t>63</a:t>
            </a:fld>
            <a:endParaRPr lang="en-US" dirty="0"/>
          </a:p>
        </p:txBody>
      </p:sp>
      <p:sp>
        <p:nvSpPr>
          <p:cNvPr id="5" name="Google Shape;111;p15">
            <a:extLst>
              <a:ext uri="{FF2B5EF4-FFF2-40B4-BE49-F238E27FC236}">
                <a16:creationId xmlns:a16="http://schemas.microsoft.com/office/drawing/2014/main" id="{FC693FE1-35A2-EC4E-BDF4-3EA0EEB5C5E5}"/>
              </a:ext>
            </a:extLst>
          </p:cNvPr>
          <p:cNvSpPr txBox="1">
            <a:spLocks/>
          </p:cNvSpPr>
          <p:nvPr/>
        </p:nvSpPr>
        <p:spPr>
          <a:xfrm>
            <a:off x="366963" y="3958839"/>
            <a:ext cx="3367441" cy="519351"/>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indent="0">
              <a:lnSpc>
                <a:spcPct val="120000"/>
              </a:lnSpc>
              <a:spcBef>
                <a:spcPts val="0"/>
              </a:spcBef>
              <a:spcAft>
                <a:spcPts val="600"/>
              </a:spcAft>
              <a:buSzPts val="2200"/>
              <a:buNone/>
            </a:pPr>
            <a:r>
              <a:rPr lang="en-US" sz="2200" b="1" dirty="0">
                <a:solidFill>
                  <a:srgbClr val="FE6200"/>
                </a:solidFill>
              </a:rPr>
              <a:t>Reference #1: </a:t>
            </a:r>
            <a:r>
              <a:rPr lang="en-US" sz="2200" dirty="0">
                <a:solidFill>
                  <a:schemeClr val="tx1"/>
                </a:solidFill>
              </a:rPr>
              <a:t>ACGTACGT</a:t>
            </a:r>
          </a:p>
        </p:txBody>
      </p:sp>
      <p:sp>
        <p:nvSpPr>
          <p:cNvPr id="3" name="TextBox 2">
            <a:extLst>
              <a:ext uri="{FF2B5EF4-FFF2-40B4-BE49-F238E27FC236}">
                <a16:creationId xmlns:a16="http://schemas.microsoft.com/office/drawing/2014/main" id="{27DE9D2F-B35D-C140-AE9A-D0D1DC5209F4}"/>
              </a:ext>
            </a:extLst>
          </p:cNvPr>
          <p:cNvSpPr txBox="1"/>
          <p:nvPr/>
        </p:nvSpPr>
        <p:spPr>
          <a:xfrm>
            <a:off x="5717247" y="3958839"/>
            <a:ext cx="1965434" cy="605909"/>
          </a:xfrm>
          <a:prstGeom prst="flowChartTerminator">
            <a:avLst/>
          </a:prstGeom>
          <a:noFill/>
          <a:ln w="38100">
            <a:solidFill>
              <a:schemeClr val="tx1"/>
            </a:solidFill>
          </a:ln>
        </p:spPr>
        <p:txBody>
          <a:bodyPr wrap="square" rtlCol="0">
            <a:spAutoFit/>
          </a:bodyPr>
          <a:lstStyle/>
          <a:p>
            <a:pPr algn="ctr"/>
            <a:r>
              <a:rPr lang="en-US" sz="2200" dirty="0"/>
              <a:t>ACGTACGT</a:t>
            </a:r>
          </a:p>
        </p:txBody>
      </p:sp>
    </p:spTree>
    <p:extLst>
      <p:ext uri="{BB962C8B-B14F-4D97-AF65-F5344CB8AC3E}">
        <p14:creationId xmlns:p14="http://schemas.microsoft.com/office/powerpoint/2010/main" val="24486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366963" y="257434"/>
            <a:ext cx="8410200" cy="75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70C0"/>
              </a:buClr>
              <a:buSzPct val="100000"/>
              <a:buFont typeface="Corbel"/>
              <a:buNone/>
            </a:pPr>
            <a:r>
              <a:rPr lang="en-US"/>
              <a:t>Genome Graphs</a:t>
            </a:r>
            <a:endParaRPr/>
          </a:p>
        </p:txBody>
      </p:sp>
      <p:sp>
        <p:nvSpPr>
          <p:cNvPr id="111" name="Google Shape;111;p15"/>
          <p:cNvSpPr txBox="1">
            <a:spLocks noGrp="1"/>
          </p:cNvSpPr>
          <p:nvPr>
            <p:ph type="body" idx="1"/>
          </p:nvPr>
        </p:nvSpPr>
        <p:spPr>
          <a:xfrm>
            <a:off x="366963" y="1153551"/>
            <a:ext cx="8410200" cy="2470182"/>
          </a:xfrm>
          <a:prstGeom prst="rect">
            <a:avLst/>
          </a:prstGeom>
          <a:noFill/>
          <a:ln>
            <a:noFill/>
          </a:ln>
        </p:spPr>
        <p:txBody>
          <a:bodyPr spcFirstLastPara="1" wrap="square" lIns="0" tIns="45700" rIns="0" bIns="45700" anchor="t" anchorCtr="0">
            <a:noAutofit/>
          </a:bodyPr>
          <a:lstStyle/>
          <a:p>
            <a:pPr marL="153988" lvl="0" indent="0" algn="l" rtl="0">
              <a:lnSpc>
                <a:spcPct val="120000"/>
              </a:lnSpc>
              <a:spcBef>
                <a:spcPts val="0"/>
              </a:spcBef>
              <a:spcAft>
                <a:spcPts val="600"/>
              </a:spcAft>
              <a:buSzPts val="2200"/>
              <a:buNone/>
            </a:pPr>
            <a:r>
              <a:rPr lang="en-US" sz="2200" dirty="0">
                <a:solidFill>
                  <a:schemeClr val="tx1"/>
                </a:solidFill>
              </a:rPr>
              <a:t>Genome graphs:</a:t>
            </a:r>
          </a:p>
          <a:p>
            <a:pPr marL="454025" lvl="0" indent="-300037" algn="l" rtl="0">
              <a:lnSpc>
                <a:spcPct val="120000"/>
              </a:lnSpc>
              <a:spcBef>
                <a:spcPts val="0"/>
              </a:spcBef>
              <a:spcAft>
                <a:spcPts val="600"/>
              </a:spcAft>
              <a:buSzPts val="2200"/>
              <a:buChar char="❑"/>
            </a:pPr>
            <a:r>
              <a:rPr lang="en-US" sz="2200" dirty="0">
                <a:solidFill>
                  <a:schemeClr val="tx1"/>
                </a:solidFill>
              </a:rPr>
              <a:t>Include the </a:t>
            </a:r>
            <a:r>
              <a:rPr lang="en-US" sz="2200" dirty="0">
                <a:solidFill>
                  <a:srgbClr val="FE6200"/>
                </a:solidFill>
              </a:rPr>
              <a:t>reference genome together with genetic variations</a:t>
            </a:r>
          </a:p>
          <a:p>
            <a:pPr marL="454025" lvl="0" indent="-300037" algn="l" rtl="0">
              <a:lnSpc>
                <a:spcPct val="120000"/>
              </a:lnSpc>
              <a:spcBef>
                <a:spcPts val="0"/>
              </a:spcBef>
              <a:spcAft>
                <a:spcPts val="600"/>
              </a:spcAft>
              <a:buSzPts val="2200"/>
              <a:buChar char="❑"/>
            </a:pPr>
            <a:r>
              <a:rPr lang="en-US" sz="2200" dirty="0">
                <a:solidFill>
                  <a:schemeClr val="tx1"/>
                </a:solidFill>
              </a:rPr>
              <a:t>Provide a </a:t>
            </a:r>
            <a:r>
              <a:rPr lang="en-US" sz="2200" dirty="0">
                <a:solidFill>
                  <a:srgbClr val="7030A0"/>
                </a:solidFill>
              </a:rPr>
              <a:t>compact representation</a:t>
            </a:r>
            <a:endParaRPr sz="2200" dirty="0">
              <a:solidFill>
                <a:srgbClr val="7030A0"/>
              </a:solidFill>
            </a:endParaRPr>
          </a:p>
          <a:p>
            <a:pPr lvl="0" indent="-300037">
              <a:lnSpc>
                <a:spcPct val="120000"/>
              </a:lnSpc>
              <a:spcBef>
                <a:spcPts val="0"/>
              </a:spcBef>
              <a:spcAft>
                <a:spcPts val="600"/>
              </a:spcAft>
              <a:buSzPts val="2200"/>
              <a:buChar char="❑"/>
            </a:pPr>
            <a:r>
              <a:rPr lang="en-US" sz="2200" dirty="0">
                <a:solidFill>
                  <a:schemeClr val="tx1"/>
                </a:solidFill>
              </a:rPr>
              <a:t>Enable us to </a:t>
            </a:r>
            <a:r>
              <a:rPr lang="en-US" sz="2200" dirty="0">
                <a:solidFill>
                  <a:srgbClr val="C00000"/>
                </a:solidFill>
              </a:rPr>
              <a:t>move away </a:t>
            </a:r>
            <a:r>
              <a:rPr lang="en-US" sz="2200" dirty="0">
                <a:solidFill>
                  <a:schemeClr val="tx1"/>
                </a:solidFill>
              </a:rPr>
              <a:t>from aligning with single reference genome </a:t>
            </a:r>
            <a:r>
              <a:rPr lang="en-US" sz="2200" dirty="0">
                <a:solidFill>
                  <a:srgbClr val="C00000"/>
                </a:solidFill>
              </a:rPr>
              <a:t>(reference bias) </a:t>
            </a:r>
            <a:r>
              <a:rPr lang="en-US" sz="2200" dirty="0">
                <a:solidFill>
                  <a:schemeClr val="tx1"/>
                </a:solidFill>
              </a:rPr>
              <a:t>and </a:t>
            </a:r>
            <a:r>
              <a:rPr lang="en-US" sz="2200" dirty="0">
                <a:solidFill>
                  <a:srgbClr val="00B050"/>
                </a:solidFill>
              </a:rPr>
              <a:t>toward using the sequence diversity</a:t>
            </a:r>
            <a:endParaRPr sz="2200" dirty="0">
              <a:solidFill>
                <a:srgbClr val="00B050"/>
              </a:solidFill>
            </a:endParaRPr>
          </a:p>
        </p:txBody>
      </p:sp>
      <p:sp>
        <p:nvSpPr>
          <p:cNvPr id="2" name="Slide Number Placeholder 1">
            <a:extLst>
              <a:ext uri="{FF2B5EF4-FFF2-40B4-BE49-F238E27FC236}">
                <a16:creationId xmlns:a16="http://schemas.microsoft.com/office/drawing/2014/main" id="{FC4DCDA4-118C-D14D-8F71-4A54D1FC58BC}"/>
              </a:ext>
            </a:extLst>
          </p:cNvPr>
          <p:cNvSpPr>
            <a:spLocks noGrp="1"/>
          </p:cNvSpPr>
          <p:nvPr>
            <p:ph type="sldNum" sz="quarter" idx="10"/>
          </p:nvPr>
        </p:nvSpPr>
        <p:spPr/>
        <p:txBody>
          <a:bodyPr/>
          <a:lstStyle/>
          <a:p>
            <a:fld id="{BE67019E-6B59-9444-A8F8-0CFAB6B6981D}" type="slidenum">
              <a:rPr lang="en-US" smtClean="0"/>
              <a:pPr/>
              <a:t>64</a:t>
            </a:fld>
            <a:endParaRPr lang="en-US" dirty="0"/>
          </a:p>
        </p:txBody>
      </p:sp>
      <p:sp>
        <p:nvSpPr>
          <p:cNvPr id="5" name="Google Shape;111;p15">
            <a:extLst>
              <a:ext uri="{FF2B5EF4-FFF2-40B4-BE49-F238E27FC236}">
                <a16:creationId xmlns:a16="http://schemas.microsoft.com/office/drawing/2014/main" id="{FC693FE1-35A2-EC4E-BDF4-3EA0EEB5C5E5}"/>
              </a:ext>
            </a:extLst>
          </p:cNvPr>
          <p:cNvSpPr txBox="1">
            <a:spLocks/>
          </p:cNvSpPr>
          <p:nvPr/>
        </p:nvSpPr>
        <p:spPr>
          <a:xfrm>
            <a:off x="366963" y="3958839"/>
            <a:ext cx="3367441" cy="2331125"/>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indent="0">
              <a:lnSpc>
                <a:spcPct val="120000"/>
              </a:lnSpc>
              <a:spcBef>
                <a:spcPts val="0"/>
              </a:spcBef>
              <a:spcAft>
                <a:spcPts val="600"/>
              </a:spcAft>
              <a:buSzPts val="2200"/>
              <a:buNone/>
            </a:pPr>
            <a:r>
              <a:rPr lang="en-US" sz="2200" b="1" dirty="0">
                <a:solidFill>
                  <a:srgbClr val="FE6200"/>
                </a:solidFill>
              </a:rPr>
              <a:t>Reference #1: </a:t>
            </a:r>
            <a:r>
              <a:rPr lang="en-US" sz="2200" dirty="0">
                <a:solidFill>
                  <a:schemeClr val="tx1"/>
                </a:solidFill>
              </a:rPr>
              <a:t>ACG</a:t>
            </a:r>
            <a:r>
              <a:rPr lang="en-US" sz="2200" b="1" dirty="0">
                <a:solidFill>
                  <a:srgbClr val="FE6200"/>
                </a:solidFill>
              </a:rPr>
              <a:t>T</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00B050"/>
                </a:solidFill>
              </a:rPr>
              <a:t>Reference #2: </a:t>
            </a:r>
            <a:r>
              <a:rPr lang="en-US" sz="2200" dirty="0">
                <a:solidFill>
                  <a:schemeClr val="tx1"/>
                </a:solidFill>
              </a:rPr>
              <a:t>ACG</a:t>
            </a:r>
            <a:r>
              <a:rPr lang="en-US" sz="2200" b="1" dirty="0">
                <a:solidFill>
                  <a:srgbClr val="00B050"/>
                </a:solidFill>
              </a:rPr>
              <a:t>G</a:t>
            </a:r>
            <a:r>
              <a:rPr lang="en-US" sz="2200" dirty="0">
                <a:solidFill>
                  <a:schemeClr val="tx1"/>
                </a:solidFill>
              </a:rPr>
              <a:t>ACGT</a:t>
            </a:r>
          </a:p>
          <a:p>
            <a:pPr marL="153988" indent="0">
              <a:lnSpc>
                <a:spcPct val="120000"/>
              </a:lnSpc>
              <a:spcBef>
                <a:spcPts val="0"/>
              </a:spcBef>
              <a:spcAft>
                <a:spcPts val="600"/>
              </a:spcAft>
              <a:buSzPts val="2200"/>
              <a:buNone/>
            </a:pPr>
            <a:endParaRPr lang="en-US" sz="2200" dirty="0">
              <a:solidFill>
                <a:schemeClr val="tx1"/>
              </a:solidFill>
            </a:endParaRPr>
          </a:p>
        </p:txBody>
      </p:sp>
      <p:sp>
        <p:nvSpPr>
          <p:cNvPr id="3" name="TextBox 2">
            <a:extLst>
              <a:ext uri="{FF2B5EF4-FFF2-40B4-BE49-F238E27FC236}">
                <a16:creationId xmlns:a16="http://schemas.microsoft.com/office/drawing/2014/main" id="{27DE9D2F-B35D-C140-AE9A-D0D1DC5209F4}"/>
              </a:ext>
            </a:extLst>
          </p:cNvPr>
          <p:cNvSpPr txBox="1"/>
          <p:nvPr/>
        </p:nvSpPr>
        <p:spPr>
          <a:xfrm>
            <a:off x="5717247" y="3958839"/>
            <a:ext cx="1965434" cy="605909"/>
          </a:xfrm>
          <a:prstGeom prst="flowChartTerminator">
            <a:avLst/>
          </a:prstGeom>
          <a:noFill/>
          <a:ln w="38100">
            <a:solidFill>
              <a:schemeClr val="tx1"/>
            </a:solidFill>
          </a:ln>
        </p:spPr>
        <p:txBody>
          <a:bodyPr wrap="square" rtlCol="0">
            <a:spAutoFit/>
          </a:bodyPr>
          <a:lstStyle/>
          <a:p>
            <a:pPr algn="ctr"/>
            <a:r>
              <a:rPr lang="en-US" sz="2200" dirty="0"/>
              <a:t>ACGTACGT</a:t>
            </a:r>
          </a:p>
        </p:txBody>
      </p:sp>
    </p:spTree>
    <p:extLst>
      <p:ext uri="{BB962C8B-B14F-4D97-AF65-F5344CB8AC3E}">
        <p14:creationId xmlns:p14="http://schemas.microsoft.com/office/powerpoint/2010/main" val="173902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366963" y="257434"/>
            <a:ext cx="8410200" cy="75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70C0"/>
              </a:buClr>
              <a:buSzPct val="100000"/>
              <a:buFont typeface="Corbel"/>
              <a:buNone/>
            </a:pPr>
            <a:r>
              <a:rPr lang="en-US"/>
              <a:t>Genome Graphs</a:t>
            </a:r>
            <a:endParaRPr/>
          </a:p>
        </p:txBody>
      </p:sp>
      <p:sp>
        <p:nvSpPr>
          <p:cNvPr id="111" name="Google Shape;111;p15"/>
          <p:cNvSpPr txBox="1">
            <a:spLocks noGrp="1"/>
          </p:cNvSpPr>
          <p:nvPr>
            <p:ph type="body" idx="1"/>
          </p:nvPr>
        </p:nvSpPr>
        <p:spPr>
          <a:xfrm>
            <a:off x="366963" y="1153551"/>
            <a:ext cx="8410200" cy="2470182"/>
          </a:xfrm>
          <a:prstGeom prst="rect">
            <a:avLst/>
          </a:prstGeom>
          <a:noFill/>
          <a:ln>
            <a:noFill/>
          </a:ln>
        </p:spPr>
        <p:txBody>
          <a:bodyPr spcFirstLastPara="1" wrap="square" lIns="0" tIns="45700" rIns="0" bIns="45700" anchor="t" anchorCtr="0">
            <a:noAutofit/>
          </a:bodyPr>
          <a:lstStyle/>
          <a:p>
            <a:pPr marL="153988" lvl="0" indent="0" algn="l" rtl="0">
              <a:lnSpc>
                <a:spcPct val="120000"/>
              </a:lnSpc>
              <a:spcBef>
                <a:spcPts val="0"/>
              </a:spcBef>
              <a:spcAft>
                <a:spcPts val="600"/>
              </a:spcAft>
              <a:buSzPts val="2200"/>
              <a:buNone/>
            </a:pPr>
            <a:r>
              <a:rPr lang="en-US" sz="2200" dirty="0">
                <a:solidFill>
                  <a:schemeClr val="tx1"/>
                </a:solidFill>
              </a:rPr>
              <a:t>Genome graphs:</a:t>
            </a:r>
          </a:p>
          <a:p>
            <a:pPr marL="454025" lvl="0" indent="-300037" algn="l" rtl="0">
              <a:lnSpc>
                <a:spcPct val="120000"/>
              </a:lnSpc>
              <a:spcBef>
                <a:spcPts val="0"/>
              </a:spcBef>
              <a:spcAft>
                <a:spcPts val="600"/>
              </a:spcAft>
              <a:buSzPts val="2200"/>
              <a:buChar char="❑"/>
            </a:pPr>
            <a:r>
              <a:rPr lang="en-US" sz="2200" dirty="0">
                <a:solidFill>
                  <a:schemeClr val="tx1"/>
                </a:solidFill>
              </a:rPr>
              <a:t>Include the </a:t>
            </a:r>
            <a:r>
              <a:rPr lang="en-US" sz="2200" dirty="0">
                <a:solidFill>
                  <a:srgbClr val="FE6200"/>
                </a:solidFill>
              </a:rPr>
              <a:t>reference genome together with genetic variations</a:t>
            </a:r>
          </a:p>
          <a:p>
            <a:pPr marL="454025" lvl="0" indent="-300037" algn="l" rtl="0">
              <a:lnSpc>
                <a:spcPct val="120000"/>
              </a:lnSpc>
              <a:spcBef>
                <a:spcPts val="0"/>
              </a:spcBef>
              <a:spcAft>
                <a:spcPts val="600"/>
              </a:spcAft>
              <a:buSzPts val="2200"/>
              <a:buChar char="❑"/>
            </a:pPr>
            <a:r>
              <a:rPr lang="en-US" sz="2200" dirty="0">
                <a:solidFill>
                  <a:schemeClr val="tx1"/>
                </a:solidFill>
              </a:rPr>
              <a:t>Provide a </a:t>
            </a:r>
            <a:r>
              <a:rPr lang="en-US" sz="2200" dirty="0">
                <a:solidFill>
                  <a:srgbClr val="7030A0"/>
                </a:solidFill>
              </a:rPr>
              <a:t>compact representation</a:t>
            </a:r>
            <a:endParaRPr sz="2200" dirty="0">
              <a:solidFill>
                <a:srgbClr val="7030A0"/>
              </a:solidFill>
            </a:endParaRPr>
          </a:p>
          <a:p>
            <a:pPr lvl="0" indent="-300037">
              <a:lnSpc>
                <a:spcPct val="120000"/>
              </a:lnSpc>
              <a:spcBef>
                <a:spcPts val="0"/>
              </a:spcBef>
              <a:spcAft>
                <a:spcPts val="600"/>
              </a:spcAft>
              <a:buSzPts val="2200"/>
              <a:buChar char="❑"/>
            </a:pPr>
            <a:r>
              <a:rPr lang="en-US" sz="2200" dirty="0">
                <a:solidFill>
                  <a:schemeClr val="tx1"/>
                </a:solidFill>
              </a:rPr>
              <a:t>Enable us to </a:t>
            </a:r>
            <a:r>
              <a:rPr lang="en-US" sz="2200" dirty="0">
                <a:solidFill>
                  <a:srgbClr val="C00000"/>
                </a:solidFill>
              </a:rPr>
              <a:t>move away </a:t>
            </a:r>
            <a:r>
              <a:rPr lang="en-US" sz="2200" dirty="0">
                <a:solidFill>
                  <a:schemeClr val="tx1"/>
                </a:solidFill>
              </a:rPr>
              <a:t>from aligning with single reference genome </a:t>
            </a:r>
            <a:r>
              <a:rPr lang="en-US" sz="2200" dirty="0">
                <a:solidFill>
                  <a:srgbClr val="C00000"/>
                </a:solidFill>
              </a:rPr>
              <a:t>(reference bias) </a:t>
            </a:r>
            <a:r>
              <a:rPr lang="en-US" sz="2200" dirty="0">
                <a:solidFill>
                  <a:schemeClr val="tx1"/>
                </a:solidFill>
              </a:rPr>
              <a:t>and </a:t>
            </a:r>
            <a:r>
              <a:rPr lang="en-US" sz="2200" dirty="0">
                <a:solidFill>
                  <a:srgbClr val="00B050"/>
                </a:solidFill>
              </a:rPr>
              <a:t>toward using the sequence diversity</a:t>
            </a:r>
            <a:endParaRPr sz="2200" dirty="0">
              <a:solidFill>
                <a:srgbClr val="00B050"/>
              </a:solidFill>
            </a:endParaRPr>
          </a:p>
        </p:txBody>
      </p:sp>
      <p:sp>
        <p:nvSpPr>
          <p:cNvPr id="2" name="Slide Number Placeholder 1">
            <a:extLst>
              <a:ext uri="{FF2B5EF4-FFF2-40B4-BE49-F238E27FC236}">
                <a16:creationId xmlns:a16="http://schemas.microsoft.com/office/drawing/2014/main" id="{FC4DCDA4-118C-D14D-8F71-4A54D1FC58BC}"/>
              </a:ext>
            </a:extLst>
          </p:cNvPr>
          <p:cNvSpPr>
            <a:spLocks noGrp="1"/>
          </p:cNvSpPr>
          <p:nvPr>
            <p:ph type="sldNum" sz="quarter" idx="10"/>
          </p:nvPr>
        </p:nvSpPr>
        <p:spPr/>
        <p:txBody>
          <a:bodyPr/>
          <a:lstStyle/>
          <a:p>
            <a:fld id="{BE67019E-6B59-9444-A8F8-0CFAB6B6981D}" type="slidenum">
              <a:rPr lang="en-US" smtClean="0"/>
              <a:pPr/>
              <a:t>65</a:t>
            </a:fld>
            <a:endParaRPr lang="en-US" dirty="0"/>
          </a:p>
        </p:txBody>
      </p:sp>
      <p:sp>
        <p:nvSpPr>
          <p:cNvPr id="3" name="TextBox 2">
            <a:extLst>
              <a:ext uri="{FF2B5EF4-FFF2-40B4-BE49-F238E27FC236}">
                <a16:creationId xmlns:a16="http://schemas.microsoft.com/office/drawing/2014/main" id="{27DE9D2F-B35D-C140-AE9A-D0D1DC5209F4}"/>
              </a:ext>
            </a:extLst>
          </p:cNvPr>
          <p:cNvSpPr txBox="1"/>
          <p:nvPr/>
        </p:nvSpPr>
        <p:spPr>
          <a:xfrm>
            <a:off x="4308760" y="4188772"/>
            <a:ext cx="1311350" cy="605909"/>
          </a:xfrm>
          <a:prstGeom prst="flowChartTerminator">
            <a:avLst/>
          </a:prstGeom>
          <a:noFill/>
          <a:ln w="38100">
            <a:solidFill>
              <a:schemeClr val="tx1"/>
            </a:solidFill>
          </a:ln>
        </p:spPr>
        <p:txBody>
          <a:bodyPr wrap="square" rtlCol="0">
            <a:spAutoFit/>
          </a:bodyPr>
          <a:lstStyle/>
          <a:p>
            <a:pPr algn="ctr"/>
            <a:r>
              <a:rPr lang="en-US" sz="2200" dirty="0"/>
              <a:t>ACG</a:t>
            </a:r>
          </a:p>
        </p:txBody>
      </p:sp>
      <p:sp>
        <p:nvSpPr>
          <p:cNvPr id="7" name="TextBox 6">
            <a:extLst>
              <a:ext uri="{FF2B5EF4-FFF2-40B4-BE49-F238E27FC236}">
                <a16:creationId xmlns:a16="http://schemas.microsoft.com/office/drawing/2014/main" id="{925AD122-D9AE-C448-9D67-9EEE51A835C7}"/>
              </a:ext>
            </a:extLst>
          </p:cNvPr>
          <p:cNvSpPr txBox="1"/>
          <p:nvPr/>
        </p:nvSpPr>
        <p:spPr>
          <a:xfrm>
            <a:off x="7409218" y="4174735"/>
            <a:ext cx="1260661" cy="605909"/>
          </a:xfrm>
          <a:prstGeom prst="flowChartTerminator">
            <a:avLst/>
          </a:prstGeom>
          <a:noFill/>
          <a:ln w="38100">
            <a:solidFill>
              <a:schemeClr val="tx1"/>
            </a:solidFill>
          </a:ln>
        </p:spPr>
        <p:txBody>
          <a:bodyPr wrap="square" rtlCol="0">
            <a:spAutoFit/>
          </a:bodyPr>
          <a:lstStyle/>
          <a:p>
            <a:pPr algn="ctr"/>
            <a:r>
              <a:rPr lang="en-US" sz="2200" dirty="0"/>
              <a:t>ACGT</a:t>
            </a:r>
          </a:p>
        </p:txBody>
      </p:sp>
      <p:sp>
        <p:nvSpPr>
          <p:cNvPr id="8" name="TextBox 7">
            <a:extLst>
              <a:ext uri="{FF2B5EF4-FFF2-40B4-BE49-F238E27FC236}">
                <a16:creationId xmlns:a16="http://schemas.microsoft.com/office/drawing/2014/main" id="{FBC3D6C5-52A5-134C-9E1A-A96336D01445}"/>
              </a:ext>
            </a:extLst>
          </p:cNvPr>
          <p:cNvSpPr txBox="1"/>
          <p:nvPr/>
        </p:nvSpPr>
        <p:spPr>
          <a:xfrm>
            <a:off x="5989473" y="3597658"/>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FE6200"/>
                </a:solidFill>
              </a:rPr>
              <a:t>T</a:t>
            </a:r>
          </a:p>
        </p:txBody>
      </p:sp>
      <p:sp>
        <p:nvSpPr>
          <p:cNvPr id="9" name="TextBox 8">
            <a:extLst>
              <a:ext uri="{FF2B5EF4-FFF2-40B4-BE49-F238E27FC236}">
                <a16:creationId xmlns:a16="http://schemas.microsoft.com/office/drawing/2014/main" id="{663FD748-D271-3D48-A6E5-F6A385504E34}"/>
              </a:ext>
            </a:extLst>
          </p:cNvPr>
          <p:cNvSpPr txBox="1"/>
          <p:nvPr/>
        </p:nvSpPr>
        <p:spPr>
          <a:xfrm>
            <a:off x="5989473" y="5401494"/>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00B050"/>
                </a:solidFill>
              </a:rPr>
              <a:t>G</a:t>
            </a:r>
          </a:p>
        </p:txBody>
      </p:sp>
      <p:cxnSp>
        <p:nvCxnSpPr>
          <p:cNvPr id="6" name="Curved Connector 5">
            <a:extLst>
              <a:ext uri="{FF2B5EF4-FFF2-40B4-BE49-F238E27FC236}">
                <a16:creationId xmlns:a16="http://schemas.microsoft.com/office/drawing/2014/main" id="{7572CBE8-808F-2142-8675-82B9013DD9BD}"/>
              </a:ext>
            </a:extLst>
          </p:cNvPr>
          <p:cNvCxnSpPr>
            <a:stCxn id="3" idx="0"/>
            <a:endCxn id="8" idx="1"/>
          </p:cNvCxnSpPr>
          <p:nvPr/>
        </p:nvCxnSpPr>
        <p:spPr>
          <a:xfrm rot="5400000" flipH="1" flipV="1">
            <a:off x="5332875" y="3532174"/>
            <a:ext cx="288159" cy="1025038"/>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1CFF7F6F-BFD4-614D-8470-D753B5DC3874}"/>
              </a:ext>
            </a:extLst>
          </p:cNvPr>
          <p:cNvCxnSpPr>
            <a:cxnSpLocks/>
            <a:stCxn id="3" idx="2"/>
            <a:endCxn id="9" idx="1"/>
          </p:cNvCxnSpPr>
          <p:nvPr/>
        </p:nvCxnSpPr>
        <p:spPr>
          <a:xfrm rot="16200000" flipH="1">
            <a:off x="5022070" y="4737046"/>
            <a:ext cx="909768" cy="1025038"/>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6D9A26CE-E295-AA45-82A8-B78C312A3E84}"/>
              </a:ext>
            </a:extLst>
          </p:cNvPr>
          <p:cNvCxnSpPr>
            <a:cxnSpLocks/>
            <a:stCxn id="8" idx="3"/>
            <a:endCxn id="7" idx="0"/>
          </p:cNvCxnSpPr>
          <p:nvPr/>
        </p:nvCxnSpPr>
        <p:spPr>
          <a:xfrm>
            <a:off x="6601348" y="3900613"/>
            <a:ext cx="1438201" cy="274122"/>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8E766EDD-4CB3-BD48-A382-5814587A7E55}"/>
              </a:ext>
            </a:extLst>
          </p:cNvPr>
          <p:cNvCxnSpPr>
            <a:cxnSpLocks/>
            <a:stCxn id="9" idx="3"/>
            <a:endCxn id="7" idx="2"/>
          </p:cNvCxnSpPr>
          <p:nvPr/>
        </p:nvCxnSpPr>
        <p:spPr>
          <a:xfrm flipV="1">
            <a:off x="6601348" y="4780644"/>
            <a:ext cx="1438201" cy="923805"/>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111;p15">
            <a:extLst>
              <a:ext uri="{FF2B5EF4-FFF2-40B4-BE49-F238E27FC236}">
                <a16:creationId xmlns:a16="http://schemas.microsoft.com/office/drawing/2014/main" id="{D9760FDA-0EAF-5549-9F25-970B7A2C419E}"/>
              </a:ext>
            </a:extLst>
          </p:cNvPr>
          <p:cNvSpPr txBox="1">
            <a:spLocks/>
          </p:cNvSpPr>
          <p:nvPr/>
        </p:nvSpPr>
        <p:spPr>
          <a:xfrm>
            <a:off x="366963" y="3958839"/>
            <a:ext cx="3549363" cy="2331125"/>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indent="0">
              <a:lnSpc>
                <a:spcPct val="120000"/>
              </a:lnSpc>
              <a:spcBef>
                <a:spcPts val="0"/>
              </a:spcBef>
              <a:spcAft>
                <a:spcPts val="600"/>
              </a:spcAft>
              <a:buSzPts val="2200"/>
              <a:buNone/>
            </a:pPr>
            <a:r>
              <a:rPr lang="en-US" sz="2200" b="1" dirty="0">
                <a:solidFill>
                  <a:srgbClr val="FE6200"/>
                </a:solidFill>
              </a:rPr>
              <a:t>Reference #1: </a:t>
            </a:r>
            <a:r>
              <a:rPr lang="en-US" sz="2200" dirty="0">
                <a:solidFill>
                  <a:schemeClr val="tx1"/>
                </a:solidFill>
              </a:rPr>
              <a:t>ACG</a:t>
            </a:r>
            <a:r>
              <a:rPr lang="en-US" sz="2200" b="1" dirty="0">
                <a:solidFill>
                  <a:srgbClr val="FE6200"/>
                </a:solidFill>
              </a:rPr>
              <a:t>T</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00B050"/>
                </a:solidFill>
              </a:rPr>
              <a:t>Reference #2: </a:t>
            </a:r>
            <a:r>
              <a:rPr lang="en-US" sz="2200" dirty="0">
                <a:solidFill>
                  <a:schemeClr val="tx1"/>
                </a:solidFill>
              </a:rPr>
              <a:t>ACG</a:t>
            </a:r>
            <a:r>
              <a:rPr lang="en-US" sz="2200" b="1" dirty="0">
                <a:solidFill>
                  <a:srgbClr val="00B050"/>
                </a:solidFill>
              </a:rPr>
              <a:t>G</a:t>
            </a:r>
            <a:r>
              <a:rPr lang="en-US" sz="2200" dirty="0">
                <a:solidFill>
                  <a:schemeClr val="tx1"/>
                </a:solidFill>
              </a:rPr>
              <a:t>ACGT</a:t>
            </a:r>
          </a:p>
          <a:p>
            <a:pPr marL="153988" indent="0">
              <a:lnSpc>
                <a:spcPct val="120000"/>
              </a:lnSpc>
              <a:spcBef>
                <a:spcPts val="0"/>
              </a:spcBef>
              <a:spcAft>
                <a:spcPts val="600"/>
              </a:spcAft>
              <a:buSzPts val="2200"/>
              <a:buNone/>
            </a:pPr>
            <a:endParaRPr lang="en-US" sz="2200" dirty="0">
              <a:solidFill>
                <a:schemeClr val="tx1"/>
              </a:solidFill>
            </a:endParaRPr>
          </a:p>
        </p:txBody>
      </p:sp>
    </p:spTree>
    <p:extLst>
      <p:ext uri="{BB962C8B-B14F-4D97-AF65-F5344CB8AC3E}">
        <p14:creationId xmlns:p14="http://schemas.microsoft.com/office/powerpoint/2010/main" val="90193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366963" y="257434"/>
            <a:ext cx="8410200" cy="75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70C0"/>
              </a:buClr>
              <a:buSzPct val="100000"/>
              <a:buFont typeface="Corbel"/>
              <a:buNone/>
            </a:pPr>
            <a:r>
              <a:rPr lang="en-US"/>
              <a:t>Genome Graphs</a:t>
            </a:r>
            <a:endParaRPr/>
          </a:p>
        </p:txBody>
      </p:sp>
      <p:sp>
        <p:nvSpPr>
          <p:cNvPr id="111" name="Google Shape;111;p15"/>
          <p:cNvSpPr txBox="1">
            <a:spLocks noGrp="1"/>
          </p:cNvSpPr>
          <p:nvPr>
            <p:ph type="body" idx="1"/>
          </p:nvPr>
        </p:nvSpPr>
        <p:spPr>
          <a:xfrm>
            <a:off x="366963" y="1153551"/>
            <a:ext cx="8410200" cy="2470182"/>
          </a:xfrm>
          <a:prstGeom prst="rect">
            <a:avLst/>
          </a:prstGeom>
          <a:noFill/>
          <a:ln>
            <a:noFill/>
          </a:ln>
        </p:spPr>
        <p:txBody>
          <a:bodyPr spcFirstLastPara="1" wrap="square" lIns="0" tIns="45700" rIns="0" bIns="45700" anchor="t" anchorCtr="0">
            <a:noAutofit/>
          </a:bodyPr>
          <a:lstStyle/>
          <a:p>
            <a:pPr marL="153988" lvl="0" indent="0" algn="l" rtl="0">
              <a:lnSpc>
                <a:spcPct val="120000"/>
              </a:lnSpc>
              <a:spcBef>
                <a:spcPts val="0"/>
              </a:spcBef>
              <a:spcAft>
                <a:spcPts val="600"/>
              </a:spcAft>
              <a:buSzPts val="2200"/>
              <a:buNone/>
            </a:pPr>
            <a:r>
              <a:rPr lang="en-US" sz="2200" dirty="0">
                <a:solidFill>
                  <a:schemeClr val="tx1"/>
                </a:solidFill>
              </a:rPr>
              <a:t>Genome graphs:</a:t>
            </a:r>
          </a:p>
          <a:p>
            <a:pPr marL="454025" lvl="0" indent="-300037" algn="l" rtl="0">
              <a:lnSpc>
                <a:spcPct val="120000"/>
              </a:lnSpc>
              <a:spcBef>
                <a:spcPts val="0"/>
              </a:spcBef>
              <a:spcAft>
                <a:spcPts val="600"/>
              </a:spcAft>
              <a:buSzPts val="2200"/>
              <a:buChar char="❑"/>
            </a:pPr>
            <a:r>
              <a:rPr lang="en-US" sz="2200" dirty="0">
                <a:solidFill>
                  <a:schemeClr val="tx1"/>
                </a:solidFill>
              </a:rPr>
              <a:t>Include the </a:t>
            </a:r>
            <a:r>
              <a:rPr lang="en-US" sz="2200" dirty="0">
                <a:solidFill>
                  <a:srgbClr val="FE6200"/>
                </a:solidFill>
              </a:rPr>
              <a:t>reference genome together with genetic variations</a:t>
            </a:r>
          </a:p>
          <a:p>
            <a:pPr marL="454025" lvl="0" indent="-300037" algn="l" rtl="0">
              <a:lnSpc>
                <a:spcPct val="120000"/>
              </a:lnSpc>
              <a:spcBef>
                <a:spcPts val="0"/>
              </a:spcBef>
              <a:spcAft>
                <a:spcPts val="600"/>
              </a:spcAft>
              <a:buSzPts val="2200"/>
              <a:buChar char="❑"/>
            </a:pPr>
            <a:r>
              <a:rPr lang="en-US" sz="2200" dirty="0">
                <a:solidFill>
                  <a:schemeClr val="tx1"/>
                </a:solidFill>
              </a:rPr>
              <a:t>Provide a </a:t>
            </a:r>
            <a:r>
              <a:rPr lang="en-US" sz="2200" dirty="0">
                <a:solidFill>
                  <a:srgbClr val="7030A0"/>
                </a:solidFill>
              </a:rPr>
              <a:t>compact representation</a:t>
            </a:r>
            <a:endParaRPr sz="2200" dirty="0">
              <a:solidFill>
                <a:srgbClr val="7030A0"/>
              </a:solidFill>
            </a:endParaRPr>
          </a:p>
          <a:p>
            <a:pPr lvl="0" indent="-300037">
              <a:lnSpc>
                <a:spcPct val="120000"/>
              </a:lnSpc>
              <a:spcBef>
                <a:spcPts val="0"/>
              </a:spcBef>
              <a:spcAft>
                <a:spcPts val="600"/>
              </a:spcAft>
              <a:buSzPts val="2200"/>
              <a:buChar char="❑"/>
            </a:pPr>
            <a:r>
              <a:rPr lang="en-US" sz="2200" dirty="0">
                <a:solidFill>
                  <a:schemeClr val="tx1"/>
                </a:solidFill>
              </a:rPr>
              <a:t>Enable us to </a:t>
            </a:r>
            <a:r>
              <a:rPr lang="en-US" sz="2200" dirty="0">
                <a:solidFill>
                  <a:srgbClr val="C00000"/>
                </a:solidFill>
              </a:rPr>
              <a:t>move away </a:t>
            </a:r>
            <a:r>
              <a:rPr lang="en-US" sz="2200" dirty="0">
                <a:solidFill>
                  <a:schemeClr val="tx1"/>
                </a:solidFill>
              </a:rPr>
              <a:t>from aligning with single reference genome </a:t>
            </a:r>
            <a:r>
              <a:rPr lang="en-US" sz="2200" dirty="0">
                <a:solidFill>
                  <a:srgbClr val="C00000"/>
                </a:solidFill>
              </a:rPr>
              <a:t>(reference bias) </a:t>
            </a:r>
            <a:r>
              <a:rPr lang="en-US" sz="2200" dirty="0">
                <a:solidFill>
                  <a:schemeClr val="tx1"/>
                </a:solidFill>
              </a:rPr>
              <a:t>and </a:t>
            </a:r>
            <a:r>
              <a:rPr lang="en-US" sz="2200" dirty="0">
                <a:solidFill>
                  <a:srgbClr val="00B050"/>
                </a:solidFill>
              </a:rPr>
              <a:t>toward using the sequence diversity</a:t>
            </a:r>
            <a:endParaRPr sz="2200" dirty="0">
              <a:solidFill>
                <a:srgbClr val="00B050"/>
              </a:solidFill>
            </a:endParaRPr>
          </a:p>
        </p:txBody>
      </p:sp>
      <p:sp>
        <p:nvSpPr>
          <p:cNvPr id="2" name="Slide Number Placeholder 1">
            <a:extLst>
              <a:ext uri="{FF2B5EF4-FFF2-40B4-BE49-F238E27FC236}">
                <a16:creationId xmlns:a16="http://schemas.microsoft.com/office/drawing/2014/main" id="{FC4DCDA4-118C-D14D-8F71-4A54D1FC58BC}"/>
              </a:ext>
            </a:extLst>
          </p:cNvPr>
          <p:cNvSpPr>
            <a:spLocks noGrp="1"/>
          </p:cNvSpPr>
          <p:nvPr>
            <p:ph type="sldNum" sz="quarter" idx="10"/>
          </p:nvPr>
        </p:nvSpPr>
        <p:spPr/>
        <p:txBody>
          <a:bodyPr/>
          <a:lstStyle/>
          <a:p>
            <a:fld id="{BE67019E-6B59-9444-A8F8-0CFAB6B6981D}" type="slidenum">
              <a:rPr lang="en-US" smtClean="0"/>
              <a:pPr/>
              <a:t>66</a:t>
            </a:fld>
            <a:endParaRPr lang="en-US" dirty="0"/>
          </a:p>
        </p:txBody>
      </p:sp>
      <p:sp>
        <p:nvSpPr>
          <p:cNvPr id="3" name="TextBox 2">
            <a:extLst>
              <a:ext uri="{FF2B5EF4-FFF2-40B4-BE49-F238E27FC236}">
                <a16:creationId xmlns:a16="http://schemas.microsoft.com/office/drawing/2014/main" id="{27DE9D2F-B35D-C140-AE9A-D0D1DC5209F4}"/>
              </a:ext>
            </a:extLst>
          </p:cNvPr>
          <p:cNvSpPr txBox="1"/>
          <p:nvPr/>
        </p:nvSpPr>
        <p:spPr>
          <a:xfrm>
            <a:off x="4308760" y="4188772"/>
            <a:ext cx="1311350" cy="605909"/>
          </a:xfrm>
          <a:prstGeom prst="flowChartTerminator">
            <a:avLst/>
          </a:prstGeom>
          <a:noFill/>
          <a:ln w="38100">
            <a:solidFill>
              <a:schemeClr val="tx1"/>
            </a:solidFill>
          </a:ln>
        </p:spPr>
        <p:txBody>
          <a:bodyPr wrap="square" rtlCol="0">
            <a:spAutoFit/>
          </a:bodyPr>
          <a:lstStyle/>
          <a:p>
            <a:pPr algn="ctr"/>
            <a:r>
              <a:rPr lang="en-US" sz="2200" dirty="0"/>
              <a:t>ACG</a:t>
            </a:r>
          </a:p>
        </p:txBody>
      </p:sp>
      <p:sp>
        <p:nvSpPr>
          <p:cNvPr id="7" name="TextBox 6">
            <a:extLst>
              <a:ext uri="{FF2B5EF4-FFF2-40B4-BE49-F238E27FC236}">
                <a16:creationId xmlns:a16="http://schemas.microsoft.com/office/drawing/2014/main" id="{925AD122-D9AE-C448-9D67-9EEE51A835C7}"/>
              </a:ext>
            </a:extLst>
          </p:cNvPr>
          <p:cNvSpPr txBox="1"/>
          <p:nvPr/>
        </p:nvSpPr>
        <p:spPr>
          <a:xfrm>
            <a:off x="7409218" y="4174735"/>
            <a:ext cx="1260661" cy="605909"/>
          </a:xfrm>
          <a:prstGeom prst="flowChartTerminator">
            <a:avLst/>
          </a:prstGeom>
          <a:noFill/>
          <a:ln w="38100">
            <a:solidFill>
              <a:schemeClr val="tx1"/>
            </a:solidFill>
          </a:ln>
        </p:spPr>
        <p:txBody>
          <a:bodyPr wrap="square" rtlCol="0">
            <a:spAutoFit/>
          </a:bodyPr>
          <a:lstStyle/>
          <a:p>
            <a:pPr algn="ctr"/>
            <a:r>
              <a:rPr lang="en-US" sz="2200" dirty="0"/>
              <a:t>ACGT</a:t>
            </a:r>
          </a:p>
        </p:txBody>
      </p:sp>
      <p:sp>
        <p:nvSpPr>
          <p:cNvPr id="8" name="TextBox 7">
            <a:extLst>
              <a:ext uri="{FF2B5EF4-FFF2-40B4-BE49-F238E27FC236}">
                <a16:creationId xmlns:a16="http://schemas.microsoft.com/office/drawing/2014/main" id="{FBC3D6C5-52A5-134C-9E1A-A96336D01445}"/>
              </a:ext>
            </a:extLst>
          </p:cNvPr>
          <p:cNvSpPr txBox="1"/>
          <p:nvPr/>
        </p:nvSpPr>
        <p:spPr>
          <a:xfrm>
            <a:off x="5989473" y="3597658"/>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FE6200"/>
                </a:solidFill>
              </a:rPr>
              <a:t>T</a:t>
            </a:r>
          </a:p>
        </p:txBody>
      </p:sp>
      <p:sp>
        <p:nvSpPr>
          <p:cNvPr id="9" name="TextBox 8">
            <a:extLst>
              <a:ext uri="{FF2B5EF4-FFF2-40B4-BE49-F238E27FC236}">
                <a16:creationId xmlns:a16="http://schemas.microsoft.com/office/drawing/2014/main" id="{663FD748-D271-3D48-A6E5-F6A385504E34}"/>
              </a:ext>
            </a:extLst>
          </p:cNvPr>
          <p:cNvSpPr txBox="1"/>
          <p:nvPr/>
        </p:nvSpPr>
        <p:spPr>
          <a:xfrm>
            <a:off x="5989473" y="5401494"/>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00B050"/>
                </a:solidFill>
              </a:rPr>
              <a:t>G</a:t>
            </a:r>
          </a:p>
        </p:txBody>
      </p:sp>
      <p:cxnSp>
        <p:nvCxnSpPr>
          <p:cNvPr id="6" name="Curved Connector 5">
            <a:extLst>
              <a:ext uri="{FF2B5EF4-FFF2-40B4-BE49-F238E27FC236}">
                <a16:creationId xmlns:a16="http://schemas.microsoft.com/office/drawing/2014/main" id="{7572CBE8-808F-2142-8675-82B9013DD9BD}"/>
              </a:ext>
            </a:extLst>
          </p:cNvPr>
          <p:cNvCxnSpPr>
            <a:stCxn id="3" idx="0"/>
            <a:endCxn id="8" idx="1"/>
          </p:cNvCxnSpPr>
          <p:nvPr/>
        </p:nvCxnSpPr>
        <p:spPr>
          <a:xfrm rot="5400000" flipH="1" flipV="1">
            <a:off x="5332875" y="3532174"/>
            <a:ext cx="288159" cy="1025038"/>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1CFF7F6F-BFD4-614D-8470-D753B5DC3874}"/>
              </a:ext>
            </a:extLst>
          </p:cNvPr>
          <p:cNvCxnSpPr>
            <a:cxnSpLocks/>
            <a:stCxn id="3" idx="2"/>
            <a:endCxn id="9" idx="1"/>
          </p:cNvCxnSpPr>
          <p:nvPr/>
        </p:nvCxnSpPr>
        <p:spPr>
          <a:xfrm rot="16200000" flipH="1">
            <a:off x="5022070" y="4737046"/>
            <a:ext cx="909768" cy="1025038"/>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6D9A26CE-E295-AA45-82A8-B78C312A3E84}"/>
              </a:ext>
            </a:extLst>
          </p:cNvPr>
          <p:cNvCxnSpPr>
            <a:cxnSpLocks/>
            <a:stCxn id="8" idx="3"/>
            <a:endCxn id="7" idx="0"/>
          </p:cNvCxnSpPr>
          <p:nvPr/>
        </p:nvCxnSpPr>
        <p:spPr>
          <a:xfrm>
            <a:off x="6601348" y="3900613"/>
            <a:ext cx="1438201" cy="274122"/>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8E766EDD-4CB3-BD48-A382-5814587A7E55}"/>
              </a:ext>
            </a:extLst>
          </p:cNvPr>
          <p:cNvCxnSpPr>
            <a:cxnSpLocks/>
            <a:stCxn id="9" idx="3"/>
            <a:endCxn id="7" idx="2"/>
          </p:cNvCxnSpPr>
          <p:nvPr/>
        </p:nvCxnSpPr>
        <p:spPr>
          <a:xfrm flipV="1">
            <a:off x="6601348" y="4780644"/>
            <a:ext cx="1438201" cy="923805"/>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111;p15">
            <a:extLst>
              <a:ext uri="{FF2B5EF4-FFF2-40B4-BE49-F238E27FC236}">
                <a16:creationId xmlns:a16="http://schemas.microsoft.com/office/drawing/2014/main" id="{D9760FDA-0EAF-5549-9F25-970B7A2C419E}"/>
              </a:ext>
            </a:extLst>
          </p:cNvPr>
          <p:cNvSpPr txBox="1">
            <a:spLocks/>
          </p:cNvSpPr>
          <p:nvPr/>
        </p:nvSpPr>
        <p:spPr>
          <a:xfrm>
            <a:off x="366963" y="3958839"/>
            <a:ext cx="3549363" cy="2331125"/>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indent="0">
              <a:lnSpc>
                <a:spcPct val="120000"/>
              </a:lnSpc>
              <a:spcBef>
                <a:spcPts val="0"/>
              </a:spcBef>
              <a:spcAft>
                <a:spcPts val="600"/>
              </a:spcAft>
              <a:buSzPts val="2200"/>
              <a:buNone/>
            </a:pPr>
            <a:r>
              <a:rPr lang="en-US" sz="2200" b="1" dirty="0">
                <a:solidFill>
                  <a:srgbClr val="FE6200"/>
                </a:solidFill>
              </a:rPr>
              <a:t>Reference #1: </a:t>
            </a:r>
            <a:r>
              <a:rPr lang="en-US" sz="2200" dirty="0">
                <a:solidFill>
                  <a:schemeClr val="tx1"/>
                </a:solidFill>
              </a:rPr>
              <a:t>ACG</a:t>
            </a:r>
            <a:r>
              <a:rPr lang="en-US" sz="2200" b="1" dirty="0">
                <a:solidFill>
                  <a:srgbClr val="FE6200"/>
                </a:solidFill>
              </a:rPr>
              <a:t>T</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00B050"/>
                </a:solidFill>
              </a:rPr>
              <a:t>Reference #2: </a:t>
            </a:r>
            <a:r>
              <a:rPr lang="en-US" sz="2200" dirty="0">
                <a:solidFill>
                  <a:schemeClr val="tx1"/>
                </a:solidFill>
              </a:rPr>
              <a:t>ACG</a:t>
            </a:r>
            <a:r>
              <a:rPr lang="en-US" sz="2200" b="1" dirty="0">
                <a:solidFill>
                  <a:srgbClr val="00B050"/>
                </a:solidFill>
              </a:rPr>
              <a:t>G</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7030A0"/>
                </a:solidFill>
              </a:rPr>
              <a:t>Reference #3: </a:t>
            </a:r>
            <a:r>
              <a:rPr lang="en-US" sz="2200" dirty="0">
                <a:solidFill>
                  <a:schemeClr val="tx1"/>
                </a:solidFill>
              </a:rPr>
              <a:t>ACG</a:t>
            </a:r>
            <a:r>
              <a:rPr lang="en-US" sz="2200" b="1" dirty="0">
                <a:solidFill>
                  <a:srgbClr val="7030A0"/>
                </a:solidFill>
              </a:rPr>
              <a:t>TT</a:t>
            </a:r>
            <a:r>
              <a:rPr lang="en-US" sz="2200" dirty="0">
                <a:solidFill>
                  <a:schemeClr val="tx1"/>
                </a:solidFill>
              </a:rPr>
              <a:t>ACGT</a:t>
            </a:r>
          </a:p>
          <a:p>
            <a:pPr marL="153988" indent="0">
              <a:lnSpc>
                <a:spcPct val="120000"/>
              </a:lnSpc>
              <a:spcBef>
                <a:spcPts val="0"/>
              </a:spcBef>
              <a:spcAft>
                <a:spcPts val="600"/>
              </a:spcAft>
              <a:buSzPts val="2200"/>
              <a:buNone/>
            </a:pPr>
            <a:endParaRPr lang="en-US" sz="2200" dirty="0">
              <a:solidFill>
                <a:schemeClr val="tx1"/>
              </a:solidFill>
            </a:endParaRPr>
          </a:p>
        </p:txBody>
      </p:sp>
    </p:spTree>
    <p:extLst>
      <p:ext uri="{BB962C8B-B14F-4D97-AF65-F5344CB8AC3E}">
        <p14:creationId xmlns:p14="http://schemas.microsoft.com/office/powerpoint/2010/main" val="44075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366963" y="257434"/>
            <a:ext cx="8410200" cy="75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70C0"/>
              </a:buClr>
              <a:buSzPct val="100000"/>
              <a:buFont typeface="Corbel"/>
              <a:buNone/>
            </a:pPr>
            <a:r>
              <a:rPr lang="en-US"/>
              <a:t>Genome Graphs</a:t>
            </a:r>
            <a:endParaRPr/>
          </a:p>
        </p:txBody>
      </p:sp>
      <p:sp>
        <p:nvSpPr>
          <p:cNvPr id="111" name="Google Shape;111;p15"/>
          <p:cNvSpPr txBox="1">
            <a:spLocks noGrp="1"/>
          </p:cNvSpPr>
          <p:nvPr>
            <p:ph type="body" idx="1"/>
          </p:nvPr>
        </p:nvSpPr>
        <p:spPr>
          <a:xfrm>
            <a:off x="366963" y="1153551"/>
            <a:ext cx="8410200" cy="2470182"/>
          </a:xfrm>
          <a:prstGeom prst="rect">
            <a:avLst/>
          </a:prstGeom>
          <a:noFill/>
          <a:ln>
            <a:noFill/>
          </a:ln>
        </p:spPr>
        <p:txBody>
          <a:bodyPr spcFirstLastPara="1" wrap="square" lIns="0" tIns="45700" rIns="0" bIns="45700" anchor="t" anchorCtr="0">
            <a:noAutofit/>
          </a:bodyPr>
          <a:lstStyle/>
          <a:p>
            <a:pPr marL="153988" lvl="0" indent="0" algn="l" rtl="0">
              <a:lnSpc>
                <a:spcPct val="120000"/>
              </a:lnSpc>
              <a:spcBef>
                <a:spcPts val="0"/>
              </a:spcBef>
              <a:spcAft>
                <a:spcPts val="600"/>
              </a:spcAft>
              <a:buSzPts val="2200"/>
              <a:buNone/>
            </a:pPr>
            <a:r>
              <a:rPr lang="en-US" sz="2200" dirty="0">
                <a:solidFill>
                  <a:schemeClr val="tx1"/>
                </a:solidFill>
              </a:rPr>
              <a:t>Genome graphs:</a:t>
            </a:r>
          </a:p>
          <a:p>
            <a:pPr marL="454025" lvl="0" indent="-300037" algn="l" rtl="0">
              <a:lnSpc>
                <a:spcPct val="120000"/>
              </a:lnSpc>
              <a:spcBef>
                <a:spcPts val="0"/>
              </a:spcBef>
              <a:spcAft>
                <a:spcPts val="600"/>
              </a:spcAft>
              <a:buSzPts val="2200"/>
              <a:buChar char="❑"/>
            </a:pPr>
            <a:r>
              <a:rPr lang="en-US" sz="2200" dirty="0">
                <a:solidFill>
                  <a:schemeClr val="tx1"/>
                </a:solidFill>
              </a:rPr>
              <a:t>Include the </a:t>
            </a:r>
            <a:r>
              <a:rPr lang="en-US" sz="2200" dirty="0">
                <a:solidFill>
                  <a:srgbClr val="FE6200"/>
                </a:solidFill>
              </a:rPr>
              <a:t>reference genome together with genetic variations</a:t>
            </a:r>
          </a:p>
          <a:p>
            <a:pPr marL="454025" lvl="0" indent="-300037" algn="l" rtl="0">
              <a:lnSpc>
                <a:spcPct val="120000"/>
              </a:lnSpc>
              <a:spcBef>
                <a:spcPts val="0"/>
              </a:spcBef>
              <a:spcAft>
                <a:spcPts val="600"/>
              </a:spcAft>
              <a:buSzPts val="2200"/>
              <a:buChar char="❑"/>
            </a:pPr>
            <a:r>
              <a:rPr lang="en-US" sz="2200" dirty="0">
                <a:solidFill>
                  <a:schemeClr val="tx1"/>
                </a:solidFill>
              </a:rPr>
              <a:t>Provide a </a:t>
            </a:r>
            <a:r>
              <a:rPr lang="en-US" sz="2200" dirty="0">
                <a:solidFill>
                  <a:srgbClr val="7030A0"/>
                </a:solidFill>
              </a:rPr>
              <a:t>compact representation</a:t>
            </a:r>
            <a:endParaRPr sz="2200" dirty="0">
              <a:solidFill>
                <a:srgbClr val="7030A0"/>
              </a:solidFill>
            </a:endParaRPr>
          </a:p>
          <a:p>
            <a:pPr lvl="0" indent="-300037">
              <a:lnSpc>
                <a:spcPct val="120000"/>
              </a:lnSpc>
              <a:spcBef>
                <a:spcPts val="0"/>
              </a:spcBef>
              <a:spcAft>
                <a:spcPts val="600"/>
              </a:spcAft>
              <a:buSzPts val="2200"/>
              <a:buChar char="❑"/>
            </a:pPr>
            <a:r>
              <a:rPr lang="en-US" sz="2200" dirty="0">
                <a:solidFill>
                  <a:schemeClr val="tx1"/>
                </a:solidFill>
              </a:rPr>
              <a:t>Enable us to </a:t>
            </a:r>
            <a:r>
              <a:rPr lang="en-US" sz="2200" dirty="0">
                <a:solidFill>
                  <a:srgbClr val="C00000"/>
                </a:solidFill>
              </a:rPr>
              <a:t>move away </a:t>
            </a:r>
            <a:r>
              <a:rPr lang="en-US" sz="2200" dirty="0">
                <a:solidFill>
                  <a:schemeClr val="tx1"/>
                </a:solidFill>
              </a:rPr>
              <a:t>from aligning with single reference genome </a:t>
            </a:r>
            <a:r>
              <a:rPr lang="en-US" sz="2200" dirty="0">
                <a:solidFill>
                  <a:srgbClr val="C00000"/>
                </a:solidFill>
              </a:rPr>
              <a:t>(reference bias) </a:t>
            </a:r>
            <a:r>
              <a:rPr lang="en-US" sz="2200" dirty="0">
                <a:solidFill>
                  <a:schemeClr val="tx1"/>
                </a:solidFill>
              </a:rPr>
              <a:t>and </a:t>
            </a:r>
            <a:r>
              <a:rPr lang="en-US" sz="2200" dirty="0">
                <a:solidFill>
                  <a:srgbClr val="00B050"/>
                </a:solidFill>
              </a:rPr>
              <a:t>toward using the sequence diversity</a:t>
            </a:r>
            <a:endParaRPr sz="2200" dirty="0">
              <a:solidFill>
                <a:srgbClr val="00B050"/>
              </a:solidFill>
            </a:endParaRPr>
          </a:p>
        </p:txBody>
      </p:sp>
      <p:sp>
        <p:nvSpPr>
          <p:cNvPr id="2" name="Slide Number Placeholder 1">
            <a:extLst>
              <a:ext uri="{FF2B5EF4-FFF2-40B4-BE49-F238E27FC236}">
                <a16:creationId xmlns:a16="http://schemas.microsoft.com/office/drawing/2014/main" id="{FC4DCDA4-118C-D14D-8F71-4A54D1FC58BC}"/>
              </a:ext>
            </a:extLst>
          </p:cNvPr>
          <p:cNvSpPr>
            <a:spLocks noGrp="1"/>
          </p:cNvSpPr>
          <p:nvPr>
            <p:ph type="sldNum" sz="quarter" idx="10"/>
          </p:nvPr>
        </p:nvSpPr>
        <p:spPr/>
        <p:txBody>
          <a:bodyPr/>
          <a:lstStyle/>
          <a:p>
            <a:fld id="{BE67019E-6B59-9444-A8F8-0CFAB6B6981D}" type="slidenum">
              <a:rPr lang="en-US" smtClean="0"/>
              <a:pPr/>
              <a:t>67</a:t>
            </a:fld>
            <a:endParaRPr lang="en-US" dirty="0"/>
          </a:p>
        </p:txBody>
      </p:sp>
      <p:sp>
        <p:nvSpPr>
          <p:cNvPr id="3" name="TextBox 2">
            <a:extLst>
              <a:ext uri="{FF2B5EF4-FFF2-40B4-BE49-F238E27FC236}">
                <a16:creationId xmlns:a16="http://schemas.microsoft.com/office/drawing/2014/main" id="{27DE9D2F-B35D-C140-AE9A-D0D1DC5209F4}"/>
              </a:ext>
            </a:extLst>
          </p:cNvPr>
          <p:cNvSpPr txBox="1"/>
          <p:nvPr/>
        </p:nvSpPr>
        <p:spPr>
          <a:xfrm>
            <a:off x="4308760" y="4188772"/>
            <a:ext cx="1311350" cy="605909"/>
          </a:xfrm>
          <a:prstGeom prst="flowChartTerminator">
            <a:avLst/>
          </a:prstGeom>
          <a:noFill/>
          <a:ln w="38100">
            <a:solidFill>
              <a:schemeClr val="tx1"/>
            </a:solidFill>
          </a:ln>
        </p:spPr>
        <p:txBody>
          <a:bodyPr wrap="square" rtlCol="0">
            <a:spAutoFit/>
          </a:bodyPr>
          <a:lstStyle/>
          <a:p>
            <a:pPr algn="ctr"/>
            <a:r>
              <a:rPr lang="en-US" sz="2200" dirty="0"/>
              <a:t>ACG</a:t>
            </a:r>
          </a:p>
        </p:txBody>
      </p:sp>
      <p:sp>
        <p:nvSpPr>
          <p:cNvPr id="7" name="TextBox 6">
            <a:extLst>
              <a:ext uri="{FF2B5EF4-FFF2-40B4-BE49-F238E27FC236}">
                <a16:creationId xmlns:a16="http://schemas.microsoft.com/office/drawing/2014/main" id="{925AD122-D9AE-C448-9D67-9EEE51A835C7}"/>
              </a:ext>
            </a:extLst>
          </p:cNvPr>
          <p:cNvSpPr txBox="1"/>
          <p:nvPr/>
        </p:nvSpPr>
        <p:spPr>
          <a:xfrm>
            <a:off x="7409218" y="4174735"/>
            <a:ext cx="1260661" cy="605909"/>
          </a:xfrm>
          <a:prstGeom prst="flowChartTerminator">
            <a:avLst/>
          </a:prstGeom>
          <a:noFill/>
          <a:ln w="38100">
            <a:solidFill>
              <a:schemeClr val="tx1"/>
            </a:solidFill>
          </a:ln>
        </p:spPr>
        <p:txBody>
          <a:bodyPr wrap="square" rtlCol="0">
            <a:spAutoFit/>
          </a:bodyPr>
          <a:lstStyle/>
          <a:p>
            <a:pPr algn="ctr"/>
            <a:r>
              <a:rPr lang="en-US" sz="2200" dirty="0"/>
              <a:t>ACGT</a:t>
            </a:r>
          </a:p>
        </p:txBody>
      </p:sp>
      <p:sp>
        <p:nvSpPr>
          <p:cNvPr id="8" name="TextBox 7">
            <a:extLst>
              <a:ext uri="{FF2B5EF4-FFF2-40B4-BE49-F238E27FC236}">
                <a16:creationId xmlns:a16="http://schemas.microsoft.com/office/drawing/2014/main" id="{FBC3D6C5-52A5-134C-9E1A-A96336D01445}"/>
              </a:ext>
            </a:extLst>
          </p:cNvPr>
          <p:cNvSpPr txBox="1"/>
          <p:nvPr/>
        </p:nvSpPr>
        <p:spPr>
          <a:xfrm>
            <a:off x="5989473" y="3597658"/>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FE6200"/>
                </a:solidFill>
              </a:rPr>
              <a:t>T</a:t>
            </a:r>
          </a:p>
        </p:txBody>
      </p:sp>
      <p:sp>
        <p:nvSpPr>
          <p:cNvPr id="9" name="TextBox 8">
            <a:extLst>
              <a:ext uri="{FF2B5EF4-FFF2-40B4-BE49-F238E27FC236}">
                <a16:creationId xmlns:a16="http://schemas.microsoft.com/office/drawing/2014/main" id="{663FD748-D271-3D48-A6E5-F6A385504E34}"/>
              </a:ext>
            </a:extLst>
          </p:cNvPr>
          <p:cNvSpPr txBox="1"/>
          <p:nvPr/>
        </p:nvSpPr>
        <p:spPr>
          <a:xfrm>
            <a:off x="5989473" y="5401494"/>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00B050"/>
                </a:solidFill>
              </a:rPr>
              <a:t>G</a:t>
            </a:r>
          </a:p>
        </p:txBody>
      </p:sp>
      <p:cxnSp>
        <p:nvCxnSpPr>
          <p:cNvPr id="6" name="Curved Connector 5">
            <a:extLst>
              <a:ext uri="{FF2B5EF4-FFF2-40B4-BE49-F238E27FC236}">
                <a16:creationId xmlns:a16="http://schemas.microsoft.com/office/drawing/2014/main" id="{7572CBE8-808F-2142-8675-82B9013DD9BD}"/>
              </a:ext>
            </a:extLst>
          </p:cNvPr>
          <p:cNvCxnSpPr>
            <a:stCxn id="3" idx="0"/>
            <a:endCxn id="8" idx="1"/>
          </p:cNvCxnSpPr>
          <p:nvPr/>
        </p:nvCxnSpPr>
        <p:spPr>
          <a:xfrm rot="5400000" flipH="1" flipV="1">
            <a:off x="5332875" y="3532174"/>
            <a:ext cx="288159" cy="1025038"/>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1CFF7F6F-BFD4-614D-8470-D753B5DC3874}"/>
              </a:ext>
            </a:extLst>
          </p:cNvPr>
          <p:cNvCxnSpPr>
            <a:cxnSpLocks/>
            <a:stCxn id="3" idx="2"/>
            <a:endCxn id="9" idx="1"/>
          </p:cNvCxnSpPr>
          <p:nvPr/>
        </p:nvCxnSpPr>
        <p:spPr>
          <a:xfrm rot="16200000" flipH="1">
            <a:off x="5022070" y="4737046"/>
            <a:ext cx="909768" cy="1025038"/>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6D9A26CE-E295-AA45-82A8-B78C312A3E84}"/>
              </a:ext>
            </a:extLst>
          </p:cNvPr>
          <p:cNvCxnSpPr>
            <a:cxnSpLocks/>
            <a:stCxn id="8" idx="3"/>
            <a:endCxn id="7" idx="0"/>
          </p:cNvCxnSpPr>
          <p:nvPr/>
        </p:nvCxnSpPr>
        <p:spPr>
          <a:xfrm>
            <a:off x="6601348" y="3900613"/>
            <a:ext cx="1438201" cy="274122"/>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8E766EDD-4CB3-BD48-A382-5814587A7E55}"/>
              </a:ext>
            </a:extLst>
          </p:cNvPr>
          <p:cNvCxnSpPr>
            <a:cxnSpLocks/>
            <a:stCxn id="9" idx="3"/>
            <a:endCxn id="7" idx="2"/>
          </p:cNvCxnSpPr>
          <p:nvPr/>
        </p:nvCxnSpPr>
        <p:spPr>
          <a:xfrm flipV="1">
            <a:off x="6601348" y="4780644"/>
            <a:ext cx="1438201" cy="923805"/>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31B286-8767-8244-90C6-AE7B2578B24D}"/>
              </a:ext>
            </a:extLst>
          </p:cNvPr>
          <p:cNvSpPr txBox="1"/>
          <p:nvPr/>
        </p:nvSpPr>
        <p:spPr>
          <a:xfrm>
            <a:off x="6427980" y="4445085"/>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7030A0"/>
                </a:solidFill>
              </a:rPr>
              <a:t>T</a:t>
            </a:r>
          </a:p>
        </p:txBody>
      </p:sp>
      <p:cxnSp>
        <p:nvCxnSpPr>
          <p:cNvPr id="19" name="Curved Connector 18">
            <a:extLst>
              <a:ext uri="{FF2B5EF4-FFF2-40B4-BE49-F238E27FC236}">
                <a16:creationId xmlns:a16="http://schemas.microsoft.com/office/drawing/2014/main" id="{E19F0209-8C34-324D-B07F-F5AC626B9C12}"/>
              </a:ext>
            </a:extLst>
          </p:cNvPr>
          <p:cNvCxnSpPr>
            <a:cxnSpLocks/>
            <a:stCxn id="8" idx="2"/>
            <a:endCxn id="14" idx="1"/>
          </p:cNvCxnSpPr>
          <p:nvPr/>
        </p:nvCxnSpPr>
        <p:spPr>
          <a:xfrm rot="16200000" flipH="1">
            <a:off x="6089459" y="4409518"/>
            <a:ext cx="544473" cy="132569"/>
          </a:xfrm>
          <a:prstGeom prst="curved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97CDDCDC-6C54-E64C-94BA-36E4CAE5FCB9}"/>
              </a:ext>
            </a:extLst>
          </p:cNvPr>
          <p:cNvCxnSpPr>
            <a:cxnSpLocks/>
            <a:stCxn id="14" idx="3"/>
            <a:endCxn id="7" idx="1"/>
          </p:cNvCxnSpPr>
          <p:nvPr/>
        </p:nvCxnSpPr>
        <p:spPr>
          <a:xfrm flipV="1">
            <a:off x="7039855" y="4477690"/>
            <a:ext cx="369363" cy="270350"/>
          </a:xfrm>
          <a:prstGeom prst="curved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111;p15">
            <a:extLst>
              <a:ext uri="{FF2B5EF4-FFF2-40B4-BE49-F238E27FC236}">
                <a16:creationId xmlns:a16="http://schemas.microsoft.com/office/drawing/2014/main" id="{D9760FDA-0EAF-5549-9F25-970B7A2C419E}"/>
              </a:ext>
            </a:extLst>
          </p:cNvPr>
          <p:cNvSpPr txBox="1">
            <a:spLocks/>
          </p:cNvSpPr>
          <p:nvPr/>
        </p:nvSpPr>
        <p:spPr>
          <a:xfrm>
            <a:off x="366963" y="3958839"/>
            <a:ext cx="3549363" cy="2331125"/>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indent="0">
              <a:lnSpc>
                <a:spcPct val="120000"/>
              </a:lnSpc>
              <a:spcBef>
                <a:spcPts val="0"/>
              </a:spcBef>
              <a:spcAft>
                <a:spcPts val="600"/>
              </a:spcAft>
              <a:buSzPts val="2200"/>
              <a:buNone/>
            </a:pPr>
            <a:r>
              <a:rPr lang="en-US" sz="2200" b="1" dirty="0">
                <a:solidFill>
                  <a:srgbClr val="FE6200"/>
                </a:solidFill>
              </a:rPr>
              <a:t>Reference #1: </a:t>
            </a:r>
            <a:r>
              <a:rPr lang="en-US" sz="2200" dirty="0">
                <a:solidFill>
                  <a:schemeClr val="tx1"/>
                </a:solidFill>
              </a:rPr>
              <a:t>ACG</a:t>
            </a:r>
            <a:r>
              <a:rPr lang="en-US" sz="2200" b="1" dirty="0">
                <a:solidFill>
                  <a:srgbClr val="FE6200"/>
                </a:solidFill>
              </a:rPr>
              <a:t>T</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00B050"/>
                </a:solidFill>
              </a:rPr>
              <a:t>Reference #2: </a:t>
            </a:r>
            <a:r>
              <a:rPr lang="en-US" sz="2200" dirty="0">
                <a:solidFill>
                  <a:schemeClr val="tx1"/>
                </a:solidFill>
              </a:rPr>
              <a:t>ACG</a:t>
            </a:r>
            <a:r>
              <a:rPr lang="en-US" sz="2200" b="1" dirty="0">
                <a:solidFill>
                  <a:srgbClr val="00B050"/>
                </a:solidFill>
              </a:rPr>
              <a:t>G</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7030A0"/>
                </a:solidFill>
              </a:rPr>
              <a:t>Reference #3: </a:t>
            </a:r>
            <a:r>
              <a:rPr lang="en-US" sz="2200" dirty="0">
                <a:solidFill>
                  <a:schemeClr val="tx1"/>
                </a:solidFill>
              </a:rPr>
              <a:t>ACG</a:t>
            </a:r>
            <a:r>
              <a:rPr lang="en-US" sz="2200" b="1" dirty="0">
                <a:solidFill>
                  <a:srgbClr val="7030A0"/>
                </a:solidFill>
              </a:rPr>
              <a:t>TT</a:t>
            </a:r>
            <a:r>
              <a:rPr lang="en-US" sz="2200" dirty="0">
                <a:solidFill>
                  <a:schemeClr val="tx1"/>
                </a:solidFill>
              </a:rPr>
              <a:t>ACGT</a:t>
            </a:r>
          </a:p>
          <a:p>
            <a:pPr marL="153988" indent="0">
              <a:lnSpc>
                <a:spcPct val="120000"/>
              </a:lnSpc>
              <a:spcBef>
                <a:spcPts val="0"/>
              </a:spcBef>
              <a:spcAft>
                <a:spcPts val="600"/>
              </a:spcAft>
              <a:buSzPts val="2200"/>
              <a:buNone/>
            </a:pPr>
            <a:endParaRPr lang="en-US" sz="2200" dirty="0">
              <a:solidFill>
                <a:schemeClr val="tx1"/>
              </a:solidFill>
            </a:endParaRPr>
          </a:p>
        </p:txBody>
      </p:sp>
    </p:spTree>
    <p:extLst>
      <p:ext uri="{BB962C8B-B14F-4D97-AF65-F5344CB8AC3E}">
        <p14:creationId xmlns:p14="http://schemas.microsoft.com/office/powerpoint/2010/main" val="2965067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366963" y="257434"/>
            <a:ext cx="8410200" cy="75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70C0"/>
              </a:buClr>
              <a:buSzPct val="100000"/>
              <a:buFont typeface="Corbel"/>
              <a:buNone/>
            </a:pPr>
            <a:r>
              <a:rPr lang="en-US"/>
              <a:t>Genome Graphs</a:t>
            </a:r>
            <a:endParaRPr/>
          </a:p>
        </p:txBody>
      </p:sp>
      <p:sp>
        <p:nvSpPr>
          <p:cNvPr id="111" name="Google Shape;111;p15"/>
          <p:cNvSpPr txBox="1">
            <a:spLocks noGrp="1"/>
          </p:cNvSpPr>
          <p:nvPr>
            <p:ph type="body" idx="1"/>
          </p:nvPr>
        </p:nvSpPr>
        <p:spPr>
          <a:xfrm>
            <a:off x="366963" y="1153551"/>
            <a:ext cx="8410200" cy="2470182"/>
          </a:xfrm>
          <a:prstGeom prst="rect">
            <a:avLst/>
          </a:prstGeom>
          <a:noFill/>
          <a:ln>
            <a:noFill/>
          </a:ln>
        </p:spPr>
        <p:txBody>
          <a:bodyPr spcFirstLastPara="1" wrap="square" lIns="0" tIns="45700" rIns="0" bIns="45700" anchor="t" anchorCtr="0">
            <a:noAutofit/>
          </a:bodyPr>
          <a:lstStyle/>
          <a:p>
            <a:pPr marL="153988" lvl="0" indent="0" algn="l" rtl="0">
              <a:lnSpc>
                <a:spcPct val="120000"/>
              </a:lnSpc>
              <a:spcBef>
                <a:spcPts val="0"/>
              </a:spcBef>
              <a:spcAft>
                <a:spcPts val="600"/>
              </a:spcAft>
              <a:buSzPts val="2200"/>
              <a:buNone/>
            </a:pPr>
            <a:r>
              <a:rPr lang="en-US" sz="2200" dirty="0">
                <a:solidFill>
                  <a:schemeClr val="tx1"/>
                </a:solidFill>
              </a:rPr>
              <a:t>Genome graphs:</a:t>
            </a:r>
          </a:p>
          <a:p>
            <a:pPr marL="454025" lvl="0" indent="-300037" algn="l" rtl="0">
              <a:lnSpc>
                <a:spcPct val="120000"/>
              </a:lnSpc>
              <a:spcBef>
                <a:spcPts val="0"/>
              </a:spcBef>
              <a:spcAft>
                <a:spcPts val="600"/>
              </a:spcAft>
              <a:buSzPts val="2200"/>
              <a:buChar char="❑"/>
            </a:pPr>
            <a:r>
              <a:rPr lang="en-US" sz="2200" dirty="0">
                <a:solidFill>
                  <a:schemeClr val="tx1"/>
                </a:solidFill>
              </a:rPr>
              <a:t>Include the </a:t>
            </a:r>
            <a:r>
              <a:rPr lang="en-US" sz="2200" dirty="0">
                <a:solidFill>
                  <a:srgbClr val="FE6200"/>
                </a:solidFill>
              </a:rPr>
              <a:t>reference genome together with genetic variations</a:t>
            </a:r>
          </a:p>
          <a:p>
            <a:pPr marL="454025" lvl="0" indent="-300037" algn="l" rtl="0">
              <a:lnSpc>
                <a:spcPct val="120000"/>
              </a:lnSpc>
              <a:spcBef>
                <a:spcPts val="0"/>
              </a:spcBef>
              <a:spcAft>
                <a:spcPts val="600"/>
              </a:spcAft>
              <a:buSzPts val="2200"/>
              <a:buChar char="❑"/>
            </a:pPr>
            <a:r>
              <a:rPr lang="en-US" sz="2200" dirty="0">
                <a:solidFill>
                  <a:schemeClr val="tx1"/>
                </a:solidFill>
              </a:rPr>
              <a:t>Provide a </a:t>
            </a:r>
            <a:r>
              <a:rPr lang="en-US" sz="2200" dirty="0">
                <a:solidFill>
                  <a:srgbClr val="7030A0"/>
                </a:solidFill>
              </a:rPr>
              <a:t>compact representation</a:t>
            </a:r>
            <a:endParaRPr sz="2200" dirty="0">
              <a:solidFill>
                <a:srgbClr val="7030A0"/>
              </a:solidFill>
            </a:endParaRPr>
          </a:p>
          <a:p>
            <a:pPr lvl="0" indent="-300037">
              <a:lnSpc>
                <a:spcPct val="120000"/>
              </a:lnSpc>
              <a:spcBef>
                <a:spcPts val="0"/>
              </a:spcBef>
              <a:spcAft>
                <a:spcPts val="600"/>
              </a:spcAft>
              <a:buSzPts val="2200"/>
              <a:buChar char="❑"/>
            </a:pPr>
            <a:r>
              <a:rPr lang="en-US" sz="2200" dirty="0">
                <a:solidFill>
                  <a:schemeClr val="tx1"/>
                </a:solidFill>
              </a:rPr>
              <a:t>Enable us to </a:t>
            </a:r>
            <a:r>
              <a:rPr lang="en-US" sz="2200" dirty="0">
                <a:solidFill>
                  <a:srgbClr val="C00000"/>
                </a:solidFill>
              </a:rPr>
              <a:t>move away </a:t>
            </a:r>
            <a:r>
              <a:rPr lang="en-US" sz="2200" dirty="0">
                <a:solidFill>
                  <a:schemeClr val="tx1"/>
                </a:solidFill>
              </a:rPr>
              <a:t>from aligning with single reference genome </a:t>
            </a:r>
            <a:r>
              <a:rPr lang="en-US" sz="2200" dirty="0">
                <a:solidFill>
                  <a:srgbClr val="C00000"/>
                </a:solidFill>
              </a:rPr>
              <a:t>(reference bias) </a:t>
            </a:r>
            <a:r>
              <a:rPr lang="en-US" sz="2200" dirty="0">
                <a:solidFill>
                  <a:schemeClr val="tx1"/>
                </a:solidFill>
              </a:rPr>
              <a:t>and </a:t>
            </a:r>
            <a:r>
              <a:rPr lang="en-US" sz="2200" dirty="0">
                <a:solidFill>
                  <a:srgbClr val="00B050"/>
                </a:solidFill>
              </a:rPr>
              <a:t>toward using the sequence diversity</a:t>
            </a:r>
            <a:endParaRPr sz="2200" dirty="0">
              <a:solidFill>
                <a:srgbClr val="00B050"/>
              </a:solidFill>
            </a:endParaRPr>
          </a:p>
        </p:txBody>
      </p:sp>
      <p:sp>
        <p:nvSpPr>
          <p:cNvPr id="2" name="Slide Number Placeholder 1">
            <a:extLst>
              <a:ext uri="{FF2B5EF4-FFF2-40B4-BE49-F238E27FC236}">
                <a16:creationId xmlns:a16="http://schemas.microsoft.com/office/drawing/2014/main" id="{FC4DCDA4-118C-D14D-8F71-4A54D1FC58BC}"/>
              </a:ext>
            </a:extLst>
          </p:cNvPr>
          <p:cNvSpPr>
            <a:spLocks noGrp="1"/>
          </p:cNvSpPr>
          <p:nvPr>
            <p:ph type="sldNum" sz="quarter" idx="10"/>
          </p:nvPr>
        </p:nvSpPr>
        <p:spPr/>
        <p:txBody>
          <a:bodyPr/>
          <a:lstStyle/>
          <a:p>
            <a:fld id="{BE67019E-6B59-9444-A8F8-0CFAB6B6981D}" type="slidenum">
              <a:rPr lang="en-US" smtClean="0"/>
              <a:pPr/>
              <a:t>68</a:t>
            </a:fld>
            <a:endParaRPr lang="en-US" dirty="0"/>
          </a:p>
        </p:txBody>
      </p:sp>
      <p:sp>
        <p:nvSpPr>
          <p:cNvPr id="3" name="TextBox 2">
            <a:extLst>
              <a:ext uri="{FF2B5EF4-FFF2-40B4-BE49-F238E27FC236}">
                <a16:creationId xmlns:a16="http://schemas.microsoft.com/office/drawing/2014/main" id="{27DE9D2F-B35D-C140-AE9A-D0D1DC5209F4}"/>
              </a:ext>
            </a:extLst>
          </p:cNvPr>
          <p:cNvSpPr txBox="1"/>
          <p:nvPr/>
        </p:nvSpPr>
        <p:spPr>
          <a:xfrm>
            <a:off x="4308760" y="4188772"/>
            <a:ext cx="1311350" cy="605909"/>
          </a:xfrm>
          <a:prstGeom prst="flowChartTerminator">
            <a:avLst/>
          </a:prstGeom>
          <a:noFill/>
          <a:ln w="38100">
            <a:solidFill>
              <a:schemeClr val="tx1"/>
            </a:solidFill>
          </a:ln>
        </p:spPr>
        <p:txBody>
          <a:bodyPr wrap="square" rtlCol="0">
            <a:spAutoFit/>
          </a:bodyPr>
          <a:lstStyle/>
          <a:p>
            <a:pPr algn="ctr"/>
            <a:r>
              <a:rPr lang="en-US" sz="2200" dirty="0"/>
              <a:t>ACG</a:t>
            </a:r>
          </a:p>
        </p:txBody>
      </p:sp>
      <p:sp>
        <p:nvSpPr>
          <p:cNvPr id="7" name="TextBox 6">
            <a:extLst>
              <a:ext uri="{FF2B5EF4-FFF2-40B4-BE49-F238E27FC236}">
                <a16:creationId xmlns:a16="http://schemas.microsoft.com/office/drawing/2014/main" id="{925AD122-D9AE-C448-9D67-9EEE51A835C7}"/>
              </a:ext>
            </a:extLst>
          </p:cNvPr>
          <p:cNvSpPr txBox="1"/>
          <p:nvPr/>
        </p:nvSpPr>
        <p:spPr>
          <a:xfrm>
            <a:off x="7409218" y="4174735"/>
            <a:ext cx="1260661" cy="605909"/>
          </a:xfrm>
          <a:prstGeom prst="flowChartTerminator">
            <a:avLst/>
          </a:prstGeom>
          <a:noFill/>
          <a:ln w="38100">
            <a:solidFill>
              <a:schemeClr val="tx1"/>
            </a:solidFill>
          </a:ln>
        </p:spPr>
        <p:txBody>
          <a:bodyPr wrap="square" rtlCol="0">
            <a:spAutoFit/>
          </a:bodyPr>
          <a:lstStyle/>
          <a:p>
            <a:pPr algn="ctr"/>
            <a:r>
              <a:rPr lang="en-US" sz="2200" dirty="0"/>
              <a:t>ACGT</a:t>
            </a:r>
          </a:p>
        </p:txBody>
      </p:sp>
      <p:sp>
        <p:nvSpPr>
          <p:cNvPr id="8" name="TextBox 7">
            <a:extLst>
              <a:ext uri="{FF2B5EF4-FFF2-40B4-BE49-F238E27FC236}">
                <a16:creationId xmlns:a16="http://schemas.microsoft.com/office/drawing/2014/main" id="{FBC3D6C5-52A5-134C-9E1A-A96336D01445}"/>
              </a:ext>
            </a:extLst>
          </p:cNvPr>
          <p:cNvSpPr txBox="1"/>
          <p:nvPr/>
        </p:nvSpPr>
        <p:spPr>
          <a:xfrm>
            <a:off x="5989473" y="3597658"/>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FE6200"/>
                </a:solidFill>
              </a:rPr>
              <a:t>T</a:t>
            </a:r>
          </a:p>
        </p:txBody>
      </p:sp>
      <p:sp>
        <p:nvSpPr>
          <p:cNvPr id="9" name="TextBox 8">
            <a:extLst>
              <a:ext uri="{FF2B5EF4-FFF2-40B4-BE49-F238E27FC236}">
                <a16:creationId xmlns:a16="http://schemas.microsoft.com/office/drawing/2014/main" id="{663FD748-D271-3D48-A6E5-F6A385504E34}"/>
              </a:ext>
            </a:extLst>
          </p:cNvPr>
          <p:cNvSpPr txBox="1"/>
          <p:nvPr/>
        </p:nvSpPr>
        <p:spPr>
          <a:xfrm>
            <a:off x="5989473" y="5401494"/>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00B050"/>
                </a:solidFill>
              </a:rPr>
              <a:t>G</a:t>
            </a:r>
          </a:p>
        </p:txBody>
      </p:sp>
      <p:cxnSp>
        <p:nvCxnSpPr>
          <p:cNvPr id="6" name="Curved Connector 5">
            <a:extLst>
              <a:ext uri="{FF2B5EF4-FFF2-40B4-BE49-F238E27FC236}">
                <a16:creationId xmlns:a16="http://schemas.microsoft.com/office/drawing/2014/main" id="{7572CBE8-808F-2142-8675-82B9013DD9BD}"/>
              </a:ext>
            </a:extLst>
          </p:cNvPr>
          <p:cNvCxnSpPr>
            <a:stCxn id="3" idx="0"/>
            <a:endCxn id="8" idx="1"/>
          </p:cNvCxnSpPr>
          <p:nvPr/>
        </p:nvCxnSpPr>
        <p:spPr>
          <a:xfrm rot="5400000" flipH="1" flipV="1">
            <a:off x="5332875" y="3532174"/>
            <a:ext cx="288159" cy="1025038"/>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1CFF7F6F-BFD4-614D-8470-D753B5DC3874}"/>
              </a:ext>
            </a:extLst>
          </p:cNvPr>
          <p:cNvCxnSpPr>
            <a:cxnSpLocks/>
            <a:stCxn id="3" idx="2"/>
            <a:endCxn id="9" idx="1"/>
          </p:cNvCxnSpPr>
          <p:nvPr/>
        </p:nvCxnSpPr>
        <p:spPr>
          <a:xfrm rot="16200000" flipH="1">
            <a:off x="5022070" y="4737046"/>
            <a:ext cx="909768" cy="1025038"/>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6D9A26CE-E295-AA45-82A8-B78C312A3E84}"/>
              </a:ext>
            </a:extLst>
          </p:cNvPr>
          <p:cNvCxnSpPr>
            <a:cxnSpLocks/>
            <a:stCxn id="8" idx="3"/>
            <a:endCxn id="7" idx="0"/>
          </p:cNvCxnSpPr>
          <p:nvPr/>
        </p:nvCxnSpPr>
        <p:spPr>
          <a:xfrm>
            <a:off x="6601348" y="3900613"/>
            <a:ext cx="1438201" cy="274122"/>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8E766EDD-4CB3-BD48-A382-5814587A7E55}"/>
              </a:ext>
            </a:extLst>
          </p:cNvPr>
          <p:cNvCxnSpPr>
            <a:cxnSpLocks/>
            <a:stCxn id="9" idx="3"/>
            <a:endCxn id="7" idx="2"/>
          </p:cNvCxnSpPr>
          <p:nvPr/>
        </p:nvCxnSpPr>
        <p:spPr>
          <a:xfrm flipV="1">
            <a:off x="6601348" y="4780644"/>
            <a:ext cx="1438201" cy="923805"/>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31B286-8767-8244-90C6-AE7B2578B24D}"/>
              </a:ext>
            </a:extLst>
          </p:cNvPr>
          <p:cNvSpPr txBox="1"/>
          <p:nvPr/>
        </p:nvSpPr>
        <p:spPr>
          <a:xfrm>
            <a:off x="6427980" y="4445085"/>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7030A0"/>
                </a:solidFill>
              </a:rPr>
              <a:t>T</a:t>
            </a:r>
          </a:p>
        </p:txBody>
      </p:sp>
      <p:cxnSp>
        <p:nvCxnSpPr>
          <p:cNvPr id="19" name="Curved Connector 18">
            <a:extLst>
              <a:ext uri="{FF2B5EF4-FFF2-40B4-BE49-F238E27FC236}">
                <a16:creationId xmlns:a16="http://schemas.microsoft.com/office/drawing/2014/main" id="{E19F0209-8C34-324D-B07F-F5AC626B9C12}"/>
              </a:ext>
            </a:extLst>
          </p:cNvPr>
          <p:cNvCxnSpPr>
            <a:cxnSpLocks/>
            <a:stCxn id="8" idx="2"/>
            <a:endCxn id="14" idx="1"/>
          </p:cNvCxnSpPr>
          <p:nvPr/>
        </p:nvCxnSpPr>
        <p:spPr>
          <a:xfrm rot="16200000" flipH="1">
            <a:off x="6089459" y="4409518"/>
            <a:ext cx="544473" cy="132569"/>
          </a:xfrm>
          <a:prstGeom prst="curved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97CDDCDC-6C54-E64C-94BA-36E4CAE5FCB9}"/>
              </a:ext>
            </a:extLst>
          </p:cNvPr>
          <p:cNvCxnSpPr>
            <a:cxnSpLocks/>
            <a:stCxn id="14" idx="3"/>
            <a:endCxn id="7" idx="1"/>
          </p:cNvCxnSpPr>
          <p:nvPr/>
        </p:nvCxnSpPr>
        <p:spPr>
          <a:xfrm flipV="1">
            <a:off x="7039855" y="4477690"/>
            <a:ext cx="369363" cy="270350"/>
          </a:xfrm>
          <a:prstGeom prst="curved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111;p15">
            <a:extLst>
              <a:ext uri="{FF2B5EF4-FFF2-40B4-BE49-F238E27FC236}">
                <a16:creationId xmlns:a16="http://schemas.microsoft.com/office/drawing/2014/main" id="{D9760FDA-0EAF-5549-9F25-970B7A2C419E}"/>
              </a:ext>
            </a:extLst>
          </p:cNvPr>
          <p:cNvSpPr txBox="1">
            <a:spLocks/>
          </p:cNvSpPr>
          <p:nvPr/>
        </p:nvSpPr>
        <p:spPr>
          <a:xfrm>
            <a:off x="366963" y="3958839"/>
            <a:ext cx="3549363" cy="2331125"/>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indent="0">
              <a:lnSpc>
                <a:spcPct val="120000"/>
              </a:lnSpc>
              <a:spcBef>
                <a:spcPts val="0"/>
              </a:spcBef>
              <a:spcAft>
                <a:spcPts val="600"/>
              </a:spcAft>
              <a:buSzPts val="2200"/>
              <a:buNone/>
            </a:pPr>
            <a:r>
              <a:rPr lang="en-US" sz="2200" b="1" dirty="0">
                <a:solidFill>
                  <a:srgbClr val="FE6200"/>
                </a:solidFill>
              </a:rPr>
              <a:t>Reference #1: </a:t>
            </a:r>
            <a:r>
              <a:rPr lang="en-US" sz="2200" dirty="0">
                <a:solidFill>
                  <a:schemeClr val="tx1"/>
                </a:solidFill>
              </a:rPr>
              <a:t>ACG</a:t>
            </a:r>
            <a:r>
              <a:rPr lang="en-US" sz="2200" b="1" dirty="0">
                <a:solidFill>
                  <a:srgbClr val="FE6200"/>
                </a:solidFill>
              </a:rPr>
              <a:t>T</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00B050"/>
                </a:solidFill>
              </a:rPr>
              <a:t>Reference #2: </a:t>
            </a:r>
            <a:r>
              <a:rPr lang="en-US" sz="2200" dirty="0">
                <a:solidFill>
                  <a:schemeClr val="tx1"/>
                </a:solidFill>
              </a:rPr>
              <a:t>ACG</a:t>
            </a:r>
            <a:r>
              <a:rPr lang="en-US" sz="2200" b="1" dirty="0">
                <a:solidFill>
                  <a:srgbClr val="00B050"/>
                </a:solidFill>
              </a:rPr>
              <a:t>G</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7030A0"/>
                </a:solidFill>
              </a:rPr>
              <a:t>Reference #3: </a:t>
            </a:r>
            <a:r>
              <a:rPr lang="en-US" sz="2200" dirty="0">
                <a:solidFill>
                  <a:schemeClr val="tx1"/>
                </a:solidFill>
              </a:rPr>
              <a:t>ACG</a:t>
            </a:r>
            <a:r>
              <a:rPr lang="en-US" sz="2200" b="1" dirty="0">
                <a:solidFill>
                  <a:srgbClr val="7030A0"/>
                </a:solidFill>
              </a:rPr>
              <a:t>TT</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C00000"/>
                </a:solidFill>
              </a:rPr>
              <a:t>Reference #4: </a:t>
            </a:r>
            <a:r>
              <a:rPr lang="en-US" sz="2200" dirty="0">
                <a:solidFill>
                  <a:schemeClr val="tx1"/>
                </a:solidFill>
              </a:rPr>
              <a:t>ACGACGT</a:t>
            </a:r>
          </a:p>
          <a:p>
            <a:pPr marL="153988" indent="0">
              <a:lnSpc>
                <a:spcPct val="120000"/>
              </a:lnSpc>
              <a:spcBef>
                <a:spcPts val="0"/>
              </a:spcBef>
              <a:spcAft>
                <a:spcPts val="600"/>
              </a:spcAft>
              <a:buSzPts val="2200"/>
              <a:buNone/>
            </a:pPr>
            <a:endParaRPr lang="en-US" sz="2200" dirty="0">
              <a:solidFill>
                <a:schemeClr val="tx1"/>
              </a:solidFill>
            </a:endParaRPr>
          </a:p>
        </p:txBody>
      </p:sp>
    </p:spTree>
    <p:extLst>
      <p:ext uri="{BB962C8B-B14F-4D97-AF65-F5344CB8AC3E}">
        <p14:creationId xmlns:p14="http://schemas.microsoft.com/office/powerpoint/2010/main" val="531348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366963" y="257434"/>
            <a:ext cx="8410200" cy="75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70C0"/>
              </a:buClr>
              <a:buSzPct val="100000"/>
              <a:buFont typeface="Corbel"/>
              <a:buNone/>
            </a:pPr>
            <a:r>
              <a:rPr lang="en-US"/>
              <a:t>Genome Graphs</a:t>
            </a:r>
            <a:endParaRPr/>
          </a:p>
        </p:txBody>
      </p:sp>
      <p:sp>
        <p:nvSpPr>
          <p:cNvPr id="111" name="Google Shape;111;p15"/>
          <p:cNvSpPr txBox="1">
            <a:spLocks noGrp="1"/>
          </p:cNvSpPr>
          <p:nvPr>
            <p:ph type="body" idx="1"/>
          </p:nvPr>
        </p:nvSpPr>
        <p:spPr>
          <a:xfrm>
            <a:off x="366963" y="1153551"/>
            <a:ext cx="8410200" cy="2470182"/>
          </a:xfrm>
          <a:prstGeom prst="rect">
            <a:avLst/>
          </a:prstGeom>
          <a:noFill/>
          <a:ln>
            <a:noFill/>
          </a:ln>
        </p:spPr>
        <p:txBody>
          <a:bodyPr spcFirstLastPara="1" wrap="square" lIns="0" tIns="45700" rIns="0" bIns="45700" anchor="t" anchorCtr="0">
            <a:noAutofit/>
          </a:bodyPr>
          <a:lstStyle/>
          <a:p>
            <a:pPr marL="153988" lvl="0" indent="0" algn="l" rtl="0">
              <a:lnSpc>
                <a:spcPct val="120000"/>
              </a:lnSpc>
              <a:spcBef>
                <a:spcPts val="0"/>
              </a:spcBef>
              <a:spcAft>
                <a:spcPts val="600"/>
              </a:spcAft>
              <a:buSzPts val="2200"/>
              <a:buNone/>
            </a:pPr>
            <a:r>
              <a:rPr lang="en-US" sz="2200" dirty="0">
                <a:solidFill>
                  <a:schemeClr val="tx1"/>
                </a:solidFill>
              </a:rPr>
              <a:t>Genome graphs:</a:t>
            </a:r>
          </a:p>
          <a:p>
            <a:pPr marL="454025" lvl="0" indent="-300037" algn="l" rtl="0">
              <a:lnSpc>
                <a:spcPct val="120000"/>
              </a:lnSpc>
              <a:spcBef>
                <a:spcPts val="0"/>
              </a:spcBef>
              <a:spcAft>
                <a:spcPts val="600"/>
              </a:spcAft>
              <a:buSzPts val="2200"/>
              <a:buChar char="❑"/>
            </a:pPr>
            <a:r>
              <a:rPr lang="en-US" sz="2200" dirty="0">
                <a:solidFill>
                  <a:schemeClr val="tx1"/>
                </a:solidFill>
              </a:rPr>
              <a:t>Include the </a:t>
            </a:r>
            <a:r>
              <a:rPr lang="en-US" sz="2200" dirty="0">
                <a:solidFill>
                  <a:srgbClr val="FE6200"/>
                </a:solidFill>
              </a:rPr>
              <a:t>reference genome together with genetic variations</a:t>
            </a:r>
          </a:p>
          <a:p>
            <a:pPr marL="454025" lvl="0" indent="-300037" algn="l" rtl="0">
              <a:lnSpc>
                <a:spcPct val="120000"/>
              </a:lnSpc>
              <a:spcBef>
                <a:spcPts val="0"/>
              </a:spcBef>
              <a:spcAft>
                <a:spcPts val="600"/>
              </a:spcAft>
              <a:buSzPts val="2200"/>
              <a:buChar char="❑"/>
            </a:pPr>
            <a:r>
              <a:rPr lang="en-US" sz="2200" dirty="0">
                <a:solidFill>
                  <a:schemeClr val="tx1"/>
                </a:solidFill>
              </a:rPr>
              <a:t>Provide a </a:t>
            </a:r>
            <a:r>
              <a:rPr lang="en-US" sz="2200" dirty="0">
                <a:solidFill>
                  <a:srgbClr val="7030A0"/>
                </a:solidFill>
              </a:rPr>
              <a:t>compact representation</a:t>
            </a:r>
            <a:endParaRPr sz="2200" dirty="0">
              <a:solidFill>
                <a:srgbClr val="7030A0"/>
              </a:solidFill>
            </a:endParaRPr>
          </a:p>
          <a:p>
            <a:pPr lvl="0" indent="-300037">
              <a:lnSpc>
                <a:spcPct val="120000"/>
              </a:lnSpc>
              <a:spcBef>
                <a:spcPts val="0"/>
              </a:spcBef>
              <a:spcAft>
                <a:spcPts val="600"/>
              </a:spcAft>
              <a:buSzPts val="2200"/>
              <a:buChar char="❑"/>
            </a:pPr>
            <a:r>
              <a:rPr lang="en-US" sz="2200" dirty="0">
                <a:solidFill>
                  <a:schemeClr val="tx1"/>
                </a:solidFill>
              </a:rPr>
              <a:t>Enable us to </a:t>
            </a:r>
            <a:r>
              <a:rPr lang="en-US" sz="2200" dirty="0">
                <a:solidFill>
                  <a:srgbClr val="C00000"/>
                </a:solidFill>
              </a:rPr>
              <a:t>move away </a:t>
            </a:r>
            <a:r>
              <a:rPr lang="en-US" sz="2200" dirty="0">
                <a:solidFill>
                  <a:schemeClr val="tx1"/>
                </a:solidFill>
              </a:rPr>
              <a:t>from aligning with single reference genome </a:t>
            </a:r>
            <a:r>
              <a:rPr lang="en-US" sz="2200" dirty="0">
                <a:solidFill>
                  <a:srgbClr val="C00000"/>
                </a:solidFill>
              </a:rPr>
              <a:t>(reference bias) </a:t>
            </a:r>
            <a:r>
              <a:rPr lang="en-US" sz="2200" dirty="0">
                <a:solidFill>
                  <a:schemeClr val="tx1"/>
                </a:solidFill>
              </a:rPr>
              <a:t>and </a:t>
            </a:r>
            <a:r>
              <a:rPr lang="en-US" sz="2200" dirty="0">
                <a:solidFill>
                  <a:srgbClr val="00B050"/>
                </a:solidFill>
              </a:rPr>
              <a:t>toward using the sequence diversity</a:t>
            </a:r>
            <a:endParaRPr sz="2200" dirty="0">
              <a:solidFill>
                <a:srgbClr val="00B050"/>
              </a:solidFill>
            </a:endParaRPr>
          </a:p>
        </p:txBody>
      </p:sp>
      <p:sp>
        <p:nvSpPr>
          <p:cNvPr id="2" name="Slide Number Placeholder 1">
            <a:extLst>
              <a:ext uri="{FF2B5EF4-FFF2-40B4-BE49-F238E27FC236}">
                <a16:creationId xmlns:a16="http://schemas.microsoft.com/office/drawing/2014/main" id="{FC4DCDA4-118C-D14D-8F71-4A54D1FC58BC}"/>
              </a:ext>
            </a:extLst>
          </p:cNvPr>
          <p:cNvSpPr>
            <a:spLocks noGrp="1"/>
          </p:cNvSpPr>
          <p:nvPr>
            <p:ph type="sldNum" sz="quarter" idx="10"/>
          </p:nvPr>
        </p:nvSpPr>
        <p:spPr/>
        <p:txBody>
          <a:bodyPr/>
          <a:lstStyle/>
          <a:p>
            <a:fld id="{BE67019E-6B59-9444-A8F8-0CFAB6B6981D}" type="slidenum">
              <a:rPr lang="en-US" smtClean="0"/>
              <a:pPr/>
              <a:t>69</a:t>
            </a:fld>
            <a:endParaRPr lang="en-US" dirty="0"/>
          </a:p>
        </p:txBody>
      </p:sp>
      <p:sp>
        <p:nvSpPr>
          <p:cNvPr id="3" name="TextBox 2">
            <a:extLst>
              <a:ext uri="{FF2B5EF4-FFF2-40B4-BE49-F238E27FC236}">
                <a16:creationId xmlns:a16="http://schemas.microsoft.com/office/drawing/2014/main" id="{27DE9D2F-B35D-C140-AE9A-D0D1DC5209F4}"/>
              </a:ext>
            </a:extLst>
          </p:cNvPr>
          <p:cNvSpPr txBox="1"/>
          <p:nvPr/>
        </p:nvSpPr>
        <p:spPr>
          <a:xfrm>
            <a:off x="4308760" y="4188772"/>
            <a:ext cx="1311350" cy="605909"/>
          </a:xfrm>
          <a:prstGeom prst="flowChartTerminator">
            <a:avLst/>
          </a:prstGeom>
          <a:noFill/>
          <a:ln w="38100">
            <a:solidFill>
              <a:schemeClr val="tx1"/>
            </a:solidFill>
          </a:ln>
        </p:spPr>
        <p:txBody>
          <a:bodyPr wrap="square" rtlCol="0">
            <a:spAutoFit/>
          </a:bodyPr>
          <a:lstStyle/>
          <a:p>
            <a:pPr algn="ctr"/>
            <a:r>
              <a:rPr lang="en-US" sz="2200" dirty="0"/>
              <a:t>ACG</a:t>
            </a:r>
          </a:p>
        </p:txBody>
      </p:sp>
      <p:sp>
        <p:nvSpPr>
          <p:cNvPr id="7" name="TextBox 6">
            <a:extLst>
              <a:ext uri="{FF2B5EF4-FFF2-40B4-BE49-F238E27FC236}">
                <a16:creationId xmlns:a16="http://schemas.microsoft.com/office/drawing/2014/main" id="{925AD122-D9AE-C448-9D67-9EEE51A835C7}"/>
              </a:ext>
            </a:extLst>
          </p:cNvPr>
          <p:cNvSpPr txBox="1"/>
          <p:nvPr/>
        </p:nvSpPr>
        <p:spPr>
          <a:xfrm>
            <a:off x="7409218" y="4174735"/>
            <a:ext cx="1260661" cy="605909"/>
          </a:xfrm>
          <a:prstGeom prst="flowChartTerminator">
            <a:avLst/>
          </a:prstGeom>
          <a:noFill/>
          <a:ln w="38100">
            <a:solidFill>
              <a:schemeClr val="tx1"/>
            </a:solidFill>
          </a:ln>
        </p:spPr>
        <p:txBody>
          <a:bodyPr wrap="square" rtlCol="0">
            <a:spAutoFit/>
          </a:bodyPr>
          <a:lstStyle/>
          <a:p>
            <a:pPr algn="ctr"/>
            <a:r>
              <a:rPr lang="en-US" sz="2200" dirty="0"/>
              <a:t>ACGT</a:t>
            </a:r>
          </a:p>
        </p:txBody>
      </p:sp>
      <p:sp>
        <p:nvSpPr>
          <p:cNvPr id="8" name="TextBox 7">
            <a:extLst>
              <a:ext uri="{FF2B5EF4-FFF2-40B4-BE49-F238E27FC236}">
                <a16:creationId xmlns:a16="http://schemas.microsoft.com/office/drawing/2014/main" id="{FBC3D6C5-52A5-134C-9E1A-A96336D01445}"/>
              </a:ext>
            </a:extLst>
          </p:cNvPr>
          <p:cNvSpPr txBox="1"/>
          <p:nvPr/>
        </p:nvSpPr>
        <p:spPr>
          <a:xfrm>
            <a:off x="5989473" y="3597658"/>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FE6200"/>
                </a:solidFill>
              </a:rPr>
              <a:t>T</a:t>
            </a:r>
          </a:p>
        </p:txBody>
      </p:sp>
      <p:sp>
        <p:nvSpPr>
          <p:cNvPr id="9" name="TextBox 8">
            <a:extLst>
              <a:ext uri="{FF2B5EF4-FFF2-40B4-BE49-F238E27FC236}">
                <a16:creationId xmlns:a16="http://schemas.microsoft.com/office/drawing/2014/main" id="{663FD748-D271-3D48-A6E5-F6A385504E34}"/>
              </a:ext>
            </a:extLst>
          </p:cNvPr>
          <p:cNvSpPr txBox="1"/>
          <p:nvPr/>
        </p:nvSpPr>
        <p:spPr>
          <a:xfrm>
            <a:off x="5989473" y="5401494"/>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00B050"/>
                </a:solidFill>
              </a:rPr>
              <a:t>G</a:t>
            </a:r>
          </a:p>
        </p:txBody>
      </p:sp>
      <p:cxnSp>
        <p:nvCxnSpPr>
          <p:cNvPr id="6" name="Curved Connector 5">
            <a:extLst>
              <a:ext uri="{FF2B5EF4-FFF2-40B4-BE49-F238E27FC236}">
                <a16:creationId xmlns:a16="http://schemas.microsoft.com/office/drawing/2014/main" id="{7572CBE8-808F-2142-8675-82B9013DD9BD}"/>
              </a:ext>
            </a:extLst>
          </p:cNvPr>
          <p:cNvCxnSpPr>
            <a:stCxn id="3" idx="0"/>
            <a:endCxn id="8" idx="1"/>
          </p:cNvCxnSpPr>
          <p:nvPr/>
        </p:nvCxnSpPr>
        <p:spPr>
          <a:xfrm rot="5400000" flipH="1" flipV="1">
            <a:off x="5332875" y="3532174"/>
            <a:ext cx="288159" cy="1025038"/>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1CFF7F6F-BFD4-614D-8470-D753B5DC3874}"/>
              </a:ext>
            </a:extLst>
          </p:cNvPr>
          <p:cNvCxnSpPr>
            <a:cxnSpLocks/>
            <a:stCxn id="3" idx="2"/>
            <a:endCxn id="9" idx="1"/>
          </p:cNvCxnSpPr>
          <p:nvPr/>
        </p:nvCxnSpPr>
        <p:spPr>
          <a:xfrm rot="16200000" flipH="1">
            <a:off x="5022070" y="4737046"/>
            <a:ext cx="909768" cy="1025038"/>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6D9A26CE-E295-AA45-82A8-B78C312A3E84}"/>
              </a:ext>
            </a:extLst>
          </p:cNvPr>
          <p:cNvCxnSpPr>
            <a:cxnSpLocks/>
            <a:stCxn id="8" idx="3"/>
            <a:endCxn id="7" idx="0"/>
          </p:cNvCxnSpPr>
          <p:nvPr/>
        </p:nvCxnSpPr>
        <p:spPr>
          <a:xfrm>
            <a:off x="6601348" y="3900613"/>
            <a:ext cx="1438201" cy="274122"/>
          </a:xfrm>
          <a:prstGeom prst="curvedConnector2">
            <a:avLst/>
          </a:prstGeom>
          <a:ln w="38100">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8E766EDD-4CB3-BD48-A382-5814587A7E55}"/>
              </a:ext>
            </a:extLst>
          </p:cNvPr>
          <p:cNvCxnSpPr>
            <a:cxnSpLocks/>
            <a:stCxn id="9" idx="3"/>
            <a:endCxn id="7" idx="2"/>
          </p:cNvCxnSpPr>
          <p:nvPr/>
        </p:nvCxnSpPr>
        <p:spPr>
          <a:xfrm flipV="1">
            <a:off x="6601348" y="4780644"/>
            <a:ext cx="1438201" cy="923805"/>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31B286-8767-8244-90C6-AE7B2578B24D}"/>
              </a:ext>
            </a:extLst>
          </p:cNvPr>
          <p:cNvSpPr txBox="1"/>
          <p:nvPr/>
        </p:nvSpPr>
        <p:spPr>
          <a:xfrm>
            <a:off x="6427980" y="4445085"/>
            <a:ext cx="611875" cy="605909"/>
          </a:xfrm>
          <a:prstGeom prst="flowChartTerminator">
            <a:avLst/>
          </a:prstGeom>
          <a:noFill/>
          <a:ln w="38100">
            <a:solidFill>
              <a:schemeClr val="tx1"/>
            </a:solidFill>
          </a:ln>
        </p:spPr>
        <p:txBody>
          <a:bodyPr wrap="square" rtlCol="0">
            <a:spAutoFit/>
          </a:bodyPr>
          <a:lstStyle/>
          <a:p>
            <a:pPr algn="ctr"/>
            <a:r>
              <a:rPr lang="en-US" sz="2200" b="1" dirty="0">
                <a:solidFill>
                  <a:srgbClr val="7030A0"/>
                </a:solidFill>
              </a:rPr>
              <a:t>T</a:t>
            </a:r>
          </a:p>
        </p:txBody>
      </p:sp>
      <p:cxnSp>
        <p:nvCxnSpPr>
          <p:cNvPr id="19" name="Curved Connector 18">
            <a:extLst>
              <a:ext uri="{FF2B5EF4-FFF2-40B4-BE49-F238E27FC236}">
                <a16:creationId xmlns:a16="http://schemas.microsoft.com/office/drawing/2014/main" id="{E19F0209-8C34-324D-B07F-F5AC626B9C12}"/>
              </a:ext>
            </a:extLst>
          </p:cNvPr>
          <p:cNvCxnSpPr>
            <a:cxnSpLocks/>
            <a:stCxn id="8" idx="2"/>
            <a:endCxn id="14" idx="1"/>
          </p:cNvCxnSpPr>
          <p:nvPr/>
        </p:nvCxnSpPr>
        <p:spPr>
          <a:xfrm rot="16200000" flipH="1">
            <a:off x="6089459" y="4409518"/>
            <a:ext cx="544473" cy="132569"/>
          </a:xfrm>
          <a:prstGeom prst="curved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97CDDCDC-6C54-E64C-94BA-36E4CAE5FCB9}"/>
              </a:ext>
            </a:extLst>
          </p:cNvPr>
          <p:cNvCxnSpPr>
            <a:cxnSpLocks/>
            <a:stCxn id="14" idx="3"/>
            <a:endCxn id="7" idx="1"/>
          </p:cNvCxnSpPr>
          <p:nvPr/>
        </p:nvCxnSpPr>
        <p:spPr>
          <a:xfrm flipV="1">
            <a:off x="7039855" y="4477690"/>
            <a:ext cx="369363" cy="270350"/>
          </a:xfrm>
          <a:prstGeom prst="curved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01654BE5-E649-474E-B085-7740C1C1D2D9}"/>
              </a:ext>
            </a:extLst>
          </p:cNvPr>
          <p:cNvCxnSpPr>
            <a:cxnSpLocks/>
            <a:stCxn id="3" idx="1"/>
            <a:endCxn id="7" idx="3"/>
          </p:cNvCxnSpPr>
          <p:nvPr/>
        </p:nvCxnSpPr>
        <p:spPr>
          <a:xfrm rot="10800000" flipH="1">
            <a:off x="4308759" y="4477691"/>
            <a:ext cx="4361119" cy="14037"/>
          </a:xfrm>
          <a:prstGeom prst="curvedConnector5">
            <a:avLst>
              <a:gd name="adj1" fmla="val -5242"/>
              <a:gd name="adj2" fmla="val -13506803"/>
              <a:gd name="adj3" fmla="val 10524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111;p15">
            <a:extLst>
              <a:ext uri="{FF2B5EF4-FFF2-40B4-BE49-F238E27FC236}">
                <a16:creationId xmlns:a16="http://schemas.microsoft.com/office/drawing/2014/main" id="{D9760FDA-0EAF-5549-9F25-970B7A2C419E}"/>
              </a:ext>
            </a:extLst>
          </p:cNvPr>
          <p:cNvSpPr txBox="1">
            <a:spLocks/>
          </p:cNvSpPr>
          <p:nvPr/>
        </p:nvSpPr>
        <p:spPr>
          <a:xfrm>
            <a:off x="366963" y="3958839"/>
            <a:ext cx="3549363" cy="2331125"/>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indent="0">
              <a:lnSpc>
                <a:spcPct val="120000"/>
              </a:lnSpc>
              <a:spcBef>
                <a:spcPts val="0"/>
              </a:spcBef>
              <a:spcAft>
                <a:spcPts val="600"/>
              </a:spcAft>
              <a:buSzPts val="2200"/>
              <a:buNone/>
            </a:pPr>
            <a:r>
              <a:rPr lang="en-US" sz="2200" b="1" dirty="0">
                <a:solidFill>
                  <a:srgbClr val="FE6200"/>
                </a:solidFill>
              </a:rPr>
              <a:t>Reference #1: </a:t>
            </a:r>
            <a:r>
              <a:rPr lang="en-US" sz="2200" dirty="0">
                <a:solidFill>
                  <a:schemeClr val="tx1"/>
                </a:solidFill>
              </a:rPr>
              <a:t>ACG</a:t>
            </a:r>
            <a:r>
              <a:rPr lang="en-US" sz="2200" b="1" dirty="0">
                <a:solidFill>
                  <a:srgbClr val="FE6200"/>
                </a:solidFill>
              </a:rPr>
              <a:t>T</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00B050"/>
                </a:solidFill>
              </a:rPr>
              <a:t>Reference #2: </a:t>
            </a:r>
            <a:r>
              <a:rPr lang="en-US" sz="2200" dirty="0">
                <a:solidFill>
                  <a:schemeClr val="tx1"/>
                </a:solidFill>
              </a:rPr>
              <a:t>ACG</a:t>
            </a:r>
            <a:r>
              <a:rPr lang="en-US" sz="2200" b="1" dirty="0">
                <a:solidFill>
                  <a:srgbClr val="00B050"/>
                </a:solidFill>
              </a:rPr>
              <a:t>G</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7030A0"/>
                </a:solidFill>
              </a:rPr>
              <a:t>Reference #3: </a:t>
            </a:r>
            <a:r>
              <a:rPr lang="en-US" sz="2200" dirty="0">
                <a:solidFill>
                  <a:schemeClr val="tx1"/>
                </a:solidFill>
              </a:rPr>
              <a:t>ACG</a:t>
            </a:r>
            <a:r>
              <a:rPr lang="en-US" sz="2200" b="1" dirty="0">
                <a:solidFill>
                  <a:srgbClr val="7030A0"/>
                </a:solidFill>
              </a:rPr>
              <a:t>TT</a:t>
            </a:r>
            <a:r>
              <a:rPr lang="en-US" sz="2200" dirty="0">
                <a:solidFill>
                  <a:schemeClr val="tx1"/>
                </a:solidFill>
              </a:rPr>
              <a:t>ACGT</a:t>
            </a:r>
          </a:p>
          <a:p>
            <a:pPr marL="153988" indent="0">
              <a:lnSpc>
                <a:spcPct val="120000"/>
              </a:lnSpc>
              <a:spcBef>
                <a:spcPts val="0"/>
              </a:spcBef>
              <a:spcAft>
                <a:spcPts val="600"/>
              </a:spcAft>
              <a:buSzPts val="2200"/>
              <a:buNone/>
            </a:pPr>
            <a:r>
              <a:rPr lang="en-US" sz="2200" b="1" dirty="0">
                <a:solidFill>
                  <a:srgbClr val="C00000"/>
                </a:solidFill>
              </a:rPr>
              <a:t>Reference #4: </a:t>
            </a:r>
            <a:r>
              <a:rPr lang="en-US" sz="2200" dirty="0">
                <a:solidFill>
                  <a:schemeClr val="tx1"/>
                </a:solidFill>
              </a:rPr>
              <a:t>ACGACGT</a:t>
            </a:r>
          </a:p>
          <a:p>
            <a:pPr marL="153988" indent="0">
              <a:lnSpc>
                <a:spcPct val="120000"/>
              </a:lnSpc>
              <a:spcBef>
                <a:spcPts val="0"/>
              </a:spcBef>
              <a:spcAft>
                <a:spcPts val="600"/>
              </a:spcAft>
              <a:buSzPts val="2200"/>
              <a:buNone/>
            </a:pPr>
            <a:endParaRPr lang="en-US" sz="2200" dirty="0">
              <a:solidFill>
                <a:schemeClr val="tx1"/>
              </a:solidFill>
            </a:endParaRPr>
          </a:p>
        </p:txBody>
      </p:sp>
    </p:spTree>
    <p:extLst>
      <p:ext uri="{BB962C8B-B14F-4D97-AF65-F5344CB8AC3E}">
        <p14:creationId xmlns:p14="http://schemas.microsoft.com/office/powerpoint/2010/main" val="202917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533D-6578-9244-9E1E-65F2A91829C2}"/>
              </a:ext>
            </a:extLst>
          </p:cNvPr>
          <p:cNvSpPr>
            <a:spLocks noGrp="1"/>
          </p:cNvSpPr>
          <p:nvPr>
            <p:ph type="title"/>
          </p:nvPr>
        </p:nvSpPr>
        <p:spPr>
          <a:xfrm>
            <a:off x="366963" y="257434"/>
            <a:ext cx="8410073" cy="753467"/>
          </a:xfrm>
        </p:spPr>
        <p:txBody>
          <a:bodyPr>
            <a:normAutofit fontScale="90000"/>
          </a:bodyPr>
          <a:lstStyle/>
          <a:p>
            <a:r>
              <a:rPr lang="en-US" dirty="0"/>
              <a:t>Current State of Sequencing (cont’d.)</a:t>
            </a:r>
          </a:p>
        </p:txBody>
      </p:sp>
      <p:sp>
        <p:nvSpPr>
          <p:cNvPr id="3" name="Content Placeholder 2">
            <a:extLst>
              <a:ext uri="{FF2B5EF4-FFF2-40B4-BE49-F238E27FC236}">
                <a16:creationId xmlns:a16="http://schemas.microsoft.com/office/drawing/2014/main" id="{3D9248F6-5736-8940-A0E5-90DF88C81348}"/>
              </a:ext>
            </a:extLst>
          </p:cNvPr>
          <p:cNvSpPr>
            <a:spLocks noGrp="1"/>
          </p:cNvSpPr>
          <p:nvPr>
            <p:ph idx="1"/>
          </p:nvPr>
        </p:nvSpPr>
        <p:spPr>
          <a:xfrm>
            <a:off x="366963" y="6158167"/>
            <a:ext cx="8410073" cy="270768"/>
          </a:xfrm>
        </p:spPr>
        <p:txBody>
          <a:bodyPr>
            <a:normAutofit fontScale="70000" lnSpcReduction="20000"/>
          </a:bodyPr>
          <a:lstStyle/>
          <a:p>
            <a:pPr marL="179387" indent="0" algn="r">
              <a:buNone/>
            </a:pPr>
            <a:r>
              <a:rPr lang="en-US" dirty="0"/>
              <a:t>*From NIH (</a:t>
            </a:r>
            <a:r>
              <a:rPr lang="en-US" dirty="0">
                <a:hlinkClick r:id="rId3"/>
              </a:rPr>
              <a:t>https://www.genome.gov/about-genomics/fact-sheets/DNA-Sequencing-Costs-Data</a:t>
            </a:r>
            <a:r>
              <a:rPr lang="en-US" dirty="0"/>
              <a:t>)</a:t>
            </a:r>
          </a:p>
        </p:txBody>
      </p:sp>
      <p:sp>
        <p:nvSpPr>
          <p:cNvPr id="4" name="Slide Number Placeholder 3">
            <a:extLst>
              <a:ext uri="{FF2B5EF4-FFF2-40B4-BE49-F238E27FC236}">
                <a16:creationId xmlns:a16="http://schemas.microsoft.com/office/drawing/2014/main" id="{B2815424-7A83-4648-A35C-4267CACD2F06}"/>
              </a:ext>
            </a:extLst>
          </p:cNvPr>
          <p:cNvSpPr>
            <a:spLocks noGrp="1"/>
          </p:cNvSpPr>
          <p:nvPr>
            <p:ph type="sldNum" sz="quarter" idx="10"/>
          </p:nvPr>
        </p:nvSpPr>
        <p:spPr/>
        <p:txBody>
          <a:bodyPr/>
          <a:lstStyle/>
          <a:p>
            <a:fld id="{BE67019E-6B59-9444-A8F8-0CFAB6B6981D}" type="slidenum">
              <a:rPr lang="en-US" smtClean="0"/>
              <a:pPr/>
              <a:t>7</a:t>
            </a:fld>
            <a:endParaRPr lang="en-US" dirty="0"/>
          </a:p>
        </p:txBody>
      </p:sp>
      <p:pic>
        <p:nvPicPr>
          <p:cNvPr id="2050" name="Picture 2" descr="Cost Per Genome">
            <a:extLst>
              <a:ext uri="{FF2B5EF4-FFF2-40B4-BE49-F238E27FC236}">
                <a16:creationId xmlns:a16="http://schemas.microsoft.com/office/drawing/2014/main" id="{4C91838C-D5EF-7D4A-BF49-482D0886AB03}"/>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241871" y="1214617"/>
            <a:ext cx="8660255" cy="487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841527-C536-DD44-8022-D13DD89EC1C1}"/>
              </a:ext>
            </a:extLst>
          </p:cNvPr>
          <p:cNvSpPr txBox="1"/>
          <p:nvPr/>
        </p:nvSpPr>
        <p:spPr>
          <a:xfrm>
            <a:off x="241870" y="3003807"/>
            <a:ext cx="8660255" cy="1296019"/>
          </a:xfrm>
          <a:prstGeom prst="roundRect">
            <a:avLst>
              <a:gd name="adj" fmla="val 4777"/>
            </a:avLst>
          </a:prstGeom>
          <a:solidFill>
            <a:srgbClr val="C00000">
              <a:alpha val="72007"/>
            </a:srgbClr>
          </a:solidFill>
          <a:ln w="38100">
            <a:solidFill>
              <a:schemeClr val="tx1"/>
            </a:solidFill>
          </a:ln>
        </p:spPr>
        <p:txBody>
          <a:bodyPr wrap="square" rtlCol="0" anchor="ctr" anchorCtr="0">
            <a:noAutofit/>
          </a:bodyPr>
          <a:lstStyle>
            <a:defPPr>
              <a:defRPr lang="en-US"/>
            </a:defPPr>
            <a:lvl1pPr algn="ctr">
              <a:defRPr sz="2200">
                <a:latin typeface="Corbel" panose="020B0503020204020204" pitchFamily="34" charset="0"/>
                <a:cs typeface="Calibri" panose="020F0502020204030204" pitchFamily="34" charset="0"/>
              </a:defRPr>
            </a:lvl1pPr>
          </a:lstStyle>
          <a:p>
            <a:r>
              <a:rPr lang="en-US" sz="4000" b="1" dirty="0"/>
              <a:t>Computation is a bottleneck!</a:t>
            </a:r>
          </a:p>
        </p:txBody>
      </p:sp>
    </p:spTree>
    <p:extLst>
      <p:ext uri="{BB962C8B-B14F-4D97-AF65-F5344CB8AC3E}">
        <p14:creationId xmlns:p14="http://schemas.microsoft.com/office/powerpoint/2010/main" val="35367318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1" name="Google Shape;691;p96"/>
          <p:cNvSpPr txBox="1">
            <a:spLocks noGrp="1"/>
          </p:cNvSpPr>
          <p:nvPr>
            <p:ph type="body" idx="1"/>
          </p:nvPr>
        </p:nvSpPr>
        <p:spPr>
          <a:xfrm>
            <a:off x="366963" y="1182414"/>
            <a:ext cx="8410212" cy="5265054"/>
          </a:xfrm>
          <a:prstGeom prst="rect">
            <a:avLst/>
          </a:prstGeom>
          <a:noFill/>
          <a:ln>
            <a:noFill/>
          </a:ln>
        </p:spPr>
        <p:txBody>
          <a:bodyPr spcFirstLastPara="1" vert="horz" wrap="square" lIns="0" tIns="45700" rIns="0" bIns="45700" rtlCol="0" anchor="t" anchorCtr="0">
            <a:noAutofit/>
          </a:bodyPr>
          <a:lstStyle/>
          <a:p>
            <a:pPr marL="90488" indent="0">
              <a:lnSpc>
                <a:spcPct val="120000"/>
              </a:lnSpc>
              <a:spcBef>
                <a:spcPts val="0"/>
              </a:spcBef>
              <a:spcAft>
                <a:spcPts val="0"/>
              </a:spcAft>
              <a:buNone/>
            </a:pPr>
            <a:r>
              <a:rPr lang="en" sz="2200" b="1" dirty="0">
                <a:solidFill>
                  <a:srgbClr val="C00000"/>
                </a:solidFill>
              </a:rPr>
              <a:t>Motivation: </a:t>
            </a:r>
            <a:endParaRPr sz="2200" dirty="0">
              <a:solidFill>
                <a:srgbClr val="C00000"/>
              </a:solidFill>
            </a:endParaRPr>
          </a:p>
          <a:p>
            <a:pPr marL="454025" indent="-261937">
              <a:lnSpc>
                <a:spcPct val="120000"/>
              </a:lnSpc>
              <a:spcBef>
                <a:spcPts val="0"/>
              </a:spcBef>
              <a:spcAft>
                <a:spcPts val="0"/>
              </a:spcAft>
              <a:buSzPts val="1600"/>
            </a:pPr>
            <a:r>
              <a:rPr lang="en" sz="2200" dirty="0">
                <a:solidFill>
                  <a:schemeClr val="tx1"/>
                </a:solidFill>
              </a:rPr>
              <a:t>Traditional read mapping causes </a:t>
            </a:r>
            <a:r>
              <a:rPr lang="en" sz="2200" dirty="0">
                <a:solidFill>
                  <a:srgbClr val="C00000"/>
                </a:solidFill>
              </a:rPr>
              <a:t>reference bias</a:t>
            </a:r>
          </a:p>
          <a:p>
            <a:pPr marL="454025" indent="-261937">
              <a:lnSpc>
                <a:spcPct val="120000"/>
              </a:lnSpc>
              <a:spcBef>
                <a:spcPts val="0"/>
              </a:spcBef>
              <a:spcAft>
                <a:spcPts val="0"/>
              </a:spcAft>
              <a:buSzPts val="1600"/>
            </a:pPr>
            <a:r>
              <a:rPr lang="en" sz="2200" dirty="0">
                <a:solidFill>
                  <a:schemeClr val="tx1"/>
                </a:solidFill>
              </a:rPr>
              <a:t>Aligning sequences to graphs is a newer field and practical tools only start to emerge</a:t>
            </a:r>
            <a:endParaRPr sz="2200" dirty="0">
              <a:solidFill>
                <a:schemeClr val="tx1"/>
              </a:solidFill>
            </a:endParaRPr>
          </a:p>
          <a:p>
            <a:pPr marL="454025" indent="-261937">
              <a:lnSpc>
                <a:spcPct val="120000"/>
              </a:lnSpc>
              <a:spcBef>
                <a:spcPts val="0"/>
              </a:spcBef>
              <a:spcAft>
                <a:spcPts val="0"/>
              </a:spcAft>
              <a:buSzPts val="1600"/>
            </a:pPr>
            <a:r>
              <a:rPr lang="en" sz="2200" dirty="0">
                <a:solidFill>
                  <a:schemeClr val="tx1"/>
                </a:solidFill>
              </a:rPr>
              <a:t>HW acceleration of sequence-to-graph mapping: </a:t>
            </a:r>
            <a:r>
              <a:rPr lang="en" sz="2200" dirty="0">
                <a:solidFill>
                  <a:srgbClr val="C00000"/>
                </a:solidFill>
              </a:rPr>
              <a:t>important but unexplored research problem</a:t>
            </a:r>
            <a:endParaRPr sz="2200" dirty="0">
              <a:solidFill>
                <a:srgbClr val="C00000"/>
              </a:solidFill>
            </a:endParaRPr>
          </a:p>
          <a:p>
            <a:pPr marL="146050" indent="0">
              <a:lnSpc>
                <a:spcPct val="120000"/>
              </a:lnSpc>
              <a:spcAft>
                <a:spcPts val="0"/>
              </a:spcAft>
              <a:buNone/>
            </a:pPr>
            <a:r>
              <a:rPr lang="en" sz="2200" b="1" dirty="0">
                <a:solidFill>
                  <a:srgbClr val="00B050"/>
                </a:solidFill>
              </a:rPr>
              <a:t>Goal: </a:t>
            </a:r>
            <a:r>
              <a:rPr lang="en" sz="2200" dirty="0">
                <a:solidFill>
                  <a:schemeClr val="tx1"/>
                </a:solidFill>
              </a:rPr>
              <a:t>Design an accelerator framework for sequence-to-graph mapping, which provides high performance and high accuracy</a:t>
            </a:r>
          </a:p>
          <a:p>
            <a:pPr marL="146050" indent="0">
              <a:lnSpc>
                <a:spcPct val="120000"/>
              </a:lnSpc>
              <a:spcAft>
                <a:spcPts val="0"/>
              </a:spcAft>
              <a:buNone/>
            </a:pPr>
            <a:r>
              <a:rPr lang="en-US" sz="2200" b="1" dirty="0">
                <a:solidFill>
                  <a:srgbClr val="0070C0"/>
                </a:solidFill>
              </a:rPr>
              <a:t>Our Approach: </a:t>
            </a:r>
            <a:endParaRPr lang="en-US" sz="2200" dirty="0">
              <a:solidFill>
                <a:srgbClr val="0070C0"/>
              </a:solidFill>
            </a:endParaRPr>
          </a:p>
          <a:p>
            <a:pPr marL="496888" indent="-314325">
              <a:lnSpc>
                <a:spcPct val="120000"/>
              </a:lnSpc>
              <a:spcBef>
                <a:spcPts val="0"/>
              </a:spcBef>
              <a:spcAft>
                <a:spcPts val="0"/>
              </a:spcAft>
              <a:buSzPts val="1600"/>
            </a:pPr>
            <a:r>
              <a:rPr lang="en-US" sz="2200" i="1" dirty="0" err="1">
                <a:solidFill>
                  <a:srgbClr val="00B050"/>
                </a:solidFill>
              </a:rPr>
              <a:t>Bit</a:t>
            </a:r>
            <a:r>
              <a:rPr lang="en-US" sz="2200" i="1" dirty="0" err="1">
                <a:solidFill>
                  <a:srgbClr val="7030A0"/>
                </a:solidFill>
              </a:rPr>
              <a:t>Align</a:t>
            </a:r>
            <a:r>
              <a:rPr lang="en-US" sz="2200" i="1" dirty="0">
                <a:solidFill>
                  <a:schemeClr val="tx1"/>
                </a:solidFill>
              </a:rPr>
              <a:t>: </a:t>
            </a:r>
            <a:r>
              <a:rPr lang="en-US" sz="2200" dirty="0">
                <a:solidFill>
                  <a:schemeClr val="tx1"/>
                </a:solidFill>
              </a:rPr>
              <a:t>Modified GenASM algorithms and HW accelerators for sequence-to-graph alignment</a:t>
            </a:r>
          </a:p>
          <a:p>
            <a:pPr marL="496888" indent="-314325">
              <a:lnSpc>
                <a:spcPct val="120000"/>
              </a:lnSpc>
              <a:spcBef>
                <a:spcPts val="0"/>
              </a:spcBef>
              <a:spcAft>
                <a:spcPts val="0"/>
              </a:spcAft>
              <a:buSzPts val="1600"/>
            </a:pPr>
            <a:r>
              <a:rPr lang="en-US" sz="2200" i="1" dirty="0" err="1">
                <a:solidFill>
                  <a:srgbClr val="FE6200"/>
                </a:solidFill>
              </a:rPr>
              <a:t>MinSeed</a:t>
            </a:r>
            <a:r>
              <a:rPr lang="en-US" sz="2200" i="1" dirty="0">
                <a:solidFill>
                  <a:schemeClr val="tx1"/>
                </a:solidFill>
              </a:rPr>
              <a:t>: </a:t>
            </a:r>
            <a:r>
              <a:rPr lang="en-US" sz="2200" dirty="0">
                <a:solidFill>
                  <a:schemeClr val="tx1"/>
                </a:solidFill>
              </a:rPr>
              <a:t>The first minimizer-based seeding hardware</a:t>
            </a:r>
            <a:endParaRPr sz="2200" dirty="0">
              <a:solidFill>
                <a:schemeClr val="tx1"/>
              </a:solidFill>
            </a:endParaRPr>
          </a:p>
        </p:txBody>
      </p:sp>
      <p:sp>
        <p:nvSpPr>
          <p:cNvPr id="3" name="Title 2">
            <a:extLst>
              <a:ext uri="{FF2B5EF4-FFF2-40B4-BE49-F238E27FC236}">
                <a16:creationId xmlns:a16="http://schemas.microsoft.com/office/drawing/2014/main" id="{4D331E35-A2C7-0A4A-87D0-202B765F72E8}"/>
              </a:ext>
            </a:extLst>
          </p:cNvPr>
          <p:cNvSpPr>
            <a:spLocks noGrp="1"/>
          </p:cNvSpPr>
          <p:nvPr>
            <p:ph type="title"/>
          </p:nvPr>
        </p:nvSpPr>
        <p:spPr/>
        <p:txBody>
          <a:bodyPr>
            <a:normAutofit fontScale="90000"/>
          </a:bodyPr>
          <a:lstStyle/>
          <a:p>
            <a:r>
              <a:rPr lang="en-US" dirty="0" err="1"/>
              <a:t>GenGraph</a:t>
            </a:r>
            <a:endParaRPr lang="en-US" dirty="0"/>
          </a:p>
        </p:txBody>
      </p:sp>
      <p:sp>
        <p:nvSpPr>
          <p:cNvPr id="2" name="Slide Number Placeholder 1">
            <a:extLst>
              <a:ext uri="{FF2B5EF4-FFF2-40B4-BE49-F238E27FC236}">
                <a16:creationId xmlns:a16="http://schemas.microsoft.com/office/drawing/2014/main" id="{48D433D8-78E7-1340-A5B1-1168A45E6EBE}"/>
              </a:ext>
            </a:extLst>
          </p:cNvPr>
          <p:cNvSpPr>
            <a:spLocks noGrp="1"/>
          </p:cNvSpPr>
          <p:nvPr>
            <p:ph type="sldNum" sz="quarter" idx="10"/>
          </p:nvPr>
        </p:nvSpPr>
        <p:spPr/>
        <p:txBody>
          <a:bodyPr/>
          <a:lstStyle/>
          <a:p>
            <a:fld id="{BE67019E-6B59-9444-A8F8-0CFAB6B6981D}" type="slidenum">
              <a:rPr lang="en-US" smtClean="0"/>
              <a:pPr/>
              <a:t>70</a:t>
            </a:fld>
            <a:endParaRPr lang="en-US" dirty="0"/>
          </a:p>
        </p:txBody>
      </p:sp>
    </p:spTree>
    <p:extLst>
      <p:ext uri="{BB962C8B-B14F-4D97-AF65-F5344CB8AC3E}">
        <p14:creationId xmlns:p14="http://schemas.microsoft.com/office/powerpoint/2010/main" val="234930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3" name="Title 2">
            <a:extLst>
              <a:ext uri="{FF2B5EF4-FFF2-40B4-BE49-F238E27FC236}">
                <a16:creationId xmlns:a16="http://schemas.microsoft.com/office/drawing/2014/main" id="{AD59D520-5920-AB4E-A3ED-7922AA4BC1C3}"/>
              </a:ext>
            </a:extLst>
          </p:cNvPr>
          <p:cNvSpPr>
            <a:spLocks noGrp="1"/>
          </p:cNvSpPr>
          <p:nvPr>
            <p:ph type="title"/>
          </p:nvPr>
        </p:nvSpPr>
        <p:spPr/>
        <p:txBody>
          <a:bodyPr>
            <a:normAutofit fontScale="90000"/>
          </a:bodyPr>
          <a:lstStyle/>
          <a:p>
            <a:r>
              <a:rPr lang="en-US" dirty="0"/>
              <a:t>Overview of </a:t>
            </a:r>
            <a:r>
              <a:rPr lang="en-US" dirty="0" err="1"/>
              <a:t>GenGraph</a:t>
            </a:r>
            <a:endParaRPr lang="en-US" dirty="0"/>
          </a:p>
        </p:txBody>
      </p:sp>
      <p:sp>
        <p:nvSpPr>
          <p:cNvPr id="4" name="Slide Number Placeholder 3">
            <a:extLst>
              <a:ext uri="{FF2B5EF4-FFF2-40B4-BE49-F238E27FC236}">
                <a16:creationId xmlns:a16="http://schemas.microsoft.com/office/drawing/2014/main" id="{70869F66-9577-FF48-A7F7-63DD640C9C85}"/>
              </a:ext>
            </a:extLst>
          </p:cNvPr>
          <p:cNvSpPr>
            <a:spLocks noGrp="1"/>
          </p:cNvSpPr>
          <p:nvPr>
            <p:ph type="sldNum" sz="quarter" idx="10"/>
          </p:nvPr>
        </p:nvSpPr>
        <p:spPr/>
        <p:txBody>
          <a:bodyPr/>
          <a:lstStyle/>
          <a:p>
            <a:fld id="{BE67019E-6B59-9444-A8F8-0CFAB6B6981D}" type="slidenum">
              <a:rPr lang="en-US" smtClean="0"/>
              <a:pPr/>
              <a:t>71</a:t>
            </a:fld>
            <a:endParaRPr lang="en-US" dirty="0"/>
          </a:p>
        </p:txBody>
      </p:sp>
      <p:sp>
        <p:nvSpPr>
          <p:cNvPr id="5" name="TextBox 4">
            <a:extLst>
              <a:ext uri="{FF2B5EF4-FFF2-40B4-BE49-F238E27FC236}">
                <a16:creationId xmlns:a16="http://schemas.microsoft.com/office/drawing/2014/main" id="{776BD6C5-4013-A14D-A053-0AF288BE75AF}"/>
              </a:ext>
            </a:extLst>
          </p:cNvPr>
          <p:cNvSpPr txBox="1"/>
          <p:nvPr/>
        </p:nvSpPr>
        <p:spPr>
          <a:xfrm>
            <a:off x="2260369" y="2234317"/>
            <a:ext cx="6583077" cy="3242543"/>
          </a:xfrm>
          <a:prstGeom prst="roundRect">
            <a:avLst>
              <a:gd name="adj" fmla="val 1745"/>
            </a:avLst>
          </a:prstGeom>
          <a:solidFill>
            <a:schemeClr val="accent6">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cxnSp>
        <p:nvCxnSpPr>
          <p:cNvPr id="10" name="Straight Connector 9">
            <a:extLst>
              <a:ext uri="{FF2B5EF4-FFF2-40B4-BE49-F238E27FC236}">
                <a16:creationId xmlns:a16="http://schemas.microsoft.com/office/drawing/2014/main" id="{F069BD84-543F-F94A-92A3-F245606FE144}"/>
              </a:ext>
            </a:extLst>
          </p:cNvPr>
          <p:cNvCxnSpPr>
            <a:cxnSpLocks/>
          </p:cNvCxnSpPr>
          <p:nvPr/>
        </p:nvCxnSpPr>
        <p:spPr>
          <a:xfrm>
            <a:off x="5064214" y="2234317"/>
            <a:ext cx="0" cy="323058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BEDFA2A-FCA1-924E-AECC-6094DEF78CBA}"/>
              </a:ext>
            </a:extLst>
          </p:cNvPr>
          <p:cNvSpPr/>
          <p:nvPr/>
        </p:nvSpPr>
        <p:spPr>
          <a:xfrm>
            <a:off x="2257103" y="5523624"/>
            <a:ext cx="2787232" cy="923330"/>
          </a:xfrm>
          <a:prstGeom prst="rect">
            <a:avLst/>
          </a:prstGeom>
        </p:spPr>
        <p:txBody>
          <a:bodyPr wrap="square">
            <a:spAutoFit/>
          </a:bodyPr>
          <a:lstStyle/>
          <a:p>
            <a:pPr algn="ctr"/>
            <a:r>
              <a:rPr lang="en-US" b="1" dirty="0" err="1">
                <a:solidFill>
                  <a:srgbClr val="FE6200"/>
                </a:solidFill>
              </a:rPr>
              <a:t>MinSeed</a:t>
            </a:r>
            <a:r>
              <a:rPr lang="en-US" b="1" dirty="0">
                <a:solidFill>
                  <a:srgbClr val="FE6200"/>
                </a:solidFill>
              </a:rPr>
              <a:t>:</a:t>
            </a:r>
            <a:r>
              <a:rPr lang="en-US" dirty="0">
                <a:solidFill>
                  <a:srgbClr val="00B050"/>
                </a:solidFill>
              </a:rPr>
              <a:t> </a:t>
            </a:r>
          </a:p>
          <a:p>
            <a:pPr algn="ctr"/>
            <a:r>
              <a:rPr lang="en-US" dirty="0"/>
              <a:t>performs </a:t>
            </a:r>
            <a:r>
              <a:rPr lang="en-US" b="1" dirty="0">
                <a:solidFill>
                  <a:srgbClr val="FE6200"/>
                </a:solidFill>
              </a:rPr>
              <a:t>min</a:t>
            </a:r>
            <a:r>
              <a:rPr lang="en-US" dirty="0"/>
              <a:t>imizer-based </a:t>
            </a:r>
            <a:r>
              <a:rPr lang="en-US" b="1" dirty="0">
                <a:solidFill>
                  <a:srgbClr val="FE6200"/>
                </a:solidFill>
              </a:rPr>
              <a:t>seed</a:t>
            </a:r>
            <a:r>
              <a:rPr lang="en-US" dirty="0"/>
              <a:t>ing</a:t>
            </a:r>
          </a:p>
        </p:txBody>
      </p:sp>
      <p:sp>
        <p:nvSpPr>
          <p:cNvPr id="13" name="Rectangle 12">
            <a:extLst>
              <a:ext uri="{FF2B5EF4-FFF2-40B4-BE49-F238E27FC236}">
                <a16:creationId xmlns:a16="http://schemas.microsoft.com/office/drawing/2014/main" id="{73DF228C-18EA-014C-BBF1-3F1F423FC42E}"/>
              </a:ext>
            </a:extLst>
          </p:cNvPr>
          <p:cNvSpPr/>
          <p:nvPr/>
        </p:nvSpPr>
        <p:spPr>
          <a:xfrm>
            <a:off x="5062527" y="5523624"/>
            <a:ext cx="3789142" cy="923330"/>
          </a:xfrm>
          <a:prstGeom prst="rect">
            <a:avLst/>
          </a:prstGeom>
        </p:spPr>
        <p:txBody>
          <a:bodyPr wrap="square">
            <a:spAutoFit/>
          </a:bodyPr>
          <a:lstStyle/>
          <a:p>
            <a:pPr marL="9525" algn="ctr">
              <a:lnSpc>
                <a:spcPct val="100000"/>
              </a:lnSpc>
              <a:spcBef>
                <a:spcPts val="0"/>
              </a:spcBef>
              <a:spcAft>
                <a:spcPts val="0"/>
              </a:spcAft>
            </a:pPr>
            <a:r>
              <a:rPr lang="en-US" b="1" dirty="0" err="1">
                <a:solidFill>
                  <a:srgbClr val="00B050"/>
                </a:solidFill>
              </a:rPr>
              <a:t>Bit</a:t>
            </a:r>
            <a:r>
              <a:rPr lang="en-US" b="1" dirty="0" err="1">
                <a:solidFill>
                  <a:srgbClr val="7A20C9"/>
                </a:solidFill>
              </a:rPr>
              <a:t>Align</a:t>
            </a:r>
            <a:r>
              <a:rPr lang="en-US" b="1" dirty="0">
                <a:solidFill>
                  <a:srgbClr val="7A20C9"/>
                </a:solidFill>
              </a:rPr>
              <a:t>:</a:t>
            </a:r>
            <a:r>
              <a:rPr lang="en-US" dirty="0">
                <a:solidFill>
                  <a:srgbClr val="7A20C9"/>
                </a:solidFill>
              </a:rPr>
              <a:t> </a:t>
            </a:r>
          </a:p>
          <a:p>
            <a:pPr marL="9525" algn="ctr">
              <a:lnSpc>
                <a:spcPct val="100000"/>
              </a:lnSpc>
              <a:spcBef>
                <a:spcPts val="0"/>
              </a:spcBef>
              <a:spcAft>
                <a:spcPts val="0"/>
              </a:spcAft>
            </a:pPr>
            <a:r>
              <a:rPr lang="en-US" dirty="0"/>
              <a:t>performs </a:t>
            </a:r>
            <a:r>
              <a:rPr lang="en-US" b="1" dirty="0">
                <a:solidFill>
                  <a:srgbClr val="00B050"/>
                </a:solidFill>
              </a:rPr>
              <a:t>bit</a:t>
            </a:r>
            <a:r>
              <a:rPr lang="en-US" dirty="0"/>
              <a:t>vector-based </a:t>
            </a:r>
          </a:p>
          <a:p>
            <a:pPr marL="9525" algn="ctr">
              <a:lnSpc>
                <a:spcPct val="100000"/>
              </a:lnSpc>
              <a:spcBef>
                <a:spcPts val="0"/>
              </a:spcBef>
              <a:spcAft>
                <a:spcPts val="0"/>
              </a:spcAft>
            </a:pPr>
            <a:r>
              <a:rPr lang="en-US" dirty="0"/>
              <a:t>sequence-to-graph</a:t>
            </a:r>
            <a:r>
              <a:rPr lang="en-US" dirty="0">
                <a:solidFill>
                  <a:srgbClr val="7A20C9"/>
                </a:solidFill>
              </a:rPr>
              <a:t> </a:t>
            </a:r>
            <a:r>
              <a:rPr lang="en-US" b="1" dirty="0">
                <a:solidFill>
                  <a:srgbClr val="7A20C9"/>
                </a:solidFill>
              </a:rPr>
              <a:t>align</a:t>
            </a:r>
            <a:r>
              <a:rPr lang="en-US" dirty="0"/>
              <a:t>ment</a:t>
            </a:r>
          </a:p>
        </p:txBody>
      </p:sp>
      <p:sp>
        <p:nvSpPr>
          <p:cNvPr id="14" name="TextBox 13">
            <a:extLst>
              <a:ext uri="{FF2B5EF4-FFF2-40B4-BE49-F238E27FC236}">
                <a16:creationId xmlns:a16="http://schemas.microsoft.com/office/drawing/2014/main" id="{EAA53DCB-7070-9B47-8C95-75A443A6ED34}"/>
              </a:ext>
            </a:extLst>
          </p:cNvPr>
          <p:cNvSpPr txBox="1"/>
          <p:nvPr/>
        </p:nvSpPr>
        <p:spPr>
          <a:xfrm>
            <a:off x="300554" y="4212282"/>
            <a:ext cx="1045030" cy="1066356"/>
          </a:xfrm>
          <a:prstGeom prst="roundRect">
            <a:avLst>
              <a:gd name="adj" fmla="val 5645"/>
            </a:avLst>
          </a:prstGeom>
          <a:solidFill>
            <a:schemeClr val="accent6">
              <a:alpha val="19549"/>
            </a:schemeClr>
          </a:solidFill>
          <a:ln w="28575">
            <a:solidFill>
              <a:schemeClr val="accent6"/>
            </a:solidFill>
          </a:ln>
        </p:spPr>
        <p:txBody>
          <a:bodyPr wrap="square" rtlCol="0" anchor="ctr" anchorCtr="0">
            <a:noAutofit/>
          </a:bodyPr>
          <a:lstStyle/>
          <a:p>
            <a:pPr algn="ctr"/>
            <a:r>
              <a:rPr lang="en-US" sz="1700" b="1" dirty="0">
                <a:solidFill>
                  <a:schemeClr val="tx2">
                    <a:lumMod val="50000"/>
                  </a:schemeClr>
                </a:solidFill>
                <a:latin typeface="Corbel" panose="020B0503020204020204" pitchFamily="34" charset="0"/>
              </a:rPr>
              <a:t>Host CPU</a:t>
            </a:r>
          </a:p>
        </p:txBody>
      </p:sp>
      <p:sp>
        <p:nvSpPr>
          <p:cNvPr id="20" name="TextBox 19">
            <a:extLst>
              <a:ext uri="{FF2B5EF4-FFF2-40B4-BE49-F238E27FC236}">
                <a16:creationId xmlns:a16="http://schemas.microsoft.com/office/drawing/2014/main" id="{9A061B93-BC5C-4E46-AE16-F75099AA7AF9}"/>
              </a:ext>
            </a:extLst>
          </p:cNvPr>
          <p:cNvSpPr txBox="1"/>
          <p:nvPr/>
        </p:nvSpPr>
        <p:spPr>
          <a:xfrm>
            <a:off x="5157767" y="4708034"/>
            <a:ext cx="3582215" cy="685167"/>
          </a:xfrm>
          <a:prstGeom prst="roundRect">
            <a:avLst>
              <a:gd name="adj" fmla="val 5214"/>
            </a:avLst>
          </a:prstGeom>
          <a:solidFill>
            <a:srgbClr val="5D2784">
              <a:alpha val="19936"/>
            </a:srgbClr>
          </a:solidFill>
          <a:ln w="28575">
            <a:solidFill>
              <a:schemeClr val="tx1"/>
            </a:solidFill>
          </a:ln>
        </p:spPr>
        <p:txBody>
          <a:bodyPr wrap="square" rtlCol="0" anchor="ctr" anchorCtr="0">
            <a:noAutofit/>
          </a:bodyPr>
          <a:lstStyle>
            <a:defPPr>
              <a:defRPr lang="en-US"/>
            </a:defPPr>
            <a:lvl1pPr algn="ctr">
              <a:defRPr sz="4000" b="1"/>
            </a:lvl1pPr>
          </a:lstStyle>
          <a:p>
            <a:r>
              <a:rPr lang="en-US" sz="1700" dirty="0" err="1">
                <a:latin typeface="Corbel" panose="020B0503020204020204" pitchFamily="34" charset="0"/>
              </a:rPr>
              <a:t>BitAlign</a:t>
            </a:r>
            <a:r>
              <a:rPr lang="en-US" sz="1700" dirty="0">
                <a:latin typeface="Corbel" panose="020B0503020204020204" pitchFamily="34" charset="0"/>
              </a:rPr>
              <a:t>-TB Accelerator</a:t>
            </a:r>
          </a:p>
        </p:txBody>
      </p:sp>
      <p:sp>
        <p:nvSpPr>
          <p:cNvPr id="21" name="TextBox 20">
            <a:extLst>
              <a:ext uri="{FF2B5EF4-FFF2-40B4-BE49-F238E27FC236}">
                <a16:creationId xmlns:a16="http://schemas.microsoft.com/office/drawing/2014/main" id="{7883CAD3-99B8-4142-8CBE-F85FBA8D57E8}"/>
              </a:ext>
            </a:extLst>
          </p:cNvPr>
          <p:cNvSpPr txBox="1">
            <a:spLocks/>
          </p:cNvSpPr>
          <p:nvPr/>
        </p:nvSpPr>
        <p:spPr>
          <a:xfrm>
            <a:off x="5158231" y="2885009"/>
            <a:ext cx="3599436" cy="807358"/>
          </a:xfrm>
          <a:prstGeom prst="roundRect">
            <a:avLst>
              <a:gd name="adj" fmla="val 1481"/>
            </a:avLst>
          </a:prstGeom>
          <a:solidFill>
            <a:srgbClr val="A9D18E">
              <a:alpha val="70000"/>
            </a:srgbClr>
          </a:solidFill>
          <a:ln w="28575">
            <a:solidFill>
              <a:schemeClr val="tx1"/>
            </a:solidFill>
          </a:ln>
        </p:spPr>
        <p:txBody>
          <a:bodyPr wrap="square" rtlCol="0" anchor="ctr" anchorCtr="0">
            <a:noAutofit/>
          </a:bodyPr>
          <a:lstStyle/>
          <a:p>
            <a:pPr algn="ctr">
              <a:spcBef>
                <a:spcPts val="218"/>
              </a:spcBef>
            </a:pPr>
            <a:r>
              <a:rPr lang="en-US" sz="1700" b="1" dirty="0" err="1">
                <a:latin typeface="Corbel" panose="020B0503020204020204" pitchFamily="34" charset="0"/>
              </a:rPr>
              <a:t>BitAlign</a:t>
            </a:r>
            <a:r>
              <a:rPr lang="en-US" sz="1700" b="1" dirty="0">
                <a:latin typeface="Corbel" panose="020B0503020204020204" pitchFamily="34" charset="0"/>
              </a:rPr>
              <a:t>-DC Accelerator</a:t>
            </a:r>
          </a:p>
        </p:txBody>
      </p:sp>
      <p:sp>
        <p:nvSpPr>
          <p:cNvPr id="22" name="TextBox 21">
            <a:extLst>
              <a:ext uri="{FF2B5EF4-FFF2-40B4-BE49-F238E27FC236}">
                <a16:creationId xmlns:a16="http://schemas.microsoft.com/office/drawing/2014/main" id="{09357B40-A6B1-824E-B459-39C22F1984F3}"/>
              </a:ext>
            </a:extLst>
          </p:cNvPr>
          <p:cNvSpPr txBox="1"/>
          <p:nvPr/>
        </p:nvSpPr>
        <p:spPr>
          <a:xfrm>
            <a:off x="2260369" y="1190819"/>
            <a:ext cx="6583077" cy="753468"/>
          </a:xfrm>
          <a:prstGeom prst="roundRect">
            <a:avLst>
              <a:gd name="adj" fmla="val 6412"/>
            </a:avLst>
          </a:prstGeom>
          <a:solidFill>
            <a:srgbClr val="9DC3E6"/>
          </a:solidFill>
          <a:ln w="28575">
            <a:solidFill>
              <a:schemeClr val="tx1"/>
            </a:solidFill>
          </a:ln>
        </p:spPr>
        <p:txBody>
          <a:bodyPr wrap="square" rtlCol="0" anchor="ctr" anchorCtr="0">
            <a:noAutofit/>
          </a:bodyPr>
          <a:lstStyle/>
          <a:p>
            <a:pPr algn="ctr"/>
            <a:r>
              <a:rPr lang="en-US" sz="1700" b="1" dirty="0">
                <a:latin typeface="Corbel" panose="020B0503020204020204" pitchFamily="34" charset="0"/>
              </a:rPr>
              <a:t>Main Memory </a:t>
            </a:r>
            <a:r>
              <a:rPr lang="en-US" sz="1700" i="1" dirty="0">
                <a:latin typeface="Corbel" panose="020B0503020204020204" pitchFamily="34" charset="0"/>
              </a:rPr>
              <a:t>(genome-based reference &amp; index)</a:t>
            </a:r>
          </a:p>
        </p:txBody>
      </p:sp>
      <p:cxnSp>
        <p:nvCxnSpPr>
          <p:cNvPr id="23" name="Straight Arrow Connector 22">
            <a:extLst>
              <a:ext uri="{FF2B5EF4-FFF2-40B4-BE49-F238E27FC236}">
                <a16:creationId xmlns:a16="http://schemas.microsoft.com/office/drawing/2014/main" id="{9CEAFB18-F4DE-1841-9DEA-15B01EDABEF3}"/>
              </a:ext>
            </a:extLst>
          </p:cNvPr>
          <p:cNvCxnSpPr>
            <a:cxnSpLocks/>
          </p:cNvCxnSpPr>
          <p:nvPr/>
        </p:nvCxnSpPr>
        <p:spPr>
          <a:xfrm>
            <a:off x="1361272" y="4712578"/>
            <a:ext cx="873871"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4C4908F-2A60-4647-B64C-474C3C2BB65F}"/>
              </a:ext>
            </a:extLst>
          </p:cNvPr>
          <p:cNvSpPr txBox="1"/>
          <p:nvPr/>
        </p:nvSpPr>
        <p:spPr>
          <a:xfrm>
            <a:off x="5160379" y="2335758"/>
            <a:ext cx="3599436" cy="465591"/>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t>DC-SRAM</a:t>
            </a:r>
          </a:p>
        </p:txBody>
      </p:sp>
      <p:sp>
        <p:nvSpPr>
          <p:cNvPr id="30" name="TextBox 29">
            <a:extLst>
              <a:ext uri="{FF2B5EF4-FFF2-40B4-BE49-F238E27FC236}">
                <a16:creationId xmlns:a16="http://schemas.microsoft.com/office/drawing/2014/main" id="{8317AF2D-E39B-384B-AA34-5C157F87F180}"/>
              </a:ext>
            </a:extLst>
          </p:cNvPr>
          <p:cNvSpPr txBox="1"/>
          <p:nvPr/>
        </p:nvSpPr>
        <p:spPr>
          <a:xfrm>
            <a:off x="5158231" y="3760008"/>
            <a:ext cx="3597735" cy="877592"/>
          </a:xfrm>
          <a:prstGeom prst="roundRect">
            <a:avLst>
              <a:gd name="adj" fmla="val 5084"/>
            </a:avLst>
          </a:prstGeom>
          <a:solidFill>
            <a:srgbClr val="9DC3E6"/>
          </a:solidFill>
          <a:ln w="28575">
            <a:solidFill>
              <a:schemeClr val="tx1"/>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dirty="0"/>
              <a:t>TB-SRAMs &amp; Hop Queue Registers</a:t>
            </a:r>
          </a:p>
        </p:txBody>
      </p:sp>
      <p:sp>
        <p:nvSpPr>
          <p:cNvPr id="38" name="TextBox 37">
            <a:extLst>
              <a:ext uri="{FF2B5EF4-FFF2-40B4-BE49-F238E27FC236}">
                <a16:creationId xmlns:a16="http://schemas.microsoft.com/office/drawing/2014/main" id="{C4CF1A4C-F778-5F47-B7F2-48BC249D67E7}"/>
              </a:ext>
            </a:extLst>
          </p:cNvPr>
          <p:cNvSpPr txBox="1">
            <a:spLocks/>
          </p:cNvSpPr>
          <p:nvPr/>
        </p:nvSpPr>
        <p:spPr>
          <a:xfrm>
            <a:off x="2342143" y="3853235"/>
            <a:ext cx="2656908" cy="1539965"/>
          </a:xfrm>
          <a:prstGeom prst="roundRect">
            <a:avLst>
              <a:gd name="adj" fmla="val 1481"/>
            </a:avLst>
          </a:prstGeom>
          <a:solidFill>
            <a:srgbClr val="FE6200">
              <a:alpha val="19830"/>
            </a:srgbClr>
          </a:solidFill>
          <a:ln w="28575">
            <a:solidFill>
              <a:srgbClr val="FE6200"/>
            </a:solidFill>
          </a:ln>
        </p:spPr>
        <p:txBody>
          <a:bodyPr wrap="square" rtlCol="0" anchor="ctr" anchorCtr="0">
            <a:noAutofit/>
          </a:bodyPr>
          <a:lstStyle/>
          <a:p>
            <a:pPr algn="ctr">
              <a:spcBef>
                <a:spcPts val="218"/>
              </a:spcBef>
            </a:pPr>
            <a:r>
              <a:rPr lang="en-US" sz="1700" b="1" dirty="0" err="1">
                <a:latin typeface="Corbel" panose="020B0503020204020204" pitchFamily="34" charset="0"/>
              </a:rPr>
              <a:t>MinSeed</a:t>
            </a:r>
            <a:r>
              <a:rPr lang="en-US" sz="1700" b="1" dirty="0">
                <a:latin typeface="Corbel" panose="020B0503020204020204" pitchFamily="34" charset="0"/>
              </a:rPr>
              <a:t> Accelerator</a:t>
            </a:r>
          </a:p>
        </p:txBody>
      </p:sp>
      <p:sp>
        <p:nvSpPr>
          <p:cNvPr id="39" name="TextBox 38">
            <a:extLst>
              <a:ext uri="{FF2B5EF4-FFF2-40B4-BE49-F238E27FC236}">
                <a16:creationId xmlns:a16="http://schemas.microsoft.com/office/drawing/2014/main" id="{857C83B3-AFF3-F644-984A-041A0BD80171}"/>
              </a:ext>
            </a:extLst>
          </p:cNvPr>
          <p:cNvSpPr txBox="1"/>
          <p:nvPr/>
        </p:nvSpPr>
        <p:spPr>
          <a:xfrm>
            <a:off x="2342143" y="2335758"/>
            <a:ext cx="1229661" cy="1422580"/>
          </a:xfrm>
          <a:prstGeom prst="roundRect">
            <a:avLst>
              <a:gd name="adj" fmla="val 5084"/>
            </a:avLst>
          </a:prstGeom>
          <a:solidFill>
            <a:srgbClr val="9DC3E6"/>
          </a:solidFill>
          <a:ln w="28575">
            <a:solidFill>
              <a:schemeClr val="tx1"/>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dirty="0"/>
              <a:t>Min-SRAM</a:t>
            </a:r>
          </a:p>
        </p:txBody>
      </p:sp>
      <p:sp>
        <p:nvSpPr>
          <p:cNvPr id="42" name="TextBox 41">
            <a:extLst>
              <a:ext uri="{FF2B5EF4-FFF2-40B4-BE49-F238E27FC236}">
                <a16:creationId xmlns:a16="http://schemas.microsoft.com/office/drawing/2014/main" id="{8DE705AB-6460-8042-A92D-A414C2A09913}"/>
              </a:ext>
            </a:extLst>
          </p:cNvPr>
          <p:cNvSpPr txBox="1"/>
          <p:nvPr/>
        </p:nvSpPr>
        <p:spPr>
          <a:xfrm>
            <a:off x="3747071" y="2335758"/>
            <a:ext cx="1229661" cy="1422580"/>
          </a:xfrm>
          <a:prstGeom prst="roundRect">
            <a:avLst>
              <a:gd name="adj" fmla="val 5084"/>
            </a:avLst>
          </a:prstGeom>
          <a:solidFill>
            <a:srgbClr val="9DC3E6"/>
          </a:solidFill>
          <a:ln w="28575">
            <a:solidFill>
              <a:schemeClr val="tx1"/>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dirty="0"/>
              <a:t>Seed-SRAM</a:t>
            </a:r>
          </a:p>
        </p:txBody>
      </p:sp>
      <p:cxnSp>
        <p:nvCxnSpPr>
          <p:cNvPr id="46" name="Straight Arrow Connector 45">
            <a:extLst>
              <a:ext uri="{FF2B5EF4-FFF2-40B4-BE49-F238E27FC236}">
                <a16:creationId xmlns:a16="http://schemas.microsoft.com/office/drawing/2014/main" id="{1D0B3E23-100A-504B-8CE1-6586B5C77E30}"/>
              </a:ext>
            </a:extLst>
          </p:cNvPr>
          <p:cNvCxnSpPr>
            <a:cxnSpLocks/>
          </p:cNvCxnSpPr>
          <p:nvPr/>
        </p:nvCxnSpPr>
        <p:spPr>
          <a:xfrm>
            <a:off x="8514422" y="3514272"/>
            <a:ext cx="0" cy="459963"/>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FF37E6C-0FB0-F149-BAA8-EBAFC29661E4}"/>
              </a:ext>
            </a:extLst>
          </p:cNvPr>
          <p:cNvCxnSpPr>
            <a:cxnSpLocks/>
          </p:cNvCxnSpPr>
          <p:nvPr/>
        </p:nvCxnSpPr>
        <p:spPr>
          <a:xfrm>
            <a:off x="8514422" y="2636049"/>
            <a:ext cx="0" cy="459963"/>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3164F6C-AF8A-A14C-8E01-C28AA2906E58}"/>
              </a:ext>
            </a:extLst>
          </p:cNvPr>
          <p:cNvCxnSpPr>
            <a:cxnSpLocks/>
          </p:cNvCxnSpPr>
          <p:nvPr/>
        </p:nvCxnSpPr>
        <p:spPr>
          <a:xfrm flipV="1">
            <a:off x="2956973" y="3456254"/>
            <a:ext cx="0" cy="57647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9B437615-CD63-7346-AEDB-5CEF0A1D0921}"/>
              </a:ext>
            </a:extLst>
          </p:cNvPr>
          <p:cNvCxnSpPr>
            <a:cxnSpLocks/>
          </p:cNvCxnSpPr>
          <p:nvPr/>
        </p:nvCxnSpPr>
        <p:spPr>
          <a:xfrm rot="16200000" flipH="1">
            <a:off x="2156307" y="2588471"/>
            <a:ext cx="2283144" cy="721155"/>
          </a:xfrm>
          <a:prstGeom prst="bentConnector3">
            <a:avLst>
              <a:gd name="adj1" fmla="val -48"/>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436C5B1E-4A7A-6741-95E4-425FA17646D8}"/>
              </a:ext>
            </a:extLst>
          </p:cNvPr>
          <p:cNvCxnSpPr>
            <a:cxnSpLocks/>
          </p:cNvCxnSpPr>
          <p:nvPr/>
        </p:nvCxnSpPr>
        <p:spPr>
          <a:xfrm>
            <a:off x="2937303" y="1807476"/>
            <a:ext cx="0" cy="718977"/>
          </a:xfrm>
          <a:prstGeom prst="line">
            <a:avLst/>
          </a:prstGeom>
          <a:ln w="381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E030C75-9186-9344-8E8B-D00FF7827963}"/>
              </a:ext>
            </a:extLst>
          </p:cNvPr>
          <p:cNvCxnSpPr>
            <a:cxnSpLocks/>
          </p:cNvCxnSpPr>
          <p:nvPr/>
        </p:nvCxnSpPr>
        <p:spPr>
          <a:xfrm flipV="1">
            <a:off x="4361901" y="3456254"/>
            <a:ext cx="0" cy="5760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F3AB5667-5D5E-E14D-921D-F673A289823B}"/>
              </a:ext>
            </a:extLst>
          </p:cNvPr>
          <p:cNvCxnSpPr>
            <a:cxnSpLocks/>
          </p:cNvCxnSpPr>
          <p:nvPr/>
        </p:nvCxnSpPr>
        <p:spPr>
          <a:xfrm rot="16200000" flipH="1">
            <a:off x="6053987" y="68870"/>
            <a:ext cx="744870" cy="4176000"/>
          </a:xfrm>
          <a:prstGeom prst="bentConnector3">
            <a:avLst>
              <a:gd name="adj1" fmla="val 1674"/>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B102525-8A7A-0F44-9F85-F4A2D345A4C1}"/>
              </a:ext>
            </a:extLst>
          </p:cNvPr>
          <p:cNvCxnSpPr>
            <a:cxnSpLocks/>
          </p:cNvCxnSpPr>
          <p:nvPr/>
        </p:nvCxnSpPr>
        <p:spPr>
          <a:xfrm>
            <a:off x="4338422" y="1786373"/>
            <a:ext cx="0" cy="733307"/>
          </a:xfrm>
          <a:prstGeom prst="line">
            <a:avLst/>
          </a:prstGeom>
          <a:ln w="381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0C6E4C5-14E3-0F41-8E39-3F0BC7048124}"/>
              </a:ext>
            </a:extLst>
          </p:cNvPr>
          <p:cNvCxnSpPr>
            <a:cxnSpLocks/>
          </p:cNvCxnSpPr>
          <p:nvPr/>
        </p:nvCxnSpPr>
        <p:spPr>
          <a:xfrm>
            <a:off x="8514422" y="4478052"/>
            <a:ext cx="0" cy="459963"/>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015AF568-890F-1044-B101-225F57B2C629}"/>
              </a:ext>
            </a:extLst>
          </p:cNvPr>
          <p:cNvSpPr txBox="1"/>
          <p:nvPr/>
        </p:nvSpPr>
        <p:spPr>
          <a:xfrm>
            <a:off x="1264622" y="4032254"/>
            <a:ext cx="1045030" cy="753467"/>
          </a:xfrm>
          <a:prstGeom prst="roundRect">
            <a:avLst>
              <a:gd name="adj" fmla="val 5645"/>
            </a:avLst>
          </a:prstGeom>
          <a:noFill/>
          <a:ln w="28575">
            <a:noFill/>
          </a:ln>
        </p:spPr>
        <p:txBody>
          <a:bodyPr wrap="square" rtlCol="0" anchor="ctr" anchorCtr="0">
            <a:noAutofit/>
          </a:bodyPr>
          <a:lstStyle/>
          <a:p>
            <a:pPr algn="ctr"/>
            <a:r>
              <a:rPr lang="en-US" sz="1700" i="1" dirty="0">
                <a:latin typeface="Corbel" panose="020B0503020204020204" pitchFamily="34" charset="0"/>
              </a:rPr>
              <a:t>query</a:t>
            </a:r>
          </a:p>
          <a:p>
            <a:pPr algn="ctr"/>
            <a:r>
              <a:rPr lang="en-US" sz="1700" i="1" dirty="0">
                <a:latin typeface="Corbel" panose="020B0503020204020204" pitchFamily="34" charset="0"/>
              </a:rPr>
              <a:t>read</a:t>
            </a:r>
          </a:p>
        </p:txBody>
      </p:sp>
    </p:spTree>
    <p:extLst>
      <p:ext uri="{BB962C8B-B14F-4D97-AF65-F5344CB8AC3E}">
        <p14:creationId xmlns:p14="http://schemas.microsoft.com/office/powerpoint/2010/main" val="16827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animBg="1"/>
      <p:bldP spid="21" grpId="0" animBg="1"/>
      <p:bldP spid="26" grpId="0" animBg="1"/>
      <p:bldP spid="30" grpId="0" animBg="1"/>
      <p:bldP spid="38" grpId="0" animBg="1"/>
      <p:bldP spid="39" grpId="0" animBg="1"/>
      <p:bldP spid="42" grpId="0" animBg="1"/>
      <p:bldP spid="1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70F9-EA31-D14C-A94F-4208A379F94D}"/>
              </a:ext>
            </a:extLst>
          </p:cNvPr>
          <p:cNvSpPr>
            <a:spLocks noGrp="1"/>
          </p:cNvSpPr>
          <p:nvPr>
            <p:ph type="title"/>
          </p:nvPr>
        </p:nvSpPr>
        <p:spPr/>
        <p:txBody>
          <a:bodyPr>
            <a:normAutofit fontScale="90000"/>
          </a:bodyPr>
          <a:lstStyle/>
          <a:p>
            <a:r>
              <a:rPr lang="en-US" dirty="0"/>
              <a:t>Outline</a:t>
            </a:r>
          </a:p>
        </p:txBody>
      </p:sp>
      <p:sp>
        <p:nvSpPr>
          <p:cNvPr id="4" name="Slide Number Placeholder 3">
            <a:extLst>
              <a:ext uri="{FF2B5EF4-FFF2-40B4-BE49-F238E27FC236}">
                <a16:creationId xmlns:a16="http://schemas.microsoft.com/office/drawing/2014/main" id="{EDFCB8F0-652E-BF42-913F-CFF992B3F8FF}"/>
              </a:ext>
            </a:extLst>
          </p:cNvPr>
          <p:cNvSpPr>
            <a:spLocks noGrp="1"/>
          </p:cNvSpPr>
          <p:nvPr>
            <p:ph type="sldNum" sz="quarter" idx="10"/>
          </p:nvPr>
        </p:nvSpPr>
        <p:spPr/>
        <p:txBody>
          <a:bodyPr/>
          <a:lstStyle/>
          <a:p>
            <a:fld id="{BE67019E-6B59-9444-A8F8-0CFAB6B6981D}" type="slidenum">
              <a:rPr lang="en-US" smtClean="0"/>
              <a:pPr/>
              <a:t>72</a:t>
            </a:fld>
            <a:endParaRPr lang="en-US" dirty="0"/>
          </a:p>
        </p:txBody>
      </p:sp>
      <p:sp>
        <p:nvSpPr>
          <p:cNvPr id="14" name="TextBox 13">
            <a:extLst>
              <a:ext uri="{FF2B5EF4-FFF2-40B4-BE49-F238E27FC236}">
                <a16:creationId xmlns:a16="http://schemas.microsoft.com/office/drawing/2014/main" id="{AC69D097-FD90-3A49-9D4A-DFDA7E1AE873}"/>
              </a:ext>
            </a:extLst>
          </p:cNvPr>
          <p:cNvSpPr txBox="1"/>
          <p:nvPr/>
        </p:nvSpPr>
        <p:spPr>
          <a:xfrm>
            <a:off x="1059868" y="1254410"/>
            <a:ext cx="7024255" cy="868856"/>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a:t>Bottleneck analysis of long read assembly</a:t>
            </a:r>
          </a:p>
          <a:p>
            <a:pPr>
              <a:spcBef>
                <a:spcPts val="600"/>
              </a:spcBef>
            </a:pPr>
            <a:r>
              <a:rPr lang="en-US" sz="1800" b="1" dirty="0"/>
              <a:t>[Briefings in Bioinformatics, </a:t>
            </a:r>
            <a:r>
              <a:rPr lang="en-US" sz="1800" b="1" dirty="0">
                <a:latin typeface="Calibri" panose="020F0502020204030204" pitchFamily="34" charset="0"/>
              </a:rPr>
              <a:t>2018</a:t>
            </a:r>
            <a:r>
              <a:rPr lang="en-US" sz="1800" b="1" dirty="0"/>
              <a:t>] </a:t>
            </a:r>
          </a:p>
        </p:txBody>
      </p:sp>
      <p:sp>
        <p:nvSpPr>
          <p:cNvPr id="15" name="TextBox 14">
            <a:extLst>
              <a:ext uri="{FF2B5EF4-FFF2-40B4-BE49-F238E27FC236}">
                <a16:creationId xmlns:a16="http://schemas.microsoft.com/office/drawing/2014/main" id="{309F112B-D0EF-484C-9781-BF71215A1EAD}"/>
              </a:ext>
            </a:extLst>
          </p:cNvPr>
          <p:cNvSpPr txBox="1"/>
          <p:nvPr/>
        </p:nvSpPr>
        <p:spPr>
          <a:xfrm>
            <a:off x="1059868" y="2322082"/>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a:t>GenASM: Approximate string matching framework </a:t>
            </a:r>
          </a:p>
          <a:p>
            <a:r>
              <a:rPr lang="en-US" dirty="0"/>
              <a:t>for genome sequence analysis</a:t>
            </a:r>
          </a:p>
          <a:p>
            <a:pPr>
              <a:spcBef>
                <a:spcPts val="600"/>
              </a:spcBef>
            </a:pPr>
            <a:r>
              <a:rPr lang="en-US" sz="1800" b="1" dirty="0"/>
              <a:t>[MICRO </a:t>
            </a:r>
            <a:r>
              <a:rPr lang="en-US" sz="1800" b="1" dirty="0">
                <a:latin typeface="Calibri" panose="020F0502020204030204" pitchFamily="34" charset="0"/>
              </a:rPr>
              <a:t>2020</a:t>
            </a:r>
            <a:r>
              <a:rPr lang="en-US" sz="1800" b="1" dirty="0"/>
              <a:t>] </a:t>
            </a:r>
          </a:p>
        </p:txBody>
      </p:sp>
      <p:sp>
        <p:nvSpPr>
          <p:cNvPr id="10" name="TextBox 9">
            <a:extLst>
              <a:ext uri="{FF2B5EF4-FFF2-40B4-BE49-F238E27FC236}">
                <a16:creationId xmlns:a16="http://schemas.microsoft.com/office/drawing/2014/main" id="{1FD8E323-8175-2842-9169-5F6176526376}"/>
              </a:ext>
            </a:extLst>
          </p:cNvPr>
          <p:cNvSpPr txBox="1"/>
          <p:nvPr/>
        </p:nvSpPr>
        <p:spPr>
          <a:xfrm>
            <a:off x="1059868" y="3717783"/>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err="1"/>
              <a:t>BitMAc</a:t>
            </a:r>
            <a:r>
              <a:rPr lang="en-US" dirty="0"/>
              <a:t>: FPGA-based near-memory acceleration of  bitvector-based sequence alignment</a:t>
            </a:r>
          </a:p>
          <a:p>
            <a:pPr>
              <a:spcBef>
                <a:spcPts val="600"/>
              </a:spcBef>
            </a:pPr>
            <a:r>
              <a:rPr lang="en-US" sz="1800" b="1" dirty="0"/>
              <a:t>[Ongoing] </a:t>
            </a:r>
          </a:p>
        </p:txBody>
      </p:sp>
      <p:sp>
        <p:nvSpPr>
          <p:cNvPr id="11" name="TextBox 10">
            <a:extLst>
              <a:ext uri="{FF2B5EF4-FFF2-40B4-BE49-F238E27FC236}">
                <a16:creationId xmlns:a16="http://schemas.microsoft.com/office/drawing/2014/main" id="{D0691FF2-94DE-CE40-B905-C781DEC340B5}"/>
              </a:ext>
            </a:extLst>
          </p:cNvPr>
          <p:cNvSpPr txBox="1"/>
          <p:nvPr/>
        </p:nvSpPr>
        <p:spPr>
          <a:xfrm>
            <a:off x="1059867" y="5113484"/>
            <a:ext cx="7024255" cy="1200144"/>
          </a:xfrm>
          <a:prstGeom prst="roundRect">
            <a:avLst>
              <a:gd name="adj" fmla="val 4777"/>
            </a:avLst>
          </a:prstGeom>
          <a:solidFill>
            <a:schemeClr val="bg1">
              <a:lumMod val="85000"/>
            </a:schemeClr>
          </a:solidFill>
          <a:ln w="28575">
            <a:solidFill>
              <a:schemeClr val="bg1">
                <a:lumMod val="50000"/>
              </a:schemeClr>
            </a:solidFill>
          </a:ln>
        </p:spPr>
        <p:txBody>
          <a:bodyPr wrap="square" rtlCol="0" anchor="ctr" anchorCtr="0">
            <a:noAutofit/>
          </a:bodyPr>
          <a:lstStyle>
            <a:defPPr>
              <a:defRPr lang="en-US"/>
            </a:defPPr>
            <a:lvl1pPr algn="ctr">
              <a:defRPr sz="2200">
                <a:solidFill>
                  <a:schemeClr val="bg1">
                    <a:lumMod val="50000"/>
                  </a:schemeClr>
                </a:solidFill>
                <a:latin typeface="Corbel" panose="020B0503020204020204" pitchFamily="34" charset="0"/>
                <a:cs typeface="Calibri" panose="020F0502020204030204" pitchFamily="34" charset="0"/>
              </a:defRPr>
            </a:lvl1pPr>
          </a:lstStyle>
          <a:p>
            <a:r>
              <a:rPr lang="en-US" dirty="0" err="1"/>
              <a:t>GenGraph</a:t>
            </a:r>
            <a:r>
              <a:rPr lang="en-US" dirty="0"/>
              <a:t>: Hardware acceleration framework </a:t>
            </a:r>
          </a:p>
          <a:p>
            <a:r>
              <a:rPr lang="en-US" dirty="0"/>
              <a:t>for sequence-to-graph mapping </a:t>
            </a:r>
          </a:p>
          <a:p>
            <a:pPr>
              <a:spcBef>
                <a:spcPts val="600"/>
              </a:spcBef>
            </a:pPr>
            <a:r>
              <a:rPr lang="en-US" sz="1800" b="1" dirty="0"/>
              <a:t>[Ongoing] </a:t>
            </a:r>
          </a:p>
        </p:txBody>
      </p:sp>
    </p:spTree>
    <p:extLst>
      <p:ext uri="{BB962C8B-B14F-4D97-AF65-F5344CB8AC3E}">
        <p14:creationId xmlns:p14="http://schemas.microsoft.com/office/powerpoint/2010/main" val="876758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E6B9-4A3A-624D-AB69-7FEA6F607B43}"/>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3EB99EC8-4957-7E46-A9F2-9AC68CE5F430}"/>
              </a:ext>
            </a:extLst>
          </p:cNvPr>
          <p:cNvSpPr>
            <a:spLocks noGrp="1"/>
          </p:cNvSpPr>
          <p:nvPr>
            <p:ph idx="1"/>
          </p:nvPr>
        </p:nvSpPr>
        <p:spPr>
          <a:xfrm>
            <a:off x="366962" y="1929691"/>
            <a:ext cx="8410073" cy="3723057"/>
          </a:xfrm>
        </p:spPr>
        <p:txBody>
          <a:bodyPr anchor="ctr" anchorCtr="0">
            <a:noAutofit/>
          </a:bodyPr>
          <a:lstStyle/>
          <a:p>
            <a:pPr marL="185737" indent="0" algn="ctr">
              <a:lnSpc>
                <a:spcPct val="120000"/>
              </a:lnSpc>
              <a:spcBef>
                <a:spcPts val="0"/>
              </a:spcBef>
              <a:spcAft>
                <a:spcPts val="0"/>
              </a:spcAft>
              <a:buSzPct val="80000"/>
              <a:buNone/>
            </a:pPr>
            <a:r>
              <a:rPr lang="en-US" sz="3200" dirty="0">
                <a:solidFill>
                  <a:schemeClr val="tx1"/>
                </a:solidFill>
              </a:rPr>
              <a:t>Rapid genome sequence analysis is bottlenecked</a:t>
            </a:r>
          </a:p>
          <a:p>
            <a:pPr marL="185737" indent="0" algn="ctr">
              <a:lnSpc>
                <a:spcPct val="120000"/>
              </a:lnSpc>
              <a:spcBef>
                <a:spcPts val="0"/>
              </a:spcBef>
              <a:spcAft>
                <a:spcPts val="0"/>
              </a:spcAft>
              <a:buSzPct val="80000"/>
              <a:buNone/>
            </a:pPr>
            <a:r>
              <a:rPr lang="en-US" sz="3200" dirty="0">
                <a:solidFill>
                  <a:schemeClr val="tx1"/>
                </a:solidFill>
              </a:rPr>
              <a:t>by </a:t>
            </a:r>
            <a:r>
              <a:rPr lang="en-US" sz="3200" b="1" dirty="0">
                <a:solidFill>
                  <a:srgbClr val="C00000"/>
                </a:solidFill>
              </a:rPr>
              <a:t>the computational power and memory bandwidth limitations of existing systems</a:t>
            </a:r>
            <a:r>
              <a:rPr lang="en-US" sz="3200" dirty="0">
                <a:solidFill>
                  <a:schemeClr val="tx1"/>
                </a:solidFill>
              </a:rPr>
              <a:t>,      </a:t>
            </a:r>
          </a:p>
          <a:p>
            <a:pPr marL="185737" indent="0" algn="ctr">
              <a:lnSpc>
                <a:spcPct val="120000"/>
              </a:lnSpc>
              <a:spcBef>
                <a:spcPts val="0"/>
              </a:spcBef>
              <a:spcAft>
                <a:spcPts val="0"/>
              </a:spcAft>
              <a:buSzPct val="80000"/>
              <a:buNone/>
            </a:pPr>
            <a:r>
              <a:rPr lang="en-US" sz="3200" dirty="0">
                <a:solidFill>
                  <a:schemeClr val="tx1"/>
                </a:solidFill>
              </a:rPr>
              <a:t>as many of the steps in genome sequence analysis must process </a:t>
            </a:r>
            <a:r>
              <a:rPr lang="en-US" sz="3200" b="1" dirty="0">
                <a:solidFill>
                  <a:srgbClr val="C00000"/>
                </a:solidFill>
              </a:rPr>
              <a:t>a large amount of data</a:t>
            </a:r>
          </a:p>
        </p:txBody>
      </p:sp>
      <p:sp>
        <p:nvSpPr>
          <p:cNvPr id="4" name="Slide Number Placeholder 3">
            <a:extLst>
              <a:ext uri="{FF2B5EF4-FFF2-40B4-BE49-F238E27FC236}">
                <a16:creationId xmlns:a16="http://schemas.microsoft.com/office/drawing/2014/main" id="{729942DE-74DD-EC46-8CA4-33833699DEFD}"/>
              </a:ext>
            </a:extLst>
          </p:cNvPr>
          <p:cNvSpPr>
            <a:spLocks noGrp="1"/>
          </p:cNvSpPr>
          <p:nvPr>
            <p:ph type="sldNum" sz="quarter" idx="10"/>
          </p:nvPr>
        </p:nvSpPr>
        <p:spPr/>
        <p:txBody>
          <a:bodyPr/>
          <a:lstStyle/>
          <a:p>
            <a:fld id="{BE67019E-6B59-9444-A8F8-0CFAB6B6981D}" type="slidenum">
              <a:rPr lang="en-US" smtClean="0"/>
              <a:pPr/>
              <a:t>73</a:t>
            </a:fld>
            <a:endParaRPr lang="en-US" dirty="0"/>
          </a:p>
        </p:txBody>
      </p:sp>
    </p:spTree>
    <p:extLst>
      <p:ext uri="{BB962C8B-B14F-4D97-AF65-F5344CB8AC3E}">
        <p14:creationId xmlns:p14="http://schemas.microsoft.com/office/powerpoint/2010/main" val="21571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E6B9-4A3A-624D-AB69-7FEA6F607B43}"/>
              </a:ext>
            </a:extLst>
          </p:cNvPr>
          <p:cNvSpPr>
            <a:spLocks noGrp="1"/>
          </p:cNvSpPr>
          <p:nvPr>
            <p:ph type="title"/>
          </p:nvPr>
        </p:nvSpPr>
        <p:spPr/>
        <p:txBody>
          <a:bodyPr>
            <a:normAutofit fontScale="90000"/>
          </a:bodyPr>
          <a:lstStyle/>
          <a:p>
            <a:r>
              <a:rPr lang="en-US" dirty="0"/>
              <a:t>Conclusion (cont’d.)</a:t>
            </a:r>
          </a:p>
        </p:txBody>
      </p:sp>
      <p:sp>
        <p:nvSpPr>
          <p:cNvPr id="3" name="Content Placeholder 2">
            <a:extLst>
              <a:ext uri="{FF2B5EF4-FFF2-40B4-BE49-F238E27FC236}">
                <a16:creationId xmlns:a16="http://schemas.microsoft.com/office/drawing/2014/main" id="{3EB99EC8-4957-7E46-A9F2-9AC68CE5F430}"/>
              </a:ext>
            </a:extLst>
          </p:cNvPr>
          <p:cNvSpPr>
            <a:spLocks noGrp="1"/>
          </p:cNvSpPr>
          <p:nvPr>
            <p:ph idx="1"/>
          </p:nvPr>
        </p:nvSpPr>
        <p:spPr>
          <a:xfrm>
            <a:off x="366962" y="2221954"/>
            <a:ext cx="8410073" cy="3138531"/>
          </a:xfrm>
        </p:spPr>
        <p:txBody>
          <a:bodyPr anchor="ctr" anchorCtr="0">
            <a:noAutofit/>
          </a:bodyPr>
          <a:lstStyle/>
          <a:p>
            <a:pPr marL="185737" indent="0" algn="ctr">
              <a:lnSpc>
                <a:spcPct val="120000"/>
              </a:lnSpc>
              <a:spcBef>
                <a:spcPts val="0"/>
              </a:spcBef>
              <a:spcAft>
                <a:spcPts val="0"/>
              </a:spcAft>
              <a:buSzPct val="80000"/>
              <a:buNone/>
            </a:pPr>
            <a:r>
              <a:rPr lang="en-US" sz="3200" dirty="0">
                <a:solidFill>
                  <a:schemeClr val="tx1"/>
                </a:solidFill>
              </a:rPr>
              <a:t>Genome sequence analysis can be </a:t>
            </a:r>
            <a:r>
              <a:rPr lang="en-US" sz="3200" dirty="0" err="1">
                <a:solidFill>
                  <a:schemeClr val="tx1"/>
                </a:solidFill>
              </a:rPr>
              <a:t>accelarated</a:t>
            </a:r>
            <a:endParaRPr lang="en-US" sz="3200" dirty="0">
              <a:solidFill>
                <a:schemeClr val="tx1"/>
              </a:solidFill>
            </a:endParaRPr>
          </a:p>
          <a:p>
            <a:pPr marL="185737" indent="0" algn="ctr">
              <a:lnSpc>
                <a:spcPct val="120000"/>
              </a:lnSpc>
              <a:spcBef>
                <a:spcPts val="0"/>
              </a:spcBef>
              <a:spcAft>
                <a:spcPts val="0"/>
              </a:spcAft>
              <a:buSzPct val="80000"/>
              <a:buNone/>
            </a:pPr>
            <a:r>
              <a:rPr lang="en-US" sz="3200" dirty="0">
                <a:solidFill>
                  <a:schemeClr val="tx1"/>
                </a:solidFill>
              </a:rPr>
              <a:t>by co-designing </a:t>
            </a:r>
            <a:r>
              <a:rPr lang="en-US" sz="3200" b="1" dirty="0">
                <a:solidFill>
                  <a:srgbClr val="00B050"/>
                </a:solidFill>
              </a:rPr>
              <a:t>fast and efficient algorithms</a:t>
            </a:r>
            <a:r>
              <a:rPr lang="en-US" sz="3200" dirty="0">
                <a:solidFill>
                  <a:srgbClr val="00B050"/>
                </a:solidFill>
              </a:rPr>
              <a:t>   </a:t>
            </a:r>
          </a:p>
          <a:p>
            <a:pPr marL="185737" indent="0" algn="ctr">
              <a:lnSpc>
                <a:spcPct val="120000"/>
              </a:lnSpc>
              <a:spcBef>
                <a:spcPts val="0"/>
              </a:spcBef>
              <a:spcAft>
                <a:spcPts val="0"/>
              </a:spcAft>
              <a:buSzPct val="80000"/>
              <a:buNone/>
            </a:pPr>
            <a:r>
              <a:rPr lang="en-US" sz="3200" dirty="0">
                <a:solidFill>
                  <a:schemeClr val="tx1"/>
                </a:solidFill>
              </a:rPr>
              <a:t>along with </a:t>
            </a:r>
            <a:r>
              <a:rPr lang="en-US" sz="3200" b="1" dirty="0">
                <a:solidFill>
                  <a:srgbClr val="00B050"/>
                </a:solidFill>
              </a:rPr>
              <a:t>scalable and energy-efficient customized hardware accelerators</a:t>
            </a:r>
          </a:p>
          <a:p>
            <a:pPr marL="185737" indent="0" algn="ctr">
              <a:lnSpc>
                <a:spcPct val="120000"/>
              </a:lnSpc>
              <a:spcBef>
                <a:spcPts val="0"/>
              </a:spcBef>
              <a:spcAft>
                <a:spcPts val="0"/>
              </a:spcAft>
              <a:buSzPct val="80000"/>
              <a:buNone/>
            </a:pPr>
            <a:r>
              <a:rPr lang="en-US" sz="3200" dirty="0">
                <a:solidFill>
                  <a:schemeClr val="tx1"/>
                </a:solidFill>
              </a:rPr>
              <a:t>for the key bottleneck steps of the pipeline</a:t>
            </a:r>
            <a:endParaRPr lang="en-US" sz="3200" dirty="0"/>
          </a:p>
        </p:txBody>
      </p:sp>
      <p:sp>
        <p:nvSpPr>
          <p:cNvPr id="4" name="Slide Number Placeholder 3">
            <a:extLst>
              <a:ext uri="{FF2B5EF4-FFF2-40B4-BE49-F238E27FC236}">
                <a16:creationId xmlns:a16="http://schemas.microsoft.com/office/drawing/2014/main" id="{729942DE-74DD-EC46-8CA4-33833699DEFD}"/>
              </a:ext>
            </a:extLst>
          </p:cNvPr>
          <p:cNvSpPr>
            <a:spLocks noGrp="1"/>
          </p:cNvSpPr>
          <p:nvPr>
            <p:ph type="sldNum" sz="quarter" idx="10"/>
          </p:nvPr>
        </p:nvSpPr>
        <p:spPr/>
        <p:txBody>
          <a:bodyPr/>
          <a:lstStyle/>
          <a:p>
            <a:fld id="{BE67019E-6B59-9444-A8F8-0CFAB6B6981D}" type="slidenum">
              <a:rPr lang="en-US" smtClean="0"/>
              <a:pPr/>
              <a:t>74</a:t>
            </a:fld>
            <a:endParaRPr lang="en-US" dirty="0"/>
          </a:p>
        </p:txBody>
      </p:sp>
    </p:spTree>
    <p:extLst>
      <p:ext uri="{BB962C8B-B14F-4D97-AF65-F5344CB8AC3E}">
        <p14:creationId xmlns:p14="http://schemas.microsoft.com/office/powerpoint/2010/main" val="189421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70F9-EA31-D14C-A94F-4208A379F94D}"/>
              </a:ext>
            </a:extLst>
          </p:cNvPr>
          <p:cNvSpPr>
            <a:spLocks noGrp="1"/>
          </p:cNvSpPr>
          <p:nvPr>
            <p:ph type="title"/>
          </p:nvPr>
        </p:nvSpPr>
        <p:spPr/>
        <p:txBody>
          <a:bodyPr>
            <a:normAutofit fontScale="90000"/>
          </a:bodyPr>
          <a:lstStyle/>
          <a:p>
            <a:r>
              <a:rPr lang="en-US" dirty="0"/>
              <a:t>Conclusion (cont’d.)</a:t>
            </a:r>
          </a:p>
        </p:txBody>
      </p:sp>
      <p:sp>
        <p:nvSpPr>
          <p:cNvPr id="4" name="Slide Number Placeholder 3">
            <a:extLst>
              <a:ext uri="{FF2B5EF4-FFF2-40B4-BE49-F238E27FC236}">
                <a16:creationId xmlns:a16="http://schemas.microsoft.com/office/drawing/2014/main" id="{EDFCB8F0-652E-BF42-913F-CFF992B3F8FF}"/>
              </a:ext>
            </a:extLst>
          </p:cNvPr>
          <p:cNvSpPr>
            <a:spLocks noGrp="1"/>
          </p:cNvSpPr>
          <p:nvPr>
            <p:ph type="sldNum" sz="quarter" idx="10"/>
          </p:nvPr>
        </p:nvSpPr>
        <p:spPr/>
        <p:txBody>
          <a:bodyPr/>
          <a:lstStyle/>
          <a:p>
            <a:fld id="{BE67019E-6B59-9444-A8F8-0CFAB6B6981D}" type="slidenum">
              <a:rPr lang="en-US" smtClean="0"/>
              <a:pPr/>
              <a:t>75</a:t>
            </a:fld>
            <a:endParaRPr lang="en-US" dirty="0"/>
          </a:p>
        </p:txBody>
      </p:sp>
      <p:sp>
        <p:nvSpPr>
          <p:cNvPr id="14" name="TextBox 13">
            <a:extLst>
              <a:ext uri="{FF2B5EF4-FFF2-40B4-BE49-F238E27FC236}">
                <a16:creationId xmlns:a16="http://schemas.microsoft.com/office/drawing/2014/main" id="{AC69D097-FD90-3A49-9D4A-DFDA7E1AE873}"/>
              </a:ext>
            </a:extLst>
          </p:cNvPr>
          <p:cNvSpPr txBox="1"/>
          <p:nvPr/>
        </p:nvSpPr>
        <p:spPr>
          <a:xfrm>
            <a:off x="1059868" y="1254410"/>
            <a:ext cx="7024255" cy="868856"/>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a:latin typeface="Corbel" panose="020B0503020204020204" pitchFamily="34" charset="0"/>
                <a:cs typeface="Calibri" panose="020F0502020204030204" pitchFamily="34" charset="0"/>
              </a:rPr>
              <a:t>Bottleneck analysis of long read assembly</a:t>
            </a:r>
          </a:p>
          <a:p>
            <a:pPr algn="ctr">
              <a:spcBef>
                <a:spcPts val="600"/>
              </a:spcBef>
            </a:pPr>
            <a:r>
              <a:rPr lang="en-US" b="1" dirty="0">
                <a:solidFill>
                  <a:srgbClr val="0070C0"/>
                </a:solidFill>
                <a:latin typeface="Corbel" panose="020B0503020204020204" pitchFamily="34" charset="0"/>
                <a:cs typeface="Calibri" panose="020F0502020204030204" pitchFamily="34" charset="0"/>
              </a:rPr>
              <a:t>[Briefings in Bioinformatics, </a:t>
            </a:r>
            <a:r>
              <a:rPr lang="en-US" b="1" dirty="0">
                <a:solidFill>
                  <a:srgbClr val="0070C0"/>
                </a:solidFill>
                <a:latin typeface="Calibri" panose="020F0502020204030204" pitchFamily="34" charset="0"/>
                <a:cs typeface="Calibri" panose="020F0502020204030204" pitchFamily="34" charset="0"/>
              </a:rPr>
              <a:t>2018</a:t>
            </a:r>
            <a:r>
              <a:rPr lang="en-US" b="1" dirty="0">
                <a:solidFill>
                  <a:srgbClr val="0070C0"/>
                </a:solidFill>
                <a:latin typeface="Corbel" panose="020B0503020204020204" pitchFamily="34" charset="0"/>
                <a:cs typeface="Calibri" panose="020F0502020204030204" pitchFamily="34" charset="0"/>
              </a:rPr>
              <a:t>]</a:t>
            </a:r>
            <a:r>
              <a:rPr lang="en-US" sz="2200" dirty="0">
                <a:latin typeface="Corbel" panose="020B0503020204020204" pitchFamily="34" charset="0"/>
                <a:cs typeface="Calibri" panose="020F0502020204030204" pitchFamily="34" charset="0"/>
              </a:rPr>
              <a:t> </a:t>
            </a:r>
          </a:p>
        </p:txBody>
      </p:sp>
      <p:sp>
        <p:nvSpPr>
          <p:cNvPr id="15" name="TextBox 14">
            <a:extLst>
              <a:ext uri="{FF2B5EF4-FFF2-40B4-BE49-F238E27FC236}">
                <a16:creationId xmlns:a16="http://schemas.microsoft.com/office/drawing/2014/main" id="{309F112B-D0EF-484C-9781-BF71215A1EAD}"/>
              </a:ext>
            </a:extLst>
          </p:cNvPr>
          <p:cNvSpPr txBox="1"/>
          <p:nvPr/>
        </p:nvSpPr>
        <p:spPr>
          <a:xfrm>
            <a:off x="1059868" y="2322082"/>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a:latin typeface="Corbel" panose="020B0503020204020204" pitchFamily="34" charset="0"/>
                <a:cs typeface="Calibri" panose="020F0502020204030204" pitchFamily="34" charset="0"/>
              </a:rPr>
              <a:t>GenASM: Approximate string matching framework </a:t>
            </a:r>
          </a:p>
          <a:p>
            <a:pPr algn="ctr"/>
            <a:r>
              <a:rPr lang="en-US" sz="2200" dirty="0">
                <a:latin typeface="Corbel" panose="020B0503020204020204" pitchFamily="34" charset="0"/>
                <a:cs typeface="Calibri" panose="020F0502020204030204" pitchFamily="34" charset="0"/>
              </a:rPr>
              <a:t>for genome sequence analysis</a:t>
            </a:r>
          </a:p>
          <a:p>
            <a:pPr algn="ctr">
              <a:spcBef>
                <a:spcPts val="600"/>
              </a:spcBef>
            </a:pPr>
            <a:r>
              <a:rPr lang="en-US" b="1" dirty="0">
                <a:solidFill>
                  <a:srgbClr val="0070C0"/>
                </a:solidFill>
                <a:latin typeface="Corbel" panose="020B0503020204020204" pitchFamily="34" charset="0"/>
                <a:cs typeface="Calibri" panose="020F0502020204030204" pitchFamily="34" charset="0"/>
              </a:rPr>
              <a:t>[MICRO </a:t>
            </a:r>
            <a:r>
              <a:rPr lang="en-US" b="1" dirty="0">
                <a:solidFill>
                  <a:srgbClr val="0070C0"/>
                </a:solidFill>
                <a:latin typeface="Calibri" panose="020F0502020204030204" pitchFamily="34" charset="0"/>
                <a:cs typeface="Calibri" panose="020F0502020204030204" pitchFamily="34" charset="0"/>
              </a:rPr>
              <a:t>2020</a:t>
            </a:r>
            <a:r>
              <a:rPr lang="en-US" b="1" dirty="0">
                <a:solidFill>
                  <a:srgbClr val="0070C0"/>
                </a:solidFill>
                <a:latin typeface="Corbel" panose="020B0503020204020204" pitchFamily="34" charset="0"/>
                <a:cs typeface="Calibri" panose="020F0502020204030204" pitchFamily="34" charset="0"/>
              </a:rPr>
              <a:t>]</a:t>
            </a:r>
            <a:r>
              <a:rPr lang="en-US" dirty="0">
                <a:latin typeface="Corbel" panose="020B050302020402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1FD8E323-8175-2842-9169-5F6176526376}"/>
              </a:ext>
            </a:extLst>
          </p:cNvPr>
          <p:cNvSpPr txBox="1"/>
          <p:nvPr/>
        </p:nvSpPr>
        <p:spPr>
          <a:xfrm>
            <a:off x="1059868" y="3717783"/>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err="1">
                <a:latin typeface="Corbel" panose="020B0503020204020204" pitchFamily="34" charset="0"/>
                <a:cs typeface="Calibri" panose="020F0502020204030204" pitchFamily="34" charset="0"/>
              </a:rPr>
              <a:t>BitMAc</a:t>
            </a:r>
            <a:r>
              <a:rPr lang="en-US" sz="2200" dirty="0">
                <a:latin typeface="Corbel" panose="020B0503020204020204" pitchFamily="34" charset="0"/>
                <a:cs typeface="Calibri" panose="020F0502020204030204" pitchFamily="34" charset="0"/>
              </a:rPr>
              <a:t>: </a:t>
            </a:r>
            <a:r>
              <a:rPr lang="en-US" sz="2200" dirty="0"/>
              <a:t>FPGA-based near-memory acceleration of  bitvector-based sequence alignment</a:t>
            </a:r>
          </a:p>
          <a:p>
            <a:pPr algn="ctr">
              <a:spcBef>
                <a:spcPts val="600"/>
              </a:spcBef>
            </a:pPr>
            <a:r>
              <a:rPr lang="en-US" b="1" dirty="0">
                <a:solidFill>
                  <a:srgbClr val="0070C0"/>
                </a:solidFill>
                <a:latin typeface="Corbel" panose="020B0503020204020204" pitchFamily="34" charset="0"/>
                <a:cs typeface="Calibri" panose="020F0502020204030204" pitchFamily="34" charset="0"/>
              </a:rPr>
              <a:t>[Ongoing]</a:t>
            </a:r>
            <a:r>
              <a:rPr lang="en-US" dirty="0">
                <a:latin typeface="Corbel" panose="020B0503020204020204" pitchFamily="34" charset="0"/>
                <a:cs typeface="Calibri" panose="020F0502020204030204" pitchFamily="34" charset="0"/>
              </a:rPr>
              <a:t> </a:t>
            </a:r>
          </a:p>
        </p:txBody>
      </p:sp>
      <p:sp>
        <p:nvSpPr>
          <p:cNvPr id="11" name="TextBox 10">
            <a:extLst>
              <a:ext uri="{FF2B5EF4-FFF2-40B4-BE49-F238E27FC236}">
                <a16:creationId xmlns:a16="http://schemas.microsoft.com/office/drawing/2014/main" id="{D0691FF2-94DE-CE40-B905-C781DEC340B5}"/>
              </a:ext>
            </a:extLst>
          </p:cNvPr>
          <p:cNvSpPr txBox="1"/>
          <p:nvPr/>
        </p:nvSpPr>
        <p:spPr>
          <a:xfrm>
            <a:off x="1059867" y="5113484"/>
            <a:ext cx="7024255" cy="1200144"/>
          </a:xfrm>
          <a:prstGeom prst="roundRect">
            <a:avLst>
              <a:gd name="adj" fmla="val 4777"/>
            </a:avLst>
          </a:prstGeom>
          <a:solidFill>
            <a:schemeClr val="accent2">
              <a:lumMod val="20000"/>
              <a:lumOff val="80000"/>
            </a:schemeClr>
          </a:solidFill>
          <a:ln w="28575">
            <a:solidFill>
              <a:schemeClr val="accent1"/>
            </a:solidFill>
          </a:ln>
        </p:spPr>
        <p:txBody>
          <a:bodyPr wrap="square" rtlCol="0" anchor="ctr" anchorCtr="0">
            <a:noAutofit/>
          </a:bodyPr>
          <a:lstStyle/>
          <a:p>
            <a:pPr algn="ctr"/>
            <a:r>
              <a:rPr lang="en-US" sz="2200" dirty="0" err="1">
                <a:latin typeface="Corbel" panose="020B0503020204020204" pitchFamily="34" charset="0"/>
                <a:cs typeface="Calibri" panose="020F0502020204030204" pitchFamily="34" charset="0"/>
              </a:rPr>
              <a:t>GenGraph</a:t>
            </a:r>
            <a:r>
              <a:rPr lang="en-US" sz="2200" dirty="0">
                <a:latin typeface="Corbel" panose="020B0503020204020204" pitchFamily="34" charset="0"/>
                <a:cs typeface="Calibri" panose="020F0502020204030204" pitchFamily="34" charset="0"/>
              </a:rPr>
              <a:t>: </a:t>
            </a:r>
            <a:r>
              <a:rPr lang="en-US" sz="2200" dirty="0"/>
              <a:t>Hardware acceleration framework </a:t>
            </a:r>
          </a:p>
          <a:p>
            <a:pPr algn="ctr"/>
            <a:r>
              <a:rPr lang="en-US" sz="2200" dirty="0"/>
              <a:t>for sequence-to-graph mapping </a:t>
            </a:r>
          </a:p>
          <a:p>
            <a:pPr algn="ctr">
              <a:spcBef>
                <a:spcPts val="600"/>
              </a:spcBef>
            </a:pPr>
            <a:r>
              <a:rPr lang="en-US" b="1" dirty="0">
                <a:solidFill>
                  <a:srgbClr val="0070C0"/>
                </a:solidFill>
                <a:latin typeface="Corbel" panose="020B0503020204020204" pitchFamily="34" charset="0"/>
                <a:cs typeface="Calibri" panose="020F0502020204030204" pitchFamily="34" charset="0"/>
              </a:rPr>
              <a:t>[Ongoing]</a:t>
            </a:r>
            <a:r>
              <a:rPr lang="en-US" dirty="0">
                <a:latin typeface="Corbel" panose="020B0503020204020204" pitchFamily="34" charset="0"/>
                <a:cs typeface="Calibri" panose="020F0502020204030204" pitchFamily="34" charset="0"/>
              </a:rPr>
              <a:t> </a:t>
            </a:r>
          </a:p>
        </p:txBody>
      </p:sp>
    </p:spTree>
    <p:extLst>
      <p:ext uri="{BB962C8B-B14F-4D97-AF65-F5344CB8AC3E}">
        <p14:creationId xmlns:p14="http://schemas.microsoft.com/office/powerpoint/2010/main" val="7761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F34-49FB-CC40-9223-507E98840839}"/>
              </a:ext>
            </a:extLst>
          </p:cNvPr>
          <p:cNvSpPr>
            <a:spLocks noGrp="1"/>
          </p:cNvSpPr>
          <p:nvPr>
            <p:ph type="title"/>
          </p:nvPr>
        </p:nvSpPr>
        <p:spPr/>
        <p:txBody>
          <a:bodyPr>
            <a:normAutofit fontScale="90000"/>
          </a:bodyPr>
          <a:lstStyle/>
          <a:p>
            <a:r>
              <a:rPr lang="en-US" dirty="0"/>
              <a:t>Other Publications in CMU</a:t>
            </a:r>
          </a:p>
        </p:txBody>
      </p:sp>
      <p:sp>
        <p:nvSpPr>
          <p:cNvPr id="3" name="Content Placeholder 2">
            <a:extLst>
              <a:ext uri="{FF2B5EF4-FFF2-40B4-BE49-F238E27FC236}">
                <a16:creationId xmlns:a16="http://schemas.microsoft.com/office/drawing/2014/main" id="{D95585C5-5548-9448-BD44-B69A0C261C78}"/>
              </a:ext>
            </a:extLst>
          </p:cNvPr>
          <p:cNvSpPr>
            <a:spLocks noGrp="1"/>
          </p:cNvSpPr>
          <p:nvPr>
            <p:ph idx="1"/>
          </p:nvPr>
        </p:nvSpPr>
        <p:spPr/>
        <p:txBody>
          <a:bodyPr>
            <a:noAutofit/>
          </a:bodyPr>
          <a:lstStyle/>
          <a:p>
            <a:pPr marL="179387" indent="0">
              <a:lnSpc>
                <a:spcPct val="114000"/>
              </a:lnSpc>
              <a:spcBef>
                <a:spcPts val="0"/>
              </a:spcBef>
              <a:spcAft>
                <a:spcPts val="0"/>
              </a:spcAft>
              <a:buNone/>
            </a:pPr>
            <a:r>
              <a:rPr lang="en-US" sz="1600" i="1" dirty="0">
                <a:solidFill>
                  <a:srgbClr val="0070C0"/>
                </a:solidFill>
              </a:rPr>
              <a:t>FPGA-based Near-Memory Acceleration of Modern Data-Intensive Applications (IEEE Micro, </a:t>
            </a:r>
            <a:r>
              <a:rPr lang="en-US" sz="1600" dirty="0">
                <a:solidFill>
                  <a:srgbClr val="0070C0"/>
                </a:solidFill>
                <a:latin typeface="Calibri" panose="020F0502020204030204" pitchFamily="34" charset="0"/>
              </a:rPr>
              <a:t>2021</a:t>
            </a:r>
            <a:r>
              <a:rPr lang="en-US" sz="1600" i="1" dirty="0">
                <a:solidFill>
                  <a:srgbClr val="0070C0"/>
                </a:solidFill>
              </a:rPr>
              <a:t>)</a:t>
            </a:r>
            <a:endParaRPr lang="en-US" sz="1600" dirty="0">
              <a:solidFill>
                <a:srgbClr val="0070C0"/>
              </a:solidFill>
            </a:endParaRPr>
          </a:p>
          <a:p>
            <a:pPr marL="447675" indent="0">
              <a:lnSpc>
                <a:spcPct val="114000"/>
              </a:lnSpc>
              <a:spcBef>
                <a:spcPts val="0"/>
              </a:spcBef>
              <a:spcAft>
                <a:spcPts val="0"/>
              </a:spcAft>
              <a:buNone/>
            </a:pPr>
            <a:r>
              <a:rPr lang="en-US" sz="1600" dirty="0"/>
              <a:t>Gagandeep Singh, Mohammed </a:t>
            </a:r>
            <a:r>
              <a:rPr lang="en-US" sz="1600" dirty="0" err="1"/>
              <a:t>Alser</a:t>
            </a:r>
            <a:r>
              <a:rPr lang="en-US" sz="1600" dirty="0"/>
              <a:t>, </a:t>
            </a:r>
            <a:r>
              <a:rPr lang="en-US" sz="1600" u="sng" dirty="0"/>
              <a:t>Damla Senol Cali,</a:t>
            </a:r>
            <a:r>
              <a:rPr lang="en-US" sz="1600" dirty="0"/>
              <a:t> </a:t>
            </a:r>
            <a:r>
              <a:rPr lang="en-US" sz="1600" dirty="0" err="1"/>
              <a:t>Dionysios</a:t>
            </a:r>
            <a:r>
              <a:rPr lang="en-US" sz="1600" dirty="0"/>
              <a:t> Diamantopoulos, Juan Gomez-Luna, Henk </a:t>
            </a:r>
            <a:r>
              <a:rPr lang="en-US" sz="1600" dirty="0" err="1"/>
              <a:t>Corporaal</a:t>
            </a:r>
            <a:r>
              <a:rPr lang="en-US" sz="1600" dirty="0"/>
              <a:t>, and Onur Mutlu. </a:t>
            </a:r>
            <a:endParaRPr lang="en-US" sz="1600" i="1" dirty="0"/>
          </a:p>
          <a:p>
            <a:pPr marL="179387" indent="0">
              <a:lnSpc>
                <a:spcPct val="114000"/>
              </a:lnSpc>
              <a:spcAft>
                <a:spcPts val="0"/>
              </a:spcAft>
              <a:buNone/>
            </a:pPr>
            <a:r>
              <a:rPr lang="en-US" sz="1600" i="1" dirty="0">
                <a:solidFill>
                  <a:srgbClr val="0070C0"/>
                </a:solidFill>
              </a:rPr>
              <a:t>Accelerating Genome Analysis: A Primer on an Ongoing Journey (IEEE Micro, </a:t>
            </a:r>
            <a:r>
              <a:rPr lang="en-US" sz="1600" dirty="0">
                <a:solidFill>
                  <a:srgbClr val="0070C0"/>
                </a:solidFill>
                <a:latin typeface="Calibri" panose="020F0502020204030204" pitchFamily="34" charset="0"/>
              </a:rPr>
              <a:t>2020</a:t>
            </a:r>
            <a:r>
              <a:rPr lang="en-US" sz="1600" i="1" dirty="0">
                <a:solidFill>
                  <a:srgbClr val="0070C0"/>
                </a:solidFill>
              </a:rPr>
              <a:t>)</a:t>
            </a:r>
            <a:endParaRPr lang="en-US" sz="1600" dirty="0">
              <a:solidFill>
                <a:srgbClr val="0070C0"/>
              </a:solidFill>
            </a:endParaRPr>
          </a:p>
          <a:p>
            <a:pPr marL="447675" indent="0">
              <a:lnSpc>
                <a:spcPct val="114000"/>
              </a:lnSpc>
              <a:spcBef>
                <a:spcPts val="0"/>
              </a:spcBef>
              <a:spcAft>
                <a:spcPts val="0"/>
              </a:spcAft>
              <a:buNone/>
            </a:pPr>
            <a:r>
              <a:rPr lang="en-US" sz="1600" dirty="0"/>
              <a:t>Mohammed </a:t>
            </a:r>
            <a:r>
              <a:rPr lang="en-US" sz="1600" dirty="0" err="1"/>
              <a:t>Alser</a:t>
            </a:r>
            <a:r>
              <a:rPr lang="en-US" sz="1600" dirty="0"/>
              <a:t>, </a:t>
            </a:r>
            <a:r>
              <a:rPr lang="en-US" sz="1600" dirty="0" err="1"/>
              <a:t>Zulal</a:t>
            </a:r>
            <a:r>
              <a:rPr lang="en-US" sz="1600" dirty="0"/>
              <a:t> </a:t>
            </a:r>
            <a:r>
              <a:rPr lang="en-US" sz="1600" dirty="0" err="1"/>
              <a:t>Bingol</a:t>
            </a:r>
            <a:r>
              <a:rPr lang="en-US" sz="1600" u="sng" dirty="0"/>
              <a:t>,</a:t>
            </a:r>
            <a:r>
              <a:rPr lang="en-US" sz="1600" dirty="0"/>
              <a:t> </a:t>
            </a:r>
            <a:r>
              <a:rPr lang="en-US" sz="1600" u="sng" dirty="0"/>
              <a:t>Damla Senol Cali,</a:t>
            </a:r>
            <a:r>
              <a:rPr lang="en-US" sz="1600" dirty="0"/>
              <a:t> Jeremie S. Kim, Saugata Ghose, Can Alkan, and Onur Mutlu. </a:t>
            </a:r>
            <a:endParaRPr lang="en-US" sz="1600" i="1" dirty="0"/>
          </a:p>
          <a:p>
            <a:pPr marL="179387" indent="0">
              <a:lnSpc>
                <a:spcPct val="114000"/>
              </a:lnSpc>
              <a:spcAft>
                <a:spcPts val="0"/>
              </a:spcAft>
              <a:buNone/>
            </a:pPr>
            <a:r>
              <a:rPr lang="en-US" sz="1600" i="1" dirty="0">
                <a:solidFill>
                  <a:srgbClr val="0070C0"/>
                </a:solidFill>
              </a:rPr>
              <a:t>Apollo: A Sequencing-Technology-Independent, Scalable, and Accurate Assembly Polishing Algorithm (Bioinformatics</a:t>
            </a:r>
            <a:r>
              <a:rPr lang="en-US" sz="1600" dirty="0">
                <a:solidFill>
                  <a:srgbClr val="0070C0"/>
                </a:solidFill>
              </a:rPr>
              <a:t>, </a:t>
            </a:r>
            <a:r>
              <a:rPr lang="en-US" sz="1600" dirty="0">
                <a:solidFill>
                  <a:srgbClr val="0070C0"/>
                </a:solidFill>
                <a:latin typeface="Calibri" panose="020F0502020204030204" pitchFamily="34" charset="0"/>
              </a:rPr>
              <a:t>2020</a:t>
            </a:r>
            <a:r>
              <a:rPr lang="en-US" sz="1600" i="1" dirty="0">
                <a:solidFill>
                  <a:srgbClr val="0070C0"/>
                </a:solidFill>
              </a:rPr>
              <a:t>)</a:t>
            </a:r>
            <a:endParaRPr lang="en-US" sz="1600" dirty="0">
              <a:solidFill>
                <a:srgbClr val="0070C0"/>
              </a:solidFill>
            </a:endParaRPr>
          </a:p>
          <a:p>
            <a:pPr marL="447675" indent="0">
              <a:lnSpc>
                <a:spcPct val="114000"/>
              </a:lnSpc>
              <a:spcBef>
                <a:spcPts val="0"/>
              </a:spcBef>
              <a:spcAft>
                <a:spcPts val="0"/>
              </a:spcAft>
              <a:buNone/>
            </a:pPr>
            <a:r>
              <a:rPr lang="en-US" sz="1600" dirty="0"/>
              <a:t>Can </a:t>
            </a:r>
            <a:r>
              <a:rPr lang="en-US" sz="1600" dirty="0" err="1"/>
              <a:t>Firtina</a:t>
            </a:r>
            <a:r>
              <a:rPr lang="en-US" sz="1600" dirty="0"/>
              <a:t>, Jeremie S. Kim, Mohammed </a:t>
            </a:r>
            <a:r>
              <a:rPr lang="en-US" sz="1600" dirty="0" err="1"/>
              <a:t>Alser</a:t>
            </a:r>
            <a:r>
              <a:rPr lang="en-US" sz="1600" dirty="0"/>
              <a:t>, </a:t>
            </a:r>
            <a:r>
              <a:rPr lang="en-US" sz="1600" u="sng" dirty="0"/>
              <a:t>Damla Senol Cali,</a:t>
            </a:r>
            <a:r>
              <a:rPr lang="en-US" sz="1600" dirty="0"/>
              <a:t> A. </a:t>
            </a:r>
            <a:r>
              <a:rPr lang="en-US" sz="1600" dirty="0" err="1"/>
              <a:t>Ercument</a:t>
            </a:r>
            <a:r>
              <a:rPr lang="en-US" sz="1600" dirty="0"/>
              <a:t> </a:t>
            </a:r>
            <a:r>
              <a:rPr lang="en-US" sz="1600" dirty="0" err="1"/>
              <a:t>Cicek</a:t>
            </a:r>
            <a:r>
              <a:rPr lang="en-US" sz="1600" dirty="0"/>
              <a:t>, Can Alkan, and Onur Mutlu. </a:t>
            </a:r>
            <a:endParaRPr lang="en-US" sz="1600" i="1" dirty="0"/>
          </a:p>
          <a:p>
            <a:pPr marL="179387" indent="0">
              <a:lnSpc>
                <a:spcPct val="114000"/>
              </a:lnSpc>
              <a:spcAft>
                <a:spcPts val="0"/>
              </a:spcAft>
              <a:buNone/>
            </a:pPr>
            <a:r>
              <a:rPr lang="en-US" sz="1600" i="1" dirty="0">
                <a:solidFill>
                  <a:srgbClr val="0070C0"/>
                </a:solidFill>
              </a:rPr>
              <a:t>Demystifying Workload–DRAM Interactions: An Experimental Study (ACM SIGMETRICS</a:t>
            </a:r>
            <a:r>
              <a:rPr lang="en-US" sz="1600" dirty="0">
                <a:solidFill>
                  <a:srgbClr val="0070C0"/>
                </a:solidFill>
              </a:rPr>
              <a:t>, </a:t>
            </a:r>
            <a:r>
              <a:rPr lang="en-US" sz="1600" dirty="0">
                <a:solidFill>
                  <a:srgbClr val="0070C0"/>
                </a:solidFill>
                <a:latin typeface="Calibri" panose="020F0502020204030204" pitchFamily="34" charset="0"/>
              </a:rPr>
              <a:t>2019</a:t>
            </a:r>
            <a:r>
              <a:rPr lang="en-US" sz="1600" i="1" dirty="0">
                <a:solidFill>
                  <a:srgbClr val="0070C0"/>
                </a:solidFill>
              </a:rPr>
              <a:t>)</a:t>
            </a:r>
            <a:endParaRPr lang="en-US" sz="1600" dirty="0">
              <a:solidFill>
                <a:srgbClr val="0070C0"/>
              </a:solidFill>
            </a:endParaRPr>
          </a:p>
          <a:p>
            <a:pPr marL="447675" indent="0">
              <a:lnSpc>
                <a:spcPct val="114000"/>
              </a:lnSpc>
              <a:spcBef>
                <a:spcPts val="0"/>
              </a:spcBef>
              <a:spcAft>
                <a:spcPts val="0"/>
              </a:spcAft>
              <a:buNone/>
            </a:pPr>
            <a:r>
              <a:rPr lang="en-US" sz="1600" dirty="0"/>
              <a:t>Saugata Ghose, </a:t>
            </a:r>
            <a:r>
              <a:rPr lang="en-US" sz="1600" dirty="0" err="1"/>
              <a:t>Tianshi</a:t>
            </a:r>
            <a:r>
              <a:rPr lang="en-US" sz="1600" dirty="0"/>
              <a:t> Li, </a:t>
            </a:r>
            <a:r>
              <a:rPr lang="en-US" sz="1600" dirty="0" err="1"/>
              <a:t>Nastaran</a:t>
            </a:r>
            <a:r>
              <a:rPr lang="en-US" sz="1600" dirty="0"/>
              <a:t> </a:t>
            </a:r>
            <a:r>
              <a:rPr lang="en-US" sz="1600" dirty="0" err="1"/>
              <a:t>Hajinazar</a:t>
            </a:r>
            <a:r>
              <a:rPr lang="en-US" sz="1600" dirty="0"/>
              <a:t>, </a:t>
            </a:r>
            <a:r>
              <a:rPr lang="en-US" sz="1600" u="sng" dirty="0"/>
              <a:t>Damla Senol Cali</a:t>
            </a:r>
            <a:r>
              <a:rPr lang="en-US" sz="1600" dirty="0"/>
              <a:t>, and Onur Mutlu. </a:t>
            </a:r>
            <a:endParaRPr lang="en-US" sz="1600" i="1" dirty="0"/>
          </a:p>
          <a:p>
            <a:pPr marL="179388" indent="0">
              <a:lnSpc>
                <a:spcPct val="114000"/>
              </a:lnSpc>
              <a:spcAft>
                <a:spcPts val="0"/>
              </a:spcAft>
              <a:buNone/>
            </a:pPr>
            <a:r>
              <a:rPr lang="en-US" sz="1600" i="1" dirty="0">
                <a:solidFill>
                  <a:srgbClr val="0070C0"/>
                </a:solidFill>
              </a:rPr>
              <a:t>GRIM-Filter: Fast Seed Location Filtering in DNA Read Mapping Using Processing-in-Memory Technologies (BMC Genomics</a:t>
            </a:r>
            <a:r>
              <a:rPr lang="en-US" sz="1600" dirty="0">
                <a:solidFill>
                  <a:srgbClr val="0070C0"/>
                </a:solidFill>
              </a:rPr>
              <a:t>, </a:t>
            </a:r>
            <a:r>
              <a:rPr lang="en-US" sz="1600" dirty="0">
                <a:solidFill>
                  <a:srgbClr val="0070C0"/>
                </a:solidFill>
                <a:latin typeface="Calibri" panose="020F0502020204030204" pitchFamily="34" charset="0"/>
              </a:rPr>
              <a:t>2018</a:t>
            </a:r>
            <a:r>
              <a:rPr lang="en-US" sz="1600" i="1" dirty="0">
                <a:solidFill>
                  <a:srgbClr val="0070C0"/>
                </a:solidFill>
              </a:rPr>
              <a:t>)</a:t>
            </a:r>
            <a:endParaRPr lang="en-US" sz="1600" dirty="0">
              <a:solidFill>
                <a:srgbClr val="0070C0"/>
              </a:solidFill>
            </a:endParaRPr>
          </a:p>
          <a:p>
            <a:pPr marL="447675" indent="0">
              <a:lnSpc>
                <a:spcPct val="114000"/>
              </a:lnSpc>
              <a:spcBef>
                <a:spcPts val="0"/>
              </a:spcBef>
              <a:spcAft>
                <a:spcPts val="0"/>
              </a:spcAft>
              <a:buNone/>
            </a:pPr>
            <a:r>
              <a:rPr lang="en-US" sz="1600" dirty="0"/>
              <a:t>Jeremie S. Kim, </a:t>
            </a:r>
            <a:r>
              <a:rPr lang="en-US" sz="1600" u="sng" dirty="0"/>
              <a:t>Damla Senol Cali</a:t>
            </a:r>
            <a:r>
              <a:rPr lang="en-US" sz="1600" dirty="0"/>
              <a:t>, </a:t>
            </a:r>
            <a:r>
              <a:rPr lang="en-US" sz="1600" dirty="0" err="1"/>
              <a:t>Hongyi</a:t>
            </a:r>
            <a:r>
              <a:rPr lang="en-US" sz="1600" dirty="0"/>
              <a:t> Xin, </a:t>
            </a:r>
            <a:r>
              <a:rPr lang="en-US" sz="1600" dirty="0" err="1"/>
              <a:t>Donghyuk</a:t>
            </a:r>
            <a:r>
              <a:rPr lang="en-US" sz="1600" dirty="0"/>
              <a:t> Lee, Saugata Ghose, Mohammed </a:t>
            </a:r>
            <a:r>
              <a:rPr lang="en-US" sz="1600" dirty="0" err="1"/>
              <a:t>Alser</a:t>
            </a:r>
            <a:r>
              <a:rPr lang="en-US" sz="1600" dirty="0"/>
              <a:t>, Hasan Hassan, </a:t>
            </a:r>
            <a:r>
              <a:rPr lang="en-US" sz="1600" dirty="0" err="1"/>
              <a:t>Oguz</a:t>
            </a:r>
            <a:r>
              <a:rPr lang="en-US" sz="1600" dirty="0"/>
              <a:t> </a:t>
            </a:r>
            <a:r>
              <a:rPr lang="en-US" sz="1600" dirty="0" err="1"/>
              <a:t>Ergin</a:t>
            </a:r>
            <a:r>
              <a:rPr lang="en-US" sz="1600" dirty="0"/>
              <a:t>, Can Alkan, and Onur Mutlu. </a:t>
            </a:r>
          </a:p>
        </p:txBody>
      </p:sp>
      <p:sp>
        <p:nvSpPr>
          <p:cNvPr id="4" name="Slide Number Placeholder 3">
            <a:extLst>
              <a:ext uri="{FF2B5EF4-FFF2-40B4-BE49-F238E27FC236}">
                <a16:creationId xmlns:a16="http://schemas.microsoft.com/office/drawing/2014/main" id="{741DDA09-5E03-8E4E-AC0A-8CECC6510A74}"/>
              </a:ext>
            </a:extLst>
          </p:cNvPr>
          <p:cNvSpPr>
            <a:spLocks noGrp="1"/>
          </p:cNvSpPr>
          <p:nvPr>
            <p:ph type="sldNum" sz="quarter" idx="10"/>
          </p:nvPr>
        </p:nvSpPr>
        <p:spPr/>
        <p:txBody>
          <a:bodyPr/>
          <a:lstStyle/>
          <a:p>
            <a:fld id="{BE67019E-6B59-9444-A8F8-0CFAB6B6981D}" type="slidenum">
              <a:rPr lang="en-US" smtClean="0"/>
              <a:pPr/>
              <a:t>76</a:t>
            </a:fld>
            <a:endParaRPr lang="en-US" dirty="0"/>
          </a:p>
        </p:txBody>
      </p:sp>
    </p:spTree>
    <p:extLst>
      <p:ext uri="{BB962C8B-B14F-4D97-AF65-F5344CB8AC3E}">
        <p14:creationId xmlns:p14="http://schemas.microsoft.com/office/powerpoint/2010/main" val="3376486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2">
            <a:extLst>
              <a:ext uri="{FF2B5EF4-FFF2-40B4-BE49-F238E27FC236}">
                <a16:creationId xmlns:a16="http://schemas.microsoft.com/office/drawing/2014/main" id="{796CC445-E4A1-C147-83BA-30245FA13992}"/>
              </a:ext>
            </a:extLst>
          </p:cNvPr>
          <p:cNvSpPr>
            <a:spLocks noGrp="1"/>
          </p:cNvSpPr>
          <p:nvPr>
            <p:ph type="subTitle" idx="1"/>
          </p:nvPr>
        </p:nvSpPr>
        <p:spPr>
          <a:xfrm>
            <a:off x="283845" y="3861942"/>
            <a:ext cx="8576310" cy="3424714"/>
          </a:xfrm>
        </p:spPr>
        <p:txBody>
          <a:bodyPr>
            <a:normAutofit/>
          </a:bodyPr>
          <a:lstStyle/>
          <a:p>
            <a:pPr algn="ctr">
              <a:lnSpc>
                <a:spcPct val="105000"/>
              </a:lnSpc>
              <a:spcBef>
                <a:spcPts val="0"/>
              </a:spcBef>
              <a:spcAft>
                <a:spcPts val="0"/>
              </a:spcAft>
            </a:pPr>
            <a:r>
              <a:rPr lang="en-US" sz="3000" b="1" dirty="0">
                <a:solidFill>
                  <a:schemeClr val="tx1"/>
                </a:solidFill>
              </a:rPr>
              <a:t>Damla Senol Cali</a:t>
            </a:r>
            <a:endParaRPr lang="en-US" sz="3000" b="1" baseline="30000" dirty="0">
              <a:solidFill>
                <a:schemeClr val="tx1"/>
              </a:solidFill>
            </a:endParaRPr>
          </a:p>
          <a:p>
            <a:pPr algn="ctr">
              <a:lnSpc>
                <a:spcPct val="105000"/>
              </a:lnSpc>
              <a:spcBef>
                <a:spcPts val="0"/>
              </a:spcBef>
              <a:spcAft>
                <a:spcPts val="0"/>
              </a:spcAft>
            </a:pPr>
            <a:r>
              <a:rPr lang="en-US" sz="2300" dirty="0">
                <a:solidFill>
                  <a:schemeClr val="tx1"/>
                </a:solidFill>
              </a:rPr>
              <a:t>Carnegie Mellon University</a:t>
            </a:r>
          </a:p>
          <a:p>
            <a:pPr algn="ctr">
              <a:lnSpc>
                <a:spcPct val="105000"/>
              </a:lnSpc>
              <a:spcBef>
                <a:spcPts val="0"/>
              </a:spcBef>
              <a:spcAft>
                <a:spcPts val="0"/>
              </a:spcAft>
            </a:pPr>
            <a:r>
              <a:rPr lang="en-US" sz="2300" dirty="0"/>
              <a:t>(</a:t>
            </a:r>
            <a:r>
              <a:rPr lang="en-US" sz="2300" dirty="0">
                <a:solidFill>
                  <a:srgbClr val="0070C0"/>
                </a:solidFill>
                <a:hlinkClick r:id="rId3">
                  <a:extLst>
                    <a:ext uri="{A12FA001-AC4F-418D-AE19-62706E023703}">
                      <ahyp:hlinkClr xmlns:ahyp="http://schemas.microsoft.com/office/drawing/2018/hyperlinkcolor" val="tx"/>
                    </a:ext>
                  </a:extLst>
                </a:hlinkClick>
              </a:rPr>
              <a:t>dsenol@andrew.cmu.edu</a:t>
            </a:r>
            <a:r>
              <a:rPr lang="en-US" sz="2300" dirty="0"/>
              <a:t>)</a:t>
            </a:r>
          </a:p>
          <a:p>
            <a:pPr algn="ctr">
              <a:lnSpc>
                <a:spcPct val="105000"/>
              </a:lnSpc>
              <a:spcBef>
                <a:spcPts val="0"/>
              </a:spcBef>
              <a:spcAft>
                <a:spcPts val="0"/>
              </a:spcAft>
            </a:pPr>
            <a:endParaRPr lang="en-US" sz="2300" dirty="0"/>
          </a:p>
          <a:p>
            <a:pPr algn="ctr">
              <a:lnSpc>
                <a:spcPct val="105000"/>
              </a:lnSpc>
              <a:spcAft>
                <a:spcPts val="0"/>
              </a:spcAft>
            </a:pPr>
            <a:r>
              <a:rPr lang="en-US" sz="2800" dirty="0">
                <a:solidFill>
                  <a:schemeClr val="tx1"/>
                </a:solidFill>
                <a:latin typeface="Calibri" panose="020F0502020204030204" pitchFamily="34" charset="0"/>
              </a:rPr>
              <a:t>June 24, 2021</a:t>
            </a:r>
            <a:endParaRPr lang="en-US" sz="2800" dirty="0">
              <a:solidFill>
                <a:schemeClr val="tx1"/>
              </a:solidFill>
            </a:endParaRPr>
          </a:p>
          <a:p>
            <a:pPr algn="ctr">
              <a:lnSpc>
                <a:spcPct val="105000"/>
              </a:lnSpc>
              <a:spcBef>
                <a:spcPts val="0"/>
              </a:spcBef>
              <a:spcAft>
                <a:spcPts val="0"/>
              </a:spcAft>
            </a:pPr>
            <a:r>
              <a:rPr lang="en-US" sz="2800" i="1" dirty="0">
                <a:solidFill>
                  <a:schemeClr val="tx1"/>
                </a:solidFill>
              </a:rPr>
              <a:t>Job Talk</a:t>
            </a:r>
          </a:p>
          <a:p>
            <a:pPr algn="ctr">
              <a:lnSpc>
                <a:spcPct val="100000"/>
              </a:lnSpc>
              <a:spcBef>
                <a:spcPts val="0"/>
              </a:spcBef>
              <a:spcAft>
                <a:spcPts val="0"/>
              </a:spcAft>
            </a:pPr>
            <a:endParaRPr lang="en-US"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r">
              <a:lnSpc>
                <a:spcPct val="100000"/>
              </a:lnSpc>
              <a:spcBef>
                <a:spcPts val="0"/>
              </a:spcBef>
              <a:spcAft>
                <a:spcPts val="0"/>
              </a:spcAft>
            </a:pPr>
            <a:endParaRPr lang="en-US" dirty="0"/>
          </a:p>
          <a:p>
            <a:pPr algn="r">
              <a:lnSpc>
                <a:spcPct val="100000"/>
              </a:lnSpc>
              <a:spcBef>
                <a:spcPts val="0"/>
              </a:spcBef>
              <a:spcAft>
                <a:spcPts val="0"/>
              </a:spcAft>
            </a:pPr>
            <a:endParaRPr lang="en-US" dirty="0"/>
          </a:p>
        </p:txBody>
      </p:sp>
      <p:sp>
        <p:nvSpPr>
          <p:cNvPr id="49" name="Title 1">
            <a:extLst>
              <a:ext uri="{FF2B5EF4-FFF2-40B4-BE49-F238E27FC236}">
                <a16:creationId xmlns:a16="http://schemas.microsoft.com/office/drawing/2014/main" id="{D7BD3DAB-B726-A54A-870D-2B897B36D72A}"/>
              </a:ext>
            </a:extLst>
          </p:cNvPr>
          <p:cNvSpPr>
            <a:spLocks noGrp="1"/>
          </p:cNvSpPr>
          <p:nvPr>
            <p:ph type="ctrTitle"/>
          </p:nvPr>
        </p:nvSpPr>
        <p:spPr>
          <a:xfrm>
            <a:off x="0" y="-1"/>
            <a:ext cx="9144000" cy="3595607"/>
          </a:xfrm>
          <a:solidFill>
            <a:schemeClr val="accent2">
              <a:lumMod val="20000"/>
              <a:lumOff val="80000"/>
            </a:schemeClr>
          </a:solidFill>
        </p:spPr>
        <p:txBody>
          <a:bodyPr anchor="ctr" anchorCtr="0">
            <a:normAutofit/>
          </a:bodyPr>
          <a:lstStyle/>
          <a:p>
            <a:pPr algn="ctr">
              <a:lnSpc>
                <a:spcPct val="105000"/>
              </a:lnSpc>
            </a:pPr>
            <a:br>
              <a:rPr lang="en-US" sz="3600" b="1" dirty="0">
                <a:solidFill>
                  <a:srgbClr val="0070C0"/>
                </a:solidFill>
              </a:rPr>
            </a:br>
            <a:r>
              <a:rPr lang="en-US" sz="3600" b="1" dirty="0">
                <a:solidFill>
                  <a:srgbClr val="0070C0"/>
                </a:solidFill>
              </a:rPr>
              <a:t>Accelerating Genome Sequence Analysis via Efficient Hardware/Algorithm Co-Design</a:t>
            </a:r>
            <a:endParaRPr lang="en-US" sz="3500" dirty="0">
              <a:solidFill>
                <a:schemeClr val="accent1"/>
              </a:solidFill>
            </a:endParaRPr>
          </a:p>
        </p:txBody>
      </p:sp>
      <p:pic>
        <p:nvPicPr>
          <p:cNvPr id="44" name="Picture 43">
            <a:extLst>
              <a:ext uri="{FF2B5EF4-FFF2-40B4-BE49-F238E27FC236}">
                <a16:creationId xmlns:a16="http://schemas.microsoft.com/office/drawing/2014/main" id="{AFD88F3A-22B5-0541-830C-CE8C70F1D75D}"/>
              </a:ext>
            </a:extLst>
          </p:cNvPr>
          <p:cNvPicPr>
            <a:picLocks noChangeAspect="1"/>
          </p:cNvPicPr>
          <p:nvPr/>
        </p:nvPicPr>
        <p:blipFill>
          <a:blip r:embed="rId4"/>
          <a:stretch>
            <a:fillRect/>
          </a:stretch>
        </p:blipFill>
        <p:spPr>
          <a:xfrm>
            <a:off x="123987" y="128507"/>
            <a:ext cx="3043251" cy="565257"/>
          </a:xfrm>
          <a:prstGeom prst="rect">
            <a:avLst/>
          </a:prstGeom>
        </p:spPr>
      </p:pic>
      <p:pic>
        <p:nvPicPr>
          <p:cNvPr id="43" name="Picture 42">
            <a:extLst>
              <a:ext uri="{FF2B5EF4-FFF2-40B4-BE49-F238E27FC236}">
                <a16:creationId xmlns:a16="http://schemas.microsoft.com/office/drawing/2014/main" id="{89A24756-5F9E-F149-8DD6-2A66D2C5C0D4}"/>
              </a:ext>
            </a:extLst>
          </p:cNvPr>
          <p:cNvPicPr>
            <a:picLocks noChangeAspect="1"/>
          </p:cNvPicPr>
          <p:nvPr/>
        </p:nvPicPr>
        <p:blipFill>
          <a:blip r:embed="rId5"/>
          <a:stretch>
            <a:fillRect/>
          </a:stretch>
        </p:blipFill>
        <p:spPr>
          <a:xfrm>
            <a:off x="7363508" y="166424"/>
            <a:ext cx="1656505" cy="489422"/>
          </a:xfrm>
          <a:prstGeom prst="rect">
            <a:avLst/>
          </a:prstGeom>
        </p:spPr>
      </p:pic>
    </p:spTree>
    <p:extLst>
      <p:ext uri="{BB962C8B-B14F-4D97-AF65-F5344CB8AC3E}">
        <p14:creationId xmlns:p14="http://schemas.microsoft.com/office/powerpoint/2010/main" val="235840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955F-E593-C94F-8AC7-1810F08980FA}"/>
              </a:ext>
            </a:extLst>
          </p:cNvPr>
          <p:cNvSpPr>
            <a:spLocks noGrp="1"/>
          </p:cNvSpPr>
          <p:nvPr>
            <p:ph type="title"/>
          </p:nvPr>
        </p:nvSpPr>
        <p:spPr>
          <a:xfrm>
            <a:off x="366963" y="257434"/>
            <a:ext cx="8410073" cy="753467"/>
          </a:xfrm>
        </p:spPr>
        <p:txBody>
          <a:bodyPr>
            <a:noAutofit/>
          </a:bodyPr>
          <a:lstStyle/>
          <a:p>
            <a:r>
              <a:rPr lang="en-US" sz="3930" dirty="0"/>
              <a:t>Future of Genome Sequencing &amp; Analysis</a:t>
            </a:r>
          </a:p>
        </p:txBody>
      </p:sp>
      <p:sp>
        <p:nvSpPr>
          <p:cNvPr id="4" name="Slide Number Placeholder 3">
            <a:extLst>
              <a:ext uri="{FF2B5EF4-FFF2-40B4-BE49-F238E27FC236}">
                <a16:creationId xmlns:a16="http://schemas.microsoft.com/office/drawing/2014/main" id="{945DD420-3CB6-7A41-8020-2C87CA87ABA7}"/>
              </a:ext>
            </a:extLst>
          </p:cNvPr>
          <p:cNvSpPr>
            <a:spLocks noGrp="1"/>
          </p:cNvSpPr>
          <p:nvPr>
            <p:ph type="sldNum" sz="quarter" idx="10"/>
          </p:nvPr>
        </p:nvSpPr>
        <p:spPr/>
        <p:txBody>
          <a:bodyPr/>
          <a:lstStyle/>
          <a:p>
            <a:fld id="{BE67019E-6B59-9444-A8F8-0CFAB6B6981D}" type="slidenum">
              <a:rPr lang="en-US" smtClean="0"/>
              <a:pPr/>
              <a:t>8</a:t>
            </a:fld>
            <a:endParaRPr lang="en-US" dirty="0"/>
          </a:p>
        </p:txBody>
      </p:sp>
      <p:pic>
        <p:nvPicPr>
          <p:cNvPr id="5122" name="Picture 2">
            <a:extLst>
              <a:ext uri="{FF2B5EF4-FFF2-40B4-BE49-F238E27FC236}">
                <a16:creationId xmlns:a16="http://schemas.microsoft.com/office/drawing/2014/main" id="{5C405E63-629C-CD4C-A407-9B4A7134B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3" y="3346327"/>
            <a:ext cx="4934857" cy="2811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FD409C-4506-9941-8552-EF2195C4FB00}"/>
              </a:ext>
            </a:extLst>
          </p:cNvPr>
          <p:cNvSpPr txBox="1"/>
          <p:nvPr/>
        </p:nvSpPr>
        <p:spPr>
          <a:xfrm>
            <a:off x="6586739" y="5573077"/>
            <a:ext cx="2423885" cy="369332"/>
          </a:xfrm>
          <a:prstGeom prst="rect">
            <a:avLst/>
          </a:prstGeom>
          <a:noFill/>
        </p:spPr>
        <p:txBody>
          <a:bodyPr wrap="square" rtlCol="0">
            <a:spAutoFit/>
          </a:bodyPr>
          <a:lstStyle/>
          <a:p>
            <a:r>
              <a:rPr lang="en-US" dirty="0" err="1"/>
              <a:t>SmidgION</a:t>
            </a:r>
            <a:r>
              <a:rPr lang="en-US" dirty="0"/>
              <a:t> from ONT</a:t>
            </a:r>
          </a:p>
        </p:txBody>
      </p:sp>
      <p:pic>
        <p:nvPicPr>
          <p:cNvPr id="5124" name="Picture 4" descr="First Nanopore Sequencing of Human Genome">
            <a:extLst>
              <a:ext uri="{FF2B5EF4-FFF2-40B4-BE49-F238E27FC236}">
                <a16:creationId xmlns:a16="http://schemas.microsoft.com/office/drawing/2014/main" id="{CD6415EF-163D-B542-B3D4-F9AA1F93D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42" y="1151879"/>
            <a:ext cx="4378883" cy="2941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84B99A9-CA22-114E-A3BA-CE16FDD156D7}"/>
              </a:ext>
            </a:extLst>
          </p:cNvPr>
          <p:cNvSpPr/>
          <p:nvPr/>
        </p:nvSpPr>
        <p:spPr>
          <a:xfrm>
            <a:off x="399142" y="1151879"/>
            <a:ext cx="4378883" cy="29411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CDDC3997-C7CB-584B-BDBF-AE5464A11F6D}"/>
              </a:ext>
            </a:extLst>
          </p:cNvPr>
          <p:cNvSpPr/>
          <p:nvPr/>
        </p:nvSpPr>
        <p:spPr>
          <a:xfrm rot="2626864">
            <a:off x="4168426" y="3415740"/>
            <a:ext cx="1219200" cy="725715"/>
          </a:xfrm>
          <a:prstGeom prst="rightArrow">
            <a:avLst/>
          </a:prstGeom>
          <a:solidFill>
            <a:schemeClr val="accent2">
              <a:lumMod val="60000"/>
              <a:lumOff val="4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4684CC-0CFA-074F-9F5D-8C754E1811D1}"/>
              </a:ext>
            </a:extLst>
          </p:cNvPr>
          <p:cNvSpPr txBox="1"/>
          <p:nvPr/>
        </p:nvSpPr>
        <p:spPr>
          <a:xfrm>
            <a:off x="366963" y="3908363"/>
            <a:ext cx="2423885" cy="369332"/>
          </a:xfrm>
          <a:prstGeom prst="rect">
            <a:avLst/>
          </a:prstGeom>
          <a:solidFill>
            <a:schemeClr val="bg1"/>
          </a:solidFill>
        </p:spPr>
        <p:txBody>
          <a:bodyPr wrap="square" rtlCol="0">
            <a:spAutoFit/>
          </a:bodyPr>
          <a:lstStyle/>
          <a:p>
            <a:r>
              <a:rPr lang="en-US" dirty="0"/>
              <a:t>MinION from ONT</a:t>
            </a:r>
          </a:p>
        </p:txBody>
      </p:sp>
    </p:spTree>
    <p:extLst>
      <p:ext uri="{BB962C8B-B14F-4D97-AF65-F5344CB8AC3E}">
        <p14:creationId xmlns:p14="http://schemas.microsoft.com/office/powerpoint/2010/main" val="59280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D00-56D8-D04C-9A4A-CB34F95ADD64}"/>
              </a:ext>
            </a:extLst>
          </p:cNvPr>
          <p:cNvSpPr>
            <a:spLocks noGrp="1"/>
          </p:cNvSpPr>
          <p:nvPr>
            <p:ph type="title"/>
          </p:nvPr>
        </p:nvSpPr>
        <p:spPr/>
        <p:txBody>
          <a:bodyPr>
            <a:normAutofit fontScale="90000"/>
          </a:bodyPr>
          <a:lstStyle/>
          <a:p>
            <a:r>
              <a:rPr lang="en-US" dirty="0"/>
              <a:t>Problem Statement</a:t>
            </a:r>
          </a:p>
        </p:txBody>
      </p:sp>
      <p:sp>
        <p:nvSpPr>
          <p:cNvPr id="3" name="Content Placeholder 2">
            <a:extLst>
              <a:ext uri="{FF2B5EF4-FFF2-40B4-BE49-F238E27FC236}">
                <a16:creationId xmlns:a16="http://schemas.microsoft.com/office/drawing/2014/main" id="{F69C0DC3-C1EF-874A-818E-A979FC3E234A}"/>
              </a:ext>
            </a:extLst>
          </p:cNvPr>
          <p:cNvSpPr>
            <a:spLocks noGrp="1"/>
          </p:cNvSpPr>
          <p:nvPr>
            <p:ph idx="1"/>
          </p:nvPr>
        </p:nvSpPr>
        <p:spPr>
          <a:xfrm>
            <a:off x="366963" y="1246909"/>
            <a:ext cx="8410073" cy="5001491"/>
          </a:xfrm>
        </p:spPr>
        <p:txBody>
          <a:bodyPr anchor="ctr" anchorCtr="0">
            <a:normAutofit/>
          </a:bodyPr>
          <a:lstStyle/>
          <a:p>
            <a:pPr marL="179388" indent="0" algn="ctr">
              <a:lnSpc>
                <a:spcPct val="120000"/>
              </a:lnSpc>
              <a:spcBef>
                <a:spcPts val="0"/>
              </a:spcBef>
              <a:spcAft>
                <a:spcPts val="0"/>
              </a:spcAft>
              <a:buNone/>
            </a:pPr>
            <a:r>
              <a:rPr lang="en-US" sz="3400" b="1" dirty="0">
                <a:solidFill>
                  <a:srgbClr val="00B050"/>
                </a:solidFill>
              </a:rPr>
              <a:t>Rapid genome sequence analysis </a:t>
            </a:r>
            <a:r>
              <a:rPr lang="en-US" sz="3400" dirty="0"/>
              <a:t>is currently bottlenecked by </a:t>
            </a:r>
            <a:r>
              <a:rPr lang="en-US" sz="3400" b="1" dirty="0">
                <a:solidFill>
                  <a:srgbClr val="C00000"/>
                </a:solidFill>
              </a:rPr>
              <a:t>the computational power and memory bandwidth limitations of </a:t>
            </a:r>
          </a:p>
          <a:p>
            <a:pPr marL="179388" indent="0" algn="ctr">
              <a:lnSpc>
                <a:spcPct val="120000"/>
              </a:lnSpc>
              <a:spcBef>
                <a:spcPts val="0"/>
              </a:spcBef>
              <a:spcAft>
                <a:spcPts val="0"/>
              </a:spcAft>
              <a:buNone/>
            </a:pPr>
            <a:r>
              <a:rPr lang="en-US" sz="3400" b="1" dirty="0">
                <a:solidFill>
                  <a:srgbClr val="C00000"/>
                </a:solidFill>
              </a:rPr>
              <a:t>existing systems</a:t>
            </a:r>
            <a:r>
              <a:rPr lang="en-US" sz="3400" dirty="0"/>
              <a:t>, as many of the steps </a:t>
            </a:r>
          </a:p>
          <a:p>
            <a:pPr marL="179388" indent="0" algn="ctr">
              <a:lnSpc>
                <a:spcPct val="120000"/>
              </a:lnSpc>
              <a:spcBef>
                <a:spcPts val="0"/>
              </a:spcBef>
              <a:spcAft>
                <a:spcPts val="0"/>
              </a:spcAft>
              <a:buNone/>
            </a:pPr>
            <a:r>
              <a:rPr lang="en-US" sz="3400" dirty="0"/>
              <a:t>in genome sequence analysis must process </a:t>
            </a:r>
          </a:p>
          <a:p>
            <a:pPr marL="179388" indent="0" algn="ctr">
              <a:lnSpc>
                <a:spcPct val="120000"/>
              </a:lnSpc>
              <a:spcBef>
                <a:spcPts val="0"/>
              </a:spcBef>
              <a:spcAft>
                <a:spcPts val="0"/>
              </a:spcAft>
              <a:buNone/>
            </a:pPr>
            <a:r>
              <a:rPr lang="en-US" sz="3400" b="1" dirty="0">
                <a:solidFill>
                  <a:srgbClr val="7030A0"/>
                </a:solidFill>
              </a:rPr>
              <a:t>a large amount of data</a:t>
            </a:r>
            <a:endParaRPr lang="en-US" sz="3400" b="1" dirty="0">
              <a:solidFill>
                <a:schemeClr val="tx1"/>
              </a:solidFill>
            </a:endParaRPr>
          </a:p>
        </p:txBody>
      </p:sp>
      <p:sp>
        <p:nvSpPr>
          <p:cNvPr id="5" name="Slide Number Placeholder 4">
            <a:extLst>
              <a:ext uri="{FF2B5EF4-FFF2-40B4-BE49-F238E27FC236}">
                <a16:creationId xmlns:a16="http://schemas.microsoft.com/office/drawing/2014/main" id="{E1E75FAE-25E3-A044-8BE7-18826FB78CFC}"/>
              </a:ext>
            </a:extLst>
          </p:cNvPr>
          <p:cNvSpPr>
            <a:spLocks noGrp="1"/>
          </p:cNvSpPr>
          <p:nvPr>
            <p:ph type="sldNum" sz="quarter" idx="10"/>
          </p:nvPr>
        </p:nvSpPr>
        <p:spPr/>
        <p:txBody>
          <a:bodyPr/>
          <a:lstStyle/>
          <a:p>
            <a:fld id="{BE67019E-6B59-9444-A8F8-0CFAB6B6981D}" type="slidenum">
              <a:rPr lang="en-US" smtClean="0"/>
              <a:pPr/>
              <a:t>9</a:t>
            </a:fld>
            <a:endParaRPr lang="en-US" dirty="0"/>
          </a:p>
        </p:txBody>
      </p:sp>
    </p:spTree>
    <p:extLst>
      <p:ext uri="{BB962C8B-B14F-4D97-AF65-F5344CB8AC3E}">
        <p14:creationId xmlns:p14="http://schemas.microsoft.com/office/powerpoint/2010/main" val="2339246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4|8.7|7.6"/>
</p:tagLst>
</file>

<file path=ppt/tags/tag10.xml><?xml version="1.0" encoding="utf-8"?>
<p:tagLst xmlns:a="http://schemas.openxmlformats.org/drawingml/2006/main" xmlns:r="http://schemas.openxmlformats.org/officeDocument/2006/relationships" xmlns:p="http://schemas.openxmlformats.org/presentationml/2006/main">
  <p:tag name="TIMING" val="|1.9|8.3|7.8|8.9|13.3|3.7|6"/>
</p:tagLst>
</file>

<file path=ppt/tags/tag11.xml><?xml version="1.0" encoding="utf-8"?>
<p:tagLst xmlns:a="http://schemas.openxmlformats.org/drawingml/2006/main" xmlns:r="http://schemas.openxmlformats.org/officeDocument/2006/relationships" xmlns:p="http://schemas.openxmlformats.org/presentationml/2006/main">
  <p:tag name="TIMING" val="|6.8|8.4|11.3|1.1"/>
</p:tagLst>
</file>

<file path=ppt/tags/tag12.xml><?xml version="1.0" encoding="utf-8"?>
<p:tagLst xmlns:a="http://schemas.openxmlformats.org/drawingml/2006/main" xmlns:r="http://schemas.openxmlformats.org/officeDocument/2006/relationships" xmlns:p="http://schemas.openxmlformats.org/presentationml/2006/main">
  <p:tag name="TIMING" val="|1.9|8.3|10|7.4|7.3|8|3.5|12.1|4.7|3.7|3.3"/>
</p:tagLst>
</file>

<file path=ppt/tags/tag13.xml><?xml version="1.0" encoding="utf-8"?>
<p:tagLst xmlns:a="http://schemas.openxmlformats.org/drawingml/2006/main" xmlns:r="http://schemas.openxmlformats.org/officeDocument/2006/relationships" xmlns:p="http://schemas.openxmlformats.org/presentationml/2006/main">
  <p:tag name="TIMING" val="|1.9|8.3|10|7.4|7.3|8|3.5|12.1|4.7|3.7|3.3"/>
</p:tagLst>
</file>

<file path=ppt/tags/tag14.xml><?xml version="1.0" encoding="utf-8"?>
<p:tagLst xmlns:a="http://schemas.openxmlformats.org/drawingml/2006/main" xmlns:r="http://schemas.openxmlformats.org/officeDocument/2006/relationships" xmlns:p="http://schemas.openxmlformats.org/presentationml/2006/main">
  <p:tag name="TIMING" val="|2|7.5|6.6|9.2|7.1|5.3|7.5"/>
</p:tagLst>
</file>

<file path=ppt/tags/tag15.xml><?xml version="1.0" encoding="utf-8"?>
<p:tagLst xmlns:a="http://schemas.openxmlformats.org/drawingml/2006/main" xmlns:r="http://schemas.openxmlformats.org/officeDocument/2006/relationships" xmlns:p="http://schemas.openxmlformats.org/presentationml/2006/main">
  <p:tag name="TIMING" val="|4.4|2.6|3.7|5.6|10.3"/>
</p:tagLst>
</file>

<file path=ppt/tags/tag16.xml><?xml version="1.0" encoding="utf-8"?>
<p:tagLst xmlns:a="http://schemas.openxmlformats.org/drawingml/2006/main" xmlns:r="http://schemas.openxmlformats.org/officeDocument/2006/relationships" xmlns:p="http://schemas.openxmlformats.org/presentationml/2006/main">
  <p:tag name="TIMING" val="|10.8|14|15.7|13.7"/>
</p:tagLst>
</file>

<file path=ppt/tags/tag17.xml><?xml version="1.0" encoding="utf-8"?>
<p:tagLst xmlns:a="http://schemas.openxmlformats.org/drawingml/2006/main" xmlns:r="http://schemas.openxmlformats.org/officeDocument/2006/relationships" xmlns:p="http://schemas.openxmlformats.org/presentationml/2006/main">
  <p:tag name="TIMING" val="|1.9|9.8|27.1"/>
</p:tagLst>
</file>

<file path=ppt/tags/tag18.xml><?xml version="1.0" encoding="utf-8"?>
<p:tagLst xmlns:a="http://schemas.openxmlformats.org/drawingml/2006/main" xmlns:r="http://schemas.openxmlformats.org/officeDocument/2006/relationships" xmlns:p="http://schemas.openxmlformats.org/presentationml/2006/main">
  <p:tag name="TIMING" val="|3.7|5.2|3.8"/>
</p:tagLst>
</file>

<file path=ppt/tags/tag19.xml><?xml version="1.0" encoding="utf-8"?>
<p:tagLst xmlns:a="http://schemas.openxmlformats.org/drawingml/2006/main" xmlns:r="http://schemas.openxmlformats.org/officeDocument/2006/relationships" xmlns:p="http://schemas.openxmlformats.org/presentationml/2006/main">
  <p:tag name="TIMING" val="|3.7|5.2|3.8"/>
</p:tagLst>
</file>

<file path=ppt/tags/tag2.xml><?xml version="1.0" encoding="utf-8"?>
<p:tagLst xmlns:a="http://schemas.openxmlformats.org/drawingml/2006/main" xmlns:r="http://schemas.openxmlformats.org/officeDocument/2006/relationships" xmlns:p="http://schemas.openxmlformats.org/presentationml/2006/main">
  <p:tag name="TIMING" val="|1.9|2.9|11.3|11.7"/>
</p:tagLst>
</file>

<file path=ppt/tags/tag20.xml><?xml version="1.0" encoding="utf-8"?>
<p:tagLst xmlns:a="http://schemas.openxmlformats.org/drawingml/2006/main" xmlns:r="http://schemas.openxmlformats.org/officeDocument/2006/relationships" xmlns:p="http://schemas.openxmlformats.org/presentationml/2006/main">
  <p:tag name="TIMING" val="|5.1|0.7|0.9|2.1"/>
</p:tagLst>
</file>

<file path=ppt/tags/tag21.xml><?xml version="1.0" encoding="utf-8"?>
<p:tagLst xmlns:a="http://schemas.openxmlformats.org/drawingml/2006/main" xmlns:r="http://schemas.openxmlformats.org/officeDocument/2006/relationships" xmlns:p="http://schemas.openxmlformats.org/presentationml/2006/main">
  <p:tag name="TIMING" val="|1.6|9.1|1.9|2.8"/>
</p:tagLst>
</file>

<file path=ppt/tags/tag22.xml><?xml version="1.0" encoding="utf-8"?>
<p:tagLst xmlns:a="http://schemas.openxmlformats.org/drawingml/2006/main" xmlns:r="http://schemas.openxmlformats.org/officeDocument/2006/relationships" xmlns:p="http://schemas.openxmlformats.org/presentationml/2006/main">
  <p:tag name="TIMING" val="|2.6|4.3|2.8"/>
</p:tagLst>
</file>

<file path=ppt/tags/tag23.xml><?xml version="1.0" encoding="utf-8"?>
<p:tagLst xmlns:a="http://schemas.openxmlformats.org/drawingml/2006/main" xmlns:r="http://schemas.openxmlformats.org/officeDocument/2006/relationships" xmlns:p="http://schemas.openxmlformats.org/presentationml/2006/main">
  <p:tag name="TIMING" val="|2.1|2.5|0.5|0.7|3.2"/>
</p:tagLst>
</file>

<file path=ppt/tags/tag24.xml><?xml version="1.0" encoding="utf-8"?>
<p:tagLst xmlns:a="http://schemas.openxmlformats.org/drawingml/2006/main" xmlns:r="http://schemas.openxmlformats.org/officeDocument/2006/relationships" xmlns:p="http://schemas.openxmlformats.org/presentationml/2006/main">
  <p:tag name="TIMING" val="|5.1|0.7|0.9|2.1"/>
</p:tagLst>
</file>

<file path=ppt/tags/tag25.xml><?xml version="1.0" encoding="utf-8"?>
<p:tagLst xmlns:a="http://schemas.openxmlformats.org/drawingml/2006/main" xmlns:r="http://schemas.openxmlformats.org/officeDocument/2006/relationships" xmlns:p="http://schemas.openxmlformats.org/presentationml/2006/main">
  <p:tag name="TIMING" val="|2.2|28.3|15.4"/>
</p:tagLst>
</file>

<file path=ppt/tags/tag26.xml><?xml version="1.0" encoding="utf-8"?>
<p:tagLst xmlns:a="http://schemas.openxmlformats.org/drawingml/2006/main" xmlns:r="http://schemas.openxmlformats.org/officeDocument/2006/relationships" xmlns:p="http://schemas.openxmlformats.org/presentationml/2006/main">
  <p:tag name="TIMING" val="|5.1|0.7|0.9|2.1"/>
</p:tagLst>
</file>

<file path=ppt/tags/tag27.xml><?xml version="1.0" encoding="utf-8"?>
<p:tagLst xmlns:a="http://schemas.openxmlformats.org/drawingml/2006/main" xmlns:r="http://schemas.openxmlformats.org/officeDocument/2006/relationships" xmlns:p="http://schemas.openxmlformats.org/presentationml/2006/main">
  <p:tag name="TIMING" val="|0.7|4.2|17.7|10.5"/>
</p:tagLst>
</file>

<file path=ppt/tags/tag28.xml><?xml version="1.0" encoding="utf-8"?>
<p:tagLst xmlns:a="http://schemas.openxmlformats.org/drawingml/2006/main" xmlns:r="http://schemas.openxmlformats.org/officeDocument/2006/relationships" xmlns:p="http://schemas.openxmlformats.org/presentationml/2006/main">
  <p:tag name="TIMING" val="|1.8|6.6|7.4|5.8|7.7|2.8"/>
</p:tagLst>
</file>

<file path=ppt/tags/tag3.xml><?xml version="1.0" encoding="utf-8"?>
<p:tagLst xmlns:a="http://schemas.openxmlformats.org/drawingml/2006/main" xmlns:r="http://schemas.openxmlformats.org/officeDocument/2006/relationships" xmlns:p="http://schemas.openxmlformats.org/presentationml/2006/main">
  <p:tag name="TIMING" val="|2.3|9.4|2.4|15.2|9.8"/>
</p:tagLst>
</file>

<file path=ppt/tags/tag4.xml><?xml version="1.0" encoding="utf-8"?>
<p:tagLst xmlns:a="http://schemas.openxmlformats.org/drawingml/2006/main" xmlns:r="http://schemas.openxmlformats.org/officeDocument/2006/relationships" xmlns:p="http://schemas.openxmlformats.org/presentationml/2006/main">
  <p:tag name="TIMING" val="|5.6|9.1|7.5|1.1|1.2|3.2|7|5.9|2.6|6|14"/>
</p:tagLst>
</file>

<file path=ppt/tags/tag5.xml><?xml version="1.0" encoding="utf-8"?>
<p:tagLst xmlns:a="http://schemas.openxmlformats.org/drawingml/2006/main" xmlns:r="http://schemas.openxmlformats.org/officeDocument/2006/relationships" xmlns:p="http://schemas.openxmlformats.org/presentationml/2006/main">
  <p:tag name="TIMING" val="|4.5|9.9|11|4.3|20.1|3.7|2.1|8.2"/>
</p:tagLst>
</file>

<file path=ppt/tags/tag6.xml><?xml version="1.0" encoding="utf-8"?>
<p:tagLst xmlns:a="http://schemas.openxmlformats.org/drawingml/2006/main" xmlns:r="http://schemas.openxmlformats.org/officeDocument/2006/relationships" xmlns:p="http://schemas.openxmlformats.org/presentationml/2006/main">
  <p:tag name="TIMING" val="|16.5|0.4|4.5|24.9|20.9|18.1|8.8"/>
</p:tagLst>
</file>

<file path=ppt/tags/tag7.xml><?xml version="1.0" encoding="utf-8"?>
<p:tagLst xmlns:a="http://schemas.openxmlformats.org/drawingml/2006/main" xmlns:r="http://schemas.openxmlformats.org/officeDocument/2006/relationships" xmlns:p="http://schemas.openxmlformats.org/presentationml/2006/main">
  <p:tag name="TIMING" val="|4.5|13.5"/>
</p:tagLst>
</file>

<file path=ppt/tags/tag8.xml><?xml version="1.0" encoding="utf-8"?>
<p:tagLst xmlns:a="http://schemas.openxmlformats.org/drawingml/2006/main" xmlns:r="http://schemas.openxmlformats.org/officeDocument/2006/relationships" xmlns:p="http://schemas.openxmlformats.org/presentationml/2006/main">
  <p:tag name="TIMING" val="|16.5|0.4|4.5|24.9|20.9|18.1|8.8"/>
</p:tagLst>
</file>

<file path=ppt/tags/tag9.xml><?xml version="1.0" encoding="utf-8"?>
<p:tagLst xmlns:a="http://schemas.openxmlformats.org/drawingml/2006/main" xmlns:r="http://schemas.openxmlformats.org/officeDocument/2006/relationships" xmlns:p="http://schemas.openxmlformats.org/presentationml/2006/main">
  <p:tag name="TIMING" val="|16.5|0.4|4.5|24.9|20.9|18.1|8.8"/>
</p:tagLst>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A5489879-DDF1-3B47-B3F5-DB6F6D612493}" vid="{33DDE609-D0E8-C249-A9C7-B34B636B08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30757</TotalTime>
  <Words>10832</Words>
  <Application>Microsoft Macintosh PowerPoint</Application>
  <PresentationFormat>On-screen Show (4:3)</PresentationFormat>
  <Paragraphs>1458</Paragraphs>
  <Slides>77</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Corbel</vt:lpstr>
      <vt:lpstr>Courier New</vt:lpstr>
      <vt:lpstr>Linux Libertine O Semibold</vt:lpstr>
      <vt:lpstr>Wingdings</vt:lpstr>
      <vt:lpstr>Theme1</vt:lpstr>
      <vt:lpstr> Accelerating Genome Sequence Analysis via Efficient Hardware/Algorithm Co-Design</vt:lpstr>
      <vt:lpstr>Genome Sequencing</vt:lpstr>
      <vt:lpstr>Genome Sequencing (cont’d.)</vt:lpstr>
      <vt:lpstr>Sequencing Technologies</vt:lpstr>
      <vt:lpstr>Current State of Sequencing</vt:lpstr>
      <vt:lpstr>Current State of Sequencing (cont’d.)</vt:lpstr>
      <vt:lpstr>Current State of Sequencing (cont’d.)</vt:lpstr>
      <vt:lpstr>Future of Genome Sequencing &amp; Analysis</vt:lpstr>
      <vt:lpstr>Problem Statement</vt:lpstr>
      <vt:lpstr>Our Goal &amp; Approach</vt:lpstr>
      <vt:lpstr>Outline</vt:lpstr>
      <vt:lpstr>Outline</vt:lpstr>
      <vt:lpstr>Genome Sequence Analysis</vt:lpstr>
      <vt:lpstr>Genome Assembly Pipeline Using Long Reads</vt:lpstr>
      <vt:lpstr>Our Contributions</vt:lpstr>
      <vt:lpstr>Experimental Methodology</vt:lpstr>
      <vt:lpstr>Experimental Methodology (cont’d.)</vt:lpstr>
      <vt:lpstr>Key Findings</vt:lpstr>
      <vt:lpstr>Key Findings</vt:lpstr>
      <vt:lpstr>Key Findings</vt:lpstr>
      <vt:lpstr>Key Findings</vt:lpstr>
      <vt:lpstr>Outline</vt:lpstr>
      <vt:lpstr>Recall: Genome Sequence Analysis</vt:lpstr>
      <vt:lpstr>Read Mapping Pipeline</vt:lpstr>
      <vt:lpstr>GSA with Read Mapping</vt:lpstr>
      <vt:lpstr>GenASM: ASM Framework for GSA</vt:lpstr>
      <vt:lpstr>Approximate String Matching</vt:lpstr>
      <vt:lpstr>DP-based ASM</vt:lpstr>
      <vt:lpstr>Bitap Algorithm</vt:lpstr>
      <vt:lpstr>Limitations of Bitap</vt:lpstr>
      <vt:lpstr>Bitap Algorithm (cont’d.)</vt:lpstr>
      <vt:lpstr>Bitap Algorithm (cont’d.)</vt:lpstr>
      <vt:lpstr>Limitations of Bitap</vt:lpstr>
      <vt:lpstr>Bitap Algorithm (cont’d.)</vt:lpstr>
      <vt:lpstr>Limitations of Bitap</vt:lpstr>
      <vt:lpstr>GenASM: ASM Framework for GSA</vt:lpstr>
      <vt:lpstr>GenASM Hardware Design</vt:lpstr>
      <vt:lpstr>GenASM Hardware Design</vt:lpstr>
      <vt:lpstr>GenASM Hardware Design</vt:lpstr>
      <vt:lpstr>GenASM-DC: Hardware Design</vt:lpstr>
      <vt:lpstr>GenASM-TB: Hardware Design</vt:lpstr>
      <vt:lpstr>Use Cases of GenASM</vt:lpstr>
      <vt:lpstr>Evaluation Methodology</vt:lpstr>
      <vt:lpstr>Evaluation Methodology (cont’d.)</vt:lpstr>
      <vt:lpstr>Evaluation Methodology (cont’d.)</vt:lpstr>
      <vt:lpstr>Evaluation Methodology (cont’d.)</vt:lpstr>
      <vt:lpstr>Key Results – Area and Power</vt:lpstr>
      <vt:lpstr>Key Results – Area and Power</vt:lpstr>
      <vt:lpstr>Key Results – Use Case 1</vt:lpstr>
      <vt:lpstr>Key Results – Use Case 1 (Long Reads)</vt:lpstr>
      <vt:lpstr>Key Results – Use Case 1 (Long Reads)</vt:lpstr>
      <vt:lpstr>Key Results – Use Case 1 (Short Reads)</vt:lpstr>
      <vt:lpstr>Key Results – Use Case 2</vt:lpstr>
      <vt:lpstr>Key Results – Use Case 2</vt:lpstr>
      <vt:lpstr>Key Results – Use Case 3</vt:lpstr>
      <vt:lpstr>Key Results – Use Case 3</vt:lpstr>
      <vt:lpstr>Additional Details in the Paper</vt:lpstr>
      <vt:lpstr>Summary of GenASM</vt:lpstr>
      <vt:lpstr>Outline</vt:lpstr>
      <vt:lpstr>BitMAc: FPGA-based GenASM</vt:lpstr>
      <vt:lpstr>Outline</vt:lpstr>
      <vt:lpstr>Recall: Read Mapping Pipeline</vt:lpstr>
      <vt:lpstr>Genome Graphs</vt:lpstr>
      <vt:lpstr>Genome Graphs</vt:lpstr>
      <vt:lpstr>Genome Graphs</vt:lpstr>
      <vt:lpstr>Genome Graphs</vt:lpstr>
      <vt:lpstr>Genome Graphs</vt:lpstr>
      <vt:lpstr>Genome Graphs</vt:lpstr>
      <vt:lpstr>Genome Graphs</vt:lpstr>
      <vt:lpstr>GenGraph</vt:lpstr>
      <vt:lpstr>Overview of GenGraph</vt:lpstr>
      <vt:lpstr>Outline</vt:lpstr>
      <vt:lpstr>Conclusion</vt:lpstr>
      <vt:lpstr>Conclusion (cont’d.)</vt:lpstr>
      <vt:lpstr>Conclusion (cont’d.)</vt:lpstr>
      <vt:lpstr>Other Publications in CMU</vt:lpstr>
      <vt:lpstr> Accelerating Genome Sequence Analysis via Efficient Hardware/Algorithm Co-Design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GenASM: A Low-Power, Memory-Efficient Approximate String Matching Acceleration Framework for Genome Sequence Analysis     </dc:title>
  <dc:creator>Damla Senol Cali</dc:creator>
  <cp:lastModifiedBy>Damla Senol Cali</cp:lastModifiedBy>
  <cp:revision>1013</cp:revision>
  <cp:lastPrinted>2020-09-24T15:48:13Z</cp:lastPrinted>
  <dcterms:created xsi:type="dcterms:W3CDTF">2020-08-18T13:49:09Z</dcterms:created>
  <dcterms:modified xsi:type="dcterms:W3CDTF">2021-06-25T03:36:13Z</dcterms:modified>
</cp:coreProperties>
</file>