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4" r:id="rId1"/>
    <p:sldMasterId id="2147483676" r:id="rId2"/>
  </p:sldMasterIdLst>
  <p:notesMasterIdLst>
    <p:notesMasterId r:id="rId35"/>
  </p:notesMasterIdLst>
  <p:sldIdLst>
    <p:sldId id="1480" r:id="rId3"/>
    <p:sldId id="1453" r:id="rId4"/>
    <p:sldId id="1517" r:id="rId5"/>
    <p:sldId id="1449" r:id="rId6"/>
    <p:sldId id="1511" r:id="rId7"/>
    <p:sldId id="1518" r:id="rId8"/>
    <p:sldId id="1495" r:id="rId9"/>
    <p:sldId id="1491" r:id="rId10"/>
    <p:sldId id="1512" r:id="rId11"/>
    <p:sldId id="1536" r:id="rId12"/>
    <p:sldId id="1544" r:id="rId13"/>
    <p:sldId id="1492" r:id="rId14"/>
    <p:sldId id="1545" r:id="rId15"/>
    <p:sldId id="1472" r:id="rId16"/>
    <p:sldId id="1516" r:id="rId17"/>
    <p:sldId id="1538" r:id="rId18"/>
    <p:sldId id="1520" r:id="rId19"/>
    <p:sldId id="1522" r:id="rId20"/>
    <p:sldId id="1523" r:id="rId21"/>
    <p:sldId id="1546" r:id="rId22"/>
    <p:sldId id="1525" r:id="rId23"/>
    <p:sldId id="1526" r:id="rId24"/>
    <p:sldId id="1527" r:id="rId25"/>
    <p:sldId id="1528" r:id="rId26"/>
    <p:sldId id="1540" r:id="rId27"/>
    <p:sldId id="1529" r:id="rId28"/>
    <p:sldId id="1547" r:id="rId29"/>
    <p:sldId id="1532" r:id="rId30"/>
    <p:sldId id="1549" r:id="rId31"/>
    <p:sldId id="1534" r:id="rId32"/>
    <p:sldId id="1550" r:id="rId33"/>
    <p:sldId id="154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esh Patel" initials="MP" lastIdx="32" clrIdx="0">
    <p:extLst>
      <p:ext uri="{19B8F6BF-5375-455C-9EA6-DF929625EA0E}">
        <p15:presenceInfo xmlns:p15="http://schemas.microsoft.com/office/powerpoint/2012/main" userId="a66d4990ec83a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94D"/>
    <a:srgbClr val="0000FF"/>
    <a:srgbClr val="0066FF"/>
    <a:srgbClr val="008B95"/>
    <a:srgbClr val="225749"/>
    <a:srgbClr val="003776"/>
    <a:srgbClr val="FF6699"/>
    <a:srgbClr val="FF0066"/>
    <a:srgbClr val="FF9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4" autoAdjust="0"/>
    <p:restoredTop sz="63063" autoAdjust="0"/>
  </p:normalViewPr>
  <p:slideViewPr>
    <p:cSldViewPr snapToGrid="0">
      <p:cViewPr varScale="1">
        <p:scale>
          <a:sx n="87" d="100"/>
          <a:sy n="87" d="100"/>
        </p:scale>
        <p:origin x="58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166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D439BF3-6316-40F5-8F10-980B46B5A86B}" type="datetimeFigureOut">
              <a:rPr lang="en-US" smtClean="0"/>
              <a:pPr/>
              <a:t>3/27/2022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35E676A0-33B1-4B4B-B1AA-B0B917FCAA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02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My name is Jawad Haj-Yahya and I will </a:t>
            </a:r>
            <a:r>
              <a:rPr lang="en-US" sz="2400" b="1" baseline="0" dirty="0"/>
              <a:t>present</a:t>
            </a:r>
            <a:r>
              <a:rPr lang="en-US" sz="2400" baseline="0" dirty="0"/>
              <a:t> our work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DarkGates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0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tx1"/>
                </a:solidFill>
              </a:rPr>
              <a:t>Reducing the </a:t>
            </a:r>
            <a:r>
              <a:rPr lang="en-US" sz="1200" b="1" dirty="0">
                <a:solidFill>
                  <a:srgbClr val="FF0000"/>
                </a:solidFill>
              </a:rPr>
              <a:t>voltage </a:t>
            </a:r>
            <a:r>
              <a:rPr lang="en-US" sz="1200" b="1" dirty="0" err="1">
                <a:solidFill>
                  <a:srgbClr val="FF0000"/>
                </a:solidFill>
              </a:rPr>
              <a:t>guardband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can significantly </a:t>
            </a:r>
            <a:r>
              <a:rPr lang="en-US" sz="1200" b="1" dirty="0">
                <a:solidFill>
                  <a:schemeClr val="accent6"/>
                </a:solidFill>
              </a:rPr>
              <a:t>improve the performance </a:t>
            </a:r>
            <a:r>
              <a:rPr lang="en-US" sz="1200" b="1" dirty="0">
                <a:solidFill>
                  <a:schemeClr val="tx1"/>
                </a:solidFill>
              </a:rPr>
              <a:t>of both thermally-limited systems and F</a:t>
            </a:r>
            <a:r>
              <a:rPr lang="en-US" sz="1200" b="1" baseline="-25000" dirty="0">
                <a:solidFill>
                  <a:schemeClr val="tx1"/>
                </a:solidFill>
              </a:rPr>
              <a:t>max</a:t>
            </a:r>
            <a:r>
              <a:rPr lang="en-US" sz="1200" b="1" dirty="0">
                <a:solidFill>
                  <a:schemeClr val="tx1"/>
                </a:solidFill>
              </a:rPr>
              <a:t>-constrained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75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I will now discuss the second experiment: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 </a:t>
            </a:r>
            <a:r>
              <a:rPr lang="en-US" b="1" dirty="0"/>
              <a:t>[END]</a:t>
            </a:r>
          </a:p>
          <a:p>
            <a:pPr marL="0" indent="0">
              <a:buFont typeface="+mj-lt"/>
              <a:buNone/>
            </a:pP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87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We simulate the </a:t>
            </a:r>
            <a:r>
              <a:rPr lang="en-US" sz="2000" dirty="0">
                <a:solidFill>
                  <a:schemeClr val="accent6"/>
                </a:solidFill>
              </a:rPr>
              <a:t>impedance-frequency</a:t>
            </a:r>
            <a:r>
              <a:rPr lang="en-US" sz="2000" dirty="0"/>
              <a:t> profile of two Intel Skylake systems: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Using power-gates (</a:t>
            </a:r>
            <a:r>
              <a:rPr lang="en-US" sz="1600" dirty="0">
                <a:solidFill>
                  <a:srgbClr val="C00000"/>
                </a:solidFill>
              </a:rPr>
              <a:t>red</a:t>
            </a:r>
            <a:r>
              <a:rPr lang="en-US" sz="1600" dirty="0"/>
              <a:t>)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Bypassing the power-gates (</a:t>
            </a:r>
            <a:r>
              <a:rPr lang="en-US" sz="1600" dirty="0">
                <a:solidFill>
                  <a:srgbClr val="003776"/>
                </a:solidFill>
              </a:rPr>
              <a:t>blue</a:t>
            </a:r>
            <a:r>
              <a:rPr lang="en-US" sz="1600" dirty="0"/>
              <a:t>)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/>
          </a:p>
          <a:p>
            <a:r>
              <a:rPr lang="en-US" sz="2000" dirty="0"/>
              <a:t>The system that uses the power-gates has approximately </a:t>
            </a:r>
            <a:r>
              <a:rPr lang="en-US" sz="2000" dirty="0">
                <a:solidFill>
                  <a:srgbClr val="FF0000"/>
                </a:solidFill>
              </a:rPr>
              <a:t>2× the impedance </a:t>
            </a:r>
            <a:r>
              <a:rPr lang="en-US" sz="2000" dirty="0"/>
              <a:t>of a system that bypasses the power-gates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A system that </a:t>
            </a:r>
            <a:r>
              <a:rPr lang="en-US" sz="1600" dirty="0">
                <a:solidFill>
                  <a:srgbClr val="C00000"/>
                </a:solidFill>
              </a:rPr>
              <a:t>uses the power-gates </a:t>
            </a:r>
            <a:r>
              <a:rPr lang="en-US" sz="1600" dirty="0"/>
              <a:t>requires approximately </a:t>
            </a:r>
            <a:r>
              <a:rPr lang="en-US" sz="1600" dirty="0">
                <a:solidFill>
                  <a:srgbClr val="FF0000"/>
                </a:solidFill>
              </a:rPr>
              <a:t>2× the voltage </a:t>
            </a:r>
            <a:r>
              <a:rPr lang="en-US" sz="1600" dirty="0" err="1">
                <a:solidFill>
                  <a:srgbClr val="FF0000"/>
                </a:solidFill>
              </a:rPr>
              <a:t>guardband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 a system that </a:t>
            </a:r>
            <a:r>
              <a:rPr lang="en-US" sz="1600" dirty="0">
                <a:solidFill>
                  <a:srgbClr val="003776"/>
                </a:solidFill>
              </a:rPr>
              <a:t>bypasses the power-gates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600" dirty="0">
              <a:solidFill>
                <a:srgbClr val="003776"/>
              </a:solidFill>
            </a:endParaRP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236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We conclude that </a:t>
            </a:r>
            <a:r>
              <a:rPr lang="en-US" sz="1200" b="1" dirty="0">
                <a:solidFill>
                  <a:schemeClr val="tx1"/>
                </a:solidFill>
              </a:rPr>
              <a:t>Bypassing the </a:t>
            </a:r>
            <a:r>
              <a:rPr lang="en-US" sz="1200" b="1" dirty="0">
                <a:solidFill>
                  <a:srgbClr val="FF0000"/>
                </a:solidFill>
              </a:rPr>
              <a:t>power-gates</a:t>
            </a:r>
            <a:r>
              <a:rPr lang="en-US" sz="1200" b="1" dirty="0">
                <a:solidFill>
                  <a:schemeClr val="tx1"/>
                </a:solidFill>
              </a:rPr>
              <a:t> can </a:t>
            </a:r>
            <a:r>
              <a:rPr lang="en-US" sz="1200" b="1" dirty="0">
                <a:solidFill>
                  <a:srgbClr val="0066FF"/>
                </a:solidFill>
              </a:rPr>
              <a:t>reduce system impedance </a:t>
            </a:r>
            <a:r>
              <a:rPr lang="en-US" sz="1200" b="1" dirty="0">
                <a:solidFill>
                  <a:schemeClr val="tx1"/>
                </a:solidFill>
              </a:rPr>
              <a:t>by ~2×,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which allows </a:t>
            </a:r>
            <a:r>
              <a:rPr lang="en-US" sz="1200" b="1" dirty="0">
                <a:solidFill>
                  <a:schemeClr val="accent6"/>
                </a:solidFill>
              </a:rPr>
              <a:t>reducing the voltage </a:t>
            </a:r>
            <a:r>
              <a:rPr lang="en-US" sz="1200" b="1" dirty="0" err="1">
                <a:solidFill>
                  <a:schemeClr val="accent6"/>
                </a:solidFill>
              </a:rPr>
              <a:t>guardband</a:t>
            </a:r>
            <a:r>
              <a:rPr lang="en-US" sz="1200" b="1" dirty="0">
                <a:solidFill>
                  <a:schemeClr val="accent6"/>
                </a:solidFill>
              </a:rPr>
              <a:t> </a:t>
            </a:r>
            <a:r>
              <a:rPr lang="en-US" sz="1200" b="1" dirty="0">
                <a:solidFill>
                  <a:schemeClr val="tx1"/>
                </a:solidFill>
              </a:rPr>
              <a:t>by ~ 2×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824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Based on our experimental analyses, we propose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, a hybrid system architecture that increases the performance of F</a:t>
            </a:r>
            <a:r>
              <a:rPr lang="en-US" baseline="-25000" dirty="0"/>
              <a:t>max</a:t>
            </a:r>
            <a:r>
              <a:rPr lang="en-US" dirty="0"/>
              <a:t>-constrained systems while fulfilling their </a:t>
            </a:r>
            <a:r>
              <a:rPr lang="en-US" dirty="0">
                <a:solidFill>
                  <a:schemeClr val="accent5"/>
                </a:solidFill>
              </a:rPr>
              <a:t>energy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efficiency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requirements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design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with two design </a:t>
            </a:r>
            <a:r>
              <a:rPr lang="en-US" dirty="0">
                <a:solidFill>
                  <a:srgbClr val="7030A0"/>
                </a:solidFill>
              </a:rPr>
              <a:t>goals</a:t>
            </a:r>
            <a:r>
              <a:rPr lang="en-US" dirty="0"/>
              <a:t> in mind: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Reduce CPU cores’ </a:t>
            </a:r>
            <a:r>
              <a:rPr lang="en-US" dirty="0">
                <a:solidFill>
                  <a:schemeClr val="accent6"/>
                </a:solidFill>
              </a:rPr>
              <a:t>power-delivery impedance</a:t>
            </a:r>
            <a:r>
              <a:rPr lang="en-US" dirty="0"/>
              <a:t> to reduce voltage </a:t>
            </a:r>
            <a:r>
              <a:rPr lang="en-US" dirty="0" err="1"/>
              <a:t>guardband</a:t>
            </a:r>
            <a:r>
              <a:rPr lang="en-US" dirty="0"/>
              <a:t>, thereby improving the performance of high-end desktops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Meet the </a:t>
            </a:r>
            <a:r>
              <a:rPr lang="en-US" dirty="0">
                <a:solidFill>
                  <a:schemeClr val="accent5"/>
                </a:solidFill>
              </a:rPr>
              <a:t>energy efficiency requirements </a:t>
            </a:r>
            <a:r>
              <a:rPr lang="en-US" dirty="0"/>
              <a:t>of desktop devices by enabling deeper package C-states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7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present </a:t>
            </a:r>
            <a:r>
              <a:rPr lang="en-US" dirty="0" err="1"/>
              <a:t>DarkGates</a:t>
            </a:r>
            <a:r>
              <a:rPr lang="en-US" dirty="0"/>
              <a:t>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4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achieve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goals with three key components: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Power-gate Bypassing technique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>
              <a:solidFill>
                <a:schemeClr val="accent6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Improved power management firmware algorithms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>
              <a:solidFill>
                <a:schemeClr val="accent5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A new deep package C-state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0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Power-gate Bypassing technique is responsible for </a:t>
            </a:r>
            <a:r>
              <a:rPr lang="en-US" sz="2000" dirty="0">
                <a:solidFill>
                  <a:schemeClr val="accent2"/>
                </a:solidFill>
              </a:rPr>
              <a:t>reducing CPU cores’ voltage drop</a:t>
            </a:r>
            <a:r>
              <a:rPr lang="en-US" sz="2000" dirty="0"/>
              <a:t> in F</a:t>
            </a:r>
            <a:r>
              <a:rPr lang="en-US" sz="2000" baseline="-25000" dirty="0"/>
              <a:t>max</a:t>
            </a:r>
            <a:r>
              <a:rPr lang="en-US" sz="2000" dirty="0"/>
              <a:t>-constrained systems by </a:t>
            </a:r>
            <a:r>
              <a:rPr lang="en-US" sz="2000" dirty="0">
                <a:solidFill>
                  <a:schemeClr val="accent6"/>
                </a:solidFill>
              </a:rPr>
              <a:t>reducing system impedance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technique uses the same Intel Skylake die to build: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008B95"/>
                </a:solidFill>
              </a:rPr>
              <a:t>Skylake-H</a:t>
            </a:r>
            <a:r>
              <a:rPr lang="en-US" sz="1600" dirty="0"/>
              <a:t> (high-end mobile) with the </a:t>
            </a:r>
            <a:r>
              <a:rPr lang="en-US" sz="1600" dirty="0">
                <a:solidFill>
                  <a:srgbClr val="008B95"/>
                </a:solidFill>
              </a:rPr>
              <a:t>power-gates enabled</a:t>
            </a:r>
            <a:r>
              <a:rPr lang="en-US" sz="1600" dirty="0"/>
              <a:t> and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225749"/>
                </a:solidFill>
              </a:rPr>
              <a:t>Skylake-S</a:t>
            </a:r>
            <a:r>
              <a:rPr lang="en-US" sz="1600" dirty="0"/>
              <a:t> (high-end desktop) that </a:t>
            </a:r>
            <a:r>
              <a:rPr lang="en-US" sz="1600" dirty="0">
                <a:solidFill>
                  <a:srgbClr val="225749"/>
                </a:solidFill>
              </a:rPr>
              <a:t>bypasses</a:t>
            </a:r>
            <a:r>
              <a:rPr lang="en-US" sz="1600" dirty="0"/>
              <a:t> the power-gates at the package level by </a:t>
            </a:r>
            <a:r>
              <a:rPr lang="en-US" sz="1600" dirty="0">
                <a:solidFill>
                  <a:srgbClr val="C00000"/>
                </a:solidFill>
              </a:rPr>
              <a:t>shorting gated and un-gated CPU core power domains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600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 This architecture is feasible since client processors typically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share the same die </a:t>
            </a:r>
            <a:r>
              <a:rPr lang="en-US" sz="2000" dirty="0"/>
              <a:t>between </a:t>
            </a:r>
            <a:r>
              <a:rPr lang="en-US" sz="2000" dirty="0">
                <a:solidFill>
                  <a:srgbClr val="008B95"/>
                </a:solidFill>
              </a:rPr>
              <a:t>Skylake-H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225749"/>
                </a:solidFill>
              </a:rPr>
              <a:t>Skylake-S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289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 err="1"/>
              <a:t>DarkGates</a:t>
            </a:r>
            <a:r>
              <a:rPr lang="en-US" dirty="0"/>
              <a:t> architecture requires the adjustment of three main components of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power management unit</a:t>
            </a:r>
            <a:r>
              <a:rPr lang="en-US" dirty="0"/>
              <a:t>: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</a:t>
            </a:r>
            <a:r>
              <a:rPr lang="en-US" sz="2000" dirty="0">
                <a:solidFill>
                  <a:schemeClr val="accent6"/>
                </a:solidFill>
              </a:rPr>
              <a:t>DVFS firmware </a:t>
            </a:r>
            <a:r>
              <a:rPr lang="en-US" sz="2000" dirty="0"/>
              <a:t>power management algorithms (e.g., P-state, Turbo) to take into account the </a:t>
            </a:r>
            <a:r>
              <a:rPr lang="en-US" sz="2000" dirty="0">
                <a:solidFill>
                  <a:srgbClr val="0066FF"/>
                </a:solidFill>
              </a:rPr>
              <a:t>new V/F curves for the desktop system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>
              <a:solidFill>
                <a:srgbClr val="0066FF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>
              <a:solidFill>
                <a:srgbClr val="0066FF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Adjustments of the </a:t>
            </a:r>
            <a:r>
              <a:rPr lang="en-US" sz="2000" dirty="0">
                <a:solidFill>
                  <a:schemeClr val="accent1"/>
                </a:solidFill>
              </a:rPr>
              <a:t>power budget management </a:t>
            </a:r>
            <a:r>
              <a:rPr lang="en-US" sz="2000" dirty="0"/>
              <a:t>algorithm (PBM) to take into account the </a:t>
            </a:r>
            <a:r>
              <a:rPr lang="en-US" sz="2000" dirty="0">
                <a:solidFill>
                  <a:schemeClr val="accent2"/>
                </a:solidFill>
              </a:rPr>
              <a:t>additional power consumption</a:t>
            </a:r>
            <a:r>
              <a:rPr lang="en-US" sz="2000" dirty="0"/>
              <a:t> due to the leakage of inactive cores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the </a:t>
            </a:r>
            <a:r>
              <a:rPr lang="en-US" sz="2000" dirty="0">
                <a:solidFill>
                  <a:srgbClr val="7030A0"/>
                </a:solidFill>
              </a:rPr>
              <a:t>reliability voltage </a:t>
            </a:r>
            <a:r>
              <a:rPr lang="en-US" sz="2000" dirty="0" err="1">
                <a:solidFill>
                  <a:srgbClr val="7030A0"/>
                </a:solidFill>
              </a:rPr>
              <a:t>guardband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since </a:t>
            </a:r>
            <a:r>
              <a:rPr lang="en-US" sz="2000" dirty="0" err="1"/>
              <a:t>DarkGates</a:t>
            </a:r>
            <a:r>
              <a:rPr lang="en-US" sz="2000" dirty="0"/>
              <a:t> can change the processor’s lifetime reliability due to </a:t>
            </a:r>
            <a:r>
              <a:rPr lang="en-US" sz="2000" dirty="0">
                <a:solidFill>
                  <a:srgbClr val="C00000"/>
                </a:solidFill>
              </a:rPr>
              <a:t>powering-on cores more time </a:t>
            </a:r>
            <a:r>
              <a:rPr lang="en-US" sz="2000" dirty="0"/>
              <a:t>compared to baseline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86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Intel desktop processors that are prior to Skylake (e.g., Haswell, Broadwell) support </a:t>
            </a:r>
            <a:r>
              <a:rPr lang="en-US" sz="1800" dirty="0">
                <a:solidFill>
                  <a:schemeClr val="accent2"/>
                </a:solidFill>
              </a:rPr>
              <a:t>up to the package C7 state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>
              <a:solidFill>
                <a:schemeClr val="accent2"/>
              </a:solidFill>
            </a:endParaRP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/>
              <a:t>Desktop’s energy efficiency benchmarks (</a:t>
            </a:r>
            <a:r>
              <a:rPr lang="en-US" sz="1800" dirty="0">
                <a:solidFill>
                  <a:schemeClr val="accent6"/>
                </a:solidFill>
              </a:rPr>
              <a:t>ENERGY STAR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00B0F0"/>
                </a:solidFill>
              </a:rPr>
              <a:t>Intel Ready Mode Technology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Have large phases in which </a:t>
            </a:r>
            <a:r>
              <a:rPr lang="en-US" sz="1400" dirty="0">
                <a:solidFill>
                  <a:srgbClr val="0066FF"/>
                </a:solidFill>
              </a:rPr>
              <a:t>the processor is fully idle</a:t>
            </a:r>
          </a:p>
          <a:p>
            <a:pPr lvl="1"/>
            <a:r>
              <a:rPr lang="en-US" sz="1400" dirty="0"/>
              <a:t>Their average power consumption needs </a:t>
            </a:r>
            <a:r>
              <a:rPr lang="en-US" sz="1400" dirty="0">
                <a:solidFill>
                  <a:srgbClr val="0066FF"/>
                </a:solidFill>
              </a:rPr>
              <a:t>can be met with package C7 state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400" dirty="0">
              <a:solidFill>
                <a:srgbClr val="0066FF"/>
              </a:solidFill>
            </a:endParaRPr>
          </a:p>
          <a:p>
            <a:pPr lvl="1"/>
            <a:endParaRPr lang="en-US" sz="1400" dirty="0">
              <a:solidFill>
                <a:srgbClr val="0066FF"/>
              </a:solidFill>
            </a:endParaRPr>
          </a:p>
          <a:p>
            <a:r>
              <a:rPr lang="en-US" sz="1800" dirty="0"/>
              <a:t>The power consumption of package C7 is </a:t>
            </a:r>
            <a:r>
              <a:rPr lang="en-US" sz="1800" dirty="0">
                <a:solidFill>
                  <a:srgbClr val="FF0000"/>
                </a:solidFill>
              </a:rPr>
              <a:t>~3× higher</a:t>
            </a:r>
            <a:r>
              <a:rPr lang="en-US" sz="1800" dirty="0"/>
              <a:t> in </a:t>
            </a:r>
            <a:r>
              <a:rPr lang="en-US" sz="1800" dirty="0" err="1"/>
              <a:t>DarkGates</a:t>
            </a:r>
            <a:r>
              <a:rPr lang="en-US" sz="1800" dirty="0"/>
              <a:t> than in the baseline due to the additional cores leakage power</a:t>
            </a:r>
          </a:p>
          <a:p>
            <a:pPr lvl="1"/>
            <a:r>
              <a:rPr lang="en-US" sz="1400" dirty="0"/>
              <a:t>Since the </a:t>
            </a:r>
            <a:r>
              <a:rPr lang="en-US" sz="1400" dirty="0">
                <a:solidFill>
                  <a:srgbClr val="FF0000"/>
                </a:solidFill>
              </a:rPr>
              <a:t>voltage regulator is turned on</a:t>
            </a:r>
            <a:r>
              <a:rPr lang="en-US" sz="1400" dirty="0"/>
              <a:t> in package C7 state and the power-gates are bypassed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400" dirty="0"/>
          </a:p>
          <a:p>
            <a:pPr lvl="1"/>
            <a:endParaRPr lang="en-US" sz="1400" dirty="0"/>
          </a:p>
          <a:p>
            <a:r>
              <a:rPr lang="en-US" sz="1800" dirty="0"/>
              <a:t>To mitigate this issue, we extend the desktop systems with the </a:t>
            </a:r>
            <a:r>
              <a:rPr lang="en-US" sz="1800" dirty="0">
                <a:solidFill>
                  <a:schemeClr val="accent6"/>
                </a:solidFill>
              </a:rPr>
              <a:t>package C8 state</a:t>
            </a:r>
          </a:p>
          <a:p>
            <a:pPr lvl="1"/>
            <a:r>
              <a:rPr lang="en-US" sz="1400" dirty="0"/>
              <a:t>A deeper package C-state in which the voltage regulator of the </a:t>
            </a:r>
            <a:r>
              <a:rPr lang="en-US" sz="1400" dirty="0">
                <a:solidFill>
                  <a:srgbClr val="00B050"/>
                </a:solidFill>
              </a:rPr>
              <a:t>CPU cores is off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400" dirty="0">
              <a:solidFill>
                <a:srgbClr val="00B050"/>
              </a:solidFill>
            </a:endParaRP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022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First, I will </a:t>
            </a:r>
            <a:r>
              <a:rPr lang="en-US" b="1" baseline="0" dirty="0"/>
              <a:t>give a</a:t>
            </a:r>
            <a:r>
              <a:rPr lang="en-US" baseline="0" dirty="0"/>
              <a:t> </a:t>
            </a:r>
            <a:r>
              <a:rPr lang="en-US" b="1" baseline="0" dirty="0"/>
              <a:t>high-level overview </a:t>
            </a:r>
            <a:r>
              <a:rPr lang="en-US" baseline="0" dirty="0"/>
              <a:t>of the talk </a:t>
            </a:r>
            <a:r>
              <a:rPr lang="en-US" b="1" baseline="0" dirty="0"/>
              <a:t>[CLICK]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 P</a:t>
            </a:r>
            <a:r>
              <a:rPr lang="en-US" sz="1900" b="1" dirty="0">
                <a:cs typeface="Segoe UI" panose="020B0502040204020203" pitchFamily="34" charset="0"/>
              </a:rPr>
              <a:t>ower-gates</a:t>
            </a:r>
            <a:r>
              <a:rPr lang="en-US" sz="1900" dirty="0">
                <a:cs typeface="Segoe UI" panose="020B0502040204020203" pitchFamily="34" charset="0"/>
              </a:rPr>
              <a:t>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2000" b="1" baseline="0" dirty="0"/>
              <a:t>[CLICK]  </a:t>
            </a:r>
            <a:endParaRPr lang="en-US" sz="1900" dirty="0">
              <a:cs typeface="Segoe UI" panose="020B0502040204020203" pitchFamily="34" charset="0"/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Our goal is to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frequency, such as high-end desktops </a:t>
            </a:r>
            <a:r>
              <a:rPr lang="en-US" sz="2000" b="1" baseline="0" dirty="0"/>
              <a:t>[CLICK]</a:t>
            </a:r>
          </a:p>
          <a:p>
            <a:endParaRPr lang="en-US" sz="1900" dirty="0">
              <a:cs typeface="Segoe UI" panose="020B0502040204020203" pitchFamily="34" charset="0"/>
            </a:endParaRP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To this end we introduce </a:t>
            </a:r>
            <a:r>
              <a:rPr lang="en-US" sz="20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a hybrid system architecture that is based on three key techniques </a:t>
            </a:r>
            <a:r>
              <a:rPr lang="en-US" sz="2000" b="1" baseline="0" dirty="0"/>
              <a:t>[CLICK]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8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Enables deeper idle power states </a:t>
            </a:r>
            <a:r>
              <a:rPr lang="en-US" sz="1800" b="1" baseline="0" dirty="0"/>
              <a:t>[CLICK]</a:t>
            </a:r>
            <a:endParaRPr lang="en-US" sz="1700" dirty="0">
              <a:solidFill>
                <a:srgbClr val="0066FF"/>
              </a:solidFill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/>
              <a:t>We implement </a:t>
            </a:r>
            <a:r>
              <a:rPr lang="en-US" sz="19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b="1" dirty="0"/>
              <a:t> </a:t>
            </a:r>
            <a:r>
              <a:rPr lang="en-US" sz="1900" dirty="0"/>
              <a:t>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workloads: </a:t>
            </a:r>
            <a:r>
              <a:rPr lang="en-US" sz="2000" b="1" baseline="0" dirty="0"/>
              <a:t>[CLICK]</a:t>
            </a:r>
            <a:endParaRPr lang="en-US" sz="1900" dirty="0"/>
          </a:p>
          <a:p>
            <a:pPr marL="285744" lvl="1" indent="-285744">
              <a:buFontTx/>
              <a:buChar char="-"/>
            </a:pPr>
            <a:r>
              <a:rPr lang="en-US" sz="1800" spc="-80" dirty="0" err="1">
                <a:cs typeface="Segoe UI" panose="020B0502040204020203" pitchFamily="34" charset="0"/>
              </a:rPr>
              <a:t>DarkGates</a:t>
            </a:r>
            <a:r>
              <a:rPr lang="en-US" sz="1800" spc="-80" dirty="0"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levels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 to 5.3% </a:t>
            </a:r>
            <a:r>
              <a:rPr lang="en-US" sz="1700" spc="-80" dirty="0">
                <a:cs typeface="Segoe UI" panose="020B0502040204020203" pitchFamily="34" charset="0"/>
              </a:rPr>
              <a:t>on a real four-core Skylake system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 </a:t>
            </a:r>
            <a:r>
              <a:rPr lang="en-US" sz="1800" b="1" baseline="0" dirty="0"/>
              <a:t>[CLICK]</a:t>
            </a:r>
            <a:endParaRPr lang="en-US" sz="1700" spc="-80" dirty="0">
              <a:solidFill>
                <a:srgbClr val="0066FF"/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We Conclude that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 </a:t>
            </a:r>
            <a:r>
              <a:rPr lang="en-US" sz="1800" b="1" baseline="0" dirty="0"/>
              <a:t>[END]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The new </a:t>
            </a:r>
            <a:r>
              <a:rPr lang="en-US" sz="2000" dirty="0">
                <a:solidFill>
                  <a:srgbClr val="00B050"/>
                </a:solidFill>
              </a:rPr>
              <a:t>package C8 state </a:t>
            </a:r>
            <a:r>
              <a:rPr lang="en-US" sz="2000" dirty="0">
                <a:solidFill>
                  <a:schemeClr val="tx1"/>
                </a:solidFill>
              </a:rPr>
              <a:t>reduces the CPU cores’ </a:t>
            </a:r>
            <a:r>
              <a:rPr lang="en-US" sz="2000" dirty="0">
                <a:solidFill>
                  <a:srgbClr val="0066FF"/>
                </a:solidFill>
              </a:rPr>
              <a:t>leakage power </a:t>
            </a:r>
            <a:r>
              <a:rPr lang="en-US" sz="2000" dirty="0">
                <a:solidFill>
                  <a:schemeClr val="tx1"/>
                </a:solidFill>
              </a:rPr>
              <a:t>and saves even more power in the </a:t>
            </a:r>
            <a:r>
              <a:rPr lang="en-US" sz="2000" dirty="0" err="1">
                <a:solidFill>
                  <a:schemeClr val="tx1"/>
                </a:solidFill>
              </a:rPr>
              <a:t>uncore</a:t>
            </a:r>
            <a:r>
              <a:rPr lang="en-US" sz="2000" dirty="0">
                <a:solidFill>
                  <a:schemeClr val="tx1"/>
                </a:solidFill>
              </a:rPr>
              <a:t> compared to </a:t>
            </a:r>
            <a:r>
              <a:rPr lang="en-US" sz="2000" dirty="0">
                <a:solidFill>
                  <a:srgbClr val="C00000"/>
                </a:solidFill>
              </a:rPr>
              <a:t>the package C7 state </a:t>
            </a:r>
            <a:r>
              <a:rPr lang="en-US" sz="2000" b="1" dirty="0">
                <a:solidFill>
                  <a:srgbClr val="C00000"/>
                </a:solidFill>
              </a:rPr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15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There are other details in the paper, for example: </a:t>
            </a:r>
            <a:r>
              <a:rPr lang="en-US" sz="2400" b="1" dirty="0">
                <a:solidFill>
                  <a:srgbClr val="7030A0"/>
                </a:solidFill>
              </a:rPr>
              <a:t>[CLICK]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en-US" sz="2400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Different processor chips’ </a:t>
            </a:r>
            <a:r>
              <a:rPr lang="en-US" sz="2000" dirty="0">
                <a:solidFill>
                  <a:srgbClr val="0066FF"/>
                </a:solidFill>
              </a:rPr>
              <a:t>packages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Power management </a:t>
            </a:r>
            <a:r>
              <a:rPr lang="en-US" sz="2000" dirty="0">
                <a:solidFill>
                  <a:srgbClr val="0066FF"/>
                </a:solidFill>
              </a:rPr>
              <a:t>flows in firmware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A deeper</a:t>
            </a:r>
            <a:r>
              <a:rPr lang="en-US" sz="2000" dirty="0">
                <a:solidFill>
                  <a:srgbClr val="0066FF"/>
                </a:solidFill>
              </a:rPr>
              <a:t> package C-states </a:t>
            </a:r>
            <a:r>
              <a:rPr lang="en-US" sz="2000" b="1" dirty="0">
                <a:solidFill>
                  <a:srgbClr val="7030A0"/>
                </a:solidFill>
              </a:rPr>
              <a:t>[CLICK]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 err="1"/>
              <a:t>DarkGates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tradeoffs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drawbacks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Lifetime </a:t>
            </a:r>
            <a:r>
              <a:rPr lang="en-US" sz="2000" dirty="0">
                <a:solidFill>
                  <a:srgbClr val="C00000"/>
                </a:solidFill>
              </a:rPr>
              <a:t>reliability</a:t>
            </a:r>
            <a:r>
              <a:rPr lang="en-US" sz="2000" dirty="0"/>
              <a:t> effect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Performance of </a:t>
            </a:r>
            <a:r>
              <a:rPr lang="en-US" sz="2000" dirty="0">
                <a:solidFill>
                  <a:srgbClr val="C00000"/>
                </a:solidFill>
              </a:rPr>
              <a:t>power-limited </a:t>
            </a:r>
            <a:r>
              <a:rPr lang="en-US" sz="2000" dirty="0"/>
              <a:t>processor scenarios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C00000"/>
                </a:solidFill>
              </a:rPr>
              <a:t>Separate designs </a:t>
            </a:r>
            <a:r>
              <a:rPr lang="en-US" sz="2000" dirty="0"/>
              <a:t>for different target segments </a:t>
            </a:r>
            <a:r>
              <a:rPr lang="en-US" sz="2000" b="1" dirty="0">
                <a:solidFill>
                  <a:srgbClr val="7030A0"/>
                </a:solidFill>
              </a:rPr>
              <a:t>[END]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308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1200" dirty="0">
                <a:solidFill>
                  <a:srgbClr val="7030A0"/>
                </a:solidFill>
              </a:rPr>
              <a:t>I will now present </a:t>
            </a:r>
            <a:r>
              <a:rPr lang="en-US" sz="1200" dirty="0" err="1">
                <a:solidFill>
                  <a:srgbClr val="7030A0"/>
                </a:solidFill>
              </a:rPr>
              <a:t>DarkGates</a:t>
            </a:r>
            <a:r>
              <a:rPr lang="en-US" sz="1200" dirty="0">
                <a:solidFill>
                  <a:srgbClr val="7030A0"/>
                </a:solidFill>
              </a:rPr>
              <a:t> evaluation </a:t>
            </a:r>
            <a:r>
              <a:rPr lang="en-US" sz="1200" b="1" dirty="0">
                <a:solidFill>
                  <a:srgbClr val="7030A0"/>
                </a:solidFill>
              </a:rPr>
              <a:t>[END]</a:t>
            </a:r>
            <a:endParaRPr lang="sv-SE" sz="11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1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u="sng" dirty="0">
                <a:solidFill>
                  <a:schemeClr val="accent5"/>
                </a:solidFill>
              </a:rPr>
              <a:t>Framework</a:t>
            </a:r>
            <a:r>
              <a:rPr lang="en-US" sz="1800" b="1" dirty="0">
                <a:solidFill>
                  <a:schemeClr val="accent5"/>
                </a:solidFill>
              </a:rPr>
              <a:t>:</a:t>
            </a:r>
            <a:r>
              <a:rPr lang="en-US" sz="1800" dirty="0"/>
              <a:t> We implement </a:t>
            </a:r>
            <a:r>
              <a:rPr lang="en-US" sz="1800" dirty="0" err="1"/>
              <a:t>DarkGates</a:t>
            </a:r>
            <a:r>
              <a:rPr lang="en-US" sz="1800" dirty="0"/>
              <a:t> on the Intel Skylake die that targets high-end desktop (Skylake-S) and high-end mobile (Skylake-H) processors</a:t>
            </a:r>
          </a:p>
          <a:p>
            <a:pPr lvl="1"/>
            <a:r>
              <a:rPr lang="en-US" sz="1400" dirty="0"/>
              <a:t>For our </a:t>
            </a:r>
            <a:r>
              <a:rPr lang="en-US" sz="1400" dirty="0">
                <a:solidFill>
                  <a:srgbClr val="7030A0"/>
                </a:solidFill>
              </a:rPr>
              <a:t>baseline</a:t>
            </a:r>
            <a:r>
              <a:rPr lang="en-US" sz="1400" dirty="0"/>
              <a:t> and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sz="1400" dirty="0"/>
              <a:t> measurements, we use the </a:t>
            </a:r>
            <a:r>
              <a:rPr lang="en-US" sz="1400" dirty="0">
                <a:solidFill>
                  <a:srgbClr val="7030A0"/>
                </a:solidFill>
              </a:rPr>
              <a:t>Skylake-H (mobile) </a:t>
            </a:r>
            <a:r>
              <a:rPr lang="en-US" sz="1400" dirty="0"/>
              <a:t>and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Skylake-S (desktop)</a:t>
            </a:r>
            <a:r>
              <a:rPr lang="en-US" sz="1400" dirty="0"/>
              <a:t>, respectively </a:t>
            </a:r>
            <a:r>
              <a:rPr lang="en-US" sz="1400" b="1" dirty="0"/>
              <a:t>[CLICK]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2"/>
                </a:solidFill>
              </a:rPr>
              <a:t>Configuring the Processor</a:t>
            </a:r>
            <a:r>
              <a:rPr lang="en-US" sz="1800" b="1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use Intel’s In-Target Probe (ITP) silicon debugger tool that connects to an Intel processor through the JTAG port </a:t>
            </a:r>
            <a:r>
              <a:rPr lang="en-US" sz="1800" b="1" dirty="0"/>
              <a:t>[CLICK]</a:t>
            </a: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1"/>
                </a:solidFill>
              </a:rPr>
              <a:t>Power Measurements</a:t>
            </a:r>
            <a:r>
              <a:rPr lang="en-US" sz="1800" b="1" dirty="0">
                <a:solidFill>
                  <a:schemeClr val="accent1"/>
                </a:solidFill>
              </a:rPr>
              <a:t>: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measure power consumption when running energy-efficiency benchmarks by using a National Instruments Data Acquisition (NI-DAQ) card </a:t>
            </a:r>
            <a:r>
              <a:rPr lang="en-US" sz="1800" b="1" dirty="0"/>
              <a:t>[CLICK]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u="sng" dirty="0">
                <a:solidFill>
                  <a:schemeClr val="accent6"/>
                </a:solidFill>
              </a:rPr>
              <a:t>Workloads</a:t>
            </a:r>
            <a:r>
              <a:rPr lang="en-US" sz="1800" b="1" dirty="0">
                <a:solidFill>
                  <a:schemeClr val="accent6"/>
                </a:solidFill>
              </a:rPr>
              <a:t>: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/>
              <a:t>We evaluate </a:t>
            </a:r>
            <a:r>
              <a:rPr lang="en-US" sz="1800" dirty="0" err="1"/>
              <a:t>DarkGates</a:t>
            </a:r>
            <a:r>
              <a:rPr lang="en-US" sz="1800" dirty="0"/>
              <a:t> with three classes of workloads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SPEC CPU2006 </a:t>
            </a:r>
            <a:r>
              <a:rPr lang="en-US" sz="1400" dirty="0"/>
              <a:t>benchmarks to evaluate CPU core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3DMARK</a:t>
            </a:r>
            <a:r>
              <a:rPr lang="en-US" sz="1400" dirty="0"/>
              <a:t> benchmarks to evaluate computer graphics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ENERGY STAR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0066FF"/>
                </a:solidFill>
              </a:rPr>
              <a:t>Ready Mode Technology (RMT) </a:t>
            </a:r>
            <a:r>
              <a:rPr lang="en-US" sz="1400" dirty="0"/>
              <a:t>workloads to evaluate the effect of </a:t>
            </a:r>
            <a:r>
              <a:rPr lang="en-US" sz="1400" dirty="0" err="1"/>
              <a:t>DarkGates</a:t>
            </a:r>
            <a:r>
              <a:rPr lang="en-US" sz="1400" dirty="0"/>
              <a:t> on energy efficiency </a:t>
            </a:r>
            <a:r>
              <a:rPr lang="en-US" sz="1400" b="1" dirty="0"/>
              <a:t>[END]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10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improves real </a:t>
            </a:r>
            <a:r>
              <a:rPr lang="en-US" sz="2200" dirty="0">
                <a:solidFill>
                  <a:schemeClr val="accent6"/>
                </a:solidFill>
              </a:rPr>
              <a:t>system performance by up to 8.1% </a:t>
            </a:r>
            <a:r>
              <a:rPr lang="en-US" sz="2200" dirty="0"/>
              <a:t>(4.6% on average)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/>
              <a:t>The performance benefit of </a:t>
            </a:r>
            <a:r>
              <a:rPr lang="en-US" sz="2200" dirty="0" err="1"/>
              <a:t>DarkGates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66FF"/>
                </a:solidFill>
              </a:rPr>
              <a:t>positively correlated with the performance scalability</a:t>
            </a:r>
            <a:r>
              <a:rPr lang="en-US" sz="2200" dirty="0"/>
              <a:t> of the running workload with CPU frequency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200" dirty="0"/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Highly-scalable workloads </a:t>
            </a:r>
            <a:r>
              <a:rPr lang="en-US" sz="1800" dirty="0"/>
              <a:t>experience the highest performance gains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Workloads that are </a:t>
            </a:r>
            <a:r>
              <a:rPr lang="en-US" sz="1800" dirty="0">
                <a:solidFill>
                  <a:srgbClr val="C00000"/>
                </a:solidFill>
              </a:rPr>
              <a:t>heavily bottlenecked by main memory</a:t>
            </a:r>
            <a:r>
              <a:rPr lang="en-US" sz="1800" dirty="0"/>
              <a:t>, such as 410.bwaves and 433.milc, have almost no performance 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579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 err="1">
                <a:solidFill>
                  <a:schemeClr val="tx1"/>
                </a:solidFill>
              </a:rPr>
              <a:t>DarkGates</a:t>
            </a:r>
            <a:r>
              <a:rPr lang="en-US" sz="2200" b="1" dirty="0">
                <a:solidFill>
                  <a:schemeClr val="tx1"/>
                </a:solidFill>
              </a:rPr>
              <a:t> significantly </a:t>
            </a:r>
            <a:r>
              <a:rPr lang="en-US" sz="2200" b="1" dirty="0">
                <a:solidFill>
                  <a:srgbClr val="0066FF"/>
                </a:solidFill>
              </a:rPr>
              <a:t>improves CPU core performance </a:t>
            </a:r>
            <a:r>
              <a:rPr lang="en-US" sz="2200" b="1" dirty="0">
                <a:solidFill>
                  <a:schemeClr val="tx1"/>
                </a:solidFill>
              </a:rPr>
              <a:t>by reducing the voltage </a:t>
            </a:r>
            <a:r>
              <a:rPr lang="en-US" sz="2200" b="1" dirty="0" err="1">
                <a:solidFill>
                  <a:schemeClr val="tx1"/>
                </a:solidFill>
              </a:rPr>
              <a:t>guardband</a:t>
            </a:r>
            <a:r>
              <a:rPr lang="en-US" sz="2200" b="1" dirty="0">
                <a:solidFill>
                  <a:schemeClr val="tx1"/>
                </a:solidFill>
              </a:rPr>
              <a:t> with Power-gate bypassing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Doing so </a:t>
            </a:r>
            <a:r>
              <a:rPr lang="en-US" sz="2200" b="1" dirty="0">
                <a:solidFill>
                  <a:schemeClr val="accent6"/>
                </a:solidFill>
              </a:rPr>
              <a:t>improves the V/F curves </a:t>
            </a:r>
            <a:r>
              <a:rPr lang="en-US" sz="2200" b="1" dirty="0">
                <a:solidFill>
                  <a:schemeClr val="tx1"/>
                </a:solidFill>
              </a:rPr>
              <a:t>and leads to </a:t>
            </a:r>
            <a:r>
              <a:rPr lang="en-US" sz="2200" b="1" dirty="0">
                <a:solidFill>
                  <a:srgbClr val="7030A0"/>
                </a:solidFill>
              </a:rPr>
              <a:t>higher CPU core frequency </a:t>
            </a:r>
            <a:r>
              <a:rPr lang="en-US" sz="2200" b="1" dirty="0">
                <a:solidFill>
                  <a:schemeClr val="tx1"/>
                </a:solidFill>
              </a:rPr>
              <a:t>for both thermally-constrained and V</a:t>
            </a:r>
            <a:r>
              <a:rPr lang="en-US" sz="2200" b="1" baseline="-25000" dirty="0">
                <a:solidFill>
                  <a:schemeClr val="tx1"/>
                </a:solidFill>
              </a:rPr>
              <a:t>max</a:t>
            </a:r>
            <a:r>
              <a:rPr lang="en-US" sz="2200" b="1" dirty="0">
                <a:solidFill>
                  <a:schemeClr val="tx1"/>
                </a:solidFill>
              </a:rPr>
              <a:t>-constrained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56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provides the </a:t>
            </a:r>
            <a:r>
              <a:rPr lang="en-US" sz="1800" dirty="0">
                <a:solidFill>
                  <a:schemeClr val="accent6"/>
                </a:solidFill>
              </a:rPr>
              <a:t>same system performance</a:t>
            </a:r>
            <a:r>
              <a:rPr lang="en-US" sz="1800" dirty="0"/>
              <a:t> for 3DMark for TDP levels </a:t>
            </a:r>
            <a:r>
              <a:rPr lang="en-US" sz="1800" dirty="0">
                <a:solidFill>
                  <a:srgbClr val="0066FF"/>
                </a:solidFill>
              </a:rPr>
              <a:t>equal or grater than 45W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Since graphics workloads in these systems 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not limited by thermal constraints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CH" sz="2000" dirty="0">
              <a:effectLst/>
            </a:endParaRPr>
          </a:p>
          <a:p>
            <a:pPr lvl="1">
              <a:lnSpc>
                <a:spcPct val="100000"/>
              </a:lnSpc>
            </a:pP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leads to only </a:t>
            </a:r>
            <a:r>
              <a:rPr lang="en-US" sz="1800" dirty="0">
                <a:solidFill>
                  <a:srgbClr val="C00000"/>
                </a:solidFill>
              </a:rPr>
              <a:t>2% performance degradation </a:t>
            </a:r>
            <a:r>
              <a:rPr lang="en-US" sz="1800" dirty="0"/>
              <a:t>for a TDP level of 35W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The additional </a:t>
            </a:r>
            <a:r>
              <a:rPr lang="en-US" sz="1400" dirty="0">
                <a:solidFill>
                  <a:srgbClr val="FF0000"/>
                </a:solidFill>
              </a:rPr>
              <a:t>leakage power of the idle CPU cores</a:t>
            </a:r>
            <a:r>
              <a:rPr lang="en-US" sz="1400" dirty="0"/>
              <a:t> forces the power budget management algorithm  to </a:t>
            </a:r>
            <a:r>
              <a:rPr lang="en-US" sz="1400" dirty="0">
                <a:solidFill>
                  <a:srgbClr val="0000FF"/>
                </a:solidFill>
              </a:rPr>
              <a:t>reduce the frequency of the graphics </a:t>
            </a:r>
            <a:r>
              <a:rPr lang="en-US" sz="1400" dirty="0"/>
              <a:t>engine to keep the system within the TDP limit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CH" sz="2000" dirty="0">
              <a:effectLst/>
            </a:endParaRPr>
          </a:p>
          <a:p>
            <a:pPr lvl="1">
              <a:lnSpc>
                <a:spcPct val="100000"/>
              </a:lnSpc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5679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The reduced graphics engine power budget due to the additional leakage power of idle CPU cores </a:t>
            </a:r>
            <a:r>
              <a:rPr lang="en-US" sz="2400" b="1" dirty="0">
                <a:solidFill>
                  <a:srgbClr val="0066FF"/>
                </a:solidFill>
              </a:rPr>
              <a:t>can slightly degrade the performance </a:t>
            </a:r>
            <a:r>
              <a:rPr lang="en-US" sz="2400" b="1" dirty="0">
                <a:solidFill>
                  <a:schemeClr val="tx1"/>
                </a:solidFill>
              </a:rPr>
              <a:t>of graphics workloads in </a:t>
            </a:r>
            <a:r>
              <a:rPr lang="en-US" sz="2400" b="1" dirty="0">
                <a:solidFill>
                  <a:srgbClr val="C00000"/>
                </a:solidFill>
              </a:rPr>
              <a:t>thermally-limited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systems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accent6"/>
                </a:solidFill>
              </a:rPr>
              <a:t>Not a main concern</a:t>
            </a:r>
            <a:r>
              <a:rPr lang="en-US" sz="2400" b="1" dirty="0">
                <a:solidFill>
                  <a:schemeClr val="tx1"/>
                </a:solidFill>
              </a:rPr>
              <a:t> in many real systems that are </a:t>
            </a:r>
            <a:r>
              <a:rPr lang="en-US" sz="2400" b="1" dirty="0">
                <a:solidFill>
                  <a:schemeClr val="accent6"/>
                </a:solidFill>
              </a:rPr>
              <a:t>not thermally-limited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29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 </a:t>
            </a:r>
            <a:r>
              <a:rPr lang="en-US" sz="2200" dirty="0"/>
              <a:t>and Intel </a:t>
            </a:r>
            <a:r>
              <a:rPr lang="en-US" sz="2200" dirty="0">
                <a:solidFill>
                  <a:schemeClr val="accent6"/>
                </a:solidFill>
              </a:rPr>
              <a:t>Ready Mode Technology (RMT) </a:t>
            </a:r>
            <a:r>
              <a:rPr lang="en-US" sz="2200" dirty="0"/>
              <a:t>efficiency workloads have fixed performance requirements and include long idle phases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CH" sz="36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2200" dirty="0"/>
              <a:t> </a:t>
            </a: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system reduces the average power consumption of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RMT</a:t>
            </a:r>
            <a:r>
              <a:rPr lang="en-US" sz="2200" dirty="0"/>
              <a:t> by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33%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68%</a:t>
            </a:r>
            <a:r>
              <a:rPr lang="en-US" sz="2200" dirty="0"/>
              <a:t>, respectively, on the real Intel Skylake-S system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en-US" sz="1800" dirty="0"/>
              <a:t> where we limit the deepest package C-state to C7 (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1800" dirty="0"/>
              <a:t>)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800" dirty="0"/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100" dirty="0"/>
              <a:t>The baseline system </a:t>
            </a:r>
            <a:r>
              <a:rPr lang="en-US" sz="2100" dirty="0">
                <a:solidFill>
                  <a:srgbClr val="FF0000"/>
                </a:solidFill>
              </a:rPr>
              <a:t>does not meet the target</a:t>
            </a:r>
            <a:r>
              <a:rPr lang="en-US" sz="2100" dirty="0"/>
              <a:t> power limit for both workloads </a:t>
            </a:r>
            <a:r>
              <a:rPr lang="en-US" sz="24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100" dirty="0"/>
          </a:p>
          <a:p>
            <a:pPr lvl="2"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2200" dirty="0"/>
              <a:t>The system </a:t>
            </a:r>
            <a:r>
              <a:rPr lang="en-US" sz="2200" dirty="0">
                <a:solidFill>
                  <a:srgbClr val="0066FF"/>
                </a:solidFill>
              </a:rPr>
              <a:t>without </a:t>
            </a:r>
            <a:r>
              <a:rPr lang="en-US" sz="2200" dirty="0" err="1">
                <a:solidFill>
                  <a:srgbClr val="0066FF"/>
                </a:solidFill>
              </a:rPr>
              <a:t>DarkGates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at the deepest package C-state of C7 shows </a:t>
            </a:r>
            <a:r>
              <a:rPr lang="en-US" sz="2200" dirty="0">
                <a:solidFill>
                  <a:srgbClr val="7030A0"/>
                </a:solidFill>
              </a:rPr>
              <a:t>higher power reduction </a:t>
            </a:r>
            <a:r>
              <a:rPr lang="en-US" sz="2200" dirty="0"/>
              <a:t>verses the system </a:t>
            </a:r>
            <a:r>
              <a:rPr lang="en-US" sz="2200" dirty="0">
                <a:solidFill>
                  <a:srgbClr val="00B0F0"/>
                </a:solidFill>
              </a:rPr>
              <a:t>with </a:t>
            </a:r>
            <a:r>
              <a:rPr lang="en-US" sz="2200" dirty="0" err="1">
                <a:solidFill>
                  <a:srgbClr val="00B0F0"/>
                </a:solidFill>
              </a:rPr>
              <a:t>DarkGates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at the deepest package C-state of C8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When some of the cores are idle they consume leakage power in </a:t>
            </a:r>
            <a:r>
              <a:rPr lang="en-US" sz="1800" i="1" dirty="0">
                <a:solidFill>
                  <a:srgbClr val="00B0F0"/>
                </a:solidFill>
              </a:rPr>
              <a:t>DarkGates+C8</a:t>
            </a:r>
            <a:r>
              <a:rPr lang="en-US" sz="1900" dirty="0"/>
              <a:t>, but they are power-gated in</a:t>
            </a:r>
            <a:r>
              <a:rPr lang="en-US" sz="1800" i="1" dirty="0">
                <a:solidFill>
                  <a:srgbClr val="00B0F0"/>
                </a:solidFill>
              </a:rPr>
              <a:t> </a:t>
            </a:r>
            <a:r>
              <a:rPr lang="en-US" sz="1800" i="1" dirty="0">
                <a:solidFill>
                  <a:srgbClr val="0066FF"/>
                </a:solidFill>
              </a:rPr>
              <a:t>Non-DarkGates+C7 </a:t>
            </a:r>
            <a:r>
              <a:rPr lang="en-US" sz="1800" b="1" kern="12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</a:rPr>
              <a:t>Applying </a:t>
            </a:r>
            <a:r>
              <a:rPr lang="en-US" sz="2200" b="1" dirty="0" err="1">
                <a:solidFill>
                  <a:srgbClr val="0066FF"/>
                </a:solidFill>
              </a:rPr>
              <a:t>DarkGates</a:t>
            </a:r>
            <a:r>
              <a:rPr lang="en-US" sz="2200" b="1" dirty="0">
                <a:solidFill>
                  <a:srgbClr val="0066FF"/>
                </a:solidFill>
              </a:rPr>
              <a:t> with package C8 state</a:t>
            </a:r>
            <a:r>
              <a:rPr lang="en-US" sz="2200" b="1" dirty="0">
                <a:solidFill>
                  <a:schemeClr val="tx1"/>
                </a:solidFill>
              </a:rPr>
              <a:t> significantly reduces the average processor power consumption,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thereby </a:t>
            </a:r>
            <a:r>
              <a:rPr lang="en-US" sz="2200" b="1" dirty="0">
                <a:solidFill>
                  <a:schemeClr val="accent6"/>
                </a:solidFill>
              </a:rPr>
              <a:t>meeting the target average power requirements </a:t>
            </a:r>
            <a:r>
              <a:rPr lang="en-US" sz="2200" b="1" dirty="0">
                <a:solidFill>
                  <a:schemeClr val="tx1"/>
                </a:solidFill>
              </a:rPr>
              <a:t>of the energy efficiency standards </a:t>
            </a:r>
            <a:r>
              <a:rPr lang="en-US" sz="1800" b="1" i="0" kern="1200" spc="0" baseline="0" dirty="0">
                <a:ln>
                  <a:noFill/>
                </a:ln>
                <a:solidFill>
                  <a:srgbClr val="00B050"/>
                </a:solidFill>
                <a:effectLst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[END]</a:t>
            </a:r>
            <a:endParaRPr lang="en-CH" sz="1800" dirty="0">
              <a:solidFill>
                <a:srgbClr val="0066FF"/>
              </a:solidFill>
            </a:endParaRP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7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will now give and </a:t>
            </a:r>
            <a:r>
              <a:rPr lang="en-US" sz="1200" b="1" dirty="0">
                <a:solidFill>
                  <a:srgbClr val="0066FF"/>
                </a:solidFill>
              </a:rPr>
              <a:t>Overview of Client Processor Architecture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6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conclude my talk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49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>
              <a:solidFill>
                <a:schemeClr val="tx1"/>
              </a:solidFill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 P</a:t>
            </a:r>
            <a:r>
              <a:rPr lang="en-US" sz="1900" b="1" dirty="0">
                <a:cs typeface="Segoe UI" panose="020B0502040204020203" pitchFamily="34" charset="0"/>
              </a:rPr>
              <a:t>ower-gates</a:t>
            </a:r>
            <a:r>
              <a:rPr lang="en-US" sz="1900" dirty="0">
                <a:cs typeface="Segoe UI" panose="020B0502040204020203" pitchFamily="34" charset="0"/>
              </a:rPr>
              <a:t>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2000" b="1" baseline="0" dirty="0"/>
              <a:t>[CLICK]  </a:t>
            </a:r>
            <a:endParaRPr lang="en-US" sz="1900" dirty="0">
              <a:cs typeface="Segoe UI" panose="020B0502040204020203" pitchFamily="34" charset="0"/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Our goal is to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frequency, such as high-end desktops </a:t>
            </a:r>
            <a:r>
              <a:rPr lang="en-US" sz="2000" b="1" baseline="0" dirty="0"/>
              <a:t>[CLICK]</a:t>
            </a:r>
          </a:p>
          <a:p>
            <a:endParaRPr lang="en-US" sz="1900" dirty="0">
              <a:cs typeface="Segoe UI" panose="020B0502040204020203" pitchFamily="34" charset="0"/>
            </a:endParaRP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To this end we introduce </a:t>
            </a:r>
            <a:r>
              <a:rPr lang="en-US" sz="20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a hybrid system architecture that is based on three key techniques </a:t>
            </a:r>
            <a:r>
              <a:rPr lang="en-US" sz="2000" b="1" baseline="0" dirty="0"/>
              <a:t>[CLICK]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8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800" b="1" spc="-8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 </a:t>
            </a:r>
            <a:r>
              <a:rPr lang="en-US" sz="1800" b="1" baseline="0" dirty="0"/>
              <a:t>[CLICK]</a:t>
            </a:r>
            <a:endParaRPr lang="en-US" sz="1700" dirty="0"/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700" dirty="0">
                <a:solidFill>
                  <a:srgbClr val="0066FF"/>
                </a:solidFill>
              </a:rPr>
              <a:t>Enables deeper idle power states </a:t>
            </a:r>
            <a:r>
              <a:rPr lang="en-US" sz="1800" b="1" baseline="0" dirty="0"/>
              <a:t>[CLICK]</a:t>
            </a:r>
            <a:endParaRPr lang="en-US" sz="1700" dirty="0">
              <a:solidFill>
                <a:srgbClr val="0066FF"/>
              </a:solidFill>
            </a:endParaRPr>
          </a:p>
          <a:p>
            <a:endParaRPr lang="en-US" sz="500" dirty="0">
              <a:solidFill>
                <a:srgbClr val="0066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dirty="0"/>
              <a:t>We implement </a:t>
            </a:r>
            <a:r>
              <a:rPr lang="en-US" sz="1900" b="1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b="1" dirty="0"/>
              <a:t> </a:t>
            </a:r>
            <a:r>
              <a:rPr lang="en-US" sz="1900" dirty="0"/>
              <a:t>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workloads: </a:t>
            </a:r>
            <a:r>
              <a:rPr lang="en-US" sz="2000" b="1" baseline="0" dirty="0"/>
              <a:t>[CLICK]</a:t>
            </a:r>
            <a:endParaRPr lang="en-US" sz="1900" dirty="0"/>
          </a:p>
          <a:p>
            <a:pPr marL="285744" lvl="1" indent="-285744">
              <a:buFontTx/>
              <a:buChar char="-"/>
            </a:pPr>
            <a:r>
              <a:rPr lang="en-US" sz="1800" spc="-80" dirty="0" err="1">
                <a:cs typeface="Segoe UI" panose="020B0502040204020203" pitchFamily="34" charset="0"/>
              </a:rPr>
              <a:t>DarkGates</a:t>
            </a:r>
            <a:r>
              <a:rPr lang="en-US" sz="1800" spc="-80" dirty="0"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levels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 to 5.3% </a:t>
            </a:r>
            <a:r>
              <a:rPr lang="en-US" sz="1700" spc="-80" dirty="0">
                <a:cs typeface="Segoe UI" panose="020B0502040204020203" pitchFamily="34" charset="0"/>
              </a:rPr>
              <a:t>on a real four-core Skylake system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 </a:t>
            </a:r>
            <a:r>
              <a:rPr lang="en-US" sz="1800" b="1" baseline="0" dirty="0"/>
              <a:t>[CLICK]</a:t>
            </a:r>
            <a:endParaRPr lang="en-US" sz="1700" spc="-80" dirty="0">
              <a:solidFill>
                <a:srgbClr val="0066FF"/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 </a:t>
            </a:r>
            <a:r>
              <a:rPr lang="en-US" sz="1800" b="1" baseline="0" dirty="0"/>
              <a:t>[CLICK]</a:t>
            </a:r>
            <a:endParaRPr lang="en-US" sz="1700" spc="-80" dirty="0">
              <a:cs typeface="Segoe UI" panose="020B0502040204020203" pitchFamily="34" charset="0"/>
            </a:endParaRP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rPr>
              <a:t>We Conclude that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 </a:t>
            </a:r>
            <a:r>
              <a:rPr lang="en-US" sz="1800" b="1" baseline="0" dirty="0"/>
              <a:t>[END]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15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400" baseline="0" dirty="0"/>
              <a:t>Thanks for your attention, for more details please read our HPCA 2022 paper</a:t>
            </a:r>
            <a:r>
              <a:rPr lang="en-US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n-ea"/>
                <a:cs typeface="+mn-cs"/>
              </a:rPr>
              <a:t> 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79D3-8C36-4CB5-B03B-F440DA7B71A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9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high-end client processor is a system-on-chip that typically </a:t>
            </a:r>
            <a:r>
              <a:rPr lang="en-US" dirty="0">
                <a:solidFill>
                  <a:schemeClr val="accent6"/>
                </a:solidFill>
              </a:rPr>
              <a:t>integrates three main domains</a:t>
            </a:r>
            <a:r>
              <a:rPr lang="en-US" dirty="0"/>
              <a:t> into a single chip: </a:t>
            </a:r>
          </a:p>
          <a:p>
            <a:pPr lvl="1"/>
            <a:r>
              <a:rPr lang="en-US" dirty="0"/>
              <a:t>Compute (e.g., CPU cores and graphics engines)</a:t>
            </a:r>
          </a:p>
          <a:p>
            <a:pPr lvl="1"/>
            <a:r>
              <a:rPr lang="en-US" dirty="0"/>
              <a:t>IO </a:t>
            </a:r>
          </a:p>
          <a:p>
            <a:pPr lvl="1"/>
            <a:r>
              <a:rPr lang="en-US" dirty="0"/>
              <a:t>Memory system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show the architecture used in recent Intel processors with a </a:t>
            </a:r>
            <a:r>
              <a:rPr lang="en-US" dirty="0">
                <a:solidFill>
                  <a:schemeClr val="accent1"/>
                </a:solidFill>
              </a:rPr>
              <a:t>focus on CPU cores</a:t>
            </a:r>
          </a:p>
          <a:p>
            <a:pPr lvl="1"/>
            <a:r>
              <a:rPr lang="en-US" dirty="0"/>
              <a:t>Each CPU core has </a:t>
            </a:r>
            <a:r>
              <a:rPr lang="en-US" dirty="0">
                <a:solidFill>
                  <a:srgbClr val="C00000"/>
                </a:solidFill>
              </a:rPr>
              <a:t>a power-gate </a:t>
            </a:r>
            <a:r>
              <a:rPr lang="en-US" dirty="0"/>
              <a:t>for the entire core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r>
              <a:rPr lang="en-US" dirty="0"/>
              <a:t>Package layout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An ungated </a:t>
            </a:r>
            <a:r>
              <a:rPr lang="en-US" dirty="0"/>
              <a:t>main voltage domain (</a:t>
            </a:r>
            <a:r>
              <a:rPr lang="en-US" dirty="0">
                <a:solidFill>
                  <a:srgbClr val="7030A0"/>
                </a:solidFill>
              </a:rPr>
              <a:t>V</a:t>
            </a:r>
            <a:r>
              <a:rPr lang="en-US" baseline="-25000" dirty="0">
                <a:solidFill>
                  <a:srgbClr val="7030A0"/>
                </a:solidFill>
              </a:rPr>
              <a:t>CU</a:t>
            </a:r>
            <a:r>
              <a:rPr lang="en-US" dirty="0"/>
              <a:t>)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Four power-gated </a:t>
            </a:r>
            <a:r>
              <a:rPr lang="en-US" dirty="0"/>
              <a:t>voltage domains (one for each CPU core, 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,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V</a:t>
            </a:r>
            <a:r>
              <a:rPr lang="en-US" baseline="-25000" dirty="0">
                <a:solidFill>
                  <a:srgbClr val="FF0066"/>
                </a:solidFill>
              </a:rPr>
              <a:t>C2G</a:t>
            </a:r>
            <a:r>
              <a:rPr lang="en-US" dirty="0"/>
              <a:t>, and </a:t>
            </a:r>
            <a:r>
              <a:rPr lang="en-US" dirty="0">
                <a:solidFill>
                  <a:srgbClr val="FF6699"/>
                </a:solidFill>
              </a:rPr>
              <a:t>V</a:t>
            </a:r>
            <a:r>
              <a:rPr lang="en-US" baseline="-25000" dirty="0">
                <a:solidFill>
                  <a:srgbClr val="FF6699"/>
                </a:solidFill>
              </a:rPr>
              <a:t>C3G</a:t>
            </a:r>
            <a:r>
              <a:rPr lang="en-US" dirty="0"/>
              <a:t>)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Side view of die and package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The ungated </a:t>
            </a:r>
            <a:r>
              <a:rPr lang="en-US" dirty="0"/>
              <a:t>main voltage domain (VCU) and two cores’ voltage domains (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 and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package’s </a:t>
            </a:r>
            <a:r>
              <a:rPr lang="en-US" dirty="0">
                <a:solidFill>
                  <a:srgbClr val="00B0F0"/>
                </a:solidFill>
              </a:rPr>
              <a:t>decoupling capacitors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>
              <a:solidFill>
                <a:srgbClr val="00B0F0"/>
              </a:solidFill>
            </a:endParaRPr>
          </a:p>
          <a:p>
            <a:endParaRPr lang="en-CH" dirty="0"/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03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Architects of modern client processors typically build </a:t>
            </a:r>
            <a:r>
              <a:rPr lang="en-US" dirty="0">
                <a:solidFill>
                  <a:srgbClr val="00B0F0"/>
                </a:solidFill>
              </a:rPr>
              <a:t>a single CPU core </a:t>
            </a:r>
            <a:r>
              <a:rPr lang="en-US" dirty="0"/>
              <a:t>architecture that supports all dies of a client processor family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endParaRPr lang="en-US" dirty="0"/>
          </a:p>
          <a:p>
            <a:r>
              <a:rPr lang="en-US" dirty="0"/>
              <a:t>Some of the dies are used to build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different processor packages</a:t>
            </a:r>
            <a:r>
              <a:rPr lang="en-US" dirty="0"/>
              <a:t> targeting different segments</a:t>
            </a:r>
          </a:p>
          <a:p>
            <a:pPr lvl="1"/>
            <a:r>
              <a:rPr lang="en-US" dirty="0"/>
              <a:t>For example, the Intel Skylake uses a single processor die for all TDP ranges of 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2"/>
            <a:r>
              <a:rPr lang="en-US" dirty="0"/>
              <a:t>High-end desktop processors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2"/>
            <a:r>
              <a:rPr lang="en-US" dirty="0"/>
              <a:t>High-end mobile processors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endParaRPr lang="en-US" dirty="0"/>
          </a:p>
          <a:p>
            <a:pPr algn="l"/>
            <a:r>
              <a:rPr lang="en-US" dirty="0"/>
              <a:t>This design reuse is adopted for two major reasons</a:t>
            </a:r>
          </a:p>
          <a:p>
            <a:pPr lvl="1"/>
            <a:r>
              <a:rPr lang="en-US" dirty="0"/>
              <a:t>Allows system manufacturers to </a:t>
            </a:r>
            <a:r>
              <a:rPr lang="en-US" dirty="0">
                <a:solidFill>
                  <a:schemeClr val="accent6"/>
                </a:solidFill>
              </a:rPr>
              <a:t>configure a processor </a:t>
            </a:r>
            <a:r>
              <a:rPr lang="en-US" dirty="0"/>
              <a:t>for a specific segment, For example, </a:t>
            </a:r>
          </a:p>
          <a:p>
            <a:pPr lvl="2"/>
            <a:r>
              <a:rPr lang="en-US" dirty="0"/>
              <a:t>A land grid array (LGA) package is used for desktops (Skylake-S)</a:t>
            </a:r>
          </a:p>
          <a:p>
            <a:pPr lvl="2"/>
            <a:r>
              <a:rPr lang="en-US" dirty="0"/>
              <a:t>A ball grid array (BGA) package is used for laptops (Skylake-H)</a:t>
            </a:r>
          </a:p>
          <a:p>
            <a:pPr lvl="1"/>
            <a:r>
              <a:rPr lang="en-US" dirty="0"/>
              <a:t>It reduces </a:t>
            </a:r>
            <a:r>
              <a:rPr lang="en-US" dirty="0">
                <a:solidFill>
                  <a:srgbClr val="7030A0"/>
                </a:solidFill>
              </a:rPr>
              <a:t>non-recurring engineering (NRE) </a:t>
            </a:r>
            <a:r>
              <a:rPr lang="en-US" dirty="0"/>
              <a:t>cost and design complexity </a:t>
            </a:r>
            <a:r>
              <a:rPr lang="en-US" b="1" dirty="0"/>
              <a:t>[END]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18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now discuss the </a:t>
            </a:r>
            <a:r>
              <a:rPr lang="en-US" b="1" dirty="0"/>
              <a:t>motivation</a:t>
            </a:r>
            <a:r>
              <a:rPr lang="en-US" dirty="0"/>
              <a:t> and the </a:t>
            </a:r>
            <a:r>
              <a:rPr lang="en-US" b="1" dirty="0"/>
              <a:t>goal</a:t>
            </a:r>
            <a:r>
              <a:rPr lang="en-US" dirty="0"/>
              <a:t> of our work </a:t>
            </a:r>
            <a:r>
              <a:rPr lang="en-US" b="1" dirty="0"/>
              <a:t>[END]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5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potential </a:t>
            </a:r>
            <a:r>
              <a:rPr lang="en-US" dirty="0">
                <a:solidFill>
                  <a:schemeClr val="accent6"/>
                </a:solidFill>
              </a:rPr>
              <a:t>performance benefits </a:t>
            </a:r>
            <a:r>
              <a:rPr lang="en-US" dirty="0"/>
              <a:t>of increasing CPU core clock frequency as we </a:t>
            </a:r>
            <a:r>
              <a:rPr lang="en-US" dirty="0">
                <a:solidFill>
                  <a:srgbClr val="0000FF"/>
                </a:solidFill>
              </a:rPr>
              <a:t>increase the effective voltage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evaluate the performance impact when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/>
              <a:t> of a real Intel Broadwell processor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E676A0-33B1-4B4B-B1AA-B0B917FCAA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2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We configure the Intel </a:t>
            </a:r>
            <a:r>
              <a:rPr lang="en-US" sz="2400" dirty="0">
                <a:solidFill>
                  <a:schemeClr val="accent6"/>
                </a:solidFill>
              </a:rPr>
              <a:t>Broadwell processor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2"/>
                </a:solidFill>
              </a:rPr>
              <a:t>four Thermal Design Power (TDP)</a:t>
            </a:r>
            <a:r>
              <a:rPr lang="en-US" sz="2400" dirty="0"/>
              <a:t> levels using post-silicon configuration tools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We reduce the </a:t>
            </a:r>
            <a:r>
              <a:rPr lang="en-US" sz="2400" dirty="0">
                <a:solidFill>
                  <a:schemeClr val="accent5"/>
                </a:solidFill>
              </a:rPr>
              <a:t>voltage </a:t>
            </a:r>
            <a:r>
              <a:rPr lang="en-US" sz="2400" dirty="0" err="1">
                <a:solidFill>
                  <a:schemeClr val="accent5"/>
                </a:solidFill>
              </a:rPr>
              <a:t>guardband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of the CPU cores by </a:t>
            </a:r>
            <a:r>
              <a:rPr lang="en-US" sz="2400" dirty="0">
                <a:solidFill>
                  <a:schemeClr val="accent5"/>
                </a:solidFill>
              </a:rPr>
              <a:t>100</a:t>
            </a:r>
            <a:r>
              <a:rPr lang="en-US" sz="2400" i="1" dirty="0">
                <a:solidFill>
                  <a:schemeClr val="accent5"/>
                </a:solidFill>
              </a:rPr>
              <a:t>mV</a:t>
            </a:r>
            <a:r>
              <a:rPr lang="en-US" sz="2400" i="1" dirty="0"/>
              <a:t> </a:t>
            </a:r>
            <a:r>
              <a:rPr lang="en-US" sz="2400" dirty="0"/>
              <a:t> </a:t>
            </a:r>
            <a:r>
              <a:rPr lang="en-US" sz="24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400" dirty="0"/>
          </a:p>
          <a:p>
            <a:pPr lvl="1"/>
            <a:r>
              <a:rPr lang="en-US" sz="2000" dirty="0"/>
              <a:t>Allowing the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power budget </a:t>
            </a:r>
            <a:r>
              <a:rPr lang="en-US" sz="2000" dirty="0"/>
              <a:t>management algorithm (PBM) to increase the CPU cores’ frequency for a given voltage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While keeping the system power consumption below TDP and the voltage below the </a:t>
            </a:r>
            <a:r>
              <a:rPr lang="en-US" sz="2000" dirty="0">
                <a:solidFill>
                  <a:srgbClr val="0070C0"/>
                </a:solidFill>
              </a:rPr>
              <a:t>maximum operating voltage limit (</a:t>
            </a:r>
            <a:r>
              <a:rPr lang="en-US" sz="2000" i="1" dirty="0">
                <a:solidFill>
                  <a:srgbClr val="0070C0"/>
                </a:solidFill>
              </a:rPr>
              <a:t>V</a:t>
            </a:r>
            <a:r>
              <a:rPr lang="en-US" sz="2000" i="1" baseline="-25000" dirty="0">
                <a:solidFill>
                  <a:srgbClr val="0070C0"/>
                </a:solidFill>
              </a:rPr>
              <a:t>max</a:t>
            </a:r>
            <a:r>
              <a:rPr lang="en-US" sz="2000" dirty="0">
                <a:solidFill>
                  <a:srgbClr val="0070C0"/>
                </a:solidFill>
              </a:rPr>
              <a:t>) </a:t>
            </a:r>
            <a:r>
              <a:rPr lang="en-US" sz="20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000" dirty="0">
              <a:solidFill>
                <a:srgbClr val="0070C0"/>
              </a:solidFill>
            </a:endParaRPr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r>
              <a:rPr lang="en-US" sz="2400" dirty="0"/>
              <a:t>The goal of this experiment is to evaluate the potential performance benefits of </a:t>
            </a:r>
            <a:r>
              <a:rPr lang="en-US" sz="2400" dirty="0">
                <a:solidFill>
                  <a:srgbClr val="7030A0"/>
                </a:solidFill>
              </a:rPr>
              <a:t>increasing CPU core clock frequency </a:t>
            </a:r>
            <a:r>
              <a:rPr lang="en-US" sz="2400" dirty="0"/>
              <a:t>as we increase the effective voltage by reducing the voltage </a:t>
            </a:r>
            <a:r>
              <a:rPr lang="en-US" sz="2400" dirty="0" err="1"/>
              <a:t>guardband</a:t>
            </a:r>
            <a:r>
              <a:rPr lang="en-US" sz="2400" dirty="0"/>
              <a:t> </a:t>
            </a:r>
            <a:r>
              <a:rPr lang="en-US" sz="24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We run the </a:t>
            </a:r>
            <a:r>
              <a:rPr lang="en-US" sz="2400" dirty="0">
                <a:solidFill>
                  <a:srgbClr val="008B95"/>
                </a:solidFill>
              </a:rPr>
              <a:t>SPEC CPU2006 </a:t>
            </a:r>
            <a:r>
              <a:rPr lang="en-US" sz="2400" dirty="0"/>
              <a:t>benchmarks, both floating-point (</a:t>
            </a:r>
            <a:r>
              <a:rPr lang="en-US" sz="2400" dirty="0" err="1"/>
              <a:t>fp</a:t>
            </a:r>
            <a:r>
              <a:rPr lang="en-US" sz="2400" dirty="0"/>
              <a:t>) and integer (int) with base (single-core) and rate (all cores) modes </a:t>
            </a:r>
            <a:r>
              <a:rPr lang="en-US" sz="24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2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1200" dirty="0"/>
              <a:t>The average performance of </a:t>
            </a:r>
            <a:r>
              <a:rPr lang="en-US" sz="1200" dirty="0" err="1"/>
              <a:t>SPECfp</a:t>
            </a:r>
            <a:r>
              <a:rPr lang="en-US" sz="1200" dirty="0"/>
              <a:t> and </a:t>
            </a:r>
            <a:r>
              <a:rPr lang="en-US" sz="1200" dirty="0" err="1"/>
              <a:t>SPECint</a:t>
            </a:r>
            <a:r>
              <a:rPr lang="en-US" sz="1200" dirty="0"/>
              <a:t> benchmarks 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increases by 6-10% </a:t>
            </a:r>
            <a:r>
              <a:rPr lang="en-US" sz="1200" dirty="0"/>
              <a:t>as the </a:t>
            </a:r>
            <a:r>
              <a:rPr lang="en-US" sz="1200" dirty="0">
                <a:solidFill>
                  <a:schemeClr val="accent1"/>
                </a:solidFill>
              </a:rPr>
              <a:t>system’s frequency </a:t>
            </a:r>
            <a:r>
              <a:rPr lang="en-US" sz="1200" dirty="0"/>
              <a:t>increases for each given TDP level </a:t>
            </a:r>
            <a:r>
              <a:rPr lang="en-US" sz="18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[CLICK]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1200" dirty="0"/>
              <a:t>The system can run at a higher frequency with the same CPU core voltage level without exceeding the TDP limit since the effective voltage increases once we </a:t>
            </a:r>
            <a:r>
              <a:rPr lang="en-US" sz="1200" dirty="0">
                <a:solidFill>
                  <a:schemeClr val="accent6"/>
                </a:solidFill>
              </a:rPr>
              <a:t>reduce  the voltage </a:t>
            </a:r>
            <a:r>
              <a:rPr lang="en-US" sz="1200" dirty="0" err="1">
                <a:solidFill>
                  <a:schemeClr val="accent6"/>
                </a:solidFill>
              </a:rPr>
              <a:t>guardband</a:t>
            </a:r>
            <a:r>
              <a:rPr lang="en-US" sz="1200" dirty="0">
                <a:solidFill>
                  <a:schemeClr val="accent6"/>
                </a:solidFill>
              </a:rPr>
              <a:t> </a:t>
            </a:r>
            <a:r>
              <a:rPr lang="en-US" sz="1200" b="1" kern="1200" baseline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+mn-ea"/>
                <a:cs typeface="+mn-cs"/>
              </a:rPr>
              <a:t>[END]</a:t>
            </a:r>
            <a:endParaRPr lang="en-US" sz="12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F387B-B280-42D8-B731-F7F7B90518D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2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01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927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1" y="132334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Cambria" panose="02040503050406030204" pitchFamily="18" charset="0"/>
              <a:buChar char="-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77054" y="6355715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safari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6C95C-F5A1-47A0-B338-935B91ACFEDF}"/>
              </a:ext>
            </a:extLst>
          </p:cNvPr>
          <p:cNvCxnSpPr>
            <a:cxnSpLocks/>
          </p:cNvCxnSpPr>
          <p:nvPr userDrawn="1"/>
        </p:nvCxnSpPr>
        <p:spPr>
          <a:xfrm>
            <a:off x="117021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43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3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C298BE-C18D-4590-94F7-BEFA6C786409}"/>
              </a:ext>
            </a:extLst>
          </p:cNvPr>
          <p:cNvSpPr txBox="1">
            <a:spLocks/>
          </p:cNvSpPr>
          <p:nvPr userDrawn="1"/>
        </p:nvSpPr>
        <p:spPr>
          <a:xfrm>
            <a:off x="7977054" y="635571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safari.png">
            <a:extLst>
              <a:ext uri="{FF2B5EF4-FFF2-40B4-BE49-F238E27FC236}">
                <a16:creationId xmlns:a16="http://schemas.microsoft.com/office/drawing/2014/main" id="{2C8B29B9-3439-424C-ABE7-B88DB5C1B9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498344"/>
            <a:ext cx="1080120" cy="3125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697BC7-4051-428B-9371-04BF2E44356C}"/>
              </a:ext>
            </a:extLst>
          </p:cNvPr>
          <p:cNvCxnSpPr>
            <a:cxnSpLocks/>
          </p:cNvCxnSpPr>
          <p:nvPr userDrawn="1"/>
        </p:nvCxnSpPr>
        <p:spPr>
          <a:xfrm>
            <a:off x="117023" y="831498"/>
            <a:ext cx="8894601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1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3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3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Jeremie S. Kim            A. Giray Yağlıkçı            Jisung Park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Efraim Rotem            Yanos Sazeides       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3026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DarkGates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Hybrid Power-Gating Architecture to Mitigate the Performance Impact of Dark-Silicon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High Performance Processors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4631" y="5533406"/>
            <a:ext cx="1701500" cy="628764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2" y="5639397"/>
            <a:ext cx="787596" cy="340582"/>
          </a:xfrm>
          <a:prstGeom prst="rect">
            <a:avLst/>
          </a:prstGeom>
        </p:spPr>
      </p:pic>
      <p:pic>
        <p:nvPicPr>
          <p:cNvPr id="22" name="Picture 2" descr="Image result for University of Cyprus logo">
            <a:extLst>
              <a:ext uri="{FF2B5EF4-FFF2-40B4-BE49-F238E27FC236}">
                <a16:creationId xmlns:a16="http://schemas.microsoft.com/office/drawing/2014/main" id="{E9BE15CA-DC87-4712-A020-B73E5056B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4"/>
          <a:stretch/>
        </p:blipFill>
        <p:spPr bwMode="auto">
          <a:xfrm>
            <a:off x="4860609" y="5534198"/>
            <a:ext cx="1874894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uawei Logo, history, meaning, symbol, PNG">
            <a:extLst>
              <a:ext uri="{FF2B5EF4-FFF2-40B4-BE49-F238E27FC236}">
                <a16:creationId xmlns:a16="http://schemas.microsoft.com/office/drawing/2014/main" id="{E5CF2C44-0B52-416A-8894-E7FD9898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43" y="5339227"/>
            <a:ext cx="1717910" cy="9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afari.png">
            <a:extLst>
              <a:ext uri="{FF2B5EF4-FFF2-40B4-BE49-F238E27FC236}">
                <a16:creationId xmlns:a16="http://schemas.microsoft.com/office/drawing/2014/main" id="{E0F9051C-4D29-488D-B3BA-3A7FB9AA20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49" y="5688334"/>
            <a:ext cx="1168484" cy="3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974988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average performance of </a:t>
            </a:r>
            <a:r>
              <a:rPr lang="en-US" sz="2000" dirty="0" err="1"/>
              <a:t>SPECfp</a:t>
            </a:r>
            <a:r>
              <a:rPr lang="en-US" sz="2000" dirty="0"/>
              <a:t> and </a:t>
            </a:r>
            <a:r>
              <a:rPr lang="en-US" sz="2000" dirty="0" err="1"/>
              <a:t>SPECint</a:t>
            </a:r>
            <a:r>
              <a:rPr lang="en-US" sz="2000" dirty="0"/>
              <a:t> benchmarks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increases by 6-10% </a:t>
            </a:r>
            <a:r>
              <a:rPr lang="en-US" sz="2000" dirty="0"/>
              <a:t>as the </a:t>
            </a:r>
            <a:r>
              <a:rPr lang="en-US" sz="2000" dirty="0">
                <a:solidFill>
                  <a:schemeClr val="accent1"/>
                </a:solidFill>
              </a:rPr>
              <a:t>system’s frequency </a:t>
            </a:r>
            <a:r>
              <a:rPr lang="en-US" sz="2000" dirty="0"/>
              <a:t>increases for each given TDP level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system can run at a higher frequency with the same CPU core voltage level without exceeding the TDP limit since the effective voltage increases once we </a:t>
            </a:r>
            <a:r>
              <a:rPr lang="en-US" sz="2000" dirty="0">
                <a:solidFill>
                  <a:schemeClr val="accent6"/>
                </a:solidFill>
              </a:rPr>
              <a:t>reduce the voltage </a:t>
            </a:r>
            <a:r>
              <a:rPr lang="en-US" sz="2000" dirty="0" err="1">
                <a:solidFill>
                  <a:schemeClr val="accent6"/>
                </a:solidFill>
              </a:rPr>
              <a:t>guardband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FF72-D432-4704-B89D-F4000160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7" y="877683"/>
            <a:ext cx="7678366" cy="33126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EEB571-88F2-4499-A770-9AFAC6DD65CD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31024F-F88C-4F45-8DB2-05A2C6A332ED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3134B9-536D-4143-A06D-A6C97040A7D5}"/>
                </a:ext>
              </a:extLst>
            </p:cNvPr>
            <p:cNvSpPr txBox="1"/>
            <p:nvPr/>
          </p:nvSpPr>
          <p:spPr>
            <a:xfrm>
              <a:off x="-1039527" y="5986182"/>
              <a:ext cx="8753474" cy="13928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100" b="1" dirty="0">
                  <a:solidFill>
                    <a:schemeClr val="tx1"/>
                  </a:solidFill>
                </a:rPr>
                <a:t>Reducing the </a:t>
              </a:r>
              <a:r>
                <a:rPr lang="en-US" sz="2100" b="1" dirty="0">
                  <a:solidFill>
                    <a:srgbClr val="FF0000"/>
                  </a:solidFill>
                </a:rPr>
                <a:t>voltage </a:t>
              </a:r>
              <a:r>
                <a:rPr lang="en-US" sz="2100" b="1" dirty="0" err="1">
                  <a:solidFill>
                    <a:srgbClr val="FF0000"/>
                  </a:solidFill>
                </a:rPr>
                <a:t>guardband</a:t>
              </a:r>
              <a:r>
                <a:rPr lang="en-US" sz="2100" b="1" dirty="0">
                  <a:solidFill>
                    <a:srgbClr val="FF0000"/>
                  </a:solidFill>
                </a:rPr>
                <a:t> </a:t>
              </a:r>
              <a:r>
                <a:rPr lang="en-US" sz="2100" b="1" dirty="0">
                  <a:solidFill>
                    <a:schemeClr val="tx1"/>
                  </a:solidFill>
                </a:rPr>
                <a:t>can significantly </a:t>
              </a:r>
              <a:r>
                <a:rPr lang="en-US" sz="2100" b="1" dirty="0">
                  <a:solidFill>
                    <a:schemeClr val="accent6"/>
                  </a:solidFill>
                </a:rPr>
                <a:t>improve the performance </a:t>
              </a:r>
              <a:r>
                <a:rPr lang="en-US" sz="2100" b="1" dirty="0">
                  <a:solidFill>
                    <a:schemeClr val="tx1"/>
                  </a:solidFill>
                </a:rPr>
                <a:t>of both thermally-limited systems and F</a:t>
              </a:r>
              <a:r>
                <a:rPr lang="en-US" sz="2100" b="1" baseline="-25000" dirty="0">
                  <a:solidFill>
                    <a:schemeClr val="tx1"/>
                  </a:solidFill>
                </a:rPr>
                <a:t>max</a:t>
              </a:r>
              <a:r>
                <a:rPr lang="en-US" sz="2100" b="1" dirty="0">
                  <a:solidFill>
                    <a:schemeClr val="tx1"/>
                  </a:solidFill>
                </a:rPr>
                <a:t>-constrained systems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6FED67-AB2A-4363-A64E-9AC1AAAE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1. Performance Impact of Voltage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97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Experiments on Two Different Systems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A6B68D-0127-474F-BC0D-E769C278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" y="922020"/>
            <a:ext cx="8959706" cy="562355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potential </a:t>
            </a:r>
            <a:r>
              <a:rPr lang="en-US" dirty="0">
                <a:solidFill>
                  <a:schemeClr val="accent6"/>
                </a:solidFill>
              </a:rPr>
              <a:t>performance benefits </a:t>
            </a:r>
            <a:r>
              <a:rPr lang="en-US" dirty="0"/>
              <a:t>of increasing CPU core clock frequency as we </a:t>
            </a:r>
            <a:r>
              <a:rPr lang="en-US" dirty="0">
                <a:solidFill>
                  <a:srgbClr val="0000FF"/>
                </a:solidFill>
              </a:rPr>
              <a:t>increase the effective voltage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evaluate the performance impact when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/>
              <a:t> of a real Intel Broadwell processor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4AF96-850E-4904-B6D1-52D3D5DEBD35}"/>
              </a:ext>
            </a:extLst>
          </p:cNvPr>
          <p:cNvSpPr/>
          <p:nvPr/>
        </p:nvSpPr>
        <p:spPr>
          <a:xfrm>
            <a:off x="103241" y="944601"/>
            <a:ext cx="9040759" cy="24844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6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7" y="4312006"/>
            <a:ext cx="8974984" cy="241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We simulate the </a:t>
            </a:r>
            <a:r>
              <a:rPr lang="en-US" sz="2000" dirty="0">
                <a:solidFill>
                  <a:schemeClr val="accent6"/>
                </a:solidFill>
              </a:rPr>
              <a:t>impedance-frequency</a:t>
            </a:r>
            <a:r>
              <a:rPr lang="en-US" sz="2000" dirty="0"/>
              <a:t> profile of two Intel Skylake systems: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Using power-gates (</a:t>
            </a:r>
            <a:r>
              <a:rPr lang="en-US" sz="1600" dirty="0">
                <a:solidFill>
                  <a:srgbClr val="C00000"/>
                </a:solidFill>
              </a:rPr>
              <a:t>red</a:t>
            </a:r>
            <a:r>
              <a:rPr lang="en-US" sz="1600" dirty="0"/>
              <a:t>)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Bypassing the power-gates (</a:t>
            </a:r>
            <a:r>
              <a:rPr lang="en-US" sz="1600" dirty="0">
                <a:solidFill>
                  <a:srgbClr val="003776"/>
                </a:solidFill>
              </a:rPr>
              <a:t>blue</a:t>
            </a:r>
            <a:r>
              <a:rPr lang="en-US" sz="1600" dirty="0"/>
              <a:t>)</a:t>
            </a:r>
          </a:p>
          <a:p>
            <a:r>
              <a:rPr lang="en-US" sz="2000" dirty="0"/>
              <a:t>The system that uses the power-gates has approximately </a:t>
            </a:r>
            <a:r>
              <a:rPr lang="en-US" sz="2000" dirty="0">
                <a:solidFill>
                  <a:srgbClr val="FF0000"/>
                </a:solidFill>
              </a:rPr>
              <a:t>2× the impedance </a:t>
            </a:r>
            <a:r>
              <a:rPr lang="en-US" sz="2000" dirty="0"/>
              <a:t>of a system that bypasses the power-gates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A system that </a:t>
            </a:r>
            <a:r>
              <a:rPr lang="en-US" sz="1600" dirty="0">
                <a:solidFill>
                  <a:srgbClr val="C00000"/>
                </a:solidFill>
              </a:rPr>
              <a:t>uses the power-gates </a:t>
            </a:r>
            <a:r>
              <a:rPr lang="en-US" sz="1600" dirty="0"/>
              <a:t>requires approximately </a:t>
            </a:r>
            <a:r>
              <a:rPr lang="en-US" sz="1600" dirty="0">
                <a:solidFill>
                  <a:srgbClr val="FF0000"/>
                </a:solidFill>
              </a:rPr>
              <a:t>2× the voltage </a:t>
            </a:r>
            <a:r>
              <a:rPr lang="en-US" sz="1600" dirty="0" err="1">
                <a:solidFill>
                  <a:srgbClr val="FF0000"/>
                </a:solidFill>
              </a:rPr>
              <a:t>guardband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 a system that </a:t>
            </a:r>
            <a:r>
              <a:rPr lang="en-US" sz="1600" dirty="0">
                <a:solidFill>
                  <a:srgbClr val="003776"/>
                </a:solidFill>
              </a:rPr>
              <a:t>bypasses the power-gates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76EB2-EE5F-4E06-9516-B2702368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828882"/>
            <a:ext cx="4648200" cy="34831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22AD7C-F021-47BA-A95E-288C5B6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2335"/>
            <a:ext cx="8862060" cy="606084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2. Voltage </a:t>
            </a:r>
            <a:r>
              <a:rPr lang="en-US" sz="2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 Impact of Power-gates Bypassing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92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1DB2B6B9-428A-4EBF-AA15-876681F3613D}"/>
              </a:ext>
            </a:extLst>
          </p:cNvPr>
          <p:cNvSpPr txBox="1">
            <a:spLocks/>
          </p:cNvSpPr>
          <p:nvPr/>
        </p:nvSpPr>
        <p:spPr>
          <a:xfrm>
            <a:off x="169017" y="4312006"/>
            <a:ext cx="8974984" cy="2413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sz="2000" dirty="0"/>
              <a:t>We simulate the </a:t>
            </a:r>
            <a:r>
              <a:rPr lang="en-US" sz="2000" dirty="0">
                <a:solidFill>
                  <a:schemeClr val="accent6"/>
                </a:solidFill>
              </a:rPr>
              <a:t>impedance-frequency</a:t>
            </a:r>
            <a:r>
              <a:rPr lang="en-US" sz="2000" dirty="0"/>
              <a:t> profile of two Intel Skylake systems: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Using power-gates (</a:t>
            </a:r>
            <a:r>
              <a:rPr lang="en-US" sz="1600" dirty="0">
                <a:solidFill>
                  <a:srgbClr val="C00000"/>
                </a:solidFill>
              </a:rPr>
              <a:t>red</a:t>
            </a:r>
            <a:r>
              <a:rPr lang="en-US" sz="1600" dirty="0"/>
              <a:t>) 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Bypassing the power-gates (</a:t>
            </a:r>
            <a:r>
              <a:rPr lang="en-US" sz="1600" dirty="0">
                <a:solidFill>
                  <a:srgbClr val="003776"/>
                </a:solidFill>
              </a:rPr>
              <a:t>blue</a:t>
            </a:r>
            <a:r>
              <a:rPr lang="en-US" sz="1600" dirty="0"/>
              <a:t>)</a:t>
            </a:r>
          </a:p>
          <a:p>
            <a:r>
              <a:rPr lang="en-US" sz="2000" dirty="0"/>
              <a:t>The system that uses the power-gates has approximately </a:t>
            </a:r>
            <a:r>
              <a:rPr lang="en-US" sz="2000" dirty="0">
                <a:solidFill>
                  <a:srgbClr val="FF0000"/>
                </a:solidFill>
              </a:rPr>
              <a:t>2× the impedance </a:t>
            </a:r>
            <a:r>
              <a:rPr lang="en-US" sz="2000" dirty="0"/>
              <a:t>of a system that bypasses the power-gates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600" dirty="0"/>
              <a:t>A system that </a:t>
            </a:r>
            <a:r>
              <a:rPr lang="en-US" sz="1600" dirty="0">
                <a:solidFill>
                  <a:srgbClr val="C00000"/>
                </a:solidFill>
              </a:rPr>
              <a:t>uses the power-gates </a:t>
            </a:r>
            <a:r>
              <a:rPr lang="en-US" sz="1600" dirty="0"/>
              <a:t>requires approximately </a:t>
            </a:r>
            <a:r>
              <a:rPr lang="en-US" sz="1600" dirty="0">
                <a:solidFill>
                  <a:srgbClr val="FF0000"/>
                </a:solidFill>
              </a:rPr>
              <a:t>2× the voltage </a:t>
            </a:r>
            <a:r>
              <a:rPr lang="en-US" sz="1600" dirty="0" err="1">
                <a:solidFill>
                  <a:srgbClr val="FF0000"/>
                </a:solidFill>
              </a:rPr>
              <a:t>guardband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of a system that </a:t>
            </a:r>
            <a:r>
              <a:rPr lang="en-US" sz="1600" dirty="0">
                <a:solidFill>
                  <a:srgbClr val="003776"/>
                </a:solidFill>
              </a:rPr>
              <a:t>bypasses the power-gates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76EB2-EE5F-4E06-9516-B27023688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828882"/>
            <a:ext cx="4648200" cy="348312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22AD7C-F021-47BA-A95E-288C5B67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32335"/>
            <a:ext cx="8862060" cy="606084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2. Voltage </a:t>
            </a:r>
            <a:r>
              <a:rPr lang="en-US" sz="2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 Impact of Power-gates Bypassing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BE841E-4F38-487E-BACB-9360DF41C3A8}"/>
              </a:ext>
            </a:extLst>
          </p:cNvPr>
          <p:cNvGrpSpPr/>
          <p:nvPr/>
        </p:nvGrpSpPr>
        <p:grpSpPr>
          <a:xfrm>
            <a:off x="103241" y="828882"/>
            <a:ext cx="9040759" cy="5688217"/>
            <a:chOff x="-1131549" y="2749557"/>
            <a:chExt cx="9040759" cy="55109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913E11D-6CD3-4A35-B307-3A3B7CC23CAE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E6CCE7-B816-4021-9182-9B09261558C5}"/>
                </a:ext>
              </a:extLst>
            </p:cNvPr>
            <p:cNvSpPr txBox="1"/>
            <p:nvPr/>
          </p:nvSpPr>
          <p:spPr>
            <a:xfrm>
              <a:off x="-1039527" y="6210735"/>
              <a:ext cx="8753474" cy="139281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b="1" dirty="0">
                  <a:solidFill>
                    <a:schemeClr val="tx1"/>
                  </a:solidFill>
                </a:rPr>
                <a:t>Bypassing the </a:t>
              </a:r>
              <a:r>
                <a:rPr lang="en-US" sz="2400" b="1" dirty="0">
                  <a:solidFill>
                    <a:srgbClr val="FF0000"/>
                  </a:solidFill>
                </a:rPr>
                <a:t>power-gates</a:t>
              </a:r>
              <a:r>
                <a:rPr lang="en-US" sz="2400" b="1" dirty="0">
                  <a:solidFill>
                    <a:schemeClr val="tx1"/>
                  </a:solidFill>
                </a:rPr>
                <a:t> can </a:t>
              </a:r>
              <a:r>
                <a:rPr lang="en-US" sz="2400" b="1" dirty="0">
                  <a:solidFill>
                    <a:srgbClr val="0066FF"/>
                  </a:solidFill>
                </a:rPr>
                <a:t>reduce system impedance </a:t>
              </a:r>
              <a:r>
                <a:rPr lang="en-US" sz="2400" b="1" dirty="0">
                  <a:solidFill>
                    <a:schemeClr val="tx1"/>
                  </a:solidFill>
                </a:rPr>
                <a:t>by ~2×,</a:t>
              </a:r>
            </a:p>
            <a:p>
              <a:r>
                <a:rPr lang="en-US" sz="2400" b="1" dirty="0">
                  <a:solidFill>
                    <a:schemeClr val="tx1"/>
                  </a:solidFill>
                </a:rPr>
                <a:t> which allows </a:t>
              </a:r>
              <a:r>
                <a:rPr lang="en-US" sz="2400" b="1" dirty="0">
                  <a:solidFill>
                    <a:schemeClr val="accent6"/>
                  </a:solidFill>
                </a:rPr>
                <a:t>reducing the voltage </a:t>
              </a:r>
              <a:r>
                <a:rPr lang="en-US" sz="2400" b="1" dirty="0" err="1">
                  <a:solidFill>
                    <a:schemeClr val="accent6"/>
                  </a:solidFill>
                </a:rPr>
                <a:t>guardband</a:t>
              </a:r>
              <a:r>
                <a:rPr lang="en-US" sz="2400" b="1" dirty="0">
                  <a:solidFill>
                    <a:schemeClr val="accent6"/>
                  </a:solidFill>
                </a:rPr>
                <a:t> </a:t>
              </a:r>
              <a:r>
                <a:rPr lang="en-US" sz="2400" b="1" dirty="0">
                  <a:solidFill>
                    <a:schemeClr val="tx1"/>
                  </a:solidFill>
                </a:rPr>
                <a:t>by ~ 2×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7878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Our Goal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169014" y="957358"/>
            <a:ext cx="8830206" cy="5635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Based on our experimental analyses, we propose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, a hybrid system architecture that increases the performance of F</a:t>
            </a:r>
            <a:r>
              <a:rPr lang="en-US" baseline="-25000" dirty="0"/>
              <a:t>max</a:t>
            </a:r>
            <a:r>
              <a:rPr lang="en-US" dirty="0"/>
              <a:t>-constrained systems while fulfilling their </a:t>
            </a:r>
            <a:r>
              <a:rPr lang="en-US" dirty="0">
                <a:solidFill>
                  <a:schemeClr val="accent5"/>
                </a:solidFill>
              </a:rPr>
              <a:t>energy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efficiency</a:t>
            </a:r>
            <a:r>
              <a:rPr lang="en-US" dirty="0"/>
              <a:t> </a:t>
            </a:r>
            <a:r>
              <a:rPr lang="en-US" dirty="0">
                <a:solidFill>
                  <a:schemeClr val="accent5"/>
                </a:solidFill>
              </a:rPr>
              <a:t>requirements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design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with two design </a:t>
            </a:r>
            <a:r>
              <a:rPr lang="en-US" dirty="0">
                <a:solidFill>
                  <a:srgbClr val="7030A0"/>
                </a:solidFill>
              </a:rPr>
              <a:t>goals</a:t>
            </a:r>
            <a:r>
              <a:rPr lang="en-US" dirty="0"/>
              <a:t> in mind: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Reduce CPU cores’ </a:t>
            </a:r>
            <a:r>
              <a:rPr lang="en-US" dirty="0">
                <a:solidFill>
                  <a:schemeClr val="accent6"/>
                </a:solidFill>
              </a:rPr>
              <a:t>power-delivery impedance</a:t>
            </a:r>
            <a:r>
              <a:rPr lang="en-US" dirty="0"/>
              <a:t> to reduce voltage </a:t>
            </a:r>
            <a:r>
              <a:rPr lang="en-US" dirty="0" err="1"/>
              <a:t>guardband</a:t>
            </a:r>
            <a:r>
              <a:rPr lang="en-US" dirty="0"/>
              <a:t>, thereby improving the performance of high-end desktops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Meet the </a:t>
            </a:r>
            <a:r>
              <a:rPr lang="en-US" dirty="0">
                <a:solidFill>
                  <a:schemeClr val="accent5"/>
                </a:solidFill>
              </a:rPr>
              <a:t>energy efficiency requirements </a:t>
            </a:r>
            <a:r>
              <a:rPr lang="en-US" dirty="0"/>
              <a:t>of desktop devices by enabling deeper package C-states</a:t>
            </a:r>
          </a:p>
        </p:txBody>
      </p:sp>
    </p:spTree>
    <p:extLst>
      <p:ext uri="{BB962C8B-B14F-4D97-AF65-F5344CB8AC3E}">
        <p14:creationId xmlns:p14="http://schemas.microsoft.com/office/powerpoint/2010/main" val="260844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>
                <a:solidFill>
                  <a:srgbClr val="0066FF"/>
                </a:solidFill>
              </a:rPr>
              <a:t>DarkGates</a:t>
            </a:r>
            <a:endParaRPr lang="en-US" sz="2400" b="1" dirty="0">
              <a:solidFill>
                <a:srgbClr val="0066FF"/>
              </a:solidFill>
            </a:endParaRPr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  <a:endParaRPr lang="en-US" sz="20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35466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DarkGates</a:t>
            </a: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63615" y="957358"/>
            <a:ext cx="8860929" cy="5635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/>
              <a:t>We achieve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dirty="0"/>
              <a:t> goals with three key components: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Power-gate Bypassing technique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5"/>
                </a:solidFill>
              </a:rPr>
              <a:t>Improved power management firmware algorithms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A new deep package C-state</a:t>
            </a:r>
          </a:p>
        </p:txBody>
      </p:sp>
    </p:spTree>
    <p:extLst>
      <p:ext uri="{BB962C8B-B14F-4D97-AF65-F5344CB8AC3E}">
        <p14:creationId xmlns:p14="http://schemas.microsoft.com/office/powerpoint/2010/main" val="17457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1. Power-gate Bypassing 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3502152"/>
            <a:ext cx="8974989" cy="293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Power-gate Bypassing technique is responsible for </a:t>
            </a:r>
            <a:r>
              <a:rPr lang="en-US" sz="2000" dirty="0">
                <a:solidFill>
                  <a:schemeClr val="accent2"/>
                </a:solidFill>
              </a:rPr>
              <a:t>reducing CPU cores’ voltage drop</a:t>
            </a:r>
            <a:r>
              <a:rPr lang="en-US" sz="2000" dirty="0"/>
              <a:t> in F</a:t>
            </a:r>
            <a:r>
              <a:rPr lang="en-US" sz="2000" baseline="-25000" dirty="0"/>
              <a:t>max</a:t>
            </a:r>
            <a:r>
              <a:rPr lang="en-US" sz="2000" dirty="0"/>
              <a:t>-constrained systems by </a:t>
            </a:r>
            <a:r>
              <a:rPr lang="en-US" sz="2000" dirty="0">
                <a:solidFill>
                  <a:schemeClr val="accent6"/>
                </a:solidFill>
              </a:rPr>
              <a:t>reducing system impedance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The technique uses the same Intel Skylake die to build: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008B95"/>
                </a:solidFill>
              </a:rPr>
              <a:t>Skylake-H</a:t>
            </a:r>
            <a:r>
              <a:rPr lang="en-US" sz="1600" dirty="0"/>
              <a:t> (high-end mobile) with the </a:t>
            </a:r>
            <a:r>
              <a:rPr lang="en-US" sz="1600" dirty="0">
                <a:solidFill>
                  <a:srgbClr val="008B95"/>
                </a:solidFill>
              </a:rPr>
              <a:t>power-gates enabled</a:t>
            </a:r>
            <a:r>
              <a:rPr lang="en-US" sz="1600" dirty="0"/>
              <a:t> and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1600" dirty="0"/>
              <a:t>A dedicated package for </a:t>
            </a:r>
            <a:r>
              <a:rPr lang="en-US" sz="1600" dirty="0">
                <a:solidFill>
                  <a:srgbClr val="225749"/>
                </a:solidFill>
              </a:rPr>
              <a:t>Skylake-S</a:t>
            </a:r>
            <a:r>
              <a:rPr lang="en-US" sz="1600" dirty="0"/>
              <a:t> (high-end desktop) that </a:t>
            </a:r>
            <a:r>
              <a:rPr lang="en-US" sz="1600" dirty="0">
                <a:solidFill>
                  <a:srgbClr val="225749"/>
                </a:solidFill>
              </a:rPr>
              <a:t>bypasses</a:t>
            </a:r>
            <a:r>
              <a:rPr lang="en-US" sz="1600" dirty="0"/>
              <a:t> the power-gates at the package level by </a:t>
            </a:r>
            <a:r>
              <a:rPr lang="en-US" sz="1600" dirty="0">
                <a:solidFill>
                  <a:srgbClr val="C00000"/>
                </a:solidFill>
              </a:rPr>
              <a:t>shorting gated and un-gated CPU core power domains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sz="2000" dirty="0"/>
              <a:t> This architecture is feasible since client processors typically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share the same die </a:t>
            </a:r>
            <a:r>
              <a:rPr lang="en-US" sz="2000" dirty="0"/>
              <a:t>between </a:t>
            </a:r>
            <a:r>
              <a:rPr lang="en-US" sz="2000" dirty="0">
                <a:solidFill>
                  <a:srgbClr val="008B95"/>
                </a:solidFill>
              </a:rPr>
              <a:t>Skylake-H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225749"/>
                </a:solidFill>
              </a:rPr>
              <a:t>Skylake-S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79A883-8CB7-4B51-9CB4-E6B621B46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755" y="977372"/>
            <a:ext cx="3924490" cy="1578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7E6E8-8C40-468B-9671-18F87640E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80" y="2499528"/>
            <a:ext cx="2126991" cy="52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A5FAD9-F2C6-4527-B55C-313CA1F92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808" y="849250"/>
            <a:ext cx="1431151" cy="1578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11EA2-ACBA-4B86-BA6B-82D1D38413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341" t="4197" r="6143" b="1262"/>
          <a:stretch/>
        </p:blipFill>
        <p:spPr>
          <a:xfrm>
            <a:off x="602743" y="866836"/>
            <a:ext cx="1422449" cy="1578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0C466B-4DA1-49B6-B5BD-70C6DA993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25" y="2499528"/>
            <a:ext cx="2221277" cy="5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2. Improved Power Management Algorithms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908538"/>
            <a:ext cx="8974989" cy="5277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dirty="0" err="1"/>
              <a:t>DarkGates</a:t>
            </a:r>
            <a:r>
              <a:rPr lang="en-US" dirty="0"/>
              <a:t> architecture requires the adjustment of three main components of the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power management unit</a:t>
            </a:r>
            <a:r>
              <a:rPr lang="en-US" dirty="0"/>
              <a:t>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</a:t>
            </a:r>
            <a:r>
              <a:rPr lang="en-US" sz="2000" dirty="0">
                <a:solidFill>
                  <a:schemeClr val="accent6"/>
                </a:solidFill>
              </a:rPr>
              <a:t>DVFS firmware </a:t>
            </a:r>
            <a:r>
              <a:rPr lang="en-US" sz="2000" dirty="0"/>
              <a:t>power management algorithms (e.g., P-state, Turbo) to take into account the </a:t>
            </a:r>
            <a:r>
              <a:rPr lang="en-US" sz="2000" dirty="0">
                <a:solidFill>
                  <a:srgbClr val="0066FF"/>
                </a:solidFill>
              </a:rPr>
              <a:t>new V/F curves for the desktop system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>
              <a:solidFill>
                <a:srgbClr val="0066FF"/>
              </a:solidFill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Adjustments of the </a:t>
            </a:r>
            <a:r>
              <a:rPr lang="en-US" sz="2000" dirty="0">
                <a:solidFill>
                  <a:schemeClr val="accent1"/>
                </a:solidFill>
              </a:rPr>
              <a:t>power budget management </a:t>
            </a:r>
            <a:r>
              <a:rPr lang="en-US" sz="2000" dirty="0"/>
              <a:t>algorithm (PBM) to take into account the </a:t>
            </a:r>
            <a:r>
              <a:rPr lang="en-US" sz="2000" dirty="0">
                <a:solidFill>
                  <a:schemeClr val="accent2"/>
                </a:solidFill>
              </a:rPr>
              <a:t>additional power consumption</a:t>
            </a:r>
            <a:r>
              <a:rPr lang="en-US" sz="2000" dirty="0"/>
              <a:t> due to the leakage of inactive cores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Adjustment of the </a:t>
            </a:r>
            <a:r>
              <a:rPr lang="en-US" sz="2000" dirty="0">
                <a:solidFill>
                  <a:srgbClr val="7030A0"/>
                </a:solidFill>
              </a:rPr>
              <a:t>reliability voltage </a:t>
            </a:r>
            <a:r>
              <a:rPr lang="en-US" sz="2000" dirty="0" err="1">
                <a:solidFill>
                  <a:srgbClr val="7030A0"/>
                </a:solidFill>
              </a:rPr>
              <a:t>guardband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since </a:t>
            </a:r>
            <a:r>
              <a:rPr lang="en-US" sz="2000" dirty="0" err="1"/>
              <a:t>DarkGates</a:t>
            </a:r>
            <a:r>
              <a:rPr lang="en-US" sz="2000" dirty="0"/>
              <a:t> can change the processor’s lifetime reliability due to </a:t>
            </a:r>
            <a:r>
              <a:rPr lang="en-US" sz="2000" dirty="0">
                <a:solidFill>
                  <a:srgbClr val="C00000"/>
                </a:solidFill>
              </a:rPr>
              <a:t>powering-on cores more time </a:t>
            </a:r>
            <a:r>
              <a:rPr lang="en-US" sz="2000" dirty="0"/>
              <a:t>compared to baseline</a:t>
            </a:r>
          </a:p>
        </p:txBody>
      </p:sp>
    </p:spTree>
    <p:extLst>
      <p:ext uri="{BB962C8B-B14F-4D97-AF65-F5344CB8AC3E}">
        <p14:creationId xmlns:p14="http://schemas.microsoft.com/office/powerpoint/2010/main" val="9838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3. New Package C-state for Desktops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868680"/>
            <a:ext cx="4728239" cy="531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Intel desktop processors that are prior to Skylake (e.g., Haswell, Broadwell) support </a:t>
            </a:r>
            <a:r>
              <a:rPr lang="en-US" sz="1800" dirty="0">
                <a:solidFill>
                  <a:schemeClr val="accent2"/>
                </a:solidFill>
              </a:rPr>
              <a:t>up to the package C7 state</a:t>
            </a: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/>
              <a:t>Desktop’s energy efficiency benchmarks (</a:t>
            </a:r>
            <a:r>
              <a:rPr lang="en-US" sz="1800" dirty="0">
                <a:solidFill>
                  <a:schemeClr val="accent6"/>
                </a:solidFill>
              </a:rPr>
              <a:t>ENERGY STAR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00B0F0"/>
                </a:solidFill>
              </a:rPr>
              <a:t>Intel Ready Mode Technology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Have large phases in which </a:t>
            </a:r>
            <a:r>
              <a:rPr lang="en-US" sz="1400" dirty="0">
                <a:solidFill>
                  <a:srgbClr val="0066FF"/>
                </a:solidFill>
              </a:rPr>
              <a:t>the processor is fully idle</a:t>
            </a:r>
          </a:p>
          <a:p>
            <a:pPr lvl="1"/>
            <a:r>
              <a:rPr lang="en-US" sz="1400" dirty="0"/>
              <a:t>Their average power consumption needs </a:t>
            </a:r>
            <a:r>
              <a:rPr lang="en-US" sz="1400" dirty="0">
                <a:solidFill>
                  <a:srgbClr val="0066FF"/>
                </a:solidFill>
              </a:rPr>
              <a:t>can be met with package C7 state</a:t>
            </a:r>
          </a:p>
          <a:p>
            <a:pPr lvl="1"/>
            <a:endParaRPr lang="en-US" sz="1400" dirty="0">
              <a:solidFill>
                <a:srgbClr val="0066FF"/>
              </a:solidFill>
            </a:endParaRPr>
          </a:p>
          <a:p>
            <a:r>
              <a:rPr lang="en-US" sz="1800" dirty="0"/>
              <a:t>The power consumption of package C7 is </a:t>
            </a:r>
            <a:r>
              <a:rPr lang="en-US" sz="1800" dirty="0">
                <a:solidFill>
                  <a:srgbClr val="FF0000"/>
                </a:solidFill>
              </a:rPr>
              <a:t>~3× higher</a:t>
            </a:r>
            <a:r>
              <a:rPr lang="en-US" sz="1800" dirty="0"/>
              <a:t> in </a:t>
            </a:r>
            <a:r>
              <a:rPr lang="en-US" sz="1800" dirty="0" err="1"/>
              <a:t>DarkGates</a:t>
            </a:r>
            <a:r>
              <a:rPr lang="en-US" sz="1800" dirty="0"/>
              <a:t> than in the baseline due to the additional cores leakage power</a:t>
            </a:r>
          </a:p>
          <a:p>
            <a:pPr lvl="1"/>
            <a:r>
              <a:rPr lang="en-US" sz="1400" dirty="0"/>
              <a:t>Since the </a:t>
            </a:r>
            <a:r>
              <a:rPr lang="en-US" sz="1400" dirty="0">
                <a:solidFill>
                  <a:srgbClr val="FF0000"/>
                </a:solidFill>
              </a:rPr>
              <a:t>voltage regulator is turned on</a:t>
            </a:r>
            <a:r>
              <a:rPr lang="en-US" sz="1400" dirty="0"/>
              <a:t> in package C7 state and the power-gates are bypassed</a:t>
            </a:r>
          </a:p>
          <a:p>
            <a:pPr lvl="1"/>
            <a:endParaRPr lang="en-US" sz="1400" dirty="0"/>
          </a:p>
          <a:p>
            <a:r>
              <a:rPr lang="en-US" sz="1800" dirty="0"/>
              <a:t>To mitigate this issue, we extend the desktop systems with the </a:t>
            </a:r>
            <a:r>
              <a:rPr lang="en-US" sz="1800" dirty="0">
                <a:solidFill>
                  <a:schemeClr val="accent6"/>
                </a:solidFill>
              </a:rPr>
              <a:t>package C8 state</a:t>
            </a:r>
          </a:p>
          <a:p>
            <a:pPr lvl="1"/>
            <a:r>
              <a:rPr lang="en-US" sz="1400" dirty="0"/>
              <a:t>A deeper package C-state in which the voltage regulator of the </a:t>
            </a:r>
            <a:r>
              <a:rPr lang="en-US" sz="1400" dirty="0">
                <a:solidFill>
                  <a:srgbClr val="00B050"/>
                </a:solidFill>
              </a:rPr>
              <a:t>CPU cores is off</a:t>
            </a:r>
          </a:p>
          <a:p>
            <a:endParaRPr lang="en-US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71F3A-8F32-40FE-8A0E-D9CEF1052132}"/>
              </a:ext>
            </a:extLst>
          </p:cNvPr>
          <p:cNvGrpSpPr/>
          <p:nvPr/>
        </p:nvGrpSpPr>
        <p:grpSpPr>
          <a:xfrm>
            <a:off x="4813936" y="1485900"/>
            <a:ext cx="4200902" cy="3886200"/>
            <a:chOff x="4791076" y="1485900"/>
            <a:chExt cx="4200902" cy="388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AB9EAD-1E56-418F-9D6F-06305092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076" y="1485900"/>
              <a:ext cx="4200902" cy="3886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D4CC9B-B219-4B79-ACDD-3F06F3F6365D}"/>
                </a:ext>
              </a:extLst>
            </p:cNvPr>
            <p:cNvSpPr/>
            <p:nvPr/>
          </p:nvSpPr>
          <p:spPr>
            <a:xfrm>
              <a:off x="8467019" y="4832179"/>
              <a:ext cx="424129" cy="17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623FBA-E450-4AAD-B06C-CCCCEC0C4512}"/>
              </a:ext>
            </a:extLst>
          </p:cNvPr>
          <p:cNvSpPr/>
          <p:nvPr/>
        </p:nvSpPr>
        <p:spPr>
          <a:xfrm>
            <a:off x="4802030" y="3906945"/>
            <a:ext cx="4227097" cy="323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F0D67-E506-4A0A-8447-61027CDF3566}"/>
              </a:ext>
            </a:extLst>
          </p:cNvPr>
          <p:cNvSpPr/>
          <p:nvPr/>
        </p:nvSpPr>
        <p:spPr>
          <a:xfrm>
            <a:off x="4800838" y="4227769"/>
            <a:ext cx="4227097" cy="32385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76B8A-7647-41A6-AAB8-906A661CA3BC}"/>
              </a:ext>
            </a:extLst>
          </p:cNvPr>
          <p:cNvCxnSpPr>
            <a:cxnSpLocks/>
          </p:cNvCxnSpPr>
          <p:nvPr/>
        </p:nvCxnSpPr>
        <p:spPr>
          <a:xfrm>
            <a:off x="7360498" y="4195113"/>
            <a:ext cx="11293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F7C17-2E8B-467B-96C1-2BD955591712}"/>
              </a:ext>
            </a:extLst>
          </p:cNvPr>
          <p:cNvCxnSpPr>
            <a:cxnSpLocks/>
          </p:cNvCxnSpPr>
          <p:nvPr/>
        </p:nvCxnSpPr>
        <p:spPr>
          <a:xfrm>
            <a:off x="6695735" y="4510799"/>
            <a:ext cx="116810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9451F8-4D9E-4E9A-B16B-A92265A6A46F}"/>
              </a:ext>
            </a:extLst>
          </p:cNvPr>
          <p:cNvSpPr/>
          <p:nvPr/>
        </p:nvSpPr>
        <p:spPr>
          <a:xfrm>
            <a:off x="-44474" y="5836920"/>
            <a:ext cx="9339138" cy="678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38847" y="2476501"/>
            <a:ext cx="9339138" cy="1127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38847" y="1838827"/>
            <a:ext cx="9339138" cy="637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38844" y="838371"/>
            <a:ext cx="9339137" cy="1000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38849" y="3604261"/>
            <a:ext cx="9339138" cy="2232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0" y="158044"/>
            <a:ext cx="8731630" cy="661110"/>
          </a:xfrm>
        </p:spPr>
        <p:txBody>
          <a:bodyPr>
            <a:normAutofit/>
          </a:bodyPr>
          <a:lstStyle/>
          <a:p>
            <a:pPr>
              <a:tabLst>
                <a:tab pos="1311242" algn="l"/>
              </a:tabLst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Executive 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03598" y="841788"/>
            <a:ext cx="906412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u="sng" dirty="0">
                <a:solidFill>
                  <a:srgbClr val="C00000"/>
                </a:solidFill>
                <a:cs typeface="Segoe UI" panose="020B0502040204020203" pitchFamily="34" charset="0"/>
              </a:rPr>
              <a:t>Problem</a:t>
            </a: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: </a:t>
            </a:r>
            <a:r>
              <a:rPr lang="en-US" sz="1900" dirty="0">
                <a:cs typeface="Segoe UI" panose="020B0502040204020203" pitchFamily="34" charset="0"/>
              </a:rPr>
              <a:t>power-gates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(i.e., V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 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1900" dirty="0">
                <a:cs typeface="Segoe UI" panose="020B0502040204020203" pitchFamily="34" charset="0"/>
              </a:rPr>
              <a:t>(i.e., F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Goal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 (i.e., Fmax-constrained), such as high-end desktops </a:t>
            </a: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rgbClr val="7030A0"/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rgbClr val="7030A0"/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hybrid system architecture that is based on three key techniques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(called </a:t>
            </a:r>
            <a:r>
              <a:rPr lang="en-US" sz="1700" dirty="0">
                <a:solidFill>
                  <a:srgbClr val="0066FF"/>
                </a:solidFill>
              </a:rPr>
              <a:t>bypass mode</a:t>
            </a:r>
            <a:r>
              <a:rPr lang="en-US" sz="1700" dirty="0"/>
              <a:t>)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Enables deeper idle power states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1900" dirty="0"/>
              <a:t>we implement </a:t>
            </a:r>
            <a:r>
              <a:rPr lang="en-US" sz="19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dirty="0"/>
              <a:t> 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workloads,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: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(TDP) levels (35W–91W)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4.2%-5.3% </a:t>
            </a:r>
            <a:r>
              <a:rPr lang="en-US" sz="1700" spc="-80" dirty="0">
                <a:cs typeface="Segoe UI" panose="020B0502040204020203" pitchFamily="34" charset="0"/>
              </a:rPr>
              <a:t>on a real 4-core Skylake system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(the lowest TDP)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</a:t>
            </a: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b="1" u="sng" dirty="0">
                <a:solidFill>
                  <a:srgbClr val="0000FF"/>
                </a:solidFill>
                <a:cs typeface="Segoe UI" panose="020B0502040204020203" pitchFamily="34" charset="0"/>
              </a:rPr>
              <a:t>Conclusion</a:t>
            </a:r>
            <a:r>
              <a:rPr lang="en-US" sz="1900" dirty="0">
                <a:solidFill>
                  <a:srgbClr val="0000FF"/>
                </a:solidFill>
                <a:cs typeface="Segoe UI" panose="020B0502040204020203" pitchFamily="34" charset="0"/>
              </a:rPr>
              <a:t>: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9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  <p:bldP spid="8" grpId="0" uiExpand="1" animBg="1"/>
      <p:bldP spid="11" grpId="0" animBg="1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3. New Package C-state for Desktops</a:t>
            </a:r>
          </a:p>
        </p:txBody>
      </p:sp>
      <p:sp>
        <p:nvSpPr>
          <p:cNvPr id="300" name="Content Placeholder 2">
            <a:extLst>
              <a:ext uri="{FF2B5EF4-FFF2-40B4-BE49-F238E27FC236}">
                <a16:creationId xmlns:a16="http://schemas.microsoft.com/office/drawing/2014/main" id="{2F8CC1EA-5533-402A-B5E0-CAFE1B590012}"/>
              </a:ext>
            </a:extLst>
          </p:cNvPr>
          <p:cNvSpPr txBox="1">
            <a:spLocks/>
          </p:cNvSpPr>
          <p:nvPr/>
        </p:nvSpPr>
        <p:spPr>
          <a:xfrm>
            <a:off x="84504" y="868680"/>
            <a:ext cx="4728239" cy="5317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Intel desktop processors that are prior to Skylake (e.g., Haswell, Broadwell) support </a:t>
            </a:r>
            <a:r>
              <a:rPr lang="en-US" sz="1800" dirty="0">
                <a:solidFill>
                  <a:schemeClr val="accent2"/>
                </a:solidFill>
              </a:rPr>
              <a:t>up to the package C7 state</a:t>
            </a:r>
          </a:p>
          <a:p>
            <a:pPr lvl="1"/>
            <a:endParaRPr lang="en-US" sz="1400" dirty="0">
              <a:solidFill>
                <a:schemeClr val="accent2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1800" dirty="0"/>
              <a:t>Desktop’s energy efficiency benchmarks (</a:t>
            </a:r>
            <a:r>
              <a:rPr lang="en-US" sz="1800" dirty="0">
                <a:solidFill>
                  <a:schemeClr val="accent6"/>
                </a:solidFill>
              </a:rPr>
              <a:t>ENERGY STAR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00B0F0"/>
                </a:solidFill>
              </a:rPr>
              <a:t>Intel Ready Mode Technology</a:t>
            </a:r>
            <a:r>
              <a:rPr lang="en-US" sz="1800" dirty="0"/>
              <a:t>) </a:t>
            </a:r>
          </a:p>
          <a:p>
            <a:pPr lvl="1"/>
            <a:r>
              <a:rPr lang="en-US" sz="1400" dirty="0"/>
              <a:t>Have large phases in which </a:t>
            </a:r>
            <a:r>
              <a:rPr lang="en-US" sz="1400" dirty="0">
                <a:solidFill>
                  <a:srgbClr val="0066FF"/>
                </a:solidFill>
              </a:rPr>
              <a:t>the processor is fully idle</a:t>
            </a:r>
          </a:p>
          <a:p>
            <a:pPr lvl="1"/>
            <a:r>
              <a:rPr lang="en-US" sz="1400" dirty="0"/>
              <a:t>Their average power consumption needs </a:t>
            </a:r>
            <a:r>
              <a:rPr lang="en-US" sz="1400" dirty="0">
                <a:solidFill>
                  <a:srgbClr val="0066FF"/>
                </a:solidFill>
              </a:rPr>
              <a:t>can be met with package C7 state</a:t>
            </a:r>
          </a:p>
          <a:p>
            <a:pPr lvl="1"/>
            <a:endParaRPr lang="en-US" sz="1400" dirty="0">
              <a:solidFill>
                <a:srgbClr val="0066FF"/>
              </a:solidFill>
            </a:endParaRPr>
          </a:p>
          <a:p>
            <a:r>
              <a:rPr lang="en-US" sz="1800" dirty="0"/>
              <a:t>The power consumption of package C7 is </a:t>
            </a:r>
            <a:r>
              <a:rPr lang="en-US" sz="1800" dirty="0">
                <a:solidFill>
                  <a:srgbClr val="FF0000"/>
                </a:solidFill>
              </a:rPr>
              <a:t>~3× higher</a:t>
            </a:r>
            <a:r>
              <a:rPr lang="en-US" sz="1800" dirty="0"/>
              <a:t> in </a:t>
            </a:r>
            <a:r>
              <a:rPr lang="en-US" sz="1800" dirty="0" err="1"/>
              <a:t>DarkGates</a:t>
            </a:r>
            <a:r>
              <a:rPr lang="en-US" sz="1800" dirty="0"/>
              <a:t> than in the baseline due to the additional cores leakage power</a:t>
            </a:r>
          </a:p>
          <a:p>
            <a:pPr lvl="1"/>
            <a:r>
              <a:rPr lang="en-US" sz="1400" dirty="0"/>
              <a:t>Since the </a:t>
            </a:r>
            <a:r>
              <a:rPr lang="en-US" sz="1400" dirty="0">
                <a:solidFill>
                  <a:srgbClr val="FF0000"/>
                </a:solidFill>
              </a:rPr>
              <a:t>voltage regulator is turned on</a:t>
            </a:r>
            <a:r>
              <a:rPr lang="en-US" sz="1400" dirty="0"/>
              <a:t> in package C7 state and the power-gates are bypassed</a:t>
            </a:r>
          </a:p>
          <a:p>
            <a:pPr lvl="1"/>
            <a:endParaRPr lang="en-US" sz="1400" dirty="0"/>
          </a:p>
          <a:p>
            <a:r>
              <a:rPr lang="en-US" sz="1800" dirty="0"/>
              <a:t>To mitigate this issue, we extend the desktop systems with the </a:t>
            </a:r>
            <a:r>
              <a:rPr lang="en-US" sz="1800" dirty="0">
                <a:solidFill>
                  <a:schemeClr val="accent6"/>
                </a:solidFill>
              </a:rPr>
              <a:t>package C8 state</a:t>
            </a:r>
          </a:p>
          <a:p>
            <a:pPr lvl="1"/>
            <a:r>
              <a:rPr lang="en-US" sz="1400" dirty="0"/>
              <a:t>A deeper package C-state in which the voltage regulator of the </a:t>
            </a:r>
            <a:r>
              <a:rPr lang="en-US" sz="1400" dirty="0">
                <a:solidFill>
                  <a:srgbClr val="00B050"/>
                </a:solidFill>
              </a:rPr>
              <a:t>CPU cores is off</a:t>
            </a:r>
          </a:p>
          <a:p>
            <a:endParaRPr lang="en-US" sz="11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71F3A-8F32-40FE-8A0E-D9CEF1052132}"/>
              </a:ext>
            </a:extLst>
          </p:cNvPr>
          <p:cNvGrpSpPr/>
          <p:nvPr/>
        </p:nvGrpSpPr>
        <p:grpSpPr>
          <a:xfrm>
            <a:off x="4813936" y="1485900"/>
            <a:ext cx="4200902" cy="3886200"/>
            <a:chOff x="4791076" y="1485900"/>
            <a:chExt cx="4200902" cy="3886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AB9EAD-1E56-418F-9D6F-06305092D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076" y="1485900"/>
              <a:ext cx="4200902" cy="3886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D4CC9B-B219-4B79-ACDD-3F06F3F6365D}"/>
                </a:ext>
              </a:extLst>
            </p:cNvPr>
            <p:cNvSpPr/>
            <p:nvPr/>
          </p:nvSpPr>
          <p:spPr>
            <a:xfrm>
              <a:off x="8467019" y="4832179"/>
              <a:ext cx="424129" cy="1752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623FBA-E450-4AAD-B06C-CCCCEC0C4512}"/>
              </a:ext>
            </a:extLst>
          </p:cNvPr>
          <p:cNvSpPr/>
          <p:nvPr/>
        </p:nvSpPr>
        <p:spPr>
          <a:xfrm>
            <a:off x="4802030" y="3906945"/>
            <a:ext cx="4227097" cy="32385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1F0D67-E506-4A0A-8447-61027CDF3566}"/>
              </a:ext>
            </a:extLst>
          </p:cNvPr>
          <p:cNvSpPr/>
          <p:nvPr/>
        </p:nvSpPr>
        <p:spPr>
          <a:xfrm>
            <a:off x="4800838" y="4227769"/>
            <a:ext cx="4227097" cy="32385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876B8A-7647-41A6-AAB8-906A661CA3BC}"/>
              </a:ext>
            </a:extLst>
          </p:cNvPr>
          <p:cNvCxnSpPr>
            <a:cxnSpLocks/>
          </p:cNvCxnSpPr>
          <p:nvPr/>
        </p:nvCxnSpPr>
        <p:spPr>
          <a:xfrm>
            <a:off x="7360498" y="4195113"/>
            <a:ext cx="112938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F7C17-2E8B-467B-96C1-2BD955591712}"/>
              </a:ext>
            </a:extLst>
          </p:cNvPr>
          <p:cNvCxnSpPr>
            <a:cxnSpLocks/>
          </p:cNvCxnSpPr>
          <p:nvPr/>
        </p:nvCxnSpPr>
        <p:spPr>
          <a:xfrm>
            <a:off x="6695735" y="4510799"/>
            <a:ext cx="1168105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DBEE0-026B-4619-9BE9-7A31C06CBA72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D547AE-21F5-4A68-A48A-469A4B6B9AAF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382596-F2AC-47DA-B295-171B905890AF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89517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200" dirty="0">
                  <a:solidFill>
                    <a:schemeClr val="tx1"/>
                  </a:solidFill>
                </a:rPr>
                <a:t>The new </a:t>
              </a:r>
              <a:r>
                <a:rPr lang="en-US" sz="2200" dirty="0">
                  <a:solidFill>
                    <a:srgbClr val="00B050"/>
                  </a:solidFill>
                </a:rPr>
                <a:t>package C8 state </a:t>
              </a:r>
              <a:r>
                <a:rPr lang="en-US" sz="2200" dirty="0">
                  <a:solidFill>
                    <a:schemeClr val="tx1"/>
                  </a:solidFill>
                </a:rPr>
                <a:t>reduces the CPU cores’ </a:t>
              </a:r>
              <a:r>
                <a:rPr lang="en-US" sz="2200" dirty="0">
                  <a:solidFill>
                    <a:srgbClr val="0066FF"/>
                  </a:solidFill>
                </a:rPr>
                <a:t>leakage power </a:t>
              </a:r>
              <a:r>
                <a:rPr lang="en-US" sz="2200" dirty="0">
                  <a:solidFill>
                    <a:schemeClr val="tx1"/>
                  </a:solidFill>
                </a:rPr>
                <a:t>and saves even more power in the </a:t>
              </a:r>
              <a:r>
                <a:rPr lang="en-US" sz="2200" dirty="0" err="1">
                  <a:solidFill>
                    <a:schemeClr val="tx1"/>
                  </a:solidFill>
                </a:rPr>
                <a:t>uncore</a:t>
              </a:r>
              <a:r>
                <a:rPr lang="en-US" sz="2200" dirty="0">
                  <a:solidFill>
                    <a:schemeClr val="tx1"/>
                  </a:solidFill>
                </a:rPr>
                <a:t> compared to </a:t>
              </a:r>
              <a:r>
                <a:rPr lang="en-US" sz="2200" dirty="0">
                  <a:solidFill>
                    <a:srgbClr val="C00000"/>
                  </a:solidFill>
                </a:rPr>
                <a:t>the package C7 state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46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FDE8F-A7E0-4078-8ECE-FE93112E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83078" cy="55097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>
                <a:solidFill>
                  <a:srgbClr val="7030A0"/>
                </a:solidFill>
              </a:rPr>
              <a:t>Implementation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6"/>
                </a:solidFill>
              </a:rPr>
              <a:t>hardware cost </a:t>
            </a:r>
            <a:r>
              <a:rPr lang="en-US" sz="2400" dirty="0"/>
              <a:t>of: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Different processor chips’ </a:t>
            </a:r>
            <a:r>
              <a:rPr lang="en-US" sz="2000" dirty="0">
                <a:solidFill>
                  <a:srgbClr val="0066FF"/>
                </a:solidFill>
              </a:rPr>
              <a:t>packages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Power management </a:t>
            </a:r>
            <a:r>
              <a:rPr lang="en-US" sz="2000" dirty="0">
                <a:solidFill>
                  <a:srgbClr val="0066FF"/>
                </a:solidFill>
              </a:rPr>
              <a:t>flows in firmware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A deeper</a:t>
            </a:r>
            <a:r>
              <a:rPr lang="en-US" sz="2000" dirty="0">
                <a:solidFill>
                  <a:srgbClr val="0066FF"/>
                </a:solidFill>
              </a:rPr>
              <a:t> package C-states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400" dirty="0" err="1"/>
              <a:t>DarkGates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tradeoffs </a:t>
            </a:r>
            <a:r>
              <a:rPr lang="en-US" sz="2400" dirty="0"/>
              <a:t>and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drawbacks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Lifetime </a:t>
            </a:r>
            <a:r>
              <a:rPr lang="en-US" sz="2000" dirty="0">
                <a:solidFill>
                  <a:srgbClr val="C00000"/>
                </a:solidFill>
              </a:rPr>
              <a:t>reliability</a:t>
            </a:r>
            <a:r>
              <a:rPr lang="en-US" sz="2000" dirty="0"/>
              <a:t> effect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/>
              <a:t>Performance of </a:t>
            </a:r>
            <a:r>
              <a:rPr lang="en-US" sz="2000" dirty="0">
                <a:solidFill>
                  <a:srgbClr val="C00000"/>
                </a:solidFill>
              </a:rPr>
              <a:t>power-limited </a:t>
            </a:r>
            <a:r>
              <a:rPr lang="en-US" sz="2000" dirty="0"/>
              <a:t>processor scenarios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en-US" sz="2000" dirty="0">
                <a:solidFill>
                  <a:srgbClr val="C00000"/>
                </a:solidFill>
              </a:rPr>
              <a:t>Separate designs </a:t>
            </a:r>
            <a:r>
              <a:rPr lang="en-US" sz="2000" dirty="0"/>
              <a:t>for different target segments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91285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Evaluation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30A4-D827-4E9D-B768-A89AC7AA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1F77-6AB9-4E62-B636-970FC606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8" y="989556"/>
            <a:ext cx="6874685" cy="5837554"/>
          </a:xfrm>
        </p:spPr>
        <p:txBody>
          <a:bodyPr/>
          <a:lstStyle/>
          <a:p>
            <a:r>
              <a:rPr lang="en-US" sz="1800" b="1" u="sng" dirty="0">
                <a:solidFill>
                  <a:schemeClr val="accent5"/>
                </a:solidFill>
              </a:rPr>
              <a:t>Framework</a:t>
            </a:r>
            <a:r>
              <a:rPr lang="en-US" sz="1800" b="1" dirty="0">
                <a:solidFill>
                  <a:schemeClr val="accent5"/>
                </a:solidFill>
              </a:rPr>
              <a:t>:</a:t>
            </a:r>
            <a:r>
              <a:rPr lang="en-US" sz="1800" dirty="0"/>
              <a:t> We implement </a:t>
            </a:r>
            <a:r>
              <a:rPr lang="en-US" sz="1800" dirty="0" err="1"/>
              <a:t>DarkGates</a:t>
            </a:r>
            <a:r>
              <a:rPr lang="en-US" sz="1800" dirty="0"/>
              <a:t> on the Intel Skylake die that targets high-end desktop (Skylake-S) and high-end mobile (Skylake-H) processors</a:t>
            </a:r>
          </a:p>
          <a:p>
            <a:pPr lvl="1"/>
            <a:r>
              <a:rPr lang="en-US" sz="1400" dirty="0"/>
              <a:t>For our </a:t>
            </a:r>
            <a:r>
              <a:rPr lang="en-US" sz="1400" dirty="0">
                <a:solidFill>
                  <a:srgbClr val="7030A0"/>
                </a:solidFill>
              </a:rPr>
              <a:t>baseline</a:t>
            </a:r>
            <a:r>
              <a:rPr lang="en-US" sz="1400" dirty="0"/>
              <a:t> and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DarkGates</a:t>
            </a:r>
            <a:r>
              <a:rPr lang="en-US" sz="1400" dirty="0"/>
              <a:t> measurements, we use the </a:t>
            </a:r>
            <a:r>
              <a:rPr lang="en-US" sz="1400" dirty="0">
                <a:solidFill>
                  <a:srgbClr val="7030A0"/>
                </a:solidFill>
              </a:rPr>
              <a:t>Skylake-H (mobile) </a:t>
            </a:r>
            <a:r>
              <a:rPr lang="en-US" sz="1400" dirty="0"/>
              <a:t>and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Skylake-S (desktop)</a:t>
            </a:r>
            <a:r>
              <a:rPr lang="en-US" sz="1400" dirty="0"/>
              <a:t>, respectively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2"/>
                </a:solidFill>
              </a:rPr>
              <a:t>Configuring the Processor</a:t>
            </a:r>
            <a:r>
              <a:rPr lang="en-US" sz="1800" b="1" dirty="0">
                <a:solidFill>
                  <a:schemeClr val="accent2"/>
                </a:solidFill>
              </a:rPr>
              <a:t>:</a:t>
            </a:r>
            <a:r>
              <a:rPr lang="en-US" sz="1800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use Intel’s In-Target Probe (ITP) silicon debugger tool that connects to an Intel processor through the JTAG port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b="1" u="sng" dirty="0">
                <a:solidFill>
                  <a:schemeClr val="accent1"/>
                </a:solidFill>
              </a:rPr>
              <a:t>Power Measurements</a:t>
            </a:r>
            <a:r>
              <a:rPr lang="en-US" sz="1800" b="1" dirty="0">
                <a:solidFill>
                  <a:schemeClr val="accent1"/>
                </a:solidFill>
              </a:rPr>
              <a:t>: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dirty="0"/>
              <a:t>We measure power consumption when running energy-efficiency benchmarks by using a National Instruments Data Acquisition (NI-DAQ) card</a:t>
            </a:r>
          </a:p>
          <a:p>
            <a:endParaRPr lang="en-US" sz="1800" dirty="0"/>
          </a:p>
          <a:p>
            <a:r>
              <a:rPr lang="en-US" sz="1800" b="1" u="sng" dirty="0">
                <a:solidFill>
                  <a:schemeClr val="accent6"/>
                </a:solidFill>
              </a:rPr>
              <a:t>Workloads</a:t>
            </a:r>
            <a:r>
              <a:rPr lang="en-US" sz="1800" b="1" dirty="0">
                <a:solidFill>
                  <a:schemeClr val="accent6"/>
                </a:solidFill>
              </a:rPr>
              <a:t>:</a:t>
            </a:r>
            <a:r>
              <a:rPr lang="en-US" sz="1800" dirty="0">
                <a:solidFill>
                  <a:schemeClr val="accent6"/>
                </a:solidFill>
              </a:rPr>
              <a:t> </a:t>
            </a:r>
            <a:r>
              <a:rPr lang="en-US" sz="1800" dirty="0"/>
              <a:t>We evaluate </a:t>
            </a:r>
            <a:r>
              <a:rPr lang="en-US" sz="1800" dirty="0" err="1"/>
              <a:t>DarkGates</a:t>
            </a:r>
            <a:r>
              <a:rPr lang="en-US" sz="1800" dirty="0"/>
              <a:t> with three classes of workloads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SPEC CPU2006 </a:t>
            </a:r>
            <a:r>
              <a:rPr lang="en-US" sz="1400" dirty="0"/>
              <a:t>benchmarks to evaluate CPU core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3DMARK</a:t>
            </a:r>
            <a:r>
              <a:rPr lang="en-US" sz="1400" dirty="0"/>
              <a:t> benchmarks to evaluate computer graphics performance</a:t>
            </a:r>
          </a:p>
          <a:p>
            <a:pPr lvl="1"/>
            <a:r>
              <a:rPr lang="en-US" sz="1400" dirty="0">
                <a:solidFill>
                  <a:srgbClr val="0066FF"/>
                </a:solidFill>
              </a:rPr>
              <a:t>ENERGY STAR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0066FF"/>
                </a:solidFill>
              </a:rPr>
              <a:t>Ready Mode Technology (RMT) </a:t>
            </a:r>
            <a:r>
              <a:rPr lang="en-US" sz="1400" dirty="0"/>
              <a:t>workloads to evaluate the effect of </a:t>
            </a:r>
            <a:r>
              <a:rPr lang="en-US" sz="1400" dirty="0" err="1"/>
              <a:t>DarkGates</a:t>
            </a:r>
            <a:r>
              <a:rPr lang="en-US" sz="1400" dirty="0"/>
              <a:t> on energy efficiency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5A2640D-3BB6-43EC-8EBA-7B8A1C2F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75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F29C0A-8ED3-41A6-94E5-BB76FE6B9B53}"/>
              </a:ext>
            </a:extLst>
          </p:cNvPr>
          <p:cNvSpPr txBox="1"/>
          <p:nvPr/>
        </p:nvSpPr>
        <p:spPr>
          <a:xfrm>
            <a:off x="7000874" y="3111160"/>
            <a:ext cx="2039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225749"/>
                </a:solidFill>
                <a:effectLst/>
              </a:rPr>
              <a:t>Skylake-S</a:t>
            </a:r>
            <a:endParaRPr lang="en-CH" dirty="0">
              <a:solidFill>
                <a:srgbClr val="225749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6CA9CEF-88FA-4EAE-89F5-4A3326AE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6140" y="3766636"/>
            <a:ext cx="2400301" cy="21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0A26E-A3CD-41C9-B1DA-370244C35CBA}"/>
              </a:ext>
            </a:extLst>
          </p:cNvPr>
          <p:cNvSpPr txBox="1"/>
          <p:nvPr/>
        </p:nvSpPr>
        <p:spPr>
          <a:xfrm>
            <a:off x="6934200" y="6028877"/>
            <a:ext cx="212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8B95"/>
                </a:solidFill>
                <a:effectLst/>
              </a:rPr>
              <a:t>Skylake-H</a:t>
            </a:r>
            <a:endParaRPr lang="en-CH" dirty="0">
              <a:solidFill>
                <a:srgbClr val="008B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5FBFB-3E55-4A9C-A300-CD06B179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1" y="953545"/>
            <a:ext cx="8857561" cy="2261370"/>
          </a:xfrm>
          <a:prstGeom prst="rect">
            <a:avLst/>
          </a:prstGeom>
        </p:spPr>
      </p:pic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CPU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3760891"/>
            <a:ext cx="8873385" cy="283913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improves real </a:t>
            </a:r>
            <a:r>
              <a:rPr lang="en-US" sz="2200" dirty="0">
                <a:solidFill>
                  <a:schemeClr val="accent6"/>
                </a:solidFill>
              </a:rPr>
              <a:t>system performance by up to 8.1% </a:t>
            </a:r>
            <a:r>
              <a:rPr lang="en-US" sz="2200" dirty="0"/>
              <a:t>(4.6% on average)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 performance benefit of </a:t>
            </a:r>
            <a:r>
              <a:rPr lang="en-US" sz="2200" dirty="0" err="1"/>
              <a:t>DarkGates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66FF"/>
                </a:solidFill>
              </a:rPr>
              <a:t>positively correlated with the performance scalability</a:t>
            </a:r>
            <a:r>
              <a:rPr lang="en-US" sz="2200" dirty="0"/>
              <a:t> of the running workload with CPU frequency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Highly-scalable workloads </a:t>
            </a:r>
            <a:r>
              <a:rPr lang="en-US" sz="1800" dirty="0"/>
              <a:t>(i.e., those bottlenecked by CPU core frequency, such as 416.games and 444.namd) experience the highest performance gains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Workloads that are </a:t>
            </a:r>
            <a:r>
              <a:rPr lang="en-US" sz="1800" dirty="0">
                <a:solidFill>
                  <a:srgbClr val="C00000"/>
                </a:solidFill>
              </a:rPr>
              <a:t>heavily bottlenecked by main memory</a:t>
            </a:r>
            <a:r>
              <a:rPr lang="en-US" sz="1800" dirty="0"/>
              <a:t>, such as 410.bwaves and 433.milc, have almost no performance gain</a:t>
            </a:r>
          </a:p>
        </p:txBody>
      </p:sp>
    </p:spTree>
    <p:extLst>
      <p:ext uri="{BB962C8B-B14F-4D97-AF65-F5344CB8AC3E}">
        <p14:creationId xmlns:p14="http://schemas.microsoft.com/office/powerpoint/2010/main" val="34477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B5FBFB-3E55-4A9C-A300-CD06B179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31" y="953545"/>
            <a:ext cx="8857561" cy="2261370"/>
          </a:xfrm>
          <a:prstGeom prst="rect">
            <a:avLst/>
          </a:prstGeom>
        </p:spPr>
      </p:pic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CPU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3760891"/>
            <a:ext cx="8873385" cy="283913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improves real </a:t>
            </a:r>
            <a:r>
              <a:rPr lang="en-US" sz="2200" dirty="0">
                <a:solidFill>
                  <a:schemeClr val="accent6"/>
                </a:solidFill>
              </a:rPr>
              <a:t>system performance by up to 8.1% </a:t>
            </a:r>
            <a:r>
              <a:rPr lang="en-US" sz="2200" dirty="0"/>
              <a:t>(4.6% on average)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The performance benefit of </a:t>
            </a:r>
            <a:r>
              <a:rPr lang="en-US" sz="2200" dirty="0" err="1"/>
              <a:t>DarkGates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66FF"/>
                </a:solidFill>
              </a:rPr>
              <a:t>positively correlated with the performance scalability</a:t>
            </a:r>
            <a:r>
              <a:rPr lang="en-US" sz="2200" dirty="0"/>
              <a:t> of the running workload with CPU frequency</a:t>
            </a:r>
          </a:p>
          <a:p>
            <a:pPr lvl="1">
              <a:lnSpc>
                <a:spcPct val="100000"/>
              </a:lnSpc>
              <a:buClr>
                <a:schemeClr val="tx1"/>
              </a:buClr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Highly-scalable workloads </a:t>
            </a:r>
            <a:r>
              <a:rPr lang="en-US" sz="1800" dirty="0"/>
              <a:t>(i.e., those bottlenecked by CPU core frequency, such as 416.games and 444.namd) experience the highest performance gains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Workloads that are </a:t>
            </a:r>
            <a:r>
              <a:rPr lang="en-US" sz="1800" dirty="0">
                <a:solidFill>
                  <a:srgbClr val="C00000"/>
                </a:solidFill>
              </a:rPr>
              <a:t>heavily bottlenecked by main memory</a:t>
            </a:r>
            <a:r>
              <a:rPr lang="en-US" sz="1800" dirty="0"/>
              <a:t>, such as 410.bwaves and 433.milc, have almost no performance gain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7EEF08-F8AC-49C5-8361-41FEEE25C703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285CAE-2C19-4775-9E21-68238862EEB3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C84FD1-AF89-4E10-AEEF-E75A5A87F929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19294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200" b="1" dirty="0" err="1">
                  <a:solidFill>
                    <a:schemeClr val="tx1"/>
                  </a:solidFill>
                </a:rPr>
                <a:t>DarkGates</a:t>
              </a:r>
              <a:r>
                <a:rPr lang="en-US" sz="2200" b="1" dirty="0">
                  <a:solidFill>
                    <a:schemeClr val="tx1"/>
                  </a:solidFill>
                </a:rPr>
                <a:t> significantly </a:t>
              </a:r>
              <a:r>
                <a:rPr lang="en-US" sz="2200" b="1" dirty="0">
                  <a:solidFill>
                    <a:srgbClr val="0066FF"/>
                  </a:solidFill>
                </a:rPr>
                <a:t>improves CPU core performance </a:t>
              </a:r>
              <a:r>
                <a:rPr lang="en-US" sz="2200" b="1" dirty="0">
                  <a:solidFill>
                    <a:schemeClr val="tx1"/>
                  </a:solidFill>
                </a:rPr>
                <a:t>by reducing the voltage </a:t>
              </a:r>
              <a:r>
                <a:rPr lang="en-US" sz="2200" b="1" dirty="0" err="1">
                  <a:solidFill>
                    <a:schemeClr val="tx1"/>
                  </a:solidFill>
                </a:rPr>
                <a:t>guardband</a:t>
              </a:r>
              <a:r>
                <a:rPr lang="en-US" sz="2200" b="1" dirty="0">
                  <a:solidFill>
                    <a:schemeClr val="tx1"/>
                  </a:solidFill>
                </a:rPr>
                <a:t> with Power-gate bypassing </a:t>
              </a:r>
            </a:p>
            <a:p>
              <a:endParaRPr lang="en-US" sz="2200" b="1" dirty="0">
                <a:solidFill>
                  <a:schemeClr val="tx1"/>
                </a:solidFill>
              </a:endParaRPr>
            </a:p>
            <a:p>
              <a:r>
                <a:rPr lang="en-US" sz="2200" b="1" dirty="0">
                  <a:solidFill>
                    <a:schemeClr val="tx1"/>
                  </a:solidFill>
                </a:rPr>
                <a:t>Doing so </a:t>
              </a:r>
              <a:r>
                <a:rPr lang="en-US" sz="2200" b="1" dirty="0">
                  <a:solidFill>
                    <a:schemeClr val="accent6"/>
                  </a:solidFill>
                </a:rPr>
                <a:t>improves the V/F curves </a:t>
              </a:r>
              <a:r>
                <a:rPr lang="en-US" sz="2200" b="1" dirty="0">
                  <a:solidFill>
                    <a:schemeClr val="tx1"/>
                  </a:solidFill>
                </a:rPr>
                <a:t>and leads to </a:t>
              </a:r>
              <a:r>
                <a:rPr lang="en-US" sz="2200" b="1" dirty="0">
                  <a:solidFill>
                    <a:srgbClr val="7030A0"/>
                  </a:solidFill>
                </a:rPr>
                <a:t>higher CPU core frequency </a:t>
              </a:r>
              <a:r>
                <a:rPr lang="en-US" sz="2200" b="1" dirty="0">
                  <a:solidFill>
                    <a:schemeClr val="tx1"/>
                  </a:solidFill>
                </a:rPr>
                <a:t>for both thermally-constrained and V</a:t>
              </a:r>
              <a:r>
                <a:rPr lang="en-US" sz="2200" b="1" baseline="-25000" dirty="0">
                  <a:solidFill>
                    <a:schemeClr val="tx1"/>
                  </a:solidFill>
                </a:rPr>
                <a:t>max</a:t>
              </a:r>
              <a:r>
                <a:rPr lang="en-US" sz="2200" b="1" dirty="0">
                  <a:solidFill>
                    <a:schemeClr val="tx1"/>
                  </a:solidFill>
                </a:rPr>
                <a:t>-constrained systems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1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4090307"/>
            <a:ext cx="8873385" cy="2457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provides the </a:t>
            </a:r>
            <a:r>
              <a:rPr lang="en-US" sz="1800" dirty="0">
                <a:solidFill>
                  <a:schemeClr val="accent6"/>
                </a:solidFill>
              </a:rPr>
              <a:t>same system performance</a:t>
            </a:r>
            <a:r>
              <a:rPr lang="en-US" sz="1800" dirty="0"/>
              <a:t> for 3DMark for TDP levels </a:t>
            </a:r>
            <a:r>
              <a:rPr lang="en-US" sz="1800" dirty="0">
                <a:solidFill>
                  <a:srgbClr val="0066FF"/>
                </a:solidFill>
              </a:rPr>
              <a:t>≥45W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Since graphics workloads in these systems 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not limited by thermal constraints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leads to only </a:t>
            </a:r>
            <a:r>
              <a:rPr lang="en-US" sz="1800" dirty="0">
                <a:solidFill>
                  <a:srgbClr val="C00000"/>
                </a:solidFill>
              </a:rPr>
              <a:t>2% performance degradation </a:t>
            </a:r>
            <a:r>
              <a:rPr lang="en-US" sz="1800" dirty="0"/>
              <a:t>for a TDP level of 35W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The additional </a:t>
            </a:r>
            <a:r>
              <a:rPr lang="en-US" sz="1400" dirty="0">
                <a:solidFill>
                  <a:srgbClr val="FF0000"/>
                </a:solidFill>
              </a:rPr>
              <a:t>leakage power of the idle CPU cores</a:t>
            </a:r>
            <a:r>
              <a:rPr lang="en-US" sz="1400" dirty="0"/>
              <a:t> forces the power budget management algorithm  to </a:t>
            </a:r>
            <a:r>
              <a:rPr lang="en-US" sz="1400" dirty="0">
                <a:solidFill>
                  <a:srgbClr val="0000FF"/>
                </a:solidFill>
              </a:rPr>
              <a:t>reduce the frequency of the graphics </a:t>
            </a:r>
            <a:r>
              <a:rPr lang="en-US" sz="1400" dirty="0"/>
              <a:t>engine to keep the system within the TDP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68AC7-D599-4E58-8214-92F735A3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98" y="1086120"/>
            <a:ext cx="6820421" cy="26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Graphics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4" y="4090307"/>
            <a:ext cx="8873385" cy="24572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provides the </a:t>
            </a:r>
            <a:r>
              <a:rPr lang="en-US" sz="1800" dirty="0">
                <a:solidFill>
                  <a:schemeClr val="accent6"/>
                </a:solidFill>
              </a:rPr>
              <a:t>same system performance</a:t>
            </a:r>
            <a:r>
              <a:rPr lang="en-US" sz="1800" dirty="0"/>
              <a:t> for 3DMark for TDP levels </a:t>
            </a:r>
            <a:r>
              <a:rPr lang="en-US" sz="1800" dirty="0">
                <a:solidFill>
                  <a:srgbClr val="0066FF"/>
                </a:solidFill>
              </a:rPr>
              <a:t>≥45W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Since graphics workloads in these systems are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not limited by thermal constraints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DarkGates</a:t>
            </a:r>
            <a:r>
              <a:rPr lang="en-US" sz="1800" dirty="0"/>
              <a:t> leads to only </a:t>
            </a:r>
            <a:r>
              <a:rPr lang="en-US" sz="1800" dirty="0">
                <a:solidFill>
                  <a:srgbClr val="C00000"/>
                </a:solidFill>
              </a:rPr>
              <a:t>2% performance degradation </a:t>
            </a:r>
            <a:r>
              <a:rPr lang="en-US" sz="1800" dirty="0"/>
              <a:t>for a TDP level of 35W </a:t>
            </a:r>
          </a:p>
          <a:p>
            <a:pPr lvl="1">
              <a:lnSpc>
                <a:spcPct val="100000"/>
              </a:lnSpc>
            </a:pPr>
            <a:r>
              <a:rPr lang="en-US" sz="1400" dirty="0"/>
              <a:t>The additional </a:t>
            </a:r>
            <a:r>
              <a:rPr lang="en-US" sz="1400" dirty="0">
                <a:solidFill>
                  <a:srgbClr val="FF0000"/>
                </a:solidFill>
              </a:rPr>
              <a:t>leakage power of the idle CPU cores</a:t>
            </a:r>
            <a:r>
              <a:rPr lang="en-US" sz="1400" dirty="0"/>
              <a:t> forces the power budget management algorithm  to </a:t>
            </a:r>
            <a:r>
              <a:rPr lang="en-US" sz="1400" dirty="0">
                <a:solidFill>
                  <a:srgbClr val="0000FF"/>
                </a:solidFill>
              </a:rPr>
              <a:t>reduce the frequency of the graphics </a:t>
            </a:r>
            <a:r>
              <a:rPr lang="en-US" sz="1400" dirty="0"/>
              <a:t>engine to keep the system within the TDP limit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68AC7-D599-4E58-8214-92F735A37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298" y="1086120"/>
            <a:ext cx="6820421" cy="260115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782CB70-EAE0-4696-A098-D7400470AB18}"/>
              </a:ext>
            </a:extLst>
          </p:cNvPr>
          <p:cNvGrpSpPr/>
          <p:nvPr/>
        </p:nvGrpSpPr>
        <p:grpSpPr>
          <a:xfrm>
            <a:off x="103241" y="944600"/>
            <a:ext cx="9040759" cy="5572499"/>
            <a:chOff x="-1131549" y="2749557"/>
            <a:chExt cx="9040759" cy="55109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74C867C-8799-4E78-8A38-3ADA1BD5A529}"/>
                </a:ext>
              </a:extLst>
            </p:cNvPr>
            <p:cNvSpPr/>
            <p:nvPr/>
          </p:nvSpPr>
          <p:spPr>
            <a:xfrm>
              <a:off x="-1131549" y="2749557"/>
              <a:ext cx="9040759" cy="5510948"/>
            </a:xfrm>
            <a:prstGeom prst="rect">
              <a:avLst/>
            </a:prstGeom>
            <a:solidFill>
              <a:srgbClr val="FFFFFF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6D6BFA-61FB-4C9E-BF32-571F4DDEDAE2}"/>
                </a:ext>
              </a:extLst>
            </p:cNvPr>
            <p:cNvSpPr txBox="1"/>
            <p:nvPr/>
          </p:nvSpPr>
          <p:spPr>
            <a:xfrm>
              <a:off x="-1039527" y="4748080"/>
              <a:ext cx="8753474" cy="192947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3975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/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50" b="1" dirty="0">
                  <a:solidFill>
                    <a:schemeClr val="tx1"/>
                  </a:solidFill>
                </a:rPr>
                <a:t>The reduced graphics engine power budget due to the additional leakage power of idle CPU cores </a:t>
              </a:r>
              <a:r>
                <a:rPr lang="en-US" sz="2050" b="1" dirty="0">
                  <a:solidFill>
                    <a:srgbClr val="0066FF"/>
                  </a:solidFill>
                </a:rPr>
                <a:t>can slightly degrade the performance </a:t>
              </a:r>
              <a:r>
                <a:rPr lang="en-US" sz="2050" b="1" dirty="0">
                  <a:solidFill>
                    <a:schemeClr val="tx1"/>
                  </a:solidFill>
                </a:rPr>
                <a:t>of graphics workloads in </a:t>
              </a:r>
              <a:r>
                <a:rPr lang="en-US" sz="2050" b="1" dirty="0">
                  <a:solidFill>
                    <a:srgbClr val="C00000"/>
                  </a:solidFill>
                </a:rPr>
                <a:t>thermally-limited</a:t>
              </a:r>
              <a:r>
                <a:rPr lang="en-US" sz="2050" b="1" dirty="0">
                  <a:solidFill>
                    <a:schemeClr val="tx1"/>
                  </a:solidFill>
                </a:rPr>
                <a:t> </a:t>
              </a:r>
              <a:r>
                <a:rPr lang="en-US" sz="2050" b="1" dirty="0">
                  <a:solidFill>
                    <a:srgbClr val="C00000"/>
                  </a:solidFill>
                </a:rPr>
                <a:t>systems</a:t>
              </a:r>
            </a:p>
            <a:p>
              <a:endParaRPr lang="en-US" sz="2050" b="1" dirty="0">
                <a:solidFill>
                  <a:schemeClr val="tx1"/>
                </a:solidFill>
              </a:endParaRPr>
            </a:p>
            <a:p>
              <a:r>
                <a:rPr lang="en-US" sz="2050" b="1" dirty="0">
                  <a:solidFill>
                    <a:schemeClr val="accent6"/>
                  </a:solidFill>
                </a:rPr>
                <a:t>Not a main concern</a:t>
              </a:r>
              <a:r>
                <a:rPr lang="en-US" sz="2050" b="1" dirty="0">
                  <a:solidFill>
                    <a:schemeClr val="tx1"/>
                  </a:solidFill>
                </a:rPr>
                <a:t> in many real systems that are </a:t>
              </a:r>
              <a:r>
                <a:rPr lang="en-US" sz="2050" b="1" dirty="0">
                  <a:solidFill>
                    <a:schemeClr val="accent6"/>
                  </a:solidFill>
                </a:rPr>
                <a:t>not thermally-limited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124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Energy Efficiency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78" y="3790322"/>
            <a:ext cx="8974989" cy="28145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 </a:t>
            </a:r>
            <a:r>
              <a:rPr lang="en-US" sz="2200" dirty="0"/>
              <a:t>and Intel </a:t>
            </a:r>
            <a:r>
              <a:rPr lang="en-US" sz="2200" dirty="0">
                <a:solidFill>
                  <a:schemeClr val="accent6"/>
                </a:solidFill>
              </a:rPr>
              <a:t>Ready Mode Technology (RMT) </a:t>
            </a:r>
            <a:r>
              <a:rPr lang="en-US" sz="2200" dirty="0"/>
              <a:t>efficiency workloads have fixed performance requirements and include long idle phases 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system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 reduces the average power consumption of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RMT</a:t>
            </a:r>
            <a:r>
              <a:rPr lang="en-US" sz="2200" dirty="0"/>
              <a:t> by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33%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68%</a:t>
            </a:r>
            <a:r>
              <a:rPr lang="en-US" sz="2200" dirty="0"/>
              <a:t>, respectively, on the real Intel Skylake-S system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en-US" sz="1800" dirty="0"/>
              <a:t> where we limit the deepest package C-state to C7 (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1800" dirty="0"/>
              <a:t>)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100" dirty="0"/>
              <a:t>The baseline system (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2100" dirty="0"/>
              <a:t>) </a:t>
            </a:r>
            <a:r>
              <a:rPr lang="en-US" sz="2100" dirty="0">
                <a:solidFill>
                  <a:srgbClr val="FF0000"/>
                </a:solidFill>
              </a:rPr>
              <a:t>does not meet the target</a:t>
            </a:r>
            <a:r>
              <a:rPr lang="en-US" sz="2100" dirty="0"/>
              <a:t> power limit for both workloads</a:t>
            </a:r>
          </a:p>
          <a:p>
            <a:pPr lvl="2"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2200" dirty="0"/>
              <a:t>The system </a:t>
            </a:r>
            <a:r>
              <a:rPr lang="en-US" sz="2200" dirty="0">
                <a:solidFill>
                  <a:srgbClr val="0066FF"/>
                </a:solidFill>
              </a:rPr>
              <a:t>without </a:t>
            </a:r>
            <a:r>
              <a:rPr lang="en-US" sz="2200" dirty="0" err="1">
                <a:solidFill>
                  <a:srgbClr val="0066FF"/>
                </a:solidFill>
              </a:rPr>
              <a:t>DarkGates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at the deepest package C-state of C7 (</a:t>
            </a:r>
            <a:r>
              <a:rPr lang="en-US" sz="2200" i="1" dirty="0">
                <a:solidFill>
                  <a:srgbClr val="0066FF"/>
                </a:solidFill>
              </a:rPr>
              <a:t>Non-DarkGates+C7</a:t>
            </a:r>
            <a:r>
              <a:rPr lang="en-US" sz="2200" dirty="0"/>
              <a:t>) shows </a:t>
            </a:r>
            <a:r>
              <a:rPr lang="en-US" sz="2200" dirty="0">
                <a:solidFill>
                  <a:srgbClr val="7030A0"/>
                </a:solidFill>
              </a:rPr>
              <a:t>higher power reduction </a:t>
            </a:r>
            <a:r>
              <a:rPr lang="en-US" sz="2200" dirty="0"/>
              <a:t>verses the system </a:t>
            </a:r>
            <a:r>
              <a:rPr lang="en-US" sz="2200" dirty="0">
                <a:solidFill>
                  <a:srgbClr val="00B0F0"/>
                </a:solidFill>
              </a:rPr>
              <a:t>with </a:t>
            </a:r>
            <a:r>
              <a:rPr lang="en-US" sz="2200" dirty="0" err="1">
                <a:solidFill>
                  <a:srgbClr val="00B0F0"/>
                </a:solidFill>
              </a:rPr>
              <a:t>DarkGates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at the deepest package C-state of C8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When some of the cores are idle they consume leakage power in </a:t>
            </a:r>
            <a:r>
              <a:rPr lang="en-US" sz="1800" i="1" dirty="0">
                <a:solidFill>
                  <a:srgbClr val="00B0F0"/>
                </a:solidFill>
              </a:rPr>
              <a:t>DarkGates+C8</a:t>
            </a:r>
            <a:r>
              <a:rPr lang="en-US" sz="1800" dirty="0"/>
              <a:t>, but they are power-gated in</a:t>
            </a:r>
            <a:r>
              <a:rPr lang="en-US" sz="1800" i="1" dirty="0">
                <a:solidFill>
                  <a:srgbClr val="00B0F0"/>
                </a:solidFill>
              </a:rPr>
              <a:t> </a:t>
            </a:r>
            <a:r>
              <a:rPr lang="en-US" sz="1800" i="1" dirty="0">
                <a:solidFill>
                  <a:srgbClr val="0066FF"/>
                </a:solidFill>
              </a:rPr>
              <a:t>Non-DarkGates+C7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12686C-94AF-4251-9DA4-9EDAA0074C5E}"/>
              </a:ext>
            </a:extLst>
          </p:cNvPr>
          <p:cNvGrpSpPr/>
          <p:nvPr/>
        </p:nvGrpSpPr>
        <p:grpSpPr>
          <a:xfrm>
            <a:off x="1744207" y="854819"/>
            <a:ext cx="5905729" cy="2639495"/>
            <a:chOff x="1744207" y="854819"/>
            <a:chExt cx="5824603" cy="28355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003319-9102-4BB9-8A67-643472E4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207" y="854819"/>
              <a:ext cx="5824603" cy="28355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F81808-0EE0-4AEF-A2E8-8FEC1C65D0EC}"/>
                </a:ext>
              </a:extLst>
            </p:cNvPr>
            <p:cNvSpPr txBox="1"/>
            <p:nvPr/>
          </p:nvSpPr>
          <p:spPr>
            <a:xfrm>
              <a:off x="3152010" y="3186962"/>
              <a:ext cx="13508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DarkGates+C8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5D4FA-FA6C-484A-A35A-F349F8B0EEF8}"/>
                </a:ext>
              </a:extLst>
            </p:cNvPr>
            <p:cNvSpPr txBox="1"/>
            <p:nvPr/>
          </p:nvSpPr>
          <p:spPr>
            <a:xfrm>
              <a:off x="5368132" y="3190867"/>
              <a:ext cx="18319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Non-DarkGates+C7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22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>
            <a:extLst>
              <a:ext uri="{FF2B5EF4-FFF2-40B4-BE49-F238E27FC236}">
                <a16:creationId xmlns:a16="http://schemas.microsoft.com/office/drawing/2014/main" id="{ECA4B759-CEDD-4EA3-8849-8ACA9B69F97D}"/>
              </a:ext>
            </a:extLst>
          </p:cNvPr>
          <p:cNvSpPr txBox="1">
            <a:spLocks/>
          </p:cNvSpPr>
          <p:nvPr/>
        </p:nvSpPr>
        <p:spPr>
          <a:xfrm>
            <a:off x="169015" y="132335"/>
            <a:ext cx="8974989" cy="60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Evaluation of Energy Efficiency Workloads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FE4D-FD91-4486-A723-FC3E3C24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78" y="3790322"/>
            <a:ext cx="8873385" cy="281458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 </a:t>
            </a:r>
            <a:r>
              <a:rPr lang="en-US" sz="2200" dirty="0"/>
              <a:t>and Intel </a:t>
            </a:r>
            <a:r>
              <a:rPr lang="en-US" sz="2200" dirty="0">
                <a:solidFill>
                  <a:schemeClr val="accent6"/>
                </a:solidFill>
              </a:rPr>
              <a:t>Ready Mode Technology (RMT) </a:t>
            </a:r>
            <a:r>
              <a:rPr lang="en-US" sz="2200" dirty="0"/>
              <a:t>efficiency workloads have fixed performance requirements and include long idle phases 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200" dirty="0" err="1"/>
              <a:t>DarkGates</a:t>
            </a:r>
            <a:r>
              <a:rPr lang="en-US" sz="2200" dirty="0"/>
              <a:t> system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 reduces the average power consumption of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ENERGY STAR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RMT</a:t>
            </a:r>
            <a:r>
              <a:rPr lang="en-US" sz="2200" dirty="0"/>
              <a:t> by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33%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68%</a:t>
            </a:r>
            <a:r>
              <a:rPr lang="en-US" sz="2200" dirty="0"/>
              <a:t>, respectively, on the real Intel Skylake-S system 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Compared to the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baseline</a:t>
            </a:r>
            <a:r>
              <a:rPr lang="en-US" sz="1800" dirty="0"/>
              <a:t> where we limit the deepest package C-state to C7 (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1800" dirty="0"/>
              <a:t>)</a:t>
            </a:r>
          </a:p>
          <a:p>
            <a:pPr lvl="3">
              <a:lnSpc>
                <a:spcPct val="100000"/>
              </a:lnSpc>
            </a:pPr>
            <a:endParaRPr lang="en-US" sz="1400" dirty="0"/>
          </a:p>
          <a:p>
            <a:pPr>
              <a:lnSpc>
                <a:spcPct val="100000"/>
              </a:lnSpc>
            </a:pPr>
            <a:r>
              <a:rPr lang="en-US" sz="2100" dirty="0"/>
              <a:t>The baseline system (</a:t>
            </a:r>
            <a:r>
              <a:rPr lang="en-US" sz="2100" i="1" dirty="0">
                <a:solidFill>
                  <a:schemeClr val="accent2">
                    <a:lumMod val="75000"/>
                  </a:schemeClr>
                </a:solidFill>
              </a:rPr>
              <a:t>DarkGates+C7</a:t>
            </a:r>
            <a:r>
              <a:rPr lang="en-US" sz="2100" dirty="0"/>
              <a:t>) </a:t>
            </a:r>
            <a:r>
              <a:rPr lang="en-US" sz="2100" dirty="0">
                <a:solidFill>
                  <a:srgbClr val="FF0000"/>
                </a:solidFill>
              </a:rPr>
              <a:t>does not meet the target</a:t>
            </a:r>
            <a:r>
              <a:rPr lang="en-US" sz="2100" dirty="0"/>
              <a:t> power limit for both workloads</a:t>
            </a:r>
          </a:p>
          <a:p>
            <a:pPr lvl="2">
              <a:lnSpc>
                <a:spcPct val="100000"/>
              </a:lnSpc>
            </a:pPr>
            <a:endParaRPr lang="en-US" sz="1300" dirty="0"/>
          </a:p>
          <a:p>
            <a:pPr>
              <a:lnSpc>
                <a:spcPct val="100000"/>
              </a:lnSpc>
            </a:pPr>
            <a:r>
              <a:rPr lang="en-US" sz="2200" dirty="0"/>
              <a:t>The system </a:t>
            </a:r>
            <a:r>
              <a:rPr lang="en-US" sz="2200" dirty="0">
                <a:solidFill>
                  <a:srgbClr val="0066FF"/>
                </a:solidFill>
              </a:rPr>
              <a:t>without </a:t>
            </a:r>
            <a:r>
              <a:rPr lang="en-US" sz="2200" dirty="0" err="1">
                <a:solidFill>
                  <a:srgbClr val="0066FF"/>
                </a:solidFill>
              </a:rPr>
              <a:t>DarkGates</a:t>
            </a:r>
            <a:r>
              <a:rPr lang="en-US" sz="2200" dirty="0">
                <a:solidFill>
                  <a:srgbClr val="0066FF"/>
                </a:solidFill>
              </a:rPr>
              <a:t> </a:t>
            </a:r>
            <a:r>
              <a:rPr lang="en-US" sz="2200" dirty="0"/>
              <a:t>at the deepest package C-state of C7 (</a:t>
            </a:r>
            <a:r>
              <a:rPr lang="en-US" sz="2200" i="1" dirty="0">
                <a:solidFill>
                  <a:srgbClr val="0066FF"/>
                </a:solidFill>
              </a:rPr>
              <a:t>Non-DarkGates+C7</a:t>
            </a:r>
            <a:r>
              <a:rPr lang="en-US" sz="2200" dirty="0"/>
              <a:t>) shows </a:t>
            </a:r>
            <a:r>
              <a:rPr lang="en-US" sz="2200" dirty="0">
                <a:solidFill>
                  <a:srgbClr val="7030A0"/>
                </a:solidFill>
              </a:rPr>
              <a:t>higher power reduction </a:t>
            </a:r>
            <a:r>
              <a:rPr lang="en-US" sz="2200" dirty="0"/>
              <a:t>verses the system </a:t>
            </a:r>
            <a:r>
              <a:rPr lang="en-US" sz="2200" dirty="0">
                <a:solidFill>
                  <a:srgbClr val="00B0F0"/>
                </a:solidFill>
              </a:rPr>
              <a:t>with </a:t>
            </a:r>
            <a:r>
              <a:rPr lang="en-US" sz="2200" dirty="0" err="1">
                <a:solidFill>
                  <a:srgbClr val="00B0F0"/>
                </a:solidFill>
              </a:rPr>
              <a:t>DarkGates</a:t>
            </a:r>
            <a:r>
              <a:rPr lang="en-US" sz="2200" dirty="0">
                <a:solidFill>
                  <a:srgbClr val="00B0F0"/>
                </a:solidFill>
              </a:rPr>
              <a:t> </a:t>
            </a:r>
            <a:r>
              <a:rPr lang="en-US" sz="2200" dirty="0"/>
              <a:t>at the deepest package C-state of C8 (</a:t>
            </a:r>
            <a:r>
              <a:rPr lang="en-US" sz="2200" i="1" dirty="0">
                <a:solidFill>
                  <a:srgbClr val="00B0F0"/>
                </a:solidFill>
              </a:rPr>
              <a:t>DarkGates+C8</a:t>
            </a:r>
            <a:r>
              <a:rPr lang="en-US" sz="2200" dirty="0"/>
              <a:t>)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When some of the cores are idle they consume leakage power </a:t>
            </a:r>
            <a:r>
              <a:rPr lang="en-US" sz="1800" i="1" dirty="0">
                <a:solidFill>
                  <a:srgbClr val="00B0F0"/>
                </a:solidFill>
              </a:rPr>
              <a:t>DarkGates+C8</a:t>
            </a:r>
            <a:r>
              <a:rPr lang="en-US" sz="1900" dirty="0"/>
              <a:t>, but they are power-gated in</a:t>
            </a:r>
            <a:r>
              <a:rPr lang="en-US" sz="1800" i="1" dirty="0">
                <a:solidFill>
                  <a:srgbClr val="00B0F0"/>
                </a:solidFill>
              </a:rPr>
              <a:t> </a:t>
            </a:r>
            <a:r>
              <a:rPr lang="en-US" sz="1800" i="1" dirty="0">
                <a:solidFill>
                  <a:srgbClr val="0066FF"/>
                </a:solidFill>
              </a:rPr>
              <a:t>Non-DarkGates+C7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12686C-94AF-4251-9DA4-9EDAA0074C5E}"/>
              </a:ext>
            </a:extLst>
          </p:cNvPr>
          <p:cNvGrpSpPr/>
          <p:nvPr/>
        </p:nvGrpSpPr>
        <p:grpSpPr>
          <a:xfrm>
            <a:off x="1744207" y="854819"/>
            <a:ext cx="5905729" cy="2639495"/>
            <a:chOff x="1744207" y="854819"/>
            <a:chExt cx="5824603" cy="28355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D003319-9102-4BB9-8A67-643472E4D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4207" y="854819"/>
              <a:ext cx="5824603" cy="28355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F81808-0EE0-4AEF-A2E8-8FEC1C65D0EC}"/>
                </a:ext>
              </a:extLst>
            </p:cNvPr>
            <p:cNvSpPr txBox="1"/>
            <p:nvPr/>
          </p:nvSpPr>
          <p:spPr>
            <a:xfrm>
              <a:off x="3152010" y="3186962"/>
              <a:ext cx="135085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DarkGates+C8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7D5D4FA-FA6C-484A-A35A-F349F8B0EEF8}"/>
                </a:ext>
              </a:extLst>
            </p:cNvPr>
            <p:cNvSpPr txBox="1"/>
            <p:nvPr/>
          </p:nvSpPr>
          <p:spPr>
            <a:xfrm>
              <a:off x="5368132" y="3190867"/>
              <a:ext cx="183194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700" dirty="0">
                  <a:solidFill>
                    <a:srgbClr val="0066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Non-DarkGates+C7</a:t>
              </a:r>
              <a:endParaRPr lang="LID4096" sz="1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88A40FE-5125-4FAE-AF81-09BBA08993B3}"/>
              </a:ext>
            </a:extLst>
          </p:cNvPr>
          <p:cNvSpPr/>
          <p:nvPr/>
        </p:nvSpPr>
        <p:spPr>
          <a:xfrm>
            <a:off x="103241" y="869290"/>
            <a:ext cx="9040759" cy="564781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97A46E-1230-41B1-A8F8-C70098E7F642}"/>
              </a:ext>
            </a:extLst>
          </p:cNvPr>
          <p:cNvSpPr txBox="1"/>
          <p:nvPr/>
        </p:nvSpPr>
        <p:spPr>
          <a:xfrm>
            <a:off x="1256599" y="2886997"/>
            <a:ext cx="6630802" cy="1951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3975" cap="rnd">
            <a:solidFill>
              <a:schemeClr val="accent4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200" b="1" dirty="0">
                <a:solidFill>
                  <a:schemeClr val="tx1"/>
                </a:solidFill>
              </a:rPr>
              <a:t>Applying </a:t>
            </a:r>
            <a:r>
              <a:rPr lang="en-US" sz="2200" b="1" dirty="0" err="1">
                <a:solidFill>
                  <a:srgbClr val="0066FF"/>
                </a:solidFill>
              </a:rPr>
              <a:t>DarkGates</a:t>
            </a:r>
            <a:r>
              <a:rPr lang="en-US" sz="2200" b="1" dirty="0">
                <a:solidFill>
                  <a:srgbClr val="0066FF"/>
                </a:solidFill>
              </a:rPr>
              <a:t> with package C8 state</a:t>
            </a:r>
            <a:r>
              <a:rPr lang="en-US" sz="2200" b="1" dirty="0">
                <a:solidFill>
                  <a:schemeClr val="tx1"/>
                </a:solidFill>
              </a:rPr>
              <a:t> significantly reduces the average processor power consumption, </a:t>
            </a:r>
          </a:p>
          <a:p>
            <a:endParaRPr lang="en-US" sz="2200" b="1" dirty="0">
              <a:solidFill>
                <a:schemeClr val="tx1"/>
              </a:solidFill>
            </a:endParaRPr>
          </a:p>
          <a:p>
            <a:r>
              <a:rPr lang="en-US" sz="2200" b="1" dirty="0">
                <a:solidFill>
                  <a:schemeClr val="tx1"/>
                </a:solidFill>
              </a:rPr>
              <a:t>thereby </a:t>
            </a:r>
            <a:r>
              <a:rPr lang="en-US" sz="2200" b="1" dirty="0">
                <a:solidFill>
                  <a:schemeClr val="accent6"/>
                </a:solidFill>
              </a:rPr>
              <a:t>meeting the target average power requirements </a:t>
            </a:r>
            <a:r>
              <a:rPr lang="en-US" sz="2200" b="1" dirty="0">
                <a:solidFill>
                  <a:schemeClr val="tx1"/>
                </a:solidFill>
              </a:rPr>
              <a:t>of the energy efficiency standards</a:t>
            </a:r>
          </a:p>
        </p:txBody>
      </p:sp>
    </p:spTree>
    <p:extLst>
      <p:ext uri="{BB962C8B-B14F-4D97-AF65-F5344CB8AC3E}">
        <p14:creationId xmlns:p14="http://schemas.microsoft.com/office/powerpoint/2010/main" val="308012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  <a:endParaRPr lang="en-US" sz="20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30608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142890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C9451F8-4D9E-4E9A-B16B-A92265A6A46F}"/>
              </a:ext>
            </a:extLst>
          </p:cNvPr>
          <p:cNvSpPr/>
          <p:nvPr/>
        </p:nvSpPr>
        <p:spPr>
          <a:xfrm>
            <a:off x="-44474" y="5836920"/>
            <a:ext cx="9339138" cy="678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2BEA74-48C0-4811-AD63-E5EB0F246550}"/>
              </a:ext>
            </a:extLst>
          </p:cNvPr>
          <p:cNvSpPr/>
          <p:nvPr/>
        </p:nvSpPr>
        <p:spPr>
          <a:xfrm>
            <a:off x="-38847" y="2476501"/>
            <a:ext cx="9339138" cy="1127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0033F3-D366-48F4-AC12-B0221C1D6FF3}"/>
              </a:ext>
            </a:extLst>
          </p:cNvPr>
          <p:cNvSpPr/>
          <p:nvPr/>
        </p:nvSpPr>
        <p:spPr>
          <a:xfrm>
            <a:off x="-38847" y="1838827"/>
            <a:ext cx="9339138" cy="637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3EAD5-2458-414C-941F-38257A740D84}"/>
              </a:ext>
            </a:extLst>
          </p:cNvPr>
          <p:cNvSpPr/>
          <p:nvPr/>
        </p:nvSpPr>
        <p:spPr>
          <a:xfrm>
            <a:off x="-38844" y="838371"/>
            <a:ext cx="9339137" cy="1000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AE461A-632E-45E7-B8F1-91DAB34097E1}"/>
              </a:ext>
            </a:extLst>
          </p:cNvPr>
          <p:cNvSpPr/>
          <p:nvPr/>
        </p:nvSpPr>
        <p:spPr>
          <a:xfrm>
            <a:off x="-38849" y="3604261"/>
            <a:ext cx="9339138" cy="2232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80" y="158044"/>
            <a:ext cx="8731630" cy="661110"/>
          </a:xfrm>
        </p:spPr>
        <p:txBody>
          <a:bodyPr>
            <a:normAutofit/>
          </a:bodyPr>
          <a:lstStyle/>
          <a:p>
            <a:pPr>
              <a:tabLst>
                <a:tab pos="1311242" algn="l"/>
              </a:tabLst>
            </a:pPr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FB248D-976F-9744-80CE-955AFA922E34}"/>
              </a:ext>
            </a:extLst>
          </p:cNvPr>
          <p:cNvSpPr/>
          <p:nvPr/>
        </p:nvSpPr>
        <p:spPr>
          <a:xfrm>
            <a:off x="103598" y="841788"/>
            <a:ext cx="906412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u="sng" dirty="0">
                <a:solidFill>
                  <a:srgbClr val="C00000"/>
                </a:solidFill>
                <a:cs typeface="Segoe UI" panose="020B0502040204020203" pitchFamily="34" charset="0"/>
              </a:rPr>
              <a:t>Problem</a:t>
            </a:r>
            <a:r>
              <a:rPr lang="en-US" sz="1900" b="1" dirty="0">
                <a:solidFill>
                  <a:srgbClr val="C00000"/>
                </a:solidFill>
                <a:cs typeface="Segoe UI" panose="020B0502040204020203" pitchFamily="34" charset="0"/>
              </a:rPr>
              <a:t>: </a:t>
            </a:r>
            <a:r>
              <a:rPr lang="en-US" sz="1900" dirty="0">
                <a:cs typeface="Segoe UI" panose="020B0502040204020203" pitchFamily="34" charset="0"/>
              </a:rPr>
              <a:t>power-gates increase the system's </a:t>
            </a:r>
            <a:r>
              <a:rPr lang="en-US" sz="1900" dirty="0">
                <a:solidFill>
                  <a:srgbClr val="0066FF"/>
                </a:solidFill>
                <a:cs typeface="Segoe UI" panose="020B0502040204020203" pitchFamily="34" charset="0"/>
              </a:rPr>
              <a:t>power-delivery impedance </a:t>
            </a:r>
            <a:r>
              <a:rPr lang="en-US" sz="1900" dirty="0">
                <a:cs typeface="Segoe UI" panose="020B0502040204020203" pitchFamily="34" charset="0"/>
              </a:rPr>
              <a:t>and voltage </a:t>
            </a:r>
            <a:r>
              <a:rPr lang="en-US" sz="1900" dirty="0" err="1">
                <a:cs typeface="Segoe UI" panose="020B0502040204020203" pitchFamily="34" charset="0"/>
              </a:rPr>
              <a:t>guardband</a:t>
            </a:r>
            <a:r>
              <a:rPr lang="en-US" sz="1900" dirty="0">
                <a:cs typeface="Segoe UI" panose="020B0502040204020203" pitchFamily="34" charset="0"/>
              </a:rPr>
              <a:t>, limiting the system’s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voltage </a:t>
            </a:r>
            <a:r>
              <a:rPr lang="en-US" sz="1900" dirty="0">
                <a:cs typeface="Segoe UI" panose="020B0502040204020203" pitchFamily="34" charset="0"/>
              </a:rPr>
              <a:t>(i.e., V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 and, thus, the CPU core’s </a:t>
            </a:r>
            <a:r>
              <a:rPr lang="en-US" sz="1900" dirty="0">
                <a:solidFill>
                  <a:srgbClr val="C00000"/>
                </a:solidFill>
                <a:cs typeface="Segoe UI" panose="020B0502040204020203" pitchFamily="34" charset="0"/>
              </a:rPr>
              <a:t>maximum attainable frequency </a:t>
            </a:r>
            <a:r>
              <a:rPr lang="en-US" sz="1900" dirty="0">
                <a:cs typeface="Segoe UI" panose="020B0502040204020203" pitchFamily="34" charset="0"/>
              </a:rPr>
              <a:t>(i.e., F</a:t>
            </a:r>
            <a:r>
              <a:rPr lang="en-US" sz="1900" baseline="-25000" dirty="0">
                <a:cs typeface="Segoe UI" panose="020B0502040204020203" pitchFamily="34" charset="0"/>
              </a:rPr>
              <a:t>max</a:t>
            </a:r>
            <a:r>
              <a:rPr lang="en-US" sz="1900" dirty="0">
                <a:cs typeface="Segoe UI" panose="020B0502040204020203" pitchFamily="34" charset="0"/>
              </a:rPr>
              <a:t>)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Goal</a:t>
            </a:r>
            <a:r>
              <a:rPr lang="en-US" sz="19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: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dirty="0">
                <a:cs typeface="Segoe UI" panose="020B0502040204020203" pitchFamily="34" charset="0"/>
              </a:rPr>
              <a:t>mitigate the power-gates’ performance loss for systems that are performance constrained by the CPU frequency (i.e., Fmax-constrained), such as high-end desktops </a:t>
            </a:r>
          </a:p>
          <a:p>
            <a:endParaRPr lang="en-US" sz="500" b="1" u="sng" dirty="0">
              <a:solidFill>
                <a:srgbClr val="7030A0"/>
              </a:solidFill>
              <a:cs typeface="Segoe UI" panose="020B0502040204020203" pitchFamily="34" charset="0"/>
            </a:endParaRPr>
          </a:p>
          <a:p>
            <a:r>
              <a:rPr lang="en-US" sz="2000" b="1" u="sng" dirty="0">
                <a:solidFill>
                  <a:srgbClr val="7030A0"/>
                </a:solidFill>
                <a:cs typeface="Segoe UI" panose="020B0502040204020203" pitchFamily="34" charset="0"/>
              </a:rPr>
              <a:t>Mechanism</a:t>
            </a:r>
            <a:r>
              <a:rPr lang="en-US" sz="2000" b="1" dirty="0">
                <a:solidFill>
                  <a:srgbClr val="7030A0"/>
                </a:solidFill>
                <a:cs typeface="Segoe UI" panose="020B0502040204020203" pitchFamily="34" charset="0"/>
              </a:rPr>
              <a:t>:</a:t>
            </a:r>
            <a:r>
              <a:rPr lang="en-US" sz="2000" b="1" spc="-80" dirty="0">
                <a:solidFill>
                  <a:srgbClr val="7030A0"/>
                </a:solidFill>
                <a:cs typeface="Segoe UI" panose="020B0502040204020203" pitchFamily="34" charset="0"/>
              </a:rPr>
              <a:t> </a:t>
            </a:r>
            <a:r>
              <a:rPr lang="en-US" sz="20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2000" spc="-80" dirty="0">
                <a:cs typeface="Segoe UI" panose="020B0502040204020203" pitchFamily="34" charset="0"/>
              </a:rPr>
              <a:t>, hybrid system architecture that is based on three key techniques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Bypasses on-chip power-gates </a:t>
            </a:r>
            <a:r>
              <a:rPr lang="en-US" sz="1700" dirty="0"/>
              <a:t>using package-level resources (called </a:t>
            </a:r>
            <a:r>
              <a:rPr lang="en-US" sz="1700" dirty="0">
                <a:solidFill>
                  <a:srgbClr val="0066FF"/>
                </a:solidFill>
              </a:rPr>
              <a:t>bypass mode</a:t>
            </a:r>
            <a:r>
              <a:rPr lang="en-US" sz="1700" dirty="0"/>
              <a:t>)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Extends power management firmware </a:t>
            </a:r>
            <a:r>
              <a:rPr lang="en-US" sz="1700" dirty="0"/>
              <a:t>to support operation in bypass- and normal-mode</a:t>
            </a:r>
          </a:p>
          <a:p>
            <a:pPr marL="285744" indent="-285744">
              <a:buFontTx/>
              <a:buChar char="-"/>
            </a:pPr>
            <a:r>
              <a:rPr lang="en-US" sz="1700" dirty="0">
                <a:solidFill>
                  <a:srgbClr val="0066FF"/>
                </a:solidFill>
              </a:rPr>
              <a:t>Enables deeper idle power states</a:t>
            </a:r>
          </a:p>
          <a:p>
            <a:endParaRPr lang="en-US" sz="500" dirty="0">
              <a:solidFill>
                <a:srgbClr val="0066FF"/>
              </a:solidFill>
            </a:endParaRPr>
          </a:p>
          <a:p>
            <a:r>
              <a:rPr lang="en-US" sz="1900" b="1" u="sng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Evaluation</a:t>
            </a:r>
            <a:r>
              <a:rPr lang="en-US" sz="1900" b="1" dirty="0">
                <a:solidFill>
                  <a:schemeClr val="accent4">
                    <a:lumMod val="50000"/>
                  </a:schemeClr>
                </a:solidFill>
                <a:cs typeface="Segoe UI" panose="020B0502040204020203" pitchFamily="34" charset="0"/>
              </a:rPr>
              <a:t>: </a:t>
            </a:r>
            <a:r>
              <a:rPr lang="en-US" sz="1900" dirty="0"/>
              <a:t>we implement </a:t>
            </a:r>
            <a:r>
              <a:rPr lang="en-US" sz="1900" spc="-80" dirty="0" err="1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DarkGates</a:t>
            </a:r>
            <a:r>
              <a:rPr lang="en-US" sz="1900" dirty="0"/>
              <a:t> on the </a:t>
            </a:r>
            <a:r>
              <a:rPr lang="en-US" sz="1900" spc="-51" dirty="0">
                <a:solidFill>
                  <a:srgbClr val="00B0F0"/>
                </a:solidFill>
                <a:cs typeface="Segoe UI" panose="020B0502040204020203" pitchFamily="34" charset="0"/>
              </a:rPr>
              <a:t>Intel Skylake</a:t>
            </a:r>
            <a:r>
              <a:rPr lang="en-US" sz="1900" dirty="0"/>
              <a:t> microprocessor for client devices and evaluate it using a wide variety of workloads,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: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Improves the </a:t>
            </a:r>
            <a:r>
              <a:rPr lang="en-US" sz="17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average performance </a:t>
            </a:r>
            <a:r>
              <a:rPr lang="en-US" sz="1700" spc="-80" dirty="0">
                <a:cs typeface="Segoe UI" panose="020B0502040204020203" pitchFamily="34" charset="0"/>
              </a:rPr>
              <a:t>of SPEC CPU2006 workloads across all thermal design power (TDP) levels (35W–91W) by </a:t>
            </a:r>
            <a:r>
              <a:rPr lang="en-US" sz="1700" spc="-31" dirty="0">
                <a:solidFill>
                  <a:srgbClr val="0066FF"/>
                </a:solidFill>
                <a:cs typeface="Segoe UI" panose="020B0502040204020203" pitchFamily="34" charset="0"/>
              </a:rPr>
              <a:t>4.2%-5.3% </a:t>
            </a:r>
            <a:r>
              <a:rPr lang="en-US" sz="1700" spc="-80" dirty="0">
                <a:cs typeface="Segoe UI" panose="020B0502040204020203" pitchFamily="34" charset="0"/>
              </a:rPr>
              <a:t>on a real 4-core Skylake system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Maintains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</a:t>
            </a:r>
            <a:r>
              <a:rPr lang="en-US" sz="1700" spc="-80" dirty="0">
                <a:cs typeface="Segoe UI" panose="020B0502040204020203" pitchFamily="34" charset="0"/>
              </a:rPr>
              <a:t>the</a:t>
            </a:r>
            <a:r>
              <a:rPr lang="en-US" sz="1700" spc="-31" dirty="0">
                <a:solidFill>
                  <a:schemeClr val="accent6"/>
                </a:solidFill>
                <a:cs typeface="Segoe UI" panose="020B0502040204020203" pitchFamily="34" charset="0"/>
              </a:rPr>
              <a:t> performance of 3DMark workloads </a:t>
            </a:r>
            <a:r>
              <a:rPr lang="en-US" sz="1700" spc="-80" dirty="0">
                <a:cs typeface="Segoe UI" panose="020B0502040204020203" pitchFamily="34" charset="0"/>
              </a:rPr>
              <a:t>for desktop systems with TDP greater than 45W. For a 35W-TDP (the lowest TDP) desktop it experiences only a </a:t>
            </a:r>
            <a:r>
              <a:rPr lang="en-US" sz="1700" spc="-80" dirty="0">
                <a:solidFill>
                  <a:srgbClr val="0066FF"/>
                </a:solidFill>
                <a:cs typeface="Segoe UI" panose="020B0502040204020203" pitchFamily="34" charset="0"/>
              </a:rPr>
              <a:t>2% degradation</a:t>
            </a:r>
          </a:p>
          <a:p>
            <a:pPr marL="285744" lvl="1" indent="-285744">
              <a:buFontTx/>
              <a:buChar char="-"/>
            </a:pPr>
            <a:r>
              <a:rPr lang="en-US" sz="1700" spc="-80" dirty="0">
                <a:cs typeface="Segoe UI" panose="020B0502040204020203" pitchFamily="34" charset="0"/>
              </a:rPr>
              <a:t>Dark-Gates fulfills the requirements of the ENERGY STAR and the Intel Ready Mode energy efficiency benchmarks of desktop systems</a:t>
            </a:r>
          </a:p>
          <a:p>
            <a:pPr marL="0" lvl="1"/>
            <a:endParaRPr lang="en-US" sz="500" spc="-80" dirty="0">
              <a:cs typeface="Segoe UI" panose="020B0502040204020203" pitchFamily="34" charset="0"/>
            </a:endParaRPr>
          </a:p>
          <a:p>
            <a:pPr marL="0" lvl="1"/>
            <a:r>
              <a:rPr lang="en-US" sz="1900" b="1" u="sng" dirty="0">
                <a:solidFill>
                  <a:srgbClr val="0000FF"/>
                </a:solidFill>
                <a:cs typeface="Segoe UI" panose="020B0502040204020203" pitchFamily="34" charset="0"/>
              </a:rPr>
              <a:t>Conclusion</a:t>
            </a:r>
            <a:r>
              <a:rPr lang="en-US" sz="1900" dirty="0">
                <a:solidFill>
                  <a:srgbClr val="0000FF"/>
                </a:solidFill>
                <a:cs typeface="Segoe UI" panose="020B0502040204020203" pitchFamily="34" charset="0"/>
              </a:rPr>
              <a:t>: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en-US" sz="1900" spc="-80" dirty="0" err="1">
                <a:cs typeface="Segoe UI" panose="020B0502040204020203" pitchFamily="34" charset="0"/>
              </a:rPr>
              <a:t>DarkGates</a:t>
            </a:r>
            <a:r>
              <a:rPr lang="en-US" sz="1900" dirty="0"/>
              <a:t> is an effective approach to </a:t>
            </a:r>
            <a:r>
              <a:rPr lang="en-US" sz="1900" dirty="0">
                <a:solidFill>
                  <a:srgbClr val="00B050"/>
                </a:solidFill>
              </a:rPr>
              <a:t>improving energy consumption </a:t>
            </a:r>
            <a:r>
              <a:rPr lang="en-US" sz="1900" dirty="0"/>
              <a:t>and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performance demands </a:t>
            </a:r>
            <a:r>
              <a:rPr lang="en-US" sz="1900" dirty="0"/>
              <a:t>across high-end heterogeneous client processors</a:t>
            </a:r>
            <a:endParaRPr lang="en-US" sz="1900" dirty="0">
              <a:solidFill>
                <a:schemeClr val="accent6">
                  <a:lumMod val="75000"/>
                </a:schemeClr>
              </a:solidFill>
              <a:cs typeface="Segoe UI" panose="020B0502040204020203" pitchFamily="34" charset="0"/>
            </a:endParaRPr>
          </a:p>
          <a:p>
            <a:pPr marL="285744" lvl="1" indent="-285744">
              <a:buFontTx/>
              <a:buChar char="-"/>
            </a:pPr>
            <a:endParaRPr lang="en-US" sz="1700" spc="-80" dirty="0"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  <p:bldP spid="8" grpId="0" uiExpand="1" animBg="1"/>
      <p:bldP spid="11" grpId="0" animBg="1"/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D46D1D0-6A54-4024-B3A3-D79ACC9F7C0C}"/>
              </a:ext>
            </a:extLst>
          </p:cNvPr>
          <p:cNvSpPr/>
          <p:nvPr/>
        </p:nvSpPr>
        <p:spPr>
          <a:xfrm>
            <a:off x="0" y="4"/>
            <a:ext cx="9144000" cy="30269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0" y="344934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0071C5"/>
                </a:solidFill>
                <a:latin typeface="Cambria" panose="02040503050406030204" pitchFamily="18" charset="0"/>
              </a:rPr>
              <a:t>Jawad Haj-Yahya</a:t>
            </a:r>
            <a:r>
              <a:rPr lang="en-US" sz="2400" i="1" dirty="0">
                <a:solidFill>
                  <a:srgbClr val="0071C5"/>
                </a:solidFill>
                <a:latin typeface="Cambria" panose="02040503050406030204" pitchFamily="18" charset="0"/>
              </a:rPr>
              <a:t>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Jeremie S. Kim            A. Giray Yağlıkçı            Jisung Park      </a:t>
            </a:r>
          </a:p>
          <a:p>
            <a:pPr algn="ctr"/>
            <a:r>
              <a:rPr lang="en-US" sz="2400" i="1" dirty="0">
                <a:latin typeface="Cambria" panose="02040503050406030204" pitchFamily="18" charset="0"/>
              </a:rPr>
              <a:t>Efraim Rotem            Yanos Sazeides            Onur Mutlu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BE127E-9EFE-4878-80C9-979BE33371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3026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DarkGates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 Hybrid Power-Gating Architecture to Mitigate the Performance Impact of Dark-Silicon </a:t>
            </a:r>
          </a:p>
          <a:p>
            <a:pPr>
              <a:lnSpc>
                <a:spcPct val="100000"/>
              </a:lnSpc>
            </a:pPr>
            <a:r>
              <a:rPr lang="en-US" sz="3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High Performance Processors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AA307F7-5CEA-466B-8132-D2F29C8CE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04631" y="5533406"/>
            <a:ext cx="1701500" cy="628764"/>
            <a:chOff x="2817" y="2869"/>
            <a:chExt cx="2928" cy="1082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764856E3-E385-4E45-B618-FEABF22225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17" y="2869"/>
              <a:ext cx="2928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C99916C-C8E0-4EC2-990E-71C25830F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" y="2869"/>
              <a:ext cx="2928" cy="1081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BED6248-FAD9-4FD4-A935-AD298D78D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3351"/>
              <a:ext cx="217" cy="247"/>
            </a:xfrm>
            <a:custGeom>
              <a:avLst/>
              <a:gdLst>
                <a:gd name="T0" fmla="*/ 68 w 435"/>
                <a:gd name="T1" fmla="*/ 0 h 494"/>
                <a:gd name="T2" fmla="*/ 139 w 435"/>
                <a:gd name="T3" fmla="*/ 0 h 494"/>
                <a:gd name="T4" fmla="*/ 139 w 435"/>
                <a:gd name="T5" fmla="*/ 2 h 494"/>
                <a:gd name="T6" fmla="*/ 78 w 435"/>
                <a:gd name="T7" fmla="*/ 300 h 494"/>
                <a:gd name="T8" fmla="*/ 75 w 435"/>
                <a:gd name="T9" fmla="*/ 325 h 494"/>
                <a:gd name="T10" fmla="*/ 73 w 435"/>
                <a:gd name="T11" fmla="*/ 346 h 494"/>
                <a:gd name="T12" fmla="*/ 78 w 435"/>
                <a:gd name="T13" fmla="*/ 375 h 494"/>
                <a:gd name="T14" fmla="*/ 89 w 435"/>
                <a:gd name="T15" fmla="*/ 398 h 494"/>
                <a:gd name="T16" fmla="*/ 107 w 435"/>
                <a:gd name="T17" fmla="*/ 416 h 494"/>
                <a:gd name="T18" fmla="*/ 131 w 435"/>
                <a:gd name="T19" fmla="*/ 427 h 494"/>
                <a:gd name="T20" fmla="*/ 162 w 435"/>
                <a:gd name="T21" fmla="*/ 430 h 494"/>
                <a:gd name="T22" fmla="*/ 170 w 435"/>
                <a:gd name="T23" fmla="*/ 430 h 494"/>
                <a:gd name="T24" fmla="*/ 185 w 435"/>
                <a:gd name="T25" fmla="*/ 428 h 494"/>
                <a:gd name="T26" fmla="*/ 201 w 435"/>
                <a:gd name="T27" fmla="*/ 425 h 494"/>
                <a:gd name="T28" fmla="*/ 220 w 435"/>
                <a:gd name="T29" fmla="*/ 418 h 494"/>
                <a:gd name="T30" fmla="*/ 240 w 435"/>
                <a:gd name="T31" fmla="*/ 405 h 494"/>
                <a:gd name="T32" fmla="*/ 259 w 435"/>
                <a:gd name="T33" fmla="*/ 389 h 494"/>
                <a:gd name="T34" fmla="*/ 277 w 435"/>
                <a:gd name="T35" fmla="*/ 366 h 494"/>
                <a:gd name="T36" fmla="*/ 293 w 435"/>
                <a:gd name="T37" fmla="*/ 336 h 494"/>
                <a:gd name="T38" fmla="*/ 304 w 435"/>
                <a:gd name="T39" fmla="*/ 298 h 494"/>
                <a:gd name="T40" fmla="*/ 362 w 435"/>
                <a:gd name="T41" fmla="*/ 0 h 494"/>
                <a:gd name="T42" fmla="*/ 435 w 435"/>
                <a:gd name="T43" fmla="*/ 0 h 494"/>
                <a:gd name="T44" fmla="*/ 435 w 435"/>
                <a:gd name="T45" fmla="*/ 2 h 494"/>
                <a:gd name="T46" fmla="*/ 337 w 435"/>
                <a:gd name="T47" fmla="*/ 489 h 494"/>
                <a:gd name="T48" fmla="*/ 268 w 435"/>
                <a:gd name="T49" fmla="*/ 489 h 494"/>
                <a:gd name="T50" fmla="*/ 268 w 435"/>
                <a:gd name="T51" fmla="*/ 487 h 494"/>
                <a:gd name="T52" fmla="*/ 277 w 435"/>
                <a:gd name="T53" fmla="*/ 435 h 494"/>
                <a:gd name="T54" fmla="*/ 249 w 435"/>
                <a:gd name="T55" fmla="*/ 462 h 494"/>
                <a:gd name="T56" fmla="*/ 215 w 435"/>
                <a:gd name="T57" fmla="*/ 480 h 494"/>
                <a:gd name="T58" fmla="*/ 178 w 435"/>
                <a:gd name="T59" fmla="*/ 491 h 494"/>
                <a:gd name="T60" fmla="*/ 135 w 435"/>
                <a:gd name="T61" fmla="*/ 494 h 494"/>
                <a:gd name="T62" fmla="*/ 98 w 435"/>
                <a:gd name="T63" fmla="*/ 489 h 494"/>
                <a:gd name="T64" fmla="*/ 64 w 435"/>
                <a:gd name="T65" fmla="*/ 476 h 494"/>
                <a:gd name="T66" fmla="*/ 37 w 435"/>
                <a:gd name="T67" fmla="*/ 455 h 494"/>
                <a:gd name="T68" fmla="*/ 18 w 435"/>
                <a:gd name="T69" fmla="*/ 428 h 494"/>
                <a:gd name="T70" fmla="*/ 5 w 435"/>
                <a:gd name="T71" fmla="*/ 395 h 494"/>
                <a:gd name="T72" fmla="*/ 0 w 435"/>
                <a:gd name="T73" fmla="*/ 355 h 494"/>
                <a:gd name="T74" fmla="*/ 2 w 435"/>
                <a:gd name="T75" fmla="*/ 332 h 494"/>
                <a:gd name="T76" fmla="*/ 5 w 435"/>
                <a:gd name="T77" fmla="*/ 311 h 494"/>
                <a:gd name="T78" fmla="*/ 7 w 435"/>
                <a:gd name="T79" fmla="*/ 307 h 494"/>
                <a:gd name="T80" fmla="*/ 68 w 435"/>
                <a:gd name="T81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5" h="494">
                  <a:moveTo>
                    <a:pt x="68" y="0"/>
                  </a:moveTo>
                  <a:lnTo>
                    <a:pt x="139" y="0"/>
                  </a:lnTo>
                  <a:lnTo>
                    <a:pt x="139" y="2"/>
                  </a:lnTo>
                  <a:lnTo>
                    <a:pt x="78" y="300"/>
                  </a:lnTo>
                  <a:lnTo>
                    <a:pt x="75" y="325"/>
                  </a:lnTo>
                  <a:lnTo>
                    <a:pt x="73" y="346"/>
                  </a:lnTo>
                  <a:lnTo>
                    <a:pt x="78" y="375"/>
                  </a:lnTo>
                  <a:lnTo>
                    <a:pt x="89" y="398"/>
                  </a:lnTo>
                  <a:lnTo>
                    <a:pt x="107" y="416"/>
                  </a:lnTo>
                  <a:lnTo>
                    <a:pt x="131" y="427"/>
                  </a:lnTo>
                  <a:lnTo>
                    <a:pt x="162" y="430"/>
                  </a:lnTo>
                  <a:lnTo>
                    <a:pt x="170" y="430"/>
                  </a:lnTo>
                  <a:lnTo>
                    <a:pt x="185" y="428"/>
                  </a:lnTo>
                  <a:lnTo>
                    <a:pt x="201" y="425"/>
                  </a:lnTo>
                  <a:lnTo>
                    <a:pt x="220" y="418"/>
                  </a:lnTo>
                  <a:lnTo>
                    <a:pt x="240" y="405"/>
                  </a:lnTo>
                  <a:lnTo>
                    <a:pt x="259" y="389"/>
                  </a:lnTo>
                  <a:lnTo>
                    <a:pt x="277" y="366"/>
                  </a:lnTo>
                  <a:lnTo>
                    <a:pt x="293" y="336"/>
                  </a:lnTo>
                  <a:lnTo>
                    <a:pt x="304" y="298"/>
                  </a:lnTo>
                  <a:lnTo>
                    <a:pt x="362" y="0"/>
                  </a:lnTo>
                  <a:lnTo>
                    <a:pt x="435" y="0"/>
                  </a:lnTo>
                  <a:lnTo>
                    <a:pt x="435" y="2"/>
                  </a:lnTo>
                  <a:lnTo>
                    <a:pt x="337" y="489"/>
                  </a:lnTo>
                  <a:lnTo>
                    <a:pt x="268" y="489"/>
                  </a:lnTo>
                  <a:lnTo>
                    <a:pt x="268" y="487"/>
                  </a:lnTo>
                  <a:lnTo>
                    <a:pt x="277" y="435"/>
                  </a:lnTo>
                  <a:lnTo>
                    <a:pt x="249" y="462"/>
                  </a:lnTo>
                  <a:lnTo>
                    <a:pt x="215" y="480"/>
                  </a:lnTo>
                  <a:lnTo>
                    <a:pt x="178" y="491"/>
                  </a:lnTo>
                  <a:lnTo>
                    <a:pt x="135" y="494"/>
                  </a:lnTo>
                  <a:lnTo>
                    <a:pt x="98" y="489"/>
                  </a:lnTo>
                  <a:lnTo>
                    <a:pt x="64" y="476"/>
                  </a:lnTo>
                  <a:lnTo>
                    <a:pt x="37" y="455"/>
                  </a:lnTo>
                  <a:lnTo>
                    <a:pt x="18" y="428"/>
                  </a:lnTo>
                  <a:lnTo>
                    <a:pt x="5" y="395"/>
                  </a:lnTo>
                  <a:lnTo>
                    <a:pt x="0" y="355"/>
                  </a:lnTo>
                  <a:lnTo>
                    <a:pt x="2" y="332"/>
                  </a:lnTo>
                  <a:lnTo>
                    <a:pt x="5" y="311"/>
                  </a:lnTo>
                  <a:lnTo>
                    <a:pt x="7" y="307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EB446B1E-4985-47AC-ABC7-8A10DED0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3348"/>
              <a:ext cx="199" cy="247"/>
            </a:xfrm>
            <a:custGeom>
              <a:avLst/>
              <a:gdLst>
                <a:gd name="T0" fmla="*/ 289 w 397"/>
                <a:gd name="T1" fmla="*/ 0 h 495"/>
                <a:gd name="T2" fmla="*/ 321 w 397"/>
                <a:gd name="T3" fmla="*/ 2 h 495"/>
                <a:gd name="T4" fmla="*/ 350 w 397"/>
                <a:gd name="T5" fmla="*/ 11 h 495"/>
                <a:gd name="T6" fmla="*/ 374 w 397"/>
                <a:gd name="T7" fmla="*/ 25 h 495"/>
                <a:gd name="T8" fmla="*/ 396 w 397"/>
                <a:gd name="T9" fmla="*/ 45 h 495"/>
                <a:gd name="T10" fmla="*/ 397 w 397"/>
                <a:gd name="T11" fmla="*/ 47 h 495"/>
                <a:gd name="T12" fmla="*/ 339 w 397"/>
                <a:gd name="T13" fmla="*/ 98 h 495"/>
                <a:gd name="T14" fmla="*/ 339 w 397"/>
                <a:gd name="T15" fmla="*/ 96 h 495"/>
                <a:gd name="T16" fmla="*/ 319 w 397"/>
                <a:gd name="T17" fmla="*/ 79 h 495"/>
                <a:gd name="T18" fmla="*/ 296 w 397"/>
                <a:gd name="T19" fmla="*/ 66 h 495"/>
                <a:gd name="T20" fmla="*/ 270 w 397"/>
                <a:gd name="T21" fmla="*/ 63 h 495"/>
                <a:gd name="T22" fmla="*/ 238 w 397"/>
                <a:gd name="T23" fmla="*/ 68 h 495"/>
                <a:gd name="T24" fmla="*/ 208 w 397"/>
                <a:gd name="T25" fmla="*/ 80 h 495"/>
                <a:gd name="T26" fmla="*/ 181 w 397"/>
                <a:gd name="T27" fmla="*/ 100 h 495"/>
                <a:gd name="T28" fmla="*/ 158 w 397"/>
                <a:gd name="T29" fmla="*/ 127 h 495"/>
                <a:gd name="T30" fmla="*/ 142 w 397"/>
                <a:gd name="T31" fmla="*/ 159 h 495"/>
                <a:gd name="T32" fmla="*/ 131 w 397"/>
                <a:gd name="T33" fmla="*/ 194 h 495"/>
                <a:gd name="T34" fmla="*/ 71 w 397"/>
                <a:gd name="T35" fmla="*/ 495 h 495"/>
                <a:gd name="T36" fmla="*/ 0 w 397"/>
                <a:gd name="T37" fmla="*/ 495 h 495"/>
                <a:gd name="T38" fmla="*/ 0 w 397"/>
                <a:gd name="T39" fmla="*/ 493 h 495"/>
                <a:gd name="T40" fmla="*/ 98 w 397"/>
                <a:gd name="T41" fmla="*/ 6 h 495"/>
                <a:gd name="T42" fmla="*/ 167 w 397"/>
                <a:gd name="T43" fmla="*/ 6 h 495"/>
                <a:gd name="T44" fmla="*/ 167 w 397"/>
                <a:gd name="T45" fmla="*/ 8 h 495"/>
                <a:gd name="T46" fmla="*/ 156 w 397"/>
                <a:gd name="T47" fmla="*/ 61 h 495"/>
                <a:gd name="T48" fmla="*/ 183 w 397"/>
                <a:gd name="T49" fmla="*/ 36 h 495"/>
                <a:gd name="T50" fmla="*/ 215 w 397"/>
                <a:gd name="T51" fmla="*/ 16 h 495"/>
                <a:gd name="T52" fmla="*/ 250 w 397"/>
                <a:gd name="T53" fmla="*/ 4 h 495"/>
                <a:gd name="T54" fmla="*/ 289 w 397"/>
                <a:gd name="T55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495">
                  <a:moveTo>
                    <a:pt x="289" y="0"/>
                  </a:moveTo>
                  <a:lnTo>
                    <a:pt x="321" y="2"/>
                  </a:lnTo>
                  <a:lnTo>
                    <a:pt x="350" y="11"/>
                  </a:lnTo>
                  <a:lnTo>
                    <a:pt x="374" y="25"/>
                  </a:lnTo>
                  <a:lnTo>
                    <a:pt x="396" y="45"/>
                  </a:lnTo>
                  <a:lnTo>
                    <a:pt x="397" y="47"/>
                  </a:lnTo>
                  <a:lnTo>
                    <a:pt x="339" y="98"/>
                  </a:lnTo>
                  <a:lnTo>
                    <a:pt x="339" y="96"/>
                  </a:lnTo>
                  <a:lnTo>
                    <a:pt x="319" y="79"/>
                  </a:lnTo>
                  <a:lnTo>
                    <a:pt x="296" y="66"/>
                  </a:lnTo>
                  <a:lnTo>
                    <a:pt x="270" y="63"/>
                  </a:lnTo>
                  <a:lnTo>
                    <a:pt x="238" y="68"/>
                  </a:lnTo>
                  <a:lnTo>
                    <a:pt x="208" y="80"/>
                  </a:lnTo>
                  <a:lnTo>
                    <a:pt x="181" y="100"/>
                  </a:lnTo>
                  <a:lnTo>
                    <a:pt x="158" y="127"/>
                  </a:lnTo>
                  <a:lnTo>
                    <a:pt x="142" y="159"/>
                  </a:lnTo>
                  <a:lnTo>
                    <a:pt x="131" y="194"/>
                  </a:lnTo>
                  <a:lnTo>
                    <a:pt x="71" y="495"/>
                  </a:lnTo>
                  <a:lnTo>
                    <a:pt x="0" y="495"/>
                  </a:lnTo>
                  <a:lnTo>
                    <a:pt x="0" y="493"/>
                  </a:lnTo>
                  <a:lnTo>
                    <a:pt x="98" y="6"/>
                  </a:lnTo>
                  <a:lnTo>
                    <a:pt x="167" y="6"/>
                  </a:lnTo>
                  <a:lnTo>
                    <a:pt x="167" y="8"/>
                  </a:lnTo>
                  <a:lnTo>
                    <a:pt x="156" y="61"/>
                  </a:lnTo>
                  <a:lnTo>
                    <a:pt x="183" y="36"/>
                  </a:lnTo>
                  <a:lnTo>
                    <a:pt x="215" y="16"/>
                  </a:lnTo>
                  <a:lnTo>
                    <a:pt x="250" y="4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087107-50AD-4D08-AC3C-A0FBAC6FB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3351"/>
              <a:ext cx="218" cy="244"/>
            </a:xfrm>
            <a:custGeom>
              <a:avLst/>
              <a:gdLst>
                <a:gd name="T0" fmla="*/ 105 w 435"/>
                <a:gd name="T1" fmla="*/ 0 h 489"/>
                <a:gd name="T2" fmla="*/ 435 w 435"/>
                <a:gd name="T3" fmla="*/ 0 h 489"/>
                <a:gd name="T4" fmla="*/ 422 w 435"/>
                <a:gd name="T5" fmla="*/ 58 h 489"/>
                <a:gd name="T6" fmla="*/ 422 w 435"/>
                <a:gd name="T7" fmla="*/ 60 h 489"/>
                <a:gd name="T8" fmla="*/ 98 w 435"/>
                <a:gd name="T9" fmla="*/ 425 h 489"/>
                <a:gd name="T10" fmla="*/ 355 w 435"/>
                <a:gd name="T11" fmla="*/ 425 h 489"/>
                <a:gd name="T12" fmla="*/ 342 w 435"/>
                <a:gd name="T13" fmla="*/ 489 h 489"/>
                <a:gd name="T14" fmla="*/ 0 w 435"/>
                <a:gd name="T15" fmla="*/ 489 h 489"/>
                <a:gd name="T16" fmla="*/ 11 w 435"/>
                <a:gd name="T17" fmla="*/ 428 h 489"/>
                <a:gd name="T18" fmla="*/ 12 w 435"/>
                <a:gd name="T19" fmla="*/ 428 h 489"/>
                <a:gd name="T20" fmla="*/ 334 w 435"/>
                <a:gd name="T21" fmla="*/ 62 h 489"/>
                <a:gd name="T22" fmla="*/ 92 w 435"/>
                <a:gd name="T23" fmla="*/ 62 h 489"/>
                <a:gd name="T24" fmla="*/ 92 w 435"/>
                <a:gd name="T25" fmla="*/ 62 h 489"/>
                <a:gd name="T26" fmla="*/ 105 w 435"/>
                <a:gd name="T27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5" h="489">
                  <a:moveTo>
                    <a:pt x="105" y="0"/>
                  </a:moveTo>
                  <a:lnTo>
                    <a:pt x="435" y="0"/>
                  </a:lnTo>
                  <a:lnTo>
                    <a:pt x="422" y="58"/>
                  </a:lnTo>
                  <a:lnTo>
                    <a:pt x="422" y="60"/>
                  </a:lnTo>
                  <a:lnTo>
                    <a:pt x="98" y="425"/>
                  </a:lnTo>
                  <a:lnTo>
                    <a:pt x="355" y="425"/>
                  </a:lnTo>
                  <a:lnTo>
                    <a:pt x="342" y="489"/>
                  </a:lnTo>
                  <a:lnTo>
                    <a:pt x="0" y="489"/>
                  </a:lnTo>
                  <a:lnTo>
                    <a:pt x="11" y="428"/>
                  </a:lnTo>
                  <a:lnTo>
                    <a:pt x="12" y="428"/>
                  </a:lnTo>
                  <a:lnTo>
                    <a:pt x="334" y="62"/>
                  </a:lnTo>
                  <a:lnTo>
                    <a:pt x="92" y="62"/>
                  </a:lnTo>
                  <a:lnTo>
                    <a:pt x="92" y="6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A9CA76D3-1B00-475D-AB6F-20C71F53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351"/>
              <a:ext cx="83" cy="244"/>
            </a:xfrm>
            <a:custGeom>
              <a:avLst/>
              <a:gdLst>
                <a:gd name="T0" fmla="*/ 98 w 167"/>
                <a:gd name="T1" fmla="*/ 0 h 489"/>
                <a:gd name="T2" fmla="*/ 167 w 167"/>
                <a:gd name="T3" fmla="*/ 0 h 489"/>
                <a:gd name="T4" fmla="*/ 71 w 167"/>
                <a:gd name="T5" fmla="*/ 489 h 489"/>
                <a:gd name="T6" fmla="*/ 0 w 167"/>
                <a:gd name="T7" fmla="*/ 489 h 489"/>
                <a:gd name="T8" fmla="*/ 0 w 167"/>
                <a:gd name="T9" fmla="*/ 487 h 489"/>
                <a:gd name="T10" fmla="*/ 98 w 167"/>
                <a:gd name="T11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7" h="489">
                  <a:moveTo>
                    <a:pt x="98" y="0"/>
                  </a:moveTo>
                  <a:lnTo>
                    <a:pt x="167" y="0"/>
                  </a:lnTo>
                  <a:lnTo>
                    <a:pt x="71" y="489"/>
                  </a:lnTo>
                  <a:lnTo>
                    <a:pt x="0" y="489"/>
                  </a:lnTo>
                  <a:lnTo>
                    <a:pt x="0" y="48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2A3AF0B5-1FCF-431F-8822-5665C9578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3239"/>
              <a:ext cx="216" cy="356"/>
            </a:xfrm>
            <a:custGeom>
              <a:avLst/>
              <a:gdLst>
                <a:gd name="T0" fmla="*/ 144 w 433"/>
                <a:gd name="T1" fmla="*/ 0 h 713"/>
                <a:gd name="T2" fmla="*/ 215 w 433"/>
                <a:gd name="T3" fmla="*/ 0 h 713"/>
                <a:gd name="T4" fmla="*/ 160 w 433"/>
                <a:gd name="T5" fmla="*/ 272 h 713"/>
                <a:gd name="T6" fmla="*/ 188 w 433"/>
                <a:gd name="T7" fmla="*/ 249 h 713"/>
                <a:gd name="T8" fmla="*/ 220 w 433"/>
                <a:gd name="T9" fmla="*/ 231 h 713"/>
                <a:gd name="T10" fmla="*/ 257 w 433"/>
                <a:gd name="T11" fmla="*/ 220 h 713"/>
                <a:gd name="T12" fmla="*/ 298 w 433"/>
                <a:gd name="T13" fmla="*/ 218 h 713"/>
                <a:gd name="T14" fmla="*/ 337 w 433"/>
                <a:gd name="T15" fmla="*/ 222 h 713"/>
                <a:gd name="T16" fmla="*/ 369 w 433"/>
                <a:gd name="T17" fmla="*/ 234 h 713"/>
                <a:gd name="T18" fmla="*/ 396 w 433"/>
                <a:gd name="T19" fmla="*/ 256 h 713"/>
                <a:gd name="T20" fmla="*/ 417 w 433"/>
                <a:gd name="T21" fmla="*/ 282 h 713"/>
                <a:gd name="T22" fmla="*/ 429 w 433"/>
                <a:gd name="T23" fmla="*/ 316 h 713"/>
                <a:gd name="T24" fmla="*/ 433 w 433"/>
                <a:gd name="T25" fmla="*/ 355 h 713"/>
                <a:gd name="T26" fmla="*/ 431 w 433"/>
                <a:gd name="T27" fmla="*/ 380 h 713"/>
                <a:gd name="T28" fmla="*/ 428 w 433"/>
                <a:gd name="T29" fmla="*/ 405 h 713"/>
                <a:gd name="T30" fmla="*/ 366 w 433"/>
                <a:gd name="T31" fmla="*/ 713 h 713"/>
                <a:gd name="T32" fmla="*/ 295 w 433"/>
                <a:gd name="T33" fmla="*/ 713 h 713"/>
                <a:gd name="T34" fmla="*/ 355 w 433"/>
                <a:gd name="T35" fmla="*/ 410 h 713"/>
                <a:gd name="T36" fmla="*/ 358 w 433"/>
                <a:gd name="T37" fmla="*/ 387 h 713"/>
                <a:gd name="T38" fmla="*/ 360 w 433"/>
                <a:gd name="T39" fmla="*/ 366 h 713"/>
                <a:gd name="T40" fmla="*/ 357 w 433"/>
                <a:gd name="T41" fmla="*/ 336 h 713"/>
                <a:gd name="T42" fmla="*/ 346 w 433"/>
                <a:gd name="T43" fmla="*/ 313 h 713"/>
                <a:gd name="T44" fmla="*/ 328 w 433"/>
                <a:gd name="T45" fmla="*/ 295 h 713"/>
                <a:gd name="T46" fmla="*/ 303 w 433"/>
                <a:gd name="T47" fmla="*/ 284 h 713"/>
                <a:gd name="T48" fmla="*/ 273 w 433"/>
                <a:gd name="T49" fmla="*/ 281 h 713"/>
                <a:gd name="T50" fmla="*/ 266 w 433"/>
                <a:gd name="T51" fmla="*/ 281 h 713"/>
                <a:gd name="T52" fmla="*/ 254 w 433"/>
                <a:gd name="T53" fmla="*/ 282 h 713"/>
                <a:gd name="T54" fmla="*/ 240 w 433"/>
                <a:gd name="T55" fmla="*/ 286 h 713"/>
                <a:gd name="T56" fmla="*/ 222 w 433"/>
                <a:gd name="T57" fmla="*/ 291 h 713"/>
                <a:gd name="T58" fmla="*/ 204 w 433"/>
                <a:gd name="T59" fmla="*/ 300 h 713"/>
                <a:gd name="T60" fmla="*/ 186 w 433"/>
                <a:gd name="T61" fmla="*/ 313 h 713"/>
                <a:gd name="T62" fmla="*/ 169 w 433"/>
                <a:gd name="T63" fmla="*/ 329 h 713"/>
                <a:gd name="T64" fmla="*/ 154 w 433"/>
                <a:gd name="T65" fmla="*/ 352 h 713"/>
                <a:gd name="T66" fmla="*/ 140 w 433"/>
                <a:gd name="T67" fmla="*/ 378 h 713"/>
                <a:gd name="T68" fmla="*/ 131 w 433"/>
                <a:gd name="T69" fmla="*/ 414 h 713"/>
                <a:gd name="T70" fmla="*/ 71 w 433"/>
                <a:gd name="T71" fmla="*/ 713 h 713"/>
                <a:gd name="T72" fmla="*/ 0 w 433"/>
                <a:gd name="T73" fmla="*/ 713 h 713"/>
                <a:gd name="T74" fmla="*/ 144 w 433"/>
                <a:gd name="T7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" h="713">
                  <a:moveTo>
                    <a:pt x="144" y="0"/>
                  </a:moveTo>
                  <a:lnTo>
                    <a:pt x="215" y="0"/>
                  </a:lnTo>
                  <a:lnTo>
                    <a:pt x="160" y="272"/>
                  </a:lnTo>
                  <a:lnTo>
                    <a:pt x="188" y="249"/>
                  </a:lnTo>
                  <a:lnTo>
                    <a:pt x="220" y="231"/>
                  </a:lnTo>
                  <a:lnTo>
                    <a:pt x="257" y="220"/>
                  </a:lnTo>
                  <a:lnTo>
                    <a:pt x="298" y="218"/>
                  </a:lnTo>
                  <a:lnTo>
                    <a:pt x="337" y="222"/>
                  </a:lnTo>
                  <a:lnTo>
                    <a:pt x="369" y="234"/>
                  </a:lnTo>
                  <a:lnTo>
                    <a:pt x="396" y="256"/>
                  </a:lnTo>
                  <a:lnTo>
                    <a:pt x="417" y="282"/>
                  </a:lnTo>
                  <a:lnTo>
                    <a:pt x="429" y="316"/>
                  </a:lnTo>
                  <a:lnTo>
                    <a:pt x="433" y="355"/>
                  </a:lnTo>
                  <a:lnTo>
                    <a:pt x="431" y="380"/>
                  </a:lnTo>
                  <a:lnTo>
                    <a:pt x="428" y="405"/>
                  </a:lnTo>
                  <a:lnTo>
                    <a:pt x="366" y="713"/>
                  </a:lnTo>
                  <a:lnTo>
                    <a:pt x="295" y="713"/>
                  </a:lnTo>
                  <a:lnTo>
                    <a:pt x="355" y="410"/>
                  </a:lnTo>
                  <a:lnTo>
                    <a:pt x="358" y="387"/>
                  </a:lnTo>
                  <a:lnTo>
                    <a:pt x="360" y="366"/>
                  </a:lnTo>
                  <a:lnTo>
                    <a:pt x="357" y="336"/>
                  </a:lnTo>
                  <a:lnTo>
                    <a:pt x="346" y="313"/>
                  </a:lnTo>
                  <a:lnTo>
                    <a:pt x="328" y="295"/>
                  </a:lnTo>
                  <a:lnTo>
                    <a:pt x="303" y="284"/>
                  </a:lnTo>
                  <a:lnTo>
                    <a:pt x="273" y="281"/>
                  </a:lnTo>
                  <a:lnTo>
                    <a:pt x="266" y="281"/>
                  </a:lnTo>
                  <a:lnTo>
                    <a:pt x="254" y="282"/>
                  </a:lnTo>
                  <a:lnTo>
                    <a:pt x="240" y="286"/>
                  </a:lnTo>
                  <a:lnTo>
                    <a:pt x="222" y="291"/>
                  </a:lnTo>
                  <a:lnTo>
                    <a:pt x="204" y="300"/>
                  </a:lnTo>
                  <a:lnTo>
                    <a:pt x="186" y="313"/>
                  </a:lnTo>
                  <a:lnTo>
                    <a:pt x="169" y="329"/>
                  </a:lnTo>
                  <a:lnTo>
                    <a:pt x="154" y="352"/>
                  </a:lnTo>
                  <a:lnTo>
                    <a:pt x="140" y="378"/>
                  </a:lnTo>
                  <a:lnTo>
                    <a:pt x="131" y="414"/>
                  </a:lnTo>
                  <a:lnTo>
                    <a:pt x="7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665827D-9699-4A8B-B18B-40F67715C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3348"/>
              <a:ext cx="198" cy="250"/>
            </a:xfrm>
            <a:custGeom>
              <a:avLst/>
              <a:gdLst>
                <a:gd name="T0" fmla="*/ 256 w 396"/>
                <a:gd name="T1" fmla="*/ 0 h 500"/>
                <a:gd name="T2" fmla="*/ 291 w 396"/>
                <a:gd name="T3" fmla="*/ 2 h 500"/>
                <a:gd name="T4" fmla="*/ 322 w 396"/>
                <a:gd name="T5" fmla="*/ 11 h 500"/>
                <a:gd name="T6" fmla="*/ 350 w 396"/>
                <a:gd name="T7" fmla="*/ 25 h 500"/>
                <a:gd name="T8" fmla="*/ 375 w 396"/>
                <a:gd name="T9" fmla="*/ 45 h 500"/>
                <a:gd name="T10" fmla="*/ 396 w 396"/>
                <a:gd name="T11" fmla="*/ 72 h 500"/>
                <a:gd name="T12" fmla="*/ 396 w 396"/>
                <a:gd name="T13" fmla="*/ 73 h 500"/>
                <a:gd name="T14" fmla="*/ 396 w 396"/>
                <a:gd name="T15" fmla="*/ 73 h 500"/>
                <a:gd name="T16" fmla="*/ 345 w 396"/>
                <a:gd name="T17" fmla="*/ 118 h 500"/>
                <a:gd name="T18" fmla="*/ 343 w 396"/>
                <a:gd name="T19" fmla="*/ 116 h 500"/>
                <a:gd name="T20" fmla="*/ 323 w 396"/>
                <a:gd name="T21" fmla="*/ 91 h 500"/>
                <a:gd name="T22" fmla="*/ 302 w 396"/>
                <a:gd name="T23" fmla="*/ 75 h 500"/>
                <a:gd name="T24" fmla="*/ 277 w 396"/>
                <a:gd name="T25" fmla="*/ 66 h 500"/>
                <a:gd name="T26" fmla="*/ 249 w 396"/>
                <a:gd name="T27" fmla="*/ 63 h 500"/>
                <a:gd name="T28" fmla="*/ 210 w 396"/>
                <a:gd name="T29" fmla="*/ 68 h 500"/>
                <a:gd name="T30" fmla="*/ 174 w 396"/>
                <a:gd name="T31" fmla="*/ 84 h 500"/>
                <a:gd name="T32" fmla="*/ 142 w 396"/>
                <a:gd name="T33" fmla="*/ 111 h 500"/>
                <a:gd name="T34" fmla="*/ 121 w 396"/>
                <a:gd name="T35" fmla="*/ 136 h 500"/>
                <a:gd name="T36" fmla="*/ 105 w 396"/>
                <a:gd name="T37" fmla="*/ 164 h 500"/>
                <a:gd name="T38" fmla="*/ 94 w 396"/>
                <a:gd name="T39" fmla="*/ 194 h 500"/>
                <a:gd name="T40" fmla="*/ 86 w 396"/>
                <a:gd name="T41" fmla="*/ 223 h 500"/>
                <a:gd name="T42" fmla="*/ 80 w 396"/>
                <a:gd name="T43" fmla="*/ 249 h 500"/>
                <a:gd name="T44" fmla="*/ 73 w 396"/>
                <a:gd name="T45" fmla="*/ 285 h 500"/>
                <a:gd name="T46" fmla="*/ 71 w 396"/>
                <a:gd name="T47" fmla="*/ 322 h 500"/>
                <a:gd name="T48" fmla="*/ 75 w 396"/>
                <a:gd name="T49" fmla="*/ 356 h 500"/>
                <a:gd name="T50" fmla="*/ 84 w 396"/>
                <a:gd name="T51" fmla="*/ 383 h 500"/>
                <a:gd name="T52" fmla="*/ 96 w 396"/>
                <a:gd name="T53" fmla="*/ 402 h 500"/>
                <a:gd name="T54" fmla="*/ 114 w 396"/>
                <a:gd name="T55" fmla="*/ 418 h 500"/>
                <a:gd name="T56" fmla="*/ 133 w 396"/>
                <a:gd name="T57" fmla="*/ 429 h 500"/>
                <a:gd name="T58" fmla="*/ 155 w 396"/>
                <a:gd name="T59" fmla="*/ 434 h 500"/>
                <a:gd name="T60" fmla="*/ 176 w 396"/>
                <a:gd name="T61" fmla="*/ 436 h 500"/>
                <a:gd name="T62" fmla="*/ 208 w 396"/>
                <a:gd name="T63" fmla="*/ 434 h 500"/>
                <a:gd name="T64" fmla="*/ 236 w 396"/>
                <a:gd name="T65" fmla="*/ 424 h 500"/>
                <a:gd name="T66" fmla="*/ 265 w 396"/>
                <a:gd name="T67" fmla="*/ 406 h 500"/>
                <a:gd name="T68" fmla="*/ 293 w 396"/>
                <a:gd name="T69" fmla="*/ 381 h 500"/>
                <a:gd name="T70" fmla="*/ 293 w 396"/>
                <a:gd name="T71" fmla="*/ 379 h 500"/>
                <a:gd name="T72" fmla="*/ 293 w 396"/>
                <a:gd name="T73" fmla="*/ 381 h 500"/>
                <a:gd name="T74" fmla="*/ 334 w 396"/>
                <a:gd name="T75" fmla="*/ 431 h 500"/>
                <a:gd name="T76" fmla="*/ 334 w 396"/>
                <a:gd name="T77" fmla="*/ 431 h 500"/>
                <a:gd name="T78" fmla="*/ 298 w 396"/>
                <a:gd name="T79" fmla="*/ 461 h 500"/>
                <a:gd name="T80" fmla="*/ 259 w 396"/>
                <a:gd name="T81" fmla="*/ 482 h 500"/>
                <a:gd name="T82" fmla="*/ 217 w 396"/>
                <a:gd name="T83" fmla="*/ 495 h 500"/>
                <a:gd name="T84" fmla="*/ 172 w 396"/>
                <a:gd name="T85" fmla="*/ 500 h 500"/>
                <a:gd name="T86" fmla="*/ 130 w 396"/>
                <a:gd name="T87" fmla="*/ 497 h 500"/>
                <a:gd name="T88" fmla="*/ 91 w 396"/>
                <a:gd name="T89" fmla="*/ 484 h 500"/>
                <a:gd name="T90" fmla="*/ 61 w 396"/>
                <a:gd name="T91" fmla="*/ 465 h 500"/>
                <a:gd name="T92" fmla="*/ 34 w 396"/>
                <a:gd name="T93" fmla="*/ 440 h 500"/>
                <a:gd name="T94" fmla="*/ 16 w 396"/>
                <a:gd name="T95" fmla="*/ 406 h 500"/>
                <a:gd name="T96" fmla="*/ 4 w 396"/>
                <a:gd name="T97" fmla="*/ 368 h 500"/>
                <a:gd name="T98" fmla="*/ 0 w 396"/>
                <a:gd name="T99" fmla="*/ 324 h 500"/>
                <a:gd name="T100" fmla="*/ 2 w 396"/>
                <a:gd name="T101" fmla="*/ 303 h 500"/>
                <a:gd name="T102" fmla="*/ 4 w 396"/>
                <a:gd name="T103" fmla="*/ 276 h 500"/>
                <a:gd name="T104" fmla="*/ 7 w 396"/>
                <a:gd name="T105" fmla="*/ 249 h 500"/>
                <a:gd name="T106" fmla="*/ 22 w 396"/>
                <a:gd name="T107" fmla="*/ 192 h 500"/>
                <a:gd name="T108" fmla="*/ 41 w 396"/>
                <a:gd name="T109" fmla="*/ 143 h 500"/>
                <a:gd name="T110" fmla="*/ 64 w 396"/>
                <a:gd name="T111" fmla="*/ 100 h 500"/>
                <a:gd name="T112" fmla="*/ 94 w 396"/>
                <a:gd name="T113" fmla="*/ 64 h 500"/>
                <a:gd name="T114" fmla="*/ 128 w 396"/>
                <a:gd name="T115" fmla="*/ 36 h 500"/>
                <a:gd name="T116" fmla="*/ 167 w 396"/>
                <a:gd name="T117" fmla="*/ 16 h 500"/>
                <a:gd name="T118" fmla="*/ 210 w 396"/>
                <a:gd name="T119" fmla="*/ 4 h 500"/>
                <a:gd name="T120" fmla="*/ 256 w 396"/>
                <a:gd name="T121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500">
                  <a:moveTo>
                    <a:pt x="256" y="0"/>
                  </a:moveTo>
                  <a:lnTo>
                    <a:pt x="291" y="2"/>
                  </a:lnTo>
                  <a:lnTo>
                    <a:pt x="322" y="11"/>
                  </a:lnTo>
                  <a:lnTo>
                    <a:pt x="350" y="25"/>
                  </a:lnTo>
                  <a:lnTo>
                    <a:pt x="375" y="45"/>
                  </a:lnTo>
                  <a:lnTo>
                    <a:pt x="396" y="72"/>
                  </a:lnTo>
                  <a:lnTo>
                    <a:pt x="396" y="73"/>
                  </a:lnTo>
                  <a:lnTo>
                    <a:pt x="396" y="73"/>
                  </a:lnTo>
                  <a:lnTo>
                    <a:pt x="345" y="118"/>
                  </a:lnTo>
                  <a:lnTo>
                    <a:pt x="343" y="116"/>
                  </a:lnTo>
                  <a:lnTo>
                    <a:pt x="323" y="91"/>
                  </a:lnTo>
                  <a:lnTo>
                    <a:pt x="302" y="75"/>
                  </a:lnTo>
                  <a:lnTo>
                    <a:pt x="277" y="66"/>
                  </a:lnTo>
                  <a:lnTo>
                    <a:pt x="249" y="63"/>
                  </a:lnTo>
                  <a:lnTo>
                    <a:pt x="210" y="68"/>
                  </a:lnTo>
                  <a:lnTo>
                    <a:pt x="174" y="84"/>
                  </a:lnTo>
                  <a:lnTo>
                    <a:pt x="142" y="111"/>
                  </a:lnTo>
                  <a:lnTo>
                    <a:pt x="121" y="136"/>
                  </a:lnTo>
                  <a:lnTo>
                    <a:pt x="105" y="164"/>
                  </a:lnTo>
                  <a:lnTo>
                    <a:pt x="94" y="194"/>
                  </a:lnTo>
                  <a:lnTo>
                    <a:pt x="86" y="223"/>
                  </a:lnTo>
                  <a:lnTo>
                    <a:pt x="80" y="249"/>
                  </a:lnTo>
                  <a:lnTo>
                    <a:pt x="73" y="285"/>
                  </a:lnTo>
                  <a:lnTo>
                    <a:pt x="71" y="322"/>
                  </a:lnTo>
                  <a:lnTo>
                    <a:pt x="75" y="356"/>
                  </a:lnTo>
                  <a:lnTo>
                    <a:pt x="84" y="383"/>
                  </a:lnTo>
                  <a:lnTo>
                    <a:pt x="96" y="402"/>
                  </a:lnTo>
                  <a:lnTo>
                    <a:pt x="114" y="418"/>
                  </a:lnTo>
                  <a:lnTo>
                    <a:pt x="133" y="429"/>
                  </a:lnTo>
                  <a:lnTo>
                    <a:pt x="155" y="434"/>
                  </a:lnTo>
                  <a:lnTo>
                    <a:pt x="176" y="436"/>
                  </a:lnTo>
                  <a:lnTo>
                    <a:pt x="208" y="434"/>
                  </a:lnTo>
                  <a:lnTo>
                    <a:pt x="236" y="424"/>
                  </a:lnTo>
                  <a:lnTo>
                    <a:pt x="265" y="406"/>
                  </a:lnTo>
                  <a:lnTo>
                    <a:pt x="293" y="381"/>
                  </a:lnTo>
                  <a:lnTo>
                    <a:pt x="293" y="379"/>
                  </a:lnTo>
                  <a:lnTo>
                    <a:pt x="293" y="381"/>
                  </a:lnTo>
                  <a:lnTo>
                    <a:pt x="334" y="431"/>
                  </a:lnTo>
                  <a:lnTo>
                    <a:pt x="334" y="431"/>
                  </a:lnTo>
                  <a:lnTo>
                    <a:pt x="298" y="461"/>
                  </a:lnTo>
                  <a:lnTo>
                    <a:pt x="259" y="482"/>
                  </a:lnTo>
                  <a:lnTo>
                    <a:pt x="217" y="495"/>
                  </a:lnTo>
                  <a:lnTo>
                    <a:pt x="172" y="500"/>
                  </a:lnTo>
                  <a:lnTo>
                    <a:pt x="130" y="497"/>
                  </a:lnTo>
                  <a:lnTo>
                    <a:pt x="91" y="484"/>
                  </a:lnTo>
                  <a:lnTo>
                    <a:pt x="61" y="465"/>
                  </a:lnTo>
                  <a:lnTo>
                    <a:pt x="34" y="440"/>
                  </a:lnTo>
                  <a:lnTo>
                    <a:pt x="16" y="406"/>
                  </a:lnTo>
                  <a:lnTo>
                    <a:pt x="4" y="368"/>
                  </a:lnTo>
                  <a:lnTo>
                    <a:pt x="0" y="324"/>
                  </a:lnTo>
                  <a:lnTo>
                    <a:pt x="2" y="303"/>
                  </a:lnTo>
                  <a:lnTo>
                    <a:pt x="4" y="276"/>
                  </a:lnTo>
                  <a:lnTo>
                    <a:pt x="7" y="249"/>
                  </a:lnTo>
                  <a:lnTo>
                    <a:pt x="22" y="192"/>
                  </a:lnTo>
                  <a:lnTo>
                    <a:pt x="41" y="143"/>
                  </a:lnTo>
                  <a:lnTo>
                    <a:pt x="64" y="100"/>
                  </a:lnTo>
                  <a:lnTo>
                    <a:pt x="94" y="64"/>
                  </a:lnTo>
                  <a:lnTo>
                    <a:pt x="128" y="36"/>
                  </a:lnTo>
                  <a:lnTo>
                    <a:pt x="167" y="16"/>
                  </a:lnTo>
                  <a:lnTo>
                    <a:pt x="210" y="4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F9447A8B-8156-4AF8-B29E-E84CE195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239"/>
              <a:ext cx="44" cy="44"/>
            </a:xfrm>
            <a:custGeom>
              <a:avLst/>
              <a:gdLst>
                <a:gd name="T0" fmla="*/ 17 w 88"/>
                <a:gd name="T1" fmla="*/ 0 h 89"/>
                <a:gd name="T2" fmla="*/ 88 w 88"/>
                <a:gd name="T3" fmla="*/ 0 h 89"/>
                <a:gd name="T4" fmla="*/ 71 w 88"/>
                <a:gd name="T5" fmla="*/ 89 h 89"/>
                <a:gd name="T6" fmla="*/ 0 w 88"/>
                <a:gd name="T7" fmla="*/ 89 h 89"/>
                <a:gd name="T8" fmla="*/ 17 w 8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9">
                  <a:moveTo>
                    <a:pt x="17" y="0"/>
                  </a:moveTo>
                  <a:lnTo>
                    <a:pt x="88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F1D91B9D-E80A-43FF-BCB0-97CF2DA61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4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45920028-D339-46F6-8800-1F3096E76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239"/>
              <a:ext cx="44" cy="44"/>
            </a:xfrm>
            <a:custGeom>
              <a:avLst/>
              <a:gdLst>
                <a:gd name="T0" fmla="*/ 18 w 89"/>
                <a:gd name="T1" fmla="*/ 0 h 89"/>
                <a:gd name="T2" fmla="*/ 89 w 89"/>
                <a:gd name="T3" fmla="*/ 0 h 89"/>
                <a:gd name="T4" fmla="*/ 71 w 89"/>
                <a:gd name="T5" fmla="*/ 89 h 89"/>
                <a:gd name="T6" fmla="*/ 0 w 89"/>
                <a:gd name="T7" fmla="*/ 89 h 89"/>
                <a:gd name="T8" fmla="*/ 1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18" y="0"/>
                  </a:moveTo>
                  <a:lnTo>
                    <a:pt x="89" y="0"/>
                  </a:lnTo>
                  <a:lnTo>
                    <a:pt x="71" y="89"/>
                  </a:lnTo>
                  <a:lnTo>
                    <a:pt x="0" y="8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8D6304F3-FD74-4DF2-BCCB-845D16459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3239"/>
              <a:ext cx="941" cy="356"/>
            </a:xfrm>
            <a:custGeom>
              <a:avLst/>
              <a:gdLst>
                <a:gd name="T0" fmla="*/ 144 w 1883"/>
                <a:gd name="T1" fmla="*/ 0 h 713"/>
                <a:gd name="T2" fmla="*/ 1501 w 1883"/>
                <a:gd name="T3" fmla="*/ 0 h 713"/>
                <a:gd name="T4" fmla="*/ 1444 w 1883"/>
                <a:gd name="T5" fmla="*/ 277 h 713"/>
                <a:gd name="T6" fmla="*/ 1604 w 1883"/>
                <a:gd name="T7" fmla="*/ 277 h 713"/>
                <a:gd name="T8" fmla="*/ 1661 w 1883"/>
                <a:gd name="T9" fmla="*/ 0 h 713"/>
                <a:gd name="T10" fmla="*/ 1883 w 1883"/>
                <a:gd name="T11" fmla="*/ 0 h 713"/>
                <a:gd name="T12" fmla="*/ 1741 w 1883"/>
                <a:gd name="T13" fmla="*/ 713 h 713"/>
                <a:gd name="T14" fmla="*/ 1519 w 1883"/>
                <a:gd name="T15" fmla="*/ 713 h 713"/>
                <a:gd name="T16" fmla="*/ 1572 w 1883"/>
                <a:gd name="T17" fmla="*/ 437 h 713"/>
                <a:gd name="T18" fmla="*/ 1412 w 1883"/>
                <a:gd name="T19" fmla="*/ 437 h 713"/>
                <a:gd name="T20" fmla="*/ 1359 w 1883"/>
                <a:gd name="T21" fmla="*/ 713 h 713"/>
                <a:gd name="T22" fmla="*/ 1136 w 1883"/>
                <a:gd name="T23" fmla="*/ 713 h 713"/>
                <a:gd name="T24" fmla="*/ 1244 w 1883"/>
                <a:gd name="T25" fmla="*/ 178 h 713"/>
                <a:gd name="T26" fmla="*/ 1057 w 1883"/>
                <a:gd name="T27" fmla="*/ 178 h 713"/>
                <a:gd name="T28" fmla="*/ 949 w 1883"/>
                <a:gd name="T29" fmla="*/ 713 h 713"/>
                <a:gd name="T30" fmla="*/ 727 w 1883"/>
                <a:gd name="T31" fmla="*/ 713 h 713"/>
                <a:gd name="T32" fmla="*/ 836 w 1883"/>
                <a:gd name="T33" fmla="*/ 178 h 713"/>
                <a:gd name="T34" fmla="*/ 328 w 1883"/>
                <a:gd name="T35" fmla="*/ 178 h 713"/>
                <a:gd name="T36" fmla="*/ 309 w 1883"/>
                <a:gd name="T37" fmla="*/ 277 h 713"/>
                <a:gd name="T38" fmla="*/ 628 w 1883"/>
                <a:gd name="T39" fmla="*/ 277 h 713"/>
                <a:gd name="T40" fmla="*/ 596 w 1883"/>
                <a:gd name="T41" fmla="*/ 437 h 713"/>
                <a:gd name="T42" fmla="*/ 277 w 1883"/>
                <a:gd name="T43" fmla="*/ 437 h 713"/>
                <a:gd name="T44" fmla="*/ 257 w 1883"/>
                <a:gd name="T45" fmla="*/ 535 h 713"/>
                <a:gd name="T46" fmla="*/ 577 w 1883"/>
                <a:gd name="T47" fmla="*/ 535 h 713"/>
                <a:gd name="T48" fmla="*/ 541 w 1883"/>
                <a:gd name="T49" fmla="*/ 713 h 713"/>
                <a:gd name="T50" fmla="*/ 0 w 1883"/>
                <a:gd name="T51" fmla="*/ 713 h 713"/>
                <a:gd name="T52" fmla="*/ 144 w 1883"/>
                <a:gd name="T5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83" h="713">
                  <a:moveTo>
                    <a:pt x="144" y="0"/>
                  </a:moveTo>
                  <a:lnTo>
                    <a:pt x="1501" y="0"/>
                  </a:lnTo>
                  <a:lnTo>
                    <a:pt x="1444" y="277"/>
                  </a:lnTo>
                  <a:lnTo>
                    <a:pt x="1604" y="277"/>
                  </a:lnTo>
                  <a:lnTo>
                    <a:pt x="1661" y="0"/>
                  </a:lnTo>
                  <a:lnTo>
                    <a:pt x="1883" y="0"/>
                  </a:lnTo>
                  <a:lnTo>
                    <a:pt x="1741" y="713"/>
                  </a:lnTo>
                  <a:lnTo>
                    <a:pt x="1519" y="713"/>
                  </a:lnTo>
                  <a:lnTo>
                    <a:pt x="1572" y="437"/>
                  </a:lnTo>
                  <a:lnTo>
                    <a:pt x="1412" y="437"/>
                  </a:lnTo>
                  <a:lnTo>
                    <a:pt x="1359" y="713"/>
                  </a:lnTo>
                  <a:lnTo>
                    <a:pt x="1136" y="713"/>
                  </a:lnTo>
                  <a:lnTo>
                    <a:pt x="1244" y="178"/>
                  </a:lnTo>
                  <a:lnTo>
                    <a:pt x="1057" y="178"/>
                  </a:lnTo>
                  <a:lnTo>
                    <a:pt x="949" y="713"/>
                  </a:lnTo>
                  <a:lnTo>
                    <a:pt x="727" y="713"/>
                  </a:lnTo>
                  <a:lnTo>
                    <a:pt x="836" y="178"/>
                  </a:lnTo>
                  <a:lnTo>
                    <a:pt x="328" y="178"/>
                  </a:lnTo>
                  <a:lnTo>
                    <a:pt x="309" y="277"/>
                  </a:lnTo>
                  <a:lnTo>
                    <a:pt x="628" y="277"/>
                  </a:lnTo>
                  <a:lnTo>
                    <a:pt x="596" y="437"/>
                  </a:lnTo>
                  <a:lnTo>
                    <a:pt x="277" y="437"/>
                  </a:lnTo>
                  <a:lnTo>
                    <a:pt x="257" y="535"/>
                  </a:lnTo>
                  <a:lnTo>
                    <a:pt x="577" y="535"/>
                  </a:lnTo>
                  <a:lnTo>
                    <a:pt x="541" y="713"/>
                  </a:lnTo>
                  <a:lnTo>
                    <a:pt x="0" y="71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2A61AEF-5902-4EAB-B529-176CA64D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572" y="5639397"/>
            <a:ext cx="787596" cy="340582"/>
          </a:xfrm>
          <a:prstGeom prst="rect">
            <a:avLst/>
          </a:prstGeom>
        </p:spPr>
      </p:pic>
      <p:pic>
        <p:nvPicPr>
          <p:cNvPr id="22" name="Picture 2" descr="Image result for University of Cyprus logo">
            <a:extLst>
              <a:ext uri="{FF2B5EF4-FFF2-40B4-BE49-F238E27FC236}">
                <a16:creationId xmlns:a16="http://schemas.microsoft.com/office/drawing/2014/main" id="{E9BE15CA-DC87-4712-A020-B73E5056B4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4"/>
          <a:stretch/>
        </p:blipFill>
        <p:spPr bwMode="auto">
          <a:xfrm>
            <a:off x="4860609" y="5534198"/>
            <a:ext cx="1874894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uawei Logo, history, meaning, symbol, PNG">
            <a:extLst>
              <a:ext uri="{FF2B5EF4-FFF2-40B4-BE49-F238E27FC236}">
                <a16:creationId xmlns:a16="http://schemas.microsoft.com/office/drawing/2014/main" id="{E5CF2C44-0B52-416A-8894-E7FD9898F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43" y="5339227"/>
            <a:ext cx="1717910" cy="96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afari.png">
            <a:extLst>
              <a:ext uri="{FF2B5EF4-FFF2-40B4-BE49-F238E27FC236}">
                <a16:creationId xmlns:a16="http://schemas.microsoft.com/office/drawing/2014/main" id="{E0F9051C-4D29-488D-B3BA-3A7FB9AA200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749" y="5688334"/>
            <a:ext cx="1168484" cy="3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5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DD9CD1-BE49-4C97-B282-D3124CA1C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359" y="864337"/>
            <a:ext cx="2762661" cy="194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0F503D-9D45-4C5B-AF33-1D1B511E4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525" y="2778251"/>
            <a:ext cx="2795018" cy="2772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3F4E43-8997-41B9-84B2-4C2D6484BF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798" y="5515708"/>
            <a:ext cx="3360091" cy="796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Client Processor Power Management Architecture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1E76AF-1647-4E10-A457-947E2F16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5" y="929640"/>
            <a:ext cx="6146749" cy="55702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high-end client processor is a system-on-chip that typically </a:t>
            </a:r>
            <a:r>
              <a:rPr lang="en-US" dirty="0">
                <a:solidFill>
                  <a:schemeClr val="accent6"/>
                </a:solidFill>
              </a:rPr>
              <a:t>integrates three main domains</a:t>
            </a:r>
            <a:r>
              <a:rPr lang="en-US" dirty="0"/>
              <a:t> into a single chip: </a:t>
            </a:r>
          </a:p>
          <a:p>
            <a:pPr lvl="1"/>
            <a:r>
              <a:rPr lang="en-US" dirty="0"/>
              <a:t>Compute (e.g., CPU cores and graphics engines)</a:t>
            </a:r>
          </a:p>
          <a:p>
            <a:pPr lvl="1"/>
            <a:r>
              <a:rPr lang="en-US" dirty="0"/>
              <a:t>IO </a:t>
            </a:r>
          </a:p>
          <a:p>
            <a:pPr lvl="1"/>
            <a:r>
              <a:rPr lang="en-US" dirty="0"/>
              <a:t>Memory system</a:t>
            </a:r>
          </a:p>
          <a:p>
            <a:pPr lvl="1"/>
            <a:endParaRPr lang="en-US" dirty="0"/>
          </a:p>
          <a:p>
            <a:r>
              <a:rPr lang="en-US" dirty="0"/>
              <a:t>We show the architecture used in recent Intel processors with a </a:t>
            </a:r>
            <a:r>
              <a:rPr lang="en-US" dirty="0">
                <a:solidFill>
                  <a:schemeClr val="accent1"/>
                </a:solidFill>
              </a:rPr>
              <a:t>focus on CPU cores</a:t>
            </a:r>
          </a:p>
          <a:p>
            <a:pPr lvl="1"/>
            <a:r>
              <a:rPr lang="en-US" dirty="0"/>
              <a:t>Each CPU core has </a:t>
            </a:r>
            <a:r>
              <a:rPr lang="en-US" dirty="0">
                <a:solidFill>
                  <a:srgbClr val="C00000"/>
                </a:solidFill>
              </a:rPr>
              <a:t>a power-gate </a:t>
            </a:r>
            <a:r>
              <a:rPr lang="en-US" dirty="0"/>
              <a:t>for the entire core</a:t>
            </a:r>
          </a:p>
          <a:p>
            <a:r>
              <a:rPr lang="en-US" dirty="0"/>
              <a:t>Package layout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An ungated </a:t>
            </a:r>
            <a:r>
              <a:rPr lang="en-US" dirty="0"/>
              <a:t>main voltage domain (</a:t>
            </a:r>
            <a:r>
              <a:rPr lang="en-US" dirty="0">
                <a:solidFill>
                  <a:srgbClr val="7030A0"/>
                </a:solidFill>
              </a:rPr>
              <a:t>V</a:t>
            </a:r>
            <a:r>
              <a:rPr lang="en-US" baseline="-25000" dirty="0">
                <a:solidFill>
                  <a:srgbClr val="7030A0"/>
                </a:solidFill>
              </a:rPr>
              <a:t>CU</a:t>
            </a:r>
            <a:r>
              <a:rPr lang="en-US" dirty="0"/>
              <a:t>) 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Four power-gated </a:t>
            </a:r>
            <a:r>
              <a:rPr lang="en-US" dirty="0"/>
              <a:t>voltage domains (one for each CPU core, 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,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, </a:t>
            </a:r>
            <a:r>
              <a:rPr lang="en-US" dirty="0">
                <a:solidFill>
                  <a:srgbClr val="FF0066"/>
                </a:solidFill>
              </a:rPr>
              <a:t>V</a:t>
            </a:r>
            <a:r>
              <a:rPr lang="en-US" baseline="-25000" dirty="0">
                <a:solidFill>
                  <a:srgbClr val="FF0066"/>
                </a:solidFill>
              </a:rPr>
              <a:t>C2G</a:t>
            </a:r>
            <a:r>
              <a:rPr lang="en-US" dirty="0"/>
              <a:t>, and </a:t>
            </a:r>
            <a:r>
              <a:rPr lang="en-US" dirty="0">
                <a:solidFill>
                  <a:srgbClr val="FF6699"/>
                </a:solidFill>
              </a:rPr>
              <a:t>V</a:t>
            </a:r>
            <a:r>
              <a:rPr lang="en-US" baseline="-25000" dirty="0">
                <a:solidFill>
                  <a:srgbClr val="FF6699"/>
                </a:solidFill>
              </a:rPr>
              <a:t>C3G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Side view of die and package showing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The ungated </a:t>
            </a:r>
            <a:r>
              <a:rPr lang="en-US" dirty="0"/>
              <a:t>main voltage domain (VCU) and two cores’ voltage domains (</a:t>
            </a:r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C0G</a:t>
            </a:r>
            <a:r>
              <a:rPr lang="en-US" dirty="0"/>
              <a:t> and </a:t>
            </a:r>
            <a:r>
              <a:rPr lang="en-US" dirty="0">
                <a:solidFill>
                  <a:srgbClr val="FF9E00"/>
                </a:solidFill>
              </a:rPr>
              <a:t>V</a:t>
            </a:r>
            <a:r>
              <a:rPr lang="en-US" baseline="-25000" dirty="0">
                <a:solidFill>
                  <a:srgbClr val="FF9E00"/>
                </a:solidFill>
              </a:rPr>
              <a:t>C1G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The package’s </a:t>
            </a:r>
            <a:r>
              <a:rPr lang="en-US" dirty="0">
                <a:solidFill>
                  <a:srgbClr val="00B0F0"/>
                </a:solidFill>
              </a:rPr>
              <a:t>decoupling capacitors</a:t>
            </a:r>
          </a:p>
          <a:p>
            <a:endParaRPr lang="en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Client Processor Packages and Die Sharing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1E76AF-1647-4E10-A457-947E2F16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" y="922020"/>
            <a:ext cx="6830293" cy="56235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Architects of modern client processors typically build </a:t>
            </a:r>
            <a:r>
              <a:rPr lang="en-US" dirty="0">
                <a:solidFill>
                  <a:srgbClr val="00B0F0"/>
                </a:solidFill>
              </a:rPr>
              <a:t>a single CPU core </a:t>
            </a:r>
            <a:r>
              <a:rPr lang="en-US" dirty="0"/>
              <a:t>(with a built-in </a:t>
            </a:r>
            <a:r>
              <a:rPr lang="en-US" dirty="0">
                <a:solidFill>
                  <a:srgbClr val="C00000"/>
                </a:solidFill>
              </a:rPr>
              <a:t>power-gate</a:t>
            </a:r>
            <a:r>
              <a:rPr lang="en-US" dirty="0"/>
              <a:t>) architecture that supports all dies of a client processor family</a:t>
            </a:r>
          </a:p>
          <a:p>
            <a:endParaRPr lang="en-US" dirty="0"/>
          </a:p>
          <a:p>
            <a:r>
              <a:rPr lang="en-US" dirty="0"/>
              <a:t>Some of the dies are used to build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different processor packages</a:t>
            </a:r>
            <a:r>
              <a:rPr lang="en-US" dirty="0"/>
              <a:t> targeting different segments</a:t>
            </a:r>
          </a:p>
          <a:p>
            <a:pPr lvl="1"/>
            <a:r>
              <a:rPr lang="en-US" dirty="0"/>
              <a:t>For example, the Intel Skylake uses a single processor die for all TDP ranges (from 35W to 91W) of </a:t>
            </a:r>
          </a:p>
          <a:p>
            <a:pPr lvl="2"/>
            <a:r>
              <a:rPr lang="en-US" dirty="0"/>
              <a:t>High-end desktop (</a:t>
            </a:r>
            <a:r>
              <a:rPr lang="en-US" dirty="0">
                <a:solidFill>
                  <a:srgbClr val="225749"/>
                </a:solidFill>
              </a:rPr>
              <a:t>Skylake-S</a:t>
            </a:r>
            <a:r>
              <a:rPr lang="en-US" dirty="0"/>
              <a:t>) processors</a:t>
            </a:r>
          </a:p>
          <a:p>
            <a:pPr lvl="2"/>
            <a:r>
              <a:rPr lang="en-US" dirty="0"/>
              <a:t>High-end mobile (</a:t>
            </a:r>
            <a:r>
              <a:rPr lang="en-US" dirty="0">
                <a:solidFill>
                  <a:srgbClr val="008B95"/>
                </a:solidFill>
              </a:rPr>
              <a:t>Skylake-H</a:t>
            </a:r>
            <a:r>
              <a:rPr lang="en-US" dirty="0"/>
              <a:t>) processors</a:t>
            </a:r>
          </a:p>
          <a:p>
            <a:endParaRPr lang="en-US" dirty="0"/>
          </a:p>
          <a:p>
            <a:pPr algn="l"/>
            <a:r>
              <a:rPr lang="en-US" dirty="0"/>
              <a:t>This design reuse is adopted for two major reasons</a:t>
            </a:r>
          </a:p>
          <a:p>
            <a:pPr lvl="1"/>
            <a:r>
              <a:rPr lang="en-US" dirty="0"/>
              <a:t>Allows system manufacturers to </a:t>
            </a:r>
            <a:r>
              <a:rPr lang="en-US" dirty="0">
                <a:solidFill>
                  <a:schemeClr val="accent6"/>
                </a:solidFill>
              </a:rPr>
              <a:t>configure a processor </a:t>
            </a:r>
            <a:r>
              <a:rPr lang="en-US" dirty="0"/>
              <a:t>for a specific segment, For example, </a:t>
            </a:r>
          </a:p>
          <a:p>
            <a:pPr lvl="2"/>
            <a:r>
              <a:rPr lang="en-US" dirty="0"/>
              <a:t>A land grid array (LGA) package is used for desktops (Skylake-S)</a:t>
            </a:r>
          </a:p>
          <a:p>
            <a:pPr lvl="2"/>
            <a:r>
              <a:rPr lang="en-US" dirty="0"/>
              <a:t>A ball grid array (BGA) package is used for laptops (Skylake-H)</a:t>
            </a:r>
          </a:p>
          <a:p>
            <a:pPr lvl="1"/>
            <a:r>
              <a:rPr lang="en-US" dirty="0"/>
              <a:t>It reduces </a:t>
            </a:r>
            <a:r>
              <a:rPr lang="en-US" dirty="0">
                <a:solidFill>
                  <a:srgbClr val="7030A0"/>
                </a:solidFill>
              </a:rPr>
              <a:t>non-recurring engineering (NRE) </a:t>
            </a:r>
            <a:r>
              <a:rPr lang="en-US" dirty="0"/>
              <a:t>cost and design complexity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E15847-2603-4D35-9AD7-C905ED86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7756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F85B67-9489-40B1-8066-00BE6C3FD261}"/>
              </a:ext>
            </a:extLst>
          </p:cNvPr>
          <p:cNvSpPr txBox="1"/>
          <p:nvPr/>
        </p:nvSpPr>
        <p:spPr>
          <a:xfrm>
            <a:off x="7000874" y="3111160"/>
            <a:ext cx="2039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5749"/>
                </a:solidFill>
                <a:effectLst/>
              </a:rPr>
              <a:t>Skylake-S (LGA)</a:t>
            </a:r>
            <a:endParaRPr lang="en-CH" dirty="0">
              <a:solidFill>
                <a:srgbClr val="225749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701D6A8-7EC7-4CB2-B652-577FC8E74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6140" y="3766636"/>
            <a:ext cx="2400301" cy="212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D85BFC1-F074-44DF-B1D2-43BE49EEBC42}"/>
              </a:ext>
            </a:extLst>
          </p:cNvPr>
          <p:cNvSpPr txBox="1"/>
          <p:nvPr/>
        </p:nvSpPr>
        <p:spPr>
          <a:xfrm>
            <a:off x="6934200" y="6028877"/>
            <a:ext cx="2124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8B95"/>
                </a:solidFill>
                <a:effectLst/>
              </a:rPr>
              <a:t>Skylake-H (BGA)</a:t>
            </a:r>
            <a:endParaRPr lang="en-CH" dirty="0">
              <a:solidFill>
                <a:srgbClr val="008B9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3F189F-2EC2-46AF-BA2C-C7081EC512EE}"/>
              </a:ext>
            </a:extLst>
          </p:cNvPr>
          <p:cNvSpPr/>
          <p:nvPr/>
        </p:nvSpPr>
        <p:spPr>
          <a:xfrm>
            <a:off x="279955" y="1149334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9022C-7C47-46F1-A58E-F43498969DC4}"/>
              </a:ext>
            </a:extLst>
          </p:cNvPr>
          <p:cNvSpPr/>
          <p:nvPr/>
        </p:nvSpPr>
        <p:spPr>
          <a:xfrm>
            <a:off x="279955" y="1830618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2C18C-01ED-42E5-84F9-7CB80DAFE5EB}"/>
              </a:ext>
            </a:extLst>
          </p:cNvPr>
          <p:cNvSpPr/>
          <p:nvPr/>
        </p:nvSpPr>
        <p:spPr>
          <a:xfrm>
            <a:off x="275645" y="4816802"/>
            <a:ext cx="8422135" cy="474781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2ECF9-9A5B-4C5B-B4E8-A7B9AFC80283}"/>
              </a:ext>
            </a:extLst>
          </p:cNvPr>
          <p:cNvSpPr/>
          <p:nvPr/>
        </p:nvSpPr>
        <p:spPr>
          <a:xfrm>
            <a:off x="279403" y="2543126"/>
            <a:ext cx="8422136" cy="141910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1066C-C516-4770-97A1-3E2DEB282F90}"/>
              </a:ext>
            </a:extLst>
          </p:cNvPr>
          <p:cNvSpPr/>
          <p:nvPr/>
        </p:nvSpPr>
        <p:spPr>
          <a:xfrm>
            <a:off x="275645" y="4118373"/>
            <a:ext cx="8422136" cy="4747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AF6D94-F2D1-4E88-A909-B4DF4E00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2" y="132335"/>
            <a:ext cx="8894603" cy="60608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Presentation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EC80F-2976-4A92-B16F-8065FDCC9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1" y="1004077"/>
            <a:ext cx="7745558" cy="5183415"/>
          </a:xfrm>
        </p:spPr>
        <p:txBody>
          <a:bodyPr>
            <a:noAutofit/>
          </a:bodyPr>
          <a:lstStyle/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Overview of Client Processor Architecture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66FF"/>
                </a:solidFill>
              </a:rPr>
              <a:t>Motivation and Goal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DarkGates</a:t>
            </a:r>
            <a:endParaRPr lang="en-US" sz="2400" dirty="0"/>
          </a:p>
          <a:p>
            <a:pPr marL="1028674" lvl="1" indent="-571486">
              <a:spcBef>
                <a:spcPts val="0"/>
              </a:spcBef>
              <a:buFont typeface="+mj-lt"/>
              <a:buAutoNum type="romanUcPeriod"/>
            </a:pPr>
            <a:r>
              <a:rPr lang="en-US" sz="2000" dirty="0"/>
              <a:t>Power-gate Bypassing 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Improved Power Management Algorithms</a:t>
            </a:r>
          </a:p>
          <a:p>
            <a:pPr marL="1028674" lvl="1" indent="-571486">
              <a:buFont typeface="+mj-lt"/>
              <a:buAutoNum type="romanUcPeriod"/>
            </a:pPr>
            <a:r>
              <a:rPr lang="en-US" sz="2000" dirty="0"/>
              <a:t>A New Package C-state for Desktops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Evaluation</a:t>
            </a:r>
            <a:endParaRPr lang="en-US" sz="2000" dirty="0"/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15231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E876-0021-4493-BAB0-47B206A8A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Experiments on Two Different Systems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1A6B68D-0127-474F-BC0D-E769C278F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07" y="922020"/>
            <a:ext cx="8959706" cy="5623559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potential </a:t>
            </a:r>
            <a:r>
              <a:rPr lang="en-US" dirty="0">
                <a:solidFill>
                  <a:schemeClr val="accent6"/>
                </a:solidFill>
              </a:rPr>
              <a:t>performance benefits </a:t>
            </a:r>
            <a:r>
              <a:rPr lang="en-US" dirty="0"/>
              <a:t>of increasing CPU core clock frequency as we </a:t>
            </a:r>
            <a:r>
              <a:rPr lang="en-US" dirty="0">
                <a:solidFill>
                  <a:srgbClr val="0000FF"/>
                </a:solidFill>
              </a:rPr>
              <a:t>increase the effective voltage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We evaluate the performance impact when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/>
              <a:t> of a real Intel Broadwell processor 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show the impact of </a:t>
            </a:r>
            <a:r>
              <a:rPr lang="en-US" dirty="0">
                <a:solidFill>
                  <a:schemeClr val="accent2"/>
                </a:solidFill>
              </a:rPr>
              <a:t>power-gates bypassing </a:t>
            </a:r>
            <a:r>
              <a:rPr lang="en-US" dirty="0"/>
              <a:t>on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reducing the voltage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guardband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of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Skylake system </a:t>
            </a:r>
          </a:p>
          <a:p>
            <a:pPr lvl="1"/>
            <a:r>
              <a:rPr lang="en-US" dirty="0"/>
              <a:t>We evaluate the maximum possible </a:t>
            </a:r>
            <a:r>
              <a:rPr lang="en-US" dirty="0">
                <a:solidFill>
                  <a:srgbClr val="00B0F0"/>
                </a:solidFill>
              </a:rPr>
              <a:t>reduction in system impedance</a:t>
            </a:r>
            <a:r>
              <a:rPr lang="en-US" dirty="0"/>
              <a:t> when we bypass the power-gates</a:t>
            </a:r>
          </a:p>
        </p:txBody>
      </p:sp>
    </p:spTree>
    <p:extLst>
      <p:ext uri="{BB962C8B-B14F-4D97-AF65-F5344CB8AC3E}">
        <p14:creationId xmlns:p14="http://schemas.microsoft.com/office/powerpoint/2010/main" val="38697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1. Performance Impact of Voltage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952499"/>
            <a:ext cx="8861862" cy="55778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configure the Intel </a:t>
            </a:r>
            <a:r>
              <a:rPr lang="en-US" sz="2400" dirty="0">
                <a:solidFill>
                  <a:schemeClr val="accent6"/>
                </a:solidFill>
              </a:rPr>
              <a:t>Broadwell processor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2"/>
                </a:solidFill>
              </a:rPr>
              <a:t>four Thermal Design Power (TDP)</a:t>
            </a:r>
            <a:r>
              <a:rPr lang="en-US" sz="2400" dirty="0"/>
              <a:t> levels using post-silicon configuration tools</a:t>
            </a:r>
          </a:p>
          <a:p>
            <a:pPr lvl="1"/>
            <a:endParaRPr lang="en-US" sz="2000" dirty="0"/>
          </a:p>
          <a:p>
            <a:r>
              <a:rPr lang="en-US" sz="2400" dirty="0"/>
              <a:t>We reduce the </a:t>
            </a:r>
            <a:r>
              <a:rPr lang="en-US" sz="2400" dirty="0">
                <a:solidFill>
                  <a:schemeClr val="accent5"/>
                </a:solidFill>
              </a:rPr>
              <a:t>voltage </a:t>
            </a:r>
            <a:r>
              <a:rPr lang="en-US" sz="2400" dirty="0" err="1">
                <a:solidFill>
                  <a:schemeClr val="accent5"/>
                </a:solidFill>
              </a:rPr>
              <a:t>guardband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/>
              <a:t>of the CPU cores by </a:t>
            </a:r>
            <a:r>
              <a:rPr lang="en-US" sz="2400" dirty="0">
                <a:solidFill>
                  <a:schemeClr val="accent5"/>
                </a:solidFill>
              </a:rPr>
              <a:t>100</a:t>
            </a:r>
            <a:r>
              <a:rPr lang="en-US" sz="2400" i="1" dirty="0">
                <a:solidFill>
                  <a:schemeClr val="accent5"/>
                </a:solidFill>
              </a:rPr>
              <a:t>mV</a:t>
            </a:r>
            <a:r>
              <a:rPr lang="en-US" sz="2400" i="1" dirty="0"/>
              <a:t> 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Allowing the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power budget </a:t>
            </a:r>
            <a:r>
              <a:rPr lang="en-US" sz="2000" dirty="0"/>
              <a:t>management algorithm (PBM) to increase the CPU cores’ frequency for a given voltage </a:t>
            </a:r>
          </a:p>
          <a:p>
            <a:pPr lvl="1"/>
            <a:r>
              <a:rPr lang="en-US" sz="2000" dirty="0"/>
              <a:t>While keeping the system power consumption below TDP and the voltage below the </a:t>
            </a:r>
            <a:r>
              <a:rPr lang="en-US" sz="2000" dirty="0">
                <a:solidFill>
                  <a:srgbClr val="0070C0"/>
                </a:solidFill>
              </a:rPr>
              <a:t>maximum operating voltage limit (</a:t>
            </a:r>
            <a:r>
              <a:rPr lang="en-US" sz="2000" i="1" dirty="0">
                <a:solidFill>
                  <a:srgbClr val="0070C0"/>
                </a:solidFill>
              </a:rPr>
              <a:t>V</a:t>
            </a:r>
            <a:r>
              <a:rPr lang="en-US" sz="2000" i="1" baseline="-25000" dirty="0">
                <a:solidFill>
                  <a:srgbClr val="0070C0"/>
                </a:solidFill>
              </a:rPr>
              <a:t>max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lvl="1"/>
            <a:endParaRPr lang="en-US" sz="2000" dirty="0">
              <a:solidFill>
                <a:srgbClr val="0070C0"/>
              </a:solidFill>
            </a:endParaRPr>
          </a:p>
          <a:p>
            <a:r>
              <a:rPr lang="en-US" sz="2400" dirty="0"/>
              <a:t>The goal of this experiment is to evaluate the potential performance benefits of </a:t>
            </a:r>
            <a:r>
              <a:rPr lang="en-US" sz="2400" dirty="0">
                <a:solidFill>
                  <a:srgbClr val="7030A0"/>
                </a:solidFill>
              </a:rPr>
              <a:t>increasing CPU core clock frequency </a:t>
            </a:r>
            <a:r>
              <a:rPr lang="en-US" sz="2400" dirty="0"/>
              <a:t>as we increase the effective voltage by reducing the voltage </a:t>
            </a:r>
            <a:r>
              <a:rPr lang="en-US" sz="2400" dirty="0" err="1"/>
              <a:t>guardband</a:t>
            </a:r>
            <a:endParaRPr lang="en-US" sz="2400" dirty="0"/>
          </a:p>
          <a:p>
            <a:pPr lvl="1"/>
            <a:endParaRPr lang="en-US" sz="2000" dirty="0"/>
          </a:p>
          <a:p>
            <a:r>
              <a:rPr lang="en-US" sz="2400" dirty="0"/>
              <a:t>We run the </a:t>
            </a:r>
            <a:r>
              <a:rPr lang="en-US" sz="2400" dirty="0">
                <a:solidFill>
                  <a:srgbClr val="008B95"/>
                </a:solidFill>
              </a:rPr>
              <a:t>SPEC CPU2006 </a:t>
            </a:r>
            <a:r>
              <a:rPr lang="en-US" sz="2400" dirty="0"/>
              <a:t>benchmarks, both floating-point (</a:t>
            </a:r>
            <a:r>
              <a:rPr lang="en-US" sz="2400" dirty="0" err="1"/>
              <a:t>fp</a:t>
            </a:r>
            <a:r>
              <a:rPr lang="en-US" sz="2400" dirty="0"/>
              <a:t>) and integer (int) with base (single-core) and rate (all cores) modes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35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ontent Placeholder 2">
            <a:extLst>
              <a:ext uri="{FF2B5EF4-FFF2-40B4-BE49-F238E27FC236}">
                <a16:creationId xmlns:a16="http://schemas.microsoft.com/office/drawing/2014/main" id="{B8D3BC24-E464-43B2-93A6-C719EC6E53B1}"/>
              </a:ext>
            </a:extLst>
          </p:cNvPr>
          <p:cNvSpPr txBox="1">
            <a:spLocks/>
          </p:cNvSpPr>
          <p:nvPr/>
        </p:nvSpPr>
        <p:spPr>
          <a:xfrm>
            <a:off x="141069" y="4253384"/>
            <a:ext cx="8974988" cy="2403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average performance of </a:t>
            </a:r>
            <a:r>
              <a:rPr lang="en-US" sz="2000" dirty="0" err="1"/>
              <a:t>SPECfp</a:t>
            </a:r>
            <a:r>
              <a:rPr lang="en-US" sz="2000" dirty="0"/>
              <a:t> and </a:t>
            </a:r>
            <a:r>
              <a:rPr lang="en-US" sz="2000" dirty="0" err="1"/>
              <a:t>SPECint</a:t>
            </a:r>
            <a:r>
              <a:rPr lang="en-US" sz="2000" dirty="0"/>
              <a:t> benchmarks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increases by 6-10% </a:t>
            </a:r>
            <a:r>
              <a:rPr lang="en-US" sz="2000" dirty="0"/>
              <a:t>as the </a:t>
            </a:r>
            <a:r>
              <a:rPr lang="en-US" sz="2000" dirty="0">
                <a:solidFill>
                  <a:schemeClr val="accent1"/>
                </a:solidFill>
              </a:rPr>
              <a:t>system’s frequency </a:t>
            </a:r>
            <a:r>
              <a:rPr lang="en-US" sz="2000" dirty="0"/>
              <a:t>increases for each given TDP level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dirty="0"/>
              <a:t>The system can run at a higher frequency with the same CPU core voltage level without exceeding the TDP limit since the effective voltage increases once we </a:t>
            </a:r>
            <a:r>
              <a:rPr lang="en-US" sz="2000" dirty="0">
                <a:solidFill>
                  <a:schemeClr val="accent6"/>
                </a:solidFill>
              </a:rPr>
              <a:t>reduce the voltage </a:t>
            </a:r>
            <a:r>
              <a:rPr lang="en-US" sz="2000" dirty="0" err="1">
                <a:solidFill>
                  <a:schemeClr val="accent6"/>
                </a:solidFill>
              </a:rPr>
              <a:t>guardband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0FF72-D432-4704-B89D-F4000160D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17" y="877683"/>
            <a:ext cx="7678366" cy="33126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03BE97-5DA5-42DF-8FFC-113D71DF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5" y="132335"/>
            <a:ext cx="8974989" cy="60608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1. Performance Impact of Voltage </a:t>
            </a:r>
            <a:r>
              <a:rPr lang="en-US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Guardband</a:t>
            </a: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1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3|4.3|8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8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5435</Words>
  <Application>Microsoft Office PowerPoint</Application>
  <PresentationFormat>On-screen Show (4:3)</PresentationFormat>
  <Paragraphs>521</Paragraphs>
  <Slides>32</Slides>
  <Notes>32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Cambria</vt:lpstr>
      <vt:lpstr>Calibri Light</vt:lpstr>
      <vt:lpstr>Segoe UI</vt:lpstr>
      <vt:lpstr>Times New Roman</vt:lpstr>
      <vt:lpstr>Arial</vt:lpstr>
      <vt:lpstr>Office Theme</vt:lpstr>
      <vt:lpstr>1_Office Theme</vt:lpstr>
      <vt:lpstr>PowerPoint Presentation</vt:lpstr>
      <vt:lpstr>Executive Summary</vt:lpstr>
      <vt:lpstr>Presentation Outline</vt:lpstr>
      <vt:lpstr>Client Processor Power Management Architecture</vt:lpstr>
      <vt:lpstr>Client Processor Packages and Die Sharing</vt:lpstr>
      <vt:lpstr>Presentation Outline</vt:lpstr>
      <vt:lpstr>Experiments on Two Different Systems</vt:lpstr>
      <vt:lpstr>1. Performance Impact of Voltage Guardband </vt:lpstr>
      <vt:lpstr>1. Performance Impact of Voltage Guardband </vt:lpstr>
      <vt:lpstr>1. Performance Impact of Voltage Guardband </vt:lpstr>
      <vt:lpstr>Experiments on Two Different Systems</vt:lpstr>
      <vt:lpstr>2. Voltage Guardband Impact of Power-gates Bypassing </vt:lpstr>
      <vt:lpstr>2. Voltage Guardband Impact of Power-gates Bypassing </vt:lpstr>
      <vt:lpstr>PowerPoint Presentation</vt:lpstr>
      <vt:lpstr>Presentation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Details in the Paper</vt:lpstr>
      <vt:lpstr>Presentation Outline</vt:lpstr>
      <vt:lpstr>Methodology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Outline</vt:lpstr>
      <vt:lpstr>Conclusion</vt:lpstr>
      <vt:lpstr>PowerPoint Presentation</vt:lpstr>
    </vt:vector>
  </TitlesOfParts>
  <Company>Razer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Minesh Patel</dc:creator>
  <cp:lastModifiedBy>Jawad Haj-Yahya</cp:lastModifiedBy>
  <cp:revision>3683</cp:revision>
  <dcterms:created xsi:type="dcterms:W3CDTF">2017-06-05T15:22:10Z</dcterms:created>
  <dcterms:modified xsi:type="dcterms:W3CDTF">2022-03-27T20:18:12Z</dcterms:modified>
</cp:coreProperties>
</file>