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588" r:id="rId2"/>
    <p:sldId id="585" r:id="rId3"/>
    <p:sldId id="590" r:id="rId4"/>
    <p:sldId id="591" r:id="rId5"/>
    <p:sldId id="592" r:id="rId6"/>
    <p:sldId id="593" r:id="rId7"/>
    <p:sldId id="594" r:id="rId8"/>
    <p:sldId id="604" r:id="rId9"/>
    <p:sldId id="597" r:id="rId10"/>
    <p:sldId id="598" r:id="rId11"/>
    <p:sldId id="599" r:id="rId12"/>
    <p:sldId id="596" r:id="rId13"/>
    <p:sldId id="600" r:id="rId14"/>
    <p:sldId id="601" r:id="rId15"/>
    <p:sldId id="602" r:id="rId16"/>
    <p:sldId id="60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BE46"/>
    <a:srgbClr val="3D83C4"/>
    <a:srgbClr val="FF922F"/>
    <a:srgbClr val="E7E9ED"/>
    <a:srgbClr val="1F5DA5"/>
    <a:srgbClr val="C2CDD6"/>
    <a:srgbClr val="EFF0F3"/>
    <a:srgbClr val="1D1C1F"/>
    <a:srgbClr val="F0F1F4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33" autoAdjust="0"/>
    <p:restoredTop sz="55988" autoAdjust="0"/>
  </p:normalViewPr>
  <p:slideViewPr>
    <p:cSldViewPr snapToGrid="0">
      <p:cViewPr varScale="1">
        <p:scale>
          <a:sx n="50" d="100"/>
          <a:sy n="50" d="100"/>
        </p:scale>
        <p:origin x="2226" y="3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FA8A3-BCC2-48DC-A588-F232695F27FD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42B905-F9F1-4D80-A5F0-B58670826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64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71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2B905-F9F1-4D80-A5F0-B586708264E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921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2B905-F9F1-4D80-A5F0-B586708264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293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2B905-F9F1-4D80-A5F0-B586708264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050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2B905-F9F1-4D80-A5F0-B586708264E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878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2B905-F9F1-4D80-A5F0-B586708264E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991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2B905-F9F1-4D80-A5F0-B586708264E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1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835E3-2B6D-6147-9815-1E27B477749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900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2B905-F9F1-4D80-A5F0-B586708264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41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2B905-F9F1-4D80-A5F0-B586708264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87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2B905-F9F1-4D80-A5F0-B586708264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731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2B905-F9F1-4D80-A5F0-B586708264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16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2B905-F9F1-4D80-A5F0-B586708264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5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2B905-F9F1-4D80-A5F0-B586708264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20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2B905-F9F1-4D80-A5F0-B586708264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475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42B905-F9F1-4D80-A5F0-B586708264E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11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FAEA-C530-4C38-AD31-80E392D572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78F1-1351-49FC-8CFD-3ED7E06B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7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FAEA-C530-4C38-AD31-80E392D572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78F1-1351-49FC-8CFD-3ED7E06B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89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FAEA-C530-4C38-AD31-80E392D572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78F1-1351-49FC-8CFD-3ED7E06B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9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FAEA-C530-4C38-AD31-80E392D572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78F1-1351-49FC-8CFD-3ED7E06B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8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FAEA-C530-4C38-AD31-80E392D572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78F1-1351-49FC-8CFD-3ED7E06B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8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FAEA-C530-4C38-AD31-80E392D572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78F1-1351-49FC-8CFD-3ED7E06B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6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FAEA-C530-4C38-AD31-80E392D572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78F1-1351-49FC-8CFD-3ED7E06B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00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FAEA-C530-4C38-AD31-80E392D572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78F1-1351-49FC-8CFD-3ED7E06B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9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FAEA-C530-4C38-AD31-80E392D572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78F1-1351-49FC-8CFD-3ED7E06B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478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FAEA-C530-4C38-AD31-80E392D572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78F1-1351-49FC-8CFD-3ED7E06B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9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FAEA-C530-4C38-AD31-80E392D572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F78F1-1351-49FC-8CFD-3ED7E06B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23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7FAEA-C530-4C38-AD31-80E392D57264}" type="datetimeFigureOut">
              <a:rPr lang="en-US" smtClean="0"/>
              <a:t>5/9/2019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F78F1-1351-49FC-8CFD-3ED7E06B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2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/>
          <p:cNvSpPr/>
          <p:nvPr/>
        </p:nvSpPr>
        <p:spPr>
          <a:xfrm>
            <a:off x="0" y="1"/>
            <a:ext cx="9144000" cy="521872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521872"/>
            <a:ext cx="9144000" cy="409345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58007"/>
            <a:ext cx="9144000" cy="2062673"/>
          </a:xfrm>
          <a:effectLst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A Framework for Memory Oversubscription Management </a:t>
            </a:r>
            <a:br>
              <a:rPr lang="en-US" sz="40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</a:br>
            <a:r>
              <a:rPr lang="en-US" sz="40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in Graphics Processing Units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90992"/>
            <a:ext cx="9144000" cy="1200118"/>
          </a:xfrm>
        </p:spPr>
        <p:txBody>
          <a:bodyPr>
            <a:normAutofit/>
          </a:bodyPr>
          <a:lstStyle/>
          <a:p>
            <a:endParaRPr lang="en-US" sz="1800" dirty="0">
              <a:solidFill>
                <a:schemeClr val="bg1">
                  <a:lumMod val="50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Chen Li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,  Rachata Ausavarungnirun,  Christopher J. Rossbach,   </a:t>
            </a:r>
          </a:p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Youtao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Zhang, 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Onur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Mutlu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,  Yang Guo,  Jun Yang</a:t>
            </a:r>
          </a:p>
          <a:p>
            <a:pPr>
              <a:spcBef>
                <a:spcPts val="600"/>
              </a:spcBef>
            </a:pPr>
            <a:endParaRPr lang="en-US" sz="1800" dirty="0">
              <a:solidFill>
                <a:schemeClr val="bg1">
                  <a:lumMod val="50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4" name="Picture 3" descr="Burgundy_CMU_JPG_Logo.jpg"/>
          <p:cNvPicPr>
            <a:picLocks noChangeAspect="1"/>
          </p:cNvPicPr>
          <p:nvPr/>
        </p:nvPicPr>
        <p:blipFill rotWithShape="1">
          <a:blip r:embed="rId3" cstate="print"/>
          <a:srcRect t="26333" b="26267"/>
          <a:stretch/>
        </p:blipFill>
        <p:spPr>
          <a:xfrm>
            <a:off x="1879319" y="5213384"/>
            <a:ext cx="2093320" cy="358307"/>
          </a:xfrm>
          <a:prstGeom prst="rect">
            <a:avLst/>
          </a:prstGeom>
        </p:spPr>
      </p:pic>
      <p:pic>
        <p:nvPicPr>
          <p:cNvPr id="1032" name="Picture 8" descr="Image result for UT Austin logo">
            <a:extLst>
              <a:ext uri="{FF2B5EF4-FFF2-40B4-BE49-F238E27FC236}">
                <a16:creationId xmlns:a16="http://schemas.microsoft.com/office/drawing/2014/main" id="{DE4342A7-D574-4293-89C2-39D9A3D93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469" y="5503076"/>
            <a:ext cx="2103255" cy="1024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VMware logo">
            <a:extLst>
              <a:ext uri="{FF2B5EF4-FFF2-40B4-BE49-F238E27FC236}">
                <a16:creationId xmlns:a16="http://schemas.microsoft.com/office/drawing/2014/main" id="{13DDCBBE-BA7E-4661-A6BC-989BCA3CE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273" y="5630361"/>
            <a:ext cx="2199073" cy="770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eth zurich logo">
            <a:extLst>
              <a:ext uri="{FF2B5EF4-FFF2-40B4-BE49-F238E27FC236}">
                <a16:creationId xmlns:a16="http://schemas.microsoft.com/office/drawing/2014/main" id="{DC8B2391-CB5D-4F2C-9C6A-5A5BF9645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398" y="5058090"/>
            <a:ext cx="1739374" cy="69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ounded Rectangle 163">
            <a:extLst>
              <a:ext uri="{FF2B5EF4-FFF2-40B4-BE49-F238E27FC236}">
                <a16:creationId xmlns:a16="http://schemas.microsoft.com/office/drawing/2014/main" id="{E1F189C5-3A8C-4D32-9E04-1C9220140137}"/>
              </a:ext>
            </a:extLst>
          </p:cNvPr>
          <p:cNvSpPr/>
          <p:nvPr/>
        </p:nvSpPr>
        <p:spPr>
          <a:xfrm>
            <a:off x="604822" y="86124"/>
            <a:ext cx="7934355" cy="349625"/>
          </a:xfrm>
          <a:prstGeom prst="roundRect">
            <a:avLst>
              <a:gd name="adj" fmla="val 9162"/>
            </a:avLst>
          </a:prstGeom>
          <a:noFill/>
          <a:ln w="254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 Session 2</a:t>
            </a:r>
            <a:r>
              <a:rPr lang="zh-CN" altLang="en-US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：</a:t>
            </a:r>
            <a:r>
              <a:rPr lang="en-US" altLang="zh-CN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 DATA MOVEMENT 1</a:t>
            </a:r>
            <a:r>
              <a:rPr lang="en-US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             </a:t>
            </a:r>
            <a:r>
              <a:rPr lang="en-US" altLang="zh-CN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9:30AM-10:30AM</a:t>
            </a:r>
            <a:r>
              <a:rPr lang="zh-CN" altLang="en-US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，</a:t>
            </a:r>
            <a:r>
              <a:rPr lang="en-US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  <a:r>
              <a:rPr lang="en-US" altLang="zh-CN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pril 15th</a:t>
            </a:r>
            <a:endParaRPr lang="en-US" dirty="0">
              <a:solidFill>
                <a:schemeClr val="bg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pic>
        <p:nvPicPr>
          <p:cNvPr id="12" name="Picture 2" descr="Image result for NUDT">
            <a:extLst>
              <a:ext uri="{FF2B5EF4-FFF2-40B4-BE49-F238E27FC236}">
                <a16:creationId xmlns:a16="http://schemas.microsoft.com/office/drawing/2014/main" id="{DB8E6974-3131-4FAC-A86B-ADA1450A8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01" y="5055465"/>
            <a:ext cx="1345335" cy="134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Image result for PITT">
            <a:extLst>
              <a:ext uri="{FF2B5EF4-FFF2-40B4-BE49-F238E27FC236}">
                <a16:creationId xmlns:a16="http://schemas.microsoft.com/office/drawing/2014/main" id="{A08F1B6F-6840-438B-B13C-5059E748F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994" y="4878121"/>
            <a:ext cx="1599924" cy="1564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kmutnb logo">
            <a:extLst>
              <a:ext uri="{FF2B5EF4-FFF2-40B4-BE49-F238E27FC236}">
                <a16:creationId xmlns:a16="http://schemas.microsoft.com/office/drawing/2014/main" id="{644A58D1-4E7B-4A4F-A4ED-F55EC920A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393" y="5234812"/>
            <a:ext cx="1008721" cy="100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12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30"/>
    </mc:Choice>
    <mc:Fallback xmlns="">
      <p:transition spd="slow" advTm="1103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AD17C9-D89A-417C-9491-D69D87795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85" y="1132114"/>
            <a:ext cx="8403771" cy="490069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Application-transparent Framework</a:t>
            </a:r>
          </a:p>
        </p:txBody>
      </p:sp>
      <p:sp>
        <p:nvSpPr>
          <p:cNvPr id="12" name="Rectangle 6"/>
          <p:cNvSpPr/>
          <p:nvPr/>
        </p:nvSpPr>
        <p:spPr>
          <a:xfrm>
            <a:off x="2012" y="72000"/>
            <a:ext cx="9144000" cy="77549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2012" y="0"/>
            <a:ext cx="9144000" cy="72000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标题 5">
            <a:extLst>
              <a:ext uri="{FF2B5EF4-FFF2-40B4-BE49-F238E27FC236}">
                <a16:creationId xmlns:a16="http://schemas.microsoft.com/office/drawing/2014/main" id="{7760C73E-1E9F-4F44-908D-E144E92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5" y="72000"/>
            <a:ext cx="2526102" cy="775493"/>
          </a:xfrm>
        </p:spPr>
        <p:txBody>
          <a:bodyPr>
            <a:normAutofit fontScale="90000"/>
          </a:bodyPr>
          <a:lstStyle/>
          <a:p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Our</a:t>
            </a:r>
            <a:r>
              <a:rPr lang="zh-CN" altLang="en-US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 </a:t>
            </a:r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Proposal</a:t>
            </a:r>
            <a:endParaRPr lang="en-US" sz="3200" dirty="0">
              <a:solidFill>
                <a:srgbClr val="1D1C1F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D36707D5-2874-4354-A103-D436D065BECD}"/>
              </a:ext>
            </a:extLst>
          </p:cNvPr>
          <p:cNvSpPr/>
          <p:nvPr/>
        </p:nvSpPr>
        <p:spPr>
          <a:xfrm>
            <a:off x="537863" y="1914906"/>
            <a:ext cx="7789173" cy="2428407"/>
          </a:xfrm>
          <a:prstGeom prst="rect">
            <a:avLst/>
          </a:prstGeom>
          <a:solidFill>
            <a:srgbClr val="E7E9ED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indent="133350"/>
            <a:r>
              <a:rPr lang="en-US" sz="28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ETC</a:t>
            </a:r>
            <a:r>
              <a:rPr lang="en-US" sz="28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Framework</a:t>
            </a:r>
            <a:r>
              <a:rPr lang="zh-CN" altLang="en-US" sz="2800" b="1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endParaRPr lang="en-US" sz="2800" b="1" dirty="0">
              <a:solidFill>
                <a:schemeClr val="tx1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9" name="Rectangle 44">
            <a:extLst>
              <a:ext uri="{FF2B5EF4-FFF2-40B4-BE49-F238E27FC236}">
                <a16:creationId xmlns:a16="http://schemas.microsoft.com/office/drawing/2014/main" id="{3B196164-E39D-4953-A19F-15E84E66873E}"/>
              </a:ext>
            </a:extLst>
          </p:cNvPr>
          <p:cNvSpPr/>
          <p:nvPr/>
        </p:nvSpPr>
        <p:spPr>
          <a:xfrm>
            <a:off x="3738362" y="2103370"/>
            <a:ext cx="4464332" cy="586633"/>
          </a:xfrm>
          <a:prstGeom prst="rect">
            <a:avLst/>
          </a:prstGeom>
          <a:solidFill>
            <a:srgbClr val="3D83C4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Proactive </a:t>
            </a:r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E</a:t>
            </a:r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viction</a:t>
            </a:r>
          </a:p>
        </p:txBody>
      </p:sp>
    </p:spTree>
    <p:extLst>
      <p:ext uri="{BB962C8B-B14F-4D97-AF65-F5344CB8AC3E}">
        <p14:creationId xmlns:p14="http://schemas.microsoft.com/office/powerpoint/2010/main" val="1760361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1"/>
    </mc:Choice>
    <mc:Fallback xmlns="">
      <p:transition spd="slow" advTm="17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AD17C9-D89A-417C-9491-D69D87795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85" y="1132114"/>
            <a:ext cx="8403771" cy="490069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Application-transparent Framework</a:t>
            </a:r>
          </a:p>
        </p:txBody>
      </p:sp>
      <p:sp>
        <p:nvSpPr>
          <p:cNvPr id="12" name="Rectangle 6"/>
          <p:cNvSpPr/>
          <p:nvPr/>
        </p:nvSpPr>
        <p:spPr>
          <a:xfrm>
            <a:off x="2012" y="72000"/>
            <a:ext cx="9144000" cy="77549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2012" y="0"/>
            <a:ext cx="9144000" cy="72000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标题 5">
            <a:extLst>
              <a:ext uri="{FF2B5EF4-FFF2-40B4-BE49-F238E27FC236}">
                <a16:creationId xmlns:a16="http://schemas.microsoft.com/office/drawing/2014/main" id="{7760C73E-1E9F-4F44-908D-E144E92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5" y="72000"/>
            <a:ext cx="2526102" cy="775493"/>
          </a:xfrm>
        </p:spPr>
        <p:txBody>
          <a:bodyPr>
            <a:normAutofit fontScale="90000"/>
          </a:bodyPr>
          <a:lstStyle/>
          <a:p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Our</a:t>
            </a:r>
            <a:r>
              <a:rPr lang="zh-CN" altLang="en-US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 </a:t>
            </a:r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Proposal</a:t>
            </a:r>
            <a:endParaRPr lang="en-US" sz="3200" dirty="0">
              <a:solidFill>
                <a:srgbClr val="1D1C1F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D36707D5-2874-4354-A103-D436D065BECD}"/>
              </a:ext>
            </a:extLst>
          </p:cNvPr>
          <p:cNvSpPr/>
          <p:nvPr/>
        </p:nvSpPr>
        <p:spPr>
          <a:xfrm>
            <a:off x="537863" y="1914906"/>
            <a:ext cx="7789173" cy="2428407"/>
          </a:xfrm>
          <a:prstGeom prst="rect">
            <a:avLst/>
          </a:prstGeom>
          <a:solidFill>
            <a:srgbClr val="E7E9ED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indent="133350"/>
            <a:r>
              <a:rPr lang="en-US" sz="28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ETC</a:t>
            </a:r>
            <a:r>
              <a:rPr lang="en-US" sz="28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Framework</a:t>
            </a:r>
            <a:r>
              <a:rPr lang="zh-CN" altLang="en-US" sz="2800" b="1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endParaRPr lang="en-US" sz="2800" b="1" dirty="0">
              <a:solidFill>
                <a:schemeClr val="tx1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9" name="Rectangle 44">
            <a:extLst>
              <a:ext uri="{FF2B5EF4-FFF2-40B4-BE49-F238E27FC236}">
                <a16:creationId xmlns:a16="http://schemas.microsoft.com/office/drawing/2014/main" id="{3B196164-E39D-4953-A19F-15E84E66873E}"/>
              </a:ext>
            </a:extLst>
          </p:cNvPr>
          <p:cNvSpPr/>
          <p:nvPr/>
        </p:nvSpPr>
        <p:spPr>
          <a:xfrm>
            <a:off x="3738362" y="2103370"/>
            <a:ext cx="4464332" cy="586633"/>
          </a:xfrm>
          <a:prstGeom prst="rect">
            <a:avLst/>
          </a:prstGeom>
          <a:solidFill>
            <a:srgbClr val="3D83C4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Proactive </a:t>
            </a:r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E</a:t>
            </a:r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viction</a:t>
            </a:r>
          </a:p>
        </p:txBody>
      </p:sp>
      <p:sp>
        <p:nvSpPr>
          <p:cNvPr id="10" name="Rectangle 44">
            <a:extLst>
              <a:ext uri="{FF2B5EF4-FFF2-40B4-BE49-F238E27FC236}">
                <a16:creationId xmlns:a16="http://schemas.microsoft.com/office/drawing/2014/main" id="{1E719BF7-19AA-456C-B53D-416D1F0D3C37}"/>
              </a:ext>
            </a:extLst>
          </p:cNvPr>
          <p:cNvSpPr/>
          <p:nvPr/>
        </p:nvSpPr>
        <p:spPr>
          <a:xfrm>
            <a:off x="3738361" y="2840083"/>
            <a:ext cx="4464333" cy="586633"/>
          </a:xfrm>
          <a:prstGeom prst="rect">
            <a:avLst/>
          </a:prstGeom>
          <a:solidFill>
            <a:srgbClr val="FF922F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Memory-aware </a:t>
            </a:r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T</a:t>
            </a:r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hrottling</a:t>
            </a:r>
          </a:p>
        </p:txBody>
      </p:sp>
    </p:spTree>
    <p:extLst>
      <p:ext uri="{BB962C8B-B14F-4D97-AF65-F5344CB8AC3E}">
        <p14:creationId xmlns:p14="http://schemas.microsoft.com/office/powerpoint/2010/main" val="163580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"/>
    </mc:Choice>
    <mc:Fallback xmlns="">
      <p:transition spd="slow" advTm="178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AD17C9-D89A-417C-9491-D69D87795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85" y="1132114"/>
            <a:ext cx="8403771" cy="490069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Application-transparent Framework</a:t>
            </a:r>
          </a:p>
        </p:txBody>
      </p:sp>
      <p:sp>
        <p:nvSpPr>
          <p:cNvPr id="12" name="Rectangle 6"/>
          <p:cNvSpPr/>
          <p:nvPr/>
        </p:nvSpPr>
        <p:spPr>
          <a:xfrm>
            <a:off x="2012" y="72000"/>
            <a:ext cx="9144000" cy="77549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2012" y="0"/>
            <a:ext cx="9144000" cy="72000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标题 5">
            <a:extLst>
              <a:ext uri="{FF2B5EF4-FFF2-40B4-BE49-F238E27FC236}">
                <a16:creationId xmlns:a16="http://schemas.microsoft.com/office/drawing/2014/main" id="{7760C73E-1E9F-4F44-908D-E144E92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5" y="72000"/>
            <a:ext cx="2526102" cy="775493"/>
          </a:xfrm>
        </p:spPr>
        <p:txBody>
          <a:bodyPr>
            <a:normAutofit fontScale="90000"/>
          </a:bodyPr>
          <a:lstStyle/>
          <a:p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Our</a:t>
            </a:r>
            <a:r>
              <a:rPr lang="zh-CN" altLang="en-US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 </a:t>
            </a:r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Proposal</a:t>
            </a:r>
            <a:endParaRPr lang="en-US" sz="3200" dirty="0">
              <a:solidFill>
                <a:srgbClr val="1D1C1F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D36707D5-2874-4354-A103-D436D065BECD}"/>
              </a:ext>
            </a:extLst>
          </p:cNvPr>
          <p:cNvSpPr/>
          <p:nvPr/>
        </p:nvSpPr>
        <p:spPr>
          <a:xfrm>
            <a:off x="537863" y="1914906"/>
            <a:ext cx="7789173" cy="2428407"/>
          </a:xfrm>
          <a:prstGeom prst="rect">
            <a:avLst/>
          </a:prstGeom>
          <a:solidFill>
            <a:srgbClr val="E7E9ED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indent="133350"/>
            <a:r>
              <a:rPr lang="en-US" sz="28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ETC</a:t>
            </a:r>
            <a:r>
              <a:rPr lang="en-US" sz="28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Framework</a:t>
            </a:r>
            <a:r>
              <a:rPr lang="zh-CN" altLang="en-US" sz="2800" b="1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endParaRPr lang="en-US" sz="2800" b="1" dirty="0">
              <a:solidFill>
                <a:schemeClr val="tx1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9" name="Rectangle 44">
            <a:extLst>
              <a:ext uri="{FF2B5EF4-FFF2-40B4-BE49-F238E27FC236}">
                <a16:creationId xmlns:a16="http://schemas.microsoft.com/office/drawing/2014/main" id="{3B196164-E39D-4953-A19F-15E84E66873E}"/>
              </a:ext>
            </a:extLst>
          </p:cNvPr>
          <p:cNvSpPr/>
          <p:nvPr/>
        </p:nvSpPr>
        <p:spPr>
          <a:xfrm>
            <a:off x="3738362" y="2103370"/>
            <a:ext cx="4464332" cy="586633"/>
          </a:xfrm>
          <a:prstGeom prst="rect">
            <a:avLst/>
          </a:prstGeom>
          <a:solidFill>
            <a:srgbClr val="3D83C4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Proactive </a:t>
            </a:r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E</a:t>
            </a:r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viction</a:t>
            </a:r>
          </a:p>
        </p:txBody>
      </p:sp>
      <p:sp>
        <p:nvSpPr>
          <p:cNvPr id="10" name="Rectangle 44">
            <a:extLst>
              <a:ext uri="{FF2B5EF4-FFF2-40B4-BE49-F238E27FC236}">
                <a16:creationId xmlns:a16="http://schemas.microsoft.com/office/drawing/2014/main" id="{1E719BF7-19AA-456C-B53D-416D1F0D3C37}"/>
              </a:ext>
            </a:extLst>
          </p:cNvPr>
          <p:cNvSpPr/>
          <p:nvPr/>
        </p:nvSpPr>
        <p:spPr>
          <a:xfrm>
            <a:off x="3738361" y="2840083"/>
            <a:ext cx="4464333" cy="586633"/>
          </a:xfrm>
          <a:prstGeom prst="rect">
            <a:avLst/>
          </a:prstGeom>
          <a:solidFill>
            <a:srgbClr val="FF922F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Memory-aware </a:t>
            </a:r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T</a:t>
            </a:r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hrottling</a:t>
            </a:r>
          </a:p>
        </p:txBody>
      </p:sp>
      <p:sp>
        <p:nvSpPr>
          <p:cNvPr id="11" name="Rectangle 44">
            <a:extLst>
              <a:ext uri="{FF2B5EF4-FFF2-40B4-BE49-F238E27FC236}">
                <a16:creationId xmlns:a16="http://schemas.microsoft.com/office/drawing/2014/main" id="{5F218881-3126-4BEC-8648-865EFDF4B417}"/>
              </a:ext>
            </a:extLst>
          </p:cNvPr>
          <p:cNvSpPr/>
          <p:nvPr/>
        </p:nvSpPr>
        <p:spPr>
          <a:xfrm>
            <a:off x="3738362" y="3596542"/>
            <a:ext cx="4464332" cy="586633"/>
          </a:xfrm>
          <a:prstGeom prst="rect">
            <a:avLst/>
          </a:prstGeom>
          <a:solidFill>
            <a:srgbClr val="92BE46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Capacity </a:t>
            </a:r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C</a:t>
            </a:r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ompression</a:t>
            </a:r>
          </a:p>
        </p:txBody>
      </p:sp>
    </p:spTree>
    <p:extLst>
      <p:ext uri="{BB962C8B-B14F-4D97-AF65-F5344CB8AC3E}">
        <p14:creationId xmlns:p14="http://schemas.microsoft.com/office/powerpoint/2010/main" val="175390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"/>
    </mc:Choice>
    <mc:Fallback xmlns="">
      <p:transition spd="slow" advTm="194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/>
        </p:nvSpPr>
        <p:spPr>
          <a:xfrm>
            <a:off x="2012" y="72000"/>
            <a:ext cx="9144000" cy="77549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2012" y="0"/>
            <a:ext cx="9144000" cy="72000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标题 5">
            <a:extLst>
              <a:ext uri="{FF2B5EF4-FFF2-40B4-BE49-F238E27FC236}">
                <a16:creationId xmlns:a16="http://schemas.microsoft.com/office/drawing/2014/main" id="{7760C73E-1E9F-4F44-908D-E144E92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5" y="72000"/>
            <a:ext cx="2526102" cy="775493"/>
          </a:xfrm>
        </p:spPr>
        <p:txBody>
          <a:bodyPr>
            <a:normAutofit fontScale="90000"/>
          </a:bodyPr>
          <a:lstStyle/>
          <a:p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Our</a:t>
            </a:r>
            <a:r>
              <a:rPr lang="zh-CN" altLang="en-US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 </a:t>
            </a:r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Proposal</a:t>
            </a:r>
            <a:endParaRPr lang="en-US" sz="3200" dirty="0">
              <a:solidFill>
                <a:srgbClr val="1D1C1F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id="{79A6C7B2-F576-46A9-BE05-F7D9B57EE7DA}"/>
              </a:ext>
            </a:extLst>
          </p:cNvPr>
          <p:cNvSpPr/>
          <p:nvPr/>
        </p:nvSpPr>
        <p:spPr>
          <a:xfrm>
            <a:off x="4701167" y="2074968"/>
            <a:ext cx="4007193" cy="1156332"/>
          </a:xfrm>
          <a:prstGeom prst="rect">
            <a:avLst/>
          </a:prstGeom>
          <a:solidFill>
            <a:srgbClr val="E7E9ED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chemeClr val="tx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44">
            <a:extLst>
              <a:ext uri="{FF2B5EF4-FFF2-40B4-BE49-F238E27FC236}">
                <a16:creationId xmlns:a16="http://schemas.microsoft.com/office/drawing/2014/main" id="{41C06008-1992-4D2A-853D-15E9A9536706}"/>
              </a:ext>
            </a:extLst>
          </p:cNvPr>
          <p:cNvSpPr/>
          <p:nvPr/>
        </p:nvSpPr>
        <p:spPr>
          <a:xfrm>
            <a:off x="4701167" y="2662904"/>
            <a:ext cx="4007193" cy="487234"/>
          </a:xfrm>
          <a:prstGeom prst="rect">
            <a:avLst/>
          </a:prstGeom>
          <a:solidFill>
            <a:srgbClr val="3D83C4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Proactive </a:t>
            </a:r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E</a:t>
            </a:r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viction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51564177-E2E2-4B20-90DD-6C90C2FF2911}"/>
              </a:ext>
            </a:extLst>
          </p:cNvPr>
          <p:cNvSpPr txBox="1"/>
          <p:nvPr/>
        </p:nvSpPr>
        <p:spPr>
          <a:xfrm>
            <a:off x="5413784" y="2113552"/>
            <a:ext cx="2589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ETC</a:t>
            </a:r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400" b="1" dirty="0">
                <a:latin typeface="Helvetica Neue" charset="0"/>
                <a:ea typeface="Helvetica Neue" charset="0"/>
                <a:cs typeface="Helvetica Neue" charset="0"/>
              </a:rPr>
              <a:t>Framework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113E398-E51B-4C57-A872-090C6FE154E1}"/>
              </a:ext>
            </a:extLst>
          </p:cNvPr>
          <p:cNvSpPr txBox="1"/>
          <p:nvPr/>
        </p:nvSpPr>
        <p:spPr>
          <a:xfrm>
            <a:off x="1044002" y="2228112"/>
            <a:ext cx="3509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Regular Applications</a:t>
            </a:r>
          </a:p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With No Data Sharing</a:t>
            </a:r>
          </a:p>
        </p:txBody>
      </p:sp>
      <p:sp>
        <p:nvSpPr>
          <p:cNvPr id="19" name="Rounded Rectangle 6">
            <a:extLst>
              <a:ext uri="{FF2B5EF4-FFF2-40B4-BE49-F238E27FC236}">
                <a16:creationId xmlns:a16="http://schemas.microsoft.com/office/drawing/2014/main" id="{BA50C0F4-8841-45C2-8CA1-0BF01E63EC35}"/>
              </a:ext>
            </a:extLst>
          </p:cNvPr>
          <p:cNvSpPr/>
          <p:nvPr/>
        </p:nvSpPr>
        <p:spPr>
          <a:xfrm>
            <a:off x="624965" y="4617301"/>
            <a:ext cx="8083395" cy="661397"/>
          </a:xfrm>
          <a:prstGeom prst="roundRect">
            <a:avLst>
              <a:gd name="adj" fmla="val 12186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1F5DA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ETC </a:t>
            </a:r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fully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mitigates the oversubscription overhead</a:t>
            </a:r>
          </a:p>
        </p:txBody>
      </p:sp>
      <p:cxnSp>
        <p:nvCxnSpPr>
          <p:cNvPr id="20" name="直接箭头连接符 32">
            <a:extLst>
              <a:ext uri="{FF2B5EF4-FFF2-40B4-BE49-F238E27FC236}">
                <a16:creationId xmlns:a16="http://schemas.microsoft.com/office/drawing/2014/main" id="{B3672B28-F132-428F-91ED-B32462292DDF}"/>
              </a:ext>
            </a:extLst>
          </p:cNvPr>
          <p:cNvCxnSpPr>
            <a:cxnSpLocks/>
          </p:cNvCxnSpPr>
          <p:nvPr/>
        </p:nvCxnSpPr>
        <p:spPr>
          <a:xfrm flipH="1" flipV="1">
            <a:off x="2995332" y="3231300"/>
            <a:ext cx="1333500" cy="1321650"/>
          </a:xfrm>
          <a:prstGeom prst="straightConnector1">
            <a:avLst/>
          </a:prstGeom>
          <a:ln w="101600">
            <a:solidFill>
              <a:srgbClr val="1F5D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8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"/>
    </mc:Choice>
    <mc:Fallback xmlns="">
      <p:transition spd="slow" advTm="184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/>
        </p:nvSpPr>
        <p:spPr>
          <a:xfrm>
            <a:off x="2012" y="72000"/>
            <a:ext cx="9144000" cy="77549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2012" y="0"/>
            <a:ext cx="9144000" cy="72000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标题 5">
            <a:extLst>
              <a:ext uri="{FF2B5EF4-FFF2-40B4-BE49-F238E27FC236}">
                <a16:creationId xmlns:a16="http://schemas.microsoft.com/office/drawing/2014/main" id="{7760C73E-1E9F-4F44-908D-E144E92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5" y="72000"/>
            <a:ext cx="2526102" cy="775493"/>
          </a:xfrm>
        </p:spPr>
        <p:txBody>
          <a:bodyPr>
            <a:normAutofit fontScale="90000"/>
          </a:bodyPr>
          <a:lstStyle/>
          <a:p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Our</a:t>
            </a:r>
            <a:r>
              <a:rPr lang="zh-CN" altLang="en-US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 </a:t>
            </a:r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Proposal</a:t>
            </a:r>
            <a:endParaRPr lang="en-US" sz="3200" dirty="0">
              <a:solidFill>
                <a:srgbClr val="1D1C1F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id="{79A6C7B2-F576-46A9-BE05-F7D9B57EE7DA}"/>
              </a:ext>
            </a:extLst>
          </p:cNvPr>
          <p:cNvSpPr/>
          <p:nvPr/>
        </p:nvSpPr>
        <p:spPr>
          <a:xfrm>
            <a:off x="4701167" y="1133678"/>
            <a:ext cx="4007193" cy="1156332"/>
          </a:xfrm>
          <a:prstGeom prst="rect">
            <a:avLst/>
          </a:prstGeom>
          <a:solidFill>
            <a:srgbClr val="E7E9ED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chemeClr val="tx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44">
            <a:extLst>
              <a:ext uri="{FF2B5EF4-FFF2-40B4-BE49-F238E27FC236}">
                <a16:creationId xmlns:a16="http://schemas.microsoft.com/office/drawing/2014/main" id="{41C06008-1992-4D2A-853D-15E9A9536706}"/>
              </a:ext>
            </a:extLst>
          </p:cNvPr>
          <p:cNvSpPr/>
          <p:nvPr/>
        </p:nvSpPr>
        <p:spPr>
          <a:xfrm>
            <a:off x="4701167" y="1721614"/>
            <a:ext cx="4007193" cy="487234"/>
          </a:xfrm>
          <a:prstGeom prst="rect">
            <a:avLst/>
          </a:prstGeom>
          <a:solidFill>
            <a:srgbClr val="3D83C4">
              <a:alpha val="60000"/>
            </a:srgbClr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Proactive Eviction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51564177-E2E2-4B20-90DD-6C90C2FF2911}"/>
              </a:ext>
            </a:extLst>
          </p:cNvPr>
          <p:cNvSpPr txBox="1"/>
          <p:nvPr/>
        </p:nvSpPr>
        <p:spPr>
          <a:xfrm>
            <a:off x="5413784" y="1172262"/>
            <a:ext cx="2589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ETC Framework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113E398-E51B-4C57-A872-090C6FE154E1}"/>
              </a:ext>
            </a:extLst>
          </p:cNvPr>
          <p:cNvSpPr txBox="1"/>
          <p:nvPr/>
        </p:nvSpPr>
        <p:spPr>
          <a:xfrm>
            <a:off x="1044002" y="1286822"/>
            <a:ext cx="3509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Regular Applications</a:t>
            </a:r>
          </a:p>
          <a:p>
            <a:r>
              <a:rPr lang="en-US" sz="2400" b="1" dirty="0">
                <a:solidFill>
                  <a:schemeClr val="bg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With No Data Sharing</a:t>
            </a:r>
          </a:p>
        </p:txBody>
      </p:sp>
      <p:sp>
        <p:nvSpPr>
          <p:cNvPr id="19" name="Rounded Rectangle 6">
            <a:extLst>
              <a:ext uri="{FF2B5EF4-FFF2-40B4-BE49-F238E27FC236}">
                <a16:creationId xmlns:a16="http://schemas.microsoft.com/office/drawing/2014/main" id="{BA50C0F4-8841-45C2-8CA1-0BF01E63EC35}"/>
              </a:ext>
            </a:extLst>
          </p:cNvPr>
          <p:cNvSpPr/>
          <p:nvPr/>
        </p:nvSpPr>
        <p:spPr>
          <a:xfrm>
            <a:off x="624965" y="5424121"/>
            <a:ext cx="8083395" cy="661397"/>
          </a:xfrm>
          <a:prstGeom prst="roundRect">
            <a:avLst>
              <a:gd name="adj" fmla="val 12186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1F5DA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chemeClr val="tx2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ETC improves the performance by </a:t>
            </a:r>
            <a:r>
              <a:rPr lang="en-US" altLang="zh-CN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60.4%</a:t>
            </a:r>
          </a:p>
        </p:txBody>
      </p:sp>
      <p:cxnSp>
        <p:nvCxnSpPr>
          <p:cNvPr id="20" name="直接箭头连接符 32">
            <a:extLst>
              <a:ext uri="{FF2B5EF4-FFF2-40B4-BE49-F238E27FC236}">
                <a16:creationId xmlns:a16="http://schemas.microsoft.com/office/drawing/2014/main" id="{B3672B28-F132-428F-91ED-B32462292DDF}"/>
              </a:ext>
            </a:extLst>
          </p:cNvPr>
          <p:cNvCxnSpPr>
            <a:cxnSpLocks/>
          </p:cNvCxnSpPr>
          <p:nvPr/>
        </p:nvCxnSpPr>
        <p:spPr>
          <a:xfrm flipH="1" flipV="1">
            <a:off x="2995332" y="4038120"/>
            <a:ext cx="1333500" cy="1321650"/>
          </a:xfrm>
          <a:prstGeom prst="straightConnector1">
            <a:avLst/>
          </a:prstGeom>
          <a:ln w="101600">
            <a:solidFill>
              <a:srgbClr val="1F5D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8">
            <a:extLst>
              <a:ext uri="{FF2B5EF4-FFF2-40B4-BE49-F238E27FC236}">
                <a16:creationId xmlns:a16="http://schemas.microsoft.com/office/drawing/2014/main" id="{4A240130-862B-45F5-8075-7B2C1FA199B8}"/>
              </a:ext>
            </a:extLst>
          </p:cNvPr>
          <p:cNvSpPr/>
          <p:nvPr/>
        </p:nvSpPr>
        <p:spPr>
          <a:xfrm>
            <a:off x="4701167" y="2524897"/>
            <a:ext cx="4007193" cy="1812153"/>
          </a:xfrm>
          <a:prstGeom prst="rect">
            <a:avLst/>
          </a:prstGeom>
          <a:solidFill>
            <a:srgbClr val="E7E9ED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chemeClr val="tx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44">
            <a:extLst>
              <a:ext uri="{FF2B5EF4-FFF2-40B4-BE49-F238E27FC236}">
                <a16:creationId xmlns:a16="http://schemas.microsoft.com/office/drawing/2014/main" id="{91D4009B-2579-4F95-AA24-A0C6928F3BCF}"/>
              </a:ext>
            </a:extLst>
          </p:cNvPr>
          <p:cNvSpPr/>
          <p:nvPr/>
        </p:nvSpPr>
        <p:spPr>
          <a:xfrm>
            <a:off x="4701167" y="3112834"/>
            <a:ext cx="4007193" cy="487234"/>
          </a:xfrm>
          <a:prstGeom prst="rect">
            <a:avLst/>
          </a:prstGeom>
          <a:solidFill>
            <a:srgbClr val="3D83C4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Proactive </a:t>
            </a:r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E</a:t>
            </a:r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viction</a:t>
            </a:r>
          </a:p>
        </p:txBody>
      </p:sp>
      <p:sp>
        <p:nvSpPr>
          <p:cNvPr id="24" name="Rectangle 44">
            <a:extLst>
              <a:ext uri="{FF2B5EF4-FFF2-40B4-BE49-F238E27FC236}">
                <a16:creationId xmlns:a16="http://schemas.microsoft.com/office/drawing/2014/main" id="{C842D931-ABB6-4295-AD9B-CA111BCF898E}"/>
              </a:ext>
            </a:extLst>
          </p:cNvPr>
          <p:cNvSpPr/>
          <p:nvPr/>
        </p:nvSpPr>
        <p:spPr>
          <a:xfrm>
            <a:off x="4701167" y="3707114"/>
            <a:ext cx="4007193" cy="499455"/>
          </a:xfrm>
          <a:prstGeom prst="rect">
            <a:avLst/>
          </a:prstGeom>
          <a:solidFill>
            <a:srgbClr val="92BE46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Capacity </a:t>
            </a:r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C</a:t>
            </a:r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ompression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B99964C-8469-4795-A109-C86CA15B4BF6}"/>
              </a:ext>
            </a:extLst>
          </p:cNvPr>
          <p:cNvSpPr txBox="1"/>
          <p:nvPr/>
        </p:nvSpPr>
        <p:spPr>
          <a:xfrm>
            <a:off x="5325462" y="2550782"/>
            <a:ext cx="2589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ETC</a:t>
            </a:r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400" b="1" dirty="0">
                <a:latin typeface="Helvetica Neue" charset="0"/>
                <a:ea typeface="Helvetica Neue" charset="0"/>
                <a:cs typeface="Helvetica Neue" charset="0"/>
              </a:rPr>
              <a:t>Framework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48A70D87-1875-47EB-A925-CC90EF85055B}"/>
              </a:ext>
            </a:extLst>
          </p:cNvPr>
          <p:cNvSpPr txBox="1"/>
          <p:nvPr/>
        </p:nvSpPr>
        <p:spPr>
          <a:xfrm>
            <a:off x="1044001" y="3112834"/>
            <a:ext cx="3284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Regular Applications With Data Sharing</a:t>
            </a:r>
          </a:p>
        </p:txBody>
      </p:sp>
    </p:spTree>
    <p:extLst>
      <p:ext uri="{BB962C8B-B14F-4D97-AF65-F5344CB8AC3E}">
        <p14:creationId xmlns:p14="http://schemas.microsoft.com/office/powerpoint/2010/main" val="10110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8"/>
    </mc:Choice>
    <mc:Fallback xmlns="">
      <p:transition spd="slow" advTm="298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/>
          <p:nvPr/>
        </p:nvSpPr>
        <p:spPr>
          <a:xfrm>
            <a:off x="2012" y="72000"/>
            <a:ext cx="9144000" cy="77549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2012" y="0"/>
            <a:ext cx="9144000" cy="72000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标题 5">
            <a:extLst>
              <a:ext uri="{FF2B5EF4-FFF2-40B4-BE49-F238E27FC236}">
                <a16:creationId xmlns:a16="http://schemas.microsoft.com/office/drawing/2014/main" id="{7760C73E-1E9F-4F44-908D-E144E92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5" y="72000"/>
            <a:ext cx="2526102" cy="775493"/>
          </a:xfrm>
        </p:spPr>
        <p:txBody>
          <a:bodyPr>
            <a:normAutofit fontScale="90000"/>
          </a:bodyPr>
          <a:lstStyle/>
          <a:p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Our</a:t>
            </a:r>
            <a:r>
              <a:rPr lang="zh-CN" altLang="en-US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 </a:t>
            </a:r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Proposal</a:t>
            </a:r>
            <a:endParaRPr lang="en-US" sz="3200" dirty="0">
              <a:solidFill>
                <a:srgbClr val="1D1C1F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id="{79A6C7B2-F576-46A9-BE05-F7D9B57EE7DA}"/>
              </a:ext>
            </a:extLst>
          </p:cNvPr>
          <p:cNvSpPr/>
          <p:nvPr/>
        </p:nvSpPr>
        <p:spPr>
          <a:xfrm>
            <a:off x="4701167" y="1133678"/>
            <a:ext cx="4007193" cy="1156332"/>
          </a:xfrm>
          <a:prstGeom prst="rect">
            <a:avLst/>
          </a:prstGeom>
          <a:solidFill>
            <a:srgbClr val="E7E9ED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chemeClr val="tx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44">
            <a:extLst>
              <a:ext uri="{FF2B5EF4-FFF2-40B4-BE49-F238E27FC236}">
                <a16:creationId xmlns:a16="http://schemas.microsoft.com/office/drawing/2014/main" id="{41C06008-1992-4D2A-853D-15E9A9536706}"/>
              </a:ext>
            </a:extLst>
          </p:cNvPr>
          <p:cNvSpPr/>
          <p:nvPr/>
        </p:nvSpPr>
        <p:spPr>
          <a:xfrm>
            <a:off x="4701167" y="1721614"/>
            <a:ext cx="4007193" cy="487234"/>
          </a:xfrm>
          <a:prstGeom prst="rect">
            <a:avLst/>
          </a:prstGeom>
          <a:solidFill>
            <a:srgbClr val="3D83C4">
              <a:alpha val="60000"/>
            </a:srgbClr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Proactive Eviction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51564177-E2E2-4B20-90DD-6C90C2FF2911}"/>
              </a:ext>
            </a:extLst>
          </p:cNvPr>
          <p:cNvSpPr txBox="1"/>
          <p:nvPr/>
        </p:nvSpPr>
        <p:spPr>
          <a:xfrm>
            <a:off x="5413784" y="1172262"/>
            <a:ext cx="2589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ETC Framework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D113E398-E51B-4C57-A872-090C6FE154E1}"/>
              </a:ext>
            </a:extLst>
          </p:cNvPr>
          <p:cNvSpPr txBox="1"/>
          <p:nvPr/>
        </p:nvSpPr>
        <p:spPr>
          <a:xfrm>
            <a:off x="1044002" y="1286822"/>
            <a:ext cx="3509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Regular Applications</a:t>
            </a:r>
          </a:p>
          <a:p>
            <a:r>
              <a:rPr lang="en-US" sz="2400" b="1" dirty="0">
                <a:solidFill>
                  <a:schemeClr val="bg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With No Data Sharing</a:t>
            </a:r>
          </a:p>
        </p:txBody>
      </p:sp>
      <p:sp>
        <p:nvSpPr>
          <p:cNvPr id="22" name="Rectangle 28">
            <a:extLst>
              <a:ext uri="{FF2B5EF4-FFF2-40B4-BE49-F238E27FC236}">
                <a16:creationId xmlns:a16="http://schemas.microsoft.com/office/drawing/2014/main" id="{4A240130-862B-45F5-8075-7B2C1FA199B8}"/>
              </a:ext>
            </a:extLst>
          </p:cNvPr>
          <p:cNvSpPr/>
          <p:nvPr/>
        </p:nvSpPr>
        <p:spPr>
          <a:xfrm>
            <a:off x="4701167" y="2524897"/>
            <a:ext cx="4007193" cy="1812153"/>
          </a:xfrm>
          <a:prstGeom prst="rect">
            <a:avLst/>
          </a:prstGeom>
          <a:solidFill>
            <a:srgbClr val="E7E9ED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chemeClr val="tx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44">
            <a:extLst>
              <a:ext uri="{FF2B5EF4-FFF2-40B4-BE49-F238E27FC236}">
                <a16:creationId xmlns:a16="http://schemas.microsoft.com/office/drawing/2014/main" id="{91D4009B-2579-4F95-AA24-A0C6928F3BCF}"/>
              </a:ext>
            </a:extLst>
          </p:cNvPr>
          <p:cNvSpPr/>
          <p:nvPr/>
        </p:nvSpPr>
        <p:spPr>
          <a:xfrm>
            <a:off x="4701167" y="3112834"/>
            <a:ext cx="4007193" cy="487234"/>
          </a:xfrm>
          <a:prstGeom prst="rect">
            <a:avLst/>
          </a:prstGeom>
          <a:solidFill>
            <a:srgbClr val="3D83C4">
              <a:alpha val="60000"/>
            </a:srgbClr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Proactive Eviction</a:t>
            </a:r>
          </a:p>
        </p:txBody>
      </p:sp>
      <p:sp>
        <p:nvSpPr>
          <p:cNvPr id="24" name="Rectangle 44">
            <a:extLst>
              <a:ext uri="{FF2B5EF4-FFF2-40B4-BE49-F238E27FC236}">
                <a16:creationId xmlns:a16="http://schemas.microsoft.com/office/drawing/2014/main" id="{C842D931-ABB6-4295-AD9B-CA111BCF898E}"/>
              </a:ext>
            </a:extLst>
          </p:cNvPr>
          <p:cNvSpPr/>
          <p:nvPr/>
        </p:nvSpPr>
        <p:spPr>
          <a:xfrm>
            <a:off x="4701167" y="3707114"/>
            <a:ext cx="4007193" cy="499455"/>
          </a:xfrm>
          <a:prstGeom prst="rect">
            <a:avLst/>
          </a:prstGeom>
          <a:solidFill>
            <a:srgbClr val="92BE46">
              <a:alpha val="60000"/>
            </a:srgbClr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Capacity Compression</a:t>
            </a: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8B99964C-8469-4795-A109-C86CA15B4BF6}"/>
              </a:ext>
            </a:extLst>
          </p:cNvPr>
          <p:cNvSpPr txBox="1"/>
          <p:nvPr/>
        </p:nvSpPr>
        <p:spPr>
          <a:xfrm>
            <a:off x="5325462" y="2550782"/>
            <a:ext cx="2589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ETC Framework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48A70D87-1875-47EB-A925-CC90EF85055B}"/>
              </a:ext>
            </a:extLst>
          </p:cNvPr>
          <p:cNvSpPr txBox="1"/>
          <p:nvPr/>
        </p:nvSpPr>
        <p:spPr>
          <a:xfrm>
            <a:off x="1044001" y="3112834"/>
            <a:ext cx="32848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Regular Applications With Data Sharing</a:t>
            </a:r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E73EC5FA-F822-4BD8-85D7-E6D3CCB1E79A}"/>
              </a:ext>
            </a:extLst>
          </p:cNvPr>
          <p:cNvSpPr/>
          <p:nvPr/>
        </p:nvSpPr>
        <p:spPr>
          <a:xfrm>
            <a:off x="4701167" y="4617301"/>
            <a:ext cx="4007193" cy="1812153"/>
          </a:xfrm>
          <a:prstGeom prst="rect">
            <a:avLst/>
          </a:prstGeom>
          <a:solidFill>
            <a:srgbClr val="E7E9ED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chemeClr val="tx1"/>
              </a:solidFill>
              <a:latin typeface="Gill Sans MT" panose="020B0502020104020203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44">
            <a:extLst>
              <a:ext uri="{FF2B5EF4-FFF2-40B4-BE49-F238E27FC236}">
                <a16:creationId xmlns:a16="http://schemas.microsoft.com/office/drawing/2014/main" id="{EC270697-B98C-43A5-AC0A-7D07B18580E1}"/>
              </a:ext>
            </a:extLst>
          </p:cNvPr>
          <p:cNvSpPr/>
          <p:nvPr/>
        </p:nvSpPr>
        <p:spPr>
          <a:xfrm>
            <a:off x="4701167" y="5205238"/>
            <a:ext cx="4007193" cy="487234"/>
          </a:xfrm>
          <a:prstGeom prst="rect">
            <a:avLst/>
          </a:prstGeom>
          <a:solidFill>
            <a:srgbClr val="FF922F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Memory-aware </a:t>
            </a:r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T</a:t>
            </a:r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hrottling</a:t>
            </a:r>
          </a:p>
        </p:txBody>
      </p:sp>
      <p:sp>
        <p:nvSpPr>
          <p:cNvPr id="30" name="Rectangle 44">
            <a:extLst>
              <a:ext uri="{FF2B5EF4-FFF2-40B4-BE49-F238E27FC236}">
                <a16:creationId xmlns:a16="http://schemas.microsoft.com/office/drawing/2014/main" id="{340DA6CC-1005-4303-A047-100214B565AC}"/>
              </a:ext>
            </a:extLst>
          </p:cNvPr>
          <p:cNvSpPr/>
          <p:nvPr/>
        </p:nvSpPr>
        <p:spPr>
          <a:xfrm>
            <a:off x="4701167" y="5799518"/>
            <a:ext cx="4007193" cy="499455"/>
          </a:xfrm>
          <a:prstGeom prst="rect">
            <a:avLst/>
          </a:prstGeom>
          <a:solidFill>
            <a:srgbClr val="92BE46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Capacity </a:t>
            </a:r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C</a:t>
            </a:r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ompression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B1CBAFE1-5100-43A2-8125-A2670035D16D}"/>
              </a:ext>
            </a:extLst>
          </p:cNvPr>
          <p:cNvSpPr txBox="1"/>
          <p:nvPr/>
        </p:nvSpPr>
        <p:spPr>
          <a:xfrm>
            <a:off x="5326752" y="4649536"/>
            <a:ext cx="25898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ETC</a:t>
            </a:r>
            <a:r>
              <a:rPr lang="en-US" sz="24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400" b="1" dirty="0">
                <a:latin typeface="Helvetica Neue" charset="0"/>
                <a:ea typeface="Helvetica Neue" charset="0"/>
                <a:cs typeface="Helvetica Neue" charset="0"/>
              </a:rPr>
              <a:t>Framework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4194C571-C64E-49DA-9D35-378D0DA53DD3}"/>
              </a:ext>
            </a:extLst>
          </p:cNvPr>
          <p:cNvSpPr txBox="1"/>
          <p:nvPr/>
        </p:nvSpPr>
        <p:spPr>
          <a:xfrm>
            <a:off x="1033113" y="5095802"/>
            <a:ext cx="3501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Irregular Applications</a:t>
            </a:r>
          </a:p>
        </p:txBody>
      </p:sp>
      <p:sp>
        <p:nvSpPr>
          <p:cNvPr id="34" name="Rounded Rectangle 6">
            <a:extLst>
              <a:ext uri="{FF2B5EF4-FFF2-40B4-BE49-F238E27FC236}">
                <a16:creationId xmlns:a16="http://schemas.microsoft.com/office/drawing/2014/main" id="{ACD1B510-2598-4AA4-8C42-E0B0DCB7DB6A}"/>
              </a:ext>
            </a:extLst>
          </p:cNvPr>
          <p:cNvSpPr/>
          <p:nvPr/>
        </p:nvSpPr>
        <p:spPr>
          <a:xfrm>
            <a:off x="624965" y="3876028"/>
            <a:ext cx="8083395" cy="661397"/>
          </a:xfrm>
          <a:prstGeom prst="roundRect">
            <a:avLst>
              <a:gd name="adj" fmla="val 8120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1F5DA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ETC improves the performance by </a:t>
            </a:r>
            <a:r>
              <a:rPr lang="en-US" sz="2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270%</a:t>
            </a:r>
          </a:p>
        </p:txBody>
      </p:sp>
      <p:cxnSp>
        <p:nvCxnSpPr>
          <p:cNvPr id="35" name="直接箭头连接符 26">
            <a:extLst>
              <a:ext uri="{FF2B5EF4-FFF2-40B4-BE49-F238E27FC236}">
                <a16:creationId xmlns:a16="http://schemas.microsoft.com/office/drawing/2014/main" id="{B3672B28-F132-428F-91ED-B32462292DDF}"/>
              </a:ext>
            </a:extLst>
          </p:cNvPr>
          <p:cNvCxnSpPr>
            <a:cxnSpLocks/>
          </p:cNvCxnSpPr>
          <p:nvPr/>
        </p:nvCxnSpPr>
        <p:spPr>
          <a:xfrm flipH="1">
            <a:off x="3276600" y="4617301"/>
            <a:ext cx="448235" cy="487713"/>
          </a:xfrm>
          <a:prstGeom prst="straightConnector1">
            <a:avLst/>
          </a:prstGeom>
          <a:ln w="101600">
            <a:solidFill>
              <a:srgbClr val="1F5DA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7"/>
    </mc:Choice>
    <mc:Fallback xmlns="">
      <p:transition spd="slow" advTm="247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6"/>
          <p:cNvSpPr/>
          <p:nvPr/>
        </p:nvSpPr>
        <p:spPr>
          <a:xfrm>
            <a:off x="0" y="1"/>
            <a:ext cx="9144000" cy="521872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521872"/>
            <a:ext cx="9144000" cy="409345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58007"/>
            <a:ext cx="9144000" cy="2062673"/>
          </a:xfrm>
          <a:effectLst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A Framework for Memory Oversubscription Management </a:t>
            </a:r>
            <a:br>
              <a:rPr lang="en-US" sz="40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</a:br>
            <a:r>
              <a:rPr lang="en-US" sz="40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in Graphics Processing Units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990992"/>
            <a:ext cx="9144000" cy="1200118"/>
          </a:xfrm>
        </p:spPr>
        <p:txBody>
          <a:bodyPr>
            <a:normAutofit/>
          </a:bodyPr>
          <a:lstStyle/>
          <a:p>
            <a:endParaRPr lang="en-US" sz="1800" dirty="0">
              <a:solidFill>
                <a:schemeClr val="bg1">
                  <a:lumMod val="50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r>
              <a:rPr lang="en-US" sz="1800" b="1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Chen Li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,  Rachata Ausavarungnirun,  Christopher J. Rossbach,   </a:t>
            </a:r>
          </a:p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Youtao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Zhang, 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Onur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Mutlu</a:t>
            </a:r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,  Yang Guo,  Jun Yang</a:t>
            </a:r>
          </a:p>
          <a:p>
            <a:pPr>
              <a:spcBef>
                <a:spcPts val="600"/>
              </a:spcBef>
            </a:pPr>
            <a:endParaRPr lang="en-US" sz="1800" dirty="0">
              <a:solidFill>
                <a:schemeClr val="bg1">
                  <a:lumMod val="50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pic>
        <p:nvPicPr>
          <p:cNvPr id="4" name="Picture 3" descr="Burgundy_CMU_JPG_Logo.jpg"/>
          <p:cNvPicPr>
            <a:picLocks noChangeAspect="1"/>
          </p:cNvPicPr>
          <p:nvPr/>
        </p:nvPicPr>
        <p:blipFill rotWithShape="1">
          <a:blip r:embed="rId3" cstate="print"/>
          <a:srcRect t="26333" b="26267"/>
          <a:stretch/>
        </p:blipFill>
        <p:spPr>
          <a:xfrm>
            <a:off x="1879319" y="5213384"/>
            <a:ext cx="2093320" cy="358307"/>
          </a:xfrm>
          <a:prstGeom prst="rect">
            <a:avLst/>
          </a:prstGeom>
        </p:spPr>
      </p:pic>
      <p:pic>
        <p:nvPicPr>
          <p:cNvPr id="1032" name="Picture 8" descr="Image result for UT Austin logo">
            <a:extLst>
              <a:ext uri="{FF2B5EF4-FFF2-40B4-BE49-F238E27FC236}">
                <a16:creationId xmlns:a16="http://schemas.microsoft.com/office/drawing/2014/main" id="{DE4342A7-D574-4293-89C2-39D9A3D932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469" y="5503076"/>
            <a:ext cx="2103255" cy="1024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mage result for VMware logo">
            <a:extLst>
              <a:ext uri="{FF2B5EF4-FFF2-40B4-BE49-F238E27FC236}">
                <a16:creationId xmlns:a16="http://schemas.microsoft.com/office/drawing/2014/main" id="{13DDCBBE-BA7E-4661-A6BC-989BCA3CE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3273" y="5630361"/>
            <a:ext cx="2199073" cy="770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Image result for eth zurich logo">
            <a:extLst>
              <a:ext uri="{FF2B5EF4-FFF2-40B4-BE49-F238E27FC236}">
                <a16:creationId xmlns:a16="http://schemas.microsoft.com/office/drawing/2014/main" id="{DC8B2391-CB5D-4F2C-9C6A-5A5BF9645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398" y="5058090"/>
            <a:ext cx="1739374" cy="695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ounded Rectangle 163">
            <a:extLst>
              <a:ext uri="{FF2B5EF4-FFF2-40B4-BE49-F238E27FC236}">
                <a16:creationId xmlns:a16="http://schemas.microsoft.com/office/drawing/2014/main" id="{E1F189C5-3A8C-4D32-9E04-1C9220140137}"/>
              </a:ext>
            </a:extLst>
          </p:cNvPr>
          <p:cNvSpPr/>
          <p:nvPr/>
        </p:nvSpPr>
        <p:spPr>
          <a:xfrm>
            <a:off x="604822" y="86124"/>
            <a:ext cx="7934355" cy="349625"/>
          </a:xfrm>
          <a:prstGeom prst="roundRect">
            <a:avLst>
              <a:gd name="adj" fmla="val 9162"/>
            </a:avLst>
          </a:prstGeom>
          <a:noFill/>
          <a:ln w="254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 Session 2</a:t>
            </a:r>
            <a:r>
              <a:rPr lang="zh-CN" altLang="en-US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：</a:t>
            </a:r>
            <a:r>
              <a:rPr lang="en-US" altLang="zh-CN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 DATA MOVEMENT 1</a:t>
            </a:r>
            <a:r>
              <a:rPr lang="en-US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             </a:t>
            </a:r>
            <a:r>
              <a:rPr lang="en-US" altLang="zh-CN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9:30AM-10:30AM</a:t>
            </a:r>
            <a:r>
              <a:rPr lang="zh-CN" altLang="en-US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，</a:t>
            </a:r>
            <a:r>
              <a:rPr lang="en-US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A</a:t>
            </a:r>
            <a:r>
              <a:rPr lang="en-US" altLang="zh-CN" dirty="0">
                <a:solidFill>
                  <a:schemeClr val="bg1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pril 15th</a:t>
            </a:r>
            <a:endParaRPr lang="en-US" dirty="0">
              <a:solidFill>
                <a:schemeClr val="bg1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pic>
        <p:nvPicPr>
          <p:cNvPr id="12" name="Picture 2" descr="Image result for NUDT">
            <a:extLst>
              <a:ext uri="{FF2B5EF4-FFF2-40B4-BE49-F238E27FC236}">
                <a16:creationId xmlns:a16="http://schemas.microsoft.com/office/drawing/2014/main" id="{DB8E6974-3131-4FAC-A86B-ADA1450A8A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901" y="5055465"/>
            <a:ext cx="1345335" cy="134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Image result for PITT">
            <a:extLst>
              <a:ext uri="{FF2B5EF4-FFF2-40B4-BE49-F238E27FC236}">
                <a16:creationId xmlns:a16="http://schemas.microsoft.com/office/drawing/2014/main" id="{A08F1B6F-6840-438B-B13C-5059E748F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994" y="4878121"/>
            <a:ext cx="1599924" cy="1564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kmutnb logo">
            <a:extLst>
              <a:ext uri="{FF2B5EF4-FFF2-40B4-BE49-F238E27FC236}">
                <a16:creationId xmlns:a16="http://schemas.microsoft.com/office/drawing/2014/main" id="{644A58D1-4E7B-4A4F-A4ED-F55EC920AA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393" y="5234812"/>
            <a:ext cx="1008721" cy="100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87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"/>
    </mc:Choice>
    <mc:Fallback xmlns="">
      <p:transition spd="slow" advTm="18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36" y="3853010"/>
            <a:ext cx="7025268" cy="2566643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AD17C9-D89A-417C-9491-D69D87795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85" y="1132115"/>
            <a:ext cx="8403771" cy="120964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Limited memory capacity </a:t>
            </a:r>
            <a:r>
              <a:rPr lang="en-US" sz="2200" dirty="0">
                <a:latin typeface="Helvetica Neue" charset="0"/>
                <a:ea typeface="Helvetica Neue" charset="0"/>
                <a:cs typeface="Helvetica Neue" charset="0"/>
              </a:rPr>
              <a:t>becomes a first-order design and performance bottleneck</a:t>
            </a:r>
          </a:p>
        </p:txBody>
      </p:sp>
      <p:sp>
        <p:nvSpPr>
          <p:cNvPr id="12" name="Rectangle 6"/>
          <p:cNvSpPr/>
          <p:nvPr/>
        </p:nvSpPr>
        <p:spPr>
          <a:xfrm>
            <a:off x="2012" y="72000"/>
            <a:ext cx="9144000" cy="77549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2012" y="0"/>
            <a:ext cx="9144000" cy="72000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标题 5">
            <a:extLst>
              <a:ext uri="{FF2B5EF4-FFF2-40B4-BE49-F238E27FC236}">
                <a16:creationId xmlns:a16="http://schemas.microsoft.com/office/drawing/2014/main" id="{7760C73E-1E9F-4F44-908D-E144E92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5" y="72000"/>
            <a:ext cx="2526102" cy="77549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Problem</a:t>
            </a:r>
          </a:p>
        </p:txBody>
      </p:sp>
    </p:spTree>
    <p:extLst>
      <p:ext uri="{BB962C8B-B14F-4D97-AF65-F5344CB8AC3E}">
        <p14:creationId xmlns:p14="http://schemas.microsoft.com/office/powerpoint/2010/main" val="304088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26"/>
    </mc:Choice>
    <mc:Fallback xmlns="">
      <p:transition spd="slow" advTm="372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36" y="3178350"/>
            <a:ext cx="7025268" cy="3241303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2012" y="72000"/>
            <a:ext cx="9144000" cy="77549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2012" y="0"/>
            <a:ext cx="9144000" cy="72000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标题 5">
            <a:extLst>
              <a:ext uri="{FF2B5EF4-FFF2-40B4-BE49-F238E27FC236}">
                <a16:creationId xmlns:a16="http://schemas.microsoft.com/office/drawing/2014/main" id="{7760C73E-1E9F-4F44-908D-E144E92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5" y="72000"/>
            <a:ext cx="2526102" cy="77549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Problem</a:t>
            </a:r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FCAD17C9-D89A-417C-9491-D69D87795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85" y="1132114"/>
            <a:ext cx="8403771" cy="504484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Limited memory capacity </a:t>
            </a:r>
            <a:r>
              <a:rPr lang="en-US" sz="2200" dirty="0">
                <a:latin typeface="Helvetica Neue" charset="0"/>
                <a:ea typeface="Helvetica Neue" charset="0"/>
                <a:cs typeface="Helvetica Neue" charset="0"/>
              </a:rPr>
              <a:t>becomes a first-order design and performance bottleneck</a:t>
            </a:r>
          </a:p>
          <a:p>
            <a:pPr>
              <a:lnSpc>
                <a:spcPct val="120000"/>
              </a:lnSpc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Unified virtual memory </a:t>
            </a:r>
            <a:r>
              <a:rPr lang="en-US" sz="22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demand paging </a:t>
            </a:r>
            <a:r>
              <a:rPr lang="en-US" sz="2200" dirty="0">
                <a:latin typeface="Helvetica Neue" charset="0"/>
                <a:ea typeface="Helvetica Neue" charset="0"/>
                <a:cs typeface="Helvetica Neue" charset="0"/>
              </a:rPr>
              <a:t>enable </a:t>
            </a:r>
            <a:r>
              <a:rPr lang="en-US" sz="2200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memory oversubscription</a:t>
            </a:r>
            <a:r>
              <a:rPr lang="en-US" sz="2200" dirty="0">
                <a:latin typeface="Helvetica Neue" charset="0"/>
                <a:ea typeface="Helvetica Neue" charset="0"/>
                <a:cs typeface="Helvetica Neue" charset="0"/>
              </a:rPr>
              <a:t> support</a:t>
            </a:r>
          </a:p>
          <a:p>
            <a:pPr>
              <a:lnSpc>
                <a:spcPct val="120000"/>
              </a:lnSpc>
            </a:pPr>
            <a:endParaRPr lang="en-US" sz="22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27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30"/>
    </mc:Choice>
    <mc:Fallback xmlns="">
      <p:transition spd="slow" advTm="463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36" y="3178350"/>
            <a:ext cx="7025268" cy="3241303"/>
          </a:xfrm>
          <a:prstGeom prst="rect">
            <a:avLst/>
          </a:prstGeom>
        </p:spPr>
      </p:pic>
      <p:sp>
        <p:nvSpPr>
          <p:cNvPr id="12" name="Rectangle 6"/>
          <p:cNvSpPr/>
          <p:nvPr/>
        </p:nvSpPr>
        <p:spPr>
          <a:xfrm>
            <a:off x="2012" y="72000"/>
            <a:ext cx="9144000" cy="77549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2012" y="0"/>
            <a:ext cx="9144000" cy="72000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标题 5">
            <a:extLst>
              <a:ext uri="{FF2B5EF4-FFF2-40B4-BE49-F238E27FC236}">
                <a16:creationId xmlns:a16="http://schemas.microsoft.com/office/drawing/2014/main" id="{7760C73E-1E9F-4F44-908D-E144E92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5" y="72000"/>
            <a:ext cx="2526102" cy="77549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Problem</a:t>
            </a:r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FCAD17C9-D89A-417C-9491-D69D87795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85" y="1132114"/>
            <a:ext cx="8403771" cy="5044849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Limited memory capacity </a:t>
            </a:r>
            <a:r>
              <a:rPr lang="en-US" sz="2200" dirty="0">
                <a:latin typeface="Helvetica Neue" charset="0"/>
                <a:ea typeface="Helvetica Neue" charset="0"/>
                <a:cs typeface="Helvetica Neue" charset="0"/>
              </a:rPr>
              <a:t>becomes a first-order design and performance bottleneck</a:t>
            </a:r>
          </a:p>
          <a:p>
            <a:pPr>
              <a:lnSpc>
                <a:spcPct val="120000"/>
              </a:lnSpc>
            </a:pP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Unified virtual memory </a:t>
            </a:r>
            <a:r>
              <a:rPr lang="en-US" sz="2200" dirty="0">
                <a:latin typeface="Helvetica Neue" charset="0"/>
                <a:ea typeface="Helvetica Neue" charset="0"/>
                <a:cs typeface="Helvetica Neue" charset="0"/>
              </a:rPr>
              <a:t>and </a:t>
            </a:r>
            <a:r>
              <a:rPr lang="en-US" sz="2200" dirty="0">
                <a:solidFill>
                  <a:schemeClr val="accent5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demand paging </a:t>
            </a:r>
            <a:r>
              <a:rPr lang="en-US" sz="2200" dirty="0">
                <a:latin typeface="Helvetica Neue" charset="0"/>
                <a:ea typeface="Helvetica Neue" charset="0"/>
                <a:cs typeface="Helvetica Neue" charset="0"/>
              </a:rPr>
              <a:t>enable </a:t>
            </a:r>
            <a:r>
              <a:rPr lang="en-US" sz="2200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memory oversubscription</a:t>
            </a:r>
            <a:r>
              <a:rPr lang="en-US" sz="2200" dirty="0">
                <a:latin typeface="Helvetica Neue" charset="0"/>
                <a:ea typeface="Helvetica Neue" charset="0"/>
                <a:cs typeface="Helvetica Neue" charset="0"/>
              </a:rPr>
              <a:t> support</a:t>
            </a:r>
          </a:p>
          <a:p>
            <a:pPr>
              <a:lnSpc>
                <a:spcPct val="120000"/>
              </a:lnSpc>
            </a:pPr>
            <a:endParaRPr lang="en-US" sz="22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FF2819A-A52F-41AD-B3AF-28D899DCCABA}"/>
              </a:ext>
            </a:extLst>
          </p:cNvPr>
          <p:cNvSpPr/>
          <p:nvPr/>
        </p:nvSpPr>
        <p:spPr>
          <a:xfrm>
            <a:off x="400900" y="1672445"/>
            <a:ext cx="8346223" cy="1781750"/>
          </a:xfrm>
          <a:prstGeom prst="roundRect">
            <a:avLst>
              <a:gd name="adj" fmla="val 8894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1F5DA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400" b="1" dirty="0">
                <a:solidFill>
                  <a:schemeClr val="tx2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Memory oversubscription causes GPU </a:t>
            </a:r>
            <a:r>
              <a:rPr lang="en-US" altLang="zh-CN" sz="3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performance degradation </a:t>
            </a:r>
            <a:r>
              <a:rPr lang="en-US" altLang="zh-CN" sz="3400" b="1" dirty="0">
                <a:solidFill>
                  <a:schemeClr val="tx2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or, in several cases, </a:t>
            </a:r>
            <a:r>
              <a:rPr lang="en-US" altLang="zh-CN" sz="3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crash</a:t>
            </a:r>
            <a:endParaRPr lang="en-US" sz="3400" b="1" dirty="0">
              <a:solidFill>
                <a:srgbClr val="FF0000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66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6"/>
    </mc:Choice>
    <mc:Fallback xmlns="">
      <p:transition spd="slow" advTm="366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AD17C9-D89A-417C-9491-D69D87795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85" y="1132115"/>
            <a:ext cx="8403771" cy="339528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Prior </a:t>
            </a:r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Hand-tuning</a:t>
            </a: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 Technique 1: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   - Overlap prefetch with eviction requests</a:t>
            </a:r>
          </a:p>
          <a:p>
            <a:pPr>
              <a:lnSpc>
                <a:spcPct val="120000"/>
              </a:lnSpc>
            </a:pPr>
            <a:endParaRPr lang="en-US" sz="22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2012" y="72000"/>
            <a:ext cx="9144000" cy="77549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2012" y="0"/>
            <a:ext cx="9144000" cy="72000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标题 5">
            <a:extLst>
              <a:ext uri="{FF2B5EF4-FFF2-40B4-BE49-F238E27FC236}">
                <a16:creationId xmlns:a16="http://schemas.microsoft.com/office/drawing/2014/main" id="{7760C73E-1E9F-4F44-908D-E144E92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5" y="72000"/>
            <a:ext cx="2526102" cy="775493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Motivation</a:t>
            </a:r>
            <a:endParaRPr lang="en-US" sz="3200" dirty="0">
              <a:solidFill>
                <a:srgbClr val="1D1C1F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10C71B7-8C5D-4F8F-8AAB-42803D59C6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645" y="3090564"/>
            <a:ext cx="1964398" cy="2526434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ADE858F-ADCD-418C-8F21-D58951D0A1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1293" y="3090564"/>
            <a:ext cx="2010546" cy="2574617"/>
          </a:xfrm>
          <a:prstGeom prst="rect">
            <a:avLst/>
          </a:prstGeom>
        </p:spPr>
      </p:pic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2371D2E5-475A-4C56-BCE5-BA8797BD22F2}"/>
              </a:ext>
            </a:extLst>
          </p:cNvPr>
          <p:cNvCxnSpPr>
            <a:cxnSpLocks/>
          </p:cNvCxnSpPr>
          <p:nvPr/>
        </p:nvCxnSpPr>
        <p:spPr>
          <a:xfrm>
            <a:off x="2845724" y="4314736"/>
            <a:ext cx="3475282" cy="0"/>
          </a:xfrm>
          <a:prstGeom prst="straightConnector1">
            <a:avLst/>
          </a:prstGeom>
          <a:ln w="539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739A14C9-7812-4EE5-A01F-962EA5F94AF5}"/>
              </a:ext>
            </a:extLst>
          </p:cNvPr>
          <p:cNvCxnSpPr>
            <a:cxnSpLocks/>
          </p:cNvCxnSpPr>
          <p:nvPr/>
        </p:nvCxnSpPr>
        <p:spPr>
          <a:xfrm flipV="1">
            <a:off x="2845724" y="4892065"/>
            <a:ext cx="3459407" cy="21704"/>
          </a:xfrm>
          <a:prstGeom prst="straightConnector1">
            <a:avLst/>
          </a:prstGeom>
          <a:ln w="539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6DDB6945-A9CB-4078-88C5-6AA75FEEB117}"/>
              </a:ext>
            </a:extLst>
          </p:cNvPr>
          <p:cNvSpPr txBox="1"/>
          <p:nvPr/>
        </p:nvSpPr>
        <p:spPr>
          <a:xfrm>
            <a:off x="3341973" y="3879966"/>
            <a:ext cx="2524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Helvetica Neue"/>
              </a:rPr>
              <a:t>Prefetch</a:t>
            </a:r>
            <a:r>
              <a:rPr lang="en-US" sz="2000" b="1" dirty="0">
                <a:latin typeface="Helvetica Neue"/>
              </a:rPr>
              <a:t> Requests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E674A422-51C7-42C8-8AE8-4A8272A008AD}"/>
              </a:ext>
            </a:extLst>
          </p:cNvPr>
          <p:cNvSpPr txBox="1"/>
          <p:nvPr/>
        </p:nvSpPr>
        <p:spPr>
          <a:xfrm>
            <a:off x="3341973" y="4923234"/>
            <a:ext cx="24340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Helvetica Neue"/>
              </a:rPr>
              <a:t>Eviction</a:t>
            </a:r>
            <a:r>
              <a:rPr lang="en-US" sz="2000" b="1" dirty="0">
                <a:latin typeface="Helvetica Neue"/>
              </a:rPr>
              <a:t> Requests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7FDD7966-F75F-4ED5-AC2B-4A6B8B29D45E}"/>
              </a:ext>
            </a:extLst>
          </p:cNvPr>
          <p:cNvSpPr/>
          <p:nvPr/>
        </p:nvSpPr>
        <p:spPr>
          <a:xfrm>
            <a:off x="3198604" y="2683242"/>
            <a:ext cx="2770552" cy="54654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Helvetica Neue"/>
              </a:rPr>
              <a:t>Hide eviction latency</a:t>
            </a:r>
            <a:endParaRPr lang="en-US" sz="1400" b="1" dirty="0">
              <a:solidFill>
                <a:schemeClr val="tx1"/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27738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"/>
    </mc:Choice>
    <mc:Fallback xmlns="">
      <p:transition spd="slow" advTm="23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AD17C9-D89A-417C-9491-D69D87795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85" y="1132115"/>
            <a:ext cx="8403771" cy="339528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Prior </a:t>
            </a:r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Hand-tuning</a:t>
            </a: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 Technique 2: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zh-CN" altLang="en-US" sz="2200" dirty="0">
                <a:latin typeface="Helvetica Neue" charset="0"/>
                <a:ea typeface="Helvetica Neue" charset="0"/>
                <a:cs typeface="Helvetica Neue" charset="0"/>
              </a:rPr>
              <a:t>  </a:t>
            </a: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- Duplicate read-only data</a:t>
            </a:r>
          </a:p>
          <a:p>
            <a:pPr>
              <a:lnSpc>
                <a:spcPct val="120000"/>
              </a:lnSpc>
            </a:pPr>
            <a:endParaRPr lang="en-US" sz="2200" dirty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2012" y="72000"/>
            <a:ext cx="9144000" cy="77549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2012" y="0"/>
            <a:ext cx="9144000" cy="72000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标题 5">
            <a:extLst>
              <a:ext uri="{FF2B5EF4-FFF2-40B4-BE49-F238E27FC236}">
                <a16:creationId xmlns:a16="http://schemas.microsoft.com/office/drawing/2014/main" id="{7760C73E-1E9F-4F44-908D-E144E92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5" y="72000"/>
            <a:ext cx="2526102" cy="775493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Motivation</a:t>
            </a:r>
            <a:endParaRPr lang="en-US" sz="3200" dirty="0">
              <a:solidFill>
                <a:srgbClr val="1D1C1F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D80C5B2-B5E3-4155-B1AC-3211BD8593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365" y="3090564"/>
            <a:ext cx="1964398" cy="2526434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B43BF50B-6D1F-4E9D-8174-2B250EA813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7453" y="3090564"/>
            <a:ext cx="2010546" cy="2574617"/>
          </a:xfrm>
          <a:prstGeom prst="rect">
            <a:avLst/>
          </a:prstGeom>
        </p:spPr>
      </p:pic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B497243D-1228-4EFC-A839-B4955821FD5F}"/>
              </a:ext>
            </a:extLst>
          </p:cNvPr>
          <p:cNvCxnSpPr>
            <a:cxnSpLocks/>
          </p:cNvCxnSpPr>
          <p:nvPr/>
        </p:nvCxnSpPr>
        <p:spPr>
          <a:xfrm>
            <a:off x="2836199" y="4314736"/>
            <a:ext cx="3475282" cy="0"/>
          </a:xfrm>
          <a:prstGeom prst="straightConnector1">
            <a:avLst/>
          </a:prstGeom>
          <a:ln w="5397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>
            <a:extLst>
              <a:ext uri="{FF2B5EF4-FFF2-40B4-BE49-F238E27FC236}">
                <a16:creationId xmlns:a16="http://schemas.microsoft.com/office/drawing/2014/main" id="{88CEC572-4A57-4A96-9B75-88D04B046A3A}"/>
              </a:ext>
            </a:extLst>
          </p:cNvPr>
          <p:cNvCxnSpPr>
            <a:cxnSpLocks/>
          </p:cNvCxnSpPr>
          <p:nvPr/>
        </p:nvCxnSpPr>
        <p:spPr>
          <a:xfrm flipV="1">
            <a:off x="2836199" y="4892065"/>
            <a:ext cx="3459407" cy="21704"/>
          </a:xfrm>
          <a:prstGeom prst="straightConnector1">
            <a:avLst/>
          </a:prstGeom>
          <a:ln w="5397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>
            <a:extLst>
              <a:ext uri="{FF2B5EF4-FFF2-40B4-BE49-F238E27FC236}">
                <a16:creationId xmlns:a16="http://schemas.microsoft.com/office/drawing/2014/main" id="{6A327444-CE88-4AD8-A602-595CEEE8F4BE}"/>
              </a:ext>
            </a:extLst>
          </p:cNvPr>
          <p:cNvSpPr txBox="1"/>
          <p:nvPr/>
        </p:nvSpPr>
        <p:spPr>
          <a:xfrm>
            <a:off x="2980024" y="3629832"/>
            <a:ext cx="3143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Helvetica Neue"/>
              </a:rPr>
              <a:t>Duplicate</a:t>
            </a:r>
            <a:r>
              <a:rPr lang="en-US" sz="2000" b="1" dirty="0">
                <a:latin typeface="Helvetica Neue"/>
              </a:rPr>
              <a:t> read-only data instead of </a:t>
            </a:r>
            <a:r>
              <a:rPr lang="en-US" sz="2000" b="1" dirty="0">
                <a:solidFill>
                  <a:srgbClr val="FF0000"/>
                </a:solidFill>
                <a:latin typeface="Helvetica Neue"/>
              </a:rPr>
              <a:t>migration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FB470D83-6A14-46AC-8325-7B53D62F8BCB}"/>
              </a:ext>
            </a:extLst>
          </p:cNvPr>
          <p:cNvSpPr/>
          <p:nvPr/>
        </p:nvSpPr>
        <p:spPr>
          <a:xfrm>
            <a:off x="3211799" y="2683242"/>
            <a:ext cx="2684524" cy="74575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>
                <a:solidFill>
                  <a:schemeClr val="tx1"/>
                </a:solidFill>
                <a:latin typeface="Helvetica Neue"/>
              </a:rPr>
              <a:t>Reduce the number of evictions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94AEE11E-D546-44B0-AD85-6B6676426F01}"/>
              </a:ext>
            </a:extLst>
          </p:cNvPr>
          <p:cNvSpPr txBox="1"/>
          <p:nvPr/>
        </p:nvSpPr>
        <p:spPr>
          <a:xfrm>
            <a:off x="3332448" y="4868082"/>
            <a:ext cx="3271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Helvetica Neue"/>
              </a:rPr>
              <a:t>No need to evict duplicated data</a:t>
            </a:r>
          </a:p>
        </p:txBody>
      </p:sp>
    </p:spTree>
    <p:extLst>
      <p:ext uri="{BB962C8B-B14F-4D97-AF65-F5344CB8AC3E}">
        <p14:creationId xmlns:p14="http://schemas.microsoft.com/office/powerpoint/2010/main" val="15090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"/>
    </mc:Choice>
    <mc:Fallback xmlns="">
      <p:transition spd="slow" advTm="30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AD17C9-D89A-417C-9491-D69D87795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85" y="1132114"/>
            <a:ext cx="8403771" cy="490069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Prior </a:t>
            </a:r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Hand-tuning</a:t>
            </a: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 Techniques: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   - Overlap </a:t>
            </a:r>
            <a:r>
              <a:rPr lang="en-US" altLang="zh-CN" sz="2200" dirty="0" err="1">
                <a:latin typeface="Helvetica Neue" charset="0"/>
                <a:ea typeface="Helvetica Neue" charset="0"/>
                <a:cs typeface="Helvetica Neue" charset="0"/>
              </a:rPr>
              <a:t>prefetch</a:t>
            </a: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 with eviction requests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   - Duplicate read-only data</a:t>
            </a:r>
          </a:p>
          <a:p>
            <a:pPr>
              <a:lnSpc>
                <a:spcPct val="120000"/>
              </a:lnSpc>
            </a:pPr>
            <a:endParaRPr lang="en-US" altLang="zh-CN" sz="2200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20000"/>
              </a:lnSpc>
            </a:pPr>
            <a:endParaRPr lang="en-US" altLang="zh-CN" sz="2200" dirty="0">
              <a:solidFill>
                <a:schemeClr val="accent5">
                  <a:lumMod val="7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20000"/>
              </a:lnSpc>
            </a:pPr>
            <a:endParaRPr lang="en-US" altLang="zh-CN" sz="2200" dirty="0">
              <a:solidFill>
                <a:schemeClr val="accent5">
                  <a:lumMod val="7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2200" dirty="0">
              <a:solidFill>
                <a:schemeClr val="accent5">
                  <a:lumMod val="7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2012" y="72000"/>
            <a:ext cx="9144000" cy="77549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2012" y="0"/>
            <a:ext cx="9144000" cy="72000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标题 5">
            <a:extLst>
              <a:ext uri="{FF2B5EF4-FFF2-40B4-BE49-F238E27FC236}">
                <a16:creationId xmlns:a16="http://schemas.microsoft.com/office/drawing/2014/main" id="{7760C73E-1E9F-4F44-908D-E144E92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5" y="72000"/>
            <a:ext cx="2526102" cy="775493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Motivation</a:t>
            </a:r>
            <a:endParaRPr lang="en-US" sz="3200" dirty="0">
              <a:solidFill>
                <a:srgbClr val="1D1C1F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6" name="TextBox 15">
            <a:extLst>
              <a:ext uri="{FF2B5EF4-FFF2-40B4-BE49-F238E27FC236}">
                <a16:creationId xmlns:a16="http://schemas.microsoft.com/office/drawing/2014/main" id="{812E4E6F-19E1-4E3C-BCCA-EA03CCA80115}"/>
              </a:ext>
            </a:extLst>
          </p:cNvPr>
          <p:cNvSpPr txBox="1"/>
          <p:nvPr/>
        </p:nvSpPr>
        <p:spPr>
          <a:xfrm>
            <a:off x="450260" y="3044126"/>
            <a:ext cx="845850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buSzPct val="80000"/>
              <a:buBlip>
                <a:blip r:embed="rId3"/>
              </a:buBlip>
            </a:pPr>
            <a:r>
              <a:rPr lang="en-US" sz="2200" dirty="0">
                <a:solidFill>
                  <a:srgbClr val="FF0000"/>
                </a:solidFill>
                <a:latin typeface="Helvetica Neue"/>
              </a:rPr>
              <a:t>Manually</a:t>
            </a:r>
            <a:r>
              <a:rPr lang="en-US" sz="2200" dirty="0">
                <a:latin typeface="Helvetica Neue"/>
              </a:rPr>
              <a:t> managing data movement</a:t>
            </a:r>
            <a:endParaRPr lang="en-US" sz="2200" b="1" dirty="0">
              <a:solidFill>
                <a:srgbClr val="C00000"/>
              </a:solidFill>
              <a:latin typeface="Helvetica Neue"/>
            </a:endParaRPr>
          </a:p>
          <a:p>
            <a:pPr lvl="1" indent="-457200">
              <a:buSzPct val="80000"/>
              <a:buBlip>
                <a:blip r:embed="rId3"/>
              </a:buBlip>
            </a:pPr>
            <a:r>
              <a:rPr lang="en-US" sz="2200" dirty="0">
                <a:solidFill>
                  <a:srgbClr val="FF0000"/>
                </a:solidFill>
                <a:latin typeface="Helvetica Neue"/>
              </a:rPr>
              <a:t>No visibility </a:t>
            </a:r>
            <a:r>
              <a:rPr lang="en-US" sz="2200" dirty="0">
                <a:latin typeface="Helvetica Neue"/>
              </a:rPr>
              <a:t>into other VMs in cloud environment</a:t>
            </a:r>
          </a:p>
          <a:p>
            <a:endParaRPr lang="en-US" sz="2200" dirty="0">
              <a:latin typeface="Helvetica Neue"/>
            </a:endParaRPr>
          </a:p>
          <a:p>
            <a:pPr lvl="1" indent="-457200">
              <a:buSzPct val="80000"/>
              <a:buBlip>
                <a:blip r:embed="rId3"/>
              </a:buBlip>
            </a:pPr>
            <a:endParaRPr lang="en-US" sz="2200" b="1" dirty="0">
              <a:solidFill>
                <a:srgbClr val="C00000"/>
              </a:solidFill>
              <a:latin typeface="Helvetica Neue"/>
            </a:endParaRPr>
          </a:p>
          <a:p>
            <a:endParaRPr lang="en-US" sz="2200" dirty="0"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2461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7"/>
    </mc:Choice>
    <mc:Fallback xmlns="">
      <p:transition spd="slow" advTm="21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AD17C9-D89A-417C-9491-D69D87795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85" y="1132114"/>
            <a:ext cx="8403771" cy="490069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Prior </a:t>
            </a:r>
            <a:r>
              <a:rPr lang="en-US" altLang="zh-CN" sz="2200" dirty="0">
                <a:solidFill>
                  <a:schemeClr val="accent5">
                    <a:lumMod val="75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Hand-tuning</a:t>
            </a: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 Techniques: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   - Overlap </a:t>
            </a:r>
            <a:r>
              <a:rPr lang="en-US" altLang="zh-CN" sz="2200" dirty="0" err="1">
                <a:latin typeface="Helvetica Neue" charset="0"/>
                <a:ea typeface="Helvetica Neue" charset="0"/>
                <a:cs typeface="Helvetica Neue" charset="0"/>
              </a:rPr>
              <a:t>prefetch</a:t>
            </a: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 with eviction requests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   - Duplicate read-only data</a:t>
            </a:r>
          </a:p>
          <a:p>
            <a:pPr>
              <a:lnSpc>
                <a:spcPct val="120000"/>
              </a:lnSpc>
            </a:pPr>
            <a:endParaRPr lang="en-US" altLang="zh-CN" sz="2200" dirty="0"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20000"/>
              </a:lnSpc>
            </a:pPr>
            <a:endParaRPr lang="en-US" altLang="zh-CN" sz="2200" dirty="0">
              <a:solidFill>
                <a:schemeClr val="accent5">
                  <a:lumMod val="7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>
              <a:lnSpc>
                <a:spcPct val="120000"/>
              </a:lnSpc>
            </a:pPr>
            <a:endParaRPr lang="en-US" altLang="zh-CN" sz="2200" dirty="0">
              <a:solidFill>
                <a:schemeClr val="accent5">
                  <a:lumMod val="7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2200" dirty="0">
              <a:solidFill>
                <a:schemeClr val="accent5">
                  <a:lumMod val="75000"/>
                </a:schemeClr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2" name="Rectangle 6"/>
          <p:cNvSpPr/>
          <p:nvPr/>
        </p:nvSpPr>
        <p:spPr>
          <a:xfrm>
            <a:off x="2012" y="72000"/>
            <a:ext cx="9144000" cy="77549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2012" y="0"/>
            <a:ext cx="9144000" cy="72000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标题 5">
            <a:extLst>
              <a:ext uri="{FF2B5EF4-FFF2-40B4-BE49-F238E27FC236}">
                <a16:creationId xmlns:a16="http://schemas.microsoft.com/office/drawing/2014/main" id="{7760C73E-1E9F-4F44-908D-E144E92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5" y="72000"/>
            <a:ext cx="2526102" cy="775493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Motivation</a:t>
            </a:r>
            <a:endParaRPr lang="en-US" sz="3200" dirty="0">
              <a:solidFill>
                <a:srgbClr val="1D1C1F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6" name="TextBox 15">
            <a:extLst>
              <a:ext uri="{FF2B5EF4-FFF2-40B4-BE49-F238E27FC236}">
                <a16:creationId xmlns:a16="http://schemas.microsoft.com/office/drawing/2014/main" id="{812E4E6F-19E1-4E3C-BCCA-EA03CCA80115}"/>
              </a:ext>
            </a:extLst>
          </p:cNvPr>
          <p:cNvSpPr txBox="1"/>
          <p:nvPr/>
        </p:nvSpPr>
        <p:spPr>
          <a:xfrm>
            <a:off x="450260" y="3044126"/>
            <a:ext cx="845850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buSzPct val="80000"/>
              <a:buBlip>
                <a:blip r:embed="rId3"/>
              </a:buBlip>
            </a:pPr>
            <a:r>
              <a:rPr lang="en-US" sz="2200" dirty="0">
                <a:solidFill>
                  <a:srgbClr val="FF0000"/>
                </a:solidFill>
                <a:latin typeface="Helvetica Neue"/>
              </a:rPr>
              <a:t>Manually</a:t>
            </a:r>
            <a:r>
              <a:rPr lang="en-US" sz="2200" dirty="0">
                <a:latin typeface="Helvetica Neue"/>
              </a:rPr>
              <a:t> managing data movement</a:t>
            </a:r>
            <a:endParaRPr lang="en-US" sz="2200" b="1" dirty="0">
              <a:solidFill>
                <a:srgbClr val="C00000"/>
              </a:solidFill>
              <a:latin typeface="Helvetica Neue"/>
            </a:endParaRPr>
          </a:p>
          <a:p>
            <a:pPr lvl="1" indent="-457200">
              <a:buSzPct val="80000"/>
              <a:buBlip>
                <a:blip r:embed="rId3"/>
              </a:buBlip>
            </a:pPr>
            <a:r>
              <a:rPr lang="en-US" sz="2200" dirty="0">
                <a:solidFill>
                  <a:srgbClr val="FF0000"/>
                </a:solidFill>
                <a:latin typeface="Helvetica Neue"/>
              </a:rPr>
              <a:t>No visibility </a:t>
            </a:r>
            <a:r>
              <a:rPr lang="en-US" sz="2200" dirty="0">
                <a:latin typeface="Helvetica Neue"/>
              </a:rPr>
              <a:t>into other VMs in cloud environment</a:t>
            </a:r>
          </a:p>
          <a:p>
            <a:endParaRPr lang="en-US" sz="2200" dirty="0">
              <a:latin typeface="Helvetica Neue"/>
            </a:endParaRPr>
          </a:p>
          <a:p>
            <a:pPr lvl="1" indent="-457200">
              <a:buSzPct val="80000"/>
              <a:buBlip>
                <a:blip r:embed="rId3"/>
              </a:buBlip>
            </a:pPr>
            <a:endParaRPr lang="en-US" sz="2200" b="1" dirty="0">
              <a:solidFill>
                <a:srgbClr val="C00000"/>
              </a:solidFill>
              <a:latin typeface="Helvetica Neue"/>
            </a:endParaRPr>
          </a:p>
          <a:p>
            <a:endParaRPr lang="en-US" sz="2200" dirty="0">
              <a:latin typeface="Helvetica Neue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57AF4E9C-64E4-4258-9B21-EF62203F948D}"/>
              </a:ext>
            </a:extLst>
          </p:cNvPr>
          <p:cNvSpPr/>
          <p:nvPr/>
        </p:nvSpPr>
        <p:spPr>
          <a:xfrm>
            <a:off x="402033" y="4656908"/>
            <a:ext cx="8343956" cy="1375901"/>
          </a:xfrm>
          <a:prstGeom prst="roundRect">
            <a:avLst>
              <a:gd name="adj" fmla="val 8894"/>
            </a:avLst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1F5DA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4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Application-transparent</a:t>
            </a:r>
            <a:r>
              <a:rPr lang="en-US" sz="3400" b="1" dirty="0">
                <a:solidFill>
                  <a:schemeClr val="tx2">
                    <a:lumMod val="50000"/>
                  </a:schemeClr>
                </a:solidFill>
                <a:latin typeface="Helvetica Neue" charset="0"/>
                <a:ea typeface="Helvetica Neue" charset="0"/>
                <a:cs typeface="Helvetica Neue" charset="0"/>
              </a:rPr>
              <a:t> mechanisms are urgently needed</a:t>
            </a:r>
          </a:p>
        </p:txBody>
      </p:sp>
    </p:spTree>
    <p:extLst>
      <p:ext uri="{BB962C8B-B14F-4D97-AF65-F5344CB8AC3E}">
        <p14:creationId xmlns:p14="http://schemas.microsoft.com/office/powerpoint/2010/main" val="204385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9"/>
    </mc:Choice>
    <mc:Fallback xmlns="">
      <p:transition spd="slow" advTm="16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CAD17C9-D89A-417C-9491-D69D87795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85" y="1132114"/>
            <a:ext cx="8403771" cy="490069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 dirty="0">
                <a:latin typeface="Helvetica Neue" charset="0"/>
                <a:ea typeface="Helvetica Neue" charset="0"/>
                <a:cs typeface="Helvetica Neue" charset="0"/>
              </a:rPr>
              <a:t>Application-transparent Framework</a:t>
            </a:r>
          </a:p>
        </p:txBody>
      </p:sp>
      <p:sp>
        <p:nvSpPr>
          <p:cNvPr id="12" name="Rectangle 6"/>
          <p:cNvSpPr/>
          <p:nvPr/>
        </p:nvSpPr>
        <p:spPr>
          <a:xfrm>
            <a:off x="2012" y="72000"/>
            <a:ext cx="9144000" cy="775493"/>
          </a:xfrm>
          <a:prstGeom prst="rect">
            <a:avLst/>
          </a:prstGeom>
          <a:solidFill>
            <a:srgbClr val="EFF0F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6"/>
          <p:cNvSpPr/>
          <p:nvPr/>
        </p:nvSpPr>
        <p:spPr>
          <a:xfrm>
            <a:off x="2012" y="0"/>
            <a:ext cx="9144000" cy="72000"/>
          </a:xfrm>
          <a:prstGeom prst="rect">
            <a:avLst/>
          </a:prstGeom>
          <a:solidFill>
            <a:srgbClr val="1F5D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标题 5">
            <a:extLst>
              <a:ext uri="{FF2B5EF4-FFF2-40B4-BE49-F238E27FC236}">
                <a16:creationId xmlns:a16="http://schemas.microsoft.com/office/drawing/2014/main" id="{7760C73E-1E9F-4F44-908D-E144E92C9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085" y="72000"/>
            <a:ext cx="2526102" cy="775493"/>
          </a:xfrm>
        </p:spPr>
        <p:txBody>
          <a:bodyPr>
            <a:normAutofit fontScale="90000"/>
          </a:bodyPr>
          <a:lstStyle/>
          <a:p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Our</a:t>
            </a:r>
            <a:r>
              <a:rPr lang="zh-CN" altLang="en-US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 </a:t>
            </a:r>
            <a:r>
              <a:rPr lang="en-US" altLang="zh-CN" sz="3200" dirty="0">
                <a:solidFill>
                  <a:srgbClr val="1D1C1F"/>
                </a:solidFill>
                <a:latin typeface="Helvetica Neue Medium" charset="0"/>
                <a:ea typeface="Helvetica Neue Medium" charset="0"/>
                <a:cs typeface="Helvetica Neue Medium" charset="0"/>
              </a:rPr>
              <a:t>Proposal</a:t>
            </a:r>
            <a:endParaRPr lang="en-US" sz="3200" dirty="0">
              <a:solidFill>
                <a:srgbClr val="1D1C1F"/>
              </a:solidFill>
              <a:latin typeface="Helvetica Neue Medium" charset="0"/>
              <a:ea typeface="Helvetica Neue Medium" charset="0"/>
              <a:cs typeface="Helvetica Neue Medium" charset="0"/>
            </a:endParaRPr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D36707D5-2874-4354-A103-D436D065BECD}"/>
              </a:ext>
            </a:extLst>
          </p:cNvPr>
          <p:cNvSpPr/>
          <p:nvPr/>
        </p:nvSpPr>
        <p:spPr>
          <a:xfrm>
            <a:off x="537863" y="1914906"/>
            <a:ext cx="7789173" cy="2428407"/>
          </a:xfrm>
          <a:prstGeom prst="rect">
            <a:avLst/>
          </a:prstGeom>
          <a:solidFill>
            <a:srgbClr val="E7E9ED"/>
          </a:solidFill>
          <a:ln w="254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indent="133350"/>
            <a:r>
              <a:rPr lang="en-US" sz="2800" b="1" dirty="0">
                <a:solidFill>
                  <a:srgbClr val="FF0000"/>
                </a:solidFill>
                <a:latin typeface="Helvetica Neue" charset="0"/>
                <a:ea typeface="Helvetica Neue" charset="0"/>
                <a:cs typeface="Helvetica Neue" charset="0"/>
              </a:rPr>
              <a:t>ETC</a:t>
            </a:r>
            <a:r>
              <a:rPr lang="en-US" sz="2800" b="1" dirty="0">
                <a:solidFill>
                  <a:schemeClr val="bg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Framework</a:t>
            </a:r>
            <a:r>
              <a:rPr lang="zh-CN" altLang="en-US" sz="2800" b="1" dirty="0">
                <a:solidFill>
                  <a:schemeClr val="tx1"/>
                </a:solidFill>
                <a:latin typeface="Helvetica Neue" charset="0"/>
                <a:ea typeface="Helvetica Neue" charset="0"/>
                <a:cs typeface="Helvetica Neue" charset="0"/>
              </a:rPr>
              <a:t> </a:t>
            </a:r>
            <a:endParaRPr lang="en-US" sz="2800" b="1" dirty="0">
              <a:solidFill>
                <a:schemeClr val="tx1"/>
              </a:solidFill>
              <a:latin typeface="Helvetica Neue" charset="0"/>
              <a:ea typeface="Helvetica Neue" charset="0"/>
              <a:cs typeface="Helvetica Neu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40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4"/>
    </mc:Choice>
    <mc:Fallback xmlns="">
      <p:transition spd="slow" advTm="174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12148</TotalTime>
  <Words>393</Words>
  <Application>Microsoft Office PowerPoint</Application>
  <PresentationFormat>On-screen Show (4:3)</PresentationFormat>
  <Paragraphs>114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Gill Sans MT</vt:lpstr>
      <vt:lpstr>Helvetica Neue</vt:lpstr>
      <vt:lpstr>Helvetica Neue Medium</vt:lpstr>
      <vt:lpstr>Office Theme</vt:lpstr>
      <vt:lpstr>A Framework for Memory Oversubscription Management  in Graphics Processing Units</vt:lpstr>
      <vt:lpstr>Problem</vt:lpstr>
      <vt:lpstr>Problem</vt:lpstr>
      <vt:lpstr>Problem</vt:lpstr>
      <vt:lpstr>Motivation</vt:lpstr>
      <vt:lpstr>Motivation</vt:lpstr>
      <vt:lpstr>Motivation</vt:lpstr>
      <vt:lpstr>Motivation</vt:lpstr>
      <vt:lpstr>Our Proposal</vt:lpstr>
      <vt:lpstr>Our Proposal</vt:lpstr>
      <vt:lpstr>Our Proposal</vt:lpstr>
      <vt:lpstr>Our Proposal</vt:lpstr>
      <vt:lpstr>Our Proposal</vt:lpstr>
      <vt:lpstr>Our Proposal</vt:lpstr>
      <vt:lpstr>Our Proposal</vt:lpstr>
      <vt:lpstr>A Framework for Memory Oversubscription Management  in Graphics Processing Units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ZmILe</dc:creator>
  <cp:lastModifiedBy>Rachata Ausavarungnirun</cp:lastModifiedBy>
  <cp:revision>1044</cp:revision>
  <dcterms:created xsi:type="dcterms:W3CDTF">2017-09-26T18:07:32Z</dcterms:created>
  <dcterms:modified xsi:type="dcterms:W3CDTF">2019-05-09T07:56:47Z</dcterms:modified>
</cp:coreProperties>
</file>