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588" r:id="rId2"/>
    <p:sldId id="656" r:id="rId3"/>
    <p:sldId id="606" r:id="rId4"/>
    <p:sldId id="605" r:id="rId5"/>
    <p:sldId id="657" r:id="rId6"/>
    <p:sldId id="607" r:id="rId7"/>
    <p:sldId id="592" r:id="rId8"/>
    <p:sldId id="593" r:id="rId9"/>
    <p:sldId id="604" r:id="rId10"/>
    <p:sldId id="608" r:id="rId11"/>
    <p:sldId id="638" r:id="rId12"/>
    <p:sldId id="644" r:id="rId13"/>
    <p:sldId id="609" r:id="rId14"/>
    <p:sldId id="634" r:id="rId15"/>
    <p:sldId id="652" r:id="rId16"/>
    <p:sldId id="618" r:id="rId17"/>
    <p:sldId id="650" r:id="rId18"/>
    <p:sldId id="620" r:id="rId19"/>
    <p:sldId id="651" r:id="rId20"/>
    <p:sldId id="649" r:id="rId21"/>
    <p:sldId id="655" r:id="rId22"/>
    <p:sldId id="647" r:id="rId23"/>
    <p:sldId id="633" r:id="rId24"/>
    <p:sldId id="610" r:id="rId25"/>
    <p:sldId id="621" r:id="rId26"/>
    <p:sldId id="623" r:id="rId27"/>
    <p:sldId id="625" r:id="rId28"/>
    <p:sldId id="611" r:id="rId29"/>
    <p:sldId id="635" r:id="rId30"/>
    <p:sldId id="66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Li" initials="C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1719C"/>
    <a:srgbClr val="BF9000"/>
    <a:srgbClr val="FF922F"/>
    <a:srgbClr val="1F3864"/>
    <a:srgbClr val="528134"/>
    <a:srgbClr val="328000"/>
    <a:srgbClr val="C9C9C9"/>
    <a:srgbClr val="E7E9EE"/>
    <a:srgbClr val="216778"/>
    <a:srgbClr val="92B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6" autoAdjust="0"/>
    <p:restoredTop sz="65161" autoAdjust="0"/>
  </p:normalViewPr>
  <p:slideViewPr>
    <p:cSldViewPr snapToGrid="0">
      <p:cViewPr varScale="1">
        <p:scale>
          <a:sx n="59" d="100"/>
          <a:sy n="59" d="100"/>
        </p:scale>
        <p:origin x="1899" y="3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hen%20Li\Documents\Nutstore\My%20Documents\2017.ETC\Paper\paper_resul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Chen%20Li\Documents\Nutstore\My%20Documents\2017.ETC\Paper\paper_resul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40321624182401"/>
          <c:y val="0.28355311659550397"/>
          <c:w val="0.79257582385535097"/>
          <c:h val="0.54862022455526405"/>
        </c:manualLayout>
      </c:layout>
      <c:barChart>
        <c:barDir val="col"/>
        <c:grouping val="clustered"/>
        <c:varyColors val="0"/>
        <c:ser>
          <c:idx val="1"/>
          <c:order val="0"/>
          <c:tx>
            <c:strRef>
              <c:f>'real gpu'!$J$11</c:f>
              <c:strCache>
                <c:ptCount val="1"/>
                <c:pt idx="0">
                  <c:v>75% of application's footprint </c:v>
                </c:pt>
              </c:strCache>
            </c:strRef>
          </c:tx>
          <c:spPr>
            <a:solidFill>
              <a:srgbClr val="ED7D31"/>
            </a:solidFill>
            <a:ln>
              <a:solidFill>
                <a:schemeClr val="tx1"/>
              </a:solidFill>
            </a:ln>
            <a:effectLst/>
          </c:spPr>
          <c:invertIfNegative val="0"/>
          <c:cat>
            <c:strRef>
              <c:f>'real gpu'!$H$12:$H$16</c:f>
              <c:strCache>
                <c:ptCount val="5"/>
                <c:pt idx="0">
                  <c:v>2DCONV</c:v>
                </c:pt>
                <c:pt idx="1">
                  <c:v>3DCONV</c:v>
                </c:pt>
                <c:pt idx="2">
                  <c:v>RED</c:v>
                </c:pt>
                <c:pt idx="3">
                  <c:v>ATAX</c:v>
                </c:pt>
                <c:pt idx="4">
                  <c:v>MVT</c:v>
                </c:pt>
              </c:strCache>
            </c:strRef>
          </c:cat>
          <c:val>
            <c:numRef>
              <c:f>'real gpu'!$J$12:$J$16</c:f>
              <c:numCache>
                <c:formatCode>General</c:formatCode>
                <c:ptCount val="5"/>
                <c:pt idx="0">
                  <c:v>1.0608412905589519</c:v>
                </c:pt>
                <c:pt idx="1">
                  <c:v>1.1977639147695049</c:v>
                </c:pt>
                <c:pt idx="2">
                  <c:v>1.094547902176352</c:v>
                </c:pt>
                <c:pt idx="3">
                  <c:v>1000</c:v>
                </c:pt>
                <c:pt idx="4">
                  <c:v>1000</c:v>
                </c:pt>
              </c:numCache>
            </c:numRef>
          </c:val>
          <c:extLst>
            <c:ext xmlns:c16="http://schemas.microsoft.com/office/drawing/2014/chart" uri="{C3380CC4-5D6E-409C-BE32-E72D297353CC}">
              <c16:uniqueId val="{00000000-BF21-47C9-81A5-9C5D05E8D506}"/>
            </c:ext>
          </c:extLst>
        </c:ser>
        <c:ser>
          <c:idx val="2"/>
          <c:order val="1"/>
          <c:tx>
            <c:strRef>
              <c:f>'real gpu'!$K$11</c:f>
              <c:strCache>
                <c:ptCount val="1"/>
                <c:pt idx="0">
                  <c:v>50% of application's footprint</c:v>
                </c:pt>
              </c:strCache>
            </c:strRef>
          </c:tx>
          <c:spPr>
            <a:solidFill>
              <a:srgbClr val="00B0F0"/>
            </a:solidFill>
            <a:ln>
              <a:solidFill>
                <a:schemeClr val="tx1"/>
              </a:solidFill>
            </a:ln>
            <a:effectLst/>
          </c:spPr>
          <c:invertIfNegative val="0"/>
          <c:cat>
            <c:strRef>
              <c:f>'real gpu'!$H$12:$H$16</c:f>
              <c:strCache>
                <c:ptCount val="5"/>
                <c:pt idx="0">
                  <c:v>2DCONV</c:v>
                </c:pt>
                <c:pt idx="1">
                  <c:v>3DCONV</c:v>
                </c:pt>
                <c:pt idx="2">
                  <c:v>RED</c:v>
                </c:pt>
                <c:pt idx="3">
                  <c:v>ATAX</c:v>
                </c:pt>
                <c:pt idx="4">
                  <c:v>MVT</c:v>
                </c:pt>
              </c:strCache>
            </c:strRef>
          </c:cat>
          <c:val>
            <c:numRef>
              <c:f>'real gpu'!$K$12:$K$16</c:f>
              <c:numCache>
                <c:formatCode>General</c:formatCode>
                <c:ptCount val="5"/>
                <c:pt idx="0">
                  <c:v>1.1539465549220309</c:v>
                </c:pt>
                <c:pt idx="1">
                  <c:v>1.2545977477112531</c:v>
                </c:pt>
                <c:pt idx="2">
                  <c:v>1.2563159075611401</c:v>
                </c:pt>
                <c:pt idx="3">
                  <c:v>1000</c:v>
                </c:pt>
                <c:pt idx="4">
                  <c:v>1000</c:v>
                </c:pt>
              </c:numCache>
            </c:numRef>
          </c:val>
          <c:extLst>
            <c:ext xmlns:c16="http://schemas.microsoft.com/office/drawing/2014/chart" uri="{C3380CC4-5D6E-409C-BE32-E72D297353CC}">
              <c16:uniqueId val="{00000001-BF21-47C9-81A5-9C5D05E8D506}"/>
            </c:ext>
          </c:extLst>
        </c:ser>
        <c:dLbls>
          <c:showLegendKey val="0"/>
          <c:showVal val="0"/>
          <c:showCatName val="0"/>
          <c:showSerName val="0"/>
          <c:showPercent val="0"/>
          <c:showBubbleSize val="0"/>
        </c:dLbls>
        <c:gapWidth val="200"/>
        <c:axId val="-2138252096"/>
        <c:axId val="-2138248784"/>
      </c:barChart>
      <c:catAx>
        <c:axId val="-21382520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8248784"/>
        <c:crosses val="autoZero"/>
        <c:auto val="1"/>
        <c:lblAlgn val="ctr"/>
        <c:lblOffset val="100"/>
        <c:noMultiLvlLbl val="0"/>
      </c:catAx>
      <c:valAx>
        <c:axId val="-2138248784"/>
        <c:scaling>
          <c:orientation val="minMax"/>
          <c:max val="2"/>
        </c:scaling>
        <c:delete val="0"/>
        <c:axPos val="l"/>
        <c:majorGridlines>
          <c:spPr>
            <a:ln w="9525" cap="flat" cmpd="sng" algn="ctr">
              <a:solidFill>
                <a:schemeClr val="tx1"/>
              </a:solidFill>
              <a:prstDash val="dash"/>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i="0" baseline="0" dirty="0">
                    <a:effectLst/>
                  </a:rPr>
                  <a:t>R</a:t>
                </a:r>
                <a:r>
                  <a:rPr lang="en-US" altLang="zh-CN" sz="1800" b="1" i="0" baseline="0" dirty="0">
                    <a:effectLst/>
                  </a:rPr>
                  <a:t>untime </a:t>
                </a:r>
                <a:r>
                  <a:rPr lang="en-US" sz="1800" b="1" i="0" baseline="0" dirty="0">
                    <a:effectLst/>
                  </a:rPr>
                  <a:t>Normalized to </a:t>
                </a:r>
              </a:p>
              <a:p>
                <a:pPr>
                  <a:defRPr sz="1800" b="1">
                    <a:solidFill>
                      <a:sysClr val="windowText" lastClr="000000"/>
                    </a:solidFill>
                    <a:latin typeface="Arial" panose="020B0604020202020204" pitchFamily="34" charset="0"/>
                    <a:cs typeface="Arial" panose="020B0604020202020204" pitchFamily="34" charset="0"/>
                  </a:defRPr>
                </a:pPr>
                <a:r>
                  <a:rPr lang="en-US" sz="1800" b="1" i="0" baseline="0" dirty="0">
                    <a:effectLst/>
                  </a:rPr>
                  <a:t>100% of Application's Footprint</a:t>
                </a:r>
                <a:endParaRPr lang="en-US" sz="1800" dirty="0">
                  <a:effectLst/>
                </a:endParaRPr>
              </a:p>
            </c:rich>
          </c:tx>
          <c:layout>
            <c:manualLayout>
              <c:xMode val="edge"/>
              <c:yMode val="edge"/>
              <c:x val="8.1573259224949797E-3"/>
              <c:y val="0.18471663539878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8252096"/>
        <c:crosses val="autoZero"/>
        <c:crossBetween val="between"/>
        <c:majorUnit val="0.25"/>
      </c:valAx>
      <c:spPr>
        <a:noFill/>
        <a:ln>
          <a:solidFill>
            <a:schemeClr val="tx1"/>
          </a:solidFill>
        </a:ln>
        <a:effectLst/>
      </c:spPr>
    </c:plotArea>
    <c:legend>
      <c:legendPos val="b"/>
      <c:layout>
        <c:manualLayout>
          <c:xMode val="edge"/>
          <c:yMode val="edge"/>
          <c:x val="0.177552829036769"/>
          <c:y val="0.28674420638776599"/>
          <c:w val="0.41446564827032401"/>
          <c:h val="0.17903238820213599"/>
        </c:manualLayout>
      </c:layout>
      <c:overlay val="0"/>
      <c:spPr>
        <a:solidFill>
          <a:sysClr val="window" lastClr="FFFFFF"/>
        </a:solidFill>
        <a:ln>
          <a:solidFill>
            <a:schemeClr val="tx1"/>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06130050121599"/>
          <c:y val="0.19965717600517299"/>
          <c:w val="0.756544294693135"/>
          <c:h val="0.59910418806344901"/>
        </c:manualLayout>
      </c:layout>
      <c:barChart>
        <c:barDir val="col"/>
        <c:grouping val="clustered"/>
        <c:varyColors val="0"/>
        <c:ser>
          <c:idx val="0"/>
          <c:order val="0"/>
          <c:tx>
            <c:strRef>
              <c:f>'all in all'!$C$1</c:f>
              <c:strCache>
                <c:ptCount val="1"/>
                <c:pt idx="0">
                  <c:v>75% BL</c:v>
                </c:pt>
              </c:strCache>
            </c:strRef>
          </c:tx>
          <c:spPr>
            <a:solidFill>
              <a:schemeClr val="accent2"/>
            </a:solidFill>
            <a:ln>
              <a:solidFill>
                <a:schemeClr val="tx1"/>
              </a:solidFill>
            </a:ln>
            <a:effectLst/>
          </c:spPr>
          <c:invertIfNegative val="0"/>
          <c:cat>
            <c:strRef>
              <c:f>'all in all'!$A$2:$A$4</c:f>
              <c:strCache>
                <c:ptCount val="3"/>
                <c:pt idx="0">
                  <c:v>Regular apps 
(no data sharing)</c:v>
                </c:pt>
                <c:pt idx="1">
                  <c:v>Regular apps 
(data sharing)</c:v>
                </c:pt>
                <c:pt idx="2">
                  <c:v>Irregular apps</c:v>
                </c:pt>
              </c:strCache>
            </c:strRef>
          </c:cat>
          <c:val>
            <c:numRef>
              <c:f>'all in all'!$C$2:$C$4</c:f>
              <c:numCache>
                <c:formatCode>General</c:formatCode>
                <c:ptCount val="3"/>
                <c:pt idx="0">
                  <c:v>0.96709999999999996</c:v>
                </c:pt>
                <c:pt idx="1">
                  <c:v>0.4783</c:v>
                </c:pt>
                <c:pt idx="2">
                  <c:v>0.42249999999999999</c:v>
                </c:pt>
              </c:numCache>
            </c:numRef>
          </c:val>
          <c:extLst>
            <c:ext xmlns:c16="http://schemas.microsoft.com/office/drawing/2014/chart" uri="{C3380CC4-5D6E-409C-BE32-E72D297353CC}">
              <c16:uniqueId val="{00000000-8CA3-43D6-89AF-9922577D96AA}"/>
            </c:ext>
          </c:extLst>
        </c:ser>
        <c:ser>
          <c:idx val="1"/>
          <c:order val="1"/>
          <c:tx>
            <c:strRef>
              <c:f>'all in all'!$D$1</c:f>
              <c:strCache>
                <c:ptCount val="1"/>
                <c:pt idx="0">
                  <c:v>75% ETC</c:v>
                </c:pt>
              </c:strCache>
            </c:strRef>
          </c:tx>
          <c:spPr>
            <a:solidFill>
              <a:schemeClr val="accent5">
                <a:lumMod val="75000"/>
              </a:schemeClr>
            </a:solidFill>
            <a:ln>
              <a:solidFill>
                <a:schemeClr val="tx1"/>
              </a:solidFill>
            </a:ln>
            <a:effectLst/>
          </c:spPr>
          <c:invertIfNegative val="0"/>
          <c:cat>
            <c:strRef>
              <c:f>'all in all'!$A$2:$A$4</c:f>
              <c:strCache>
                <c:ptCount val="3"/>
                <c:pt idx="0">
                  <c:v>Regular apps 
(no data sharing)</c:v>
                </c:pt>
                <c:pt idx="1">
                  <c:v>Regular apps 
(data sharing)</c:v>
                </c:pt>
                <c:pt idx="2">
                  <c:v>Irregular apps</c:v>
                </c:pt>
              </c:strCache>
            </c:strRef>
          </c:cat>
          <c:val>
            <c:numRef>
              <c:f>'all in all'!$D$2:$D$4</c:f>
              <c:numCache>
                <c:formatCode>General</c:formatCode>
                <c:ptCount val="3"/>
                <c:pt idx="0">
                  <c:v>0.99660000000000004</c:v>
                </c:pt>
                <c:pt idx="1">
                  <c:v>0.76129999999999998</c:v>
                </c:pt>
                <c:pt idx="2">
                  <c:v>0.85540000000000005</c:v>
                </c:pt>
              </c:numCache>
            </c:numRef>
          </c:val>
          <c:extLst>
            <c:ext xmlns:c16="http://schemas.microsoft.com/office/drawing/2014/chart" uri="{C3380CC4-5D6E-409C-BE32-E72D297353CC}">
              <c16:uniqueId val="{00000001-8CA3-43D6-89AF-9922577D96AA}"/>
            </c:ext>
          </c:extLst>
        </c:ser>
        <c:ser>
          <c:idx val="2"/>
          <c:order val="2"/>
          <c:tx>
            <c:strRef>
              <c:f>'all in all'!$E$1</c:f>
              <c:strCache>
                <c:ptCount val="1"/>
                <c:pt idx="0">
                  <c:v>50% BL</c:v>
                </c:pt>
              </c:strCache>
            </c:strRef>
          </c:tx>
          <c:spPr>
            <a:solidFill>
              <a:schemeClr val="accent3">
                <a:lumMod val="75000"/>
              </a:schemeClr>
            </a:solidFill>
            <a:ln>
              <a:solidFill>
                <a:schemeClr val="tx1"/>
              </a:solidFill>
            </a:ln>
            <a:effectLst/>
          </c:spPr>
          <c:invertIfNegative val="0"/>
          <c:cat>
            <c:strRef>
              <c:f>'all in all'!$A$2:$A$4</c:f>
              <c:strCache>
                <c:ptCount val="3"/>
                <c:pt idx="0">
                  <c:v>Regular apps 
(no data sharing)</c:v>
                </c:pt>
                <c:pt idx="1">
                  <c:v>Regular apps 
(data sharing)</c:v>
                </c:pt>
                <c:pt idx="2">
                  <c:v>Irregular apps</c:v>
                </c:pt>
              </c:strCache>
            </c:strRef>
          </c:cat>
          <c:val>
            <c:numRef>
              <c:f>'all in all'!$E$2:$E$4</c:f>
              <c:numCache>
                <c:formatCode>General</c:formatCode>
                <c:ptCount val="3"/>
                <c:pt idx="0">
                  <c:v>0.94059999999999999</c:v>
                </c:pt>
                <c:pt idx="1">
                  <c:v>0.25559999999999999</c:v>
                </c:pt>
                <c:pt idx="2">
                  <c:v>0.113</c:v>
                </c:pt>
              </c:numCache>
            </c:numRef>
          </c:val>
          <c:extLst>
            <c:ext xmlns:c16="http://schemas.microsoft.com/office/drawing/2014/chart" uri="{C3380CC4-5D6E-409C-BE32-E72D297353CC}">
              <c16:uniqueId val="{00000002-8CA3-43D6-89AF-9922577D96AA}"/>
            </c:ext>
          </c:extLst>
        </c:ser>
        <c:ser>
          <c:idx val="3"/>
          <c:order val="3"/>
          <c:tx>
            <c:strRef>
              <c:f>'all in all'!$F$1</c:f>
              <c:strCache>
                <c:ptCount val="1"/>
                <c:pt idx="0">
                  <c:v>50% ETC</c:v>
                </c:pt>
              </c:strCache>
            </c:strRef>
          </c:tx>
          <c:spPr>
            <a:solidFill>
              <a:schemeClr val="accent6">
                <a:lumMod val="75000"/>
              </a:schemeClr>
            </a:solidFill>
            <a:ln>
              <a:solidFill>
                <a:schemeClr val="tx1"/>
              </a:solidFill>
            </a:ln>
            <a:effectLst/>
          </c:spPr>
          <c:invertIfNegative val="0"/>
          <c:cat>
            <c:strRef>
              <c:f>'all in all'!$A$2:$A$4</c:f>
              <c:strCache>
                <c:ptCount val="3"/>
                <c:pt idx="0">
                  <c:v>Regular apps 
(no data sharing)</c:v>
                </c:pt>
                <c:pt idx="1">
                  <c:v>Regular apps 
(data sharing)</c:v>
                </c:pt>
                <c:pt idx="2">
                  <c:v>Irregular apps</c:v>
                </c:pt>
              </c:strCache>
            </c:strRef>
          </c:cat>
          <c:val>
            <c:numRef>
              <c:f>'all in all'!$F$2:$F$4</c:f>
              <c:numCache>
                <c:formatCode>General</c:formatCode>
                <c:ptCount val="3"/>
                <c:pt idx="0">
                  <c:v>0.998</c:v>
                </c:pt>
                <c:pt idx="1">
                  <c:v>0.41320000000000001</c:v>
                </c:pt>
                <c:pt idx="2">
                  <c:v>0.60540000000000005</c:v>
                </c:pt>
              </c:numCache>
            </c:numRef>
          </c:val>
          <c:extLst>
            <c:ext xmlns:c16="http://schemas.microsoft.com/office/drawing/2014/chart" uri="{C3380CC4-5D6E-409C-BE32-E72D297353CC}">
              <c16:uniqueId val="{00000003-8CA3-43D6-89AF-9922577D96AA}"/>
            </c:ext>
          </c:extLst>
        </c:ser>
        <c:dLbls>
          <c:showLegendKey val="0"/>
          <c:showVal val="0"/>
          <c:showCatName val="0"/>
          <c:showSerName val="0"/>
          <c:showPercent val="0"/>
          <c:showBubbleSize val="0"/>
        </c:dLbls>
        <c:gapWidth val="200"/>
        <c:axId val="-2144419632"/>
        <c:axId val="-2144416208"/>
      </c:barChart>
      <c:catAx>
        <c:axId val="-2144419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4416208"/>
        <c:crosses val="autoZero"/>
        <c:auto val="1"/>
        <c:lblAlgn val="ctr"/>
        <c:lblOffset val="100"/>
        <c:noMultiLvlLbl val="0"/>
      </c:catAx>
      <c:valAx>
        <c:axId val="-2144416208"/>
        <c:scaling>
          <c:orientation val="minMax"/>
        </c:scaling>
        <c:delete val="0"/>
        <c:axPos val="l"/>
        <c:majorGridlines>
          <c:spPr>
            <a:ln w="9525" cap="flat" cmpd="sng" algn="ctr">
              <a:solidFill>
                <a:schemeClr val="tx1"/>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ltLang="zh-CN" sz="1600" b="1" baseline="0" dirty="0">
                    <a:solidFill>
                      <a:sysClr val="windowText" lastClr="000000"/>
                    </a:solidFill>
                    <a:latin typeface="Arial" panose="020B0604020202020204" pitchFamily="34" charset="0"/>
                    <a:cs typeface="Arial" panose="020B0604020202020204" pitchFamily="34" charset="0"/>
                  </a:rPr>
                  <a:t>Performance </a:t>
                </a:r>
                <a:r>
                  <a:rPr lang="en-US" sz="1600" b="1" i="0" u="none" strike="noStrike" baseline="0" dirty="0">
                    <a:effectLst/>
                  </a:rPr>
                  <a:t>Normalized </a:t>
                </a:r>
                <a:r>
                  <a:rPr lang="en-US" sz="1600" b="1" i="0" u="none" strike="noStrike" baseline="0" dirty="0">
                    <a:solidFill>
                      <a:sysClr val="windowText" lastClr="000000"/>
                    </a:solidFill>
                    <a:effectLst/>
                    <a:latin typeface="Arial" panose="020B0604020202020204" pitchFamily="34" charset="0"/>
                    <a:cs typeface="Arial" panose="020B0604020202020204" pitchFamily="34" charset="0"/>
                  </a:rPr>
                  <a:t>to</a:t>
                </a:r>
                <a:r>
                  <a:rPr lang="en-US" altLang="zh-CN" sz="1600" b="1" baseline="0" dirty="0">
                    <a:solidFill>
                      <a:sysClr val="windowText" lastClr="000000"/>
                    </a:solidFill>
                    <a:latin typeface="Arial" panose="020B0604020202020204" pitchFamily="34" charset="0"/>
                    <a:cs typeface="Arial" panose="020B0604020202020204" pitchFamily="34" charset="0"/>
                  </a:rPr>
                  <a:t> Unlimited Memory</a:t>
                </a:r>
                <a:endParaRPr lang="zh-CN" altLang="en-US" sz="16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3.8394404805649297E-2"/>
              <c:y val="0.10303881851725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4419632"/>
        <c:crosses val="autoZero"/>
        <c:crossBetween val="between"/>
      </c:valAx>
      <c:spPr>
        <a:noFill/>
        <a:ln>
          <a:solidFill>
            <a:schemeClr val="tx1"/>
          </a:solidFill>
        </a:ln>
        <a:effectLst/>
      </c:spPr>
    </c:plotArea>
    <c:legend>
      <c:legendPos val="t"/>
      <c:layout>
        <c:manualLayout>
          <c:xMode val="edge"/>
          <c:yMode val="edge"/>
          <c:x val="0.18242457097773501"/>
          <c:y val="4.2270531400966198E-2"/>
          <c:w val="0.75505688940460103"/>
          <c:h val="0.103038818517251"/>
        </c:manualLayout>
      </c:layout>
      <c:overlay val="0"/>
      <c:spPr>
        <a:noFill/>
        <a:ln w="9525">
          <a:solidFill>
            <a:schemeClr val="tx1"/>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0.18837</cdr:x>
      <cdr:y>0.29931</cdr:y>
    </cdr:from>
    <cdr:to>
      <cdr:x>0.96226</cdr:x>
      <cdr:y>0.29931</cdr:y>
    </cdr:to>
    <cdr:cxnSp macro="">
      <cdr:nvCxnSpPr>
        <cdr:cNvPr id="3" name="直接连接符 2">
          <a:extLst xmlns:a="http://schemas.openxmlformats.org/drawingml/2006/main">
            <a:ext uri="{FF2B5EF4-FFF2-40B4-BE49-F238E27FC236}">
              <a16:creationId xmlns:a16="http://schemas.microsoft.com/office/drawing/2014/main" id="{6390D990-2D00-4908-9036-AAAEBBE0266E}"/>
            </a:ext>
          </a:extLst>
        </cdr:cNvPr>
        <cdr:cNvCxnSpPr/>
      </cdr:nvCxnSpPr>
      <cdr:spPr>
        <a:xfrm xmlns:a="http://schemas.openxmlformats.org/drawingml/2006/main">
          <a:off x="708163" y="629485"/>
          <a:ext cx="2909325" cy="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0.20565</cdr:x>
      <cdr:y>0.30214</cdr:y>
    </cdr:from>
    <cdr:to>
      <cdr:x>0.21154</cdr:x>
      <cdr:y>0.30214</cdr:y>
    </cdr:to>
    <cdr:cxnSp macro="">
      <cdr:nvCxnSpPr>
        <cdr:cNvPr id="5" name="直接连接符 4">
          <a:extLst xmlns:a="http://schemas.openxmlformats.org/drawingml/2006/main">
            <a:ext uri="{FF2B5EF4-FFF2-40B4-BE49-F238E27FC236}">
              <a16:creationId xmlns:a16="http://schemas.microsoft.com/office/drawing/2014/main" id="{FE3B3720-94FD-49D4-B55A-4C9D64CF3CA5}"/>
            </a:ext>
          </a:extLst>
        </cdr:cNvPr>
        <cdr:cNvCxnSpPr/>
      </cdr:nvCxnSpPr>
      <cdr:spPr>
        <a:xfrm xmlns:a="http://schemas.openxmlformats.org/drawingml/2006/main" flipH="1">
          <a:off x="748284" y="635431"/>
          <a:ext cx="21431"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FA8A3-BCC2-48DC-A588-F232695F27FD}" type="datetimeFigureOut">
              <a:rPr lang="en-US" smtClean="0"/>
              <a:t>5/1/2019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2B905-F9F1-4D80-A5F0-B586708264EA}" type="slidenum">
              <a:rPr lang="en-US" smtClean="0"/>
              <a:t>‹#›</a:t>
            </a:fld>
            <a:endParaRPr lang="en-US"/>
          </a:p>
        </p:txBody>
      </p:sp>
    </p:spTree>
    <p:extLst>
      <p:ext uri="{BB962C8B-B14F-4D97-AF65-F5344CB8AC3E}">
        <p14:creationId xmlns:p14="http://schemas.microsoft.com/office/powerpoint/2010/main" val="130306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Hello, I am Chen Li from NUDT China. Today I am going to talk about how to reduce the overhead of memory oversubscription in Unified Virtual Memory. This work was done when I was visiting University of Pittsburgh,</a:t>
            </a:r>
            <a:r>
              <a:rPr lang="en-US" sz="1200" b="0" i="0" u="none" strike="noStrike" kern="1200" baseline="0" dirty="0">
                <a:solidFill>
                  <a:schemeClr val="tx1"/>
                </a:solidFill>
                <a:effectLst/>
                <a:latin typeface="+mn-lt"/>
                <a:ea typeface="+mn-ea"/>
                <a:cs typeface="+mn-cs"/>
              </a:rPr>
              <a:t> and in collaboration with CMU, UT Austin and ETH.</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a:t>
            </a:fld>
            <a:endParaRPr lang="en-US" dirty="0"/>
          </a:p>
        </p:txBody>
      </p:sp>
    </p:spTree>
    <p:extLst>
      <p:ext uri="{BB962C8B-B14F-4D97-AF65-F5344CB8AC3E}">
        <p14:creationId xmlns:p14="http://schemas.microsoft.com/office/powerpoint/2010/main" val="2441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Next, let me show you some observations for kernel’s memory oversubscription behaviors.</a:t>
            </a:r>
          </a:p>
        </p:txBody>
      </p:sp>
      <p:sp>
        <p:nvSpPr>
          <p:cNvPr id="4" name="灯片编号占位符 3"/>
          <p:cNvSpPr>
            <a:spLocks noGrp="1"/>
          </p:cNvSpPr>
          <p:nvPr>
            <p:ph type="sldNum" sz="quarter" idx="5"/>
          </p:nvPr>
        </p:nvSpPr>
        <p:spPr/>
        <p:txBody>
          <a:bodyPr/>
          <a:lstStyle/>
          <a:p>
            <a:fld id="{1142B905-F9F1-4D80-A5F0-B586708264EA}" type="slidenum">
              <a:rPr lang="en-US" smtClean="0"/>
              <a:t>10</a:t>
            </a:fld>
            <a:endParaRPr lang="en-US"/>
          </a:p>
        </p:txBody>
      </p:sp>
    </p:spTree>
    <p:extLst>
      <p:ext uri="{BB962C8B-B14F-4D97-AF65-F5344CB8AC3E}">
        <p14:creationId xmlns:p14="http://schemas.microsoft.com/office/powerpoint/2010/main" val="421551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a:t>
            </a:r>
            <a:r>
              <a:rPr lang="zh-CN" altLang="en-US" dirty="0"/>
              <a:t> </a:t>
            </a:r>
            <a:r>
              <a:rPr lang="en-US" altLang="zh-CN" dirty="0"/>
              <a:t>run</a:t>
            </a:r>
            <a:r>
              <a:rPr lang="zh-CN" altLang="en-US" dirty="0"/>
              <a:t> </a:t>
            </a:r>
            <a:r>
              <a:rPr lang="en-US" altLang="zh-CN" dirty="0"/>
              <a:t>5</a:t>
            </a:r>
            <a:r>
              <a:rPr lang="zh-CN" altLang="en-US" dirty="0"/>
              <a:t> </a:t>
            </a:r>
            <a:r>
              <a:rPr lang="en-US" altLang="zh-CN" dirty="0"/>
              <a:t>applications</a:t>
            </a:r>
            <a:r>
              <a:rPr lang="zh-CN" altLang="en-US" dirty="0"/>
              <a:t> </a:t>
            </a:r>
            <a:r>
              <a:rPr lang="en-US" altLang="zh-CN" dirty="0"/>
              <a:t>with memory oversubscription support in an NVIDIA GPU, and config the effective memory capacities to be 50% or 75% of the applications’ total footprint.</a:t>
            </a:r>
          </a:p>
          <a:p>
            <a:endParaRPr lang="en-US" dirty="0"/>
          </a:p>
          <a:p>
            <a:r>
              <a:rPr lang="en-US" dirty="0"/>
              <a:t>The x-axis is the applications’ name, and the y-axis represents the runtime normalized to 100% of applications’ footprint</a:t>
            </a:r>
          </a:p>
          <a:p>
            <a:r>
              <a:rPr lang="en-US" dirty="0"/>
              <a:t>[click]</a:t>
            </a:r>
          </a:p>
          <a:p>
            <a:r>
              <a:rPr lang="en-US" dirty="0"/>
              <a:t>From the plot we observed that the average performance degradation of the first 3 applications is 17%, </a:t>
            </a:r>
          </a:p>
          <a:p>
            <a:r>
              <a:rPr lang="en-US" dirty="0"/>
              <a:t>[click]</a:t>
            </a:r>
          </a:p>
          <a:p>
            <a:r>
              <a:rPr lang="en-US" dirty="0"/>
              <a:t>while ATAX and MVT keep running with huge amount of data movement to crash when the effective memory capacity can only fit 50% of the footprint. It means these applications behave much differently under memory oversubscription.</a:t>
            </a:r>
          </a:p>
        </p:txBody>
      </p:sp>
      <p:sp>
        <p:nvSpPr>
          <p:cNvPr id="4" name="灯片编号占位符 3"/>
          <p:cNvSpPr>
            <a:spLocks noGrp="1"/>
          </p:cNvSpPr>
          <p:nvPr>
            <p:ph type="sldNum" sz="quarter" idx="5"/>
          </p:nvPr>
        </p:nvSpPr>
        <p:spPr/>
        <p:txBody>
          <a:bodyPr/>
          <a:lstStyle/>
          <a:p>
            <a:fld id="{1142B905-F9F1-4D80-A5F0-B586708264EA}" type="slidenum">
              <a:rPr lang="en-US" smtClean="0"/>
              <a:t>11</a:t>
            </a:fld>
            <a:endParaRPr lang="en-US"/>
          </a:p>
        </p:txBody>
      </p:sp>
    </p:spTree>
    <p:extLst>
      <p:ext uri="{BB962C8B-B14F-4D97-AF65-F5344CB8AC3E}">
        <p14:creationId xmlns:p14="http://schemas.microsoft.com/office/powerpoint/2010/main" val="348549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collect the memory access traces for all those benchmarks and 3 representative traces can be observed. </a:t>
            </a:r>
          </a:p>
          <a:p>
            <a:r>
              <a:rPr lang="en-US" dirty="0"/>
              <a:t>[click]</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these figures, the x-axis represents the execution time in cycles; the y-axis shows the page ID in memory.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benchmark</a:t>
            </a:r>
            <a:r>
              <a:rPr lang="en-US" baseline="0" dirty="0"/>
              <a:t> </a:t>
            </a:r>
            <a:r>
              <a:rPr lang="en-US" dirty="0"/>
              <a:t>3DCONV performs streaming access and the working set is small.</a:t>
            </a:r>
          </a:p>
          <a:p>
            <a:r>
              <a:rPr lang="en-US" dirty="0"/>
              <a:t>Due to streaming access, a page usually will not be accessed again after a period from the first access. </a:t>
            </a:r>
          </a:p>
          <a:p>
            <a:r>
              <a:rPr lang="en-US" dirty="0"/>
              <a:t>[click]</a:t>
            </a:r>
          </a:p>
          <a:p>
            <a:r>
              <a:rPr lang="en-US" dirty="0"/>
              <a:t>Waiting for the eviction at page faults is the only overhead </a:t>
            </a:r>
            <a:r>
              <a:rPr lang="en-US" altLang="zh-CN" dirty="0"/>
              <a:t>for these type of applications</a:t>
            </a:r>
            <a:r>
              <a:rPr lang="en-US" dirty="0"/>
              <a:t>. </a:t>
            </a:r>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benchmark</a:t>
            </a:r>
            <a:r>
              <a:rPr lang="en-US" baseline="0" dirty="0"/>
              <a:t> </a:t>
            </a:r>
            <a:r>
              <a:rPr lang="en-US" dirty="0"/>
              <a:t>LUD is similar to the first one, but the data is reused by different kernels. Each page is accessed for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it is also streaming access at each phase, between different kernels there are synchronizations.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each page has to be moved back and forth (between CPU and GPU?) for several times which cause large performance degradation.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benchmark ATAX performs much differently from the first two.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fairly</a:t>
            </a:r>
            <a:r>
              <a:rPr lang="en-US" baseline="0" dirty="0"/>
              <a:t> </a:t>
            </a:r>
            <a:r>
              <a:rPr lang="en-US" dirty="0"/>
              <a:t>randomly accessing the memory space. The working set of this type is very large and looks stable. When the working set is larger than the available memory space,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thrashing will occur which could lead to system crash.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According to these observations, </a:t>
            </a:r>
          </a:p>
          <a:p>
            <a:r>
              <a:rPr lang="en-US" dirty="0"/>
              <a:t>[click]</a:t>
            </a:r>
          </a:p>
          <a:p>
            <a:r>
              <a:rPr lang="en-US" dirty="0"/>
              <a:t>we classify the applications as regular application with no data sharing or data sharing, and irregular applications.</a:t>
            </a:r>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we need different techniques to overcome different bottlenecks which can mitigate different sources of overhead.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12</a:t>
            </a:fld>
            <a:endParaRPr lang="en-US"/>
          </a:p>
        </p:txBody>
      </p:sp>
    </p:spTree>
    <p:extLst>
      <p:ext uri="{BB962C8B-B14F-4D97-AF65-F5344CB8AC3E}">
        <p14:creationId xmlns:p14="http://schemas.microsoft.com/office/powerpoint/2010/main" val="266712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Based on these observations, we know that instead of a single technique, we need a framework to overcome the </a:t>
            </a:r>
            <a:r>
              <a:rPr lang="en-US"/>
              <a:t>memory oversubscription.</a:t>
            </a:r>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13</a:t>
            </a:fld>
            <a:endParaRPr lang="en-US"/>
          </a:p>
        </p:txBody>
      </p:sp>
    </p:spTree>
    <p:extLst>
      <p:ext uri="{BB962C8B-B14F-4D97-AF65-F5344CB8AC3E}">
        <p14:creationId xmlns:p14="http://schemas.microsoft.com/office/powerpoint/2010/main" val="222174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ETC framework consists of two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part is application classification. It determines the type of the running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we have proactive eviction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Memory-aware Throttling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capacity compression.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focus on different bottlenecks and reduce the memory oversubscription overhead.</a:t>
            </a:r>
          </a:p>
        </p:txBody>
      </p:sp>
      <p:sp>
        <p:nvSpPr>
          <p:cNvPr id="4" name="灯片编号占位符 3"/>
          <p:cNvSpPr>
            <a:spLocks noGrp="1"/>
          </p:cNvSpPr>
          <p:nvPr>
            <p:ph type="sldNum" sz="quarter" idx="5"/>
          </p:nvPr>
        </p:nvSpPr>
        <p:spPr/>
        <p:txBody>
          <a:bodyPr/>
          <a:lstStyle/>
          <a:p>
            <a:fld id="{1142B905-F9F1-4D80-A5F0-B586708264EA}" type="slidenum">
              <a:rPr lang="en-US" smtClean="0"/>
              <a:t>14</a:t>
            </a:fld>
            <a:endParaRPr lang="en-US"/>
          </a:p>
        </p:txBody>
      </p:sp>
    </p:spTree>
    <p:extLst>
      <p:ext uri="{BB962C8B-B14F-4D97-AF65-F5344CB8AC3E}">
        <p14:creationId xmlns:p14="http://schemas.microsoft.com/office/powerpoint/2010/main" val="193912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a:t>
            </a:r>
            <a:r>
              <a:rPr lang="en-US" altLang="zh-CN" dirty="0"/>
              <a:t>irstly, we need to determine what’s the type of the running application. </a:t>
            </a:r>
          </a:p>
          <a:p>
            <a:r>
              <a:rPr lang="en-US" altLang="zh-CN" dirty="0"/>
              <a:t>[click]</a:t>
            </a:r>
          </a:p>
          <a:p>
            <a:r>
              <a:rPr lang="en-US" altLang="zh-CN" dirty="0"/>
              <a:t>We sampled the number of coalesced memory accesses per warp at LD/ST Unit. </a:t>
            </a:r>
          </a:p>
          <a:p>
            <a:r>
              <a:rPr lang="en-US" altLang="zh-CN" dirty="0"/>
              <a:t>[click]</a:t>
            </a:r>
          </a:p>
          <a:p>
            <a:r>
              <a:rPr lang="en-US" altLang="zh-CN" dirty="0"/>
              <a:t>If it is smaller than a threshold, the application should be regular type. </a:t>
            </a:r>
          </a:p>
          <a:p>
            <a:r>
              <a:rPr lang="en-US" altLang="zh-CN" dirty="0"/>
              <a:t>[click]</a:t>
            </a:r>
          </a:p>
          <a:p>
            <a:r>
              <a:rPr lang="en-US" altLang="zh-CN" dirty="0"/>
              <a:t>Otherwise, it is irregular.</a:t>
            </a:r>
          </a:p>
          <a:p>
            <a:r>
              <a:rPr lang="en-US" dirty="0"/>
              <a:t>[click]</a:t>
            </a:r>
          </a:p>
          <a:p>
            <a:r>
              <a:rPr lang="en-US" dirty="0"/>
              <a:t>If the application is regular type, we use compiler-information to determine if it has data sharing. </a:t>
            </a:r>
            <a:r>
              <a:rPr lang="en-US" sz="1200" b="0" i="0" u="none" strike="noStrike" kern="1200" baseline="0" dirty="0">
                <a:solidFill>
                  <a:schemeClr val="tx1"/>
                </a:solidFill>
                <a:latin typeface="+mn-lt"/>
                <a:ea typeface="+mn-ea"/>
                <a:cs typeface="+mn-cs"/>
              </a:rPr>
              <a:t>ETC utilizes the compiler by marking kernels that contain the same pointer as shared. </a:t>
            </a:r>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15</a:t>
            </a:fld>
            <a:endParaRPr lang="en-US"/>
          </a:p>
        </p:txBody>
      </p:sp>
    </p:spTree>
    <p:extLst>
      <p:ext uri="{BB962C8B-B14F-4D97-AF65-F5344CB8AC3E}">
        <p14:creationId xmlns:p14="http://schemas.microsoft.com/office/powerpoint/2010/main" val="15561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For regular application with no data sharing, current design for the eviction is when the GPU runs out of memory, new demand pages need to wait for evicting pages to make space. It will stall the page fault and decrease the performance. </a:t>
            </a:r>
          </a:p>
          <a:p>
            <a:r>
              <a:rPr lang="en-US" dirty="0"/>
              <a:t>[click]</a:t>
            </a:r>
          </a:p>
          <a:p>
            <a:r>
              <a:rPr lang="en-US" dirty="0"/>
              <a:t>In ETC, we proposed proactive eviction to make space preemptively for new pages before GPU runs out of memory which can save a large number of cycles.</a:t>
            </a:r>
          </a:p>
        </p:txBody>
      </p:sp>
      <p:sp>
        <p:nvSpPr>
          <p:cNvPr id="4" name="灯片编号占位符 3"/>
          <p:cNvSpPr>
            <a:spLocks noGrp="1"/>
          </p:cNvSpPr>
          <p:nvPr>
            <p:ph type="sldNum" sz="quarter" idx="5"/>
          </p:nvPr>
        </p:nvSpPr>
        <p:spPr/>
        <p:txBody>
          <a:bodyPr/>
          <a:lstStyle/>
          <a:p>
            <a:fld id="{1142B905-F9F1-4D80-A5F0-B586708264EA}" type="slidenum">
              <a:rPr lang="en-US" smtClean="0"/>
              <a:t>16</a:t>
            </a:fld>
            <a:endParaRPr lang="en-US"/>
          </a:p>
        </p:txBody>
      </p:sp>
    </p:spTree>
    <p:extLst>
      <p:ext uri="{BB962C8B-B14F-4D97-AF65-F5344CB8AC3E}">
        <p14:creationId xmlns:p14="http://schemas.microsoft.com/office/powerpoint/2010/main" val="5973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added a detection process to the default implementation to determine when</a:t>
            </a:r>
            <a:r>
              <a:rPr lang="zh-CN" altLang="en-US" dirty="0"/>
              <a:t> </a:t>
            </a:r>
            <a:r>
              <a:rPr lang="en-US" dirty="0"/>
              <a:t>proactive eviction can be triggered. There are three conditions to be detected, including application type, memory oversubscribed and available memory size. The proactive eviction is triggered when all these conditions are satisfied. It will evict a chunk of data at the same time of fetching a new page. As a result, the eviction of cold pages can be done proactively and its latency can be hidden. </a:t>
            </a:r>
          </a:p>
        </p:txBody>
      </p:sp>
      <p:sp>
        <p:nvSpPr>
          <p:cNvPr id="4" name="灯片编号占位符 3"/>
          <p:cNvSpPr>
            <a:spLocks noGrp="1"/>
          </p:cNvSpPr>
          <p:nvPr>
            <p:ph type="sldNum" sz="quarter" idx="5"/>
          </p:nvPr>
        </p:nvSpPr>
        <p:spPr/>
        <p:txBody>
          <a:bodyPr/>
          <a:lstStyle/>
          <a:p>
            <a:fld id="{1142B905-F9F1-4D80-A5F0-B586708264EA}" type="slidenum">
              <a:rPr lang="en-US" smtClean="0"/>
              <a:t>17</a:t>
            </a:fld>
            <a:endParaRPr lang="en-US"/>
          </a:p>
        </p:txBody>
      </p:sp>
    </p:spTree>
    <p:extLst>
      <p:ext uri="{BB962C8B-B14F-4D97-AF65-F5344CB8AC3E}">
        <p14:creationId xmlns:p14="http://schemas.microsoft.com/office/powerpoint/2010/main" val="210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a:p>
            <a:r>
              <a:rPr lang="en-US" dirty="0"/>
              <a:t>For regular applications with data sharing, although proactive eviction is effective at hiding the eviction latency, </a:t>
            </a:r>
          </a:p>
          <a:p>
            <a:r>
              <a:rPr lang="en-US" dirty="0"/>
              <a:t>[click]</a:t>
            </a:r>
          </a:p>
          <a:p>
            <a:r>
              <a:rPr lang="en-US" dirty="0"/>
              <a:t>the major overhead comes from moving data back and forth for several times. Proactive eviction is not effective because shared pages are used again by other kernels. We still need new techniques.</a:t>
            </a:r>
          </a:p>
          <a:p>
            <a:r>
              <a:rPr lang="en-US" dirty="0"/>
              <a:t>[click]</a:t>
            </a:r>
          </a:p>
          <a:p>
            <a:r>
              <a:rPr lang="en-US" dirty="0"/>
              <a:t>In ETC, we proposed capacity compression to further reduce the oversubscription ratio. </a:t>
            </a:r>
          </a:p>
          <a:p>
            <a:r>
              <a:rPr lang="en-US" dirty="0"/>
              <a:t>[click]</a:t>
            </a:r>
          </a:p>
          <a:p>
            <a:r>
              <a:rPr lang="en-US" dirty="0"/>
              <a:t>To implement capacity compression, we transplant Linear compressed pages from a CPU system to GPU. Additional accesses to compression-related metadata lead to 13% of performance degradation in average. Thus, it is crucial to determine when the LCP framework is useful. Capacity compression can be effective only when the oversubscription overhead is large enough.</a:t>
            </a:r>
          </a:p>
          <a:p>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18</a:t>
            </a:fld>
            <a:endParaRPr lang="en-US"/>
          </a:p>
        </p:txBody>
      </p:sp>
    </p:spTree>
    <p:extLst>
      <p:ext uri="{BB962C8B-B14F-4D97-AF65-F5344CB8AC3E}">
        <p14:creationId xmlns:p14="http://schemas.microsoft.com/office/powerpoint/2010/main" val="160838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For irregular applications, we propose memory-aware throttling.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Since the working set size is too large which may cause thrashing, our key idea is reducing the working set size. Observed from this plot, the x-axis is the thread block ID, while the y-axis is the page number. we find that different thread blocks of irregular applications access different regions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It is effective to reduce the working set size by throttling the concurrent running thread blocks.</a:t>
            </a:r>
          </a:p>
          <a:p>
            <a:endParaRPr kumimoji="1" lang="zh-CN" altLang="en-US" dirty="0"/>
          </a:p>
        </p:txBody>
      </p:sp>
      <p:sp>
        <p:nvSpPr>
          <p:cNvPr id="4" name="幻灯片编号占位符 3"/>
          <p:cNvSpPr>
            <a:spLocks noGrp="1"/>
          </p:cNvSpPr>
          <p:nvPr>
            <p:ph type="sldNum" sz="quarter" idx="10"/>
          </p:nvPr>
        </p:nvSpPr>
        <p:spPr/>
        <p:txBody>
          <a:bodyPr/>
          <a:lstStyle/>
          <a:p>
            <a:fld id="{1142B905-F9F1-4D80-A5F0-B586708264EA}" type="slidenum">
              <a:rPr lang="en-US" smtClean="0"/>
              <a:t>19</a:t>
            </a:fld>
            <a:endParaRPr lang="en-US"/>
          </a:p>
        </p:txBody>
      </p:sp>
    </p:spTree>
    <p:extLst>
      <p:ext uri="{BB962C8B-B14F-4D97-AF65-F5344CB8AC3E}">
        <p14:creationId xmlns:p14="http://schemas.microsoft.com/office/powerpoint/2010/main" val="110027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Here is </a:t>
            </a:r>
            <a:r>
              <a:rPr lang="en-US" baseline="0" dirty="0"/>
              <a:t>the high level overview of this talk. </a:t>
            </a:r>
          </a:p>
          <a:p>
            <a:r>
              <a:rPr lang="en-US" baseline="0" dirty="0"/>
              <a:t>In this work,[click]</a:t>
            </a:r>
            <a:r>
              <a:rPr lang="zh-CN" altLang="en-US" baseline="0" dirty="0"/>
              <a:t> </a:t>
            </a:r>
            <a:r>
              <a:rPr lang="en-US" altLang="zh-CN" baseline="0" dirty="0"/>
              <a:t>we</a:t>
            </a:r>
            <a:r>
              <a:rPr lang="zh-CN" altLang="en-US" baseline="0" dirty="0"/>
              <a:t> </a:t>
            </a:r>
            <a:r>
              <a:rPr lang="en-US" altLang="zh-CN" baseline="0" dirty="0"/>
              <a:t>focus</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performance</a:t>
            </a:r>
            <a:r>
              <a:rPr lang="zh-CN" altLang="en-US" baseline="0" dirty="0"/>
              <a:t> </a:t>
            </a:r>
            <a:r>
              <a:rPr lang="en-US" altLang="zh-CN" baseline="0" dirty="0"/>
              <a:t>degradation</a:t>
            </a:r>
            <a:r>
              <a:rPr lang="zh-CN" altLang="en-US" baseline="0" dirty="0"/>
              <a:t> </a:t>
            </a:r>
            <a:r>
              <a:rPr lang="en-US" altLang="zh-CN" baseline="0" dirty="0"/>
              <a:t>problem caused by memory oversubscription. </a:t>
            </a:r>
          </a:p>
          <a:p>
            <a:r>
              <a:rPr lang="en-US" altLang="zh-CN" baseline="0" dirty="0"/>
              <a:t>[click]</a:t>
            </a:r>
          </a:p>
          <a:p>
            <a:r>
              <a:rPr lang="en-US" altLang="zh-CN" baseline="0" dirty="0"/>
              <a:t>We found that previous hand tuning techniques all have shortcomings as they require heavy programming efforts. Moreover, hand-tuning cannot work in multi-tenants environments. </a:t>
            </a:r>
          </a:p>
          <a:p>
            <a:r>
              <a:rPr lang="en-US" altLang="zh-CN" baseline="0" dirty="0"/>
              <a:t>[click]</a:t>
            </a:r>
          </a:p>
          <a:p>
            <a:r>
              <a:rPr lang="en-US" altLang="zh-CN" baseline="0" dirty="0"/>
              <a:t>Thus, application-transparent mechanisms are needed. </a:t>
            </a:r>
          </a:p>
          <a:p>
            <a:r>
              <a:rPr lang="en-US" altLang="zh-CN" baseline="0" dirty="0"/>
              <a:t>[click]</a:t>
            </a:r>
          </a:p>
          <a:p>
            <a:r>
              <a:rPr lang="en-US" altLang="zh-CN" baseline="0" dirty="0"/>
              <a:t>We observe the memory access traces of different applications and found that memory oversubscription overheads are caused by different reasons. </a:t>
            </a:r>
          </a:p>
          <a:p>
            <a:r>
              <a:rPr lang="en-US" altLang="zh-CN" baseline="0" dirty="0"/>
              <a:t>[click]</a:t>
            </a:r>
          </a:p>
          <a:p>
            <a:r>
              <a:rPr lang="en-US" altLang="zh-CN" baseline="0" dirty="0"/>
              <a:t>In this work, we propose an application-transparent framework, called ETC, that uses the effective combinations of 3 techniques to overcome the memory oversubscription for different types of applications. </a:t>
            </a:r>
          </a:p>
          <a:p>
            <a:r>
              <a:rPr lang="en-US" altLang="zh-CN" baseline="0" dirty="0"/>
              <a:t>[click]</a:t>
            </a:r>
          </a:p>
          <a:p>
            <a:r>
              <a:rPr lang="en-US" altLang="zh-CN" baseline="0" dirty="0"/>
              <a:t>Experimental results show that ETC can outperform the state-of-the-art baseline on all different applications.</a:t>
            </a:r>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2</a:t>
            </a:fld>
            <a:endParaRPr lang="en-US"/>
          </a:p>
        </p:txBody>
      </p:sp>
    </p:spTree>
    <p:extLst>
      <p:ext uri="{BB962C8B-B14F-4D97-AF65-F5344CB8AC3E}">
        <p14:creationId xmlns:p14="http://schemas.microsoft.com/office/powerpoint/2010/main" val="324104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GPU throttling </a:t>
            </a:r>
            <a:r>
              <a:rPr lang="en-US" altLang="zh-CN" dirty="0"/>
              <a:t>is usually</a:t>
            </a:r>
            <a:r>
              <a:rPr lang="en-US" dirty="0"/>
              <a:t> implemented in thread block level, but we found that it introduces an overly long adjustment period to reach the level with minimum thrashing. </a:t>
            </a:r>
          </a:p>
          <a:p>
            <a:r>
              <a:rPr lang="en-US" dirty="0"/>
              <a:t>Thus, we choose SM throttling for its quick converge.</a:t>
            </a:r>
          </a:p>
          <a:p>
            <a:r>
              <a:rPr lang="en-US" dirty="0"/>
              <a:t>We set two epochs at each throttling phase to adjust the approximate working set size. </a:t>
            </a:r>
          </a:p>
          <a:p>
            <a:r>
              <a:rPr lang="en-US" dirty="0"/>
              <a:t>At the execution epoch, no adjustment is allowed, while detection epoch is used to </a:t>
            </a:r>
            <a:r>
              <a:rPr lang="en-US" altLang="zh-CN" dirty="0"/>
              <a:t>decide to throttle or release SM according to the information of page faults and evictions.</a:t>
            </a:r>
            <a:r>
              <a:rPr lang="en-US" dirty="0"/>
              <a:t> </a:t>
            </a:r>
          </a:p>
        </p:txBody>
      </p:sp>
      <p:sp>
        <p:nvSpPr>
          <p:cNvPr id="4" name="灯片编号占位符 3"/>
          <p:cNvSpPr>
            <a:spLocks noGrp="1"/>
          </p:cNvSpPr>
          <p:nvPr>
            <p:ph type="sldNum" sz="quarter" idx="5"/>
          </p:nvPr>
        </p:nvSpPr>
        <p:spPr/>
        <p:txBody>
          <a:bodyPr/>
          <a:lstStyle/>
          <a:p>
            <a:fld id="{1142B905-F9F1-4D80-A5F0-B586708264EA}" type="slidenum">
              <a:rPr lang="en-US" smtClean="0"/>
              <a:t>20</a:t>
            </a:fld>
            <a:endParaRPr lang="en-US"/>
          </a:p>
        </p:txBody>
      </p:sp>
    </p:spTree>
    <p:extLst>
      <p:ext uri="{BB962C8B-B14F-4D97-AF65-F5344CB8AC3E}">
        <p14:creationId xmlns:p14="http://schemas.microsoft.com/office/powerpoint/2010/main" val="590811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Memory-aware Throttling lowers the TLP, which may reduce the performance even if the thrashing is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Hence, capacity compression is combined to use in this case which can increase the TLP.</a:t>
            </a:r>
          </a:p>
          <a:p>
            <a:endParaRPr kumimoji="1" lang="zh-CN" altLang="en-US" dirty="0"/>
          </a:p>
        </p:txBody>
      </p:sp>
      <p:sp>
        <p:nvSpPr>
          <p:cNvPr id="4" name="幻灯片编号占位符 3"/>
          <p:cNvSpPr>
            <a:spLocks noGrp="1"/>
          </p:cNvSpPr>
          <p:nvPr>
            <p:ph type="sldNum" sz="quarter" idx="10"/>
          </p:nvPr>
        </p:nvSpPr>
        <p:spPr/>
        <p:txBody>
          <a:bodyPr/>
          <a:lstStyle/>
          <a:p>
            <a:fld id="{1142B905-F9F1-4D80-A5F0-B586708264EA}" type="slidenum">
              <a:rPr lang="en-US" smtClean="0"/>
              <a:t>21</a:t>
            </a:fld>
            <a:endParaRPr lang="en-US"/>
          </a:p>
        </p:txBody>
      </p:sp>
    </p:spTree>
    <p:extLst>
      <p:ext uri="{BB962C8B-B14F-4D97-AF65-F5344CB8AC3E}">
        <p14:creationId xmlns:p14="http://schemas.microsoft.com/office/powerpoint/2010/main" val="222233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We found that no single techniques can work for all applications, ETC dynamically selects the most effective combinations of these techniques based on the type of application.</a:t>
            </a:r>
          </a:p>
        </p:txBody>
      </p:sp>
      <p:sp>
        <p:nvSpPr>
          <p:cNvPr id="4" name="灯片编号占位符 3"/>
          <p:cNvSpPr>
            <a:spLocks noGrp="1"/>
          </p:cNvSpPr>
          <p:nvPr>
            <p:ph type="sldNum" sz="quarter" idx="5"/>
          </p:nvPr>
        </p:nvSpPr>
        <p:spPr/>
        <p:txBody>
          <a:bodyPr/>
          <a:lstStyle/>
          <a:p>
            <a:fld id="{1142B905-F9F1-4D80-A5F0-B586708264EA}" type="slidenum">
              <a:rPr lang="en-US" smtClean="0"/>
              <a:t>22</a:t>
            </a:fld>
            <a:endParaRPr lang="en-US"/>
          </a:p>
        </p:txBody>
      </p:sp>
    </p:spTree>
    <p:extLst>
      <p:ext uri="{BB962C8B-B14F-4D97-AF65-F5344CB8AC3E}">
        <p14:creationId xmlns:p14="http://schemas.microsoft.com/office/powerpoint/2010/main" val="387714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is the overview of our ETC framework. </a:t>
            </a:r>
          </a:p>
          <a:p>
            <a:r>
              <a:rPr lang="en-US" sz="1200" b="0" i="0" u="none" strike="noStrike" kern="1200" baseline="0" dirty="0">
                <a:solidFill>
                  <a:schemeClr val="tx1"/>
                </a:solidFill>
                <a:latin typeface="+mn-lt"/>
                <a:ea typeface="+mn-ea"/>
                <a:cs typeface="+mn-cs"/>
              </a:rPr>
              <a:t>When the GPU </a:t>
            </a:r>
            <a:r>
              <a:rPr lang="en-US" altLang="zh-CN" sz="1200" b="0" i="0" u="none" strike="noStrike" kern="1200" baseline="0" dirty="0">
                <a:solidFill>
                  <a:schemeClr val="tx1"/>
                </a:solidFill>
                <a:latin typeface="+mn-lt"/>
                <a:ea typeface="+mn-ea"/>
                <a:cs typeface="+mn-cs"/>
              </a:rPr>
              <a:t>memory is oversubscribed</a:t>
            </a:r>
            <a:r>
              <a:rPr lang="en-US" sz="1200" b="0" i="0" u="none" strike="noStrike" kern="1200" baseline="0" dirty="0">
                <a:solidFill>
                  <a:schemeClr val="tx1"/>
                </a:solidFill>
                <a:latin typeface="+mn-lt"/>
                <a:ea typeface="+mn-ea"/>
                <a:cs typeface="+mn-cs"/>
              </a:rPr>
              <a:t>, ETC becomes active and the application classification unit determines the type of running application, and related techniques can be triggered to overcome the oversubscription.</a:t>
            </a:r>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23</a:t>
            </a:fld>
            <a:endParaRPr lang="en-US"/>
          </a:p>
        </p:txBody>
      </p:sp>
    </p:spTree>
    <p:extLst>
      <p:ext uri="{BB962C8B-B14F-4D97-AF65-F5344CB8AC3E}">
        <p14:creationId xmlns:p14="http://schemas.microsoft.com/office/powerpoint/2010/main" val="139689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I have explain</a:t>
            </a:r>
            <a:r>
              <a:rPr lang="en-US" baseline="0" dirty="0"/>
              <a:t> how ETC works, I am going to discuss our simulation methodology as well as our evaluation</a:t>
            </a:r>
            <a:endParaRPr lang="en-US" dirty="0"/>
          </a:p>
          <a:p>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24</a:t>
            </a:fld>
            <a:endParaRPr lang="en-US"/>
          </a:p>
        </p:txBody>
      </p:sp>
    </p:spTree>
    <p:extLst>
      <p:ext uri="{BB962C8B-B14F-4D97-AF65-F5344CB8AC3E}">
        <p14:creationId xmlns:p14="http://schemas.microsoft.com/office/powerpoint/2010/main" val="3360841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We modified the Mosaic simulator to model demand paging and memory oversubscription. </a:t>
            </a:r>
          </a:p>
          <a:p>
            <a:r>
              <a:rPr lang="en-US" dirty="0"/>
              <a:t>[click]</a:t>
            </a:r>
          </a:p>
          <a:p>
            <a:r>
              <a:rPr lang="en-US" dirty="0"/>
              <a:t>The real GPU evaluation is done by an NVIDIA GTX 1060 GPU with 3GB memory. </a:t>
            </a:r>
          </a:p>
          <a:p>
            <a:r>
              <a:rPr lang="en-US" dirty="0"/>
              <a:t>[click]</a:t>
            </a:r>
          </a:p>
          <a:p>
            <a:r>
              <a:rPr lang="en-US" dirty="0"/>
              <a:t>All evaluated applications are from CUDA SDK, </a:t>
            </a:r>
            <a:r>
              <a:rPr lang="en-US" dirty="0" err="1"/>
              <a:t>Rodinia</a:t>
            </a:r>
            <a:r>
              <a:rPr lang="en-US" dirty="0"/>
              <a:t>, parboil and </a:t>
            </a:r>
            <a:r>
              <a:rPr lang="en-US" dirty="0" err="1"/>
              <a:t>Polybench</a:t>
            </a:r>
            <a:r>
              <a:rPr lang="en-US" dirty="0"/>
              <a:t> benchmarks.</a:t>
            </a:r>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state-of-the-art baseline with prefetching and an ideal baseline with unlimited memory are implemented to compare with our ETC framework. </a:t>
            </a:r>
          </a:p>
          <a:p>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25</a:t>
            </a:fld>
            <a:endParaRPr lang="en-US"/>
          </a:p>
        </p:txBody>
      </p:sp>
    </p:spTree>
    <p:extLst>
      <p:ext uri="{BB962C8B-B14F-4D97-AF65-F5344CB8AC3E}">
        <p14:creationId xmlns:p14="http://schemas.microsoft.com/office/powerpoint/2010/main" val="2625035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In terms of performance, I am going to show the ETC performance of these 3 types of applications normalized to a GPU with unlimited memory. The x-axis is the 3 types of applications with ETC or not, and the y-axis is the normalized performance to the baseline with unlimited memory. </a:t>
            </a:r>
          </a:p>
          <a:p>
            <a:endParaRPr lang="en-US" dirty="0"/>
          </a:p>
          <a:p>
            <a:r>
              <a:rPr lang="en-US" dirty="0"/>
              <a:t>[click]</a:t>
            </a:r>
          </a:p>
          <a:p>
            <a:r>
              <a:rPr lang="en-US" dirty="0"/>
              <a:t>We make 3 conclusions.</a:t>
            </a:r>
          </a:p>
          <a:p>
            <a:r>
              <a:rPr lang="en-US" dirty="0"/>
              <a:t>[click]</a:t>
            </a:r>
          </a:p>
          <a:p>
            <a:r>
              <a:rPr lang="en-US" dirty="0"/>
              <a:t>First, ETC is effective at </a:t>
            </a:r>
            <a:r>
              <a:rPr lang="en-US" altLang="zh-CN" dirty="0"/>
              <a:t>recovering</a:t>
            </a:r>
            <a:r>
              <a:rPr lang="en-US" dirty="0"/>
              <a:t> the performance loss from the memory oversubscription for regular applications with no data sharing, because the eviction latency can be fully hidden by our proactive eviction techniques.</a:t>
            </a:r>
          </a:p>
          <a:p>
            <a:r>
              <a:rPr lang="en-US" dirty="0"/>
              <a:t>[click]</a:t>
            </a:r>
          </a:p>
          <a:p>
            <a:r>
              <a:rPr lang="en-US" dirty="0"/>
              <a:t>Second, additional page migrations are incurred due to the synchronization for regular applications with data sharing, but we still improve the performance by an average of 60.4%</a:t>
            </a:r>
          </a:p>
          <a:p>
            <a:r>
              <a:rPr lang="en-US" dirty="0"/>
              <a:t>[click]</a:t>
            </a:r>
          </a:p>
          <a:p>
            <a:r>
              <a:rPr lang="en-US" dirty="0"/>
              <a:t>Third, ETC can also improve the performance of irregular applications by 2.7X compared to the baseline, as thrashing can be eliminated.</a:t>
            </a:r>
          </a:p>
        </p:txBody>
      </p:sp>
      <p:sp>
        <p:nvSpPr>
          <p:cNvPr id="4" name="灯片编号占位符 3"/>
          <p:cNvSpPr>
            <a:spLocks noGrp="1"/>
          </p:cNvSpPr>
          <p:nvPr>
            <p:ph type="sldNum" sz="quarter" idx="5"/>
          </p:nvPr>
        </p:nvSpPr>
        <p:spPr/>
        <p:txBody>
          <a:bodyPr/>
          <a:lstStyle/>
          <a:p>
            <a:fld id="{1142B905-F9F1-4D80-A5F0-B586708264EA}" type="slidenum">
              <a:rPr lang="en-US" smtClean="0"/>
              <a:t>26</a:t>
            </a:fld>
            <a:endParaRPr lang="en-US"/>
          </a:p>
        </p:txBody>
      </p:sp>
    </p:spTree>
    <p:extLst>
      <p:ext uri="{BB962C8B-B14F-4D97-AF65-F5344CB8AC3E}">
        <p14:creationId xmlns:p14="http://schemas.microsoft.com/office/powerpoint/2010/main" val="1224824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have other results in the paper</a:t>
            </a:r>
          </a:p>
          <a:p>
            <a:r>
              <a:rPr lang="en-US" altLang="zh-CN" dirty="0"/>
              <a:t>[click]</a:t>
            </a:r>
          </a:p>
          <a:p>
            <a:r>
              <a:rPr lang="en-US" altLang="zh-CN" dirty="0"/>
              <a:t>Including in-depth analysis of each technique</a:t>
            </a:r>
          </a:p>
          <a:p>
            <a:r>
              <a:rPr lang="en-US" altLang="zh-CN" dirty="0"/>
              <a:t>[click]</a:t>
            </a:r>
          </a:p>
          <a:p>
            <a:r>
              <a:rPr lang="en-US" altLang="zh-CN" dirty="0"/>
              <a:t>classification accuracy results of two different coalescing levels</a:t>
            </a:r>
          </a:p>
          <a:p>
            <a:r>
              <a:rPr lang="en-US" altLang="zh-CN" dirty="0"/>
              <a:t>[click]</a:t>
            </a:r>
          </a:p>
          <a:p>
            <a:r>
              <a:rPr lang="en-US" altLang="zh-CN" dirty="0"/>
              <a:t>And hardware overhead cost by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perform Sensitivity analysis on SM throttling aggressiveness, fault latency and compression ratio.</a:t>
            </a:r>
          </a:p>
          <a:p>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27</a:t>
            </a:fld>
            <a:endParaRPr lang="en-US"/>
          </a:p>
        </p:txBody>
      </p:sp>
    </p:spTree>
    <p:extLst>
      <p:ext uri="{BB962C8B-B14F-4D97-AF65-F5344CB8AC3E}">
        <p14:creationId xmlns:p14="http://schemas.microsoft.com/office/powerpoint/2010/main" val="4203710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Now I am going to conclude the work</a:t>
            </a:r>
          </a:p>
        </p:txBody>
      </p:sp>
      <p:sp>
        <p:nvSpPr>
          <p:cNvPr id="4" name="灯片编号占位符 3"/>
          <p:cNvSpPr>
            <a:spLocks noGrp="1"/>
          </p:cNvSpPr>
          <p:nvPr>
            <p:ph type="sldNum" sz="quarter" idx="5"/>
          </p:nvPr>
        </p:nvSpPr>
        <p:spPr/>
        <p:txBody>
          <a:bodyPr/>
          <a:lstStyle/>
          <a:p>
            <a:fld id="{1142B905-F9F1-4D80-A5F0-B586708264EA}" type="slidenum">
              <a:rPr lang="en-US" smtClean="0"/>
              <a:t>28</a:t>
            </a:fld>
            <a:endParaRPr lang="en-US"/>
          </a:p>
        </p:txBody>
      </p:sp>
    </p:spTree>
    <p:extLst>
      <p:ext uri="{BB962C8B-B14F-4D97-AF65-F5344CB8AC3E}">
        <p14:creationId xmlns:p14="http://schemas.microsoft.com/office/powerpoint/2010/main" val="2921123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In this work we take a look at the memory oversubscription overhead and proposed ETC Framework with 3 </a:t>
            </a:r>
            <a:r>
              <a:rPr lang="en-US" altLang="zh-CN" dirty="0"/>
              <a:t>effective techniques</a:t>
            </a:r>
            <a:endParaRPr lang="en-US" dirty="0"/>
          </a:p>
          <a:p>
            <a:r>
              <a:rPr lang="en-US" dirty="0"/>
              <a:t>[click]</a:t>
            </a:r>
          </a:p>
          <a:p>
            <a:r>
              <a:rPr lang="en-US" dirty="0"/>
              <a:t>Experimental results shows that the overhead of regular applications with no data sharing can be fully mitigated, while the performance of regular applications with data sharing and irregular applications can be improved by 60.4% and 270% compared with the state-of-the-art baseline. </a:t>
            </a:r>
          </a:p>
        </p:txBody>
      </p:sp>
      <p:sp>
        <p:nvSpPr>
          <p:cNvPr id="4" name="灯片编号占位符 3"/>
          <p:cNvSpPr>
            <a:spLocks noGrp="1"/>
          </p:cNvSpPr>
          <p:nvPr>
            <p:ph type="sldNum" sz="quarter" idx="5"/>
          </p:nvPr>
        </p:nvSpPr>
        <p:spPr/>
        <p:txBody>
          <a:bodyPr/>
          <a:lstStyle/>
          <a:p>
            <a:fld id="{1142B905-F9F1-4D80-A5F0-B586708264EA}" type="slidenum">
              <a:rPr lang="en-US" smtClean="0"/>
              <a:t>29</a:t>
            </a:fld>
            <a:endParaRPr lang="en-US"/>
          </a:p>
        </p:txBody>
      </p:sp>
    </p:spTree>
    <p:extLst>
      <p:ext uri="{BB962C8B-B14F-4D97-AF65-F5344CB8AC3E}">
        <p14:creationId xmlns:p14="http://schemas.microsoft.com/office/powerpoint/2010/main" val="284893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Let’s first go over the memory oversubscription problem. </a:t>
            </a:r>
          </a:p>
        </p:txBody>
      </p:sp>
      <p:sp>
        <p:nvSpPr>
          <p:cNvPr id="4" name="灯片编号占位符 3"/>
          <p:cNvSpPr>
            <a:spLocks noGrp="1"/>
          </p:cNvSpPr>
          <p:nvPr>
            <p:ph type="sldNum" sz="quarter" idx="5"/>
          </p:nvPr>
        </p:nvSpPr>
        <p:spPr/>
        <p:txBody>
          <a:bodyPr/>
          <a:lstStyle/>
          <a:p>
            <a:fld id="{1142B905-F9F1-4D80-A5F0-B586708264EA}" type="slidenum">
              <a:rPr lang="en-US" smtClean="0"/>
              <a:t>3</a:t>
            </a:fld>
            <a:endParaRPr lang="en-US"/>
          </a:p>
        </p:txBody>
      </p:sp>
    </p:spTree>
    <p:extLst>
      <p:ext uri="{BB962C8B-B14F-4D97-AF65-F5344CB8AC3E}">
        <p14:creationId xmlns:p14="http://schemas.microsoft.com/office/powerpoint/2010/main" val="2564087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30</a:t>
            </a:fld>
            <a:endParaRPr lang="en-US" dirty="0"/>
          </a:p>
        </p:txBody>
      </p:sp>
    </p:spTree>
    <p:extLst>
      <p:ext uri="{BB962C8B-B14F-4D97-AF65-F5344CB8AC3E}">
        <p14:creationId xmlns:p14="http://schemas.microsoft.com/office/powerpoint/2010/main" val="106216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In current datacenters, cloud servers tend to virtualize costly</a:t>
            </a:r>
            <a:r>
              <a:rPr lang="en-US" baseline="0" dirty="0"/>
              <a:t> resources, such as GPUs,</a:t>
            </a:r>
            <a:r>
              <a:rPr lang="en-US" dirty="0"/>
              <a:t> to increase their</a:t>
            </a:r>
            <a:r>
              <a:rPr lang="en-US" baseline="0" dirty="0"/>
              <a:t> </a:t>
            </a:r>
            <a:r>
              <a:rPr lang="en-US" dirty="0"/>
              <a:t>utilization. However, it may cause the memory space shortages for some memory-hungry users.</a:t>
            </a:r>
          </a:p>
          <a:p>
            <a:r>
              <a:rPr lang="en-US" dirty="0"/>
              <a:t>[click]</a:t>
            </a:r>
          </a:p>
          <a:p>
            <a:r>
              <a:rPr lang="en-US" dirty="0"/>
              <a:t>One typical example is prevailing machine learning applications that are mostly running on GPUs. They typically use large models for training,</a:t>
            </a:r>
            <a:r>
              <a:rPr lang="en-US" baseline="0" dirty="0"/>
              <a:t> and so </a:t>
            </a:r>
            <a:r>
              <a:rPr lang="en-US" dirty="0"/>
              <a:t>are often limited by the memory capacity. </a:t>
            </a:r>
          </a:p>
          <a:p>
            <a:r>
              <a:rPr lang="en-US" dirty="0"/>
              <a:t>[click]</a:t>
            </a:r>
          </a:p>
          <a:p>
            <a:r>
              <a:rPr lang="en-US" dirty="0"/>
              <a:t>Therefore, limited memory capacity becomes a first-order design and performance bottleneck.</a:t>
            </a:r>
          </a:p>
        </p:txBody>
      </p:sp>
      <p:sp>
        <p:nvSpPr>
          <p:cNvPr id="4" name="灯片编号占位符 3"/>
          <p:cNvSpPr>
            <a:spLocks noGrp="1"/>
          </p:cNvSpPr>
          <p:nvPr>
            <p:ph type="sldNum" sz="quarter" idx="5"/>
          </p:nvPr>
        </p:nvSpPr>
        <p:spPr/>
        <p:txBody>
          <a:bodyPr/>
          <a:lstStyle/>
          <a:p>
            <a:fld id="{1142B905-F9F1-4D80-A5F0-B586708264EA}" type="slidenum">
              <a:rPr lang="en-US" smtClean="0"/>
              <a:t>4</a:t>
            </a:fld>
            <a:endParaRPr lang="en-US"/>
          </a:p>
        </p:txBody>
      </p:sp>
    </p:spTree>
    <p:extLst>
      <p:ext uri="{BB962C8B-B14F-4D97-AF65-F5344CB8AC3E}">
        <p14:creationId xmlns:p14="http://schemas.microsoft.com/office/powerpoint/2010/main" val="228374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[click]</a:t>
            </a:r>
          </a:p>
          <a:p>
            <a:r>
              <a:rPr lang="en-US" sz="1200" b="0" i="0" u="none" strike="noStrike" kern="1200" dirty="0">
                <a:solidFill>
                  <a:schemeClr val="tx1"/>
                </a:solidFill>
                <a:effectLst/>
                <a:latin typeface="+mn-lt"/>
                <a:ea typeface="+mn-ea"/>
                <a:cs typeface="+mn-cs"/>
              </a:rPr>
              <a:t>In modern GPUs, the unified virtual memory[click] and demand paging capabilities[click] free developers from manually managing data movement between CPU memory and GPU memory. As a result, the allocated memory size can be larger than the GPU memory capacity, which means that memory can be oversubscribed.</a:t>
            </a:r>
          </a:p>
          <a:p>
            <a:r>
              <a:rPr lang="en-US" sz="1200" b="0" i="0" u="none" strike="noStrike"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However, moving data between CPU memory and GPU memory incurs a long latency, and our measurements on a real GPU system show that applications could</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experience severe performance degradation or, in several cases, crash. </a:t>
            </a:r>
            <a:endParaRPr lang="en-US" dirty="0"/>
          </a:p>
          <a:p>
            <a:endParaRPr lang="en-US" dirty="0"/>
          </a:p>
        </p:txBody>
      </p:sp>
      <p:sp>
        <p:nvSpPr>
          <p:cNvPr id="4" name="灯片编号占位符 3"/>
          <p:cNvSpPr>
            <a:spLocks noGrp="1"/>
          </p:cNvSpPr>
          <p:nvPr>
            <p:ph type="sldNum" sz="quarter" idx="5"/>
          </p:nvPr>
        </p:nvSpPr>
        <p:spPr/>
        <p:txBody>
          <a:bodyPr/>
          <a:lstStyle/>
          <a:p>
            <a:fld id="{1142B905-F9F1-4D80-A5F0-B586708264EA}" type="slidenum">
              <a:rPr lang="en-US" smtClean="0"/>
              <a:t>5</a:t>
            </a:fld>
            <a:endParaRPr lang="en-US"/>
          </a:p>
        </p:txBody>
      </p:sp>
    </p:spTree>
    <p:extLst>
      <p:ext uri="{BB962C8B-B14F-4D97-AF65-F5344CB8AC3E}">
        <p14:creationId xmlns:p14="http://schemas.microsoft.com/office/powerpoint/2010/main" val="157958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And then let me show you the best way to address this issue</a:t>
            </a:r>
          </a:p>
        </p:txBody>
      </p:sp>
      <p:sp>
        <p:nvSpPr>
          <p:cNvPr id="4" name="灯片编号占位符 3"/>
          <p:cNvSpPr>
            <a:spLocks noGrp="1"/>
          </p:cNvSpPr>
          <p:nvPr>
            <p:ph type="sldNum" sz="quarter" idx="5"/>
          </p:nvPr>
        </p:nvSpPr>
        <p:spPr/>
        <p:txBody>
          <a:bodyPr/>
          <a:lstStyle/>
          <a:p>
            <a:fld id="{1142B905-F9F1-4D80-A5F0-B586708264EA}" type="slidenum">
              <a:rPr lang="en-US" smtClean="0"/>
              <a:t>6</a:t>
            </a:fld>
            <a:endParaRPr lang="en-US"/>
          </a:p>
        </p:txBody>
      </p:sp>
    </p:spTree>
    <p:extLst>
      <p:ext uri="{BB962C8B-B14F-4D97-AF65-F5344CB8AC3E}">
        <p14:creationId xmlns:p14="http://schemas.microsoft.com/office/powerpoint/2010/main" val="401089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Some of the performance loss due to memory oversubscription can be reduced by more programming efforts. </a:t>
            </a:r>
          </a:p>
          <a:p>
            <a:r>
              <a:rPr lang="en-US" dirty="0"/>
              <a:t>[click]</a:t>
            </a:r>
          </a:p>
          <a:p>
            <a:r>
              <a:rPr lang="en-US" dirty="0"/>
              <a:t>For example, overlapping prefetch with eviction requests to hide eviction latency. When there is not enough memory space, it is not necessary to wait for the eviction at the occurrence of a page fault.</a:t>
            </a:r>
          </a:p>
        </p:txBody>
      </p:sp>
      <p:sp>
        <p:nvSpPr>
          <p:cNvPr id="4" name="灯片编号占位符 3"/>
          <p:cNvSpPr>
            <a:spLocks noGrp="1"/>
          </p:cNvSpPr>
          <p:nvPr>
            <p:ph type="sldNum" sz="quarter" idx="5"/>
          </p:nvPr>
        </p:nvSpPr>
        <p:spPr/>
        <p:txBody>
          <a:bodyPr/>
          <a:lstStyle/>
          <a:p>
            <a:fld id="{1142B905-F9F1-4D80-A5F0-B586708264EA}" type="slidenum">
              <a:rPr lang="en-US" smtClean="0"/>
              <a:t>7</a:t>
            </a:fld>
            <a:endParaRPr lang="en-US"/>
          </a:p>
        </p:txBody>
      </p:sp>
    </p:spTree>
    <p:extLst>
      <p:ext uri="{BB962C8B-B14F-4D97-AF65-F5344CB8AC3E}">
        <p14:creationId xmlns:p14="http://schemas.microsoft.com/office/powerpoint/2010/main" val="66841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Another hand-tuning technique is duplicating read-only data instead of migration to reduce the number of evictions, since those duplicated data can be dropped instead of evicted.</a:t>
            </a:r>
          </a:p>
        </p:txBody>
      </p:sp>
      <p:sp>
        <p:nvSpPr>
          <p:cNvPr id="4" name="灯片编号占位符 3"/>
          <p:cNvSpPr>
            <a:spLocks noGrp="1"/>
          </p:cNvSpPr>
          <p:nvPr>
            <p:ph type="sldNum" sz="quarter" idx="5"/>
          </p:nvPr>
        </p:nvSpPr>
        <p:spPr/>
        <p:txBody>
          <a:bodyPr/>
          <a:lstStyle/>
          <a:p>
            <a:fld id="{1142B905-F9F1-4D80-A5F0-B586708264EA}" type="slidenum">
              <a:rPr lang="en-US" smtClean="0"/>
              <a:t>8</a:t>
            </a:fld>
            <a:endParaRPr lang="en-US"/>
          </a:p>
        </p:txBody>
      </p:sp>
    </p:spTree>
    <p:extLst>
      <p:ext uri="{BB962C8B-B14F-4D97-AF65-F5344CB8AC3E}">
        <p14:creationId xmlns:p14="http://schemas.microsoft.com/office/powerpoint/2010/main" val="10105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[click]</a:t>
            </a:r>
          </a:p>
          <a:p>
            <a:r>
              <a:rPr lang="en-US" dirty="0"/>
              <a:t>However,  these hand-tuning techniques force programmers to manually manages data movement. It is exacerbated in the cloud environment where virtual machines may have no visibility into the working set of other tenants applications. </a:t>
            </a:r>
          </a:p>
          <a:p>
            <a:r>
              <a:rPr lang="en-US" dirty="0"/>
              <a:t>[click]</a:t>
            </a:r>
          </a:p>
          <a:p>
            <a:r>
              <a:rPr lang="en-US" dirty="0"/>
              <a:t>Therefore, more effective application transparent mechanisms to reduce memory oversubscription overhead are urgently needed.</a:t>
            </a:r>
          </a:p>
        </p:txBody>
      </p:sp>
      <p:sp>
        <p:nvSpPr>
          <p:cNvPr id="4" name="灯片编号占位符 3"/>
          <p:cNvSpPr>
            <a:spLocks noGrp="1"/>
          </p:cNvSpPr>
          <p:nvPr>
            <p:ph type="sldNum" sz="quarter" idx="5"/>
          </p:nvPr>
        </p:nvSpPr>
        <p:spPr/>
        <p:txBody>
          <a:bodyPr/>
          <a:lstStyle/>
          <a:p>
            <a:fld id="{1142B905-F9F1-4D80-A5F0-B586708264EA}" type="slidenum">
              <a:rPr lang="en-US" smtClean="0"/>
              <a:t>9</a:t>
            </a:fld>
            <a:endParaRPr lang="en-US"/>
          </a:p>
        </p:txBody>
      </p:sp>
    </p:spTree>
    <p:extLst>
      <p:ext uri="{BB962C8B-B14F-4D97-AF65-F5344CB8AC3E}">
        <p14:creationId xmlns:p14="http://schemas.microsoft.com/office/powerpoint/2010/main" val="214747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385CF2-E803-4C04-B0B4-66A663FBA954}"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41730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052C7-2A9A-4FA7-8D61-98DC2B8A763B}"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190358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1C9A0-51BF-453F-8919-3590694D4E60}"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344109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8C40D-02A8-446D-8AA1-2B21498625B7}"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36060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F5BCB8-CA54-4178-8A73-68198A6BB923}"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409448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2E7A5-AF61-491D-8874-BAF6CE9C5BF4}"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322026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6449F-EBA5-4A66-ACF3-668C195E5685}" type="datetime1">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182800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EE15F-E754-4E39-9930-DCDB9D47F547}" type="datetime1">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141199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20841-1FD1-43CF-B108-E57525BE877A}" type="datetime1">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298847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8A3FF4-12DC-4D8D-B05F-6843698F8B76}"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153939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B5A0C-AF45-4DC5-8906-FF689522E266}"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F78F1-1351-49FC-8CFD-3ED7E06BAC03}" type="slidenum">
              <a:rPr lang="en-US" smtClean="0"/>
              <a:t>‹#›</a:t>
            </a:fld>
            <a:endParaRPr lang="en-US"/>
          </a:p>
        </p:txBody>
      </p:sp>
    </p:spTree>
    <p:extLst>
      <p:ext uri="{BB962C8B-B14F-4D97-AF65-F5344CB8AC3E}">
        <p14:creationId xmlns:p14="http://schemas.microsoft.com/office/powerpoint/2010/main" val="310523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8FE5D-B6B3-4B75-8C08-BC0BFFB16A2D}" type="datetime1">
              <a:rPr lang="en-US" smtClean="0"/>
              <a:t>5/1/2019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F78F1-1351-49FC-8CFD-3ED7E06BAC03}" type="slidenum">
              <a:rPr lang="en-US" smtClean="0"/>
              <a:t>‹#›</a:t>
            </a:fld>
            <a:endParaRPr lang="en-US"/>
          </a:p>
        </p:txBody>
      </p:sp>
    </p:spTree>
    <p:extLst>
      <p:ext uri="{BB962C8B-B14F-4D97-AF65-F5344CB8AC3E}">
        <p14:creationId xmlns:p14="http://schemas.microsoft.com/office/powerpoint/2010/main" val="412542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p:nvPr/>
        </p:nvSpPr>
        <p:spPr>
          <a:xfrm>
            <a:off x="0" y="1"/>
            <a:ext cx="9144000" cy="521872"/>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521872"/>
            <a:ext cx="9144000" cy="409345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2" name="Title 1"/>
          <p:cNvSpPr>
            <a:spLocks noGrp="1"/>
          </p:cNvSpPr>
          <p:nvPr>
            <p:ph type="ctrTitle"/>
          </p:nvPr>
        </p:nvSpPr>
        <p:spPr>
          <a:xfrm>
            <a:off x="0" y="958007"/>
            <a:ext cx="9144000" cy="2062673"/>
          </a:xfrm>
          <a:effectLst/>
        </p:spPr>
        <p:txBody>
          <a:bodyPr>
            <a:noAutofit/>
          </a:bodyPr>
          <a:lstStyle/>
          <a:p>
            <a:pPr>
              <a:lnSpc>
                <a:spcPct val="100000"/>
              </a:lnSpc>
            </a:pPr>
            <a:r>
              <a:rPr lang="en-US" sz="4400" dirty="0">
                <a:solidFill>
                  <a:srgbClr val="1D1C1F"/>
                </a:solidFill>
                <a:latin typeface="+mn-lt"/>
                <a:ea typeface="Helvetica Neue Medium" charset="0"/>
                <a:cs typeface="Helvetica Neue Medium" charset="0"/>
              </a:rPr>
              <a:t>A Framework for Memory Oversubscription Management </a:t>
            </a:r>
            <a:br>
              <a:rPr lang="en-US" sz="4400" dirty="0">
                <a:solidFill>
                  <a:srgbClr val="1D1C1F"/>
                </a:solidFill>
                <a:latin typeface="+mn-lt"/>
                <a:ea typeface="Helvetica Neue Medium" charset="0"/>
                <a:cs typeface="Helvetica Neue Medium" charset="0"/>
              </a:rPr>
            </a:br>
            <a:r>
              <a:rPr lang="en-US" sz="4400" dirty="0">
                <a:solidFill>
                  <a:srgbClr val="1D1C1F"/>
                </a:solidFill>
                <a:latin typeface="+mn-lt"/>
                <a:ea typeface="Helvetica Neue Medium" charset="0"/>
                <a:cs typeface="Helvetica Neue Medium" charset="0"/>
              </a:rPr>
              <a:t>in Graphics Processing Units</a:t>
            </a:r>
          </a:p>
        </p:txBody>
      </p:sp>
      <p:sp>
        <p:nvSpPr>
          <p:cNvPr id="3" name="Subtitle 2"/>
          <p:cNvSpPr>
            <a:spLocks noGrp="1"/>
          </p:cNvSpPr>
          <p:nvPr>
            <p:ph type="subTitle" idx="1"/>
          </p:nvPr>
        </p:nvSpPr>
        <p:spPr>
          <a:xfrm>
            <a:off x="0" y="2990992"/>
            <a:ext cx="9144000" cy="1200118"/>
          </a:xfrm>
        </p:spPr>
        <p:txBody>
          <a:bodyPr>
            <a:normAutofit fontScale="92500" lnSpcReduction="10000"/>
          </a:bodyPr>
          <a:lstStyle/>
          <a:p>
            <a:endParaRPr lang="en-US" dirty="0">
              <a:solidFill>
                <a:schemeClr val="bg1">
                  <a:lumMod val="50000"/>
                </a:schemeClr>
              </a:solidFill>
              <a:ea typeface="Helvetica Neue" charset="0"/>
              <a:cs typeface="Helvetica Neue" charset="0"/>
            </a:endParaRPr>
          </a:p>
          <a:p>
            <a:r>
              <a:rPr lang="en-US" b="1" dirty="0">
                <a:solidFill>
                  <a:schemeClr val="bg1">
                    <a:lumMod val="50000"/>
                  </a:schemeClr>
                </a:solidFill>
                <a:ea typeface="Helvetica Neue" charset="0"/>
                <a:cs typeface="Helvetica Neue" charset="0"/>
              </a:rPr>
              <a:t>Chen Li</a:t>
            </a:r>
            <a:r>
              <a:rPr lang="en-US" dirty="0">
                <a:solidFill>
                  <a:schemeClr val="bg1">
                    <a:lumMod val="50000"/>
                  </a:schemeClr>
                </a:solidFill>
                <a:ea typeface="Helvetica Neue" charset="0"/>
                <a:cs typeface="Helvetica Neue" charset="0"/>
              </a:rPr>
              <a:t>,  Rachata Ausavarungnirun,  Christopher J. Rossbach,   </a:t>
            </a:r>
          </a:p>
          <a:p>
            <a:r>
              <a:rPr lang="en-US" dirty="0" err="1">
                <a:solidFill>
                  <a:schemeClr val="bg1">
                    <a:lumMod val="50000"/>
                  </a:schemeClr>
                </a:solidFill>
                <a:ea typeface="Helvetica Neue" charset="0"/>
                <a:cs typeface="Helvetica Neue" charset="0"/>
              </a:rPr>
              <a:t>Youtao</a:t>
            </a:r>
            <a:r>
              <a:rPr lang="en-US" dirty="0">
                <a:solidFill>
                  <a:schemeClr val="bg1">
                    <a:lumMod val="50000"/>
                  </a:schemeClr>
                </a:solidFill>
                <a:ea typeface="Helvetica Neue" charset="0"/>
                <a:cs typeface="Helvetica Neue" charset="0"/>
              </a:rPr>
              <a:t> Zhang,  </a:t>
            </a:r>
            <a:r>
              <a:rPr lang="en-US" dirty="0" err="1">
                <a:solidFill>
                  <a:schemeClr val="bg1">
                    <a:lumMod val="50000"/>
                  </a:schemeClr>
                </a:solidFill>
                <a:ea typeface="Helvetica Neue" charset="0"/>
                <a:cs typeface="Helvetica Neue" charset="0"/>
              </a:rPr>
              <a:t>Onur</a:t>
            </a:r>
            <a:r>
              <a:rPr lang="en-US" dirty="0">
                <a:solidFill>
                  <a:schemeClr val="bg1">
                    <a:lumMod val="50000"/>
                  </a:schemeClr>
                </a:solidFill>
                <a:ea typeface="Helvetica Neue" charset="0"/>
                <a:cs typeface="Helvetica Neue" charset="0"/>
              </a:rPr>
              <a:t> </a:t>
            </a:r>
            <a:r>
              <a:rPr lang="en-US" dirty="0" err="1">
                <a:solidFill>
                  <a:schemeClr val="bg1">
                    <a:lumMod val="50000"/>
                  </a:schemeClr>
                </a:solidFill>
                <a:ea typeface="Helvetica Neue" charset="0"/>
                <a:cs typeface="Helvetica Neue" charset="0"/>
              </a:rPr>
              <a:t>Mutlu</a:t>
            </a:r>
            <a:r>
              <a:rPr lang="en-US" dirty="0">
                <a:solidFill>
                  <a:schemeClr val="bg1">
                    <a:lumMod val="50000"/>
                  </a:schemeClr>
                </a:solidFill>
                <a:ea typeface="Helvetica Neue" charset="0"/>
                <a:cs typeface="Helvetica Neue" charset="0"/>
              </a:rPr>
              <a:t>,  Yang Guo,  Jun Yang</a:t>
            </a:r>
          </a:p>
          <a:p>
            <a:pPr>
              <a:spcBef>
                <a:spcPts val="600"/>
              </a:spcBef>
            </a:pPr>
            <a:endParaRPr lang="en-US" dirty="0">
              <a:solidFill>
                <a:schemeClr val="bg1">
                  <a:lumMod val="50000"/>
                </a:schemeClr>
              </a:solidFill>
              <a:ea typeface="Helvetica Neue" charset="0"/>
              <a:cs typeface="Helvetica Neue" charset="0"/>
            </a:endParaRPr>
          </a:p>
        </p:txBody>
      </p:sp>
      <p:pic>
        <p:nvPicPr>
          <p:cNvPr id="4" name="Picture 3" descr="Burgundy_CMU_JPG_Logo.jpg"/>
          <p:cNvPicPr>
            <a:picLocks noChangeAspect="1"/>
          </p:cNvPicPr>
          <p:nvPr/>
        </p:nvPicPr>
        <p:blipFill rotWithShape="1">
          <a:blip r:embed="rId3" cstate="print"/>
          <a:srcRect t="26333" b="26267"/>
          <a:stretch/>
        </p:blipFill>
        <p:spPr>
          <a:xfrm>
            <a:off x="1879319" y="5213384"/>
            <a:ext cx="2093320" cy="358307"/>
          </a:xfrm>
          <a:prstGeom prst="rect">
            <a:avLst/>
          </a:prstGeom>
        </p:spPr>
      </p:pic>
      <p:pic>
        <p:nvPicPr>
          <p:cNvPr id="1032" name="Picture 8" descr="Image result for UT Austin logo">
            <a:extLst>
              <a:ext uri="{FF2B5EF4-FFF2-40B4-BE49-F238E27FC236}">
                <a16:creationId xmlns:a16="http://schemas.microsoft.com/office/drawing/2014/main" id="{DE4342A7-D574-4293-89C2-39D9A3D9329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57469" y="5503076"/>
            <a:ext cx="2103255" cy="10242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VMware logo">
            <a:extLst>
              <a:ext uri="{FF2B5EF4-FFF2-40B4-BE49-F238E27FC236}">
                <a16:creationId xmlns:a16="http://schemas.microsoft.com/office/drawing/2014/main" id="{13DDCBBE-BA7E-4661-A6BC-989BCA3CEC9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183273" y="5630361"/>
            <a:ext cx="2199073" cy="7704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eth zurich logo">
            <a:extLst>
              <a:ext uri="{FF2B5EF4-FFF2-40B4-BE49-F238E27FC236}">
                <a16:creationId xmlns:a16="http://schemas.microsoft.com/office/drawing/2014/main" id="{DC8B2391-CB5D-4F2C-9C6A-5A5BF9645C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398" y="5058090"/>
            <a:ext cx="1739374" cy="69515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63">
            <a:extLst>
              <a:ext uri="{FF2B5EF4-FFF2-40B4-BE49-F238E27FC236}">
                <a16:creationId xmlns:a16="http://schemas.microsoft.com/office/drawing/2014/main" id="{E1F189C5-3A8C-4D32-9E04-1C9220140137}"/>
              </a:ext>
            </a:extLst>
          </p:cNvPr>
          <p:cNvSpPr/>
          <p:nvPr/>
        </p:nvSpPr>
        <p:spPr>
          <a:xfrm>
            <a:off x="604822" y="86124"/>
            <a:ext cx="7934355" cy="349625"/>
          </a:xfrm>
          <a:prstGeom prst="roundRect">
            <a:avLst>
              <a:gd name="adj" fmla="val 9162"/>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a typeface="Helvetica Neue Medium" charset="0"/>
              <a:cs typeface="Helvetica Neue Medium" charset="0"/>
            </a:endParaRPr>
          </a:p>
        </p:txBody>
      </p:sp>
      <p:pic>
        <p:nvPicPr>
          <p:cNvPr id="12" name="Picture 2" descr="Image result for NUDT">
            <a:extLst>
              <a:ext uri="{FF2B5EF4-FFF2-40B4-BE49-F238E27FC236}">
                <a16:creationId xmlns:a16="http://schemas.microsoft.com/office/drawing/2014/main" id="{DB8E6974-3131-4FAC-A86B-ADA1450A8A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901" y="5055465"/>
            <a:ext cx="1345335" cy="13453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PITT">
            <a:extLst>
              <a:ext uri="{FF2B5EF4-FFF2-40B4-BE49-F238E27FC236}">
                <a16:creationId xmlns:a16="http://schemas.microsoft.com/office/drawing/2014/main" id="{A08F1B6F-6840-438B-B13C-5059E748F3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4994" y="4878121"/>
            <a:ext cx="1599924" cy="15646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mutnb logo">
            <a:extLst>
              <a:ext uri="{FF2B5EF4-FFF2-40B4-BE49-F238E27FC236}">
                <a16:creationId xmlns:a16="http://schemas.microsoft.com/office/drawing/2014/main" id="{644A58D1-4E7B-4A4F-A4ED-F55EC920AA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3393" y="5234812"/>
            <a:ext cx="1008721" cy="1006703"/>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54F0FA7A-2E21-4560-9665-7720123D1BC8}"/>
              </a:ext>
            </a:extLst>
          </p:cNvPr>
          <p:cNvSpPr>
            <a:spLocks noGrp="1"/>
          </p:cNvSpPr>
          <p:nvPr>
            <p:ph type="sldNum" sz="quarter" idx="12"/>
          </p:nvPr>
        </p:nvSpPr>
        <p:spPr/>
        <p:txBody>
          <a:bodyPr/>
          <a:lstStyle/>
          <a:p>
            <a:fld id="{77AF78F1-1351-49FC-8CFD-3ED7E06BAC03}" type="slidenum">
              <a:rPr lang="en-US" smtClean="0"/>
              <a:t>1</a:t>
            </a:fld>
            <a:endParaRPr lang="en-US"/>
          </a:p>
        </p:txBody>
      </p:sp>
    </p:spTree>
    <p:extLst>
      <p:ext uri="{BB962C8B-B14F-4D97-AF65-F5344CB8AC3E}">
        <p14:creationId xmlns:p14="http://schemas.microsoft.com/office/powerpoint/2010/main" val="1307120969"/>
      </p:ext>
    </p:extLst>
  </p:cSld>
  <p:clrMapOvr>
    <a:masterClrMapping/>
  </p:clrMapOvr>
  <mc:AlternateContent xmlns:mc="http://schemas.openxmlformats.org/markup-compatibility/2006" xmlns:p14="http://schemas.microsoft.com/office/powerpoint/2010/main">
    <mc:Choice Requires="p14">
      <p:transition spd="slow" p14:dur="2000" advTm="11030"/>
    </mc:Choice>
    <mc:Fallback xmlns="">
      <p:transition spd="slow" advTm="110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691597" cy="5653885"/>
          </a:xfrm>
        </p:spPr>
        <p:txBody>
          <a:bodyPr>
            <a:normAutofit/>
          </a:bodyPr>
          <a:lstStyle/>
          <a:p>
            <a:pPr>
              <a:lnSpc>
                <a:spcPct val="120000"/>
              </a:lnSpc>
            </a:pPr>
            <a:r>
              <a:rPr lang="en-US" sz="3200" dirty="0">
                <a:solidFill>
                  <a:schemeClr val="bg1">
                    <a:lumMod val="65000"/>
                  </a:schemeClr>
                </a:solidFill>
              </a:rPr>
              <a:t>Executive Summary</a:t>
            </a:r>
          </a:p>
          <a:p>
            <a:pPr>
              <a:lnSpc>
                <a:spcPct val="120000"/>
              </a:lnSpc>
            </a:pPr>
            <a:r>
              <a:rPr lang="en-US" sz="3200" dirty="0">
                <a:solidFill>
                  <a:schemeClr val="bg1">
                    <a:lumMod val="65000"/>
                  </a:schemeClr>
                </a:solidFill>
                <a:ea typeface="Helvetica Neue" charset="0"/>
                <a:cs typeface="Helvetica Neue" charset="0"/>
              </a:rPr>
              <a:t>Memory Oversubscription Problem</a:t>
            </a:r>
          </a:p>
          <a:p>
            <a:pPr>
              <a:lnSpc>
                <a:spcPct val="120000"/>
              </a:lnSpc>
            </a:pPr>
            <a:r>
              <a:rPr lang="en-US" sz="3200" dirty="0">
                <a:solidFill>
                  <a:schemeClr val="bg1">
                    <a:lumMod val="65000"/>
                  </a:schemeClr>
                </a:solidFill>
              </a:rPr>
              <a:t>Demand for Application-transparent Mechanisms</a:t>
            </a:r>
          </a:p>
          <a:p>
            <a:pPr>
              <a:lnSpc>
                <a:spcPct val="120000"/>
              </a:lnSpc>
            </a:pPr>
            <a:r>
              <a:rPr lang="en-US" sz="3200" dirty="0"/>
              <a:t>Demand for Different Techniques </a:t>
            </a:r>
          </a:p>
          <a:p>
            <a:pPr>
              <a:lnSpc>
                <a:spcPct val="120000"/>
              </a:lnSpc>
            </a:pPr>
            <a:r>
              <a:rPr lang="en-US" sz="3200" dirty="0">
                <a:solidFill>
                  <a:schemeClr val="bg1">
                    <a:lumMod val="65000"/>
                  </a:schemeClr>
                </a:solidFill>
              </a:rPr>
              <a:t>ETC: An Application-transparent Framework</a:t>
            </a:r>
          </a:p>
          <a:p>
            <a:pPr>
              <a:lnSpc>
                <a:spcPct val="120000"/>
              </a:lnSpc>
            </a:pPr>
            <a:r>
              <a:rPr lang="en-US" sz="3200" dirty="0">
                <a:solidFill>
                  <a:schemeClr val="bg1">
                    <a:lumMod val="65000"/>
                  </a:schemeClr>
                </a:solidFill>
              </a:rPr>
              <a:t>Evaluation</a:t>
            </a:r>
          </a:p>
          <a:p>
            <a:pPr>
              <a:lnSpc>
                <a:spcPct val="120000"/>
              </a:lnSpc>
            </a:pPr>
            <a:r>
              <a:rPr lang="en-US" sz="3200" dirty="0">
                <a:solidFill>
                  <a:schemeClr val="bg1">
                    <a:lumMod val="65000"/>
                  </a:schemeClr>
                </a:solidFill>
              </a:rPr>
              <a:t>Conclusion</a:t>
            </a:r>
          </a:p>
          <a:p>
            <a:pPr>
              <a:lnSpc>
                <a:spcPct val="120000"/>
              </a:lnSpc>
            </a:pPr>
            <a:endParaRPr lang="en-US" sz="32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Outline</a:t>
            </a:r>
          </a:p>
        </p:txBody>
      </p:sp>
      <p:sp>
        <p:nvSpPr>
          <p:cNvPr id="2" name="灯片编号占位符 1">
            <a:extLst>
              <a:ext uri="{FF2B5EF4-FFF2-40B4-BE49-F238E27FC236}">
                <a16:creationId xmlns:a16="http://schemas.microsoft.com/office/drawing/2014/main" id="{6C56E5E5-707B-4839-ABFA-A3C311F500B7}"/>
              </a:ext>
            </a:extLst>
          </p:cNvPr>
          <p:cNvSpPr>
            <a:spLocks noGrp="1"/>
          </p:cNvSpPr>
          <p:nvPr>
            <p:ph type="sldNum" sz="quarter" idx="12"/>
          </p:nvPr>
        </p:nvSpPr>
        <p:spPr/>
        <p:txBody>
          <a:bodyPr/>
          <a:lstStyle/>
          <a:p>
            <a:fld id="{77AF78F1-1351-49FC-8CFD-3ED7E06BAC03}" type="slidenum">
              <a:rPr lang="en-US" smtClean="0"/>
              <a:t>10</a:t>
            </a:fld>
            <a:endParaRPr lang="en-US"/>
          </a:p>
        </p:txBody>
      </p:sp>
    </p:spTree>
    <p:extLst>
      <p:ext uri="{BB962C8B-B14F-4D97-AF65-F5344CB8AC3E}">
        <p14:creationId xmlns:p14="http://schemas.microsoft.com/office/powerpoint/2010/main" val="693624793"/>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8265587" cy="775493"/>
          </a:xfrm>
        </p:spPr>
        <p:txBody>
          <a:bodyPr>
            <a:normAutofit/>
          </a:bodyPr>
          <a:lstStyle/>
          <a:p>
            <a:r>
              <a:rPr lang="en-US" sz="3600" dirty="0">
                <a:solidFill>
                  <a:srgbClr val="1D1C1F"/>
                </a:solidFill>
                <a:latin typeface="+mn-lt"/>
                <a:ea typeface="Helvetica Neue Medium" charset="0"/>
                <a:cs typeface="Helvetica Neue Medium" charset="0"/>
              </a:rPr>
              <a:t>Demand for Different Techniques</a:t>
            </a:r>
          </a:p>
        </p:txBody>
      </p:sp>
      <p:graphicFrame>
        <p:nvGraphicFramePr>
          <p:cNvPr id="7" name="图表 6">
            <a:extLst>
              <a:ext uri="{FF2B5EF4-FFF2-40B4-BE49-F238E27FC236}">
                <a16:creationId xmlns:a16="http://schemas.microsoft.com/office/drawing/2014/main" id="{E51D4F55-4193-4395-84FA-765EFA8323AC}"/>
              </a:ext>
            </a:extLst>
          </p:cNvPr>
          <p:cNvGraphicFramePr>
            <a:graphicFrameLocks/>
          </p:cNvGraphicFramePr>
          <p:nvPr>
            <p:extLst>
              <p:ext uri="{D42A27DB-BD31-4B8C-83A1-F6EECF244321}">
                <p14:modId xmlns:p14="http://schemas.microsoft.com/office/powerpoint/2010/main" val="3316314814"/>
              </p:ext>
            </p:extLst>
          </p:nvPr>
        </p:nvGraphicFramePr>
        <p:xfrm>
          <a:off x="527539" y="1438469"/>
          <a:ext cx="7772400" cy="4486499"/>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47715BBA-4310-4983-A97E-EC1767B447A6}"/>
              </a:ext>
            </a:extLst>
          </p:cNvPr>
          <p:cNvSpPr txBox="1"/>
          <p:nvPr/>
        </p:nvSpPr>
        <p:spPr>
          <a:xfrm flipH="1">
            <a:off x="5577659" y="2664925"/>
            <a:ext cx="1202044" cy="369332"/>
          </a:xfrm>
          <a:prstGeom prst="rect">
            <a:avLst/>
          </a:prstGeom>
          <a:noFill/>
        </p:spPr>
        <p:txBody>
          <a:bodyPr wrap="square" rtlCol="0">
            <a:spAutoFit/>
          </a:bodyPr>
          <a:lstStyle/>
          <a:p>
            <a:r>
              <a:rPr lang="en-US" b="1" dirty="0">
                <a:cs typeface="Arial" panose="020B0604020202020204" pitchFamily="34" charset="0"/>
              </a:rPr>
              <a:t>   &gt;1000X</a:t>
            </a:r>
          </a:p>
        </p:txBody>
      </p:sp>
      <p:sp>
        <p:nvSpPr>
          <p:cNvPr id="9" name="文本框 8">
            <a:extLst>
              <a:ext uri="{FF2B5EF4-FFF2-40B4-BE49-F238E27FC236}">
                <a16:creationId xmlns:a16="http://schemas.microsoft.com/office/drawing/2014/main" id="{6201928D-8CF6-4318-B146-8F883EFF5561}"/>
              </a:ext>
            </a:extLst>
          </p:cNvPr>
          <p:cNvSpPr txBox="1"/>
          <p:nvPr/>
        </p:nvSpPr>
        <p:spPr>
          <a:xfrm flipH="1">
            <a:off x="7032971" y="2664925"/>
            <a:ext cx="1202044" cy="369332"/>
          </a:xfrm>
          <a:prstGeom prst="rect">
            <a:avLst/>
          </a:prstGeom>
          <a:noFill/>
        </p:spPr>
        <p:txBody>
          <a:bodyPr wrap="square" rtlCol="0">
            <a:spAutoFit/>
          </a:bodyPr>
          <a:lstStyle/>
          <a:p>
            <a:r>
              <a:rPr lang="en-US" b="1" dirty="0">
                <a:cs typeface="Arial" panose="020B0604020202020204" pitchFamily="34" charset="0"/>
              </a:rPr>
              <a:t>&gt;1000X</a:t>
            </a:r>
          </a:p>
        </p:txBody>
      </p:sp>
      <p:sp>
        <p:nvSpPr>
          <p:cNvPr id="10" name="乘号 9">
            <a:extLst>
              <a:ext uri="{FF2B5EF4-FFF2-40B4-BE49-F238E27FC236}">
                <a16:creationId xmlns:a16="http://schemas.microsoft.com/office/drawing/2014/main" id="{38405C0F-06BF-40C6-B05F-87473CD94688}"/>
              </a:ext>
            </a:extLst>
          </p:cNvPr>
          <p:cNvSpPr/>
          <p:nvPr/>
        </p:nvSpPr>
        <p:spPr>
          <a:xfrm>
            <a:off x="5950003" y="2910942"/>
            <a:ext cx="647339" cy="518058"/>
          </a:xfrm>
          <a:prstGeom prst="mathMultiply">
            <a:avLst>
              <a:gd name="adj1" fmla="val 8385"/>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乘号 10">
            <a:extLst>
              <a:ext uri="{FF2B5EF4-FFF2-40B4-BE49-F238E27FC236}">
                <a16:creationId xmlns:a16="http://schemas.microsoft.com/office/drawing/2014/main" id="{A386C90A-3EF1-435D-84EA-16935EB80298}"/>
              </a:ext>
            </a:extLst>
          </p:cNvPr>
          <p:cNvSpPr/>
          <p:nvPr/>
        </p:nvSpPr>
        <p:spPr>
          <a:xfrm>
            <a:off x="7134871" y="2905262"/>
            <a:ext cx="647339" cy="518058"/>
          </a:xfrm>
          <a:prstGeom prst="mathMultiply">
            <a:avLst>
              <a:gd name="adj1" fmla="val 8385"/>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7" name="直接连接符 16">
            <a:extLst>
              <a:ext uri="{FF2B5EF4-FFF2-40B4-BE49-F238E27FC236}">
                <a16:creationId xmlns:a16="http://schemas.microsoft.com/office/drawing/2014/main" id="{4DBED42A-ED5A-4C47-826B-6277E998DCFB}"/>
              </a:ext>
            </a:extLst>
          </p:cNvPr>
          <p:cNvCxnSpPr>
            <a:cxnSpLocks/>
          </p:cNvCxnSpPr>
          <p:nvPr/>
        </p:nvCxnSpPr>
        <p:spPr>
          <a:xfrm>
            <a:off x="1934842" y="3936653"/>
            <a:ext cx="6175182"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5" name="矩形 4">
            <a:extLst>
              <a:ext uri="{FF2B5EF4-FFF2-40B4-BE49-F238E27FC236}">
                <a16:creationId xmlns:a16="http://schemas.microsoft.com/office/drawing/2014/main" id="{7B79A741-6C2C-452A-B112-066CC6D8E15E}"/>
              </a:ext>
            </a:extLst>
          </p:cNvPr>
          <p:cNvSpPr/>
          <p:nvPr/>
        </p:nvSpPr>
        <p:spPr>
          <a:xfrm>
            <a:off x="2115075" y="6022184"/>
            <a:ext cx="4799584" cy="505972"/>
          </a:xfrm>
          <a:prstGeom prst="rect">
            <a:avLst/>
          </a:prstGeom>
        </p:spPr>
        <p:txBody>
          <a:bodyPr wrap="none">
            <a:spAutoFit/>
          </a:bodyPr>
          <a:lstStyle/>
          <a:p>
            <a:pPr>
              <a:lnSpc>
                <a:spcPct val="120000"/>
              </a:lnSpc>
            </a:pPr>
            <a:r>
              <a:rPr lang="en-US" sz="2400" dirty="0"/>
              <a:t>Collected from NVIDIA GTX1060 GPU</a:t>
            </a:r>
          </a:p>
        </p:txBody>
      </p:sp>
      <p:sp>
        <p:nvSpPr>
          <p:cNvPr id="23" name="内容占位符 2">
            <a:extLst>
              <a:ext uri="{FF2B5EF4-FFF2-40B4-BE49-F238E27FC236}">
                <a16:creationId xmlns:a16="http://schemas.microsoft.com/office/drawing/2014/main" id="{452D15A4-A70C-4D9F-8D41-DEA01BA5A84B}"/>
              </a:ext>
            </a:extLst>
          </p:cNvPr>
          <p:cNvSpPr>
            <a:spLocks noGrp="1"/>
          </p:cNvSpPr>
          <p:nvPr>
            <p:ph idx="1"/>
          </p:nvPr>
        </p:nvSpPr>
        <p:spPr>
          <a:xfrm>
            <a:off x="341085" y="1132114"/>
            <a:ext cx="8403771" cy="5653885"/>
          </a:xfrm>
        </p:spPr>
        <p:txBody>
          <a:bodyPr>
            <a:normAutofit/>
          </a:bodyPr>
          <a:lstStyle/>
          <a:p>
            <a:pPr>
              <a:lnSpc>
                <a:spcPct val="120000"/>
              </a:lnSpc>
            </a:pPr>
            <a:r>
              <a:rPr lang="en-US" sz="2600" dirty="0">
                <a:ea typeface="Helvetica Neue" charset="0"/>
                <a:cs typeface="Helvetica Neue" charset="0"/>
              </a:rPr>
              <a:t>Different Applications behave differently under oversubscription</a:t>
            </a:r>
          </a:p>
        </p:txBody>
      </p:sp>
      <p:sp>
        <p:nvSpPr>
          <p:cNvPr id="26" name="椭圆 25">
            <a:extLst>
              <a:ext uri="{FF2B5EF4-FFF2-40B4-BE49-F238E27FC236}">
                <a16:creationId xmlns:a16="http://schemas.microsoft.com/office/drawing/2014/main" id="{A0963262-E21F-4CE0-9D88-E1F518DF04E3}"/>
              </a:ext>
            </a:extLst>
          </p:cNvPr>
          <p:cNvSpPr/>
          <p:nvPr/>
        </p:nvSpPr>
        <p:spPr>
          <a:xfrm>
            <a:off x="1731774" y="3279768"/>
            <a:ext cx="4201180" cy="2158471"/>
          </a:xfrm>
          <a:prstGeom prst="ellipse">
            <a:avLst/>
          </a:prstGeom>
          <a:solidFill>
            <a:schemeClr val="accent1">
              <a:alpha val="13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椭圆 26">
            <a:extLst>
              <a:ext uri="{FF2B5EF4-FFF2-40B4-BE49-F238E27FC236}">
                <a16:creationId xmlns:a16="http://schemas.microsoft.com/office/drawing/2014/main" id="{1A2BEA44-1139-4A8E-B6E9-BA454F62B69E}"/>
              </a:ext>
            </a:extLst>
          </p:cNvPr>
          <p:cNvSpPr/>
          <p:nvPr/>
        </p:nvSpPr>
        <p:spPr>
          <a:xfrm rot="5400000">
            <a:off x="4889909" y="2590724"/>
            <a:ext cx="4032855" cy="2561306"/>
          </a:xfrm>
          <a:prstGeom prst="ellipse">
            <a:avLst/>
          </a:prstGeom>
          <a:solidFill>
            <a:schemeClr val="accent2">
              <a:lumMod val="75000"/>
              <a:alpha val="13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7">
            <a:extLst>
              <a:ext uri="{FF2B5EF4-FFF2-40B4-BE49-F238E27FC236}">
                <a16:creationId xmlns:a16="http://schemas.microsoft.com/office/drawing/2014/main" id="{BFF6A5C0-40B4-4A73-8676-14806C72E504}"/>
              </a:ext>
            </a:extLst>
          </p:cNvPr>
          <p:cNvSpPr txBox="1"/>
          <p:nvPr/>
        </p:nvSpPr>
        <p:spPr>
          <a:xfrm>
            <a:off x="1822038" y="4163327"/>
            <a:ext cx="4020652" cy="461665"/>
          </a:xfrm>
          <a:prstGeom prst="rect">
            <a:avLst/>
          </a:prstGeom>
          <a:solidFill>
            <a:schemeClr val="bg1">
              <a:lumMod val="75000"/>
            </a:schemeClr>
          </a:solidFill>
          <a:ln w="28575">
            <a:solidFill>
              <a:schemeClr val="tx1">
                <a:lumMod val="95000"/>
                <a:lumOff val="5000"/>
              </a:schemeClr>
            </a:solidFill>
          </a:ln>
          <a:effectLst/>
        </p:spPr>
        <p:txBody>
          <a:bodyPr wrap="none" rtlCol="0">
            <a:spAutoFit/>
          </a:bodyPr>
          <a:lstStyle/>
          <a:p>
            <a:r>
              <a:rPr lang="en-US" sz="2400" dirty="0"/>
              <a:t>A</a:t>
            </a:r>
            <a:r>
              <a:rPr lang="en-US" altLang="zh-CN" sz="2400" dirty="0"/>
              <a:t>verage 17% performance loss</a:t>
            </a:r>
            <a:endParaRPr lang="en-US" sz="2400" dirty="0"/>
          </a:p>
        </p:txBody>
      </p:sp>
      <p:sp>
        <p:nvSpPr>
          <p:cNvPr id="21" name="文本框 20">
            <a:extLst>
              <a:ext uri="{FF2B5EF4-FFF2-40B4-BE49-F238E27FC236}">
                <a16:creationId xmlns:a16="http://schemas.microsoft.com/office/drawing/2014/main" id="{4C11B41A-F23F-4B61-A9A8-B71E86A529CE}"/>
              </a:ext>
            </a:extLst>
          </p:cNvPr>
          <p:cNvSpPr txBox="1"/>
          <p:nvPr/>
        </p:nvSpPr>
        <p:spPr>
          <a:xfrm>
            <a:off x="6357018" y="4090422"/>
            <a:ext cx="1194686" cy="461665"/>
          </a:xfrm>
          <a:prstGeom prst="rect">
            <a:avLst/>
          </a:prstGeom>
          <a:solidFill>
            <a:schemeClr val="bg1">
              <a:lumMod val="75000"/>
            </a:schemeClr>
          </a:solidFill>
          <a:ln w="28575">
            <a:solidFill>
              <a:schemeClr val="tx1">
                <a:lumMod val="95000"/>
                <a:lumOff val="5000"/>
              </a:schemeClr>
            </a:solidFill>
          </a:ln>
          <a:effectLst/>
        </p:spPr>
        <p:txBody>
          <a:bodyPr wrap="none" rtlCol="0">
            <a:spAutoFit/>
          </a:bodyPr>
          <a:lstStyle/>
          <a:p>
            <a:r>
              <a:rPr lang="en-US" sz="2400" dirty="0"/>
              <a:t>Crashed</a:t>
            </a:r>
          </a:p>
        </p:txBody>
      </p:sp>
      <p:sp>
        <p:nvSpPr>
          <p:cNvPr id="2" name="灯片编号占位符 1">
            <a:extLst>
              <a:ext uri="{FF2B5EF4-FFF2-40B4-BE49-F238E27FC236}">
                <a16:creationId xmlns:a16="http://schemas.microsoft.com/office/drawing/2014/main" id="{E3D49C42-A89D-48AB-AF4A-03650C2A0499}"/>
              </a:ext>
            </a:extLst>
          </p:cNvPr>
          <p:cNvSpPr>
            <a:spLocks noGrp="1"/>
          </p:cNvSpPr>
          <p:nvPr>
            <p:ph type="sldNum" sz="quarter" idx="12"/>
          </p:nvPr>
        </p:nvSpPr>
        <p:spPr/>
        <p:txBody>
          <a:bodyPr/>
          <a:lstStyle/>
          <a:p>
            <a:fld id="{77AF78F1-1351-49FC-8CFD-3ED7E06BAC03}" type="slidenum">
              <a:rPr lang="en-US" smtClean="0"/>
              <a:t>11</a:t>
            </a:fld>
            <a:endParaRPr lang="en-US"/>
          </a:p>
        </p:txBody>
      </p:sp>
    </p:spTree>
    <p:extLst>
      <p:ext uri="{BB962C8B-B14F-4D97-AF65-F5344CB8AC3E}">
        <p14:creationId xmlns:p14="http://schemas.microsoft.com/office/powerpoint/2010/main" val="1037503869"/>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8548391" cy="775493"/>
          </a:xfrm>
        </p:spPr>
        <p:txBody>
          <a:bodyPr>
            <a:normAutofit/>
          </a:bodyPr>
          <a:lstStyle/>
          <a:p>
            <a:r>
              <a:rPr lang="en-US" sz="3600" dirty="0">
                <a:solidFill>
                  <a:srgbClr val="1D1C1F"/>
                </a:solidFill>
                <a:latin typeface="+mn-lt"/>
                <a:ea typeface="Helvetica Neue Medium" charset="0"/>
                <a:cs typeface="Helvetica Neue Medium" charset="0"/>
              </a:rPr>
              <a:t>Demand for Different Techniques</a:t>
            </a:r>
          </a:p>
        </p:txBody>
      </p:sp>
      <p:sp>
        <p:nvSpPr>
          <p:cNvPr id="23" name="内容占位符 2">
            <a:extLst>
              <a:ext uri="{FF2B5EF4-FFF2-40B4-BE49-F238E27FC236}">
                <a16:creationId xmlns:a16="http://schemas.microsoft.com/office/drawing/2014/main" id="{452D15A4-A70C-4D9F-8D41-DEA01BA5A84B}"/>
              </a:ext>
            </a:extLst>
          </p:cNvPr>
          <p:cNvSpPr>
            <a:spLocks noGrp="1"/>
          </p:cNvSpPr>
          <p:nvPr>
            <p:ph idx="1"/>
          </p:nvPr>
        </p:nvSpPr>
        <p:spPr>
          <a:xfrm>
            <a:off x="341085" y="1124970"/>
            <a:ext cx="8403771" cy="5473147"/>
          </a:xfrm>
        </p:spPr>
        <p:txBody>
          <a:bodyPr>
            <a:normAutofit/>
          </a:bodyPr>
          <a:lstStyle/>
          <a:p>
            <a:pPr>
              <a:lnSpc>
                <a:spcPct val="120000"/>
              </a:lnSpc>
            </a:pPr>
            <a:r>
              <a:rPr lang="en-US" sz="2600" dirty="0">
                <a:ea typeface="Helvetica Neue" charset="0"/>
                <a:cs typeface="Helvetica Neue" charset="0"/>
              </a:rPr>
              <a:t>Representative traces of 3 applications</a:t>
            </a:r>
          </a:p>
          <a:p>
            <a:pPr marL="457200" indent="-457200">
              <a:lnSpc>
                <a:spcPct val="120000"/>
              </a:lnSpc>
              <a:buFont typeface="+mj-lt"/>
              <a:buAutoNum type="arabicPeriod"/>
            </a:pPr>
            <a:endParaRPr lang="en-US" sz="2400" dirty="0">
              <a:ea typeface="Helvetica Neue" charset="0"/>
              <a:cs typeface="Helvetica Neue" charset="0"/>
            </a:endParaRPr>
          </a:p>
        </p:txBody>
      </p:sp>
      <p:cxnSp>
        <p:nvCxnSpPr>
          <p:cNvPr id="3" name="直接连接符 2">
            <a:extLst>
              <a:ext uri="{FF2B5EF4-FFF2-40B4-BE49-F238E27FC236}">
                <a16:creationId xmlns:a16="http://schemas.microsoft.com/office/drawing/2014/main" id="{AFC6414D-C6C2-47CF-80FC-7ACAFBCE178C}"/>
              </a:ext>
            </a:extLst>
          </p:cNvPr>
          <p:cNvCxnSpPr>
            <a:cxnSpLocks/>
          </p:cNvCxnSpPr>
          <p:nvPr/>
        </p:nvCxnSpPr>
        <p:spPr>
          <a:xfrm>
            <a:off x="2932189" y="2010544"/>
            <a:ext cx="0" cy="4505266"/>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AD438180-1F09-4F88-BCB0-3A3CE91C19CD}"/>
              </a:ext>
            </a:extLst>
          </p:cNvPr>
          <p:cNvSpPr/>
          <p:nvPr/>
        </p:nvSpPr>
        <p:spPr>
          <a:xfrm>
            <a:off x="372263" y="4638556"/>
            <a:ext cx="2430272" cy="679894"/>
          </a:xfrm>
          <a:prstGeom prst="rect">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S</a:t>
            </a:r>
            <a:r>
              <a:rPr lang="en-US" altLang="zh-CN" b="1" dirty="0">
                <a:solidFill>
                  <a:srgbClr val="FF0000"/>
                </a:solidFill>
              </a:rPr>
              <a:t>treaming access</a:t>
            </a:r>
          </a:p>
          <a:p>
            <a:pPr algn="ctr"/>
            <a:r>
              <a:rPr lang="en-US" b="1" dirty="0">
                <a:solidFill>
                  <a:schemeClr val="tx1">
                    <a:lumMod val="95000"/>
                    <a:lumOff val="5000"/>
                  </a:schemeClr>
                </a:solidFill>
              </a:rPr>
              <a:t>Small working set</a:t>
            </a:r>
          </a:p>
        </p:txBody>
      </p:sp>
      <p:sp>
        <p:nvSpPr>
          <p:cNvPr id="24" name="矩形 23">
            <a:extLst>
              <a:ext uri="{FF2B5EF4-FFF2-40B4-BE49-F238E27FC236}">
                <a16:creationId xmlns:a16="http://schemas.microsoft.com/office/drawing/2014/main" id="{BBF0AB3F-DCB6-4634-982F-4A83EED49C91}"/>
              </a:ext>
            </a:extLst>
          </p:cNvPr>
          <p:cNvSpPr/>
          <p:nvPr/>
        </p:nvSpPr>
        <p:spPr>
          <a:xfrm>
            <a:off x="6360385" y="4638555"/>
            <a:ext cx="2430271" cy="679895"/>
          </a:xfrm>
          <a:prstGeom prst="rect">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Random access</a:t>
            </a:r>
          </a:p>
          <a:p>
            <a:pPr algn="ctr"/>
            <a:r>
              <a:rPr lang="en-US" b="1" dirty="0">
                <a:solidFill>
                  <a:schemeClr val="tx1">
                    <a:lumMod val="95000"/>
                    <a:lumOff val="5000"/>
                  </a:schemeClr>
                </a:solidFill>
              </a:rPr>
              <a:t>Large working set</a:t>
            </a:r>
          </a:p>
        </p:txBody>
      </p:sp>
      <p:sp>
        <p:nvSpPr>
          <p:cNvPr id="25" name="矩形 24">
            <a:extLst>
              <a:ext uri="{FF2B5EF4-FFF2-40B4-BE49-F238E27FC236}">
                <a16:creationId xmlns:a16="http://schemas.microsoft.com/office/drawing/2014/main" id="{F61C8DEF-CB82-4C7D-981E-F814B9769037}"/>
              </a:ext>
            </a:extLst>
          </p:cNvPr>
          <p:cNvSpPr/>
          <p:nvPr/>
        </p:nvSpPr>
        <p:spPr>
          <a:xfrm>
            <a:off x="3135210" y="4638555"/>
            <a:ext cx="2658791" cy="679895"/>
          </a:xfrm>
          <a:prstGeom prst="rect">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Data reuse by kernels</a:t>
            </a:r>
          </a:p>
          <a:p>
            <a:pPr algn="ctr"/>
            <a:r>
              <a:rPr lang="en-US" b="1" dirty="0">
                <a:solidFill>
                  <a:schemeClr val="tx1">
                    <a:lumMod val="95000"/>
                    <a:lumOff val="5000"/>
                  </a:schemeClr>
                </a:solidFill>
              </a:rPr>
              <a:t>Small working set</a:t>
            </a:r>
          </a:p>
        </p:txBody>
      </p:sp>
      <p:sp>
        <p:nvSpPr>
          <p:cNvPr id="30" name="矩形 29">
            <a:extLst>
              <a:ext uri="{FF2B5EF4-FFF2-40B4-BE49-F238E27FC236}">
                <a16:creationId xmlns:a16="http://schemas.microsoft.com/office/drawing/2014/main" id="{41E3BE52-6086-4EC3-86EE-33C76544B221}"/>
              </a:ext>
            </a:extLst>
          </p:cNvPr>
          <p:cNvSpPr/>
          <p:nvPr/>
        </p:nvSpPr>
        <p:spPr>
          <a:xfrm>
            <a:off x="372263" y="5560793"/>
            <a:ext cx="2430272" cy="679894"/>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95000"/>
                    <a:lumOff val="5000"/>
                  </a:schemeClr>
                </a:solidFill>
              </a:rPr>
              <a:t>Waiting for Eviction</a:t>
            </a:r>
          </a:p>
        </p:txBody>
      </p:sp>
      <p:sp>
        <p:nvSpPr>
          <p:cNvPr id="33" name="矩形 32">
            <a:extLst>
              <a:ext uri="{FF2B5EF4-FFF2-40B4-BE49-F238E27FC236}">
                <a16:creationId xmlns:a16="http://schemas.microsoft.com/office/drawing/2014/main" id="{3089021D-D1B5-40BB-950D-B52C4BB716EB}"/>
              </a:ext>
            </a:extLst>
          </p:cNvPr>
          <p:cNvSpPr/>
          <p:nvPr/>
        </p:nvSpPr>
        <p:spPr>
          <a:xfrm>
            <a:off x="6360385" y="5560793"/>
            <a:ext cx="2430272" cy="679894"/>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95000"/>
                    <a:lumOff val="5000"/>
                  </a:schemeClr>
                </a:solidFill>
              </a:rPr>
              <a:t>Thrashing</a:t>
            </a:r>
          </a:p>
        </p:txBody>
      </p:sp>
      <p:sp>
        <p:nvSpPr>
          <p:cNvPr id="34" name="矩形 33">
            <a:extLst>
              <a:ext uri="{FF2B5EF4-FFF2-40B4-BE49-F238E27FC236}">
                <a16:creationId xmlns:a16="http://schemas.microsoft.com/office/drawing/2014/main" id="{2DAB5E61-966A-4C71-89AF-0437D92746C5}"/>
              </a:ext>
            </a:extLst>
          </p:cNvPr>
          <p:cNvSpPr/>
          <p:nvPr/>
        </p:nvSpPr>
        <p:spPr>
          <a:xfrm>
            <a:off x="3135220" y="5560793"/>
            <a:ext cx="2658781" cy="679894"/>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95000"/>
                    <a:lumOff val="5000"/>
                  </a:schemeClr>
                </a:solidFill>
              </a:rPr>
              <a:t>Moving data back and forth for several times</a:t>
            </a:r>
          </a:p>
        </p:txBody>
      </p:sp>
      <p:cxnSp>
        <p:nvCxnSpPr>
          <p:cNvPr id="29" name="直接连接符 28">
            <a:extLst>
              <a:ext uri="{FF2B5EF4-FFF2-40B4-BE49-F238E27FC236}">
                <a16:creationId xmlns:a16="http://schemas.microsoft.com/office/drawing/2014/main" id="{E9AD5708-660F-49A4-BF72-03A488C8CB35}"/>
              </a:ext>
            </a:extLst>
          </p:cNvPr>
          <p:cNvCxnSpPr>
            <a:cxnSpLocks/>
          </p:cNvCxnSpPr>
          <p:nvPr/>
        </p:nvCxnSpPr>
        <p:spPr>
          <a:xfrm>
            <a:off x="6073507" y="1949424"/>
            <a:ext cx="0" cy="457342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D0DEA3E-978E-4309-BB4C-90793360ED8D}"/>
              </a:ext>
            </a:extLst>
          </p:cNvPr>
          <p:cNvCxnSpPr>
            <a:cxnSpLocks/>
          </p:cNvCxnSpPr>
          <p:nvPr/>
        </p:nvCxnSpPr>
        <p:spPr>
          <a:xfrm>
            <a:off x="6073507" y="1949424"/>
            <a:ext cx="0" cy="457342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3DF6CB00-81A8-4D28-B138-911AF00D310A}"/>
              </a:ext>
            </a:extLst>
          </p:cNvPr>
          <p:cNvSpPr txBox="1"/>
          <p:nvPr/>
        </p:nvSpPr>
        <p:spPr>
          <a:xfrm>
            <a:off x="7066978" y="1942390"/>
            <a:ext cx="830548" cy="461665"/>
          </a:xfrm>
          <a:prstGeom prst="rect">
            <a:avLst/>
          </a:prstGeom>
          <a:noFill/>
        </p:spPr>
        <p:txBody>
          <a:bodyPr wrap="none" rtlCol="0">
            <a:spAutoFit/>
          </a:bodyPr>
          <a:lstStyle/>
          <a:p>
            <a:r>
              <a:rPr lang="en-US" sz="2400" b="1" dirty="0"/>
              <a:t>ATAX</a:t>
            </a:r>
          </a:p>
        </p:txBody>
      </p:sp>
      <p:sp>
        <p:nvSpPr>
          <p:cNvPr id="21" name="文本框 20">
            <a:extLst>
              <a:ext uri="{FF2B5EF4-FFF2-40B4-BE49-F238E27FC236}">
                <a16:creationId xmlns:a16="http://schemas.microsoft.com/office/drawing/2014/main" id="{B3384F6B-A7FD-43DF-BA32-05B2641F9A6F}"/>
              </a:ext>
            </a:extLst>
          </p:cNvPr>
          <p:cNvSpPr txBox="1"/>
          <p:nvPr/>
        </p:nvSpPr>
        <p:spPr>
          <a:xfrm>
            <a:off x="975305" y="1942389"/>
            <a:ext cx="1288494" cy="461665"/>
          </a:xfrm>
          <a:prstGeom prst="rect">
            <a:avLst/>
          </a:prstGeom>
          <a:noFill/>
        </p:spPr>
        <p:txBody>
          <a:bodyPr wrap="none" rtlCol="0">
            <a:spAutoFit/>
          </a:bodyPr>
          <a:lstStyle/>
          <a:p>
            <a:r>
              <a:rPr lang="en-US" sz="2400" b="1" dirty="0"/>
              <a:t>3DCONV</a:t>
            </a:r>
          </a:p>
        </p:txBody>
      </p:sp>
      <p:sp>
        <p:nvSpPr>
          <p:cNvPr id="26" name="文本框 25">
            <a:extLst>
              <a:ext uri="{FF2B5EF4-FFF2-40B4-BE49-F238E27FC236}">
                <a16:creationId xmlns:a16="http://schemas.microsoft.com/office/drawing/2014/main" id="{4FCD73BE-13A2-4FCA-BD88-57BD56FBFFEB}"/>
              </a:ext>
            </a:extLst>
          </p:cNvPr>
          <p:cNvSpPr txBox="1"/>
          <p:nvPr/>
        </p:nvSpPr>
        <p:spPr>
          <a:xfrm>
            <a:off x="4131183" y="1942390"/>
            <a:ext cx="701346" cy="830997"/>
          </a:xfrm>
          <a:prstGeom prst="rect">
            <a:avLst/>
          </a:prstGeom>
          <a:noFill/>
        </p:spPr>
        <p:txBody>
          <a:bodyPr wrap="none" rtlCol="0">
            <a:spAutoFit/>
          </a:bodyPr>
          <a:lstStyle/>
          <a:p>
            <a:r>
              <a:rPr lang="en-US" sz="2400" b="1" dirty="0"/>
              <a:t>LUD</a:t>
            </a:r>
          </a:p>
          <a:p>
            <a:endParaRPr lang="en-US" sz="2400" dirty="0"/>
          </a:p>
        </p:txBody>
      </p:sp>
      <p:pic>
        <p:nvPicPr>
          <p:cNvPr id="4" name="图片 3">
            <a:extLst>
              <a:ext uri="{FF2B5EF4-FFF2-40B4-BE49-F238E27FC236}">
                <a16:creationId xmlns:a16="http://schemas.microsoft.com/office/drawing/2014/main" id="{C23D6E66-0542-490B-A011-D53AA083DD1C}"/>
              </a:ext>
            </a:extLst>
          </p:cNvPr>
          <p:cNvPicPr>
            <a:picLocks noChangeAspect="1"/>
          </p:cNvPicPr>
          <p:nvPr/>
        </p:nvPicPr>
        <p:blipFill>
          <a:blip r:embed="rId3"/>
          <a:stretch>
            <a:fillRect/>
          </a:stretch>
        </p:blipFill>
        <p:spPr>
          <a:xfrm>
            <a:off x="189852" y="2439164"/>
            <a:ext cx="2718675" cy="1921915"/>
          </a:xfrm>
          <a:prstGeom prst="rect">
            <a:avLst/>
          </a:prstGeom>
        </p:spPr>
      </p:pic>
      <p:pic>
        <p:nvPicPr>
          <p:cNvPr id="5" name="图片 4">
            <a:extLst>
              <a:ext uri="{FF2B5EF4-FFF2-40B4-BE49-F238E27FC236}">
                <a16:creationId xmlns:a16="http://schemas.microsoft.com/office/drawing/2014/main" id="{D426484B-7338-4898-9488-0DFF9FEF0F0C}"/>
              </a:ext>
            </a:extLst>
          </p:cNvPr>
          <p:cNvPicPr>
            <a:picLocks noChangeAspect="1"/>
          </p:cNvPicPr>
          <p:nvPr/>
        </p:nvPicPr>
        <p:blipFill>
          <a:blip r:embed="rId4"/>
          <a:stretch>
            <a:fillRect/>
          </a:stretch>
        </p:blipFill>
        <p:spPr>
          <a:xfrm>
            <a:off x="2946951" y="2412233"/>
            <a:ext cx="3069810" cy="1956810"/>
          </a:xfrm>
          <a:prstGeom prst="rect">
            <a:avLst/>
          </a:prstGeom>
        </p:spPr>
      </p:pic>
      <p:pic>
        <p:nvPicPr>
          <p:cNvPr id="6" name="图片 5">
            <a:extLst>
              <a:ext uri="{FF2B5EF4-FFF2-40B4-BE49-F238E27FC236}">
                <a16:creationId xmlns:a16="http://schemas.microsoft.com/office/drawing/2014/main" id="{BA43BA65-E43B-405E-82EE-F21420E24218}"/>
              </a:ext>
            </a:extLst>
          </p:cNvPr>
          <p:cNvPicPr>
            <a:picLocks noChangeAspect="1"/>
          </p:cNvPicPr>
          <p:nvPr/>
        </p:nvPicPr>
        <p:blipFill>
          <a:blip r:embed="rId5"/>
          <a:stretch>
            <a:fillRect/>
          </a:stretch>
        </p:blipFill>
        <p:spPr>
          <a:xfrm>
            <a:off x="6085638" y="2492280"/>
            <a:ext cx="2715964" cy="1873439"/>
          </a:xfrm>
          <a:prstGeom prst="rect">
            <a:avLst/>
          </a:prstGeom>
        </p:spPr>
      </p:pic>
      <p:sp>
        <p:nvSpPr>
          <p:cNvPr id="2" name="灯片编号占位符 1">
            <a:extLst>
              <a:ext uri="{FF2B5EF4-FFF2-40B4-BE49-F238E27FC236}">
                <a16:creationId xmlns:a16="http://schemas.microsoft.com/office/drawing/2014/main" id="{5ED0115A-7497-4054-A334-D4D55FE9A93D}"/>
              </a:ext>
            </a:extLst>
          </p:cNvPr>
          <p:cNvSpPr>
            <a:spLocks noGrp="1"/>
          </p:cNvSpPr>
          <p:nvPr>
            <p:ph type="sldNum" sz="quarter" idx="12"/>
          </p:nvPr>
        </p:nvSpPr>
        <p:spPr/>
        <p:txBody>
          <a:bodyPr/>
          <a:lstStyle/>
          <a:p>
            <a:fld id="{77AF78F1-1351-49FC-8CFD-3ED7E06BAC03}" type="slidenum">
              <a:rPr lang="en-US" smtClean="0"/>
              <a:t>12</a:t>
            </a:fld>
            <a:endParaRPr lang="en-US"/>
          </a:p>
        </p:txBody>
      </p:sp>
      <p:sp>
        <p:nvSpPr>
          <p:cNvPr id="27" name="文本框 26">
            <a:extLst>
              <a:ext uri="{FF2B5EF4-FFF2-40B4-BE49-F238E27FC236}">
                <a16:creationId xmlns:a16="http://schemas.microsoft.com/office/drawing/2014/main" id="{315A2CC9-C16A-49BF-8836-F80481F69CC6}"/>
              </a:ext>
            </a:extLst>
          </p:cNvPr>
          <p:cNvSpPr txBox="1"/>
          <p:nvPr/>
        </p:nvSpPr>
        <p:spPr>
          <a:xfrm>
            <a:off x="216507" y="1723905"/>
            <a:ext cx="2806089" cy="830997"/>
          </a:xfrm>
          <a:prstGeom prst="rect">
            <a:avLst/>
          </a:prstGeom>
          <a:noFill/>
        </p:spPr>
        <p:txBody>
          <a:bodyPr wrap="none" rtlCol="0">
            <a:spAutoFit/>
          </a:bodyPr>
          <a:lstStyle/>
          <a:p>
            <a:pPr algn="ctr"/>
            <a:r>
              <a:rPr lang="en-US" sz="2400" b="1" dirty="0">
                <a:solidFill>
                  <a:srgbClr val="0070C0"/>
                </a:solidFill>
              </a:rPr>
              <a:t>Regular applications</a:t>
            </a:r>
          </a:p>
          <a:p>
            <a:pPr algn="ctr"/>
            <a:r>
              <a:rPr lang="en-US" altLang="zh-CN" sz="2400" b="1" dirty="0">
                <a:solidFill>
                  <a:srgbClr val="0070C0"/>
                </a:solidFill>
              </a:rPr>
              <a:t>with no data sharing</a:t>
            </a:r>
          </a:p>
        </p:txBody>
      </p:sp>
      <p:sp>
        <p:nvSpPr>
          <p:cNvPr id="28" name="文本框 27">
            <a:extLst>
              <a:ext uri="{FF2B5EF4-FFF2-40B4-BE49-F238E27FC236}">
                <a16:creationId xmlns:a16="http://schemas.microsoft.com/office/drawing/2014/main" id="{F4E9EC5A-F7B4-4AD0-A169-2B35225A029A}"/>
              </a:ext>
            </a:extLst>
          </p:cNvPr>
          <p:cNvSpPr txBox="1"/>
          <p:nvPr/>
        </p:nvSpPr>
        <p:spPr>
          <a:xfrm>
            <a:off x="3108193" y="1772921"/>
            <a:ext cx="2770759" cy="830997"/>
          </a:xfrm>
          <a:prstGeom prst="rect">
            <a:avLst/>
          </a:prstGeom>
          <a:noFill/>
        </p:spPr>
        <p:txBody>
          <a:bodyPr wrap="none" rtlCol="0">
            <a:spAutoFit/>
          </a:bodyPr>
          <a:lstStyle/>
          <a:p>
            <a:pPr algn="ctr"/>
            <a:r>
              <a:rPr lang="en-US" sz="2400" b="1" dirty="0">
                <a:solidFill>
                  <a:srgbClr val="0070C0"/>
                </a:solidFill>
              </a:rPr>
              <a:t>Regular applications</a:t>
            </a:r>
          </a:p>
          <a:p>
            <a:pPr algn="ctr"/>
            <a:r>
              <a:rPr lang="en-US" altLang="zh-CN" sz="2400" b="1" dirty="0">
                <a:solidFill>
                  <a:srgbClr val="0070C0"/>
                </a:solidFill>
              </a:rPr>
              <a:t>with data sharing</a:t>
            </a:r>
          </a:p>
        </p:txBody>
      </p:sp>
      <p:sp>
        <p:nvSpPr>
          <p:cNvPr id="31" name="文本框 30">
            <a:extLst>
              <a:ext uri="{FF2B5EF4-FFF2-40B4-BE49-F238E27FC236}">
                <a16:creationId xmlns:a16="http://schemas.microsoft.com/office/drawing/2014/main" id="{79FA9B9A-9F5A-4305-BE2E-400D0816D538}"/>
              </a:ext>
            </a:extLst>
          </p:cNvPr>
          <p:cNvSpPr txBox="1"/>
          <p:nvPr/>
        </p:nvSpPr>
        <p:spPr>
          <a:xfrm>
            <a:off x="6170286" y="1907256"/>
            <a:ext cx="2898422" cy="461665"/>
          </a:xfrm>
          <a:prstGeom prst="rect">
            <a:avLst/>
          </a:prstGeom>
          <a:noFill/>
        </p:spPr>
        <p:txBody>
          <a:bodyPr wrap="none" rtlCol="0">
            <a:spAutoFit/>
          </a:bodyPr>
          <a:lstStyle/>
          <a:p>
            <a:r>
              <a:rPr lang="en-US" sz="2400" b="1" dirty="0">
                <a:solidFill>
                  <a:srgbClr val="0070C0"/>
                </a:solidFill>
              </a:rPr>
              <a:t>Irregular applications</a:t>
            </a:r>
            <a:endParaRPr lang="en-US" altLang="zh-CN" sz="2400" b="1" dirty="0">
              <a:solidFill>
                <a:srgbClr val="0070C0"/>
              </a:solidFill>
            </a:endParaRPr>
          </a:p>
        </p:txBody>
      </p:sp>
      <p:sp>
        <p:nvSpPr>
          <p:cNvPr id="32" name="矩形 31">
            <a:extLst>
              <a:ext uri="{FF2B5EF4-FFF2-40B4-BE49-F238E27FC236}">
                <a16:creationId xmlns:a16="http://schemas.microsoft.com/office/drawing/2014/main" id="{A4772AB3-96F6-4C3D-8FCF-0B74BD9E3C6B}"/>
              </a:ext>
            </a:extLst>
          </p:cNvPr>
          <p:cNvSpPr/>
          <p:nvPr/>
        </p:nvSpPr>
        <p:spPr>
          <a:xfrm>
            <a:off x="362164" y="2842679"/>
            <a:ext cx="2430272" cy="679894"/>
          </a:xfrm>
          <a:prstGeom prst="rect">
            <a:avLst/>
          </a:prstGeom>
          <a:solidFill>
            <a:schemeClr val="accent5">
              <a:lumMod val="75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H</a:t>
            </a:r>
            <a:r>
              <a:rPr lang="en-US" altLang="zh-CN" b="1" dirty="0">
                <a:solidFill>
                  <a:schemeClr val="bg1"/>
                </a:solidFill>
              </a:rPr>
              <a:t>iding Eviction Latency</a:t>
            </a:r>
            <a:endParaRPr lang="en-US" b="1" dirty="0">
              <a:solidFill>
                <a:schemeClr val="bg1"/>
              </a:solidFill>
            </a:endParaRPr>
          </a:p>
        </p:txBody>
      </p:sp>
      <p:sp>
        <p:nvSpPr>
          <p:cNvPr id="35" name="矩形 34">
            <a:extLst>
              <a:ext uri="{FF2B5EF4-FFF2-40B4-BE49-F238E27FC236}">
                <a16:creationId xmlns:a16="http://schemas.microsoft.com/office/drawing/2014/main" id="{BBE115D4-52D5-4E30-8D28-551126ABB202}"/>
              </a:ext>
            </a:extLst>
          </p:cNvPr>
          <p:cNvSpPr/>
          <p:nvPr/>
        </p:nvSpPr>
        <p:spPr>
          <a:xfrm>
            <a:off x="3275305" y="2873430"/>
            <a:ext cx="2574934" cy="649143"/>
          </a:xfrm>
          <a:prstGeom prst="rect">
            <a:avLst/>
          </a:prstGeom>
          <a:solidFill>
            <a:schemeClr val="accent5">
              <a:lumMod val="75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H</a:t>
            </a:r>
            <a:r>
              <a:rPr lang="en-US" altLang="zh-CN" b="1" dirty="0">
                <a:solidFill>
                  <a:schemeClr val="bg1"/>
                </a:solidFill>
              </a:rPr>
              <a:t>iding Eviction Latency;</a:t>
            </a:r>
          </a:p>
          <a:p>
            <a:pPr algn="ctr"/>
            <a:r>
              <a:rPr lang="en-US" b="1" dirty="0">
                <a:solidFill>
                  <a:schemeClr val="bg1"/>
                </a:solidFill>
              </a:rPr>
              <a:t>Reducing data migration</a:t>
            </a:r>
          </a:p>
        </p:txBody>
      </p:sp>
      <p:sp>
        <p:nvSpPr>
          <p:cNvPr id="36" name="矩形 35">
            <a:extLst>
              <a:ext uri="{FF2B5EF4-FFF2-40B4-BE49-F238E27FC236}">
                <a16:creationId xmlns:a16="http://schemas.microsoft.com/office/drawing/2014/main" id="{B7280797-3D9A-42EF-8730-7CB04DC852AC}"/>
              </a:ext>
            </a:extLst>
          </p:cNvPr>
          <p:cNvSpPr/>
          <p:nvPr/>
        </p:nvSpPr>
        <p:spPr>
          <a:xfrm>
            <a:off x="6238797" y="2871110"/>
            <a:ext cx="2650677" cy="649143"/>
          </a:xfrm>
          <a:prstGeom prst="rect">
            <a:avLst/>
          </a:prstGeom>
          <a:solidFill>
            <a:schemeClr val="accent5">
              <a:lumMod val="75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Reducing working set size</a:t>
            </a:r>
          </a:p>
        </p:txBody>
      </p:sp>
      <p:sp>
        <p:nvSpPr>
          <p:cNvPr id="37" name="Rounded Rectangle 6">
            <a:extLst>
              <a:ext uri="{FF2B5EF4-FFF2-40B4-BE49-F238E27FC236}">
                <a16:creationId xmlns:a16="http://schemas.microsoft.com/office/drawing/2014/main" id="{7269CD17-3966-479C-BFA1-A2E0DB25EB55}"/>
              </a:ext>
            </a:extLst>
          </p:cNvPr>
          <p:cNvSpPr/>
          <p:nvPr/>
        </p:nvSpPr>
        <p:spPr>
          <a:xfrm>
            <a:off x="367340" y="4603422"/>
            <a:ext cx="8434563" cy="1670622"/>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b="1" dirty="0">
                <a:solidFill>
                  <a:srgbClr val="FF0000"/>
                </a:solidFill>
                <a:ea typeface="Helvetica Neue" charset="0"/>
                <a:cs typeface="Helvetica Neue" charset="0"/>
              </a:rPr>
              <a:t>Different techniques </a:t>
            </a:r>
            <a:r>
              <a:rPr lang="en-US" sz="3400" b="1" dirty="0">
                <a:solidFill>
                  <a:schemeClr val="tx1"/>
                </a:solidFill>
                <a:ea typeface="Helvetica Neue" charset="0"/>
                <a:cs typeface="Helvetica Neue" charset="0"/>
              </a:rPr>
              <a:t>are needed to mitigate</a:t>
            </a:r>
            <a:r>
              <a:rPr lang="en-US" sz="3400" b="1" dirty="0">
                <a:solidFill>
                  <a:srgbClr val="FF0000"/>
                </a:solidFill>
                <a:ea typeface="Helvetica Neue" charset="0"/>
                <a:cs typeface="Helvetica Neue" charset="0"/>
              </a:rPr>
              <a:t> different sources </a:t>
            </a:r>
            <a:r>
              <a:rPr lang="en-US" sz="3400" b="1" dirty="0">
                <a:solidFill>
                  <a:schemeClr val="tx1"/>
                </a:solidFill>
                <a:ea typeface="Helvetica Neue" charset="0"/>
                <a:cs typeface="Helvetica Neue" charset="0"/>
              </a:rPr>
              <a:t>of overhead</a:t>
            </a:r>
          </a:p>
        </p:txBody>
      </p:sp>
    </p:spTree>
    <p:extLst>
      <p:ext uri="{BB962C8B-B14F-4D97-AF65-F5344CB8AC3E}">
        <p14:creationId xmlns:p14="http://schemas.microsoft.com/office/powerpoint/2010/main" val="924141183"/>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26"/>
                                        </p:tgtEl>
                                        <p:attrNameLst>
                                          <p:attrName>style.visibility</p:attrName>
                                        </p:attrNameLst>
                                      </p:cBhvr>
                                      <p:to>
                                        <p:strVal val="hidden"/>
                                      </p:to>
                                    </p:set>
                                  </p:childTnLst>
                                </p:cTn>
                              </p:par>
                            </p:childTnLst>
                          </p:cTn>
                        </p:par>
                        <p:par>
                          <p:cTn id="56" fill="hold">
                            <p:stCondLst>
                              <p:cond delay="1000"/>
                            </p:stCondLst>
                            <p:childTnLst>
                              <p:par>
                                <p:cTn id="57" presetID="1" presetClass="entr" presetSubtype="0" fill="hold" grpId="0" nodeType="afterEffect">
                                  <p:stCondLst>
                                    <p:cond delay="100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1000" fill="hold"/>
                                        <p:tgtEl>
                                          <p:spTgt spid="37"/>
                                        </p:tgtEl>
                                        <p:attrNameLst>
                                          <p:attrName>ppt_w</p:attrName>
                                        </p:attrNameLst>
                                      </p:cBhvr>
                                      <p:tavLst>
                                        <p:tav tm="0">
                                          <p:val>
                                            <p:fltVal val="0"/>
                                          </p:val>
                                        </p:tav>
                                        <p:tav tm="100000">
                                          <p:val>
                                            <p:strVal val="#ppt_w"/>
                                          </p:val>
                                        </p:tav>
                                      </p:tavLst>
                                    </p:anim>
                                    <p:anim calcmode="lin" valueType="num">
                                      <p:cBhvr>
                                        <p:cTn id="78" dur="1000" fill="hold"/>
                                        <p:tgtEl>
                                          <p:spTgt spid="37"/>
                                        </p:tgtEl>
                                        <p:attrNameLst>
                                          <p:attrName>ppt_h</p:attrName>
                                        </p:attrNameLst>
                                      </p:cBhvr>
                                      <p:tavLst>
                                        <p:tav tm="0">
                                          <p:val>
                                            <p:fltVal val="0"/>
                                          </p:val>
                                        </p:tav>
                                        <p:tav tm="100000">
                                          <p:val>
                                            <p:strVal val="#ppt_h"/>
                                          </p:val>
                                        </p:tav>
                                      </p:tavLst>
                                    </p:anim>
                                    <p:animEffect transition="in" filter="fade">
                                      <p:cBhvr>
                                        <p:cTn id="7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30" grpId="0" animBg="1"/>
      <p:bldP spid="33" grpId="0" animBg="1"/>
      <p:bldP spid="34" grpId="0" animBg="1"/>
      <p:bldP spid="19" grpId="0"/>
      <p:bldP spid="19" grpId="1"/>
      <p:bldP spid="21" grpId="0"/>
      <p:bldP spid="21" grpId="1"/>
      <p:bldP spid="26" grpId="0"/>
      <p:bldP spid="26" grpId="1"/>
      <p:bldP spid="27" grpId="0"/>
      <p:bldP spid="28" grpId="0"/>
      <p:bldP spid="31" grpId="0"/>
      <p:bldP spid="32"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Outline</a:t>
            </a:r>
          </a:p>
        </p:txBody>
      </p:sp>
      <p:sp>
        <p:nvSpPr>
          <p:cNvPr id="8"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691597" cy="5653885"/>
          </a:xfrm>
        </p:spPr>
        <p:txBody>
          <a:bodyPr>
            <a:normAutofit/>
          </a:bodyPr>
          <a:lstStyle/>
          <a:p>
            <a:pPr>
              <a:lnSpc>
                <a:spcPct val="120000"/>
              </a:lnSpc>
            </a:pPr>
            <a:r>
              <a:rPr lang="en-US" sz="3200" dirty="0">
                <a:solidFill>
                  <a:schemeClr val="bg1">
                    <a:lumMod val="65000"/>
                  </a:schemeClr>
                </a:solidFill>
              </a:rPr>
              <a:t>Executive Summary</a:t>
            </a:r>
          </a:p>
          <a:p>
            <a:pPr>
              <a:lnSpc>
                <a:spcPct val="120000"/>
              </a:lnSpc>
            </a:pPr>
            <a:r>
              <a:rPr lang="en-US" sz="3200" dirty="0">
                <a:solidFill>
                  <a:schemeClr val="bg1">
                    <a:lumMod val="65000"/>
                  </a:schemeClr>
                </a:solidFill>
                <a:ea typeface="Helvetica Neue" charset="0"/>
                <a:cs typeface="Helvetica Neue" charset="0"/>
              </a:rPr>
              <a:t>Memory Oversubscription Problem</a:t>
            </a:r>
          </a:p>
          <a:p>
            <a:pPr>
              <a:lnSpc>
                <a:spcPct val="120000"/>
              </a:lnSpc>
            </a:pPr>
            <a:r>
              <a:rPr lang="en-US" sz="3200" dirty="0">
                <a:solidFill>
                  <a:schemeClr val="bg1">
                    <a:lumMod val="65000"/>
                  </a:schemeClr>
                </a:solidFill>
              </a:rPr>
              <a:t>Demand for Application-transparent Mechanisms</a:t>
            </a:r>
          </a:p>
          <a:p>
            <a:pPr>
              <a:lnSpc>
                <a:spcPct val="120000"/>
              </a:lnSpc>
            </a:pPr>
            <a:r>
              <a:rPr lang="en-US" sz="3200" dirty="0">
                <a:solidFill>
                  <a:schemeClr val="bg1">
                    <a:lumMod val="65000"/>
                  </a:schemeClr>
                </a:solidFill>
              </a:rPr>
              <a:t>Demand for Different Techniques </a:t>
            </a:r>
          </a:p>
          <a:p>
            <a:pPr>
              <a:lnSpc>
                <a:spcPct val="120000"/>
              </a:lnSpc>
            </a:pPr>
            <a:r>
              <a:rPr lang="en-US" sz="3200" dirty="0"/>
              <a:t>ETC: An Application-transparent Framework</a:t>
            </a:r>
          </a:p>
          <a:p>
            <a:pPr>
              <a:lnSpc>
                <a:spcPct val="120000"/>
              </a:lnSpc>
            </a:pPr>
            <a:r>
              <a:rPr lang="en-US" sz="3200" dirty="0">
                <a:solidFill>
                  <a:schemeClr val="bg1">
                    <a:lumMod val="65000"/>
                  </a:schemeClr>
                </a:solidFill>
              </a:rPr>
              <a:t>Evaluation</a:t>
            </a:r>
          </a:p>
          <a:p>
            <a:pPr>
              <a:lnSpc>
                <a:spcPct val="120000"/>
              </a:lnSpc>
            </a:pPr>
            <a:r>
              <a:rPr lang="en-US" sz="3200" dirty="0">
                <a:solidFill>
                  <a:schemeClr val="bg1">
                    <a:lumMod val="65000"/>
                  </a:schemeClr>
                </a:solidFill>
              </a:rPr>
              <a:t>Conclusion</a:t>
            </a:r>
          </a:p>
          <a:p>
            <a:pPr>
              <a:lnSpc>
                <a:spcPct val="120000"/>
              </a:lnSpc>
            </a:pPr>
            <a:endParaRPr lang="en-US" sz="3200" dirty="0">
              <a:ea typeface="Helvetica Neue" charset="0"/>
              <a:cs typeface="Helvetica Neue" charset="0"/>
            </a:endParaRPr>
          </a:p>
        </p:txBody>
      </p:sp>
      <p:sp>
        <p:nvSpPr>
          <p:cNvPr id="2" name="灯片编号占位符 1">
            <a:extLst>
              <a:ext uri="{FF2B5EF4-FFF2-40B4-BE49-F238E27FC236}">
                <a16:creationId xmlns:a16="http://schemas.microsoft.com/office/drawing/2014/main" id="{0D987787-ECF6-4407-ABE2-15B73F85F7EE}"/>
              </a:ext>
            </a:extLst>
          </p:cNvPr>
          <p:cNvSpPr>
            <a:spLocks noGrp="1"/>
          </p:cNvSpPr>
          <p:nvPr>
            <p:ph type="sldNum" sz="quarter" idx="12"/>
          </p:nvPr>
        </p:nvSpPr>
        <p:spPr/>
        <p:txBody>
          <a:bodyPr/>
          <a:lstStyle/>
          <a:p>
            <a:fld id="{77AF78F1-1351-49FC-8CFD-3ED7E06BAC03}" type="slidenum">
              <a:rPr lang="en-US" smtClean="0"/>
              <a:t>13</a:t>
            </a:fld>
            <a:endParaRPr lang="en-US"/>
          </a:p>
        </p:txBody>
      </p:sp>
    </p:spTree>
    <p:extLst>
      <p:ext uri="{BB962C8B-B14F-4D97-AF65-F5344CB8AC3E}">
        <p14:creationId xmlns:p14="http://schemas.microsoft.com/office/powerpoint/2010/main" val="4230095927"/>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r>
              <a:rPr lang="en-US" altLang="zh-CN" sz="2600" dirty="0">
                <a:ea typeface="Helvetica Neue" charset="0"/>
                <a:cs typeface="Helvetica Neue" charset="0"/>
              </a:rPr>
              <a:t>Application-transparent Framework</a:t>
            </a: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3752613" cy="775493"/>
          </a:xfrm>
        </p:spPr>
        <p:txBody>
          <a:bodyPr vert="horz" lIns="91440" tIns="45720" rIns="91440" bIns="45720" rtlCol="0" anchor="ctr">
            <a:normAutofit/>
          </a:bodyPr>
          <a:lstStyle/>
          <a:p>
            <a:r>
              <a:rPr lang="en-US" altLang="zh-CN" sz="3600" dirty="0">
                <a:solidFill>
                  <a:srgbClr val="1D1C1F"/>
                </a:solidFill>
                <a:latin typeface="+mn-lt"/>
                <a:ea typeface="Helvetica Neue Medium" charset="0"/>
                <a:cs typeface="Helvetica Neue Medium" charset="0"/>
              </a:rPr>
              <a:t>Our</a:t>
            </a:r>
            <a:r>
              <a:rPr lang="zh-CN" altLang="en-US" sz="3600" dirty="0">
                <a:solidFill>
                  <a:srgbClr val="1D1C1F"/>
                </a:solidFill>
                <a:latin typeface="+mn-lt"/>
                <a:ea typeface="Helvetica Neue Medium" charset="0"/>
                <a:cs typeface="Helvetica Neue Medium" charset="0"/>
              </a:rPr>
              <a:t> </a:t>
            </a:r>
            <a:r>
              <a:rPr lang="en-US" altLang="zh-CN" sz="3600" dirty="0">
                <a:solidFill>
                  <a:srgbClr val="1D1C1F"/>
                </a:solidFill>
                <a:latin typeface="+mn-lt"/>
                <a:ea typeface="Helvetica Neue Medium" charset="0"/>
                <a:cs typeface="Helvetica Neue Medium" charset="0"/>
              </a:rPr>
              <a:t>Proposal</a:t>
            </a:r>
            <a:endParaRPr lang="en-US" sz="3600" dirty="0">
              <a:solidFill>
                <a:srgbClr val="1D1C1F"/>
              </a:solidFill>
              <a:latin typeface="+mn-lt"/>
              <a:ea typeface="Helvetica Neue Medium" charset="0"/>
              <a:cs typeface="Helvetica Neue Medium" charset="0"/>
            </a:endParaRPr>
          </a:p>
        </p:txBody>
      </p:sp>
      <p:sp>
        <p:nvSpPr>
          <p:cNvPr id="8" name="Rectangle 28">
            <a:extLst>
              <a:ext uri="{FF2B5EF4-FFF2-40B4-BE49-F238E27FC236}">
                <a16:creationId xmlns:a16="http://schemas.microsoft.com/office/drawing/2014/main" id="{D36707D5-2874-4354-A103-D436D065BECD}"/>
              </a:ext>
            </a:extLst>
          </p:cNvPr>
          <p:cNvSpPr/>
          <p:nvPr/>
        </p:nvSpPr>
        <p:spPr>
          <a:xfrm>
            <a:off x="537863" y="1914906"/>
            <a:ext cx="7789173" cy="2428407"/>
          </a:xfrm>
          <a:prstGeom prst="rect">
            <a:avLst/>
          </a:prstGeom>
          <a:solidFill>
            <a:srgbClr val="E7E9ED"/>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indent="133350"/>
            <a:r>
              <a:rPr lang="en-US" sz="2800" b="1" dirty="0">
                <a:solidFill>
                  <a:srgbClr val="FF0000"/>
                </a:solidFill>
                <a:ea typeface="Helvetica Neue" charset="0"/>
                <a:cs typeface="Helvetica Neue" charset="0"/>
              </a:rPr>
              <a:t>ETC</a:t>
            </a:r>
            <a:r>
              <a:rPr lang="en-US" sz="2800" b="1" dirty="0">
                <a:solidFill>
                  <a:schemeClr val="bg1"/>
                </a:solidFill>
                <a:ea typeface="Helvetica Neue" charset="0"/>
                <a:cs typeface="Helvetica Neue" charset="0"/>
              </a:rPr>
              <a:t> </a:t>
            </a:r>
            <a:r>
              <a:rPr lang="en-US" sz="2800" b="1" dirty="0">
                <a:solidFill>
                  <a:schemeClr val="tx1"/>
                </a:solidFill>
                <a:ea typeface="Helvetica Neue" charset="0"/>
                <a:cs typeface="Helvetica Neue" charset="0"/>
              </a:rPr>
              <a:t>Framework</a:t>
            </a:r>
            <a:r>
              <a:rPr lang="zh-CN" altLang="en-US" sz="2800" b="1" dirty="0">
                <a:solidFill>
                  <a:schemeClr val="tx1"/>
                </a:solidFill>
                <a:ea typeface="Helvetica Neue" charset="0"/>
                <a:cs typeface="Helvetica Neue" charset="0"/>
              </a:rPr>
              <a:t> </a:t>
            </a:r>
            <a:endParaRPr lang="en-US" sz="2800" b="1" dirty="0">
              <a:solidFill>
                <a:schemeClr val="tx1"/>
              </a:solidFill>
              <a:ea typeface="Helvetica Neue" charset="0"/>
              <a:cs typeface="Helvetica Neue" charset="0"/>
            </a:endParaRPr>
          </a:p>
        </p:txBody>
      </p:sp>
      <p:sp>
        <p:nvSpPr>
          <p:cNvPr id="9" name="Rectangle 44">
            <a:extLst>
              <a:ext uri="{FF2B5EF4-FFF2-40B4-BE49-F238E27FC236}">
                <a16:creationId xmlns:a16="http://schemas.microsoft.com/office/drawing/2014/main" id="{3B196164-E39D-4953-A19F-15E84E66873E}"/>
              </a:ext>
            </a:extLst>
          </p:cNvPr>
          <p:cNvSpPr/>
          <p:nvPr/>
        </p:nvSpPr>
        <p:spPr>
          <a:xfrm>
            <a:off x="4460682" y="2103370"/>
            <a:ext cx="3742011" cy="586633"/>
          </a:xfrm>
          <a:prstGeom prst="rect">
            <a:avLst/>
          </a:prstGeom>
          <a:solidFill>
            <a:srgbClr val="3D83C4"/>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Proactive </a:t>
            </a:r>
            <a:r>
              <a:rPr lang="en-US" sz="2400" b="1" dirty="0">
                <a:solidFill>
                  <a:srgbClr val="FF0000"/>
                </a:solidFill>
                <a:ea typeface="Helvetica Neue" charset="0"/>
                <a:cs typeface="Helvetica Neue" charset="0"/>
              </a:rPr>
              <a:t>E</a:t>
            </a:r>
            <a:r>
              <a:rPr lang="en-US" sz="2400" b="1" dirty="0">
                <a:solidFill>
                  <a:schemeClr val="bg1"/>
                </a:solidFill>
                <a:ea typeface="Helvetica Neue" charset="0"/>
                <a:cs typeface="Helvetica Neue" charset="0"/>
              </a:rPr>
              <a:t>viction</a:t>
            </a:r>
          </a:p>
        </p:txBody>
      </p:sp>
      <p:sp>
        <p:nvSpPr>
          <p:cNvPr id="10" name="Rectangle 44">
            <a:extLst>
              <a:ext uri="{FF2B5EF4-FFF2-40B4-BE49-F238E27FC236}">
                <a16:creationId xmlns:a16="http://schemas.microsoft.com/office/drawing/2014/main" id="{1E719BF7-19AA-456C-B53D-416D1F0D3C37}"/>
              </a:ext>
            </a:extLst>
          </p:cNvPr>
          <p:cNvSpPr/>
          <p:nvPr/>
        </p:nvSpPr>
        <p:spPr>
          <a:xfrm>
            <a:off x="4460682" y="2840083"/>
            <a:ext cx="3742012" cy="586633"/>
          </a:xfrm>
          <a:prstGeom prst="rect">
            <a:avLst/>
          </a:prstGeom>
          <a:solidFill>
            <a:srgbClr val="FF922F"/>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Memory-aware </a:t>
            </a:r>
            <a:r>
              <a:rPr lang="en-US" sz="2400" b="1" dirty="0">
                <a:solidFill>
                  <a:srgbClr val="FF0000"/>
                </a:solidFill>
                <a:ea typeface="Helvetica Neue" charset="0"/>
                <a:cs typeface="Helvetica Neue" charset="0"/>
              </a:rPr>
              <a:t>T</a:t>
            </a:r>
            <a:r>
              <a:rPr lang="en-US" sz="2400" b="1" dirty="0">
                <a:solidFill>
                  <a:schemeClr val="bg1"/>
                </a:solidFill>
                <a:ea typeface="Helvetica Neue" charset="0"/>
                <a:cs typeface="Helvetica Neue" charset="0"/>
              </a:rPr>
              <a:t>hrottling</a:t>
            </a:r>
          </a:p>
        </p:txBody>
      </p:sp>
      <p:sp>
        <p:nvSpPr>
          <p:cNvPr id="11" name="Rectangle 44">
            <a:extLst>
              <a:ext uri="{FF2B5EF4-FFF2-40B4-BE49-F238E27FC236}">
                <a16:creationId xmlns:a16="http://schemas.microsoft.com/office/drawing/2014/main" id="{5F218881-3126-4BEC-8648-865EFDF4B417}"/>
              </a:ext>
            </a:extLst>
          </p:cNvPr>
          <p:cNvSpPr/>
          <p:nvPr/>
        </p:nvSpPr>
        <p:spPr>
          <a:xfrm>
            <a:off x="4460682" y="3596542"/>
            <a:ext cx="3742011" cy="586633"/>
          </a:xfrm>
          <a:prstGeom prst="rect">
            <a:avLst/>
          </a:prstGeom>
          <a:solidFill>
            <a:srgbClr val="92BE46"/>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Capacity </a:t>
            </a:r>
            <a:r>
              <a:rPr lang="en-US" sz="2400" b="1" dirty="0">
                <a:solidFill>
                  <a:srgbClr val="FF0000"/>
                </a:solidFill>
                <a:ea typeface="Helvetica Neue" charset="0"/>
                <a:cs typeface="Helvetica Neue" charset="0"/>
              </a:rPr>
              <a:t>C</a:t>
            </a:r>
            <a:r>
              <a:rPr lang="en-US" sz="2400" b="1" dirty="0">
                <a:solidFill>
                  <a:schemeClr val="bg1"/>
                </a:solidFill>
                <a:ea typeface="Helvetica Neue" charset="0"/>
                <a:cs typeface="Helvetica Neue" charset="0"/>
              </a:rPr>
              <a:t>ompression</a:t>
            </a:r>
          </a:p>
        </p:txBody>
      </p:sp>
      <p:sp>
        <p:nvSpPr>
          <p:cNvPr id="2" name="灯片编号占位符 1">
            <a:extLst>
              <a:ext uri="{FF2B5EF4-FFF2-40B4-BE49-F238E27FC236}">
                <a16:creationId xmlns:a16="http://schemas.microsoft.com/office/drawing/2014/main" id="{20205031-59FC-42DF-B58D-FB15BDB6AE18}"/>
              </a:ext>
            </a:extLst>
          </p:cNvPr>
          <p:cNvSpPr>
            <a:spLocks noGrp="1"/>
          </p:cNvSpPr>
          <p:nvPr>
            <p:ph type="sldNum" sz="quarter" idx="12"/>
          </p:nvPr>
        </p:nvSpPr>
        <p:spPr/>
        <p:txBody>
          <a:bodyPr/>
          <a:lstStyle/>
          <a:p>
            <a:fld id="{77AF78F1-1351-49FC-8CFD-3ED7E06BAC03}" type="slidenum">
              <a:rPr lang="en-US" smtClean="0"/>
              <a:t>14</a:t>
            </a:fld>
            <a:endParaRPr lang="en-US"/>
          </a:p>
        </p:txBody>
      </p:sp>
      <p:sp>
        <p:nvSpPr>
          <p:cNvPr id="15" name="Rectangle 44">
            <a:extLst>
              <a:ext uri="{FF2B5EF4-FFF2-40B4-BE49-F238E27FC236}">
                <a16:creationId xmlns:a16="http://schemas.microsoft.com/office/drawing/2014/main" id="{BFF3D50E-D728-4FB3-970B-746512D1728F}"/>
              </a:ext>
            </a:extLst>
          </p:cNvPr>
          <p:cNvSpPr/>
          <p:nvPr/>
        </p:nvSpPr>
        <p:spPr>
          <a:xfrm rot="10800000">
            <a:off x="3301833" y="1994974"/>
            <a:ext cx="1010653" cy="2268269"/>
          </a:xfrm>
          <a:prstGeom prst="rect">
            <a:avLst/>
          </a:prstGeom>
          <a:solidFill>
            <a:srgbClr val="FFC000"/>
          </a:solidFill>
          <a:ln w="25400">
            <a:no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lang="en-US" sz="2400" b="1" dirty="0">
                <a:solidFill>
                  <a:schemeClr val="bg1"/>
                </a:solidFill>
                <a:ea typeface="Helvetica Neue" charset="0"/>
                <a:cs typeface="Helvetica Neue" charset="0"/>
              </a:rPr>
              <a:t>Application Classification</a:t>
            </a:r>
          </a:p>
        </p:txBody>
      </p:sp>
    </p:spTree>
    <p:extLst>
      <p:ext uri="{BB962C8B-B14F-4D97-AF65-F5344CB8AC3E}">
        <p14:creationId xmlns:p14="http://schemas.microsoft.com/office/powerpoint/2010/main" val="2065006209"/>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4316" y="78383"/>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6756759" cy="775493"/>
          </a:xfrm>
        </p:spPr>
        <p:txBody>
          <a:bodyPr vert="horz" lIns="91440" tIns="45720" rIns="91440" bIns="45720" rtlCol="0" anchor="ctr">
            <a:normAutofit/>
          </a:bodyPr>
          <a:lstStyle/>
          <a:p>
            <a:r>
              <a:rPr lang="en-US" altLang="zh-CN" sz="3600" dirty="0">
                <a:solidFill>
                  <a:srgbClr val="1D1C1F"/>
                </a:solidFill>
                <a:latin typeface="+mn-lt"/>
                <a:ea typeface="Helvetica Neue Medium" charset="0"/>
                <a:cs typeface="Helvetica Neue Medium" charset="0"/>
              </a:rPr>
              <a:t>Application Classification</a:t>
            </a:r>
            <a:endParaRPr lang="en-US" sz="3600" dirty="0">
              <a:solidFill>
                <a:srgbClr val="1D1C1F"/>
              </a:solidFill>
              <a:latin typeface="+mn-lt"/>
              <a:ea typeface="Helvetica Neue Medium" charset="0"/>
              <a:cs typeface="Helvetica Neue Medium" charset="0"/>
            </a:endParaRPr>
          </a:p>
        </p:txBody>
      </p:sp>
      <p:sp>
        <p:nvSpPr>
          <p:cNvPr id="15" name="文本框 14">
            <a:extLst>
              <a:ext uri="{FF2B5EF4-FFF2-40B4-BE49-F238E27FC236}">
                <a16:creationId xmlns:a16="http://schemas.microsoft.com/office/drawing/2014/main" id="{DCF4DD1B-B426-4C97-8251-A38CF9189D54}"/>
              </a:ext>
            </a:extLst>
          </p:cNvPr>
          <p:cNvSpPr txBox="1"/>
          <p:nvPr/>
        </p:nvSpPr>
        <p:spPr>
          <a:xfrm>
            <a:off x="528873" y="5406448"/>
            <a:ext cx="2476994" cy="517161"/>
          </a:xfrm>
          <a:prstGeom prst="rect">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0" dirty="0">
                <a:solidFill>
                  <a:schemeClr val="tx1"/>
                </a:solidFill>
              </a:rPr>
              <a:t>No data sharing</a:t>
            </a:r>
          </a:p>
        </p:txBody>
      </p:sp>
      <p:sp>
        <p:nvSpPr>
          <p:cNvPr id="16" name="文本框 15">
            <a:extLst>
              <a:ext uri="{FF2B5EF4-FFF2-40B4-BE49-F238E27FC236}">
                <a16:creationId xmlns:a16="http://schemas.microsoft.com/office/drawing/2014/main" id="{137989D5-2C24-4DDF-9298-339C549554B0}"/>
              </a:ext>
            </a:extLst>
          </p:cNvPr>
          <p:cNvSpPr txBox="1"/>
          <p:nvPr/>
        </p:nvSpPr>
        <p:spPr>
          <a:xfrm>
            <a:off x="5566276" y="3272188"/>
            <a:ext cx="3390622" cy="523220"/>
          </a:xfrm>
          <a:prstGeom prst="rect">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dirty="0">
                <a:solidFill>
                  <a:schemeClr val="tx1"/>
                </a:solidFill>
              </a:rPr>
              <a:t>Irregular applications</a:t>
            </a:r>
            <a:endParaRPr lang="en-US" altLang="zh-CN" b="0" dirty="0">
              <a:solidFill>
                <a:schemeClr val="tx1"/>
              </a:solidFill>
            </a:endParaRPr>
          </a:p>
        </p:txBody>
      </p:sp>
      <p:sp>
        <p:nvSpPr>
          <p:cNvPr id="17" name="文本框 16">
            <a:extLst>
              <a:ext uri="{FF2B5EF4-FFF2-40B4-BE49-F238E27FC236}">
                <a16:creationId xmlns:a16="http://schemas.microsoft.com/office/drawing/2014/main" id="{0D9A8B54-A661-4B62-887C-5F85683E6904}"/>
              </a:ext>
            </a:extLst>
          </p:cNvPr>
          <p:cNvSpPr txBox="1"/>
          <p:nvPr/>
        </p:nvSpPr>
        <p:spPr>
          <a:xfrm>
            <a:off x="3365322" y="5406448"/>
            <a:ext cx="2273635" cy="517161"/>
          </a:xfrm>
          <a:prstGeom prst="rect">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0" dirty="0">
                <a:solidFill>
                  <a:schemeClr val="tx1"/>
                </a:solidFill>
              </a:rPr>
              <a:t>Data sharing</a:t>
            </a:r>
          </a:p>
        </p:txBody>
      </p:sp>
      <p:sp>
        <p:nvSpPr>
          <p:cNvPr id="2" name="矩形 1">
            <a:extLst>
              <a:ext uri="{FF2B5EF4-FFF2-40B4-BE49-F238E27FC236}">
                <a16:creationId xmlns:a16="http://schemas.microsoft.com/office/drawing/2014/main" id="{DF6D1219-E40D-4D45-B255-BEDC0C90E0B0}"/>
              </a:ext>
            </a:extLst>
          </p:cNvPr>
          <p:cNvSpPr/>
          <p:nvPr/>
        </p:nvSpPr>
        <p:spPr>
          <a:xfrm>
            <a:off x="1113236" y="1628726"/>
            <a:ext cx="1686393" cy="517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LD/ST Units</a:t>
            </a:r>
          </a:p>
        </p:txBody>
      </p:sp>
      <p:sp>
        <p:nvSpPr>
          <p:cNvPr id="18" name="矩形 17">
            <a:extLst>
              <a:ext uri="{FF2B5EF4-FFF2-40B4-BE49-F238E27FC236}">
                <a16:creationId xmlns:a16="http://schemas.microsoft.com/office/drawing/2014/main" id="{20D6BAA7-BF85-41A4-B21C-4DBD9BDF472E}"/>
              </a:ext>
            </a:extLst>
          </p:cNvPr>
          <p:cNvSpPr/>
          <p:nvPr/>
        </p:nvSpPr>
        <p:spPr>
          <a:xfrm>
            <a:off x="3312282" y="1521308"/>
            <a:ext cx="3731063" cy="7234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Sampled coalesced memory accesses per warp</a:t>
            </a:r>
          </a:p>
        </p:txBody>
      </p:sp>
      <p:sp>
        <p:nvSpPr>
          <p:cNvPr id="5" name="矩形 4">
            <a:extLst>
              <a:ext uri="{FF2B5EF4-FFF2-40B4-BE49-F238E27FC236}">
                <a16:creationId xmlns:a16="http://schemas.microsoft.com/office/drawing/2014/main" id="{905C354B-C648-42AF-9B5C-07C63DB1EA1C}"/>
              </a:ext>
            </a:extLst>
          </p:cNvPr>
          <p:cNvSpPr/>
          <p:nvPr/>
        </p:nvSpPr>
        <p:spPr>
          <a:xfrm>
            <a:off x="1509109" y="3272189"/>
            <a:ext cx="3212867" cy="523220"/>
          </a:xfrm>
          <a:prstGeom prst="rect">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Regular applications</a:t>
            </a:r>
          </a:p>
        </p:txBody>
      </p:sp>
      <p:cxnSp>
        <p:nvCxnSpPr>
          <p:cNvPr id="25" name="直接箭头连接符 24">
            <a:extLst>
              <a:ext uri="{FF2B5EF4-FFF2-40B4-BE49-F238E27FC236}">
                <a16:creationId xmlns:a16="http://schemas.microsoft.com/office/drawing/2014/main" id="{0E7D539D-91F4-417A-820C-950036AEE2DB}"/>
              </a:ext>
            </a:extLst>
          </p:cNvPr>
          <p:cNvCxnSpPr>
            <a:cxnSpLocks/>
            <a:stCxn id="2" idx="3"/>
            <a:endCxn id="18" idx="1"/>
          </p:cNvCxnSpPr>
          <p:nvPr/>
        </p:nvCxnSpPr>
        <p:spPr>
          <a:xfrm flipV="1">
            <a:off x="2799629" y="1883024"/>
            <a:ext cx="512653" cy="428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13B72E94-7AC0-4558-BE89-EF1228DCA512}"/>
              </a:ext>
            </a:extLst>
          </p:cNvPr>
          <p:cNvCxnSpPr>
            <a:cxnSpLocks/>
            <a:stCxn id="18" idx="2"/>
            <a:endCxn id="5" idx="0"/>
          </p:cNvCxnSpPr>
          <p:nvPr/>
        </p:nvCxnSpPr>
        <p:spPr>
          <a:xfrm rot="5400000">
            <a:off x="3632955" y="1727329"/>
            <a:ext cx="1027449" cy="2062271"/>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08903828-8F13-4398-BE82-DE9268D3C030}"/>
              </a:ext>
            </a:extLst>
          </p:cNvPr>
          <p:cNvCxnSpPr>
            <a:cxnSpLocks/>
            <a:stCxn id="18" idx="2"/>
            <a:endCxn id="16" idx="0"/>
          </p:cNvCxnSpPr>
          <p:nvPr/>
        </p:nvCxnSpPr>
        <p:spPr>
          <a:xfrm rot="16200000" flipH="1">
            <a:off x="5705976" y="1716577"/>
            <a:ext cx="1027448" cy="2083773"/>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9B4CF23-4C3F-4B02-B88C-1FE474695C24}"/>
              </a:ext>
            </a:extLst>
          </p:cNvPr>
          <p:cNvSpPr/>
          <p:nvPr/>
        </p:nvSpPr>
        <p:spPr>
          <a:xfrm>
            <a:off x="1678100" y="4197740"/>
            <a:ext cx="2873468" cy="51716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r>
              <a:rPr lang="en-US" altLang="zh-CN" sz="2400" dirty="0">
                <a:solidFill>
                  <a:schemeClr val="tx1"/>
                </a:solidFill>
              </a:rPr>
              <a:t>ompiler-information</a:t>
            </a:r>
            <a:endParaRPr lang="en-US" sz="2400" dirty="0">
              <a:solidFill>
                <a:schemeClr val="tx1"/>
              </a:solidFill>
            </a:endParaRPr>
          </a:p>
        </p:txBody>
      </p:sp>
      <p:grpSp>
        <p:nvGrpSpPr>
          <p:cNvPr id="4" name="组合 3">
            <a:extLst>
              <a:ext uri="{FF2B5EF4-FFF2-40B4-BE49-F238E27FC236}">
                <a16:creationId xmlns:a16="http://schemas.microsoft.com/office/drawing/2014/main" id="{DE90BE63-3419-6942-80F5-8200F6EA5AF3}"/>
              </a:ext>
            </a:extLst>
          </p:cNvPr>
          <p:cNvGrpSpPr/>
          <p:nvPr/>
        </p:nvGrpSpPr>
        <p:grpSpPr>
          <a:xfrm>
            <a:off x="1767371" y="4714900"/>
            <a:ext cx="2734770" cy="691547"/>
            <a:chOff x="1767371" y="4714900"/>
            <a:chExt cx="2734770" cy="691547"/>
          </a:xfrm>
        </p:grpSpPr>
        <p:cxnSp>
          <p:nvCxnSpPr>
            <p:cNvPr id="21" name="直接箭头连接符 18">
              <a:extLst>
                <a:ext uri="{FF2B5EF4-FFF2-40B4-BE49-F238E27FC236}">
                  <a16:creationId xmlns:a16="http://schemas.microsoft.com/office/drawing/2014/main" id="{E93078A3-514D-4FBA-AB8B-F7B0AE1DBF94}"/>
                </a:ext>
              </a:extLst>
            </p:cNvPr>
            <p:cNvCxnSpPr>
              <a:cxnSpLocks/>
              <a:stCxn id="20" idx="2"/>
              <a:endCxn id="17" idx="0"/>
            </p:cNvCxnSpPr>
            <p:nvPr/>
          </p:nvCxnSpPr>
          <p:spPr>
            <a:xfrm rot="16200000" flipH="1">
              <a:off x="3462714" y="4367021"/>
              <a:ext cx="691547" cy="1387306"/>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18">
              <a:extLst>
                <a:ext uri="{FF2B5EF4-FFF2-40B4-BE49-F238E27FC236}">
                  <a16:creationId xmlns:a16="http://schemas.microsoft.com/office/drawing/2014/main" id="{935C6580-FA7B-44C7-9393-EEDFBFB9D8AD}"/>
                </a:ext>
              </a:extLst>
            </p:cNvPr>
            <p:cNvCxnSpPr>
              <a:cxnSpLocks/>
              <a:stCxn id="20" idx="2"/>
              <a:endCxn id="15" idx="0"/>
            </p:cNvCxnSpPr>
            <p:nvPr/>
          </p:nvCxnSpPr>
          <p:spPr>
            <a:xfrm rot="5400000">
              <a:off x="2095329" y="4386942"/>
              <a:ext cx="691547" cy="1347464"/>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grpSp>
      <p:cxnSp>
        <p:nvCxnSpPr>
          <p:cNvPr id="24" name="直接箭头连接符 18">
            <a:extLst>
              <a:ext uri="{FF2B5EF4-FFF2-40B4-BE49-F238E27FC236}">
                <a16:creationId xmlns:a16="http://schemas.microsoft.com/office/drawing/2014/main" id="{0A557DEA-0022-4CD4-A3A6-CC8E6C81B52E}"/>
              </a:ext>
            </a:extLst>
          </p:cNvPr>
          <p:cNvCxnSpPr>
            <a:cxnSpLocks/>
            <a:stCxn id="5" idx="2"/>
            <a:endCxn id="20" idx="0"/>
          </p:cNvCxnSpPr>
          <p:nvPr/>
        </p:nvCxnSpPr>
        <p:spPr>
          <a:xfrm rot="5400000">
            <a:off x="2914024" y="3996220"/>
            <a:ext cx="402331" cy="709"/>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CF376BDC-A4C0-4B8A-B7C9-7CD02FE847B4}"/>
              </a:ext>
            </a:extLst>
          </p:cNvPr>
          <p:cNvSpPr txBox="1"/>
          <p:nvPr/>
        </p:nvSpPr>
        <p:spPr>
          <a:xfrm>
            <a:off x="3386683" y="2383179"/>
            <a:ext cx="1321243" cy="369332"/>
          </a:xfrm>
          <a:prstGeom prst="rect">
            <a:avLst/>
          </a:prstGeom>
          <a:noFill/>
        </p:spPr>
        <p:txBody>
          <a:bodyPr wrap="square" rtlCol="0">
            <a:spAutoFit/>
          </a:bodyPr>
          <a:lstStyle/>
          <a:p>
            <a:r>
              <a:rPr lang="en-US" dirty="0"/>
              <a:t>&lt; threshold</a:t>
            </a:r>
          </a:p>
        </p:txBody>
      </p:sp>
      <p:sp>
        <p:nvSpPr>
          <p:cNvPr id="28" name="文本框 27">
            <a:extLst>
              <a:ext uri="{FF2B5EF4-FFF2-40B4-BE49-F238E27FC236}">
                <a16:creationId xmlns:a16="http://schemas.microsoft.com/office/drawing/2014/main" id="{30B217F7-864A-430E-9245-B207FDD20051}"/>
              </a:ext>
            </a:extLst>
          </p:cNvPr>
          <p:cNvSpPr txBox="1"/>
          <p:nvPr/>
        </p:nvSpPr>
        <p:spPr>
          <a:xfrm>
            <a:off x="5566275" y="2384774"/>
            <a:ext cx="2223286" cy="369332"/>
          </a:xfrm>
          <a:prstGeom prst="rect">
            <a:avLst/>
          </a:prstGeom>
          <a:noFill/>
        </p:spPr>
        <p:txBody>
          <a:bodyPr wrap="square" rtlCol="0">
            <a:spAutoFit/>
          </a:bodyPr>
          <a:lstStyle/>
          <a:p>
            <a:r>
              <a:rPr lang="en-US" dirty="0"/>
              <a:t>&gt; threshold</a:t>
            </a:r>
          </a:p>
        </p:txBody>
      </p:sp>
      <p:sp>
        <p:nvSpPr>
          <p:cNvPr id="3" name="灯片编号占位符 2">
            <a:extLst>
              <a:ext uri="{FF2B5EF4-FFF2-40B4-BE49-F238E27FC236}">
                <a16:creationId xmlns:a16="http://schemas.microsoft.com/office/drawing/2014/main" id="{5889C472-2E98-4E2C-A5BE-DB702A1B2960}"/>
              </a:ext>
            </a:extLst>
          </p:cNvPr>
          <p:cNvSpPr>
            <a:spLocks noGrp="1"/>
          </p:cNvSpPr>
          <p:nvPr>
            <p:ph type="sldNum" sz="quarter" idx="12"/>
          </p:nvPr>
        </p:nvSpPr>
        <p:spPr/>
        <p:txBody>
          <a:bodyPr/>
          <a:lstStyle/>
          <a:p>
            <a:fld id="{77AF78F1-1351-49FC-8CFD-3ED7E06BAC03}" type="slidenum">
              <a:rPr lang="en-US" smtClean="0"/>
              <a:t>15</a:t>
            </a:fld>
            <a:endParaRPr lang="en-US"/>
          </a:p>
        </p:txBody>
      </p:sp>
    </p:spTree>
    <p:extLst>
      <p:ext uri="{BB962C8B-B14F-4D97-AF65-F5344CB8AC3E}">
        <p14:creationId xmlns:p14="http://schemas.microsoft.com/office/powerpoint/2010/main" val="2144687387"/>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0.7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1000"/>
                            </p:stCondLst>
                            <p:childTnLst>
                              <p:par>
                                <p:cTn id="39" presetID="55"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strVal val="#ppt_w*0.70"/>
                                          </p:val>
                                        </p:tav>
                                        <p:tav tm="100000">
                                          <p:val>
                                            <p:strVal val="#ppt_w"/>
                                          </p:val>
                                        </p:tav>
                                      </p:tavLst>
                                    </p:anim>
                                    <p:anim calcmode="lin" valueType="num">
                                      <p:cBhvr>
                                        <p:cTn id="42" dur="500" fill="hold"/>
                                        <p:tgtEl>
                                          <p:spTgt spid="16"/>
                                        </p:tgtEl>
                                        <p:attrNameLst>
                                          <p:attrName>ppt_h</p:attrName>
                                        </p:attrNameLst>
                                      </p:cBhvr>
                                      <p:tavLst>
                                        <p:tav tm="0">
                                          <p:val>
                                            <p:strVal val="#ppt_h"/>
                                          </p:val>
                                        </p:tav>
                                        <p:tav tm="100000">
                                          <p:val>
                                            <p:strVal val="#ppt_h"/>
                                          </p:val>
                                        </p:tav>
                                      </p:tavLst>
                                    </p:anim>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500"/>
                                        <p:tgtEl>
                                          <p:spTgt spid="24"/>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up)">
                                      <p:cBhvr>
                                        <p:cTn id="55" dur="500"/>
                                        <p:tgtEl>
                                          <p:spTgt spid="4"/>
                                        </p:tgtEl>
                                      </p:cBhvr>
                                    </p:animEffect>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animBg="1"/>
      <p:bldP spid="18" grpId="0" animBg="1"/>
      <p:bldP spid="5" grpId="0" animBg="1"/>
      <p:bldP spid="20" grpId="0" animBg="1"/>
      <p:bldP spid="2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矩形 108">
            <a:extLst>
              <a:ext uri="{FF2B5EF4-FFF2-40B4-BE49-F238E27FC236}">
                <a16:creationId xmlns:a16="http://schemas.microsoft.com/office/drawing/2014/main" id="{CED74975-85BE-5448-BA32-7033C97A2F51}"/>
              </a:ext>
            </a:extLst>
          </p:cNvPr>
          <p:cNvSpPr/>
          <p:nvPr/>
        </p:nvSpPr>
        <p:spPr>
          <a:xfrm>
            <a:off x="306394" y="4085857"/>
            <a:ext cx="8558180" cy="1132648"/>
          </a:xfrm>
          <a:prstGeom prst="rect">
            <a:avLst/>
          </a:prstGeom>
          <a:solidFill>
            <a:srgbClr val="E7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611586" y="3515071"/>
            <a:ext cx="8749127" cy="1879751"/>
          </a:xfrm>
        </p:spPr>
        <p:txBody>
          <a:bodyPr vert="horz" lIns="91440" tIns="45720" rIns="91440" bIns="45720" rtlCol="0">
            <a:normAutofit/>
          </a:bodyPr>
          <a:lstStyle/>
          <a:p>
            <a:pPr marL="0" indent="0">
              <a:lnSpc>
                <a:spcPct val="120000"/>
              </a:lnSpc>
              <a:buNone/>
            </a:pPr>
            <a:endParaRPr lang="en-US" altLang="zh-CN" sz="2600" b="1" dirty="0">
              <a:ea typeface="Helvetica Neue" charset="0"/>
              <a:cs typeface="Helvetica Neue" charset="0"/>
            </a:endParaRPr>
          </a:p>
          <a:p>
            <a:pPr>
              <a:lnSpc>
                <a:spcPct val="120000"/>
              </a:lnSpc>
            </a:pPr>
            <a:r>
              <a:rPr lang="en-US" altLang="zh-CN" sz="2600" b="1" dirty="0">
                <a:ea typeface="Helvetica Neue" charset="0"/>
                <a:cs typeface="Helvetica Neue" charset="0"/>
              </a:rPr>
              <a:t>Key idea of proactive eviction</a:t>
            </a:r>
            <a:r>
              <a:rPr lang="en-US" altLang="zh-CN" sz="2600" dirty="0">
                <a:ea typeface="Helvetica Neue" charset="0"/>
                <a:cs typeface="Helvetica Neue" charset="0"/>
              </a:rPr>
              <a:t>: evict pages preemptively before GPU runs out of memory</a:t>
            </a: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3" y="72000"/>
            <a:ext cx="7900873" cy="775493"/>
          </a:xfrm>
        </p:spPr>
        <p:txBody>
          <a:bodyPr>
            <a:noAutofit/>
          </a:bodyPr>
          <a:lstStyle/>
          <a:p>
            <a:pPr>
              <a:lnSpc>
                <a:spcPct val="120000"/>
              </a:lnSpc>
            </a:pPr>
            <a:r>
              <a:rPr lang="en-US" altLang="zh-CN" sz="3600" dirty="0">
                <a:latin typeface="+mn-lt"/>
                <a:ea typeface="Helvetica Neue" charset="0"/>
                <a:cs typeface="Helvetica Neue" charset="0"/>
              </a:rPr>
              <a:t>Regular Applications with no data sharing</a:t>
            </a:r>
          </a:p>
        </p:txBody>
      </p:sp>
      <p:sp>
        <p:nvSpPr>
          <p:cNvPr id="7" name="矩形 6">
            <a:extLst>
              <a:ext uri="{FF2B5EF4-FFF2-40B4-BE49-F238E27FC236}">
                <a16:creationId xmlns:a16="http://schemas.microsoft.com/office/drawing/2014/main" id="{747982DE-808D-4101-8D9D-87E3A81BA77D}"/>
              </a:ext>
            </a:extLst>
          </p:cNvPr>
          <p:cNvSpPr/>
          <p:nvPr/>
        </p:nvSpPr>
        <p:spPr>
          <a:xfrm>
            <a:off x="5500316" y="1234620"/>
            <a:ext cx="2828137" cy="679894"/>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lumMod val="95000"/>
                    <a:lumOff val="5000"/>
                  </a:schemeClr>
                </a:solidFill>
              </a:rPr>
              <a:t>Waiting for Eviction</a:t>
            </a:r>
          </a:p>
        </p:txBody>
      </p:sp>
      <p:sp>
        <p:nvSpPr>
          <p:cNvPr id="8" name="Rectangle 44">
            <a:extLst>
              <a:ext uri="{FF2B5EF4-FFF2-40B4-BE49-F238E27FC236}">
                <a16:creationId xmlns:a16="http://schemas.microsoft.com/office/drawing/2014/main" id="{C07ADE27-B451-48C8-A79E-38B6BDA4A9FF}"/>
              </a:ext>
            </a:extLst>
          </p:cNvPr>
          <p:cNvSpPr/>
          <p:nvPr/>
        </p:nvSpPr>
        <p:spPr>
          <a:xfrm>
            <a:off x="958921" y="1234620"/>
            <a:ext cx="2538041" cy="684843"/>
          </a:xfrm>
          <a:prstGeom prst="rect">
            <a:avLst/>
          </a:prstGeom>
          <a:solidFill>
            <a:srgbClr val="3D83C4"/>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Proactive </a:t>
            </a:r>
            <a:r>
              <a:rPr lang="en-US" sz="2400" b="1" dirty="0">
                <a:solidFill>
                  <a:srgbClr val="FF0000"/>
                </a:solidFill>
                <a:ea typeface="Helvetica Neue" charset="0"/>
                <a:cs typeface="Helvetica Neue" charset="0"/>
              </a:rPr>
              <a:t>E</a:t>
            </a:r>
            <a:r>
              <a:rPr lang="en-US" sz="2400" b="1" dirty="0">
                <a:solidFill>
                  <a:schemeClr val="bg1"/>
                </a:solidFill>
                <a:ea typeface="Helvetica Neue" charset="0"/>
                <a:cs typeface="Helvetica Neue" charset="0"/>
              </a:rPr>
              <a:t>viction</a:t>
            </a:r>
          </a:p>
        </p:txBody>
      </p:sp>
      <p:sp>
        <p:nvSpPr>
          <p:cNvPr id="9" name="箭头: 右 8">
            <a:extLst>
              <a:ext uri="{FF2B5EF4-FFF2-40B4-BE49-F238E27FC236}">
                <a16:creationId xmlns:a16="http://schemas.microsoft.com/office/drawing/2014/main" id="{0E61A241-0C3A-4675-B571-A92EAC6A62E0}"/>
              </a:ext>
            </a:extLst>
          </p:cNvPr>
          <p:cNvSpPr/>
          <p:nvPr/>
        </p:nvSpPr>
        <p:spPr>
          <a:xfrm>
            <a:off x="4028306" y="1433699"/>
            <a:ext cx="858536" cy="303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组合 113">
            <a:extLst>
              <a:ext uri="{FF2B5EF4-FFF2-40B4-BE49-F238E27FC236}">
                <a16:creationId xmlns:a16="http://schemas.microsoft.com/office/drawing/2014/main" id="{9D7B9925-7B4A-184C-BF46-5E15C4B05127}"/>
              </a:ext>
            </a:extLst>
          </p:cNvPr>
          <p:cNvGrpSpPr/>
          <p:nvPr/>
        </p:nvGrpSpPr>
        <p:grpSpPr>
          <a:xfrm>
            <a:off x="302410" y="5348317"/>
            <a:ext cx="8481923" cy="1080000"/>
            <a:chOff x="302410" y="5487215"/>
            <a:chExt cx="8481923" cy="1080000"/>
          </a:xfrm>
        </p:grpSpPr>
        <p:sp>
          <p:nvSpPr>
            <p:cNvPr id="75" name="矩形 74">
              <a:extLst>
                <a:ext uri="{FF2B5EF4-FFF2-40B4-BE49-F238E27FC236}">
                  <a16:creationId xmlns:a16="http://schemas.microsoft.com/office/drawing/2014/main" id="{6C24655B-A15F-0440-BC06-829144D0E3E4}"/>
                </a:ext>
              </a:extLst>
            </p:cNvPr>
            <p:cNvSpPr/>
            <p:nvPr/>
          </p:nvSpPr>
          <p:spPr>
            <a:xfrm>
              <a:off x="2584932"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A</a:t>
              </a:r>
              <a:endParaRPr kumimoji="1" lang="zh-CN" altLang="en-US" sz="1200" b="1" i="1" spc="-50" dirty="0"/>
            </a:p>
          </p:txBody>
        </p:sp>
        <p:sp>
          <p:nvSpPr>
            <p:cNvPr id="76" name="矩形 75">
              <a:extLst>
                <a:ext uri="{FF2B5EF4-FFF2-40B4-BE49-F238E27FC236}">
                  <a16:creationId xmlns:a16="http://schemas.microsoft.com/office/drawing/2014/main" id="{EB3E5E4F-3606-FF41-9B07-8FD62D1A7505}"/>
                </a:ext>
              </a:extLst>
            </p:cNvPr>
            <p:cNvSpPr/>
            <p:nvPr/>
          </p:nvSpPr>
          <p:spPr>
            <a:xfrm>
              <a:off x="3077301"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B</a:t>
              </a:r>
              <a:endParaRPr kumimoji="1" lang="zh-CN" altLang="en-US" sz="1200" b="1" i="1" spc="-50" dirty="0"/>
            </a:p>
          </p:txBody>
        </p:sp>
        <p:sp>
          <p:nvSpPr>
            <p:cNvPr id="77" name="矩形 76">
              <a:extLst>
                <a:ext uri="{FF2B5EF4-FFF2-40B4-BE49-F238E27FC236}">
                  <a16:creationId xmlns:a16="http://schemas.microsoft.com/office/drawing/2014/main" id="{C2C04B1A-93BE-1543-8CE6-478DA00DAB03}"/>
                </a:ext>
              </a:extLst>
            </p:cNvPr>
            <p:cNvSpPr/>
            <p:nvPr/>
          </p:nvSpPr>
          <p:spPr>
            <a:xfrm>
              <a:off x="3569670"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C</a:t>
              </a:r>
              <a:endParaRPr kumimoji="1" lang="zh-CN" altLang="en-US" sz="1200" b="1" i="1" spc="-50" dirty="0"/>
            </a:p>
          </p:txBody>
        </p:sp>
        <p:sp>
          <p:nvSpPr>
            <p:cNvPr id="78" name="矩形 77">
              <a:extLst>
                <a:ext uri="{FF2B5EF4-FFF2-40B4-BE49-F238E27FC236}">
                  <a16:creationId xmlns:a16="http://schemas.microsoft.com/office/drawing/2014/main" id="{0DDD749D-69B6-6348-A196-A38ED521EF00}"/>
                </a:ext>
              </a:extLst>
            </p:cNvPr>
            <p:cNvSpPr/>
            <p:nvPr/>
          </p:nvSpPr>
          <p:spPr>
            <a:xfrm>
              <a:off x="4062039"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D</a:t>
              </a:r>
              <a:endParaRPr kumimoji="1" lang="zh-CN" altLang="en-US" sz="1200" b="1" i="1" spc="-50" dirty="0"/>
            </a:p>
          </p:txBody>
        </p:sp>
        <p:sp>
          <p:nvSpPr>
            <p:cNvPr id="79" name="矩形 78">
              <a:extLst>
                <a:ext uri="{FF2B5EF4-FFF2-40B4-BE49-F238E27FC236}">
                  <a16:creationId xmlns:a16="http://schemas.microsoft.com/office/drawing/2014/main" id="{44A88888-D51D-B144-988E-7C96ADA9311F}"/>
                </a:ext>
              </a:extLst>
            </p:cNvPr>
            <p:cNvSpPr/>
            <p:nvPr/>
          </p:nvSpPr>
          <p:spPr>
            <a:xfrm>
              <a:off x="4554408"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F</a:t>
              </a:r>
              <a:endParaRPr kumimoji="1" lang="zh-CN" altLang="en-US" sz="1200" b="1" i="1" spc="-50" dirty="0"/>
            </a:p>
          </p:txBody>
        </p:sp>
        <p:sp>
          <p:nvSpPr>
            <p:cNvPr id="80" name="矩形 79">
              <a:extLst>
                <a:ext uri="{FF2B5EF4-FFF2-40B4-BE49-F238E27FC236}">
                  <a16:creationId xmlns:a16="http://schemas.microsoft.com/office/drawing/2014/main" id="{C8110B10-0706-A54A-A4AD-AC28A1166B0E}"/>
                </a:ext>
              </a:extLst>
            </p:cNvPr>
            <p:cNvSpPr/>
            <p:nvPr/>
          </p:nvSpPr>
          <p:spPr>
            <a:xfrm>
              <a:off x="5046777"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H</a:t>
              </a:r>
              <a:endParaRPr kumimoji="1" lang="zh-CN" altLang="en-US" sz="1200" b="1" i="1" spc="-50" dirty="0"/>
            </a:p>
          </p:txBody>
        </p:sp>
        <p:sp>
          <p:nvSpPr>
            <p:cNvPr id="81" name="矩形 80">
              <a:extLst>
                <a:ext uri="{FF2B5EF4-FFF2-40B4-BE49-F238E27FC236}">
                  <a16:creationId xmlns:a16="http://schemas.microsoft.com/office/drawing/2014/main" id="{11B82EA2-7494-F446-B566-8B8A3CE213B3}"/>
                </a:ext>
              </a:extLst>
            </p:cNvPr>
            <p:cNvSpPr/>
            <p:nvPr/>
          </p:nvSpPr>
          <p:spPr>
            <a:xfrm>
              <a:off x="5539146"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a:t>
              </a:r>
              <a:r>
                <a:rPr kumimoji="1" lang="zh-CN" altLang="en-US" sz="1200" b="1" i="1" spc="-50" dirty="0"/>
                <a:t> </a:t>
              </a:r>
              <a:r>
                <a:rPr kumimoji="1" lang="en-US" altLang="zh-CN" sz="1200" b="1" i="1" spc="-50" dirty="0"/>
                <a:t>J</a:t>
              </a:r>
              <a:endParaRPr kumimoji="1" lang="zh-CN" altLang="en-US" sz="1200" b="1" i="1" spc="-50" dirty="0"/>
            </a:p>
          </p:txBody>
        </p:sp>
        <p:sp>
          <p:nvSpPr>
            <p:cNvPr id="82" name="矩形 81">
              <a:extLst>
                <a:ext uri="{FF2B5EF4-FFF2-40B4-BE49-F238E27FC236}">
                  <a16:creationId xmlns:a16="http://schemas.microsoft.com/office/drawing/2014/main" id="{1C9F9783-8D45-3C47-AF2B-5EA8EABB06A5}"/>
                </a:ext>
              </a:extLst>
            </p:cNvPr>
            <p:cNvSpPr/>
            <p:nvPr/>
          </p:nvSpPr>
          <p:spPr>
            <a:xfrm>
              <a:off x="6031515" y="5780699"/>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a:t>
              </a:r>
              <a:r>
                <a:rPr kumimoji="1" lang="zh-CN" altLang="en-US" sz="1200" b="1" i="1" spc="-50" dirty="0"/>
                <a:t> </a:t>
              </a:r>
              <a:r>
                <a:rPr kumimoji="1" lang="en-US" altLang="zh-CN" sz="1200" b="1" i="1" spc="-50" dirty="0"/>
                <a:t>L</a:t>
              </a:r>
              <a:endParaRPr kumimoji="1" lang="zh-CN" altLang="en-US" sz="1200" b="1" i="1" spc="-50" dirty="0"/>
            </a:p>
          </p:txBody>
        </p:sp>
        <p:sp>
          <p:nvSpPr>
            <p:cNvPr id="83" name="矩形 82">
              <a:extLst>
                <a:ext uri="{FF2B5EF4-FFF2-40B4-BE49-F238E27FC236}">
                  <a16:creationId xmlns:a16="http://schemas.microsoft.com/office/drawing/2014/main" id="{F7CF93EB-D1EF-E746-A5D7-DC883528F377}"/>
                </a:ext>
              </a:extLst>
            </p:cNvPr>
            <p:cNvSpPr/>
            <p:nvPr/>
          </p:nvSpPr>
          <p:spPr>
            <a:xfrm>
              <a:off x="4062039" y="6091491"/>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E</a:t>
              </a:r>
              <a:endParaRPr kumimoji="1" lang="zh-CN" altLang="en-US" sz="1200" b="1" i="1" spc="-50" dirty="0"/>
            </a:p>
          </p:txBody>
        </p:sp>
        <p:sp>
          <p:nvSpPr>
            <p:cNvPr id="84" name="矩形 83">
              <a:extLst>
                <a:ext uri="{FF2B5EF4-FFF2-40B4-BE49-F238E27FC236}">
                  <a16:creationId xmlns:a16="http://schemas.microsoft.com/office/drawing/2014/main" id="{7CBEBD17-71C5-6144-8D8A-FBF21FFCD6C7}"/>
                </a:ext>
              </a:extLst>
            </p:cNvPr>
            <p:cNvSpPr/>
            <p:nvPr/>
          </p:nvSpPr>
          <p:spPr>
            <a:xfrm>
              <a:off x="4554408" y="6091491"/>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a:t>
              </a:r>
              <a:r>
                <a:rPr kumimoji="1" lang="zh-CN" altLang="en-US" sz="1200" b="1" i="1" spc="-50" dirty="0"/>
                <a:t> </a:t>
              </a:r>
              <a:r>
                <a:rPr kumimoji="1" lang="en-US" altLang="zh-CN" sz="1200" b="1" i="1" spc="-50" dirty="0"/>
                <a:t>G</a:t>
              </a:r>
              <a:endParaRPr kumimoji="1" lang="zh-CN" altLang="en-US" sz="1200" b="1" i="1" spc="-50" dirty="0"/>
            </a:p>
          </p:txBody>
        </p:sp>
        <p:sp>
          <p:nvSpPr>
            <p:cNvPr id="85" name="矩形 84">
              <a:extLst>
                <a:ext uri="{FF2B5EF4-FFF2-40B4-BE49-F238E27FC236}">
                  <a16:creationId xmlns:a16="http://schemas.microsoft.com/office/drawing/2014/main" id="{C9B68852-8D18-DB46-A977-4C83E3C5EB21}"/>
                </a:ext>
              </a:extLst>
            </p:cNvPr>
            <p:cNvSpPr/>
            <p:nvPr/>
          </p:nvSpPr>
          <p:spPr>
            <a:xfrm>
              <a:off x="5046777" y="6091491"/>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I</a:t>
              </a:r>
              <a:endParaRPr kumimoji="1" lang="zh-CN" altLang="en-US" sz="1200" b="1" i="1" spc="-50" dirty="0"/>
            </a:p>
          </p:txBody>
        </p:sp>
        <p:sp>
          <p:nvSpPr>
            <p:cNvPr id="86" name="矩形 85">
              <a:extLst>
                <a:ext uri="{FF2B5EF4-FFF2-40B4-BE49-F238E27FC236}">
                  <a16:creationId xmlns:a16="http://schemas.microsoft.com/office/drawing/2014/main" id="{8829B2FE-29B8-6841-956C-D8CFB31CC472}"/>
                </a:ext>
              </a:extLst>
            </p:cNvPr>
            <p:cNvSpPr/>
            <p:nvPr/>
          </p:nvSpPr>
          <p:spPr>
            <a:xfrm>
              <a:off x="5539146" y="6091491"/>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K</a:t>
              </a:r>
              <a:endParaRPr kumimoji="1" lang="zh-CN" altLang="en-US" sz="1200" b="1" i="1" spc="-50" dirty="0"/>
            </a:p>
          </p:txBody>
        </p:sp>
        <p:sp>
          <p:nvSpPr>
            <p:cNvPr id="87" name="矩形 86">
              <a:extLst>
                <a:ext uri="{FF2B5EF4-FFF2-40B4-BE49-F238E27FC236}">
                  <a16:creationId xmlns:a16="http://schemas.microsoft.com/office/drawing/2014/main" id="{71070718-7F65-7440-A1D1-ABF0C4583B37}"/>
                </a:ext>
              </a:extLst>
            </p:cNvPr>
            <p:cNvSpPr/>
            <p:nvPr/>
          </p:nvSpPr>
          <p:spPr>
            <a:xfrm>
              <a:off x="6031515" y="6091491"/>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M</a:t>
              </a:r>
              <a:endParaRPr kumimoji="1" lang="zh-CN" altLang="en-US" sz="1200" b="1" i="1" spc="-50" dirty="0"/>
            </a:p>
          </p:txBody>
        </p:sp>
        <p:cxnSp>
          <p:nvCxnSpPr>
            <p:cNvPr id="88" name="直线连接符 87">
              <a:extLst>
                <a:ext uri="{FF2B5EF4-FFF2-40B4-BE49-F238E27FC236}">
                  <a16:creationId xmlns:a16="http://schemas.microsoft.com/office/drawing/2014/main" id="{E9C8202A-2460-A848-BA6D-E9220F2B62CF}"/>
                </a:ext>
              </a:extLst>
            </p:cNvPr>
            <p:cNvCxnSpPr/>
            <p:nvPr/>
          </p:nvCxnSpPr>
          <p:spPr>
            <a:xfrm>
              <a:off x="2584932" y="5487215"/>
              <a:ext cx="0" cy="10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线连接符 88">
              <a:extLst>
                <a:ext uri="{FF2B5EF4-FFF2-40B4-BE49-F238E27FC236}">
                  <a16:creationId xmlns:a16="http://schemas.microsoft.com/office/drawing/2014/main" id="{ACBA7C63-352C-7745-BECD-5C206E89E799}"/>
                </a:ext>
              </a:extLst>
            </p:cNvPr>
            <p:cNvCxnSpPr/>
            <p:nvPr/>
          </p:nvCxnSpPr>
          <p:spPr>
            <a:xfrm>
              <a:off x="4554408" y="5487215"/>
              <a:ext cx="0" cy="10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线连接符 89">
              <a:extLst>
                <a:ext uri="{FF2B5EF4-FFF2-40B4-BE49-F238E27FC236}">
                  <a16:creationId xmlns:a16="http://schemas.microsoft.com/office/drawing/2014/main" id="{D447F723-6FBD-1D44-A67C-15A748B21E52}"/>
                </a:ext>
              </a:extLst>
            </p:cNvPr>
            <p:cNvCxnSpPr/>
            <p:nvPr/>
          </p:nvCxnSpPr>
          <p:spPr>
            <a:xfrm>
              <a:off x="8501598" y="5487215"/>
              <a:ext cx="0" cy="10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直线箭头连接符 90">
              <a:extLst>
                <a:ext uri="{FF2B5EF4-FFF2-40B4-BE49-F238E27FC236}">
                  <a16:creationId xmlns:a16="http://schemas.microsoft.com/office/drawing/2014/main" id="{3DCC86F7-B09C-D44C-95F5-FECAB730504F}"/>
                </a:ext>
              </a:extLst>
            </p:cNvPr>
            <p:cNvCxnSpPr/>
            <p:nvPr/>
          </p:nvCxnSpPr>
          <p:spPr>
            <a:xfrm>
              <a:off x="521782" y="5673864"/>
              <a:ext cx="82625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C09B277B-67B3-4641-9CD6-0A6920522C92}"/>
                </a:ext>
              </a:extLst>
            </p:cNvPr>
            <p:cNvSpPr txBox="1"/>
            <p:nvPr/>
          </p:nvSpPr>
          <p:spPr>
            <a:xfrm>
              <a:off x="1588622" y="5715145"/>
              <a:ext cx="957442" cy="617733"/>
            </a:xfrm>
            <a:prstGeom prst="rect">
              <a:avLst/>
            </a:prstGeom>
            <a:noFill/>
          </p:spPr>
          <p:txBody>
            <a:bodyPr wrap="none" rtlCol="0">
              <a:spAutoFit/>
            </a:bodyPr>
            <a:lstStyle/>
            <a:p>
              <a:pPr>
                <a:lnSpc>
                  <a:spcPct val="150000"/>
                </a:lnSpc>
              </a:pPr>
              <a:r>
                <a:rPr kumimoji="1" lang="en-US" altLang="zh-CN" sz="1200" b="1" dirty="0"/>
                <a:t>CPU-to-GPU</a:t>
              </a:r>
            </a:p>
            <a:p>
              <a:pPr>
                <a:lnSpc>
                  <a:spcPct val="150000"/>
                </a:lnSpc>
              </a:pPr>
              <a:r>
                <a:rPr kumimoji="1" lang="en-US" altLang="zh-CN" sz="1200" b="1" dirty="0"/>
                <a:t>GPU-to-CPU</a:t>
              </a:r>
              <a:endParaRPr kumimoji="1" lang="zh-CN" altLang="en-US" sz="1200" b="1" dirty="0"/>
            </a:p>
          </p:txBody>
        </p:sp>
        <p:grpSp>
          <p:nvGrpSpPr>
            <p:cNvPr id="95" name="组合 94">
              <a:extLst>
                <a:ext uri="{FF2B5EF4-FFF2-40B4-BE49-F238E27FC236}">
                  <a16:creationId xmlns:a16="http://schemas.microsoft.com/office/drawing/2014/main" id="{06DA672E-1DBA-FE4B-909F-4C112DD53FFE}"/>
                </a:ext>
              </a:extLst>
            </p:cNvPr>
            <p:cNvGrpSpPr/>
            <p:nvPr/>
          </p:nvGrpSpPr>
          <p:grpSpPr>
            <a:xfrm>
              <a:off x="302410" y="5756874"/>
              <a:ext cx="1279348" cy="584775"/>
              <a:chOff x="129326" y="5187459"/>
              <a:chExt cx="1279348" cy="584775"/>
            </a:xfrm>
          </p:grpSpPr>
          <p:sp>
            <p:nvSpPr>
              <p:cNvPr id="100" name="文本框 99">
                <a:extLst>
                  <a:ext uri="{FF2B5EF4-FFF2-40B4-BE49-F238E27FC236}">
                    <a16:creationId xmlns:a16="http://schemas.microsoft.com/office/drawing/2014/main" id="{11DBE9B9-2D8C-7441-9F4E-178737DE8B87}"/>
                  </a:ext>
                </a:extLst>
              </p:cNvPr>
              <p:cNvSpPr txBox="1"/>
              <p:nvPr/>
            </p:nvSpPr>
            <p:spPr>
              <a:xfrm>
                <a:off x="426930" y="5187459"/>
                <a:ext cx="981744" cy="584775"/>
              </a:xfrm>
              <a:prstGeom prst="rect">
                <a:avLst/>
              </a:prstGeom>
              <a:noFill/>
            </p:spPr>
            <p:txBody>
              <a:bodyPr wrap="none" rtlCol="0">
                <a:spAutoFit/>
              </a:bodyPr>
              <a:lstStyle/>
              <a:p>
                <a:r>
                  <a:rPr kumimoji="1" lang="en-US" altLang="zh-CN" sz="1600" b="1" dirty="0"/>
                  <a:t>Proactive</a:t>
                </a:r>
              </a:p>
              <a:p>
                <a:r>
                  <a:rPr kumimoji="1" lang="en-US" altLang="zh-CN" sz="1600" b="1" dirty="0"/>
                  <a:t>Eviction</a:t>
                </a:r>
                <a:endParaRPr kumimoji="1" lang="zh-CN" altLang="en-US" sz="1600" b="1" dirty="0"/>
              </a:p>
            </p:txBody>
          </p:sp>
          <p:sp>
            <p:nvSpPr>
              <p:cNvPr id="101" name="文本框 100">
                <a:extLst>
                  <a:ext uri="{FF2B5EF4-FFF2-40B4-BE49-F238E27FC236}">
                    <a16:creationId xmlns:a16="http://schemas.microsoft.com/office/drawing/2014/main" id="{27D3F6BB-DD76-E746-933F-2932EADB53A0}"/>
                  </a:ext>
                </a:extLst>
              </p:cNvPr>
              <p:cNvSpPr txBox="1"/>
              <p:nvPr/>
            </p:nvSpPr>
            <p:spPr>
              <a:xfrm>
                <a:off x="129326" y="5314680"/>
                <a:ext cx="423514" cy="338554"/>
              </a:xfrm>
              <a:prstGeom prst="rect">
                <a:avLst/>
              </a:prstGeom>
              <a:noFill/>
            </p:spPr>
            <p:txBody>
              <a:bodyPr wrap="none" rtlCol="0">
                <a:spAutoFit/>
              </a:bodyPr>
              <a:lstStyle/>
              <a:p>
                <a:pPr algn="ctr"/>
                <a:r>
                  <a:rPr kumimoji="1" lang="en-US" altLang="zh-CN" sz="1600" dirty="0"/>
                  <a:t>(b)</a:t>
                </a:r>
              </a:p>
            </p:txBody>
          </p:sp>
        </p:grpSp>
        <p:cxnSp>
          <p:nvCxnSpPr>
            <p:cNvPr id="98" name="直线箭头连接符 97">
              <a:extLst>
                <a:ext uri="{FF2B5EF4-FFF2-40B4-BE49-F238E27FC236}">
                  <a16:creationId xmlns:a16="http://schemas.microsoft.com/office/drawing/2014/main" id="{4741D9BF-D896-C546-89C4-0FE9AB813886}"/>
                </a:ext>
              </a:extLst>
            </p:cNvPr>
            <p:cNvCxnSpPr>
              <a:cxnSpLocks/>
            </p:cNvCxnSpPr>
            <p:nvPr/>
          </p:nvCxnSpPr>
          <p:spPr>
            <a:xfrm flipV="1">
              <a:off x="6523884" y="6049238"/>
              <a:ext cx="1977714" cy="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文本框 98">
              <a:extLst>
                <a:ext uri="{FF2B5EF4-FFF2-40B4-BE49-F238E27FC236}">
                  <a16:creationId xmlns:a16="http://schemas.microsoft.com/office/drawing/2014/main" id="{37238ACA-3627-B148-AFD3-F59D001D7FE7}"/>
                </a:ext>
              </a:extLst>
            </p:cNvPr>
            <p:cNvSpPr txBox="1"/>
            <p:nvPr/>
          </p:nvSpPr>
          <p:spPr>
            <a:xfrm>
              <a:off x="6982144" y="6055670"/>
              <a:ext cx="1107419" cy="307777"/>
            </a:xfrm>
            <a:prstGeom prst="rect">
              <a:avLst/>
            </a:prstGeom>
            <a:noFill/>
          </p:spPr>
          <p:txBody>
            <a:bodyPr wrap="none" rtlCol="0">
              <a:spAutoFit/>
            </a:bodyPr>
            <a:lstStyle/>
            <a:p>
              <a:pPr algn="ctr"/>
              <a:r>
                <a:rPr kumimoji="1" lang="en-US" altLang="zh-CN" sz="1400" dirty="0"/>
                <a:t>Saved Cycles</a:t>
              </a:r>
              <a:endParaRPr kumimoji="1" lang="zh-CN" altLang="en-US" sz="1400" dirty="0"/>
            </a:p>
          </p:txBody>
        </p:sp>
      </p:grpSp>
      <p:grpSp>
        <p:nvGrpSpPr>
          <p:cNvPr id="115" name="组合 114">
            <a:extLst>
              <a:ext uri="{FF2B5EF4-FFF2-40B4-BE49-F238E27FC236}">
                <a16:creationId xmlns:a16="http://schemas.microsoft.com/office/drawing/2014/main" id="{2C02A77B-A1AB-6F43-8E94-5FB65D3313E1}"/>
              </a:ext>
            </a:extLst>
          </p:cNvPr>
          <p:cNvGrpSpPr/>
          <p:nvPr/>
        </p:nvGrpSpPr>
        <p:grpSpPr>
          <a:xfrm>
            <a:off x="297250" y="2385865"/>
            <a:ext cx="8744132" cy="1648155"/>
            <a:chOff x="297250" y="2524763"/>
            <a:chExt cx="8744132" cy="1648155"/>
          </a:xfrm>
        </p:grpSpPr>
        <p:sp>
          <p:nvSpPr>
            <p:cNvPr id="4" name="矩形 3">
              <a:extLst>
                <a:ext uri="{FF2B5EF4-FFF2-40B4-BE49-F238E27FC236}">
                  <a16:creationId xmlns:a16="http://schemas.microsoft.com/office/drawing/2014/main" id="{2F502DC1-EE9A-0F40-8226-21BAF3758BA1}"/>
                </a:ext>
              </a:extLst>
            </p:cNvPr>
            <p:cNvSpPr/>
            <p:nvPr/>
          </p:nvSpPr>
          <p:spPr>
            <a:xfrm>
              <a:off x="2573896"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A</a:t>
              </a:r>
              <a:endParaRPr kumimoji="1" lang="zh-CN" altLang="en-US" sz="1200" b="1" i="1" spc="-50" dirty="0"/>
            </a:p>
          </p:txBody>
        </p:sp>
        <p:sp>
          <p:nvSpPr>
            <p:cNvPr id="11" name="矩形 10">
              <a:extLst>
                <a:ext uri="{FF2B5EF4-FFF2-40B4-BE49-F238E27FC236}">
                  <a16:creationId xmlns:a16="http://schemas.microsoft.com/office/drawing/2014/main" id="{596382B8-94E9-A14B-9FD9-9BA9F328233C}"/>
                </a:ext>
              </a:extLst>
            </p:cNvPr>
            <p:cNvSpPr/>
            <p:nvPr/>
          </p:nvSpPr>
          <p:spPr>
            <a:xfrm>
              <a:off x="3066265"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B</a:t>
              </a:r>
              <a:endParaRPr kumimoji="1" lang="zh-CN" altLang="en-US" sz="1200" b="1" i="1" spc="-50" dirty="0"/>
            </a:p>
          </p:txBody>
        </p:sp>
        <p:sp>
          <p:nvSpPr>
            <p:cNvPr id="15" name="矩形 14">
              <a:extLst>
                <a:ext uri="{FF2B5EF4-FFF2-40B4-BE49-F238E27FC236}">
                  <a16:creationId xmlns:a16="http://schemas.microsoft.com/office/drawing/2014/main" id="{002B05B8-75BD-A34C-AE74-F2285D48713A}"/>
                </a:ext>
              </a:extLst>
            </p:cNvPr>
            <p:cNvSpPr/>
            <p:nvPr/>
          </p:nvSpPr>
          <p:spPr>
            <a:xfrm>
              <a:off x="3558634"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C</a:t>
              </a:r>
              <a:endParaRPr kumimoji="1" lang="zh-CN" altLang="en-US" sz="1200" b="1" i="1" spc="-50" dirty="0"/>
            </a:p>
          </p:txBody>
        </p:sp>
        <p:sp>
          <p:nvSpPr>
            <p:cNvPr id="16" name="矩形 15">
              <a:extLst>
                <a:ext uri="{FF2B5EF4-FFF2-40B4-BE49-F238E27FC236}">
                  <a16:creationId xmlns:a16="http://schemas.microsoft.com/office/drawing/2014/main" id="{980DC2F2-A515-DC4C-9B2F-DC7E640F71C3}"/>
                </a:ext>
              </a:extLst>
            </p:cNvPr>
            <p:cNvSpPr/>
            <p:nvPr/>
          </p:nvSpPr>
          <p:spPr>
            <a:xfrm>
              <a:off x="4051003"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D</a:t>
              </a:r>
              <a:endParaRPr kumimoji="1" lang="zh-CN" altLang="en-US" sz="1200" b="1" i="1" spc="-50" dirty="0"/>
            </a:p>
          </p:txBody>
        </p:sp>
        <p:sp>
          <p:nvSpPr>
            <p:cNvPr id="17" name="矩形 16">
              <a:extLst>
                <a:ext uri="{FF2B5EF4-FFF2-40B4-BE49-F238E27FC236}">
                  <a16:creationId xmlns:a16="http://schemas.microsoft.com/office/drawing/2014/main" id="{4895E5BB-AAE1-DF4D-AC6B-97C2371E9EC0}"/>
                </a:ext>
              </a:extLst>
            </p:cNvPr>
            <p:cNvSpPr/>
            <p:nvPr/>
          </p:nvSpPr>
          <p:spPr>
            <a:xfrm>
              <a:off x="4543372" y="3514079"/>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E</a:t>
              </a:r>
              <a:endParaRPr kumimoji="1" lang="zh-CN" altLang="en-US" sz="1200" b="1" i="1" spc="-50" dirty="0"/>
            </a:p>
          </p:txBody>
        </p:sp>
        <p:sp>
          <p:nvSpPr>
            <p:cNvPr id="18" name="矩形 17">
              <a:extLst>
                <a:ext uri="{FF2B5EF4-FFF2-40B4-BE49-F238E27FC236}">
                  <a16:creationId xmlns:a16="http://schemas.microsoft.com/office/drawing/2014/main" id="{80386C63-3AFA-5E4E-BF03-DC1CFEDC5746}"/>
                </a:ext>
              </a:extLst>
            </p:cNvPr>
            <p:cNvSpPr/>
            <p:nvPr/>
          </p:nvSpPr>
          <p:spPr>
            <a:xfrm>
              <a:off x="5035741"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F</a:t>
              </a:r>
              <a:endParaRPr kumimoji="1" lang="zh-CN" altLang="en-US" sz="1200" b="1" i="1" spc="-50" dirty="0"/>
            </a:p>
          </p:txBody>
        </p:sp>
        <p:sp>
          <p:nvSpPr>
            <p:cNvPr id="19" name="矩形 18">
              <a:extLst>
                <a:ext uri="{FF2B5EF4-FFF2-40B4-BE49-F238E27FC236}">
                  <a16:creationId xmlns:a16="http://schemas.microsoft.com/office/drawing/2014/main" id="{025C4659-CCFE-9944-A4C1-2863BE5A6970}"/>
                </a:ext>
              </a:extLst>
            </p:cNvPr>
            <p:cNvSpPr/>
            <p:nvPr/>
          </p:nvSpPr>
          <p:spPr>
            <a:xfrm>
              <a:off x="5528110" y="3514079"/>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G</a:t>
              </a:r>
              <a:endParaRPr kumimoji="1" lang="zh-CN" altLang="en-US" sz="1200" b="1" i="1" spc="-50" dirty="0"/>
            </a:p>
          </p:txBody>
        </p:sp>
        <p:sp>
          <p:nvSpPr>
            <p:cNvPr id="20" name="矩形 19">
              <a:extLst>
                <a:ext uri="{FF2B5EF4-FFF2-40B4-BE49-F238E27FC236}">
                  <a16:creationId xmlns:a16="http://schemas.microsoft.com/office/drawing/2014/main" id="{B2A195DB-9949-814B-8432-1999B5AD6825}"/>
                </a:ext>
              </a:extLst>
            </p:cNvPr>
            <p:cNvSpPr/>
            <p:nvPr/>
          </p:nvSpPr>
          <p:spPr>
            <a:xfrm>
              <a:off x="6020479"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H</a:t>
              </a:r>
              <a:endParaRPr kumimoji="1" lang="zh-CN" altLang="en-US" sz="1200" b="1" i="1" spc="-50" dirty="0"/>
            </a:p>
          </p:txBody>
        </p:sp>
        <p:sp>
          <p:nvSpPr>
            <p:cNvPr id="21" name="矩形 20">
              <a:extLst>
                <a:ext uri="{FF2B5EF4-FFF2-40B4-BE49-F238E27FC236}">
                  <a16:creationId xmlns:a16="http://schemas.microsoft.com/office/drawing/2014/main" id="{18D8D3C4-3089-1D44-B868-0379B3E0CBCF}"/>
                </a:ext>
              </a:extLst>
            </p:cNvPr>
            <p:cNvSpPr/>
            <p:nvPr/>
          </p:nvSpPr>
          <p:spPr>
            <a:xfrm>
              <a:off x="6512848" y="3514079"/>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I</a:t>
              </a:r>
              <a:endParaRPr kumimoji="1" lang="zh-CN" altLang="en-US" sz="1200" b="1" i="1" spc="-50" dirty="0"/>
            </a:p>
          </p:txBody>
        </p:sp>
        <p:sp>
          <p:nvSpPr>
            <p:cNvPr id="22" name="矩形 21">
              <a:extLst>
                <a:ext uri="{FF2B5EF4-FFF2-40B4-BE49-F238E27FC236}">
                  <a16:creationId xmlns:a16="http://schemas.microsoft.com/office/drawing/2014/main" id="{1DCE41EC-56DB-AF43-826B-8322F561435A}"/>
                </a:ext>
              </a:extLst>
            </p:cNvPr>
            <p:cNvSpPr/>
            <p:nvPr/>
          </p:nvSpPr>
          <p:spPr>
            <a:xfrm>
              <a:off x="7005217"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J</a:t>
              </a:r>
              <a:endParaRPr kumimoji="1" lang="zh-CN" altLang="en-US" sz="1200" b="1" i="1" spc="-50" dirty="0"/>
            </a:p>
          </p:txBody>
        </p:sp>
        <p:sp>
          <p:nvSpPr>
            <p:cNvPr id="23" name="矩形 22">
              <a:extLst>
                <a:ext uri="{FF2B5EF4-FFF2-40B4-BE49-F238E27FC236}">
                  <a16:creationId xmlns:a16="http://schemas.microsoft.com/office/drawing/2014/main" id="{F306807B-A051-8141-83FB-FFE25A2AECF2}"/>
                </a:ext>
              </a:extLst>
            </p:cNvPr>
            <p:cNvSpPr/>
            <p:nvPr/>
          </p:nvSpPr>
          <p:spPr>
            <a:xfrm>
              <a:off x="7497586" y="3514079"/>
              <a:ext cx="492369"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K</a:t>
              </a:r>
              <a:endParaRPr kumimoji="1" lang="zh-CN" altLang="en-US" sz="1200" b="1" i="1" spc="-50" dirty="0"/>
            </a:p>
          </p:txBody>
        </p:sp>
        <p:sp>
          <p:nvSpPr>
            <p:cNvPr id="24" name="矩形 23">
              <a:extLst>
                <a:ext uri="{FF2B5EF4-FFF2-40B4-BE49-F238E27FC236}">
                  <a16:creationId xmlns:a16="http://schemas.microsoft.com/office/drawing/2014/main" id="{297594E4-6B36-2A40-A074-FA65004B7A59}"/>
                </a:ext>
              </a:extLst>
            </p:cNvPr>
            <p:cNvSpPr/>
            <p:nvPr/>
          </p:nvSpPr>
          <p:spPr>
            <a:xfrm>
              <a:off x="7989955" y="3227315"/>
              <a:ext cx="492369" cy="236137"/>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1200" b="1" i="1" spc="-50" dirty="0"/>
                <a:t>Page L</a:t>
              </a:r>
              <a:endParaRPr kumimoji="1" lang="zh-CN" altLang="en-US" sz="1200" b="1" i="1" spc="-50" dirty="0"/>
            </a:p>
          </p:txBody>
        </p:sp>
        <p:cxnSp>
          <p:nvCxnSpPr>
            <p:cNvPr id="6" name="直线连接符 5">
              <a:extLst>
                <a:ext uri="{FF2B5EF4-FFF2-40B4-BE49-F238E27FC236}">
                  <a16:creationId xmlns:a16="http://schemas.microsoft.com/office/drawing/2014/main" id="{6D0038C5-DDE2-CB49-AAAE-6AE00E7F696C}"/>
                </a:ext>
              </a:extLst>
            </p:cNvPr>
            <p:cNvCxnSpPr>
              <a:cxnSpLocks/>
            </p:cNvCxnSpPr>
            <p:nvPr/>
          </p:nvCxnSpPr>
          <p:spPr>
            <a:xfrm>
              <a:off x="2573896" y="3042707"/>
              <a:ext cx="0" cy="10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8BAF6A4D-0111-D348-A40C-4E34C7E08330}"/>
                </a:ext>
              </a:extLst>
            </p:cNvPr>
            <p:cNvCxnSpPr>
              <a:cxnSpLocks/>
            </p:cNvCxnSpPr>
            <p:nvPr/>
          </p:nvCxnSpPr>
          <p:spPr>
            <a:xfrm>
              <a:off x="4543372" y="3042707"/>
              <a:ext cx="0" cy="10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线连接符 42">
              <a:extLst>
                <a:ext uri="{FF2B5EF4-FFF2-40B4-BE49-F238E27FC236}">
                  <a16:creationId xmlns:a16="http://schemas.microsoft.com/office/drawing/2014/main" id="{72648004-4CFF-984F-BA3B-AA0805022018}"/>
                </a:ext>
              </a:extLst>
            </p:cNvPr>
            <p:cNvCxnSpPr>
              <a:cxnSpLocks/>
            </p:cNvCxnSpPr>
            <p:nvPr/>
          </p:nvCxnSpPr>
          <p:spPr>
            <a:xfrm>
              <a:off x="8490562" y="3042707"/>
              <a:ext cx="0" cy="10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CCCA0F42-94BC-8942-91DA-0758C72CB387}"/>
                </a:ext>
              </a:extLst>
            </p:cNvPr>
            <p:cNvCxnSpPr/>
            <p:nvPr/>
          </p:nvCxnSpPr>
          <p:spPr>
            <a:xfrm>
              <a:off x="510746" y="3854389"/>
              <a:ext cx="82625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4F8897A0-5173-EE44-8FE5-D1270C34C22C}"/>
                </a:ext>
              </a:extLst>
            </p:cNvPr>
            <p:cNvSpPr txBox="1"/>
            <p:nvPr/>
          </p:nvSpPr>
          <p:spPr>
            <a:xfrm>
              <a:off x="1577586" y="3154585"/>
              <a:ext cx="957442" cy="617733"/>
            </a:xfrm>
            <a:prstGeom prst="rect">
              <a:avLst/>
            </a:prstGeom>
            <a:noFill/>
          </p:spPr>
          <p:txBody>
            <a:bodyPr wrap="none" rtlCol="0">
              <a:spAutoFit/>
            </a:bodyPr>
            <a:lstStyle/>
            <a:p>
              <a:pPr>
                <a:lnSpc>
                  <a:spcPct val="150000"/>
                </a:lnSpc>
              </a:pPr>
              <a:r>
                <a:rPr kumimoji="1" lang="en-US" altLang="zh-CN" sz="1200" b="1" dirty="0"/>
                <a:t>CPU-to-GPU</a:t>
              </a:r>
            </a:p>
            <a:p>
              <a:pPr>
                <a:lnSpc>
                  <a:spcPct val="150000"/>
                </a:lnSpc>
              </a:pPr>
              <a:r>
                <a:rPr kumimoji="1" lang="en-US" altLang="zh-CN" sz="1200" b="1" dirty="0"/>
                <a:t>GPU-to-CPU</a:t>
              </a:r>
              <a:endParaRPr kumimoji="1" lang="zh-CN" altLang="en-US" sz="1200" b="1" dirty="0"/>
            </a:p>
          </p:txBody>
        </p:sp>
        <p:grpSp>
          <p:nvGrpSpPr>
            <p:cNvPr id="52" name="组合 51">
              <a:extLst>
                <a:ext uri="{FF2B5EF4-FFF2-40B4-BE49-F238E27FC236}">
                  <a16:creationId xmlns:a16="http://schemas.microsoft.com/office/drawing/2014/main" id="{215CC49F-11C3-F64D-92C6-7D6340362850}"/>
                </a:ext>
              </a:extLst>
            </p:cNvPr>
            <p:cNvGrpSpPr/>
            <p:nvPr/>
          </p:nvGrpSpPr>
          <p:grpSpPr>
            <a:xfrm>
              <a:off x="297250" y="3231037"/>
              <a:ext cx="1201303" cy="423449"/>
              <a:chOff x="123630" y="4411649"/>
              <a:chExt cx="1201303" cy="423449"/>
            </a:xfrm>
          </p:grpSpPr>
          <p:sp>
            <p:nvSpPr>
              <p:cNvPr id="45" name="文本框 44">
                <a:extLst>
                  <a:ext uri="{FF2B5EF4-FFF2-40B4-BE49-F238E27FC236}">
                    <a16:creationId xmlns:a16="http://schemas.microsoft.com/office/drawing/2014/main" id="{0C26139A-872D-2C4C-9E1C-F728E51D9237}"/>
                  </a:ext>
                </a:extLst>
              </p:cNvPr>
              <p:cNvSpPr txBox="1"/>
              <p:nvPr/>
            </p:nvSpPr>
            <p:spPr>
              <a:xfrm>
                <a:off x="426930" y="4411649"/>
                <a:ext cx="898003" cy="423449"/>
              </a:xfrm>
              <a:prstGeom prst="rect">
                <a:avLst/>
              </a:prstGeom>
              <a:noFill/>
            </p:spPr>
            <p:txBody>
              <a:bodyPr wrap="none" rtlCol="0">
                <a:spAutoFit/>
              </a:bodyPr>
              <a:lstStyle/>
              <a:p>
                <a:pPr>
                  <a:lnSpc>
                    <a:spcPct val="150000"/>
                  </a:lnSpc>
                </a:pPr>
                <a:r>
                  <a:rPr kumimoji="1" lang="en-US" altLang="zh-CN" sz="1600" b="1" dirty="0"/>
                  <a:t>Baseline</a:t>
                </a:r>
                <a:endParaRPr kumimoji="1" lang="zh-CN" altLang="en-US" sz="1600" b="1" dirty="0"/>
              </a:p>
            </p:txBody>
          </p:sp>
          <p:sp>
            <p:nvSpPr>
              <p:cNvPr id="50" name="文本框 49">
                <a:extLst>
                  <a:ext uri="{FF2B5EF4-FFF2-40B4-BE49-F238E27FC236}">
                    <a16:creationId xmlns:a16="http://schemas.microsoft.com/office/drawing/2014/main" id="{ABF41B8A-0499-7C47-B55E-487D17724210}"/>
                  </a:ext>
                </a:extLst>
              </p:cNvPr>
              <p:cNvSpPr txBox="1"/>
              <p:nvPr/>
            </p:nvSpPr>
            <p:spPr>
              <a:xfrm>
                <a:off x="123630" y="4411649"/>
                <a:ext cx="413896" cy="423449"/>
              </a:xfrm>
              <a:prstGeom prst="rect">
                <a:avLst/>
              </a:prstGeom>
              <a:noFill/>
            </p:spPr>
            <p:txBody>
              <a:bodyPr wrap="none" rtlCol="0">
                <a:spAutoFit/>
              </a:bodyPr>
              <a:lstStyle/>
              <a:p>
                <a:pPr algn="ctr">
                  <a:lnSpc>
                    <a:spcPct val="150000"/>
                  </a:lnSpc>
                </a:pPr>
                <a:r>
                  <a:rPr kumimoji="1" lang="en-US" altLang="zh-CN" sz="1600" dirty="0"/>
                  <a:t>(a)</a:t>
                </a:r>
                <a:endParaRPr kumimoji="1" lang="zh-CN" altLang="en-US" sz="1600" dirty="0"/>
              </a:p>
            </p:txBody>
          </p:sp>
        </p:grpSp>
        <p:sp>
          <p:nvSpPr>
            <p:cNvPr id="55" name="文本框 54">
              <a:extLst>
                <a:ext uri="{FF2B5EF4-FFF2-40B4-BE49-F238E27FC236}">
                  <a16:creationId xmlns:a16="http://schemas.microsoft.com/office/drawing/2014/main" id="{9EAE08FD-3C52-0345-BFB1-9E668F09F128}"/>
                </a:ext>
              </a:extLst>
            </p:cNvPr>
            <p:cNvSpPr txBox="1"/>
            <p:nvPr/>
          </p:nvSpPr>
          <p:spPr>
            <a:xfrm>
              <a:off x="2006506" y="2524763"/>
              <a:ext cx="1210268" cy="523220"/>
            </a:xfrm>
            <a:prstGeom prst="rect">
              <a:avLst/>
            </a:prstGeom>
            <a:noFill/>
          </p:spPr>
          <p:txBody>
            <a:bodyPr wrap="none" rtlCol="0">
              <a:spAutoFit/>
            </a:bodyPr>
            <a:lstStyle/>
            <a:p>
              <a:pPr algn="ctr"/>
              <a:r>
                <a:rPr kumimoji="1" lang="en-US" altLang="zh-CN" sz="1400" dirty="0"/>
                <a:t>First page</a:t>
              </a:r>
            </a:p>
            <a:p>
              <a:pPr algn="ctr"/>
              <a:r>
                <a:rPr kumimoji="1" lang="en-US" altLang="zh-CN" sz="1400" dirty="0"/>
                <a:t>fault detected</a:t>
              </a:r>
              <a:endParaRPr kumimoji="1" lang="zh-CN" altLang="en-US" sz="1400" dirty="0"/>
            </a:p>
          </p:txBody>
        </p:sp>
        <p:sp>
          <p:nvSpPr>
            <p:cNvPr id="56" name="文本框 55">
              <a:extLst>
                <a:ext uri="{FF2B5EF4-FFF2-40B4-BE49-F238E27FC236}">
                  <a16:creationId xmlns:a16="http://schemas.microsoft.com/office/drawing/2014/main" id="{F4C76D1B-A845-A644-9EA1-A9B245D546CA}"/>
                </a:ext>
              </a:extLst>
            </p:cNvPr>
            <p:cNvSpPr txBox="1"/>
            <p:nvPr/>
          </p:nvSpPr>
          <p:spPr>
            <a:xfrm>
              <a:off x="4036887" y="2524763"/>
              <a:ext cx="1278812" cy="523220"/>
            </a:xfrm>
            <a:prstGeom prst="rect">
              <a:avLst/>
            </a:prstGeom>
            <a:noFill/>
          </p:spPr>
          <p:txBody>
            <a:bodyPr wrap="none" rtlCol="0">
              <a:spAutoFit/>
            </a:bodyPr>
            <a:lstStyle/>
            <a:p>
              <a:pPr algn="ctr"/>
              <a:r>
                <a:rPr kumimoji="1" lang="en-US" altLang="zh-CN" sz="1400" dirty="0"/>
                <a:t>GPU runs</a:t>
              </a:r>
            </a:p>
            <a:p>
              <a:pPr algn="ctr"/>
              <a:r>
                <a:rPr kumimoji="1" lang="en-US" altLang="zh-CN" sz="1400" dirty="0"/>
                <a:t>out of memory</a:t>
              </a:r>
              <a:endParaRPr kumimoji="1" lang="zh-CN" altLang="en-US" sz="1400" dirty="0"/>
            </a:p>
          </p:txBody>
        </p:sp>
        <p:sp>
          <p:nvSpPr>
            <p:cNvPr id="107" name="文本框 106">
              <a:extLst>
                <a:ext uri="{FF2B5EF4-FFF2-40B4-BE49-F238E27FC236}">
                  <a16:creationId xmlns:a16="http://schemas.microsoft.com/office/drawing/2014/main" id="{FF481232-36EF-6A4F-9896-4E7AFAD16FD8}"/>
                </a:ext>
              </a:extLst>
            </p:cNvPr>
            <p:cNvSpPr txBox="1"/>
            <p:nvPr/>
          </p:nvSpPr>
          <p:spPr>
            <a:xfrm>
              <a:off x="8521688" y="3865141"/>
              <a:ext cx="519694" cy="307777"/>
            </a:xfrm>
            <a:prstGeom prst="rect">
              <a:avLst/>
            </a:prstGeom>
            <a:noFill/>
          </p:spPr>
          <p:txBody>
            <a:bodyPr wrap="none" rtlCol="0">
              <a:spAutoFit/>
            </a:bodyPr>
            <a:lstStyle/>
            <a:p>
              <a:pPr algn="ctr"/>
              <a:r>
                <a:rPr kumimoji="1" lang="en-US" altLang="zh-CN" sz="1400" dirty="0"/>
                <a:t>time</a:t>
              </a:r>
              <a:endParaRPr kumimoji="1" lang="zh-CN" altLang="en-US" sz="1400" dirty="0"/>
            </a:p>
          </p:txBody>
        </p:sp>
      </p:grpSp>
      <p:grpSp>
        <p:nvGrpSpPr>
          <p:cNvPr id="116" name="组合 115">
            <a:extLst>
              <a:ext uri="{FF2B5EF4-FFF2-40B4-BE49-F238E27FC236}">
                <a16:creationId xmlns:a16="http://schemas.microsoft.com/office/drawing/2014/main" id="{CBF4F3BA-C2A8-B24A-8FDB-5155A1B77AF5}"/>
              </a:ext>
            </a:extLst>
          </p:cNvPr>
          <p:cNvGrpSpPr/>
          <p:nvPr/>
        </p:nvGrpSpPr>
        <p:grpSpPr>
          <a:xfrm>
            <a:off x="6561655" y="2222144"/>
            <a:ext cx="1081101" cy="441339"/>
            <a:chOff x="6561655" y="2280019"/>
            <a:chExt cx="1081101" cy="441339"/>
          </a:xfrm>
        </p:grpSpPr>
        <p:sp>
          <p:nvSpPr>
            <p:cNvPr id="110" name="矩形 109">
              <a:extLst>
                <a:ext uri="{FF2B5EF4-FFF2-40B4-BE49-F238E27FC236}">
                  <a16:creationId xmlns:a16="http://schemas.microsoft.com/office/drawing/2014/main" id="{A0EB41CD-5103-E94C-99CD-3244DCF21C91}"/>
                </a:ext>
              </a:extLst>
            </p:cNvPr>
            <p:cNvSpPr/>
            <p:nvPr/>
          </p:nvSpPr>
          <p:spPr>
            <a:xfrm>
              <a:off x="6561655" y="2370942"/>
              <a:ext cx="237600" cy="237600"/>
            </a:xfrm>
            <a:prstGeom prst="rect">
              <a:avLst/>
            </a:prstGeom>
            <a:solidFill>
              <a:srgbClr val="2167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sz="1200" b="1" i="1" spc="-50" dirty="0"/>
            </a:p>
          </p:txBody>
        </p:sp>
        <p:sp>
          <p:nvSpPr>
            <p:cNvPr id="111" name="文本框 110">
              <a:extLst>
                <a:ext uri="{FF2B5EF4-FFF2-40B4-BE49-F238E27FC236}">
                  <a16:creationId xmlns:a16="http://schemas.microsoft.com/office/drawing/2014/main" id="{D1A18380-57D0-5B4D-9453-154E524673C7}"/>
                </a:ext>
              </a:extLst>
            </p:cNvPr>
            <p:cNvSpPr txBox="1"/>
            <p:nvPr/>
          </p:nvSpPr>
          <p:spPr>
            <a:xfrm>
              <a:off x="6799255" y="2280019"/>
              <a:ext cx="843501" cy="441339"/>
            </a:xfrm>
            <a:prstGeom prst="rect">
              <a:avLst/>
            </a:prstGeom>
            <a:noFill/>
          </p:spPr>
          <p:txBody>
            <a:bodyPr wrap="none" rtlCol="0">
              <a:spAutoFit/>
            </a:bodyPr>
            <a:lstStyle/>
            <a:p>
              <a:pPr>
                <a:lnSpc>
                  <a:spcPct val="80000"/>
                </a:lnSpc>
              </a:pPr>
              <a:r>
                <a:rPr kumimoji="1" lang="en-US" altLang="zh-CN" sz="1400" dirty="0"/>
                <a:t>Demand </a:t>
              </a:r>
            </a:p>
            <a:p>
              <a:pPr>
                <a:lnSpc>
                  <a:spcPct val="80000"/>
                </a:lnSpc>
              </a:pPr>
              <a:r>
                <a:rPr kumimoji="1" lang="en-US" altLang="zh-CN" sz="1400" dirty="0"/>
                <a:t>Pages</a:t>
              </a:r>
              <a:endParaRPr kumimoji="1" lang="zh-CN" altLang="en-US" sz="1400" dirty="0"/>
            </a:p>
          </p:txBody>
        </p:sp>
      </p:grpSp>
      <p:grpSp>
        <p:nvGrpSpPr>
          <p:cNvPr id="117" name="组合 116">
            <a:extLst>
              <a:ext uri="{FF2B5EF4-FFF2-40B4-BE49-F238E27FC236}">
                <a16:creationId xmlns:a16="http://schemas.microsoft.com/office/drawing/2014/main" id="{8A83F973-347A-C745-9945-366444B39616}"/>
              </a:ext>
            </a:extLst>
          </p:cNvPr>
          <p:cNvGrpSpPr/>
          <p:nvPr/>
        </p:nvGrpSpPr>
        <p:grpSpPr>
          <a:xfrm>
            <a:off x="7764609" y="2222144"/>
            <a:ext cx="991587" cy="441339"/>
            <a:chOff x="7764609" y="2280019"/>
            <a:chExt cx="991587" cy="441339"/>
          </a:xfrm>
        </p:grpSpPr>
        <p:sp>
          <p:nvSpPr>
            <p:cNvPr id="112" name="矩形 111">
              <a:extLst>
                <a:ext uri="{FF2B5EF4-FFF2-40B4-BE49-F238E27FC236}">
                  <a16:creationId xmlns:a16="http://schemas.microsoft.com/office/drawing/2014/main" id="{265C7B8B-8B4A-324F-A0F3-81815C574313}"/>
                </a:ext>
              </a:extLst>
            </p:cNvPr>
            <p:cNvSpPr/>
            <p:nvPr/>
          </p:nvSpPr>
          <p:spPr>
            <a:xfrm>
              <a:off x="7764609" y="2375109"/>
              <a:ext cx="237600" cy="236137"/>
            </a:xfrm>
            <a:prstGeom prst="rect">
              <a:avLst/>
            </a:prstGeom>
            <a:solidFill>
              <a:srgbClr val="328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zh-CN" altLang="en-US" sz="1200" b="1" i="1" spc="-50" dirty="0"/>
            </a:p>
          </p:txBody>
        </p:sp>
        <p:sp>
          <p:nvSpPr>
            <p:cNvPr id="113" name="文本框 112">
              <a:extLst>
                <a:ext uri="{FF2B5EF4-FFF2-40B4-BE49-F238E27FC236}">
                  <a16:creationId xmlns:a16="http://schemas.microsoft.com/office/drawing/2014/main" id="{DE53D90B-A8FD-BA45-B49B-0613E18D6F23}"/>
                </a:ext>
              </a:extLst>
            </p:cNvPr>
            <p:cNvSpPr txBox="1"/>
            <p:nvPr/>
          </p:nvSpPr>
          <p:spPr>
            <a:xfrm>
              <a:off x="8005413" y="2280019"/>
              <a:ext cx="750783" cy="441339"/>
            </a:xfrm>
            <a:prstGeom prst="rect">
              <a:avLst/>
            </a:prstGeom>
            <a:noFill/>
          </p:spPr>
          <p:txBody>
            <a:bodyPr wrap="none" rtlCol="0">
              <a:spAutoFit/>
            </a:bodyPr>
            <a:lstStyle/>
            <a:p>
              <a:pPr>
                <a:lnSpc>
                  <a:spcPct val="80000"/>
                </a:lnSpc>
              </a:pPr>
              <a:r>
                <a:rPr kumimoji="1" lang="en-US" altLang="zh-CN" sz="1400" dirty="0"/>
                <a:t>Evicted </a:t>
              </a:r>
            </a:p>
            <a:p>
              <a:pPr>
                <a:lnSpc>
                  <a:spcPct val="80000"/>
                </a:lnSpc>
              </a:pPr>
              <a:r>
                <a:rPr kumimoji="1" lang="en-US" altLang="zh-CN" sz="1400" dirty="0"/>
                <a:t>Pages</a:t>
              </a:r>
              <a:endParaRPr kumimoji="1" lang="zh-CN" altLang="en-US" sz="1400" dirty="0"/>
            </a:p>
          </p:txBody>
        </p:sp>
      </p:grpSp>
      <p:sp>
        <p:nvSpPr>
          <p:cNvPr id="2" name="灯片编号占位符 1">
            <a:extLst>
              <a:ext uri="{FF2B5EF4-FFF2-40B4-BE49-F238E27FC236}">
                <a16:creationId xmlns:a16="http://schemas.microsoft.com/office/drawing/2014/main" id="{2CB6684F-A734-4088-BEDD-C31A44FB3DB8}"/>
              </a:ext>
            </a:extLst>
          </p:cNvPr>
          <p:cNvSpPr>
            <a:spLocks noGrp="1"/>
          </p:cNvSpPr>
          <p:nvPr>
            <p:ph type="sldNum" sz="quarter" idx="12"/>
          </p:nvPr>
        </p:nvSpPr>
        <p:spPr/>
        <p:txBody>
          <a:bodyPr/>
          <a:lstStyle/>
          <a:p>
            <a:fld id="{77AF78F1-1351-49FC-8CFD-3ED7E06BAC03}" type="slidenum">
              <a:rPr lang="en-US" smtClean="0"/>
              <a:t>16</a:t>
            </a:fld>
            <a:endParaRPr lang="en-US"/>
          </a:p>
        </p:txBody>
      </p:sp>
    </p:spTree>
    <p:extLst>
      <p:ext uri="{BB962C8B-B14F-4D97-AF65-F5344CB8AC3E}">
        <p14:creationId xmlns:p14="http://schemas.microsoft.com/office/powerpoint/2010/main" val="1651410701"/>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animEffect transition="in" filter="fade">
                                      <p:cBhvr>
                                        <p:cTn id="9" dur="1000"/>
                                        <p:tgtEl>
                                          <p:spTgt spid="115"/>
                                        </p:tgtEl>
                                      </p:cBhvr>
                                    </p:animEffect>
                                    <p:anim calcmode="lin" valueType="num">
                                      <p:cBhvr>
                                        <p:cTn id="10" dur="1000" fill="hold"/>
                                        <p:tgtEl>
                                          <p:spTgt spid="115"/>
                                        </p:tgtEl>
                                        <p:attrNameLst>
                                          <p:attrName>ppt_x</p:attrName>
                                        </p:attrNameLst>
                                      </p:cBhvr>
                                      <p:tavLst>
                                        <p:tav tm="0">
                                          <p:val>
                                            <p:strVal val="#ppt_x"/>
                                          </p:val>
                                        </p:tav>
                                        <p:tav tm="100000">
                                          <p:val>
                                            <p:strVal val="#ppt_x"/>
                                          </p:val>
                                        </p:tav>
                                      </p:tavLst>
                                    </p:anim>
                                    <p:anim calcmode="lin" valueType="num">
                                      <p:cBhvr>
                                        <p:cTn id="11" dur="1000" fill="hold"/>
                                        <p:tgtEl>
                                          <p:spTgt spid="115"/>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10" presetClass="entr" presetSubtype="0" fill="hold"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1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right)">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anim calcmode="lin" valueType="num">
                                      <p:cBhvr>
                                        <p:cTn id="29" dur="500" fill="hold"/>
                                        <p:tgtEl>
                                          <p:spTgt spid="109"/>
                                        </p:tgtEl>
                                        <p:attrNameLst>
                                          <p:attrName>ppt_w</p:attrName>
                                        </p:attrNameLst>
                                      </p:cBhvr>
                                      <p:tavLst>
                                        <p:tav tm="0">
                                          <p:val>
                                            <p:fltVal val="0"/>
                                          </p:val>
                                        </p:tav>
                                        <p:tav tm="100000">
                                          <p:val>
                                            <p:strVal val="#ppt_w"/>
                                          </p:val>
                                        </p:tav>
                                      </p:tavLst>
                                    </p:anim>
                                    <p:anim calcmode="lin" valueType="num">
                                      <p:cBhvr>
                                        <p:cTn id="30" dur="500" fill="hold"/>
                                        <p:tgtEl>
                                          <p:spTgt spid="109"/>
                                        </p:tgtEl>
                                        <p:attrNameLst>
                                          <p:attrName>ppt_h</p:attrName>
                                        </p:attrNameLst>
                                      </p:cBhvr>
                                      <p:tavLst>
                                        <p:tav tm="0">
                                          <p:val>
                                            <p:fltVal val="0"/>
                                          </p:val>
                                        </p:tav>
                                        <p:tav tm="100000">
                                          <p:val>
                                            <p:strVal val="#ppt_h"/>
                                          </p:val>
                                        </p:tav>
                                      </p:tavLst>
                                    </p:anim>
                                    <p:animEffect transition="in" filter="fade">
                                      <p:cBhvr>
                                        <p:cTn id="31" dur="500"/>
                                        <p:tgtEl>
                                          <p:spTgt spid="10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3">
                                            <p:txEl>
                                              <p:pRg st="1" end="1"/>
                                            </p:txEl>
                                          </p:spTgt>
                                        </p:tgtEl>
                                      </p:cBhvr>
                                    </p:animEffect>
                                  </p:childTnLst>
                                </p:cTn>
                              </p:par>
                              <p:par>
                                <p:cTn id="37" presetID="42"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fade">
                                      <p:cBhvr>
                                        <p:cTn id="39" dur="1000"/>
                                        <p:tgtEl>
                                          <p:spTgt spid="114"/>
                                        </p:tgtEl>
                                      </p:cBhvr>
                                    </p:animEffect>
                                    <p:anim calcmode="lin" valueType="num">
                                      <p:cBhvr>
                                        <p:cTn id="40" dur="1000" fill="hold"/>
                                        <p:tgtEl>
                                          <p:spTgt spid="114"/>
                                        </p:tgtEl>
                                        <p:attrNameLst>
                                          <p:attrName>ppt_x</p:attrName>
                                        </p:attrNameLst>
                                      </p:cBhvr>
                                      <p:tavLst>
                                        <p:tav tm="0">
                                          <p:val>
                                            <p:strVal val="#ppt_x"/>
                                          </p:val>
                                        </p:tav>
                                        <p:tav tm="100000">
                                          <p:val>
                                            <p:strVal val="#ppt_x"/>
                                          </p:val>
                                        </p:tav>
                                      </p:tavLst>
                                    </p:anim>
                                    <p:anim calcmode="lin" valueType="num">
                                      <p:cBhvr>
                                        <p:cTn id="41"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3" grpId="0" build="p"/>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标题 5">
            <a:extLst>
              <a:ext uri="{FF2B5EF4-FFF2-40B4-BE49-F238E27FC236}">
                <a16:creationId xmlns:a16="http://schemas.microsoft.com/office/drawing/2014/main" id="{5E54AE52-ECEA-4373-B24E-9757D098580C}"/>
              </a:ext>
            </a:extLst>
          </p:cNvPr>
          <p:cNvSpPr txBox="1">
            <a:spLocks/>
          </p:cNvSpPr>
          <p:nvPr/>
        </p:nvSpPr>
        <p:spPr>
          <a:xfrm>
            <a:off x="341084" y="72000"/>
            <a:ext cx="3769873" cy="77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600">
                <a:latin typeface="+mn-lt"/>
                <a:ea typeface="Helvetica Neue" charset="0"/>
                <a:cs typeface="Helvetica Neue" charset="0"/>
              </a:rPr>
              <a:t>Proactive Eviction</a:t>
            </a:r>
            <a:endParaRPr lang="en-US" altLang="zh-CN" sz="3600" dirty="0">
              <a:latin typeface="+mn-lt"/>
              <a:ea typeface="Helvetica Neue" charset="0"/>
              <a:cs typeface="Helvetica Neue" charset="0"/>
            </a:endParaRPr>
          </a:p>
        </p:txBody>
      </p:sp>
      <p:sp>
        <p:nvSpPr>
          <p:cNvPr id="11" name="Rounded Rectangle 6">
            <a:extLst>
              <a:ext uri="{FF2B5EF4-FFF2-40B4-BE49-F238E27FC236}">
                <a16:creationId xmlns:a16="http://schemas.microsoft.com/office/drawing/2014/main" id="{B86A7AD9-F7B6-496C-8570-F4BE59356681}"/>
              </a:ext>
            </a:extLst>
          </p:cNvPr>
          <p:cNvSpPr/>
          <p:nvPr/>
        </p:nvSpPr>
        <p:spPr>
          <a:xfrm>
            <a:off x="2828893" y="5777176"/>
            <a:ext cx="3936975" cy="775493"/>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ea typeface="Helvetica Neue" charset="0"/>
                <a:cs typeface="Helvetica Neue" charset="0"/>
              </a:rPr>
              <a:t>ETC Implementation</a:t>
            </a:r>
          </a:p>
        </p:txBody>
      </p:sp>
      <p:sp>
        <p:nvSpPr>
          <p:cNvPr id="2" name="矩形 1">
            <a:extLst>
              <a:ext uri="{FF2B5EF4-FFF2-40B4-BE49-F238E27FC236}">
                <a16:creationId xmlns:a16="http://schemas.microsoft.com/office/drawing/2014/main" id="{8D85A3D5-9507-CB4F-BDE7-9508583A0A50}"/>
              </a:ext>
            </a:extLst>
          </p:cNvPr>
          <p:cNvSpPr/>
          <p:nvPr/>
        </p:nvSpPr>
        <p:spPr>
          <a:xfrm>
            <a:off x="492266" y="1721709"/>
            <a:ext cx="1180016" cy="543696"/>
          </a:xfrm>
          <a:prstGeom prst="rect">
            <a:avLst/>
          </a:prstGeom>
          <a:solidFill>
            <a:srgbClr val="C9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Page Fault</a:t>
            </a:r>
            <a:endParaRPr kumimoji="1" lang="zh-CN" altLang="en-US" dirty="0">
              <a:solidFill>
                <a:schemeClr val="tx1"/>
              </a:solidFill>
            </a:endParaRPr>
          </a:p>
        </p:txBody>
      </p:sp>
      <p:sp>
        <p:nvSpPr>
          <p:cNvPr id="10" name="矩形 9">
            <a:extLst>
              <a:ext uri="{FF2B5EF4-FFF2-40B4-BE49-F238E27FC236}">
                <a16:creationId xmlns:a16="http://schemas.microsoft.com/office/drawing/2014/main" id="{78835D3E-9A2C-584E-B6E4-00D4B7A569B6}"/>
              </a:ext>
            </a:extLst>
          </p:cNvPr>
          <p:cNvSpPr/>
          <p:nvPr/>
        </p:nvSpPr>
        <p:spPr>
          <a:xfrm>
            <a:off x="2110690" y="1721709"/>
            <a:ext cx="1180016" cy="543696"/>
          </a:xfrm>
          <a:prstGeom prst="rect">
            <a:avLst/>
          </a:prstGeom>
          <a:solidFill>
            <a:srgbClr val="C9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zh-CN" dirty="0">
                <a:solidFill>
                  <a:schemeClr val="tx1"/>
                </a:solidFill>
              </a:rPr>
              <a:t>Allocate a</a:t>
            </a:r>
          </a:p>
          <a:p>
            <a:pPr algn="ctr">
              <a:lnSpc>
                <a:spcPct val="80000"/>
              </a:lnSpc>
            </a:pPr>
            <a:r>
              <a:rPr kumimoji="1" lang="en-US" altLang="zh-CN" dirty="0">
                <a:solidFill>
                  <a:schemeClr val="tx1"/>
                </a:solidFill>
              </a:rPr>
              <a:t>New Page</a:t>
            </a:r>
            <a:endParaRPr kumimoji="1" lang="zh-CN" altLang="en-US" dirty="0">
              <a:solidFill>
                <a:schemeClr val="tx1"/>
              </a:solidFill>
            </a:endParaRPr>
          </a:p>
        </p:txBody>
      </p:sp>
      <p:grpSp>
        <p:nvGrpSpPr>
          <p:cNvPr id="60" name="组合 59">
            <a:extLst>
              <a:ext uri="{FF2B5EF4-FFF2-40B4-BE49-F238E27FC236}">
                <a16:creationId xmlns:a16="http://schemas.microsoft.com/office/drawing/2014/main" id="{C2F09E17-2B0B-CB48-935F-35FB57107A2E}"/>
              </a:ext>
            </a:extLst>
          </p:cNvPr>
          <p:cNvGrpSpPr/>
          <p:nvPr/>
        </p:nvGrpSpPr>
        <p:grpSpPr>
          <a:xfrm>
            <a:off x="3911772" y="1392194"/>
            <a:ext cx="1941524" cy="1174399"/>
            <a:chOff x="3911772" y="1392194"/>
            <a:chExt cx="1941524" cy="1174399"/>
          </a:xfrm>
        </p:grpSpPr>
        <p:sp>
          <p:nvSpPr>
            <p:cNvPr id="14" name="矩形 13">
              <a:extLst>
                <a:ext uri="{FF2B5EF4-FFF2-40B4-BE49-F238E27FC236}">
                  <a16:creationId xmlns:a16="http://schemas.microsoft.com/office/drawing/2014/main" id="{C1A0550C-5DE4-144D-AC64-DCC39190B465}"/>
                </a:ext>
              </a:extLst>
            </p:cNvPr>
            <p:cNvSpPr/>
            <p:nvPr/>
          </p:nvSpPr>
          <p:spPr>
            <a:xfrm>
              <a:off x="3911772" y="1392194"/>
              <a:ext cx="1941524" cy="543696"/>
            </a:xfrm>
            <a:prstGeom prst="rect">
              <a:avLst/>
            </a:prstGeom>
            <a:solidFill>
              <a:srgbClr val="C9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Not Enough Space</a:t>
              </a:r>
              <a:endParaRPr kumimoji="1" lang="zh-CN" altLang="en-US" dirty="0">
                <a:solidFill>
                  <a:schemeClr val="tx1"/>
                </a:solidFill>
              </a:endParaRPr>
            </a:p>
          </p:txBody>
        </p:sp>
        <p:sp>
          <p:nvSpPr>
            <p:cNvPr id="15" name="矩形 14">
              <a:extLst>
                <a:ext uri="{FF2B5EF4-FFF2-40B4-BE49-F238E27FC236}">
                  <a16:creationId xmlns:a16="http://schemas.microsoft.com/office/drawing/2014/main" id="{1AB5DB37-8AAE-6F47-83ED-4D62689443A9}"/>
                </a:ext>
              </a:extLst>
            </p:cNvPr>
            <p:cNvSpPr/>
            <p:nvPr/>
          </p:nvSpPr>
          <p:spPr>
            <a:xfrm>
              <a:off x="3911772" y="2022897"/>
              <a:ext cx="1941524" cy="543696"/>
            </a:xfrm>
            <a:prstGeom prst="rect">
              <a:avLst/>
            </a:prstGeom>
            <a:solidFill>
              <a:srgbClr val="C9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Enough Space</a:t>
              </a:r>
              <a:endParaRPr kumimoji="1" lang="zh-CN" altLang="en-US" dirty="0">
                <a:solidFill>
                  <a:schemeClr val="tx1"/>
                </a:solidFill>
              </a:endParaRPr>
            </a:p>
          </p:txBody>
        </p:sp>
      </p:grpSp>
      <p:grpSp>
        <p:nvGrpSpPr>
          <p:cNvPr id="62" name="组合 61">
            <a:extLst>
              <a:ext uri="{FF2B5EF4-FFF2-40B4-BE49-F238E27FC236}">
                <a16:creationId xmlns:a16="http://schemas.microsoft.com/office/drawing/2014/main" id="{33EB4566-73DB-1046-95BA-DE86D63BE94E}"/>
              </a:ext>
            </a:extLst>
          </p:cNvPr>
          <p:cNvGrpSpPr/>
          <p:nvPr/>
        </p:nvGrpSpPr>
        <p:grpSpPr>
          <a:xfrm>
            <a:off x="6356671" y="1392194"/>
            <a:ext cx="1884810" cy="1174399"/>
            <a:chOff x="6356671" y="1392194"/>
            <a:chExt cx="1884810" cy="1174399"/>
          </a:xfrm>
        </p:grpSpPr>
        <p:sp>
          <p:nvSpPr>
            <p:cNvPr id="16" name="矩形 15">
              <a:extLst>
                <a:ext uri="{FF2B5EF4-FFF2-40B4-BE49-F238E27FC236}">
                  <a16:creationId xmlns:a16="http://schemas.microsoft.com/office/drawing/2014/main" id="{B4E16E76-79FF-1F48-BBF1-F80A843AD195}"/>
                </a:ext>
              </a:extLst>
            </p:cNvPr>
            <p:cNvSpPr/>
            <p:nvPr/>
          </p:nvSpPr>
          <p:spPr>
            <a:xfrm>
              <a:off x="6356671" y="1392194"/>
              <a:ext cx="1884810" cy="543696"/>
            </a:xfrm>
            <a:prstGeom prst="rect">
              <a:avLst/>
            </a:prstGeom>
            <a:solidFill>
              <a:srgbClr val="C9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Evict a Chunk</a:t>
              </a:r>
              <a:endParaRPr kumimoji="1" lang="zh-CN" altLang="en-US" dirty="0">
                <a:solidFill>
                  <a:schemeClr val="tx1"/>
                </a:solidFill>
              </a:endParaRPr>
            </a:p>
          </p:txBody>
        </p:sp>
        <p:sp>
          <p:nvSpPr>
            <p:cNvPr id="17" name="矩形 16">
              <a:extLst>
                <a:ext uri="{FF2B5EF4-FFF2-40B4-BE49-F238E27FC236}">
                  <a16:creationId xmlns:a16="http://schemas.microsoft.com/office/drawing/2014/main" id="{216FAE8F-1687-2A4E-A6FD-15D63FCB5D52}"/>
                </a:ext>
              </a:extLst>
            </p:cNvPr>
            <p:cNvSpPr/>
            <p:nvPr/>
          </p:nvSpPr>
          <p:spPr>
            <a:xfrm>
              <a:off x="6356671" y="2022897"/>
              <a:ext cx="1884810" cy="543696"/>
            </a:xfrm>
            <a:prstGeom prst="rect">
              <a:avLst/>
            </a:prstGeom>
            <a:solidFill>
              <a:srgbClr val="C9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Fetch a New Page</a:t>
              </a:r>
              <a:endParaRPr kumimoji="1" lang="zh-CN" altLang="en-US" dirty="0">
                <a:solidFill>
                  <a:schemeClr val="tx1"/>
                </a:solidFill>
              </a:endParaRPr>
            </a:p>
          </p:txBody>
        </p:sp>
      </p:grpSp>
      <p:cxnSp>
        <p:nvCxnSpPr>
          <p:cNvPr id="6" name="直线箭头连接符 5">
            <a:extLst>
              <a:ext uri="{FF2B5EF4-FFF2-40B4-BE49-F238E27FC236}">
                <a16:creationId xmlns:a16="http://schemas.microsoft.com/office/drawing/2014/main" id="{253FB565-684B-0F4E-88D7-DA3CF86668B4}"/>
              </a:ext>
            </a:extLst>
          </p:cNvPr>
          <p:cNvCxnSpPr>
            <a:stCxn id="2" idx="3"/>
            <a:endCxn id="10" idx="1"/>
          </p:cNvCxnSpPr>
          <p:nvPr/>
        </p:nvCxnSpPr>
        <p:spPr>
          <a:xfrm>
            <a:off x="1672282" y="1993557"/>
            <a:ext cx="4384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组合 58">
            <a:extLst>
              <a:ext uri="{FF2B5EF4-FFF2-40B4-BE49-F238E27FC236}">
                <a16:creationId xmlns:a16="http://schemas.microsoft.com/office/drawing/2014/main" id="{01506087-0AFF-8A40-BF0A-0DAEE61B43C7}"/>
              </a:ext>
            </a:extLst>
          </p:cNvPr>
          <p:cNvGrpSpPr/>
          <p:nvPr/>
        </p:nvGrpSpPr>
        <p:grpSpPr>
          <a:xfrm>
            <a:off x="3290706" y="1664042"/>
            <a:ext cx="621066" cy="630703"/>
            <a:chOff x="3290706" y="1664042"/>
            <a:chExt cx="621066" cy="630703"/>
          </a:xfrm>
        </p:grpSpPr>
        <p:cxnSp>
          <p:nvCxnSpPr>
            <p:cNvPr id="8" name="肘形连接符 7">
              <a:extLst>
                <a:ext uri="{FF2B5EF4-FFF2-40B4-BE49-F238E27FC236}">
                  <a16:creationId xmlns:a16="http://schemas.microsoft.com/office/drawing/2014/main" id="{1EC57B6D-B40C-FC4B-BF12-8EA86CCAF02E}"/>
                </a:ext>
              </a:extLst>
            </p:cNvPr>
            <p:cNvCxnSpPr>
              <a:stCxn id="10" idx="3"/>
              <a:endCxn id="14" idx="1"/>
            </p:cNvCxnSpPr>
            <p:nvPr/>
          </p:nvCxnSpPr>
          <p:spPr>
            <a:xfrm flipV="1">
              <a:off x="3290706" y="1664042"/>
              <a:ext cx="621066" cy="32951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a:extLst>
                <a:ext uri="{FF2B5EF4-FFF2-40B4-BE49-F238E27FC236}">
                  <a16:creationId xmlns:a16="http://schemas.microsoft.com/office/drawing/2014/main" id="{7FEC3AA6-6F53-3A45-A2DE-EDBD91AD9822}"/>
                </a:ext>
              </a:extLst>
            </p:cNvPr>
            <p:cNvCxnSpPr>
              <a:stCxn id="10" idx="3"/>
              <a:endCxn id="15" idx="1"/>
            </p:cNvCxnSpPr>
            <p:nvPr/>
          </p:nvCxnSpPr>
          <p:spPr>
            <a:xfrm>
              <a:off x="3290706" y="1993557"/>
              <a:ext cx="621066" cy="301188"/>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组合 60">
            <a:extLst>
              <a:ext uri="{FF2B5EF4-FFF2-40B4-BE49-F238E27FC236}">
                <a16:creationId xmlns:a16="http://schemas.microsoft.com/office/drawing/2014/main" id="{C7A74DCF-8BAC-8149-88D1-8A8413FFB495}"/>
              </a:ext>
            </a:extLst>
          </p:cNvPr>
          <p:cNvGrpSpPr/>
          <p:nvPr/>
        </p:nvGrpSpPr>
        <p:grpSpPr>
          <a:xfrm>
            <a:off x="5853296" y="1664042"/>
            <a:ext cx="503375" cy="630703"/>
            <a:chOff x="5853296" y="1664042"/>
            <a:chExt cx="503375" cy="630703"/>
          </a:xfrm>
        </p:grpSpPr>
        <p:cxnSp>
          <p:nvCxnSpPr>
            <p:cNvPr id="21" name="直线箭头连接符 20">
              <a:extLst>
                <a:ext uri="{FF2B5EF4-FFF2-40B4-BE49-F238E27FC236}">
                  <a16:creationId xmlns:a16="http://schemas.microsoft.com/office/drawing/2014/main" id="{6B1DE853-5E2C-D54D-8C92-107A3A9D4069}"/>
                </a:ext>
              </a:extLst>
            </p:cNvPr>
            <p:cNvCxnSpPr>
              <a:stCxn id="14" idx="3"/>
              <a:endCxn id="16" idx="1"/>
            </p:cNvCxnSpPr>
            <p:nvPr/>
          </p:nvCxnSpPr>
          <p:spPr>
            <a:xfrm>
              <a:off x="5853296" y="1664042"/>
              <a:ext cx="5033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22">
              <a:extLst>
                <a:ext uri="{FF2B5EF4-FFF2-40B4-BE49-F238E27FC236}">
                  <a16:creationId xmlns:a16="http://schemas.microsoft.com/office/drawing/2014/main" id="{C3F002B3-BB5F-7842-82C2-F41C3237FB8B}"/>
                </a:ext>
              </a:extLst>
            </p:cNvPr>
            <p:cNvCxnSpPr>
              <a:stCxn id="15" idx="3"/>
              <a:endCxn id="17" idx="1"/>
            </p:cNvCxnSpPr>
            <p:nvPr/>
          </p:nvCxnSpPr>
          <p:spPr>
            <a:xfrm>
              <a:off x="5853296" y="2294745"/>
              <a:ext cx="5033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肘形连接符 24">
            <a:extLst>
              <a:ext uri="{FF2B5EF4-FFF2-40B4-BE49-F238E27FC236}">
                <a16:creationId xmlns:a16="http://schemas.microsoft.com/office/drawing/2014/main" id="{A5AD90B5-8149-CE46-887D-D6BC86F8556D}"/>
              </a:ext>
            </a:extLst>
          </p:cNvPr>
          <p:cNvCxnSpPr>
            <a:stCxn id="16" idx="3"/>
            <a:endCxn id="17" idx="3"/>
          </p:cNvCxnSpPr>
          <p:nvPr/>
        </p:nvCxnSpPr>
        <p:spPr>
          <a:xfrm>
            <a:off x="8241481" y="1664042"/>
            <a:ext cx="12700" cy="630703"/>
          </a:xfrm>
          <a:prstGeom prst="bentConnector3">
            <a:avLst>
              <a:gd name="adj1" fmla="val 30972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98CF6C9D-6F37-9640-AD21-675B60851EA1}"/>
              </a:ext>
            </a:extLst>
          </p:cNvPr>
          <p:cNvSpPr/>
          <p:nvPr/>
        </p:nvSpPr>
        <p:spPr>
          <a:xfrm>
            <a:off x="3911772" y="3521227"/>
            <a:ext cx="1941524" cy="543696"/>
          </a:xfrm>
          <a:prstGeom prst="rect">
            <a:avLst/>
          </a:prstGeom>
          <a:solidFill>
            <a:srgbClr val="1F3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Proactive Eviction</a:t>
            </a:r>
            <a:endParaRPr kumimoji="1" lang="zh-CN" altLang="en-US" dirty="0">
              <a:solidFill>
                <a:schemeClr val="bg1"/>
              </a:solidFill>
            </a:endParaRPr>
          </a:p>
        </p:txBody>
      </p:sp>
      <p:sp>
        <p:nvSpPr>
          <p:cNvPr id="30" name="矩形 29">
            <a:extLst>
              <a:ext uri="{FF2B5EF4-FFF2-40B4-BE49-F238E27FC236}">
                <a16:creationId xmlns:a16="http://schemas.microsoft.com/office/drawing/2014/main" id="{6577DFC3-46F2-644A-BB02-F314CAFF1145}"/>
              </a:ext>
            </a:extLst>
          </p:cNvPr>
          <p:cNvSpPr/>
          <p:nvPr/>
        </p:nvSpPr>
        <p:spPr>
          <a:xfrm>
            <a:off x="6356671" y="3521227"/>
            <a:ext cx="1884810" cy="543696"/>
          </a:xfrm>
          <a:prstGeom prst="rect">
            <a:avLst/>
          </a:prstGeom>
          <a:solidFill>
            <a:srgbClr val="C9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Evict A Chunk</a:t>
            </a:r>
            <a:endParaRPr kumimoji="1" lang="zh-CN" altLang="en-US" dirty="0">
              <a:solidFill>
                <a:schemeClr val="tx1"/>
              </a:solidFill>
            </a:endParaRPr>
          </a:p>
        </p:txBody>
      </p:sp>
      <p:grpSp>
        <p:nvGrpSpPr>
          <p:cNvPr id="65" name="组合 64">
            <a:extLst>
              <a:ext uri="{FF2B5EF4-FFF2-40B4-BE49-F238E27FC236}">
                <a16:creationId xmlns:a16="http://schemas.microsoft.com/office/drawing/2014/main" id="{94D5041F-48F6-334B-BD92-1BD2476DE455}"/>
              </a:ext>
            </a:extLst>
          </p:cNvPr>
          <p:cNvGrpSpPr/>
          <p:nvPr/>
        </p:nvGrpSpPr>
        <p:grpSpPr>
          <a:xfrm>
            <a:off x="631270" y="4064923"/>
            <a:ext cx="2761636" cy="1400883"/>
            <a:chOff x="631270" y="4064923"/>
            <a:chExt cx="2761636" cy="1400883"/>
          </a:xfrm>
        </p:grpSpPr>
        <p:sp>
          <p:nvSpPr>
            <p:cNvPr id="33" name="矩形 32">
              <a:extLst>
                <a:ext uri="{FF2B5EF4-FFF2-40B4-BE49-F238E27FC236}">
                  <a16:creationId xmlns:a16="http://schemas.microsoft.com/office/drawing/2014/main" id="{9114D949-EA1B-9446-9D2C-F6767CD66581}"/>
                </a:ext>
              </a:extLst>
            </p:cNvPr>
            <p:cNvSpPr/>
            <p:nvPr/>
          </p:nvSpPr>
          <p:spPr>
            <a:xfrm>
              <a:off x="631270" y="4064923"/>
              <a:ext cx="2761636" cy="1400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endParaRPr>
            </a:p>
          </p:txBody>
        </p:sp>
        <p:sp>
          <p:nvSpPr>
            <p:cNvPr id="37" name="矩形 36">
              <a:extLst>
                <a:ext uri="{FF2B5EF4-FFF2-40B4-BE49-F238E27FC236}">
                  <a16:creationId xmlns:a16="http://schemas.microsoft.com/office/drawing/2014/main" id="{E6E8A4A1-9E6E-B84A-82CF-18D1EA732550}"/>
                </a:ext>
              </a:extLst>
            </p:cNvPr>
            <p:cNvSpPr/>
            <p:nvPr/>
          </p:nvSpPr>
          <p:spPr>
            <a:xfrm>
              <a:off x="697788" y="4132233"/>
              <a:ext cx="2614907" cy="4090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Virtual Memory Manager</a:t>
              </a:r>
              <a:endParaRPr kumimoji="1" lang="zh-CN" altLang="en-US" dirty="0"/>
            </a:p>
          </p:txBody>
        </p:sp>
        <p:sp>
          <p:nvSpPr>
            <p:cNvPr id="38" name="文本框 37">
              <a:extLst>
                <a:ext uri="{FF2B5EF4-FFF2-40B4-BE49-F238E27FC236}">
                  <a16:creationId xmlns:a16="http://schemas.microsoft.com/office/drawing/2014/main" id="{02D5AFD8-9716-504B-A41B-2F81A7C4E7E0}"/>
                </a:ext>
              </a:extLst>
            </p:cNvPr>
            <p:cNvSpPr txBox="1"/>
            <p:nvPr/>
          </p:nvSpPr>
          <p:spPr>
            <a:xfrm>
              <a:off x="890979" y="4599267"/>
              <a:ext cx="2242217" cy="338554"/>
            </a:xfrm>
            <a:prstGeom prst="rect">
              <a:avLst/>
            </a:prstGeom>
            <a:noFill/>
          </p:spPr>
          <p:txBody>
            <a:bodyPr wrap="none" rtlCol="0">
              <a:spAutoFit/>
            </a:bodyPr>
            <a:lstStyle/>
            <a:p>
              <a:pPr algn="ctr"/>
              <a:r>
                <a:rPr kumimoji="1" lang="en-US" altLang="zh-CN" sz="1600" dirty="0"/>
                <a:t>Memory Oversubscribed</a:t>
              </a:r>
              <a:endParaRPr kumimoji="1" lang="zh-CN" altLang="en-US" sz="1600" dirty="0"/>
            </a:p>
          </p:txBody>
        </p:sp>
        <p:sp>
          <p:nvSpPr>
            <p:cNvPr id="39" name="文本框 38">
              <a:extLst>
                <a:ext uri="{FF2B5EF4-FFF2-40B4-BE49-F238E27FC236}">
                  <a16:creationId xmlns:a16="http://schemas.microsoft.com/office/drawing/2014/main" id="{4C8CAD50-70E9-E443-8FFF-9328E7CD722C}"/>
                </a:ext>
              </a:extLst>
            </p:cNvPr>
            <p:cNvSpPr txBox="1"/>
            <p:nvPr/>
          </p:nvSpPr>
          <p:spPr>
            <a:xfrm>
              <a:off x="659745" y="5047113"/>
              <a:ext cx="2690994" cy="338554"/>
            </a:xfrm>
            <a:prstGeom prst="rect">
              <a:avLst/>
            </a:prstGeom>
            <a:noFill/>
          </p:spPr>
          <p:txBody>
            <a:bodyPr wrap="none" rtlCol="0">
              <a:spAutoFit/>
            </a:bodyPr>
            <a:lstStyle/>
            <a:p>
              <a:pPr algn="ctr"/>
              <a:r>
                <a:rPr kumimoji="1" lang="en-US" altLang="zh-CN" sz="1600" dirty="0"/>
                <a:t>Available Memory Size &lt; 2MB</a:t>
              </a:r>
              <a:endParaRPr kumimoji="1" lang="zh-CN" altLang="en-US" sz="1600" dirty="0"/>
            </a:p>
          </p:txBody>
        </p:sp>
        <p:cxnSp>
          <p:nvCxnSpPr>
            <p:cNvPr id="41" name="直线连接符 40">
              <a:extLst>
                <a:ext uri="{FF2B5EF4-FFF2-40B4-BE49-F238E27FC236}">
                  <a16:creationId xmlns:a16="http://schemas.microsoft.com/office/drawing/2014/main" id="{5162189A-2168-5043-88D0-C02E91461B4A}"/>
                </a:ext>
              </a:extLst>
            </p:cNvPr>
            <p:cNvCxnSpPr/>
            <p:nvPr/>
          </p:nvCxnSpPr>
          <p:spPr>
            <a:xfrm>
              <a:off x="697788" y="4998987"/>
              <a:ext cx="2614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组合 63">
            <a:extLst>
              <a:ext uri="{FF2B5EF4-FFF2-40B4-BE49-F238E27FC236}">
                <a16:creationId xmlns:a16="http://schemas.microsoft.com/office/drawing/2014/main" id="{9B7F7D99-4B9D-744D-BE82-A31BF8DC823C}"/>
              </a:ext>
            </a:extLst>
          </p:cNvPr>
          <p:cNvGrpSpPr/>
          <p:nvPr/>
        </p:nvGrpSpPr>
        <p:grpSpPr>
          <a:xfrm>
            <a:off x="631270" y="2975171"/>
            <a:ext cx="2761636" cy="934064"/>
            <a:chOff x="631270" y="2975171"/>
            <a:chExt cx="2761636" cy="934064"/>
          </a:xfrm>
        </p:grpSpPr>
        <p:sp>
          <p:nvSpPr>
            <p:cNvPr id="42" name="矩形 41">
              <a:extLst>
                <a:ext uri="{FF2B5EF4-FFF2-40B4-BE49-F238E27FC236}">
                  <a16:creationId xmlns:a16="http://schemas.microsoft.com/office/drawing/2014/main" id="{E2718493-352D-BC49-A590-F7A5E60373F2}"/>
                </a:ext>
              </a:extLst>
            </p:cNvPr>
            <p:cNvSpPr/>
            <p:nvPr/>
          </p:nvSpPr>
          <p:spPr>
            <a:xfrm>
              <a:off x="631270" y="2975171"/>
              <a:ext cx="2761636" cy="934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tx1"/>
                </a:solidFill>
              </a:endParaRPr>
            </a:p>
          </p:txBody>
        </p:sp>
        <p:sp>
          <p:nvSpPr>
            <p:cNvPr id="43" name="矩形 42">
              <a:extLst>
                <a:ext uri="{FF2B5EF4-FFF2-40B4-BE49-F238E27FC236}">
                  <a16:creationId xmlns:a16="http://schemas.microsoft.com/office/drawing/2014/main" id="{E0947532-C356-C145-97CC-360EE5ECAAD8}"/>
                </a:ext>
              </a:extLst>
            </p:cNvPr>
            <p:cNvSpPr/>
            <p:nvPr/>
          </p:nvSpPr>
          <p:spPr>
            <a:xfrm>
              <a:off x="697788" y="3042480"/>
              <a:ext cx="2614907" cy="409074"/>
            </a:xfrm>
            <a:prstGeom prst="rect">
              <a:avLst/>
            </a:prstGeom>
            <a:solidFill>
              <a:srgbClr val="528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App Classification</a:t>
              </a:r>
              <a:endParaRPr kumimoji="1" lang="zh-CN" altLang="en-US" dirty="0"/>
            </a:p>
          </p:txBody>
        </p:sp>
        <p:sp>
          <p:nvSpPr>
            <p:cNvPr id="44" name="文本框 43">
              <a:extLst>
                <a:ext uri="{FF2B5EF4-FFF2-40B4-BE49-F238E27FC236}">
                  <a16:creationId xmlns:a16="http://schemas.microsoft.com/office/drawing/2014/main" id="{32477DE9-518C-DA44-A776-9B4138220059}"/>
                </a:ext>
              </a:extLst>
            </p:cNvPr>
            <p:cNvSpPr txBox="1"/>
            <p:nvPr/>
          </p:nvSpPr>
          <p:spPr>
            <a:xfrm>
              <a:off x="1167180" y="3509514"/>
              <a:ext cx="1689823" cy="338554"/>
            </a:xfrm>
            <a:prstGeom prst="rect">
              <a:avLst/>
            </a:prstGeom>
            <a:noFill/>
          </p:spPr>
          <p:txBody>
            <a:bodyPr wrap="none" rtlCol="0">
              <a:spAutoFit/>
            </a:bodyPr>
            <a:lstStyle/>
            <a:p>
              <a:pPr algn="ctr"/>
              <a:r>
                <a:rPr kumimoji="1" lang="en-US" altLang="zh-CN" sz="1600" dirty="0"/>
                <a:t>App Type: Regular</a:t>
              </a:r>
              <a:endParaRPr kumimoji="1" lang="zh-CN" altLang="en-US" sz="1600" dirty="0"/>
            </a:p>
          </p:txBody>
        </p:sp>
      </p:grpSp>
      <p:grpSp>
        <p:nvGrpSpPr>
          <p:cNvPr id="66" name="组合 65">
            <a:extLst>
              <a:ext uri="{FF2B5EF4-FFF2-40B4-BE49-F238E27FC236}">
                <a16:creationId xmlns:a16="http://schemas.microsoft.com/office/drawing/2014/main" id="{820757E1-7D45-584E-94A5-B63A6E5DBA3B}"/>
              </a:ext>
            </a:extLst>
          </p:cNvPr>
          <p:cNvGrpSpPr/>
          <p:nvPr/>
        </p:nvGrpSpPr>
        <p:grpSpPr>
          <a:xfrm>
            <a:off x="3392906" y="3442203"/>
            <a:ext cx="518866" cy="1323162"/>
            <a:chOff x="3392906" y="3442203"/>
            <a:chExt cx="518866" cy="1323162"/>
          </a:xfrm>
        </p:grpSpPr>
        <p:cxnSp>
          <p:nvCxnSpPr>
            <p:cNvPr id="48" name="肘形连接符 47">
              <a:extLst>
                <a:ext uri="{FF2B5EF4-FFF2-40B4-BE49-F238E27FC236}">
                  <a16:creationId xmlns:a16="http://schemas.microsoft.com/office/drawing/2014/main" id="{352471FF-58E8-BA4F-A864-A3F53720D4E3}"/>
                </a:ext>
              </a:extLst>
            </p:cNvPr>
            <p:cNvCxnSpPr>
              <a:cxnSpLocks/>
              <a:stCxn id="42" idx="3"/>
              <a:endCxn id="27" idx="1"/>
            </p:cNvCxnSpPr>
            <p:nvPr/>
          </p:nvCxnSpPr>
          <p:spPr>
            <a:xfrm>
              <a:off x="3392906" y="3442203"/>
              <a:ext cx="518866" cy="350872"/>
            </a:xfrm>
            <a:prstGeom prst="bentConnector3">
              <a:avLst/>
            </a:prstGeom>
            <a:ln w="28575" cap="rnd">
              <a:solidFill>
                <a:schemeClr val="tx1"/>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52" name="肘形连接符 51">
              <a:extLst>
                <a:ext uri="{FF2B5EF4-FFF2-40B4-BE49-F238E27FC236}">
                  <a16:creationId xmlns:a16="http://schemas.microsoft.com/office/drawing/2014/main" id="{1BAF2F11-85A2-0E49-841D-58D4439A934C}"/>
                </a:ext>
              </a:extLst>
            </p:cNvPr>
            <p:cNvCxnSpPr>
              <a:stCxn id="33" idx="3"/>
              <a:endCxn id="27" idx="1"/>
            </p:cNvCxnSpPr>
            <p:nvPr/>
          </p:nvCxnSpPr>
          <p:spPr>
            <a:xfrm flipV="1">
              <a:off x="3392906" y="3793075"/>
              <a:ext cx="518866" cy="972290"/>
            </a:xfrm>
            <a:prstGeom prst="bentConnector3">
              <a:avLst/>
            </a:prstGeom>
            <a:ln w="28575" cap="rnd">
              <a:solidFill>
                <a:schemeClr val="tx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cxnSp>
        <p:nvCxnSpPr>
          <p:cNvPr id="54" name="直线箭头连接符 53">
            <a:extLst>
              <a:ext uri="{FF2B5EF4-FFF2-40B4-BE49-F238E27FC236}">
                <a16:creationId xmlns:a16="http://schemas.microsoft.com/office/drawing/2014/main" id="{91A09544-A04A-B84D-991F-1A8CC9240E05}"/>
              </a:ext>
            </a:extLst>
          </p:cNvPr>
          <p:cNvCxnSpPr>
            <a:stCxn id="15" idx="2"/>
            <a:endCxn id="27" idx="0"/>
          </p:cNvCxnSpPr>
          <p:nvPr/>
        </p:nvCxnSpPr>
        <p:spPr>
          <a:xfrm>
            <a:off x="4882534" y="2566593"/>
            <a:ext cx="0" cy="9546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线箭头连接符 55">
            <a:extLst>
              <a:ext uri="{FF2B5EF4-FFF2-40B4-BE49-F238E27FC236}">
                <a16:creationId xmlns:a16="http://schemas.microsoft.com/office/drawing/2014/main" id="{78B811CB-E74E-FE47-9B72-3BFF3339999A}"/>
              </a:ext>
            </a:extLst>
          </p:cNvPr>
          <p:cNvCxnSpPr>
            <a:stCxn id="27" idx="3"/>
            <a:endCxn id="30" idx="1"/>
          </p:cNvCxnSpPr>
          <p:nvPr/>
        </p:nvCxnSpPr>
        <p:spPr>
          <a:xfrm>
            <a:off x="5853296" y="3793075"/>
            <a:ext cx="5033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a16="http://schemas.microsoft.com/office/drawing/2014/main" id="{3FC8CF2F-1F5F-A849-B856-299208CEC5C3}"/>
              </a:ext>
            </a:extLst>
          </p:cNvPr>
          <p:cNvSpPr/>
          <p:nvPr/>
        </p:nvSpPr>
        <p:spPr>
          <a:xfrm>
            <a:off x="492267" y="2831593"/>
            <a:ext cx="5547586" cy="27671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灯片编号占位符 3">
            <a:extLst>
              <a:ext uri="{FF2B5EF4-FFF2-40B4-BE49-F238E27FC236}">
                <a16:creationId xmlns:a16="http://schemas.microsoft.com/office/drawing/2014/main" id="{2BF85817-83CA-44CC-89CB-B48A3A993E3E}"/>
              </a:ext>
            </a:extLst>
          </p:cNvPr>
          <p:cNvSpPr>
            <a:spLocks noGrp="1"/>
          </p:cNvSpPr>
          <p:nvPr>
            <p:ph type="sldNum" sz="quarter" idx="12"/>
          </p:nvPr>
        </p:nvSpPr>
        <p:spPr/>
        <p:txBody>
          <a:bodyPr/>
          <a:lstStyle/>
          <a:p>
            <a:fld id="{77AF78F1-1351-49FC-8CFD-3ED7E06BAC03}" type="slidenum">
              <a:rPr lang="en-US" smtClean="0"/>
              <a:t>17</a:t>
            </a:fld>
            <a:endParaRPr lang="en-US"/>
          </a:p>
        </p:txBody>
      </p:sp>
    </p:spTree>
    <p:extLst>
      <p:ext uri="{BB962C8B-B14F-4D97-AF65-F5344CB8AC3E}">
        <p14:creationId xmlns:p14="http://schemas.microsoft.com/office/powerpoint/2010/main" val="202022758"/>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left)">
                                      <p:cBhvr>
                                        <p:cTn id="29" dur="500"/>
                                        <p:tgtEl>
                                          <p:spTgt spid="56"/>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4500"/>
                            </p:stCondLst>
                            <p:childTnLst>
                              <p:par>
                                <p:cTn id="35" presetID="2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edge">
                                      <p:cBhvr>
                                        <p:cTn id="3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4" y="1666879"/>
            <a:ext cx="8802916" cy="4900695"/>
          </a:xfrm>
        </p:spPr>
        <p:txBody>
          <a:bodyPr vert="horz" lIns="91440" tIns="45720" rIns="91440" bIns="45720" rtlCol="0">
            <a:normAutofit/>
          </a:bodyPr>
          <a:lstStyle/>
          <a:p>
            <a:pPr>
              <a:lnSpc>
                <a:spcPct val="120000"/>
              </a:lnSpc>
            </a:pPr>
            <a:endParaRPr lang="en-US" altLang="zh-CN" sz="2400" b="1" dirty="0">
              <a:ea typeface="Helvetica Neue" charset="0"/>
              <a:cs typeface="Helvetica Neue" charset="0"/>
            </a:endParaRPr>
          </a:p>
          <a:p>
            <a:pPr>
              <a:lnSpc>
                <a:spcPct val="120000"/>
              </a:lnSpc>
            </a:pPr>
            <a:endParaRPr lang="en-US" altLang="zh-CN" sz="2400" b="1" dirty="0">
              <a:ea typeface="Helvetica Neue" charset="0"/>
              <a:cs typeface="Helvetica Neue" charset="0"/>
            </a:endParaRPr>
          </a:p>
          <a:p>
            <a:pPr marL="0" indent="0">
              <a:lnSpc>
                <a:spcPct val="120000"/>
              </a:lnSpc>
              <a:buNone/>
            </a:pPr>
            <a:endParaRPr lang="en-US" altLang="zh-CN" sz="2600" b="1" dirty="0">
              <a:ea typeface="Helvetica Neue" charset="0"/>
              <a:cs typeface="Helvetica Neue" charset="0"/>
            </a:endParaRPr>
          </a:p>
          <a:p>
            <a:pPr marL="0" indent="0">
              <a:lnSpc>
                <a:spcPct val="120000"/>
              </a:lnSpc>
              <a:buNone/>
            </a:pPr>
            <a:endParaRPr lang="en-US" altLang="zh-CN" sz="1400" b="1" dirty="0">
              <a:ea typeface="Helvetica Neue" charset="0"/>
              <a:cs typeface="Helvetica Neue" charset="0"/>
            </a:endParaRPr>
          </a:p>
          <a:p>
            <a:pPr>
              <a:lnSpc>
                <a:spcPct val="120000"/>
              </a:lnSpc>
            </a:pPr>
            <a:r>
              <a:rPr lang="en-US" altLang="zh-CN" sz="2600" b="1" dirty="0">
                <a:ea typeface="Helvetica Neue" charset="0"/>
                <a:cs typeface="Helvetica Neue" charset="0"/>
              </a:rPr>
              <a:t>Key idea of capacity compression</a:t>
            </a:r>
            <a:r>
              <a:rPr lang="en-US" altLang="zh-CN" sz="2600" dirty="0">
                <a:ea typeface="Helvetica Neue" charset="0"/>
                <a:cs typeface="Helvetica Neue" charset="0"/>
              </a:rPr>
              <a:t>: Increase the effective capacity to reduce the oversubscription ratio</a:t>
            </a:r>
          </a:p>
          <a:p>
            <a:pPr>
              <a:lnSpc>
                <a:spcPct val="120000"/>
              </a:lnSpc>
            </a:pPr>
            <a:r>
              <a:rPr lang="en-US" altLang="zh-CN" sz="2600" dirty="0">
                <a:ea typeface="Helvetica Neue" charset="0"/>
                <a:cs typeface="Helvetica Neue" charset="0"/>
              </a:rPr>
              <a:t>Implementation: transplants Linear Compressed Pages (LCP)  framework [</a:t>
            </a:r>
            <a:r>
              <a:rPr lang="en-US" altLang="zh-CN" sz="2600" dirty="0" err="1">
                <a:ea typeface="Helvetica Neue" charset="0"/>
                <a:cs typeface="Helvetica Neue" charset="0"/>
              </a:rPr>
              <a:t>Pekhimenko</a:t>
            </a:r>
            <a:r>
              <a:rPr lang="en-US" altLang="zh-CN" sz="2600" dirty="0">
                <a:ea typeface="Helvetica Neue" charset="0"/>
                <a:cs typeface="Helvetica Neue" charset="0"/>
              </a:rPr>
              <a:t> et al., MCIRO’13] from a CPU system.</a:t>
            </a:r>
          </a:p>
          <a:p>
            <a:pPr marL="0" indent="0">
              <a:lnSpc>
                <a:spcPct val="120000"/>
              </a:lnSpc>
              <a:buNone/>
            </a:pPr>
            <a:endParaRPr lang="en-US" sz="2400" dirty="0"/>
          </a:p>
          <a:p>
            <a:pPr marL="0" indent="0">
              <a:buNone/>
            </a:pPr>
            <a:endParaRPr lang="en-US" sz="2400" dirty="0"/>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8541659" cy="775493"/>
          </a:xfrm>
        </p:spPr>
        <p:txBody>
          <a:bodyPr>
            <a:normAutofit/>
          </a:bodyPr>
          <a:lstStyle/>
          <a:p>
            <a:pPr>
              <a:lnSpc>
                <a:spcPct val="120000"/>
              </a:lnSpc>
            </a:pPr>
            <a:r>
              <a:rPr lang="en-US" altLang="zh-CN" sz="3600" dirty="0">
                <a:latin typeface="+mn-lt"/>
                <a:ea typeface="Helvetica Neue" charset="0"/>
                <a:cs typeface="Helvetica Neue" charset="0"/>
              </a:rPr>
              <a:t>Regular Applications with data sharing</a:t>
            </a:r>
          </a:p>
        </p:txBody>
      </p:sp>
      <p:sp>
        <p:nvSpPr>
          <p:cNvPr id="15" name="矩形 14">
            <a:extLst>
              <a:ext uri="{FF2B5EF4-FFF2-40B4-BE49-F238E27FC236}">
                <a16:creationId xmlns:a16="http://schemas.microsoft.com/office/drawing/2014/main" id="{F60C0592-0AA1-46FD-B499-C1E63B76279B}"/>
              </a:ext>
            </a:extLst>
          </p:cNvPr>
          <p:cNvSpPr/>
          <p:nvPr/>
        </p:nvSpPr>
        <p:spPr>
          <a:xfrm>
            <a:off x="5333359" y="2474190"/>
            <a:ext cx="3106306" cy="829181"/>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lumMod val="95000"/>
                    <a:lumOff val="5000"/>
                  </a:schemeClr>
                </a:solidFill>
              </a:rPr>
              <a:t>Moving data back and forth for several times</a:t>
            </a:r>
          </a:p>
        </p:txBody>
      </p:sp>
      <p:sp>
        <p:nvSpPr>
          <p:cNvPr id="17" name="箭头: 右 16">
            <a:extLst>
              <a:ext uri="{FF2B5EF4-FFF2-40B4-BE49-F238E27FC236}">
                <a16:creationId xmlns:a16="http://schemas.microsoft.com/office/drawing/2014/main" id="{4254D90D-1068-4E0F-9A13-389FBC8546F0}"/>
              </a:ext>
            </a:extLst>
          </p:cNvPr>
          <p:cNvSpPr/>
          <p:nvPr/>
        </p:nvSpPr>
        <p:spPr>
          <a:xfrm>
            <a:off x="4028306" y="2720841"/>
            <a:ext cx="858536" cy="303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4">
            <a:extLst>
              <a:ext uri="{FF2B5EF4-FFF2-40B4-BE49-F238E27FC236}">
                <a16:creationId xmlns:a16="http://schemas.microsoft.com/office/drawing/2014/main" id="{074CA248-97F0-4FCB-B25A-F5711808E2CA}"/>
              </a:ext>
            </a:extLst>
          </p:cNvPr>
          <p:cNvSpPr/>
          <p:nvPr/>
        </p:nvSpPr>
        <p:spPr>
          <a:xfrm>
            <a:off x="593124" y="2531858"/>
            <a:ext cx="2983747" cy="679894"/>
          </a:xfrm>
          <a:prstGeom prst="rect">
            <a:avLst/>
          </a:prstGeom>
          <a:solidFill>
            <a:srgbClr val="92BE46"/>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Capacity </a:t>
            </a:r>
            <a:r>
              <a:rPr lang="en-US" sz="2400" b="1" dirty="0">
                <a:solidFill>
                  <a:srgbClr val="FF0000"/>
                </a:solidFill>
                <a:ea typeface="Helvetica Neue" charset="0"/>
                <a:cs typeface="Helvetica Neue" charset="0"/>
              </a:rPr>
              <a:t>C</a:t>
            </a:r>
            <a:r>
              <a:rPr lang="en-US" sz="2400" b="1" dirty="0">
                <a:solidFill>
                  <a:schemeClr val="bg1"/>
                </a:solidFill>
                <a:ea typeface="Helvetica Neue" charset="0"/>
                <a:cs typeface="Helvetica Neue" charset="0"/>
              </a:rPr>
              <a:t>ompression</a:t>
            </a:r>
          </a:p>
        </p:txBody>
      </p:sp>
      <p:sp>
        <p:nvSpPr>
          <p:cNvPr id="19" name="矩形 18">
            <a:extLst>
              <a:ext uri="{FF2B5EF4-FFF2-40B4-BE49-F238E27FC236}">
                <a16:creationId xmlns:a16="http://schemas.microsoft.com/office/drawing/2014/main" id="{9D20C3D6-0E4A-4129-B412-0342FD5505F7}"/>
              </a:ext>
            </a:extLst>
          </p:cNvPr>
          <p:cNvSpPr/>
          <p:nvPr/>
        </p:nvSpPr>
        <p:spPr>
          <a:xfrm>
            <a:off x="5339678" y="1571699"/>
            <a:ext cx="3099987" cy="679894"/>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lumMod val="95000"/>
                    <a:lumOff val="5000"/>
                  </a:schemeClr>
                </a:solidFill>
              </a:rPr>
              <a:t>Waiting for Eviction</a:t>
            </a:r>
          </a:p>
        </p:txBody>
      </p:sp>
      <p:sp>
        <p:nvSpPr>
          <p:cNvPr id="20" name="Rectangle 44">
            <a:extLst>
              <a:ext uri="{FF2B5EF4-FFF2-40B4-BE49-F238E27FC236}">
                <a16:creationId xmlns:a16="http://schemas.microsoft.com/office/drawing/2014/main" id="{C68FF243-91E8-4E5C-A83C-B34C89DDDB08}"/>
              </a:ext>
            </a:extLst>
          </p:cNvPr>
          <p:cNvSpPr/>
          <p:nvPr/>
        </p:nvSpPr>
        <p:spPr>
          <a:xfrm>
            <a:off x="593125" y="1571699"/>
            <a:ext cx="2983746" cy="684843"/>
          </a:xfrm>
          <a:prstGeom prst="rect">
            <a:avLst/>
          </a:prstGeom>
          <a:solidFill>
            <a:srgbClr val="3D83C4"/>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Proactive </a:t>
            </a:r>
            <a:r>
              <a:rPr lang="en-US" sz="2400" b="1" dirty="0">
                <a:solidFill>
                  <a:srgbClr val="FF0000"/>
                </a:solidFill>
                <a:ea typeface="Helvetica Neue" charset="0"/>
                <a:cs typeface="Helvetica Neue" charset="0"/>
              </a:rPr>
              <a:t>E</a:t>
            </a:r>
            <a:r>
              <a:rPr lang="en-US" sz="2400" b="1" dirty="0">
                <a:solidFill>
                  <a:schemeClr val="bg1"/>
                </a:solidFill>
                <a:ea typeface="Helvetica Neue" charset="0"/>
                <a:cs typeface="Helvetica Neue" charset="0"/>
              </a:rPr>
              <a:t>viction</a:t>
            </a:r>
          </a:p>
        </p:txBody>
      </p:sp>
      <p:sp>
        <p:nvSpPr>
          <p:cNvPr id="21" name="箭头: 右 20">
            <a:extLst>
              <a:ext uri="{FF2B5EF4-FFF2-40B4-BE49-F238E27FC236}">
                <a16:creationId xmlns:a16="http://schemas.microsoft.com/office/drawing/2014/main" id="{943D9023-DF52-4BFE-BB42-A7F7AC8155C8}"/>
              </a:ext>
            </a:extLst>
          </p:cNvPr>
          <p:cNvSpPr/>
          <p:nvPr/>
        </p:nvSpPr>
        <p:spPr>
          <a:xfrm>
            <a:off x="4015951" y="1770778"/>
            <a:ext cx="858536" cy="303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灯片编号占位符 1">
            <a:extLst>
              <a:ext uri="{FF2B5EF4-FFF2-40B4-BE49-F238E27FC236}">
                <a16:creationId xmlns:a16="http://schemas.microsoft.com/office/drawing/2014/main" id="{3976A43B-E7FF-44BB-AF51-CE08DCF1D416}"/>
              </a:ext>
            </a:extLst>
          </p:cNvPr>
          <p:cNvSpPr>
            <a:spLocks noGrp="1"/>
          </p:cNvSpPr>
          <p:nvPr>
            <p:ph type="sldNum" sz="quarter" idx="12"/>
          </p:nvPr>
        </p:nvSpPr>
        <p:spPr/>
        <p:txBody>
          <a:bodyPr/>
          <a:lstStyle/>
          <a:p>
            <a:fld id="{77AF78F1-1351-49FC-8CFD-3ED7E06BAC03}" type="slidenum">
              <a:rPr lang="en-US" smtClean="0"/>
              <a:t>18</a:t>
            </a:fld>
            <a:endParaRPr lang="en-US"/>
          </a:p>
        </p:txBody>
      </p:sp>
    </p:spTree>
    <p:extLst>
      <p:ext uri="{BB962C8B-B14F-4D97-AF65-F5344CB8AC3E}">
        <p14:creationId xmlns:p14="http://schemas.microsoft.com/office/powerpoint/2010/main" val="426897003"/>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endParaRPr lang="en-US" altLang="zh-CN" sz="2600" b="1" dirty="0">
              <a:ea typeface="Helvetica Neue" charset="0"/>
              <a:cs typeface="Helvetica Neue" charset="0"/>
            </a:endParaRPr>
          </a:p>
          <a:p>
            <a:pPr marL="0" indent="0">
              <a:lnSpc>
                <a:spcPct val="120000"/>
              </a:lnSpc>
              <a:buNone/>
            </a:pPr>
            <a:endParaRPr lang="en-US" altLang="zh-CN" b="1" dirty="0">
              <a:ea typeface="Helvetica Neue" charset="0"/>
              <a:cs typeface="Helvetica Neue" charset="0"/>
            </a:endParaRPr>
          </a:p>
          <a:p>
            <a:pPr>
              <a:lnSpc>
                <a:spcPct val="120000"/>
              </a:lnSpc>
            </a:pPr>
            <a:r>
              <a:rPr lang="en-US" altLang="zh-CN" sz="2600" b="1" dirty="0">
                <a:ea typeface="Helvetica Neue" charset="0"/>
                <a:cs typeface="Helvetica Neue" charset="0"/>
              </a:rPr>
              <a:t>Key idea of memory-aware throttling </a:t>
            </a:r>
            <a:r>
              <a:rPr lang="en-US" altLang="zh-CN" sz="2600" dirty="0">
                <a:ea typeface="Helvetica Neue" charset="0"/>
                <a:cs typeface="Helvetica Neue" charset="0"/>
              </a:rPr>
              <a:t>: reduce the working set size to avoid thrashing</a:t>
            </a: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5"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5544885" cy="775493"/>
          </a:xfrm>
        </p:spPr>
        <p:txBody>
          <a:bodyPr>
            <a:normAutofit/>
          </a:bodyPr>
          <a:lstStyle/>
          <a:p>
            <a:pPr>
              <a:lnSpc>
                <a:spcPct val="120000"/>
              </a:lnSpc>
            </a:pPr>
            <a:r>
              <a:rPr lang="en-US" altLang="zh-CN" sz="3600" dirty="0">
                <a:latin typeface="+mn-lt"/>
                <a:ea typeface="Helvetica Neue" charset="0"/>
                <a:cs typeface="Helvetica Neue" charset="0"/>
              </a:rPr>
              <a:t>Irregular Applications</a:t>
            </a:r>
          </a:p>
        </p:txBody>
      </p:sp>
      <p:sp>
        <p:nvSpPr>
          <p:cNvPr id="8" name="Rounded Rectangle 6">
            <a:extLst>
              <a:ext uri="{FF2B5EF4-FFF2-40B4-BE49-F238E27FC236}">
                <a16:creationId xmlns:a16="http://schemas.microsoft.com/office/drawing/2014/main" id="{AD959204-2623-4F99-956F-07D69FE8A34F}"/>
              </a:ext>
            </a:extLst>
          </p:cNvPr>
          <p:cNvSpPr/>
          <p:nvPr/>
        </p:nvSpPr>
        <p:spPr>
          <a:xfrm>
            <a:off x="5249269" y="3887887"/>
            <a:ext cx="3738495" cy="807681"/>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ea typeface="Helvetica Neue" charset="0"/>
                <a:cs typeface="Helvetica Neue" charset="0"/>
              </a:rPr>
              <a:t>Reduce concurrent running thread blocks</a:t>
            </a:r>
          </a:p>
        </p:txBody>
      </p:sp>
      <p:pic>
        <p:nvPicPr>
          <p:cNvPr id="9" name="图片 8">
            <a:extLst>
              <a:ext uri="{FF2B5EF4-FFF2-40B4-BE49-F238E27FC236}">
                <a16:creationId xmlns:a16="http://schemas.microsoft.com/office/drawing/2014/main" id="{A89BB718-5B15-48FF-8912-31A8C777925D}"/>
              </a:ext>
            </a:extLst>
          </p:cNvPr>
          <p:cNvPicPr>
            <a:picLocks noChangeAspect="1"/>
          </p:cNvPicPr>
          <p:nvPr/>
        </p:nvPicPr>
        <p:blipFill>
          <a:blip r:embed="rId3"/>
          <a:stretch>
            <a:fillRect/>
          </a:stretch>
        </p:blipFill>
        <p:spPr>
          <a:xfrm>
            <a:off x="98176" y="3824228"/>
            <a:ext cx="5145206" cy="2807733"/>
          </a:xfrm>
          <a:prstGeom prst="rect">
            <a:avLst/>
          </a:prstGeom>
        </p:spPr>
      </p:pic>
      <p:sp>
        <p:nvSpPr>
          <p:cNvPr id="11" name="矩形 10">
            <a:extLst>
              <a:ext uri="{FF2B5EF4-FFF2-40B4-BE49-F238E27FC236}">
                <a16:creationId xmlns:a16="http://schemas.microsoft.com/office/drawing/2014/main" id="{AD91E868-19EC-4FA3-8407-E1C0CEDAD148}"/>
              </a:ext>
            </a:extLst>
          </p:cNvPr>
          <p:cNvSpPr/>
          <p:nvPr/>
        </p:nvSpPr>
        <p:spPr>
          <a:xfrm>
            <a:off x="5500316" y="1398837"/>
            <a:ext cx="2828137" cy="679894"/>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lumMod val="95000"/>
                    <a:lumOff val="5000"/>
                  </a:schemeClr>
                </a:solidFill>
              </a:rPr>
              <a:t>Thrashing</a:t>
            </a:r>
          </a:p>
        </p:txBody>
      </p:sp>
      <p:sp>
        <p:nvSpPr>
          <p:cNvPr id="13" name="箭头: 右 12">
            <a:extLst>
              <a:ext uri="{FF2B5EF4-FFF2-40B4-BE49-F238E27FC236}">
                <a16:creationId xmlns:a16="http://schemas.microsoft.com/office/drawing/2014/main" id="{866E5704-EA0E-4510-A4BE-0EBC0ECCD061}"/>
              </a:ext>
            </a:extLst>
          </p:cNvPr>
          <p:cNvSpPr/>
          <p:nvPr/>
        </p:nvSpPr>
        <p:spPr>
          <a:xfrm>
            <a:off x="4040663" y="1597916"/>
            <a:ext cx="858536" cy="303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44">
            <a:extLst>
              <a:ext uri="{FF2B5EF4-FFF2-40B4-BE49-F238E27FC236}">
                <a16:creationId xmlns:a16="http://schemas.microsoft.com/office/drawing/2014/main" id="{7431D83E-C131-4A13-A672-1482682585A1}"/>
              </a:ext>
            </a:extLst>
          </p:cNvPr>
          <p:cNvSpPr/>
          <p:nvPr/>
        </p:nvSpPr>
        <p:spPr>
          <a:xfrm>
            <a:off x="805428" y="1398837"/>
            <a:ext cx="2518541" cy="679894"/>
          </a:xfrm>
          <a:prstGeom prst="rect">
            <a:avLst/>
          </a:prstGeom>
          <a:solidFill>
            <a:srgbClr val="FF922F"/>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Memory-aware </a:t>
            </a:r>
            <a:r>
              <a:rPr lang="en-US" sz="2400" b="1" dirty="0">
                <a:solidFill>
                  <a:srgbClr val="FF0000"/>
                </a:solidFill>
                <a:ea typeface="Helvetica Neue" charset="0"/>
                <a:cs typeface="Helvetica Neue" charset="0"/>
              </a:rPr>
              <a:t>T</a:t>
            </a:r>
            <a:r>
              <a:rPr lang="en-US" sz="2400" b="1" dirty="0">
                <a:solidFill>
                  <a:schemeClr val="bg1"/>
                </a:solidFill>
                <a:ea typeface="Helvetica Neue" charset="0"/>
                <a:cs typeface="Helvetica Neue" charset="0"/>
              </a:rPr>
              <a:t>hrottling</a:t>
            </a:r>
          </a:p>
        </p:txBody>
      </p:sp>
      <p:sp>
        <p:nvSpPr>
          <p:cNvPr id="16" name="Rounded Rectangle 6">
            <a:extLst>
              <a:ext uri="{FF2B5EF4-FFF2-40B4-BE49-F238E27FC236}">
                <a16:creationId xmlns:a16="http://schemas.microsoft.com/office/drawing/2014/main" id="{072BA867-40D4-4D68-9F5D-2804D4ADD4A3}"/>
              </a:ext>
            </a:extLst>
          </p:cNvPr>
          <p:cNvSpPr/>
          <p:nvPr/>
        </p:nvSpPr>
        <p:spPr>
          <a:xfrm>
            <a:off x="5249269" y="5710480"/>
            <a:ext cx="3738495" cy="807681"/>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ea typeface="Helvetica Neue" charset="0"/>
                <a:cs typeface="Helvetica Neue" charset="0"/>
              </a:rPr>
              <a:t>Fit the working set into the memory capacity</a:t>
            </a:r>
          </a:p>
        </p:txBody>
      </p:sp>
      <p:sp>
        <p:nvSpPr>
          <p:cNvPr id="17" name="箭头: 右 16">
            <a:extLst>
              <a:ext uri="{FF2B5EF4-FFF2-40B4-BE49-F238E27FC236}">
                <a16:creationId xmlns:a16="http://schemas.microsoft.com/office/drawing/2014/main" id="{B9AC9C61-2CD6-4210-95A5-DE7EA24B6AA3}"/>
              </a:ext>
            </a:extLst>
          </p:cNvPr>
          <p:cNvSpPr/>
          <p:nvPr/>
        </p:nvSpPr>
        <p:spPr>
          <a:xfrm rot="5400000">
            <a:off x="6649876" y="5051248"/>
            <a:ext cx="858536" cy="303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灯片编号占位符 1">
            <a:extLst>
              <a:ext uri="{FF2B5EF4-FFF2-40B4-BE49-F238E27FC236}">
                <a16:creationId xmlns:a16="http://schemas.microsoft.com/office/drawing/2014/main" id="{337084D3-95D8-4F1C-87E4-93A05F9D3D63}"/>
              </a:ext>
            </a:extLst>
          </p:cNvPr>
          <p:cNvSpPr>
            <a:spLocks noGrp="1"/>
          </p:cNvSpPr>
          <p:nvPr>
            <p:ph type="sldNum" sz="quarter" idx="12"/>
          </p:nvPr>
        </p:nvSpPr>
        <p:spPr/>
        <p:txBody>
          <a:bodyPr/>
          <a:lstStyle/>
          <a:p>
            <a:fld id="{77AF78F1-1351-49FC-8CFD-3ED7E06BAC03}" type="slidenum">
              <a:rPr lang="en-US" smtClean="0"/>
              <a:t>19</a:t>
            </a:fld>
            <a:endParaRPr lang="en-US"/>
          </a:p>
        </p:txBody>
      </p:sp>
    </p:spTree>
    <p:extLst>
      <p:ext uri="{BB962C8B-B14F-4D97-AF65-F5344CB8AC3E}">
        <p14:creationId xmlns:p14="http://schemas.microsoft.com/office/powerpoint/2010/main" val="3867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750"/>
                            </p:stCondLst>
                            <p:childTnLst>
                              <p:par>
                                <p:cTn id="11" presetID="1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2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11"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039777"/>
            <a:ext cx="8669565" cy="5653885"/>
          </a:xfrm>
        </p:spPr>
        <p:txBody>
          <a:bodyPr>
            <a:normAutofit/>
          </a:bodyPr>
          <a:lstStyle/>
          <a:p>
            <a:pPr>
              <a:lnSpc>
                <a:spcPct val="120000"/>
              </a:lnSpc>
            </a:pPr>
            <a:r>
              <a:rPr lang="en-US" sz="2400" b="1" dirty="0"/>
              <a:t>Problem:</a:t>
            </a:r>
            <a:r>
              <a:rPr lang="en-US" sz="2400" dirty="0"/>
              <a:t> </a:t>
            </a:r>
            <a:r>
              <a:rPr lang="en-US" altLang="zh-CN" sz="2400" dirty="0">
                <a:solidFill>
                  <a:schemeClr val="accent1">
                    <a:lumMod val="75000"/>
                  </a:schemeClr>
                </a:solidFill>
              </a:rPr>
              <a:t>Memory oversubscription </a:t>
            </a:r>
            <a:r>
              <a:rPr lang="en-US" altLang="zh-CN" sz="2400" dirty="0"/>
              <a:t>causes GPU </a:t>
            </a:r>
            <a:r>
              <a:rPr lang="en-US" altLang="zh-CN" sz="2400" dirty="0">
                <a:solidFill>
                  <a:srgbClr val="FF0000"/>
                </a:solidFill>
              </a:rPr>
              <a:t>performance degradation </a:t>
            </a:r>
            <a:r>
              <a:rPr lang="en-US" altLang="zh-CN" sz="2400" dirty="0"/>
              <a:t>or, in several cases, </a:t>
            </a:r>
            <a:r>
              <a:rPr lang="en-US" altLang="zh-CN" sz="2400" dirty="0">
                <a:solidFill>
                  <a:srgbClr val="FF0000"/>
                </a:solidFill>
              </a:rPr>
              <a:t>crash</a:t>
            </a:r>
            <a:endParaRPr lang="en-US" sz="2400" dirty="0">
              <a:solidFill>
                <a:srgbClr val="FF0000"/>
              </a:solidFill>
            </a:endParaRPr>
          </a:p>
          <a:p>
            <a:pPr>
              <a:lnSpc>
                <a:spcPct val="120000"/>
              </a:lnSpc>
            </a:pPr>
            <a:r>
              <a:rPr lang="en-US" sz="2400" b="1" dirty="0">
                <a:ea typeface="Helvetica Neue" charset="0"/>
                <a:cs typeface="Helvetica Neue" charset="0"/>
              </a:rPr>
              <a:t>Motivation:</a:t>
            </a:r>
            <a:r>
              <a:rPr lang="en-US" sz="2400" dirty="0">
                <a:ea typeface="Helvetica Neue" charset="0"/>
                <a:cs typeface="Helvetica Neue" charset="0"/>
              </a:rPr>
              <a:t> Prior hand tuning techniques require </a:t>
            </a:r>
            <a:r>
              <a:rPr lang="en-US" sz="2400" dirty="0">
                <a:solidFill>
                  <a:srgbClr val="FF0000"/>
                </a:solidFill>
                <a:ea typeface="Helvetica Neue" charset="0"/>
                <a:cs typeface="Helvetica Neue" charset="0"/>
              </a:rPr>
              <a:t>heavy loads</a:t>
            </a:r>
            <a:r>
              <a:rPr lang="en-US" sz="2400" dirty="0">
                <a:ea typeface="Helvetica Neue" charset="0"/>
                <a:cs typeface="Helvetica Neue" charset="0"/>
              </a:rPr>
              <a:t> on programmers and have </a:t>
            </a:r>
            <a:r>
              <a:rPr lang="en-US" sz="2400" dirty="0">
                <a:solidFill>
                  <a:srgbClr val="FF0000"/>
                </a:solidFill>
                <a:ea typeface="Helvetica Neue" charset="0"/>
                <a:cs typeface="Helvetica Neue" charset="0"/>
              </a:rPr>
              <a:t>no visibility </a:t>
            </a:r>
            <a:r>
              <a:rPr lang="en-US" sz="2400" dirty="0">
                <a:ea typeface="Helvetica Neue" charset="0"/>
                <a:cs typeface="Helvetica Neue" charset="0"/>
              </a:rPr>
              <a:t>into other VMs</a:t>
            </a:r>
            <a:r>
              <a:rPr lang="zh-CN" altLang="en-US" sz="2400" dirty="0">
                <a:ea typeface="Helvetica Neue" charset="0"/>
                <a:cs typeface="Helvetica Neue" charset="0"/>
              </a:rPr>
              <a:t> </a:t>
            </a:r>
            <a:r>
              <a:rPr lang="en-US" altLang="zh-CN" sz="2400" dirty="0">
                <a:ea typeface="Helvetica Neue" charset="0"/>
                <a:cs typeface="Helvetica Neue" charset="0"/>
              </a:rPr>
              <a:t>in</a:t>
            </a:r>
            <a:r>
              <a:rPr lang="zh-CN" altLang="en-US" sz="2400" dirty="0">
                <a:ea typeface="Helvetica Neue" charset="0"/>
                <a:cs typeface="Helvetica Neue" charset="0"/>
              </a:rPr>
              <a:t> </a:t>
            </a:r>
            <a:r>
              <a:rPr lang="en-US" altLang="zh-CN" sz="2400" dirty="0">
                <a:ea typeface="Helvetica Neue" charset="0"/>
                <a:cs typeface="Helvetica Neue" charset="0"/>
              </a:rPr>
              <a:t>the</a:t>
            </a:r>
            <a:r>
              <a:rPr lang="zh-CN" altLang="en-US" sz="2400" dirty="0">
                <a:ea typeface="Helvetica Neue" charset="0"/>
                <a:cs typeface="Helvetica Neue" charset="0"/>
              </a:rPr>
              <a:t> </a:t>
            </a:r>
            <a:r>
              <a:rPr lang="en-US" altLang="zh-CN" sz="2400" dirty="0">
                <a:ea typeface="Helvetica Neue" charset="0"/>
                <a:cs typeface="Helvetica Neue" charset="0"/>
              </a:rPr>
              <a:t>cloud            </a:t>
            </a:r>
          </a:p>
          <a:p>
            <a:pPr lvl="1">
              <a:lnSpc>
                <a:spcPct val="120000"/>
              </a:lnSpc>
            </a:pPr>
            <a:r>
              <a:rPr lang="en-US" sz="2000" dirty="0">
                <a:solidFill>
                  <a:schemeClr val="accent1">
                    <a:lumMod val="75000"/>
                  </a:schemeClr>
                </a:solidFill>
              </a:rPr>
              <a:t>          </a:t>
            </a:r>
            <a:r>
              <a:rPr lang="en-US" dirty="0">
                <a:solidFill>
                  <a:schemeClr val="accent1">
                    <a:lumMod val="75000"/>
                  </a:schemeClr>
                </a:solidFill>
              </a:rPr>
              <a:t>Application-transparent </a:t>
            </a:r>
            <a:r>
              <a:rPr lang="en-US" dirty="0">
                <a:ea typeface="Helvetica Neue" charset="0"/>
                <a:cs typeface="Helvetica Neue" charset="0"/>
              </a:rPr>
              <a:t>mechanisms in GPU are needed</a:t>
            </a:r>
          </a:p>
          <a:p>
            <a:pPr>
              <a:lnSpc>
                <a:spcPct val="120000"/>
              </a:lnSpc>
            </a:pPr>
            <a:r>
              <a:rPr lang="en-US" sz="2400" b="1" dirty="0">
                <a:ea typeface="Helvetica Neue" charset="0"/>
                <a:cs typeface="Helvetica Neue" charset="0"/>
              </a:rPr>
              <a:t>Observations:</a:t>
            </a:r>
            <a:r>
              <a:rPr lang="en-US" sz="2400" dirty="0">
                <a:ea typeface="Helvetica Neue" charset="0"/>
                <a:cs typeface="Helvetica Neue" charset="0"/>
              </a:rPr>
              <a:t> Different applications have </a:t>
            </a:r>
            <a:r>
              <a:rPr lang="en-US" sz="2400" dirty="0">
                <a:solidFill>
                  <a:srgbClr val="FF0000"/>
                </a:solidFill>
                <a:ea typeface="Helvetica Neue" charset="0"/>
                <a:cs typeface="Helvetica Neue" charset="0"/>
              </a:rPr>
              <a:t>different sources</a:t>
            </a:r>
            <a:r>
              <a:rPr lang="en-US" sz="2400" dirty="0">
                <a:ea typeface="Helvetica Neue" charset="0"/>
                <a:cs typeface="Helvetica Neue" charset="0"/>
              </a:rPr>
              <a:t> of memory oversubscription overhead</a:t>
            </a:r>
          </a:p>
          <a:p>
            <a:pPr>
              <a:lnSpc>
                <a:spcPct val="120000"/>
              </a:lnSpc>
            </a:pPr>
            <a:r>
              <a:rPr lang="en-US" sz="2400" b="1" dirty="0">
                <a:ea typeface="Helvetica Neue" charset="0"/>
                <a:cs typeface="Helvetica Neue" charset="0"/>
              </a:rPr>
              <a:t>ETC</a:t>
            </a:r>
            <a:r>
              <a:rPr lang="en-US" sz="2400" dirty="0">
                <a:ea typeface="Helvetica Neue" charset="0"/>
                <a:cs typeface="Helvetica Neue" charset="0"/>
              </a:rPr>
              <a:t>: an </a:t>
            </a:r>
            <a:r>
              <a:rPr lang="en-US" sz="2400" dirty="0">
                <a:solidFill>
                  <a:srgbClr val="1F5DA5"/>
                </a:solidFill>
                <a:ea typeface="Helvetica Neue" charset="0"/>
                <a:cs typeface="Helvetica Neue" charset="0"/>
              </a:rPr>
              <a:t>application-transparent</a:t>
            </a:r>
            <a:r>
              <a:rPr lang="en-US" sz="2400" dirty="0">
                <a:ea typeface="Helvetica Neue" charset="0"/>
                <a:cs typeface="Helvetica Neue" charset="0"/>
              </a:rPr>
              <a:t> framework that applies </a:t>
            </a:r>
            <a:r>
              <a:rPr lang="en-US" sz="2400" dirty="0">
                <a:solidFill>
                  <a:srgbClr val="FF0000"/>
                </a:solidFill>
                <a:ea typeface="Helvetica Neue" charset="0"/>
                <a:cs typeface="Helvetica Neue" charset="0"/>
              </a:rPr>
              <a:t>E</a:t>
            </a:r>
            <a:r>
              <a:rPr lang="en-US" sz="2400" dirty="0">
                <a:solidFill>
                  <a:srgbClr val="0070C0"/>
                </a:solidFill>
                <a:ea typeface="Helvetica Neue" charset="0"/>
                <a:cs typeface="Helvetica Neue" charset="0"/>
              </a:rPr>
              <a:t>viction</a:t>
            </a:r>
            <a:r>
              <a:rPr lang="en-US" sz="2400" dirty="0">
                <a:ea typeface="Helvetica Neue" charset="0"/>
                <a:cs typeface="Helvetica Neue" charset="0"/>
              </a:rPr>
              <a:t>, </a:t>
            </a:r>
            <a:r>
              <a:rPr lang="en-US" sz="2400" dirty="0">
                <a:solidFill>
                  <a:srgbClr val="FF0000"/>
                </a:solidFill>
                <a:ea typeface="Helvetica Neue" charset="0"/>
                <a:cs typeface="Helvetica Neue" charset="0"/>
              </a:rPr>
              <a:t>T</a:t>
            </a:r>
            <a:r>
              <a:rPr lang="en-US" sz="2400" dirty="0">
                <a:solidFill>
                  <a:srgbClr val="0070C0"/>
                </a:solidFill>
                <a:ea typeface="Helvetica Neue" charset="0"/>
                <a:cs typeface="Helvetica Neue" charset="0"/>
              </a:rPr>
              <a:t>hrottling</a:t>
            </a:r>
            <a:r>
              <a:rPr lang="en-US" sz="2400" dirty="0">
                <a:ea typeface="Helvetica Neue" charset="0"/>
                <a:cs typeface="Helvetica Neue" charset="0"/>
              </a:rPr>
              <a:t> and </a:t>
            </a:r>
            <a:r>
              <a:rPr lang="en-US" sz="2400" dirty="0">
                <a:solidFill>
                  <a:srgbClr val="FF0000"/>
                </a:solidFill>
                <a:ea typeface="Helvetica Neue" charset="0"/>
                <a:cs typeface="Helvetica Neue" charset="0"/>
              </a:rPr>
              <a:t>C</a:t>
            </a:r>
            <a:r>
              <a:rPr lang="en-US" sz="2400" dirty="0">
                <a:solidFill>
                  <a:srgbClr val="0070C0"/>
                </a:solidFill>
                <a:ea typeface="Helvetica Neue" charset="0"/>
                <a:cs typeface="Helvetica Neue" charset="0"/>
              </a:rPr>
              <a:t>ompression</a:t>
            </a:r>
            <a:r>
              <a:rPr lang="en-US" sz="2400" dirty="0">
                <a:ea typeface="Helvetica Neue" charset="0"/>
                <a:cs typeface="Helvetica Neue" charset="0"/>
              </a:rPr>
              <a:t> selectively for different applications</a:t>
            </a:r>
          </a:p>
          <a:p>
            <a:pPr>
              <a:lnSpc>
                <a:spcPct val="120000"/>
              </a:lnSpc>
            </a:pPr>
            <a:r>
              <a:rPr lang="en-US" sz="2400" b="1" dirty="0">
                <a:ea typeface="Helvetica Neue" charset="0"/>
                <a:cs typeface="Helvetica Neue" charset="0"/>
              </a:rPr>
              <a:t>Conclusion:</a:t>
            </a:r>
            <a:r>
              <a:rPr lang="en-US" sz="2400" dirty="0">
                <a:ea typeface="Helvetica Neue" charset="0"/>
                <a:cs typeface="Helvetica Neue" charset="0"/>
              </a:rPr>
              <a:t> ETC </a:t>
            </a:r>
            <a:r>
              <a:rPr lang="en-US" sz="2400" dirty="0">
                <a:solidFill>
                  <a:srgbClr val="FF0000"/>
                </a:solidFill>
                <a:ea typeface="Helvetica Neue" charset="0"/>
                <a:cs typeface="Helvetica Neue" charset="0"/>
              </a:rPr>
              <a:t>outperforms the state-of-the-art baseline </a:t>
            </a:r>
            <a:r>
              <a:rPr lang="en-US" sz="2400" dirty="0">
                <a:ea typeface="Helvetica Neue" charset="0"/>
                <a:cs typeface="Helvetica Neue" charset="0"/>
              </a:rPr>
              <a:t>on all different applications</a:t>
            </a:r>
            <a:endParaRPr lang="en-US" sz="2400" dirty="0">
              <a:solidFill>
                <a:srgbClr val="FF0000"/>
              </a:solidFill>
              <a:ea typeface="Helvetica Neue" charset="0"/>
              <a:cs typeface="Helvetica Neue" charset="0"/>
            </a:endParaRPr>
          </a:p>
          <a:p>
            <a:pPr>
              <a:lnSpc>
                <a:spcPct val="120000"/>
              </a:lnSpc>
            </a:pPr>
            <a:endParaRPr lang="en-US"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Executive Summary</a:t>
            </a:r>
          </a:p>
        </p:txBody>
      </p:sp>
      <p:sp>
        <p:nvSpPr>
          <p:cNvPr id="2" name="箭头: 右 1">
            <a:extLst>
              <a:ext uri="{FF2B5EF4-FFF2-40B4-BE49-F238E27FC236}">
                <a16:creationId xmlns:a16="http://schemas.microsoft.com/office/drawing/2014/main" id="{02607F8E-A9C6-4E3D-8F17-1E5E4E75A58E}"/>
              </a:ext>
            </a:extLst>
          </p:cNvPr>
          <p:cNvSpPr/>
          <p:nvPr/>
        </p:nvSpPr>
        <p:spPr>
          <a:xfrm>
            <a:off x="914908" y="3128838"/>
            <a:ext cx="414997" cy="22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灯片编号占位符 3">
            <a:extLst>
              <a:ext uri="{FF2B5EF4-FFF2-40B4-BE49-F238E27FC236}">
                <a16:creationId xmlns:a16="http://schemas.microsoft.com/office/drawing/2014/main" id="{B498598D-247C-4F71-8314-8B7C59A87EEF}"/>
              </a:ext>
            </a:extLst>
          </p:cNvPr>
          <p:cNvSpPr>
            <a:spLocks noGrp="1"/>
          </p:cNvSpPr>
          <p:nvPr>
            <p:ph type="sldNum" sz="quarter" idx="12"/>
          </p:nvPr>
        </p:nvSpPr>
        <p:spPr>
          <a:xfrm>
            <a:off x="6457950" y="6252654"/>
            <a:ext cx="2057400" cy="365125"/>
          </a:xfrm>
        </p:spPr>
        <p:txBody>
          <a:bodyPr/>
          <a:lstStyle/>
          <a:p>
            <a:fld id="{77AF78F1-1351-49FC-8CFD-3ED7E06BAC03}" type="slidenum">
              <a:rPr lang="en-US" smtClean="0"/>
              <a:t>2</a:t>
            </a:fld>
            <a:endParaRPr lang="en-US"/>
          </a:p>
        </p:txBody>
      </p:sp>
    </p:spTree>
    <p:extLst>
      <p:ext uri="{BB962C8B-B14F-4D97-AF65-F5344CB8AC3E}">
        <p14:creationId xmlns:p14="http://schemas.microsoft.com/office/powerpoint/2010/main" val="2230982899"/>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6594287" cy="775493"/>
          </a:xfrm>
        </p:spPr>
        <p:txBody>
          <a:bodyPr>
            <a:noAutofit/>
          </a:bodyPr>
          <a:lstStyle/>
          <a:p>
            <a:pPr>
              <a:lnSpc>
                <a:spcPct val="120000"/>
              </a:lnSpc>
            </a:pPr>
            <a:r>
              <a:rPr lang="en-US" altLang="zh-CN" sz="3600" dirty="0">
                <a:latin typeface="+mn-lt"/>
                <a:ea typeface="Helvetica Neue" charset="0"/>
                <a:cs typeface="Helvetica Neue" charset="0"/>
              </a:rPr>
              <a:t>Memory-aware Throttling</a:t>
            </a:r>
          </a:p>
        </p:txBody>
      </p:sp>
      <p:sp>
        <p:nvSpPr>
          <p:cNvPr id="7" name="Rounded Rectangle 6">
            <a:extLst>
              <a:ext uri="{FF2B5EF4-FFF2-40B4-BE49-F238E27FC236}">
                <a16:creationId xmlns:a16="http://schemas.microsoft.com/office/drawing/2014/main" id="{530114BE-F334-4AA6-9282-623BBA9D5390}"/>
              </a:ext>
            </a:extLst>
          </p:cNvPr>
          <p:cNvSpPr/>
          <p:nvPr/>
        </p:nvSpPr>
        <p:spPr>
          <a:xfrm>
            <a:off x="2813765" y="5595870"/>
            <a:ext cx="3971153" cy="956799"/>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ea typeface="Helvetica Neue" charset="0"/>
                <a:cs typeface="Helvetica Neue" charset="0"/>
              </a:rPr>
              <a:t>ETC Implementation </a:t>
            </a:r>
            <a:r>
              <a:rPr lang="zh-CN" altLang="en-US" sz="2800" b="1" dirty="0">
                <a:solidFill>
                  <a:schemeClr val="tx1"/>
                </a:solidFill>
                <a:ea typeface="Helvetica Neue" charset="0"/>
                <a:cs typeface="Helvetica Neue" charset="0"/>
              </a:rPr>
              <a:t>（</a:t>
            </a:r>
            <a:r>
              <a:rPr lang="en-US" altLang="zh-CN" sz="2800" b="1" dirty="0">
                <a:solidFill>
                  <a:schemeClr val="tx1"/>
                </a:solidFill>
                <a:ea typeface="Helvetica Neue" charset="0"/>
                <a:cs typeface="Helvetica Neue" charset="0"/>
              </a:rPr>
              <a:t>SM Throttling</a:t>
            </a:r>
            <a:r>
              <a:rPr lang="zh-CN" altLang="en-US" sz="2800" b="1" dirty="0">
                <a:solidFill>
                  <a:schemeClr val="tx1"/>
                </a:solidFill>
                <a:ea typeface="Helvetica Neue" charset="0"/>
                <a:cs typeface="Helvetica Neue" charset="0"/>
              </a:rPr>
              <a:t>）</a:t>
            </a:r>
            <a:endParaRPr lang="en-US" sz="2800" b="1" dirty="0">
              <a:solidFill>
                <a:schemeClr val="tx1"/>
              </a:solidFill>
              <a:ea typeface="Helvetica Neue" charset="0"/>
              <a:cs typeface="Helvetica Neue" charset="0"/>
            </a:endParaRPr>
          </a:p>
        </p:txBody>
      </p:sp>
      <p:sp>
        <p:nvSpPr>
          <p:cNvPr id="2" name="灯片编号占位符 1">
            <a:extLst>
              <a:ext uri="{FF2B5EF4-FFF2-40B4-BE49-F238E27FC236}">
                <a16:creationId xmlns:a16="http://schemas.microsoft.com/office/drawing/2014/main" id="{64A76A4D-AB7E-455E-92C4-B4A0DD1E72DE}"/>
              </a:ext>
            </a:extLst>
          </p:cNvPr>
          <p:cNvSpPr>
            <a:spLocks noGrp="1"/>
          </p:cNvSpPr>
          <p:nvPr>
            <p:ph type="sldNum" sz="quarter" idx="12"/>
          </p:nvPr>
        </p:nvSpPr>
        <p:spPr/>
        <p:txBody>
          <a:bodyPr/>
          <a:lstStyle/>
          <a:p>
            <a:fld id="{77AF78F1-1351-49FC-8CFD-3ED7E06BAC03}" type="slidenum">
              <a:rPr lang="en-US" smtClean="0"/>
              <a:t>20</a:t>
            </a:fld>
            <a:endParaRPr lang="en-US"/>
          </a:p>
        </p:txBody>
      </p:sp>
      <p:sp>
        <p:nvSpPr>
          <p:cNvPr id="9" name="Rectangle 3">
            <a:extLst>
              <a:ext uri="{FF2B5EF4-FFF2-40B4-BE49-F238E27FC236}">
                <a16:creationId xmlns:a16="http://schemas.microsoft.com/office/drawing/2014/main" id="{85C6CA3E-E2DF-4B79-903B-11E18E8702B1}"/>
              </a:ext>
            </a:extLst>
          </p:cNvPr>
          <p:cNvSpPr/>
          <p:nvPr/>
        </p:nvSpPr>
        <p:spPr>
          <a:xfrm>
            <a:off x="6047182" y="2889960"/>
            <a:ext cx="2767099" cy="576942"/>
          </a:xfrm>
          <a:prstGeom prst="rect">
            <a:avLst/>
          </a:prstGeom>
          <a:solidFill>
            <a:schemeClr val="bg1">
              <a:lumMod val="75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Helvetica" panose="020B0604020202030204" pitchFamily="34" charset="0"/>
                <a:cs typeface="Arial" panose="020B0604020202020204" pitchFamily="34" charset="0"/>
              </a:rPr>
              <a:t>Execution Epoch</a:t>
            </a:r>
          </a:p>
        </p:txBody>
      </p:sp>
      <p:sp>
        <p:nvSpPr>
          <p:cNvPr id="10" name="Rectangle 4">
            <a:extLst>
              <a:ext uri="{FF2B5EF4-FFF2-40B4-BE49-F238E27FC236}">
                <a16:creationId xmlns:a16="http://schemas.microsoft.com/office/drawing/2014/main" id="{8A87EBFE-7274-44AC-9628-09C09243B8FD}"/>
              </a:ext>
            </a:extLst>
          </p:cNvPr>
          <p:cNvSpPr/>
          <p:nvPr/>
        </p:nvSpPr>
        <p:spPr>
          <a:xfrm>
            <a:off x="286412" y="2889960"/>
            <a:ext cx="2655651" cy="576942"/>
          </a:xfrm>
          <a:prstGeom prst="rect">
            <a:avLst/>
          </a:prstGeom>
          <a:solidFill>
            <a:schemeClr val="bg1">
              <a:lumMod val="75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latin typeface="Helvetica" panose="020B0604020202030204" pitchFamily="34" charset="0"/>
                <a:cs typeface="Arial" panose="020B0604020202020204" pitchFamily="34" charset="0"/>
              </a:rPr>
              <a:t>Detection Epoch</a:t>
            </a:r>
          </a:p>
        </p:txBody>
      </p:sp>
      <p:sp>
        <p:nvSpPr>
          <p:cNvPr id="11" name="Rectangle 5">
            <a:extLst>
              <a:ext uri="{FF2B5EF4-FFF2-40B4-BE49-F238E27FC236}">
                <a16:creationId xmlns:a16="http://schemas.microsoft.com/office/drawing/2014/main" id="{7A20849A-4C5A-4B87-AAF0-30D3F398B416}"/>
              </a:ext>
            </a:extLst>
          </p:cNvPr>
          <p:cNvSpPr/>
          <p:nvPr/>
        </p:nvSpPr>
        <p:spPr>
          <a:xfrm>
            <a:off x="3264744" y="1395155"/>
            <a:ext cx="2203268" cy="576942"/>
          </a:xfrm>
          <a:prstGeom prst="rect">
            <a:avLst/>
          </a:prstGeom>
          <a:solidFill>
            <a:schemeClr val="bg1">
              <a:lumMod val="75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i="1" dirty="0">
                <a:solidFill>
                  <a:schemeClr val="tx1"/>
                </a:solidFill>
                <a:latin typeface="Helvetica" panose="020B0604020202030204" pitchFamily="34" charset="0"/>
                <a:cs typeface="Arial" panose="020B0604020202020204" pitchFamily="34" charset="0"/>
              </a:rPr>
              <a:t>Throttle SM</a:t>
            </a:r>
          </a:p>
        </p:txBody>
      </p:sp>
      <p:sp>
        <p:nvSpPr>
          <p:cNvPr id="15" name="Rectangle 6">
            <a:extLst>
              <a:ext uri="{FF2B5EF4-FFF2-40B4-BE49-F238E27FC236}">
                <a16:creationId xmlns:a16="http://schemas.microsoft.com/office/drawing/2014/main" id="{0034E693-9CA6-4BB4-9ECA-3F953A013C7B}"/>
              </a:ext>
            </a:extLst>
          </p:cNvPr>
          <p:cNvSpPr/>
          <p:nvPr/>
        </p:nvSpPr>
        <p:spPr>
          <a:xfrm>
            <a:off x="3286788" y="4135558"/>
            <a:ext cx="2203268" cy="576942"/>
          </a:xfrm>
          <a:prstGeom prst="rect">
            <a:avLst/>
          </a:prstGeom>
          <a:solidFill>
            <a:schemeClr val="bg1">
              <a:lumMod val="75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i="1" dirty="0">
                <a:solidFill>
                  <a:schemeClr val="tx1"/>
                </a:solidFill>
                <a:latin typeface="Helvetica" panose="020B0604020202030204" pitchFamily="34" charset="0"/>
                <a:cs typeface="Arial" panose="020B0604020202020204" pitchFamily="34" charset="0"/>
              </a:rPr>
              <a:t>Release SM</a:t>
            </a:r>
          </a:p>
        </p:txBody>
      </p:sp>
      <p:cxnSp>
        <p:nvCxnSpPr>
          <p:cNvPr id="16" name="Straight Connector 8">
            <a:extLst>
              <a:ext uri="{FF2B5EF4-FFF2-40B4-BE49-F238E27FC236}">
                <a16:creationId xmlns:a16="http://schemas.microsoft.com/office/drawing/2014/main" id="{E3AAA870-92E9-45CB-AC08-5BEF6080A16B}"/>
              </a:ext>
            </a:extLst>
          </p:cNvPr>
          <p:cNvCxnSpPr>
            <a:cxnSpLocks/>
          </p:cNvCxnSpPr>
          <p:nvPr/>
        </p:nvCxnSpPr>
        <p:spPr>
          <a:xfrm flipV="1">
            <a:off x="4692002" y="1963994"/>
            <a:ext cx="137" cy="1206336"/>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1">
            <a:extLst>
              <a:ext uri="{FF2B5EF4-FFF2-40B4-BE49-F238E27FC236}">
                <a16:creationId xmlns:a16="http://schemas.microsoft.com/office/drawing/2014/main" id="{37F8612B-996D-43CB-96D3-9A7CCD61184D}"/>
              </a:ext>
            </a:extLst>
          </p:cNvPr>
          <p:cNvCxnSpPr>
            <a:cxnSpLocks/>
            <a:stCxn id="10" idx="3"/>
            <a:endCxn id="9" idx="1"/>
          </p:cNvCxnSpPr>
          <p:nvPr/>
        </p:nvCxnSpPr>
        <p:spPr>
          <a:xfrm>
            <a:off x="2942063" y="3178431"/>
            <a:ext cx="3105119"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3">
            <a:extLst>
              <a:ext uri="{FF2B5EF4-FFF2-40B4-BE49-F238E27FC236}">
                <a16:creationId xmlns:a16="http://schemas.microsoft.com/office/drawing/2014/main" id="{5678D721-9C33-4B83-AC50-64EB1D1AFC93}"/>
              </a:ext>
            </a:extLst>
          </p:cNvPr>
          <p:cNvCxnSpPr>
            <a:cxnSpLocks/>
            <a:endCxn id="15" idx="1"/>
          </p:cNvCxnSpPr>
          <p:nvPr/>
        </p:nvCxnSpPr>
        <p:spPr>
          <a:xfrm>
            <a:off x="1388047" y="4424029"/>
            <a:ext cx="1898741"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4">
            <a:extLst>
              <a:ext uri="{FF2B5EF4-FFF2-40B4-BE49-F238E27FC236}">
                <a16:creationId xmlns:a16="http://schemas.microsoft.com/office/drawing/2014/main" id="{BE4D8968-F07D-4AF7-9FCD-C99A27D11799}"/>
              </a:ext>
            </a:extLst>
          </p:cNvPr>
          <p:cNvCxnSpPr>
            <a:cxnSpLocks/>
          </p:cNvCxnSpPr>
          <p:nvPr/>
        </p:nvCxnSpPr>
        <p:spPr>
          <a:xfrm flipV="1">
            <a:off x="1388047" y="3466902"/>
            <a:ext cx="0" cy="9448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5">
            <a:extLst>
              <a:ext uri="{FF2B5EF4-FFF2-40B4-BE49-F238E27FC236}">
                <a16:creationId xmlns:a16="http://schemas.microsoft.com/office/drawing/2014/main" id="{55A5CB47-9EFE-47EE-8B2B-874ADAC6BFA9}"/>
              </a:ext>
            </a:extLst>
          </p:cNvPr>
          <p:cNvCxnSpPr>
            <a:cxnSpLocks/>
          </p:cNvCxnSpPr>
          <p:nvPr/>
        </p:nvCxnSpPr>
        <p:spPr>
          <a:xfrm flipV="1">
            <a:off x="7712376" y="1680908"/>
            <a:ext cx="0" cy="1209053"/>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16">
            <a:extLst>
              <a:ext uri="{FF2B5EF4-FFF2-40B4-BE49-F238E27FC236}">
                <a16:creationId xmlns:a16="http://schemas.microsoft.com/office/drawing/2014/main" id="{4040EF01-86FD-4DA5-9B7D-782EE9642748}"/>
              </a:ext>
            </a:extLst>
          </p:cNvPr>
          <p:cNvCxnSpPr>
            <a:cxnSpLocks/>
            <a:stCxn id="11" idx="3"/>
          </p:cNvCxnSpPr>
          <p:nvPr/>
        </p:nvCxnSpPr>
        <p:spPr>
          <a:xfrm>
            <a:off x="5468012" y="1683626"/>
            <a:ext cx="2253888" cy="0"/>
          </a:xfrm>
          <a:prstGeom prst="straightConnector1">
            <a:avLst/>
          </a:prstGeom>
          <a:ln w="25400">
            <a:solidFill>
              <a:schemeClr val="tx1"/>
            </a:solidFill>
            <a:headEnd w="lg" len="lg"/>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17">
            <a:extLst>
              <a:ext uri="{FF2B5EF4-FFF2-40B4-BE49-F238E27FC236}">
                <a16:creationId xmlns:a16="http://schemas.microsoft.com/office/drawing/2014/main" id="{F697A4C7-FAA0-4C88-B487-70D80E23659E}"/>
              </a:ext>
            </a:extLst>
          </p:cNvPr>
          <p:cNvCxnSpPr>
            <a:cxnSpLocks/>
          </p:cNvCxnSpPr>
          <p:nvPr/>
        </p:nvCxnSpPr>
        <p:spPr>
          <a:xfrm flipV="1">
            <a:off x="5509378" y="4411402"/>
            <a:ext cx="2212522" cy="382"/>
          </a:xfrm>
          <a:prstGeom prst="straightConnector1">
            <a:avLst/>
          </a:prstGeom>
          <a:ln w="25400">
            <a:solidFill>
              <a:schemeClr val="tx1"/>
            </a:solidFill>
            <a:headEnd w="lg" len="lg"/>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18">
            <a:extLst>
              <a:ext uri="{FF2B5EF4-FFF2-40B4-BE49-F238E27FC236}">
                <a16:creationId xmlns:a16="http://schemas.microsoft.com/office/drawing/2014/main" id="{397D7C30-E771-44E5-A60C-0F855089CB98}"/>
              </a:ext>
            </a:extLst>
          </p:cNvPr>
          <p:cNvCxnSpPr>
            <a:cxnSpLocks/>
          </p:cNvCxnSpPr>
          <p:nvPr/>
        </p:nvCxnSpPr>
        <p:spPr>
          <a:xfrm flipV="1">
            <a:off x="7721900" y="3466902"/>
            <a:ext cx="0" cy="944882"/>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19">
            <a:extLst>
              <a:ext uri="{FF2B5EF4-FFF2-40B4-BE49-F238E27FC236}">
                <a16:creationId xmlns:a16="http://schemas.microsoft.com/office/drawing/2014/main" id="{A017433A-CD0B-4C50-8385-5B90EAB5F89E}"/>
              </a:ext>
            </a:extLst>
          </p:cNvPr>
          <p:cNvSpPr txBox="1"/>
          <p:nvPr/>
        </p:nvSpPr>
        <p:spPr>
          <a:xfrm>
            <a:off x="2675733" y="2493802"/>
            <a:ext cx="1776448"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Page fault detected</a:t>
            </a:r>
          </a:p>
        </p:txBody>
      </p:sp>
      <p:sp>
        <p:nvSpPr>
          <p:cNvPr id="25" name="TextBox 20">
            <a:extLst>
              <a:ext uri="{FF2B5EF4-FFF2-40B4-BE49-F238E27FC236}">
                <a16:creationId xmlns:a16="http://schemas.microsoft.com/office/drawing/2014/main" id="{71F60643-7B26-41C6-8EA4-88FCA6133A7B}"/>
              </a:ext>
            </a:extLst>
          </p:cNvPr>
          <p:cNvSpPr txBox="1"/>
          <p:nvPr/>
        </p:nvSpPr>
        <p:spPr>
          <a:xfrm>
            <a:off x="1054944" y="4423773"/>
            <a:ext cx="2061283"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Time expires with </a:t>
            </a:r>
          </a:p>
          <a:p>
            <a:pPr algn="ctr"/>
            <a:r>
              <a:rPr lang="en-US" i="1" dirty="0">
                <a:latin typeface="Arial" panose="020B0604020202020204" pitchFamily="34" charset="0"/>
                <a:cs typeface="Arial" panose="020B0604020202020204" pitchFamily="34" charset="0"/>
              </a:rPr>
              <a:t>no page fault</a:t>
            </a:r>
          </a:p>
        </p:txBody>
      </p:sp>
      <p:sp>
        <p:nvSpPr>
          <p:cNvPr id="26" name="TextBox 22">
            <a:extLst>
              <a:ext uri="{FF2B5EF4-FFF2-40B4-BE49-F238E27FC236}">
                <a16:creationId xmlns:a16="http://schemas.microsoft.com/office/drawing/2014/main" id="{4AB5B9A9-51A6-4C87-BA44-889BBD3D50FF}"/>
              </a:ext>
            </a:extLst>
          </p:cNvPr>
          <p:cNvSpPr txBox="1"/>
          <p:nvPr/>
        </p:nvSpPr>
        <p:spPr>
          <a:xfrm>
            <a:off x="4652547" y="2009932"/>
            <a:ext cx="1713662"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Page eviction detected</a:t>
            </a:r>
          </a:p>
        </p:txBody>
      </p:sp>
      <p:sp>
        <p:nvSpPr>
          <p:cNvPr id="27" name="TextBox 23">
            <a:extLst>
              <a:ext uri="{FF2B5EF4-FFF2-40B4-BE49-F238E27FC236}">
                <a16:creationId xmlns:a16="http://schemas.microsoft.com/office/drawing/2014/main" id="{8106BB0D-9BE2-475E-AEE3-39816C909B35}"/>
              </a:ext>
            </a:extLst>
          </p:cNvPr>
          <p:cNvSpPr txBox="1"/>
          <p:nvPr/>
        </p:nvSpPr>
        <p:spPr>
          <a:xfrm>
            <a:off x="4528818" y="3185578"/>
            <a:ext cx="1518364"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No page eviction</a:t>
            </a:r>
          </a:p>
        </p:txBody>
      </p:sp>
      <p:cxnSp>
        <p:nvCxnSpPr>
          <p:cNvPr id="28" name="Straight Connector 39">
            <a:extLst>
              <a:ext uri="{FF2B5EF4-FFF2-40B4-BE49-F238E27FC236}">
                <a16:creationId xmlns:a16="http://schemas.microsoft.com/office/drawing/2014/main" id="{A3A8A407-46EB-48E3-9D0F-FEACEA267381}"/>
              </a:ext>
            </a:extLst>
          </p:cNvPr>
          <p:cNvCxnSpPr>
            <a:cxnSpLocks/>
          </p:cNvCxnSpPr>
          <p:nvPr/>
        </p:nvCxnSpPr>
        <p:spPr>
          <a:xfrm flipH="1">
            <a:off x="8814281" y="3166060"/>
            <a:ext cx="2544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41">
            <a:extLst>
              <a:ext uri="{FF2B5EF4-FFF2-40B4-BE49-F238E27FC236}">
                <a16:creationId xmlns:a16="http://schemas.microsoft.com/office/drawing/2014/main" id="{9865559D-A919-4344-8349-9E6B88173372}"/>
              </a:ext>
            </a:extLst>
          </p:cNvPr>
          <p:cNvCxnSpPr>
            <a:cxnSpLocks/>
          </p:cNvCxnSpPr>
          <p:nvPr/>
        </p:nvCxnSpPr>
        <p:spPr>
          <a:xfrm flipV="1">
            <a:off x="9068712" y="3166061"/>
            <a:ext cx="0" cy="19216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43">
            <a:extLst>
              <a:ext uri="{FF2B5EF4-FFF2-40B4-BE49-F238E27FC236}">
                <a16:creationId xmlns:a16="http://schemas.microsoft.com/office/drawing/2014/main" id="{EE0964FE-C2F8-48B8-96C1-4E0050EC38EC}"/>
              </a:ext>
            </a:extLst>
          </p:cNvPr>
          <p:cNvCxnSpPr>
            <a:cxnSpLocks/>
          </p:cNvCxnSpPr>
          <p:nvPr/>
        </p:nvCxnSpPr>
        <p:spPr>
          <a:xfrm>
            <a:off x="51553" y="5076010"/>
            <a:ext cx="90171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45">
            <a:extLst>
              <a:ext uri="{FF2B5EF4-FFF2-40B4-BE49-F238E27FC236}">
                <a16:creationId xmlns:a16="http://schemas.microsoft.com/office/drawing/2014/main" id="{8B5385BB-3E8F-4E31-AD8D-56DBEDD86737}"/>
              </a:ext>
            </a:extLst>
          </p:cNvPr>
          <p:cNvCxnSpPr>
            <a:cxnSpLocks/>
          </p:cNvCxnSpPr>
          <p:nvPr/>
        </p:nvCxnSpPr>
        <p:spPr>
          <a:xfrm flipV="1">
            <a:off x="51553" y="3166062"/>
            <a:ext cx="0" cy="1921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46">
            <a:extLst>
              <a:ext uri="{FF2B5EF4-FFF2-40B4-BE49-F238E27FC236}">
                <a16:creationId xmlns:a16="http://schemas.microsoft.com/office/drawing/2014/main" id="{1D65A7E9-07E2-4CAD-BB64-CD7438110B7A}"/>
              </a:ext>
            </a:extLst>
          </p:cNvPr>
          <p:cNvCxnSpPr>
            <a:cxnSpLocks/>
          </p:cNvCxnSpPr>
          <p:nvPr/>
        </p:nvCxnSpPr>
        <p:spPr>
          <a:xfrm>
            <a:off x="67988" y="3166060"/>
            <a:ext cx="228222" cy="1357"/>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Oval 27">
            <a:extLst>
              <a:ext uri="{FF2B5EF4-FFF2-40B4-BE49-F238E27FC236}">
                <a16:creationId xmlns:a16="http://schemas.microsoft.com/office/drawing/2014/main" id="{3720B96F-5627-4B34-BEC0-7615C77A1D15}"/>
              </a:ext>
            </a:extLst>
          </p:cNvPr>
          <p:cNvSpPr/>
          <p:nvPr/>
        </p:nvSpPr>
        <p:spPr>
          <a:xfrm>
            <a:off x="4221888" y="2108498"/>
            <a:ext cx="353871" cy="3538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4</a:t>
            </a:r>
          </a:p>
        </p:txBody>
      </p:sp>
      <p:sp>
        <p:nvSpPr>
          <p:cNvPr id="34" name="Oval 33">
            <a:extLst>
              <a:ext uri="{FF2B5EF4-FFF2-40B4-BE49-F238E27FC236}">
                <a16:creationId xmlns:a16="http://schemas.microsoft.com/office/drawing/2014/main" id="{9AE520D8-555E-43BE-B64B-CADBA627744A}"/>
              </a:ext>
            </a:extLst>
          </p:cNvPr>
          <p:cNvSpPr/>
          <p:nvPr/>
        </p:nvSpPr>
        <p:spPr>
          <a:xfrm>
            <a:off x="2521850" y="2459620"/>
            <a:ext cx="353871" cy="3538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1</a:t>
            </a:r>
          </a:p>
        </p:txBody>
      </p:sp>
      <p:sp>
        <p:nvSpPr>
          <p:cNvPr id="35" name="Oval 34">
            <a:extLst>
              <a:ext uri="{FF2B5EF4-FFF2-40B4-BE49-F238E27FC236}">
                <a16:creationId xmlns:a16="http://schemas.microsoft.com/office/drawing/2014/main" id="{31688DCE-CA6D-4D05-ABDF-5747E5D97B41}"/>
              </a:ext>
            </a:extLst>
          </p:cNvPr>
          <p:cNvSpPr/>
          <p:nvPr/>
        </p:nvSpPr>
        <p:spPr>
          <a:xfrm>
            <a:off x="1515288" y="3578544"/>
            <a:ext cx="353871" cy="3538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2</a:t>
            </a:r>
          </a:p>
        </p:txBody>
      </p:sp>
      <p:sp>
        <p:nvSpPr>
          <p:cNvPr id="36" name="Oval 35">
            <a:extLst>
              <a:ext uri="{FF2B5EF4-FFF2-40B4-BE49-F238E27FC236}">
                <a16:creationId xmlns:a16="http://schemas.microsoft.com/office/drawing/2014/main" id="{5853610D-4A5E-4881-B586-77AC8FB2A39F}"/>
              </a:ext>
            </a:extLst>
          </p:cNvPr>
          <p:cNvSpPr/>
          <p:nvPr/>
        </p:nvSpPr>
        <p:spPr>
          <a:xfrm>
            <a:off x="5594245" y="2736361"/>
            <a:ext cx="353871" cy="3538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3</a:t>
            </a:r>
          </a:p>
        </p:txBody>
      </p:sp>
      <p:sp>
        <p:nvSpPr>
          <p:cNvPr id="37" name="Oval 26">
            <a:extLst>
              <a:ext uri="{FF2B5EF4-FFF2-40B4-BE49-F238E27FC236}">
                <a16:creationId xmlns:a16="http://schemas.microsoft.com/office/drawing/2014/main" id="{034CB9F8-B1CB-4530-9530-2FDCB9DE3469}"/>
              </a:ext>
            </a:extLst>
          </p:cNvPr>
          <p:cNvSpPr/>
          <p:nvPr/>
        </p:nvSpPr>
        <p:spPr>
          <a:xfrm>
            <a:off x="8621430" y="2459619"/>
            <a:ext cx="353871" cy="3538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5</a:t>
            </a:r>
          </a:p>
        </p:txBody>
      </p:sp>
    </p:spTree>
    <p:extLst>
      <p:ext uri="{BB962C8B-B14F-4D97-AF65-F5344CB8AC3E}">
        <p14:creationId xmlns:p14="http://schemas.microsoft.com/office/powerpoint/2010/main" val="574453942"/>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24" grpId="0"/>
      <p:bldP spid="25" grpId="0"/>
      <p:bldP spid="26" grpId="0"/>
      <p:bldP spid="27"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endParaRPr lang="en-US" altLang="zh-CN" sz="2600" b="1" dirty="0">
              <a:ea typeface="Helvetica Neue" charset="0"/>
              <a:cs typeface="Helvetica Neue" charset="0"/>
            </a:endParaRPr>
          </a:p>
          <a:p>
            <a:pPr marL="0" indent="0">
              <a:lnSpc>
                <a:spcPct val="120000"/>
              </a:lnSpc>
              <a:buNone/>
            </a:pPr>
            <a:endParaRPr lang="en-US" altLang="zh-CN" b="1"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5"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5544885" cy="775493"/>
          </a:xfrm>
        </p:spPr>
        <p:txBody>
          <a:bodyPr>
            <a:normAutofit/>
          </a:bodyPr>
          <a:lstStyle/>
          <a:p>
            <a:pPr>
              <a:lnSpc>
                <a:spcPct val="120000"/>
              </a:lnSpc>
            </a:pPr>
            <a:r>
              <a:rPr lang="en-US" altLang="zh-CN" sz="3600" dirty="0">
                <a:latin typeface="+mn-lt"/>
                <a:ea typeface="Helvetica Neue" charset="0"/>
                <a:cs typeface="Helvetica Neue" charset="0"/>
              </a:rPr>
              <a:t>Irregular Applications</a:t>
            </a:r>
          </a:p>
        </p:txBody>
      </p:sp>
      <p:sp>
        <p:nvSpPr>
          <p:cNvPr id="11" name="矩形 10">
            <a:extLst>
              <a:ext uri="{FF2B5EF4-FFF2-40B4-BE49-F238E27FC236}">
                <a16:creationId xmlns:a16="http://schemas.microsoft.com/office/drawing/2014/main" id="{AD91E868-19EC-4FA3-8407-E1C0CEDAD148}"/>
              </a:ext>
            </a:extLst>
          </p:cNvPr>
          <p:cNvSpPr/>
          <p:nvPr/>
        </p:nvSpPr>
        <p:spPr>
          <a:xfrm>
            <a:off x="5500316" y="2278080"/>
            <a:ext cx="2828137" cy="679894"/>
          </a:xfrm>
          <a:prstGeom prst="rect">
            <a:avLst/>
          </a:prstGeom>
          <a:solidFill>
            <a:schemeClr val="accent2">
              <a:lumMod val="60000"/>
              <a:lumOff val="40000"/>
            </a:schemeClr>
          </a:solidFill>
          <a:ln w="19050">
            <a:solidFill>
              <a:srgbClr val="1D1C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lumMod val="95000"/>
                    <a:lumOff val="5000"/>
                  </a:schemeClr>
                </a:solidFill>
              </a:rPr>
              <a:t>Thrashing</a:t>
            </a:r>
          </a:p>
        </p:txBody>
      </p:sp>
      <p:sp>
        <p:nvSpPr>
          <p:cNvPr id="13" name="箭头: 右 12">
            <a:extLst>
              <a:ext uri="{FF2B5EF4-FFF2-40B4-BE49-F238E27FC236}">
                <a16:creationId xmlns:a16="http://schemas.microsoft.com/office/drawing/2014/main" id="{866E5704-EA0E-4510-A4BE-0EBC0ECCD061}"/>
              </a:ext>
            </a:extLst>
          </p:cNvPr>
          <p:cNvSpPr/>
          <p:nvPr/>
        </p:nvSpPr>
        <p:spPr>
          <a:xfrm>
            <a:off x="4040663" y="2477159"/>
            <a:ext cx="858536" cy="303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44">
            <a:extLst>
              <a:ext uri="{FF2B5EF4-FFF2-40B4-BE49-F238E27FC236}">
                <a16:creationId xmlns:a16="http://schemas.microsoft.com/office/drawing/2014/main" id="{7431D83E-C131-4A13-A672-1482682585A1}"/>
              </a:ext>
            </a:extLst>
          </p:cNvPr>
          <p:cNvSpPr/>
          <p:nvPr/>
        </p:nvSpPr>
        <p:spPr>
          <a:xfrm>
            <a:off x="805428" y="2278080"/>
            <a:ext cx="2518541" cy="679894"/>
          </a:xfrm>
          <a:prstGeom prst="rect">
            <a:avLst/>
          </a:prstGeom>
          <a:solidFill>
            <a:srgbClr val="FF922F"/>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Memory-aware </a:t>
            </a:r>
            <a:r>
              <a:rPr lang="en-US" sz="2400" b="1" dirty="0">
                <a:solidFill>
                  <a:srgbClr val="FF0000"/>
                </a:solidFill>
                <a:ea typeface="Helvetica Neue" charset="0"/>
                <a:cs typeface="Helvetica Neue" charset="0"/>
              </a:rPr>
              <a:t>T</a:t>
            </a:r>
            <a:r>
              <a:rPr lang="en-US" sz="2400" b="1" dirty="0">
                <a:solidFill>
                  <a:schemeClr val="bg1"/>
                </a:solidFill>
                <a:ea typeface="Helvetica Neue" charset="0"/>
                <a:cs typeface="Helvetica Neue" charset="0"/>
              </a:rPr>
              <a:t>hrottling</a:t>
            </a:r>
          </a:p>
        </p:txBody>
      </p:sp>
      <p:sp>
        <p:nvSpPr>
          <p:cNvPr id="14" name="Rounded Rectangle 6">
            <a:extLst>
              <a:ext uri="{FF2B5EF4-FFF2-40B4-BE49-F238E27FC236}">
                <a16:creationId xmlns:a16="http://schemas.microsoft.com/office/drawing/2014/main" id="{61D76F9C-3377-40E7-A17A-951471A19095}"/>
              </a:ext>
            </a:extLst>
          </p:cNvPr>
          <p:cNvSpPr/>
          <p:nvPr/>
        </p:nvSpPr>
        <p:spPr>
          <a:xfrm>
            <a:off x="1777765" y="4236827"/>
            <a:ext cx="5755147" cy="840349"/>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ea typeface="Helvetica Neue" charset="0"/>
                <a:cs typeface="Helvetica Neue" charset="0"/>
              </a:rPr>
              <a:t>Lower </a:t>
            </a:r>
            <a:r>
              <a:rPr lang="en-US" sz="2800" b="1" dirty="0">
                <a:solidFill>
                  <a:srgbClr val="FF0000"/>
                </a:solidFill>
                <a:ea typeface="Helvetica Neue" charset="0"/>
                <a:cs typeface="Helvetica Neue" charset="0"/>
              </a:rPr>
              <a:t>Thread Level Parallelism (TLP)</a:t>
            </a:r>
          </a:p>
        </p:txBody>
      </p:sp>
      <p:sp>
        <p:nvSpPr>
          <p:cNvPr id="21" name="Rectangle 44">
            <a:extLst>
              <a:ext uri="{FF2B5EF4-FFF2-40B4-BE49-F238E27FC236}">
                <a16:creationId xmlns:a16="http://schemas.microsoft.com/office/drawing/2014/main" id="{0F17EF0D-51AC-4567-9603-9B24C919E11A}"/>
              </a:ext>
            </a:extLst>
          </p:cNvPr>
          <p:cNvSpPr/>
          <p:nvPr/>
        </p:nvSpPr>
        <p:spPr>
          <a:xfrm>
            <a:off x="805427" y="2836766"/>
            <a:ext cx="2518541" cy="679894"/>
          </a:xfrm>
          <a:prstGeom prst="rect">
            <a:avLst/>
          </a:prstGeom>
          <a:solidFill>
            <a:srgbClr val="92BE46"/>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Capacity </a:t>
            </a:r>
            <a:r>
              <a:rPr lang="en-US" sz="2400" b="1" dirty="0">
                <a:solidFill>
                  <a:srgbClr val="FF0000"/>
                </a:solidFill>
                <a:ea typeface="Helvetica Neue" charset="0"/>
                <a:cs typeface="Helvetica Neue" charset="0"/>
              </a:rPr>
              <a:t>C</a:t>
            </a:r>
            <a:r>
              <a:rPr lang="en-US" sz="2400" b="1" dirty="0">
                <a:solidFill>
                  <a:schemeClr val="bg1"/>
                </a:solidFill>
                <a:ea typeface="Helvetica Neue" charset="0"/>
                <a:cs typeface="Helvetica Neue" charset="0"/>
              </a:rPr>
              <a:t>ompression</a:t>
            </a:r>
          </a:p>
        </p:txBody>
      </p:sp>
      <p:sp>
        <p:nvSpPr>
          <p:cNvPr id="12" name="Rounded Rectangle 6">
            <a:extLst>
              <a:ext uri="{FF2B5EF4-FFF2-40B4-BE49-F238E27FC236}">
                <a16:creationId xmlns:a16="http://schemas.microsoft.com/office/drawing/2014/main" id="{3DFCCA25-7598-43AA-A876-09CB1E89B73B}"/>
              </a:ext>
            </a:extLst>
          </p:cNvPr>
          <p:cNvSpPr/>
          <p:nvPr/>
        </p:nvSpPr>
        <p:spPr>
          <a:xfrm>
            <a:off x="1777765" y="4236826"/>
            <a:ext cx="5755147" cy="840349"/>
          </a:xfrm>
          <a:prstGeom prst="roundRect">
            <a:avLst>
              <a:gd name="adj" fmla="val 8894"/>
            </a:avLst>
          </a:prstGeom>
          <a:solidFill>
            <a:schemeClr val="bg1">
              <a:lumMod val="85000"/>
            </a:scheme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lumMod val="65000"/>
                  </a:schemeClr>
                </a:solidFill>
                <a:ea typeface="Helvetica Neue" charset="0"/>
                <a:cs typeface="Helvetica Neue" charset="0"/>
              </a:rPr>
              <a:t>Lower Thread Level Parallelism</a:t>
            </a:r>
          </a:p>
        </p:txBody>
      </p:sp>
      <p:sp>
        <p:nvSpPr>
          <p:cNvPr id="2" name="灯片编号占位符 1">
            <a:extLst>
              <a:ext uri="{FF2B5EF4-FFF2-40B4-BE49-F238E27FC236}">
                <a16:creationId xmlns:a16="http://schemas.microsoft.com/office/drawing/2014/main" id="{A1599DBB-DB5A-4CBB-B436-90B22595B07D}"/>
              </a:ext>
            </a:extLst>
          </p:cNvPr>
          <p:cNvSpPr>
            <a:spLocks noGrp="1"/>
          </p:cNvSpPr>
          <p:nvPr>
            <p:ph type="sldNum" sz="quarter" idx="12"/>
          </p:nvPr>
        </p:nvSpPr>
        <p:spPr/>
        <p:txBody>
          <a:bodyPr/>
          <a:lstStyle/>
          <a:p>
            <a:fld id="{77AF78F1-1351-49FC-8CFD-3ED7E06BAC03}" type="slidenum">
              <a:rPr lang="en-US" smtClean="0"/>
              <a:t>21</a:t>
            </a:fld>
            <a:endParaRPr lang="en-US"/>
          </a:p>
        </p:txBody>
      </p:sp>
    </p:spTree>
    <p:extLst>
      <p:ext uri="{BB962C8B-B14F-4D97-AF65-F5344CB8AC3E}">
        <p14:creationId xmlns:p14="http://schemas.microsoft.com/office/powerpoint/2010/main" val="6875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 0 L 0 -0.06366 " pathEditMode="relative" ptsTypes="AA">
                                      <p:cBhvr>
                                        <p:cTn id="13" dur="1000" fill="hold"/>
                                        <p:tgtEl>
                                          <p:spTgt spid="15"/>
                                        </p:tgtEl>
                                        <p:attrNameLst>
                                          <p:attrName>ppt_x</p:attrName>
                                          <p:attrName>ppt_y</p:attrName>
                                        </p:attrNameLst>
                                      </p:cBhvr>
                                    </p:animMotion>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marL="0" indent="0">
              <a:lnSpc>
                <a:spcPct val="120000"/>
              </a:lnSpc>
              <a:buNone/>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161770" cy="775493"/>
          </a:xfrm>
        </p:spPr>
        <p:txBody>
          <a:bodyPr>
            <a:noAutofit/>
          </a:bodyPr>
          <a:lstStyle/>
          <a:p>
            <a:r>
              <a:rPr lang="en-US" altLang="zh-CN" sz="3600" dirty="0">
                <a:solidFill>
                  <a:srgbClr val="1D1C1F"/>
                </a:solidFill>
                <a:latin typeface="+mn-lt"/>
                <a:ea typeface="Helvetica Neue Medium" charset="0"/>
                <a:cs typeface="Helvetica Neue Medium" charset="0"/>
              </a:rPr>
              <a:t>ETC Framework</a:t>
            </a:r>
            <a:endParaRPr lang="en-US" sz="3600" dirty="0">
              <a:solidFill>
                <a:srgbClr val="1D1C1F"/>
              </a:solidFill>
              <a:latin typeface="+mn-lt"/>
              <a:ea typeface="Helvetica Neue Medium" charset="0"/>
              <a:cs typeface="Helvetica Neue Medium" charset="0"/>
            </a:endParaRPr>
          </a:p>
        </p:txBody>
      </p:sp>
      <p:sp>
        <p:nvSpPr>
          <p:cNvPr id="9" name="Rectangle 44">
            <a:extLst>
              <a:ext uri="{FF2B5EF4-FFF2-40B4-BE49-F238E27FC236}">
                <a16:creationId xmlns:a16="http://schemas.microsoft.com/office/drawing/2014/main" id="{3B196164-E39D-4953-A19F-15E84E66873E}"/>
              </a:ext>
            </a:extLst>
          </p:cNvPr>
          <p:cNvSpPr/>
          <p:nvPr/>
        </p:nvSpPr>
        <p:spPr>
          <a:xfrm>
            <a:off x="195062" y="1720309"/>
            <a:ext cx="3481588" cy="586633"/>
          </a:xfrm>
          <a:prstGeom prst="rect">
            <a:avLst/>
          </a:prstGeom>
          <a:solidFill>
            <a:srgbClr val="3D83C4"/>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Proactive </a:t>
            </a:r>
            <a:r>
              <a:rPr lang="en-US" sz="2400" b="1" dirty="0">
                <a:solidFill>
                  <a:srgbClr val="FF0000"/>
                </a:solidFill>
                <a:ea typeface="Helvetica Neue" charset="0"/>
                <a:cs typeface="Helvetica Neue" charset="0"/>
              </a:rPr>
              <a:t>E</a:t>
            </a:r>
            <a:r>
              <a:rPr lang="en-US" sz="2400" b="1" dirty="0">
                <a:solidFill>
                  <a:schemeClr val="bg1"/>
                </a:solidFill>
                <a:ea typeface="Helvetica Neue" charset="0"/>
                <a:cs typeface="Helvetica Neue" charset="0"/>
              </a:rPr>
              <a:t>viction</a:t>
            </a:r>
          </a:p>
        </p:txBody>
      </p:sp>
      <p:sp>
        <p:nvSpPr>
          <p:cNvPr id="10" name="Rectangle 44">
            <a:extLst>
              <a:ext uri="{FF2B5EF4-FFF2-40B4-BE49-F238E27FC236}">
                <a16:creationId xmlns:a16="http://schemas.microsoft.com/office/drawing/2014/main" id="{1E719BF7-19AA-456C-B53D-416D1F0D3C37}"/>
              </a:ext>
            </a:extLst>
          </p:cNvPr>
          <p:cNvSpPr/>
          <p:nvPr/>
        </p:nvSpPr>
        <p:spPr>
          <a:xfrm>
            <a:off x="195061" y="2457022"/>
            <a:ext cx="3481589" cy="586633"/>
          </a:xfrm>
          <a:prstGeom prst="rect">
            <a:avLst/>
          </a:prstGeom>
          <a:solidFill>
            <a:srgbClr val="FF922F"/>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Memory-aware </a:t>
            </a:r>
            <a:r>
              <a:rPr lang="en-US" sz="2400" b="1" dirty="0">
                <a:solidFill>
                  <a:srgbClr val="FF0000"/>
                </a:solidFill>
                <a:ea typeface="Helvetica Neue" charset="0"/>
                <a:cs typeface="Helvetica Neue" charset="0"/>
              </a:rPr>
              <a:t>T</a:t>
            </a:r>
            <a:r>
              <a:rPr lang="en-US" sz="2400" b="1" dirty="0">
                <a:solidFill>
                  <a:schemeClr val="bg1"/>
                </a:solidFill>
                <a:ea typeface="Helvetica Neue" charset="0"/>
                <a:cs typeface="Helvetica Neue" charset="0"/>
              </a:rPr>
              <a:t>hrottling</a:t>
            </a:r>
          </a:p>
        </p:txBody>
      </p:sp>
      <p:sp>
        <p:nvSpPr>
          <p:cNvPr id="11" name="Rectangle 44">
            <a:extLst>
              <a:ext uri="{FF2B5EF4-FFF2-40B4-BE49-F238E27FC236}">
                <a16:creationId xmlns:a16="http://schemas.microsoft.com/office/drawing/2014/main" id="{5F218881-3126-4BEC-8648-865EFDF4B417}"/>
              </a:ext>
            </a:extLst>
          </p:cNvPr>
          <p:cNvSpPr/>
          <p:nvPr/>
        </p:nvSpPr>
        <p:spPr>
          <a:xfrm>
            <a:off x="195062" y="3213481"/>
            <a:ext cx="3481588" cy="586633"/>
          </a:xfrm>
          <a:prstGeom prst="rect">
            <a:avLst/>
          </a:prstGeom>
          <a:solidFill>
            <a:srgbClr val="92BE46"/>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ea typeface="Helvetica Neue" charset="0"/>
                <a:cs typeface="Helvetica Neue" charset="0"/>
              </a:rPr>
              <a:t>Capacity </a:t>
            </a:r>
            <a:r>
              <a:rPr lang="en-US" sz="2400" b="1" dirty="0">
                <a:solidFill>
                  <a:srgbClr val="FF0000"/>
                </a:solidFill>
                <a:ea typeface="Helvetica Neue" charset="0"/>
                <a:cs typeface="Helvetica Neue" charset="0"/>
              </a:rPr>
              <a:t>C</a:t>
            </a:r>
            <a:r>
              <a:rPr lang="en-US" sz="2400" b="1" dirty="0">
                <a:solidFill>
                  <a:schemeClr val="bg1"/>
                </a:solidFill>
                <a:ea typeface="Helvetica Neue" charset="0"/>
                <a:cs typeface="Helvetica Neue" charset="0"/>
              </a:rPr>
              <a:t>ompression</a:t>
            </a:r>
          </a:p>
        </p:txBody>
      </p:sp>
      <p:sp>
        <p:nvSpPr>
          <p:cNvPr id="15" name="Rounded Rectangle 6">
            <a:extLst>
              <a:ext uri="{FF2B5EF4-FFF2-40B4-BE49-F238E27FC236}">
                <a16:creationId xmlns:a16="http://schemas.microsoft.com/office/drawing/2014/main" id="{C2E2D460-BDFB-4B88-ABAD-98AF642CCD88}"/>
              </a:ext>
            </a:extLst>
          </p:cNvPr>
          <p:cNvSpPr/>
          <p:nvPr/>
        </p:nvSpPr>
        <p:spPr>
          <a:xfrm>
            <a:off x="856667" y="5040587"/>
            <a:ext cx="7151564" cy="1162048"/>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b="1" dirty="0">
                <a:solidFill>
                  <a:schemeClr val="tx1"/>
                </a:solidFill>
                <a:ea typeface="Helvetica Neue" charset="0"/>
                <a:cs typeface="Helvetica Neue" charset="0"/>
              </a:rPr>
              <a:t>No </a:t>
            </a:r>
            <a:r>
              <a:rPr lang="en-US" sz="3400" b="1" dirty="0">
                <a:solidFill>
                  <a:srgbClr val="FF0000"/>
                </a:solidFill>
                <a:ea typeface="Helvetica Neue" charset="0"/>
                <a:cs typeface="Helvetica Neue" charset="0"/>
              </a:rPr>
              <a:t>single technique</a:t>
            </a:r>
            <a:r>
              <a:rPr lang="en-US" sz="3400" b="1" dirty="0">
                <a:solidFill>
                  <a:schemeClr val="tx1"/>
                </a:solidFill>
                <a:ea typeface="Helvetica Neue" charset="0"/>
                <a:cs typeface="Helvetica Neue" charset="0"/>
              </a:rPr>
              <a:t> can work for </a:t>
            </a:r>
          </a:p>
          <a:p>
            <a:pPr algn="ctr"/>
            <a:r>
              <a:rPr lang="en-US" sz="3400" b="1" dirty="0">
                <a:solidFill>
                  <a:srgbClr val="FF0000"/>
                </a:solidFill>
                <a:ea typeface="Helvetica Neue" charset="0"/>
                <a:cs typeface="Helvetica Neue" charset="0"/>
              </a:rPr>
              <a:t>all applications</a:t>
            </a:r>
          </a:p>
        </p:txBody>
      </p:sp>
      <p:sp>
        <p:nvSpPr>
          <p:cNvPr id="17" name="矩形 16">
            <a:extLst>
              <a:ext uri="{FF2B5EF4-FFF2-40B4-BE49-F238E27FC236}">
                <a16:creationId xmlns:a16="http://schemas.microsoft.com/office/drawing/2014/main" id="{F8D8FD40-86B1-4D24-A9AE-32D5FA5557AE}"/>
              </a:ext>
            </a:extLst>
          </p:cNvPr>
          <p:cNvSpPr/>
          <p:nvPr/>
        </p:nvSpPr>
        <p:spPr>
          <a:xfrm>
            <a:off x="5467351" y="1550360"/>
            <a:ext cx="3060967" cy="679109"/>
          </a:xfrm>
          <a:prstGeom prst="rect">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Regular applications with no data sharing</a:t>
            </a:r>
          </a:p>
        </p:txBody>
      </p:sp>
      <p:sp>
        <p:nvSpPr>
          <p:cNvPr id="18" name="矩形 17">
            <a:extLst>
              <a:ext uri="{FF2B5EF4-FFF2-40B4-BE49-F238E27FC236}">
                <a16:creationId xmlns:a16="http://schemas.microsoft.com/office/drawing/2014/main" id="{9DF60A7C-5030-415F-A9CE-F05A7A2A1B51}"/>
              </a:ext>
            </a:extLst>
          </p:cNvPr>
          <p:cNvSpPr/>
          <p:nvPr/>
        </p:nvSpPr>
        <p:spPr>
          <a:xfrm>
            <a:off x="5467351" y="2457022"/>
            <a:ext cx="3060967" cy="679109"/>
          </a:xfrm>
          <a:prstGeom prst="rect">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Regular applications with data sharing</a:t>
            </a:r>
          </a:p>
        </p:txBody>
      </p:sp>
      <p:sp>
        <p:nvSpPr>
          <p:cNvPr id="19" name="矩形 18">
            <a:extLst>
              <a:ext uri="{FF2B5EF4-FFF2-40B4-BE49-F238E27FC236}">
                <a16:creationId xmlns:a16="http://schemas.microsoft.com/office/drawing/2014/main" id="{02C92147-77AA-428E-B2BC-F4E1F1E1A50F}"/>
              </a:ext>
            </a:extLst>
          </p:cNvPr>
          <p:cNvSpPr/>
          <p:nvPr/>
        </p:nvSpPr>
        <p:spPr>
          <a:xfrm>
            <a:off x="5467351" y="3420752"/>
            <a:ext cx="3060967" cy="679109"/>
          </a:xfrm>
          <a:prstGeom prst="rect">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Irregular applications</a:t>
            </a:r>
          </a:p>
        </p:txBody>
      </p:sp>
      <p:cxnSp>
        <p:nvCxnSpPr>
          <p:cNvPr id="20" name="直接箭头连接符 19">
            <a:extLst>
              <a:ext uri="{FF2B5EF4-FFF2-40B4-BE49-F238E27FC236}">
                <a16:creationId xmlns:a16="http://schemas.microsoft.com/office/drawing/2014/main" id="{7AEAE040-9BD3-4441-A61C-24DB20BB0FDF}"/>
              </a:ext>
            </a:extLst>
          </p:cNvPr>
          <p:cNvCxnSpPr>
            <a:cxnSpLocks/>
            <a:stCxn id="9" idx="3"/>
          </p:cNvCxnSpPr>
          <p:nvPr/>
        </p:nvCxnSpPr>
        <p:spPr>
          <a:xfrm flipV="1">
            <a:off x="3676650" y="1889914"/>
            <a:ext cx="1790701" cy="1237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363B19F3-F007-437A-A7D0-1B91A2A30860}"/>
              </a:ext>
            </a:extLst>
          </p:cNvPr>
          <p:cNvCxnSpPr>
            <a:cxnSpLocks/>
            <a:stCxn id="9" idx="3"/>
            <a:endCxn id="18" idx="1"/>
          </p:cNvCxnSpPr>
          <p:nvPr/>
        </p:nvCxnSpPr>
        <p:spPr>
          <a:xfrm>
            <a:off x="3676650" y="2013626"/>
            <a:ext cx="1790701" cy="7829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A8EB99CC-A834-42EA-B905-64AC5F56179D}"/>
              </a:ext>
            </a:extLst>
          </p:cNvPr>
          <p:cNvCxnSpPr>
            <a:cxnSpLocks/>
            <a:endCxn id="19" idx="1"/>
          </p:cNvCxnSpPr>
          <p:nvPr/>
        </p:nvCxnSpPr>
        <p:spPr>
          <a:xfrm>
            <a:off x="3676650" y="2717189"/>
            <a:ext cx="1790701" cy="1043118"/>
          </a:xfrm>
          <a:prstGeom prst="straightConnector1">
            <a:avLst/>
          </a:prstGeom>
          <a:ln w="57150">
            <a:solidFill>
              <a:srgbClr val="FF922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7774D981-F755-451A-B5E2-F71AABA06FBD}"/>
              </a:ext>
            </a:extLst>
          </p:cNvPr>
          <p:cNvCxnSpPr>
            <a:cxnSpLocks/>
            <a:stCxn id="11" idx="3"/>
            <a:endCxn id="18" idx="1"/>
          </p:cNvCxnSpPr>
          <p:nvPr/>
        </p:nvCxnSpPr>
        <p:spPr>
          <a:xfrm flipV="1">
            <a:off x="3676650" y="2796577"/>
            <a:ext cx="1790701" cy="710221"/>
          </a:xfrm>
          <a:prstGeom prst="straightConnector1">
            <a:avLst/>
          </a:prstGeom>
          <a:ln w="57150">
            <a:solidFill>
              <a:srgbClr val="92BE4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67843652-EE40-4498-8CAE-AA4F07B2C833}"/>
              </a:ext>
            </a:extLst>
          </p:cNvPr>
          <p:cNvCxnSpPr>
            <a:cxnSpLocks/>
            <a:stCxn id="11" idx="3"/>
            <a:endCxn id="19" idx="1"/>
          </p:cNvCxnSpPr>
          <p:nvPr/>
        </p:nvCxnSpPr>
        <p:spPr>
          <a:xfrm>
            <a:off x="3676650" y="3506798"/>
            <a:ext cx="1790701" cy="253509"/>
          </a:xfrm>
          <a:prstGeom prst="straightConnector1">
            <a:avLst/>
          </a:prstGeom>
          <a:ln w="57150">
            <a:solidFill>
              <a:srgbClr val="92BE46"/>
            </a:solidFill>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0902416-8F18-4CC4-BA87-58FBD60FA612}"/>
              </a:ext>
            </a:extLst>
          </p:cNvPr>
          <p:cNvSpPr>
            <a:spLocks noGrp="1"/>
          </p:cNvSpPr>
          <p:nvPr>
            <p:ph type="sldNum" sz="quarter" idx="12"/>
          </p:nvPr>
        </p:nvSpPr>
        <p:spPr/>
        <p:txBody>
          <a:bodyPr/>
          <a:lstStyle/>
          <a:p>
            <a:fld id="{77AF78F1-1351-49FC-8CFD-3ED7E06BAC03}" type="slidenum">
              <a:rPr lang="en-US" smtClean="0"/>
              <a:t>22</a:t>
            </a:fld>
            <a:endParaRPr lang="en-US"/>
          </a:p>
        </p:txBody>
      </p:sp>
    </p:spTree>
    <p:extLst>
      <p:ext uri="{BB962C8B-B14F-4D97-AF65-F5344CB8AC3E}">
        <p14:creationId xmlns:p14="http://schemas.microsoft.com/office/powerpoint/2010/main" val="2188179647"/>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22" presetClass="entr" presetSubtype="8"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22" presetClass="entr" presetSubtype="8"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22" presetClass="entr" presetSubtype="8" fill="hold" nodeType="withEffect">
                                  <p:stCondLst>
                                    <p:cond delay="50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8" fill="hold" nodeType="withEffect">
                                  <p:stCondLst>
                                    <p:cond delay="50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线连接符 27">
            <a:extLst>
              <a:ext uri="{FF2B5EF4-FFF2-40B4-BE49-F238E27FC236}">
                <a16:creationId xmlns:a16="http://schemas.microsoft.com/office/drawing/2014/main" id="{186F8EB6-85F8-194F-B5F2-D5F3B2CEA388}"/>
              </a:ext>
            </a:extLst>
          </p:cNvPr>
          <p:cNvCxnSpPr>
            <a:cxnSpLocks/>
          </p:cNvCxnSpPr>
          <p:nvPr/>
        </p:nvCxnSpPr>
        <p:spPr>
          <a:xfrm>
            <a:off x="0" y="4302213"/>
            <a:ext cx="9141988"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5"/>
            <a:ext cx="8403771" cy="700862"/>
          </a:xfrm>
        </p:spPr>
        <p:txBody>
          <a:bodyPr vert="horz" lIns="91440" tIns="45720" rIns="91440" bIns="45720" rtlCol="0">
            <a:normAutofit/>
          </a:bodyPr>
          <a:lstStyle/>
          <a:p>
            <a:pPr>
              <a:lnSpc>
                <a:spcPct val="120000"/>
              </a:lnSpc>
            </a:pPr>
            <a:r>
              <a:rPr lang="en-US" altLang="zh-CN" sz="2600" dirty="0">
                <a:ea typeface="Helvetica Neue" charset="0"/>
                <a:cs typeface="Helvetica Neue" charset="0"/>
              </a:rPr>
              <a:t>Application-transparent Framework</a:t>
            </a: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4821758" cy="775493"/>
          </a:xfrm>
        </p:spPr>
        <p:txBody>
          <a:bodyPr vert="horz" lIns="91440" tIns="45720" rIns="91440" bIns="45720" rtlCol="0" anchor="ctr">
            <a:noAutofit/>
          </a:bodyPr>
          <a:lstStyle/>
          <a:p>
            <a:r>
              <a:rPr lang="en-US" altLang="zh-CN" sz="3600" dirty="0">
                <a:solidFill>
                  <a:srgbClr val="1D1C1F"/>
                </a:solidFill>
                <a:latin typeface="+mn-lt"/>
                <a:ea typeface="Helvetica Neue Medium" charset="0"/>
                <a:cs typeface="Helvetica Neue Medium" charset="0"/>
              </a:rPr>
              <a:t>ETC Framework</a:t>
            </a:r>
            <a:endParaRPr lang="en-US" sz="3600" dirty="0">
              <a:solidFill>
                <a:srgbClr val="1D1C1F"/>
              </a:solidFill>
              <a:latin typeface="+mn-lt"/>
              <a:ea typeface="Helvetica Neue Medium" charset="0"/>
              <a:cs typeface="Helvetica Neue Medium" charset="0"/>
            </a:endParaRPr>
          </a:p>
        </p:txBody>
      </p:sp>
      <p:sp>
        <p:nvSpPr>
          <p:cNvPr id="4" name="矩形 3">
            <a:extLst>
              <a:ext uri="{FF2B5EF4-FFF2-40B4-BE49-F238E27FC236}">
                <a16:creationId xmlns:a16="http://schemas.microsoft.com/office/drawing/2014/main" id="{CF5F350D-0E33-9143-B8B3-1B2B909F74E9}"/>
              </a:ext>
            </a:extLst>
          </p:cNvPr>
          <p:cNvSpPr/>
          <p:nvPr/>
        </p:nvSpPr>
        <p:spPr>
          <a:xfrm>
            <a:off x="2926080" y="3951602"/>
            <a:ext cx="2243328" cy="499872"/>
          </a:xfrm>
          <a:prstGeom prst="rect">
            <a:avLst/>
          </a:prstGeom>
          <a:solidFill>
            <a:srgbClr val="5281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APP</a:t>
            </a:r>
            <a:r>
              <a:rPr kumimoji="1" lang="zh-CN" altLang="en-US" sz="2000" dirty="0"/>
              <a:t> </a:t>
            </a:r>
            <a:r>
              <a:rPr kumimoji="1" lang="en-US" altLang="zh-CN" sz="2000" dirty="0"/>
              <a:t>Classification</a:t>
            </a:r>
            <a:endParaRPr kumimoji="1" lang="zh-CN" altLang="en-US" sz="2000" dirty="0"/>
          </a:p>
        </p:txBody>
      </p:sp>
      <p:sp>
        <p:nvSpPr>
          <p:cNvPr id="8" name="矩形 7">
            <a:extLst>
              <a:ext uri="{FF2B5EF4-FFF2-40B4-BE49-F238E27FC236}">
                <a16:creationId xmlns:a16="http://schemas.microsoft.com/office/drawing/2014/main" id="{2DB29C62-F69B-4B43-A66F-356556F490F2}"/>
              </a:ext>
            </a:extLst>
          </p:cNvPr>
          <p:cNvSpPr/>
          <p:nvPr/>
        </p:nvSpPr>
        <p:spPr>
          <a:xfrm>
            <a:off x="2926080" y="5321373"/>
            <a:ext cx="2243328" cy="49987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Memory</a:t>
            </a:r>
            <a:r>
              <a:rPr kumimoji="1" lang="zh-CN" altLang="en-US" sz="2000" dirty="0"/>
              <a:t> </a:t>
            </a:r>
            <a:r>
              <a:rPr kumimoji="1" lang="en-US" altLang="zh-CN" sz="2000" dirty="0"/>
              <a:t>Coalescers</a:t>
            </a:r>
            <a:endParaRPr kumimoji="1" lang="zh-CN" altLang="en-US" sz="2000" dirty="0"/>
          </a:p>
        </p:txBody>
      </p:sp>
      <p:sp>
        <p:nvSpPr>
          <p:cNvPr id="10" name="矩形 9">
            <a:extLst>
              <a:ext uri="{FF2B5EF4-FFF2-40B4-BE49-F238E27FC236}">
                <a16:creationId xmlns:a16="http://schemas.microsoft.com/office/drawing/2014/main" id="{BED90A07-5E13-EF49-B3ED-D740504CF61E}"/>
              </a:ext>
            </a:extLst>
          </p:cNvPr>
          <p:cNvSpPr/>
          <p:nvPr/>
        </p:nvSpPr>
        <p:spPr>
          <a:xfrm>
            <a:off x="2926080" y="2727719"/>
            <a:ext cx="2243328" cy="49987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Compiler</a:t>
            </a:r>
            <a:endParaRPr kumimoji="1" lang="zh-CN" altLang="en-US" sz="2000" dirty="0"/>
          </a:p>
        </p:txBody>
      </p:sp>
      <p:grpSp>
        <p:nvGrpSpPr>
          <p:cNvPr id="47" name="组合 46">
            <a:extLst>
              <a:ext uri="{FF2B5EF4-FFF2-40B4-BE49-F238E27FC236}">
                <a16:creationId xmlns:a16="http://schemas.microsoft.com/office/drawing/2014/main" id="{98AF19B2-C50F-6C4C-8142-AC20E0CF32D5}"/>
              </a:ext>
            </a:extLst>
          </p:cNvPr>
          <p:cNvGrpSpPr/>
          <p:nvPr/>
        </p:nvGrpSpPr>
        <p:grpSpPr>
          <a:xfrm>
            <a:off x="5836293" y="2556987"/>
            <a:ext cx="2710299" cy="899204"/>
            <a:chOff x="5836293" y="2556987"/>
            <a:chExt cx="2710299" cy="899204"/>
          </a:xfrm>
        </p:grpSpPr>
        <p:sp>
          <p:nvSpPr>
            <p:cNvPr id="16" name="矩形 15">
              <a:extLst>
                <a:ext uri="{FF2B5EF4-FFF2-40B4-BE49-F238E27FC236}">
                  <a16:creationId xmlns:a16="http://schemas.microsoft.com/office/drawing/2014/main" id="{63EE3879-E30B-0841-ADF6-A3BD14D31D7B}"/>
                </a:ext>
              </a:extLst>
            </p:cNvPr>
            <p:cNvSpPr/>
            <p:nvPr/>
          </p:nvSpPr>
          <p:spPr>
            <a:xfrm>
              <a:off x="5836293" y="2956319"/>
              <a:ext cx="2015355" cy="499872"/>
            </a:xfrm>
            <a:prstGeom prst="rect">
              <a:avLst/>
            </a:prstGeom>
            <a:solidFill>
              <a:srgbClr val="1F3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dirty="0"/>
                <a:t>Proactive</a:t>
              </a:r>
              <a:r>
                <a:rPr kumimoji="1" lang="zh-CN" altLang="en-US" sz="2000" dirty="0"/>
                <a:t> </a:t>
              </a:r>
              <a:r>
                <a:rPr kumimoji="1" lang="en-US" altLang="zh-CN" sz="2000" dirty="0"/>
                <a:t>Eviction</a:t>
              </a:r>
              <a:endParaRPr kumimoji="1" lang="zh-CN" altLang="en-US" sz="2000" dirty="0"/>
            </a:p>
          </p:txBody>
        </p:sp>
        <p:sp>
          <p:nvSpPr>
            <p:cNvPr id="5" name="文本框 4">
              <a:extLst>
                <a:ext uri="{FF2B5EF4-FFF2-40B4-BE49-F238E27FC236}">
                  <a16:creationId xmlns:a16="http://schemas.microsoft.com/office/drawing/2014/main" id="{67512F96-D066-434F-96A4-7BFE8FDE1488}"/>
                </a:ext>
              </a:extLst>
            </p:cNvPr>
            <p:cNvSpPr txBox="1"/>
            <p:nvPr/>
          </p:nvSpPr>
          <p:spPr>
            <a:xfrm>
              <a:off x="5836293" y="2556987"/>
              <a:ext cx="2710299" cy="369332"/>
            </a:xfrm>
            <a:prstGeom prst="rect">
              <a:avLst/>
            </a:prstGeom>
            <a:noFill/>
          </p:spPr>
          <p:txBody>
            <a:bodyPr wrap="square" rtlCol="0">
              <a:spAutoFit/>
            </a:bodyPr>
            <a:lstStyle/>
            <a:p>
              <a:r>
                <a:rPr kumimoji="1" lang="en-US" altLang="zh-CN" dirty="0"/>
                <a:t>All Regular App</a:t>
              </a:r>
              <a:endParaRPr kumimoji="1" lang="zh-CN" altLang="en-US" dirty="0"/>
            </a:p>
          </p:txBody>
        </p:sp>
      </p:grpSp>
      <p:grpSp>
        <p:nvGrpSpPr>
          <p:cNvPr id="46" name="组合 45">
            <a:extLst>
              <a:ext uri="{FF2B5EF4-FFF2-40B4-BE49-F238E27FC236}">
                <a16:creationId xmlns:a16="http://schemas.microsoft.com/office/drawing/2014/main" id="{FB51ABD3-9869-EF42-8F1C-3ACC6F0B8674}"/>
              </a:ext>
            </a:extLst>
          </p:cNvPr>
          <p:cNvGrpSpPr/>
          <p:nvPr/>
        </p:nvGrpSpPr>
        <p:grpSpPr>
          <a:xfrm>
            <a:off x="5836293" y="3562137"/>
            <a:ext cx="2937981" cy="886380"/>
            <a:chOff x="5836293" y="3562137"/>
            <a:chExt cx="2937981" cy="886380"/>
          </a:xfrm>
        </p:grpSpPr>
        <p:sp>
          <p:nvSpPr>
            <p:cNvPr id="11" name="矩形 10">
              <a:extLst>
                <a:ext uri="{FF2B5EF4-FFF2-40B4-BE49-F238E27FC236}">
                  <a16:creationId xmlns:a16="http://schemas.microsoft.com/office/drawing/2014/main" id="{B5F38263-B927-B740-971F-1257B3F858FD}"/>
                </a:ext>
              </a:extLst>
            </p:cNvPr>
            <p:cNvSpPr/>
            <p:nvPr/>
          </p:nvSpPr>
          <p:spPr>
            <a:xfrm>
              <a:off x="5836293" y="3948645"/>
              <a:ext cx="2937981" cy="499872"/>
            </a:xfrm>
            <a:prstGeom prst="rect">
              <a:avLst/>
            </a:prstGeom>
            <a:solidFill>
              <a:srgbClr val="BF9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dirty="0"/>
                <a:t>Memory-Aware</a:t>
              </a:r>
              <a:r>
                <a:rPr kumimoji="1" lang="zh-CN" altLang="en-US" sz="2000" dirty="0"/>
                <a:t> </a:t>
              </a:r>
              <a:r>
                <a:rPr kumimoji="1" lang="en-US" altLang="zh-CN" sz="2000" dirty="0"/>
                <a:t>Throttling</a:t>
              </a:r>
              <a:endParaRPr kumimoji="1" lang="zh-CN" altLang="en-US" sz="2000" dirty="0"/>
            </a:p>
          </p:txBody>
        </p:sp>
        <p:sp>
          <p:nvSpPr>
            <p:cNvPr id="17" name="文本框 16">
              <a:extLst>
                <a:ext uri="{FF2B5EF4-FFF2-40B4-BE49-F238E27FC236}">
                  <a16:creationId xmlns:a16="http://schemas.microsoft.com/office/drawing/2014/main" id="{27EB4AE3-9727-B544-BB01-28B105445134}"/>
                </a:ext>
              </a:extLst>
            </p:cNvPr>
            <p:cNvSpPr txBox="1"/>
            <p:nvPr/>
          </p:nvSpPr>
          <p:spPr>
            <a:xfrm>
              <a:off x="5836293" y="3562137"/>
              <a:ext cx="2710299" cy="369332"/>
            </a:xfrm>
            <a:prstGeom prst="rect">
              <a:avLst/>
            </a:prstGeom>
            <a:noFill/>
          </p:spPr>
          <p:txBody>
            <a:bodyPr wrap="square" rtlCol="0">
              <a:spAutoFit/>
            </a:bodyPr>
            <a:lstStyle/>
            <a:p>
              <a:r>
                <a:rPr kumimoji="1" lang="en-US" altLang="zh-CN" dirty="0"/>
                <a:t>All Irregular App</a:t>
              </a:r>
              <a:endParaRPr kumimoji="1" lang="zh-CN" altLang="en-US" dirty="0"/>
            </a:p>
          </p:txBody>
        </p:sp>
      </p:grpSp>
      <p:grpSp>
        <p:nvGrpSpPr>
          <p:cNvPr id="48" name="组合 47">
            <a:extLst>
              <a:ext uri="{FF2B5EF4-FFF2-40B4-BE49-F238E27FC236}">
                <a16:creationId xmlns:a16="http://schemas.microsoft.com/office/drawing/2014/main" id="{EA45A4C1-8E0D-9E42-9004-188CCD6F13B1}"/>
              </a:ext>
            </a:extLst>
          </p:cNvPr>
          <p:cNvGrpSpPr/>
          <p:nvPr/>
        </p:nvGrpSpPr>
        <p:grpSpPr>
          <a:xfrm>
            <a:off x="5797344" y="4562489"/>
            <a:ext cx="3133344" cy="1183374"/>
            <a:chOff x="5797344" y="4562489"/>
            <a:chExt cx="3133344" cy="1183374"/>
          </a:xfrm>
        </p:grpSpPr>
        <p:sp>
          <p:nvSpPr>
            <p:cNvPr id="15" name="矩形 14">
              <a:extLst>
                <a:ext uri="{FF2B5EF4-FFF2-40B4-BE49-F238E27FC236}">
                  <a16:creationId xmlns:a16="http://schemas.microsoft.com/office/drawing/2014/main" id="{FDC14FDC-5398-9E49-8025-4131EC46D0AB}"/>
                </a:ext>
              </a:extLst>
            </p:cNvPr>
            <p:cNvSpPr/>
            <p:nvPr/>
          </p:nvSpPr>
          <p:spPr>
            <a:xfrm>
              <a:off x="5836293" y="5245991"/>
              <a:ext cx="2515227" cy="499872"/>
            </a:xfrm>
            <a:prstGeom prst="rect">
              <a:avLst/>
            </a:prstGeom>
            <a:solidFill>
              <a:srgbClr val="4171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dirty="0"/>
                <a:t>Capacity Compression</a:t>
              </a:r>
              <a:endParaRPr kumimoji="1" lang="zh-CN" altLang="en-US" sz="2000" dirty="0"/>
            </a:p>
          </p:txBody>
        </p:sp>
        <p:sp>
          <p:nvSpPr>
            <p:cNvPr id="18" name="文本框 17">
              <a:extLst>
                <a:ext uri="{FF2B5EF4-FFF2-40B4-BE49-F238E27FC236}">
                  <a16:creationId xmlns:a16="http://schemas.microsoft.com/office/drawing/2014/main" id="{188DA2A5-DD47-554B-A27D-7E017BC13BC3}"/>
                </a:ext>
              </a:extLst>
            </p:cNvPr>
            <p:cNvSpPr txBox="1"/>
            <p:nvPr/>
          </p:nvSpPr>
          <p:spPr>
            <a:xfrm>
              <a:off x="5797344" y="4562489"/>
              <a:ext cx="3133344" cy="646331"/>
            </a:xfrm>
            <a:prstGeom prst="rect">
              <a:avLst/>
            </a:prstGeom>
            <a:noFill/>
          </p:spPr>
          <p:txBody>
            <a:bodyPr wrap="square" rtlCol="0">
              <a:spAutoFit/>
            </a:bodyPr>
            <a:lstStyle/>
            <a:p>
              <a:r>
                <a:rPr kumimoji="1" lang="en-US" altLang="zh-CN" dirty="0"/>
                <a:t>Data Sharing Regular App</a:t>
              </a:r>
            </a:p>
            <a:p>
              <a:r>
                <a:rPr kumimoji="1" lang="en-US" altLang="zh-CN" dirty="0"/>
                <a:t>All Irregular App</a:t>
              </a:r>
              <a:endParaRPr kumimoji="1" lang="zh-CN" altLang="en-US" dirty="0"/>
            </a:p>
          </p:txBody>
        </p:sp>
      </p:grpSp>
      <p:cxnSp>
        <p:nvCxnSpPr>
          <p:cNvPr id="7" name="肘形连接符 6">
            <a:extLst>
              <a:ext uri="{FF2B5EF4-FFF2-40B4-BE49-F238E27FC236}">
                <a16:creationId xmlns:a16="http://schemas.microsoft.com/office/drawing/2014/main" id="{C284C967-A33D-5949-AA31-E571C13F547B}"/>
              </a:ext>
            </a:extLst>
          </p:cNvPr>
          <p:cNvCxnSpPr>
            <a:stCxn id="4" idx="3"/>
            <a:endCxn id="16" idx="1"/>
          </p:cNvCxnSpPr>
          <p:nvPr/>
        </p:nvCxnSpPr>
        <p:spPr>
          <a:xfrm flipV="1">
            <a:off x="5169408" y="3206255"/>
            <a:ext cx="666885" cy="99528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肘形连接符 19">
            <a:extLst>
              <a:ext uri="{FF2B5EF4-FFF2-40B4-BE49-F238E27FC236}">
                <a16:creationId xmlns:a16="http://schemas.microsoft.com/office/drawing/2014/main" id="{BDA063AB-E232-6E4C-954A-34CBD185BCD5}"/>
              </a:ext>
            </a:extLst>
          </p:cNvPr>
          <p:cNvCxnSpPr>
            <a:cxnSpLocks/>
            <a:stCxn id="4" idx="3"/>
            <a:endCxn id="11" idx="1"/>
          </p:cNvCxnSpPr>
          <p:nvPr/>
        </p:nvCxnSpPr>
        <p:spPr>
          <a:xfrm flipV="1">
            <a:off x="5169408" y="4198581"/>
            <a:ext cx="666885" cy="295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肘形连接符 21">
            <a:extLst>
              <a:ext uri="{FF2B5EF4-FFF2-40B4-BE49-F238E27FC236}">
                <a16:creationId xmlns:a16="http://schemas.microsoft.com/office/drawing/2014/main" id="{B0052859-ED8E-C745-B608-1A3F592C8FCB}"/>
              </a:ext>
            </a:extLst>
          </p:cNvPr>
          <p:cNvCxnSpPr>
            <a:stCxn id="4" idx="3"/>
            <a:endCxn id="15" idx="1"/>
          </p:cNvCxnSpPr>
          <p:nvPr/>
        </p:nvCxnSpPr>
        <p:spPr>
          <a:xfrm>
            <a:off x="5169408" y="4201538"/>
            <a:ext cx="666885" cy="1294389"/>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933CEB8E-7DF8-F54F-B54B-CD97E41A3313}"/>
              </a:ext>
            </a:extLst>
          </p:cNvPr>
          <p:cNvSpPr txBox="1"/>
          <p:nvPr/>
        </p:nvSpPr>
        <p:spPr>
          <a:xfrm>
            <a:off x="914778" y="2067021"/>
            <a:ext cx="1953997" cy="1015663"/>
          </a:xfrm>
          <a:prstGeom prst="rect">
            <a:avLst/>
          </a:prstGeom>
          <a:noFill/>
        </p:spPr>
        <p:txBody>
          <a:bodyPr wrap="none" rtlCol="0">
            <a:spAutoFit/>
          </a:bodyPr>
          <a:lstStyle/>
          <a:p>
            <a:pPr algn="ctr"/>
            <a:r>
              <a:rPr kumimoji="1" lang="en-US" altLang="zh-CN" sz="2000" dirty="0"/>
              <a:t>App starts</a:t>
            </a:r>
          </a:p>
          <a:p>
            <a:pPr algn="ctr"/>
            <a:r>
              <a:rPr kumimoji="1" lang="en-US" altLang="zh-CN" sz="2000" dirty="0"/>
              <a:t>Oversubscribing </a:t>
            </a:r>
          </a:p>
          <a:p>
            <a:pPr algn="ctr"/>
            <a:r>
              <a:rPr kumimoji="1" lang="en-US" altLang="zh-CN" sz="2000" dirty="0"/>
              <a:t>memory</a:t>
            </a:r>
            <a:endParaRPr kumimoji="1" lang="zh-CN" altLang="en-US" sz="2000" dirty="0"/>
          </a:p>
        </p:txBody>
      </p:sp>
      <p:cxnSp>
        <p:nvCxnSpPr>
          <p:cNvPr id="26" name="肘形连接符 25">
            <a:extLst>
              <a:ext uri="{FF2B5EF4-FFF2-40B4-BE49-F238E27FC236}">
                <a16:creationId xmlns:a16="http://schemas.microsoft.com/office/drawing/2014/main" id="{A0F3F384-A0E6-9949-8AAC-49F114D5864B}"/>
              </a:ext>
            </a:extLst>
          </p:cNvPr>
          <p:cNvCxnSpPr>
            <a:stCxn id="24" idx="2"/>
            <a:endCxn id="4" idx="1"/>
          </p:cNvCxnSpPr>
          <p:nvPr/>
        </p:nvCxnSpPr>
        <p:spPr>
          <a:xfrm rot="16200000" flipH="1">
            <a:off x="1848950" y="3125510"/>
            <a:ext cx="1118854" cy="103320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AFEA66D-3032-0041-BA15-ADFE47CC7874}"/>
              </a:ext>
            </a:extLst>
          </p:cNvPr>
          <p:cNvSpPr txBox="1"/>
          <p:nvPr/>
        </p:nvSpPr>
        <p:spPr>
          <a:xfrm>
            <a:off x="230249" y="3792375"/>
            <a:ext cx="1685912" cy="400110"/>
          </a:xfrm>
          <a:prstGeom prst="rect">
            <a:avLst/>
          </a:prstGeom>
          <a:noFill/>
        </p:spPr>
        <p:txBody>
          <a:bodyPr wrap="square" rtlCol="0">
            <a:spAutoFit/>
          </a:bodyPr>
          <a:lstStyle/>
          <a:p>
            <a:r>
              <a:rPr kumimoji="1" lang="en-US" altLang="zh-CN" sz="2000" b="1" dirty="0"/>
              <a:t>GPU Runtime</a:t>
            </a:r>
            <a:endParaRPr kumimoji="1" lang="zh-CN" altLang="en-US" sz="2000" b="1" dirty="0"/>
          </a:p>
        </p:txBody>
      </p:sp>
      <p:sp>
        <p:nvSpPr>
          <p:cNvPr id="31" name="文本框 30">
            <a:extLst>
              <a:ext uri="{FF2B5EF4-FFF2-40B4-BE49-F238E27FC236}">
                <a16:creationId xmlns:a16="http://schemas.microsoft.com/office/drawing/2014/main" id="{9DB51594-3B48-5146-B114-BEB7C88AC3A5}"/>
              </a:ext>
            </a:extLst>
          </p:cNvPr>
          <p:cNvSpPr txBox="1"/>
          <p:nvPr/>
        </p:nvSpPr>
        <p:spPr>
          <a:xfrm>
            <a:off x="230248" y="4364749"/>
            <a:ext cx="1756443" cy="400110"/>
          </a:xfrm>
          <a:prstGeom prst="rect">
            <a:avLst/>
          </a:prstGeom>
          <a:noFill/>
        </p:spPr>
        <p:txBody>
          <a:bodyPr wrap="none" rtlCol="0">
            <a:spAutoFit/>
          </a:bodyPr>
          <a:lstStyle/>
          <a:p>
            <a:r>
              <a:rPr kumimoji="1" lang="en-US" altLang="zh-CN" sz="2000" b="1" dirty="0"/>
              <a:t>GPU Hardware</a:t>
            </a:r>
            <a:endParaRPr kumimoji="1" lang="zh-CN" altLang="en-US" sz="2000" b="1" dirty="0"/>
          </a:p>
        </p:txBody>
      </p:sp>
      <p:cxnSp>
        <p:nvCxnSpPr>
          <p:cNvPr id="35" name="直线箭头连接符 34">
            <a:extLst>
              <a:ext uri="{FF2B5EF4-FFF2-40B4-BE49-F238E27FC236}">
                <a16:creationId xmlns:a16="http://schemas.microsoft.com/office/drawing/2014/main" id="{1C27419C-527B-4D4F-A335-A9193120247D}"/>
              </a:ext>
            </a:extLst>
          </p:cNvPr>
          <p:cNvCxnSpPr>
            <a:endCxn id="4" idx="0"/>
          </p:cNvCxnSpPr>
          <p:nvPr/>
        </p:nvCxnSpPr>
        <p:spPr>
          <a:xfrm>
            <a:off x="4047744" y="3227591"/>
            <a:ext cx="0" cy="724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6C7011DE-0721-9842-A18D-3C231553F73C}"/>
              </a:ext>
            </a:extLst>
          </p:cNvPr>
          <p:cNvCxnSpPr>
            <a:stCxn id="8" idx="0"/>
            <a:endCxn id="4" idx="2"/>
          </p:cNvCxnSpPr>
          <p:nvPr/>
        </p:nvCxnSpPr>
        <p:spPr>
          <a:xfrm flipV="1">
            <a:off x="4047744" y="4451474"/>
            <a:ext cx="0" cy="8698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C91B2C5-C3EE-4327-A0B1-828452931EE0}"/>
              </a:ext>
            </a:extLst>
          </p:cNvPr>
          <p:cNvSpPr>
            <a:spLocks noGrp="1"/>
          </p:cNvSpPr>
          <p:nvPr>
            <p:ph type="sldNum" sz="quarter" idx="12"/>
          </p:nvPr>
        </p:nvSpPr>
        <p:spPr/>
        <p:txBody>
          <a:bodyPr/>
          <a:lstStyle/>
          <a:p>
            <a:fld id="{77AF78F1-1351-49FC-8CFD-3ED7E06BAC03}" type="slidenum">
              <a:rPr lang="en-US" smtClean="0"/>
              <a:t>23</a:t>
            </a:fld>
            <a:endParaRPr lang="en-US"/>
          </a:p>
        </p:txBody>
      </p:sp>
    </p:spTree>
    <p:extLst>
      <p:ext uri="{BB962C8B-B14F-4D97-AF65-F5344CB8AC3E}">
        <p14:creationId xmlns:p14="http://schemas.microsoft.com/office/powerpoint/2010/main" val="1120305204"/>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000"/>
                            </p:stCondLst>
                            <p:childTnLst>
                              <p:par>
                                <p:cTn id="23" presetID="53" presetClass="entr" presetSubtype="16" fill="hold" grpId="1"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22" presetClass="entr" presetSubtype="1"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childTnLst>
                                </p:cTn>
                              </p:par>
                            </p:childTnLst>
                          </p:cTn>
                        </p:par>
                        <p:par>
                          <p:cTn id="57" fill="hold">
                            <p:stCondLst>
                              <p:cond delay="7000"/>
                            </p:stCondLst>
                            <p:childTnLst>
                              <p:par>
                                <p:cTn id="58" presetID="22" presetClass="entr" presetSubtype="1"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up)">
                                      <p:cBhvr>
                                        <p:cTn id="60" dur="500"/>
                                        <p:tgtEl>
                                          <p:spTgt spid="22"/>
                                        </p:tgtEl>
                                      </p:cBhvr>
                                    </p:animEffect>
                                  </p:childTnLst>
                                </p:cTn>
                              </p:par>
                            </p:childTnLst>
                          </p:cTn>
                        </p:par>
                        <p:par>
                          <p:cTn id="61" fill="hold">
                            <p:stCondLst>
                              <p:cond delay="7500"/>
                            </p:stCondLst>
                            <p:childTnLst>
                              <p:par>
                                <p:cTn id="62" presetID="10" presetClass="entr" presetSubtype="0"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8" grpId="0" animBg="1"/>
      <p:bldP spid="10" grpId="0" animBg="1"/>
      <p:bldP spid="24" grpId="0"/>
      <p:bldP spid="29"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Outline</a:t>
            </a:r>
          </a:p>
        </p:txBody>
      </p:sp>
      <p:sp>
        <p:nvSpPr>
          <p:cNvPr id="8"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621683" cy="5653885"/>
          </a:xfrm>
        </p:spPr>
        <p:txBody>
          <a:bodyPr>
            <a:normAutofit/>
          </a:bodyPr>
          <a:lstStyle/>
          <a:p>
            <a:pPr>
              <a:lnSpc>
                <a:spcPct val="120000"/>
              </a:lnSpc>
            </a:pPr>
            <a:r>
              <a:rPr lang="en-US" sz="3200" dirty="0">
                <a:solidFill>
                  <a:schemeClr val="bg1">
                    <a:lumMod val="65000"/>
                  </a:schemeClr>
                </a:solidFill>
              </a:rPr>
              <a:t>Executive Summary</a:t>
            </a:r>
          </a:p>
          <a:p>
            <a:pPr>
              <a:lnSpc>
                <a:spcPct val="120000"/>
              </a:lnSpc>
            </a:pPr>
            <a:r>
              <a:rPr lang="en-US" sz="3200" dirty="0">
                <a:solidFill>
                  <a:schemeClr val="bg1">
                    <a:lumMod val="65000"/>
                  </a:schemeClr>
                </a:solidFill>
                <a:ea typeface="Helvetica Neue" charset="0"/>
                <a:cs typeface="Helvetica Neue" charset="0"/>
              </a:rPr>
              <a:t>Memory Oversubscription Problem</a:t>
            </a:r>
          </a:p>
          <a:p>
            <a:pPr>
              <a:lnSpc>
                <a:spcPct val="120000"/>
              </a:lnSpc>
            </a:pPr>
            <a:r>
              <a:rPr lang="en-US" sz="3200" dirty="0">
                <a:solidFill>
                  <a:schemeClr val="bg1">
                    <a:lumMod val="65000"/>
                  </a:schemeClr>
                </a:solidFill>
              </a:rPr>
              <a:t>Demand for Application-transparent Mechanisms</a:t>
            </a:r>
          </a:p>
          <a:p>
            <a:pPr>
              <a:lnSpc>
                <a:spcPct val="120000"/>
              </a:lnSpc>
            </a:pPr>
            <a:r>
              <a:rPr lang="en-US" sz="3200" dirty="0">
                <a:solidFill>
                  <a:schemeClr val="bg1">
                    <a:lumMod val="65000"/>
                  </a:schemeClr>
                </a:solidFill>
              </a:rPr>
              <a:t>Demand for Different Techniques </a:t>
            </a:r>
          </a:p>
          <a:p>
            <a:pPr>
              <a:lnSpc>
                <a:spcPct val="120000"/>
              </a:lnSpc>
            </a:pPr>
            <a:r>
              <a:rPr lang="en-US" sz="3200" dirty="0">
                <a:solidFill>
                  <a:schemeClr val="bg1">
                    <a:lumMod val="65000"/>
                  </a:schemeClr>
                </a:solidFill>
              </a:rPr>
              <a:t>ETC: An Application-transparent Framework</a:t>
            </a:r>
          </a:p>
          <a:p>
            <a:pPr>
              <a:lnSpc>
                <a:spcPct val="120000"/>
              </a:lnSpc>
            </a:pPr>
            <a:r>
              <a:rPr lang="en-US" sz="3200" dirty="0"/>
              <a:t>Evaluation</a:t>
            </a:r>
          </a:p>
          <a:p>
            <a:pPr>
              <a:lnSpc>
                <a:spcPct val="120000"/>
              </a:lnSpc>
            </a:pPr>
            <a:r>
              <a:rPr lang="en-US" sz="3200" dirty="0">
                <a:solidFill>
                  <a:schemeClr val="bg1">
                    <a:lumMod val="65000"/>
                  </a:schemeClr>
                </a:solidFill>
              </a:rPr>
              <a:t>Conclusion</a:t>
            </a:r>
          </a:p>
          <a:p>
            <a:pPr>
              <a:lnSpc>
                <a:spcPct val="120000"/>
              </a:lnSpc>
            </a:pPr>
            <a:endParaRPr lang="en-US" sz="3200" dirty="0">
              <a:ea typeface="Helvetica Neue" charset="0"/>
              <a:cs typeface="Helvetica Neue" charset="0"/>
            </a:endParaRPr>
          </a:p>
        </p:txBody>
      </p:sp>
      <p:sp>
        <p:nvSpPr>
          <p:cNvPr id="2" name="灯片编号占位符 1">
            <a:extLst>
              <a:ext uri="{FF2B5EF4-FFF2-40B4-BE49-F238E27FC236}">
                <a16:creationId xmlns:a16="http://schemas.microsoft.com/office/drawing/2014/main" id="{909F37F5-D7A6-4244-B941-6FA252EA2B60}"/>
              </a:ext>
            </a:extLst>
          </p:cNvPr>
          <p:cNvSpPr>
            <a:spLocks noGrp="1"/>
          </p:cNvSpPr>
          <p:nvPr>
            <p:ph type="sldNum" sz="quarter" idx="12"/>
          </p:nvPr>
        </p:nvSpPr>
        <p:spPr/>
        <p:txBody>
          <a:bodyPr/>
          <a:lstStyle/>
          <a:p>
            <a:fld id="{77AF78F1-1351-49FC-8CFD-3ED7E06BAC03}" type="slidenum">
              <a:rPr lang="en-US" smtClean="0"/>
              <a:t>24</a:t>
            </a:fld>
            <a:endParaRPr lang="en-US"/>
          </a:p>
        </p:txBody>
      </p:sp>
    </p:spTree>
    <p:extLst>
      <p:ext uri="{BB962C8B-B14F-4D97-AF65-F5344CB8AC3E}">
        <p14:creationId xmlns:p14="http://schemas.microsoft.com/office/powerpoint/2010/main" val="768741679"/>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79821" y="1132114"/>
            <a:ext cx="10666549" cy="4900695"/>
          </a:xfrm>
        </p:spPr>
        <p:txBody>
          <a:bodyPr vert="horz" lIns="91440" tIns="45720" rIns="91440" bIns="45720" rtlCol="0">
            <a:normAutofit/>
          </a:bodyPr>
          <a:lstStyle/>
          <a:p>
            <a:pPr>
              <a:lnSpc>
                <a:spcPct val="120000"/>
              </a:lnSpc>
            </a:pPr>
            <a:r>
              <a:rPr lang="en-US" altLang="zh-CN" sz="2600" dirty="0">
                <a:ea typeface="Helvetica Neue" charset="0"/>
                <a:cs typeface="Helvetica Neue" charset="0"/>
              </a:rPr>
              <a:t>Mosaic simulation platform [Ausavarungnirun et al., MICRO’17]</a:t>
            </a:r>
          </a:p>
          <a:p>
            <a:pPr lvl="1">
              <a:lnSpc>
                <a:spcPct val="120000"/>
              </a:lnSpc>
            </a:pPr>
            <a:r>
              <a:rPr lang="en-US" sz="2200" dirty="0"/>
              <a:t>Based on GPGPU-Sim and MAFIA [Jog et al., MEMSYS ’15]</a:t>
            </a:r>
            <a:endParaRPr lang="en-US" altLang="zh-CN" sz="2200" dirty="0"/>
          </a:p>
          <a:p>
            <a:pPr lvl="1">
              <a:lnSpc>
                <a:spcPct val="120000"/>
              </a:lnSpc>
            </a:pPr>
            <a:r>
              <a:rPr lang="en-US" altLang="zh-CN" sz="2200" dirty="0">
                <a:ea typeface="Helvetica Neue" charset="0"/>
                <a:cs typeface="Helvetica Neue" charset="0"/>
              </a:rPr>
              <a:t>Models demand paging and memory oversubscription support</a:t>
            </a:r>
          </a:p>
          <a:p>
            <a:pPr>
              <a:lnSpc>
                <a:spcPct val="120000"/>
              </a:lnSpc>
            </a:pPr>
            <a:r>
              <a:rPr lang="en-US" altLang="zh-CN" sz="2600" dirty="0">
                <a:ea typeface="Helvetica Neue" charset="0"/>
                <a:cs typeface="Helvetica Neue" charset="0"/>
              </a:rPr>
              <a:t>Real GPU evaluation</a:t>
            </a:r>
          </a:p>
          <a:p>
            <a:pPr lvl="1">
              <a:lnSpc>
                <a:spcPct val="120000"/>
              </a:lnSpc>
            </a:pPr>
            <a:r>
              <a:rPr lang="en-US" altLang="zh-CN" sz="2200" dirty="0">
                <a:ea typeface="Helvetica Neue" charset="0"/>
                <a:cs typeface="Helvetica Neue" charset="0"/>
              </a:rPr>
              <a:t>NVIDIA GTX 1060 GPU with 3GB memory</a:t>
            </a:r>
            <a:endParaRPr lang="en-US" sz="2600" dirty="0"/>
          </a:p>
          <a:p>
            <a:r>
              <a:rPr lang="en-US" sz="2600" dirty="0"/>
              <a:t>Workloads</a:t>
            </a:r>
          </a:p>
          <a:p>
            <a:pPr lvl="1"/>
            <a:r>
              <a:rPr lang="en-US" sz="2200" dirty="0"/>
              <a:t>CUDA SDK, </a:t>
            </a:r>
            <a:r>
              <a:rPr lang="en-US" sz="2200" dirty="0" err="1"/>
              <a:t>Rodinia</a:t>
            </a:r>
            <a:r>
              <a:rPr lang="en-US" sz="2200" dirty="0"/>
              <a:t>, Parboil, and </a:t>
            </a:r>
            <a:r>
              <a:rPr lang="en-US" sz="2200" dirty="0" err="1"/>
              <a:t>Polybench</a:t>
            </a:r>
            <a:r>
              <a:rPr lang="en-US" sz="2200" dirty="0"/>
              <a:t> benchmarks</a:t>
            </a:r>
            <a:endParaRPr lang="en-US" altLang="zh-CN" sz="2600" dirty="0">
              <a:ea typeface="Helvetica Neue" charset="0"/>
              <a:cs typeface="Helvetica Neue" charset="0"/>
            </a:endParaRPr>
          </a:p>
          <a:p>
            <a:r>
              <a:rPr lang="en-US" altLang="zh-CN" sz="2600" dirty="0">
                <a:ea typeface="Helvetica Neue" charset="0"/>
                <a:cs typeface="Helvetica Neue" charset="0"/>
              </a:rPr>
              <a:t>Baseline</a:t>
            </a:r>
          </a:p>
          <a:p>
            <a:pPr lvl="1">
              <a:lnSpc>
                <a:spcPct val="120000"/>
              </a:lnSpc>
            </a:pPr>
            <a:r>
              <a:rPr lang="en-US" altLang="zh-CN" sz="2200" dirty="0">
                <a:ea typeface="Helvetica Neue" charset="0"/>
                <a:cs typeface="Helvetica Neue" charset="0"/>
              </a:rPr>
              <a:t>BL: the state-of-the-art baseline with prefetching [Zheng et al., HPCA’16]</a:t>
            </a:r>
          </a:p>
          <a:p>
            <a:pPr lvl="1">
              <a:lnSpc>
                <a:spcPct val="120000"/>
              </a:lnSpc>
            </a:pPr>
            <a:r>
              <a:rPr lang="en-US" altLang="zh-CN" sz="2200" dirty="0">
                <a:ea typeface="Helvetica Neue" charset="0"/>
                <a:cs typeface="Helvetica Neue" charset="0"/>
              </a:rPr>
              <a:t>An ideal baseline with unlimited memory</a:t>
            </a: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3021093" cy="775493"/>
          </a:xfrm>
        </p:spPr>
        <p:txBody>
          <a:bodyPr>
            <a:noAutofit/>
          </a:bodyPr>
          <a:lstStyle/>
          <a:p>
            <a:r>
              <a:rPr lang="en-US" altLang="zh-CN" sz="3600" dirty="0">
                <a:solidFill>
                  <a:srgbClr val="1D1C1F"/>
                </a:solidFill>
                <a:latin typeface="+mn-lt"/>
                <a:ea typeface="Helvetica Neue Medium" charset="0"/>
                <a:cs typeface="Helvetica Neue Medium" charset="0"/>
              </a:rPr>
              <a:t>Methodology</a:t>
            </a:r>
            <a:endParaRPr lang="en-US" sz="3600" dirty="0">
              <a:solidFill>
                <a:srgbClr val="1D1C1F"/>
              </a:solidFill>
              <a:latin typeface="+mn-lt"/>
              <a:ea typeface="Helvetica Neue Medium" charset="0"/>
              <a:cs typeface="Helvetica Neue Medium" charset="0"/>
            </a:endParaRPr>
          </a:p>
        </p:txBody>
      </p:sp>
      <p:sp>
        <p:nvSpPr>
          <p:cNvPr id="2" name="灯片编号占位符 1">
            <a:extLst>
              <a:ext uri="{FF2B5EF4-FFF2-40B4-BE49-F238E27FC236}">
                <a16:creationId xmlns:a16="http://schemas.microsoft.com/office/drawing/2014/main" id="{6949D7B9-F15D-4499-8F8C-8A025FA50143}"/>
              </a:ext>
            </a:extLst>
          </p:cNvPr>
          <p:cNvSpPr>
            <a:spLocks noGrp="1"/>
          </p:cNvSpPr>
          <p:nvPr>
            <p:ph type="sldNum" sz="quarter" idx="12"/>
          </p:nvPr>
        </p:nvSpPr>
        <p:spPr/>
        <p:txBody>
          <a:bodyPr/>
          <a:lstStyle/>
          <a:p>
            <a:fld id="{77AF78F1-1351-49FC-8CFD-3ED7E06BAC03}" type="slidenum">
              <a:rPr lang="en-US" smtClean="0"/>
              <a:t>25</a:t>
            </a:fld>
            <a:endParaRPr lang="en-US"/>
          </a:p>
        </p:txBody>
      </p:sp>
    </p:spTree>
    <p:extLst>
      <p:ext uri="{BB962C8B-B14F-4D97-AF65-F5344CB8AC3E}">
        <p14:creationId xmlns:p14="http://schemas.microsoft.com/office/powerpoint/2010/main" val="3203270317"/>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r>
              <a:rPr lang="en-US" altLang="zh-CN" sz="2600" dirty="0">
                <a:ea typeface="Helvetica Neue" charset="0"/>
                <a:cs typeface="Helvetica Neue" charset="0"/>
              </a:rPr>
              <a:t>ETC performance normalized to a GPU with unlimited memory</a:t>
            </a:r>
          </a:p>
          <a:p>
            <a:pPr marL="0" indent="0">
              <a:lnSpc>
                <a:spcPct val="120000"/>
              </a:lnSpc>
              <a:buNone/>
            </a:pPr>
            <a:r>
              <a:rPr lang="en-US" altLang="zh-CN" sz="2400" dirty="0">
                <a:ea typeface="Helvetica Neue" charset="0"/>
                <a:cs typeface="Helvetica Neue" charset="0"/>
              </a:rPr>
              <a:t>                                 </a:t>
            </a:r>
          </a:p>
          <a:p>
            <a:pPr>
              <a:lnSpc>
                <a:spcPct val="120000"/>
              </a:lnSpc>
            </a:pPr>
            <a:endParaRPr lang="en-US" altLang="zh-CN" sz="2400" dirty="0">
              <a:ea typeface="Helvetica Neue" charset="0"/>
              <a:cs typeface="Helvetica Neue" charset="0"/>
            </a:endParaRPr>
          </a:p>
          <a:p>
            <a:pPr>
              <a:lnSpc>
                <a:spcPct val="120000"/>
              </a:lnSpc>
            </a:pPr>
            <a:endParaRPr lang="en-US" altLang="zh-CN"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344650" cy="775493"/>
          </a:xfrm>
        </p:spPr>
        <p:txBody>
          <a:bodyPr>
            <a:noAutofit/>
          </a:bodyPr>
          <a:lstStyle/>
          <a:p>
            <a:r>
              <a:rPr lang="en-US" altLang="zh-CN" sz="3600" dirty="0">
                <a:solidFill>
                  <a:srgbClr val="1D1C1F"/>
                </a:solidFill>
                <a:latin typeface="+mn-lt"/>
                <a:ea typeface="Helvetica Neue Medium" charset="0"/>
                <a:cs typeface="Helvetica Neue Medium" charset="0"/>
              </a:rPr>
              <a:t>Performance</a:t>
            </a:r>
            <a:endParaRPr lang="en-US" sz="3600" dirty="0">
              <a:solidFill>
                <a:srgbClr val="1D1C1F"/>
              </a:solidFill>
              <a:latin typeface="+mn-lt"/>
              <a:ea typeface="Helvetica Neue Medium" charset="0"/>
              <a:cs typeface="Helvetica Neue Medium" charset="0"/>
            </a:endParaRPr>
          </a:p>
        </p:txBody>
      </p:sp>
      <p:graphicFrame>
        <p:nvGraphicFramePr>
          <p:cNvPr id="7" name="图表 6">
            <a:extLst>
              <a:ext uri="{FF2B5EF4-FFF2-40B4-BE49-F238E27FC236}">
                <a16:creationId xmlns:a16="http://schemas.microsoft.com/office/drawing/2014/main" id="{0BC2FA23-ED36-4B63-9C82-2F16548BFE5C}"/>
              </a:ext>
            </a:extLst>
          </p:cNvPr>
          <p:cNvGraphicFramePr>
            <a:graphicFrameLocks/>
          </p:cNvGraphicFramePr>
          <p:nvPr>
            <p:extLst>
              <p:ext uri="{D42A27DB-BD31-4B8C-83A1-F6EECF244321}">
                <p14:modId xmlns:p14="http://schemas.microsoft.com/office/powerpoint/2010/main" val="3993284610"/>
              </p:ext>
            </p:extLst>
          </p:nvPr>
        </p:nvGraphicFramePr>
        <p:xfrm>
          <a:off x="0" y="2236488"/>
          <a:ext cx="5391767" cy="328095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接连接符 7">
            <a:extLst>
              <a:ext uri="{FF2B5EF4-FFF2-40B4-BE49-F238E27FC236}">
                <a16:creationId xmlns:a16="http://schemas.microsoft.com/office/drawing/2014/main" id="{D98B5CF9-6149-44CA-8AC7-F5427160333F}"/>
              </a:ext>
            </a:extLst>
          </p:cNvPr>
          <p:cNvCxnSpPr>
            <a:cxnSpLocks/>
          </p:cNvCxnSpPr>
          <p:nvPr/>
        </p:nvCxnSpPr>
        <p:spPr>
          <a:xfrm>
            <a:off x="4542032" y="3859854"/>
            <a:ext cx="4249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72B86D4-22C7-44D5-A990-FD1F3170E377}"/>
              </a:ext>
            </a:extLst>
          </p:cNvPr>
          <p:cNvCxnSpPr>
            <a:cxnSpLocks/>
          </p:cNvCxnSpPr>
          <p:nvPr/>
        </p:nvCxnSpPr>
        <p:spPr>
          <a:xfrm>
            <a:off x="4603871" y="3866721"/>
            <a:ext cx="0" cy="818089"/>
          </a:xfrm>
          <a:prstGeom prst="line">
            <a:avLst/>
          </a:prstGeom>
          <a:ln w="12700">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F9EE130-028E-4D2C-8DBC-1B994DFCE7F2}"/>
              </a:ext>
            </a:extLst>
          </p:cNvPr>
          <p:cNvCxnSpPr>
            <a:cxnSpLocks/>
          </p:cNvCxnSpPr>
          <p:nvPr/>
        </p:nvCxnSpPr>
        <p:spPr>
          <a:xfrm>
            <a:off x="4056197" y="3453706"/>
            <a:ext cx="450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8536C367-CB89-4F6D-AB39-5F96B89C9632}"/>
              </a:ext>
            </a:extLst>
          </p:cNvPr>
          <p:cNvCxnSpPr>
            <a:cxnSpLocks/>
          </p:cNvCxnSpPr>
          <p:nvPr/>
        </p:nvCxnSpPr>
        <p:spPr>
          <a:xfrm>
            <a:off x="4154610" y="3460503"/>
            <a:ext cx="0" cy="700432"/>
          </a:xfrm>
          <a:prstGeom prst="line">
            <a:avLst/>
          </a:prstGeom>
          <a:ln w="12700">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7710BDC-D87C-4340-9F83-A9E39A649964}"/>
              </a:ext>
            </a:extLst>
          </p:cNvPr>
          <p:cNvCxnSpPr>
            <a:cxnSpLocks/>
          </p:cNvCxnSpPr>
          <p:nvPr/>
        </p:nvCxnSpPr>
        <p:spPr>
          <a:xfrm>
            <a:off x="2705837" y="3602377"/>
            <a:ext cx="456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CBB7C869-5A6A-4668-A7C4-1CED130EC048}"/>
              </a:ext>
            </a:extLst>
          </p:cNvPr>
          <p:cNvCxnSpPr>
            <a:cxnSpLocks/>
          </p:cNvCxnSpPr>
          <p:nvPr/>
        </p:nvCxnSpPr>
        <p:spPr>
          <a:xfrm>
            <a:off x="2792217" y="3602377"/>
            <a:ext cx="0" cy="485290"/>
          </a:xfrm>
          <a:prstGeom prst="line">
            <a:avLst/>
          </a:prstGeom>
          <a:ln w="12700">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013F622C-0DD9-4F6C-8671-A8767F733305}"/>
              </a:ext>
            </a:extLst>
          </p:cNvPr>
          <p:cNvCxnSpPr>
            <a:cxnSpLocks/>
          </p:cNvCxnSpPr>
          <p:nvPr/>
        </p:nvCxnSpPr>
        <p:spPr>
          <a:xfrm>
            <a:off x="3162038" y="4179985"/>
            <a:ext cx="4227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D4693A67-E101-44B7-B474-80CB07C09239}"/>
              </a:ext>
            </a:extLst>
          </p:cNvPr>
          <p:cNvCxnSpPr>
            <a:cxnSpLocks/>
          </p:cNvCxnSpPr>
          <p:nvPr/>
        </p:nvCxnSpPr>
        <p:spPr>
          <a:xfrm>
            <a:off x="3254180" y="4179985"/>
            <a:ext cx="0" cy="260350"/>
          </a:xfrm>
          <a:prstGeom prst="line">
            <a:avLst/>
          </a:prstGeom>
          <a:ln w="12700">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CCCC2F31-9581-4AE9-9706-70AA421C66A3}"/>
              </a:ext>
            </a:extLst>
          </p:cNvPr>
          <p:cNvCxnSpPr>
            <a:cxnSpLocks/>
          </p:cNvCxnSpPr>
          <p:nvPr/>
        </p:nvCxnSpPr>
        <p:spPr>
          <a:xfrm>
            <a:off x="1896867" y="3226373"/>
            <a:ext cx="0" cy="83659"/>
          </a:xfrm>
          <a:prstGeom prst="line">
            <a:avLst/>
          </a:prstGeom>
          <a:ln w="12700">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29488B53-7D9D-425C-A420-B8218C48C36F}"/>
              </a:ext>
            </a:extLst>
          </p:cNvPr>
          <p:cNvCxnSpPr>
            <a:cxnSpLocks/>
          </p:cNvCxnSpPr>
          <p:nvPr/>
        </p:nvCxnSpPr>
        <p:spPr>
          <a:xfrm flipV="1">
            <a:off x="1007867" y="2921054"/>
            <a:ext cx="0" cy="3232"/>
          </a:xfrm>
          <a:prstGeom prst="line">
            <a:avLst/>
          </a:prstGeom>
          <a:ln w="12700">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3CE83D0-E858-44EE-B0B4-82B176DD5CFF}"/>
              </a:ext>
            </a:extLst>
          </p:cNvPr>
          <p:cNvSpPr txBox="1"/>
          <p:nvPr/>
        </p:nvSpPr>
        <p:spPr>
          <a:xfrm>
            <a:off x="4460205" y="3555031"/>
            <a:ext cx="731564" cy="338554"/>
          </a:xfrm>
          <a:prstGeom prst="rect">
            <a:avLst/>
          </a:prstGeom>
          <a:noFill/>
        </p:spPr>
        <p:txBody>
          <a:bodyPr wrap="square" rtlCol="0">
            <a:spAutoFit/>
          </a:bodyPr>
          <a:lstStyle/>
          <a:p>
            <a:r>
              <a:rPr lang="en-US" altLang="zh-CN" sz="1600" b="1" dirty="0">
                <a:cs typeface="Arial" panose="020B0604020202020204" pitchFamily="34" charset="0"/>
              </a:rPr>
              <a:t>436%</a:t>
            </a:r>
            <a:endParaRPr lang="en-US" sz="1600" b="1" dirty="0">
              <a:cs typeface="Arial" panose="020B0604020202020204" pitchFamily="34" charset="0"/>
            </a:endParaRPr>
          </a:p>
        </p:txBody>
      </p:sp>
      <p:sp>
        <p:nvSpPr>
          <p:cNvPr id="22" name="文本框 21">
            <a:extLst>
              <a:ext uri="{FF2B5EF4-FFF2-40B4-BE49-F238E27FC236}">
                <a16:creationId xmlns:a16="http://schemas.microsoft.com/office/drawing/2014/main" id="{5FAC027E-90A7-4D25-82F2-A1DC9C30201F}"/>
              </a:ext>
            </a:extLst>
          </p:cNvPr>
          <p:cNvSpPr txBox="1"/>
          <p:nvPr/>
        </p:nvSpPr>
        <p:spPr>
          <a:xfrm>
            <a:off x="3927066" y="3172849"/>
            <a:ext cx="731564" cy="338554"/>
          </a:xfrm>
          <a:prstGeom prst="rect">
            <a:avLst/>
          </a:prstGeom>
          <a:noFill/>
        </p:spPr>
        <p:txBody>
          <a:bodyPr wrap="square" rtlCol="0">
            <a:spAutoFit/>
          </a:bodyPr>
          <a:lstStyle/>
          <a:p>
            <a:r>
              <a:rPr lang="en-US" altLang="zh-CN" sz="1600" b="1" dirty="0">
                <a:cs typeface="Arial" panose="020B0604020202020204" pitchFamily="34" charset="0"/>
              </a:rPr>
              <a:t>102%</a:t>
            </a:r>
            <a:endParaRPr lang="en-US" sz="1600" b="1" dirty="0">
              <a:cs typeface="Arial" panose="020B0604020202020204" pitchFamily="34" charset="0"/>
            </a:endParaRPr>
          </a:p>
        </p:txBody>
      </p:sp>
      <p:sp>
        <p:nvSpPr>
          <p:cNvPr id="23" name="文本框 22">
            <a:extLst>
              <a:ext uri="{FF2B5EF4-FFF2-40B4-BE49-F238E27FC236}">
                <a16:creationId xmlns:a16="http://schemas.microsoft.com/office/drawing/2014/main" id="{C58F97F6-AC6B-4048-B58F-1E7CE534F790}"/>
              </a:ext>
            </a:extLst>
          </p:cNvPr>
          <p:cNvSpPr txBox="1"/>
          <p:nvPr/>
        </p:nvSpPr>
        <p:spPr>
          <a:xfrm>
            <a:off x="2551520" y="3262343"/>
            <a:ext cx="782143" cy="338554"/>
          </a:xfrm>
          <a:prstGeom prst="rect">
            <a:avLst/>
          </a:prstGeom>
          <a:noFill/>
        </p:spPr>
        <p:txBody>
          <a:bodyPr wrap="square" rtlCol="0">
            <a:spAutoFit/>
          </a:bodyPr>
          <a:lstStyle/>
          <a:p>
            <a:r>
              <a:rPr lang="en-US" sz="1600" b="1" dirty="0">
                <a:cs typeface="Arial" panose="020B0604020202020204" pitchFamily="34" charset="0"/>
              </a:rPr>
              <a:t>59.2</a:t>
            </a:r>
            <a:r>
              <a:rPr lang="en-US" altLang="zh-CN" sz="1600" b="1" dirty="0">
                <a:cs typeface="Arial" panose="020B0604020202020204" pitchFamily="34" charset="0"/>
              </a:rPr>
              <a:t>%</a:t>
            </a:r>
            <a:endParaRPr lang="en-US" sz="1600" b="1" dirty="0">
              <a:cs typeface="Arial" panose="020B0604020202020204" pitchFamily="34" charset="0"/>
            </a:endParaRPr>
          </a:p>
        </p:txBody>
      </p:sp>
      <p:sp>
        <p:nvSpPr>
          <p:cNvPr id="24" name="文本框 23">
            <a:extLst>
              <a:ext uri="{FF2B5EF4-FFF2-40B4-BE49-F238E27FC236}">
                <a16:creationId xmlns:a16="http://schemas.microsoft.com/office/drawing/2014/main" id="{2969B2CC-0612-4AF3-B413-8AC55DBFD056}"/>
              </a:ext>
            </a:extLst>
          </p:cNvPr>
          <p:cNvSpPr txBox="1"/>
          <p:nvPr/>
        </p:nvSpPr>
        <p:spPr>
          <a:xfrm>
            <a:off x="1174375" y="2903905"/>
            <a:ext cx="680983" cy="338554"/>
          </a:xfrm>
          <a:prstGeom prst="rect">
            <a:avLst/>
          </a:prstGeom>
          <a:noFill/>
        </p:spPr>
        <p:txBody>
          <a:bodyPr wrap="square" rtlCol="0">
            <a:spAutoFit/>
          </a:bodyPr>
          <a:lstStyle/>
          <a:p>
            <a:r>
              <a:rPr lang="en-US" altLang="zh-CN" sz="1600" b="1" dirty="0">
                <a:cs typeface="Arial" panose="020B0604020202020204" pitchFamily="34" charset="0"/>
              </a:rPr>
              <a:t>3.1%</a:t>
            </a:r>
            <a:endParaRPr lang="en-US" sz="1600" b="1" dirty="0">
              <a:cs typeface="Arial" panose="020B0604020202020204" pitchFamily="34" charset="0"/>
            </a:endParaRPr>
          </a:p>
        </p:txBody>
      </p:sp>
      <p:sp>
        <p:nvSpPr>
          <p:cNvPr id="25" name="文本框 24">
            <a:extLst>
              <a:ext uri="{FF2B5EF4-FFF2-40B4-BE49-F238E27FC236}">
                <a16:creationId xmlns:a16="http://schemas.microsoft.com/office/drawing/2014/main" id="{37277365-F8A2-48B6-B59E-8E8C0045256B}"/>
              </a:ext>
            </a:extLst>
          </p:cNvPr>
          <p:cNvSpPr txBox="1"/>
          <p:nvPr/>
        </p:nvSpPr>
        <p:spPr>
          <a:xfrm>
            <a:off x="3092539" y="3867089"/>
            <a:ext cx="782143" cy="338554"/>
          </a:xfrm>
          <a:prstGeom prst="rect">
            <a:avLst/>
          </a:prstGeom>
          <a:noFill/>
        </p:spPr>
        <p:txBody>
          <a:bodyPr wrap="square" rtlCol="0">
            <a:spAutoFit/>
          </a:bodyPr>
          <a:lstStyle/>
          <a:p>
            <a:r>
              <a:rPr lang="en-US" altLang="zh-CN" sz="1600" b="1" dirty="0">
                <a:cs typeface="Arial" panose="020B0604020202020204" pitchFamily="34" charset="0"/>
              </a:rPr>
              <a:t>61.7%</a:t>
            </a:r>
            <a:endParaRPr lang="en-US" sz="1600" b="1" dirty="0">
              <a:cs typeface="Arial" panose="020B0604020202020204" pitchFamily="34" charset="0"/>
            </a:endParaRPr>
          </a:p>
        </p:txBody>
      </p:sp>
      <p:sp>
        <p:nvSpPr>
          <p:cNvPr id="26" name="文本框 25">
            <a:extLst>
              <a:ext uri="{FF2B5EF4-FFF2-40B4-BE49-F238E27FC236}">
                <a16:creationId xmlns:a16="http://schemas.microsoft.com/office/drawing/2014/main" id="{E64AF3F5-AC1D-4203-B039-26F0DD84445B}"/>
              </a:ext>
            </a:extLst>
          </p:cNvPr>
          <p:cNvSpPr txBox="1"/>
          <p:nvPr/>
        </p:nvSpPr>
        <p:spPr>
          <a:xfrm>
            <a:off x="1721145" y="2902358"/>
            <a:ext cx="731562" cy="338554"/>
          </a:xfrm>
          <a:prstGeom prst="rect">
            <a:avLst/>
          </a:prstGeom>
          <a:noFill/>
        </p:spPr>
        <p:txBody>
          <a:bodyPr wrap="square" rtlCol="0">
            <a:spAutoFit/>
          </a:bodyPr>
          <a:lstStyle/>
          <a:p>
            <a:r>
              <a:rPr lang="en-US" altLang="zh-CN" sz="1600" b="1" dirty="0">
                <a:cs typeface="Arial" panose="020B0604020202020204" pitchFamily="34" charset="0"/>
              </a:rPr>
              <a:t>6.1%</a:t>
            </a:r>
            <a:endParaRPr lang="en-US" sz="1600" b="1" dirty="0">
              <a:cs typeface="Arial" panose="020B0604020202020204" pitchFamily="34" charset="0"/>
            </a:endParaRPr>
          </a:p>
        </p:txBody>
      </p:sp>
      <p:cxnSp>
        <p:nvCxnSpPr>
          <p:cNvPr id="74" name="直接连接符 73">
            <a:extLst>
              <a:ext uri="{FF2B5EF4-FFF2-40B4-BE49-F238E27FC236}">
                <a16:creationId xmlns:a16="http://schemas.microsoft.com/office/drawing/2014/main" id="{9FE4C461-F655-4C44-AEF1-75558B39542A}"/>
              </a:ext>
            </a:extLst>
          </p:cNvPr>
          <p:cNvCxnSpPr>
            <a:cxnSpLocks/>
          </p:cNvCxnSpPr>
          <p:nvPr/>
        </p:nvCxnSpPr>
        <p:spPr>
          <a:xfrm>
            <a:off x="1439667" y="3222696"/>
            <a:ext cx="0" cy="52411"/>
          </a:xfrm>
          <a:prstGeom prst="line">
            <a:avLst/>
          </a:prstGeom>
          <a:ln w="12700">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27" name="Rounded Rectangle 6">
            <a:extLst>
              <a:ext uri="{FF2B5EF4-FFF2-40B4-BE49-F238E27FC236}">
                <a16:creationId xmlns:a16="http://schemas.microsoft.com/office/drawing/2014/main" id="{52DA399F-F115-4E2D-928A-D4A94467EF3A}"/>
              </a:ext>
            </a:extLst>
          </p:cNvPr>
          <p:cNvSpPr/>
          <p:nvPr/>
        </p:nvSpPr>
        <p:spPr>
          <a:xfrm>
            <a:off x="5478147" y="2506541"/>
            <a:ext cx="2429481" cy="606924"/>
          </a:xfrm>
          <a:prstGeom prst="roundRect">
            <a:avLst>
              <a:gd name="adj" fmla="val 8894"/>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ea typeface="Helvetica Neue" charset="0"/>
                <a:cs typeface="Helvetica Neue" charset="0"/>
              </a:rPr>
              <a:t>Regular applications with no data sharing</a:t>
            </a:r>
            <a:endParaRPr lang="en-US" sz="2000" b="1" dirty="0">
              <a:solidFill>
                <a:srgbClr val="FF0000"/>
              </a:solidFill>
              <a:ea typeface="Helvetica Neue" charset="0"/>
              <a:cs typeface="Helvetica Neue" charset="0"/>
            </a:endParaRPr>
          </a:p>
        </p:txBody>
      </p:sp>
      <p:sp>
        <p:nvSpPr>
          <p:cNvPr id="28" name="Rounded Rectangle 6">
            <a:extLst>
              <a:ext uri="{FF2B5EF4-FFF2-40B4-BE49-F238E27FC236}">
                <a16:creationId xmlns:a16="http://schemas.microsoft.com/office/drawing/2014/main" id="{B25F2D22-560F-49F0-A4B1-1C48BDDC2342}"/>
              </a:ext>
            </a:extLst>
          </p:cNvPr>
          <p:cNvSpPr/>
          <p:nvPr/>
        </p:nvSpPr>
        <p:spPr>
          <a:xfrm>
            <a:off x="5478147" y="5438186"/>
            <a:ext cx="2489990" cy="497212"/>
          </a:xfrm>
          <a:prstGeom prst="roundRect">
            <a:avLst>
              <a:gd name="adj" fmla="val 8894"/>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ea typeface="Helvetica Neue" charset="0"/>
                <a:cs typeface="Helvetica Neue" charset="0"/>
              </a:rPr>
              <a:t>Irregular applications</a:t>
            </a:r>
            <a:endParaRPr lang="en-US" sz="2000" b="1" dirty="0">
              <a:solidFill>
                <a:srgbClr val="FF0000"/>
              </a:solidFill>
              <a:ea typeface="Helvetica Neue" charset="0"/>
              <a:cs typeface="Helvetica Neue" charset="0"/>
            </a:endParaRPr>
          </a:p>
        </p:txBody>
      </p:sp>
      <p:sp>
        <p:nvSpPr>
          <p:cNvPr id="29" name="Rounded Rectangle 6">
            <a:extLst>
              <a:ext uri="{FF2B5EF4-FFF2-40B4-BE49-F238E27FC236}">
                <a16:creationId xmlns:a16="http://schemas.microsoft.com/office/drawing/2014/main" id="{4F6FDBA2-FE5B-486D-B094-5EC01DBB2CAE}"/>
              </a:ext>
            </a:extLst>
          </p:cNvPr>
          <p:cNvSpPr/>
          <p:nvPr/>
        </p:nvSpPr>
        <p:spPr>
          <a:xfrm>
            <a:off x="5494582" y="4017672"/>
            <a:ext cx="2429481" cy="606924"/>
          </a:xfrm>
          <a:prstGeom prst="roundRect">
            <a:avLst>
              <a:gd name="adj" fmla="val 8894"/>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ea typeface="Helvetica Neue" charset="0"/>
                <a:cs typeface="Helvetica Neue" charset="0"/>
              </a:rPr>
              <a:t>Regular applications with</a:t>
            </a:r>
            <a:r>
              <a:rPr lang="zh-CN" altLang="en-US" sz="2000" b="1" dirty="0">
                <a:solidFill>
                  <a:schemeClr val="tx1"/>
                </a:solidFill>
                <a:ea typeface="Helvetica Neue" charset="0"/>
                <a:cs typeface="Helvetica Neue" charset="0"/>
              </a:rPr>
              <a:t> </a:t>
            </a:r>
            <a:r>
              <a:rPr lang="en-US" sz="2000" b="1" dirty="0">
                <a:solidFill>
                  <a:schemeClr val="tx1"/>
                </a:solidFill>
                <a:ea typeface="Helvetica Neue" charset="0"/>
                <a:cs typeface="Helvetica Neue" charset="0"/>
              </a:rPr>
              <a:t>data sharing</a:t>
            </a:r>
            <a:endParaRPr lang="en-US" sz="2000" b="1" dirty="0">
              <a:solidFill>
                <a:srgbClr val="FF0000"/>
              </a:solidFill>
              <a:ea typeface="Helvetica Neue" charset="0"/>
              <a:cs typeface="Helvetica Neue" charset="0"/>
            </a:endParaRPr>
          </a:p>
        </p:txBody>
      </p:sp>
      <p:sp>
        <p:nvSpPr>
          <p:cNvPr id="5" name="矩形 4">
            <a:extLst>
              <a:ext uri="{FF2B5EF4-FFF2-40B4-BE49-F238E27FC236}">
                <a16:creationId xmlns:a16="http://schemas.microsoft.com/office/drawing/2014/main" id="{A5675B52-009B-4766-8DAF-6A81045971DF}"/>
              </a:ext>
            </a:extLst>
          </p:cNvPr>
          <p:cNvSpPr/>
          <p:nvPr/>
        </p:nvSpPr>
        <p:spPr>
          <a:xfrm>
            <a:off x="5506323" y="1645014"/>
            <a:ext cx="2521459" cy="734945"/>
          </a:xfrm>
          <a:prstGeom prst="rect">
            <a:avLst/>
          </a:prstGeom>
        </p:spPr>
        <p:txBody>
          <a:bodyPr wrap="none">
            <a:spAutoFit/>
          </a:bodyPr>
          <a:lstStyle/>
          <a:p>
            <a:pPr algn="ctr">
              <a:lnSpc>
                <a:spcPct val="120000"/>
              </a:lnSpc>
            </a:pPr>
            <a:r>
              <a:rPr lang="en-US" altLang="zh-CN" dirty="0">
                <a:ea typeface="Helvetica Neue" charset="0"/>
                <a:cs typeface="Helvetica Neue" charset="0"/>
              </a:rPr>
              <a:t>Compared with the </a:t>
            </a:r>
          </a:p>
          <a:p>
            <a:pPr algn="ctr">
              <a:lnSpc>
                <a:spcPct val="120000"/>
              </a:lnSpc>
            </a:pPr>
            <a:r>
              <a:rPr lang="en-US" altLang="zh-CN" dirty="0">
                <a:ea typeface="Helvetica Neue" charset="0"/>
                <a:cs typeface="Helvetica Neue" charset="0"/>
              </a:rPr>
              <a:t>state-of-the-art baseline,</a:t>
            </a:r>
          </a:p>
        </p:txBody>
      </p:sp>
      <p:sp>
        <p:nvSpPr>
          <p:cNvPr id="2" name="灯片编号占位符 1">
            <a:extLst>
              <a:ext uri="{FF2B5EF4-FFF2-40B4-BE49-F238E27FC236}">
                <a16:creationId xmlns:a16="http://schemas.microsoft.com/office/drawing/2014/main" id="{03426093-9BB9-45D3-BADA-A36BB4778505}"/>
              </a:ext>
            </a:extLst>
          </p:cNvPr>
          <p:cNvSpPr>
            <a:spLocks noGrp="1"/>
          </p:cNvSpPr>
          <p:nvPr>
            <p:ph type="sldNum" sz="quarter" idx="12"/>
          </p:nvPr>
        </p:nvSpPr>
        <p:spPr/>
        <p:txBody>
          <a:bodyPr/>
          <a:lstStyle/>
          <a:p>
            <a:fld id="{77AF78F1-1351-49FC-8CFD-3ED7E06BAC03}" type="slidenum">
              <a:rPr lang="en-US" smtClean="0"/>
              <a:t>26</a:t>
            </a:fld>
            <a:endParaRPr lang="en-US"/>
          </a:p>
        </p:txBody>
      </p:sp>
      <p:sp>
        <p:nvSpPr>
          <p:cNvPr id="32" name="Rounded Rectangle 6">
            <a:extLst>
              <a:ext uri="{FF2B5EF4-FFF2-40B4-BE49-F238E27FC236}">
                <a16:creationId xmlns:a16="http://schemas.microsoft.com/office/drawing/2014/main" id="{F8ADD398-47D9-4E4B-9FEA-D44E45F90693}"/>
              </a:ext>
            </a:extLst>
          </p:cNvPr>
          <p:cNvSpPr/>
          <p:nvPr/>
        </p:nvSpPr>
        <p:spPr>
          <a:xfrm>
            <a:off x="5474087" y="3240047"/>
            <a:ext cx="2521459" cy="606924"/>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Fully mitigates the overhead </a:t>
            </a:r>
          </a:p>
        </p:txBody>
      </p:sp>
      <p:sp>
        <p:nvSpPr>
          <p:cNvPr id="33" name="Rounded Rectangle 6">
            <a:extLst>
              <a:ext uri="{FF2B5EF4-FFF2-40B4-BE49-F238E27FC236}">
                <a16:creationId xmlns:a16="http://schemas.microsoft.com/office/drawing/2014/main" id="{B4709846-DC29-4E84-AA79-BEB0C2AC5F48}"/>
              </a:ext>
            </a:extLst>
          </p:cNvPr>
          <p:cNvSpPr/>
          <p:nvPr/>
        </p:nvSpPr>
        <p:spPr>
          <a:xfrm>
            <a:off x="5474087" y="4692417"/>
            <a:ext cx="2527738" cy="606924"/>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60.4% of performance improvement</a:t>
            </a:r>
          </a:p>
        </p:txBody>
      </p:sp>
      <p:sp>
        <p:nvSpPr>
          <p:cNvPr id="34" name="Rounded Rectangle 6">
            <a:extLst>
              <a:ext uri="{FF2B5EF4-FFF2-40B4-BE49-F238E27FC236}">
                <a16:creationId xmlns:a16="http://schemas.microsoft.com/office/drawing/2014/main" id="{0448FBB4-4D2B-496D-9321-915190DA9536}"/>
              </a:ext>
            </a:extLst>
          </p:cNvPr>
          <p:cNvSpPr/>
          <p:nvPr/>
        </p:nvSpPr>
        <p:spPr>
          <a:xfrm>
            <a:off x="5474087" y="6074243"/>
            <a:ext cx="2527738" cy="606924"/>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270% of performance improvement</a:t>
            </a:r>
          </a:p>
        </p:txBody>
      </p:sp>
    </p:spTree>
    <p:extLst>
      <p:ext uri="{BB962C8B-B14F-4D97-AF65-F5344CB8AC3E}">
        <p14:creationId xmlns:p14="http://schemas.microsoft.com/office/powerpoint/2010/main" val="2314753294"/>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1" grpId="0"/>
      <p:bldP spid="22" grpId="0"/>
      <p:bldP spid="23" grpId="0"/>
      <p:bldP spid="24" grpId="0"/>
      <p:bldP spid="25" grpId="0"/>
      <p:bldP spid="26" grpId="0"/>
      <p:bldP spid="27" grpId="0" animBg="1"/>
      <p:bldP spid="28" grpId="0"/>
      <p:bldP spid="29" grpId="0" animBg="1"/>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r>
              <a:rPr lang="en-US" altLang="zh-CN" sz="2600" dirty="0"/>
              <a:t>In-depth analysis of each technique</a:t>
            </a:r>
          </a:p>
          <a:p>
            <a:pPr>
              <a:lnSpc>
                <a:spcPct val="120000"/>
              </a:lnSpc>
            </a:pPr>
            <a:r>
              <a:rPr lang="en-US" altLang="zh-CN" sz="2600" dirty="0"/>
              <a:t>Classification accuracy results</a:t>
            </a:r>
          </a:p>
          <a:p>
            <a:pPr lvl="1">
              <a:lnSpc>
                <a:spcPct val="120000"/>
              </a:lnSpc>
            </a:pPr>
            <a:r>
              <a:rPr lang="en-US" altLang="zh-CN" sz="2000" dirty="0">
                <a:ea typeface="Helvetica Neue" charset="0"/>
                <a:cs typeface="Helvetica Neue" charset="0"/>
              </a:rPr>
              <a:t>Cache-line level coalescing factors</a:t>
            </a:r>
          </a:p>
          <a:p>
            <a:pPr lvl="1">
              <a:lnSpc>
                <a:spcPct val="120000"/>
              </a:lnSpc>
            </a:pPr>
            <a:r>
              <a:rPr lang="en-US" altLang="zh-CN" sz="2000" dirty="0">
                <a:ea typeface="Helvetica Neue" charset="0"/>
                <a:cs typeface="Helvetica Neue" charset="0"/>
              </a:rPr>
              <a:t>Page level coalescing factors</a:t>
            </a:r>
            <a:endParaRPr lang="en-US" altLang="zh-CN" dirty="0">
              <a:ea typeface="Helvetica Neue" charset="0"/>
              <a:cs typeface="Helvetica Neue" charset="0"/>
            </a:endParaRPr>
          </a:p>
          <a:p>
            <a:pPr>
              <a:lnSpc>
                <a:spcPct val="120000"/>
              </a:lnSpc>
            </a:pPr>
            <a:r>
              <a:rPr lang="en-US" altLang="zh-CN" sz="2600" dirty="0"/>
              <a:t>Hardware overhead</a:t>
            </a:r>
          </a:p>
          <a:p>
            <a:pPr>
              <a:lnSpc>
                <a:spcPct val="120000"/>
              </a:lnSpc>
            </a:pPr>
            <a:r>
              <a:rPr lang="en-US" sz="2600" dirty="0"/>
              <a:t>Sensitivity analysis results</a:t>
            </a:r>
          </a:p>
          <a:p>
            <a:pPr lvl="1">
              <a:lnSpc>
                <a:spcPct val="120000"/>
              </a:lnSpc>
            </a:pPr>
            <a:r>
              <a:rPr lang="en-US" altLang="zh-CN" sz="2000" dirty="0"/>
              <a:t>SM throttling aggressiveness</a:t>
            </a:r>
          </a:p>
          <a:p>
            <a:pPr lvl="1">
              <a:lnSpc>
                <a:spcPct val="120000"/>
              </a:lnSpc>
            </a:pPr>
            <a:r>
              <a:rPr lang="en-US" altLang="zh-CN" sz="2000" dirty="0"/>
              <a:t>Fault latency</a:t>
            </a:r>
          </a:p>
          <a:p>
            <a:pPr lvl="1">
              <a:lnSpc>
                <a:spcPct val="120000"/>
              </a:lnSpc>
            </a:pPr>
            <a:r>
              <a:rPr lang="en-US" altLang="zh-CN" sz="2000" dirty="0"/>
              <a:t>Compression ratio</a:t>
            </a:r>
          </a:p>
          <a:p>
            <a:pPr>
              <a:lnSpc>
                <a:spcPct val="120000"/>
              </a:lnSpc>
            </a:pPr>
            <a:endParaRPr lang="en-US" altLang="zh-CN" sz="2400" dirty="0"/>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260244" cy="775493"/>
          </a:xfrm>
        </p:spPr>
        <p:txBody>
          <a:bodyPr>
            <a:normAutofit/>
          </a:bodyPr>
          <a:lstStyle/>
          <a:p>
            <a:pPr>
              <a:lnSpc>
                <a:spcPct val="120000"/>
              </a:lnSpc>
            </a:pPr>
            <a:r>
              <a:rPr lang="en-US" altLang="zh-CN" sz="3600" dirty="0">
                <a:latin typeface="+mn-lt"/>
                <a:ea typeface="Helvetica Neue" charset="0"/>
                <a:cs typeface="Helvetica Neue" charset="0"/>
              </a:rPr>
              <a:t>Other results</a:t>
            </a:r>
          </a:p>
        </p:txBody>
      </p:sp>
      <p:sp>
        <p:nvSpPr>
          <p:cNvPr id="2" name="灯片编号占位符 1">
            <a:extLst>
              <a:ext uri="{FF2B5EF4-FFF2-40B4-BE49-F238E27FC236}">
                <a16:creationId xmlns:a16="http://schemas.microsoft.com/office/drawing/2014/main" id="{14283E3A-21BC-45A7-B39E-0B61520B742B}"/>
              </a:ext>
            </a:extLst>
          </p:cNvPr>
          <p:cNvSpPr>
            <a:spLocks noGrp="1"/>
          </p:cNvSpPr>
          <p:nvPr>
            <p:ph type="sldNum" sz="quarter" idx="12"/>
          </p:nvPr>
        </p:nvSpPr>
        <p:spPr/>
        <p:txBody>
          <a:bodyPr/>
          <a:lstStyle/>
          <a:p>
            <a:fld id="{77AF78F1-1351-49FC-8CFD-3ED7E06BAC03}" type="slidenum">
              <a:rPr lang="en-US" smtClean="0"/>
              <a:t>27</a:t>
            </a:fld>
            <a:endParaRPr lang="en-US"/>
          </a:p>
        </p:txBody>
      </p:sp>
    </p:spTree>
    <p:extLst>
      <p:ext uri="{BB962C8B-B14F-4D97-AF65-F5344CB8AC3E}">
        <p14:creationId xmlns:p14="http://schemas.microsoft.com/office/powerpoint/2010/main" val="3150110267"/>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Outline</a:t>
            </a:r>
          </a:p>
        </p:txBody>
      </p:sp>
      <p:sp>
        <p:nvSpPr>
          <p:cNvPr id="7"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662872" cy="5653885"/>
          </a:xfrm>
        </p:spPr>
        <p:txBody>
          <a:bodyPr>
            <a:normAutofit/>
          </a:bodyPr>
          <a:lstStyle/>
          <a:p>
            <a:pPr>
              <a:lnSpc>
                <a:spcPct val="120000"/>
              </a:lnSpc>
            </a:pPr>
            <a:r>
              <a:rPr lang="en-US" sz="3200" dirty="0">
                <a:solidFill>
                  <a:schemeClr val="bg1">
                    <a:lumMod val="65000"/>
                  </a:schemeClr>
                </a:solidFill>
              </a:rPr>
              <a:t>Executive Summary</a:t>
            </a:r>
          </a:p>
          <a:p>
            <a:pPr>
              <a:lnSpc>
                <a:spcPct val="120000"/>
              </a:lnSpc>
            </a:pPr>
            <a:r>
              <a:rPr lang="en-US" sz="3200" dirty="0">
                <a:solidFill>
                  <a:schemeClr val="bg1">
                    <a:lumMod val="65000"/>
                  </a:schemeClr>
                </a:solidFill>
                <a:ea typeface="Helvetica Neue" charset="0"/>
                <a:cs typeface="Helvetica Neue" charset="0"/>
              </a:rPr>
              <a:t>Memory Oversubscription Problem</a:t>
            </a:r>
          </a:p>
          <a:p>
            <a:pPr>
              <a:lnSpc>
                <a:spcPct val="120000"/>
              </a:lnSpc>
            </a:pPr>
            <a:r>
              <a:rPr lang="en-US" sz="3200" dirty="0">
                <a:solidFill>
                  <a:schemeClr val="bg1">
                    <a:lumMod val="65000"/>
                  </a:schemeClr>
                </a:solidFill>
              </a:rPr>
              <a:t>Demand for Application-transparent Mechanisms</a:t>
            </a:r>
          </a:p>
          <a:p>
            <a:pPr>
              <a:lnSpc>
                <a:spcPct val="120000"/>
              </a:lnSpc>
            </a:pPr>
            <a:r>
              <a:rPr lang="en-US" sz="3200" dirty="0">
                <a:solidFill>
                  <a:schemeClr val="bg1">
                    <a:lumMod val="65000"/>
                  </a:schemeClr>
                </a:solidFill>
              </a:rPr>
              <a:t>Demand for Different Techniques </a:t>
            </a:r>
          </a:p>
          <a:p>
            <a:pPr>
              <a:lnSpc>
                <a:spcPct val="120000"/>
              </a:lnSpc>
            </a:pPr>
            <a:r>
              <a:rPr lang="en-US" sz="3200" dirty="0">
                <a:solidFill>
                  <a:schemeClr val="bg1">
                    <a:lumMod val="65000"/>
                  </a:schemeClr>
                </a:solidFill>
              </a:rPr>
              <a:t>ETC: An Application-transparent Framework</a:t>
            </a:r>
          </a:p>
          <a:p>
            <a:pPr>
              <a:lnSpc>
                <a:spcPct val="120000"/>
              </a:lnSpc>
            </a:pPr>
            <a:r>
              <a:rPr lang="en-US" sz="3200" dirty="0">
                <a:solidFill>
                  <a:schemeClr val="bg1">
                    <a:lumMod val="65000"/>
                  </a:schemeClr>
                </a:solidFill>
              </a:rPr>
              <a:t>Evaluation</a:t>
            </a:r>
          </a:p>
          <a:p>
            <a:pPr>
              <a:lnSpc>
                <a:spcPct val="120000"/>
              </a:lnSpc>
            </a:pPr>
            <a:r>
              <a:rPr lang="en-US" sz="3200" dirty="0"/>
              <a:t>Conclusion</a:t>
            </a:r>
          </a:p>
          <a:p>
            <a:pPr>
              <a:lnSpc>
                <a:spcPct val="120000"/>
              </a:lnSpc>
            </a:pPr>
            <a:endParaRPr lang="en-US" sz="3200" dirty="0">
              <a:ea typeface="Helvetica Neue" charset="0"/>
              <a:cs typeface="Helvetica Neue" charset="0"/>
            </a:endParaRPr>
          </a:p>
        </p:txBody>
      </p:sp>
      <p:sp>
        <p:nvSpPr>
          <p:cNvPr id="2" name="灯片编号占位符 1">
            <a:extLst>
              <a:ext uri="{FF2B5EF4-FFF2-40B4-BE49-F238E27FC236}">
                <a16:creationId xmlns:a16="http://schemas.microsoft.com/office/drawing/2014/main" id="{00C401CE-2667-4561-B73F-B89CBFC425D2}"/>
              </a:ext>
            </a:extLst>
          </p:cNvPr>
          <p:cNvSpPr>
            <a:spLocks noGrp="1"/>
          </p:cNvSpPr>
          <p:nvPr>
            <p:ph type="sldNum" sz="quarter" idx="12"/>
          </p:nvPr>
        </p:nvSpPr>
        <p:spPr/>
        <p:txBody>
          <a:bodyPr/>
          <a:lstStyle/>
          <a:p>
            <a:fld id="{77AF78F1-1351-49FC-8CFD-3ED7E06BAC03}" type="slidenum">
              <a:rPr lang="en-US" smtClean="0"/>
              <a:t>28</a:t>
            </a:fld>
            <a:endParaRPr lang="en-US"/>
          </a:p>
        </p:txBody>
      </p:sp>
    </p:spTree>
    <p:extLst>
      <p:ext uri="{BB962C8B-B14F-4D97-AF65-F5344CB8AC3E}">
        <p14:creationId xmlns:p14="http://schemas.microsoft.com/office/powerpoint/2010/main" val="286121448"/>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43474"/>
            <a:ext cx="8403771" cy="5653885"/>
          </a:xfrm>
        </p:spPr>
        <p:txBody>
          <a:bodyPr>
            <a:normAutofit/>
          </a:bodyPr>
          <a:lstStyle/>
          <a:p>
            <a:pPr>
              <a:lnSpc>
                <a:spcPct val="120000"/>
              </a:lnSpc>
            </a:pPr>
            <a:r>
              <a:rPr lang="en-US" sz="2000" b="1" dirty="0"/>
              <a:t>Problem:</a:t>
            </a:r>
            <a:r>
              <a:rPr lang="en-US" sz="2000" dirty="0"/>
              <a:t> </a:t>
            </a:r>
            <a:r>
              <a:rPr lang="en-US" altLang="zh-CN" sz="2000" dirty="0">
                <a:solidFill>
                  <a:schemeClr val="accent1">
                    <a:lumMod val="75000"/>
                  </a:schemeClr>
                </a:solidFill>
              </a:rPr>
              <a:t>Memory oversubscription </a:t>
            </a:r>
            <a:r>
              <a:rPr lang="en-US" altLang="zh-CN" sz="2000" dirty="0"/>
              <a:t>causes GPU </a:t>
            </a:r>
            <a:r>
              <a:rPr lang="en-US" altLang="zh-CN" sz="2000" dirty="0">
                <a:solidFill>
                  <a:srgbClr val="FF0000"/>
                </a:solidFill>
              </a:rPr>
              <a:t>performance degradation </a:t>
            </a:r>
            <a:r>
              <a:rPr lang="en-US" altLang="zh-CN" sz="2000" dirty="0"/>
              <a:t>or, in several cases, </a:t>
            </a:r>
            <a:r>
              <a:rPr lang="en-US" altLang="zh-CN" sz="2000" dirty="0">
                <a:solidFill>
                  <a:srgbClr val="FF0000"/>
                </a:solidFill>
              </a:rPr>
              <a:t>crash</a:t>
            </a:r>
            <a:endParaRPr lang="en-US" sz="2000" dirty="0">
              <a:solidFill>
                <a:srgbClr val="FF0000"/>
              </a:solidFill>
            </a:endParaRPr>
          </a:p>
          <a:p>
            <a:pPr>
              <a:lnSpc>
                <a:spcPct val="120000"/>
              </a:lnSpc>
            </a:pPr>
            <a:r>
              <a:rPr lang="en-US" sz="2000" b="1" dirty="0">
                <a:ea typeface="Helvetica Neue" charset="0"/>
                <a:cs typeface="Helvetica Neue" charset="0"/>
              </a:rPr>
              <a:t>Motivation:</a:t>
            </a:r>
            <a:r>
              <a:rPr lang="en-US" sz="2000" dirty="0">
                <a:ea typeface="Helvetica Neue" charset="0"/>
                <a:cs typeface="Helvetica Neue" charset="0"/>
              </a:rPr>
              <a:t> Prior hand tuning techniques require </a:t>
            </a:r>
            <a:r>
              <a:rPr lang="en-US" sz="2000" dirty="0">
                <a:solidFill>
                  <a:srgbClr val="FF0000"/>
                </a:solidFill>
                <a:ea typeface="Helvetica Neue" charset="0"/>
                <a:cs typeface="Helvetica Neue" charset="0"/>
              </a:rPr>
              <a:t>heavy loads</a:t>
            </a:r>
            <a:r>
              <a:rPr lang="en-US" sz="2000" dirty="0">
                <a:ea typeface="Helvetica Neue" charset="0"/>
                <a:cs typeface="Helvetica Neue" charset="0"/>
              </a:rPr>
              <a:t> on programmers and have </a:t>
            </a:r>
            <a:r>
              <a:rPr lang="en-US" sz="2000" dirty="0">
                <a:solidFill>
                  <a:srgbClr val="FF0000"/>
                </a:solidFill>
                <a:ea typeface="Helvetica Neue" charset="0"/>
                <a:cs typeface="Helvetica Neue" charset="0"/>
              </a:rPr>
              <a:t>no visibility </a:t>
            </a:r>
            <a:r>
              <a:rPr lang="en-US" sz="2000" dirty="0">
                <a:ea typeface="Helvetica Neue" charset="0"/>
                <a:cs typeface="Helvetica Neue" charset="0"/>
              </a:rPr>
              <a:t>into other VMs</a:t>
            </a:r>
            <a:r>
              <a:rPr lang="zh-CN" altLang="en-US" sz="2000" dirty="0">
                <a:ea typeface="Helvetica Neue" charset="0"/>
                <a:cs typeface="Helvetica Neue" charset="0"/>
              </a:rPr>
              <a:t> </a:t>
            </a:r>
            <a:r>
              <a:rPr lang="en-US" altLang="zh-CN" sz="2000" dirty="0">
                <a:ea typeface="Helvetica Neue" charset="0"/>
                <a:cs typeface="Helvetica Neue" charset="0"/>
              </a:rPr>
              <a:t>in</a:t>
            </a:r>
            <a:r>
              <a:rPr lang="zh-CN" altLang="en-US" sz="2000" dirty="0">
                <a:ea typeface="Helvetica Neue" charset="0"/>
                <a:cs typeface="Helvetica Neue" charset="0"/>
              </a:rPr>
              <a:t> </a:t>
            </a:r>
            <a:r>
              <a:rPr lang="en-US" altLang="zh-CN" sz="2000" dirty="0">
                <a:ea typeface="Helvetica Neue" charset="0"/>
                <a:cs typeface="Helvetica Neue" charset="0"/>
              </a:rPr>
              <a:t>the</a:t>
            </a:r>
            <a:r>
              <a:rPr lang="zh-CN" altLang="en-US" sz="2000" dirty="0">
                <a:ea typeface="Helvetica Neue" charset="0"/>
                <a:cs typeface="Helvetica Neue" charset="0"/>
              </a:rPr>
              <a:t> </a:t>
            </a:r>
            <a:r>
              <a:rPr lang="en-US" altLang="zh-CN" sz="2000" dirty="0">
                <a:ea typeface="Helvetica Neue" charset="0"/>
                <a:cs typeface="Helvetica Neue" charset="0"/>
              </a:rPr>
              <a:t>cloud</a:t>
            </a:r>
          </a:p>
          <a:p>
            <a:pPr marL="0" indent="0">
              <a:lnSpc>
                <a:spcPct val="120000"/>
              </a:lnSpc>
              <a:buNone/>
            </a:pPr>
            <a:r>
              <a:rPr lang="en-US" sz="2000" dirty="0">
                <a:ea typeface="Helvetica Neue" charset="0"/>
                <a:cs typeface="Helvetica Neue" charset="0"/>
              </a:rPr>
              <a:t>                   </a:t>
            </a:r>
            <a:r>
              <a:rPr lang="en-US" sz="2000" dirty="0">
                <a:solidFill>
                  <a:schemeClr val="accent1">
                    <a:lumMod val="75000"/>
                  </a:schemeClr>
                </a:solidFill>
              </a:rPr>
              <a:t>Application-transparent </a:t>
            </a:r>
            <a:r>
              <a:rPr lang="en-US" sz="2000" dirty="0">
                <a:ea typeface="Helvetica Neue" charset="0"/>
                <a:cs typeface="Helvetica Neue" charset="0"/>
              </a:rPr>
              <a:t>mechanisms </a:t>
            </a:r>
            <a:r>
              <a:rPr lang="en-US" altLang="zh-CN" sz="2000" dirty="0">
                <a:ea typeface="Helvetica Neue" charset="0"/>
                <a:cs typeface="Helvetica Neue" charset="0"/>
              </a:rPr>
              <a:t>in GPU</a:t>
            </a:r>
            <a:r>
              <a:rPr lang="en-US" sz="2000" dirty="0">
                <a:ea typeface="Helvetica Neue" charset="0"/>
                <a:cs typeface="Helvetica Neue" charset="0"/>
              </a:rPr>
              <a:t> are needed</a:t>
            </a:r>
          </a:p>
          <a:p>
            <a:pPr>
              <a:lnSpc>
                <a:spcPct val="120000"/>
              </a:lnSpc>
            </a:pPr>
            <a:r>
              <a:rPr lang="en-US" sz="2000" b="1" dirty="0">
                <a:ea typeface="Helvetica Neue" charset="0"/>
                <a:cs typeface="Helvetica Neue" charset="0"/>
              </a:rPr>
              <a:t>Observations:</a:t>
            </a:r>
            <a:r>
              <a:rPr lang="en-US" sz="2000" dirty="0">
                <a:ea typeface="Helvetica Neue" charset="0"/>
                <a:cs typeface="Helvetica Neue" charset="0"/>
              </a:rPr>
              <a:t> Different applications have </a:t>
            </a:r>
            <a:r>
              <a:rPr lang="en-US" sz="2000" dirty="0">
                <a:solidFill>
                  <a:srgbClr val="FF0000"/>
                </a:solidFill>
                <a:ea typeface="Helvetica Neue" charset="0"/>
                <a:cs typeface="Helvetica Neue" charset="0"/>
              </a:rPr>
              <a:t>different sources</a:t>
            </a:r>
            <a:r>
              <a:rPr lang="en-US" sz="2000" dirty="0">
                <a:ea typeface="Helvetica Neue" charset="0"/>
                <a:cs typeface="Helvetica Neue" charset="0"/>
              </a:rPr>
              <a:t> of memory oversubscription overhead</a:t>
            </a:r>
          </a:p>
          <a:p>
            <a:pPr>
              <a:lnSpc>
                <a:spcPct val="120000"/>
              </a:lnSpc>
            </a:pPr>
            <a:r>
              <a:rPr lang="en-US" sz="2000" b="1" dirty="0">
                <a:ea typeface="Helvetica Neue" charset="0"/>
                <a:cs typeface="Helvetica Neue" charset="0"/>
              </a:rPr>
              <a:t>ETC</a:t>
            </a:r>
            <a:r>
              <a:rPr lang="en-US" sz="2000" dirty="0">
                <a:ea typeface="Helvetica Neue" charset="0"/>
                <a:cs typeface="Helvetica Neue" charset="0"/>
              </a:rPr>
              <a:t>: an </a:t>
            </a:r>
            <a:r>
              <a:rPr lang="en-US" sz="2000" dirty="0">
                <a:solidFill>
                  <a:srgbClr val="1F5DA5"/>
                </a:solidFill>
                <a:ea typeface="Helvetica Neue" charset="0"/>
                <a:cs typeface="Helvetica Neue" charset="0"/>
              </a:rPr>
              <a:t>application-transparent</a:t>
            </a:r>
            <a:r>
              <a:rPr lang="en-US" sz="2000" dirty="0">
                <a:ea typeface="Helvetica Neue" charset="0"/>
                <a:cs typeface="Helvetica Neue" charset="0"/>
              </a:rPr>
              <a:t> framework that</a:t>
            </a:r>
          </a:p>
          <a:p>
            <a:pPr lvl="1">
              <a:lnSpc>
                <a:spcPct val="120000"/>
              </a:lnSpc>
            </a:pPr>
            <a:r>
              <a:rPr lang="en-US" sz="1600" dirty="0">
                <a:solidFill>
                  <a:schemeClr val="accent6">
                    <a:lumMod val="75000"/>
                  </a:schemeClr>
                </a:solidFill>
                <a:ea typeface="Helvetica Neue" charset="0"/>
                <a:cs typeface="Helvetica Neue" charset="0"/>
              </a:rPr>
              <a:t>Proactive Eviction                                          </a:t>
            </a:r>
            <a:r>
              <a:rPr lang="en-US" sz="1600" dirty="0">
                <a:ea typeface="Helvetica Neue" charset="0"/>
                <a:cs typeface="Helvetica Neue" charset="0"/>
              </a:rPr>
              <a:t>Overlaps eviction latency of GPU pages</a:t>
            </a:r>
            <a:endParaRPr lang="en-US" sz="1600" dirty="0">
              <a:solidFill>
                <a:schemeClr val="accent6">
                  <a:lumMod val="75000"/>
                </a:schemeClr>
              </a:solidFill>
              <a:ea typeface="Helvetica Neue" charset="0"/>
              <a:cs typeface="Helvetica Neue" charset="0"/>
            </a:endParaRPr>
          </a:p>
          <a:p>
            <a:pPr lvl="1">
              <a:lnSpc>
                <a:spcPct val="120000"/>
              </a:lnSpc>
            </a:pPr>
            <a:r>
              <a:rPr lang="en-US" sz="1600" dirty="0">
                <a:solidFill>
                  <a:schemeClr val="accent6">
                    <a:lumMod val="75000"/>
                  </a:schemeClr>
                </a:solidFill>
              </a:rPr>
              <a:t>Memory-aware Throttling                           </a:t>
            </a:r>
            <a:r>
              <a:rPr lang="en-US" sz="1600" dirty="0">
                <a:ea typeface="Helvetica Neue" charset="0"/>
                <a:cs typeface="Helvetica Neue" charset="0"/>
              </a:rPr>
              <a:t>Reduces thrashing cost</a:t>
            </a:r>
            <a:endParaRPr lang="en-US" sz="1600" dirty="0">
              <a:solidFill>
                <a:schemeClr val="accent6">
                  <a:lumMod val="75000"/>
                </a:schemeClr>
              </a:solidFill>
            </a:endParaRPr>
          </a:p>
          <a:p>
            <a:pPr lvl="1">
              <a:lnSpc>
                <a:spcPct val="120000"/>
              </a:lnSpc>
            </a:pPr>
            <a:r>
              <a:rPr lang="en-US" sz="1600" dirty="0">
                <a:solidFill>
                  <a:schemeClr val="accent6">
                    <a:lumMod val="75000"/>
                  </a:schemeClr>
                </a:solidFill>
              </a:rPr>
              <a:t>Capacity Compression                                  </a:t>
            </a:r>
            <a:r>
              <a:rPr lang="en-US" sz="1600" dirty="0">
                <a:ea typeface="Helvetica Neue" charset="0"/>
                <a:cs typeface="Helvetica Neue" charset="0"/>
              </a:rPr>
              <a:t>Increases effective memory capacity</a:t>
            </a:r>
            <a:endParaRPr lang="en-US" sz="1600" dirty="0">
              <a:solidFill>
                <a:schemeClr val="accent6">
                  <a:lumMod val="75000"/>
                </a:schemeClr>
              </a:solidFill>
            </a:endParaRPr>
          </a:p>
          <a:p>
            <a:pPr>
              <a:lnSpc>
                <a:spcPct val="120000"/>
              </a:lnSpc>
            </a:pPr>
            <a:r>
              <a:rPr lang="en-US" sz="2000" b="1" dirty="0">
                <a:ea typeface="Helvetica Neue" charset="0"/>
                <a:cs typeface="Helvetica Neue" charset="0"/>
              </a:rPr>
              <a:t>Conclusion:</a:t>
            </a:r>
            <a:r>
              <a:rPr lang="en-US" sz="2000" dirty="0">
                <a:ea typeface="Helvetica Neue" charset="0"/>
                <a:cs typeface="Helvetica Neue" charset="0"/>
              </a:rPr>
              <a:t> ETC </a:t>
            </a:r>
            <a:r>
              <a:rPr lang="en-US" sz="2000" dirty="0">
                <a:solidFill>
                  <a:srgbClr val="FF0000"/>
                </a:solidFill>
                <a:ea typeface="Helvetica Neue" charset="0"/>
                <a:cs typeface="Helvetica Neue" charset="0"/>
              </a:rPr>
              <a:t>outperforms the state-of-the-art baseline </a:t>
            </a:r>
            <a:r>
              <a:rPr lang="en-US" sz="2000" dirty="0">
                <a:ea typeface="Helvetica Neue" charset="0"/>
                <a:cs typeface="Helvetica Neue" charset="0"/>
              </a:rPr>
              <a:t>on all different applications</a:t>
            </a:r>
            <a:endParaRPr lang="en-US" sz="2000" dirty="0">
              <a:solidFill>
                <a:srgbClr val="FF0000"/>
              </a:solidFill>
              <a:ea typeface="Helvetica Neue" charset="0"/>
              <a:cs typeface="Helvetica Neue" charset="0"/>
            </a:endParaRPr>
          </a:p>
          <a:p>
            <a:pPr>
              <a:lnSpc>
                <a:spcPct val="120000"/>
              </a:lnSpc>
            </a:pPr>
            <a:endParaRPr lang="en-US" sz="22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Conclusion</a:t>
            </a:r>
          </a:p>
        </p:txBody>
      </p:sp>
      <p:sp>
        <p:nvSpPr>
          <p:cNvPr id="2" name="箭头: 右 1">
            <a:extLst>
              <a:ext uri="{FF2B5EF4-FFF2-40B4-BE49-F238E27FC236}">
                <a16:creationId xmlns:a16="http://schemas.microsoft.com/office/drawing/2014/main" id="{02607F8E-A9C6-4E3D-8F17-1E5E4E75A58E}"/>
              </a:ext>
            </a:extLst>
          </p:cNvPr>
          <p:cNvSpPr/>
          <p:nvPr/>
        </p:nvSpPr>
        <p:spPr>
          <a:xfrm>
            <a:off x="1026941" y="2982352"/>
            <a:ext cx="414997" cy="22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箭头: 右 3">
            <a:extLst>
              <a:ext uri="{FF2B5EF4-FFF2-40B4-BE49-F238E27FC236}">
                <a16:creationId xmlns:a16="http://schemas.microsoft.com/office/drawing/2014/main" id="{47291D7F-3FA2-409E-9198-0997652F78A9}"/>
              </a:ext>
            </a:extLst>
          </p:cNvPr>
          <p:cNvSpPr/>
          <p:nvPr/>
        </p:nvSpPr>
        <p:spPr>
          <a:xfrm>
            <a:off x="3709768" y="4797084"/>
            <a:ext cx="400929"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箭头: 右 7">
            <a:extLst>
              <a:ext uri="{FF2B5EF4-FFF2-40B4-BE49-F238E27FC236}">
                <a16:creationId xmlns:a16="http://schemas.microsoft.com/office/drawing/2014/main" id="{AE03B70C-E09F-4AA4-9EA9-C562B4FECA83}"/>
              </a:ext>
            </a:extLst>
          </p:cNvPr>
          <p:cNvSpPr/>
          <p:nvPr/>
        </p:nvSpPr>
        <p:spPr>
          <a:xfrm>
            <a:off x="3714455" y="5153469"/>
            <a:ext cx="400929"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箭头: 右 8">
            <a:extLst>
              <a:ext uri="{FF2B5EF4-FFF2-40B4-BE49-F238E27FC236}">
                <a16:creationId xmlns:a16="http://schemas.microsoft.com/office/drawing/2014/main" id="{BA792C8B-3090-4B6C-881C-BFC281C0EFE7}"/>
              </a:ext>
            </a:extLst>
          </p:cNvPr>
          <p:cNvSpPr/>
          <p:nvPr/>
        </p:nvSpPr>
        <p:spPr>
          <a:xfrm>
            <a:off x="3726175" y="5502820"/>
            <a:ext cx="400929"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灯片编号占位符 4">
            <a:extLst>
              <a:ext uri="{FF2B5EF4-FFF2-40B4-BE49-F238E27FC236}">
                <a16:creationId xmlns:a16="http://schemas.microsoft.com/office/drawing/2014/main" id="{2A4F167D-8EFE-40C8-80B2-234CDCF06B6B}"/>
              </a:ext>
            </a:extLst>
          </p:cNvPr>
          <p:cNvSpPr>
            <a:spLocks noGrp="1"/>
          </p:cNvSpPr>
          <p:nvPr>
            <p:ph type="sldNum" sz="quarter" idx="12"/>
          </p:nvPr>
        </p:nvSpPr>
        <p:spPr/>
        <p:txBody>
          <a:bodyPr/>
          <a:lstStyle/>
          <a:p>
            <a:fld id="{77AF78F1-1351-49FC-8CFD-3ED7E06BAC03}" type="slidenum">
              <a:rPr lang="en-US" smtClean="0"/>
              <a:t>29</a:t>
            </a:fld>
            <a:endParaRPr lang="en-US"/>
          </a:p>
        </p:txBody>
      </p:sp>
    </p:spTree>
    <p:extLst>
      <p:ext uri="{BB962C8B-B14F-4D97-AF65-F5344CB8AC3E}">
        <p14:creationId xmlns:p14="http://schemas.microsoft.com/office/powerpoint/2010/main" val="3907557047"/>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683645" cy="5653885"/>
          </a:xfrm>
        </p:spPr>
        <p:txBody>
          <a:bodyPr>
            <a:normAutofit/>
          </a:bodyPr>
          <a:lstStyle/>
          <a:p>
            <a:pPr>
              <a:lnSpc>
                <a:spcPct val="120000"/>
              </a:lnSpc>
            </a:pPr>
            <a:r>
              <a:rPr lang="en-US" sz="3200" dirty="0">
                <a:solidFill>
                  <a:schemeClr val="bg1">
                    <a:lumMod val="65000"/>
                  </a:schemeClr>
                </a:solidFill>
              </a:rPr>
              <a:t>Executive Summary</a:t>
            </a:r>
          </a:p>
          <a:p>
            <a:pPr>
              <a:lnSpc>
                <a:spcPct val="120000"/>
              </a:lnSpc>
            </a:pPr>
            <a:r>
              <a:rPr lang="en-US" sz="3200" dirty="0">
                <a:ea typeface="Helvetica Neue" charset="0"/>
                <a:cs typeface="Helvetica Neue" charset="0"/>
              </a:rPr>
              <a:t>Memory Oversubscription Problem</a:t>
            </a:r>
          </a:p>
          <a:p>
            <a:pPr>
              <a:lnSpc>
                <a:spcPct val="120000"/>
              </a:lnSpc>
            </a:pPr>
            <a:r>
              <a:rPr lang="en-US" sz="3200" dirty="0">
                <a:solidFill>
                  <a:schemeClr val="bg1">
                    <a:lumMod val="65000"/>
                  </a:schemeClr>
                </a:solidFill>
              </a:rPr>
              <a:t>Demand for Application-transparent Mechanisms</a:t>
            </a:r>
          </a:p>
          <a:p>
            <a:pPr>
              <a:lnSpc>
                <a:spcPct val="120000"/>
              </a:lnSpc>
            </a:pPr>
            <a:r>
              <a:rPr lang="en-US" sz="3200" dirty="0">
                <a:solidFill>
                  <a:schemeClr val="bg1">
                    <a:lumMod val="65000"/>
                  </a:schemeClr>
                </a:solidFill>
              </a:rPr>
              <a:t>Demand for Different Techniques </a:t>
            </a:r>
          </a:p>
          <a:p>
            <a:pPr>
              <a:lnSpc>
                <a:spcPct val="120000"/>
              </a:lnSpc>
            </a:pPr>
            <a:r>
              <a:rPr lang="en-US" sz="3200" dirty="0">
                <a:solidFill>
                  <a:schemeClr val="bg1">
                    <a:lumMod val="65000"/>
                  </a:schemeClr>
                </a:solidFill>
              </a:rPr>
              <a:t>ETC: An Application-transparent Framework</a:t>
            </a:r>
          </a:p>
          <a:p>
            <a:pPr>
              <a:lnSpc>
                <a:spcPct val="120000"/>
              </a:lnSpc>
            </a:pPr>
            <a:r>
              <a:rPr lang="en-US" sz="3200" dirty="0">
                <a:solidFill>
                  <a:schemeClr val="bg1">
                    <a:lumMod val="65000"/>
                  </a:schemeClr>
                </a:solidFill>
              </a:rPr>
              <a:t>Evaluation</a:t>
            </a:r>
          </a:p>
          <a:p>
            <a:pPr>
              <a:lnSpc>
                <a:spcPct val="120000"/>
              </a:lnSpc>
            </a:pPr>
            <a:r>
              <a:rPr lang="en-US" sz="3200" dirty="0">
                <a:solidFill>
                  <a:schemeClr val="bg1">
                    <a:lumMod val="65000"/>
                  </a:schemeClr>
                </a:solidFill>
              </a:rPr>
              <a:t>Conclusion</a:t>
            </a:r>
          </a:p>
          <a:p>
            <a:pPr>
              <a:lnSpc>
                <a:spcPct val="120000"/>
              </a:lnSpc>
            </a:pPr>
            <a:endParaRPr lang="en-US"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Outline</a:t>
            </a:r>
          </a:p>
        </p:txBody>
      </p:sp>
      <p:sp>
        <p:nvSpPr>
          <p:cNvPr id="2" name="灯片编号占位符 1">
            <a:extLst>
              <a:ext uri="{FF2B5EF4-FFF2-40B4-BE49-F238E27FC236}">
                <a16:creationId xmlns:a16="http://schemas.microsoft.com/office/drawing/2014/main" id="{68C38349-792A-41A8-9338-F2CCCD3EBBF1}"/>
              </a:ext>
            </a:extLst>
          </p:cNvPr>
          <p:cNvSpPr>
            <a:spLocks noGrp="1"/>
          </p:cNvSpPr>
          <p:nvPr>
            <p:ph type="sldNum" sz="quarter" idx="12"/>
          </p:nvPr>
        </p:nvSpPr>
        <p:spPr/>
        <p:txBody>
          <a:bodyPr/>
          <a:lstStyle/>
          <a:p>
            <a:fld id="{77AF78F1-1351-49FC-8CFD-3ED7E06BAC03}" type="slidenum">
              <a:rPr lang="en-US" smtClean="0"/>
              <a:t>3</a:t>
            </a:fld>
            <a:endParaRPr lang="en-US"/>
          </a:p>
        </p:txBody>
      </p:sp>
    </p:spTree>
    <p:extLst>
      <p:ext uri="{BB962C8B-B14F-4D97-AF65-F5344CB8AC3E}">
        <p14:creationId xmlns:p14="http://schemas.microsoft.com/office/powerpoint/2010/main" val="3521408693"/>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p:nvPr/>
        </p:nvSpPr>
        <p:spPr>
          <a:xfrm>
            <a:off x="0" y="1"/>
            <a:ext cx="9144000" cy="521872"/>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521872"/>
            <a:ext cx="9144000" cy="409345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958007"/>
            <a:ext cx="9144000" cy="2062673"/>
          </a:xfrm>
          <a:effectLst/>
        </p:spPr>
        <p:txBody>
          <a:bodyPr>
            <a:noAutofit/>
          </a:bodyPr>
          <a:lstStyle/>
          <a:p>
            <a:pPr>
              <a:lnSpc>
                <a:spcPct val="100000"/>
              </a:lnSpc>
            </a:pPr>
            <a:r>
              <a:rPr lang="en-US" sz="4400" dirty="0">
                <a:solidFill>
                  <a:srgbClr val="1D1C1F"/>
                </a:solidFill>
                <a:latin typeface="+mn-lt"/>
                <a:ea typeface="Helvetica Neue Medium" charset="0"/>
                <a:cs typeface="Helvetica Neue Medium" charset="0"/>
              </a:rPr>
              <a:t>A Framework for Memory Oversubscription Management </a:t>
            </a:r>
            <a:br>
              <a:rPr lang="en-US" sz="4400" dirty="0">
                <a:solidFill>
                  <a:srgbClr val="1D1C1F"/>
                </a:solidFill>
                <a:latin typeface="+mn-lt"/>
                <a:ea typeface="Helvetica Neue Medium" charset="0"/>
                <a:cs typeface="Helvetica Neue Medium" charset="0"/>
              </a:rPr>
            </a:br>
            <a:r>
              <a:rPr lang="en-US" sz="4400" dirty="0">
                <a:solidFill>
                  <a:srgbClr val="1D1C1F"/>
                </a:solidFill>
                <a:latin typeface="+mn-lt"/>
                <a:ea typeface="Helvetica Neue Medium" charset="0"/>
                <a:cs typeface="Helvetica Neue Medium" charset="0"/>
              </a:rPr>
              <a:t>in Graphics Processing Units</a:t>
            </a:r>
          </a:p>
        </p:txBody>
      </p:sp>
      <p:sp>
        <p:nvSpPr>
          <p:cNvPr id="3" name="Subtitle 2"/>
          <p:cNvSpPr>
            <a:spLocks noGrp="1"/>
          </p:cNvSpPr>
          <p:nvPr>
            <p:ph type="subTitle" idx="1"/>
          </p:nvPr>
        </p:nvSpPr>
        <p:spPr>
          <a:xfrm>
            <a:off x="0" y="2990992"/>
            <a:ext cx="9144000" cy="1200118"/>
          </a:xfrm>
        </p:spPr>
        <p:txBody>
          <a:bodyPr>
            <a:normAutofit fontScale="92500" lnSpcReduction="10000"/>
          </a:bodyPr>
          <a:lstStyle/>
          <a:p>
            <a:endParaRPr lang="en-US" dirty="0">
              <a:solidFill>
                <a:schemeClr val="bg1">
                  <a:lumMod val="50000"/>
                </a:schemeClr>
              </a:solidFill>
              <a:ea typeface="Helvetica Neue" charset="0"/>
              <a:cs typeface="Helvetica Neue" charset="0"/>
            </a:endParaRPr>
          </a:p>
          <a:p>
            <a:r>
              <a:rPr lang="en-US" b="1" dirty="0">
                <a:solidFill>
                  <a:schemeClr val="bg1">
                    <a:lumMod val="50000"/>
                  </a:schemeClr>
                </a:solidFill>
                <a:ea typeface="Helvetica Neue" charset="0"/>
                <a:cs typeface="Helvetica Neue" charset="0"/>
              </a:rPr>
              <a:t>Chen Li</a:t>
            </a:r>
            <a:r>
              <a:rPr lang="en-US" dirty="0">
                <a:solidFill>
                  <a:schemeClr val="bg1">
                    <a:lumMod val="50000"/>
                  </a:schemeClr>
                </a:solidFill>
                <a:ea typeface="Helvetica Neue" charset="0"/>
                <a:cs typeface="Helvetica Neue" charset="0"/>
              </a:rPr>
              <a:t>,  Rachata Ausavarungnirun,  Christopher J. Rossbach,   </a:t>
            </a:r>
          </a:p>
          <a:p>
            <a:r>
              <a:rPr lang="en-US" dirty="0" err="1">
                <a:solidFill>
                  <a:schemeClr val="bg1">
                    <a:lumMod val="50000"/>
                  </a:schemeClr>
                </a:solidFill>
                <a:ea typeface="Helvetica Neue" charset="0"/>
                <a:cs typeface="Helvetica Neue" charset="0"/>
              </a:rPr>
              <a:t>Youtao</a:t>
            </a:r>
            <a:r>
              <a:rPr lang="en-US" dirty="0">
                <a:solidFill>
                  <a:schemeClr val="bg1">
                    <a:lumMod val="50000"/>
                  </a:schemeClr>
                </a:solidFill>
                <a:ea typeface="Helvetica Neue" charset="0"/>
                <a:cs typeface="Helvetica Neue" charset="0"/>
              </a:rPr>
              <a:t> Zhang,  </a:t>
            </a:r>
            <a:r>
              <a:rPr lang="en-US" dirty="0" err="1">
                <a:solidFill>
                  <a:schemeClr val="bg1">
                    <a:lumMod val="50000"/>
                  </a:schemeClr>
                </a:solidFill>
                <a:ea typeface="Helvetica Neue" charset="0"/>
                <a:cs typeface="Helvetica Neue" charset="0"/>
              </a:rPr>
              <a:t>Onur</a:t>
            </a:r>
            <a:r>
              <a:rPr lang="en-US" dirty="0">
                <a:solidFill>
                  <a:schemeClr val="bg1">
                    <a:lumMod val="50000"/>
                  </a:schemeClr>
                </a:solidFill>
                <a:ea typeface="Helvetica Neue" charset="0"/>
                <a:cs typeface="Helvetica Neue" charset="0"/>
              </a:rPr>
              <a:t> </a:t>
            </a:r>
            <a:r>
              <a:rPr lang="en-US" dirty="0" err="1">
                <a:solidFill>
                  <a:schemeClr val="bg1">
                    <a:lumMod val="50000"/>
                  </a:schemeClr>
                </a:solidFill>
                <a:ea typeface="Helvetica Neue" charset="0"/>
                <a:cs typeface="Helvetica Neue" charset="0"/>
              </a:rPr>
              <a:t>Mutlu</a:t>
            </a:r>
            <a:r>
              <a:rPr lang="en-US" dirty="0">
                <a:solidFill>
                  <a:schemeClr val="bg1">
                    <a:lumMod val="50000"/>
                  </a:schemeClr>
                </a:solidFill>
                <a:ea typeface="Helvetica Neue" charset="0"/>
                <a:cs typeface="Helvetica Neue" charset="0"/>
              </a:rPr>
              <a:t>,  Yang Guo,  Jun Yang</a:t>
            </a:r>
          </a:p>
          <a:p>
            <a:pPr>
              <a:spcBef>
                <a:spcPts val="600"/>
              </a:spcBef>
            </a:pPr>
            <a:endParaRPr lang="en-US" dirty="0">
              <a:solidFill>
                <a:schemeClr val="bg1">
                  <a:lumMod val="50000"/>
                </a:schemeClr>
              </a:solidFill>
              <a:ea typeface="Helvetica Neue" charset="0"/>
              <a:cs typeface="Helvetica Neue" charset="0"/>
            </a:endParaRPr>
          </a:p>
        </p:txBody>
      </p:sp>
      <p:pic>
        <p:nvPicPr>
          <p:cNvPr id="4" name="Picture 3" descr="Burgundy_CMU_JPG_Logo.jpg"/>
          <p:cNvPicPr>
            <a:picLocks noChangeAspect="1"/>
          </p:cNvPicPr>
          <p:nvPr/>
        </p:nvPicPr>
        <p:blipFill rotWithShape="1">
          <a:blip r:embed="rId3" cstate="print"/>
          <a:srcRect t="26333" b="26267"/>
          <a:stretch/>
        </p:blipFill>
        <p:spPr>
          <a:xfrm>
            <a:off x="1879319" y="5213384"/>
            <a:ext cx="2093320" cy="358307"/>
          </a:xfrm>
          <a:prstGeom prst="rect">
            <a:avLst/>
          </a:prstGeom>
        </p:spPr>
      </p:pic>
      <p:pic>
        <p:nvPicPr>
          <p:cNvPr id="1032" name="Picture 8" descr="Image result for UT Austin logo">
            <a:extLst>
              <a:ext uri="{FF2B5EF4-FFF2-40B4-BE49-F238E27FC236}">
                <a16:creationId xmlns:a16="http://schemas.microsoft.com/office/drawing/2014/main" id="{DE4342A7-D574-4293-89C2-39D9A3D9329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57469" y="5503076"/>
            <a:ext cx="2103255" cy="10242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VMware logo">
            <a:extLst>
              <a:ext uri="{FF2B5EF4-FFF2-40B4-BE49-F238E27FC236}">
                <a16:creationId xmlns:a16="http://schemas.microsoft.com/office/drawing/2014/main" id="{13DDCBBE-BA7E-4661-A6BC-989BCA3CEC9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183273" y="5630361"/>
            <a:ext cx="2199073" cy="7704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eth zurich logo">
            <a:extLst>
              <a:ext uri="{FF2B5EF4-FFF2-40B4-BE49-F238E27FC236}">
                <a16:creationId xmlns:a16="http://schemas.microsoft.com/office/drawing/2014/main" id="{DC8B2391-CB5D-4F2C-9C6A-5A5BF9645C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398" y="5058090"/>
            <a:ext cx="1739374" cy="69515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63">
            <a:extLst>
              <a:ext uri="{FF2B5EF4-FFF2-40B4-BE49-F238E27FC236}">
                <a16:creationId xmlns:a16="http://schemas.microsoft.com/office/drawing/2014/main" id="{E1F189C5-3A8C-4D32-9E04-1C9220140137}"/>
              </a:ext>
            </a:extLst>
          </p:cNvPr>
          <p:cNvSpPr/>
          <p:nvPr/>
        </p:nvSpPr>
        <p:spPr>
          <a:xfrm>
            <a:off x="604822" y="86124"/>
            <a:ext cx="7934355" cy="349625"/>
          </a:xfrm>
          <a:prstGeom prst="roundRect">
            <a:avLst>
              <a:gd name="adj" fmla="val 9162"/>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a typeface="Helvetica Neue Medium" charset="0"/>
              <a:cs typeface="Helvetica Neue Medium" charset="0"/>
            </a:endParaRPr>
          </a:p>
        </p:txBody>
      </p:sp>
      <p:pic>
        <p:nvPicPr>
          <p:cNvPr id="12" name="Picture 2" descr="Image result for NUDT">
            <a:extLst>
              <a:ext uri="{FF2B5EF4-FFF2-40B4-BE49-F238E27FC236}">
                <a16:creationId xmlns:a16="http://schemas.microsoft.com/office/drawing/2014/main" id="{DB8E6974-3131-4FAC-A86B-ADA1450A8A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901" y="5055465"/>
            <a:ext cx="1345335" cy="13453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PITT">
            <a:extLst>
              <a:ext uri="{FF2B5EF4-FFF2-40B4-BE49-F238E27FC236}">
                <a16:creationId xmlns:a16="http://schemas.microsoft.com/office/drawing/2014/main" id="{A08F1B6F-6840-438B-B13C-5059E748F3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4994" y="4878121"/>
            <a:ext cx="1599924" cy="15646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mutnb logo">
            <a:extLst>
              <a:ext uri="{FF2B5EF4-FFF2-40B4-BE49-F238E27FC236}">
                <a16:creationId xmlns:a16="http://schemas.microsoft.com/office/drawing/2014/main" id="{644A58D1-4E7B-4A4F-A4ED-F55EC920AA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3393" y="5234812"/>
            <a:ext cx="1008721" cy="1006703"/>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54F0FA7A-2E21-4560-9665-7720123D1BC8}"/>
              </a:ext>
            </a:extLst>
          </p:cNvPr>
          <p:cNvSpPr>
            <a:spLocks noGrp="1"/>
          </p:cNvSpPr>
          <p:nvPr>
            <p:ph type="sldNum" sz="quarter" idx="12"/>
          </p:nvPr>
        </p:nvSpPr>
        <p:spPr/>
        <p:txBody>
          <a:bodyPr/>
          <a:lstStyle/>
          <a:p>
            <a:fld id="{77AF78F1-1351-49FC-8CFD-3ED7E06BAC03}" type="slidenum">
              <a:rPr lang="en-US" smtClean="0"/>
              <a:t>30</a:t>
            </a:fld>
            <a:endParaRPr lang="en-US"/>
          </a:p>
        </p:txBody>
      </p:sp>
    </p:spTree>
    <p:extLst>
      <p:ext uri="{BB962C8B-B14F-4D97-AF65-F5344CB8AC3E}">
        <p14:creationId xmlns:p14="http://schemas.microsoft.com/office/powerpoint/2010/main" val="2524517149"/>
      </p:ext>
    </p:extLst>
  </p:cSld>
  <p:clrMapOvr>
    <a:masterClrMapping/>
  </p:clrMapOvr>
  <mc:AlternateContent xmlns:mc="http://schemas.openxmlformats.org/markup-compatibility/2006" xmlns:p14="http://schemas.microsoft.com/office/powerpoint/2010/main">
    <mc:Choice Requires="p14">
      <p:transition spd="slow" p14:dur="2000" advTm="11030"/>
    </mc:Choice>
    <mc:Fallback xmlns="">
      <p:transition spd="slow" advTm="110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910887"/>
            <a:ext cx="8403771" cy="5592417"/>
          </a:xfrm>
        </p:spPr>
        <p:txBody>
          <a:bodyPr>
            <a:noAutofit/>
          </a:bodyPr>
          <a:lstStyle/>
          <a:p>
            <a:pPr>
              <a:lnSpc>
                <a:spcPct val="120000"/>
              </a:lnSpc>
            </a:pPr>
            <a:endParaRPr lang="en-US" dirty="0">
              <a:solidFill>
                <a:srgbClr val="FF0000"/>
              </a:solidFill>
              <a:ea typeface="Helvetica Neue" charset="0"/>
              <a:cs typeface="Helvetica Neue" charset="0"/>
            </a:endParaRPr>
          </a:p>
          <a:p>
            <a:pPr>
              <a:lnSpc>
                <a:spcPct val="120000"/>
              </a:lnSpc>
            </a:pPr>
            <a:endParaRPr lang="en-US" dirty="0">
              <a:solidFill>
                <a:srgbClr val="FF0000"/>
              </a:solidFill>
              <a:ea typeface="Helvetica Neue" charset="0"/>
              <a:cs typeface="Helvetica Neue" charset="0"/>
            </a:endParaRPr>
          </a:p>
          <a:p>
            <a:pPr marL="0" indent="0">
              <a:lnSpc>
                <a:spcPct val="120000"/>
              </a:lnSpc>
              <a:buNone/>
            </a:pPr>
            <a:endParaRPr lang="en-US" dirty="0">
              <a:solidFill>
                <a:srgbClr val="FF0000"/>
              </a:solidFill>
              <a:ea typeface="Helvetica Neue" charset="0"/>
              <a:cs typeface="Helvetica Neue" charset="0"/>
            </a:endParaRPr>
          </a:p>
          <a:p>
            <a:pPr>
              <a:lnSpc>
                <a:spcPct val="120000"/>
              </a:lnSpc>
            </a:pPr>
            <a:endParaRPr lang="en-US" dirty="0">
              <a:solidFill>
                <a:srgbClr val="FF0000"/>
              </a:solidFill>
              <a:ea typeface="Helvetica Neue" charset="0"/>
              <a:cs typeface="Helvetica Neue" charset="0"/>
            </a:endParaRPr>
          </a:p>
          <a:p>
            <a:pPr>
              <a:lnSpc>
                <a:spcPct val="120000"/>
              </a:lnSpc>
            </a:pPr>
            <a:endParaRPr lang="en-US" dirty="0">
              <a:solidFill>
                <a:srgbClr val="FF0000"/>
              </a:solidFill>
              <a:ea typeface="Helvetica Neue" charset="0"/>
              <a:cs typeface="Helvetica Neue" charset="0"/>
            </a:endParaRPr>
          </a:p>
          <a:p>
            <a:pPr marL="0" indent="0">
              <a:lnSpc>
                <a:spcPct val="120000"/>
              </a:lnSpc>
              <a:buNone/>
            </a:pPr>
            <a:endParaRPr lang="en-US" dirty="0">
              <a:solidFill>
                <a:srgbClr val="FF0000"/>
              </a:solidFill>
              <a:ea typeface="Helvetica Neue" charset="0"/>
              <a:cs typeface="Helvetica Neue" charset="0"/>
            </a:endParaRPr>
          </a:p>
          <a:p>
            <a:pPr>
              <a:lnSpc>
                <a:spcPct val="120000"/>
              </a:lnSpc>
            </a:pPr>
            <a:endParaRPr lang="en-US" dirty="0">
              <a:solidFill>
                <a:srgbClr val="FF0000"/>
              </a:solidFill>
              <a:ea typeface="Helvetica Neue" charset="0"/>
              <a:cs typeface="Helvetica Neue" charset="0"/>
            </a:endParaRPr>
          </a:p>
          <a:p>
            <a:pPr>
              <a:lnSpc>
                <a:spcPct val="120000"/>
              </a:lnSpc>
            </a:pPr>
            <a:r>
              <a:rPr lang="en-US" sz="2600" dirty="0">
                <a:solidFill>
                  <a:srgbClr val="FF0000"/>
                </a:solidFill>
                <a:ea typeface="Helvetica Neue" charset="0"/>
                <a:cs typeface="Helvetica Neue" charset="0"/>
              </a:rPr>
              <a:t>Limited memory capacity </a:t>
            </a:r>
            <a:r>
              <a:rPr lang="en-US" sz="2600" dirty="0">
                <a:ea typeface="Helvetica Neue" charset="0"/>
                <a:cs typeface="Helvetica Neue" charset="0"/>
              </a:rPr>
              <a:t>becomes a first-order design and performance bottleneck</a:t>
            </a:r>
          </a:p>
          <a:p>
            <a:pPr>
              <a:lnSpc>
                <a:spcPct val="120000"/>
              </a:lnSpc>
            </a:pPr>
            <a:endParaRPr lang="en-US"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8403770" cy="775493"/>
          </a:xfrm>
        </p:spPr>
        <p:txBody>
          <a:bodyPr>
            <a:normAutofit/>
          </a:bodyPr>
          <a:lstStyle/>
          <a:p>
            <a:r>
              <a:rPr lang="en-US" sz="3600" dirty="0">
                <a:solidFill>
                  <a:srgbClr val="1D1C1F"/>
                </a:solidFill>
                <a:latin typeface="+mn-lt"/>
                <a:ea typeface="Helvetica Neue Medium" charset="0"/>
                <a:cs typeface="Helvetica Neue Medium" charset="0"/>
              </a:rPr>
              <a:t>Memory Oversubscription Problem</a:t>
            </a:r>
          </a:p>
        </p:txBody>
      </p:sp>
      <p:graphicFrame>
        <p:nvGraphicFramePr>
          <p:cNvPr id="2" name="表格 1">
            <a:extLst>
              <a:ext uri="{FF2B5EF4-FFF2-40B4-BE49-F238E27FC236}">
                <a16:creationId xmlns:a16="http://schemas.microsoft.com/office/drawing/2014/main" id="{4A688431-1C0F-4BDD-A3A3-DB19C5C7FEED}"/>
              </a:ext>
            </a:extLst>
          </p:cNvPr>
          <p:cNvGraphicFramePr>
            <a:graphicFrameLocks noGrp="1"/>
          </p:cNvGraphicFramePr>
          <p:nvPr>
            <p:extLst>
              <p:ext uri="{D42A27DB-BD31-4B8C-83A1-F6EECF244321}">
                <p14:modId xmlns:p14="http://schemas.microsoft.com/office/powerpoint/2010/main" val="3423694250"/>
              </p:ext>
            </p:extLst>
          </p:nvPr>
        </p:nvGraphicFramePr>
        <p:xfrm>
          <a:off x="137990" y="847493"/>
          <a:ext cx="9006010" cy="4952825"/>
        </p:xfrm>
        <a:graphic>
          <a:graphicData uri="http://schemas.openxmlformats.org/drawingml/2006/table">
            <a:tbl>
              <a:tblPr firstRow="1" bandRow="1">
                <a:tableStyleId>{5C22544A-7EE6-4342-B048-85BDC9FD1C3A}</a:tableStyleId>
              </a:tblPr>
              <a:tblGrid>
                <a:gridCol w="4503005">
                  <a:extLst>
                    <a:ext uri="{9D8B030D-6E8A-4147-A177-3AD203B41FA5}">
                      <a16:colId xmlns:a16="http://schemas.microsoft.com/office/drawing/2014/main" val="4100310476"/>
                    </a:ext>
                  </a:extLst>
                </a:gridCol>
                <a:gridCol w="4503005">
                  <a:extLst>
                    <a:ext uri="{9D8B030D-6E8A-4147-A177-3AD203B41FA5}">
                      <a16:colId xmlns:a16="http://schemas.microsoft.com/office/drawing/2014/main" val="4043479696"/>
                    </a:ext>
                  </a:extLst>
                </a:gridCol>
              </a:tblGrid>
              <a:tr h="3323696">
                <a:tc>
                  <a:txBody>
                    <a:bodyPr/>
                    <a:lstStyle/>
                    <a:p>
                      <a:endParaRPr lang="en-US" sz="2600" dirty="0">
                        <a:latin typeface="+mn-lt"/>
                      </a:endParaRPr>
                    </a:p>
                  </a:txBody>
                  <a:tcPr>
                    <a:noFill/>
                  </a:tcPr>
                </a:tc>
                <a:tc>
                  <a:txBody>
                    <a:bodyPr/>
                    <a:lstStyle/>
                    <a:p>
                      <a:endParaRPr lang="en-US" sz="2600" dirty="0">
                        <a:latin typeface="+mn-lt"/>
                      </a:endParaRPr>
                    </a:p>
                  </a:txBody>
                  <a:tcPr>
                    <a:noFill/>
                  </a:tcPr>
                </a:tc>
                <a:extLst>
                  <a:ext uri="{0D108BD9-81ED-4DB2-BD59-A6C34878D82A}">
                    <a16:rowId xmlns:a16="http://schemas.microsoft.com/office/drawing/2014/main" val="936413011"/>
                  </a:ext>
                </a:extLst>
              </a:tr>
              <a:tr h="1629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latin typeface="+mn-lt"/>
                          <a:ea typeface="Helvetica Neue" charset="0"/>
                          <a:cs typeface="Helvetica Neue" charset="0"/>
                        </a:rPr>
                        <a:t>Cloud providers oversubscribe resource </a:t>
                      </a:r>
                      <a:r>
                        <a:rPr lang="en-US" altLang="zh-CN" sz="2600" dirty="0">
                          <a:latin typeface="+mn-lt"/>
                          <a:ea typeface="Helvetica Neue" charset="0"/>
                          <a:cs typeface="Helvetica Neue" charset="0"/>
                        </a:rPr>
                        <a:t>for better utilization</a:t>
                      </a:r>
                      <a:endParaRPr lang="en-US" sz="2600" dirty="0">
                        <a:latin typeface="+mn-lt"/>
                        <a:ea typeface="Helvetica Neue" charset="0"/>
                        <a:cs typeface="Helvetica Neue" charset="0"/>
                      </a:endParaRPr>
                    </a:p>
                  </a:txBody>
                  <a:tcPr>
                    <a:noFill/>
                  </a:tcPr>
                </a:tc>
                <a:tc>
                  <a:txBody>
                    <a:bodyPr/>
                    <a:lstStyle/>
                    <a:p>
                      <a:endParaRPr lang="en-US" sz="2600" dirty="0">
                        <a:latin typeface="+mn-lt"/>
                      </a:endParaRPr>
                    </a:p>
                  </a:txBody>
                  <a:tcPr>
                    <a:noFill/>
                  </a:tcPr>
                </a:tc>
                <a:extLst>
                  <a:ext uri="{0D108BD9-81ED-4DB2-BD59-A6C34878D82A}">
                    <a16:rowId xmlns:a16="http://schemas.microsoft.com/office/drawing/2014/main" val="3369480806"/>
                  </a:ext>
                </a:extLst>
              </a:tr>
            </a:tbl>
          </a:graphicData>
        </a:graphic>
      </p:graphicFrame>
      <p:pic>
        <p:nvPicPr>
          <p:cNvPr id="1030" name="Picture 6" descr="Image result for datacenter cloud">
            <a:extLst>
              <a:ext uri="{FF2B5EF4-FFF2-40B4-BE49-F238E27FC236}">
                <a16:creationId xmlns:a16="http://schemas.microsoft.com/office/drawing/2014/main" id="{195036D8-6623-4D03-9895-62BBFEE6D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84" y="1864922"/>
            <a:ext cx="3638284" cy="19130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mathworks.com/content/mathworks/www/en/discovery/convolutional-neural-network/jcr:content/mainParsys/image_copy.adapt.full.high.jpg/1492406018870.jpg">
            <a:extLst>
              <a:ext uri="{FF2B5EF4-FFF2-40B4-BE49-F238E27FC236}">
                <a16:creationId xmlns:a16="http://schemas.microsoft.com/office/drawing/2014/main" id="{D61E58AD-2E50-4FA6-AFE9-D0D2D2220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617" y="2099779"/>
            <a:ext cx="4322165" cy="146023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AF171D79-3038-496C-9993-644804FDE941}"/>
              </a:ext>
            </a:extLst>
          </p:cNvPr>
          <p:cNvSpPr/>
          <p:nvPr/>
        </p:nvSpPr>
        <p:spPr>
          <a:xfrm>
            <a:off x="4514872" y="4167985"/>
            <a:ext cx="4322165" cy="892552"/>
          </a:xfrm>
          <a:prstGeom prst="rect">
            <a:avLst/>
          </a:prstGeom>
        </p:spPr>
        <p:txBody>
          <a:bodyPr wrap="square">
            <a:spAutoFit/>
          </a:bodyPr>
          <a:lstStyle/>
          <a:p>
            <a:pPr lvl="0" defTabSz="914400">
              <a:defRPr/>
            </a:pPr>
            <a:r>
              <a:rPr lang="en-US" sz="2600" dirty="0">
                <a:ea typeface="Helvetica Neue" charset="0"/>
                <a:cs typeface="Helvetica Neue" charset="0"/>
              </a:rPr>
              <a:t>DNN training requires larger memory to train larger models</a:t>
            </a:r>
          </a:p>
        </p:txBody>
      </p:sp>
      <p:sp>
        <p:nvSpPr>
          <p:cNvPr id="5" name="灯片编号占位符 4">
            <a:extLst>
              <a:ext uri="{FF2B5EF4-FFF2-40B4-BE49-F238E27FC236}">
                <a16:creationId xmlns:a16="http://schemas.microsoft.com/office/drawing/2014/main" id="{E0F0EF5E-BAB0-4F77-8624-482749B63D89}"/>
              </a:ext>
            </a:extLst>
          </p:cNvPr>
          <p:cNvSpPr>
            <a:spLocks noGrp="1"/>
          </p:cNvSpPr>
          <p:nvPr>
            <p:ph type="sldNum" sz="quarter" idx="12"/>
          </p:nvPr>
        </p:nvSpPr>
        <p:spPr/>
        <p:txBody>
          <a:bodyPr/>
          <a:lstStyle/>
          <a:p>
            <a:fld id="{77AF78F1-1351-49FC-8CFD-3ED7E06BAC03}" type="slidenum">
              <a:rPr lang="en-US" smtClean="0"/>
              <a:t>4</a:t>
            </a:fld>
            <a:endParaRPr lang="en-US"/>
          </a:p>
        </p:txBody>
      </p:sp>
    </p:spTree>
    <p:extLst>
      <p:ext uri="{BB962C8B-B14F-4D97-AF65-F5344CB8AC3E}">
        <p14:creationId xmlns:p14="http://schemas.microsoft.com/office/powerpoint/2010/main" val="3216410305"/>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4" y="72000"/>
            <a:ext cx="8174265" cy="775493"/>
          </a:xfrm>
        </p:spPr>
        <p:txBody>
          <a:bodyPr>
            <a:normAutofit/>
          </a:bodyPr>
          <a:lstStyle/>
          <a:p>
            <a:r>
              <a:rPr lang="en-US" sz="3600" dirty="0">
                <a:solidFill>
                  <a:srgbClr val="1D1C1F"/>
                </a:solidFill>
                <a:latin typeface="+mn-lt"/>
                <a:ea typeface="Helvetica Neue Medium" charset="0"/>
                <a:cs typeface="Helvetica Neue Medium" charset="0"/>
              </a:rPr>
              <a:t>Memory Oversubscription Problem</a:t>
            </a:r>
          </a:p>
        </p:txBody>
      </p:sp>
      <p:sp>
        <p:nvSpPr>
          <p:cNvPr id="9"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5"/>
            <a:ext cx="8403771" cy="1225108"/>
          </a:xfrm>
        </p:spPr>
        <p:txBody>
          <a:bodyPr>
            <a:normAutofit/>
          </a:bodyPr>
          <a:lstStyle/>
          <a:p>
            <a:pPr>
              <a:lnSpc>
                <a:spcPct val="120000"/>
              </a:lnSpc>
            </a:pPr>
            <a:r>
              <a:rPr lang="en-US" sz="2600" dirty="0">
                <a:solidFill>
                  <a:schemeClr val="accent5">
                    <a:lumMod val="75000"/>
                  </a:schemeClr>
                </a:solidFill>
                <a:ea typeface="Helvetica Neue" charset="0"/>
                <a:cs typeface="Helvetica Neue" charset="0"/>
              </a:rPr>
              <a:t>Unified virtual memory </a:t>
            </a:r>
            <a:r>
              <a:rPr lang="en-US" sz="2600" dirty="0">
                <a:ea typeface="Helvetica Neue" charset="0"/>
                <a:cs typeface="Helvetica Neue" charset="0"/>
              </a:rPr>
              <a:t>and </a:t>
            </a:r>
            <a:r>
              <a:rPr lang="en-US" sz="2600" dirty="0">
                <a:solidFill>
                  <a:schemeClr val="accent5">
                    <a:lumMod val="75000"/>
                  </a:schemeClr>
                </a:solidFill>
                <a:ea typeface="Helvetica Neue" charset="0"/>
                <a:cs typeface="Helvetica Neue" charset="0"/>
              </a:rPr>
              <a:t>demand paging </a:t>
            </a:r>
            <a:r>
              <a:rPr lang="en-US" sz="2600" dirty="0">
                <a:ea typeface="Helvetica Neue" charset="0"/>
                <a:cs typeface="Helvetica Neue" charset="0"/>
              </a:rPr>
              <a:t>enable </a:t>
            </a:r>
            <a:r>
              <a:rPr lang="en-US" sz="2600" dirty="0">
                <a:solidFill>
                  <a:srgbClr val="FF0000"/>
                </a:solidFill>
                <a:ea typeface="Helvetica Neue" charset="0"/>
                <a:cs typeface="Helvetica Neue" charset="0"/>
              </a:rPr>
              <a:t>memory oversubscription</a:t>
            </a:r>
            <a:r>
              <a:rPr lang="en-US" sz="2600" dirty="0">
                <a:ea typeface="Helvetica Neue" charset="0"/>
                <a:cs typeface="Helvetica Neue" charset="0"/>
              </a:rPr>
              <a:t> support</a:t>
            </a:r>
          </a:p>
          <a:p>
            <a:pPr>
              <a:lnSpc>
                <a:spcPct val="120000"/>
              </a:lnSpc>
            </a:pPr>
            <a:endParaRPr lang="en-US" sz="2600" dirty="0">
              <a:ea typeface="Helvetica Neue" charset="0"/>
              <a:cs typeface="Helvetica Neue" charset="0"/>
            </a:endParaRPr>
          </a:p>
        </p:txBody>
      </p:sp>
      <p:pic>
        <p:nvPicPr>
          <p:cNvPr id="3" name="图片 2">
            <a:extLst>
              <a:ext uri="{FF2B5EF4-FFF2-40B4-BE49-F238E27FC236}">
                <a16:creationId xmlns:a16="http://schemas.microsoft.com/office/drawing/2014/main" id="{00C661FE-D7B0-754D-A162-6A9104690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26" y="3542886"/>
            <a:ext cx="7253180" cy="2646703"/>
          </a:xfrm>
          <a:prstGeom prst="rect">
            <a:avLst/>
          </a:prstGeom>
        </p:spPr>
      </p:pic>
      <p:pic>
        <p:nvPicPr>
          <p:cNvPr id="4" name="图片 3">
            <a:extLst>
              <a:ext uri="{FF2B5EF4-FFF2-40B4-BE49-F238E27FC236}">
                <a16:creationId xmlns:a16="http://schemas.microsoft.com/office/drawing/2014/main" id="{948DAB8F-D32F-284D-AD5D-D0BC8E5F4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326" y="5269713"/>
            <a:ext cx="7253180" cy="919274"/>
          </a:xfrm>
          <a:prstGeom prst="rect">
            <a:avLst/>
          </a:prstGeom>
        </p:spPr>
      </p:pic>
      <p:pic>
        <p:nvPicPr>
          <p:cNvPr id="5" name="图片 4">
            <a:extLst>
              <a:ext uri="{FF2B5EF4-FFF2-40B4-BE49-F238E27FC236}">
                <a16:creationId xmlns:a16="http://schemas.microsoft.com/office/drawing/2014/main" id="{10CB62A4-324F-8C44-A9A1-7D6970C4F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068" y="4622117"/>
            <a:ext cx="3159697" cy="423985"/>
          </a:xfrm>
          <a:prstGeom prst="rect">
            <a:avLst/>
          </a:prstGeom>
        </p:spPr>
      </p:pic>
      <p:pic>
        <p:nvPicPr>
          <p:cNvPr id="6" name="图片 5">
            <a:extLst>
              <a:ext uri="{FF2B5EF4-FFF2-40B4-BE49-F238E27FC236}">
                <a16:creationId xmlns:a16="http://schemas.microsoft.com/office/drawing/2014/main" id="{E8F95A2B-9D95-C74C-8B51-FC82FDC4DD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5241" y="2612285"/>
            <a:ext cx="2271351" cy="979204"/>
          </a:xfrm>
          <a:prstGeom prst="rect">
            <a:avLst/>
          </a:prstGeom>
        </p:spPr>
      </p:pic>
      <p:pic>
        <p:nvPicPr>
          <p:cNvPr id="7" name="图片 6">
            <a:extLst>
              <a:ext uri="{FF2B5EF4-FFF2-40B4-BE49-F238E27FC236}">
                <a16:creationId xmlns:a16="http://schemas.microsoft.com/office/drawing/2014/main" id="{3558FDC5-4EBB-1946-BE62-A2A180322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066" y="3580653"/>
            <a:ext cx="646073" cy="484555"/>
          </a:xfrm>
          <a:prstGeom prst="rect">
            <a:avLst/>
          </a:prstGeom>
        </p:spPr>
      </p:pic>
      <p:pic>
        <p:nvPicPr>
          <p:cNvPr id="8" name="图片 7">
            <a:extLst>
              <a:ext uri="{FF2B5EF4-FFF2-40B4-BE49-F238E27FC236}">
                <a16:creationId xmlns:a16="http://schemas.microsoft.com/office/drawing/2014/main" id="{5B83D546-4F39-8641-ABB3-AD09456423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4694" y="3580653"/>
            <a:ext cx="646073" cy="484555"/>
          </a:xfrm>
          <a:prstGeom prst="rect">
            <a:avLst/>
          </a:prstGeom>
        </p:spPr>
      </p:pic>
      <p:sp>
        <p:nvSpPr>
          <p:cNvPr id="15" name="Rounded Rectangle 6">
            <a:extLst>
              <a:ext uri="{FF2B5EF4-FFF2-40B4-BE49-F238E27FC236}">
                <a16:creationId xmlns:a16="http://schemas.microsoft.com/office/drawing/2014/main" id="{E3276E9F-EE18-0C4C-93A4-AC9B5B0FB992}"/>
              </a:ext>
            </a:extLst>
          </p:cNvPr>
          <p:cNvSpPr/>
          <p:nvPr/>
        </p:nvSpPr>
        <p:spPr>
          <a:xfrm>
            <a:off x="415186" y="1262114"/>
            <a:ext cx="8536233" cy="1781750"/>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4000" b="1" dirty="0">
                <a:solidFill>
                  <a:schemeClr val="tx2">
                    <a:lumMod val="50000"/>
                  </a:schemeClr>
                </a:solidFill>
                <a:ea typeface="Helvetica Neue" charset="0"/>
                <a:cs typeface="Helvetica Neue" charset="0"/>
              </a:rPr>
              <a:t>Memory oversubscription causes GPU </a:t>
            </a:r>
            <a:r>
              <a:rPr lang="en-US" altLang="zh-CN" sz="4000" b="1" dirty="0">
                <a:solidFill>
                  <a:srgbClr val="FF0000"/>
                </a:solidFill>
                <a:ea typeface="Helvetica Neue" charset="0"/>
                <a:cs typeface="Helvetica Neue" charset="0"/>
              </a:rPr>
              <a:t>performance degradation </a:t>
            </a:r>
            <a:r>
              <a:rPr lang="en-US" altLang="zh-CN" sz="4000" b="1" dirty="0">
                <a:solidFill>
                  <a:schemeClr val="tx2">
                    <a:lumMod val="50000"/>
                  </a:schemeClr>
                </a:solidFill>
                <a:ea typeface="Helvetica Neue" charset="0"/>
                <a:cs typeface="Helvetica Neue" charset="0"/>
              </a:rPr>
              <a:t>or, in several cases, </a:t>
            </a:r>
            <a:r>
              <a:rPr lang="en-US" altLang="zh-CN" sz="4000" b="1" dirty="0">
                <a:solidFill>
                  <a:srgbClr val="FF0000"/>
                </a:solidFill>
                <a:ea typeface="Helvetica Neue" charset="0"/>
                <a:cs typeface="Helvetica Neue" charset="0"/>
              </a:rPr>
              <a:t>crash</a:t>
            </a:r>
            <a:endParaRPr lang="en-US" sz="4000" b="1" dirty="0">
              <a:solidFill>
                <a:srgbClr val="FF0000"/>
              </a:solidFill>
              <a:ea typeface="Helvetica Neue" charset="0"/>
              <a:cs typeface="Helvetica Neue" charset="0"/>
            </a:endParaRPr>
          </a:p>
        </p:txBody>
      </p:sp>
      <p:sp>
        <p:nvSpPr>
          <p:cNvPr id="2" name="灯片编号占位符 1">
            <a:extLst>
              <a:ext uri="{FF2B5EF4-FFF2-40B4-BE49-F238E27FC236}">
                <a16:creationId xmlns:a16="http://schemas.microsoft.com/office/drawing/2014/main" id="{E8775FB8-DA26-4579-8AF2-2FDDCA1D20C1}"/>
              </a:ext>
            </a:extLst>
          </p:cNvPr>
          <p:cNvSpPr>
            <a:spLocks noGrp="1"/>
          </p:cNvSpPr>
          <p:nvPr>
            <p:ph type="sldNum" sz="quarter" idx="12"/>
          </p:nvPr>
        </p:nvSpPr>
        <p:spPr/>
        <p:txBody>
          <a:bodyPr/>
          <a:lstStyle/>
          <a:p>
            <a:fld id="{77AF78F1-1351-49FC-8CFD-3ED7E06BAC03}" type="slidenum">
              <a:rPr lang="en-US" smtClean="0"/>
              <a:t>5</a:t>
            </a:fld>
            <a:endParaRPr lang="en-US"/>
          </a:p>
        </p:txBody>
      </p:sp>
    </p:spTree>
    <p:extLst>
      <p:ext uri="{BB962C8B-B14F-4D97-AF65-F5344CB8AC3E}">
        <p14:creationId xmlns:p14="http://schemas.microsoft.com/office/powerpoint/2010/main" val="91349050"/>
      </p:ext>
    </p:extLst>
  </p:cSld>
  <p:clrMapOvr>
    <a:masterClrMapping/>
  </p:clrMapOvr>
  <mc:AlternateContent xmlns:mc="http://schemas.openxmlformats.org/markup-compatibility/2006" xmlns:p14="http://schemas.microsoft.com/office/powerpoint/2010/main">
    <mc:Choice Requires="p14">
      <p:transition spd="slow" p14:dur="2000" advTm="4630"/>
    </mc:Choice>
    <mc:Fallback xmlns="">
      <p:transition spd="slow" advTm="4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ppt_w*0.7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animEffect transition="in" filter="fade">
                                      <p:cBhvr>
                                        <p:cTn id="20" dur="500"/>
                                        <p:tgtEl>
                                          <p:spTgt spid="5"/>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691597" cy="5653885"/>
          </a:xfrm>
        </p:spPr>
        <p:txBody>
          <a:bodyPr>
            <a:normAutofit/>
          </a:bodyPr>
          <a:lstStyle/>
          <a:p>
            <a:pPr>
              <a:lnSpc>
                <a:spcPct val="120000"/>
              </a:lnSpc>
            </a:pPr>
            <a:r>
              <a:rPr lang="en-US" sz="3200" dirty="0">
                <a:solidFill>
                  <a:schemeClr val="bg1">
                    <a:lumMod val="65000"/>
                  </a:schemeClr>
                </a:solidFill>
              </a:rPr>
              <a:t>Executive Summary</a:t>
            </a:r>
          </a:p>
          <a:p>
            <a:pPr>
              <a:lnSpc>
                <a:spcPct val="120000"/>
              </a:lnSpc>
            </a:pPr>
            <a:r>
              <a:rPr lang="en-US" sz="3200" dirty="0">
                <a:solidFill>
                  <a:schemeClr val="bg1">
                    <a:lumMod val="65000"/>
                  </a:schemeClr>
                </a:solidFill>
                <a:ea typeface="Helvetica Neue" charset="0"/>
                <a:cs typeface="Helvetica Neue" charset="0"/>
              </a:rPr>
              <a:t>Memory Oversubscription Problem</a:t>
            </a:r>
          </a:p>
          <a:p>
            <a:pPr>
              <a:lnSpc>
                <a:spcPct val="120000"/>
              </a:lnSpc>
            </a:pPr>
            <a:r>
              <a:rPr lang="en-US" sz="3200" dirty="0"/>
              <a:t>Demand for Application-transparent Mechanisms</a:t>
            </a:r>
          </a:p>
          <a:p>
            <a:pPr>
              <a:lnSpc>
                <a:spcPct val="120000"/>
              </a:lnSpc>
            </a:pPr>
            <a:r>
              <a:rPr lang="en-US" sz="3200" dirty="0">
                <a:solidFill>
                  <a:schemeClr val="bg1">
                    <a:lumMod val="65000"/>
                  </a:schemeClr>
                </a:solidFill>
              </a:rPr>
              <a:t>Demand for Different Techniques </a:t>
            </a:r>
          </a:p>
          <a:p>
            <a:pPr>
              <a:lnSpc>
                <a:spcPct val="120000"/>
              </a:lnSpc>
            </a:pPr>
            <a:r>
              <a:rPr lang="en-US" sz="3200" dirty="0">
                <a:solidFill>
                  <a:schemeClr val="bg1">
                    <a:lumMod val="65000"/>
                  </a:schemeClr>
                </a:solidFill>
              </a:rPr>
              <a:t>ETC: An Application-transparent Framework</a:t>
            </a:r>
          </a:p>
          <a:p>
            <a:pPr>
              <a:lnSpc>
                <a:spcPct val="120000"/>
              </a:lnSpc>
            </a:pPr>
            <a:r>
              <a:rPr lang="en-US" sz="3200" dirty="0">
                <a:solidFill>
                  <a:schemeClr val="bg1">
                    <a:lumMod val="65000"/>
                  </a:schemeClr>
                </a:solidFill>
              </a:rPr>
              <a:t>Evaluation</a:t>
            </a:r>
          </a:p>
          <a:p>
            <a:pPr>
              <a:lnSpc>
                <a:spcPct val="120000"/>
              </a:lnSpc>
            </a:pPr>
            <a:r>
              <a:rPr lang="en-US" sz="3200" dirty="0">
                <a:solidFill>
                  <a:schemeClr val="bg1">
                    <a:lumMod val="65000"/>
                  </a:schemeClr>
                </a:solidFill>
              </a:rPr>
              <a:t>Conclusion</a:t>
            </a: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3986696" cy="775493"/>
          </a:xfrm>
        </p:spPr>
        <p:txBody>
          <a:bodyPr>
            <a:normAutofit/>
          </a:bodyPr>
          <a:lstStyle/>
          <a:p>
            <a:r>
              <a:rPr lang="en-US" sz="3600" dirty="0">
                <a:solidFill>
                  <a:srgbClr val="1D1C1F"/>
                </a:solidFill>
                <a:latin typeface="+mn-lt"/>
                <a:ea typeface="Helvetica Neue Medium" charset="0"/>
                <a:cs typeface="Helvetica Neue Medium" charset="0"/>
              </a:rPr>
              <a:t>Outline</a:t>
            </a:r>
          </a:p>
        </p:txBody>
      </p:sp>
      <p:sp>
        <p:nvSpPr>
          <p:cNvPr id="2" name="灯片编号占位符 1">
            <a:extLst>
              <a:ext uri="{FF2B5EF4-FFF2-40B4-BE49-F238E27FC236}">
                <a16:creationId xmlns:a16="http://schemas.microsoft.com/office/drawing/2014/main" id="{03918BE4-D9BF-44B0-AD28-43B9DAA446BC}"/>
              </a:ext>
            </a:extLst>
          </p:cNvPr>
          <p:cNvSpPr>
            <a:spLocks noGrp="1"/>
          </p:cNvSpPr>
          <p:nvPr>
            <p:ph type="sldNum" sz="quarter" idx="12"/>
          </p:nvPr>
        </p:nvSpPr>
        <p:spPr/>
        <p:txBody>
          <a:bodyPr/>
          <a:lstStyle/>
          <a:p>
            <a:fld id="{77AF78F1-1351-49FC-8CFD-3ED7E06BAC03}" type="slidenum">
              <a:rPr lang="en-US" smtClean="0"/>
              <a:t>6</a:t>
            </a:fld>
            <a:endParaRPr lang="en-US"/>
          </a:p>
        </p:txBody>
      </p:sp>
    </p:spTree>
    <p:extLst>
      <p:ext uri="{BB962C8B-B14F-4D97-AF65-F5344CB8AC3E}">
        <p14:creationId xmlns:p14="http://schemas.microsoft.com/office/powerpoint/2010/main" val="2523745393"/>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5"/>
            <a:ext cx="8403771" cy="3395280"/>
          </a:xfrm>
        </p:spPr>
        <p:txBody>
          <a:bodyPr>
            <a:normAutofit/>
          </a:bodyPr>
          <a:lstStyle/>
          <a:p>
            <a:pPr>
              <a:lnSpc>
                <a:spcPct val="120000"/>
              </a:lnSpc>
            </a:pPr>
            <a:r>
              <a:rPr lang="en-US" altLang="zh-CN" sz="2600" dirty="0">
                <a:ea typeface="Helvetica Neue" charset="0"/>
                <a:cs typeface="Helvetica Neue" charset="0"/>
              </a:rPr>
              <a:t>Prior </a:t>
            </a:r>
            <a:r>
              <a:rPr lang="en-US" altLang="zh-CN" sz="2600" dirty="0">
                <a:solidFill>
                  <a:schemeClr val="accent5">
                    <a:lumMod val="75000"/>
                  </a:schemeClr>
                </a:solidFill>
                <a:ea typeface="Helvetica Neue" charset="0"/>
                <a:cs typeface="Helvetica Neue" charset="0"/>
              </a:rPr>
              <a:t>Hand-tuning</a:t>
            </a:r>
            <a:r>
              <a:rPr lang="en-US" altLang="zh-CN" sz="2600" dirty="0">
                <a:ea typeface="Helvetica Neue" charset="0"/>
                <a:cs typeface="Helvetica Neue" charset="0"/>
              </a:rPr>
              <a:t> Technique 1: </a:t>
            </a:r>
          </a:p>
          <a:p>
            <a:pPr marL="0" indent="0">
              <a:lnSpc>
                <a:spcPct val="120000"/>
              </a:lnSpc>
              <a:buNone/>
            </a:pPr>
            <a:r>
              <a:rPr lang="en-US" altLang="zh-CN" sz="2400" dirty="0">
                <a:ea typeface="Helvetica Neue" charset="0"/>
                <a:cs typeface="Helvetica Neue" charset="0"/>
              </a:rPr>
              <a:t>   - Overlap prefetch with eviction requests </a:t>
            </a:r>
          </a:p>
          <a:p>
            <a:pPr>
              <a:lnSpc>
                <a:spcPct val="120000"/>
              </a:lnSpc>
            </a:pPr>
            <a:endParaRPr lang="en-US"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标题 5">
            <a:extLst>
              <a:ext uri="{FF2B5EF4-FFF2-40B4-BE49-F238E27FC236}">
                <a16:creationId xmlns:a16="http://schemas.microsoft.com/office/drawing/2014/main" id="{7760C73E-1E9F-4F44-908D-E144E92C9A8B}"/>
              </a:ext>
            </a:extLst>
          </p:cNvPr>
          <p:cNvSpPr>
            <a:spLocks noGrp="1"/>
          </p:cNvSpPr>
          <p:nvPr>
            <p:ph type="title"/>
          </p:nvPr>
        </p:nvSpPr>
        <p:spPr>
          <a:xfrm>
            <a:off x="341085" y="72000"/>
            <a:ext cx="8510684" cy="775493"/>
          </a:xfrm>
        </p:spPr>
        <p:txBody>
          <a:bodyPr>
            <a:normAutofit fontScale="90000"/>
          </a:bodyPr>
          <a:lstStyle/>
          <a:p>
            <a:pPr>
              <a:lnSpc>
                <a:spcPct val="120000"/>
              </a:lnSpc>
            </a:pPr>
            <a:r>
              <a:rPr lang="en-US" sz="3600" dirty="0">
                <a:latin typeface="+mn-lt"/>
              </a:rPr>
              <a:t>Demand for Application-transparent Framework</a:t>
            </a:r>
          </a:p>
        </p:txBody>
      </p:sp>
      <p:cxnSp>
        <p:nvCxnSpPr>
          <p:cNvPr id="21" name="直接箭头连接符 20">
            <a:extLst>
              <a:ext uri="{FF2B5EF4-FFF2-40B4-BE49-F238E27FC236}">
                <a16:creationId xmlns:a16="http://schemas.microsoft.com/office/drawing/2014/main" id="{2371D2E5-475A-4C56-BCE5-BA8797BD22F2}"/>
              </a:ext>
            </a:extLst>
          </p:cNvPr>
          <p:cNvCxnSpPr>
            <a:cxnSpLocks/>
          </p:cNvCxnSpPr>
          <p:nvPr/>
        </p:nvCxnSpPr>
        <p:spPr>
          <a:xfrm>
            <a:off x="2845724" y="4314736"/>
            <a:ext cx="3475282" cy="0"/>
          </a:xfrm>
          <a:prstGeom prst="straightConnector1">
            <a:avLst/>
          </a:prstGeom>
          <a:ln w="539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739A14C9-7812-4EE5-A01F-962EA5F94AF5}"/>
              </a:ext>
            </a:extLst>
          </p:cNvPr>
          <p:cNvCxnSpPr>
            <a:cxnSpLocks/>
          </p:cNvCxnSpPr>
          <p:nvPr/>
        </p:nvCxnSpPr>
        <p:spPr>
          <a:xfrm flipV="1">
            <a:off x="2845724" y="4892065"/>
            <a:ext cx="3459407" cy="21704"/>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6DDB6945-A9CB-4078-88C5-6AA75FEEB117}"/>
              </a:ext>
            </a:extLst>
          </p:cNvPr>
          <p:cNvSpPr txBox="1"/>
          <p:nvPr/>
        </p:nvSpPr>
        <p:spPr>
          <a:xfrm>
            <a:off x="3986686" y="3881978"/>
            <a:ext cx="2524953" cy="400110"/>
          </a:xfrm>
          <a:prstGeom prst="rect">
            <a:avLst/>
          </a:prstGeom>
          <a:noFill/>
        </p:spPr>
        <p:txBody>
          <a:bodyPr wrap="square" rtlCol="0">
            <a:spAutoFit/>
          </a:bodyPr>
          <a:lstStyle/>
          <a:p>
            <a:r>
              <a:rPr lang="en-US" sz="2000" b="1" dirty="0">
                <a:solidFill>
                  <a:srgbClr val="FF0000"/>
                </a:solidFill>
              </a:rPr>
              <a:t>Prefetch</a:t>
            </a:r>
            <a:endParaRPr lang="en-US" sz="2000" b="1" dirty="0"/>
          </a:p>
        </p:txBody>
      </p:sp>
      <p:sp>
        <p:nvSpPr>
          <p:cNvPr id="24" name="文本框 23">
            <a:extLst>
              <a:ext uri="{FF2B5EF4-FFF2-40B4-BE49-F238E27FC236}">
                <a16:creationId xmlns:a16="http://schemas.microsoft.com/office/drawing/2014/main" id="{E674A422-51C7-42C8-8AE8-4A8272A008AD}"/>
              </a:ext>
            </a:extLst>
          </p:cNvPr>
          <p:cNvSpPr txBox="1"/>
          <p:nvPr/>
        </p:nvSpPr>
        <p:spPr>
          <a:xfrm>
            <a:off x="4037802" y="4930260"/>
            <a:ext cx="2434081" cy="400110"/>
          </a:xfrm>
          <a:prstGeom prst="rect">
            <a:avLst/>
          </a:prstGeom>
          <a:noFill/>
        </p:spPr>
        <p:txBody>
          <a:bodyPr wrap="square" rtlCol="0">
            <a:spAutoFit/>
          </a:bodyPr>
          <a:lstStyle/>
          <a:p>
            <a:r>
              <a:rPr lang="en-US" sz="2000" b="1" dirty="0">
                <a:solidFill>
                  <a:srgbClr val="FF0000"/>
                </a:solidFill>
              </a:rPr>
              <a:t>Eviction</a:t>
            </a:r>
            <a:endParaRPr lang="en-US" sz="2000" b="1" dirty="0"/>
          </a:p>
        </p:txBody>
      </p:sp>
      <p:sp>
        <p:nvSpPr>
          <p:cNvPr id="25" name="矩形 24">
            <a:extLst>
              <a:ext uri="{FF2B5EF4-FFF2-40B4-BE49-F238E27FC236}">
                <a16:creationId xmlns:a16="http://schemas.microsoft.com/office/drawing/2014/main" id="{7FDD7966-F75F-4ED5-AC2B-4A6B8B29D45E}"/>
              </a:ext>
            </a:extLst>
          </p:cNvPr>
          <p:cNvSpPr/>
          <p:nvPr/>
        </p:nvSpPr>
        <p:spPr>
          <a:xfrm>
            <a:off x="3198604" y="2683242"/>
            <a:ext cx="2770552" cy="546540"/>
          </a:xfrm>
          <a:prstGeom prst="rect">
            <a:avLst/>
          </a:prstGeom>
          <a:solidFill>
            <a:schemeClr val="bg1"/>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Hide eviction latency</a:t>
            </a:r>
            <a:endParaRPr lang="en-US" sz="1400" b="1" dirty="0">
              <a:solidFill>
                <a:schemeClr val="tx1"/>
              </a:solidFill>
            </a:endParaRPr>
          </a:p>
        </p:txBody>
      </p:sp>
      <p:pic>
        <p:nvPicPr>
          <p:cNvPr id="15" name="图片 14">
            <a:extLst>
              <a:ext uri="{FF2B5EF4-FFF2-40B4-BE49-F238E27FC236}">
                <a16:creationId xmlns:a16="http://schemas.microsoft.com/office/drawing/2014/main" id="{0BDB9432-3076-9541-AC71-47F88F3E73F0}"/>
              </a:ext>
            </a:extLst>
          </p:cNvPr>
          <p:cNvPicPr>
            <a:picLocks noChangeAspect="1"/>
          </p:cNvPicPr>
          <p:nvPr/>
        </p:nvPicPr>
        <p:blipFill>
          <a:blip r:embed="rId3"/>
          <a:stretch>
            <a:fillRect/>
          </a:stretch>
        </p:blipFill>
        <p:spPr>
          <a:xfrm>
            <a:off x="6379614" y="3107870"/>
            <a:ext cx="1935613" cy="2509128"/>
          </a:xfrm>
          <a:prstGeom prst="rect">
            <a:avLst/>
          </a:prstGeom>
        </p:spPr>
      </p:pic>
      <p:pic>
        <p:nvPicPr>
          <p:cNvPr id="6" name="图片 5">
            <a:extLst>
              <a:ext uri="{FF2B5EF4-FFF2-40B4-BE49-F238E27FC236}">
                <a16:creationId xmlns:a16="http://schemas.microsoft.com/office/drawing/2014/main" id="{E00B5513-9E8A-F445-8CA1-3707FFF40EE1}"/>
              </a:ext>
            </a:extLst>
          </p:cNvPr>
          <p:cNvPicPr>
            <a:picLocks noChangeAspect="1"/>
          </p:cNvPicPr>
          <p:nvPr/>
        </p:nvPicPr>
        <p:blipFill>
          <a:blip r:embed="rId4"/>
          <a:stretch>
            <a:fillRect/>
          </a:stretch>
        </p:blipFill>
        <p:spPr>
          <a:xfrm>
            <a:off x="857229" y="3109051"/>
            <a:ext cx="1935613" cy="2509128"/>
          </a:xfrm>
          <a:prstGeom prst="rect">
            <a:avLst/>
          </a:prstGeom>
        </p:spPr>
      </p:pic>
      <p:sp>
        <p:nvSpPr>
          <p:cNvPr id="2" name="灯片编号占位符 1">
            <a:extLst>
              <a:ext uri="{FF2B5EF4-FFF2-40B4-BE49-F238E27FC236}">
                <a16:creationId xmlns:a16="http://schemas.microsoft.com/office/drawing/2014/main" id="{185CCE45-3335-4C93-8965-414DFDCD1092}"/>
              </a:ext>
            </a:extLst>
          </p:cNvPr>
          <p:cNvSpPr>
            <a:spLocks noGrp="1"/>
          </p:cNvSpPr>
          <p:nvPr>
            <p:ph type="sldNum" sz="quarter" idx="12"/>
          </p:nvPr>
        </p:nvSpPr>
        <p:spPr/>
        <p:txBody>
          <a:bodyPr/>
          <a:lstStyle/>
          <a:p>
            <a:fld id="{77AF78F1-1351-49FC-8CFD-3ED7E06BAC03}" type="slidenum">
              <a:rPr lang="en-US" smtClean="0"/>
              <a:t>7</a:t>
            </a:fld>
            <a:endParaRPr lang="en-US"/>
          </a:p>
        </p:txBody>
      </p:sp>
    </p:spTree>
    <p:extLst>
      <p:ext uri="{BB962C8B-B14F-4D97-AF65-F5344CB8AC3E}">
        <p14:creationId xmlns:p14="http://schemas.microsoft.com/office/powerpoint/2010/main" val="1277388138"/>
      </p:ext>
    </p:extLst>
  </p:cSld>
  <p:clrMapOvr>
    <a:masterClrMapping/>
  </p:clrMapOvr>
  <mc:AlternateContent xmlns:mc="http://schemas.openxmlformats.org/markup-compatibility/2006" xmlns:p14="http://schemas.microsoft.com/office/powerpoint/2010/main">
    <mc:Choice Requires="p14">
      <p:transition spd="slow" p14:dur="2000" advTm="231"/>
    </mc:Choice>
    <mc:Fallback xmlns="">
      <p:transition spd="slow" advTm="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1000"/>
                                        <p:tgtEl>
                                          <p:spTgt spid="2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Effect transition="in" filter="fade">
                                      <p:cBhvr>
                                        <p:cTn id="3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5"/>
            <a:ext cx="8403771" cy="3395280"/>
          </a:xfrm>
        </p:spPr>
        <p:txBody>
          <a:bodyPr>
            <a:normAutofit/>
          </a:bodyPr>
          <a:lstStyle/>
          <a:p>
            <a:pPr>
              <a:lnSpc>
                <a:spcPct val="120000"/>
              </a:lnSpc>
            </a:pPr>
            <a:r>
              <a:rPr lang="en-US" altLang="zh-CN" sz="2600" dirty="0">
                <a:ea typeface="Helvetica Neue" charset="0"/>
                <a:cs typeface="Helvetica Neue" charset="0"/>
              </a:rPr>
              <a:t>Prior </a:t>
            </a:r>
            <a:r>
              <a:rPr lang="en-US" altLang="zh-CN" sz="2600" dirty="0">
                <a:solidFill>
                  <a:schemeClr val="accent5">
                    <a:lumMod val="75000"/>
                  </a:schemeClr>
                </a:solidFill>
                <a:ea typeface="Helvetica Neue" charset="0"/>
                <a:cs typeface="Helvetica Neue" charset="0"/>
              </a:rPr>
              <a:t>Hand-tuning</a:t>
            </a:r>
            <a:r>
              <a:rPr lang="en-US" altLang="zh-CN" sz="2600" dirty="0">
                <a:ea typeface="Helvetica Neue" charset="0"/>
                <a:cs typeface="Helvetica Neue" charset="0"/>
              </a:rPr>
              <a:t> Technique 2: </a:t>
            </a:r>
          </a:p>
          <a:p>
            <a:pPr marL="0" indent="0">
              <a:lnSpc>
                <a:spcPct val="120000"/>
              </a:lnSpc>
              <a:buNone/>
            </a:pPr>
            <a:r>
              <a:rPr lang="en-US" altLang="zh-CN" sz="2400" dirty="0">
                <a:ea typeface="Helvetica Neue" charset="0"/>
                <a:cs typeface="Helvetica Neue" charset="0"/>
              </a:rPr>
              <a:t> </a:t>
            </a:r>
            <a:r>
              <a:rPr lang="zh-CN" altLang="en-US" sz="2400" dirty="0">
                <a:ea typeface="Helvetica Neue" charset="0"/>
                <a:cs typeface="Helvetica Neue" charset="0"/>
              </a:rPr>
              <a:t>  </a:t>
            </a:r>
            <a:r>
              <a:rPr lang="en-US" altLang="zh-CN" sz="2400" dirty="0">
                <a:ea typeface="Helvetica Neue" charset="0"/>
                <a:cs typeface="Helvetica Neue" charset="0"/>
              </a:rPr>
              <a:t>- Duplicate read-only data</a:t>
            </a:r>
          </a:p>
          <a:p>
            <a:pPr>
              <a:lnSpc>
                <a:spcPct val="120000"/>
              </a:lnSpc>
            </a:pPr>
            <a:endParaRPr lang="en-US" sz="2400" dirty="0">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直接箭头连接符 15">
            <a:extLst>
              <a:ext uri="{FF2B5EF4-FFF2-40B4-BE49-F238E27FC236}">
                <a16:creationId xmlns:a16="http://schemas.microsoft.com/office/drawing/2014/main" id="{B497243D-1228-4EFC-A839-B4955821FD5F}"/>
              </a:ext>
            </a:extLst>
          </p:cNvPr>
          <p:cNvCxnSpPr>
            <a:cxnSpLocks/>
          </p:cNvCxnSpPr>
          <p:nvPr/>
        </p:nvCxnSpPr>
        <p:spPr>
          <a:xfrm>
            <a:off x="2836199" y="4314736"/>
            <a:ext cx="3475282" cy="0"/>
          </a:xfrm>
          <a:prstGeom prst="straightConnector1">
            <a:avLst/>
          </a:prstGeom>
          <a:ln w="539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88CEC572-4A57-4A96-9B75-88D04B046A3A}"/>
              </a:ext>
            </a:extLst>
          </p:cNvPr>
          <p:cNvCxnSpPr>
            <a:cxnSpLocks/>
          </p:cNvCxnSpPr>
          <p:nvPr/>
        </p:nvCxnSpPr>
        <p:spPr>
          <a:xfrm flipV="1">
            <a:off x="2836199" y="4892065"/>
            <a:ext cx="3459407" cy="21704"/>
          </a:xfrm>
          <a:prstGeom prst="straightConnector1">
            <a:avLst/>
          </a:prstGeom>
          <a:ln w="53975">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6A327444-CE88-4AD8-A602-595CEEE8F4BE}"/>
              </a:ext>
            </a:extLst>
          </p:cNvPr>
          <p:cNvSpPr txBox="1"/>
          <p:nvPr/>
        </p:nvSpPr>
        <p:spPr>
          <a:xfrm>
            <a:off x="2980024" y="3629832"/>
            <a:ext cx="3143570" cy="707886"/>
          </a:xfrm>
          <a:prstGeom prst="rect">
            <a:avLst/>
          </a:prstGeom>
          <a:noFill/>
        </p:spPr>
        <p:txBody>
          <a:bodyPr wrap="square" rtlCol="0">
            <a:spAutoFit/>
          </a:bodyPr>
          <a:lstStyle/>
          <a:p>
            <a:r>
              <a:rPr lang="en-US" sz="2000" b="1" dirty="0">
                <a:solidFill>
                  <a:srgbClr val="FF0000"/>
                </a:solidFill>
              </a:rPr>
              <a:t>Duplicate</a:t>
            </a:r>
            <a:r>
              <a:rPr lang="en-US" sz="2000" b="1" dirty="0"/>
              <a:t> read-only data instead of </a:t>
            </a:r>
            <a:r>
              <a:rPr lang="en-US" sz="2000" b="1" dirty="0">
                <a:solidFill>
                  <a:srgbClr val="FF0000"/>
                </a:solidFill>
              </a:rPr>
              <a:t>migration</a:t>
            </a:r>
          </a:p>
        </p:txBody>
      </p:sp>
      <p:sp>
        <p:nvSpPr>
          <p:cNvPr id="19" name="矩形 18">
            <a:extLst>
              <a:ext uri="{FF2B5EF4-FFF2-40B4-BE49-F238E27FC236}">
                <a16:creationId xmlns:a16="http://schemas.microsoft.com/office/drawing/2014/main" id="{FB470D83-6A14-46AC-8325-7B53D62F8BCB}"/>
              </a:ext>
            </a:extLst>
          </p:cNvPr>
          <p:cNvSpPr/>
          <p:nvPr/>
        </p:nvSpPr>
        <p:spPr>
          <a:xfrm>
            <a:off x="3211799" y="2683242"/>
            <a:ext cx="2684524" cy="745758"/>
          </a:xfrm>
          <a:prstGeom prst="rect">
            <a:avLst/>
          </a:prstGeom>
          <a:solidFill>
            <a:schemeClr val="bg1"/>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Reduce the number of evictions</a:t>
            </a:r>
          </a:p>
        </p:txBody>
      </p:sp>
      <p:sp>
        <p:nvSpPr>
          <p:cNvPr id="20" name="文本框 19">
            <a:extLst>
              <a:ext uri="{FF2B5EF4-FFF2-40B4-BE49-F238E27FC236}">
                <a16:creationId xmlns:a16="http://schemas.microsoft.com/office/drawing/2014/main" id="{94AEE11E-D546-44B0-AD85-6B6676426F01}"/>
              </a:ext>
            </a:extLst>
          </p:cNvPr>
          <p:cNvSpPr txBox="1"/>
          <p:nvPr/>
        </p:nvSpPr>
        <p:spPr>
          <a:xfrm>
            <a:off x="3216538" y="4868082"/>
            <a:ext cx="2347136" cy="707886"/>
          </a:xfrm>
          <a:prstGeom prst="rect">
            <a:avLst/>
          </a:prstGeom>
          <a:noFill/>
        </p:spPr>
        <p:txBody>
          <a:bodyPr wrap="square" rtlCol="0">
            <a:spAutoFit/>
          </a:bodyPr>
          <a:lstStyle/>
          <a:p>
            <a:r>
              <a:rPr lang="en-US" sz="2000" b="1" dirty="0"/>
              <a:t>No need to evict </a:t>
            </a:r>
          </a:p>
          <a:p>
            <a:r>
              <a:rPr lang="en-US" sz="2000" b="1" dirty="0"/>
              <a:t>duplicated data</a:t>
            </a:r>
          </a:p>
        </p:txBody>
      </p:sp>
      <p:sp>
        <p:nvSpPr>
          <p:cNvPr id="2" name="弧 1">
            <a:extLst>
              <a:ext uri="{FF2B5EF4-FFF2-40B4-BE49-F238E27FC236}">
                <a16:creationId xmlns:a16="http://schemas.microsoft.com/office/drawing/2014/main" id="{6EC799A7-1EB9-F446-86FC-CAE9DBC7D526}"/>
              </a:ext>
            </a:extLst>
          </p:cNvPr>
          <p:cNvSpPr/>
          <p:nvPr/>
        </p:nvSpPr>
        <p:spPr>
          <a:xfrm rot="16379083">
            <a:off x="5231706" y="4896038"/>
            <a:ext cx="1940054" cy="2554290"/>
          </a:xfrm>
          <a:prstGeom prst="arc">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AC572753-4254-B742-9FB5-F89E65912AD8}"/>
              </a:ext>
            </a:extLst>
          </p:cNvPr>
          <p:cNvSpPr txBox="1"/>
          <p:nvPr/>
        </p:nvSpPr>
        <p:spPr>
          <a:xfrm>
            <a:off x="3945566" y="6085734"/>
            <a:ext cx="3259465" cy="400110"/>
          </a:xfrm>
          <a:prstGeom prst="rect">
            <a:avLst/>
          </a:prstGeom>
          <a:noFill/>
        </p:spPr>
        <p:txBody>
          <a:bodyPr wrap="square" rtlCol="0">
            <a:spAutoFit/>
          </a:bodyPr>
          <a:lstStyle/>
          <a:p>
            <a:r>
              <a:rPr lang="en-US" sz="2000" b="1" dirty="0"/>
              <a:t>Drop</a:t>
            </a:r>
            <a:r>
              <a:rPr lang="zh-CN" altLang="en-US" sz="2000" b="1" dirty="0"/>
              <a:t> </a:t>
            </a:r>
            <a:r>
              <a:rPr lang="en-US" altLang="zh-CN" sz="2000" b="1" dirty="0"/>
              <a:t>duplicated</a:t>
            </a:r>
            <a:r>
              <a:rPr lang="zh-CN" altLang="en-US" sz="2000" b="1" dirty="0"/>
              <a:t> </a:t>
            </a:r>
            <a:r>
              <a:rPr lang="en-US" altLang="zh-CN" sz="2000" b="1" dirty="0"/>
              <a:t>data</a:t>
            </a:r>
            <a:r>
              <a:rPr lang="zh-CN" altLang="en-US" sz="2000" b="1" dirty="0"/>
              <a:t> </a:t>
            </a:r>
            <a:r>
              <a:rPr lang="en-US" sz="2000" b="1" dirty="0"/>
              <a:t>instead</a:t>
            </a:r>
            <a:r>
              <a:rPr lang="zh-CN" altLang="en-US" sz="2000" b="1" dirty="0"/>
              <a:t> </a:t>
            </a:r>
            <a:endParaRPr lang="en-US" sz="2000" b="1" dirty="0"/>
          </a:p>
        </p:txBody>
      </p:sp>
      <p:pic>
        <p:nvPicPr>
          <p:cNvPr id="15" name="图片 14">
            <a:extLst>
              <a:ext uri="{FF2B5EF4-FFF2-40B4-BE49-F238E27FC236}">
                <a16:creationId xmlns:a16="http://schemas.microsoft.com/office/drawing/2014/main" id="{28B48AD6-67FE-4C4A-A6AF-DB4B7BAE97A5}"/>
              </a:ext>
            </a:extLst>
          </p:cNvPr>
          <p:cNvPicPr>
            <a:picLocks noChangeAspect="1"/>
          </p:cNvPicPr>
          <p:nvPr/>
        </p:nvPicPr>
        <p:blipFill>
          <a:blip r:embed="rId3"/>
          <a:stretch>
            <a:fillRect/>
          </a:stretch>
        </p:blipFill>
        <p:spPr>
          <a:xfrm>
            <a:off x="6379614" y="3107870"/>
            <a:ext cx="1935613" cy="2509128"/>
          </a:xfrm>
          <a:prstGeom prst="rect">
            <a:avLst/>
          </a:prstGeom>
        </p:spPr>
      </p:pic>
      <p:pic>
        <p:nvPicPr>
          <p:cNvPr id="22" name="图片 21">
            <a:extLst>
              <a:ext uri="{FF2B5EF4-FFF2-40B4-BE49-F238E27FC236}">
                <a16:creationId xmlns:a16="http://schemas.microsoft.com/office/drawing/2014/main" id="{DC1E941F-EED0-F14C-8285-7374AFBACBA4}"/>
              </a:ext>
            </a:extLst>
          </p:cNvPr>
          <p:cNvPicPr>
            <a:picLocks noChangeAspect="1"/>
          </p:cNvPicPr>
          <p:nvPr/>
        </p:nvPicPr>
        <p:blipFill>
          <a:blip r:embed="rId4"/>
          <a:stretch>
            <a:fillRect/>
          </a:stretch>
        </p:blipFill>
        <p:spPr>
          <a:xfrm>
            <a:off x="857229" y="3109051"/>
            <a:ext cx="1935613" cy="2509128"/>
          </a:xfrm>
          <a:prstGeom prst="rect">
            <a:avLst/>
          </a:prstGeom>
        </p:spPr>
      </p:pic>
      <p:sp>
        <p:nvSpPr>
          <p:cNvPr id="4" name="灯片编号占位符 3">
            <a:extLst>
              <a:ext uri="{FF2B5EF4-FFF2-40B4-BE49-F238E27FC236}">
                <a16:creationId xmlns:a16="http://schemas.microsoft.com/office/drawing/2014/main" id="{966D08F3-1E49-4B2C-8E6F-061AD37E4225}"/>
              </a:ext>
            </a:extLst>
          </p:cNvPr>
          <p:cNvSpPr>
            <a:spLocks noGrp="1"/>
          </p:cNvSpPr>
          <p:nvPr>
            <p:ph type="sldNum" sz="quarter" idx="12"/>
          </p:nvPr>
        </p:nvSpPr>
        <p:spPr/>
        <p:txBody>
          <a:bodyPr/>
          <a:lstStyle/>
          <a:p>
            <a:fld id="{77AF78F1-1351-49FC-8CFD-3ED7E06BAC03}" type="slidenum">
              <a:rPr lang="en-US" smtClean="0"/>
              <a:t>8</a:t>
            </a:fld>
            <a:endParaRPr lang="en-US"/>
          </a:p>
        </p:txBody>
      </p:sp>
      <p:sp>
        <p:nvSpPr>
          <p:cNvPr id="23" name="标题 5">
            <a:extLst>
              <a:ext uri="{FF2B5EF4-FFF2-40B4-BE49-F238E27FC236}">
                <a16:creationId xmlns:a16="http://schemas.microsoft.com/office/drawing/2014/main" id="{3E2EBECE-797E-40F5-BAB7-C03EAA9C42E7}"/>
              </a:ext>
            </a:extLst>
          </p:cNvPr>
          <p:cNvSpPr txBox="1">
            <a:spLocks/>
          </p:cNvSpPr>
          <p:nvPr/>
        </p:nvSpPr>
        <p:spPr>
          <a:xfrm>
            <a:off x="310560" y="82169"/>
            <a:ext cx="8510684" cy="77549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600" dirty="0">
                <a:latin typeface="+mn-lt"/>
              </a:rPr>
              <a:t>Demand for Application-transparent Framework</a:t>
            </a:r>
          </a:p>
        </p:txBody>
      </p:sp>
    </p:spTree>
    <p:extLst>
      <p:ext uri="{BB962C8B-B14F-4D97-AF65-F5344CB8AC3E}">
        <p14:creationId xmlns:p14="http://schemas.microsoft.com/office/powerpoint/2010/main" val="150906125"/>
      </p:ext>
    </p:extLst>
  </p:cSld>
  <p:clrMapOvr>
    <a:masterClrMapping/>
  </p:clrMapOvr>
  <mc:AlternateContent xmlns:mc="http://schemas.openxmlformats.org/markup-compatibility/2006" xmlns:p14="http://schemas.microsoft.com/office/powerpoint/2010/main">
    <mc:Choice Requires="p14">
      <p:transition spd="slow" p14:dur="2000" advTm="309"/>
    </mc:Choice>
    <mc:Fallback xmlns="">
      <p:transition spd="slow" advTm="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22" presetClass="entr" presetSubtype="8" repeatCount="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2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10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1000"/>
                                        <p:tgtEl>
                                          <p:spTgt spid="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Effect transition="in" filter="fade">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P spid="19" grpId="0" animBg="1"/>
      <p:bldP spid="20" grpId="0"/>
      <p:bldP spid="2"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AD17C9-D89A-417C-9491-D69D8779589F}"/>
              </a:ext>
            </a:extLst>
          </p:cNvPr>
          <p:cNvSpPr>
            <a:spLocks noGrp="1"/>
          </p:cNvSpPr>
          <p:nvPr>
            <p:ph idx="1"/>
          </p:nvPr>
        </p:nvSpPr>
        <p:spPr>
          <a:xfrm>
            <a:off x="341085" y="1132114"/>
            <a:ext cx="8403771" cy="4900695"/>
          </a:xfrm>
        </p:spPr>
        <p:txBody>
          <a:bodyPr vert="horz" lIns="91440" tIns="45720" rIns="91440" bIns="45720" rtlCol="0">
            <a:normAutofit/>
          </a:bodyPr>
          <a:lstStyle/>
          <a:p>
            <a:pPr>
              <a:lnSpc>
                <a:spcPct val="120000"/>
              </a:lnSpc>
            </a:pPr>
            <a:r>
              <a:rPr lang="en-US" altLang="zh-CN" sz="2600" dirty="0">
                <a:ea typeface="Helvetica Neue" charset="0"/>
                <a:cs typeface="Helvetica Neue" charset="0"/>
              </a:rPr>
              <a:t>Prior </a:t>
            </a:r>
            <a:r>
              <a:rPr lang="en-US" altLang="zh-CN" sz="2600" dirty="0">
                <a:solidFill>
                  <a:schemeClr val="accent5">
                    <a:lumMod val="75000"/>
                  </a:schemeClr>
                </a:solidFill>
                <a:ea typeface="Helvetica Neue" charset="0"/>
                <a:cs typeface="Helvetica Neue" charset="0"/>
              </a:rPr>
              <a:t>Hand-tuning</a:t>
            </a:r>
            <a:r>
              <a:rPr lang="en-US" altLang="zh-CN" sz="2600" dirty="0">
                <a:ea typeface="Helvetica Neue" charset="0"/>
                <a:cs typeface="Helvetica Neue" charset="0"/>
              </a:rPr>
              <a:t> Techniques: </a:t>
            </a:r>
          </a:p>
          <a:p>
            <a:pPr marL="0" indent="0">
              <a:lnSpc>
                <a:spcPct val="100000"/>
              </a:lnSpc>
              <a:buNone/>
            </a:pPr>
            <a:r>
              <a:rPr lang="en-US" altLang="zh-CN" sz="2400" dirty="0">
                <a:ea typeface="Helvetica Neue" charset="0"/>
                <a:cs typeface="Helvetica Neue" charset="0"/>
              </a:rPr>
              <a:t>   - Overlap </a:t>
            </a:r>
            <a:r>
              <a:rPr lang="en-US" altLang="zh-CN" sz="2400" dirty="0" err="1">
                <a:ea typeface="Helvetica Neue" charset="0"/>
                <a:cs typeface="Helvetica Neue" charset="0"/>
              </a:rPr>
              <a:t>prefetch</a:t>
            </a:r>
            <a:r>
              <a:rPr lang="en-US" altLang="zh-CN" sz="2400" dirty="0">
                <a:ea typeface="Helvetica Neue" charset="0"/>
                <a:cs typeface="Helvetica Neue" charset="0"/>
              </a:rPr>
              <a:t> with eviction requests</a:t>
            </a:r>
          </a:p>
          <a:p>
            <a:pPr marL="0" indent="0">
              <a:lnSpc>
                <a:spcPct val="100000"/>
              </a:lnSpc>
              <a:buNone/>
            </a:pPr>
            <a:r>
              <a:rPr lang="en-US" altLang="zh-CN" sz="2400" dirty="0">
                <a:ea typeface="Helvetica Neue" charset="0"/>
                <a:cs typeface="Helvetica Neue" charset="0"/>
              </a:rPr>
              <a:t>   - Duplicate read-only data</a:t>
            </a:r>
          </a:p>
          <a:p>
            <a:pPr>
              <a:lnSpc>
                <a:spcPct val="120000"/>
              </a:lnSpc>
            </a:pPr>
            <a:endParaRPr lang="en-US" altLang="zh-CN" sz="2400" dirty="0">
              <a:ea typeface="Helvetica Neue" charset="0"/>
              <a:cs typeface="Helvetica Neue" charset="0"/>
            </a:endParaRPr>
          </a:p>
          <a:p>
            <a:pPr>
              <a:lnSpc>
                <a:spcPct val="120000"/>
              </a:lnSpc>
            </a:pPr>
            <a:endParaRPr lang="en-US" altLang="zh-CN" sz="2400" dirty="0">
              <a:solidFill>
                <a:schemeClr val="accent5">
                  <a:lumMod val="75000"/>
                </a:schemeClr>
              </a:solidFill>
              <a:ea typeface="Helvetica Neue" charset="0"/>
              <a:cs typeface="Helvetica Neue" charset="0"/>
            </a:endParaRPr>
          </a:p>
          <a:p>
            <a:pPr>
              <a:lnSpc>
                <a:spcPct val="120000"/>
              </a:lnSpc>
            </a:pPr>
            <a:endParaRPr lang="en-US" altLang="zh-CN" sz="2400" dirty="0">
              <a:solidFill>
                <a:schemeClr val="accent5">
                  <a:lumMod val="75000"/>
                </a:schemeClr>
              </a:solidFill>
              <a:ea typeface="Helvetica Neue" charset="0"/>
              <a:cs typeface="Helvetica Neue" charset="0"/>
            </a:endParaRPr>
          </a:p>
          <a:p>
            <a:pPr marL="0" indent="0">
              <a:lnSpc>
                <a:spcPct val="120000"/>
              </a:lnSpc>
              <a:buNone/>
            </a:pPr>
            <a:endParaRPr lang="en-US" altLang="zh-CN" sz="2400" dirty="0">
              <a:solidFill>
                <a:schemeClr val="accent5">
                  <a:lumMod val="75000"/>
                </a:schemeClr>
              </a:solidFill>
              <a:ea typeface="Helvetica Neue" charset="0"/>
              <a:cs typeface="Helvetica Neue" charset="0"/>
            </a:endParaRPr>
          </a:p>
        </p:txBody>
      </p:sp>
      <p:sp>
        <p:nvSpPr>
          <p:cNvPr id="12" name="Rectangle 6"/>
          <p:cNvSpPr/>
          <p:nvPr/>
        </p:nvSpPr>
        <p:spPr>
          <a:xfrm>
            <a:off x="2012" y="72000"/>
            <a:ext cx="9144000" cy="775493"/>
          </a:xfrm>
          <a:prstGeom prst="rect">
            <a:avLst/>
          </a:prstGeom>
          <a:solidFill>
            <a:srgbClr val="EFF0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6"/>
          <p:cNvSpPr/>
          <p:nvPr/>
        </p:nvSpPr>
        <p:spPr>
          <a:xfrm>
            <a:off x="2012" y="0"/>
            <a:ext cx="9144000" cy="72000"/>
          </a:xfrm>
          <a:prstGeom prst="rect">
            <a:avLst/>
          </a:prstGeom>
          <a:solidFill>
            <a:srgbClr val="1F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15">
            <a:extLst>
              <a:ext uri="{FF2B5EF4-FFF2-40B4-BE49-F238E27FC236}">
                <a16:creationId xmlns:a16="http://schemas.microsoft.com/office/drawing/2014/main" id="{812E4E6F-19E1-4E3C-BCCA-EA03CCA80115}"/>
              </a:ext>
            </a:extLst>
          </p:cNvPr>
          <p:cNvSpPr txBox="1"/>
          <p:nvPr/>
        </p:nvSpPr>
        <p:spPr>
          <a:xfrm>
            <a:off x="308855" y="3044126"/>
            <a:ext cx="8693740" cy="2000548"/>
          </a:xfrm>
          <a:prstGeom prst="rect">
            <a:avLst/>
          </a:prstGeom>
          <a:noFill/>
        </p:spPr>
        <p:txBody>
          <a:bodyPr wrap="square" rtlCol="0">
            <a:spAutoFit/>
          </a:bodyPr>
          <a:lstStyle/>
          <a:p>
            <a:pPr lvl="1" indent="-457200">
              <a:buSzPct val="80000"/>
              <a:buBlip>
                <a:blip r:embed="rId3"/>
              </a:buBlip>
            </a:pPr>
            <a:r>
              <a:rPr lang="en-US" sz="2600" dirty="0"/>
              <a:t>Requires </a:t>
            </a:r>
            <a:r>
              <a:rPr lang="en-US" altLang="zh-CN" sz="2600" dirty="0"/>
              <a:t>programmers to</a:t>
            </a:r>
            <a:r>
              <a:rPr lang="en-US" sz="2600" dirty="0">
                <a:solidFill>
                  <a:srgbClr val="FF0000"/>
                </a:solidFill>
              </a:rPr>
              <a:t> </a:t>
            </a:r>
            <a:r>
              <a:rPr lang="en-US" sz="2600" dirty="0"/>
              <a:t>manage data movement</a:t>
            </a:r>
            <a:r>
              <a:rPr lang="en-US" sz="2600" dirty="0">
                <a:solidFill>
                  <a:srgbClr val="FF0000"/>
                </a:solidFill>
              </a:rPr>
              <a:t> manually</a:t>
            </a:r>
            <a:endParaRPr lang="en-US" sz="2600" b="1" dirty="0">
              <a:solidFill>
                <a:srgbClr val="C00000"/>
              </a:solidFill>
            </a:endParaRPr>
          </a:p>
          <a:p>
            <a:pPr lvl="1" indent="-457200">
              <a:buSzPct val="80000"/>
              <a:buBlip>
                <a:blip r:embed="rId3"/>
              </a:buBlip>
            </a:pPr>
            <a:r>
              <a:rPr lang="en-US" sz="2600" dirty="0">
                <a:solidFill>
                  <a:srgbClr val="FF0000"/>
                </a:solidFill>
              </a:rPr>
              <a:t>No visibility </a:t>
            </a:r>
            <a:r>
              <a:rPr lang="en-US" sz="2600" dirty="0"/>
              <a:t>into other VMs in cloud environment</a:t>
            </a:r>
          </a:p>
          <a:p>
            <a:endParaRPr lang="en-US" sz="2400" dirty="0"/>
          </a:p>
          <a:p>
            <a:pPr lvl="1" indent="-457200">
              <a:buSzPct val="80000"/>
              <a:buBlip>
                <a:blip r:embed="rId3"/>
              </a:buBlip>
            </a:pPr>
            <a:endParaRPr lang="en-US" sz="2400" b="1" dirty="0">
              <a:solidFill>
                <a:srgbClr val="C00000"/>
              </a:solidFill>
            </a:endParaRPr>
          </a:p>
          <a:p>
            <a:endParaRPr lang="en-US" sz="2400" dirty="0"/>
          </a:p>
        </p:txBody>
      </p:sp>
      <p:sp>
        <p:nvSpPr>
          <p:cNvPr id="7" name="Rounded Rectangle 6">
            <a:extLst>
              <a:ext uri="{FF2B5EF4-FFF2-40B4-BE49-F238E27FC236}">
                <a16:creationId xmlns:a16="http://schemas.microsoft.com/office/drawing/2014/main" id="{57AF4E9C-64E4-4258-9B21-EF62203F948D}"/>
              </a:ext>
            </a:extLst>
          </p:cNvPr>
          <p:cNvSpPr/>
          <p:nvPr/>
        </p:nvSpPr>
        <p:spPr>
          <a:xfrm>
            <a:off x="402033" y="4656908"/>
            <a:ext cx="8343956" cy="1375901"/>
          </a:xfrm>
          <a:prstGeom prst="roundRect">
            <a:avLst>
              <a:gd name="adj" fmla="val 8894"/>
            </a:avLst>
          </a:prstGeom>
          <a:solidFill>
            <a:schemeClr val="accent1">
              <a:lumMod val="20000"/>
              <a:lumOff val="80000"/>
            </a:schemeClr>
          </a:solidFill>
          <a:ln w="19050">
            <a:solidFill>
              <a:srgbClr val="1F5D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b="1" dirty="0">
                <a:solidFill>
                  <a:srgbClr val="FF0000"/>
                </a:solidFill>
                <a:ea typeface="Helvetica Neue" charset="0"/>
                <a:cs typeface="Helvetica Neue" charset="0"/>
              </a:rPr>
              <a:t>Application-transparent</a:t>
            </a:r>
            <a:r>
              <a:rPr lang="en-US" sz="3400" b="1" dirty="0">
                <a:solidFill>
                  <a:schemeClr val="tx2">
                    <a:lumMod val="50000"/>
                  </a:schemeClr>
                </a:solidFill>
                <a:ea typeface="Helvetica Neue" charset="0"/>
                <a:cs typeface="Helvetica Neue" charset="0"/>
              </a:rPr>
              <a:t> mechanisms are urgently needed</a:t>
            </a:r>
          </a:p>
        </p:txBody>
      </p:sp>
      <p:sp>
        <p:nvSpPr>
          <p:cNvPr id="2" name="灯片编号占位符 1">
            <a:extLst>
              <a:ext uri="{FF2B5EF4-FFF2-40B4-BE49-F238E27FC236}">
                <a16:creationId xmlns:a16="http://schemas.microsoft.com/office/drawing/2014/main" id="{A1B5D750-C107-4A7B-BFB5-C5D06B5BDA98}"/>
              </a:ext>
            </a:extLst>
          </p:cNvPr>
          <p:cNvSpPr>
            <a:spLocks noGrp="1"/>
          </p:cNvSpPr>
          <p:nvPr>
            <p:ph type="sldNum" sz="quarter" idx="12"/>
          </p:nvPr>
        </p:nvSpPr>
        <p:spPr/>
        <p:txBody>
          <a:bodyPr/>
          <a:lstStyle/>
          <a:p>
            <a:fld id="{77AF78F1-1351-49FC-8CFD-3ED7E06BAC03}" type="slidenum">
              <a:rPr lang="en-US" smtClean="0"/>
              <a:t>9</a:t>
            </a:fld>
            <a:endParaRPr lang="en-US"/>
          </a:p>
        </p:txBody>
      </p:sp>
      <p:sp>
        <p:nvSpPr>
          <p:cNvPr id="11" name="标题 5">
            <a:extLst>
              <a:ext uri="{FF2B5EF4-FFF2-40B4-BE49-F238E27FC236}">
                <a16:creationId xmlns:a16="http://schemas.microsoft.com/office/drawing/2014/main" id="{E6C91146-207B-4E75-A13F-E2F879FAC38D}"/>
              </a:ext>
            </a:extLst>
          </p:cNvPr>
          <p:cNvSpPr txBox="1">
            <a:spLocks/>
          </p:cNvSpPr>
          <p:nvPr/>
        </p:nvSpPr>
        <p:spPr>
          <a:xfrm>
            <a:off x="310560" y="82169"/>
            <a:ext cx="8510684" cy="77549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600" dirty="0">
                <a:latin typeface="+mn-lt"/>
              </a:rPr>
              <a:t>Demand for Application-transparent Framework</a:t>
            </a:r>
          </a:p>
        </p:txBody>
      </p:sp>
    </p:spTree>
    <p:extLst>
      <p:ext uri="{BB962C8B-B14F-4D97-AF65-F5344CB8AC3E}">
        <p14:creationId xmlns:p14="http://schemas.microsoft.com/office/powerpoint/2010/main" val="2043855855"/>
      </p:ext>
    </p:extLst>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spd="slow" advTm="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21652</TotalTime>
  <Words>3402</Words>
  <Application>Microsoft Office PowerPoint</Application>
  <PresentationFormat>On-screen Show (4:3)</PresentationFormat>
  <Paragraphs>587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Helvetica</vt:lpstr>
      <vt:lpstr>Office Theme</vt:lpstr>
      <vt:lpstr>A Framework for Memory Oversubscription Management  in Graphics Processing Units</vt:lpstr>
      <vt:lpstr>Executive Summary</vt:lpstr>
      <vt:lpstr>Outline</vt:lpstr>
      <vt:lpstr>Memory Oversubscription Problem</vt:lpstr>
      <vt:lpstr>Memory Oversubscription Problem</vt:lpstr>
      <vt:lpstr>Outline</vt:lpstr>
      <vt:lpstr>Demand for Application-transparent Framework</vt:lpstr>
      <vt:lpstr>PowerPoint Presentation</vt:lpstr>
      <vt:lpstr>PowerPoint Presentation</vt:lpstr>
      <vt:lpstr>Outline</vt:lpstr>
      <vt:lpstr>Demand for Different Techniques</vt:lpstr>
      <vt:lpstr>Demand for Different Techniques</vt:lpstr>
      <vt:lpstr>Outline</vt:lpstr>
      <vt:lpstr>Our Proposal</vt:lpstr>
      <vt:lpstr>Application Classification</vt:lpstr>
      <vt:lpstr>Regular Applications with no data sharing</vt:lpstr>
      <vt:lpstr>PowerPoint Presentation</vt:lpstr>
      <vt:lpstr>Regular Applications with data sharing</vt:lpstr>
      <vt:lpstr>Irregular Applications</vt:lpstr>
      <vt:lpstr>Memory-aware Throttling</vt:lpstr>
      <vt:lpstr>Irregular Applications</vt:lpstr>
      <vt:lpstr>ETC Framework</vt:lpstr>
      <vt:lpstr>ETC Framework</vt:lpstr>
      <vt:lpstr>Outline</vt:lpstr>
      <vt:lpstr>Methodology</vt:lpstr>
      <vt:lpstr>Performance</vt:lpstr>
      <vt:lpstr>Other results</vt:lpstr>
      <vt:lpstr>Outline</vt:lpstr>
      <vt:lpstr>Conclusion</vt:lpstr>
      <vt:lpstr>A Framework for Memory Oversubscription Management  in Graphics Processing Units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ZmILe</dc:creator>
  <cp:lastModifiedBy>Rachata Ausavarungnirun</cp:lastModifiedBy>
  <cp:revision>1315</cp:revision>
  <dcterms:created xsi:type="dcterms:W3CDTF">2017-09-26T18:07:32Z</dcterms:created>
  <dcterms:modified xsi:type="dcterms:W3CDTF">2019-05-01T13:52:31Z</dcterms:modified>
</cp:coreProperties>
</file>