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3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4.xml" ContentType="application/vnd.openxmlformats-officedocument.presentationml.tags+xml"/>
  <Override PartName="/ppt/notesSlides/notesSlide8.xml" ContentType="application/vnd.openxmlformats-officedocument.presentationml.notesSlide+xml"/>
  <Override PartName="/ppt/tags/tag5.xml" ContentType="application/vnd.openxmlformats-officedocument.presentationml.tags+xml"/>
  <Override PartName="/ppt/notesSlides/notesSlide9.xml" ContentType="application/vnd.openxmlformats-officedocument.presentationml.notesSlide+xml"/>
  <Override PartName="/ppt/tags/tag6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7.xml" ContentType="application/vnd.openxmlformats-officedocument.presentationml.tags+xml"/>
  <Override PartName="/ppt/notesSlides/notesSlide12.xml" ContentType="application/vnd.openxmlformats-officedocument.presentationml.notesSlide+xml"/>
  <Override PartName="/ppt/tags/tag8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ags/tag9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tags/tag10.xml" ContentType="application/vnd.openxmlformats-officedocument.presentationml.tag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7" r:id="rId1"/>
  </p:sldMasterIdLst>
  <p:notesMasterIdLst>
    <p:notesMasterId r:id="rId20"/>
  </p:notesMasterIdLst>
  <p:handoutMasterIdLst>
    <p:handoutMasterId r:id="rId21"/>
  </p:handoutMasterIdLst>
  <p:sldIdLst>
    <p:sldId id="965" r:id="rId2"/>
    <p:sldId id="492" r:id="rId3"/>
    <p:sldId id="1000" r:id="rId4"/>
    <p:sldId id="980" r:id="rId5"/>
    <p:sldId id="1001" r:id="rId6"/>
    <p:sldId id="981" r:id="rId7"/>
    <p:sldId id="1002" r:id="rId8"/>
    <p:sldId id="984" r:id="rId9"/>
    <p:sldId id="1029" r:id="rId10"/>
    <p:sldId id="986" r:id="rId11"/>
    <p:sldId id="1003" r:id="rId12"/>
    <p:sldId id="1021" r:id="rId13"/>
    <p:sldId id="989" r:id="rId14"/>
    <p:sldId id="1004" r:id="rId15"/>
    <p:sldId id="992" r:id="rId16"/>
    <p:sldId id="1005" r:id="rId17"/>
    <p:sldId id="993" r:id="rId18"/>
    <p:sldId id="1036" r:id="rId19"/>
  </p:sldIdLst>
  <p:sldSz cx="9144000" cy="6858000" type="screen4x3"/>
  <p:notesSz cx="9601200" cy="731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5"/>
    <a:srgbClr val="B21B1C"/>
    <a:srgbClr val="FFF100"/>
    <a:srgbClr val="FFA7EC"/>
    <a:srgbClr val="99A6FF"/>
    <a:srgbClr val="DCE6F2"/>
    <a:srgbClr val="4F81BD"/>
    <a:srgbClr val="B9CDE6"/>
    <a:srgbClr val="79E2E8"/>
    <a:srgbClr val="B31B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8" autoAdjust="0"/>
    <p:restoredTop sz="92808" autoAdjust="0"/>
  </p:normalViewPr>
  <p:slideViewPr>
    <p:cSldViewPr>
      <p:cViewPr varScale="1">
        <p:scale>
          <a:sx n="73" d="100"/>
          <a:sy n="73" d="100"/>
        </p:scale>
        <p:origin x="907" y="22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>
      <p:cViewPr varScale="1">
        <p:scale>
          <a:sx n="191" d="100"/>
          <a:sy n="191" d="100"/>
        </p:scale>
        <p:origin x="192" y="8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937" cy="3664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180" y="0"/>
            <a:ext cx="4160937" cy="3664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084CA2-105F-41CF-95FA-79E2DEDCE6D5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948715"/>
            <a:ext cx="4160937" cy="3664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180" y="6948715"/>
            <a:ext cx="4160937" cy="3664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32E61D-2080-44C1-8D97-F4B80BAE8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858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937" cy="365276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180" y="0"/>
            <a:ext cx="4160937" cy="365276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A38D9882-8E9E-4CF6-8AEF-BEC3B7A09D95}" type="datetimeFigureOut">
              <a:rPr lang="en-US"/>
              <a:pPr>
                <a:defRPr/>
              </a:pPr>
              <a:t>10/19/2020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71800" y="549275"/>
            <a:ext cx="36576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538" y="3474963"/>
            <a:ext cx="7680127" cy="3291114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715"/>
            <a:ext cx="4160937" cy="36527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180" y="6948715"/>
            <a:ext cx="4160937" cy="365276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C0529AF4-9733-4245-A38E-6E2258071B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26667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Hello, My name is </a:t>
            </a:r>
            <a:r>
              <a:rPr lang="en-US" altLang="zh-CN" dirty="0" err="1"/>
              <a:t>Yaohua</a:t>
            </a:r>
            <a:r>
              <a:rPr lang="en-US" altLang="zh-CN" dirty="0"/>
              <a:t> Wang, and I will be presenting FIGARO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86931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FIGARO has 4 key features</a:t>
            </a:r>
          </a:p>
          <a:p>
            <a:r>
              <a:rPr lang="en-US" dirty="0"/>
              <a:t>== click</a:t>
            </a:r>
          </a:p>
          <a:p>
            <a:r>
              <a:rPr lang="en-US" dirty="0"/>
              <a:t>First, it is fine-grained, as it allows cache-block level data relocation</a:t>
            </a:r>
          </a:p>
          <a:p>
            <a:r>
              <a:rPr lang="en-US" dirty="0"/>
              <a:t>== click</a:t>
            </a:r>
          </a:p>
          <a:p>
            <a:r>
              <a:rPr lang="en-US" dirty="0"/>
              <a:t>Second, it is distance independent </a:t>
            </a:r>
          </a:p>
          <a:p>
            <a:r>
              <a:rPr lang="en-US" dirty="0"/>
              <a:t>== click</a:t>
            </a:r>
          </a:p>
          <a:p>
            <a:r>
              <a:rPr lang="en-US" dirty="0"/>
              <a:t>Third, FIGARO has low overhead,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about 0.3% DRAM chip area overhead</a:t>
            </a:r>
          </a:p>
          <a:p>
            <a:r>
              <a:rPr lang="en-US" dirty="0"/>
              <a:t>== click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And Fourth, FIGARO has </a:t>
            </a:r>
            <a:r>
              <a:rPr lang="en-US" altLang="zh-CN" sz="1200" dirty="0">
                <a:solidFill>
                  <a:schemeClr val="accent6"/>
                </a:solidFill>
                <a:latin typeface="Cambria" panose="02040503050406030204" pitchFamily="18" charset="0"/>
              </a:rPr>
              <a:t>Low latency and energy consumption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57324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Based on FIGARO, we design </a:t>
            </a:r>
            <a:r>
              <a:rPr lang="en-US" dirty="0" err="1"/>
              <a:t>FIGCache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676A0-33B1-4B4B-B1AA-B0B917FCAA9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4612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The key idea of </a:t>
            </a:r>
            <a:r>
              <a:rPr lang="en-US" altLang="zh-CN" dirty="0" err="1"/>
              <a:t>FIGCache</a:t>
            </a:r>
            <a:r>
              <a:rPr lang="en-US" altLang="zh-CN" dirty="0"/>
              <a:t> is to </a:t>
            </a:r>
            <a:r>
              <a:rPr lang="en-US" altLang="zh-CN" sz="1200" b="0" dirty="0">
                <a:solidFill>
                  <a:schemeClr val="tx1"/>
                </a:solidFill>
                <a:latin typeface="Cambria" panose="02040503050406030204" pitchFamily="18" charset="0"/>
              </a:rPr>
              <a:t>c</a:t>
            </a:r>
            <a:r>
              <a:rPr lang="en-US" sz="1200" b="0" dirty="0">
                <a:solidFill>
                  <a:schemeClr val="tx1"/>
                </a:solidFill>
                <a:latin typeface="Cambria" panose="02040503050406030204" pitchFamily="18" charset="0"/>
              </a:rPr>
              <a:t>ache only </a:t>
            </a:r>
            <a:r>
              <a:rPr lang="en-US" sz="1200" b="0" dirty="0">
                <a:solidFill>
                  <a:srgbClr val="2770C0"/>
                </a:solidFill>
                <a:latin typeface="Cambria" panose="02040503050406030204" pitchFamily="18" charset="0"/>
              </a:rPr>
              <a:t>small, frequently-accessed portions of different DRAM rows</a:t>
            </a:r>
            <a:r>
              <a:rPr lang="en-US" sz="12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en-US" sz="1200" b="0" dirty="0">
                <a:solidFill>
                  <a:schemeClr val="tx1"/>
                </a:solidFill>
                <a:latin typeface="Cambria" panose="02040503050406030204" pitchFamily="18" charset="0"/>
              </a:rPr>
              <a:t>into the in-DRAM cache</a:t>
            </a:r>
          </a:p>
          <a:p>
            <a:r>
              <a:rPr lang="en-US" altLang="zh-CN" sz="1200" b="0" dirty="0">
                <a:solidFill>
                  <a:schemeClr val="tx1"/>
                </a:solidFill>
                <a:latin typeface="Cambria" panose="02040503050406030204" pitchFamily="18" charset="0"/>
              </a:rPr>
              <a:t>== click</a:t>
            </a:r>
          </a:p>
          <a:p>
            <a:r>
              <a:rPr lang="en-US" altLang="zh-CN" sz="1200" b="0" dirty="0" err="1">
                <a:solidFill>
                  <a:schemeClr val="tx1"/>
                </a:solidFill>
                <a:latin typeface="Cambria" panose="02040503050406030204" pitchFamily="18" charset="0"/>
              </a:rPr>
              <a:t>FIGCache</a:t>
            </a:r>
            <a:r>
              <a:rPr lang="en-US" altLang="zh-CN" sz="1200" b="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en-US" sz="1200" dirty="0">
                <a:solidFill>
                  <a:schemeClr val="tx1"/>
                </a:solidFill>
                <a:latin typeface="Cambria" panose="02040503050406030204" pitchFamily="18" charset="0"/>
              </a:rPr>
              <a:t>Uses FIGARO to </a:t>
            </a:r>
            <a:r>
              <a:rPr lang="en-US" sz="1200" dirty="0">
                <a:solidFill>
                  <a:schemeClr val="accent6"/>
                </a:solidFill>
                <a:latin typeface="Cambria" panose="02040503050406030204" pitchFamily="18" charset="0"/>
              </a:rPr>
              <a:t>relocate data</a:t>
            </a:r>
            <a:r>
              <a:rPr lang="en-US" sz="1200" dirty="0">
                <a:solidFill>
                  <a:schemeClr val="tx1"/>
                </a:solidFill>
                <a:latin typeface="Cambria" panose="02040503050406030204" pitchFamily="18" charset="0"/>
              </a:rPr>
              <a:t> into and out of the in-DRAM cache. </a:t>
            </a:r>
            <a:r>
              <a:rPr lang="en-US" sz="1200" dirty="0">
                <a:solidFill>
                  <a:schemeClr val="accent6"/>
                </a:solidFill>
                <a:latin typeface="Cambria" panose="02040503050406030204" pitchFamily="18" charset="0"/>
              </a:rPr>
              <a:t>This overcomes the inefficiencies of existing in-DRAM cache designs.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>
                <a:solidFill>
                  <a:schemeClr val="accent6"/>
                </a:solidFill>
                <a:latin typeface="Cambria" panose="02040503050406030204" pitchFamily="18" charset="0"/>
              </a:rPr>
              <a:t>== click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 err="1">
                <a:solidFill>
                  <a:schemeClr val="accent6"/>
                </a:solidFill>
                <a:latin typeface="Cambria" panose="02040503050406030204" pitchFamily="18" charset="0"/>
              </a:rPr>
              <a:t>FIGCache</a:t>
            </a:r>
            <a:r>
              <a:rPr lang="en-US" sz="1200" b="0" dirty="0">
                <a:solidFill>
                  <a:schemeClr val="accent6"/>
                </a:solidFill>
                <a:latin typeface="Cambria" panose="02040503050406030204" pitchFamily="18" charset="0"/>
              </a:rPr>
              <a:t> introduces a tag store in the memory controller to store </a:t>
            </a:r>
            <a:r>
              <a:rPr lang="en-US" sz="1400" dirty="0">
                <a:solidFill>
                  <a:srgbClr val="70AD47"/>
                </a:solidFill>
                <a:latin typeface="Cambria" panose="02040503050406030204" pitchFamily="18" charset="0"/>
              </a:rPr>
              <a:t>information </a:t>
            </a:r>
            <a:r>
              <a:rPr lang="en-US" sz="1400" dirty="0">
                <a:solidFill>
                  <a:schemeClr val="tx1"/>
                </a:solidFill>
                <a:latin typeface="Cambria" panose="02040503050406030204" pitchFamily="18" charset="0"/>
              </a:rPr>
              <a:t>about which </a:t>
            </a:r>
            <a:r>
              <a:rPr lang="en-US" sz="1400" dirty="0">
                <a:solidFill>
                  <a:srgbClr val="70AD47"/>
                </a:solidFill>
                <a:latin typeface="Cambria" panose="02040503050406030204" pitchFamily="18" charset="0"/>
              </a:rPr>
              <a:t>row segments </a:t>
            </a:r>
            <a:r>
              <a:rPr lang="en-US" sz="1400" dirty="0">
                <a:solidFill>
                  <a:schemeClr val="tx1"/>
                </a:solidFill>
                <a:latin typeface="Cambria" panose="02040503050406030204" pitchFamily="18" charset="0"/>
              </a:rPr>
              <a:t>are currently </a:t>
            </a:r>
            <a:r>
              <a:rPr lang="en-US" sz="1400" dirty="0">
                <a:solidFill>
                  <a:srgbClr val="70AD47"/>
                </a:solidFill>
                <a:latin typeface="Cambria" panose="02040503050406030204" pitchFamily="18" charset="0"/>
              </a:rPr>
              <a:t>cached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srgbClr val="70AD47"/>
                </a:solidFill>
                <a:latin typeface="Cambria" panose="02040503050406030204" pitchFamily="18" charset="0"/>
              </a:rPr>
              <a:t>== click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srgbClr val="70AD47"/>
                </a:solidFill>
                <a:latin typeface="Cambria" panose="02040503050406030204" pitchFamily="18" charset="0"/>
              </a:rPr>
              <a:t>The in-DRAM cache part of </a:t>
            </a:r>
            <a:r>
              <a:rPr lang="en-US" sz="1400" dirty="0" err="1">
                <a:solidFill>
                  <a:srgbClr val="70AD47"/>
                </a:solidFill>
                <a:latin typeface="Cambria" panose="02040503050406030204" pitchFamily="18" charset="0"/>
              </a:rPr>
              <a:t>FIGCache</a:t>
            </a:r>
            <a:r>
              <a:rPr lang="en-US" sz="1400" dirty="0">
                <a:solidFill>
                  <a:srgbClr val="70AD47"/>
                </a:solidFill>
                <a:latin typeface="Cambria" panose="02040503050406030204" pitchFamily="18" charset="0"/>
              </a:rPr>
              <a:t> can be implemented with large flexibility.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0" dirty="0">
              <a:solidFill>
                <a:schemeClr val="accent6"/>
              </a:solidFill>
              <a:latin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accent6"/>
              </a:solidFill>
              <a:latin typeface="Cambria" panose="02040503050406030204" pitchFamily="18" charset="0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20263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FIGCache</a:t>
            </a:r>
            <a:r>
              <a:rPr lang="en-US" dirty="0"/>
              <a:t> has two main benefits</a:t>
            </a:r>
          </a:p>
          <a:p>
            <a:r>
              <a:rPr lang="en-US" dirty="0"/>
              <a:t>== click</a:t>
            </a:r>
          </a:p>
          <a:p>
            <a:r>
              <a:rPr lang="en-US" dirty="0"/>
              <a:t>First, it has fine-grained caching granularity</a:t>
            </a:r>
          </a:p>
          <a:p>
            <a:r>
              <a:rPr lang="en-US" dirty="0"/>
              <a:t>== click</a:t>
            </a:r>
          </a:p>
          <a:p>
            <a:r>
              <a:rPr lang="en-US" dirty="0"/>
              <a:t>And second, it has low area overhead and manufacturing complexity</a:t>
            </a:r>
          </a:p>
          <a:p>
            <a:r>
              <a:rPr lang="en-US" dirty="0"/>
              <a:t>== click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33402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Next, I will explain our experimental methodology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676A0-33B1-4B4B-B1AA-B0B917FCAA9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1727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We use </a:t>
            </a:r>
            <a:r>
              <a:rPr lang="en-US" altLang="zh-CN" dirty="0" err="1"/>
              <a:t>Ramulator</a:t>
            </a:r>
            <a:r>
              <a:rPr lang="en-US" altLang="zh-CN" dirty="0"/>
              <a:t> for performance evaluation</a:t>
            </a:r>
          </a:p>
          <a:p>
            <a:endParaRPr lang="en-US" altLang="zh-CN" dirty="0"/>
          </a:p>
          <a:p>
            <a:r>
              <a:rPr lang="en-US" altLang="zh-CN" dirty="0"/>
              <a:t>== click</a:t>
            </a:r>
          </a:p>
          <a:p>
            <a:r>
              <a:rPr lang="en-US" altLang="zh-CN" dirty="0"/>
              <a:t>And select 20 8-core workloads. </a:t>
            </a:r>
          </a:p>
          <a:p>
            <a:endParaRPr lang="en-US" altLang="zh-CN" dirty="0"/>
          </a:p>
          <a:p>
            <a:r>
              <a:rPr lang="en-US" altLang="zh-CN" dirty="0"/>
              <a:t>==click</a:t>
            </a:r>
          </a:p>
          <a:p>
            <a:r>
              <a:rPr lang="en-US" altLang="zh-CN" dirty="0"/>
              <a:t>As comparison points, we use Conventional DDR4 as baseline</a:t>
            </a:r>
          </a:p>
          <a:p>
            <a:r>
              <a:rPr lang="en-US" altLang="zh-CN" dirty="0"/>
              <a:t>== click</a:t>
            </a:r>
          </a:p>
          <a:p>
            <a:r>
              <a:rPr lang="en-US" altLang="zh-CN" dirty="0"/>
              <a:t>LISA-VILLA as state-of-the-art</a:t>
            </a:r>
          </a:p>
          <a:p>
            <a:r>
              <a:rPr lang="en-US" altLang="zh-CN" dirty="0"/>
              <a:t>== click</a:t>
            </a:r>
          </a:p>
          <a:p>
            <a:r>
              <a:rPr lang="en-US" altLang="zh-CN" dirty="0"/>
              <a:t>Our </a:t>
            </a:r>
            <a:r>
              <a:rPr lang="en-US" altLang="zh-CN" dirty="0" err="1"/>
              <a:t>FIGCache</a:t>
            </a:r>
            <a:r>
              <a:rPr lang="en-US" altLang="zh-CN" dirty="0"/>
              <a:t>  with slow  and fast subarrays</a:t>
            </a:r>
          </a:p>
          <a:p>
            <a:r>
              <a:rPr lang="en-US" altLang="zh-CN" dirty="0"/>
              <a:t>== click</a:t>
            </a:r>
          </a:p>
          <a:p>
            <a:r>
              <a:rPr lang="en-US" altLang="zh-CN" dirty="0"/>
              <a:t>And two ideal cases of </a:t>
            </a:r>
            <a:r>
              <a:rPr lang="en-US" altLang="zh-CN" dirty="0" err="1"/>
              <a:t>FIGCache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66577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Next is our evaluation results</a:t>
            </a:r>
          </a:p>
          <a:p>
            <a:r>
              <a:rPr lang="en-US" dirty="0"/>
              <a:t>== click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676A0-33B1-4B4B-B1AA-B0B917FCAA9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4393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Here are the performance results for our multicore system configuration</a:t>
            </a:r>
          </a:p>
          <a:p>
            <a:r>
              <a:rPr lang="en-US" dirty="0"/>
              <a:t>The </a:t>
            </a:r>
            <a:r>
              <a:rPr lang="en-US" dirty="0" err="1"/>
              <a:t>the</a:t>
            </a:r>
            <a:r>
              <a:rPr lang="en-US" dirty="0"/>
              <a:t> y-axis is the speedup, and the x-axis shows the workloads. Different bars represent different comparison points; the blue one is </a:t>
            </a:r>
            <a:r>
              <a:rPr lang="en-US" dirty="0" err="1"/>
              <a:t>FIGCAche</a:t>
            </a:r>
            <a:r>
              <a:rPr lang="en-US" dirty="0"/>
              <a:t>-slow, and the green one is </a:t>
            </a:r>
            <a:r>
              <a:rPr lang="en-US" dirty="0" err="1"/>
              <a:t>FIGCache</a:t>
            </a:r>
            <a:r>
              <a:rPr lang="en-US" dirty="0"/>
              <a:t>-fast</a:t>
            </a:r>
          </a:p>
          <a:p>
            <a:r>
              <a:rPr lang="en-US" dirty="0"/>
              <a:t>==click</a:t>
            </a:r>
          </a:p>
          <a:p>
            <a:r>
              <a:rPr lang="en-US" dirty="0"/>
              <a:t>The average performance gain of </a:t>
            </a:r>
            <a:r>
              <a:rPr lang="en-US" dirty="0" err="1"/>
              <a:t>FIGCache</a:t>
            </a:r>
            <a:r>
              <a:rPr lang="en-US" dirty="0"/>
              <a:t> is more than 16% across all workloads.</a:t>
            </a:r>
          </a:p>
          <a:p>
            <a:r>
              <a:rPr lang="en-US" dirty="0"/>
              <a:t>== click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We conclude that </a:t>
            </a:r>
            <a:r>
              <a:rPr lang="en-US" sz="1200" dirty="0">
                <a:latin typeface="Cambria" panose="02040503050406030204" pitchFamily="18" charset="0"/>
              </a:rPr>
              <a:t>the benefits of </a:t>
            </a:r>
            <a:r>
              <a:rPr lang="en-US" sz="1200" dirty="0" err="1">
                <a:latin typeface="Cambria" panose="02040503050406030204" pitchFamily="18" charset="0"/>
              </a:rPr>
              <a:t>FIGCache</a:t>
            </a:r>
            <a:r>
              <a:rPr lang="en-US" sz="1200" dirty="0">
                <a:latin typeface="Cambria" panose="02040503050406030204" pitchFamily="18" charset="0"/>
              </a:rPr>
              <a:t> increase as workload memory intensity increases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bg1"/>
                </a:solidFill>
                <a:latin typeface="Cambria" panose="02040503050406030204" pitchFamily="18" charset="0"/>
              </a:rPr>
              <a:t>== click </a:t>
            </a:r>
            <a:endParaRPr lang="en-US" sz="11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>
                <a:solidFill>
                  <a:schemeClr val="bg1"/>
                </a:solidFill>
                <a:latin typeface="Cambria" panose="02040503050406030204" pitchFamily="18" charset="0"/>
              </a:rPr>
              <a:t>B</a:t>
            </a:r>
            <a:r>
              <a:rPr lang="en-US" sz="1200" dirty="0">
                <a:solidFill>
                  <a:schemeClr val="bg1"/>
                </a:solidFill>
                <a:latin typeface="Cambria" panose="02040503050406030204" pitchFamily="18" charset="0"/>
              </a:rPr>
              <a:t>oth </a:t>
            </a:r>
            <a:r>
              <a:rPr lang="en-US" sz="1200" dirty="0" err="1">
                <a:solidFill>
                  <a:schemeClr val="bg1"/>
                </a:solidFill>
                <a:latin typeface="Cambria" panose="02040503050406030204" pitchFamily="18" charset="0"/>
              </a:rPr>
              <a:t>FIGCache</a:t>
            </a:r>
            <a:r>
              <a:rPr lang="en-US" sz="1200" dirty="0">
                <a:solidFill>
                  <a:schemeClr val="bg1"/>
                </a:solidFill>
                <a:latin typeface="Cambria" panose="02040503050406030204" pitchFamily="18" charset="0"/>
              </a:rPr>
              <a:t>-slow and </a:t>
            </a:r>
            <a:r>
              <a:rPr lang="en-US" sz="1200" dirty="0" err="1">
                <a:solidFill>
                  <a:schemeClr val="bg1"/>
                </a:solidFill>
                <a:latin typeface="Cambria" panose="02040503050406030204" pitchFamily="18" charset="0"/>
              </a:rPr>
              <a:t>FIGCache</a:t>
            </a:r>
            <a:r>
              <a:rPr lang="en-US" sz="1200" dirty="0">
                <a:solidFill>
                  <a:schemeClr val="bg1"/>
                </a:solidFill>
                <a:latin typeface="Cambria" panose="02040503050406030204" pitchFamily="18" charset="0"/>
              </a:rPr>
              <a:t>-fast outperform LISA-VILLA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bg1"/>
                </a:solidFill>
                <a:latin typeface="Cambria" panose="02040503050406030204" pitchFamily="18" charset="0"/>
              </a:rPr>
              <a:t>== click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bg1"/>
                </a:solidFill>
                <a:latin typeface="Cambria" panose="02040503050406030204" pitchFamily="18" charset="0"/>
              </a:rPr>
              <a:t>And </a:t>
            </a:r>
            <a:r>
              <a:rPr lang="en-US" sz="1100" dirty="0" err="1">
                <a:latin typeface="Cambria" panose="02040503050406030204" pitchFamily="18" charset="0"/>
              </a:rPr>
              <a:t>FIGCache</a:t>
            </a:r>
            <a:r>
              <a:rPr lang="en-US" sz="1100" dirty="0">
                <a:latin typeface="Cambria" panose="02040503050406030204" pitchFamily="18" charset="0"/>
              </a:rPr>
              <a:t>-Fast approaches the idealized versions of in-DRAM cache.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>
                <a:solidFill>
                  <a:schemeClr val="bg1"/>
                </a:solidFill>
                <a:latin typeface="Cambria" panose="02040503050406030204" pitchFamily="18" charset="0"/>
              </a:rPr>
              <a:t>== click</a:t>
            </a:r>
            <a:endParaRPr lang="en-US" sz="105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78774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Thank you, to learn more about FIGARO please refer to our paper at MICRO 2020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5218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1200" b="0" dirty="0">
                <a:solidFill>
                  <a:schemeClr val="accent6"/>
                </a:solidFill>
                <a:latin typeface="Cambria" panose="02040503050406030204" pitchFamily="18" charset="0"/>
              </a:rPr>
              <a:t>DRAM latency has long been a system bottleneck </a:t>
            </a:r>
          </a:p>
          <a:p>
            <a:r>
              <a:rPr lang="en-US" sz="1200" b="0" baseline="0" dirty="0">
                <a:solidFill>
                  <a:schemeClr val="accent6"/>
                </a:solidFill>
                <a:latin typeface="Cambria" panose="02040503050406030204" pitchFamily="18" charset="0"/>
              </a:rPr>
              <a:t>== click == </a:t>
            </a:r>
            <a:r>
              <a:rPr lang="en-US" b="1" baseline="0" dirty="0"/>
              <a:t>Our goal is to reduce DRAM latency by in-DRAM cache </a:t>
            </a:r>
          </a:p>
          <a:p>
            <a:r>
              <a:rPr lang="en-US" sz="1200" b="0" baseline="0" dirty="0">
                <a:solidFill>
                  <a:schemeClr val="accent6"/>
                </a:solidFill>
                <a:latin typeface="Cambria" panose="02040503050406030204" pitchFamily="18" charset="0"/>
              </a:rPr>
              <a:t>== click ==  </a:t>
            </a:r>
            <a:r>
              <a:rPr lang="en-US" b="1" baseline="0" dirty="0"/>
              <a:t>Existing in-DRAM caches augment DRAM </a:t>
            </a:r>
            <a:r>
              <a:rPr lang="en-US" sz="1200" dirty="0">
                <a:solidFill>
                  <a:srgbClr val="00B050"/>
                </a:solidFill>
                <a:latin typeface="Cambria" panose="02040503050406030204" pitchFamily="18" charset="0"/>
              </a:rPr>
              <a:t>with </a:t>
            </a:r>
            <a:r>
              <a:rPr lang="en-US" sz="1200" b="1" dirty="0">
                <a:solidFill>
                  <a:srgbClr val="00B050"/>
                </a:solidFill>
                <a:latin typeface="Cambria" panose="02040503050406030204" pitchFamily="18" charset="0"/>
              </a:rPr>
              <a:t>small-but-fast regions </a:t>
            </a:r>
            <a:r>
              <a:rPr lang="en-US" sz="1200" dirty="0">
                <a:solidFill>
                  <a:srgbClr val="00B050"/>
                </a:solidFill>
                <a:latin typeface="Cambria" panose="02040503050406030204" pitchFamily="18" charset="0"/>
              </a:rPr>
              <a:t>to serve as caches. But they have two issues: </a:t>
            </a:r>
          </a:p>
          <a:p>
            <a:r>
              <a:rPr lang="en-US" sz="1200" b="0" baseline="0" dirty="0">
                <a:solidFill>
                  <a:schemeClr val="accent6"/>
                </a:solidFill>
                <a:latin typeface="Cambria" panose="02040503050406030204" pitchFamily="18" charset="0"/>
              </a:rPr>
              <a:t>== click == </a:t>
            </a:r>
            <a:r>
              <a:rPr lang="en-US" sz="1200" b="1" baseline="0" dirty="0">
                <a:solidFill>
                  <a:srgbClr val="00B050"/>
                </a:solidFill>
                <a:latin typeface="Cambria" panose="02040503050406030204" pitchFamily="18" charset="0"/>
              </a:rPr>
              <a:t>They use </a:t>
            </a:r>
            <a:r>
              <a:rPr lang="en-US" sz="1200" b="1" dirty="0">
                <a:solidFill>
                  <a:srgbClr val="00B050"/>
                </a:solidFill>
                <a:latin typeface="Cambria" panose="02040503050406030204" pitchFamily="18" charset="0"/>
              </a:rPr>
              <a:t>Coarse-grained</a:t>
            </a:r>
            <a:r>
              <a:rPr lang="en-US" sz="1200" dirty="0">
                <a:solidFill>
                  <a:srgbClr val="00B050"/>
                </a:solidFill>
                <a:latin typeface="Cambria" panose="02040503050406030204" pitchFamily="18" charset="0"/>
              </a:rPr>
              <a:t> in-DRAM data relocation, </a:t>
            </a:r>
            <a:r>
              <a:rPr lang="en-US" sz="1200" b="0" baseline="0" dirty="0">
                <a:solidFill>
                  <a:schemeClr val="accent6"/>
                </a:solidFill>
                <a:latin typeface="Cambria" panose="02040503050406030204" pitchFamily="18" charset="0"/>
              </a:rPr>
              <a:t>a</a:t>
            </a:r>
            <a:r>
              <a:rPr lang="en-US" sz="1200" dirty="0">
                <a:solidFill>
                  <a:srgbClr val="00B050"/>
                </a:solidFill>
                <a:latin typeface="Cambria" panose="02040503050406030204" pitchFamily="18" charset="0"/>
              </a:rPr>
              <a:t>nd the corresponding </a:t>
            </a:r>
            <a:r>
              <a:rPr lang="en-US" sz="1200" b="1" dirty="0">
                <a:solidFill>
                  <a:srgbClr val="00B050"/>
                </a:solidFill>
                <a:latin typeface="Cambria" panose="02040503050406030204" pitchFamily="18" charset="0"/>
              </a:rPr>
              <a:t>latency increases </a:t>
            </a:r>
            <a:r>
              <a:rPr lang="en-US" sz="1200" dirty="0">
                <a:solidFill>
                  <a:srgbClr val="00B050"/>
                </a:solidFill>
                <a:latin typeface="Cambria" panose="02040503050406030204" pitchFamily="18" charset="0"/>
              </a:rPr>
              <a:t>with </a:t>
            </a:r>
            <a:r>
              <a:rPr lang="en-US" sz="1200" b="1" dirty="0">
                <a:solidFill>
                  <a:srgbClr val="00B050"/>
                </a:solidFill>
                <a:latin typeface="Cambria" panose="02040503050406030204" pitchFamily="18" charset="0"/>
              </a:rPr>
              <a:t>physical distance </a:t>
            </a:r>
            <a:r>
              <a:rPr lang="en-US" sz="1200" dirty="0">
                <a:solidFill>
                  <a:srgbClr val="00B050"/>
                </a:solidFill>
                <a:latin typeface="Cambria" panose="02040503050406030204" pitchFamily="18" charset="0"/>
              </a:rPr>
              <a:t>between slow and fast regions </a:t>
            </a:r>
          </a:p>
          <a:p>
            <a:r>
              <a:rPr lang="en-US" sz="1200" b="0" baseline="0" dirty="0">
                <a:solidFill>
                  <a:schemeClr val="accent6"/>
                </a:solidFill>
                <a:latin typeface="Cambria" panose="02040503050406030204" pitchFamily="18" charset="0"/>
              </a:rPr>
              <a:t>== click == </a:t>
            </a:r>
            <a:r>
              <a:rPr lang="en-US" sz="1200" dirty="0">
                <a:solidFill>
                  <a:srgbClr val="00B050"/>
                </a:solidFill>
                <a:latin typeface="Cambria" panose="02040503050406030204" pitchFamily="18" charset="0"/>
              </a:rPr>
              <a:t>To improve this, we propose </a:t>
            </a:r>
            <a:r>
              <a:rPr lang="en-US" sz="1200" b="1" u="sng" dirty="0">
                <a:solidFill>
                  <a:srgbClr val="00B0F0"/>
                </a:solidFill>
                <a:latin typeface="Cambria" panose="02040503050406030204" pitchFamily="18" charset="0"/>
              </a:rPr>
              <a:t>FIGARO</a:t>
            </a:r>
            <a:r>
              <a:rPr lang="en-US" sz="1200" u="sng" dirty="0">
                <a:solidFill>
                  <a:srgbClr val="00B0F0"/>
                </a:solidFill>
                <a:latin typeface="Cambria" panose="02040503050406030204" pitchFamily="18" charset="0"/>
              </a:rPr>
              <a:t>:  </a:t>
            </a:r>
            <a:r>
              <a:rPr lang="en-US" sz="1200" b="0" baseline="0" dirty="0">
                <a:solidFill>
                  <a:schemeClr val="accent6"/>
                </a:solidFill>
                <a:latin typeface="Cambria" panose="02040503050406030204" pitchFamily="18" charset="0"/>
              </a:rPr>
              <a:t>The </a:t>
            </a:r>
            <a:r>
              <a:rPr lang="en-US" sz="1200" b="1" dirty="0">
                <a:solidFill>
                  <a:srgbClr val="00B0F0"/>
                </a:solidFill>
                <a:latin typeface="Cambria" panose="02040503050406030204" pitchFamily="18" charset="0"/>
              </a:rPr>
              <a:t>Key idea is to </a:t>
            </a:r>
            <a:r>
              <a:rPr lang="en-US" sz="1200" dirty="0">
                <a:solidFill>
                  <a:srgbClr val="00B0F0"/>
                </a:solidFill>
                <a:latin typeface="Cambria" panose="02040503050406030204" pitchFamily="18" charset="0"/>
              </a:rPr>
              <a:t>use the </a:t>
            </a:r>
            <a:r>
              <a:rPr lang="en-US" sz="1200" b="1" dirty="0">
                <a:solidFill>
                  <a:srgbClr val="00B0F0"/>
                </a:solidFill>
                <a:latin typeface="Cambria" panose="02040503050406030204" pitchFamily="18" charset="0"/>
              </a:rPr>
              <a:t>existing shared global row buffer </a:t>
            </a:r>
            <a:r>
              <a:rPr lang="en-US" sz="1200" dirty="0">
                <a:solidFill>
                  <a:srgbClr val="00B0F0"/>
                </a:solidFill>
                <a:latin typeface="Cambria" panose="02040503050406030204" pitchFamily="18" charset="0"/>
              </a:rPr>
              <a:t>for </a:t>
            </a:r>
            <a:r>
              <a:rPr lang="en-US" sz="1200" b="1" dirty="0">
                <a:solidFill>
                  <a:srgbClr val="00B0F0"/>
                </a:solidFill>
                <a:latin typeface="Cambria" panose="02040503050406030204" pitchFamily="18" charset="0"/>
              </a:rPr>
              <a:t>data relocation </a:t>
            </a:r>
          </a:p>
          <a:p>
            <a:r>
              <a:rPr lang="en-US" sz="1200" b="0" baseline="0" dirty="0">
                <a:solidFill>
                  <a:schemeClr val="accent6"/>
                </a:solidFill>
                <a:latin typeface="Cambria" panose="02040503050406030204" pitchFamily="18" charset="0"/>
              </a:rPr>
              <a:t>== click == </a:t>
            </a:r>
            <a:r>
              <a:rPr lang="en-US" sz="1200" dirty="0">
                <a:solidFill>
                  <a:srgbClr val="00B050"/>
                </a:solidFill>
                <a:latin typeface="Cambria" panose="02040503050406030204" pitchFamily="18" charset="0"/>
              </a:rPr>
              <a:t>This enables </a:t>
            </a:r>
            <a:r>
              <a:rPr lang="en-US" sz="1200" b="1" dirty="0">
                <a:solidFill>
                  <a:srgbClr val="00B0F0"/>
                </a:solidFill>
                <a:latin typeface="Cambria" panose="02040503050406030204" pitchFamily="18" charset="0"/>
              </a:rPr>
              <a:t>Fine</a:t>
            </a:r>
            <a:r>
              <a:rPr lang="en-US" altLang="zh-CN" sz="1200" b="1" dirty="0">
                <a:solidFill>
                  <a:srgbClr val="00B0F0"/>
                </a:solidFill>
                <a:latin typeface="Cambria" panose="02040503050406030204" pitchFamily="18" charset="0"/>
              </a:rPr>
              <a:t>-</a:t>
            </a:r>
            <a:r>
              <a:rPr lang="en-US" sz="1200" b="1" dirty="0">
                <a:solidFill>
                  <a:srgbClr val="00B0F0"/>
                </a:solidFill>
                <a:latin typeface="Cambria" panose="02040503050406030204" pitchFamily="18" charset="0"/>
              </a:rPr>
              <a:t>grain</a:t>
            </a:r>
            <a:r>
              <a:rPr lang="en-US" altLang="zh-CN" sz="1200" b="1" dirty="0">
                <a:solidFill>
                  <a:srgbClr val="00B0F0"/>
                </a:solidFill>
                <a:latin typeface="Cambria" panose="02040503050406030204" pitchFamily="18" charset="0"/>
              </a:rPr>
              <a:t>ed</a:t>
            </a:r>
            <a:r>
              <a:rPr lang="en-US" sz="1200" dirty="0">
                <a:solidFill>
                  <a:srgbClr val="00B0F0"/>
                </a:solidFill>
                <a:latin typeface="Cambria" panose="02040503050406030204" pitchFamily="18" charset="0"/>
              </a:rPr>
              <a:t> in-DRAM data relocation at a </a:t>
            </a:r>
            <a:r>
              <a:rPr lang="en-US" sz="1200" b="1" dirty="0">
                <a:solidFill>
                  <a:srgbClr val="00B0F0"/>
                </a:solidFill>
                <a:latin typeface="Cambria" panose="02040503050406030204" pitchFamily="18" charset="0"/>
              </a:rPr>
              <a:t>distance-independent</a:t>
            </a:r>
            <a:r>
              <a:rPr lang="en-US" sz="1200" dirty="0">
                <a:solidFill>
                  <a:srgbClr val="00B0F0"/>
                </a:solidFill>
                <a:latin typeface="Cambria" panose="02040503050406030204" pitchFamily="18" charset="0"/>
              </a:rPr>
              <a:t> latency with low overhead.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baseline="0" dirty="0">
                <a:solidFill>
                  <a:schemeClr val="accent6"/>
                </a:solidFill>
                <a:latin typeface="Cambria" panose="02040503050406030204" pitchFamily="18" charset="0"/>
              </a:rPr>
              <a:t>== click == Based on FIGARO, we design </a:t>
            </a:r>
            <a:r>
              <a:rPr lang="en-US" sz="1200" b="0" baseline="0" dirty="0" err="1">
                <a:solidFill>
                  <a:schemeClr val="accent6"/>
                </a:solidFill>
                <a:latin typeface="Cambria" panose="02040503050406030204" pitchFamily="18" charset="0"/>
              </a:rPr>
              <a:t>FIGCache</a:t>
            </a:r>
            <a:r>
              <a:rPr lang="en-US" sz="1200" b="0" baseline="0" dirty="0">
                <a:solidFill>
                  <a:schemeClr val="accent6"/>
                </a:solidFill>
                <a:latin typeface="Cambria" panose="02040503050406030204" pitchFamily="18" charset="0"/>
              </a:rPr>
              <a:t>, </a:t>
            </a:r>
            <a:r>
              <a:rPr lang="en-US" sz="1200" b="1" baseline="0" dirty="0">
                <a:solidFill>
                  <a:schemeClr val="tx1"/>
                </a:solidFill>
                <a:latin typeface="+mn-lt"/>
              </a:rPr>
              <a:t>The </a:t>
            </a:r>
            <a:r>
              <a:rPr lang="en-US" sz="1800" b="1" dirty="0">
                <a:solidFill>
                  <a:schemeClr val="accent4"/>
                </a:solidFill>
                <a:latin typeface="Cambria" panose="02040503050406030204" pitchFamily="18" charset="0"/>
              </a:rPr>
              <a:t>Key idea is to </a:t>
            </a:r>
            <a:r>
              <a:rPr lang="en-US" sz="1800" dirty="0">
                <a:solidFill>
                  <a:srgbClr val="8064A2"/>
                </a:solidFill>
                <a:latin typeface="Cambria" panose="02040503050406030204" pitchFamily="18" charset="0"/>
              </a:rPr>
              <a:t>cache </a:t>
            </a:r>
            <a:r>
              <a:rPr lang="en-US" sz="1800" b="1" dirty="0">
                <a:solidFill>
                  <a:srgbClr val="8064A2"/>
                </a:solidFill>
                <a:latin typeface="Cambria" panose="02040503050406030204" pitchFamily="18" charset="0"/>
              </a:rPr>
              <a:t>only small, frequently-accessed DRAM row segments </a:t>
            </a:r>
            <a:r>
              <a:rPr lang="en-US" sz="1800" dirty="0">
                <a:solidFill>
                  <a:srgbClr val="8064A2"/>
                </a:solidFill>
                <a:latin typeface="Cambria" panose="02040503050406030204" pitchFamily="18" charset="0"/>
              </a:rPr>
              <a:t>in the in-DRAM Cache.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baseline="0" dirty="0">
                <a:solidFill>
                  <a:schemeClr val="accent6"/>
                </a:solidFill>
                <a:latin typeface="Cambria" panose="02040503050406030204" pitchFamily="18" charset="0"/>
              </a:rPr>
              <a:t>== click == </a:t>
            </a:r>
            <a:r>
              <a:rPr lang="en-US" sz="1800" b="1" baseline="0" dirty="0">
                <a:solidFill>
                  <a:srgbClr val="8064A2"/>
                </a:solidFill>
                <a:latin typeface="Cambria" panose="02040503050406030204" pitchFamily="18" charset="0"/>
              </a:rPr>
              <a:t>This helps to</a:t>
            </a:r>
            <a:r>
              <a:rPr lang="en-US" sz="1800" dirty="0">
                <a:solidFill>
                  <a:srgbClr val="8064A2"/>
                </a:solidFill>
                <a:latin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FF00F5"/>
                </a:solidFill>
                <a:latin typeface="Cambria" panose="02040503050406030204" pitchFamily="18" charset="0"/>
              </a:rPr>
              <a:t>improve the system </a:t>
            </a:r>
            <a:r>
              <a:rPr lang="en-US" sz="1800" b="1" dirty="0">
                <a:solidFill>
                  <a:srgbClr val="FF00F5"/>
                </a:solidFill>
                <a:latin typeface="Cambria" panose="02040503050406030204" pitchFamily="18" charset="0"/>
              </a:rPr>
              <a:t>performance</a:t>
            </a:r>
            <a:r>
              <a:rPr lang="en-US" sz="1800" dirty="0">
                <a:solidFill>
                  <a:srgbClr val="FF00F5"/>
                </a:solidFill>
                <a:latin typeface="Cambria" panose="02040503050406030204" pitchFamily="18" charset="0"/>
              </a:rPr>
              <a:t> by more than </a:t>
            </a:r>
            <a:r>
              <a:rPr lang="en-US" sz="1800" b="1" dirty="0">
                <a:solidFill>
                  <a:srgbClr val="FF00F5"/>
                </a:solidFill>
                <a:latin typeface="Cambria" panose="02040503050406030204" pitchFamily="18" charset="0"/>
              </a:rPr>
              <a:t>16% </a:t>
            </a:r>
            <a:r>
              <a:rPr lang="en-US" sz="1800" b="0" baseline="0" dirty="0">
                <a:solidFill>
                  <a:schemeClr val="accent6"/>
                </a:solidFill>
                <a:latin typeface="Cambria" panose="02040503050406030204" pitchFamily="18" charset="0"/>
              </a:rPr>
              <a:t>,and </a:t>
            </a:r>
            <a:r>
              <a:rPr lang="en-US" sz="1800" b="0" baseline="0" dirty="0">
                <a:solidFill>
                  <a:srgbClr val="FF00F5"/>
                </a:solidFill>
                <a:latin typeface="Cambria" panose="02040503050406030204" pitchFamily="18" charset="0"/>
              </a:rPr>
              <a:t>r</a:t>
            </a:r>
            <a:r>
              <a:rPr lang="en-US" sz="1800" dirty="0">
                <a:solidFill>
                  <a:srgbClr val="FF00F5"/>
                </a:solidFill>
                <a:latin typeface="Cambria" panose="02040503050406030204" pitchFamily="18" charset="0"/>
              </a:rPr>
              <a:t>educes </a:t>
            </a:r>
            <a:r>
              <a:rPr lang="en-US" sz="1800" b="1" dirty="0">
                <a:solidFill>
                  <a:srgbClr val="FF00F5"/>
                </a:solidFill>
                <a:latin typeface="Cambria" panose="02040503050406030204" pitchFamily="18" charset="0"/>
              </a:rPr>
              <a:t>energy consumption </a:t>
            </a:r>
            <a:r>
              <a:rPr lang="en-US" sz="1800" dirty="0">
                <a:solidFill>
                  <a:srgbClr val="FF00F5"/>
                </a:solidFill>
                <a:latin typeface="Cambria" panose="02040503050406030204" pitchFamily="18" charset="0"/>
              </a:rPr>
              <a:t>by almost </a:t>
            </a:r>
            <a:r>
              <a:rPr lang="en-US" sz="1800" b="1" dirty="0">
                <a:solidFill>
                  <a:srgbClr val="FF00F5"/>
                </a:solidFill>
                <a:latin typeface="Cambria" panose="02040503050406030204" pitchFamily="18" charset="0"/>
              </a:rPr>
              <a:t>8%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0" baseline="0" dirty="0">
                <a:solidFill>
                  <a:schemeClr val="accent6"/>
                </a:solidFill>
                <a:latin typeface="Cambria" panose="02040503050406030204" pitchFamily="18" charset="0"/>
              </a:rPr>
              <a:t>== click== </a:t>
            </a:r>
            <a:r>
              <a:rPr lang="en-US" sz="1800" dirty="0">
                <a:solidFill>
                  <a:srgbClr val="B21B1C"/>
                </a:solidFill>
                <a:latin typeface="Cambria" panose="02040503050406030204" pitchFamily="18" charset="0"/>
              </a:rPr>
              <a:t>We conclude that </a:t>
            </a:r>
            <a:r>
              <a:rPr lang="en-US" sz="1800" dirty="0">
                <a:solidFill>
                  <a:srgbClr val="B31B1B"/>
                </a:solidFill>
                <a:latin typeface="Cambria" panose="02040503050406030204" pitchFamily="18" charset="0"/>
              </a:rPr>
              <a:t>FIGARO enables </a:t>
            </a:r>
            <a:r>
              <a:rPr lang="en-US" sz="1800" b="1" dirty="0">
                <a:solidFill>
                  <a:srgbClr val="B31B1B"/>
                </a:solidFill>
                <a:latin typeface="Cambria" panose="02040503050406030204" pitchFamily="18" charset="0"/>
              </a:rPr>
              <a:t>efficient In-DRAM data relocation, </a:t>
            </a:r>
            <a:r>
              <a:rPr lang="en-US" sz="1800" dirty="0">
                <a:solidFill>
                  <a:srgbClr val="B31B1B"/>
                </a:solidFill>
                <a:latin typeface="Cambria" panose="02040503050406030204" pitchFamily="18" charset="0"/>
              </a:rPr>
              <a:t>and helps </a:t>
            </a:r>
            <a:r>
              <a:rPr lang="en-US" sz="1800" dirty="0" err="1">
                <a:solidFill>
                  <a:srgbClr val="B31B1B"/>
                </a:solidFill>
                <a:latin typeface="Cambria" panose="02040503050406030204" pitchFamily="18" charset="0"/>
              </a:rPr>
              <a:t>FIGCache</a:t>
            </a:r>
            <a:r>
              <a:rPr lang="en-US" sz="1800" dirty="0">
                <a:solidFill>
                  <a:srgbClr val="B31B1B"/>
                </a:solidFill>
                <a:latin typeface="Cambria" panose="02040503050406030204" pitchFamily="18" charset="0"/>
              </a:rPr>
              <a:t> to </a:t>
            </a:r>
            <a:r>
              <a:rPr lang="en-US" sz="1800" b="1" dirty="0">
                <a:solidFill>
                  <a:srgbClr val="B31B1B"/>
                </a:solidFill>
                <a:latin typeface="Cambria" panose="02040503050406030204" pitchFamily="18" charset="0"/>
              </a:rPr>
              <a:t>outperform existing </a:t>
            </a:r>
            <a:r>
              <a:rPr lang="en-US" sz="1800" dirty="0">
                <a:solidFill>
                  <a:srgbClr val="B31B1B"/>
                </a:solidFill>
                <a:latin typeface="Cambria" panose="02040503050406030204" pitchFamily="18" charset="0"/>
              </a:rPr>
              <a:t>in-DRAM cache designs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800" dirty="0">
              <a:solidFill>
                <a:srgbClr val="B21B1C"/>
              </a:solidFill>
              <a:latin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baseline="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00B0F0"/>
              </a:solidFill>
              <a:latin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00B050"/>
              </a:solidFill>
              <a:latin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00B050"/>
              </a:solidFill>
              <a:latin typeface="Cambria" panose="02040503050406030204" pitchFamily="18" charset="0"/>
            </a:endParaRPr>
          </a:p>
          <a:p>
            <a:endParaRPr lang="en-US" b="1" baseline="0" dirty="0"/>
          </a:p>
          <a:p>
            <a:endParaRPr lang="en-US" b="1" baseline="0" dirty="0"/>
          </a:p>
          <a:p>
            <a:endParaRPr lang="en-US" b="1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676A0-33B1-4B4B-B1AA-B0B917FCAA9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5251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is the outline. First, I will start by introducing some background on DRAM</a:t>
            </a:r>
          </a:p>
          <a:p>
            <a:r>
              <a:rPr lang="en-US" dirty="0"/>
              <a:t>== click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676A0-33B1-4B4B-B1AA-B0B917FCAA9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7105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DRAM is organized </a:t>
            </a:r>
            <a:r>
              <a:rPr lang="en-US" dirty="0" err="1"/>
              <a:t>hierarquically</a:t>
            </a:r>
            <a:r>
              <a:rPr lang="en-US" dirty="0"/>
              <a:t>. A rank is composed of multiple DRAM chips</a:t>
            </a:r>
          </a:p>
          <a:p>
            <a:r>
              <a:rPr lang="en-US" dirty="0"/>
              <a:t>== click</a:t>
            </a:r>
          </a:p>
          <a:p>
            <a:r>
              <a:rPr lang="en-US" dirty="0"/>
              <a:t>Each DRAM chip has several banks</a:t>
            </a:r>
          </a:p>
          <a:p>
            <a:r>
              <a:rPr lang="en-US" dirty="0"/>
              <a:t>== click</a:t>
            </a:r>
          </a:p>
          <a:p>
            <a:r>
              <a:rPr lang="en-US" dirty="0"/>
              <a:t>each bank contains multiple subarrays and a global row buffer, </a:t>
            </a:r>
          </a:p>
          <a:p>
            <a:r>
              <a:rPr lang="en-US" dirty="0"/>
              <a:t>== click</a:t>
            </a:r>
          </a:p>
          <a:p>
            <a:r>
              <a:rPr lang="en-US" dirty="0"/>
              <a:t>each subarrays is composed of a two-dimensional array of DRAM cells, </a:t>
            </a:r>
          </a:p>
          <a:p>
            <a:r>
              <a:rPr lang="en-US" dirty="0"/>
              <a:t>== click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0095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I will introduce existing in-DRAM cache designs</a:t>
            </a:r>
          </a:p>
          <a:p>
            <a:r>
              <a:rPr lang="en-US" dirty="0"/>
              <a:t>== click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676A0-33B1-4B4B-B1AA-B0B917FCAA9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368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identify two main inefficiencies on existing in-DRAM caches</a:t>
            </a:r>
          </a:p>
          <a:p>
            <a:r>
              <a:rPr lang="en-US" dirty="0"/>
              <a:t>== click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First, they are coarse grained, which </a:t>
            </a:r>
            <a:r>
              <a:rPr lang="en-US" sz="1200" dirty="0">
                <a:solidFill>
                  <a:schemeClr val="bg1"/>
                </a:solidFill>
                <a:latin typeface="Cambria" panose="02040503050406030204" pitchFamily="18" charset="0"/>
              </a:rPr>
              <a:t>hinders the potential of  in-DRAM cache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bg1"/>
                </a:solidFill>
                <a:latin typeface="Cambria" panose="02040503050406030204" pitchFamily="18" charset="0"/>
              </a:rPr>
              <a:t>== click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>
                <a:solidFill>
                  <a:schemeClr val="bg1"/>
                </a:solidFill>
                <a:latin typeface="Cambria" panose="02040503050406030204" pitchFamily="18" charset="0"/>
              </a:rPr>
              <a:t>And Second, they add significant </a:t>
            </a:r>
            <a:r>
              <a:rPr lang="en-US" sz="1200" b="0" dirty="0">
                <a:solidFill>
                  <a:srgbClr val="FFF100"/>
                </a:solidFill>
                <a:latin typeface="Cambria" panose="02040503050406030204" pitchFamily="18" charset="0"/>
              </a:rPr>
              <a:t>area overhead and complexity, because they require many fast subarrays interleaved among normal ones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>
                <a:solidFill>
                  <a:srgbClr val="FFF100"/>
                </a:solidFill>
                <a:latin typeface="Cambria" panose="02040503050406030204" pitchFamily="18" charset="0"/>
              </a:rPr>
              <a:t>== click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>
                <a:solidFill>
                  <a:srgbClr val="FFF100"/>
                </a:solidFill>
                <a:latin typeface="Cambria" panose="02040503050406030204" pitchFamily="18" charset="0"/>
              </a:rPr>
              <a:t>We find that these two inefficiencies are caused by the data relocation substrate employed in the in-DRAM cache.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77403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solve these inefficiencies, we propose FIGARO,</a:t>
            </a:r>
          </a:p>
          <a:p>
            <a:r>
              <a:rPr lang="en-US" dirty="0"/>
              <a:t>== click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676A0-33B1-4B4B-B1AA-B0B917FCAA9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2312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There are two key observations</a:t>
            </a:r>
          </a:p>
          <a:p>
            <a:r>
              <a:rPr lang="en-US" altLang="zh-CN" dirty="0"/>
              <a:t>== click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First, all </a:t>
            </a:r>
            <a:r>
              <a:rPr lang="en-US" altLang="zh-CN" sz="1200" dirty="0">
                <a:solidFill>
                  <a:schemeClr val="tx1"/>
                </a:solidFill>
                <a:latin typeface="Cambria" panose="02040503050406030204" pitchFamily="18" charset="0"/>
              </a:rPr>
              <a:t>local row buffers</a:t>
            </a:r>
            <a:r>
              <a:rPr lang="en-US" altLang="zh-CN" sz="1200" dirty="0">
                <a:solidFill>
                  <a:srgbClr val="70AD47"/>
                </a:solidFill>
                <a:latin typeface="Cambria" panose="02040503050406030204" pitchFamily="18" charset="0"/>
              </a:rPr>
              <a:t> </a:t>
            </a:r>
            <a:r>
              <a:rPr lang="en-US" altLang="zh-CN" sz="1200" dirty="0">
                <a:solidFill>
                  <a:schemeClr val="tx1"/>
                </a:solidFill>
                <a:latin typeface="Cambria" panose="02040503050406030204" pitchFamily="18" charset="0"/>
              </a:rPr>
              <a:t>in a bank are </a:t>
            </a:r>
            <a:r>
              <a:rPr lang="en-US" altLang="zh-CN" sz="1200" dirty="0">
                <a:solidFill>
                  <a:srgbClr val="70AD47"/>
                </a:solidFill>
                <a:latin typeface="Cambria" panose="02040503050406030204" pitchFamily="18" charset="0"/>
              </a:rPr>
              <a:t>connected</a:t>
            </a:r>
            <a:r>
              <a:rPr lang="en-US" altLang="zh-CN" sz="1200" dirty="0">
                <a:solidFill>
                  <a:schemeClr val="tx1"/>
                </a:solidFill>
                <a:latin typeface="Cambria" panose="02040503050406030204" pitchFamily="18" charset="0"/>
              </a:rPr>
              <a:t> to a single shared global row buffer</a:t>
            </a:r>
            <a:endParaRPr lang="en-US" altLang="zh-CN" sz="1200" dirty="0">
              <a:solidFill>
                <a:srgbClr val="70AD47"/>
              </a:solidFill>
              <a:latin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>
                <a:solidFill>
                  <a:srgbClr val="70AD47"/>
                </a:solidFill>
                <a:latin typeface="Cambria" panose="02040503050406030204" pitchFamily="18" charset="0"/>
              </a:rPr>
              <a:t>== click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>
                <a:solidFill>
                  <a:srgbClr val="70AD47"/>
                </a:solidFill>
                <a:latin typeface="Cambria" panose="02040503050406030204" pitchFamily="18" charset="0"/>
              </a:rPr>
              <a:t>And second, </a:t>
            </a:r>
            <a:r>
              <a:rPr lang="en-US" altLang="zh-CN" sz="1200" dirty="0">
                <a:solidFill>
                  <a:srgbClr val="FF00F5"/>
                </a:solidFill>
                <a:latin typeface="Cambria" panose="02040503050406030204" pitchFamily="18" charset="0"/>
              </a:rPr>
              <a:t>the global row buffer</a:t>
            </a:r>
            <a:r>
              <a:rPr lang="en-US" altLang="zh-CN" sz="1200" dirty="0">
                <a:solidFill>
                  <a:srgbClr val="70AD47"/>
                </a:solidFill>
                <a:latin typeface="Cambria" panose="02040503050406030204" pitchFamily="18" charset="0"/>
              </a:rPr>
              <a:t> </a:t>
            </a:r>
            <a:r>
              <a:rPr lang="en-US" altLang="zh-CN" sz="1200" dirty="0">
                <a:solidFill>
                  <a:schemeClr val="tx1"/>
                </a:solidFill>
                <a:latin typeface="Cambria" panose="02040503050406030204" pitchFamily="18" charset="0"/>
              </a:rPr>
              <a:t>is fine-grained compared with the local row buffer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>
                <a:solidFill>
                  <a:schemeClr val="tx1"/>
                </a:solidFill>
                <a:latin typeface="Cambria" panose="02040503050406030204" pitchFamily="18" charset="0"/>
              </a:rPr>
              <a:t>== click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>
                <a:solidFill>
                  <a:schemeClr val="tx1"/>
                </a:solidFill>
                <a:latin typeface="Cambria" panose="02040503050406030204" pitchFamily="18" charset="0"/>
              </a:rPr>
              <a:t>The key idea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>
                <a:solidFill>
                  <a:schemeClr val="tx1"/>
                </a:solidFill>
                <a:latin typeface="Cambria" panose="02040503050406030204" pitchFamily="18" charset="0"/>
              </a:rPr>
              <a:t>==click==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>
                <a:solidFill>
                  <a:schemeClr val="tx1"/>
                </a:solidFill>
                <a:latin typeface="Cambria" panose="02040503050406030204" pitchFamily="18" charset="0"/>
              </a:rPr>
              <a:t>is to </a:t>
            </a:r>
            <a:r>
              <a:rPr lang="en-US" sz="1200" b="0" dirty="0">
                <a:solidFill>
                  <a:schemeClr val="accent6"/>
                </a:solidFill>
                <a:latin typeface="Cambria" panose="02040503050406030204" pitchFamily="18" charset="0"/>
              </a:rPr>
              <a:t>use</a:t>
            </a:r>
            <a:r>
              <a:rPr lang="en-US" sz="1200" b="0" dirty="0">
                <a:solidFill>
                  <a:schemeClr val="tx1"/>
                </a:solidFill>
                <a:latin typeface="Cambria" panose="02040503050406030204" pitchFamily="18" charset="0"/>
              </a:rPr>
              <a:t> this </a:t>
            </a:r>
            <a:r>
              <a:rPr lang="en-US" sz="1200" b="0" dirty="0">
                <a:solidFill>
                  <a:schemeClr val="accent6"/>
                </a:solidFill>
                <a:latin typeface="Cambria" panose="02040503050406030204" pitchFamily="18" charset="0"/>
              </a:rPr>
              <a:t>GRB</a:t>
            </a:r>
            <a:r>
              <a:rPr lang="en-US" sz="1200" b="0" dirty="0">
                <a:solidFill>
                  <a:schemeClr val="tx1"/>
                </a:solidFill>
                <a:latin typeface="Cambria" panose="02040503050406030204" pitchFamily="18" charset="0"/>
              </a:rPr>
              <a:t> as a bridge to transport data among subarrays</a:t>
            </a:r>
            <a:endParaRPr lang="en-US" altLang="zh-CN" sz="1200" b="0" u="sng" dirty="0">
              <a:solidFill>
                <a:schemeClr val="accent6"/>
              </a:solidFill>
              <a:latin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dirty="0">
              <a:solidFill>
                <a:srgbClr val="70AD47"/>
              </a:solidFill>
              <a:latin typeface="Cambria" panose="02040503050406030204" pitchFamily="18" charset="0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53566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Based on the above observation, we propose FIGARO, a fine-grained in-dram data relocation substrate </a:t>
            </a:r>
          </a:p>
          <a:p>
            <a:r>
              <a:rPr lang="en-US" altLang="zh-CN" dirty="0"/>
              <a:t>== click</a:t>
            </a:r>
          </a:p>
          <a:p>
            <a:r>
              <a:rPr lang="en-US" altLang="zh-CN" dirty="0"/>
              <a:t>That relocates data across subarrays</a:t>
            </a:r>
          </a:p>
          <a:p>
            <a:r>
              <a:rPr lang="en-US" altLang="zh-CN" dirty="0"/>
              <a:t>== click</a:t>
            </a:r>
          </a:p>
          <a:p>
            <a:r>
              <a:rPr lang="en-US" altLang="zh-CN" dirty="0"/>
              <a:t>at column granularity within a chip,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== click</a:t>
            </a:r>
          </a:p>
          <a:p>
            <a:r>
              <a:rPr lang="en-US" altLang="zh-CN" dirty="0"/>
              <a:t>cache-block granularity within a rank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6111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762001"/>
            <a:ext cx="8839200" cy="3048001"/>
          </a:xfrm>
        </p:spPr>
        <p:txBody>
          <a:bodyPr/>
          <a:lstStyle>
            <a:lvl1pPr algn="ctr">
              <a:defRPr sz="3600" spc="-90" baseline="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3886200"/>
            <a:ext cx="8839200" cy="2209800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rgbClr val="696969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D4D4D4"/>
                </a:solidFill>
              </a:defRPr>
            </a:lvl1pPr>
          </a:lstStyle>
          <a:p>
            <a:r>
              <a:rPr lang="en-US" altLang="en-US" dirty="0"/>
              <a:t>Page </a:t>
            </a:r>
            <a:fld id="{C0114C80-A684-4FC2-9290-3D6457BFA549}" type="slidenum">
              <a:rPr lang="en-US" altLang="en-US" smtClean="0"/>
              <a:pPr/>
              <a:t>‹#›</a:t>
            </a:fld>
            <a:r>
              <a:rPr lang="en-US" altLang="en-US" dirty="0"/>
              <a:t> of 22</a:t>
            </a:r>
          </a:p>
        </p:txBody>
      </p:sp>
    </p:spTree>
    <p:extLst>
      <p:ext uri="{BB962C8B-B14F-4D97-AF65-F5344CB8AC3E}">
        <p14:creationId xmlns:p14="http://schemas.microsoft.com/office/powerpoint/2010/main" val="1464931347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583363"/>
            <a:ext cx="61722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D0BF8F6E-232C-4479-8873-848D6BC8E6C3}" type="slidenum">
              <a:rPr lang="en-US" altLang="en-US"/>
              <a:pPr/>
              <a:t>‹#›</a:t>
            </a:fld>
            <a:r>
              <a:rPr lang="en-US" altLang="en-US" dirty="0"/>
              <a:t> of 2</a:t>
            </a:r>
            <a:r>
              <a:rPr lang="en-US" altLang="zh-CN" dirty="0"/>
              <a:t>5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2675384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838202"/>
            <a:ext cx="2057400" cy="51054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838201"/>
            <a:ext cx="6629400" cy="51054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583363"/>
            <a:ext cx="61722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8C84A859-EC2B-4CC2-841B-A4A94D4856AA}" type="slidenum">
              <a:rPr lang="en-US" altLang="en-US"/>
              <a:pPr/>
              <a:t>‹#›</a:t>
            </a:fld>
            <a:r>
              <a:rPr lang="en-US" altLang="en-US" dirty="0"/>
              <a:t> of 2</a:t>
            </a:r>
            <a:r>
              <a:rPr lang="en-US" altLang="zh-CN" dirty="0"/>
              <a:t>5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9612726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40404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499400" y="6537327"/>
            <a:ext cx="1447800" cy="274636"/>
          </a:xfrm>
        </p:spPr>
        <p:txBody>
          <a:bodyPr/>
          <a:lstStyle>
            <a:lvl1pPr>
              <a:defRPr sz="1600" b="1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altLang="en-US" dirty="0"/>
              <a:t> </a:t>
            </a:r>
            <a:fld id="{56E643E9-8232-44D4-8A76-E691A7C80D3B}" type="slidenum">
              <a:rPr lang="en-US" altLang="en-US" smtClean="0"/>
              <a:pPr/>
              <a:t>‹#›</a:t>
            </a:fld>
            <a:r>
              <a:rPr lang="en-US" altLang="en-US" dirty="0"/>
              <a:t> of 22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416D22C-426A-744D-94E9-F455C0DB2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3332616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609600"/>
            <a:ext cx="9144000" cy="62023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685800"/>
            <a:ext cx="7772400" cy="5334000"/>
          </a:xfrm>
        </p:spPr>
        <p:txBody>
          <a:bodyPr anchorCtr="1"/>
          <a:lstStyle>
            <a:lvl1pPr algn="ctr">
              <a:defRPr sz="3600" b="0" cap="none" spc="-150" baseline="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500" y="4572000"/>
            <a:ext cx="7772400" cy="82550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1252D094-1F6F-4D58-85D9-7DD94883DE43}" type="slidenum">
              <a:rPr lang="en-US" altLang="en-US"/>
              <a:pPr/>
              <a:t>‹#›</a:t>
            </a:fld>
            <a:r>
              <a:rPr lang="en-US" altLang="en-US" dirty="0"/>
              <a:t> of 22</a:t>
            </a:r>
          </a:p>
        </p:txBody>
      </p:sp>
    </p:spTree>
    <p:extLst>
      <p:ext uri="{BB962C8B-B14F-4D97-AF65-F5344CB8AC3E}">
        <p14:creationId xmlns:p14="http://schemas.microsoft.com/office/powerpoint/2010/main" val="21968278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105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105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D2B8100E-AEB3-45CD-B31C-E5D9AB46F8E2}" type="slidenum">
              <a:rPr lang="en-US" altLang="en-US"/>
              <a:pPr/>
              <a:t>‹#›</a:t>
            </a:fld>
            <a:r>
              <a:rPr lang="en-US" altLang="en-US" dirty="0"/>
              <a:t> of 2</a:t>
            </a:r>
            <a:r>
              <a:rPr lang="en-US" altLang="zh-CN" dirty="0"/>
              <a:t>5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13540478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838200"/>
            <a:ext cx="4344988" cy="68580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1524000"/>
            <a:ext cx="4344988" cy="44196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838200"/>
            <a:ext cx="4346575" cy="68580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524000"/>
            <a:ext cx="4346575" cy="44196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B98A4ED6-624C-4BEA-BCDE-327289EF7D9F}" type="slidenum">
              <a:rPr lang="en-US" altLang="en-US"/>
              <a:pPr/>
              <a:t>‹#›</a:t>
            </a:fld>
            <a:r>
              <a:rPr lang="en-US" altLang="en-US" dirty="0"/>
              <a:t> of 2</a:t>
            </a:r>
            <a:r>
              <a:rPr lang="en-US" altLang="zh-CN" dirty="0"/>
              <a:t>5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66308555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AB72A377-ED4A-4672-A396-DD11146850F5}" type="slidenum">
              <a:rPr lang="en-US" altLang="en-US"/>
              <a:pPr/>
              <a:t>‹#›</a:t>
            </a:fld>
            <a:r>
              <a:rPr lang="en-US" altLang="en-US" dirty="0"/>
              <a:t> of 22</a:t>
            </a:r>
          </a:p>
        </p:txBody>
      </p:sp>
      <p:sp>
        <p:nvSpPr>
          <p:cNvPr id="8" name="标题 7">
            <a:extLst>
              <a:ext uri="{FF2B5EF4-FFF2-40B4-BE49-F238E27FC236}">
                <a16:creationId xmlns:a16="http://schemas.microsoft.com/office/drawing/2014/main" id="{FC6244C4-715A-4076-A755-A7C4861BB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96773467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A4A31649-8929-48A0-9489-E8D4C8D91F05}" type="slidenum">
              <a:rPr lang="en-US" altLang="en-US"/>
              <a:pPr/>
              <a:t>‹#›</a:t>
            </a:fld>
            <a:r>
              <a:rPr lang="en-US" altLang="en-US" dirty="0"/>
              <a:t> of 22</a:t>
            </a:r>
          </a:p>
        </p:txBody>
      </p:sp>
    </p:spTree>
    <p:extLst>
      <p:ext uri="{BB962C8B-B14F-4D97-AF65-F5344CB8AC3E}">
        <p14:creationId xmlns:p14="http://schemas.microsoft.com/office/powerpoint/2010/main" val="1545866736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1" y="838200"/>
            <a:ext cx="3313113" cy="114300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8201"/>
            <a:ext cx="5416550" cy="510540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1" y="1981200"/>
            <a:ext cx="3313113" cy="3962400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3E8FA7CC-2CE5-41D8-B4C4-AD442D4B12B0}" type="slidenum">
              <a:rPr lang="en-US" altLang="en-US"/>
              <a:pPr/>
              <a:t>‹#›</a:t>
            </a:fld>
            <a:r>
              <a:rPr lang="en-US" altLang="en-US" dirty="0"/>
              <a:t> of 2</a:t>
            </a:r>
            <a:r>
              <a:rPr lang="en-US" altLang="zh-CN" dirty="0"/>
              <a:t>5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26485474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5720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62001"/>
            <a:ext cx="5486400" cy="3810001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1387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FC7E1FD5-A6B1-43EF-B5D9-E1445DE766F6}" type="slidenum">
              <a:rPr lang="en-US" altLang="en-US"/>
              <a:pPr/>
              <a:t>‹#›</a:t>
            </a:fld>
            <a:r>
              <a:rPr lang="en-US" altLang="en-US" dirty="0"/>
              <a:t> of 2</a:t>
            </a:r>
            <a:r>
              <a:rPr lang="en-US" altLang="zh-CN" dirty="0"/>
              <a:t>5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20339985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39377"/>
            <a:ext cx="7943850" cy="429389"/>
          </a:xfrm>
          <a:prstGeom prst="rect">
            <a:avLst/>
          </a:prstGeom>
        </p:spPr>
        <p:txBody>
          <a:bodyPr vert="horz" lIns="45720" tIns="0" rIns="4572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810545"/>
            <a:ext cx="8839200" cy="5726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67600" y="6490023"/>
            <a:ext cx="1371600" cy="228600"/>
          </a:xfrm>
          <a:prstGeom prst="rect">
            <a:avLst/>
          </a:prstGeom>
        </p:spPr>
        <p:txBody>
          <a:bodyPr vert="horz" wrap="square" lIns="45720" tIns="0" rIns="45720" bIns="0" numCol="1" anchor="ctr" anchorCtr="0" compatLnSpc="1">
            <a:prstTxWarp prst="textNoShape">
              <a:avLst/>
            </a:prstTxWarp>
          </a:bodyPr>
          <a:lstStyle>
            <a:lvl1pPr algn="r">
              <a:defRPr sz="1600" b="0" baseline="0">
                <a:solidFill>
                  <a:schemeClr val="bg1">
                    <a:lumMod val="75000"/>
                  </a:schemeClr>
                </a:solidFill>
                <a:latin typeface="Whitney-Medium" panose="02000603040000020004" pitchFamily="2" charset="0"/>
                <a:ea typeface="Whitney-Medium" panose="02000603040000020004" pitchFamily="2" charset="0"/>
                <a:cs typeface="Arial" panose="020B0604020202020204" pitchFamily="34" charset="0"/>
              </a:defRPr>
            </a:lvl1pPr>
          </a:lstStyle>
          <a:p>
            <a:fld id="{BBF05047-ADC6-47BF-A318-424F854A849A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pic>
        <p:nvPicPr>
          <p:cNvPr id="3" name="Picture 2"/>
          <p:cNvPicPr>
            <a:picLocks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400801"/>
            <a:ext cx="1295400" cy="285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220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8" r:id="rId1"/>
    <p:sldLayoutId id="2147483959" r:id="rId2"/>
    <p:sldLayoutId id="2147483960" r:id="rId3"/>
    <p:sldLayoutId id="2147483961" r:id="rId4"/>
    <p:sldLayoutId id="2147483962" r:id="rId5"/>
    <p:sldLayoutId id="2147483963" r:id="rId6"/>
    <p:sldLayoutId id="2147483964" r:id="rId7"/>
    <p:sldLayoutId id="2147483965" r:id="rId8"/>
    <p:sldLayoutId id="2147483966" r:id="rId9"/>
    <p:sldLayoutId id="2147483967" r:id="rId10"/>
    <p:sldLayoutId id="2147483968" r:id="rId11"/>
  </p:sldLayoutIdLst>
  <p:transition>
    <p:fade/>
  </p:transition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 kern="1200" cap="none" spc="-100" baseline="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Whitney-Bold" pitchFamily="2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Whitney-Bold" pitchFamily="2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Whitney-Bold" pitchFamily="2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Whitney-Bold" pitchFamily="2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Whitney-Bold" pitchFamily="2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Whitney-Bold" pitchFamily="2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Whitney-Bold" pitchFamily="2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Whitney-Bold" pitchFamily="2" charset="0"/>
        </a:defRPr>
      </a:lvl9pPr>
    </p:titleStyle>
    <p:bodyStyle>
      <a:lvl1pPr marL="204788" indent="-204788" algn="l" rtl="0" eaLnBrk="1" fontAlgn="base" hangingPunct="1">
        <a:spcBef>
          <a:spcPts val="450"/>
        </a:spcBef>
        <a:spcAft>
          <a:spcPct val="0"/>
        </a:spcAft>
        <a:buFont typeface="Wingdings" panose="05000000000000000000" pitchFamily="2" charset="2"/>
        <a:buChar char="§"/>
        <a:defRPr sz="2600" b="1" kern="1200" baseline="0">
          <a:solidFill>
            <a:srgbClr val="404040"/>
          </a:solidFill>
          <a:latin typeface="Adobe Garamond Pro" panose="02020502060506020403" pitchFamily="18" charset="0"/>
          <a:ea typeface="+mn-ea"/>
          <a:cs typeface="+mn-cs"/>
        </a:defRPr>
      </a:lvl1pPr>
      <a:lvl2pPr marL="479822" indent="-171450" algn="l" rtl="0" eaLnBrk="1" fontAlgn="base" hangingPunct="1">
        <a:spcBef>
          <a:spcPts val="3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rgbClr val="696969"/>
          </a:solidFill>
          <a:latin typeface="Adobe Garamond Pro" panose="02020502060506020403" pitchFamily="18" charset="0"/>
          <a:ea typeface="+mn-ea"/>
          <a:cs typeface="+mn-cs"/>
        </a:defRPr>
      </a:lvl2pPr>
      <a:lvl3pPr marL="857250" indent="-171450" algn="l" rtl="0" eaLnBrk="1" fontAlgn="base" hangingPunct="1">
        <a:spcBef>
          <a:spcPts val="225"/>
        </a:spcBef>
        <a:spcAft>
          <a:spcPct val="0"/>
        </a:spcAft>
        <a:buFont typeface="Palatino Linotype" panose="02040502050505030304" pitchFamily="18" charset="0"/>
        <a:buChar char="»"/>
        <a:defRPr sz="1800" kern="1200">
          <a:solidFill>
            <a:srgbClr val="696969"/>
          </a:solidFill>
          <a:latin typeface="Adobe Garamond Pro" panose="02020502060506020403" pitchFamily="18" charset="0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696969"/>
          </a:solidFill>
          <a:latin typeface="Adobe Garamond Pro" panose="02020502060506020403" pitchFamily="18" charset="0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1400" kern="1200">
          <a:solidFill>
            <a:srgbClr val="696969"/>
          </a:solidFill>
          <a:latin typeface="Adobe Garamond Pro" panose="02020502060506020403" pitchFamily="18" charset="0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microsoft.com/office/2007/relationships/hdphoto" Target="../media/hdphoto1.wdp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hyperlink" Target="https://github.com/CMU-SAFARI/ramulator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microsoft.com/office/2007/relationships/hdphoto" Target="../media/hdphoto1.wdp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microsoft.com/office/2007/relationships/hdphoto" Target="../media/hdphoto2.wdp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200400"/>
          </a:xfrm>
          <a:solidFill>
            <a:schemeClr val="accent1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FIGARO: Improving System Performance via Fine-Grained </a:t>
            </a:r>
            <a:b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</a:b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In-DRAM Data Relocation and Caching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-13800" y="3307199"/>
            <a:ext cx="9144000" cy="1600200"/>
          </a:xfrm>
        </p:spPr>
        <p:txBody>
          <a:bodyPr/>
          <a:lstStyle/>
          <a:p>
            <a:pPr lvl="0">
              <a:lnSpc>
                <a:spcPct val="110000"/>
              </a:lnSpc>
            </a:pPr>
            <a:r>
              <a:rPr lang="en-US" sz="2400" dirty="0" err="1">
                <a:solidFill>
                  <a:schemeClr val="tx1"/>
                </a:solidFill>
                <a:latin typeface="Cambria" panose="02040503050406030204" pitchFamily="18" charset="0"/>
              </a:rPr>
              <a:t>Yaohua</a:t>
            </a: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</a:rPr>
              <a:t> Wang</a:t>
            </a:r>
            <a:r>
              <a:rPr lang="en-US" sz="240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1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, Lois Orosa</a:t>
            </a:r>
            <a:r>
              <a:rPr lang="en-US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, </a:t>
            </a:r>
            <a:r>
              <a:rPr lang="en-US" sz="2400" b="0" dirty="0" err="1">
                <a:solidFill>
                  <a:schemeClr val="tx1"/>
                </a:solidFill>
                <a:latin typeface="Cambria" panose="02040503050406030204" pitchFamily="18" charset="0"/>
              </a:rPr>
              <a:t>Xiangjun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 Peng</a:t>
            </a:r>
            <a:r>
              <a:rPr lang="en-US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3,1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, Yang Guo</a:t>
            </a:r>
            <a:r>
              <a:rPr lang="en-US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1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, </a:t>
            </a:r>
          </a:p>
          <a:p>
            <a:pPr lvl="0">
              <a:lnSpc>
                <a:spcPct val="110000"/>
              </a:lnSpc>
            </a:pPr>
            <a:r>
              <a:rPr lang="en-US" sz="2400" b="0" dirty="0" err="1">
                <a:solidFill>
                  <a:schemeClr val="tx1"/>
                </a:solidFill>
                <a:latin typeface="Cambria" panose="02040503050406030204" pitchFamily="18" charset="0"/>
              </a:rPr>
              <a:t>Saugata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 Ghose</a:t>
            </a:r>
            <a:r>
              <a:rPr lang="en-US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4,5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, </a:t>
            </a:r>
            <a:r>
              <a:rPr lang="en-US" sz="2400" b="0" dirty="0" err="1">
                <a:solidFill>
                  <a:schemeClr val="tx1"/>
                </a:solidFill>
                <a:latin typeface="Cambria" panose="02040503050406030204" pitchFamily="18" charset="0"/>
              </a:rPr>
              <a:t>Minesh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 Patel</a:t>
            </a:r>
            <a:r>
              <a:rPr lang="en-US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, </a:t>
            </a:r>
            <a:r>
              <a:rPr lang="en-US" sz="2400" b="0" dirty="0" err="1">
                <a:solidFill>
                  <a:schemeClr val="tx1"/>
                </a:solidFill>
                <a:latin typeface="Cambria" panose="02040503050406030204" pitchFamily="18" charset="0"/>
              </a:rPr>
              <a:t>Jeremie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 S. Kim</a:t>
            </a:r>
            <a:r>
              <a:rPr lang="en-US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, Juan Gómez Luna</a:t>
            </a:r>
            <a:r>
              <a:rPr lang="en-US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, Mohammad Sadrosadati</a:t>
            </a:r>
            <a:r>
              <a:rPr lang="en-US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6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, Nika Mansouri Ghiasi</a:t>
            </a:r>
            <a:r>
              <a:rPr lang="en-US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, </a:t>
            </a:r>
            <a:r>
              <a:rPr lang="en-US" sz="2400" b="0" dirty="0" err="1">
                <a:solidFill>
                  <a:schemeClr val="tx1"/>
                </a:solidFill>
                <a:latin typeface="Cambria" panose="02040503050406030204" pitchFamily="18" charset="0"/>
              </a:rPr>
              <a:t>Onur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 Mutlu</a:t>
            </a:r>
            <a:r>
              <a:rPr lang="en-US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2,5</a:t>
            </a:r>
            <a:endParaRPr lang="en-US" altLang="zh-CN" sz="2400" b="0" baseline="3000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5F8578-1873-8443-9522-2F3310C7078F}"/>
              </a:ext>
            </a:extLst>
          </p:cNvPr>
          <p:cNvSpPr/>
          <p:nvPr/>
        </p:nvSpPr>
        <p:spPr>
          <a:xfrm>
            <a:off x="3843004" y="6468009"/>
            <a:ext cx="1430392" cy="3733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MICRO 2020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681B40D-842A-DF4F-A699-6C41F4677EF6}"/>
              </a:ext>
            </a:extLst>
          </p:cNvPr>
          <p:cNvSpPr>
            <a:spLocks noChangeAspect="1"/>
          </p:cNvSpPr>
          <p:nvPr/>
        </p:nvSpPr>
        <p:spPr>
          <a:xfrm>
            <a:off x="2154487" y="5150116"/>
            <a:ext cx="1806277" cy="298767"/>
          </a:xfrm>
          <a:prstGeom prst="rect">
            <a:avLst/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GlowEdges/>
                      </a14:imgEffect>
                    </a14:imgLayer>
                  </a14:imgProps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2" descr="Image result for å½é²ç§æå¤§å­¦">
            <a:extLst>
              <a:ext uri="{FF2B5EF4-FFF2-40B4-BE49-F238E27FC236}">
                <a16:creationId xmlns:a16="http://schemas.microsoft.com/office/drawing/2014/main" id="{4922F7A9-C0B2-9347-B25D-48298683A1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000528"/>
            <a:ext cx="666158" cy="666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A7BDF5E-6CB6-9749-9B19-DCF6D77F18B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042" y="5833905"/>
            <a:ext cx="2724912" cy="24241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720A51E-F83E-CF48-B8A2-D766D3BCA58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303" y="4958665"/>
            <a:ext cx="1596030" cy="96837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D4F8380-4FF4-3140-8E7C-522186C5BB0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3270" y="4922915"/>
            <a:ext cx="1912588" cy="79013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3408379-8E4F-D04F-82E1-0C038A599CC1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5681021"/>
            <a:ext cx="1531188" cy="587222"/>
          </a:xfrm>
          <a:prstGeom prst="rect">
            <a:avLst/>
          </a:prstGeom>
        </p:spPr>
      </p:pic>
      <p:sp>
        <p:nvSpPr>
          <p:cNvPr id="22" name="Subtitle 4">
            <a:extLst>
              <a:ext uri="{FF2B5EF4-FFF2-40B4-BE49-F238E27FC236}">
                <a16:creationId xmlns:a16="http://schemas.microsoft.com/office/drawing/2014/main" id="{71473511-1860-4C4F-95D5-A358E0F25296}"/>
              </a:ext>
            </a:extLst>
          </p:cNvPr>
          <p:cNvSpPr txBox="1">
            <a:spLocks/>
          </p:cNvSpPr>
          <p:nvPr/>
        </p:nvSpPr>
        <p:spPr bwMode="auto">
          <a:xfrm>
            <a:off x="575736" y="4987001"/>
            <a:ext cx="116174" cy="24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ts val="450"/>
              </a:spcBef>
              <a:spcAft>
                <a:spcPct val="0"/>
              </a:spcAft>
              <a:buFont typeface="Wingdings" panose="05000000000000000000" pitchFamily="2" charset="2"/>
              <a:buNone/>
              <a:defRPr sz="2600" b="1" kern="1200" baseline="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1pPr>
            <a:lvl2pPr marL="342900" indent="0" algn="ctr" rtl="0" eaLnBrk="1" fontAlgn="base" hangingPunct="1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2pPr>
            <a:lvl3pPr marL="685800" indent="0" algn="ctr" rtl="0" eaLnBrk="1" fontAlgn="base" hangingPunct="1">
              <a:spcBef>
                <a:spcPts val="225"/>
              </a:spcBef>
              <a:spcAft>
                <a:spcPct val="0"/>
              </a:spcAft>
              <a:buFont typeface="Palatino Linotype" panose="02040502050505030304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3pPr>
            <a:lvl4pPr marL="10287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4pPr>
            <a:lvl5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1</a:t>
            </a:r>
            <a:endParaRPr lang="en-US" altLang="zh-CN" sz="2400" b="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3" name="Subtitle 4">
            <a:extLst>
              <a:ext uri="{FF2B5EF4-FFF2-40B4-BE49-F238E27FC236}">
                <a16:creationId xmlns:a16="http://schemas.microsoft.com/office/drawing/2014/main" id="{1AF3CB63-09F2-EF49-997E-9611CA76EE5A}"/>
              </a:ext>
            </a:extLst>
          </p:cNvPr>
          <p:cNvSpPr txBox="1">
            <a:spLocks/>
          </p:cNvSpPr>
          <p:nvPr/>
        </p:nvSpPr>
        <p:spPr bwMode="auto">
          <a:xfrm>
            <a:off x="2042066" y="4991931"/>
            <a:ext cx="116174" cy="24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ts val="450"/>
              </a:spcBef>
              <a:spcAft>
                <a:spcPct val="0"/>
              </a:spcAft>
              <a:buFont typeface="Wingdings" panose="05000000000000000000" pitchFamily="2" charset="2"/>
              <a:buNone/>
              <a:defRPr sz="2600" b="1" kern="1200" baseline="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1pPr>
            <a:lvl2pPr marL="342900" indent="0" algn="ctr" rtl="0" eaLnBrk="1" fontAlgn="base" hangingPunct="1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2pPr>
            <a:lvl3pPr marL="685800" indent="0" algn="ctr" rtl="0" eaLnBrk="1" fontAlgn="base" hangingPunct="1">
              <a:spcBef>
                <a:spcPts val="225"/>
              </a:spcBef>
              <a:spcAft>
                <a:spcPct val="0"/>
              </a:spcAft>
              <a:buFont typeface="Palatino Linotype" panose="02040502050505030304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3pPr>
            <a:lvl4pPr marL="10287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4pPr>
            <a:lvl5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endParaRPr lang="en-US" altLang="zh-CN" sz="2400" b="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4" name="Subtitle 4">
            <a:extLst>
              <a:ext uri="{FF2B5EF4-FFF2-40B4-BE49-F238E27FC236}">
                <a16:creationId xmlns:a16="http://schemas.microsoft.com/office/drawing/2014/main" id="{CC9D4158-0DF0-234E-BD6E-AB779F029D6B}"/>
              </a:ext>
            </a:extLst>
          </p:cNvPr>
          <p:cNvSpPr txBox="1">
            <a:spLocks/>
          </p:cNvSpPr>
          <p:nvPr/>
        </p:nvSpPr>
        <p:spPr bwMode="auto">
          <a:xfrm>
            <a:off x="5029200" y="4994539"/>
            <a:ext cx="116174" cy="24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ts val="450"/>
              </a:spcBef>
              <a:spcAft>
                <a:spcPct val="0"/>
              </a:spcAft>
              <a:buFont typeface="Wingdings" panose="05000000000000000000" pitchFamily="2" charset="2"/>
              <a:buNone/>
              <a:defRPr sz="2600" b="1" kern="1200" baseline="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1pPr>
            <a:lvl2pPr marL="342900" indent="0" algn="ctr" rtl="0" eaLnBrk="1" fontAlgn="base" hangingPunct="1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2pPr>
            <a:lvl3pPr marL="685800" indent="0" algn="ctr" rtl="0" eaLnBrk="1" fontAlgn="base" hangingPunct="1">
              <a:spcBef>
                <a:spcPts val="225"/>
              </a:spcBef>
              <a:spcAft>
                <a:spcPct val="0"/>
              </a:spcAft>
              <a:buFont typeface="Palatino Linotype" panose="02040502050505030304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3pPr>
            <a:lvl4pPr marL="10287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4pPr>
            <a:lvl5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3</a:t>
            </a:r>
            <a:endParaRPr lang="en-US" altLang="zh-CN" sz="2400" b="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5" name="Subtitle 4">
            <a:extLst>
              <a:ext uri="{FF2B5EF4-FFF2-40B4-BE49-F238E27FC236}">
                <a16:creationId xmlns:a16="http://schemas.microsoft.com/office/drawing/2014/main" id="{C3BF9B81-1995-5D4B-BCFA-D87F09BD993D}"/>
              </a:ext>
            </a:extLst>
          </p:cNvPr>
          <p:cNvSpPr txBox="1">
            <a:spLocks/>
          </p:cNvSpPr>
          <p:nvPr/>
        </p:nvSpPr>
        <p:spPr bwMode="auto">
          <a:xfrm>
            <a:off x="6785927" y="5028022"/>
            <a:ext cx="116174" cy="24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ts val="450"/>
              </a:spcBef>
              <a:spcAft>
                <a:spcPct val="0"/>
              </a:spcAft>
              <a:buFont typeface="Wingdings" panose="05000000000000000000" pitchFamily="2" charset="2"/>
              <a:buNone/>
              <a:defRPr sz="2600" b="1" kern="1200" baseline="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1pPr>
            <a:lvl2pPr marL="342900" indent="0" algn="ctr" rtl="0" eaLnBrk="1" fontAlgn="base" hangingPunct="1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2pPr>
            <a:lvl3pPr marL="685800" indent="0" algn="ctr" rtl="0" eaLnBrk="1" fontAlgn="base" hangingPunct="1">
              <a:spcBef>
                <a:spcPts val="225"/>
              </a:spcBef>
              <a:spcAft>
                <a:spcPct val="0"/>
              </a:spcAft>
              <a:buFont typeface="Palatino Linotype" panose="02040502050505030304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3pPr>
            <a:lvl4pPr marL="10287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4pPr>
            <a:lvl5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4</a:t>
            </a:r>
            <a:endParaRPr lang="en-US" altLang="zh-CN" sz="2400" b="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6" name="Subtitle 4">
            <a:extLst>
              <a:ext uri="{FF2B5EF4-FFF2-40B4-BE49-F238E27FC236}">
                <a16:creationId xmlns:a16="http://schemas.microsoft.com/office/drawing/2014/main" id="{E3E748DF-9C92-A54A-9304-215920DF8BB8}"/>
              </a:ext>
            </a:extLst>
          </p:cNvPr>
          <p:cNvSpPr txBox="1">
            <a:spLocks/>
          </p:cNvSpPr>
          <p:nvPr/>
        </p:nvSpPr>
        <p:spPr bwMode="auto">
          <a:xfrm>
            <a:off x="1421197" y="5713053"/>
            <a:ext cx="116174" cy="24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ts val="450"/>
              </a:spcBef>
              <a:spcAft>
                <a:spcPct val="0"/>
              </a:spcAft>
              <a:buFont typeface="Wingdings" panose="05000000000000000000" pitchFamily="2" charset="2"/>
              <a:buNone/>
              <a:defRPr sz="2600" b="1" kern="1200" baseline="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1pPr>
            <a:lvl2pPr marL="342900" indent="0" algn="ctr" rtl="0" eaLnBrk="1" fontAlgn="base" hangingPunct="1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2pPr>
            <a:lvl3pPr marL="685800" indent="0" algn="ctr" rtl="0" eaLnBrk="1" fontAlgn="base" hangingPunct="1">
              <a:spcBef>
                <a:spcPts val="225"/>
              </a:spcBef>
              <a:spcAft>
                <a:spcPct val="0"/>
              </a:spcAft>
              <a:buFont typeface="Palatino Linotype" panose="02040502050505030304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3pPr>
            <a:lvl4pPr marL="10287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4pPr>
            <a:lvl5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5</a:t>
            </a:r>
            <a:endParaRPr lang="en-US" altLang="zh-CN" sz="2400" b="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7" name="Subtitle 4">
            <a:extLst>
              <a:ext uri="{FF2B5EF4-FFF2-40B4-BE49-F238E27FC236}">
                <a16:creationId xmlns:a16="http://schemas.microsoft.com/office/drawing/2014/main" id="{7C6520D2-2CCA-F849-9A1D-F7DFC86F60B8}"/>
              </a:ext>
            </a:extLst>
          </p:cNvPr>
          <p:cNvSpPr txBox="1">
            <a:spLocks/>
          </p:cNvSpPr>
          <p:nvPr/>
        </p:nvSpPr>
        <p:spPr bwMode="auto">
          <a:xfrm>
            <a:off x="6395719" y="5681021"/>
            <a:ext cx="116174" cy="24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ts val="450"/>
              </a:spcBef>
              <a:spcAft>
                <a:spcPct val="0"/>
              </a:spcAft>
              <a:buFont typeface="Wingdings" panose="05000000000000000000" pitchFamily="2" charset="2"/>
              <a:buNone/>
              <a:defRPr sz="2600" b="1" kern="1200" baseline="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1pPr>
            <a:lvl2pPr marL="342900" indent="0" algn="ctr" rtl="0" eaLnBrk="1" fontAlgn="base" hangingPunct="1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2pPr>
            <a:lvl3pPr marL="685800" indent="0" algn="ctr" rtl="0" eaLnBrk="1" fontAlgn="base" hangingPunct="1">
              <a:spcBef>
                <a:spcPts val="225"/>
              </a:spcBef>
              <a:spcAft>
                <a:spcPct val="0"/>
              </a:spcAft>
              <a:buFont typeface="Palatino Linotype" panose="02040502050505030304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3pPr>
            <a:lvl4pPr marL="10287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4pPr>
            <a:lvl5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6</a:t>
            </a:r>
            <a:endParaRPr lang="en-US" altLang="zh-CN" sz="2400" b="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585917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C7AD66-8B07-4E2F-915A-36F2E4903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650" y="194503"/>
            <a:ext cx="7943850" cy="429389"/>
          </a:xfrm>
        </p:spPr>
        <p:txBody>
          <a:bodyPr/>
          <a:lstStyle/>
          <a:p>
            <a:r>
              <a:rPr lang="en-US" altLang="zh-CN" sz="4800" dirty="0">
                <a:latin typeface="Cambria" panose="02040503050406030204" pitchFamily="18" charset="0"/>
              </a:rPr>
              <a:t>Key Features of FIGARO</a:t>
            </a:r>
            <a:endParaRPr lang="zh-CN" altLang="en-US" sz="4800" dirty="0">
              <a:latin typeface="Cambria" panose="02040503050406030204" pitchFamily="18" charset="0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E9F4A20-05FF-4E33-9A8D-0A776A951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15192"/>
            <a:ext cx="9144000" cy="5699126"/>
          </a:xfrm>
        </p:spPr>
        <p:txBody>
          <a:bodyPr/>
          <a:lstStyle/>
          <a:p>
            <a:pPr>
              <a:lnSpc>
                <a:spcPts val="2260"/>
              </a:lnSpc>
            </a:pPr>
            <a:r>
              <a:rPr lang="en-US" altLang="zh-CN" sz="2800" dirty="0">
                <a:solidFill>
                  <a:srgbClr val="70AD47"/>
                </a:solidFill>
                <a:latin typeface="Cambria" panose="02040503050406030204" pitchFamily="18" charset="0"/>
              </a:rPr>
              <a:t>Fine-grained: </a:t>
            </a:r>
            <a:r>
              <a:rPr lang="en-US" altLang="zh-CN" sz="2400" b="0" dirty="0">
                <a:solidFill>
                  <a:srgbClr val="70AD47"/>
                </a:solidFill>
                <a:latin typeface="Cambria" panose="02040503050406030204" pitchFamily="18" charset="0"/>
              </a:rPr>
              <a:t>column/cache-block level </a:t>
            </a:r>
            <a:r>
              <a:rPr lang="en-US" altLang="zh-CN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data relocation</a:t>
            </a:r>
          </a:p>
          <a:p>
            <a:pPr lvl="1">
              <a:lnSpc>
                <a:spcPts val="2260"/>
              </a:lnSpc>
            </a:pPr>
            <a:endParaRPr lang="en-US" altLang="zh-CN" sz="2400" dirty="0">
              <a:latin typeface="Cambria" panose="02040503050406030204" pitchFamily="18" charset="0"/>
            </a:endParaRPr>
          </a:p>
          <a:p>
            <a:pPr>
              <a:lnSpc>
                <a:spcPts val="2260"/>
              </a:lnSpc>
            </a:pPr>
            <a:r>
              <a:rPr lang="en-US" altLang="zh-CN" sz="2800" dirty="0">
                <a:solidFill>
                  <a:srgbClr val="0070C0"/>
                </a:solidFill>
                <a:latin typeface="Cambria" panose="02040503050406030204" pitchFamily="18" charset="0"/>
              </a:rPr>
              <a:t>Distance-independent latency</a:t>
            </a:r>
          </a:p>
          <a:p>
            <a:pPr lvl="1">
              <a:lnSpc>
                <a:spcPts val="2260"/>
              </a:lnSpc>
            </a:pPr>
            <a:r>
              <a:rPr lang="en-US" altLang="zh-CN" sz="2400" dirty="0">
                <a:solidFill>
                  <a:schemeClr val="tx1"/>
                </a:solidFill>
                <a:latin typeface="Cambria" panose="02040503050406030204" pitchFamily="18" charset="0"/>
              </a:rPr>
              <a:t>The relocation </a:t>
            </a:r>
            <a:r>
              <a:rPr lang="en-US" altLang="zh-CN" sz="2400" dirty="0">
                <a:solidFill>
                  <a:srgbClr val="2770C0"/>
                </a:solidFill>
                <a:latin typeface="Cambria" panose="02040503050406030204" pitchFamily="18" charset="0"/>
              </a:rPr>
              <a:t>latency</a:t>
            </a:r>
            <a:r>
              <a:rPr lang="en-US" altLang="zh-CN" sz="24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en-US" altLang="zh-CN" sz="2400" dirty="0">
                <a:solidFill>
                  <a:srgbClr val="2770C0"/>
                </a:solidFill>
                <a:latin typeface="Cambria" panose="02040503050406030204" pitchFamily="18" charset="0"/>
              </a:rPr>
              <a:t>depends on </a:t>
            </a:r>
            <a:r>
              <a:rPr lang="en-US" altLang="zh-CN" sz="2400" dirty="0">
                <a:solidFill>
                  <a:schemeClr val="tx1"/>
                </a:solidFill>
                <a:latin typeface="Cambria" panose="02040503050406030204" pitchFamily="18" charset="0"/>
              </a:rPr>
              <a:t>the length of </a:t>
            </a:r>
            <a:r>
              <a:rPr lang="en-US" altLang="zh-CN" sz="2400" dirty="0">
                <a:solidFill>
                  <a:srgbClr val="2770C0"/>
                </a:solidFill>
                <a:latin typeface="Cambria" panose="02040503050406030204" pitchFamily="18" charset="0"/>
              </a:rPr>
              <a:t>global </a:t>
            </a:r>
            <a:r>
              <a:rPr lang="en-US" altLang="zh-CN" sz="2400" dirty="0" err="1">
                <a:solidFill>
                  <a:srgbClr val="2770C0"/>
                </a:solidFill>
                <a:latin typeface="Cambria" panose="02040503050406030204" pitchFamily="18" charset="0"/>
              </a:rPr>
              <a:t>bitline</a:t>
            </a:r>
            <a:endParaRPr lang="en-US" altLang="zh-CN" sz="2400" dirty="0">
              <a:solidFill>
                <a:srgbClr val="2770C0"/>
              </a:solidFill>
              <a:latin typeface="Cambria" panose="02040503050406030204" pitchFamily="18" charset="0"/>
            </a:endParaRPr>
          </a:p>
          <a:p>
            <a:pPr lvl="1">
              <a:lnSpc>
                <a:spcPts val="2260"/>
              </a:lnSpc>
            </a:pPr>
            <a:r>
              <a:rPr lang="en-US" altLang="zh-CN" sz="2400" dirty="0">
                <a:solidFill>
                  <a:schemeClr val="tx1"/>
                </a:solidFill>
                <a:latin typeface="Cambria" panose="02040503050406030204" pitchFamily="18" charset="0"/>
              </a:rPr>
              <a:t>Similar to the latency of read/write commands </a:t>
            </a:r>
          </a:p>
          <a:p>
            <a:pPr>
              <a:lnSpc>
                <a:spcPts val="2260"/>
              </a:lnSpc>
            </a:pPr>
            <a:endParaRPr lang="en-US" altLang="zh-CN" sz="2800" dirty="0">
              <a:latin typeface="Cambria" panose="02040503050406030204" pitchFamily="18" charset="0"/>
            </a:endParaRPr>
          </a:p>
          <a:p>
            <a:pPr>
              <a:lnSpc>
                <a:spcPts val="2260"/>
              </a:lnSpc>
            </a:pPr>
            <a:r>
              <a:rPr lang="en-US" altLang="zh-CN" sz="2800" dirty="0">
                <a:solidFill>
                  <a:srgbClr val="FF00F5"/>
                </a:solidFill>
                <a:latin typeface="Cambria" panose="02040503050406030204" pitchFamily="18" charset="0"/>
              </a:rPr>
              <a:t>Low overhead</a:t>
            </a:r>
          </a:p>
          <a:p>
            <a:pPr lvl="1">
              <a:lnSpc>
                <a:spcPts val="2260"/>
              </a:lnSpc>
            </a:pPr>
            <a:r>
              <a:rPr lang="en-US" altLang="zh-CN" sz="2400" dirty="0">
                <a:solidFill>
                  <a:schemeClr val="tx1"/>
                </a:solidFill>
                <a:latin typeface="Cambria" panose="02040503050406030204" pitchFamily="18" charset="0"/>
              </a:rPr>
              <a:t>Additional </a:t>
            </a:r>
            <a:r>
              <a:rPr lang="en-US" altLang="zh-CN" sz="2400" dirty="0">
                <a:solidFill>
                  <a:srgbClr val="FF00F5"/>
                </a:solidFill>
                <a:latin typeface="Cambria" panose="02040503050406030204" pitchFamily="18" charset="0"/>
              </a:rPr>
              <a:t>column address MUX</a:t>
            </a:r>
            <a:r>
              <a:rPr lang="en-US" altLang="zh-CN" sz="2400" dirty="0">
                <a:solidFill>
                  <a:schemeClr val="tx1"/>
                </a:solidFill>
                <a:latin typeface="Cambria" panose="02040503050406030204" pitchFamily="18" charset="0"/>
              </a:rPr>
              <a:t>,</a:t>
            </a:r>
            <a:r>
              <a:rPr lang="en-US" altLang="zh-CN" sz="2400" dirty="0">
                <a:solidFill>
                  <a:srgbClr val="FF00F5"/>
                </a:solidFill>
                <a:latin typeface="Cambria" panose="02040503050406030204" pitchFamily="18" charset="0"/>
              </a:rPr>
              <a:t> row address MUX</a:t>
            </a:r>
            <a:r>
              <a:rPr lang="en-US" altLang="zh-CN" sz="2400" dirty="0">
                <a:solidFill>
                  <a:schemeClr val="tx1"/>
                </a:solidFill>
                <a:latin typeface="Cambria" panose="02040503050406030204" pitchFamily="18" charset="0"/>
              </a:rPr>
              <a:t>, and </a:t>
            </a:r>
            <a:r>
              <a:rPr lang="en-US" altLang="zh-CN" sz="2400" dirty="0">
                <a:solidFill>
                  <a:srgbClr val="FF00F5"/>
                </a:solidFill>
                <a:latin typeface="Cambria" panose="02040503050406030204" pitchFamily="18" charset="0"/>
              </a:rPr>
              <a:t>row address latch</a:t>
            </a:r>
            <a:r>
              <a:rPr lang="en-US" altLang="zh-CN" sz="2400" dirty="0">
                <a:solidFill>
                  <a:schemeClr val="tx1"/>
                </a:solidFill>
                <a:latin typeface="Cambria" panose="02040503050406030204" pitchFamily="18" charset="0"/>
              </a:rPr>
              <a:t> per subarray</a:t>
            </a:r>
          </a:p>
          <a:p>
            <a:pPr lvl="1">
              <a:lnSpc>
                <a:spcPts val="2260"/>
              </a:lnSpc>
            </a:pPr>
            <a:r>
              <a:rPr lang="en-US" altLang="zh-CN" sz="2400" dirty="0">
                <a:solidFill>
                  <a:srgbClr val="FF00F5"/>
                </a:solidFill>
                <a:latin typeface="Cambria" panose="02040503050406030204" pitchFamily="18" charset="0"/>
              </a:rPr>
              <a:t>0.3% </a:t>
            </a:r>
            <a:r>
              <a:rPr lang="en-US" altLang="zh-CN" sz="2400" dirty="0">
                <a:solidFill>
                  <a:schemeClr val="tx1"/>
                </a:solidFill>
                <a:latin typeface="Cambria" panose="02040503050406030204" pitchFamily="18" charset="0"/>
              </a:rPr>
              <a:t>DRAM chip area </a:t>
            </a:r>
            <a:r>
              <a:rPr lang="en-US" altLang="zh-CN" sz="2400" dirty="0">
                <a:solidFill>
                  <a:srgbClr val="FF00F5"/>
                </a:solidFill>
                <a:latin typeface="Cambria" panose="02040503050406030204" pitchFamily="18" charset="0"/>
              </a:rPr>
              <a:t>overhead</a:t>
            </a:r>
          </a:p>
          <a:p>
            <a:pPr>
              <a:lnSpc>
                <a:spcPts val="2260"/>
              </a:lnSpc>
            </a:pPr>
            <a:endParaRPr lang="en-US" altLang="zh-CN" sz="2800" dirty="0">
              <a:latin typeface="Cambria" panose="02040503050406030204" pitchFamily="18" charset="0"/>
            </a:endParaRPr>
          </a:p>
          <a:p>
            <a:pPr>
              <a:lnSpc>
                <a:spcPts val="2260"/>
              </a:lnSpc>
            </a:pPr>
            <a:r>
              <a:rPr lang="en-US" altLang="zh-CN" sz="2800" dirty="0">
                <a:solidFill>
                  <a:schemeClr val="accent6"/>
                </a:solidFill>
                <a:latin typeface="Cambria" panose="02040503050406030204" pitchFamily="18" charset="0"/>
              </a:rPr>
              <a:t>Low latency and low energy consumption</a:t>
            </a:r>
          </a:p>
          <a:p>
            <a:pPr lvl="1">
              <a:lnSpc>
                <a:spcPts val="2260"/>
              </a:lnSpc>
            </a:pPr>
            <a:r>
              <a:rPr lang="en-US" sz="2400" dirty="0">
                <a:solidFill>
                  <a:schemeClr val="accent6"/>
                </a:solidFill>
                <a:latin typeface="Cambria" panose="02040503050406030204" pitchFamily="18" charset="0"/>
              </a:rPr>
              <a:t>Low latency </a:t>
            </a: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</a:rPr>
              <a:t>(63.5ns) to relocate one column</a:t>
            </a:r>
          </a:p>
          <a:p>
            <a:pPr lvl="2">
              <a:lnSpc>
                <a:spcPts val="2260"/>
              </a:lnSpc>
            </a:pP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</a:rPr>
              <a:t>Two ACTIVATEs, one RELOC, and one PRECHARGE commands</a:t>
            </a:r>
          </a:p>
          <a:p>
            <a:pPr lvl="1">
              <a:lnSpc>
                <a:spcPts val="2260"/>
              </a:lnSpc>
            </a:pPr>
            <a:r>
              <a:rPr lang="en-US" altLang="zh-CN" sz="2400" dirty="0">
                <a:solidFill>
                  <a:schemeClr val="accent6"/>
                </a:solidFill>
                <a:latin typeface="Cambria" panose="02040503050406030204" pitchFamily="18" charset="0"/>
              </a:rPr>
              <a:t>Low energy consumption </a:t>
            </a:r>
            <a:r>
              <a:rPr lang="en-US" altLang="zh-CN" sz="2400" dirty="0">
                <a:solidFill>
                  <a:schemeClr val="tx1"/>
                </a:solidFill>
                <a:latin typeface="Cambria" panose="02040503050406030204" pitchFamily="18" charset="0"/>
              </a:rPr>
              <a:t>(0.03uJ) to relocate one column</a:t>
            </a:r>
            <a:endParaRPr lang="zh-CN" altLang="en-US" sz="240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6" name="灯片编号占位符 3">
            <a:extLst>
              <a:ext uri="{FF2B5EF4-FFF2-40B4-BE49-F238E27FC236}">
                <a16:creationId xmlns:a16="http://schemas.microsoft.com/office/drawing/2014/main" id="{DE1BBA12-C4E7-E448-9D85-BE0EF7B66987}"/>
              </a:ext>
            </a:extLst>
          </p:cNvPr>
          <p:cNvSpPr txBox="1">
            <a:spLocks/>
          </p:cNvSpPr>
          <p:nvPr/>
        </p:nvSpPr>
        <p:spPr>
          <a:xfrm>
            <a:off x="4419600" y="6431948"/>
            <a:ext cx="381000" cy="274636"/>
          </a:xfrm>
          <a:prstGeom prst="rect">
            <a:avLst/>
          </a:prstGeom>
        </p:spPr>
        <p:txBody>
          <a:bodyPr vert="horz" wrap="square" lIns="45720" tIns="0" rIns="4572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600" b="1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Whitney-Medium" panose="02000603040000020004" pitchFamily="2" charset="0"/>
                <a:ea typeface="Whitney-Medium" panose="02000603040000020004" pitchFamily="2" charset="0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fld id="{56E643E9-8232-44D4-8A76-E691A7C80D3B}" type="slidenum">
              <a:rPr lang="en-US" altLang="en-US" sz="2000" smtClean="0">
                <a:solidFill>
                  <a:schemeClr val="bg1">
                    <a:lumMod val="75000"/>
                  </a:schemeClr>
                </a:solidFill>
              </a:rPr>
              <a:pPr algn="ctr"/>
              <a:t>10</a:t>
            </a:fld>
            <a:endParaRPr lang="en-US" alt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3051736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30E74373-B320-2B4D-B0D3-4CE1CF71ED76}"/>
              </a:ext>
            </a:extLst>
          </p:cNvPr>
          <p:cNvSpPr/>
          <p:nvPr/>
        </p:nvSpPr>
        <p:spPr>
          <a:xfrm>
            <a:off x="179793" y="5181600"/>
            <a:ext cx="8799068" cy="565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D0E8991-2526-C947-93F5-092098004A42}"/>
              </a:ext>
            </a:extLst>
          </p:cNvPr>
          <p:cNvSpPr/>
          <p:nvPr/>
        </p:nvSpPr>
        <p:spPr>
          <a:xfrm>
            <a:off x="179793" y="4529537"/>
            <a:ext cx="8799068" cy="565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64C4A72-07F0-FE43-9881-6635F01D4D99}"/>
              </a:ext>
            </a:extLst>
          </p:cNvPr>
          <p:cNvSpPr/>
          <p:nvPr/>
        </p:nvSpPr>
        <p:spPr>
          <a:xfrm>
            <a:off x="179793" y="3877474"/>
            <a:ext cx="8799068" cy="565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D9D4F59-6D15-F142-908A-6410856B856B}"/>
              </a:ext>
            </a:extLst>
          </p:cNvPr>
          <p:cNvSpPr/>
          <p:nvPr/>
        </p:nvSpPr>
        <p:spPr>
          <a:xfrm>
            <a:off x="179793" y="3219350"/>
            <a:ext cx="8799068" cy="565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50C96A3-3C5E-5C45-AACF-2D9C4CA63681}"/>
              </a:ext>
            </a:extLst>
          </p:cNvPr>
          <p:cNvSpPr/>
          <p:nvPr/>
        </p:nvSpPr>
        <p:spPr>
          <a:xfrm>
            <a:off x="179793" y="2561226"/>
            <a:ext cx="8799068" cy="565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79793" y="1231123"/>
            <a:ext cx="8799068" cy="565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268" y="197402"/>
            <a:ext cx="2971800" cy="429389"/>
          </a:xfrm>
        </p:spPr>
        <p:txBody>
          <a:bodyPr/>
          <a:lstStyle/>
          <a:p>
            <a:r>
              <a:rPr lang="en-US" sz="4800" b="1" dirty="0">
                <a:latin typeface="Cambria" panose="02040503050406030204" pitchFamily="18" charset="0"/>
              </a:rPr>
              <a:t>Outline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B74C625-6C44-824B-ABB0-43BC56560EF5}"/>
              </a:ext>
            </a:extLst>
          </p:cNvPr>
          <p:cNvSpPr/>
          <p:nvPr/>
        </p:nvSpPr>
        <p:spPr>
          <a:xfrm>
            <a:off x="179793" y="1903102"/>
            <a:ext cx="8799068" cy="565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2073"/>
            <a:ext cx="8122024" cy="5318753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Background</a:t>
            </a:r>
          </a:p>
          <a:p>
            <a:pPr marL="0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Existing In-DRAM Cache Designs</a:t>
            </a:r>
          </a:p>
          <a:p>
            <a:pPr marL="0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FIGARO Substrate</a:t>
            </a:r>
          </a:p>
          <a:p>
            <a:pPr marL="0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en-US" sz="3200" dirty="0" err="1">
                <a:solidFill>
                  <a:schemeClr val="bg1"/>
                </a:solidFill>
                <a:latin typeface="Cambria" panose="02040503050406030204" pitchFamily="18" charset="0"/>
              </a:rPr>
              <a:t>FIGCache</a:t>
            </a: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: Fine-Grained In-DRAM Cache</a:t>
            </a:r>
          </a:p>
          <a:p>
            <a:pPr marL="0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Experimental Methodology</a:t>
            </a:r>
          </a:p>
          <a:p>
            <a:pPr marL="0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Evaluation</a:t>
            </a:r>
          </a:p>
          <a:p>
            <a:pPr marL="0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Conclusion</a:t>
            </a:r>
          </a:p>
        </p:txBody>
      </p:sp>
      <p:sp>
        <p:nvSpPr>
          <p:cNvPr id="18" name="灯片编号占位符 3">
            <a:extLst>
              <a:ext uri="{FF2B5EF4-FFF2-40B4-BE49-F238E27FC236}">
                <a16:creationId xmlns:a16="http://schemas.microsoft.com/office/drawing/2014/main" id="{5FFC022B-2362-9A4F-BD23-FF99E2D06B2C}"/>
              </a:ext>
            </a:extLst>
          </p:cNvPr>
          <p:cNvSpPr txBox="1">
            <a:spLocks/>
          </p:cNvSpPr>
          <p:nvPr/>
        </p:nvSpPr>
        <p:spPr>
          <a:xfrm>
            <a:off x="4419600" y="6431948"/>
            <a:ext cx="381000" cy="274636"/>
          </a:xfrm>
          <a:prstGeom prst="rect">
            <a:avLst/>
          </a:prstGeom>
        </p:spPr>
        <p:txBody>
          <a:bodyPr vert="horz" wrap="square" lIns="45720" tIns="0" rIns="4572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600" b="1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Whitney-Medium" panose="02000603040000020004" pitchFamily="2" charset="0"/>
                <a:ea typeface="Whitney-Medium" panose="02000603040000020004" pitchFamily="2" charset="0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fld id="{56E643E9-8232-44D4-8A76-E691A7C80D3B}" type="slidenum">
              <a:rPr lang="en-US" altLang="en-US" sz="2000" smtClean="0">
                <a:solidFill>
                  <a:schemeClr val="bg1">
                    <a:lumMod val="75000"/>
                  </a:schemeClr>
                </a:solidFill>
              </a:rPr>
              <a:pPr algn="ctr"/>
              <a:t>11</a:t>
            </a:fld>
            <a:endParaRPr lang="en-US" alt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956509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32E2175-E43C-4EFB-B497-3FB11BB3F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022" y="137748"/>
            <a:ext cx="7943850" cy="429389"/>
          </a:xfrm>
        </p:spPr>
        <p:txBody>
          <a:bodyPr/>
          <a:lstStyle/>
          <a:p>
            <a:r>
              <a:rPr lang="en-US" altLang="zh-CN" sz="4800" dirty="0" err="1">
                <a:latin typeface="Cambria" panose="02040503050406030204" pitchFamily="18" charset="0"/>
              </a:rPr>
              <a:t>FIGCache</a:t>
            </a:r>
            <a:r>
              <a:rPr lang="en-US" altLang="zh-CN" sz="4800" dirty="0">
                <a:latin typeface="Cambria" panose="02040503050406030204" pitchFamily="18" charset="0"/>
              </a:rPr>
              <a:t> Overview</a:t>
            </a:r>
            <a:endParaRPr lang="zh-CN" altLang="en-US" sz="4800" dirty="0">
              <a:latin typeface="Cambria" panose="02040503050406030204" pitchFamily="18" charset="0"/>
            </a:endParaRPr>
          </a:p>
        </p:txBody>
      </p:sp>
      <p:sp>
        <p:nvSpPr>
          <p:cNvPr id="40" name="内容占位符 2">
            <a:extLst>
              <a:ext uri="{FF2B5EF4-FFF2-40B4-BE49-F238E27FC236}">
                <a16:creationId xmlns:a16="http://schemas.microsoft.com/office/drawing/2014/main" id="{AF5023C6-DD39-224F-88C3-C6B07F1C0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754" y="685800"/>
            <a:ext cx="9146754" cy="5638800"/>
          </a:xfrm>
        </p:spPr>
        <p:txBody>
          <a:bodyPr/>
          <a:lstStyle/>
          <a:p>
            <a:pPr>
              <a:lnSpc>
                <a:spcPts val="2260"/>
              </a:lnSpc>
            </a:pPr>
            <a:r>
              <a:rPr lang="en-US" sz="2400" dirty="0">
                <a:solidFill>
                  <a:srgbClr val="0070C0"/>
                </a:solidFill>
                <a:latin typeface="Cambria" panose="02040503050406030204" pitchFamily="18" charset="0"/>
              </a:rPr>
              <a:t>Key idea</a:t>
            </a: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</a:rPr>
              <a:t>: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 Cache only </a:t>
            </a:r>
            <a:r>
              <a:rPr lang="en-US" sz="2400" b="0" dirty="0">
                <a:solidFill>
                  <a:srgbClr val="2770C0"/>
                </a:solidFill>
                <a:latin typeface="Cambria" panose="02040503050406030204" pitchFamily="18" charset="0"/>
              </a:rPr>
              <a:t>small, frequently-accessed portions of different DRAM rows</a:t>
            </a: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in a designated region of DRAM</a:t>
            </a:r>
          </a:p>
          <a:p>
            <a:pPr>
              <a:lnSpc>
                <a:spcPts val="2260"/>
              </a:lnSpc>
            </a:pPr>
            <a:endParaRPr lang="en-US" sz="2400" dirty="0">
              <a:latin typeface="Cambria" panose="02040503050406030204" pitchFamily="18" charset="0"/>
            </a:endParaRPr>
          </a:p>
          <a:p>
            <a:pPr>
              <a:lnSpc>
                <a:spcPts val="2260"/>
              </a:lnSpc>
            </a:pPr>
            <a:r>
              <a:rPr lang="en-US" altLang="zh-CN" sz="2400" dirty="0" err="1">
                <a:solidFill>
                  <a:schemeClr val="accent6"/>
                </a:solidFill>
                <a:latin typeface="Cambria" panose="02040503050406030204" pitchFamily="18" charset="0"/>
              </a:rPr>
              <a:t>FIGCache</a:t>
            </a:r>
            <a:r>
              <a:rPr lang="en-US" altLang="zh-CN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  (Fine-Grained In-DRAM Cache)</a:t>
            </a:r>
            <a:endParaRPr lang="en-US" sz="2400" b="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1">
              <a:lnSpc>
                <a:spcPts val="2260"/>
              </a:lnSpc>
            </a:pP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</a:rPr>
              <a:t>Uses FIGARO to </a:t>
            </a:r>
            <a:r>
              <a:rPr lang="en-US" sz="2000" dirty="0">
                <a:solidFill>
                  <a:schemeClr val="accent6"/>
                </a:solidFill>
                <a:latin typeface="Cambria" panose="02040503050406030204" pitchFamily="18" charset="0"/>
              </a:rPr>
              <a:t>relocate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</a:rPr>
              <a:t> data into and out of the cache at the fine </a:t>
            </a:r>
            <a:r>
              <a:rPr lang="en-US" sz="2000" dirty="0">
                <a:solidFill>
                  <a:schemeClr val="accent6"/>
                </a:solidFill>
                <a:latin typeface="Cambria" panose="02040503050406030204" pitchFamily="18" charset="0"/>
              </a:rPr>
              <a:t>granularity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</a:rPr>
              <a:t> of a </a:t>
            </a:r>
            <a:r>
              <a:rPr lang="en-US" sz="2000" dirty="0">
                <a:solidFill>
                  <a:schemeClr val="accent6"/>
                </a:solidFill>
                <a:latin typeface="Cambria" panose="02040503050406030204" pitchFamily="18" charset="0"/>
              </a:rPr>
              <a:t>row segment</a:t>
            </a:r>
          </a:p>
          <a:p>
            <a:pPr lvl="1">
              <a:lnSpc>
                <a:spcPts val="2260"/>
              </a:lnSpc>
            </a:pPr>
            <a:r>
              <a:rPr lang="en-US" sz="2000" dirty="0">
                <a:solidFill>
                  <a:schemeClr val="accent6"/>
                </a:solidFill>
                <a:latin typeface="Cambria" panose="02040503050406030204" pitchFamily="18" charset="0"/>
              </a:rPr>
              <a:t>Avoids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</a:rPr>
              <a:t> the need for a </a:t>
            </a:r>
            <a:r>
              <a:rPr lang="en-US" sz="2000" dirty="0">
                <a:solidFill>
                  <a:schemeClr val="accent6"/>
                </a:solidFill>
                <a:latin typeface="Cambria" panose="02040503050406030204" pitchFamily="18" charset="0"/>
              </a:rPr>
              <a:t>large number of fast (yet low capacity) subarrays 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</a:rPr>
              <a:t>interleaved among slow subarrays</a:t>
            </a:r>
          </a:p>
          <a:p>
            <a:pPr lvl="1">
              <a:lnSpc>
                <a:spcPts val="2260"/>
              </a:lnSpc>
            </a:pPr>
            <a:r>
              <a:rPr lang="en-US" sz="2000" b="0" dirty="0">
                <a:solidFill>
                  <a:schemeClr val="accent6"/>
                </a:solidFill>
                <a:latin typeface="Cambria" panose="02040503050406030204" pitchFamily="18" charset="0"/>
              </a:rPr>
              <a:t>Increases</a:t>
            </a:r>
            <a:r>
              <a:rPr lang="en-US" sz="2000" b="0" dirty="0">
                <a:solidFill>
                  <a:schemeClr val="tx1"/>
                </a:solidFill>
                <a:latin typeface="Cambria" panose="02040503050406030204" pitchFamily="18" charset="0"/>
              </a:rPr>
              <a:t> row buffer </a:t>
            </a:r>
            <a:r>
              <a:rPr lang="en-US" sz="2000" b="0" dirty="0">
                <a:solidFill>
                  <a:schemeClr val="accent6"/>
                </a:solidFill>
                <a:latin typeface="Cambria" panose="02040503050406030204" pitchFamily="18" charset="0"/>
              </a:rPr>
              <a:t>hit rate</a:t>
            </a:r>
            <a:endParaRPr lang="en-US" sz="2400" b="0" dirty="0">
              <a:solidFill>
                <a:schemeClr val="accent6"/>
              </a:solidFill>
              <a:latin typeface="Cambria" panose="02040503050406030204" pitchFamily="18" charset="0"/>
            </a:endParaRPr>
          </a:p>
          <a:p>
            <a:pPr marL="308372" lvl="1" indent="0">
              <a:lnSpc>
                <a:spcPts val="2260"/>
              </a:lnSpc>
              <a:buNone/>
            </a:pPr>
            <a:endParaRPr lang="en-US" altLang="zh-CN" sz="2000" dirty="0">
              <a:latin typeface="Cambria" panose="02040503050406030204" pitchFamily="18" charset="0"/>
            </a:endParaRPr>
          </a:p>
          <a:p>
            <a:pPr>
              <a:lnSpc>
                <a:spcPts val="2260"/>
              </a:lnSpc>
            </a:pPr>
            <a:r>
              <a:rPr lang="en-US" altLang="zh-CN" sz="2400" dirty="0" err="1">
                <a:solidFill>
                  <a:srgbClr val="70AD47"/>
                </a:solidFill>
                <a:latin typeface="Cambria" panose="02040503050406030204" pitchFamily="18" charset="0"/>
                <a:cs typeface="Consolas" panose="020B0609020204030204" pitchFamily="49" charset="0"/>
              </a:rPr>
              <a:t>FIGCache</a:t>
            </a:r>
            <a:r>
              <a:rPr lang="en-US" altLang="zh-CN" sz="2400" dirty="0">
                <a:solidFill>
                  <a:srgbClr val="70AD47"/>
                </a:solidFill>
                <a:latin typeface="Cambria" panose="02040503050406030204" pitchFamily="18" charset="0"/>
                <a:cs typeface="Consolas" panose="020B0609020204030204" pitchFamily="49" charset="0"/>
              </a:rPr>
              <a:t> Tag Store (FTS)</a:t>
            </a:r>
          </a:p>
          <a:p>
            <a:pPr lvl="1">
              <a:lnSpc>
                <a:spcPts val="2260"/>
              </a:lnSpc>
            </a:pPr>
            <a:r>
              <a:rPr lang="en-US" sz="2000" dirty="0">
                <a:solidFill>
                  <a:srgbClr val="70AD47"/>
                </a:solidFill>
                <a:latin typeface="Cambria" panose="02040503050406030204" pitchFamily="18" charset="0"/>
              </a:rPr>
              <a:t>Stores information 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</a:rPr>
              <a:t>about which </a:t>
            </a:r>
            <a:r>
              <a:rPr lang="en-US" sz="2000" dirty="0">
                <a:solidFill>
                  <a:srgbClr val="70AD47"/>
                </a:solidFill>
                <a:latin typeface="Cambria" panose="02040503050406030204" pitchFamily="18" charset="0"/>
              </a:rPr>
              <a:t>row segments 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</a:rPr>
              <a:t>are currently </a:t>
            </a:r>
            <a:r>
              <a:rPr lang="en-US" sz="2000" dirty="0">
                <a:solidFill>
                  <a:srgbClr val="70AD47"/>
                </a:solidFill>
                <a:latin typeface="Cambria" panose="02040503050406030204" pitchFamily="18" charset="0"/>
              </a:rPr>
              <a:t>cached</a:t>
            </a:r>
          </a:p>
          <a:p>
            <a:pPr lvl="1">
              <a:lnSpc>
                <a:spcPts val="2260"/>
              </a:lnSpc>
            </a:pPr>
            <a:r>
              <a:rPr lang="en-US" sz="2000" dirty="0">
                <a:solidFill>
                  <a:srgbClr val="70AD47"/>
                </a:solidFill>
                <a:latin typeface="Cambria" panose="02040503050406030204" pitchFamily="18" charset="0"/>
              </a:rPr>
              <a:t>Placed in the memory controller</a:t>
            </a:r>
          </a:p>
          <a:p>
            <a:pPr lvl="1">
              <a:lnSpc>
                <a:spcPts val="2260"/>
              </a:lnSpc>
            </a:pPr>
            <a:endParaRPr lang="en-US" altLang="zh-CN" sz="2400" b="1" dirty="0">
              <a:solidFill>
                <a:schemeClr val="tx1"/>
              </a:solidFill>
              <a:latin typeface="Cambria" panose="02040503050406030204" pitchFamily="18" charset="0"/>
              <a:cs typeface="Consolas" panose="020B0609020204030204" pitchFamily="49" charset="0"/>
            </a:endParaRPr>
          </a:p>
          <a:p>
            <a:pPr>
              <a:lnSpc>
                <a:spcPts val="2260"/>
              </a:lnSpc>
            </a:pPr>
            <a:r>
              <a:rPr lang="en-US" altLang="zh-CN" sz="2400" dirty="0" err="1">
                <a:solidFill>
                  <a:srgbClr val="FF00F5"/>
                </a:solidFill>
                <a:latin typeface="Cambria" panose="02040503050406030204" pitchFamily="18" charset="0"/>
                <a:cs typeface="Consolas" panose="020B0609020204030204" pitchFamily="49" charset="0"/>
              </a:rPr>
              <a:t>FIGCache</a:t>
            </a:r>
            <a:r>
              <a:rPr lang="en-US" altLang="zh-CN" sz="2400" dirty="0">
                <a:solidFill>
                  <a:srgbClr val="FF00F5"/>
                </a:solidFill>
                <a:latin typeface="Cambria" panose="02040503050406030204" pitchFamily="18" charset="0"/>
                <a:cs typeface="Consolas" panose="020B0609020204030204" pitchFamily="49" charset="0"/>
              </a:rPr>
              <a:t> In-DRAM Cache Designs</a:t>
            </a:r>
            <a:endParaRPr lang="en-US" altLang="zh-CN" sz="1800" b="1" dirty="0">
              <a:latin typeface="Cambria" panose="02040503050406030204" pitchFamily="18" charset="0"/>
            </a:endParaRPr>
          </a:p>
          <a:p>
            <a:pPr lvl="1">
              <a:lnSpc>
                <a:spcPts val="2260"/>
              </a:lnSpc>
            </a:pPr>
            <a:r>
              <a:rPr lang="en-US" altLang="zh-CN" sz="2000" dirty="0">
                <a:solidFill>
                  <a:schemeClr val="tx1"/>
                </a:solidFill>
                <a:latin typeface="Cambria" panose="02040503050406030204" pitchFamily="18" charset="0"/>
              </a:rPr>
              <a:t>Using 1) </a:t>
            </a:r>
            <a:r>
              <a:rPr lang="en-US" altLang="zh-CN" sz="2000" dirty="0">
                <a:solidFill>
                  <a:srgbClr val="FF00F5"/>
                </a:solidFill>
                <a:latin typeface="Cambria" panose="02040503050406030204" pitchFamily="18" charset="0"/>
              </a:rPr>
              <a:t>fast subarrays</a:t>
            </a:r>
            <a:r>
              <a:rPr lang="en-US" altLang="zh-CN" sz="2000" dirty="0">
                <a:solidFill>
                  <a:schemeClr val="tx1"/>
                </a:solidFill>
                <a:latin typeface="Cambria" panose="02040503050406030204" pitchFamily="18" charset="0"/>
              </a:rPr>
              <a:t>, 2)</a:t>
            </a:r>
            <a:r>
              <a:rPr lang="en-US" altLang="zh-CN" sz="2000" b="1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en-US" altLang="zh-CN" sz="2000" dirty="0">
                <a:solidFill>
                  <a:srgbClr val="FF00F5"/>
                </a:solidFill>
                <a:latin typeface="Cambria" panose="02040503050406030204" pitchFamily="18" charset="0"/>
              </a:rPr>
              <a:t>slow subarrays</a:t>
            </a:r>
            <a:r>
              <a:rPr lang="en-US" altLang="zh-CN" sz="2000" dirty="0">
                <a:solidFill>
                  <a:schemeClr val="tx1"/>
                </a:solidFill>
                <a:latin typeface="Cambria" panose="02040503050406030204" pitchFamily="18" charset="0"/>
              </a:rPr>
              <a:t>, or 3) </a:t>
            </a:r>
            <a:r>
              <a:rPr lang="en-US" altLang="zh-CN" sz="2000" dirty="0">
                <a:solidFill>
                  <a:srgbClr val="FF00F5"/>
                </a:solidFill>
                <a:latin typeface="Cambria" panose="02040503050406030204" pitchFamily="18" charset="0"/>
              </a:rPr>
              <a:t>fast rows in a subarray</a:t>
            </a:r>
          </a:p>
          <a:p>
            <a:pPr lvl="1">
              <a:lnSpc>
                <a:spcPts val="2260"/>
              </a:lnSpc>
            </a:pPr>
            <a:endParaRPr lang="en-US" altLang="zh-CN" sz="2400" b="1" dirty="0">
              <a:latin typeface="Cambria" panose="02040503050406030204" pitchFamily="18" charset="0"/>
            </a:endParaRPr>
          </a:p>
          <a:p>
            <a:pPr lvl="1">
              <a:lnSpc>
                <a:spcPts val="2360"/>
              </a:lnSpc>
            </a:pPr>
            <a:endParaRPr lang="en-US" altLang="zh-CN" dirty="0">
              <a:latin typeface="Cambria" panose="02040503050406030204" pitchFamily="18" charset="0"/>
            </a:endParaRPr>
          </a:p>
          <a:p>
            <a:pPr marL="308372" lvl="1" indent="0">
              <a:buNone/>
            </a:pPr>
            <a:endParaRPr lang="zh-CN" altLang="en-US" dirty="0"/>
          </a:p>
        </p:txBody>
      </p:sp>
      <p:sp>
        <p:nvSpPr>
          <p:cNvPr id="5" name="灯片编号占位符 3">
            <a:extLst>
              <a:ext uri="{FF2B5EF4-FFF2-40B4-BE49-F238E27FC236}">
                <a16:creationId xmlns:a16="http://schemas.microsoft.com/office/drawing/2014/main" id="{C8255488-D6C2-B045-B2DC-73EBA2AB6B9B}"/>
              </a:ext>
            </a:extLst>
          </p:cNvPr>
          <p:cNvSpPr txBox="1">
            <a:spLocks/>
          </p:cNvSpPr>
          <p:nvPr/>
        </p:nvSpPr>
        <p:spPr>
          <a:xfrm>
            <a:off x="4419600" y="6431948"/>
            <a:ext cx="381000" cy="274636"/>
          </a:xfrm>
          <a:prstGeom prst="rect">
            <a:avLst/>
          </a:prstGeom>
        </p:spPr>
        <p:txBody>
          <a:bodyPr vert="horz" wrap="square" lIns="45720" tIns="0" rIns="4572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600" b="1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Whitney-Medium" panose="02000603040000020004" pitchFamily="2" charset="0"/>
                <a:ea typeface="Whitney-Medium" panose="02000603040000020004" pitchFamily="2" charset="0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fld id="{56E643E9-8232-44D4-8A76-E691A7C80D3B}" type="slidenum">
              <a:rPr lang="en-US" altLang="en-US" sz="2000" smtClean="0">
                <a:solidFill>
                  <a:schemeClr val="bg1">
                    <a:lumMod val="75000"/>
                  </a:schemeClr>
                </a:solidFill>
              </a:rPr>
              <a:pPr algn="ctr"/>
              <a:t>12</a:t>
            </a:fld>
            <a:endParaRPr lang="en-US" alt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339802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ED8CC5-C09E-4924-8CF8-300C536D5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9377"/>
            <a:ext cx="8610600" cy="429389"/>
          </a:xfrm>
        </p:spPr>
        <p:txBody>
          <a:bodyPr/>
          <a:lstStyle/>
          <a:p>
            <a:r>
              <a:rPr lang="en-US" altLang="zh-CN" sz="4800" dirty="0">
                <a:latin typeface="Cambria" panose="02040503050406030204" pitchFamily="18" charset="0"/>
              </a:rPr>
              <a:t>Benefits of </a:t>
            </a:r>
            <a:r>
              <a:rPr lang="en-US" altLang="zh-CN" sz="4800" dirty="0" err="1">
                <a:latin typeface="Cambria" panose="02040503050406030204" pitchFamily="18" charset="0"/>
              </a:rPr>
              <a:t>FIGCache</a:t>
            </a:r>
            <a:endParaRPr lang="zh-CN" altLang="en-US" sz="4800" dirty="0">
              <a:latin typeface="Cambria" panose="02040503050406030204" pitchFamily="18" charset="0"/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0E6317DC-3B0D-4988-A76D-972A5254B9F8}"/>
              </a:ext>
            </a:extLst>
          </p:cNvPr>
          <p:cNvSpPr/>
          <p:nvPr/>
        </p:nvSpPr>
        <p:spPr>
          <a:xfrm>
            <a:off x="0" y="1573315"/>
            <a:ext cx="9144000" cy="16675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US" sz="4400" dirty="0">
                <a:solidFill>
                  <a:schemeClr val="bg1"/>
                </a:solidFill>
                <a:latin typeface="Cambria" panose="02040503050406030204" pitchFamily="18" charset="0"/>
              </a:rPr>
              <a:t>Fine-grained (cache-block) </a:t>
            </a:r>
          </a:p>
          <a:p>
            <a:pPr algn="ctr">
              <a:spcAft>
                <a:spcPts val="0"/>
              </a:spcAft>
            </a:pPr>
            <a:r>
              <a:rPr lang="en-US" sz="4400" dirty="0">
                <a:solidFill>
                  <a:schemeClr val="bg1"/>
                </a:solidFill>
                <a:latin typeface="Cambria" panose="02040503050406030204" pitchFamily="18" charset="0"/>
              </a:rPr>
              <a:t>caching granularity</a:t>
            </a: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92D6E0F7-10F9-4AF9-B775-2BE2B5C4508C}"/>
              </a:ext>
            </a:extLst>
          </p:cNvPr>
          <p:cNvSpPr/>
          <p:nvPr/>
        </p:nvSpPr>
        <p:spPr>
          <a:xfrm>
            <a:off x="0" y="3625010"/>
            <a:ext cx="9144000" cy="1667559"/>
          </a:xfrm>
          <a:prstGeom prst="rect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US" sz="4400" dirty="0">
                <a:solidFill>
                  <a:schemeClr val="bg1"/>
                </a:solidFill>
                <a:latin typeface="Cambria" panose="02040503050406030204" pitchFamily="18" charset="0"/>
              </a:rPr>
              <a:t>Low area overhead </a:t>
            </a:r>
          </a:p>
          <a:p>
            <a:pPr algn="ctr">
              <a:spcAft>
                <a:spcPts val="0"/>
              </a:spcAft>
            </a:pPr>
            <a:r>
              <a:rPr lang="en-US" sz="4400" dirty="0">
                <a:solidFill>
                  <a:schemeClr val="bg1"/>
                </a:solidFill>
                <a:latin typeface="Cambria" panose="02040503050406030204" pitchFamily="18" charset="0"/>
              </a:rPr>
              <a:t>and manufacturing complexity</a:t>
            </a:r>
          </a:p>
        </p:txBody>
      </p:sp>
      <p:sp>
        <p:nvSpPr>
          <p:cNvPr id="8" name="灯片编号占位符 3">
            <a:extLst>
              <a:ext uri="{FF2B5EF4-FFF2-40B4-BE49-F238E27FC236}">
                <a16:creationId xmlns:a16="http://schemas.microsoft.com/office/drawing/2014/main" id="{A83A9A7A-A6F3-6147-A9CE-A98B41544E14}"/>
              </a:ext>
            </a:extLst>
          </p:cNvPr>
          <p:cNvSpPr txBox="1">
            <a:spLocks/>
          </p:cNvSpPr>
          <p:nvPr/>
        </p:nvSpPr>
        <p:spPr>
          <a:xfrm>
            <a:off x="4419600" y="6431948"/>
            <a:ext cx="381000" cy="274636"/>
          </a:xfrm>
          <a:prstGeom prst="rect">
            <a:avLst/>
          </a:prstGeom>
        </p:spPr>
        <p:txBody>
          <a:bodyPr vert="horz" wrap="square" lIns="45720" tIns="0" rIns="4572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600" b="1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Whitney-Medium" panose="02000603040000020004" pitchFamily="2" charset="0"/>
                <a:ea typeface="Whitney-Medium" panose="02000603040000020004" pitchFamily="2" charset="0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fld id="{56E643E9-8232-44D4-8A76-E691A7C80D3B}" type="slidenum">
              <a:rPr lang="en-US" altLang="en-US" sz="2000" smtClean="0">
                <a:solidFill>
                  <a:schemeClr val="bg1">
                    <a:lumMod val="75000"/>
                  </a:schemeClr>
                </a:solidFill>
              </a:rPr>
              <a:pPr algn="ctr"/>
              <a:t>13</a:t>
            </a:fld>
            <a:endParaRPr lang="en-US" alt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432127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30E74373-B320-2B4D-B0D3-4CE1CF71ED76}"/>
              </a:ext>
            </a:extLst>
          </p:cNvPr>
          <p:cNvSpPr/>
          <p:nvPr/>
        </p:nvSpPr>
        <p:spPr>
          <a:xfrm>
            <a:off x="179793" y="5181600"/>
            <a:ext cx="8799068" cy="565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D0E8991-2526-C947-93F5-092098004A42}"/>
              </a:ext>
            </a:extLst>
          </p:cNvPr>
          <p:cNvSpPr/>
          <p:nvPr/>
        </p:nvSpPr>
        <p:spPr>
          <a:xfrm>
            <a:off x="179793" y="4529537"/>
            <a:ext cx="8799068" cy="565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64C4A72-07F0-FE43-9881-6635F01D4D99}"/>
              </a:ext>
            </a:extLst>
          </p:cNvPr>
          <p:cNvSpPr/>
          <p:nvPr/>
        </p:nvSpPr>
        <p:spPr>
          <a:xfrm>
            <a:off x="179793" y="3877474"/>
            <a:ext cx="8799068" cy="565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D9D4F59-6D15-F142-908A-6410856B856B}"/>
              </a:ext>
            </a:extLst>
          </p:cNvPr>
          <p:cNvSpPr/>
          <p:nvPr/>
        </p:nvSpPr>
        <p:spPr>
          <a:xfrm>
            <a:off x="179793" y="3219350"/>
            <a:ext cx="8799068" cy="565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50C96A3-3C5E-5C45-AACF-2D9C4CA63681}"/>
              </a:ext>
            </a:extLst>
          </p:cNvPr>
          <p:cNvSpPr/>
          <p:nvPr/>
        </p:nvSpPr>
        <p:spPr>
          <a:xfrm>
            <a:off x="179793" y="2561226"/>
            <a:ext cx="8799068" cy="565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79793" y="1231123"/>
            <a:ext cx="8799068" cy="565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268" y="197402"/>
            <a:ext cx="2971800" cy="429389"/>
          </a:xfrm>
        </p:spPr>
        <p:txBody>
          <a:bodyPr/>
          <a:lstStyle/>
          <a:p>
            <a:r>
              <a:rPr lang="en-US" sz="4800" b="1" dirty="0">
                <a:latin typeface="Cambria" panose="02040503050406030204" pitchFamily="18" charset="0"/>
              </a:rPr>
              <a:t>Outline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B74C625-6C44-824B-ABB0-43BC56560EF5}"/>
              </a:ext>
            </a:extLst>
          </p:cNvPr>
          <p:cNvSpPr/>
          <p:nvPr/>
        </p:nvSpPr>
        <p:spPr>
          <a:xfrm>
            <a:off x="179793" y="1903102"/>
            <a:ext cx="8799068" cy="565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2073"/>
            <a:ext cx="8122024" cy="5318753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Background</a:t>
            </a:r>
          </a:p>
          <a:p>
            <a:pPr marL="0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Existing In-DRAM Cache Designs</a:t>
            </a:r>
          </a:p>
          <a:p>
            <a:pPr marL="0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FIGARO Substrate</a:t>
            </a:r>
          </a:p>
          <a:p>
            <a:pPr marL="0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en-US" sz="3200" dirty="0" err="1">
                <a:solidFill>
                  <a:schemeClr val="bg1"/>
                </a:solidFill>
                <a:latin typeface="Cambria" panose="02040503050406030204" pitchFamily="18" charset="0"/>
              </a:rPr>
              <a:t>FIGCache</a:t>
            </a: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: Fine-Grained In-DRAM Cache</a:t>
            </a:r>
          </a:p>
          <a:p>
            <a:pPr marL="0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Experimental Methodology</a:t>
            </a:r>
          </a:p>
          <a:p>
            <a:pPr marL="0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Evaluation</a:t>
            </a:r>
          </a:p>
          <a:p>
            <a:pPr marL="0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Conclusion</a:t>
            </a:r>
          </a:p>
        </p:txBody>
      </p:sp>
      <p:sp>
        <p:nvSpPr>
          <p:cNvPr id="18" name="灯片编号占位符 3">
            <a:extLst>
              <a:ext uri="{FF2B5EF4-FFF2-40B4-BE49-F238E27FC236}">
                <a16:creationId xmlns:a16="http://schemas.microsoft.com/office/drawing/2014/main" id="{88D75D15-7B1E-A346-9C73-1DFF60DC1217}"/>
              </a:ext>
            </a:extLst>
          </p:cNvPr>
          <p:cNvSpPr txBox="1">
            <a:spLocks/>
          </p:cNvSpPr>
          <p:nvPr/>
        </p:nvSpPr>
        <p:spPr>
          <a:xfrm>
            <a:off x="4419600" y="6431948"/>
            <a:ext cx="381000" cy="274636"/>
          </a:xfrm>
          <a:prstGeom prst="rect">
            <a:avLst/>
          </a:prstGeom>
        </p:spPr>
        <p:txBody>
          <a:bodyPr vert="horz" wrap="square" lIns="45720" tIns="0" rIns="4572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600" b="1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Whitney-Medium" panose="02000603040000020004" pitchFamily="2" charset="0"/>
                <a:ea typeface="Whitney-Medium" panose="02000603040000020004" pitchFamily="2" charset="0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fld id="{56E643E9-8232-44D4-8A76-E691A7C80D3B}" type="slidenum">
              <a:rPr lang="en-US" altLang="en-US" sz="2000" smtClean="0">
                <a:solidFill>
                  <a:schemeClr val="bg1">
                    <a:lumMod val="75000"/>
                  </a:schemeClr>
                </a:solidFill>
              </a:rPr>
              <a:pPr algn="ctr"/>
              <a:t>14</a:t>
            </a:fld>
            <a:endParaRPr lang="en-US" alt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134307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9377"/>
            <a:ext cx="7943850" cy="429389"/>
          </a:xfrm>
        </p:spPr>
        <p:txBody>
          <a:bodyPr/>
          <a:lstStyle/>
          <a:p>
            <a:r>
              <a:rPr lang="en-US" sz="4800" dirty="0">
                <a:latin typeface="Cambria" panose="02040503050406030204" pitchFamily="18" charset="0"/>
              </a:rPr>
              <a:t>Experimental 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35251"/>
            <a:ext cx="9144000" cy="5486400"/>
          </a:xfrm>
        </p:spPr>
        <p:txBody>
          <a:bodyPr/>
          <a:lstStyle/>
          <a:p>
            <a:pPr>
              <a:lnSpc>
                <a:spcPts val="1920"/>
              </a:lnSpc>
            </a:pPr>
            <a:r>
              <a:rPr lang="en-US" sz="2400" dirty="0">
                <a:solidFill>
                  <a:srgbClr val="0070C0"/>
                </a:solidFill>
                <a:latin typeface="Cambria" panose="02040503050406030204" pitchFamily="18" charset="0"/>
              </a:rPr>
              <a:t>Simulator</a:t>
            </a:r>
          </a:p>
          <a:p>
            <a:pPr lvl="1">
              <a:lnSpc>
                <a:spcPts val="1920"/>
              </a:lnSpc>
            </a:pPr>
            <a:r>
              <a:rPr lang="en-US" sz="2000" dirty="0" err="1">
                <a:solidFill>
                  <a:srgbClr val="2770C0"/>
                </a:solidFill>
                <a:latin typeface="Cambria" panose="02040503050406030204" pitchFamily="18" charset="0"/>
              </a:rPr>
              <a:t>Ramulator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</a:rPr>
              <a:t> open-source DRAM simulator </a:t>
            </a:r>
            <a:r>
              <a:rPr lang="en-US" sz="1800" dirty="0">
                <a:solidFill>
                  <a:srgbClr val="2770C0"/>
                </a:solidFill>
                <a:latin typeface="Cambria" panose="02040503050406030204" pitchFamily="18" charset="0"/>
              </a:rPr>
              <a:t>[Kim+, CAL’15] [</a:t>
            </a:r>
            <a:r>
              <a:rPr lang="en-US" sz="1800" dirty="0">
                <a:solidFill>
                  <a:srgbClr val="2770C0"/>
                </a:solidFill>
                <a:latin typeface="Cambria" panose="020405030504060302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https://github.com/CMU-SAFARI/ramulator</a:t>
            </a:r>
            <a:r>
              <a:rPr lang="en-US" sz="1800" dirty="0">
                <a:solidFill>
                  <a:srgbClr val="2770C0"/>
                </a:solidFill>
                <a:latin typeface="Cambria" panose="02040503050406030204" pitchFamily="18" charset="0"/>
              </a:rPr>
              <a:t>]</a:t>
            </a:r>
            <a:endParaRPr lang="en-US" sz="2400" dirty="0">
              <a:solidFill>
                <a:srgbClr val="00B050"/>
              </a:solidFill>
              <a:latin typeface="Cambria" panose="02040503050406030204" pitchFamily="18" charset="0"/>
            </a:endParaRPr>
          </a:p>
          <a:p>
            <a:pPr lvl="1">
              <a:lnSpc>
                <a:spcPts val="1920"/>
              </a:lnSpc>
            </a:pPr>
            <a:r>
              <a:rPr lang="en-US" sz="2000" dirty="0">
                <a:solidFill>
                  <a:srgbClr val="00B050"/>
                </a:solidFill>
                <a:latin typeface="Cambria" panose="02040503050406030204" pitchFamily="18" charset="0"/>
              </a:rPr>
              <a:t>8 cores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</a:rPr>
              <a:t>, DRAM </a:t>
            </a:r>
            <a:r>
              <a:rPr lang="en-US" sz="2000" dirty="0">
                <a:solidFill>
                  <a:srgbClr val="00B050"/>
                </a:solidFill>
                <a:latin typeface="Cambria" panose="02040503050406030204" pitchFamily="18" charset="0"/>
              </a:rPr>
              <a:t>DDR4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</a:rPr>
              <a:t> 800MHz bus frequency</a:t>
            </a:r>
          </a:p>
          <a:p>
            <a:pPr marL="308372" lvl="1" indent="0">
              <a:lnSpc>
                <a:spcPts val="1920"/>
              </a:lnSpc>
              <a:buNone/>
            </a:pPr>
            <a:endParaRPr lang="en-US" sz="2000" dirty="0">
              <a:latin typeface="Cambria" panose="02040503050406030204" pitchFamily="18" charset="0"/>
            </a:endParaRPr>
          </a:p>
          <a:p>
            <a:pPr>
              <a:lnSpc>
                <a:spcPts val="1920"/>
              </a:lnSpc>
            </a:pPr>
            <a:r>
              <a:rPr lang="en-US" sz="2400" dirty="0">
                <a:solidFill>
                  <a:srgbClr val="FF00F5"/>
                </a:solidFill>
                <a:latin typeface="Cambria" panose="02040503050406030204" pitchFamily="18" charset="0"/>
              </a:rPr>
              <a:t>Workloads</a:t>
            </a:r>
            <a:endParaRPr lang="en-US" sz="2400" b="1" dirty="0">
              <a:solidFill>
                <a:srgbClr val="FF00F5"/>
              </a:solidFill>
              <a:latin typeface="Cambria" panose="02040503050406030204" pitchFamily="18" charset="0"/>
            </a:endParaRPr>
          </a:p>
          <a:p>
            <a:pPr lvl="1">
              <a:lnSpc>
                <a:spcPts val="1920"/>
              </a:lnSpc>
            </a:pP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</a:rPr>
              <a:t>20 eight-core </a:t>
            </a:r>
            <a:r>
              <a:rPr lang="en-US" sz="2000" dirty="0" err="1">
                <a:solidFill>
                  <a:schemeClr val="tx1"/>
                </a:solidFill>
                <a:latin typeface="Cambria" panose="02040503050406030204" pitchFamily="18" charset="0"/>
              </a:rPr>
              <a:t>multiprogrammed</a:t>
            </a: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</a:rPr>
              <a:t> workloads from </a:t>
            </a:r>
            <a:r>
              <a:rPr lang="en-US" sz="2000" dirty="0">
                <a:solidFill>
                  <a:srgbClr val="FF00F5"/>
                </a:solidFill>
                <a:latin typeface="Cambria" panose="02040503050406030204" pitchFamily="18" charset="0"/>
              </a:rPr>
              <a:t>SPEC CPU2006, TPC, </a:t>
            </a:r>
            <a:r>
              <a:rPr lang="en-US" sz="2000" dirty="0" err="1">
                <a:solidFill>
                  <a:srgbClr val="FF00F5"/>
                </a:solidFill>
                <a:latin typeface="Cambria" panose="02040503050406030204" pitchFamily="18" charset="0"/>
              </a:rPr>
              <a:t>BioBench</a:t>
            </a:r>
            <a:r>
              <a:rPr lang="en-US" sz="2000" dirty="0">
                <a:solidFill>
                  <a:srgbClr val="FF00F5"/>
                </a:solidFill>
                <a:latin typeface="Cambria" panose="02040503050406030204" pitchFamily="18" charset="0"/>
              </a:rPr>
              <a:t>, Memory Scheduling Championship</a:t>
            </a:r>
          </a:p>
          <a:p>
            <a:pPr lvl="1">
              <a:lnSpc>
                <a:spcPts val="1920"/>
              </a:lnSpc>
            </a:pPr>
            <a:endParaRPr lang="en-US" sz="2000" dirty="0">
              <a:solidFill>
                <a:srgbClr val="FF00F5"/>
              </a:solidFill>
              <a:latin typeface="Cambria" panose="02040503050406030204" pitchFamily="18" charset="0"/>
            </a:endParaRPr>
          </a:p>
          <a:p>
            <a:pPr>
              <a:lnSpc>
                <a:spcPts val="1920"/>
              </a:lnSpc>
            </a:pPr>
            <a:r>
              <a:rPr lang="en-US" sz="2400" dirty="0">
                <a:solidFill>
                  <a:srgbClr val="7030A0"/>
                </a:solidFill>
                <a:latin typeface="Cambria" panose="02040503050406030204" pitchFamily="18" charset="0"/>
              </a:rPr>
              <a:t>Comparison points</a:t>
            </a:r>
          </a:p>
          <a:p>
            <a:pPr lvl="1">
              <a:lnSpc>
                <a:spcPts val="2520"/>
              </a:lnSpc>
            </a:pPr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</a:rPr>
              <a:t>Baseline: </a:t>
            </a:r>
            <a:r>
              <a:rPr lang="en-US" sz="2000" b="0" dirty="0">
                <a:solidFill>
                  <a:schemeClr val="tx1"/>
                </a:solidFill>
                <a:latin typeface="Cambria" panose="02040503050406030204" pitchFamily="18" charset="0"/>
              </a:rPr>
              <a:t>conventional DDR4 DRAM</a:t>
            </a:r>
            <a:endParaRPr lang="en-US" sz="20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1">
              <a:lnSpc>
                <a:spcPts val="2520"/>
              </a:lnSpc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LISA-VILLA: </a:t>
            </a:r>
            <a:r>
              <a:rPr lang="en-US" sz="2000" b="0" dirty="0">
                <a:solidFill>
                  <a:schemeClr val="tx1"/>
                </a:solidFill>
                <a:latin typeface="Cambria" panose="02040503050406030204" pitchFamily="18" charset="0"/>
              </a:rPr>
              <a:t>State-of-the-art in-DRAM Cache </a:t>
            </a:r>
          </a:p>
          <a:p>
            <a:pPr lvl="1">
              <a:lnSpc>
                <a:spcPts val="2520"/>
              </a:lnSpc>
            </a:pPr>
            <a:r>
              <a:rPr lang="en-US" sz="2000" dirty="0" err="1">
                <a:solidFill>
                  <a:srgbClr val="0070C0"/>
                </a:solidFill>
                <a:latin typeface="Cambria" panose="02040503050406030204" pitchFamily="18" charset="0"/>
              </a:rPr>
              <a:t>FIGCache</a:t>
            </a:r>
            <a:r>
              <a:rPr lang="en-US" sz="2000" dirty="0">
                <a:solidFill>
                  <a:srgbClr val="0070C0"/>
                </a:solidFill>
                <a:latin typeface="Cambria" panose="02040503050406030204" pitchFamily="18" charset="0"/>
              </a:rPr>
              <a:t>-slow: </a:t>
            </a:r>
            <a:r>
              <a:rPr lang="en-US" sz="2000" b="0" dirty="0">
                <a:solidFill>
                  <a:schemeClr val="tx1"/>
                </a:solidFill>
                <a:latin typeface="Cambria" panose="02040503050406030204" pitchFamily="18" charset="0"/>
              </a:rPr>
              <a:t>Our in-DRAM cache with cache rows stored in </a:t>
            </a:r>
            <a:r>
              <a:rPr lang="en-US" sz="2000" b="0" dirty="0">
                <a:solidFill>
                  <a:srgbClr val="0070C0"/>
                </a:solidFill>
                <a:latin typeface="Cambria" panose="02040503050406030204" pitchFamily="18" charset="0"/>
              </a:rPr>
              <a:t>slow subarrays</a:t>
            </a:r>
          </a:p>
          <a:p>
            <a:pPr lvl="1">
              <a:lnSpc>
                <a:spcPts val="2520"/>
              </a:lnSpc>
            </a:pPr>
            <a:r>
              <a:rPr lang="en-US" altLang="zh-CN" sz="2000" dirty="0" err="1">
                <a:solidFill>
                  <a:srgbClr val="00B050"/>
                </a:solidFill>
                <a:latin typeface="Cambria" panose="02040503050406030204" pitchFamily="18" charset="0"/>
              </a:rPr>
              <a:t>FIGCache</a:t>
            </a:r>
            <a:r>
              <a:rPr lang="en-US" altLang="zh-CN" sz="2000" dirty="0">
                <a:solidFill>
                  <a:srgbClr val="00B050"/>
                </a:solidFill>
                <a:latin typeface="Cambria" panose="02040503050406030204" pitchFamily="18" charset="0"/>
              </a:rPr>
              <a:t>-fast: </a:t>
            </a:r>
            <a:r>
              <a:rPr lang="en-US" altLang="zh-CN" sz="2000" b="0" dirty="0">
                <a:solidFill>
                  <a:schemeClr val="tx1"/>
                </a:solidFill>
                <a:latin typeface="Cambria" panose="02040503050406030204" pitchFamily="18" charset="0"/>
              </a:rPr>
              <a:t>O</a:t>
            </a:r>
            <a:r>
              <a:rPr lang="en-US" sz="2000" b="0" dirty="0">
                <a:solidFill>
                  <a:schemeClr val="tx1"/>
                </a:solidFill>
                <a:latin typeface="Cambria" panose="02040503050406030204" pitchFamily="18" charset="0"/>
              </a:rPr>
              <a:t>ur in-DRAM cache with cache rows stored in </a:t>
            </a:r>
            <a:r>
              <a:rPr lang="en-US" sz="2000" b="0" dirty="0">
                <a:solidFill>
                  <a:srgbClr val="00B050"/>
                </a:solidFill>
                <a:latin typeface="Cambria" panose="02040503050406030204" pitchFamily="18" charset="0"/>
              </a:rPr>
              <a:t>fast subarrays</a:t>
            </a:r>
          </a:p>
          <a:p>
            <a:pPr lvl="1">
              <a:lnSpc>
                <a:spcPts val="2520"/>
              </a:lnSpc>
            </a:pPr>
            <a:r>
              <a:rPr lang="en-US" altLang="zh-CN" sz="2000" dirty="0" err="1">
                <a:solidFill>
                  <a:schemeClr val="accent6"/>
                </a:solidFill>
                <a:latin typeface="Cambria" panose="02040503050406030204" pitchFamily="18" charset="0"/>
              </a:rPr>
              <a:t>FIGCache</a:t>
            </a:r>
            <a:r>
              <a:rPr lang="en-US" altLang="zh-CN" sz="2000" dirty="0">
                <a:solidFill>
                  <a:schemeClr val="accent6"/>
                </a:solidFill>
                <a:latin typeface="Cambria" panose="02040503050406030204" pitchFamily="18" charset="0"/>
              </a:rPr>
              <a:t>-ideal: </a:t>
            </a:r>
            <a:r>
              <a:rPr lang="en-US" altLang="zh-CN" sz="2000" b="0" dirty="0">
                <a:solidFill>
                  <a:schemeClr val="tx1"/>
                </a:solidFill>
                <a:latin typeface="Cambria" panose="02040503050406030204" pitchFamily="18" charset="0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Cambria" panose="02040503050406030204" pitchFamily="18" charset="0"/>
              </a:rPr>
              <a:t>n unrealistic version of </a:t>
            </a:r>
            <a:r>
              <a:rPr lang="en-US" sz="2000" b="0" dirty="0" err="1">
                <a:solidFill>
                  <a:schemeClr val="tx1"/>
                </a:solidFill>
                <a:latin typeface="Cambria" panose="02040503050406030204" pitchFamily="18" charset="0"/>
              </a:rPr>
              <a:t>FIGCache</a:t>
            </a:r>
            <a:r>
              <a:rPr lang="en-US" sz="2000" b="0" dirty="0">
                <a:solidFill>
                  <a:schemeClr val="tx1"/>
                </a:solidFill>
                <a:latin typeface="Cambria" panose="02040503050406030204" pitchFamily="18" charset="0"/>
              </a:rPr>
              <a:t>-Fast where the row segment relocation </a:t>
            </a:r>
            <a:r>
              <a:rPr lang="en-US" sz="2000" b="0" dirty="0">
                <a:solidFill>
                  <a:schemeClr val="accent6"/>
                </a:solidFill>
                <a:latin typeface="Cambria" panose="02040503050406030204" pitchFamily="18" charset="0"/>
              </a:rPr>
              <a:t>latency is zero</a:t>
            </a:r>
          </a:p>
          <a:p>
            <a:pPr lvl="1">
              <a:lnSpc>
                <a:spcPts val="2520"/>
              </a:lnSpc>
            </a:pPr>
            <a:r>
              <a:rPr lang="en-US" sz="2000" dirty="0">
                <a:solidFill>
                  <a:srgbClr val="7030A0"/>
                </a:solidFill>
                <a:latin typeface="Cambria" panose="02040503050406030204" pitchFamily="18" charset="0"/>
              </a:rPr>
              <a:t>LL-DRAM: </a:t>
            </a:r>
            <a:r>
              <a:rPr lang="en-US" sz="2000" b="0" dirty="0">
                <a:solidFill>
                  <a:schemeClr val="tx1"/>
                </a:solidFill>
                <a:latin typeface="Cambria" panose="02040503050406030204" pitchFamily="18" charset="0"/>
              </a:rPr>
              <a:t>System where </a:t>
            </a:r>
            <a:r>
              <a:rPr lang="en-US" sz="2000" b="0" dirty="0">
                <a:solidFill>
                  <a:srgbClr val="7030A0"/>
                </a:solidFill>
                <a:latin typeface="Cambria" panose="02040503050406030204" pitchFamily="18" charset="0"/>
              </a:rPr>
              <a:t>all subarrays </a:t>
            </a:r>
            <a:r>
              <a:rPr lang="en-US" sz="2000" b="0" dirty="0">
                <a:latin typeface="Cambria" panose="02040503050406030204" pitchFamily="18" charset="0"/>
              </a:rPr>
              <a:t>are </a:t>
            </a:r>
            <a:r>
              <a:rPr lang="en-US" sz="2000" b="0" dirty="0">
                <a:solidFill>
                  <a:srgbClr val="7030A0"/>
                </a:solidFill>
                <a:latin typeface="Cambria" panose="02040503050406030204" pitchFamily="18" charset="0"/>
              </a:rPr>
              <a:t>fast</a:t>
            </a:r>
          </a:p>
          <a:p>
            <a:pPr>
              <a:lnSpc>
                <a:spcPts val="1920"/>
              </a:lnSpc>
            </a:pPr>
            <a:endParaRPr lang="en-US" sz="2400" dirty="0">
              <a:solidFill>
                <a:srgbClr val="FF00F5"/>
              </a:solidFill>
              <a:latin typeface="Cambria" panose="02040503050406030204" pitchFamily="18" charset="0"/>
            </a:endParaRPr>
          </a:p>
        </p:txBody>
      </p:sp>
      <p:sp>
        <p:nvSpPr>
          <p:cNvPr id="6" name="灯片编号占位符 3">
            <a:extLst>
              <a:ext uri="{FF2B5EF4-FFF2-40B4-BE49-F238E27FC236}">
                <a16:creationId xmlns:a16="http://schemas.microsoft.com/office/drawing/2014/main" id="{16CEA77F-3DCB-B145-8C17-46C524A7A66D}"/>
              </a:ext>
            </a:extLst>
          </p:cNvPr>
          <p:cNvSpPr txBox="1">
            <a:spLocks/>
          </p:cNvSpPr>
          <p:nvPr/>
        </p:nvSpPr>
        <p:spPr>
          <a:xfrm>
            <a:off x="4419600" y="6431948"/>
            <a:ext cx="381000" cy="274636"/>
          </a:xfrm>
          <a:prstGeom prst="rect">
            <a:avLst/>
          </a:prstGeom>
        </p:spPr>
        <p:txBody>
          <a:bodyPr vert="horz" wrap="square" lIns="45720" tIns="0" rIns="4572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600" b="1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Whitney-Medium" panose="02000603040000020004" pitchFamily="2" charset="0"/>
                <a:ea typeface="Whitney-Medium" panose="02000603040000020004" pitchFamily="2" charset="0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fld id="{56E643E9-8232-44D4-8A76-E691A7C80D3B}" type="slidenum">
              <a:rPr lang="en-US" altLang="en-US" sz="2000" smtClean="0">
                <a:solidFill>
                  <a:schemeClr val="bg1">
                    <a:lumMod val="75000"/>
                  </a:schemeClr>
                </a:solidFill>
              </a:rPr>
              <a:pPr algn="ctr"/>
              <a:t>15</a:t>
            </a:fld>
            <a:endParaRPr lang="en-US" alt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70478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30E74373-B320-2B4D-B0D3-4CE1CF71ED76}"/>
              </a:ext>
            </a:extLst>
          </p:cNvPr>
          <p:cNvSpPr/>
          <p:nvPr/>
        </p:nvSpPr>
        <p:spPr>
          <a:xfrm>
            <a:off x="179793" y="5181600"/>
            <a:ext cx="8799068" cy="565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D0E8991-2526-C947-93F5-092098004A42}"/>
              </a:ext>
            </a:extLst>
          </p:cNvPr>
          <p:cNvSpPr/>
          <p:nvPr/>
        </p:nvSpPr>
        <p:spPr>
          <a:xfrm>
            <a:off x="179793" y="4529537"/>
            <a:ext cx="8799068" cy="565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64C4A72-07F0-FE43-9881-6635F01D4D99}"/>
              </a:ext>
            </a:extLst>
          </p:cNvPr>
          <p:cNvSpPr/>
          <p:nvPr/>
        </p:nvSpPr>
        <p:spPr>
          <a:xfrm>
            <a:off x="179793" y="3877474"/>
            <a:ext cx="8799068" cy="565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D9D4F59-6D15-F142-908A-6410856B856B}"/>
              </a:ext>
            </a:extLst>
          </p:cNvPr>
          <p:cNvSpPr/>
          <p:nvPr/>
        </p:nvSpPr>
        <p:spPr>
          <a:xfrm>
            <a:off x="179793" y="3219350"/>
            <a:ext cx="8799068" cy="565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50C96A3-3C5E-5C45-AACF-2D9C4CA63681}"/>
              </a:ext>
            </a:extLst>
          </p:cNvPr>
          <p:cNvSpPr/>
          <p:nvPr/>
        </p:nvSpPr>
        <p:spPr>
          <a:xfrm>
            <a:off x="179793" y="2561226"/>
            <a:ext cx="8799068" cy="565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79793" y="1231123"/>
            <a:ext cx="8799068" cy="565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268" y="197402"/>
            <a:ext cx="2971800" cy="429389"/>
          </a:xfrm>
        </p:spPr>
        <p:txBody>
          <a:bodyPr/>
          <a:lstStyle/>
          <a:p>
            <a:r>
              <a:rPr lang="en-US" sz="4800" b="1" dirty="0">
                <a:latin typeface="Cambria" panose="02040503050406030204" pitchFamily="18" charset="0"/>
              </a:rPr>
              <a:t>Outline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B74C625-6C44-824B-ABB0-43BC56560EF5}"/>
              </a:ext>
            </a:extLst>
          </p:cNvPr>
          <p:cNvSpPr/>
          <p:nvPr/>
        </p:nvSpPr>
        <p:spPr>
          <a:xfrm>
            <a:off x="179793" y="1903102"/>
            <a:ext cx="8799068" cy="565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2073"/>
            <a:ext cx="8122024" cy="5318753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Background</a:t>
            </a:r>
          </a:p>
          <a:p>
            <a:pPr marL="0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Existing In-DRAM Cache Designs</a:t>
            </a:r>
          </a:p>
          <a:p>
            <a:pPr marL="0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FIGARO Substrate</a:t>
            </a:r>
          </a:p>
          <a:p>
            <a:pPr marL="0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en-US" sz="3200" dirty="0" err="1">
                <a:solidFill>
                  <a:schemeClr val="bg1"/>
                </a:solidFill>
                <a:latin typeface="Cambria" panose="02040503050406030204" pitchFamily="18" charset="0"/>
              </a:rPr>
              <a:t>FIGCache</a:t>
            </a: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: Fine-Grained In-DRAM Cache</a:t>
            </a:r>
          </a:p>
          <a:p>
            <a:pPr marL="0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Experimental Methodology</a:t>
            </a:r>
          </a:p>
          <a:p>
            <a:pPr marL="0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Evaluation</a:t>
            </a:r>
          </a:p>
          <a:p>
            <a:pPr marL="0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Conclusion</a:t>
            </a:r>
          </a:p>
        </p:txBody>
      </p:sp>
      <p:sp>
        <p:nvSpPr>
          <p:cNvPr id="18" name="灯片编号占位符 3">
            <a:extLst>
              <a:ext uri="{FF2B5EF4-FFF2-40B4-BE49-F238E27FC236}">
                <a16:creationId xmlns:a16="http://schemas.microsoft.com/office/drawing/2014/main" id="{C2297BC1-9B7E-994F-B559-51956207F987}"/>
              </a:ext>
            </a:extLst>
          </p:cNvPr>
          <p:cNvSpPr txBox="1">
            <a:spLocks/>
          </p:cNvSpPr>
          <p:nvPr/>
        </p:nvSpPr>
        <p:spPr>
          <a:xfrm>
            <a:off x="4419600" y="6431948"/>
            <a:ext cx="381000" cy="274636"/>
          </a:xfrm>
          <a:prstGeom prst="rect">
            <a:avLst/>
          </a:prstGeom>
        </p:spPr>
        <p:txBody>
          <a:bodyPr vert="horz" wrap="square" lIns="45720" tIns="0" rIns="4572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600" b="1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Whitney-Medium" panose="02000603040000020004" pitchFamily="2" charset="0"/>
                <a:ea typeface="Whitney-Medium" panose="02000603040000020004" pitchFamily="2" charset="0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fld id="{56E643E9-8232-44D4-8A76-E691A7C80D3B}" type="slidenum">
              <a:rPr lang="en-US" altLang="en-US" sz="2000" smtClean="0">
                <a:solidFill>
                  <a:schemeClr val="bg1">
                    <a:lumMod val="75000"/>
                  </a:schemeClr>
                </a:solidFill>
              </a:rPr>
              <a:pPr algn="ctr"/>
              <a:t>16</a:t>
            </a:fld>
            <a:endParaRPr lang="en-US" alt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673717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414" y="151741"/>
            <a:ext cx="9601200" cy="429389"/>
          </a:xfrm>
        </p:spPr>
        <p:txBody>
          <a:bodyPr/>
          <a:lstStyle/>
          <a:p>
            <a:r>
              <a:rPr lang="en-US" sz="4800" spc="-150" dirty="0">
                <a:latin typeface="Cambria" panose="02040503050406030204" pitchFamily="18" charset="0"/>
              </a:rPr>
              <a:t>Multicore System Performance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446AAA3-77B0-5F4C-A313-5ED2F6618D67}"/>
              </a:ext>
            </a:extLst>
          </p:cNvPr>
          <p:cNvSpPr/>
          <p:nvPr/>
        </p:nvSpPr>
        <p:spPr>
          <a:xfrm>
            <a:off x="-2177" y="4566482"/>
            <a:ext cx="9144000" cy="807015"/>
          </a:xfrm>
          <a:prstGeom prst="rect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</a:rPr>
              <a:t>Both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</a:rPr>
              <a:t>FIGCache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</a:rPr>
              <a:t>-slow and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</a:rPr>
              <a:t>FIGCache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</a:rPr>
              <a:t>-fast </a:t>
            </a:r>
          </a:p>
          <a:p>
            <a:pPr algn="ctr">
              <a:spcAft>
                <a:spcPts val="0"/>
              </a:spcAft>
            </a:pP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</a:rPr>
              <a:t>outperform LISA-VILLA</a:t>
            </a:r>
            <a:endParaRPr lang="en-US" sz="24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411CCF7-DAA4-3144-908B-3665F9F6F261}"/>
              </a:ext>
            </a:extLst>
          </p:cNvPr>
          <p:cNvSpPr/>
          <p:nvPr/>
        </p:nvSpPr>
        <p:spPr>
          <a:xfrm>
            <a:off x="-2177" y="3727288"/>
            <a:ext cx="9144000" cy="80259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US" sz="2800" dirty="0">
                <a:latin typeface="Cambria" panose="02040503050406030204" pitchFamily="18" charset="0"/>
              </a:rPr>
              <a:t>The benefits of </a:t>
            </a:r>
            <a:r>
              <a:rPr lang="en-US" sz="2800" dirty="0" err="1">
                <a:latin typeface="Cambria" panose="02040503050406030204" pitchFamily="18" charset="0"/>
              </a:rPr>
              <a:t>FIGCache</a:t>
            </a:r>
            <a:r>
              <a:rPr lang="en-US" sz="2800" dirty="0">
                <a:latin typeface="Cambria" panose="02040503050406030204" pitchFamily="18" charset="0"/>
              </a:rPr>
              <a:t>-Fast and </a:t>
            </a:r>
            <a:r>
              <a:rPr lang="en-US" sz="2800" dirty="0" err="1">
                <a:latin typeface="Cambria" panose="02040503050406030204" pitchFamily="18" charset="0"/>
              </a:rPr>
              <a:t>FIGCache</a:t>
            </a:r>
            <a:r>
              <a:rPr lang="en-US" sz="2800" dirty="0">
                <a:latin typeface="Cambria" panose="02040503050406030204" pitchFamily="18" charset="0"/>
              </a:rPr>
              <a:t>-Slow increase as workload memory intensity increases</a:t>
            </a:r>
            <a:endParaRPr lang="en-US" sz="24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9304F6F-B54C-5446-862E-143DEDB3A7DE}"/>
              </a:ext>
            </a:extLst>
          </p:cNvPr>
          <p:cNvSpPr/>
          <p:nvPr/>
        </p:nvSpPr>
        <p:spPr>
          <a:xfrm>
            <a:off x="-2177" y="5415437"/>
            <a:ext cx="9144000" cy="8070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US" sz="2800" dirty="0" err="1">
                <a:latin typeface="Cambria" panose="02040503050406030204" pitchFamily="18" charset="0"/>
              </a:rPr>
              <a:t>FIGCache</a:t>
            </a:r>
            <a:r>
              <a:rPr lang="en-US" sz="2800" dirty="0">
                <a:latin typeface="Cambria" panose="02040503050406030204" pitchFamily="18" charset="0"/>
              </a:rPr>
              <a:t>-Fast approaches the ideal performance improvement of both </a:t>
            </a:r>
            <a:r>
              <a:rPr lang="en-US" sz="2800" dirty="0" err="1">
                <a:latin typeface="Cambria" panose="02040503050406030204" pitchFamily="18" charset="0"/>
              </a:rPr>
              <a:t>FIGCache</a:t>
            </a:r>
            <a:r>
              <a:rPr lang="en-US" sz="2800" dirty="0">
                <a:latin typeface="Cambria" panose="02040503050406030204" pitchFamily="18" charset="0"/>
              </a:rPr>
              <a:t>-Ideal and LL-DRAM</a:t>
            </a:r>
            <a:endParaRPr lang="en-US" sz="24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F944D37-356C-7B43-9135-93070CF48A2D}"/>
              </a:ext>
            </a:extLst>
          </p:cNvPr>
          <p:cNvGrpSpPr/>
          <p:nvPr/>
        </p:nvGrpSpPr>
        <p:grpSpPr>
          <a:xfrm>
            <a:off x="101602" y="611972"/>
            <a:ext cx="8524833" cy="3123052"/>
            <a:chOff x="101602" y="611972"/>
            <a:chExt cx="8524833" cy="3123052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C427F25A-C3B4-5E46-8F8E-2811DB5986D9}"/>
                </a:ext>
              </a:extLst>
            </p:cNvPr>
            <p:cNvGrpSpPr/>
            <p:nvPr/>
          </p:nvGrpSpPr>
          <p:grpSpPr>
            <a:xfrm>
              <a:off x="1981200" y="611972"/>
              <a:ext cx="6645235" cy="3123052"/>
              <a:chOff x="1518938" y="612000"/>
              <a:chExt cx="6645235" cy="3123052"/>
            </a:xfrm>
          </p:grpSpPr>
          <p:pic>
            <p:nvPicPr>
              <p:cNvPr id="42" name="Picture 41">
                <a:extLst>
                  <a:ext uri="{FF2B5EF4-FFF2-40B4-BE49-F238E27FC236}">
                    <a16:creationId xmlns:a16="http://schemas.microsoft.com/office/drawing/2014/main" id="{3589F733-DC8A-9845-ABB5-D87586FF048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95573" y="755488"/>
                <a:ext cx="2768600" cy="2971800"/>
              </a:xfrm>
              <a:prstGeom prst="rect">
                <a:avLst/>
              </a:prstGeom>
            </p:spPr>
          </p:pic>
          <p:pic>
            <p:nvPicPr>
              <p:cNvPr id="4" name="Picture 3">
                <a:extLst>
                  <a:ext uri="{FF2B5EF4-FFF2-40B4-BE49-F238E27FC236}">
                    <a16:creationId xmlns:a16="http://schemas.microsoft.com/office/drawing/2014/main" id="{9DBC80E2-5DA4-2348-85B2-5C332877CDA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74243" y="723628"/>
                <a:ext cx="3021330" cy="3011424"/>
              </a:xfrm>
              <a:prstGeom prst="rect">
                <a:avLst/>
              </a:prstGeom>
            </p:spPr>
          </p:pic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3095CD4C-B29C-9D48-B4B9-BE350E72D49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518938" y="612000"/>
                <a:ext cx="896493" cy="2659761"/>
              </a:xfrm>
              <a:prstGeom prst="rect">
                <a:avLst/>
              </a:prstGeom>
            </p:spPr>
          </p:pic>
        </p:grp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DC9322F4-F6EF-2D47-B602-D0C420AD5BF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857" y="1865758"/>
              <a:ext cx="1717040" cy="280670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9B516C46-C201-094B-B698-B930A545A26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656" y="2187719"/>
              <a:ext cx="1750060" cy="264160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F2C8C2CF-8D2D-534E-A603-CBC050F8F0B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602" y="2490545"/>
              <a:ext cx="1188720" cy="247650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F01DE34A-A3A3-1845-965F-A947E529A09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005" y="1215564"/>
              <a:ext cx="1304290" cy="214630"/>
            </a:xfrm>
            <a:prstGeom prst="rect">
              <a:avLst/>
            </a:prstGeom>
          </p:spPr>
        </p:pic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A5CACE62-79B7-1A4D-BC8D-87368282E10A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005" y="1552297"/>
              <a:ext cx="1733550" cy="247650"/>
            </a:xfrm>
            <a:prstGeom prst="rect">
              <a:avLst/>
            </a:prstGeom>
          </p:spPr>
        </p:pic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073A30C5-4823-4D43-BEF7-D0314BA5FF38}"/>
              </a:ext>
            </a:extLst>
          </p:cNvPr>
          <p:cNvGrpSpPr/>
          <p:nvPr/>
        </p:nvGrpSpPr>
        <p:grpSpPr>
          <a:xfrm>
            <a:off x="3767478" y="988804"/>
            <a:ext cx="3155536" cy="759470"/>
            <a:chOff x="3305216" y="988832"/>
            <a:chExt cx="3155536" cy="759470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453D5C97-B4AB-5C4D-838E-0109CA08B42D}"/>
                </a:ext>
              </a:extLst>
            </p:cNvPr>
            <p:cNvSpPr/>
            <p:nvPr/>
          </p:nvSpPr>
          <p:spPr>
            <a:xfrm>
              <a:off x="3305216" y="1378970"/>
              <a:ext cx="205703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>
                  <a:latin typeface="Cambria" panose="02040503050406030204" pitchFamily="18" charset="0"/>
                </a:rPr>
                <a:t>Memory intensity</a:t>
              </a:r>
              <a:endParaRPr lang="en-US" dirty="0"/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68234914-05C3-EA41-BCF6-787E5D65867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003719" y="1008060"/>
              <a:ext cx="207684" cy="369128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ED976496-0316-FE46-877E-7BD731B167D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97386" y="988832"/>
              <a:ext cx="1763366" cy="422574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DCC6394A-21C9-9E4E-AF7D-4B00D054A66C}"/>
              </a:ext>
            </a:extLst>
          </p:cNvPr>
          <p:cNvSpPr/>
          <p:nvPr/>
        </p:nvSpPr>
        <p:spPr>
          <a:xfrm>
            <a:off x="3330330" y="2707878"/>
            <a:ext cx="4868339" cy="442035"/>
          </a:xfrm>
          <a:prstGeom prst="rect">
            <a:avLst/>
          </a:prstGeom>
          <a:solidFill>
            <a:srgbClr val="70AD47"/>
          </a:solidFill>
          <a:ln cap="rnd" cmpd="sng">
            <a:solidFill>
              <a:schemeClr val="tx1"/>
            </a:solidFill>
          </a:ln>
          <a:effectLst>
            <a:softEdge rad="0"/>
          </a:effectLst>
          <a:scene3d>
            <a:camera prst="orthographicFront"/>
            <a:lightRig rig="twoPt" dir="t">
              <a:rot lat="0" lon="0" rev="2400000"/>
            </a:lightRig>
          </a:scene3d>
          <a:sp3d prstMaterial="softEdge"/>
        </p:spPr>
        <p:txBody>
          <a:bodyPr wrap="square" lIns="36000" tIns="36000" rIns="36000" bIns="3600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Cambria" panose="02040503050406030204" pitchFamily="18" charset="0"/>
              </a:rPr>
              <a:t>Average across all workloads: 16.3%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9" name="灯片编号占位符 3">
            <a:extLst>
              <a:ext uri="{FF2B5EF4-FFF2-40B4-BE49-F238E27FC236}">
                <a16:creationId xmlns:a16="http://schemas.microsoft.com/office/drawing/2014/main" id="{6A6C425F-C700-244F-9731-C8B17C3EECDB}"/>
              </a:ext>
            </a:extLst>
          </p:cNvPr>
          <p:cNvSpPr txBox="1">
            <a:spLocks/>
          </p:cNvSpPr>
          <p:nvPr/>
        </p:nvSpPr>
        <p:spPr>
          <a:xfrm>
            <a:off x="4419600" y="6431948"/>
            <a:ext cx="381000" cy="274636"/>
          </a:xfrm>
          <a:prstGeom prst="rect">
            <a:avLst/>
          </a:prstGeom>
        </p:spPr>
        <p:txBody>
          <a:bodyPr vert="horz" wrap="square" lIns="45720" tIns="0" rIns="4572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600" b="1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Whitney-Medium" panose="02000603040000020004" pitchFamily="2" charset="0"/>
                <a:ea typeface="Whitney-Medium" panose="02000603040000020004" pitchFamily="2" charset="0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fld id="{56E643E9-8232-44D4-8A76-E691A7C80D3B}" type="slidenum">
              <a:rPr lang="en-US" altLang="en-US" sz="2000" smtClean="0">
                <a:solidFill>
                  <a:schemeClr val="bg1">
                    <a:lumMod val="75000"/>
                  </a:schemeClr>
                </a:solidFill>
              </a:rPr>
              <a:pPr algn="ctr"/>
              <a:t>17</a:t>
            </a:fld>
            <a:endParaRPr lang="en-US" alt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0497040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2" grpId="0" animBg="1"/>
      <p:bldP spid="2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200400"/>
          </a:xfrm>
          <a:solidFill>
            <a:schemeClr val="accent1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FIGARO: Improving System Performance via Fine-Grained </a:t>
            </a:r>
            <a:b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</a:b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In-DRAM Data Relocation and Caching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-13800" y="3307199"/>
            <a:ext cx="9144000" cy="1600200"/>
          </a:xfrm>
        </p:spPr>
        <p:txBody>
          <a:bodyPr/>
          <a:lstStyle/>
          <a:p>
            <a:pPr lvl="0">
              <a:lnSpc>
                <a:spcPct val="110000"/>
              </a:lnSpc>
            </a:pPr>
            <a:r>
              <a:rPr lang="en-US" sz="2400" dirty="0" err="1">
                <a:solidFill>
                  <a:schemeClr val="tx1"/>
                </a:solidFill>
                <a:latin typeface="Cambria" panose="02040503050406030204" pitchFamily="18" charset="0"/>
              </a:rPr>
              <a:t>Yaohua</a:t>
            </a:r>
            <a:r>
              <a:rPr lang="en-US" sz="2400" dirty="0">
                <a:solidFill>
                  <a:schemeClr val="tx1"/>
                </a:solidFill>
                <a:latin typeface="Cambria" panose="02040503050406030204" pitchFamily="18" charset="0"/>
              </a:rPr>
              <a:t> Wang</a:t>
            </a:r>
            <a:r>
              <a:rPr lang="en-US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1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, Lois Orosa</a:t>
            </a:r>
            <a:r>
              <a:rPr lang="en-US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, </a:t>
            </a:r>
            <a:r>
              <a:rPr lang="en-US" sz="2400" b="0" dirty="0" err="1">
                <a:solidFill>
                  <a:schemeClr val="tx1"/>
                </a:solidFill>
                <a:latin typeface="Cambria" panose="02040503050406030204" pitchFamily="18" charset="0"/>
              </a:rPr>
              <a:t>Xiangjun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 Peng</a:t>
            </a:r>
            <a:r>
              <a:rPr lang="en-US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3,1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, Yang Guo</a:t>
            </a:r>
            <a:r>
              <a:rPr lang="en-US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1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, </a:t>
            </a:r>
          </a:p>
          <a:p>
            <a:pPr lvl="0">
              <a:lnSpc>
                <a:spcPct val="110000"/>
              </a:lnSpc>
            </a:pPr>
            <a:r>
              <a:rPr lang="en-US" sz="2400" b="0" dirty="0" err="1">
                <a:solidFill>
                  <a:schemeClr val="tx1"/>
                </a:solidFill>
                <a:latin typeface="Cambria" panose="02040503050406030204" pitchFamily="18" charset="0"/>
              </a:rPr>
              <a:t>Saugata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 Ghose</a:t>
            </a:r>
            <a:r>
              <a:rPr lang="en-US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4,5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, </a:t>
            </a:r>
            <a:r>
              <a:rPr lang="en-US" sz="2400" b="0" dirty="0" err="1">
                <a:solidFill>
                  <a:schemeClr val="tx1"/>
                </a:solidFill>
                <a:latin typeface="Cambria" panose="02040503050406030204" pitchFamily="18" charset="0"/>
              </a:rPr>
              <a:t>Minesh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 Patel</a:t>
            </a:r>
            <a:r>
              <a:rPr lang="en-US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, </a:t>
            </a:r>
            <a:r>
              <a:rPr lang="en-US" sz="2400" b="0" dirty="0" err="1">
                <a:solidFill>
                  <a:schemeClr val="tx1"/>
                </a:solidFill>
                <a:latin typeface="Cambria" panose="02040503050406030204" pitchFamily="18" charset="0"/>
              </a:rPr>
              <a:t>Jeremie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 S. Kim</a:t>
            </a:r>
            <a:r>
              <a:rPr lang="en-US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, Juan Gómez Luna</a:t>
            </a:r>
            <a:r>
              <a:rPr lang="en-US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, Mohammad Sadrosadati</a:t>
            </a:r>
            <a:r>
              <a:rPr lang="en-US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6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, Nika Mansouri Ghiasi</a:t>
            </a:r>
            <a:r>
              <a:rPr lang="en-US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, </a:t>
            </a:r>
            <a:r>
              <a:rPr lang="en-US" sz="2400" b="0" dirty="0" err="1">
                <a:solidFill>
                  <a:schemeClr val="tx1"/>
                </a:solidFill>
                <a:latin typeface="Cambria" panose="02040503050406030204" pitchFamily="18" charset="0"/>
              </a:rPr>
              <a:t>Onur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 Mutlu</a:t>
            </a:r>
            <a:r>
              <a:rPr lang="en-US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2,5</a:t>
            </a:r>
            <a:endParaRPr lang="en-US" altLang="zh-CN" sz="2400" b="0" baseline="3000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5F8578-1873-8443-9522-2F3310C7078F}"/>
              </a:ext>
            </a:extLst>
          </p:cNvPr>
          <p:cNvSpPr/>
          <p:nvPr/>
        </p:nvSpPr>
        <p:spPr>
          <a:xfrm>
            <a:off x="3843004" y="6468009"/>
            <a:ext cx="1430392" cy="3733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ambria" panose="02040503050406030204" pitchFamily="18" charset="0"/>
              </a:rPr>
              <a:t>MICRO 2020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681B40D-842A-DF4F-A699-6C41F4677EF6}"/>
              </a:ext>
            </a:extLst>
          </p:cNvPr>
          <p:cNvSpPr>
            <a:spLocks noChangeAspect="1"/>
          </p:cNvSpPr>
          <p:nvPr/>
        </p:nvSpPr>
        <p:spPr>
          <a:xfrm>
            <a:off x="2154487" y="5150116"/>
            <a:ext cx="1806277" cy="298767"/>
          </a:xfrm>
          <a:prstGeom prst="rect">
            <a:avLst/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GlowEdges/>
                      </a14:imgEffect>
                    </a14:imgLayer>
                  </a14:imgProps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2" descr="Image result for å½é²ç§æå¤§å­¦">
            <a:extLst>
              <a:ext uri="{FF2B5EF4-FFF2-40B4-BE49-F238E27FC236}">
                <a16:creationId xmlns:a16="http://schemas.microsoft.com/office/drawing/2014/main" id="{4922F7A9-C0B2-9347-B25D-48298683A1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000528"/>
            <a:ext cx="666158" cy="666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A7BDF5E-6CB6-9749-9B19-DCF6D77F18B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042" y="5833905"/>
            <a:ext cx="2724912" cy="24241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720A51E-F83E-CF48-B8A2-D766D3BCA58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303" y="4958665"/>
            <a:ext cx="1596030" cy="96837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D4F8380-4FF4-3140-8E7C-522186C5BB0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3270" y="4922915"/>
            <a:ext cx="1912588" cy="79013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3408379-8E4F-D04F-82E1-0C038A599CC1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5681021"/>
            <a:ext cx="1531188" cy="587222"/>
          </a:xfrm>
          <a:prstGeom prst="rect">
            <a:avLst/>
          </a:prstGeom>
        </p:spPr>
      </p:pic>
      <p:sp>
        <p:nvSpPr>
          <p:cNvPr id="22" name="Subtitle 4">
            <a:extLst>
              <a:ext uri="{FF2B5EF4-FFF2-40B4-BE49-F238E27FC236}">
                <a16:creationId xmlns:a16="http://schemas.microsoft.com/office/drawing/2014/main" id="{71473511-1860-4C4F-95D5-A358E0F25296}"/>
              </a:ext>
            </a:extLst>
          </p:cNvPr>
          <p:cNvSpPr txBox="1">
            <a:spLocks/>
          </p:cNvSpPr>
          <p:nvPr/>
        </p:nvSpPr>
        <p:spPr bwMode="auto">
          <a:xfrm>
            <a:off x="575736" y="4987001"/>
            <a:ext cx="116174" cy="24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ts val="450"/>
              </a:spcBef>
              <a:spcAft>
                <a:spcPct val="0"/>
              </a:spcAft>
              <a:buFont typeface="Wingdings" panose="05000000000000000000" pitchFamily="2" charset="2"/>
              <a:buNone/>
              <a:defRPr sz="2600" b="1" kern="1200" baseline="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1pPr>
            <a:lvl2pPr marL="342900" indent="0" algn="ctr" rtl="0" eaLnBrk="1" fontAlgn="base" hangingPunct="1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2pPr>
            <a:lvl3pPr marL="685800" indent="0" algn="ctr" rtl="0" eaLnBrk="1" fontAlgn="base" hangingPunct="1">
              <a:spcBef>
                <a:spcPts val="225"/>
              </a:spcBef>
              <a:spcAft>
                <a:spcPct val="0"/>
              </a:spcAft>
              <a:buFont typeface="Palatino Linotype" panose="02040502050505030304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3pPr>
            <a:lvl4pPr marL="10287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4pPr>
            <a:lvl5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1</a:t>
            </a:r>
            <a:endParaRPr lang="en-US" altLang="zh-CN" sz="2400" b="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3" name="Subtitle 4">
            <a:extLst>
              <a:ext uri="{FF2B5EF4-FFF2-40B4-BE49-F238E27FC236}">
                <a16:creationId xmlns:a16="http://schemas.microsoft.com/office/drawing/2014/main" id="{1AF3CB63-09F2-EF49-997E-9611CA76EE5A}"/>
              </a:ext>
            </a:extLst>
          </p:cNvPr>
          <p:cNvSpPr txBox="1">
            <a:spLocks/>
          </p:cNvSpPr>
          <p:nvPr/>
        </p:nvSpPr>
        <p:spPr bwMode="auto">
          <a:xfrm>
            <a:off x="2042066" y="4991931"/>
            <a:ext cx="116174" cy="24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ts val="450"/>
              </a:spcBef>
              <a:spcAft>
                <a:spcPct val="0"/>
              </a:spcAft>
              <a:buFont typeface="Wingdings" panose="05000000000000000000" pitchFamily="2" charset="2"/>
              <a:buNone/>
              <a:defRPr sz="2600" b="1" kern="1200" baseline="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1pPr>
            <a:lvl2pPr marL="342900" indent="0" algn="ctr" rtl="0" eaLnBrk="1" fontAlgn="base" hangingPunct="1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2pPr>
            <a:lvl3pPr marL="685800" indent="0" algn="ctr" rtl="0" eaLnBrk="1" fontAlgn="base" hangingPunct="1">
              <a:spcBef>
                <a:spcPts val="225"/>
              </a:spcBef>
              <a:spcAft>
                <a:spcPct val="0"/>
              </a:spcAft>
              <a:buFont typeface="Palatino Linotype" panose="02040502050505030304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3pPr>
            <a:lvl4pPr marL="10287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4pPr>
            <a:lvl5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endParaRPr lang="en-US" altLang="zh-CN" sz="2400" b="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4" name="Subtitle 4">
            <a:extLst>
              <a:ext uri="{FF2B5EF4-FFF2-40B4-BE49-F238E27FC236}">
                <a16:creationId xmlns:a16="http://schemas.microsoft.com/office/drawing/2014/main" id="{CC9D4158-0DF0-234E-BD6E-AB779F029D6B}"/>
              </a:ext>
            </a:extLst>
          </p:cNvPr>
          <p:cNvSpPr txBox="1">
            <a:spLocks/>
          </p:cNvSpPr>
          <p:nvPr/>
        </p:nvSpPr>
        <p:spPr bwMode="auto">
          <a:xfrm>
            <a:off x="5029200" y="4994539"/>
            <a:ext cx="116174" cy="24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ts val="450"/>
              </a:spcBef>
              <a:spcAft>
                <a:spcPct val="0"/>
              </a:spcAft>
              <a:buFont typeface="Wingdings" panose="05000000000000000000" pitchFamily="2" charset="2"/>
              <a:buNone/>
              <a:defRPr sz="2600" b="1" kern="1200" baseline="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1pPr>
            <a:lvl2pPr marL="342900" indent="0" algn="ctr" rtl="0" eaLnBrk="1" fontAlgn="base" hangingPunct="1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2pPr>
            <a:lvl3pPr marL="685800" indent="0" algn="ctr" rtl="0" eaLnBrk="1" fontAlgn="base" hangingPunct="1">
              <a:spcBef>
                <a:spcPts val="225"/>
              </a:spcBef>
              <a:spcAft>
                <a:spcPct val="0"/>
              </a:spcAft>
              <a:buFont typeface="Palatino Linotype" panose="02040502050505030304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3pPr>
            <a:lvl4pPr marL="10287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4pPr>
            <a:lvl5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3</a:t>
            </a:r>
            <a:endParaRPr lang="en-US" altLang="zh-CN" sz="2400" b="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5" name="Subtitle 4">
            <a:extLst>
              <a:ext uri="{FF2B5EF4-FFF2-40B4-BE49-F238E27FC236}">
                <a16:creationId xmlns:a16="http://schemas.microsoft.com/office/drawing/2014/main" id="{C3BF9B81-1995-5D4B-BCFA-D87F09BD993D}"/>
              </a:ext>
            </a:extLst>
          </p:cNvPr>
          <p:cNvSpPr txBox="1">
            <a:spLocks/>
          </p:cNvSpPr>
          <p:nvPr/>
        </p:nvSpPr>
        <p:spPr bwMode="auto">
          <a:xfrm>
            <a:off x="6785927" y="5028022"/>
            <a:ext cx="116174" cy="24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ts val="450"/>
              </a:spcBef>
              <a:spcAft>
                <a:spcPct val="0"/>
              </a:spcAft>
              <a:buFont typeface="Wingdings" panose="05000000000000000000" pitchFamily="2" charset="2"/>
              <a:buNone/>
              <a:defRPr sz="2600" b="1" kern="1200" baseline="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1pPr>
            <a:lvl2pPr marL="342900" indent="0" algn="ctr" rtl="0" eaLnBrk="1" fontAlgn="base" hangingPunct="1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2pPr>
            <a:lvl3pPr marL="685800" indent="0" algn="ctr" rtl="0" eaLnBrk="1" fontAlgn="base" hangingPunct="1">
              <a:spcBef>
                <a:spcPts val="225"/>
              </a:spcBef>
              <a:spcAft>
                <a:spcPct val="0"/>
              </a:spcAft>
              <a:buFont typeface="Palatino Linotype" panose="02040502050505030304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3pPr>
            <a:lvl4pPr marL="10287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4pPr>
            <a:lvl5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4</a:t>
            </a:r>
            <a:endParaRPr lang="en-US" altLang="zh-CN" sz="2400" b="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6" name="Subtitle 4">
            <a:extLst>
              <a:ext uri="{FF2B5EF4-FFF2-40B4-BE49-F238E27FC236}">
                <a16:creationId xmlns:a16="http://schemas.microsoft.com/office/drawing/2014/main" id="{E3E748DF-9C92-A54A-9304-215920DF8BB8}"/>
              </a:ext>
            </a:extLst>
          </p:cNvPr>
          <p:cNvSpPr txBox="1">
            <a:spLocks/>
          </p:cNvSpPr>
          <p:nvPr/>
        </p:nvSpPr>
        <p:spPr bwMode="auto">
          <a:xfrm>
            <a:off x="1421197" y="5713053"/>
            <a:ext cx="116174" cy="24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ts val="450"/>
              </a:spcBef>
              <a:spcAft>
                <a:spcPct val="0"/>
              </a:spcAft>
              <a:buFont typeface="Wingdings" panose="05000000000000000000" pitchFamily="2" charset="2"/>
              <a:buNone/>
              <a:defRPr sz="2600" b="1" kern="1200" baseline="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1pPr>
            <a:lvl2pPr marL="342900" indent="0" algn="ctr" rtl="0" eaLnBrk="1" fontAlgn="base" hangingPunct="1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2pPr>
            <a:lvl3pPr marL="685800" indent="0" algn="ctr" rtl="0" eaLnBrk="1" fontAlgn="base" hangingPunct="1">
              <a:spcBef>
                <a:spcPts val="225"/>
              </a:spcBef>
              <a:spcAft>
                <a:spcPct val="0"/>
              </a:spcAft>
              <a:buFont typeface="Palatino Linotype" panose="02040502050505030304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3pPr>
            <a:lvl4pPr marL="10287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4pPr>
            <a:lvl5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5</a:t>
            </a:r>
            <a:endParaRPr lang="en-US" altLang="zh-CN" sz="2400" b="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27" name="Subtitle 4">
            <a:extLst>
              <a:ext uri="{FF2B5EF4-FFF2-40B4-BE49-F238E27FC236}">
                <a16:creationId xmlns:a16="http://schemas.microsoft.com/office/drawing/2014/main" id="{7C6520D2-2CCA-F849-9A1D-F7DFC86F60B8}"/>
              </a:ext>
            </a:extLst>
          </p:cNvPr>
          <p:cNvSpPr txBox="1">
            <a:spLocks/>
          </p:cNvSpPr>
          <p:nvPr/>
        </p:nvSpPr>
        <p:spPr bwMode="auto">
          <a:xfrm>
            <a:off x="6395719" y="5681021"/>
            <a:ext cx="116174" cy="242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ts val="450"/>
              </a:spcBef>
              <a:spcAft>
                <a:spcPct val="0"/>
              </a:spcAft>
              <a:buFont typeface="Wingdings" panose="05000000000000000000" pitchFamily="2" charset="2"/>
              <a:buNone/>
              <a:defRPr sz="2600" b="1" kern="1200" baseline="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1pPr>
            <a:lvl2pPr marL="342900" indent="0" algn="ctr" rtl="0" eaLnBrk="1" fontAlgn="base" hangingPunct="1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2pPr>
            <a:lvl3pPr marL="685800" indent="0" algn="ctr" rtl="0" eaLnBrk="1" fontAlgn="base" hangingPunct="1">
              <a:spcBef>
                <a:spcPts val="225"/>
              </a:spcBef>
              <a:spcAft>
                <a:spcPct val="0"/>
              </a:spcAft>
              <a:buFont typeface="Palatino Linotype" panose="02040502050505030304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3pPr>
            <a:lvl4pPr marL="10287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4pPr>
            <a:lvl5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dobe Garamond Pro" panose="02020502060506020403" pitchFamily="18" charset="0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sz="2400" b="0" baseline="30000" dirty="0">
                <a:solidFill>
                  <a:schemeClr val="tx1"/>
                </a:solidFill>
                <a:latin typeface="Cambria" panose="02040503050406030204" pitchFamily="18" charset="0"/>
              </a:rPr>
              <a:t>6</a:t>
            </a:r>
            <a:endParaRPr lang="en-US" altLang="zh-CN" sz="2400" b="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122986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60F802A-41FB-7045-811C-71C992CA21BE}"/>
              </a:ext>
            </a:extLst>
          </p:cNvPr>
          <p:cNvSpPr/>
          <p:nvPr/>
        </p:nvSpPr>
        <p:spPr>
          <a:xfrm>
            <a:off x="0" y="3722709"/>
            <a:ext cx="9144000" cy="1788202"/>
          </a:xfrm>
          <a:prstGeom prst="rect">
            <a:avLst/>
          </a:prstGeom>
          <a:solidFill>
            <a:srgbClr val="8064A2">
              <a:alpha val="15000"/>
            </a:srgb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7076CFD-E5F8-434D-8822-B90D3CD59159}"/>
              </a:ext>
            </a:extLst>
          </p:cNvPr>
          <p:cNvSpPr/>
          <p:nvPr/>
        </p:nvSpPr>
        <p:spPr>
          <a:xfrm>
            <a:off x="0" y="2207273"/>
            <a:ext cx="9144000" cy="1515436"/>
          </a:xfrm>
          <a:prstGeom prst="rect">
            <a:avLst/>
          </a:prstGeom>
          <a:solidFill>
            <a:schemeClr val="accent5">
              <a:lumMod val="20000"/>
              <a:lumOff val="80000"/>
              <a:alpha val="66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BC8BF33-1B3A-944F-B927-74323123113F}"/>
              </a:ext>
            </a:extLst>
          </p:cNvPr>
          <p:cNvSpPr/>
          <p:nvPr/>
        </p:nvSpPr>
        <p:spPr>
          <a:xfrm>
            <a:off x="0" y="1180531"/>
            <a:ext cx="9144000" cy="1026742"/>
          </a:xfrm>
          <a:prstGeom prst="rect">
            <a:avLst/>
          </a:prstGeom>
          <a:solidFill>
            <a:schemeClr val="accent3">
              <a:lumMod val="20000"/>
              <a:lumOff val="80000"/>
              <a:alpha val="57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DF7282-C080-AD45-88FD-621C70F0434D}"/>
              </a:ext>
            </a:extLst>
          </p:cNvPr>
          <p:cNvSpPr/>
          <p:nvPr/>
        </p:nvSpPr>
        <p:spPr>
          <a:xfrm>
            <a:off x="7604" y="878458"/>
            <a:ext cx="9151603" cy="300811"/>
          </a:xfrm>
          <a:prstGeom prst="rect">
            <a:avLst/>
          </a:prstGeom>
          <a:solidFill>
            <a:schemeClr val="accent1">
              <a:lumMod val="20000"/>
              <a:lumOff val="80000"/>
              <a:alpha val="75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D18522-7A31-8C4C-9FC5-7744545636B6}"/>
              </a:ext>
            </a:extLst>
          </p:cNvPr>
          <p:cNvSpPr/>
          <p:nvPr/>
        </p:nvSpPr>
        <p:spPr>
          <a:xfrm>
            <a:off x="0" y="583663"/>
            <a:ext cx="9144000" cy="300811"/>
          </a:xfrm>
          <a:prstGeom prst="rect">
            <a:avLst/>
          </a:prstGeom>
          <a:solidFill>
            <a:schemeClr val="accent6">
              <a:lumMod val="20000"/>
              <a:lumOff val="80000"/>
              <a:alpha val="57000"/>
            </a:scheme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064"/>
            <a:ext cx="7943850" cy="429389"/>
          </a:xfrm>
        </p:spPr>
        <p:txBody>
          <a:bodyPr/>
          <a:lstStyle/>
          <a:p>
            <a:r>
              <a:rPr lang="en-US" sz="4800" b="1" dirty="0">
                <a:latin typeface="Cambria" panose="02040503050406030204" pitchFamily="18" charset="0"/>
              </a:rPr>
              <a:t>Executive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6499" y="600503"/>
            <a:ext cx="9165706" cy="5831445"/>
          </a:xfrm>
        </p:spPr>
        <p:txBody>
          <a:bodyPr/>
          <a:lstStyle/>
          <a:p>
            <a:pPr marL="274320" indent="-274320">
              <a:lnSpc>
                <a:spcPts val="1700"/>
              </a:lnSpc>
              <a:spcBef>
                <a:spcPts val="400"/>
              </a:spcBef>
            </a:pPr>
            <a:r>
              <a:rPr lang="en-US" sz="2000" b="1" u="sng" dirty="0">
                <a:solidFill>
                  <a:schemeClr val="accent6"/>
                </a:solidFill>
                <a:latin typeface="Cambria" panose="02040503050406030204" pitchFamily="18" charset="0"/>
              </a:rPr>
              <a:t>Problem</a:t>
            </a:r>
            <a:r>
              <a:rPr lang="en-US" sz="2000" dirty="0">
                <a:solidFill>
                  <a:schemeClr val="accent6"/>
                </a:solidFill>
                <a:latin typeface="Cambria" panose="02040503050406030204" pitchFamily="18" charset="0"/>
              </a:rPr>
              <a:t>: </a:t>
            </a:r>
            <a:r>
              <a:rPr lang="en-US" sz="2000" b="0" dirty="0">
                <a:solidFill>
                  <a:schemeClr val="accent6"/>
                </a:solidFill>
                <a:latin typeface="Cambria" panose="02040503050406030204" pitchFamily="18" charset="0"/>
              </a:rPr>
              <a:t>DRAM latency is a </a:t>
            </a:r>
            <a:r>
              <a:rPr lang="en-US" sz="2000" dirty="0">
                <a:solidFill>
                  <a:schemeClr val="accent6"/>
                </a:solidFill>
                <a:latin typeface="Cambria" panose="02040503050406030204" pitchFamily="18" charset="0"/>
              </a:rPr>
              <a:t>performance bottleneck </a:t>
            </a:r>
            <a:r>
              <a:rPr lang="en-US" sz="2000" b="0" dirty="0">
                <a:solidFill>
                  <a:schemeClr val="accent6"/>
                </a:solidFill>
                <a:latin typeface="Cambria" panose="02040503050406030204" pitchFamily="18" charset="0"/>
              </a:rPr>
              <a:t>for many applications</a:t>
            </a:r>
          </a:p>
          <a:p>
            <a:pPr marL="274320" indent="-274320">
              <a:lnSpc>
                <a:spcPts val="1700"/>
              </a:lnSpc>
              <a:spcBef>
                <a:spcPts val="400"/>
              </a:spcBef>
            </a:pPr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Goal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: Reduce DRAM latency </a:t>
            </a:r>
            <a:r>
              <a:rPr lang="en-US" sz="2000" b="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via in-DRAM cache</a:t>
            </a:r>
            <a:endParaRPr lang="en-US" sz="2400" b="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  <a:p>
            <a:pPr marL="274320" indent="-274320">
              <a:lnSpc>
                <a:spcPts val="1700"/>
              </a:lnSpc>
              <a:spcBef>
                <a:spcPts val="400"/>
              </a:spcBef>
            </a:pPr>
            <a:r>
              <a:rPr lang="en-US" sz="2000" u="sng" dirty="0">
                <a:solidFill>
                  <a:srgbClr val="00B050"/>
                </a:solidFill>
                <a:latin typeface="Cambria" panose="02040503050406030204" pitchFamily="18" charset="0"/>
              </a:rPr>
              <a:t>E</a:t>
            </a:r>
            <a:r>
              <a:rPr lang="en-US" sz="2000" b="1" u="sng" dirty="0">
                <a:solidFill>
                  <a:srgbClr val="00B050"/>
                </a:solidFill>
                <a:latin typeface="Cambria" panose="02040503050406030204" pitchFamily="18" charset="0"/>
              </a:rPr>
              <a:t>xisting in-DRAM caches:</a:t>
            </a:r>
          </a:p>
          <a:p>
            <a:pPr marL="549354" lvl="1" indent="-274320">
              <a:lnSpc>
                <a:spcPts val="1700"/>
              </a:lnSpc>
              <a:spcBef>
                <a:spcPts val="400"/>
              </a:spcBef>
            </a:pPr>
            <a:r>
              <a:rPr lang="en-US" sz="1800" dirty="0">
                <a:solidFill>
                  <a:srgbClr val="00B050"/>
                </a:solidFill>
                <a:latin typeface="Cambria" panose="02040503050406030204" pitchFamily="18" charset="0"/>
              </a:rPr>
              <a:t>Augment DRAM with </a:t>
            </a:r>
            <a:r>
              <a:rPr lang="en-US" sz="1800" b="1" dirty="0">
                <a:solidFill>
                  <a:srgbClr val="00B050"/>
                </a:solidFill>
                <a:latin typeface="Cambria" panose="02040503050406030204" pitchFamily="18" charset="0"/>
              </a:rPr>
              <a:t>small-but-fast regions </a:t>
            </a:r>
            <a:r>
              <a:rPr lang="en-US" sz="1800" dirty="0">
                <a:solidFill>
                  <a:srgbClr val="00B050"/>
                </a:solidFill>
                <a:latin typeface="Cambria" panose="02040503050406030204" pitchFamily="18" charset="0"/>
              </a:rPr>
              <a:t>to implement caches</a:t>
            </a:r>
          </a:p>
          <a:p>
            <a:pPr marL="549354" lvl="1" indent="-274320">
              <a:lnSpc>
                <a:spcPts val="1700"/>
              </a:lnSpc>
              <a:spcBef>
                <a:spcPts val="400"/>
              </a:spcBef>
            </a:pPr>
            <a:r>
              <a:rPr lang="en-US" sz="1800" b="1" dirty="0">
                <a:solidFill>
                  <a:srgbClr val="00B050"/>
                </a:solidFill>
                <a:latin typeface="Cambria" panose="02040503050406030204" pitchFamily="18" charset="0"/>
              </a:rPr>
              <a:t>Coarse-grained </a:t>
            </a:r>
            <a:r>
              <a:rPr lang="en-US" sz="1800" dirty="0">
                <a:solidFill>
                  <a:srgbClr val="00B050"/>
                </a:solidFill>
                <a:latin typeface="Cambria" panose="02040503050406030204" pitchFamily="18" charset="0"/>
              </a:rPr>
              <a:t>(i.e., multi-kB) in-DRAM data relocation</a:t>
            </a:r>
          </a:p>
          <a:p>
            <a:pPr marL="549354" lvl="1" indent="-274320">
              <a:lnSpc>
                <a:spcPts val="1700"/>
              </a:lnSpc>
              <a:spcBef>
                <a:spcPts val="400"/>
              </a:spcBef>
            </a:pPr>
            <a:r>
              <a:rPr lang="en-US" sz="1800" dirty="0">
                <a:solidFill>
                  <a:srgbClr val="00B050"/>
                </a:solidFill>
                <a:latin typeface="Cambria" panose="02040503050406030204" pitchFamily="18" charset="0"/>
              </a:rPr>
              <a:t>Relocation </a:t>
            </a:r>
            <a:r>
              <a:rPr lang="en-US" sz="1800" b="1" dirty="0">
                <a:solidFill>
                  <a:srgbClr val="00B050"/>
                </a:solidFill>
                <a:latin typeface="Cambria" panose="02040503050406030204" pitchFamily="18" charset="0"/>
              </a:rPr>
              <a:t>latency increases </a:t>
            </a:r>
            <a:r>
              <a:rPr lang="en-US" sz="1800" dirty="0">
                <a:solidFill>
                  <a:srgbClr val="00B050"/>
                </a:solidFill>
                <a:latin typeface="Cambria" panose="02040503050406030204" pitchFamily="18" charset="0"/>
              </a:rPr>
              <a:t>with </a:t>
            </a:r>
            <a:r>
              <a:rPr lang="en-US" sz="1800" b="1" dirty="0">
                <a:solidFill>
                  <a:srgbClr val="00B050"/>
                </a:solidFill>
                <a:latin typeface="Cambria" panose="02040503050406030204" pitchFamily="18" charset="0"/>
              </a:rPr>
              <a:t>physical distance </a:t>
            </a:r>
            <a:r>
              <a:rPr lang="en-US" sz="1800" dirty="0">
                <a:solidFill>
                  <a:srgbClr val="00B050"/>
                </a:solidFill>
                <a:latin typeface="Cambria" panose="02040503050406030204" pitchFamily="18" charset="0"/>
              </a:rPr>
              <a:t>between slow and fast regions</a:t>
            </a:r>
          </a:p>
          <a:p>
            <a:pPr marL="274320" indent="-274320">
              <a:lnSpc>
                <a:spcPts val="1700"/>
              </a:lnSpc>
              <a:spcBef>
                <a:spcPts val="400"/>
              </a:spcBef>
            </a:pPr>
            <a:r>
              <a:rPr lang="en-US" sz="2000" b="1" u="sng" dirty="0">
                <a:solidFill>
                  <a:srgbClr val="00B0F0"/>
                </a:solidFill>
                <a:latin typeface="Cambria" panose="02040503050406030204" pitchFamily="18" charset="0"/>
              </a:rPr>
              <a:t>FIGARO Substrate</a:t>
            </a:r>
            <a:r>
              <a:rPr lang="en-US" sz="2000" u="sng" dirty="0">
                <a:solidFill>
                  <a:srgbClr val="00B0F0"/>
                </a:solidFill>
                <a:latin typeface="Cambria" panose="02040503050406030204" pitchFamily="18" charset="0"/>
              </a:rPr>
              <a:t>:</a:t>
            </a:r>
            <a:endParaRPr lang="en-US" sz="2000" dirty="0">
              <a:solidFill>
                <a:srgbClr val="00B0F0"/>
              </a:solidFill>
              <a:latin typeface="Cambria" panose="02040503050406030204" pitchFamily="18" charset="0"/>
            </a:endParaRPr>
          </a:p>
          <a:p>
            <a:pPr marL="457200" lvl="1" indent="-274320">
              <a:lnSpc>
                <a:spcPts val="1700"/>
              </a:lnSpc>
              <a:spcBef>
                <a:spcPts val="400"/>
              </a:spcBef>
            </a:pPr>
            <a:r>
              <a:rPr lang="en-US" sz="1800" b="1" dirty="0">
                <a:solidFill>
                  <a:srgbClr val="00B0F0"/>
                </a:solidFill>
                <a:latin typeface="Cambria" panose="02040503050406030204" pitchFamily="18" charset="0"/>
              </a:rPr>
              <a:t>Key idea: </a:t>
            </a:r>
            <a:r>
              <a:rPr lang="en-US" sz="1800" dirty="0">
                <a:solidFill>
                  <a:srgbClr val="00B0F0"/>
                </a:solidFill>
                <a:latin typeface="Cambria" panose="02040503050406030204" pitchFamily="18" charset="0"/>
              </a:rPr>
              <a:t>use the </a:t>
            </a:r>
            <a:r>
              <a:rPr lang="en-US" sz="1800" b="1" dirty="0">
                <a:solidFill>
                  <a:srgbClr val="00B0F0"/>
                </a:solidFill>
                <a:latin typeface="Cambria" panose="02040503050406030204" pitchFamily="18" charset="0"/>
              </a:rPr>
              <a:t>existing shared global row buffer </a:t>
            </a:r>
            <a:r>
              <a:rPr lang="en-US" sz="1800" dirty="0">
                <a:solidFill>
                  <a:srgbClr val="00B0F0"/>
                </a:solidFill>
                <a:latin typeface="Cambria" panose="02040503050406030204" pitchFamily="18" charset="0"/>
              </a:rPr>
              <a:t>among subarrays within a DRAM bank </a:t>
            </a:r>
            <a:r>
              <a:rPr lang="en-US" sz="1800" b="1" dirty="0">
                <a:solidFill>
                  <a:srgbClr val="00B0F0"/>
                </a:solidFill>
                <a:latin typeface="Cambria" panose="02040503050406030204" pitchFamily="18" charset="0"/>
              </a:rPr>
              <a:t>to provide</a:t>
            </a:r>
            <a:r>
              <a:rPr lang="en-US" sz="1800" dirty="0">
                <a:solidFill>
                  <a:srgbClr val="00B0F0"/>
                </a:solidFill>
                <a:latin typeface="Cambria" panose="02040503050406030204" pitchFamily="18" charset="0"/>
              </a:rPr>
              <a:t> support for in-DRAM </a:t>
            </a:r>
            <a:r>
              <a:rPr lang="en-US" sz="1800" b="1" dirty="0">
                <a:solidFill>
                  <a:srgbClr val="00B0F0"/>
                </a:solidFill>
                <a:latin typeface="Cambria" panose="02040503050406030204" pitchFamily="18" charset="0"/>
              </a:rPr>
              <a:t>data relocation</a:t>
            </a:r>
          </a:p>
          <a:p>
            <a:pPr marL="457200" lvl="1" indent="-274320">
              <a:lnSpc>
                <a:spcPts val="1700"/>
              </a:lnSpc>
              <a:spcBef>
                <a:spcPts val="400"/>
              </a:spcBef>
            </a:pPr>
            <a:r>
              <a:rPr lang="en-US" sz="1800" b="1" dirty="0">
                <a:solidFill>
                  <a:srgbClr val="00B0F0"/>
                </a:solidFill>
                <a:latin typeface="Cambria" panose="02040503050406030204" pitchFamily="18" charset="0"/>
              </a:rPr>
              <a:t>Fine</a:t>
            </a:r>
            <a:r>
              <a:rPr lang="en-US" altLang="zh-CN" sz="1800" b="1" dirty="0">
                <a:solidFill>
                  <a:srgbClr val="00B0F0"/>
                </a:solidFill>
                <a:latin typeface="Cambria" panose="02040503050406030204" pitchFamily="18" charset="0"/>
              </a:rPr>
              <a:t>-</a:t>
            </a:r>
            <a:r>
              <a:rPr lang="en-US" sz="1800" b="1" dirty="0">
                <a:solidFill>
                  <a:srgbClr val="00B0F0"/>
                </a:solidFill>
                <a:latin typeface="Cambria" panose="02040503050406030204" pitchFamily="18" charset="0"/>
              </a:rPr>
              <a:t>grain</a:t>
            </a:r>
            <a:r>
              <a:rPr lang="en-US" altLang="zh-CN" sz="1800" b="1" dirty="0">
                <a:solidFill>
                  <a:srgbClr val="00B0F0"/>
                </a:solidFill>
                <a:latin typeface="Cambria" panose="02040503050406030204" pitchFamily="18" charset="0"/>
              </a:rPr>
              <a:t>ed</a:t>
            </a:r>
            <a:r>
              <a:rPr lang="en-US" sz="1800" b="1" dirty="0">
                <a:solidFill>
                  <a:srgbClr val="00B0F0"/>
                </a:solidFill>
                <a:latin typeface="Cambria" panose="02040503050406030204" pitchFamily="18" charset="0"/>
              </a:rPr>
              <a:t> </a:t>
            </a:r>
            <a:r>
              <a:rPr lang="en-US" sz="1800" dirty="0">
                <a:solidFill>
                  <a:srgbClr val="00B0F0"/>
                </a:solidFill>
                <a:latin typeface="Cambria" panose="02040503050406030204" pitchFamily="18" charset="0"/>
              </a:rPr>
              <a:t>(i.e., multi-byte) in-DRAM data relocation and </a:t>
            </a:r>
            <a:r>
              <a:rPr lang="en-US" sz="1800" b="1" dirty="0">
                <a:solidFill>
                  <a:srgbClr val="00B0F0"/>
                </a:solidFill>
                <a:latin typeface="Cambria" panose="02040503050406030204" pitchFamily="18" charset="0"/>
              </a:rPr>
              <a:t>distance-independent </a:t>
            </a:r>
            <a:r>
              <a:rPr lang="en-US" sz="1800" dirty="0">
                <a:solidFill>
                  <a:srgbClr val="00B0F0"/>
                </a:solidFill>
                <a:latin typeface="Cambria" panose="02040503050406030204" pitchFamily="18" charset="0"/>
              </a:rPr>
              <a:t>relocation latency</a:t>
            </a:r>
          </a:p>
          <a:p>
            <a:pPr marL="457200" lvl="1" indent="-274320">
              <a:lnSpc>
                <a:spcPts val="1700"/>
              </a:lnSpc>
              <a:spcBef>
                <a:spcPts val="400"/>
              </a:spcBef>
            </a:pPr>
            <a:r>
              <a:rPr lang="en-US" sz="1800" dirty="0">
                <a:solidFill>
                  <a:srgbClr val="00B0F0"/>
                </a:solidFill>
                <a:latin typeface="Cambria" panose="02040503050406030204" pitchFamily="18" charset="0"/>
              </a:rPr>
              <a:t>Avoids complex modifications to DRAM by using (mostly) </a:t>
            </a:r>
            <a:r>
              <a:rPr lang="en-US" sz="1800" b="1" dirty="0">
                <a:solidFill>
                  <a:srgbClr val="00B0F0"/>
                </a:solidFill>
                <a:latin typeface="Cambria" panose="02040503050406030204" pitchFamily="18" charset="0"/>
              </a:rPr>
              <a:t>existing structures</a:t>
            </a:r>
          </a:p>
          <a:p>
            <a:pPr marL="274320" indent="-274320">
              <a:lnSpc>
                <a:spcPts val="1700"/>
              </a:lnSpc>
              <a:spcBef>
                <a:spcPts val="400"/>
              </a:spcBef>
            </a:pPr>
            <a:r>
              <a:rPr lang="en-US" sz="2000" b="1" u="sng" dirty="0" err="1">
                <a:solidFill>
                  <a:schemeClr val="accent4"/>
                </a:solidFill>
                <a:latin typeface="Cambria" panose="02040503050406030204" pitchFamily="18" charset="0"/>
              </a:rPr>
              <a:t>FIGCache</a:t>
            </a:r>
            <a:r>
              <a:rPr lang="en-US" sz="2000" u="sng" dirty="0">
                <a:solidFill>
                  <a:schemeClr val="accent4"/>
                </a:solidFill>
                <a:latin typeface="Cambria" panose="02040503050406030204" pitchFamily="18" charset="0"/>
              </a:rPr>
              <a:t>:</a:t>
            </a:r>
            <a:endParaRPr lang="en-US" sz="1600" dirty="0">
              <a:solidFill>
                <a:schemeClr val="accent4"/>
              </a:solidFill>
              <a:latin typeface="Cambria" panose="02040503050406030204" pitchFamily="18" charset="0"/>
            </a:endParaRPr>
          </a:p>
          <a:p>
            <a:pPr marL="457200" lvl="1" indent="-274320">
              <a:lnSpc>
                <a:spcPts val="1700"/>
              </a:lnSpc>
              <a:spcBef>
                <a:spcPts val="400"/>
              </a:spcBef>
            </a:pPr>
            <a:r>
              <a:rPr lang="en-US" sz="1800" b="1" dirty="0">
                <a:solidFill>
                  <a:schemeClr val="accent4"/>
                </a:solidFill>
                <a:latin typeface="Cambria" panose="02040503050406030204" pitchFamily="18" charset="0"/>
              </a:rPr>
              <a:t>Key idea: </a:t>
            </a:r>
            <a:r>
              <a:rPr lang="en-US" sz="1800" dirty="0">
                <a:solidFill>
                  <a:srgbClr val="8064A2"/>
                </a:solidFill>
                <a:latin typeface="Cambria" panose="02040503050406030204" pitchFamily="18" charset="0"/>
              </a:rPr>
              <a:t>cache </a:t>
            </a:r>
            <a:r>
              <a:rPr lang="en-US" sz="1800" b="1" dirty="0">
                <a:solidFill>
                  <a:srgbClr val="8064A2"/>
                </a:solidFill>
                <a:latin typeface="Cambria" panose="02040503050406030204" pitchFamily="18" charset="0"/>
              </a:rPr>
              <a:t>only small, frequently-accessed portions of different DRAM rows </a:t>
            </a:r>
            <a:r>
              <a:rPr lang="en-US" sz="1800" dirty="0">
                <a:solidFill>
                  <a:srgbClr val="8064A2"/>
                </a:solidFill>
                <a:latin typeface="Cambria" panose="02040503050406030204" pitchFamily="18" charset="0"/>
              </a:rPr>
              <a:t>in a designated region of DRAM</a:t>
            </a:r>
            <a:endParaRPr lang="en-US" sz="1800" b="1" dirty="0">
              <a:solidFill>
                <a:srgbClr val="8064A2"/>
              </a:solidFill>
              <a:latin typeface="Cambria" panose="02040503050406030204" pitchFamily="18" charset="0"/>
            </a:endParaRPr>
          </a:p>
          <a:p>
            <a:pPr marL="457200" lvl="1" indent="-274320">
              <a:lnSpc>
                <a:spcPts val="1700"/>
              </a:lnSpc>
              <a:spcBef>
                <a:spcPts val="400"/>
              </a:spcBef>
            </a:pPr>
            <a:r>
              <a:rPr lang="en-US" sz="1800" dirty="0">
                <a:solidFill>
                  <a:srgbClr val="8064A2"/>
                </a:solidFill>
                <a:latin typeface="Cambria" panose="02040503050406030204" pitchFamily="18" charset="0"/>
              </a:rPr>
              <a:t>Caches only the </a:t>
            </a:r>
            <a:r>
              <a:rPr lang="en-US" sz="1800" b="1" dirty="0">
                <a:solidFill>
                  <a:srgbClr val="8064A2"/>
                </a:solidFill>
                <a:latin typeface="Cambria" panose="02040503050406030204" pitchFamily="18" charset="0"/>
              </a:rPr>
              <a:t>parts of each row</a:t>
            </a:r>
            <a:r>
              <a:rPr lang="en-US" sz="1800" dirty="0">
                <a:solidFill>
                  <a:srgbClr val="8064A2"/>
                </a:solidFill>
                <a:latin typeface="Cambria" panose="02040503050406030204" pitchFamily="18" charset="0"/>
              </a:rPr>
              <a:t> that are expected to be accessed in the </a:t>
            </a:r>
            <a:r>
              <a:rPr lang="en-US" sz="1800" b="1" dirty="0">
                <a:solidFill>
                  <a:srgbClr val="8064A2"/>
                </a:solidFill>
                <a:latin typeface="Cambria" panose="02040503050406030204" pitchFamily="18" charset="0"/>
              </a:rPr>
              <a:t>near future</a:t>
            </a:r>
          </a:p>
          <a:p>
            <a:pPr marL="457200" lvl="1" indent="-274320">
              <a:lnSpc>
                <a:spcPts val="1700"/>
              </a:lnSpc>
              <a:spcBef>
                <a:spcPts val="400"/>
              </a:spcBef>
            </a:pPr>
            <a:r>
              <a:rPr lang="en-US" sz="1800" b="1" dirty="0">
                <a:solidFill>
                  <a:srgbClr val="8064A2"/>
                </a:solidFill>
                <a:latin typeface="Cambria" panose="02040503050406030204" pitchFamily="18" charset="0"/>
              </a:rPr>
              <a:t>Increases row hits</a:t>
            </a:r>
            <a:r>
              <a:rPr lang="en-US" sz="1800" dirty="0">
                <a:solidFill>
                  <a:srgbClr val="8064A2"/>
                </a:solidFill>
                <a:latin typeface="Cambria" panose="02040503050406030204" pitchFamily="18" charset="0"/>
              </a:rPr>
              <a:t> by packing </a:t>
            </a:r>
            <a:r>
              <a:rPr lang="en-US" sz="1800" b="1" dirty="0">
                <a:solidFill>
                  <a:srgbClr val="8064A2"/>
                </a:solidFill>
                <a:latin typeface="Cambria" panose="02040503050406030204" pitchFamily="18" charset="0"/>
              </a:rPr>
              <a:t>frequently-accessed</a:t>
            </a:r>
            <a:r>
              <a:rPr lang="en-US" sz="1800" dirty="0">
                <a:solidFill>
                  <a:srgbClr val="8064A2"/>
                </a:solidFill>
                <a:latin typeface="Cambria" panose="02040503050406030204" pitchFamily="18" charset="0"/>
              </a:rPr>
              <a:t> row segments into </a:t>
            </a:r>
            <a:r>
              <a:rPr lang="en-US" sz="1800" dirty="0" err="1">
                <a:solidFill>
                  <a:srgbClr val="8064A2"/>
                </a:solidFill>
                <a:latin typeface="Cambria" panose="02040503050406030204" pitchFamily="18" charset="0"/>
              </a:rPr>
              <a:t>FIGCache</a:t>
            </a:r>
            <a:r>
              <a:rPr lang="en-US" sz="1800" dirty="0">
                <a:solidFill>
                  <a:srgbClr val="8064A2"/>
                </a:solidFill>
                <a:latin typeface="Cambria" panose="02040503050406030204" pitchFamily="18" charset="0"/>
              </a:rPr>
              <a:t> </a:t>
            </a:r>
          </a:p>
          <a:p>
            <a:pPr marL="457200" lvl="1" indent="-274320">
              <a:lnSpc>
                <a:spcPts val="1700"/>
              </a:lnSpc>
              <a:spcBef>
                <a:spcPts val="400"/>
              </a:spcBef>
            </a:pPr>
            <a:r>
              <a:rPr lang="en-US" sz="1800" dirty="0">
                <a:solidFill>
                  <a:srgbClr val="FF00F5"/>
                </a:solidFill>
                <a:latin typeface="Cambria" panose="02040503050406030204" pitchFamily="18" charset="0"/>
              </a:rPr>
              <a:t>Improves system </a:t>
            </a:r>
            <a:r>
              <a:rPr lang="en-US" sz="1800" b="1" dirty="0">
                <a:solidFill>
                  <a:srgbClr val="FF00F5"/>
                </a:solidFill>
                <a:latin typeface="Cambria" panose="02040503050406030204" pitchFamily="18" charset="0"/>
              </a:rPr>
              <a:t>performance</a:t>
            </a:r>
            <a:r>
              <a:rPr lang="en-US" sz="1800" dirty="0">
                <a:solidFill>
                  <a:srgbClr val="FF00F5"/>
                </a:solidFill>
                <a:latin typeface="Cambria" panose="02040503050406030204" pitchFamily="18" charset="0"/>
              </a:rPr>
              <a:t> by </a:t>
            </a:r>
            <a:r>
              <a:rPr lang="en-US" sz="1800" b="1" dirty="0">
                <a:solidFill>
                  <a:srgbClr val="FF00F5"/>
                </a:solidFill>
                <a:latin typeface="Cambria" panose="02040503050406030204" pitchFamily="18" charset="0"/>
              </a:rPr>
              <a:t>16.3%</a:t>
            </a:r>
            <a:r>
              <a:rPr lang="en-US" sz="1800" dirty="0">
                <a:solidFill>
                  <a:srgbClr val="FF00F5"/>
                </a:solidFill>
                <a:latin typeface="Cambria" panose="02040503050406030204" pitchFamily="18" charset="0"/>
              </a:rPr>
              <a:t> on average</a:t>
            </a:r>
          </a:p>
          <a:p>
            <a:pPr marL="457200" lvl="1" indent="-274320">
              <a:lnSpc>
                <a:spcPts val="1700"/>
              </a:lnSpc>
              <a:spcBef>
                <a:spcPts val="400"/>
              </a:spcBef>
            </a:pPr>
            <a:r>
              <a:rPr lang="en-US" sz="1800" dirty="0">
                <a:solidFill>
                  <a:srgbClr val="FF00F5"/>
                </a:solidFill>
                <a:latin typeface="Cambria" panose="02040503050406030204" pitchFamily="18" charset="0"/>
              </a:rPr>
              <a:t>Reduces </a:t>
            </a:r>
            <a:r>
              <a:rPr lang="en-US" sz="1800" b="1" dirty="0">
                <a:solidFill>
                  <a:srgbClr val="FF00F5"/>
                </a:solidFill>
                <a:latin typeface="Cambria" panose="02040503050406030204" pitchFamily="18" charset="0"/>
              </a:rPr>
              <a:t>energy consumption </a:t>
            </a:r>
            <a:r>
              <a:rPr lang="en-US" sz="1800" dirty="0">
                <a:solidFill>
                  <a:srgbClr val="FF00F5"/>
                </a:solidFill>
                <a:latin typeface="Cambria" panose="02040503050406030204" pitchFamily="18" charset="0"/>
              </a:rPr>
              <a:t>by </a:t>
            </a:r>
            <a:r>
              <a:rPr lang="en-US" sz="1800" b="1" dirty="0">
                <a:solidFill>
                  <a:srgbClr val="FF00F5"/>
                </a:solidFill>
                <a:latin typeface="Cambria" panose="02040503050406030204" pitchFamily="18" charset="0"/>
              </a:rPr>
              <a:t>7.8%</a:t>
            </a:r>
            <a:r>
              <a:rPr lang="en-US" sz="1800" dirty="0">
                <a:solidFill>
                  <a:srgbClr val="FF00F5"/>
                </a:solidFill>
                <a:latin typeface="Cambria" panose="02040503050406030204" pitchFamily="18" charset="0"/>
              </a:rPr>
              <a:t> on average</a:t>
            </a:r>
            <a:endParaRPr lang="en-US" sz="1800" dirty="0">
              <a:solidFill>
                <a:srgbClr val="B21B1C"/>
              </a:solidFill>
              <a:latin typeface="Cambria" panose="02040503050406030204" pitchFamily="18" charset="0"/>
            </a:endParaRPr>
          </a:p>
          <a:p>
            <a:pPr marL="182166" indent="-274320">
              <a:lnSpc>
                <a:spcPts val="1700"/>
              </a:lnSpc>
              <a:spcBef>
                <a:spcPts val="400"/>
              </a:spcBef>
            </a:pPr>
            <a:r>
              <a:rPr lang="en-US" sz="2000" u="sng" dirty="0">
                <a:solidFill>
                  <a:srgbClr val="B21B1C"/>
                </a:solidFill>
                <a:latin typeface="Cambria" panose="02040503050406030204" pitchFamily="18" charset="0"/>
              </a:rPr>
              <a:t>Conclusion:</a:t>
            </a:r>
          </a:p>
          <a:p>
            <a:pPr marL="457200" lvl="1" indent="-274320">
              <a:lnSpc>
                <a:spcPts val="1700"/>
              </a:lnSpc>
              <a:spcBef>
                <a:spcPts val="400"/>
              </a:spcBef>
            </a:pPr>
            <a:r>
              <a:rPr lang="en-US" sz="1800" dirty="0">
                <a:solidFill>
                  <a:srgbClr val="B31B1B"/>
                </a:solidFill>
                <a:latin typeface="Cambria" panose="02040503050406030204" pitchFamily="18" charset="0"/>
              </a:rPr>
              <a:t>FIGARO enables </a:t>
            </a:r>
            <a:r>
              <a:rPr lang="en-US" sz="1800" b="1" dirty="0">
                <a:solidFill>
                  <a:srgbClr val="B31B1B"/>
                </a:solidFill>
                <a:latin typeface="Cambria" panose="02040503050406030204" pitchFamily="18" charset="0"/>
              </a:rPr>
              <a:t>fine-grained data relocation </a:t>
            </a:r>
            <a:r>
              <a:rPr lang="en-US" sz="1800" dirty="0">
                <a:solidFill>
                  <a:srgbClr val="B31B1B"/>
                </a:solidFill>
                <a:latin typeface="Cambria" panose="02040503050406030204" pitchFamily="18" charset="0"/>
              </a:rPr>
              <a:t>in-DRAM at low cost</a:t>
            </a:r>
          </a:p>
          <a:p>
            <a:pPr marL="457200" lvl="1" indent="-274320">
              <a:lnSpc>
                <a:spcPts val="1700"/>
              </a:lnSpc>
              <a:spcBef>
                <a:spcPts val="400"/>
              </a:spcBef>
            </a:pPr>
            <a:r>
              <a:rPr lang="en-US" sz="1800" dirty="0" err="1">
                <a:solidFill>
                  <a:srgbClr val="B31B1B"/>
                </a:solidFill>
                <a:latin typeface="Cambria" panose="02040503050406030204" pitchFamily="18" charset="0"/>
              </a:rPr>
              <a:t>FIGCache</a:t>
            </a:r>
            <a:r>
              <a:rPr lang="en-US" sz="1800" dirty="0">
                <a:solidFill>
                  <a:srgbClr val="B31B1B"/>
                </a:solidFill>
                <a:latin typeface="Cambria" panose="02040503050406030204" pitchFamily="18" charset="0"/>
              </a:rPr>
              <a:t> </a:t>
            </a:r>
            <a:r>
              <a:rPr lang="en-US" sz="1800" b="1" dirty="0">
                <a:solidFill>
                  <a:srgbClr val="B31B1B"/>
                </a:solidFill>
                <a:latin typeface="Cambria" panose="02040503050406030204" pitchFamily="18" charset="0"/>
              </a:rPr>
              <a:t>outperforms state-of-the-art coarse-grained </a:t>
            </a:r>
            <a:r>
              <a:rPr lang="en-US" sz="1800" dirty="0">
                <a:solidFill>
                  <a:srgbClr val="B31B1B"/>
                </a:solidFill>
                <a:latin typeface="Cambria" panose="02040503050406030204" pitchFamily="18" charset="0"/>
              </a:rPr>
              <a:t>in-DRAM caches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E7BADC1-90F4-9542-9971-557A738FC165}"/>
              </a:ext>
            </a:extLst>
          </p:cNvPr>
          <p:cNvSpPr/>
          <p:nvPr/>
        </p:nvSpPr>
        <p:spPr>
          <a:xfrm>
            <a:off x="0" y="5510911"/>
            <a:ext cx="9144000" cy="840014"/>
          </a:xfrm>
          <a:prstGeom prst="rect">
            <a:avLst/>
          </a:prstGeom>
          <a:solidFill>
            <a:srgbClr val="AC2130">
              <a:alpha val="11000"/>
            </a:srgbClr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3" name="灯片编号占位符 3">
            <a:extLst>
              <a:ext uri="{FF2B5EF4-FFF2-40B4-BE49-F238E27FC236}">
                <a16:creationId xmlns:a16="http://schemas.microsoft.com/office/drawing/2014/main" id="{7AE024EB-116E-E34C-8C8A-2E5C85A3A46B}"/>
              </a:ext>
            </a:extLst>
          </p:cNvPr>
          <p:cNvSpPr txBox="1">
            <a:spLocks/>
          </p:cNvSpPr>
          <p:nvPr/>
        </p:nvSpPr>
        <p:spPr>
          <a:xfrm>
            <a:off x="4419600" y="6431948"/>
            <a:ext cx="381000" cy="274636"/>
          </a:xfrm>
          <a:prstGeom prst="rect">
            <a:avLst/>
          </a:prstGeom>
        </p:spPr>
        <p:txBody>
          <a:bodyPr vert="horz" wrap="square" lIns="45720" tIns="0" rIns="4572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600" b="1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Whitney-Medium" panose="02000603040000020004" pitchFamily="2" charset="0"/>
                <a:ea typeface="Whitney-Medium" panose="02000603040000020004" pitchFamily="2" charset="0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fld id="{56E643E9-8232-44D4-8A76-E691A7C80D3B}" type="slidenum">
              <a:rPr lang="en-US" altLang="en-US" sz="2000" smtClean="0">
                <a:solidFill>
                  <a:schemeClr val="bg1">
                    <a:lumMod val="75000"/>
                  </a:schemeClr>
                </a:solidFill>
              </a:rPr>
              <a:pPr algn="ctr"/>
              <a:t>2</a:t>
            </a:fld>
            <a:endParaRPr lang="en-US" alt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2215304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1" animBg="1"/>
      <p:bldP spid="9" grpId="1" animBg="1"/>
      <p:bldP spid="8" grpId="1" animBg="1"/>
      <p:bldP spid="7" grpId="1" animBg="1"/>
      <p:bldP spid="6" grpId="1" animBg="1"/>
      <p:bldP spid="11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30E74373-B320-2B4D-B0D3-4CE1CF71ED76}"/>
              </a:ext>
            </a:extLst>
          </p:cNvPr>
          <p:cNvSpPr/>
          <p:nvPr/>
        </p:nvSpPr>
        <p:spPr>
          <a:xfrm>
            <a:off x="179793" y="5181600"/>
            <a:ext cx="8799068" cy="565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D0E8991-2526-C947-93F5-092098004A42}"/>
              </a:ext>
            </a:extLst>
          </p:cNvPr>
          <p:cNvSpPr/>
          <p:nvPr/>
        </p:nvSpPr>
        <p:spPr>
          <a:xfrm>
            <a:off x="179793" y="4529537"/>
            <a:ext cx="8799068" cy="565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64C4A72-07F0-FE43-9881-6635F01D4D99}"/>
              </a:ext>
            </a:extLst>
          </p:cNvPr>
          <p:cNvSpPr/>
          <p:nvPr/>
        </p:nvSpPr>
        <p:spPr>
          <a:xfrm>
            <a:off x="179793" y="3877474"/>
            <a:ext cx="8799068" cy="565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D9D4F59-6D15-F142-908A-6410856B856B}"/>
              </a:ext>
            </a:extLst>
          </p:cNvPr>
          <p:cNvSpPr/>
          <p:nvPr/>
        </p:nvSpPr>
        <p:spPr>
          <a:xfrm>
            <a:off x="179793" y="3219350"/>
            <a:ext cx="8799068" cy="565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50C96A3-3C5E-5C45-AACF-2D9C4CA63681}"/>
              </a:ext>
            </a:extLst>
          </p:cNvPr>
          <p:cNvSpPr/>
          <p:nvPr/>
        </p:nvSpPr>
        <p:spPr>
          <a:xfrm>
            <a:off x="179793" y="2561226"/>
            <a:ext cx="8799068" cy="565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79793" y="1231123"/>
            <a:ext cx="8799068" cy="565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268" y="197402"/>
            <a:ext cx="2971800" cy="429389"/>
          </a:xfrm>
        </p:spPr>
        <p:txBody>
          <a:bodyPr/>
          <a:lstStyle/>
          <a:p>
            <a:r>
              <a:rPr lang="en-US" sz="4800" b="1" dirty="0">
                <a:latin typeface="Cambria" panose="02040503050406030204" pitchFamily="18" charset="0"/>
              </a:rPr>
              <a:t>Outline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B74C625-6C44-824B-ABB0-43BC56560EF5}"/>
              </a:ext>
            </a:extLst>
          </p:cNvPr>
          <p:cNvSpPr/>
          <p:nvPr/>
        </p:nvSpPr>
        <p:spPr>
          <a:xfrm>
            <a:off x="179793" y="1903102"/>
            <a:ext cx="8799068" cy="565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2073"/>
            <a:ext cx="8122024" cy="5318753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Background</a:t>
            </a:r>
          </a:p>
          <a:p>
            <a:pPr marL="0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Existing In-DRAM Cache Designs</a:t>
            </a:r>
          </a:p>
          <a:p>
            <a:pPr marL="0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FIGARO Substrate</a:t>
            </a:r>
          </a:p>
          <a:p>
            <a:pPr marL="0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en-US" sz="3200" dirty="0" err="1">
                <a:solidFill>
                  <a:schemeClr val="bg1"/>
                </a:solidFill>
                <a:latin typeface="Cambria" panose="02040503050406030204" pitchFamily="18" charset="0"/>
              </a:rPr>
              <a:t>FIGCache</a:t>
            </a: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: Fine-Grained In-DRAM Cache</a:t>
            </a:r>
          </a:p>
          <a:p>
            <a:pPr marL="0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Experimental Methodology</a:t>
            </a:r>
          </a:p>
          <a:p>
            <a:pPr marL="0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Evaluation</a:t>
            </a:r>
          </a:p>
          <a:p>
            <a:pPr marL="0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Conclusion</a:t>
            </a:r>
          </a:p>
        </p:txBody>
      </p:sp>
      <p:sp>
        <p:nvSpPr>
          <p:cNvPr id="18" name="灯片编号占位符 3">
            <a:extLst>
              <a:ext uri="{FF2B5EF4-FFF2-40B4-BE49-F238E27FC236}">
                <a16:creationId xmlns:a16="http://schemas.microsoft.com/office/drawing/2014/main" id="{C0CF0462-2181-1A40-9C2B-B652B3FFBE74}"/>
              </a:ext>
            </a:extLst>
          </p:cNvPr>
          <p:cNvSpPr txBox="1">
            <a:spLocks/>
          </p:cNvSpPr>
          <p:nvPr/>
        </p:nvSpPr>
        <p:spPr>
          <a:xfrm>
            <a:off x="4419600" y="6431948"/>
            <a:ext cx="381000" cy="274636"/>
          </a:xfrm>
          <a:prstGeom prst="rect">
            <a:avLst/>
          </a:prstGeom>
        </p:spPr>
        <p:txBody>
          <a:bodyPr vert="horz" wrap="square" lIns="45720" tIns="0" rIns="4572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600" b="1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Whitney-Medium" panose="02000603040000020004" pitchFamily="2" charset="0"/>
                <a:ea typeface="Whitney-Medium" panose="02000603040000020004" pitchFamily="2" charset="0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fld id="{56E643E9-8232-44D4-8A76-E691A7C80D3B}" type="slidenum">
              <a:rPr lang="en-US" altLang="en-US" sz="2000" smtClean="0">
                <a:solidFill>
                  <a:schemeClr val="bg1">
                    <a:lumMod val="75000"/>
                  </a:schemeClr>
                </a:solidFill>
              </a:rPr>
              <a:pPr algn="ctr"/>
              <a:t>3</a:t>
            </a:fld>
            <a:endParaRPr lang="en-US" alt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8909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1CC41E-6B94-4B7A-9C13-FAAAF976E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636" y="141578"/>
            <a:ext cx="7943850" cy="429389"/>
          </a:xfrm>
        </p:spPr>
        <p:txBody>
          <a:bodyPr/>
          <a:lstStyle/>
          <a:p>
            <a:r>
              <a:rPr lang="en-US" altLang="zh-CN" sz="4800" dirty="0">
                <a:latin typeface="Cambria" panose="02040503050406030204" pitchFamily="18" charset="0"/>
              </a:rPr>
              <a:t>DRAM Organization</a:t>
            </a:r>
            <a:endParaRPr lang="zh-CN" altLang="en-US" sz="4800" dirty="0">
              <a:latin typeface="Cambria" panose="02040503050406030204" pitchFamily="18" charset="0"/>
            </a:endParaRPr>
          </a:p>
        </p:txBody>
      </p:sp>
      <p:pic>
        <p:nvPicPr>
          <p:cNvPr id="208" name="Content Placeholder 5">
            <a:extLst>
              <a:ext uri="{FF2B5EF4-FFF2-40B4-BE49-F238E27FC236}">
                <a16:creationId xmlns:a16="http://schemas.microsoft.com/office/drawing/2014/main" id="{15E3ADD5-3AEA-874B-B0B3-62C3EE635C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9743" y="126948"/>
            <a:ext cx="3200400" cy="3200400"/>
          </a:xfrm>
        </p:spPr>
      </p:pic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CBF73326-9FC5-8149-9B08-D06E138FB2E7}"/>
              </a:ext>
            </a:extLst>
          </p:cNvPr>
          <p:cNvSpPr/>
          <p:nvPr/>
        </p:nvSpPr>
        <p:spPr>
          <a:xfrm>
            <a:off x="3030944" y="1671657"/>
            <a:ext cx="603903" cy="429389"/>
          </a:xfrm>
          <a:prstGeom prst="roundRect">
            <a:avLst/>
          </a:prstGeom>
          <a:solidFill>
            <a:schemeClr val="accent1">
              <a:alpha val="0"/>
            </a:schemeClr>
          </a:solidFill>
          <a:ln w="730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76B4D213-8D00-704F-81A4-FEB2EF5A85DC}"/>
              </a:ext>
            </a:extLst>
          </p:cNvPr>
          <p:cNvGrpSpPr/>
          <p:nvPr/>
        </p:nvGrpSpPr>
        <p:grpSpPr>
          <a:xfrm>
            <a:off x="105836" y="2091105"/>
            <a:ext cx="3537092" cy="4043484"/>
            <a:chOff x="105836" y="2091105"/>
            <a:chExt cx="3537092" cy="4043484"/>
          </a:xfrm>
        </p:grpSpPr>
        <p:sp>
          <p:nvSpPr>
            <p:cNvPr id="226" name="Rounded Rectangle 225">
              <a:extLst>
                <a:ext uri="{FF2B5EF4-FFF2-40B4-BE49-F238E27FC236}">
                  <a16:creationId xmlns:a16="http://schemas.microsoft.com/office/drawing/2014/main" id="{1938D7CB-CD0C-1942-8167-505B4E160E4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5836" y="3265304"/>
              <a:ext cx="2796723" cy="2367191"/>
            </a:xfrm>
            <a:prstGeom prst="roundRect">
              <a:avLst>
                <a:gd name="adj" fmla="val 5443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/>
            <a:lstStyle/>
            <a:p>
              <a:pPr algn="ctr"/>
              <a:endParaRPr 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27" name="TextBox 257">
              <a:extLst>
                <a:ext uri="{FF2B5EF4-FFF2-40B4-BE49-F238E27FC236}">
                  <a16:creationId xmlns:a16="http://schemas.microsoft.com/office/drawing/2014/main" id="{EFF2ED2E-99D9-D34A-9D69-33F612772A0D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639340" y="5843114"/>
              <a:ext cx="1729713" cy="29147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2300" i="1" dirty="0">
                  <a:solidFill>
                    <a:schemeClr val="accent6"/>
                  </a:solidFill>
                  <a:latin typeface="Cambria" panose="02040503050406030204" pitchFamily="18" charset="0"/>
                </a:rPr>
                <a:t>DRAM Chip</a:t>
              </a:r>
            </a:p>
          </p:txBody>
        </p:sp>
        <p:cxnSp>
          <p:nvCxnSpPr>
            <p:cNvPr id="228" name="Straight Connector 85">
              <a:extLst>
                <a:ext uri="{FF2B5EF4-FFF2-40B4-BE49-F238E27FC236}">
                  <a16:creationId xmlns:a16="http://schemas.microsoft.com/office/drawing/2014/main" id="{7BBB9C99-F034-2340-8974-AB558463FB61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496433" y="4448899"/>
              <a:ext cx="2023671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85">
              <a:extLst>
                <a:ext uri="{FF2B5EF4-FFF2-40B4-BE49-F238E27FC236}">
                  <a16:creationId xmlns:a16="http://schemas.microsoft.com/office/drawing/2014/main" id="{7D910EA9-378A-444A-8DB9-B2532E3938DE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2520095" y="4212343"/>
              <a:ext cx="0" cy="49206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85">
              <a:extLst>
                <a:ext uri="{FF2B5EF4-FFF2-40B4-BE49-F238E27FC236}">
                  <a16:creationId xmlns:a16="http://schemas.microsoft.com/office/drawing/2014/main" id="{1C32DF1A-B94A-C447-8D28-AD547AD3B1B1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1976572" y="4202868"/>
              <a:ext cx="0" cy="49206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Connector 85">
              <a:extLst>
                <a:ext uri="{FF2B5EF4-FFF2-40B4-BE49-F238E27FC236}">
                  <a16:creationId xmlns:a16="http://schemas.microsoft.com/office/drawing/2014/main" id="{AC967B57-4953-D847-8E3D-BC46BC05919C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1463380" y="4195279"/>
              <a:ext cx="0" cy="49206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Connector 85">
              <a:extLst>
                <a:ext uri="{FF2B5EF4-FFF2-40B4-BE49-F238E27FC236}">
                  <a16:creationId xmlns:a16="http://schemas.microsoft.com/office/drawing/2014/main" id="{05057CCD-3559-D348-A913-100938340A28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915310" y="4185139"/>
              <a:ext cx="0" cy="49206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3" name="Group 272">
              <a:extLst>
                <a:ext uri="{FF2B5EF4-FFF2-40B4-BE49-F238E27FC236}">
                  <a16:creationId xmlns:a16="http://schemas.microsoft.com/office/drawing/2014/main" id="{68B2851D-CAEE-C340-A99F-C8FBBDE60F0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296958" y="3330923"/>
              <a:ext cx="446276" cy="886781"/>
              <a:chOff x="5042645" y="1883162"/>
              <a:chExt cx="270469" cy="537443"/>
            </a:xfrm>
          </p:grpSpPr>
          <p:sp>
            <p:nvSpPr>
              <p:cNvPr id="274" name="Rounded Rectangle 273">
                <a:extLst>
                  <a:ext uri="{FF2B5EF4-FFF2-40B4-BE49-F238E27FC236}">
                    <a16:creationId xmlns:a16="http://schemas.microsoft.com/office/drawing/2014/main" id="{5ECB4A4F-05DD-D547-81A6-3689D8E36F3B}"/>
                  </a:ext>
                </a:extLst>
              </p:cNvPr>
              <p:cNvSpPr/>
              <p:nvPr/>
            </p:nvSpPr>
            <p:spPr>
              <a:xfrm rot="5400000">
                <a:off x="4931182" y="2042707"/>
                <a:ext cx="493394" cy="238186"/>
              </a:xfrm>
              <a:prstGeom prst="roundRect">
                <a:avLst>
                  <a:gd name="adj" fmla="val 5443"/>
                </a:avLst>
              </a:prstGeom>
              <a:solidFill>
                <a:srgbClr val="F2F8EE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/>
              <a:lstStyle/>
              <a:p>
                <a:pPr algn="ctr"/>
                <a:endParaRPr lang="en-US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5" name="矩形 22">
                <a:extLst>
                  <a:ext uri="{FF2B5EF4-FFF2-40B4-BE49-F238E27FC236}">
                    <a16:creationId xmlns:a16="http://schemas.microsoft.com/office/drawing/2014/main" id="{99C4E9E0-1306-4346-85B1-5B0DFE7B9943}"/>
                  </a:ext>
                </a:extLst>
              </p:cNvPr>
              <p:cNvSpPr/>
              <p:nvPr/>
            </p:nvSpPr>
            <p:spPr>
              <a:xfrm rot="5400000">
                <a:off x="4909158" y="2016649"/>
                <a:ext cx="537443" cy="2704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CN" sz="2300" b="1" dirty="0">
                    <a:solidFill>
                      <a:schemeClr val="accent6">
                        <a:lumMod val="75000"/>
                      </a:schemeClr>
                    </a:solidFill>
                    <a:latin typeface="Cambria" panose="02040503050406030204" pitchFamily="18" charset="0"/>
                  </a:rPr>
                  <a:t>Bank</a:t>
                </a:r>
              </a:p>
            </p:txBody>
          </p:sp>
        </p:grpSp>
        <p:sp>
          <p:nvSpPr>
            <p:cNvPr id="276" name="Rounded Rectangle 275">
              <a:extLst>
                <a:ext uri="{FF2B5EF4-FFF2-40B4-BE49-F238E27FC236}">
                  <a16:creationId xmlns:a16="http://schemas.microsoft.com/office/drawing/2014/main" id="{70529428-EE4D-BB49-982C-102CB6C8DE9C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2121687" y="4927233"/>
              <a:ext cx="814095" cy="393009"/>
            </a:xfrm>
            <a:prstGeom prst="roundRect">
              <a:avLst>
                <a:gd name="adj" fmla="val 5443"/>
              </a:avLst>
            </a:prstGeom>
            <a:solidFill>
              <a:srgbClr val="F2F8E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/>
            <a:lstStyle/>
            <a:p>
              <a:pPr algn="ctr"/>
              <a:endParaRPr 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77" name="Rounded Rectangle 276">
              <a:extLst>
                <a:ext uri="{FF2B5EF4-FFF2-40B4-BE49-F238E27FC236}">
                  <a16:creationId xmlns:a16="http://schemas.microsoft.com/office/drawing/2014/main" id="{4B2FB841-46A7-554B-A367-969405B15A8D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569525" y="3594171"/>
              <a:ext cx="814095" cy="393009"/>
            </a:xfrm>
            <a:prstGeom prst="roundRect">
              <a:avLst>
                <a:gd name="adj" fmla="val 5443"/>
              </a:avLst>
            </a:prstGeom>
            <a:solidFill>
              <a:srgbClr val="F2F8E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/>
            <a:lstStyle/>
            <a:p>
              <a:pPr algn="ctr"/>
              <a:endParaRPr 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78" name="Rounded Rectangle 277">
              <a:extLst>
                <a:ext uri="{FF2B5EF4-FFF2-40B4-BE49-F238E27FC236}">
                  <a16:creationId xmlns:a16="http://schemas.microsoft.com/office/drawing/2014/main" id="{593B1522-1F81-B842-8108-1C1A848B7DE6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059296" y="3586747"/>
              <a:ext cx="814095" cy="393009"/>
            </a:xfrm>
            <a:prstGeom prst="roundRect">
              <a:avLst>
                <a:gd name="adj" fmla="val 5443"/>
              </a:avLst>
            </a:prstGeom>
            <a:solidFill>
              <a:srgbClr val="F2F8E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/>
            <a:lstStyle/>
            <a:p>
              <a:pPr algn="ctr"/>
              <a:endParaRPr 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79" name="Rounded Rectangle 278">
              <a:extLst>
                <a:ext uri="{FF2B5EF4-FFF2-40B4-BE49-F238E27FC236}">
                  <a16:creationId xmlns:a16="http://schemas.microsoft.com/office/drawing/2014/main" id="{FEA5ECAA-A76B-CE45-A88B-1CCCAED7A580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14481" y="3581587"/>
              <a:ext cx="814095" cy="393009"/>
            </a:xfrm>
            <a:prstGeom prst="roundRect">
              <a:avLst>
                <a:gd name="adj" fmla="val 5443"/>
              </a:avLst>
            </a:prstGeom>
            <a:solidFill>
              <a:srgbClr val="F2F8E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/>
            <a:lstStyle/>
            <a:p>
              <a:pPr algn="ctr"/>
              <a:endParaRPr 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80" name="Rounded Rectangle 279">
              <a:extLst>
                <a:ext uri="{FF2B5EF4-FFF2-40B4-BE49-F238E27FC236}">
                  <a16:creationId xmlns:a16="http://schemas.microsoft.com/office/drawing/2014/main" id="{185A2615-241D-0743-A016-1CDF8369F57E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508263" y="4905473"/>
              <a:ext cx="814095" cy="393009"/>
            </a:xfrm>
            <a:prstGeom prst="roundRect">
              <a:avLst>
                <a:gd name="adj" fmla="val 5443"/>
              </a:avLst>
            </a:prstGeom>
            <a:solidFill>
              <a:srgbClr val="F2F8E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/>
            <a:lstStyle/>
            <a:p>
              <a:pPr algn="ctr"/>
              <a:endParaRPr 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81" name="Rounded Rectangle 280">
              <a:extLst>
                <a:ext uri="{FF2B5EF4-FFF2-40B4-BE49-F238E27FC236}">
                  <a16:creationId xmlns:a16="http://schemas.microsoft.com/office/drawing/2014/main" id="{E000A220-5911-074B-A7D5-81862137CB93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056333" y="4918043"/>
              <a:ext cx="814095" cy="393009"/>
            </a:xfrm>
            <a:prstGeom prst="roundRect">
              <a:avLst>
                <a:gd name="adj" fmla="val 5443"/>
              </a:avLst>
            </a:prstGeom>
            <a:solidFill>
              <a:srgbClr val="F2F8E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/>
            <a:lstStyle/>
            <a:p>
              <a:pPr algn="ctr"/>
              <a:endParaRPr 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82" name="Rounded Rectangle 281">
              <a:extLst>
                <a:ext uri="{FF2B5EF4-FFF2-40B4-BE49-F238E27FC236}">
                  <a16:creationId xmlns:a16="http://schemas.microsoft.com/office/drawing/2014/main" id="{63F48D50-B94D-1C47-958B-8EE71ED47F26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575624" y="4911963"/>
              <a:ext cx="814095" cy="393009"/>
            </a:xfrm>
            <a:prstGeom prst="roundRect">
              <a:avLst>
                <a:gd name="adj" fmla="val 5443"/>
              </a:avLst>
            </a:prstGeom>
            <a:solidFill>
              <a:srgbClr val="F2F8E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/>
            <a:lstStyle/>
            <a:p>
              <a:pPr algn="ctr"/>
              <a:endParaRPr lang="en-US" sz="1600" b="1" dirty="0">
                <a:solidFill>
                  <a:schemeClr val="tx1"/>
                </a:solidFill>
              </a:endParaRPr>
            </a:p>
          </p:txBody>
        </p:sp>
        <p:grpSp>
          <p:nvGrpSpPr>
            <p:cNvPr id="283" name="Group 282">
              <a:extLst>
                <a:ext uri="{FF2B5EF4-FFF2-40B4-BE49-F238E27FC236}">
                  <a16:creationId xmlns:a16="http://schemas.microsoft.com/office/drawing/2014/main" id="{4630AB67-B9C1-744C-951E-6958748B8FB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60434" y="3343837"/>
              <a:ext cx="446276" cy="2114050"/>
              <a:chOff x="3753913" y="2786150"/>
              <a:chExt cx="270469" cy="1281239"/>
            </a:xfrm>
          </p:grpSpPr>
          <p:sp>
            <p:nvSpPr>
              <p:cNvPr id="284" name="Rounded Rectangle 283">
                <a:extLst>
                  <a:ext uri="{FF2B5EF4-FFF2-40B4-BE49-F238E27FC236}">
                    <a16:creationId xmlns:a16="http://schemas.microsoft.com/office/drawing/2014/main" id="{C49A2632-6FBF-D44C-9659-FF538525212E}"/>
                  </a:ext>
                </a:extLst>
              </p:cNvPr>
              <p:cNvSpPr/>
              <p:nvPr/>
            </p:nvSpPr>
            <p:spPr>
              <a:xfrm rot="5400000">
                <a:off x="3246336" y="3307676"/>
                <a:ext cx="1276049" cy="238186"/>
              </a:xfrm>
              <a:prstGeom prst="roundRect">
                <a:avLst>
                  <a:gd name="adj" fmla="val 5443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/>
              <a:lstStyle/>
              <a:p>
                <a:pPr algn="ctr"/>
                <a:endParaRPr lang="en-US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5" name="矩形 19">
                <a:extLst>
                  <a:ext uri="{FF2B5EF4-FFF2-40B4-BE49-F238E27FC236}">
                    <a16:creationId xmlns:a16="http://schemas.microsoft.com/office/drawing/2014/main" id="{D397EFDF-8E1A-1B47-8F77-B59838095C5E}"/>
                  </a:ext>
                </a:extLst>
              </p:cNvPr>
              <p:cNvSpPr/>
              <p:nvPr/>
            </p:nvSpPr>
            <p:spPr>
              <a:xfrm rot="5400000">
                <a:off x="3248528" y="3291535"/>
                <a:ext cx="1281239" cy="2704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zh-CN" sz="2300" b="1" dirty="0">
                    <a:solidFill>
                      <a:schemeClr val="bg1">
                        <a:lumMod val="85000"/>
                      </a:schemeClr>
                    </a:solidFill>
                    <a:latin typeface="Cambria" panose="02040503050406030204" pitchFamily="18" charset="0"/>
                  </a:rPr>
                  <a:t>Chip I/O</a:t>
                </a:r>
              </a:p>
            </p:txBody>
          </p:sp>
        </p:grpSp>
        <p:cxnSp>
          <p:nvCxnSpPr>
            <p:cNvPr id="210" name="Straight Connector 209">
              <a:extLst>
                <a:ext uri="{FF2B5EF4-FFF2-40B4-BE49-F238E27FC236}">
                  <a16:creationId xmlns:a16="http://schemas.microsoft.com/office/drawing/2014/main" id="{926433FF-675B-6244-8C2D-732DF85068F7}"/>
                </a:ext>
              </a:extLst>
            </p:cNvPr>
            <p:cNvCxnSpPr>
              <a:cxnSpLocks noChangeAspect="1"/>
            </p:cNvCxnSpPr>
            <p:nvPr/>
          </p:nvCxnSpPr>
          <p:spPr>
            <a:xfrm rot="-60000" flipH="1">
              <a:off x="151573" y="2091105"/>
              <a:ext cx="2879373" cy="1166069"/>
            </a:xfrm>
            <a:prstGeom prst="line">
              <a:avLst/>
            </a:prstGeom>
            <a:ln w="47625">
              <a:solidFill>
                <a:schemeClr val="accent6"/>
              </a:solidFill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0" name="Straight Connector 219">
              <a:extLst>
                <a:ext uri="{FF2B5EF4-FFF2-40B4-BE49-F238E27FC236}">
                  <a16:creationId xmlns:a16="http://schemas.microsoft.com/office/drawing/2014/main" id="{0439BF14-5A0E-1B4A-8888-72CC4480E988}"/>
                </a:ext>
              </a:extLst>
            </p:cNvPr>
            <p:cNvCxnSpPr>
              <a:cxnSpLocks noChangeAspect="1"/>
            </p:cNvCxnSpPr>
            <p:nvPr/>
          </p:nvCxnSpPr>
          <p:spPr>
            <a:xfrm flipH="1">
              <a:off x="2867675" y="2101044"/>
              <a:ext cx="775253" cy="1242912"/>
            </a:xfrm>
            <a:prstGeom prst="line">
              <a:avLst/>
            </a:prstGeom>
            <a:ln w="47625">
              <a:solidFill>
                <a:schemeClr val="accent6"/>
              </a:solidFill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1E65DCCF-EB50-D34E-B87C-136B558E9A88}"/>
              </a:ext>
            </a:extLst>
          </p:cNvPr>
          <p:cNvGrpSpPr/>
          <p:nvPr/>
        </p:nvGrpSpPr>
        <p:grpSpPr>
          <a:xfrm>
            <a:off x="2706980" y="3285557"/>
            <a:ext cx="3182342" cy="2847577"/>
            <a:chOff x="2706980" y="3285557"/>
            <a:chExt cx="3182342" cy="2847577"/>
          </a:xfrm>
        </p:grpSpPr>
        <p:sp>
          <p:nvSpPr>
            <p:cNvPr id="116" name="Rounded Rectangle 115">
              <a:extLst>
                <a:ext uri="{FF2B5EF4-FFF2-40B4-BE49-F238E27FC236}">
                  <a16:creationId xmlns:a16="http://schemas.microsoft.com/office/drawing/2014/main" id="{0E04D202-0EF9-4849-846F-A8FF85985E2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92601" y="3288213"/>
              <a:ext cx="2796721" cy="2367191"/>
            </a:xfrm>
            <a:prstGeom prst="roundRect">
              <a:avLst>
                <a:gd name="adj" fmla="val 5443"/>
              </a:avLst>
            </a:prstGeom>
            <a:solidFill>
              <a:srgbClr val="F2F8EE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/>
            <a:lstStyle/>
            <a:p>
              <a:pPr algn="ctr"/>
              <a:endParaRPr 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33" name="TextBox 257">
              <a:extLst>
                <a:ext uri="{FF2B5EF4-FFF2-40B4-BE49-F238E27FC236}">
                  <a16:creationId xmlns:a16="http://schemas.microsoft.com/office/drawing/2014/main" id="{C849D144-F61A-3E4C-B09C-69FC8C07C3E8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3634847" y="5841663"/>
              <a:ext cx="1729717" cy="2914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2300" i="1" dirty="0">
                  <a:solidFill>
                    <a:schemeClr val="accent6"/>
                  </a:solidFill>
                  <a:latin typeface="Cambria" panose="02040503050406030204" pitchFamily="18" charset="0"/>
                </a:rPr>
                <a:t>DRAM Bank</a:t>
              </a:r>
            </a:p>
          </p:txBody>
        </p:sp>
        <p:sp>
          <p:nvSpPr>
            <p:cNvPr id="234" name="Rounded Rectangle 233">
              <a:extLst>
                <a:ext uri="{FF2B5EF4-FFF2-40B4-BE49-F238E27FC236}">
                  <a16:creationId xmlns:a16="http://schemas.microsoft.com/office/drawing/2014/main" id="{64EBA73A-D6AF-D147-B86D-B3A9E14C19C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20966" y="5233970"/>
              <a:ext cx="2567959" cy="306544"/>
            </a:xfrm>
            <a:prstGeom prst="roundRect">
              <a:avLst>
                <a:gd name="adj" fmla="val 5443"/>
              </a:avLst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/>
            <a:lstStyle/>
            <a:p>
              <a:pPr algn="ctr">
                <a:lnSpc>
                  <a:spcPct val="90000"/>
                </a:lnSpc>
              </a:pPr>
              <a:r>
                <a:rPr lang="en-US" sz="2300" b="1" dirty="0">
                  <a:solidFill>
                    <a:srgbClr val="FFBDBD"/>
                  </a:solidFill>
                  <a:latin typeface="Cambria" panose="02040503050406030204" pitchFamily="18" charset="0"/>
                </a:rPr>
                <a:t>Global Row Buffer</a:t>
              </a:r>
            </a:p>
          </p:txBody>
        </p:sp>
        <p:sp>
          <p:nvSpPr>
            <p:cNvPr id="235" name="Rounded Rectangle 234">
              <a:extLst>
                <a:ext uri="{FF2B5EF4-FFF2-40B4-BE49-F238E27FC236}">
                  <a16:creationId xmlns:a16="http://schemas.microsoft.com/office/drawing/2014/main" id="{3D1DAB69-2C3C-B342-9845-793230FC1FC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20967" y="3399597"/>
              <a:ext cx="2567959" cy="306544"/>
            </a:xfrm>
            <a:prstGeom prst="roundRect">
              <a:avLst>
                <a:gd name="adj" fmla="val 5443"/>
              </a:avLst>
            </a:prstGeom>
            <a:solidFill>
              <a:srgbClr val="EAEAEA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/>
            <a:lstStyle/>
            <a:p>
              <a:pPr algn="ctr">
                <a:lnSpc>
                  <a:spcPct val="90000"/>
                </a:lnSpc>
              </a:pPr>
              <a:r>
                <a:rPr lang="en-US" sz="2300" b="1" dirty="0">
                  <a:solidFill>
                    <a:schemeClr val="tx1"/>
                  </a:solidFill>
                  <a:latin typeface="Cambria" panose="02040503050406030204" pitchFamily="18" charset="0"/>
                </a:rPr>
                <a:t>Subarray</a:t>
              </a:r>
            </a:p>
          </p:txBody>
        </p:sp>
        <p:sp>
          <p:nvSpPr>
            <p:cNvPr id="245" name="Rectangle 244">
              <a:extLst>
                <a:ext uri="{FF2B5EF4-FFF2-40B4-BE49-F238E27FC236}">
                  <a16:creationId xmlns:a16="http://schemas.microsoft.com/office/drawing/2014/main" id="{EB44F3E5-61D3-4347-A2D4-1FDA1AED32A7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4099503" y="4182558"/>
              <a:ext cx="780792" cy="6093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b="1" dirty="0">
                  <a:solidFill>
                    <a:schemeClr val="accent1">
                      <a:lumMod val="20000"/>
                      <a:lumOff val="80000"/>
                    </a:schemeClr>
                  </a:solidFill>
                </a:rPr>
                <a:t>. . .</a:t>
              </a:r>
            </a:p>
          </p:txBody>
        </p:sp>
        <p:sp>
          <p:nvSpPr>
            <p:cNvPr id="271" name="Rounded Rectangle 270">
              <a:extLst>
                <a:ext uri="{FF2B5EF4-FFF2-40B4-BE49-F238E27FC236}">
                  <a16:creationId xmlns:a16="http://schemas.microsoft.com/office/drawing/2014/main" id="{B7E04152-1796-154C-AF34-96D5FC1ED32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20968" y="3788930"/>
              <a:ext cx="2567959" cy="306544"/>
            </a:xfrm>
            <a:prstGeom prst="roundRect">
              <a:avLst>
                <a:gd name="adj" fmla="val 5443"/>
              </a:avLst>
            </a:prstGeom>
            <a:solidFill>
              <a:srgbClr val="EAEAEA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/>
            <a:lstStyle/>
            <a:p>
              <a:pPr algn="ctr"/>
              <a:endParaRPr 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272" name="Rounded Rectangle 271">
              <a:extLst>
                <a:ext uri="{FF2B5EF4-FFF2-40B4-BE49-F238E27FC236}">
                  <a16:creationId xmlns:a16="http://schemas.microsoft.com/office/drawing/2014/main" id="{0EFF57F4-C787-6A43-8D85-F9DAA446F36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15727" y="4849253"/>
              <a:ext cx="2567959" cy="306544"/>
            </a:xfrm>
            <a:prstGeom prst="roundRect">
              <a:avLst>
                <a:gd name="adj" fmla="val 5443"/>
              </a:avLst>
            </a:prstGeom>
            <a:solidFill>
              <a:srgbClr val="EAEAEA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/>
            <a:lstStyle/>
            <a:p>
              <a:pPr algn="ctr"/>
              <a:endParaRPr lang="en-US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290" name="Straight Connector 289">
              <a:extLst>
                <a:ext uri="{FF2B5EF4-FFF2-40B4-BE49-F238E27FC236}">
                  <a16:creationId xmlns:a16="http://schemas.microsoft.com/office/drawing/2014/main" id="{2F24B5AA-EA7A-F54C-A370-36AE5DE5E1C2}"/>
                </a:ext>
              </a:extLst>
            </p:cNvPr>
            <p:cNvCxnSpPr>
              <a:cxnSpLocks noChangeAspect="1"/>
            </p:cNvCxnSpPr>
            <p:nvPr/>
          </p:nvCxnSpPr>
          <p:spPr>
            <a:xfrm>
              <a:off x="2728563" y="4217615"/>
              <a:ext cx="361256" cy="1343854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9" name="Straight Connector 288">
              <a:extLst>
                <a:ext uri="{FF2B5EF4-FFF2-40B4-BE49-F238E27FC236}">
                  <a16:creationId xmlns:a16="http://schemas.microsoft.com/office/drawing/2014/main" id="{23366E09-37FC-EC4B-88B7-D2452AFC17C3}"/>
                </a:ext>
              </a:extLst>
            </p:cNvPr>
            <p:cNvCxnSpPr>
              <a:cxnSpLocks noChangeAspect="1"/>
            </p:cNvCxnSpPr>
            <p:nvPr/>
          </p:nvCxnSpPr>
          <p:spPr>
            <a:xfrm rot="180000" flipV="1">
              <a:off x="2706980" y="3285557"/>
              <a:ext cx="459458" cy="109617"/>
            </a:xfrm>
            <a:prstGeom prst="line">
              <a:avLst/>
            </a:prstGeom>
            <a:ln w="38100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3E3946DA-C194-F646-A190-62F3361FB769}"/>
              </a:ext>
            </a:extLst>
          </p:cNvPr>
          <p:cNvGrpSpPr/>
          <p:nvPr/>
        </p:nvGrpSpPr>
        <p:grpSpPr>
          <a:xfrm>
            <a:off x="5764404" y="3296483"/>
            <a:ext cx="3374239" cy="2835147"/>
            <a:chOff x="5764404" y="3296483"/>
            <a:chExt cx="3374239" cy="2835147"/>
          </a:xfrm>
        </p:grpSpPr>
        <p:sp>
          <p:nvSpPr>
            <p:cNvPr id="164" name="TextBox 257">
              <a:extLst>
                <a:ext uri="{FF2B5EF4-FFF2-40B4-BE49-F238E27FC236}">
                  <a16:creationId xmlns:a16="http://schemas.microsoft.com/office/drawing/2014/main" id="{02452888-B4C6-DF4B-BAC7-365912D049EB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5764404" y="5840156"/>
              <a:ext cx="3305941" cy="29147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2300" i="1" dirty="0">
                  <a:solidFill>
                    <a:schemeClr val="accent6"/>
                  </a:solidFill>
                  <a:latin typeface="Cambria" panose="02040503050406030204" pitchFamily="18" charset="0"/>
                </a:rPr>
                <a:t>DRAM Subarray</a:t>
              </a:r>
            </a:p>
          </p:txBody>
        </p: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A6B12470-F5D4-BA40-ADAD-0625101DE7E7}"/>
                </a:ext>
              </a:extLst>
            </p:cNvPr>
            <p:cNvGrpSpPr/>
            <p:nvPr/>
          </p:nvGrpSpPr>
          <p:grpSpPr>
            <a:xfrm>
              <a:off x="5783686" y="3296483"/>
              <a:ext cx="3354957" cy="2367191"/>
              <a:chOff x="5783686" y="3296483"/>
              <a:chExt cx="3354957" cy="2367191"/>
            </a:xfrm>
          </p:grpSpPr>
          <p:sp>
            <p:nvSpPr>
              <p:cNvPr id="150" name="Rounded Rectangle 149">
                <a:extLst>
                  <a:ext uri="{FF2B5EF4-FFF2-40B4-BE49-F238E27FC236}">
                    <a16:creationId xmlns:a16="http://schemas.microsoft.com/office/drawing/2014/main" id="{38AAB939-3B5C-EC44-B597-D33A21F589E4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029916" y="3296483"/>
                <a:ext cx="3040429" cy="2367191"/>
              </a:xfrm>
              <a:prstGeom prst="roundRect">
                <a:avLst>
                  <a:gd name="adj" fmla="val 5443"/>
                </a:avLst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/>
              <a:lstStyle/>
              <a:p>
                <a:pPr algn="ctr"/>
                <a:endParaRPr lang="en-US" sz="1600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51" name="Straight Connector 115">
                <a:extLst>
                  <a:ext uri="{FF2B5EF4-FFF2-40B4-BE49-F238E27FC236}">
                    <a16:creationId xmlns:a16="http://schemas.microsoft.com/office/drawing/2014/main" id="{2D1C8C40-772A-6D41-9DA5-7868FE85FFEF}"/>
                  </a:ext>
                </a:extLst>
              </p:cNvPr>
              <p:cNvCxnSpPr>
                <a:cxnSpLocks noChangeAspect="1"/>
              </p:cNvCxnSpPr>
              <p:nvPr/>
            </p:nvCxnSpPr>
            <p:spPr>
              <a:xfrm flipV="1">
                <a:off x="8191500" y="3763932"/>
                <a:ext cx="0" cy="1465066"/>
              </a:xfrm>
              <a:prstGeom prst="line">
                <a:avLst/>
              </a:prstGeom>
              <a:ln w="28575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15">
                <a:extLst>
                  <a:ext uri="{FF2B5EF4-FFF2-40B4-BE49-F238E27FC236}">
                    <a16:creationId xmlns:a16="http://schemas.microsoft.com/office/drawing/2014/main" id="{F9C0EE09-A28F-1A4B-891C-A860C4695DB8}"/>
                  </a:ext>
                </a:extLst>
              </p:cNvPr>
              <p:cNvCxnSpPr>
                <a:cxnSpLocks noChangeAspect="1"/>
              </p:cNvCxnSpPr>
              <p:nvPr/>
            </p:nvCxnSpPr>
            <p:spPr>
              <a:xfrm flipV="1">
                <a:off x="7772400" y="3747107"/>
                <a:ext cx="0" cy="1465066"/>
              </a:xfrm>
              <a:prstGeom prst="line">
                <a:avLst/>
              </a:prstGeom>
              <a:ln w="28575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15">
                <a:extLst>
                  <a:ext uri="{FF2B5EF4-FFF2-40B4-BE49-F238E27FC236}">
                    <a16:creationId xmlns:a16="http://schemas.microsoft.com/office/drawing/2014/main" id="{1FB6CC3A-35B9-4A40-9EA7-BCFBADF61A82}"/>
                  </a:ext>
                </a:extLst>
              </p:cNvPr>
              <p:cNvCxnSpPr>
                <a:cxnSpLocks noChangeAspect="1"/>
              </p:cNvCxnSpPr>
              <p:nvPr/>
            </p:nvCxnSpPr>
            <p:spPr>
              <a:xfrm flipV="1">
                <a:off x="7348542" y="3747107"/>
                <a:ext cx="0" cy="1465066"/>
              </a:xfrm>
              <a:prstGeom prst="line">
                <a:avLst/>
              </a:prstGeom>
              <a:ln w="28575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15">
                <a:extLst>
                  <a:ext uri="{FF2B5EF4-FFF2-40B4-BE49-F238E27FC236}">
                    <a16:creationId xmlns:a16="http://schemas.microsoft.com/office/drawing/2014/main" id="{8E3DAFB5-F2F4-B743-B8B0-5FE88339BB0D}"/>
                  </a:ext>
                </a:extLst>
              </p:cNvPr>
              <p:cNvCxnSpPr>
                <a:cxnSpLocks noChangeAspect="1"/>
              </p:cNvCxnSpPr>
              <p:nvPr/>
            </p:nvCxnSpPr>
            <p:spPr>
              <a:xfrm flipV="1">
                <a:off x="6506182" y="3739275"/>
                <a:ext cx="0" cy="1465066"/>
              </a:xfrm>
              <a:prstGeom prst="line">
                <a:avLst/>
              </a:prstGeom>
              <a:ln w="28575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15">
                <a:extLst>
                  <a:ext uri="{FF2B5EF4-FFF2-40B4-BE49-F238E27FC236}">
                    <a16:creationId xmlns:a16="http://schemas.microsoft.com/office/drawing/2014/main" id="{2FBBC45D-AF78-5345-BFA4-70702B19FE90}"/>
                  </a:ext>
                </a:extLst>
              </p:cNvPr>
              <p:cNvCxnSpPr>
                <a:cxnSpLocks noChangeAspect="1"/>
              </p:cNvCxnSpPr>
              <p:nvPr/>
            </p:nvCxnSpPr>
            <p:spPr>
              <a:xfrm flipV="1">
                <a:off x="6934200" y="3739275"/>
                <a:ext cx="0" cy="1465066"/>
              </a:xfrm>
              <a:prstGeom prst="line">
                <a:avLst/>
              </a:prstGeom>
              <a:ln w="28575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24">
                <a:extLst>
                  <a:ext uri="{FF2B5EF4-FFF2-40B4-BE49-F238E27FC236}">
                    <a16:creationId xmlns:a16="http://schemas.microsoft.com/office/drawing/2014/main" id="{15C22B0B-6422-484C-91AB-4FF5CB685AE1}"/>
                  </a:ext>
                </a:extLst>
              </p:cNvPr>
              <p:cNvCxnSpPr>
                <a:cxnSpLocks noChangeAspect="1"/>
              </p:cNvCxnSpPr>
              <p:nvPr/>
            </p:nvCxnSpPr>
            <p:spPr>
              <a:xfrm>
                <a:off x="6141766" y="4687341"/>
                <a:ext cx="2573020" cy="0"/>
              </a:xfrm>
              <a:prstGeom prst="line">
                <a:avLst/>
              </a:prstGeom>
              <a:ln w="28575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9" name="Rectangle 178">
                <a:extLst>
                  <a:ext uri="{FF2B5EF4-FFF2-40B4-BE49-F238E27FC236}">
                    <a16:creationId xmlns:a16="http://schemas.microsoft.com/office/drawing/2014/main" id="{DE64B3B7-565A-B24F-8F78-54C81420713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130544" y="3393293"/>
                <a:ext cx="763351" cy="2893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sz="1600" dirty="0" err="1">
                    <a:solidFill>
                      <a:schemeClr val="accent2"/>
                    </a:solidFill>
                    <a:latin typeface="Cambria" panose="02040503050406030204" pitchFamily="18" charset="0"/>
                  </a:rPr>
                  <a:t>Bitline</a:t>
                </a:r>
                <a:endParaRPr lang="en-US" sz="1600" dirty="0">
                  <a:solidFill>
                    <a:schemeClr val="accent2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80" name="Rectangle 179">
                <a:extLst>
                  <a:ext uri="{FF2B5EF4-FFF2-40B4-BE49-F238E27FC236}">
                    <a16:creationId xmlns:a16="http://schemas.microsoft.com/office/drawing/2014/main" id="{EA57CF8B-54E0-FC46-AC0F-E9C9CEA4EA6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149783" y="3750932"/>
                <a:ext cx="988860" cy="2893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sz="1600" dirty="0">
                    <a:solidFill>
                      <a:schemeClr val="accent5"/>
                    </a:solidFill>
                    <a:latin typeface="Cambria" panose="02040503050406030204" pitchFamily="18" charset="0"/>
                  </a:rPr>
                  <a:t>Wordline</a:t>
                </a:r>
              </a:p>
            </p:txBody>
          </p:sp>
          <p:sp>
            <p:nvSpPr>
              <p:cNvPr id="181" name="Rectangle 180">
                <a:extLst>
                  <a:ext uri="{FF2B5EF4-FFF2-40B4-BE49-F238E27FC236}">
                    <a16:creationId xmlns:a16="http://schemas.microsoft.com/office/drawing/2014/main" id="{69A75630-D470-D34A-8D22-BB557882F22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302902" y="4054719"/>
                <a:ext cx="397637" cy="2893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sz="1600" dirty="0">
                    <a:solidFill>
                      <a:schemeClr val="accent2"/>
                    </a:solidFill>
                  </a:rPr>
                  <a:t>…</a:t>
                </a:r>
              </a:p>
            </p:txBody>
          </p:sp>
          <p:sp>
            <p:nvSpPr>
              <p:cNvPr id="187" name="Rectangle 186">
                <a:extLst>
                  <a:ext uri="{FF2B5EF4-FFF2-40B4-BE49-F238E27FC236}">
                    <a16:creationId xmlns:a16="http://schemas.microsoft.com/office/drawing/2014/main" id="{478057A0-96DF-4343-8C2C-00305DF6060B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>
                <a:off x="6562496" y="4830493"/>
                <a:ext cx="397637" cy="2893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sz="1600" dirty="0">
                    <a:solidFill>
                      <a:schemeClr val="accent5"/>
                    </a:solidFill>
                  </a:rPr>
                  <a:t>…</a:t>
                </a:r>
              </a:p>
            </p:txBody>
          </p:sp>
          <p:cxnSp>
            <p:nvCxnSpPr>
              <p:cNvPr id="188" name="Straight Arrow Connector 187">
                <a:extLst>
                  <a:ext uri="{FF2B5EF4-FFF2-40B4-BE49-F238E27FC236}">
                    <a16:creationId xmlns:a16="http://schemas.microsoft.com/office/drawing/2014/main" id="{FCEA70B2-7C1B-8848-BB7C-8872B795F577}"/>
                  </a:ext>
                </a:extLst>
              </p:cNvPr>
              <p:cNvCxnSpPr>
                <a:cxnSpLocks noChangeAspect="1"/>
              </p:cNvCxnSpPr>
              <p:nvPr/>
            </p:nvCxnSpPr>
            <p:spPr>
              <a:xfrm flipV="1">
                <a:off x="7002300" y="3727542"/>
                <a:ext cx="184739" cy="237614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9" name="Rectangle 188">
                <a:extLst>
                  <a:ext uri="{FF2B5EF4-FFF2-40B4-BE49-F238E27FC236}">
                    <a16:creationId xmlns:a16="http://schemas.microsoft.com/office/drawing/2014/main" id="{061C987C-AF56-864E-A825-34050F200CC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910491" y="3472780"/>
                <a:ext cx="1116011" cy="2893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en-US" sz="1600" dirty="0">
                    <a:latin typeface="Cambria" panose="02040503050406030204" pitchFamily="18" charset="0"/>
                  </a:rPr>
                  <a:t>DRAM Cell</a:t>
                </a:r>
              </a:p>
            </p:txBody>
          </p:sp>
          <p:sp>
            <p:nvSpPr>
              <p:cNvPr id="190" name="Rounded Rectangle 189">
                <a:extLst>
                  <a:ext uri="{FF2B5EF4-FFF2-40B4-BE49-F238E27FC236}">
                    <a16:creationId xmlns:a16="http://schemas.microsoft.com/office/drawing/2014/main" id="{17666F58-6C13-AA4B-A41C-1DFC098A11F8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141766" y="5228998"/>
                <a:ext cx="2573020" cy="306535"/>
              </a:xfrm>
              <a:prstGeom prst="roundRect">
                <a:avLst>
                  <a:gd name="adj" fmla="val 5443"/>
                </a:avLst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/>
              <a:lstStyle/>
              <a:p>
                <a:pPr algn="ctr">
                  <a:lnSpc>
                    <a:spcPct val="90000"/>
                  </a:lnSpc>
                </a:pPr>
                <a:r>
                  <a:rPr lang="en-US" sz="2300" b="1" dirty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Cambria" panose="02040503050406030204" pitchFamily="18" charset="0"/>
                  </a:rPr>
                  <a:t>Local Row Buffer</a:t>
                </a:r>
              </a:p>
            </p:txBody>
          </p:sp>
          <p:cxnSp>
            <p:nvCxnSpPr>
              <p:cNvPr id="202" name="Straight Connector 124">
                <a:extLst>
                  <a:ext uri="{FF2B5EF4-FFF2-40B4-BE49-F238E27FC236}">
                    <a16:creationId xmlns:a16="http://schemas.microsoft.com/office/drawing/2014/main" id="{47675B33-B9A8-4946-BAF0-0FFA700478B2}"/>
                  </a:ext>
                </a:extLst>
              </p:cNvPr>
              <p:cNvCxnSpPr>
                <a:cxnSpLocks noChangeAspect="1"/>
              </p:cNvCxnSpPr>
              <p:nvPr/>
            </p:nvCxnSpPr>
            <p:spPr>
              <a:xfrm>
                <a:off x="6141766" y="4388303"/>
                <a:ext cx="2573020" cy="0"/>
              </a:xfrm>
              <a:prstGeom prst="line">
                <a:avLst/>
              </a:prstGeom>
              <a:ln w="28575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124">
                <a:extLst>
                  <a:ext uri="{FF2B5EF4-FFF2-40B4-BE49-F238E27FC236}">
                    <a16:creationId xmlns:a16="http://schemas.microsoft.com/office/drawing/2014/main" id="{EEBBA1AF-F619-6A46-B0BB-6A82BD7BD70A}"/>
                  </a:ext>
                </a:extLst>
              </p:cNvPr>
              <p:cNvCxnSpPr>
                <a:cxnSpLocks noChangeAspect="1"/>
              </p:cNvCxnSpPr>
              <p:nvPr/>
            </p:nvCxnSpPr>
            <p:spPr>
              <a:xfrm>
                <a:off x="6141766" y="4080669"/>
                <a:ext cx="2573020" cy="0"/>
              </a:xfrm>
              <a:prstGeom prst="line">
                <a:avLst/>
              </a:prstGeom>
              <a:ln w="28575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9" name="Oval 131">
                <a:extLst>
                  <a:ext uri="{FF2B5EF4-FFF2-40B4-BE49-F238E27FC236}">
                    <a16:creationId xmlns:a16="http://schemas.microsoft.com/office/drawing/2014/main" id="{F151E009-4668-A64A-AEDB-6972E0D8229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092476" y="4581898"/>
                <a:ext cx="226314" cy="226314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Oval 134">
                <a:extLst>
                  <a:ext uri="{FF2B5EF4-FFF2-40B4-BE49-F238E27FC236}">
                    <a16:creationId xmlns:a16="http://schemas.microsoft.com/office/drawing/2014/main" id="{FF1CEF6F-C8D8-1D47-93C3-C950B621060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834381" y="4582779"/>
                <a:ext cx="226314" cy="226314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Oval 137">
                <a:extLst>
                  <a:ext uri="{FF2B5EF4-FFF2-40B4-BE49-F238E27FC236}">
                    <a16:creationId xmlns:a16="http://schemas.microsoft.com/office/drawing/2014/main" id="{C0362BED-BF1B-1143-B935-946AC1BE2A8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668619" y="4290701"/>
                <a:ext cx="226314" cy="226314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2" name="Oval 140">
                <a:extLst>
                  <a:ext uri="{FF2B5EF4-FFF2-40B4-BE49-F238E27FC236}">
                    <a16:creationId xmlns:a16="http://schemas.microsoft.com/office/drawing/2014/main" id="{A3511D03-3E6B-264C-B68D-86AD6DBABB5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084968" y="3960591"/>
                <a:ext cx="226314" cy="226314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Oval 143">
                <a:extLst>
                  <a:ext uri="{FF2B5EF4-FFF2-40B4-BE49-F238E27FC236}">
                    <a16:creationId xmlns:a16="http://schemas.microsoft.com/office/drawing/2014/main" id="{F56C5440-2DED-B44D-81E7-1C8410815B0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832027" y="3960591"/>
                <a:ext cx="226314" cy="226314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7" name="Oval 131">
                <a:extLst>
                  <a:ext uri="{FF2B5EF4-FFF2-40B4-BE49-F238E27FC236}">
                    <a16:creationId xmlns:a16="http://schemas.microsoft.com/office/drawing/2014/main" id="{25493F90-8D7D-DC44-BB8C-6BBC3B95C54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249061" y="4592178"/>
                <a:ext cx="226314" cy="226314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8" name="Oval 134">
                <a:extLst>
                  <a:ext uri="{FF2B5EF4-FFF2-40B4-BE49-F238E27FC236}">
                    <a16:creationId xmlns:a16="http://schemas.microsoft.com/office/drawing/2014/main" id="{EA8630EB-9BD9-3342-B9A0-A29BAA78313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092476" y="4290701"/>
                <a:ext cx="226314" cy="226314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9" name="Oval 137">
                <a:extLst>
                  <a:ext uri="{FF2B5EF4-FFF2-40B4-BE49-F238E27FC236}">
                    <a16:creationId xmlns:a16="http://schemas.microsoft.com/office/drawing/2014/main" id="{22E9EF32-72E2-BE43-B7CB-A555AF5C75F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832027" y="4275146"/>
                <a:ext cx="226314" cy="226314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0" name="Oval 140">
                <a:extLst>
                  <a:ext uri="{FF2B5EF4-FFF2-40B4-BE49-F238E27FC236}">
                    <a16:creationId xmlns:a16="http://schemas.microsoft.com/office/drawing/2014/main" id="{1B3E9138-DC21-4545-A02D-906B41F5E4A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668215" y="3960591"/>
                <a:ext cx="226314" cy="226314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1" name="Oval 143">
                <a:extLst>
                  <a:ext uri="{FF2B5EF4-FFF2-40B4-BE49-F238E27FC236}">
                    <a16:creationId xmlns:a16="http://schemas.microsoft.com/office/drawing/2014/main" id="{28DB7EEB-B66D-E14A-AD4F-A36F62F5557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392605" y="3960591"/>
                <a:ext cx="226314" cy="226314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" name="Oval 131">
                <a:extLst>
                  <a:ext uri="{FF2B5EF4-FFF2-40B4-BE49-F238E27FC236}">
                    <a16:creationId xmlns:a16="http://schemas.microsoft.com/office/drawing/2014/main" id="{B9487CFC-E86C-D14A-9A38-414DE8EAAE1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663741" y="4588263"/>
                <a:ext cx="226314" cy="226314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Oval 134">
                <a:extLst>
                  <a:ext uri="{FF2B5EF4-FFF2-40B4-BE49-F238E27FC236}">
                    <a16:creationId xmlns:a16="http://schemas.microsoft.com/office/drawing/2014/main" id="{54767612-2AB0-F347-B59B-FA80057F978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396345" y="4588263"/>
                <a:ext cx="226314" cy="226314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6" name="Oval 137">
                <a:extLst>
                  <a:ext uri="{FF2B5EF4-FFF2-40B4-BE49-F238E27FC236}">
                    <a16:creationId xmlns:a16="http://schemas.microsoft.com/office/drawing/2014/main" id="{5693B6F7-A429-694A-BD4B-F9FC07B0413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241286" y="4284545"/>
                <a:ext cx="226314" cy="226314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7" name="Oval 140">
                <a:extLst>
                  <a:ext uri="{FF2B5EF4-FFF2-40B4-BE49-F238E27FC236}">
                    <a16:creationId xmlns:a16="http://schemas.microsoft.com/office/drawing/2014/main" id="{2F6ECC0C-4940-E540-92EC-E4A14CF9C13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392605" y="4284545"/>
                <a:ext cx="226314" cy="226314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8" name="Oval 143">
                <a:extLst>
                  <a:ext uri="{FF2B5EF4-FFF2-40B4-BE49-F238E27FC236}">
                    <a16:creationId xmlns:a16="http://schemas.microsoft.com/office/drawing/2014/main" id="{F02D729C-2936-B446-B0A1-D8D3F53D9B1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234784" y="3957949"/>
                <a:ext cx="226314" cy="226314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4" name="Rectangle 203">
                <a:extLst>
                  <a:ext uri="{FF2B5EF4-FFF2-40B4-BE49-F238E27FC236}">
                    <a16:creationId xmlns:a16="http://schemas.microsoft.com/office/drawing/2014/main" id="{05C32EAD-629E-4B48-89F0-2E0E6237F2AE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>
                <a:off x="7008596" y="4837124"/>
                <a:ext cx="397637" cy="2893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sz="1600" dirty="0">
                    <a:solidFill>
                      <a:schemeClr val="accent5"/>
                    </a:solidFill>
                  </a:rPr>
                  <a:t>…</a:t>
                </a:r>
              </a:p>
            </p:txBody>
          </p:sp>
          <p:sp>
            <p:nvSpPr>
              <p:cNvPr id="205" name="Rectangle 204">
                <a:extLst>
                  <a:ext uri="{FF2B5EF4-FFF2-40B4-BE49-F238E27FC236}">
                    <a16:creationId xmlns:a16="http://schemas.microsoft.com/office/drawing/2014/main" id="{B95E8257-3C00-C841-AA58-15188D075FED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>
                <a:off x="7414792" y="4846068"/>
                <a:ext cx="397637" cy="2893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sz="1600" dirty="0">
                    <a:solidFill>
                      <a:schemeClr val="accent5"/>
                    </a:solidFill>
                  </a:rPr>
                  <a:t>…</a:t>
                </a:r>
              </a:p>
            </p:txBody>
          </p:sp>
          <p:sp>
            <p:nvSpPr>
              <p:cNvPr id="206" name="Rectangle 205">
                <a:extLst>
                  <a:ext uri="{FF2B5EF4-FFF2-40B4-BE49-F238E27FC236}">
                    <a16:creationId xmlns:a16="http://schemas.microsoft.com/office/drawing/2014/main" id="{09ECB0C3-E22C-444C-B596-9422FF3267E4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>
                <a:off x="7844255" y="4859392"/>
                <a:ext cx="397637" cy="2893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sz="1600" dirty="0">
                    <a:solidFill>
                      <a:schemeClr val="accent5"/>
                    </a:solidFill>
                  </a:rPr>
                  <a:t>…</a:t>
                </a:r>
              </a:p>
            </p:txBody>
          </p:sp>
          <p:sp>
            <p:nvSpPr>
              <p:cNvPr id="207" name="Rectangle 206">
                <a:extLst>
                  <a:ext uri="{FF2B5EF4-FFF2-40B4-BE49-F238E27FC236}">
                    <a16:creationId xmlns:a16="http://schemas.microsoft.com/office/drawing/2014/main" id="{FE58EA8F-293F-D747-A748-917ADDBDADF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321330" y="4353756"/>
                <a:ext cx="397637" cy="2893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sz="1600" dirty="0">
                    <a:solidFill>
                      <a:schemeClr val="accent2"/>
                    </a:solidFill>
                  </a:rPr>
                  <a:t>…</a:t>
                </a:r>
              </a:p>
            </p:txBody>
          </p:sp>
          <p:cxnSp>
            <p:nvCxnSpPr>
              <p:cNvPr id="191" name="Straight Connector 190">
                <a:extLst>
                  <a:ext uri="{FF2B5EF4-FFF2-40B4-BE49-F238E27FC236}">
                    <a16:creationId xmlns:a16="http://schemas.microsoft.com/office/drawing/2014/main" id="{E1D4232F-53E6-F84C-B647-B31EDB083D52}"/>
                  </a:ext>
                </a:extLst>
              </p:cNvPr>
              <p:cNvCxnSpPr>
                <a:cxnSpLocks noChangeAspect="1"/>
              </p:cNvCxnSpPr>
              <p:nvPr/>
            </p:nvCxnSpPr>
            <p:spPr>
              <a:xfrm flipV="1">
                <a:off x="5783686" y="3334650"/>
                <a:ext cx="289782" cy="69143"/>
              </a:xfrm>
              <a:prstGeom prst="line">
                <a:avLst/>
              </a:prstGeom>
              <a:ln w="38100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>
                <a:extLst>
                  <a:ext uri="{FF2B5EF4-FFF2-40B4-BE49-F238E27FC236}">
                    <a16:creationId xmlns:a16="http://schemas.microsoft.com/office/drawing/2014/main" id="{96362446-B021-474C-8B23-7B1789872AA6}"/>
                  </a:ext>
                </a:extLst>
              </p:cNvPr>
              <p:cNvCxnSpPr>
                <a:cxnSpLocks noChangeAspect="1"/>
              </p:cNvCxnSpPr>
              <p:nvPr/>
            </p:nvCxnSpPr>
            <p:spPr>
              <a:xfrm>
                <a:off x="5786415" y="3716209"/>
                <a:ext cx="247183" cy="1882668"/>
              </a:xfrm>
              <a:prstGeom prst="line">
                <a:avLst/>
              </a:prstGeom>
              <a:ln w="38100"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79" name="灯片编号占位符 3">
            <a:extLst>
              <a:ext uri="{FF2B5EF4-FFF2-40B4-BE49-F238E27FC236}">
                <a16:creationId xmlns:a16="http://schemas.microsoft.com/office/drawing/2014/main" id="{684184C7-553B-EA4A-8D6D-F2087AF7E59F}"/>
              </a:ext>
            </a:extLst>
          </p:cNvPr>
          <p:cNvSpPr txBox="1">
            <a:spLocks/>
          </p:cNvSpPr>
          <p:nvPr/>
        </p:nvSpPr>
        <p:spPr>
          <a:xfrm>
            <a:off x="4419600" y="6431948"/>
            <a:ext cx="381000" cy="274636"/>
          </a:xfrm>
          <a:prstGeom prst="rect">
            <a:avLst/>
          </a:prstGeom>
        </p:spPr>
        <p:txBody>
          <a:bodyPr vert="horz" wrap="square" lIns="45720" tIns="0" rIns="4572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600" b="1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Whitney-Medium" panose="02000603040000020004" pitchFamily="2" charset="0"/>
                <a:ea typeface="Whitney-Medium" panose="02000603040000020004" pitchFamily="2" charset="0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fld id="{56E643E9-8232-44D4-8A76-E691A7C80D3B}" type="slidenum">
              <a:rPr lang="en-US" altLang="en-US" sz="2000" smtClean="0">
                <a:solidFill>
                  <a:schemeClr val="bg1">
                    <a:lumMod val="75000"/>
                  </a:schemeClr>
                </a:solidFill>
              </a:rPr>
              <a:pPr algn="ctr"/>
              <a:t>4</a:t>
            </a:fld>
            <a:endParaRPr lang="en-US" alt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03221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30E74373-B320-2B4D-B0D3-4CE1CF71ED76}"/>
              </a:ext>
            </a:extLst>
          </p:cNvPr>
          <p:cNvSpPr/>
          <p:nvPr/>
        </p:nvSpPr>
        <p:spPr>
          <a:xfrm>
            <a:off x="179793" y="5181600"/>
            <a:ext cx="8799068" cy="565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D0E8991-2526-C947-93F5-092098004A42}"/>
              </a:ext>
            </a:extLst>
          </p:cNvPr>
          <p:cNvSpPr/>
          <p:nvPr/>
        </p:nvSpPr>
        <p:spPr>
          <a:xfrm>
            <a:off x="179793" y="4529537"/>
            <a:ext cx="8799068" cy="565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64C4A72-07F0-FE43-9881-6635F01D4D99}"/>
              </a:ext>
            </a:extLst>
          </p:cNvPr>
          <p:cNvSpPr/>
          <p:nvPr/>
        </p:nvSpPr>
        <p:spPr>
          <a:xfrm>
            <a:off x="179793" y="3877474"/>
            <a:ext cx="8799068" cy="565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D9D4F59-6D15-F142-908A-6410856B856B}"/>
              </a:ext>
            </a:extLst>
          </p:cNvPr>
          <p:cNvSpPr/>
          <p:nvPr/>
        </p:nvSpPr>
        <p:spPr>
          <a:xfrm>
            <a:off x="179793" y="3219350"/>
            <a:ext cx="8799068" cy="565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50C96A3-3C5E-5C45-AACF-2D9C4CA63681}"/>
              </a:ext>
            </a:extLst>
          </p:cNvPr>
          <p:cNvSpPr/>
          <p:nvPr/>
        </p:nvSpPr>
        <p:spPr>
          <a:xfrm>
            <a:off x="179793" y="2561226"/>
            <a:ext cx="8799068" cy="565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79793" y="1231123"/>
            <a:ext cx="8799068" cy="565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268" y="197402"/>
            <a:ext cx="2971800" cy="429389"/>
          </a:xfrm>
        </p:spPr>
        <p:txBody>
          <a:bodyPr/>
          <a:lstStyle/>
          <a:p>
            <a:r>
              <a:rPr lang="en-US" sz="4800" b="1" dirty="0">
                <a:latin typeface="Cambria" panose="02040503050406030204" pitchFamily="18" charset="0"/>
              </a:rPr>
              <a:t>Outline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B74C625-6C44-824B-ABB0-43BC56560EF5}"/>
              </a:ext>
            </a:extLst>
          </p:cNvPr>
          <p:cNvSpPr/>
          <p:nvPr/>
        </p:nvSpPr>
        <p:spPr>
          <a:xfrm>
            <a:off x="179793" y="1903102"/>
            <a:ext cx="8799068" cy="565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2073"/>
            <a:ext cx="8122024" cy="5318753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Background</a:t>
            </a:r>
          </a:p>
          <a:p>
            <a:pPr marL="0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Existing In-DRAM Cache Designs</a:t>
            </a:r>
          </a:p>
          <a:p>
            <a:pPr marL="0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FIGARO Substrate</a:t>
            </a:r>
          </a:p>
          <a:p>
            <a:pPr marL="0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en-US" sz="3200" dirty="0" err="1">
                <a:solidFill>
                  <a:schemeClr val="bg1"/>
                </a:solidFill>
                <a:latin typeface="Cambria" panose="02040503050406030204" pitchFamily="18" charset="0"/>
              </a:rPr>
              <a:t>FIGCache</a:t>
            </a: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: Fine-Grained In-DRAM Cache</a:t>
            </a:r>
          </a:p>
          <a:p>
            <a:pPr marL="0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Experimental Methodology</a:t>
            </a:r>
          </a:p>
          <a:p>
            <a:pPr marL="0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Evaluation</a:t>
            </a:r>
          </a:p>
          <a:p>
            <a:pPr marL="0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Conclusion</a:t>
            </a:r>
          </a:p>
        </p:txBody>
      </p:sp>
      <p:sp>
        <p:nvSpPr>
          <p:cNvPr id="18" name="灯片编号占位符 3">
            <a:extLst>
              <a:ext uri="{FF2B5EF4-FFF2-40B4-BE49-F238E27FC236}">
                <a16:creationId xmlns:a16="http://schemas.microsoft.com/office/drawing/2014/main" id="{41073C3C-E2F4-004D-9130-A1CB9F21B44E}"/>
              </a:ext>
            </a:extLst>
          </p:cNvPr>
          <p:cNvSpPr txBox="1">
            <a:spLocks/>
          </p:cNvSpPr>
          <p:nvPr/>
        </p:nvSpPr>
        <p:spPr>
          <a:xfrm>
            <a:off x="4419600" y="6431948"/>
            <a:ext cx="381000" cy="274636"/>
          </a:xfrm>
          <a:prstGeom prst="rect">
            <a:avLst/>
          </a:prstGeom>
        </p:spPr>
        <p:txBody>
          <a:bodyPr vert="horz" wrap="square" lIns="45720" tIns="0" rIns="4572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600" b="1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Whitney-Medium" panose="02000603040000020004" pitchFamily="2" charset="0"/>
                <a:ea typeface="Whitney-Medium" panose="02000603040000020004" pitchFamily="2" charset="0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fld id="{56E643E9-8232-44D4-8A76-E691A7C80D3B}" type="slidenum">
              <a:rPr lang="en-US" altLang="en-US" sz="2000" smtClean="0">
                <a:solidFill>
                  <a:schemeClr val="bg1">
                    <a:lumMod val="75000"/>
                  </a:schemeClr>
                </a:solidFill>
              </a:rPr>
              <a:pPr algn="ctr"/>
              <a:t>5</a:t>
            </a:fld>
            <a:endParaRPr lang="en-US" alt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20436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ED8CC5-C09E-4924-8CF8-300C536D5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28600"/>
            <a:ext cx="10744200" cy="429389"/>
          </a:xfrm>
        </p:spPr>
        <p:txBody>
          <a:bodyPr/>
          <a:lstStyle/>
          <a:p>
            <a:r>
              <a:rPr lang="en-US" altLang="zh-CN" sz="4800" dirty="0">
                <a:latin typeface="Cambria" panose="02040503050406030204" pitchFamily="18" charset="0"/>
              </a:rPr>
              <a:t>Inefficiencies of In-DRAM Caches</a:t>
            </a:r>
            <a:endParaRPr lang="zh-CN" altLang="en-US" sz="4800" dirty="0">
              <a:latin typeface="Cambria" panose="02040503050406030204" pitchFamily="18" charset="0"/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0E6317DC-3B0D-4988-A76D-972A5254B9F8}"/>
              </a:ext>
            </a:extLst>
          </p:cNvPr>
          <p:cNvSpPr/>
          <p:nvPr/>
        </p:nvSpPr>
        <p:spPr>
          <a:xfrm>
            <a:off x="0" y="1371600"/>
            <a:ext cx="9144000" cy="19811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US" sz="3600" b="1" dirty="0">
                <a:solidFill>
                  <a:srgbClr val="FFA7EC"/>
                </a:solidFill>
                <a:latin typeface="Cambria" panose="02040503050406030204" pitchFamily="18" charset="0"/>
              </a:rPr>
              <a:t>1)  Coarse-grained: </a:t>
            </a:r>
          </a:p>
          <a:p>
            <a:pPr algn="ctr">
              <a:spcAft>
                <a:spcPts val="0"/>
              </a:spcAft>
            </a:pPr>
            <a:r>
              <a:rPr lang="en-US" sz="3600" dirty="0">
                <a:solidFill>
                  <a:schemeClr val="bg1"/>
                </a:solidFill>
                <a:latin typeface="Cambria" panose="02040503050406030204" pitchFamily="18" charset="0"/>
              </a:rPr>
              <a:t>Caching an entire row at a time </a:t>
            </a:r>
          </a:p>
          <a:p>
            <a:pPr algn="ctr">
              <a:spcAft>
                <a:spcPts val="0"/>
              </a:spcAft>
            </a:pPr>
            <a:r>
              <a:rPr lang="en-US" sz="3600" dirty="0">
                <a:solidFill>
                  <a:schemeClr val="bg1"/>
                </a:solidFill>
                <a:latin typeface="Cambria" panose="02040503050406030204" pitchFamily="18" charset="0"/>
              </a:rPr>
              <a:t>hinders the potential of  in-DRAM cache</a:t>
            </a: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92D6E0F7-10F9-4AF9-B775-2BE2B5C4508C}"/>
              </a:ext>
            </a:extLst>
          </p:cNvPr>
          <p:cNvSpPr/>
          <p:nvPr/>
        </p:nvSpPr>
        <p:spPr>
          <a:xfrm>
            <a:off x="0" y="3658518"/>
            <a:ext cx="9144000" cy="1981199"/>
          </a:xfrm>
          <a:prstGeom prst="rect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US" sz="3600" b="1" dirty="0">
                <a:solidFill>
                  <a:srgbClr val="FFF100"/>
                </a:solidFill>
                <a:latin typeface="Cambria" panose="02040503050406030204" pitchFamily="18" charset="0"/>
              </a:rPr>
              <a:t>2)  Area overhead and complexity: </a:t>
            </a:r>
          </a:p>
          <a:p>
            <a:pPr algn="ctr">
              <a:spcAft>
                <a:spcPts val="0"/>
              </a:spcAft>
            </a:pPr>
            <a:r>
              <a:rPr lang="en-US" sz="3600" dirty="0">
                <a:solidFill>
                  <a:schemeClr val="bg1"/>
                </a:solidFill>
                <a:latin typeface="Cambria" panose="02040503050406030204" pitchFamily="18" charset="0"/>
              </a:rPr>
              <a:t>Many fast subarrays interleaved </a:t>
            </a:r>
          </a:p>
          <a:p>
            <a:pPr algn="ctr">
              <a:spcAft>
                <a:spcPts val="0"/>
              </a:spcAft>
            </a:pPr>
            <a:r>
              <a:rPr lang="en-US" sz="3600" dirty="0">
                <a:solidFill>
                  <a:schemeClr val="bg1"/>
                </a:solidFill>
                <a:latin typeface="Cambria" panose="02040503050406030204" pitchFamily="18" charset="0"/>
              </a:rPr>
              <a:t>among normal subarrays</a:t>
            </a:r>
            <a:endParaRPr lang="en-US" sz="36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7" name="灯片编号占位符 3">
            <a:extLst>
              <a:ext uri="{FF2B5EF4-FFF2-40B4-BE49-F238E27FC236}">
                <a16:creationId xmlns:a16="http://schemas.microsoft.com/office/drawing/2014/main" id="{CF08E756-18BE-1A49-BEAF-9D37D5B1811C}"/>
              </a:ext>
            </a:extLst>
          </p:cNvPr>
          <p:cNvSpPr txBox="1">
            <a:spLocks/>
          </p:cNvSpPr>
          <p:nvPr/>
        </p:nvSpPr>
        <p:spPr>
          <a:xfrm>
            <a:off x="4419600" y="6431948"/>
            <a:ext cx="381000" cy="274636"/>
          </a:xfrm>
          <a:prstGeom prst="rect">
            <a:avLst/>
          </a:prstGeom>
        </p:spPr>
        <p:txBody>
          <a:bodyPr vert="horz" wrap="square" lIns="45720" tIns="0" rIns="4572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600" b="1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Whitney-Medium" panose="02000603040000020004" pitchFamily="2" charset="0"/>
                <a:ea typeface="Whitney-Medium" panose="02000603040000020004" pitchFamily="2" charset="0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fld id="{56E643E9-8232-44D4-8A76-E691A7C80D3B}" type="slidenum">
              <a:rPr lang="en-US" altLang="en-US" sz="2000" smtClean="0">
                <a:solidFill>
                  <a:schemeClr val="bg1">
                    <a:lumMod val="75000"/>
                  </a:schemeClr>
                </a:solidFill>
              </a:rPr>
              <a:pPr algn="ctr"/>
              <a:t>6</a:t>
            </a:fld>
            <a:endParaRPr lang="en-US" alt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833958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30E74373-B320-2B4D-B0D3-4CE1CF71ED76}"/>
              </a:ext>
            </a:extLst>
          </p:cNvPr>
          <p:cNvSpPr/>
          <p:nvPr/>
        </p:nvSpPr>
        <p:spPr>
          <a:xfrm>
            <a:off x="179793" y="5181600"/>
            <a:ext cx="8799068" cy="565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D0E8991-2526-C947-93F5-092098004A42}"/>
              </a:ext>
            </a:extLst>
          </p:cNvPr>
          <p:cNvSpPr/>
          <p:nvPr/>
        </p:nvSpPr>
        <p:spPr>
          <a:xfrm>
            <a:off x="179793" y="4529537"/>
            <a:ext cx="8799068" cy="565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64C4A72-07F0-FE43-9881-6635F01D4D99}"/>
              </a:ext>
            </a:extLst>
          </p:cNvPr>
          <p:cNvSpPr/>
          <p:nvPr/>
        </p:nvSpPr>
        <p:spPr>
          <a:xfrm>
            <a:off x="179793" y="3877474"/>
            <a:ext cx="8799068" cy="565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D9D4F59-6D15-F142-908A-6410856B856B}"/>
              </a:ext>
            </a:extLst>
          </p:cNvPr>
          <p:cNvSpPr/>
          <p:nvPr/>
        </p:nvSpPr>
        <p:spPr>
          <a:xfrm>
            <a:off x="179793" y="3219350"/>
            <a:ext cx="8799068" cy="565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50C96A3-3C5E-5C45-AACF-2D9C4CA63681}"/>
              </a:ext>
            </a:extLst>
          </p:cNvPr>
          <p:cNvSpPr/>
          <p:nvPr/>
        </p:nvSpPr>
        <p:spPr>
          <a:xfrm>
            <a:off x="179793" y="2561226"/>
            <a:ext cx="8799068" cy="565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79793" y="1231123"/>
            <a:ext cx="8799068" cy="565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268" y="197402"/>
            <a:ext cx="2971800" cy="429389"/>
          </a:xfrm>
        </p:spPr>
        <p:txBody>
          <a:bodyPr/>
          <a:lstStyle/>
          <a:p>
            <a:r>
              <a:rPr lang="en-US" sz="4800" b="1" dirty="0">
                <a:latin typeface="Cambria" panose="02040503050406030204" pitchFamily="18" charset="0"/>
              </a:rPr>
              <a:t>Outline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B74C625-6C44-824B-ABB0-43BC56560EF5}"/>
              </a:ext>
            </a:extLst>
          </p:cNvPr>
          <p:cNvSpPr/>
          <p:nvPr/>
        </p:nvSpPr>
        <p:spPr>
          <a:xfrm>
            <a:off x="179793" y="1903102"/>
            <a:ext cx="8799068" cy="565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2073"/>
            <a:ext cx="8122024" cy="5318753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Background</a:t>
            </a:r>
          </a:p>
          <a:p>
            <a:pPr marL="0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Existing In-DRAM Cache Designs</a:t>
            </a:r>
          </a:p>
          <a:p>
            <a:pPr marL="0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FIGARO Substrate</a:t>
            </a:r>
          </a:p>
          <a:p>
            <a:pPr marL="0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en-US" sz="3200" dirty="0" err="1">
                <a:solidFill>
                  <a:schemeClr val="bg1"/>
                </a:solidFill>
                <a:latin typeface="Cambria" panose="02040503050406030204" pitchFamily="18" charset="0"/>
              </a:rPr>
              <a:t>FIGCache</a:t>
            </a: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: Fine-Grained In-DRAM Cache</a:t>
            </a:r>
          </a:p>
          <a:p>
            <a:pPr marL="0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Experimental Methodology</a:t>
            </a:r>
          </a:p>
          <a:p>
            <a:pPr marL="0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Evaluation</a:t>
            </a:r>
          </a:p>
          <a:p>
            <a:pPr marL="0" indent="0">
              <a:lnSpc>
                <a:spcPct val="100000"/>
              </a:lnSpc>
              <a:spcBef>
                <a:spcPts val="1300"/>
              </a:spcBef>
              <a:buNone/>
            </a:pPr>
            <a:r>
              <a:rPr lang="en-US" sz="3200" dirty="0">
                <a:solidFill>
                  <a:schemeClr val="bg1"/>
                </a:solidFill>
                <a:latin typeface="Cambria" panose="02040503050406030204" pitchFamily="18" charset="0"/>
              </a:rPr>
              <a:t>Conclusion</a:t>
            </a:r>
          </a:p>
        </p:txBody>
      </p:sp>
      <p:sp>
        <p:nvSpPr>
          <p:cNvPr id="18" name="灯片编号占位符 3">
            <a:extLst>
              <a:ext uri="{FF2B5EF4-FFF2-40B4-BE49-F238E27FC236}">
                <a16:creationId xmlns:a16="http://schemas.microsoft.com/office/drawing/2014/main" id="{C7E4E440-9560-EE4C-89B4-90369E212504}"/>
              </a:ext>
            </a:extLst>
          </p:cNvPr>
          <p:cNvSpPr txBox="1">
            <a:spLocks/>
          </p:cNvSpPr>
          <p:nvPr/>
        </p:nvSpPr>
        <p:spPr>
          <a:xfrm>
            <a:off x="4419600" y="6431948"/>
            <a:ext cx="381000" cy="274636"/>
          </a:xfrm>
          <a:prstGeom prst="rect">
            <a:avLst/>
          </a:prstGeom>
        </p:spPr>
        <p:txBody>
          <a:bodyPr vert="horz" wrap="square" lIns="45720" tIns="0" rIns="4572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600" b="1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Whitney-Medium" panose="02000603040000020004" pitchFamily="2" charset="0"/>
                <a:ea typeface="Whitney-Medium" panose="02000603040000020004" pitchFamily="2" charset="0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fld id="{56E643E9-8232-44D4-8A76-E691A7C80D3B}" type="slidenum">
              <a:rPr lang="en-US" altLang="en-US" sz="2000" smtClean="0">
                <a:solidFill>
                  <a:schemeClr val="bg1">
                    <a:lumMod val="75000"/>
                  </a:schemeClr>
                </a:solidFill>
              </a:rPr>
              <a:pPr algn="ctr"/>
              <a:t>7</a:t>
            </a:fld>
            <a:endParaRPr lang="en-US" alt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865270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32E2175-E43C-4EFB-B497-3FB11BB3F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022" y="137748"/>
            <a:ext cx="7943850" cy="429389"/>
          </a:xfrm>
        </p:spPr>
        <p:txBody>
          <a:bodyPr/>
          <a:lstStyle/>
          <a:p>
            <a:r>
              <a:rPr lang="en-US" altLang="zh-CN" sz="4800" dirty="0">
                <a:latin typeface="Cambria" panose="02040503050406030204" pitchFamily="18" charset="0"/>
              </a:rPr>
              <a:t>Observations and Key Idea</a:t>
            </a:r>
            <a:endParaRPr lang="zh-CN" altLang="en-US" sz="4800" dirty="0">
              <a:latin typeface="Cambria" panose="02040503050406030204" pitchFamily="18" charset="0"/>
            </a:endParaRPr>
          </a:p>
        </p:txBody>
      </p:sp>
      <p:sp>
        <p:nvSpPr>
          <p:cNvPr id="40" name="内容占位符 2">
            <a:extLst>
              <a:ext uri="{FF2B5EF4-FFF2-40B4-BE49-F238E27FC236}">
                <a16:creationId xmlns:a16="http://schemas.microsoft.com/office/drawing/2014/main" id="{AF5023C6-DD39-224F-88C3-C6B07F1C0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46" y="807166"/>
            <a:ext cx="5926337" cy="4984033"/>
          </a:xfrm>
        </p:spPr>
        <p:txBody>
          <a:bodyPr/>
          <a:lstStyle/>
          <a:p>
            <a:pPr>
              <a:lnSpc>
                <a:spcPts val="2560"/>
              </a:lnSpc>
            </a:pPr>
            <a:r>
              <a:rPr lang="en-US" altLang="zh-CN" sz="2400" dirty="0">
                <a:solidFill>
                  <a:srgbClr val="70AD47"/>
                </a:solidFill>
                <a:latin typeface="Cambria" panose="02040503050406030204" pitchFamily="18" charset="0"/>
                <a:cs typeface="Consolas" panose="020B0609020204030204" pitchFamily="49" charset="0"/>
              </a:rPr>
              <a:t>Observations:</a:t>
            </a:r>
          </a:p>
          <a:p>
            <a:pPr>
              <a:lnSpc>
                <a:spcPts val="2560"/>
              </a:lnSpc>
            </a:pPr>
            <a:endParaRPr lang="en-US" altLang="zh-CN" sz="2400" u="sng" dirty="0">
              <a:solidFill>
                <a:srgbClr val="70AD47"/>
              </a:solidFill>
              <a:latin typeface="Cambria" panose="02040503050406030204" pitchFamily="18" charset="0"/>
              <a:cs typeface="Consolas" panose="020B0609020204030204" pitchFamily="49" charset="0"/>
            </a:endParaRPr>
          </a:p>
          <a:p>
            <a:pPr marL="822722" lvl="1" indent="-514350">
              <a:lnSpc>
                <a:spcPts val="2560"/>
              </a:lnSpc>
              <a:buFont typeface="+mj-lt"/>
              <a:buAutoNum type="arabicParenR"/>
            </a:pPr>
            <a:r>
              <a:rPr lang="en-US" altLang="zh-CN" sz="2400" dirty="0">
                <a:solidFill>
                  <a:schemeClr val="tx1"/>
                </a:solidFill>
                <a:latin typeface="Cambria" panose="02040503050406030204" pitchFamily="18" charset="0"/>
              </a:rPr>
              <a:t>All local row buffers </a:t>
            </a:r>
            <a:r>
              <a:rPr lang="en-US" altLang="zh-CN" sz="2400" dirty="0">
                <a:solidFill>
                  <a:srgbClr val="70AD47"/>
                </a:solidFill>
                <a:latin typeface="Cambria" panose="02040503050406030204" pitchFamily="18" charset="0"/>
              </a:rPr>
              <a:t>(LRBs) </a:t>
            </a:r>
            <a:r>
              <a:rPr lang="en-US" altLang="zh-CN" sz="2400" dirty="0">
                <a:solidFill>
                  <a:schemeClr val="tx1"/>
                </a:solidFill>
                <a:latin typeface="Cambria" panose="02040503050406030204" pitchFamily="18" charset="0"/>
              </a:rPr>
              <a:t>in a bank are </a:t>
            </a:r>
            <a:r>
              <a:rPr lang="en-US" altLang="zh-CN" sz="2400" dirty="0">
                <a:solidFill>
                  <a:srgbClr val="70AD47"/>
                </a:solidFill>
                <a:latin typeface="Cambria" panose="02040503050406030204" pitchFamily="18" charset="0"/>
              </a:rPr>
              <a:t>connected</a:t>
            </a:r>
            <a:r>
              <a:rPr lang="en-US" altLang="zh-CN" sz="2400" dirty="0">
                <a:solidFill>
                  <a:schemeClr val="tx1"/>
                </a:solidFill>
                <a:latin typeface="Cambria" panose="02040503050406030204" pitchFamily="18" charset="0"/>
              </a:rPr>
              <a:t> to a single shared global row buffer</a:t>
            </a:r>
            <a:r>
              <a:rPr lang="en-US" altLang="zh-CN" sz="2400" dirty="0">
                <a:solidFill>
                  <a:srgbClr val="70AD47"/>
                </a:solidFill>
                <a:latin typeface="Cambria" panose="02040503050406030204" pitchFamily="18" charset="0"/>
              </a:rPr>
              <a:t> (GRB)</a:t>
            </a:r>
          </a:p>
          <a:p>
            <a:pPr marL="822722" lvl="1" indent="-514350">
              <a:lnSpc>
                <a:spcPts val="2560"/>
              </a:lnSpc>
              <a:buFont typeface="+mj-lt"/>
              <a:buAutoNum type="arabicParenR"/>
            </a:pPr>
            <a:endParaRPr lang="en-US" altLang="zh-CN" sz="2400" dirty="0">
              <a:solidFill>
                <a:srgbClr val="70AD47"/>
              </a:solidFill>
              <a:latin typeface="Cambria" panose="02040503050406030204" pitchFamily="18" charset="0"/>
            </a:endParaRPr>
          </a:p>
          <a:p>
            <a:pPr marL="822722" lvl="1" indent="-514350">
              <a:lnSpc>
                <a:spcPts val="2560"/>
              </a:lnSpc>
              <a:buFont typeface="+mj-lt"/>
              <a:buAutoNum type="arabicParenR"/>
            </a:pPr>
            <a:r>
              <a:rPr lang="en-US" altLang="zh-CN" sz="2400" dirty="0">
                <a:solidFill>
                  <a:schemeClr val="tx1"/>
                </a:solidFill>
                <a:latin typeface="Cambria" panose="02040503050406030204" pitchFamily="18" charset="0"/>
              </a:rPr>
              <a:t>The </a:t>
            </a:r>
            <a:r>
              <a:rPr lang="en-US" altLang="zh-CN" sz="2400" dirty="0">
                <a:solidFill>
                  <a:srgbClr val="FF00F5"/>
                </a:solidFill>
                <a:latin typeface="Cambria" panose="02040503050406030204" pitchFamily="18" charset="0"/>
              </a:rPr>
              <a:t>GRB</a:t>
            </a:r>
            <a:r>
              <a:rPr lang="en-US" altLang="zh-CN" sz="2400" dirty="0">
                <a:solidFill>
                  <a:srgbClr val="70AD47"/>
                </a:solidFill>
                <a:latin typeface="Cambria" panose="02040503050406030204" pitchFamily="18" charset="0"/>
              </a:rPr>
              <a:t> </a:t>
            </a:r>
            <a:r>
              <a:rPr lang="en-US" altLang="zh-CN" sz="2400" dirty="0">
                <a:solidFill>
                  <a:schemeClr val="tx1"/>
                </a:solidFill>
                <a:latin typeface="Cambria" panose="02040503050406030204" pitchFamily="18" charset="0"/>
              </a:rPr>
              <a:t>has</a:t>
            </a:r>
            <a:r>
              <a:rPr lang="en-US" altLang="zh-CN" sz="2400" dirty="0">
                <a:solidFill>
                  <a:srgbClr val="70AD47"/>
                </a:solidFill>
                <a:latin typeface="Cambria" panose="02040503050406030204" pitchFamily="18" charset="0"/>
              </a:rPr>
              <a:t> </a:t>
            </a:r>
            <a:r>
              <a:rPr lang="en-US" altLang="zh-CN" sz="2400" dirty="0">
                <a:solidFill>
                  <a:srgbClr val="FF00F5"/>
                </a:solidFill>
                <a:latin typeface="Cambria" panose="02040503050406030204" pitchFamily="18" charset="0"/>
              </a:rPr>
              <a:t>smaller width </a:t>
            </a:r>
            <a:r>
              <a:rPr lang="en-US" altLang="zh-CN" sz="2400" dirty="0">
                <a:solidFill>
                  <a:schemeClr val="tx1"/>
                </a:solidFill>
                <a:latin typeface="Cambria" panose="02040503050406030204" pitchFamily="18" charset="0"/>
              </a:rPr>
              <a:t>(e.g., 8B) than the </a:t>
            </a:r>
            <a:r>
              <a:rPr lang="en-US" altLang="zh-CN" sz="2400" dirty="0">
                <a:solidFill>
                  <a:srgbClr val="FF00F5"/>
                </a:solidFill>
                <a:latin typeface="Cambria" panose="02040503050406030204" pitchFamily="18" charset="0"/>
              </a:rPr>
              <a:t>LRBs</a:t>
            </a:r>
            <a:r>
              <a:rPr lang="en-US" altLang="zh-CN" sz="2400" dirty="0">
                <a:solidFill>
                  <a:schemeClr val="tx1"/>
                </a:solidFill>
                <a:latin typeface="Cambria" panose="02040503050406030204" pitchFamily="18" charset="0"/>
              </a:rPr>
              <a:t> (e.g., 1kB)</a:t>
            </a:r>
          </a:p>
          <a:p>
            <a:pPr marL="0" indent="0">
              <a:lnSpc>
                <a:spcPts val="2560"/>
              </a:lnSpc>
              <a:buNone/>
            </a:pPr>
            <a:endParaRPr lang="en-US" altLang="zh-CN" sz="2800" u="sng" dirty="0">
              <a:solidFill>
                <a:schemeClr val="accent1"/>
              </a:solidFill>
              <a:latin typeface="Cambria" panose="02040503050406030204" pitchFamily="18" charset="0"/>
            </a:endParaRPr>
          </a:p>
          <a:p>
            <a:pPr>
              <a:lnSpc>
                <a:spcPts val="2560"/>
              </a:lnSpc>
            </a:pPr>
            <a:r>
              <a:rPr lang="en-US" altLang="zh-CN" sz="2400" dirty="0">
                <a:solidFill>
                  <a:schemeClr val="accent6"/>
                </a:solidFill>
                <a:latin typeface="Cambria" panose="02040503050406030204" pitchFamily="18" charset="0"/>
              </a:rPr>
              <a:t>Key Idea: </a:t>
            </a:r>
            <a:r>
              <a:rPr lang="en-US" sz="2400" b="0" dirty="0">
                <a:solidFill>
                  <a:schemeClr val="accent6"/>
                </a:solidFill>
                <a:latin typeface="Cambria" panose="02040503050406030204" pitchFamily="18" charset="0"/>
              </a:rPr>
              <a:t>use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 the </a:t>
            </a:r>
            <a:r>
              <a:rPr lang="en-US" sz="2400" b="0" dirty="0">
                <a:solidFill>
                  <a:schemeClr val="accent6"/>
                </a:solidFill>
                <a:latin typeface="Cambria" panose="02040503050406030204" pitchFamily="18" charset="0"/>
              </a:rPr>
              <a:t>existing shared GRB</a:t>
            </a:r>
            <a:r>
              <a:rPr lang="en-US" sz="2400" b="0" dirty="0">
                <a:solidFill>
                  <a:schemeClr val="tx1"/>
                </a:solidFill>
                <a:latin typeface="Cambria" panose="02040503050406030204" pitchFamily="18" charset="0"/>
              </a:rPr>
              <a:t> among subarrays within a DRAM bank to perform</a:t>
            </a:r>
            <a:r>
              <a:rPr lang="en-US" sz="2400" b="0" dirty="0">
                <a:solidFill>
                  <a:schemeClr val="accent6"/>
                </a:solidFill>
                <a:latin typeface="Cambria" panose="02040503050406030204" pitchFamily="18" charset="0"/>
              </a:rPr>
              <a:t> fine-grained in-DRAM data relocation</a:t>
            </a:r>
            <a:endParaRPr lang="en-US" altLang="zh-CN" sz="2400" b="0" u="sng" dirty="0">
              <a:solidFill>
                <a:schemeClr val="accent6"/>
              </a:solidFill>
              <a:latin typeface="Cambria" panose="02040503050406030204" pitchFamily="18" charset="0"/>
            </a:endParaRPr>
          </a:p>
          <a:p>
            <a:pPr marL="308372" lvl="1" indent="0">
              <a:lnSpc>
                <a:spcPts val="2360"/>
              </a:lnSpc>
              <a:buNone/>
            </a:pPr>
            <a:endParaRPr lang="en-US" altLang="zh-CN" dirty="0">
              <a:latin typeface="Cambria" panose="02040503050406030204" pitchFamily="18" charset="0"/>
            </a:endParaRPr>
          </a:p>
          <a:p>
            <a:pPr marL="308372" lvl="1" indent="0">
              <a:buNone/>
            </a:pPr>
            <a:endParaRPr lang="zh-CN" alt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DA0F1B0-A8EA-BF44-B26E-7D6AB871EA93}"/>
              </a:ext>
            </a:extLst>
          </p:cNvPr>
          <p:cNvGrpSpPr/>
          <p:nvPr/>
        </p:nvGrpSpPr>
        <p:grpSpPr>
          <a:xfrm>
            <a:off x="5936383" y="838200"/>
            <a:ext cx="3129953" cy="4689248"/>
            <a:chOff x="5912366" y="784927"/>
            <a:chExt cx="3129953" cy="4689248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C5A8795E-4692-AE4C-8A4C-8B04E6B26974}"/>
                </a:ext>
              </a:extLst>
            </p:cNvPr>
            <p:cNvGrpSpPr/>
            <p:nvPr/>
          </p:nvGrpSpPr>
          <p:grpSpPr>
            <a:xfrm>
              <a:off x="5943351" y="3405836"/>
              <a:ext cx="2113798" cy="2068339"/>
              <a:chOff x="5943351" y="3405836"/>
              <a:chExt cx="2113798" cy="2068339"/>
            </a:xfrm>
          </p:grpSpPr>
          <p:sp>
            <p:nvSpPr>
              <p:cNvPr id="36" name="Rounded Rectangle 35">
                <a:extLst>
                  <a:ext uri="{FF2B5EF4-FFF2-40B4-BE49-F238E27FC236}">
                    <a16:creationId xmlns:a16="http://schemas.microsoft.com/office/drawing/2014/main" id="{9C997561-5450-CE43-BAC7-29BB96B65583}"/>
                  </a:ext>
                </a:extLst>
              </p:cNvPr>
              <p:cNvSpPr/>
              <p:nvPr/>
            </p:nvSpPr>
            <p:spPr>
              <a:xfrm>
                <a:off x="5943351" y="3405836"/>
                <a:ext cx="2113798" cy="2068339"/>
              </a:xfrm>
              <a:prstGeom prst="roundRect">
                <a:avLst>
                  <a:gd name="adj" fmla="val 5443"/>
                </a:avLst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/>
              <a:lstStyle/>
              <a:p>
                <a:r>
                  <a:rPr lang="en-US" sz="1600" b="1" dirty="0">
                    <a:solidFill>
                      <a:schemeClr val="tx1"/>
                    </a:solidFill>
                  </a:rPr>
                  <a:t>DST: Subarray B</a:t>
                </a:r>
              </a:p>
            </p:txBody>
          </p:sp>
          <p:grpSp>
            <p:nvGrpSpPr>
              <p:cNvPr id="37" name="Group 36">
                <a:extLst>
                  <a:ext uri="{FF2B5EF4-FFF2-40B4-BE49-F238E27FC236}">
                    <a16:creationId xmlns:a16="http://schemas.microsoft.com/office/drawing/2014/main" id="{93DD312E-756C-F74B-92CD-86825CB1ECC2}"/>
                  </a:ext>
                </a:extLst>
              </p:cNvPr>
              <p:cNvGrpSpPr/>
              <p:nvPr/>
            </p:nvGrpSpPr>
            <p:grpSpPr>
              <a:xfrm>
                <a:off x="6068360" y="3849054"/>
                <a:ext cx="1863779" cy="395485"/>
                <a:chOff x="4193628" y="1371600"/>
                <a:chExt cx="1292772" cy="274320"/>
              </a:xfrm>
            </p:grpSpPr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9341B6D7-DC99-CE4F-BE58-E3B578C4DB2F}"/>
                    </a:ext>
                  </a:extLst>
                </p:cNvPr>
                <p:cNvSpPr/>
                <p:nvPr/>
              </p:nvSpPr>
              <p:spPr>
                <a:xfrm>
                  <a:off x="4193628" y="1371600"/>
                  <a:ext cx="283779" cy="274320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2000" spc="-110" dirty="0">
                      <a:solidFill>
                        <a:schemeClr val="bg1">
                          <a:lumMod val="75000"/>
                        </a:schemeClr>
                      </a:solidFill>
                    </a:rPr>
                    <a:t>B0</a:t>
                  </a:r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8D42593B-288E-114F-9499-7FA800D00590}"/>
                    </a:ext>
                  </a:extLst>
                </p:cNvPr>
                <p:cNvSpPr/>
                <p:nvPr/>
              </p:nvSpPr>
              <p:spPr>
                <a:xfrm>
                  <a:off x="4529959" y="1371600"/>
                  <a:ext cx="283779" cy="274320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2000" spc="-110" dirty="0">
                      <a:solidFill>
                        <a:schemeClr val="bg1">
                          <a:lumMod val="75000"/>
                        </a:schemeClr>
                      </a:solidFill>
                    </a:rPr>
                    <a:t>B1</a:t>
                  </a:r>
                </a:p>
              </p:txBody>
            </p: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5ABC8320-01BE-D94B-8AEC-E283056A0AF1}"/>
                    </a:ext>
                  </a:extLst>
                </p:cNvPr>
                <p:cNvSpPr/>
                <p:nvPr/>
              </p:nvSpPr>
              <p:spPr>
                <a:xfrm>
                  <a:off x="4866290" y="1371600"/>
                  <a:ext cx="283779" cy="274320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2000" spc="-110" dirty="0">
                      <a:solidFill>
                        <a:schemeClr val="bg1">
                          <a:lumMod val="75000"/>
                        </a:schemeClr>
                      </a:solidFill>
                    </a:rPr>
                    <a:t>B2</a:t>
                  </a:r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402015BB-7707-B04F-B2C0-E81B969FFC94}"/>
                    </a:ext>
                  </a:extLst>
                </p:cNvPr>
                <p:cNvSpPr/>
                <p:nvPr/>
              </p:nvSpPr>
              <p:spPr>
                <a:xfrm>
                  <a:off x="5202621" y="1371600"/>
                  <a:ext cx="283779" cy="274320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2000" spc="-110" dirty="0">
                      <a:solidFill>
                        <a:schemeClr val="bg1">
                          <a:lumMod val="75000"/>
                        </a:schemeClr>
                      </a:solidFill>
                    </a:rPr>
                    <a:t>B3</a:t>
                  </a:r>
                </a:p>
              </p:txBody>
            </p:sp>
          </p:grpSp>
          <p:grpSp>
            <p:nvGrpSpPr>
              <p:cNvPr id="38" name="Group 37">
                <a:extLst>
                  <a:ext uri="{FF2B5EF4-FFF2-40B4-BE49-F238E27FC236}">
                    <a16:creationId xmlns:a16="http://schemas.microsoft.com/office/drawing/2014/main" id="{F735FA48-7523-1441-8D6C-7399B7190703}"/>
                  </a:ext>
                </a:extLst>
              </p:cNvPr>
              <p:cNvGrpSpPr/>
              <p:nvPr/>
            </p:nvGrpSpPr>
            <p:grpSpPr>
              <a:xfrm>
                <a:off x="6068360" y="4349093"/>
                <a:ext cx="1863779" cy="409122"/>
                <a:chOff x="4193628" y="1371600"/>
                <a:chExt cx="1292772" cy="283779"/>
              </a:xfrm>
            </p:grpSpPr>
            <p:sp>
              <p:nvSpPr>
                <p:cNvPr id="41" name="Oval 40">
                  <a:extLst>
                    <a:ext uri="{FF2B5EF4-FFF2-40B4-BE49-F238E27FC236}">
                      <a16:creationId xmlns:a16="http://schemas.microsoft.com/office/drawing/2014/main" id="{0C944795-A36F-674E-887B-7A363355C178}"/>
                    </a:ext>
                  </a:extLst>
                </p:cNvPr>
                <p:cNvSpPr/>
                <p:nvPr/>
              </p:nvSpPr>
              <p:spPr>
                <a:xfrm>
                  <a:off x="4193628" y="1371600"/>
                  <a:ext cx="283779" cy="283779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2000" spc="-110" dirty="0">
                      <a:solidFill>
                        <a:schemeClr val="bg1">
                          <a:lumMod val="75000"/>
                        </a:schemeClr>
                      </a:solidFill>
                    </a:rPr>
                    <a:t>B4</a:t>
                  </a:r>
                </a:p>
              </p:txBody>
            </p:sp>
            <p:sp>
              <p:nvSpPr>
                <p:cNvPr id="42" name="Oval 41">
                  <a:extLst>
                    <a:ext uri="{FF2B5EF4-FFF2-40B4-BE49-F238E27FC236}">
                      <a16:creationId xmlns:a16="http://schemas.microsoft.com/office/drawing/2014/main" id="{9BA3F1D7-FC5A-7246-ACCA-DDEDCD8726C6}"/>
                    </a:ext>
                  </a:extLst>
                </p:cNvPr>
                <p:cNvSpPr/>
                <p:nvPr/>
              </p:nvSpPr>
              <p:spPr>
                <a:xfrm>
                  <a:off x="4529959" y="1371600"/>
                  <a:ext cx="283779" cy="283779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2000" spc="-110" dirty="0">
                      <a:solidFill>
                        <a:schemeClr val="bg1">
                          <a:lumMod val="75000"/>
                        </a:schemeClr>
                      </a:solidFill>
                    </a:rPr>
                    <a:t>B5</a:t>
                  </a:r>
                  <a:endParaRPr lang="en-US" sz="1600" spc="-110" dirty="0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43" name="Oval 42">
                  <a:extLst>
                    <a:ext uri="{FF2B5EF4-FFF2-40B4-BE49-F238E27FC236}">
                      <a16:creationId xmlns:a16="http://schemas.microsoft.com/office/drawing/2014/main" id="{8DE9F44F-522A-DE46-A6B7-3E8232346298}"/>
                    </a:ext>
                  </a:extLst>
                </p:cNvPr>
                <p:cNvSpPr/>
                <p:nvPr/>
              </p:nvSpPr>
              <p:spPr>
                <a:xfrm>
                  <a:off x="4866290" y="1371600"/>
                  <a:ext cx="283779" cy="283779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2000" spc="-110" dirty="0">
                      <a:solidFill>
                        <a:schemeClr val="bg1">
                          <a:lumMod val="75000"/>
                        </a:schemeClr>
                      </a:solidFill>
                    </a:rPr>
                    <a:t>B6</a:t>
                  </a:r>
                </a:p>
              </p:txBody>
            </p:sp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5DEA885E-D7F3-B847-BA9E-6D15C6821831}"/>
                    </a:ext>
                  </a:extLst>
                </p:cNvPr>
                <p:cNvSpPr/>
                <p:nvPr/>
              </p:nvSpPr>
              <p:spPr>
                <a:xfrm>
                  <a:off x="5202621" y="1371600"/>
                  <a:ext cx="283779" cy="283779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2000" spc="-110" dirty="0">
                      <a:solidFill>
                        <a:schemeClr val="bg1">
                          <a:lumMod val="75000"/>
                        </a:schemeClr>
                      </a:solidFill>
                    </a:rPr>
                    <a:t>B7</a:t>
                  </a:r>
                </a:p>
              </p:txBody>
            </p:sp>
          </p:grpSp>
          <p:sp>
            <p:nvSpPr>
              <p:cNvPr id="39" name="Round Same Side Corner Rectangle 38">
                <a:extLst>
                  <a:ext uri="{FF2B5EF4-FFF2-40B4-BE49-F238E27FC236}">
                    <a16:creationId xmlns:a16="http://schemas.microsoft.com/office/drawing/2014/main" id="{D4733F58-E3B4-204A-8260-4A615477FDB4}"/>
                  </a:ext>
                </a:extLst>
              </p:cNvPr>
              <p:cNvSpPr/>
              <p:nvPr/>
            </p:nvSpPr>
            <p:spPr>
              <a:xfrm rot="10800000">
                <a:off x="5954830" y="4816034"/>
                <a:ext cx="2094148" cy="649975"/>
              </a:xfrm>
              <a:prstGeom prst="round2SameRect">
                <a:avLst>
                  <a:gd name="adj1" fmla="val 15219"/>
                  <a:gd name="adj2" fmla="val 0"/>
                </a:avLst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39B4B3CD-FBC7-0341-A566-17B5DF3CF999}"/>
                </a:ext>
              </a:extLst>
            </p:cNvPr>
            <p:cNvGrpSpPr/>
            <p:nvPr/>
          </p:nvGrpSpPr>
          <p:grpSpPr>
            <a:xfrm>
              <a:off x="8026165" y="2129460"/>
              <a:ext cx="1016154" cy="3338474"/>
              <a:chOff x="8026165" y="2129460"/>
              <a:chExt cx="1016154" cy="3338474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55B2D873-4FF1-D544-B787-0857A43D5142}"/>
                  </a:ext>
                </a:extLst>
              </p:cNvPr>
              <p:cNvCxnSpPr>
                <a:cxnSpLocks noChangeAspect="1"/>
              </p:cNvCxnSpPr>
              <p:nvPr/>
            </p:nvCxnSpPr>
            <p:spPr>
              <a:xfrm flipH="1">
                <a:off x="8026165" y="2285103"/>
                <a:ext cx="137309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07C8BD4B-D003-394C-A1EB-39A4AF3B5D57}"/>
                  </a:ext>
                </a:extLst>
              </p:cNvPr>
              <p:cNvCxnSpPr>
                <a:cxnSpLocks noChangeAspect="1"/>
              </p:cNvCxnSpPr>
              <p:nvPr/>
            </p:nvCxnSpPr>
            <p:spPr>
              <a:xfrm flipH="1">
                <a:off x="8026165" y="2390501"/>
                <a:ext cx="137309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07927000-1674-964D-830E-5031B3C2666F}"/>
                  </a:ext>
                </a:extLst>
              </p:cNvPr>
              <p:cNvCxnSpPr>
                <a:cxnSpLocks noChangeAspect="1"/>
              </p:cNvCxnSpPr>
              <p:nvPr/>
            </p:nvCxnSpPr>
            <p:spPr>
              <a:xfrm flipH="1">
                <a:off x="8026165" y="2495899"/>
                <a:ext cx="137309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BFB2E224-0D09-C648-939F-58A346EA233C}"/>
                  </a:ext>
                </a:extLst>
              </p:cNvPr>
              <p:cNvCxnSpPr>
                <a:cxnSpLocks noChangeAspect="1"/>
              </p:cNvCxnSpPr>
              <p:nvPr/>
            </p:nvCxnSpPr>
            <p:spPr>
              <a:xfrm flipH="1">
                <a:off x="8026165" y="2601296"/>
                <a:ext cx="137309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2DF4C905-D430-984E-A217-426A3BBB5CBA}"/>
                  </a:ext>
                </a:extLst>
              </p:cNvPr>
              <p:cNvCxnSpPr>
                <a:cxnSpLocks noChangeAspect="1"/>
              </p:cNvCxnSpPr>
              <p:nvPr/>
            </p:nvCxnSpPr>
            <p:spPr>
              <a:xfrm rot="1740000" flipV="1">
                <a:off x="8456624" y="2405485"/>
                <a:ext cx="173584" cy="99849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rapezoid 25">
                <a:extLst>
                  <a:ext uri="{FF2B5EF4-FFF2-40B4-BE49-F238E27FC236}">
                    <a16:creationId xmlns:a16="http://schemas.microsoft.com/office/drawing/2014/main" id="{B5998934-EFF7-7A49-B1F4-324F05337F1D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5400000">
                <a:off x="7980821" y="2324959"/>
                <a:ext cx="651897" cy="260900"/>
              </a:xfrm>
              <a:prstGeom prst="trapezoid">
                <a:avLst>
                  <a:gd name="adj" fmla="val 61104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lIns="0" tIns="0" rIns="0" bIns="27432" rtlCol="0" anchor="ctr"/>
              <a:lstStyle/>
              <a:p>
                <a:pPr algn="ctr"/>
                <a:endParaRPr lang="en-US" sz="1600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29B38E9A-E839-7C42-ADC1-4D1F017926EB}"/>
                  </a:ext>
                </a:extLst>
              </p:cNvPr>
              <p:cNvCxnSpPr/>
              <p:nvPr/>
            </p:nvCxnSpPr>
            <p:spPr>
              <a:xfrm flipH="1">
                <a:off x="8062714" y="4915865"/>
                <a:ext cx="137321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73E5AA5E-6C3F-3649-9BEF-4A332684B5AA}"/>
                  </a:ext>
                </a:extLst>
              </p:cNvPr>
              <p:cNvCxnSpPr/>
              <p:nvPr/>
            </p:nvCxnSpPr>
            <p:spPr>
              <a:xfrm flipH="1">
                <a:off x="8062714" y="5067817"/>
                <a:ext cx="137321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9DF2A5C8-E536-CA44-BB51-F5C337A600CD}"/>
                  </a:ext>
                </a:extLst>
              </p:cNvPr>
              <p:cNvCxnSpPr/>
              <p:nvPr/>
            </p:nvCxnSpPr>
            <p:spPr>
              <a:xfrm flipH="1">
                <a:off x="8062714" y="5219768"/>
                <a:ext cx="137321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B2CEBE65-C0CD-BC48-9E63-75EB982D453E}"/>
                  </a:ext>
                </a:extLst>
              </p:cNvPr>
              <p:cNvCxnSpPr/>
              <p:nvPr/>
            </p:nvCxnSpPr>
            <p:spPr>
              <a:xfrm flipH="1">
                <a:off x="8062714" y="5371718"/>
                <a:ext cx="137321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89257545-DDAE-194F-9213-8246C2C64972}"/>
                  </a:ext>
                </a:extLst>
              </p:cNvPr>
              <p:cNvCxnSpPr>
                <a:cxnSpLocks/>
                <a:stCxn id="32" idx="0"/>
              </p:cNvCxnSpPr>
              <p:nvPr/>
            </p:nvCxnSpPr>
            <p:spPr>
              <a:xfrm>
                <a:off x="8464378" y="5141985"/>
                <a:ext cx="179152" cy="1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Trapezoid 31">
                <a:extLst>
                  <a:ext uri="{FF2B5EF4-FFF2-40B4-BE49-F238E27FC236}">
                    <a16:creationId xmlns:a16="http://schemas.microsoft.com/office/drawing/2014/main" id="{09054BB5-D1C4-F34E-A9A9-4F07DBF01559}"/>
                  </a:ext>
                </a:extLst>
              </p:cNvPr>
              <p:cNvSpPr/>
              <p:nvPr/>
            </p:nvSpPr>
            <p:spPr>
              <a:xfrm rot="5400000">
                <a:off x="8007973" y="5011530"/>
                <a:ext cx="651898" cy="260910"/>
              </a:xfrm>
              <a:prstGeom prst="trapezoid">
                <a:avLst>
                  <a:gd name="adj" fmla="val 61104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lIns="0" tIns="0" rIns="0" bIns="27432" rtlCol="0" anchor="ctr"/>
              <a:lstStyle/>
              <a:p>
                <a:pPr algn="ctr"/>
                <a:endParaRPr lang="en-US" sz="1600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41708115-2EB7-9D4A-BB24-8C9D42869BB1}"/>
                  </a:ext>
                </a:extLst>
              </p:cNvPr>
              <p:cNvCxnSpPr>
                <a:cxnSpLocks noChangeAspect="1"/>
              </p:cNvCxnSpPr>
              <p:nvPr/>
            </p:nvCxnSpPr>
            <p:spPr>
              <a:xfrm>
                <a:off x="8643530" y="2456301"/>
                <a:ext cx="0" cy="1211795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986CB2AE-3059-8449-8E53-18D0379C00C6}"/>
                  </a:ext>
                </a:extLst>
              </p:cNvPr>
              <p:cNvCxnSpPr>
                <a:cxnSpLocks noChangeAspect="1"/>
              </p:cNvCxnSpPr>
              <p:nvPr/>
            </p:nvCxnSpPr>
            <p:spPr>
              <a:xfrm>
                <a:off x="8643530" y="3940028"/>
                <a:ext cx="0" cy="1200994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365083E2-7803-7148-AA21-702A42ABC6E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513634" y="3663667"/>
                <a:ext cx="528685" cy="370773"/>
              </a:xfrm>
              <a:prstGeom prst="rect">
                <a:avLst/>
              </a:prstGeom>
              <a:solidFill>
                <a:srgbClr val="FFBDBD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US" sz="1600" b="1" dirty="0">
                  <a:solidFill>
                    <a:srgbClr val="953635"/>
                  </a:solidFill>
                </a:endParaRPr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9CEF08B5-E1CC-6949-8BDE-5BC262B4BB78}"/>
                </a:ext>
              </a:extLst>
            </p:cNvPr>
            <p:cNvGrpSpPr/>
            <p:nvPr/>
          </p:nvGrpSpPr>
          <p:grpSpPr>
            <a:xfrm>
              <a:off x="5912366" y="784927"/>
              <a:ext cx="2113799" cy="2068339"/>
              <a:chOff x="5912366" y="784927"/>
              <a:chExt cx="2113799" cy="2068339"/>
            </a:xfrm>
          </p:grpSpPr>
          <p:sp>
            <p:nvSpPr>
              <p:cNvPr id="9" name="Rounded Rectangle 8">
                <a:extLst>
                  <a:ext uri="{FF2B5EF4-FFF2-40B4-BE49-F238E27FC236}">
                    <a16:creationId xmlns:a16="http://schemas.microsoft.com/office/drawing/2014/main" id="{BF5B3F2F-162E-894F-AE5B-E85D8F6E9CE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12366" y="784927"/>
                <a:ext cx="2113799" cy="2068339"/>
              </a:xfrm>
              <a:prstGeom prst="roundRect">
                <a:avLst>
                  <a:gd name="adj" fmla="val 5443"/>
                </a:avLst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/>
              <a:lstStyle/>
              <a:p>
                <a:r>
                  <a:rPr lang="en-US" sz="1600" b="1" dirty="0">
                    <a:solidFill>
                      <a:schemeClr val="tx1"/>
                    </a:solidFill>
                  </a:rPr>
                  <a:t>SRC: Subarray A</a:t>
                </a:r>
              </a:p>
            </p:txBody>
          </p: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BC07C37D-F3AE-C743-9510-9C7B789EA265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6037178" y="1720350"/>
                <a:ext cx="1863773" cy="409110"/>
                <a:chOff x="4193628" y="1371600"/>
                <a:chExt cx="1292772" cy="283779"/>
              </a:xfrm>
            </p:grpSpPr>
            <p:sp>
              <p:nvSpPr>
                <p:cNvPr id="17" name="Oval 16">
                  <a:extLst>
                    <a:ext uri="{FF2B5EF4-FFF2-40B4-BE49-F238E27FC236}">
                      <a16:creationId xmlns:a16="http://schemas.microsoft.com/office/drawing/2014/main" id="{AA8B9ACF-C094-7043-99F4-E4FA4ABAE717}"/>
                    </a:ext>
                  </a:extLst>
                </p:cNvPr>
                <p:cNvSpPr/>
                <p:nvPr/>
              </p:nvSpPr>
              <p:spPr>
                <a:xfrm>
                  <a:off x="4193628" y="1371600"/>
                  <a:ext cx="283779" cy="283779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2000" spc="-110" dirty="0">
                      <a:solidFill>
                        <a:schemeClr val="bg1">
                          <a:lumMod val="75000"/>
                        </a:schemeClr>
                      </a:solidFill>
                    </a:rPr>
                    <a:t>A4</a:t>
                  </a:r>
                </a:p>
              </p:txBody>
            </p:sp>
            <p:sp>
              <p:nvSpPr>
                <p:cNvPr id="18" name="Oval 17">
                  <a:extLst>
                    <a:ext uri="{FF2B5EF4-FFF2-40B4-BE49-F238E27FC236}">
                      <a16:creationId xmlns:a16="http://schemas.microsoft.com/office/drawing/2014/main" id="{97E9463C-8E6B-244F-B40C-7E3CA9584826}"/>
                    </a:ext>
                  </a:extLst>
                </p:cNvPr>
                <p:cNvSpPr/>
                <p:nvPr/>
              </p:nvSpPr>
              <p:spPr>
                <a:xfrm>
                  <a:off x="4529959" y="1371600"/>
                  <a:ext cx="283779" cy="283779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2000" spc="-110" dirty="0">
                      <a:solidFill>
                        <a:schemeClr val="bg1">
                          <a:lumMod val="75000"/>
                        </a:schemeClr>
                      </a:solidFill>
                    </a:rPr>
                    <a:t>A5</a:t>
                  </a:r>
                  <a:endParaRPr lang="en-US" sz="1600" spc="-110" dirty="0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9" name="Oval 18">
                  <a:extLst>
                    <a:ext uri="{FF2B5EF4-FFF2-40B4-BE49-F238E27FC236}">
                      <a16:creationId xmlns:a16="http://schemas.microsoft.com/office/drawing/2014/main" id="{5F6ACFC5-5254-624B-AD28-51CB7B2EF368}"/>
                    </a:ext>
                  </a:extLst>
                </p:cNvPr>
                <p:cNvSpPr/>
                <p:nvPr/>
              </p:nvSpPr>
              <p:spPr>
                <a:xfrm>
                  <a:off x="4866290" y="1371600"/>
                  <a:ext cx="283779" cy="283779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2000" spc="-110" dirty="0">
                      <a:solidFill>
                        <a:schemeClr val="bg1">
                          <a:lumMod val="75000"/>
                        </a:schemeClr>
                      </a:solidFill>
                    </a:rPr>
                    <a:t>A6</a:t>
                  </a:r>
                </a:p>
              </p:txBody>
            </p:sp>
            <p:sp>
              <p:nvSpPr>
                <p:cNvPr id="20" name="Oval 19">
                  <a:extLst>
                    <a:ext uri="{FF2B5EF4-FFF2-40B4-BE49-F238E27FC236}">
                      <a16:creationId xmlns:a16="http://schemas.microsoft.com/office/drawing/2014/main" id="{4C300E65-5024-EA47-BD77-AC15CC9A1ADA}"/>
                    </a:ext>
                  </a:extLst>
                </p:cNvPr>
                <p:cNvSpPr/>
                <p:nvPr/>
              </p:nvSpPr>
              <p:spPr>
                <a:xfrm>
                  <a:off x="5202621" y="1371600"/>
                  <a:ext cx="283779" cy="283779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2000" spc="-110" dirty="0">
                      <a:solidFill>
                        <a:schemeClr val="bg1">
                          <a:lumMod val="75000"/>
                        </a:schemeClr>
                      </a:solidFill>
                    </a:rPr>
                    <a:t>A7</a:t>
                  </a:r>
                </a:p>
              </p:txBody>
            </p:sp>
          </p:grpSp>
          <p:sp>
            <p:nvSpPr>
              <p:cNvPr id="11" name="Round Same Side Corner Rectangle 10">
                <a:extLst>
                  <a:ext uri="{FF2B5EF4-FFF2-40B4-BE49-F238E27FC236}">
                    <a16:creationId xmlns:a16="http://schemas.microsoft.com/office/drawing/2014/main" id="{DE515EDB-E387-324A-A4EB-5B6CF5CA2D62}"/>
                  </a:ext>
                </a:extLst>
              </p:cNvPr>
              <p:cNvSpPr>
                <a:spLocks noChangeAspect="1"/>
              </p:cNvSpPr>
              <p:nvPr/>
            </p:nvSpPr>
            <p:spPr>
              <a:xfrm rot="10800000">
                <a:off x="5919173" y="2187279"/>
                <a:ext cx="2094147" cy="649971"/>
              </a:xfrm>
              <a:prstGeom prst="round2SameRect">
                <a:avLst>
                  <a:gd name="adj1" fmla="val 15219"/>
                  <a:gd name="adj2" fmla="val 0"/>
                </a:avLst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2EBC7D90-24D4-9C48-A857-09B01489683D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6037178" y="1230048"/>
                <a:ext cx="1863773" cy="409110"/>
                <a:chOff x="4193628" y="1371600"/>
                <a:chExt cx="1292772" cy="283779"/>
              </a:xfrm>
            </p:grpSpPr>
            <p:sp>
              <p:nvSpPr>
                <p:cNvPr id="13" name="Oval 12">
                  <a:extLst>
                    <a:ext uri="{FF2B5EF4-FFF2-40B4-BE49-F238E27FC236}">
                      <a16:creationId xmlns:a16="http://schemas.microsoft.com/office/drawing/2014/main" id="{8251195A-BC76-0E49-ABE3-118ED2D3129A}"/>
                    </a:ext>
                  </a:extLst>
                </p:cNvPr>
                <p:cNvSpPr/>
                <p:nvPr/>
              </p:nvSpPr>
              <p:spPr>
                <a:xfrm>
                  <a:off x="4193628" y="1371600"/>
                  <a:ext cx="283779" cy="283779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2000" spc="-110" dirty="0">
                      <a:solidFill>
                        <a:schemeClr val="bg1">
                          <a:lumMod val="75000"/>
                        </a:schemeClr>
                      </a:solidFill>
                    </a:rPr>
                    <a:t>A0</a:t>
                  </a:r>
                </a:p>
              </p:txBody>
            </p:sp>
            <p:sp>
              <p:nvSpPr>
                <p:cNvPr id="14" name="Oval 13">
                  <a:extLst>
                    <a:ext uri="{FF2B5EF4-FFF2-40B4-BE49-F238E27FC236}">
                      <a16:creationId xmlns:a16="http://schemas.microsoft.com/office/drawing/2014/main" id="{50F8C7BE-15E6-7942-AFFC-9B605671AF53}"/>
                    </a:ext>
                  </a:extLst>
                </p:cNvPr>
                <p:cNvSpPr/>
                <p:nvPr/>
              </p:nvSpPr>
              <p:spPr>
                <a:xfrm>
                  <a:off x="4529959" y="1371600"/>
                  <a:ext cx="283779" cy="283779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2000" spc="-110" dirty="0">
                      <a:solidFill>
                        <a:schemeClr val="bg1">
                          <a:lumMod val="75000"/>
                        </a:schemeClr>
                      </a:solidFill>
                    </a:rPr>
                    <a:t>A1</a:t>
                  </a:r>
                </a:p>
              </p:txBody>
            </p:sp>
            <p:sp>
              <p:nvSpPr>
                <p:cNvPr id="15" name="Oval 14">
                  <a:extLst>
                    <a:ext uri="{FF2B5EF4-FFF2-40B4-BE49-F238E27FC236}">
                      <a16:creationId xmlns:a16="http://schemas.microsoft.com/office/drawing/2014/main" id="{70C57DD8-D172-E343-8C72-5EFB246EAD10}"/>
                    </a:ext>
                  </a:extLst>
                </p:cNvPr>
                <p:cNvSpPr/>
                <p:nvPr/>
              </p:nvSpPr>
              <p:spPr>
                <a:xfrm>
                  <a:off x="4866290" y="1371600"/>
                  <a:ext cx="283779" cy="283779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2000" spc="-110" dirty="0">
                      <a:solidFill>
                        <a:schemeClr val="bg1">
                          <a:lumMod val="75000"/>
                        </a:schemeClr>
                      </a:solidFill>
                    </a:rPr>
                    <a:t>A2</a:t>
                  </a:r>
                  <a:endParaRPr lang="en-US" sz="1600" spc="-110" dirty="0">
                    <a:solidFill>
                      <a:schemeClr val="bg1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6" name="Oval 15">
                  <a:extLst>
                    <a:ext uri="{FF2B5EF4-FFF2-40B4-BE49-F238E27FC236}">
                      <a16:creationId xmlns:a16="http://schemas.microsoft.com/office/drawing/2014/main" id="{1B4D625F-EEDD-6C4A-8614-25BE192704B1}"/>
                    </a:ext>
                  </a:extLst>
                </p:cNvPr>
                <p:cNvSpPr/>
                <p:nvPr/>
              </p:nvSpPr>
              <p:spPr>
                <a:xfrm>
                  <a:off x="5202621" y="1371600"/>
                  <a:ext cx="283779" cy="283779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r>
                    <a:rPr lang="en-US" sz="2000" spc="-110" dirty="0">
                      <a:solidFill>
                        <a:schemeClr val="bg1">
                          <a:lumMod val="75000"/>
                        </a:schemeClr>
                      </a:solidFill>
                    </a:rPr>
                    <a:t>A3</a:t>
                  </a:r>
                </a:p>
              </p:txBody>
            </p:sp>
          </p:grpSp>
        </p:grp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DD6E99DF-11B2-AB48-A00B-7E9CEA9C8829}"/>
              </a:ext>
            </a:extLst>
          </p:cNvPr>
          <p:cNvGrpSpPr/>
          <p:nvPr/>
        </p:nvGrpSpPr>
        <p:grpSpPr>
          <a:xfrm>
            <a:off x="6029971" y="2247067"/>
            <a:ext cx="3120835" cy="3271315"/>
            <a:chOff x="6005954" y="2193794"/>
            <a:chExt cx="3120835" cy="3271315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7912B7C6-A465-2F41-BF96-9A8C810B0736}"/>
                </a:ext>
              </a:extLst>
            </p:cNvPr>
            <p:cNvSpPr/>
            <p:nvPr/>
          </p:nvSpPr>
          <p:spPr>
            <a:xfrm>
              <a:off x="6005954" y="2193794"/>
              <a:ext cx="197419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b="1" dirty="0">
                  <a:solidFill>
                    <a:srgbClr val="254061"/>
                  </a:solidFill>
                  <a:latin typeface="Cambria" panose="02040503050406030204" pitchFamily="18" charset="0"/>
                </a:rPr>
                <a:t>Local Row Buffer</a:t>
              </a:r>
            </a:p>
            <a:p>
              <a:pPr algn="ctr"/>
              <a:r>
                <a:rPr lang="en-US" altLang="zh-CN" b="1" dirty="0">
                  <a:solidFill>
                    <a:srgbClr val="254061"/>
                  </a:solidFill>
                  <a:latin typeface="Cambria" panose="02040503050406030204" pitchFamily="18" charset="0"/>
                </a:rPr>
                <a:t> (LRB)</a:t>
              </a:r>
              <a:endParaRPr lang="en-US" dirty="0">
                <a:solidFill>
                  <a:srgbClr val="254061"/>
                </a:solidFill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11C33592-3078-C34A-B94B-1B7B36FA3887}"/>
                </a:ext>
              </a:extLst>
            </p:cNvPr>
            <p:cNvSpPr/>
            <p:nvPr/>
          </p:nvSpPr>
          <p:spPr>
            <a:xfrm>
              <a:off x="6042536" y="4818778"/>
              <a:ext cx="197419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b="1" dirty="0">
                  <a:solidFill>
                    <a:srgbClr val="254061"/>
                  </a:solidFill>
                  <a:latin typeface="Cambria" panose="02040503050406030204" pitchFamily="18" charset="0"/>
                </a:rPr>
                <a:t>Local Row Buffer</a:t>
              </a:r>
            </a:p>
            <a:p>
              <a:pPr algn="ctr"/>
              <a:r>
                <a:rPr lang="en-US" altLang="zh-CN" b="1" dirty="0">
                  <a:solidFill>
                    <a:srgbClr val="254061"/>
                  </a:solidFill>
                  <a:latin typeface="Cambria" panose="02040503050406030204" pitchFamily="18" charset="0"/>
                </a:rPr>
                <a:t> (LRB)</a:t>
              </a:r>
              <a:endParaRPr lang="en-US" dirty="0">
                <a:solidFill>
                  <a:srgbClr val="254061"/>
                </a:solidFill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8836B2E7-E6F4-4649-9283-BAA2F01FDABB}"/>
                </a:ext>
              </a:extLst>
            </p:cNvPr>
            <p:cNvSpPr/>
            <p:nvPr/>
          </p:nvSpPr>
          <p:spPr>
            <a:xfrm>
              <a:off x="8429162" y="3669781"/>
              <a:ext cx="69762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953635"/>
                  </a:solidFill>
                </a:rPr>
                <a:t>GRB</a:t>
              </a:r>
              <a:endParaRPr lang="en-US" dirty="0"/>
            </a:p>
          </p:txBody>
        </p:sp>
      </p:grpSp>
      <p:sp>
        <p:nvSpPr>
          <p:cNvPr id="53" name="Oval 52">
            <a:extLst>
              <a:ext uri="{FF2B5EF4-FFF2-40B4-BE49-F238E27FC236}">
                <a16:creationId xmlns:a16="http://schemas.microsoft.com/office/drawing/2014/main" id="{90489BAF-E205-554B-9F6D-241B145838C8}"/>
              </a:ext>
            </a:extLst>
          </p:cNvPr>
          <p:cNvSpPr/>
          <p:nvPr/>
        </p:nvSpPr>
        <p:spPr>
          <a:xfrm>
            <a:off x="7515847" y="1291530"/>
            <a:ext cx="410119" cy="39645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b="1" spc="-110" dirty="0">
                <a:solidFill>
                  <a:schemeClr val="accent2">
                    <a:lumMod val="75000"/>
                  </a:schemeClr>
                </a:solidFill>
              </a:rPr>
              <a:t>A3</a:t>
            </a: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6E223324-51AA-1342-A6F4-5E9A405F048A}"/>
              </a:ext>
            </a:extLst>
          </p:cNvPr>
          <p:cNvGrpSpPr/>
          <p:nvPr/>
        </p:nvGrpSpPr>
        <p:grpSpPr>
          <a:xfrm>
            <a:off x="5936383" y="2986618"/>
            <a:ext cx="2100954" cy="369332"/>
            <a:chOff x="5813594" y="3360927"/>
            <a:chExt cx="2100954" cy="369332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1BDB29EB-1E6B-DC42-833C-6FDD490CE5B8}"/>
                </a:ext>
              </a:extLst>
            </p:cNvPr>
            <p:cNvSpPr/>
            <p:nvPr/>
          </p:nvSpPr>
          <p:spPr>
            <a:xfrm>
              <a:off x="6651459" y="3360927"/>
              <a:ext cx="57579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n w="0"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latin typeface="Cambria" panose="02040503050406030204" pitchFamily="18" charset="0"/>
                </a:rPr>
                <a:t>1kB</a:t>
              </a:r>
              <a:endParaRPr lang="en-US" dirty="0">
                <a:ln w="0"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0FC9E083-249F-9140-BEA2-F76519447FA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13594" y="3429000"/>
              <a:ext cx="2100954" cy="0"/>
            </a:xfrm>
            <a:prstGeom prst="straightConnector1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8C324A4D-0494-B04F-B8F8-6DC87374303C}"/>
              </a:ext>
            </a:extLst>
          </p:cNvPr>
          <p:cNvGrpSpPr/>
          <p:nvPr/>
        </p:nvGrpSpPr>
        <p:grpSpPr>
          <a:xfrm>
            <a:off x="8523892" y="4180569"/>
            <a:ext cx="556200" cy="369332"/>
            <a:chOff x="8401103" y="4554878"/>
            <a:chExt cx="556200" cy="369332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1BCD7F18-CE2C-BA4E-BD0D-06ED80B03ABC}"/>
                </a:ext>
              </a:extLst>
            </p:cNvPr>
            <p:cNvSpPr/>
            <p:nvPr/>
          </p:nvSpPr>
          <p:spPr>
            <a:xfrm>
              <a:off x="8461430" y="4554878"/>
              <a:ext cx="45397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dirty="0">
                  <a:ln w="0"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latin typeface="Cambria" panose="02040503050406030204" pitchFamily="18" charset="0"/>
                </a:rPr>
                <a:t>8B</a:t>
              </a:r>
              <a:endParaRPr lang="en-US" dirty="0">
                <a:ln w="0"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cxnSp>
          <p:nvCxnSpPr>
            <p:cNvPr id="72" name="Straight Arrow Connector 71">
              <a:extLst>
                <a:ext uri="{FF2B5EF4-FFF2-40B4-BE49-F238E27FC236}">
                  <a16:creationId xmlns:a16="http://schemas.microsoft.com/office/drawing/2014/main" id="{C5148439-000A-2640-8FE7-9E5E27E94B7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401103" y="4572000"/>
              <a:ext cx="556200" cy="0"/>
            </a:xfrm>
            <a:prstGeom prst="straightConnector1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9" name="灯片编号占位符 3">
            <a:extLst>
              <a:ext uri="{FF2B5EF4-FFF2-40B4-BE49-F238E27FC236}">
                <a16:creationId xmlns:a16="http://schemas.microsoft.com/office/drawing/2014/main" id="{B3ABBB55-D869-7840-B0DE-14DC1ED7DB2C}"/>
              </a:ext>
            </a:extLst>
          </p:cNvPr>
          <p:cNvSpPr txBox="1">
            <a:spLocks/>
          </p:cNvSpPr>
          <p:nvPr/>
        </p:nvSpPr>
        <p:spPr>
          <a:xfrm>
            <a:off x="4419600" y="6431948"/>
            <a:ext cx="381000" cy="274636"/>
          </a:xfrm>
          <a:prstGeom prst="rect">
            <a:avLst/>
          </a:prstGeom>
        </p:spPr>
        <p:txBody>
          <a:bodyPr vert="horz" wrap="square" lIns="45720" tIns="0" rIns="4572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600" b="1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Whitney-Medium" panose="02000603040000020004" pitchFamily="2" charset="0"/>
                <a:ea typeface="Whitney-Medium" panose="02000603040000020004" pitchFamily="2" charset="0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fld id="{56E643E9-8232-44D4-8A76-E691A7C80D3B}" type="slidenum">
              <a:rPr lang="en-US" altLang="en-US" sz="2000" smtClean="0">
                <a:solidFill>
                  <a:schemeClr val="bg1">
                    <a:lumMod val="75000"/>
                  </a:schemeClr>
                </a:solidFill>
              </a:rPr>
              <a:pPr algn="ctr"/>
              <a:t>8</a:t>
            </a:fld>
            <a:endParaRPr lang="en-US" alt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306810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7037E-7 C 0.00313 0.01968 -8.33333E-7 -0.00278 -8.33333E-7 0.04259 C -8.33333E-7 0.05556 0.00052 0.06829 0.00104 0.08125 C 0.00122 0.08657 0.00191 0.0919 0.00208 0.09722 C 0.00243 0.10648 0.00261 0.11597 0.00313 0.12523 C 0.0033 0.12847 0.00365 0.13148 0.00399 0.13449 C 0.00434 0.13588 0.00434 0.1375 0.00504 0.13866 C 0.00573 0.13958 0.01146 0.14514 0.01406 0.14514 C 0.04045 0.14606 0.06684 0.14606 0.09306 0.14653 C 0.09861 0.14907 0.09896 0.14722 0.10104 0.15324 C 0.10156 0.1544 0.10174 0.15602 0.10208 0.15718 C 0.10243 0.16782 0.10243 0.1787 0.10313 0.18935 C 0.10399 0.20463 0.10486 0.20116 0.10608 0.21181 C 0.1066 0.21551 0.10677 0.21898 0.10712 0.22268 C 0.10747 0.23102 0.10764 0.23958 0.10816 0.24792 C 0.10833 0.25231 0.1092 0.25671 0.1092 0.26134 C 0.1092 0.26875 0.10747 0.30185 0.10712 0.31065 C 0.10556 0.3544 0.10729 0.33333 0.10504 0.35718 C 0.10278 0.45301 0.10504 0.33843 0.10504 0.51065 C 0.10504 0.5463 0.11215 0.54167 0.10104 0.54676 C 0.09983 0.5463 0.09844 0.54583 0.09705 0.54537 C 0.09618 0.54491 0.09514 0.54398 0.0941 0.54398 C 0.08316 0.54282 0.06111 0.5412 0.06111 0.54143 C 0.05938 0.54097 0.05781 0.54028 0.05608 0.54005 C 0.05017 0.53889 0.03837 0.53796 0.03316 0.53727 C 0.02743 0.53611 0.02205 0.53472 0.01615 0.53472 C 0.01007 0.53472 0.00417 0.53565 -0.00191 0.53588 L -0.04288 0.53727 C -0.05191 0.53681 -0.06094 0.53681 -0.06996 0.53588 C -0.07205 0.53588 -0.07396 0.53472 -0.07587 0.53472 C -0.09757 0.53472 -0.11927 0.53542 -0.14097 0.53588 C -0.14236 0.53634 -0.14358 0.53727 -0.14496 0.53727 C -0.1493 0.53727 -0.15451 0.53935 -0.15799 0.53588 C -0.16007 0.5338 -0.15729 0.52893 -0.15694 0.52523 C -0.1566 0.51875 -0.15625 0.51204 -0.1559 0.50532 C -0.15625 0.49861 -0.1566 0.4919 -0.15694 0.48518 C -0.15729 0.48125 -0.15799 0.47731 -0.15799 0.47338 C -0.15799 0.45532 -0.15746 0.46667 -0.1559 0.45741 C -0.15555 0.45463 -0.15538 0.45185 -0.15503 0.44931 C -0.15226 0.4287 -0.1559 0.4581 -0.15295 0.43472 C -0.1533 0.4294 -0.15347 0.42384 -0.15399 0.41852 C -0.15417 0.41643 -0.15469 0.41412 -0.15503 0.41204 C -0.1559 0.40694 -0.1559 0.40718 -0.15694 0.40255 C -0.15573 0.38843 -0.1559 0.39468 -0.1559 0.38403 " pathEditMode="relative" rAng="0" ptsTypes="AAAAAAAAAAAAAAAAAAAAAAAAAAAAAAAAAAAAAAAAAAAA">
                                      <p:cBhvr>
                                        <p:cTn id="37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83" y="27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3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32E2175-E43C-4EFB-B497-3FB11BB3F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022" y="137748"/>
            <a:ext cx="7943850" cy="429389"/>
          </a:xfrm>
        </p:spPr>
        <p:txBody>
          <a:bodyPr/>
          <a:lstStyle/>
          <a:p>
            <a:r>
              <a:rPr lang="en-US" altLang="zh-CN" sz="4800" dirty="0">
                <a:latin typeface="Cambria" panose="02040503050406030204" pitchFamily="18" charset="0"/>
              </a:rPr>
              <a:t>FIGARO Overview</a:t>
            </a:r>
            <a:endParaRPr lang="zh-CN" altLang="en-US" sz="4800" dirty="0">
              <a:latin typeface="Cambria" panose="02040503050406030204" pitchFamily="18" charset="0"/>
            </a:endParaRPr>
          </a:p>
        </p:txBody>
      </p:sp>
      <p:sp>
        <p:nvSpPr>
          <p:cNvPr id="40" name="内容占位符 2">
            <a:extLst>
              <a:ext uri="{FF2B5EF4-FFF2-40B4-BE49-F238E27FC236}">
                <a16:creationId xmlns:a16="http://schemas.microsoft.com/office/drawing/2014/main" id="{AF5023C6-DD39-224F-88C3-C6B07F1C0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611" y="2743200"/>
            <a:ext cx="8878778" cy="4229100"/>
          </a:xfrm>
        </p:spPr>
        <p:txBody>
          <a:bodyPr/>
          <a:lstStyle/>
          <a:p>
            <a:pPr marL="0" indent="0">
              <a:lnSpc>
                <a:spcPts val="2560"/>
              </a:lnSpc>
              <a:buNone/>
            </a:pPr>
            <a:endParaRPr lang="en-US" altLang="zh-CN" sz="2800" b="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marL="0" indent="0">
              <a:lnSpc>
                <a:spcPts val="2560"/>
              </a:lnSpc>
              <a:buNone/>
            </a:pPr>
            <a:endParaRPr lang="en-US" altLang="zh-CN" sz="3200" dirty="0">
              <a:solidFill>
                <a:schemeClr val="accent1"/>
              </a:solidFill>
              <a:latin typeface="Cambria" panose="02040503050406030204" pitchFamily="18" charset="0"/>
            </a:endParaRPr>
          </a:p>
          <a:p>
            <a:pPr>
              <a:lnSpc>
                <a:spcPts val="2560"/>
              </a:lnSpc>
            </a:pPr>
            <a:r>
              <a:rPr lang="en-US" altLang="zh-CN" sz="3200" b="0" dirty="0">
                <a:solidFill>
                  <a:srgbClr val="70AD47"/>
                </a:solidFill>
                <a:latin typeface="Cambria" panose="02040503050406030204" pitchFamily="18" charset="0"/>
              </a:rPr>
              <a:t>Relocates</a:t>
            </a:r>
            <a:r>
              <a:rPr lang="en-US" altLang="zh-CN" sz="3200" b="0" dirty="0">
                <a:solidFill>
                  <a:schemeClr val="tx1"/>
                </a:solidFill>
                <a:latin typeface="Cambria" panose="02040503050406030204" pitchFamily="18" charset="0"/>
              </a:rPr>
              <a:t> data </a:t>
            </a:r>
            <a:r>
              <a:rPr lang="en-US" altLang="zh-CN" sz="3200" b="0" dirty="0">
                <a:solidFill>
                  <a:srgbClr val="70AD47"/>
                </a:solidFill>
                <a:latin typeface="Cambria" panose="02040503050406030204" pitchFamily="18" charset="0"/>
              </a:rPr>
              <a:t>across subarrays </a:t>
            </a:r>
            <a:r>
              <a:rPr lang="en-US" altLang="zh-CN" sz="3200" b="0" dirty="0">
                <a:solidFill>
                  <a:schemeClr val="tx1"/>
                </a:solidFill>
                <a:latin typeface="Cambria" panose="02040503050406030204" pitchFamily="18" charset="0"/>
              </a:rPr>
              <a:t>within a bank</a:t>
            </a:r>
          </a:p>
          <a:p>
            <a:pPr lvl="1">
              <a:lnSpc>
                <a:spcPts val="2560"/>
              </a:lnSpc>
            </a:pPr>
            <a:endParaRPr lang="en-US" altLang="zh-CN" sz="28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1">
              <a:lnSpc>
                <a:spcPts val="2560"/>
              </a:lnSpc>
            </a:pPr>
            <a:endParaRPr lang="en-US" altLang="zh-CN" sz="28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>
              <a:lnSpc>
                <a:spcPts val="2560"/>
              </a:lnSpc>
            </a:pPr>
            <a:r>
              <a:rPr lang="en-US" altLang="zh-CN" sz="3200" b="0" dirty="0">
                <a:solidFill>
                  <a:schemeClr val="accent6"/>
                </a:solidFill>
                <a:latin typeface="Cambria" panose="02040503050406030204" pitchFamily="18" charset="0"/>
              </a:rPr>
              <a:t>Column granularity </a:t>
            </a:r>
            <a:r>
              <a:rPr lang="en-US" altLang="zh-CN" sz="3200" b="0" dirty="0">
                <a:solidFill>
                  <a:schemeClr val="tx1"/>
                </a:solidFill>
                <a:latin typeface="Cambria" panose="02040503050406030204" pitchFamily="18" charset="0"/>
              </a:rPr>
              <a:t>within a chip </a:t>
            </a:r>
          </a:p>
          <a:p>
            <a:pPr lvl="1">
              <a:lnSpc>
                <a:spcPts val="2560"/>
              </a:lnSpc>
            </a:pPr>
            <a:endParaRPr lang="en-US" altLang="zh-CN" sz="28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1">
              <a:lnSpc>
                <a:spcPts val="2560"/>
              </a:lnSpc>
            </a:pPr>
            <a:endParaRPr lang="en-US" altLang="zh-CN" sz="2800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>
              <a:lnSpc>
                <a:spcPts val="2560"/>
              </a:lnSpc>
            </a:pPr>
            <a:r>
              <a:rPr lang="en-US" altLang="zh-CN" sz="3200" b="0" dirty="0">
                <a:solidFill>
                  <a:srgbClr val="FF00F5"/>
                </a:solidFill>
                <a:latin typeface="Cambria" panose="02040503050406030204" pitchFamily="18" charset="0"/>
                <a:cs typeface="Consolas" panose="020B0609020204030204" pitchFamily="49" charset="0"/>
              </a:rPr>
              <a:t>Cache-block</a:t>
            </a:r>
            <a:r>
              <a:rPr lang="en-US" altLang="zh-CN" sz="3200" dirty="0">
                <a:solidFill>
                  <a:schemeClr val="tx1"/>
                </a:solidFill>
                <a:latin typeface="Cambria" panose="02040503050406030204" pitchFamily="18" charset="0"/>
              </a:rPr>
              <a:t> granularity within a rank</a:t>
            </a:r>
          </a:p>
          <a:p>
            <a:pPr marL="308372" lvl="1" indent="0">
              <a:buNone/>
            </a:pPr>
            <a:endParaRPr lang="zh-CN" altLang="en-US" dirty="0"/>
          </a:p>
        </p:txBody>
      </p:sp>
      <p:sp>
        <p:nvSpPr>
          <p:cNvPr id="5" name="灯片编号占位符 3">
            <a:extLst>
              <a:ext uri="{FF2B5EF4-FFF2-40B4-BE49-F238E27FC236}">
                <a16:creationId xmlns:a16="http://schemas.microsoft.com/office/drawing/2014/main" id="{2C3A7CB4-E69D-9244-8388-7DE08C6E21FF}"/>
              </a:ext>
            </a:extLst>
          </p:cNvPr>
          <p:cNvSpPr txBox="1">
            <a:spLocks/>
          </p:cNvSpPr>
          <p:nvPr/>
        </p:nvSpPr>
        <p:spPr>
          <a:xfrm>
            <a:off x="4419600" y="6431948"/>
            <a:ext cx="381000" cy="274636"/>
          </a:xfrm>
          <a:prstGeom prst="rect">
            <a:avLst/>
          </a:prstGeom>
        </p:spPr>
        <p:txBody>
          <a:bodyPr vert="horz" wrap="square" lIns="45720" tIns="0" rIns="4572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600" b="1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Whitney-Medium" panose="02000603040000020004" pitchFamily="2" charset="0"/>
                <a:ea typeface="Whitney-Medium" panose="02000603040000020004" pitchFamily="2" charset="0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fld id="{56E643E9-8232-44D4-8A76-E691A7C80D3B}" type="slidenum">
              <a:rPr lang="en-US" altLang="en-US" sz="2000" smtClean="0">
                <a:solidFill>
                  <a:schemeClr val="bg1">
                    <a:lumMod val="75000"/>
                  </a:schemeClr>
                </a:solidFill>
              </a:rPr>
              <a:pPr algn="ctr"/>
              <a:t>9</a:t>
            </a:fld>
            <a:endParaRPr lang="en-US" alt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F0C9F7EA-2ABF-D04C-9AD8-D68BDD77CBB2}"/>
              </a:ext>
            </a:extLst>
          </p:cNvPr>
          <p:cNvSpPr/>
          <p:nvPr/>
        </p:nvSpPr>
        <p:spPr>
          <a:xfrm>
            <a:off x="0" y="1143000"/>
            <a:ext cx="9144000" cy="21247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n-US" sz="4400" dirty="0">
                <a:solidFill>
                  <a:schemeClr val="bg1"/>
                </a:solidFill>
                <a:latin typeface="Cambria" panose="02040503050406030204" pitchFamily="18" charset="0"/>
              </a:rPr>
              <a:t>FIGARO: </a:t>
            </a:r>
          </a:p>
          <a:p>
            <a:pPr algn="ctr">
              <a:spcAft>
                <a:spcPts val="0"/>
              </a:spcAft>
            </a:pPr>
            <a:r>
              <a:rPr lang="en-US" altLang="zh-CN" sz="4400" dirty="0">
                <a:solidFill>
                  <a:schemeClr val="bg1"/>
                </a:solidFill>
                <a:latin typeface="Cambria" panose="02040503050406030204" pitchFamily="18" charset="0"/>
              </a:rPr>
              <a:t>Fine-Grained </a:t>
            </a:r>
          </a:p>
          <a:p>
            <a:pPr algn="ctr">
              <a:spcAft>
                <a:spcPts val="0"/>
              </a:spcAft>
            </a:pPr>
            <a:r>
              <a:rPr lang="en-US" altLang="zh-CN" sz="4400" dirty="0">
                <a:solidFill>
                  <a:schemeClr val="bg1"/>
                </a:solidFill>
                <a:latin typeface="Cambria" panose="02040503050406030204" pitchFamily="18" charset="0"/>
              </a:rPr>
              <a:t>In-DRAM Data Relocation Substrate</a:t>
            </a:r>
            <a:r>
              <a:rPr lang="en-US" sz="4400" dirty="0">
                <a:solidFill>
                  <a:schemeClr val="bg1"/>
                </a:solidFill>
                <a:latin typeface="Cambria" panose="02040503050406030204" pitchFamily="18" charset="0"/>
              </a:rPr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8286253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3.3|6.6|8.5|8|6.1|8.4|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|5.5|5.4|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|2.3|3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|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5.4|4.5|1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7|2.1|2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4.5|2.4|4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3|9.4|7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2.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|2.6|4.3|2.4|3.7"/>
</p:tagLst>
</file>

<file path=ppt/theme/theme1.xml><?xml version="1.0" encoding="utf-8"?>
<a:theme xmlns:a="http://schemas.openxmlformats.org/drawingml/2006/main" name="1_CMU-SAFARI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MU-SAFARI" id="{B15788EB-35F8-49D3-8BDF-2EB8D26A72D0}" vid="{7C2D58BB-235D-4341-930F-6DE16E8DC6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1820</Words>
  <Application>Microsoft Office PowerPoint</Application>
  <PresentationFormat>全屏显示(4:3)</PresentationFormat>
  <Paragraphs>361</Paragraphs>
  <Slides>18</Slides>
  <Notes>18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7" baseType="lpstr">
      <vt:lpstr>Whitney-Bold</vt:lpstr>
      <vt:lpstr>Whitney-Medium</vt:lpstr>
      <vt:lpstr>Adobe Garamond Pro</vt:lpstr>
      <vt:lpstr>Arial</vt:lpstr>
      <vt:lpstr>Calibri</vt:lpstr>
      <vt:lpstr>Cambria</vt:lpstr>
      <vt:lpstr>Palatino Linotype</vt:lpstr>
      <vt:lpstr>Wingdings</vt:lpstr>
      <vt:lpstr>1_CMU-SAFARI</vt:lpstr>
      <vt:lpstr>FIGARO: Improving System Performance via Fine-Grained  In-DRAM Data Relocation and Caching</vt:lpstr>
      <vt:lpstr>Executive Summary</vt:lpstr>
      <vt:lpstr>Outline</vt:lpstr>
      <vt:lpstr>DRAM Organization</vt:lpstr>
      <vt:lpstr>Outline</vt:lpstr>
      <vt:lpstr>Inefficiencies of In-DRAM Caches</vt:lpstr>
      <vt:lpstr>Outline</vt:lpstr>
      <vt:lpstr>Observations and Key Idea</vt:lpstr>
      <vt:lpstr>FIGARO Overview</vt:lpstr>
      <vt:lpstr>Key Features of FIGARO</vt:lpstr>
      <vt:lpstr>Outline</vt:lpstr>
      <vt:lpstr>FIGCache Overview</vt:lpstr>
      <vt:lpstr>Benefits of FIGCache</vt:lpstr>
      <vt:lpstr>Outline</vt:lpstr>
      <vt:lpstr>Experimental Methodology</vt:lpstr>
      <vt:lpstr>Outline</vt:lpstr>
      <vt:lpstr>Multicore System Performance</vt:lpstr>
      <vt:lpstr>FIGARO: Improving System Performance via Fine-Grained  In-DRAM Data Relocation and Caching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Detailed Energy Model for DDR DRAM</dc:title>
  <dc:creator>Saugata Ghose</dc:creator>
  <cp:lastModifiedBy>yaowangeth</cp:lastModifiedBy>
  <cp:revision>1998</cp:revision>
  <cp:lastPrinted>2018-10-28T12:28:30Z</cp:lastPrinted>
  <dcterms:created xsi:type="dcterms:W3CDTF">2016-02-04T18:31:04Z</dcterms:created>
  <dcterms:modified xsi:type="dcterms:W3CDTF">2020-10-19T15:17:45Z</dcterms:modified>
</cp:coreProperties>
</file>