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674" r:id="rId2"/>
    <p:sldId id="641" r:id="rId3"/>
    <p:sldId id="670" r:id="rId4"/>
    <p:sldId id="642" r:id="rId5"/>
    <p:sldId id="672" r:id="rId6"/>
    <p:sldId id="575" r:id="rId7"/>
    <p:sldId id="675" r:id="rId8"/>
    <p:sldId id="673" r:id="rId9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B1B"/>
    <a:srgbClr val="0000FF"/>
    <a:srgbClr val="0066FF"/>
    <a:srgbClr val="FFFF99"/>
    <a:srgbClr val="696969"/>
    <a:srgbClr val="404040"/>
    <a:srgbClr val="FFFFFF"/>
    <a:srgbClr val="A6A6A6"/>
    <a:srgbClr val="F9FAF8"/>
    <a:srgbClr val="95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5" autoAdjust="0"/>
    <p:restoredTop sz="63603" autoAdjust="0"/>
  </p:normalViewPr>
  <p:slideViewPr>
    <p:cSldViewPr>
      <p:cViewPr varScale="1">
        <p:scale>
          <a:sx n="56" d="100"/>
          <a:sy n="56" d="100"/>
        </p:scale>
        <p:origin x="18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18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84CA2-105F-41CF-95FA-79E2DEDCE6D5}" type="datetimeFigureOut">
              <a:rPr lang="en-US" smtClean="0"/>
              <a:t>7/6/18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18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2E61D-2080-44C1-8D97-F4B80BAE8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5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180" y="0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A38D9882-8E9E-4CF6-8AEF-BEC3B7A09D95}" type="datetimeFigureOut">
              <a:rPr lang="en-US"/>
              <a:pPr>
                <a:defRPr/>
              </a:pPr>
              <a:t>7/6/18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715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0529AF4-9733-4245-A38E-6E2258071B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666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Hello, my name is Arash Tavakkol and I will be talking about FLIN a new device-level I/O scheduler for modern SSDs.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592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SSDs are widely used as a storage medium today due to their performance and power consumption benefits. 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SSDs initially adopted existing host–interface protocols that were originally designed for lower-performance HDDs. 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These protocols rely on the OS 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manage I/O requests and data transfers between the host system and the SSD. 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the OS block layer is responsible for fairness control to equalize the effects of interference across applications.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9407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Modern SSDs, on the other hand, use new host–interface protocols to provide applications with fast access to storage. 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these protocols the overheads of the OS software stack is eliminated and the SSD has direct access to the application-level I/O request queues. However, these protocols require the SSD device itself to provide fairness. 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Our fundamental question in this paper is: do modern SSDs provide fairness? And if not, how can we solve this issue.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603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study fairness control in real state-of-the-art SSDs. </a:t>
            </a:r>
            <a:r>
              <a:rPr lang="en-US" b="1" dirty="0"/>
              <a:t>[CLICK] </a:t>
            </a:r>
            <a:r>
              <a:rPr lang="en-US" dirty="0"/>
              <a:t>Here is an example where two datacenter workloads, namely </a:t>
            </a:r>
            <a:r>
              <a:rPr lang="en-US" dirty="0" err="1"/>
              <a:t>tpce</a:t>
            </a:r>
            <a:r>
              <a:rPr lang="en-US" dirty="0"/>
              <a:t> and </a:t>
            </a:r>
            <a:r>
              <a:rPr lang="en-US" dirty="0" err="1"/>
              <a:t>tpcc</a:t>
            </a:r>
            <a:r>
              <a:rPr lang="en-US" dirty="0"/>
              <a:t>, are executed on a modern SSD. The upper plot shows the slowdown of </a:t>
            </a:r>
            <a:r>
              <a:rPr lang="en-US" b="1" dirty="0"/>
              <a:t>[CLICK]</a:t>
            </a:r>
            <a:r>
              <a:rPr lang="en-US" dirty="0"/>
              <a:t> </a:t>
            </a:r>
            <a:r>
              <a:rPr lang="en-US" dirty="0" err="1"/>
              <a:t>tpce</a:t>
            </a:r>
            <a:r>
              <a:rPr lang="en-US" dirty="0"/>
              <a:t> and </a:t>
            </a:r>
            <a:r>
              <a:rPr lang="en-US" b="1" dirty="0"/>
              <a:t>[CLICK]</a:t>
            </a:r>
            <a:r>
              <a:rPr lang="en-US" dirty="0"/>
              <a:t> </a:t>
            </a:r>
            <a:r>
              <a:rPr lang="en-US" dirty="0" err="1"/>
              <a:t>tpcc</a:t>
            </a:r>
            <a:r>
              <a:rPr lang="en-US" dirty="0"/>
              <a:t> in concurrent execution with respect to their alone execution. </a:t>
            </a:r>
            <a:r>
              <a:rPr lang="en-US" b="1" dirty="0"/>
              <a:t>[CLICK]</a:t>
            </a:r>
            <a:r>
              <a:rPr lang="en-US" dirty="0"/>
              <a:t> As the plot shows, </a:t>
            </a:r>
            <a:r>
              <a:rPr lang="en-US" dirty="0" err="1"/>
              <a:t>tpce</a:t>
            </a:r>
            <a:r>
              <a:rPr lang="en-US" dirty="0"/>
              <a:t> is highly slowed down in concurrent execution while the effects of concurrent execution on </a:t>
            </a:r>
            <a:r>
              <a:rPr lang="en-US" dirty="0" err="1"/>
              <a:t>tpcc</a:t>
            </a:r>
            <a:r>
              <a:rPr lang="en-US" dirty="0"/>
              <a:t> is very modest, which leads to very low fairness as shown in the lower plot. </a:t>
            </a:r>
            <a:r>
              <a:rPr lang="en-US" b="1" dirty="0"/>
              <a:t>[CLICK]  </a:t>
            </a:r>
            <a:r>
              <a:rPr lang="en-US" dirty="0"/>
              <a:t>We conclude that </a:t>
            </a:r>
            <a:r>
              <a:rPr lang="en-US" dirty="0" err="1"/>
              <a:t>NVMe</a:t>
            </a:r>
            <a:r>
              <a:rPr lang="en-US" dirty="0"/>
              <a:t> SSDs focus on providing high performance at the expense of large amounts of unfairness.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8481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Our first contribution in this paper is that, </a:t>
            </a:r>
            <a:r>
              <a:rPr lang="en-US" b="1" dirty="0"/>
              <a:t>[CLICK]</a:t>
            </a:r>
            <a:r>
              <a:rPr lang="en-US" dirty="0"/>
              <a:t> we perform a comprehensive analysis of inter-application interference in modern SSDs, and we find four major sources of interferences, i.e., the difference in, </a:t>
            </a:r>
            <a:r>
              <a:rPr lang="en-US" b="1" dirty="0"/>
              <a:t>[CLICK] </a:t>
            </a:r>
            <a:r>
              <a:rPr lang="en-US" b="0" dirty="0"/>
              <a:t>the I/O intensity, </a:t>
            </a:r>
            <a:r>
              <a:rPr lang="en-US" b="1" dirty="0"/>
              <a:t>[CLICK] </a:t>
            </a:r>
            <a:r>
              <a:rPr lang="en-US" b="0" dirty="0"/>
              <a:t>access pattern,</a:t>
            </a:r>
            <a:r>
              <a:rPr lang="en-US" b="1" dirty="0"/>
              <a:t> [CLICK] </a:t>
            </a:r>
            <a:r>
              <a:rPr lang="en-US" b="0" dirty="0"/>
              <a:t>ratio of reads to writes, and </a:t>
            </a:r>
            <a:r>
              <a:rPr lang="en-US" b="1" dirty="0"/>
              <a:t>[CLICK] </a:t>
            </a:r>
            <a:r>
              <a:rPr lang="en-US" b="0" dirty="0"/>
              <a:t>garbage collection demands of the concurrent applications.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6927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Our second contribution is that, </a:t>
            </a:r>
            <a:r>
              <a:rPr lang="en-US" b="1" dirty="0"/>
              <a:t>[CLICK]</a:t>
            </a:r>
            <a:r>
              <a:rPr lang="en-US" dirty="0"/>
              <a:t> we propose a new device-level I/O scheduler, called </a:t>
            </a:r>
            <a:r>
              <a:rPr lang="en-US" sz="1200" dirty="0">
                <a:solidFill>
                  <a:srgbClr val="0070C0"/>
                </a:solidFill>
              </a:rPr>
              <a:t>FLIN, </a:t>
            </a:r>
            <a:r>
              <a:rPr lang="en-US" sz="1200" b="1" dirty="0">
                <a:solidFill>
                  <a:srgbClr val="0070C0"/>
                </a:solidFill>
              </a:rPr>
              <a:t>[CLICK]</a:t>
            </a:r>
            <a:r>
              <a:rPr lang="en-US" sz="1200" dirty="0">
                <a:solidFill>
                  <a:srgbClr val="0070C0"/>
                </a:solidFill>
              </a:rPr>
              <a:t> which provides fairness among requests from different applications. </a:t>
            </a:r>
            <a:r>
              <a:rPr lang="en-US" sz="1200" b="1" dirty="0">
                <a:solidFill>
                  <a:srgbClr val="0070C0"/>
                </a:solidFill>
              </a:rPr>
              <a:t>[CLICK]</a:t>
            </a:r>
            <a:r>
              <a:rPr lang="en-US" sz="1200" dirty="0">
                <a:solidFill>
                  <a:srgbClr val="0070C0"/>
                </a:solidFill>
              </a:rPr>
              <a:t> FLIN carefully reorders transactions within the SSD controller to balance the slowdowns incurred by concurrent applications.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651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71800" y="549275"/>
            <a:ext cx="36576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As our third contribution, </a:t>
            </a:r>
            <a:r>
              <a:rPr lang="en-US" b="1" dirty="0"/>
              <a:t>[CLICK]</a:t>
            </a:r>
            <a:r>
              <a:rPr lang="en-US" dirty="0"/>
              <a:t> </a:t>
            </a:r>
            <a:r>
              <a:rPr lang="en-US" sz="1200" dirty="0"/>
              <a:t>we comprehensively </a:t>
            </a:r>
            <a:r>
              <a:rPr lang="en-US" sz="1200" dirty="0">
                <a:solidFill>
                  <a:srgbClr val="0070C0"/>
                </a:solidFill>
              </a:rPr>
              <a:t>evaluate</a:t>
            </a:r>
            <a:r>
              <a:rPr lang="en-US" sz="1200" dirty="0"/>
              <a:t> FLIN using a wide variety of storage workloads</a:t>
            </a:r>
            <a:r>
              <a:rPr lang="en-US" sz="1200" b="0" dirty="0"/>
              <a:t>. </a:t>
            </a:r>
            <a:r>
              <a:rPr lang="en-US" sz="1200" b="1" dirty="0"/>
              <a:t>[CLICK] </a:t>
            </a:r>
            <a:r>
              <a:rPr lang="en-US" sz="1200" dirty="0"/>
              <a:t>FLIN, on average, improves </a:t>
            </a:r>
            <a:r>
              <a:rPr lang="en-US" sz="1200" dirty="0">
                <a:solidFill>
                  <a:srgbClr val="B31B1B"/>
                </a:solidFill>
              </a:rPr>
              <a:t>fairness</a:t>
            </a:r>
            <a:r>
              <a:rPr lang="en-US" sz="1200" dirty="0"/>
              <a:t> by 70% and performance by 47% over a state-of-the-art device-level I/O request scheduler. </a:t>
            </a:r>
            <a:r>
              <a:rPr lang="en-US" sz="1200" b="1" dirty="0"/>
              <a:t>[CLICK]</a:t>
            </a:r>
            <a:r>
              <a:rPr lang="en-US" sz="1200" dirty="0"/>
              <a:t> FLIN is implemented fully within the SSD firmware with a very modest DRAM overhead, i.e., less than 0.06%.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5199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Please come to my talk at ISCA 2018, if you would like to learn more or have any questions. Thank you very much.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3838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C1BC17-CB84-4BE5-8D2C-3C8A87C1BC6D}"/>
              </a:ext>
            </a:extLst>
          </p:cNvPr>
          <p:cNvSpPr/>
          <p:nvPr userDrawn="1"/>
        </p:nvSpPr>
        <p:spPr>
          <a:xfrm>
            <a:off x="0" y="1"/>
            <a:ext cx="9144000" cy="28955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62001"/>
            <a:ext cx="8839200" cy="3048001"/>
          </a:xfrm>
        </p:spPr>
        <p:txBody>
          <a:bodyPr/>
          <a:lstStyle>
            <a:lvl1pPr algn="ctr">
              <a:defRPr sz="3600" spc="-9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886200"/>
            <a:ext cx="8839200" cy="22098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rgbClr val="69696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D4D4D4"/>
                </a:solidFill>
              </a:defRPr>
            </a:lvl1pPr>
          </a:lstStyle>
          <a:p>
            <a:r>
              <a:rPr lang="en-US" altLang="en-US" dirty="0"/>
              <a:t>Page </a:t>
            </a:r>
            <a:fld id="{C0114C80-A684-4FC2-9290-3D6457BFA549}" type="slidenum">
              <a:rPr lang="en-US" altLang="en-US" smtClean="0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237015813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D0BF8F6E-232C-4479-8873-848D6BC8E6C3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52391030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838202"/>
            <a:ext cx="2057400" cy="5105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838201"/>
            <a:ext cx="6629400" cy="51054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8C84A859-EC2B-4CC2-841B-A4A94D4856AA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424880226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171700" y="6096000"/>
            <a:ext cx="69723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56E643E9-8232-44D4-8A76-E691A7C80D3B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4873696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09600"/>
            <a:ext cx="9144000" cy="62023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85800"/>
            <a:ext cx="7772400" cy="4800600"/>
          </a:xfrm>
        </p:spPr>
        <p:txBody>
          <a:bodyPr anchorCtr="1"/>
          <a:lstStyle>
            <a:lvl1pPr algn="ctr">
              <a:defRPr sz="3600" b="0" cap="none" spc="-150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4572000"/>
            <a:ext cx="7772400" cy="82550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1252D094-1F6F-4D58-85D9-7DD94883DE43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180682087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105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105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D2B8100E-AEB3-45CD-B31C-E5D9AB46F8E2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6326044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838200"/>
            <a:ext cx="4344988" cy="6858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524000"/>
            <a:ext cx="4344988" cy="44196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838200"/>
            <a:ext cx="4346575" cy="6858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24000"/>
            <a:ext cx="4346575" cy="44196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B98A4ED6-624C-4BEA-BCDE-327289EF7D9F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398781271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AB72A377-ED4A-4672-A396-DD11146850F5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306982365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A4A31649-8929-48A0-9489-E8D4C8D91F05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203761397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838200"/>
            <a:ext cx="3313113" cy="11430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1"/>
            <a:ext cx="5416550" cy="510540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1" y="1981200"/>
            <a:ext cx="3313113" cy="396240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3E8FA7CC-2CE5-41D8-B4C4-AD442D4B12B0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129034656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720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2001"/>
            <a:ext cx="5486400" cy="3810001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387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FC7E1FD5-A6B1-43EF-B5D9-E1445DE766F6}" type="slidenum">
              <a:rPr lang="en-US" altLang="en-US"/>
              <a:pPr/>
              <a:t>‹#›</a:t>
            </a:fld>
            <a:r>
              <a:rPr lang="en-US" altLang="en-US" dirty="0"/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242707874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13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" y="139377"/>
            <a:ext cx="7924800" cy="429389"/>
          </a:xfrm>
          <a:prstGeom prst="rect">
            <a:avLst/>
          </a:prstGeom>
        </p:spPr>
        <p:txBody>
          <a:bodyPr vert="horz" lIns="45720" tIns="0" rIns="4572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810545"/>
            <a:ext cx="8839200" cy="5726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83363"/>
            <a:ext cx="6172200" cy="228600"/>
          </a:xfrm>
          <a:prstGeom prst="rect">
            <a:avLst/>
          </a:prstGeom>
        </p:spPr>
        <p:txBody>
          <a:bodyPr vert="horz" lIns="45720" tIns="0" rIns="4572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cap="non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Whitney-Semibold SC" panose="02000603040000020004" pitchFamily="2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Vulnerabilities in MLC NAND Flash Memory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583363"/>
            <a:ext cx="1371600" cy="228600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Page </a:t>
            </a:r>
            <a:fld id="{BBF05047-ADC6-47BF-A318-424F854A849A}" type="slidenum">
              <a:rPr lang="en-US" altLang="en-US" smtClean="0"/>
              <a:pPr/>
              <a:t>‹#›</a:t>
            </a:fld>
            <a:r>
              <a:rPr lang="en-US" altLang="en-US" dirty="0"/>
              <a:t> of 35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811963"/>
            <a:ext cx="9144000" cy="46037"/>
          </a:xfrm>
          <a:prstGeom prst="rect">
            <a:avLst/>
          </a:prstGeom>
          <a:solidFill>
            <a:srgbClr val="6969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10" descr="safari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956973" y="160521"/>
            <a:ext cx="1187027" cy="3434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46" r:id="rId2"/>
    <p:sldLayoutId id="2147483956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54" r:id="rId11"/>
  </p:sldLayoutIdLst>
  <p:transition>
    <p:fade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 cap="none" spc="-1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9pPr>
    </p:titleStyle>
    <p:bodyStyle>
      <a:lvl1pPr marL="204788" indent="-204788" algn="l" rtl="0" eaLnBrk="1" fontAlgn="base" hangingPunct="1">
        <a:spcBef>
          <a:spcPts val="450"/>
        </a:spcBef>
        <a:spcAft>
          <a:spcPct val="0"/>
        </a:spcAft>
        <a:buFont typeface="Wingdings" panose="05000000000000000000" pitchFamily="2" charset="2"/>
        <a:buChar char="§"/>
        <a:defRPr sz="2600" b="1" kern="1200" baseline="0">
          <a:solidFill>
            <a:srgbClr val="404040"/>
          </a:solidFill>
          <a:latin typeface="Adobe Garamond Pro" panose="02020502060506020403" pitchFamily="18" charset="0"/>
          <a:ea typeface="+mn-ea"/>
          <a:cs typeface="+mn-cs"/>
        </a:defRPr>
      </a:lvl1pPr>
      <a:lvl2pPr marL="479822" indent="-171450" algn="l" rtl="0" eaLnBrk="1" fontAlgn="base" hangingPunct="1">
        <a:spcBef>
          <a:spcPts val="3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2pPr>
      <a:lvl3pPr marL="857250" indent="-171450" algn="l" rtl="0" eaLnBrk="1" fontAlgn="base" hangingPunct="1">
        <a:spcBef>
          <a:spcPts val="225"/>
        </a:spcBef>
        <a:spcAft>
          <a:spcPct val="0"/>
        </a:spcAft>
        <a:buFont typeface="Palatino Linotype" panose="02040502050505030304" pitchFamily="18" charset="0"/>
        <a:buChar char="»"/>
        <a:defRPr sz="18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2533649"/>
          </a:xfrm>
        </p:spPr>
        <p:txBody>
          <a:bodyPr/>
          <a:lstStyle/>
          <a:p>
            <a:r>
              <a:rPr lang="en-US" sz="4800" spc="0" dirty="0">
                <a:latin typeface="Calibri" panose="020F0502020204030204" pitchFamily="34" charset="0"/>
                <a:cs typeface="Calibri" panose="020F0502020204030204" pitchFamily="34" charset="0"/>
              </a:rPr>
              <a:t>FLIN: Enabling Fairness</a:t>
            </a:r>
            <a:br>
              <a:rPr lang="en-US" sz="4800" spc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800" spc="0" dirty="0">
                <a:latin typeface="Calibri" panose="020F0502020204030204" pitchFamily="34" charset="0"/>
                <a:cs typeface="Calibri" panose="020F0502020204030204" pitchFamily="34" charset="0"/>
              </a:rPr>
              <a:t>and Enhancing Performance</a:t>
            </a:r>
            <a:br>
              <a:rPr lang="en-US" sz="4800" spc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800" spc="0" dirty="0">
                <a:latin typeface="Calibri" panose="020F0502020204030204" pitchFamily="34" charset="0"/>
                <a:cs typeface="Calibri" panose="020F0502020204030204" pitchFamily="34" charset="0"/>
              </a:rPr>
              <a:t>in Modern </a:t>
            </a:r>
            <a:r>
              <a:rPr lang="en-US" sz="4800" spc="0" dirty="0" err="1">
                <a:latin typeface="Calibri" panose="020F0502020204030204" pitchFamily="34" charset="0"/>
                <a:cs typeface="Calibri" panose="020F0502020204030204" pitchFamily="34" charset="0"/>
              </a:rPr>
              <a:t>NVMe</a:t>
            </a:r>
            <a:r>
              <a:rPr lang="en-US" sz="4800" spc="0" dirty="0">
                <a:latin typeface="Calibri" panose="020F0502020204030204" pitchFamily="34" charset="0"/>
                <a:cs typeface="Calibri" panose="020F0502020204030204" pitchFamily="34" charset="0"/>
              </a:rPr>
              <a:t> Solid State Drives</a:t>
            </a:r>
            <a:endParaRPr lang="en-US" sz="5400" spc="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AutoShape 2" descr="Image result for unicamp">
            <a:extLst>
              <a:ext uri="{FF2B5EF4-FFF2-40B4-BE49-F238E27FC236}">
                <a16:creationId xmlns:a16="http://schemas.microsoft.com/office/drawing/2014/main" id="{B3860FA5-0403-41C0-8073-AD9BB3CCA7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Related image">
            <a:extLst>
              <a:ext uri="{FF2B5EF4-FFF2-40B4-BE49-F238E27FC236}">
                <a16:creationId xmlns:a16="http://schemas.microsoft.com/office/drawing/2014/main" id="{018DA64F-012C-429D-8587-E52866BB7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722" y="5412554"/>
            <a:ext cx="1004078" cy="106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safari.png">
            <a:extLst>
              <a:ext uri="{FF2B5EF4-FFF2-40B4-BE49-F238E27FC236}">
                <a16:creationId xmlns:a16="http://schemas.microsoft.com/office/drawing/2014/main" id="{35F279D8-6513-45E7-A98B-52416F308C9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0598" y="4822112"/>
            <a:ext cx="2087468" cy="603988"/>
          </a:xfrm>
          <a:prstGeom prst="rect">
            <a:avLst/>
          </a:prstGeom>
        </p:spPr>
      </p:pic>
      <p:pic>
        <p:nvPicPr>
          <p:cNvPr id="9" name="Picture 4" descr="Image result">
            <a:extLst>
              <a:ext uri="{FF2B5EF4-FFF2-40B4-BE49-F238E27FC236}">
                <a16:creationId xmlns:a16="http://schemas.microsoft.com/office/drawing/2014/main" id="{FF26AF98-FDFC-43CA-9201-FCB6754908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5" t="30755" r="3392" b="35912"/>
          <a:stretch/>
        </p:blipFill>
        <p:spPr bwMode="auto">
          <a:xfrm>
            <a:off x="609600" y="5955184"/>
            <a:ext cx="2540310" cy="45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B8D2CDE-E5C2-4D3A-8B87-0B1DA1291C1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27" y="4639877"/>
            <a:ext cx="1446059" cy="12275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57EB975-8B9E-42F9-8402-91FD4F298D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24600" y="4643613"/>
            <a:ext cx="2555292" cy="922745"/>
          </a:xfrm>
          <a:prstGeom prst="rect">
            <a:avLst/>
          </a:prstGeom>
        </p:spPr>
      </p:pic>
      <p:pic>
        <p:nvPicPr>
          <p:cNvPr id="1032" name="Picture 8" descr="Image result for nudt">
            <a:extLst>
              <a:ext uri="{FF2B5EF4-FFF2-40B4-BE49-F238E27FC236}">
                <a16:creationId xmlns:a16="http://schemas.microsoft.com/office/drawing/2014/main" id="{0BF93D9B-CA2A-42D9-A392-C5C31604D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891" y="5319094"/>
            <a:ext cx="1157906" cy="1157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687" y="3048000"/>
            <a:ext cx="9144000" cy="1657350"/>
          </a:xfrm>
        </p:spPr>
        <p:txBody>
          <a:bodyPr/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Arash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Tavakkol,  Mohammad</a:t>
            </a:r>
            <a:r>
              <a:rPr lang="en-US" sz="160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Sadrosadati,  Saugata</a:t>
            </a:r>
            <a:r>
              <a:rPr lang="en-US" sz="160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Ghose, </a:t>
            </a: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Jeremie S. Kim, 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Yixin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Adobe Garamond Pro" panose="02020502060506020403" pitchFamily="18" charset="0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Luo, 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Yaohua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Adobe Garamond Pro" panose="02020502060506020403" pitchFamily="18" charset="0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Wang,  Nika Mansouri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Adobe Garamond Pro" panose="02020502060506020403" pitchFamily="18" charset="0"/>
                <a:ea typeface="+mn-ea"/>
                <a:cs typeface="+mn-cs"/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Ghiasi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, </a:t>
            </a: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Lois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Adobe Garamond Pro" panose="02020502060506020403" pitchFamily="18" charset="0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Orosa,  Juan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Adobe Garamond Pro" panose="02020502060506020403" pitchFamily="18" charset="0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Gómez-Luna,  Onur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Adobe Garamond Pro" panose="02020502060506020403" pitchFamily="18" charset="0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Mutlu</a:t>
            </a:r>
          </a:p>
          <a:p>
            <a:endParaRPr lang="en-US" sz="1000" b="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9150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10545"/>
            <a:ext cx="8991600" cy="5726782"/>
          </a:xfrm>
        </p:spPr>
        <p:txBody>
          <a:bodyPr/>
          <a:lstStyle/>
          <a:p>
            <a:r>
              <a:rPr lang="en-US" dirty="0"/>
              <a:t>SSDs are </a:t>
            </a:r>
            <a:r>
              <a:rPr lang="en-US" dirty="0">
                <a:solidFill>
                  <a:srgbClr val="00B050"/>
                </a:solidFill>
              </a:rPr>
              <a:t>widely used </a:t>
            </a:r>
            <a:r>
              <a:rPr lang="en-US" dirty="0"/>
              <a:t>as a storage medium</a:t>
            </a:r>
          </a:p>
          <a:p>
            <a:r>
              <a:rPr lang="en-US" dirty="0"/>
              <a:t>SSDs initially adopted </a:t>
            </a:r>
            <a:r>
              <a:rPr lang="en-US" dirty="0">
                <a:solidFill>
                  <a:srgbClr val="C00000"/>
                </a:solidFill>
              </a:rPr>
              <a:t>conventional</a:t>
            </a:r>
            <a:r>
              <a:rPr lang="en-US" dirty="0"/>
              <a:t> host interface protocols (e.g., SATA)</a:t>
            </a:r>
          </a:p>
          <a:p>
            <a:pPr lvl="1"/>
            <a:r>
              <a:rPr lang="en-US" dirty="0"/>
              <a:t>Designed for magnetic hard disk drives:</a:t>
            </a:r>
            <a:r>
              <a:rPr lang="en-US" sz="1100" dirty="0"/>
              <a:t> </a:t>
            </a:r>
            <a:r>
              <a:rPr lang="en-US" dirty="0"/>
              <a:t>only </a:t>
            </a:r>
            <a:r>
              <a:rPr lang="en-US" b="1" dirty="0">
                <a:solidFill>
                  <a:srgbClr val="C00000"/>
                </a:solidFill>
              </a:rPr>
              <a:t>thousands of IOPS</a:t>
            </a:r>
            <a:r>
              <a:rPr lang="en-US" dirty="0"/>
              <a:t> per device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7A3EDF8-7134-4E3D-AA79-458D4643987D}"/>
              </a:ext>
            </a:extLst>
          </p:cNvPr>
          <p:cNvSpPr/>
          <p:nvPr/>
        </p:nvSpPr>
        <p:spPr>
          <a:xfrm>
            <a:off x="1693912" y="2554800"/>
            <a:ext cx="1368152" cy="50595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 1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CD6B7B8-5846-4ACE-B333-066E95B9308A}"/>
              </a:ext>
            </a:extLst>
          </p:cNvPr>
          <p:cNvSpPr/>
          <p:nvPr/>
        </p:nvSpPr>
        <p:spPr>
          <a:xfrm>
            <a:off x="3926160" y="2554800"/>
            <a:ext cx="1368152" cy="50595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 2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F98B4A6-A822-4753-AAB8-C5211D0C13D4}"/>
              </a:ext>
            </a:extLst>
          </p:cNvPr>
          <p:cNvSpPr/>
          <p:nvPr/>
        </p:nvSpPr>
        <p:spPr>
          <a:xfrm>
            <a:off x="6230416" y="2554800"/>
            <a:ext cx="1368152" cy="50595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 3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C7ABDD0-40D1-4D10-BBB4-811A4EA9ADFB}"/>
              </a:ext>
            </a:extLst>
          </p:cNvPr>
          <p:cNvSpPr/>
          <p:nvPr/>
        </p:nvSpPr>
        <p:spPr>
          <a:xfrm>
            <a:off x="685800" y="3524597"/>
            <a:ext cx="7848872" cy="19507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bIns="0" rtlCol="0" anchor="b"/>
          <a:lstStyle/>
          <a:p>
            <a:r>
              <a:rPr lang="en-US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Block Layer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A621A62E-D316-4CF9-91D4-8611174ABF94}"/>
              </a:ext>
            </a:extLst>
          </p:cNvPr>
          <p:cNvSpPr/>
          <p:nvPr/>
        </p:nvSpPr>
        <p:spPr>
          <a:xfrm rot="5400000">
            <a:off x="2116596" y="3142128"/>
            <a:ext cx="522784" cy="36004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CD1304E3-A878-45CB-B9E6-98437FFD2D89}"/>
              </a:ext>
            </a:extLst>
          </p:cNvPr>
          <p:cNvSpPr/>
          <p:nvPr/>
        </p:nvSpPr>
        <p:spPr>
          <a:xfrm rot="5400000">
            <a:off x="4348844" y="3130613"/>
            <a:ext cx="522784" cy="36004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0B6B8307-104A-4683-957B-D417FD296854}"/>
              </a:ext>
            </a:extLst>
          </p:cNvPr>
          <p:cNvSpPr/>
          <p:nvPr/>
        </p:nvSpPr>
        <p:spPr>
          <a:xfrm rot="5400000">
            <a:off x="6653100" y="3137449"/>
            <a:ext cx="522784" cy="36004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A47903E-CED9-4324-8616-F30C566B7743}"/>
              </a:ext>
            </a:extLst>
          </p:cNvPr>
          <p:cNvSpPr/>
          <p:nvPr/>
        </p:nvSpPr>
        <p:spPr>
          <a:xfrm>
            <a:off x="1441883" y="6053849"/>
            <a:ext cx="6408712" cy="57555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SSD Device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6245E60-DE28-4A29-9C5A-294EBF26A123}"/>
              </a:ext>
            </a:extLst>
          </p:cNvPr>
          <p:cNvGrpSpPr/>
          <p:nvPr/>
        </p:nvGrpSpPr>
        <p:grpSpPr>
          <a:xfrm>
            <a:off x="6758449" y="3630930"/>
            <a:ext cx="312086" cy="760230"/>
            <a:chOff x="6708186" y="3532866"/>
            <a:chExt cx="312086" cy="76023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67B7255-07FD-4714-83B4-F2566E517680}"/>
                </a:ext>
              </a:extLst>
            </p:cNvPr>
            <p:cNvSpPr/>
            <p:nvPr/>
          </p:nvSpPr>
          <p:spPr>
            <a:xfrm>
              <a:off x="6708186" y="3532866"/>
              <a:ext cx="312086" cy="76023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FCAF5ED-778E-49CB-AC46-45264A4ECE6D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661076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633E452-6F92-4103-88D9-2F66BEF30EE7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787480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8700776-11F5-4E66-A114-5452342DE6B3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913884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3E31C20-CF7B-4260-A74E-302B7D0F3F56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040288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D644E34-9520-4D4A-B2B6-1C247D2B68EE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166692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53659EE-4E6C-4FF8-857B-73D9573220B5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534672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EFA272C-C1BD-470F-929F-6F25268FC3F0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293096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6E5BE7D-5755-466C-8ADB-7046636BE509}"/>
              </a:ext>
            </a:extLst>
          </p:cNvPr>
          <p:cNvGrpSpPr/>
          <p:nvPr/>
        </p:nvGrpSpPr>
        <p:grpSpPr>
          <a:xfrm>
            <a:off x="4454193" y="3610852"/>
            <a:ext cx="312086" cy="760230"/>
            <a:chOff x="6708186" y="3532866"/>
            <a:chExt cx="312086" cy="76023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D8A9916-E899-4736-96C2-928C164FB41F}"/>
                </a:ext>
              </a:extLst>
            </p:cNvPr>
            <p:cNvSpPr/>
            <p:nvPr/>
          </p:nvSpPr>
          <p:spPr>
            <a:xfrm>
              <a:off x="6708186" y="3532866"/>
              <a:ext cx="312086" cy="76023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3CB38B0-96BC-4D94-BE71-7C5290A15413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661076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DA3EE81-A12C-4EFC-89DD-B0ACC243120F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787480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E974240-3AEA-4638-84C2-614CE23586CC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913884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71D019A-9AEA-406C-BFEB-14806B811A9C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040288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A447B1C-75E8-4F6D-8AD7-5D9E61CD48D6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166692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EF7734B-8929-4625-AB66-ABD72F369980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534672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14DDDA5-62D0-4FFC-94F2-2DE2BF946BDC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293096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7C6236F-0CF3-4EAA-B2D0-3569C3031CD1}"/>
              </a:ext>
            </a:extLst>
          </p:cNvPr>
          <p:cNvGrpSpPr/>
          <p:nvPr/>
        </p:nvGrpSpPr>
        <p:grpSpPr>
          <a:xfrm>
            <a:off x="2221945" y="3600143"/>
            <a:ext cx="312086" cy="760230"/>
            <a:chOff x="6708186" y="3532866"/>
            <a:chExt cx="312086" cy="76023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C99EB1B-5943-4BE3-905B-7ACD464C9DE2}"/>
                </a:ext>
              </a:extLst>
            </p:cNvPr>
            <p:cNvSpPr/>
            <p:nvPr/>
          </p:nvSpPr>
          <p:spPr>
            <a:xfrm>
              <a:off x="6708186" y="3532866"/>
              <a:ext cx="312086" cy="76023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6E24252-96EC-4E66-99AE-B18D57D11CB4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661076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72B159B-CA9B-45B9-A4CF-4FB5BDB864A4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787480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84A9002-091E-4AC2-9745-A10A6DEAED11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913884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00B3E44-9569-4023-9655-48FEB4B433AC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040288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0DB467B-3D65-412A-A84A-512F35764081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166692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7A8509E-0DCB-48B0-A88F-B5C4CF4AC5B0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534672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5E73644-FC60-48E4-91E4-FF9AC2DD284D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293096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86AAD85-9471-44FA-86BC-5DDEAFEC940A}"/>
              </a:ext>
            </a:extLst>
          </p:cNvPr>
          <p:cNvGrpSpPr/>
          <p:nvPr/>
        </p:nvGrpSpPr>
        <p:grpSpPr>
          <a:xfrm>
            <a:off x="4454193" y="5252854"/>
            <a:ext cx="312086" cy="760230"/>
            <a:chOff x="6708186" y="3532866"/>
            <a:chExt cx="312086" cy="760230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D32B6E7-992F-4F82-9081-F67704086E67}"/>
                </a:ext>
              </a:extLst>
            </p:cNvPr>
            <p:cNvSpPr/>
            <p:nvPr/>
          </p:nvSpPr>
          <p:spPr>
            <a:xfrm>
              <a:off x="6708186" y="3532866"/>
              <a:ext cx="312086" cy="76023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503C2260-9C32-46C0-AD9D-74AE1A4437E5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661076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B81AE08-1C02-4D4C-9D62-C2023969A31A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787480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A29D0334-5750-4CEC-BA4E-4681F3E5E0C6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913884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3BCE147B-DE08-40E9-B5E7-F368C3AFD5EF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040288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C4858366-6BEB-4B9B-A8F4-B25898BAB632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166692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351AF76-1F85-4C2C-AE3C-64EDF6ECD2B8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534672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7526E6F4-6672-4F26-8AE4-B8E33C551122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293096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EE0A1D3B-50E7-4F9E-A3FE-31C5CBDE2650}"/>
              </a:ext>
            </a:extLst>
          </p:cNvPr>
          <p:cNvSpPr/>
          <p:nvPr/>
        </p:nvSpPr>
        <p:spPr>
          <a:xfrm>
            <a:off x="4723921" y="5441713"/>
            <a:ext cx="2594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Hardware dispatch queue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72047768-9758-4A43-AC65-2087E79C6CE8}"/>
              </a:ext>
            </a:extLst>
          </p:cNvPr>
          <p:cNvSpPr/>
          <p:nvPr/>
        </p:nvSpPr>
        <p:spPr>
          <a:xfrm>
            <a:off x="3254072" y="4604549"/>
            <a:ext cx="2784335" cy="4183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I/O Scheduler</a:t>
            </a:r>
          </a:p>
        </p:txBody>
      </p: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91918154-DF2D-470C-9DAD-1A23C45ABAB1}"/>
              </a:ext>
            </a:extLst>
          </p:cNvPr>
          <p:cNvCxnSpPr>
            <a:cxnSpLocks/>
            <a:endCxn id="58" idx="1"/>
          </p:cNvCxnSpPr>
          <p:nvPr/>
        </p:nvCxnSpPr>
        <p:spPr>
          <a:xfrm>
            <a:off x="2377988" y="4380540"/>
            <a:ext cx="876084" cy="433169"/>
          </a:xfrm>
          <a:prstGeom prst="bentConnector3">
            <a:avLst>
              <a:gd name="adj1" fmla="val 147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022FE6C1-B2DD-4F66-8B23-058A96829948}"/>
              </a:ext>
            </a:extLst>
          </p:cNvPr>
          <p:cNvCxnSpPr>
            <a:cxnSpLocks/>
          </p:cNvCxnSpPr>
          <p:nvPr/>
        </p:nvCxnSpPr>
        <p:spPr>
          <a:xfrm flipH="1">
            <a:off x="6038407" y="4390083"/>
            <a:ext cx="876084" cy="413183"/>
          </a:xfrm>
          <a:prstGeom prst="bentConnector3">
            <a:avLst>
              <a:gd name="adj1" fmla="val 1292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343F4B3F-3686-47F4-A61A-D84A48A9C8C5}"/>
              </a:ext>
            </a:extLst>
          </p:cNvPr>
          <p:cNvCxnSpPr>
            <a:cxnSpLocks/>
          </p:cNvCxnSpPr>
          <p:nvPr/>
        </p:nvCxnSpPr>
        <p:spPr>
          <a:xfrm>
            <a:off x="4610236" y="4371082"/>
            <a:ext cx="0" cy="2144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4DE2F701-D48B-402A-B48B-2326CF4634E9}"/>
              </a:ext>
            </a:extLst>
          </p:cNvPr>
          <p:cNvCxnSpPr>
            <a:cxnSpLocks/>
          </p:cNvCxnSpPr>
          <p:nvPr/>
        </p:nvCxnSpPr>
        <p:spPr>
          <a:xfrm>
            <a:off x="4610236" y="5032237"/>
            <a:ext cx="0" cy="2144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3A80EB63-F3AF-4240-A8A1-D9729A385E49}"/>
              </a:ext>
            </a:extLst>
          </p:cNvPr>
          <p:cNvSpPr/>
          <p:nvPr/>
        </p:nvSpPr>
        <p:spPr>
          <a:xfrm>
            <a:off x="7011529" y="3536040"/>
            <a:ext cx="127932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In-DRAM</a:t>
            </a:r>
          </a:p>
          <a:p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I/O Request</a:t>
            </a:r>
          </a:p>
          <a:p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Queue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B6A75B3E-C6B3-4A78-9458-AF1DAFC80BDB}"/>
              </a:ext>
            </a:extLst>
          </p:cNvPr>
          <p:cNvCxnSpPr>
            <a:cxnSpLocks/>
          </p:cNvCxnSpPr>
          <p:nvPr/>
        </p:nvCxnSpPr>
        <p:spPr>
          <a:xfrm>
            <a:off x="4358208" y="5760276"/>
            <a:ext cx="0" cy="2144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2</a:t>
            </a:fld>
            <a:r>
              <a:rPr lang="en-US" altLang="en-US" dirty="0"/>
              <a:t> of 7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7AB1DA4-F55C-4233-BB06-0CCC6ADA4FFA}"/>
              </a:ext>
            </a:extLst>
          </p:cNvPr>
          <p:cNvSpPr/>
          <p:nvPr/>
        </p:nvSpPr>
        <p:spPr>
          <a:xfrm>
            <a:off x="826941" y="5398189"/>
            <a:ext cx="32476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Fairness Control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76D7A89-FC36-43EB-831F-679DB6777F2B}"/>
              </a:ext>
            </a:extLst>
          </p:cNvPr>
          <p:cNvCxnSpPr>
            <a:cxnSpLocks/>
          </p:cNvCxnSpPr>
          <p:nvPr/>
        </p:nvCxnSpPr>
        <p:spPr>
          <a:xfrm flipV="1">
            <a:off x="2926690" y="4850482"/>
            <a:ext cx="768367" cy="70230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651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5" grpId="0" animBg="1"/>
      <p:bldP spid="57" grpId="0"/>
      <p:bldP spid="58" grpId="0" animBg="1"/>
      <p:bldP spid="77" grpId="0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Modern SSDs use </a:t>
            </a:r>
            <a:r>
              <a:rPr lang="en-US" dirty="0">
                <a:solidFill>
                  <a:srgbClr val="00B050"/>
                </a:solidFill>
              </a:rPr>
              <a:t>high-performance</a:t>
            </a:r>
            <a:r>
              <a:rPr lang="en-US" dirty="0"/>
              <a:t> host interface protocols (e.g., </a:t>
            </a:r>
            <a:r>
              <a:rPr lang="en-US" dirty="0" err="1"/>
              <a:t>NVMe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Takes advantage of SSD throughput: enables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millions of IOPS</a:t>
            </a:r>
            <a:r>
              <a:rPr lang="en-US" dirty="0"/>
              <a:t> per device</a:t>
            </a:r>
          </a:p>
          <a:p>
            <a:pPr lvl="1"/>
            <a:r>
              <a:rPr lang="en-US" dirty="0"/>
              <a:t>Bypasses OS intervention: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SSD must perform scheduling, ensure fairness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7A3EDF8-7134-4E3D-AA79-458D4643987D}"/>
              </a:ext>
            </a:extLst>
          </p:cNvPr>
          <p:cNvSpPr/>
          <p:nvPr/>
        </p:nvSpPr>
        <p:spPr>
          <a:xfrm>
            <a:off x="1697832" y="2554800"/>
            <a:ext cx="1368152" cy="50595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 1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CD6B7B8-5846-4ACE-B333-066E95B9308A}"/>
              </a:ext>
            </a:extLst>
          </p:cNvPr>
          <p:cNvSpPr/>
          <p:nvPr/>
        </p:nvSpPr>
        <p:spPr>
          <a:xfrm>
            <a:off x="3930080" y="2554800"/>
            <a:ext cx="1368152" cy="50595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 2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F98B4A6-A822-4753-AAB8-C5211D0C13D4}"/>
              </a:ext>
            </a:extLst>
          </p:cNvPr>
          <p:cNvSpPr/>
          <p:nvPr/>
        </p:nvSpPr>
        <p:spPr>
          <a:xfrm>
            <a:off x="6234336" y="2554800"/>
            <a:ext cx="1368152" cy="50595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 3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A621A62E-D316-4CF9-91D4-8611174ABF94}"/>
              </a:ext>
            </a:extLst>
          </p:cNvPr>
          <p:cNvSpPr/>
          <p:nvPr/>
        </p:nvSpPr>
        <p:spPr>
          <a:xfrm rot="5400000">
            <a:off x="2120516" y="3142128"/>
            <a:ext cx="522784" cy="36004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CD1304E3-A878-45CB-B9E6-98437FFD2D89}"/>
              </a:ext>
            </a:extLst>
          </p:cNvPr>
          <p:cNvSpPr/>
          <p:nvPr/>
        </p:nvSpPr>
        <p:spPr>
          <a:xfrm rot="5400000">
            <a:off x="4352764" y="3130613"/>
            <a:ext cx="522784" cy="36004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0B6B8307-104A-4683-957B-D417FD296854}"/>
              </a:ext>
            </a:extLst>
          </p:cNvPr>
          <p:cNvSpPr/>
          <p:nvPr/>
        </p:nvSpPr>
        <p:spPr>
          <a:xfrm rot="5400000">
            <a:off x="6657020" y="3137449"/>
            <a:ext cx="522784" cy="36004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A47903E-CED9-4324-8616-F30C566B7743}"/>
              </a:ext>
            </a:extLst>
          </p:cNvPr>
          <p:cNvSpPr/>
          <p:nvPr/>
        </p:nvSpPr>
        <p:spPr>
          <a:xfrm>
            <a:off x="1445803" y="6053849"/>
            <a:ext cx="6408712" cy="57555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SSD Device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6245E60-DE28-4A29-9C5A-294EBF26A123}"/>
              </a:ext>
            </a:extLst>
          </p:cNvPr>
          <p:cNvGrpSpPr/>
          <p:nvPr/>
        </p:nvGrpSpPr>
        <p:grpSpPr>
          <a:xfrm>
            <a:off x="6762369" y="3630930"/>
            <a:ext cx="312086" cy="760230"/>
            <a:chOff x="6708186" y="3532866"/>
            <a:chExt cx="312086" cy="76023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67B7255-07FD-4714-83B4-F2566E517680}"/>
                </a:ext>
              </a:extLst>
            </p:cNvPr>
            <p:cNvSpPr/>
            <p:nvPr/>
          </p:nvSpPr>
          <p:spPr>
            <a:xfrm>
              <a:off x="6708186" y="3532866"/>
              <a:ext cx="312086" cy="76023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FCAF5ED-778E-49CB-AC46-45264A4ECE6D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661076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633E452-6F92-4103-88D9-2F66BEF30EE7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787480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8700776-11F5-4E66-A114-5452342DE6B3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913884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3E31C20-CF7B-4260-A74E-302B7D0F3F56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040288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D644E34-9520-4D4A-B2B6-1C247D2B68EE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166692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53659EE-4E6C-4FF8-857B-73D9573220B5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534672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EFA272C-C1BD-470F-929F-6F25268FC3F0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293096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6E5BE7D-5755-466C-8ADB-7046636BE509}"/>
              </a:ext>
            </a:extLst>
          </p:cNvPr>
          <p:cNvGrpSpPr/>
          <p:nvPr/>
        </p:nvGrpSpPr>
        <p:grpSpPr>
          <a:xfrm>
            <a:off x="4458113" y="3610852"/>
            <a:ext cx="312086" cy="760230"/>
            <a:chOff x="6708186" y="3532866"/>
            <a:chExt cx="312086" cy="76023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D8A9916-E899-4736-96C2-928C164FB41F}"/>
                </a:ext>
              </a:extLst>
            </p:cNvPr>
            <p:cNvSpPr/>
            <p:nvPr/>
          </p:nvSpPr>
          <p:spPr>
            <a:xfrm>
              <a:off x="6708186" y="3532866"/>
              <a:ext cx="312086" cy="76023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3CB38B0-96BC-4D94-BE71-7C5290A15413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661076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DA3EE81-A12C-4EFC-89DD-B0ACC243120F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787480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E974240-3AEA-4638-84C2-614CE23586CC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913884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71D019A-9AEA-406C-BFEB-14806B811A9C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040288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A447B1C-75E8-4F6D-8AD7-5D9E61CD48D6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166692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EF7734B-8929-4625-AB66-ABD72F369980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534672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14DDDA5-62D0-4FFC-94F2-2DE2BF946BDC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293096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7C6236F-0CF3-4EAA-B2D0-3569C3031CD1}"/>
              </a:ext>
            </a:extLst>
          </p:cNvPr>
          <p:cNvGrpSpPr/>
          <p:nvPr/>
        </p:nvGrpSpPr>
        <p:grpSpPr>
          <a:xfrm>
            <a:off x="2225865" y="3600143"/>
            <a:ext cx="312086" cy="760230"/>
            <a:chOff x="6708186" y="3532866"/>
            <a:chExt cx="312086" cy="76023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C99EB1B-5943-4BE3-905B-7ACD464C9DE2}"/>
                </a:ext>
              </a:extLst>
            </p:cNvPr>
            <p:cNvSpPr/>
            <p:nvPr/>
          </p:nvSpPr>
          <p:spPr>
            <a:xfrm>
              <a:off x="6708186" y="3532866"/>
              <a:ext cx="312086" cy="76023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6E24252-96EC-4E66-99AE-B18D57D11CB4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661076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C72B159B-CA9B-45B9-A4CF-4FB5BDB864A4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787480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84A9002-091E-4AC2-9745-A10A6DEAED11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913884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00B3E44-9569-4023-9655-48FEB4B433AC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040288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0DB467B-3D65-412A-A84A-512F35764081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166692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7A8509E-0DCB-48B0-A88F-B5C4CF4AC5B0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3534672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5E73644-FC60-48E4-91E4-FF9AC2DD284D}"/>
                </a:ext>
              </a:extLst>
            </p:cNvPr>
            <p:cNvCxnSpPr>
              <a:cxnSpLocks/>
            </p:cNvCxnSpPr>
            <p:nvPr/>
          </p:nvCxnSpPr>
          <p:spPr>
            <a:xfrm>
              <a:off x="6708186" y="4293096"/>
              <a:ext cx="3120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2" name="Picture 8" descr="Image result for nvm express">
            <a:extLst>
              <a:ext uri="{FF2B5EF4-FFF2-40B4-BE49-F238E27FC236}">
                <a16:creationId xmlns:a16="http://schemas.microsoft.com/office/drawing/2014/main" id="{13CAAC71-65C7-4A71-8D3B-077DE56DA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32860"/>
            <a:ext cx="1992015" cy="550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BD596F4-0E0A-4008-A56C-26439C9DC27C}"/>
              </a:ext>
            </a:extLst>
          </p:cNvPr>
          <p:cNvCxnSpPr>
            <a:cxnSpLocks/>
          </p:cNvCxnSpPr>
          <p:nvPr/>
        </p:nvCxnSpPr>
        <p:spPr>
          <a:xfrm>
            <a:off x="4614156" y="4380540"/>
            <a:ext cx="0" cy="2144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0FD28A1-B3DF-451F-BB69-0CBCC723FFA1}"/>
              </a:ext>
            </a:extLst>
          </p:cNvPr>
          <p:cNvCxnSpPr>
            <a:cxnSpLocks/>
          </p:cNvCxnSpPr>
          <p:nvPr/>
        </p:nvCxnSpPr>
        <p:spPr>
          <a:xfrm>
            <a:off x="6918411" y="4390083"/>
            <a:ext cx="0" cy="2144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7ADA79CF-FA70-4DCE-9FD6-8BF35A245BC8}"/>
              </a:ext>
            </a:extLst>
          </p:cNvPr>
          <p:cNvCxnSpPr>
            <a:cxnSpLocks/>
          </p:cNvCxnSpPr>
          <p:nvPr/>
        </p:nvCxnSpPr>
        <p:spPr>
          <a:xfrm>
            <a:off x="2381908" y="4355598"/>
            <a:ext cx="0" cy="2144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3A80EB63-F3AF-4240-A8A1-D9729A385E49}"/>
              </a:ext>
            </a:extLst>
          </p:cNvPr>
          <p:cNvSpPr/>
          <p:nvPr/>
        </p:nvSpPr>
        <p:spPr>
          <a:xfrm>
            <a:off x="7153313" y="3535348"/>
            <a:ext cx="127932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In-DRAM</a:t>
            </a:r>
          </a:p>
          <a:p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I/O Request</a:t>
            </a:r>
          </a:p>
          <a:p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Queue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0" y="5461264"/>
            <a:ext cx="9144000" cy="11355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en-US" sz="36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Fairness should be provided by the SSD itself. Do modern SSDs provide fairness?</a:t>
            </a:r>
            <a:endParaRPr lang="en-US" sz="3600" b="1" dirty="0">
              <a:solidFill>
                <a:schemeClr val="bg1"/>
              </a:solidFill>
              <a:latin typeface="Adobe Garamond Pro" panose="02020502060506020403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3</a:t>
            </a:fld>
            <a:r>
              <a:rPr lang="en-US" altLang="en-US" dirty="0"/>
              <a:t> of 7</a:t>
            </a:r>
          </a:p>
        </p:txBody>
      </p:sp>
    </p:spTree>
    <p:extLst>
      <p:ext uri="{BB962C8B-B14F-4D97-AF65-F5344CB8AC3E}">
        <p14:creationId xmlns:p14="http://schemas.microsoft.com/office/powerpoint/2010/main" val="9787201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96296E-6 L 3.05556E-6 -0.210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53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771CFE4-972A-4375-B496-445C2226BD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209800"/>
            <a:ext cx="5230488" cy="28503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10545"/>
            <a:ext cx="9144000" cy="5726782"/>
          </a:xfrm>
        </p:spPr>
        <p:txBody>
          <a:bodyPr/>
          <a:lstStyle/>
          <a:p>
            <a:r>
              <a:rPr lang="en-US" dirty="0"/>
              <a:t>We study fairness control in real state-of-the-art SSDs</a:t>
            </a:r>
          </a:p>
          <a:p>
            <a:pPr lvl="1"/>
            <a:r>
              <a:rPr lang="en-US" dirty="0"/>
              <a:t>An example of two datacenter workloads running concurrently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4</a:t>
            </a:fld>
            <a:r>
              <a:rPr lang="en-US" altLang="en-US" dirty="0"/>
              <a:t> of 7</a:t>
            </a:r>
          </a:p>
        </p:txBody>
      </p:sp>
      <p:sp>
        <p:nvSpPr>
          <p:cNvPr id="64" name="Rectangle 63"/>
          <p:cNvSpPr/>
          <p:nvPr/>
        </p:nvSpPr>
        <p:spPr>
          <a:xfrm>
            <a:off x="0" y="5638800"/>
            <a:ext cx="9144000" cy="11688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28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Modern </a:t>
            </a:r>
            <a:r>
              <a:rPr lang="en-US" sz="2800" b="1" dirty="0" err="1">
                <a:solidFill>
                  <a:schemeClr val="bg1"/>
                </a:solidFill>
                <a:latin typeface="Adobe Garamond Pro Bold" panose="02020702060506020403" pitchFamily="18" charset="0"/>
              </a:rPr>
              <a:t>NVMe</a:t>
            </a:r>
            <a:r>
              <a:rPr lang="en-US" sz="28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 SSDs focus on providing high performance </a:t>
            </a:r>
          </a:p>
          <a:p>
            <a:pPr algn="ctr">
              <a:spcAft>
                <a:spcPts val="0"/>
              </a:spcAft>
            </a:pPr>
            <a:r>
              <a:rPr lang="en-US" sz="2800" b="1" dirty="0">
                <a:solidFill>
                  <a:schemeClr val="bg1"/>
                </a:solidFill>
                <a:latin typeface="Adobe Garamond Pro Bold" panose="02020702060506020403" pitchFamily="18" charset="0"/>
              </a:rPr>
              <a:t>at the expense of large amounts of unfairness</a:t>
            </a:r>
            <a:endParaRPr lang="en-US" sz="2800" b="1" dirty="0">
              <a:solidFill>
                <a:schemeClr val="bg1"/>
              </a:solidFill>
              <a:latin typeface="Adobe Garamond Pro" panose="02020502060506020403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271A3AF-079C-4D56-BAE1-E241E5E3C4D3}"/>
              </a:ext>
            </a:extLst>
          </p:cNvPr>
          <p:cNvSpPr/>
          <p:nvPr/>
        </p:nvSpPr>
        <p:spPr>
          <a:xfrm>
            <a:off x="7228400" y="2373515"/>
            <a:ext cx="729046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tpce</a:t>
            </a:r>
            <a:endParaRPr lang="en-US" sz="2400" b="1" i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B021D557-BB66-4315-A693-003872FB5AF4}"/>
              </a:ext>
            </a:extLst>
          </p:cNvPr>
          <p:cNvSpPr/>
          <p:nvPr/>
        </p:nvSpPr>
        <p:spPr>
          <a:xfrm>
            <a:off x="7228400" y="3121342"/>
            <a:ext cx="703782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tpcc</a:t>
            </a:r>
            <a:endParaRPr lang="en-US" sz="24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DF7F0169-75CB-41E1-AADF-65E3B078B33F}"/>
              </a:ext>
            </a:extLst>
          </p:cNvPr>
          <p:cNvCxnSpPr>
            <a:cxnSpLocks/>
          </p:cNvCxnSpPr>
          <p:nvPr/>
        </p:nvCxnSpPr>
        <p:spPr>
          <a:xfrm flipH="1">
            <a:off x="6823992" y="2622640"/>
            <a:ext cx="452424" cy="203746"/>
          </a:xfrm>
          <a:prstGeom prst="straightConnector1">
            <a:avLst/>
          </a:prstGeom>
          <a:ln w="5715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93C4EE9D-8D2F-44DC-97E8-B4B67BF293C8}"/>
              </a:ext>
            </a:extLst>
          </p:cNvPr>
          <p:cNvCxnSpPr>
            <a:cxnSpLocks/>
          </p:cNvCxnSpPr>
          <p:nvPr/>
        </p:nvCxnSpPr>
        <p:spPr>
          <a:xfrm flipH="1">
            <a:off x="6854588" y="3299888"/>
            <a:ext cx="409867" cy="58638"/>
          </a:xfrm>
          <a:prstGeom prst="straightConnector1">
            <a:avLst/>
          </a:prstGeom>
          <a:ln w="5715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4A772410-8132-4ED5-928C-08F564AF18EE}"/>
              </a:ext>
            </a:extLst>
          </p:cNvPr>
          <p:cNvSpPr/>
          <p:nvPr/>
        </p:nvSpPr>
        <p:spPr>
          <a:xfrm>
            <a:off x="1994541" y="2271607"/>
            <a:ext cx="452424" cy="277091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595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55" grpId="0"/>
      <p:bldP spid="69" grpId="0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First Contribution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5745162"/>
          </a:xfrm>
        </p:spPr>
        <p:txBody>
          <a:bodyPr>
            <a:normAutofit/>
          </a:bodyPr>
          <a:lstStyle/>
          <a:p>
            <a:r>
              <a:rPr lang="en-US" sz="3200" dirty="0"/>
              <a:t>We perform </a:t>
            </a:r>
            <a:r>
              <a:rPr lang="en-US" sz="3200" dirty="0">
                <a:solidFill>
                  <a:srgbClr val="00B050"/>
                </a:solidFill>
              </a:rPr>
              <a:t>a comprehensive analysis </a:t>
            </a:r>
            <a:r>
              <a:rPr lang="en-US" sz="3200" dirty="0"/>
              <a:t>of inter-application interference in state-of-the-art SSDs</a:t>
            </a:r>
            <a:endParaRPr lang="en-US" sz="3200" dirty="0">
              <a:solidFill>
                <a:srgbClr val="00B050"/>
              </a:solidFill>
            </a:endParaRPr>
          </a:p>
          <a:p>
            <a:pPr marL="765572" lvl="1" indent="-457200">
              <a:buFont typeface="+mj-lt"/>
              <a:buAutoNum type="arabicPeriod"/>
            </a:pPr>
            <a:r>
              <a:rPr lang="en-US" sz="3200" b="0" dirty="0"/>
              <a:t>The </a:t>
            </a:r>
            <a:r>
              <a:rPr lang="en-US" sz="3200" b="0" dirty="0">
                <a:solidFill>
                  <a:srgbClr val="0070C0"/>
                </a:solidFill>
              </a:rPr>
              <a:t>intensity</a:t>
            </a:r>
            <a:r>
              <a:rPr lang="en-US" sz="3200" b="0" dirty="0"/>
              <a:t> of requests sent by each application</a:t>
            </a:r>
          </a:p>
          <a:p>
            <a:pPr marL="765572" lvl="1" indent="-457200">
              <a:buFont typeface="+mj-lt"/>
              <a:buAutoNum type="arabicPeriod"/>
            </a:pPr>
            <a:r>
              <a:rPr lang="en-US" sz="3200" b="0" dirty="0"/>
              <a:t>Differences in request </a:t>
            </a:r>
            <a:r>
              <a:rPr lang="en-US" sz="3200" b="0" dirty="0">
                <a:solidFill>
                  <a:srgbClr val="0070C0"/>
                </a:solidFill>
              </a:rPr>
              <a:t>access patterns</a:t>
            </a:r>
          </a:p>
          <a:p>
            <a:pPr marL="765572" lvl="1" indent="-457200">
              <a:buFont typeface="+mj-lt"/>
              <a:buAutoNum type="arabicPeriod"/>
            </a:pPr>
            <a:r>
              <a:rPr lang="en-US" sz="3200" b="0" dirty="0"/>
              <a:t>The </a:t>
            </a:r>
            <a:r>
              <a:rPr lang="en-US" sz="3200" b="0" dirty="0">
                <a:solidFill>
                  <a:srgbClr val="0070C0"/>
                </a:solidFill>
              </a:rPr>
              <a:t>ratio of reads to writes</a:t>
            </a:r>
            <a:endParaRPr lang="en-US" sz="3200" dirty="0">
              <a:solidFill>
                <a:srgbClr val="0070C0"/>
              </a:solidFill>
            </a:endParaRPr>
          </a:p>
          <a:p>
            <a:pPr marL="765572" lvl="1" indent="-457200">
              <a:buFont typeface="+mj-lt"/>
              <a:buAutoNum type="arabicPeriod"/>
            </a:pPr>
            <a:r>
              <a:rPr lang="en-US" sz="3200" b="0" dirty="0">
                <a:solidFill>
                  <a:srgbClr val="0070C0"/>
                </a:solidFill>
              </a:rPr>
              <a:t>Garbage collection</a:t>
            </a:r>
            <a:endParaRPr lang="en-US" sz="3200" dirty="0">
              <a:solidFill>
                <a:srgbClr val="0070C0"/>
              </a:solidFill>
            </a:endParaRPr>
          </a:p>
          <a:p>
            <a:endParaRPr lang="en-US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5</a:t>
            </a:fld>
            <a:r>
              <a:rPr lang="en-US" altLang="en-US" dirty="0"/>
              <a:t> of 7</a:t>
            </a:r>
          </a:p>
        </p:txBody>
      </p:sp>
    </p:spTree>
    <p:extLst>
      <p:ext uri="{BB962C8B-B14F-4D97-AF65-F5344CB8AC3E}">
        <p14:creationId xmlns:p14="http://schemas.microsoft.com/office/powerpoint/2010/main" val="27591647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Second Contribution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5745162"/>
          </a:xfrm>
        </p:spPr>
        <p:txBody>
          <a:bodyPr>
            <a:noAutofit/>
          </a:bodyPr>
          <a:lstStyle/>
          <a:p>
            <a:r>
              <a:rPr lang="en-US" sz="3200" dirty="0"/>
              <a:t>We propose the </a:t>
            </a:r>
            <a:r>
              <a:rPr lang="en-US" sz="3200" dirty="0">
                <a:solidFill>
                  <a:srgbClr val="0070C0"/>
                </a:solidFill>
              </a:rPr>
              <a:t>Flash-Level </a:t>
            </a:r>
            <a:r>
              <a:rPr lang="en-US" sz="3200" dirty="0" err="1">
                <a:solidFill>
                  <a:srgbClr val="0070C0"/>
                </a:solidFill>
              </a:rPr>
              <a:t>INterference</a:t>
            </a:r>
            <a:r>
              <a:rPr lang="en-US" sz="3200" dirty="0">
                <a:solidFill>
                  <a:srgbClr val="0070C0"/>
                </a:solidFill>
              </a:rPr>
              <a:t>-aware scheduler (FLIN)</a:t>
            </a:r>
            <a:endParaRPr lang="en-US" sz="3200" dirty="0"/>
          </a:p>
          <a:p>
            <a:endParaRPr lang="en-US" sz="3200" b="0" dirty="0"/>
          </a:p>
          <a:p>
            <a:r>
              <a:rPr lang="en-US" sz="3200" dirty="0"/>
              <a:t>FLIN is a </a:t>
            </a:r>
            <a:r>
              <a:rPr lang="en-US" sz="3200" dirty="0">
                <a:solidFill>
                  <a:srgbClr val="00B050"/>
                </a:solidFill>
              </a:rPr>
              <a:t>lightweight device-level</a:t>
            </a:r>
            <a:r>
              <a:rPr lang="en-US" sz="3200" dirty="0"/>
              <a:t> I/O request scheduling mechanism that provides </a:t>
            </a:r>
            <a:r>
              <a:rPr lang="en-US" sz="3200" dirty="0">
                <a:solidFill>
                  <a:srgbClr val="C00000"/>
                </a:solidFill>
              </a:rPr>
              <a:t>fairness</a:t>
            </a:r>
            <a:r>
              <a:rPr lang="en-US" sz="3200" dirty="0"/>
              <a:t> among requests from different applications</a:t>
            </a:r>
          </a:p>
          <a:p>
            <a:endParaRPr lang="en-US" sz="3200" dirty="0"/>
          </a:p>
          <a:p>
            <a:r>
              <a:rPr lang="en-US" sz="3200" dirty="0"/>
              <a:t>FLIN carefully </a:t>
            </a:r>
            <a:r>
              <a:rPr lang="en-US" sz="3200" dirty="0">
                <a:solidFill>
                  <a:srgbClr val="0070C0"/>
                </a:solidFill>
              </a:rPr>
              <a:t>reorders</a:t>
            </a:r>
            <a:r>
              <a:rPr lang="en-US" sz="3200" dirty="0"/>
              <a:t> transactions within the SSD controller to </a:t>
            </a:r>
            <a:r>
              <a:rPr lang="en-US" sz="3200" dirty="0">
                <a:solidFill>
                  <a:srgbClr val="0070C0"/>
                </a:solidFill>
              </a:rPr>
              <a:t>balance the slowdowns</a:t>
            </a:r>
            <a:r>
              <a:rPr lang="en-US" sz="3200" dirty="0"/>
              <a:t> incurred by concurrent applications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6</a:t>
            </a:fld>
            <a:r>
              <a:rPr lang="en-US" altLang="en-US" dirty="0"/>
              <a:t> of 7</a:t>
            </a:r>
          </a:p>
        </p:txBody>
      </p:sp>
    </p:spTree>
    <p:extLst>
      <p:ext uri="{BB962C8B-B14F-4D97-AF65-F5344CB8AC3E}">
        <p14:creationId xmlns:p14="http://schemas.microsoft.com/office/powerpoint/2010/main" val="36560480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Third Contribution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5745162"/>
          </a:xfrm>
        </p:spPr>
        <p:txBody>
          <a:bodyPr>
            <a:noAutofit/>
          </a:bodyPr>
          <a:lstStyle/>
          <a:p>
            <a:r>
              <a:rPr lang="en-US" sz="3200" dirty="0"/>
              <a:t>We comprehensively </a:t>
            </a:r>
            <a:r>
              <a:rPr lang="en-US" sz="3200" dirty="0">
                <a:solidFill>
                  <a:srgbClr val="0070C0"/>
                </a:solidFill>
              </a:rPr>
              <a:t>evaluate</a:t>
            </a:r>
            <a:r>
              <a:rPr lang="en-US" sz="3200" dirty="0"/>
              <a:t> FLIN using a wide variety of enterprise and datacenter storage workloads </a:t>
            </a:r>
            <a:endParaRPr lang="en-US" sz="3200" b="0" dirty="0"/>
          </a:p>
          <a:p>
            <a:endParaRPr lang="en-US" sz="3200" dirty="0"/>
          </a:p>
          <a:p>
            <a:r>
              <a:rPr lang="en-US" sz="3200" dirty="0"/>
              <a:t>On average, 70% </a:t>
            </a:r>
            <a:r>
              <a:rPr lang="en-US" sz="3200" dirty="0">
                <a:solidFill>
                  <a:srgbClr val="B31B1B"/>
                </a:solidFill>
              </a:rPr>
              <a:t>fairness</a:t>
            </a:r>
            <a:r>
              <a:rPr lang="en-US" sz="3200" dirty="0"/>
              <a:t> and 47% </a:t>
            </a:r>
            <a:r>
              <a:rPr lang="en-US" sz="3200" dirty="0">
                <a:solidFill>
                  <a:srgbClr val="B31B1B"/>
                </a:solidFill>
              </a:rPr>
              <a:t>performance</a:t>
            </a:r>
            <a:r>
              <a:rPr lang="en-US" sz="3200" dirty="0"/>
              <a:t> improvement over a state-of-the-art device-level I/O request scheduler</a:t>
            </a:r>
          </a:p>
          <a:p>
            <a:endParaRPr lang="en-US" sz="3200" dirty="0"/>
          </a:p>
          <a:p>
            <a:r>
              <a:rPr lang="en-US" sz="3200" dirty="0"/>
              <a:t>FLIN is implemented fully within the SSD </a:t>
            </a:r>
            <a:r>
              <a:rPr lang="en-US" sz="3200" dirty="0">
                <a:solidFill>
                  <a:srgbClr val="0070C0"/>
                </a:solidFill>
              </a:rPr>
              <a:t>firmware</a:t>
            </a:r>
            <a:r>
              <a:rPr lang="en-US" sz="3200" dirty="0"/>
              <a:t> with a </a:t>
            </a:r>
            <a:r>
              <a:rPr lang="en-US" sz="3200" dirty="0">
                <a:solidFill>
                  <a:srgbClr val="00B050"/>
                </a:solidFill>
              </a:rPr>
              <a:t>very modest </a:t>
            </a:r>
            <a:r>
              <a:rPr lang="en-US" sz="3200" dirty="0"/>
              <a:t>DRAM overhead (&lt; 0.06%)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56E643E9-8232-44D4-8A76-E691A7C80D3B}" type="slidenum">
              <a:rPr lang="en-US" altLang="en-US" smtClean="0"/>
              <a:pPr/>
              <a:t>7</a:t>
            </a:fld>
            <a:r>
              <a:rPr lang="en-US" altLang="en-US" dirty="0"/>
              <a:t> of 7</a:t>
            </a:r>
          </a:p>
        </p:txBody>
      </p:sp>
    </p:spTree>
    <p:extLst>
      <p:ext uri="{BB962C8B-B14F-4D97-AF65-F5344CB8AC3E}">
        <p14:creationId xmlns:p14="http://schemas.microsoft.com/office/powerpoint/2010/main" val="8658821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2533649"/>
          </a:xfrm>
        </p:spPr>
        <p:txBody>
          <a:bodyPr/>
          <a:lstStyle/>
          <a:p>
            <a:r>
              <a:rPr lang="en-US" sz="4800" spc="0" dirty="0">
                <a:latin typeface="Calibri" panose="020F0502020204030204" pitchFamily="34" charset="0"/>
                <a:cs typeface="Calibri" panose="020F0502020204030204" pitchFamily="34" charset="0"/>
              </a:rPr>
              <a:t>FLIN: Enabling Fairness</a:t>
            </a:r>
            <a:br>
              <a:rPr lang="en-US" sz="4800" spc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800" spc="0" dirty="0">
                <a:latin typeface="Calibri" panose="020F0502020204030204" pitchFamily="34" charset="0"/>
                <a:cs typeface="Calibri" panose="020F0502020204030204" pitchFamily="34" charset="0"/>
              </a:rPr>
              <a:t>and Enhancing Performance</a:t>
            </a:r>
            <a:br>
              <a:rPr lang="en-US" sz="4800" spc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800" spc="0" dirty="0">
                <a:latin typeface="Calibri" panose="020F0502020204030204" pitchFamily="34" charset="0"/>
                <a:cs typeface="Calibri" panose="020F0502020204030204" pitchFamily="34" charset="0"/>
              </a:rPr>
              <a:t>in Modern </a:t>
            </a:r>
            <a:r>
              <a:rPr lang="en-US" sz="4800" spc="0" dirty="0" err="1">
                <a:latin typeface="Calibri" panose="020F0502020204030204" pitchFamily="34" charset="0"/>
                <a:cs typeface="Calibri" panose="020F0502020204030204" pitchFamily="34" charset="0"/>
              </a:rPr>
              <a:t>NVMe</a:t>
            </a:r>
            <a:r>
              <a:rPr lang="en-US" sz="4800" spc="0" dirty="0">
                <a:latin typeface="Calibri" panose="020F0502020204030204" pitchFamily="34" charset="0"/>
                <a:cs typeface="Calibri" panose="020F0502020204030204" pitchFamily="34" charset="0"/>
              </a:rPr>
              <a:t> Solid State Drives</a:t>
            </a:r>
            <a:endParaRPr lang="en-US" sz="5400" spc="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AutoShape 2" descr="Image result for unicamp">
            <a:extLst>
              <a:ext uri="{FF2B5EF4-FFF2-40B4-BE49-F238E27FC236}">
                <a16:creationId xmlns:a16="http://schemas.microsoft.com/office/drawing/2014/main" id="{B3860FA5-0403-41C0-8073-AD9BB3CCA7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Related image">
            <a:extLst>
              <a:ext uri="{FF2B5EF4-FFF2-40B4-BE49-F238E27FC236}">
                <a16:creationId xmlns:a16="http://schemas.microsoft.com/office/drawing/2014/main" id="{018DA64F-012C-429D-8587-E52866BB7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722" y="5412554"/>
            <a:ext cx="1004078" cy="106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safari.png">
            <a:extLst>
              <a:ext uri="{FF2B5EF4-FFF2-40B4-BE49-F238E27FC236}">
                <a16:creationId xmlns:a16="http://schemas.microsoft.com/office/drawing/2014/main" id="{35F279D8-6513-45E7-A98B-52416F308C9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0598" y="4822112"/>
            <a:ext cx="2087468" cy="603988"/>
          </a:xfrm>
          <a:prstGeom prst="rect">
            <a:avLst/>
          </a:prstGeom>
        </p:spPr>
      </p:pic>
      <p:pic>
        <p:nvPicPr>
          <p:cNvPr id="9" name="Picture 4" descr="Image result">
            <a:extLst>
              <a:ext uri="{FF2B5EF4-FFF2-40B4-BE49-F238E27FC236}">
                <a16:creationId xmlns:a16="http://schemas.microsoft.com/office/drawing/2014/main" id="{FF26AF98-FDFC-43CA-9201-FCB6754908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5" t="30755" r="3392" b="35912"/>
          <a:stretch/>
        </p:blipFill>
        <p:spPr bwMode="auto">
          <a:xfrm>
            <a:off x="609600" y="5955184"/>
            <a:ext cx="2540310" cy="45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B8D2CDE-E5C2-4D3A-8B87-0B1DA1291C1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27" y="4639877"/>
            <a:ext cx="1446059" cy="12275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57EB975-8B9E-42F9-8402-91FD4F298D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24600" y="4643613"/>
            <a:ext cx="2555292" cy="922745"/>
          </a:xfrm>
          <a:prstGeom prst="rect">
            <a:avLst/>
          </a:prstGeom>
        </p:spPr>
      </p:pic>
      <p:pic>
        <p:nvPicPr>
          <p:cNvPr id="1032" name="Picture 8" descr="Image result for nudt">
            <a:extLst>
              <a:ext uri="{FF2B5EF4-FFF2-40B4-BE49-F238E27FC236}">
                <a16:creationId xmlns:a16="http://schemas.microsoft.com/office/drawing/2014/main" id="{0BF93D9B-CA2A-42D9-A392-C5C31604D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891" y="5319094"/>
            <a:ext cx="1157906" cy="1157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687" y="3048000"/>
            <a:ext cx="9144000" cy="1657350"/>
          </a:xfrm>
        </p:spPr>
        <p:txBody>
          <a:bodyPr/>
          <a:lstStyle/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Arash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Tavakkol,  Mohammad</a:t>
            </a:r>
            <a:r>
              <a:rPr lang="en-US" sz="160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Sadrosadati,  Saugata</a:t>
            </a:r>
            <a:r>
              <a:rPr lang="en-US" sz="160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Ghose, </a:t>
            </a: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Jeremie S. Kim, 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Yixin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Adobe Garamond Pro" panose="02020502060506020403" pitchFamily="18" charset="0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Luo, 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Yaohua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Adobe Garamond Pro" panose="02020502060506020403" pitchFamily="18" charset="0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Wang,  Nika Mansouri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Adobe Garamond Pro" panose="02020502060506020403" pitchFamily="18" charset="0"/>
                <a:ea typeface="+mn-ea"/>
                <a:cs typeface="+mn-cs"/>
              </a:rPr>
              <a:t> </a:t>
            </a:r>
            <a:r>
              <a:rPr lang="en-US" sz="2400" dirty="0" err="1">
                <a:solidFill>
                  <a:schemeClr val="bg2">
                    <a:lumMod val="25000"/>
                  </a:schemeClr>
                </a:solidFill>
              </a:rPr>
              <a:t>Ghiasi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, </a:t>
            </a:r>
          </a:p>
          <a:p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Lois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Adobe Garamond Pro" panose="02020502060506020403" pitchFamily="18" charset="0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Orosa,  Juan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Adobe Garamond Pro" panose="02020502060506020403" pitchFamily="18" charset="0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Gómez-Luna,  Onur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25000"/>
                  </a:srgbClr>
                </a:solidFill>
                <a:effectLst/>
                <a:uLnTx/>
                <a:uFillTx/>
                <a:latin typeface="Adobe Garamond Pro" panose="02020502060506020403" pitchFamily="18" charset="0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Mutlu</a:t>
            </a:r>
          </a:p>
          <a:p>
            <a:endParaRPr lang="en-US" sz="1000" b="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97827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MU-SAFARI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U-SAFARI" id="{B15788EB-35F8-49D3-8BDF-2EB8D26A72D0}" vid="{7C2D58BB-235D-4341-930F-6DE16E8DC6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CMU-SAFARI</Template>
  <TotalTime>17586</TotalTime>
  <Words>967</Words>
  <Application>Microsoft Macintosh PowerPoint</Application>
  <PresentationFormat>On-screen Show (4:3)</PresentationFormat>
  <Paragraphs>83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Adobe Garamond Pro</vt:lpstr>
      <vt:lpstr>Adobe Garamond Pro Bold</vt:lpstr>
      <vt:lpstr>Arial</vt:lpstr>
      <vt:lpstr>Calibri</vt:lpstr>
      <vt:lpstr>Palatino Linotype</vt:lpstr>
      <vt:lpstr>Whitney-Bold</vt:lpstr>
      <vt:lpstr>Whitney-Medium</vt:lpstr>
      <vt:lpstr>Whitney-Semibold SC</vt:lpstr>
      <vt:lpstr>Wingdings</vt:lpstr>
      <vt:lpstr>CMU-SAFARI</vt:lpstr>
      <vt:lpstr>FLIN: Enabling Fairness and Enhancing Performance in Modern NVMe Solid State Drives</vt:lpstr>
      <vt:lpstr>Motivation</vt:lpstr>
      <vt:lpstr>Motivation</vt:lpstr>
      <vt:lpstr>Motivation</vt:lpstr>
      <vt:lpstr>Our First Contribution</vt:lpstr>
      <vt:lpstr>Our Second Contribution</vt:lpstr>
      <vt:lpstr>Our Third Contribution</vt:lpstr>
      <vt:lpstr>FLIN: Enabling Fairness and Enhancing Performance in Modern NVMe Solid State Drives</vt:lpstr>
    </vt:vector>
  </TitlesOfParts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Detailed Energy Model for DDR DRAM</dc:title>
  <dc:creator>Saugata Ghose</dc:creator>
  <cp:lastModifiedBy>Onur Mutlu</cp:lastModifiedBy>
  <cp:revision>731</cp:revision>
  <cp:lastPrinted>2017-02-06T06:37:56Z</cp:lastPrinted>
  <dcterms:created xsi:type="dcterms:W3CDTF">2016-02-04T18:31:04Z</dcterms:created>
  <dcterms:modified xsi:type="dcterms:W3CDTF">2018-07-05T22:56:38Z</dcterms:modified>
</cp:coreProperties>
</file>