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1213" r:id="rId2"/>
    <p:sldId id="1321" r:id="rId3"/>
    <p:sldId id="1309" r:id="rId4"/>
    <p:sldId id="1272" r:id="rId5"/>
    <p:sldId id="132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997300"/>
    <a:srgbClr val="A9D18E"/>
    <a:srgbClr val="FFE699"/>
    <a:srgbClr val="0071C5"/>
    <a:srgbClr val="2F5597"/>
    <a:srgbClr val="2E75B6"/>
    <a:srgbClr val="5482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80723" autoAdjust="0"/>
  </p:normalViewPr>
  <p:slideViewPr>
    <p:cSldViewPr snapToGrid="0">
      <p:cViewPr varScale="1">
        <p:scale>
          <a:sx n="88" d="100"/>
          <a:sy n="88" d="100"/>
        </p:scale>
        <p:origin x="21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FlexWatts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In recent years there is a hot debate in industry and academia on power delivery networks. </a:t>
            </a:r>
            <a:r>
              <a:rPr lang="en-US" sz="1200" b="1" baseline="0" dirty="0"/>
              <a:t>[CLICK]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PDN issues are becoming even worse as process technology scales down </a:t>
            </a:r>
            <a:r>
              <a:rPr lang="en-US" sz="1200" b="1" baseline="0" dirty="0"/>
              <a:t>[END]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5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2"/>
                </a:solidFill>
              </a:rPr>
              <a:t>client processor </a:t>
            </a:r>
            <a:r>
              <a:rPr lang="en-US" sz="2400" dirty="0"/>
              <a:t>operates across a wide range of </a:t>
            </a:r>
            <a:r>
              <a:rPr lang="en-US" sz="2400" dirty="0">
                <a:solidFill>
                  <a:schemeClr val="accent5"/>
                </a:solidFill>
              </a:rPr>
              <a:t>power consumption</a:t>
            </a:r>
            <a:r>
              <a:rPr lang="en-US" sz="2400" dirty="0"/>
              <a:t> and executes a wide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variety of workloads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24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 find that there is </a:t>
            </a:r>
            <a:r>
              <a:rPr lang="en-US" sz="2400" b="1" dirty="0">
                <a:solidFill>
                  <a:srgbClr val="FF0000"/>
                </a:solidFill>
              </a:rPr>
              <a:t>no single PDN </a:t>
            </a:r>
            <a:r>
              <a:rPr lang="en-US" sz="2400" dirty="0"/>
              <a:t>for modern client processors that </a:t>
            </a:r>
            <a:r>
              <a:rPr lang="en-US" sz="2400" dirty="0">
                <a:solidFill>
                  <a:schemeClr val="accent6"/>
                </a:solidFill>
              </a:rPr>
              <a:t>provides a high energy-efficiency </a:t>
            </a:r>
            <a:r>
              <a:rPr lang="en-US" sz="2400" dirty="0"/>
              <a:t>across the wide range of </a:t>
            </a:r>
            <a:r>
              <a:rPr lang="en-US" sz="2400" dirty="0">
                <a:solidFill>
                  <a:schemeClr val="accent5"/>
                </a:solidFill>
              </a:rPr>
              <a:t>power consumption</a:t>
            </a:r>
            <a:r>
              <a:rPr lang="en-US" sz="2400" dirty="0"/>
              <a:t> and wide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variety of workloads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6FF"/>
                </a:solidFill>
              </a:rPr>
              <a:t>Our Goal is to propose a new PDN architecture that overcomes the inefficiencies of prior PDN architectures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0066FF"/>
              </a:solidFill>
            </a:endParaRP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400" dirty="0"/>
              <a:t>To this end, we propose </a:t>
            </a:r>
            <a:r>
              <a:rPr lang="en-US" sz="2400" b="1" dirty="0">
                <a:solidFill>
                  <a:schemeClr val="accent6"/>
                </a:solidFill>
              </a:rPr>
              <a:t>a hybrid and adaptive PDN </a:t>
            </a:r>
            <a:r>
              <a:rPr lang="en-US" sz="2400" dirty="0"/>
              <a:t>that </a:t>
            </a:r>
            <a:r>
              <a:rPr lang="en-US" sz="2400" b="1" dirty="0">
                <a:solidFill>
                  <a:srgbClr val="0066FF"/>
                </a:solidFill>
              </a:rPr>
              <a:t>provides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7030A0"/>
                </a:solidFill>
              </a:rPr>
              <a:t>advantages of </a:t>
            </a:r>
            <a:r>
              <a:rPr lang="en-US" sz="2400" dirty="0"/>
              <a:t>each one of the </a:t>
            </a:r>
            <a:r>
              <a:rPr lang="en-US" sz="2400" dirty="0">
                <a:solidFill>
                  <a:schemeClr val="accent2"/>
                </a:solidFill>
              </a:rPr>
              <a:t>three commonly-used PDNs </a:t>
            </a:r>
            <a:r>
              <a:rPr lang="en-US" sz="2400" b="1" baseline="0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sz="2000" dirty="0"/>
              <a:t>by dynamically adapting the hybrid PDN based on </a:t>
            </a:r>
            <a:r>
              <a:rPr lang="en-US" sz="2000" dirty="0">
                <a:solidFill>
                  <a:schemeClr val="accent1"/>
                </a:solidFill>
              </a:rPr>
              <a:t>processor power consumption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6"/>
                </a:solidFill>
              </a:rPr>
              <a:t>We propose </a:t>
            </a:r>
            <a:r>
              <a:rPr lang="en-US" sz="2400" dirty="0" err="1">
                <a:solidFill>
                  <a:schemeClr val="accent6"/>
                </a:solidFill>
              </a:rPr>
              <a:t>FlexWatts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50" dirty="0" err="1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the </a:t>
            </a:r>
            <a:r>
              <a:rPr lang="en-US" sz="2250" dirty="0">
                <a:solidFill>
                  <a:srgbClr val="0066FF"/>
                </a:solidFill>
              </a:rPr>
              <a:t>first </a:t>
            </a:r>
            <a:r>
              <a:rPr lang="en-US" sz="2250" dirty="0"/>
              <a:t>hybrid PDN to use two types of on-chip voltage regulators (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IVR</a:t>
            </a:r>
            <a:r>
              <a:rPr lang="en-US" sz="2250" dirty="0"/>
              <a:t> and </a:t>
            </a:r>
            <a:r>
              <a:rPr lang="en-US" sz="2250" dirty="0">
                <a:solidFill>
                  <a:srgbClr val="7030A0"/>
                </a:solidFill>
              </a:rPr>
              <a:t>LDO</a:t>
            </a:r>
            <a:r>
              <a:rPr lang="en-US" sz="2250" dirty="0"/>
              <a:t>) to leverage the </a:t>
            </a:r>
            <a:r>
              <a:rPr lang="en-US" sz="2250" dirty="0">
                <a:solidFill>
                  <a:schemeClr val="accent2"/>
                </a:solidFill>
              </a:rPr>
              <a:t>advantages</a:t>
            </a:r>
            <a:r>
              <a:rPr lang="en-US" sz="2250" dirty="0"/>
              <a:t> of both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2250" dirty="0"/>
          </a:p>
          <a:p>
            <a:pPr>
              <a:buClr>
                <a:schemeClr val="tx1"/>
              </a:buClr>
            </a:pPr>
            <a:endParaRPr lang="en-US" sz="105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efficiently </a:t>
            </a:r>
            <a:r>
              <a:rPr lang="en-US" sz="2250" dirty="0">
                <a:solidFill>
                  <a:srgbClr val="0066FF"/>
                </a:solidFill>
              </a:rPr>
              <a:t>chooses the processor PDN</a:t>
            </a:r>
            <a:r>
              <a:rPr lang="en-US" sz="2250" dirty="0"/>
              <a:t> based on the </a:t>
            </a:r>
            <a:r>
              <a:rPr lang="en-US" sz="2250" dirty="0">
                <a:solidFill>
                  <a:srgbClr val="7030A0"/>
                </a:solidFill>
              </a:rPr>
              <a:t>power demands </a:t>
            </a:r>
            <a:r>
              <a:rPr lang="en-US" sz="2250" dirty="0"/>
              <a:t>and</a:t>
            </a:r>
            <a:r>
              <a:rPr lang="en-US" sz="2250" dirty="0">
                <a:solidFill>
                  <a:srgbClr val="7030A0"/>
                </a:solidFill>
              </a:rPr>
              <a:t>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workload characteristics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buClr>
                <a:schemeClr val="tx1"/>
              </a:buClr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/>
              <a:t>We evaluate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using our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25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 model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CPU and graphics workloads by up to 22% and 25%, respectively, for 4W thermal design power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9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by up to 11% across all TDPs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lvl="1"/>
            <a:endParaRPr lang="en-US" sz="1900" dirty="0"/>
          </a:p>
          <a:p>
            <a:pPr lvl="1"/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50" dirty="0"/>
              <a:t>We </a:t>
            </a:r>
            <a:r>
              <a:rPr lang="en-US" sz="2250" b="1" dirty="0">
                <a:solidFill>
                  <a:schemeClr val="accent2"/>
                </a:solidFill>
              </a:rPr>
              <a:t>show</a:t>
            </a:r>
            <a:r>
              <a:rPr lang="en-US" sz="2250" dirty="0"/>
              <a:t> that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an effective approach to </a:t>
            </a:r>
            <a:r>
              <a:rPr lang="en-US" sz="2250" dirty="0">
                <a:solidFill>
                  <a:srgbClr val="0066FF"/>
                </a:solidFill>
              </a:rPr>
              <a:t>maintain high efficiency and high performance </a:t>
            </a:r>
            <a:r>
              <a:rPr lang="en-US" sz="2250" dirty="0"/>
              <a:t>in metrics of interest in client processors across a wide spectrum of TDPs and workloads with </a:t>
            </a:r>
            <a:r>
              <a:rPr lang="en-US" sz="2250" dirty="0">
                <a:solidFill>
                  <a:srgbClr val="7030A0"/>
                </a:solidFill>
              </a:rPr>
              <a:t>minimal overhead</a:t>
            </a:r>
            <a:r>
              <a:rPr kumimoji="0" lang="en-US" sz="225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25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To learn more about FlexWatts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, please attend my full talk and read our paper 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MICRO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2020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</a:t>
            </a:r>
            <a:endParaRPr lang="en-US" sz="2400" kern="120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ndtech.com/show/9582/intel-skylake-mobile-desktop-launch-architecture-analysis/3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s://semiengineering.com/power-delivery-affecting-performance-at-7nm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anandtech.com/show/7003/the-haswell-review-intel-core-i74770k-i54560k-tested/2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hyperlink" Target="https://www.anandtech.com/show/11964/ryzen-mobile-is-launched-amd-apus-for-laptops-with-vega-and-updated-zen/4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ww.anandtech.com/show/14514/examining-intels-ice-lake-microarchitecture-and-sunny-cove/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github.com/CMU-SAFARI/PDNspo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495468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</a:t>
            </a: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499134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771105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576158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646930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534027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53717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C697-256A-4266-A1A1-350B1AAE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400" dirty="0"/>
              <a:t>The Power Delivery Network (PDN) Debate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288BEDB-665A-44FC-AB0B-E2AFD022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0" r="6458"/>
          <a:stretch/>
        </p:blipFill>
        <p:spPr>
          <a:xfrm>
            <a:off x="166064" y="2095700"/>
            <a:ext cx="4121694" cy="4877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F2356-38AA-4FDF-ABD4-94E96C114511}"/>
              </a:ext>
            </a:extLst>
          </p:cNvPr>
          <p:cNvSpPr txBox="1"/>
          <p:nvPr/>
        </p:nvSpPr>
        <p:spPr>
          <a:xfrm>
            <a:off x="4713311" y="1612476"/>
            <a:ext cx="7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4"/>
              </a:rPr>
              <a:t>2017</a:t>
            </a:r>
            <a:endParaRPr lang="en-US" sz="1600" b="1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77DE62-91EC-4B58-9E31-5262E7FBA7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5310"/>
          <a:stretch/>
        </p:blipFill>
        <p:spPr>
          <a:xfrm>
            <a:off x="1908215" y="961606"/>
            <a:ext cx="4852439" cy="5362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08599-E0F8-42E5-8B63-1A2B92A6D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45" t="76956" r="4584" b="6192"/>
          <a:stretch/>
        </p:blipFill>
        <p:spPr>
          <a:xfrm>
            <a:off x="166064" y="2941228"/>
            <a:ext cx="3901945" cy="2431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A434DC8-F2CC-484B-9D94-4BFE972948B3}"/>
              </a:ext>
            </a:extLst>
          </p:cNvPr>
          <p:cNvSpPr txBox="1"/>
          <p:nvPr/>
        </p:nvSpPr>
        <p:spPr>
          <a:xfrm>
            <a:off x="60744" y="1592355"/>
            <a:ext cx="80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2013</a:t>
            </a:r>
            <a:endParaRPr lang="en-US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EB109A-F6D8-4AD8-AD15-94AF41A8ED82}"/>
              </a:ext>
            </a:extLst>
          </p:cNvPr>
          <p:cNvSpPr txBox="1"/>
          <p:nvPr/>
        </p:nvSpPr>
        <p:spPr>
          <a:xfrm>
            <a:off x="73444" y="3658197"/>
            <a:ext cx="70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2015</a:t>
            </a:r>
            <a:endParaRPr lang="en-US" sz="16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9E9CAC-51B0-4710-8EBD-9F4DCD0282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9777"/>
          <a:stretch/>
        </p:blipFill>
        <p:spPr>
          <a:xfrm>
            <a:off x="192509" y="4006725"/>
            <a:ext cx="4132756" cy="457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1AA19B-3305-4438-820E-9DCA7D139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53812" b="91015"/>
          <a:stretch/>
        </p:blipFill>
        <p:spPr>
          <a:xfrm>
            <a:off x="192508" y="4562729"/>
            <a:ext cx="1913072" cy="13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F91F2-A718-41EE-B53E-D145C19495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424" t="1804" r="1012" b="80898"/>
          <a:stretch/>
        </p:blipFill>
        <p:spPr>
          <a:xfrm>
            <a:off x="4802605" y="2501427"/>
            <a:ext cx="4110094" cy="5444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4136E6-CB42-47F6-89D5-E4920F28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6039" y="4059834"/>
            <a:ext cx="4125265" cy="4539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1D898F5-239B-46EE-8082-7ED2B641B59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858" r="1772" b="42575"/>
          <a:stretch/>
        </p:blipFill>
        <p:spPr>
          <a:xfrm>
            <a:off x="4802606" y="4537483"/>
            <a:ext cx="4110094" cy="4174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B5C2A6-807B-474C-8E39-CD626F474A84}"/>
              </a:ext>
            </a:extLst>
          </p:cNvPr>
          <p:cNvSpPr txBox="1"/>
          <p:nvPr/>
        </p:nvSpPr>
        <p:spPr>
          <a:xfrm>
            <a:off x="4713311" y="36700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14"/>
              </a:rPr>
              <a:t>2019</a:t>
            </a:r>
            <a:endParaRPr lang="en-US" sz="16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58D109E-5145-43EF-BF98-1ADA8138B4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2605" y="1951756"/>
            <a:ext cx="4128699" cy="5259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8D072-3BD7-4CDC-8478-47CC41CCD70D}"/>
              </a:ext>
            </a:extLst>
          </p:cNvPr>
          <p:cNvGrpSpPr/>
          <p:nvPr/>
        </p:nvGrpSpPr>
        <p:grpSpPr>
          <a:xfrm>
            <a:off x="1296246" y="5276627"/>
            <a:ext cx="7401706" cy="1487983"/>
            <a:chOff x="1296246" y="5276627"/>
            <a:chExt cx="7401706" cy="14879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1E3E8C-FE11-4E83-9C26-F1DA44CD1856}"/>
                </a:ext>
              </a:extLst>
            </p:cNvPr>
            <p:cNvGrpSpPr/>
            <p:nvPr/>
          </p:nvGrpSpPr>
          <p:grpSpPr>
            <a:xfrm>
              <a:off x="1296246" y="5276627"/>
              <a:ext cx="7401706" cy="1320088"/>
              <a:chOff x="1164187" y="5330499"/>
              <a:chExt cx="7579763" cy="1334064"/>
            </a:xfrm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id="{3B4F608D-7242-4168-801C-7FFE7027FAA8}"/>
                  </a:ext>
                </a:extLst>
              </p:cNvPr>
              <p:cNvSpPr/>
              <p:nvPr/>
            </p:nvSpPr>
            <p:spPr>
              <a:xfrm>
                <a:off x="1164187" y="5330499"/>
                <a:ext cx="7579763" cy="1334064"/>
              </a:xfrm>
              <a:prstGeom prst="round2DiagRect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B1E73A2-60BD-473F-887E-219D7D1A5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b="60606"/>
              <a:stretch/>
            </p:blipFill>
            <p:spPr>
              <a:xfrm>
                <a:off x="1195438" y="5474391"/>
                <a:ext cx="3407575" cy="99459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E4DF5A-F4E9-480C-A300-7B1724DA2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75616"/>
              <a:stretch/>
            </p:blipFill>
            <p:spPr>
              <a:xfrm>
                <a:off x="1195437" y="6017990"/>
                <a:ext cx="3407575" cy="61563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8CA8B7E-683B-461E-9071-D264F965E1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572000" y="5461779"/>
                <a:ext cx="4098292" cy="1034765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334D98-2107-4990-ACAD-62A4C6D3C7FB}"/>
                </a:ext>
              </a:extLst>
            </p:cNvPr>
            <p:cNvSpPr/>
            <p:nvPr/>
          </p:nvSpPr>
          <p:spPr>
            <a:xfrm>
              <a:off x="4851185" y="6395278"/>
              <a:ext cx="38108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hlinkClick r:id="rId18"/>
                </a:rPr>
                <a:t>https://semiengineering.com/power-delivery-affecting-performance-at-7nm/</a:t>
              </a:r>
              <a:endParaRPr lang="en-US" sz="900" dirty="0"/>
            </a:p>
            <a:p>
              <a:endParaRPr lang="en-US" sz="9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4CF6EFEC-8704-4065-B056-944790CEF1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2297" t="31295" r="9147" b="61092"/>
          <a:stretch/>
        </p:blipFill>
        <p:spPr>
          <a:xfrm>
            <a:off x="166064" y="2687812"/>
            <a:ext cx="2005538" cy="1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CFF91-CA59-430F-8E9B-4EE64E728A4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35719" b="65436"/>
          <a:stretch/>
        </p:blipFill>
        <p:spPr>
          <a:xfrm>
            <a:off x="166064" y="3404046"/>
            <a:ext cx="2843142" cy="15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9E765-AEC8-4BC2-92A5-64F7AB103549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09" y="4796287"/>
            <a:ext cx="4141926" cy="4116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BA6A318-D38A-407B-87F9-9D7D262B7A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500" t="22615" r="2714" b="66675"/>
          <a:stretch/>
        </p:blipFill>
        <p:spPr>
          <a:xfrm>
            <a:off x="4802604" y="3120286"/>
            <a:ext cx="4110095" cy="34950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908780F0-FD26-4606-9F57-378F7A0EEBFD}"/>
              </a:ext>
            </a:extLst>
          </p:cNvPr>
          <p:cNvSpPr/>
          <p:nvPr/>
        </p:nvSpPr>
        <p:spPr>
          <a:xfrm>
            <a:off x="670652" y="160801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Haswell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BCBF61CF-C015-426A-8976-D46B7167FA59}"/>
              </a:ext>
            </a:extLst>
          </p:cNvPr>
          <p:cNvSpPr/>
          <p:nvPr/>
        </p:nvSpPr>
        <p:spPr>
          <a:xfrm>
            <a:off x="670652" y="3661076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</a:t>
            </a:r>
            <a:r>
              <a:rPr lang="en-US" dirty="0"/>
              <a:t> </a:t>
            </a:r>
            <a:r>
              <a:rPr lang="en-US" b="1" dirty="0"/>
              <a:t>Skylake</a:t>
            </a:r>
            <a:r>
              <a:rPr lang="en-US" dirty="0"/>
              <a:t> Uses </a:t>
            </a:r>
            <a:r>
              <a:rPr lang="en-US" b="1" dirty="0">
                <a:solidFill>
                  <a:schemeClr val="accent4"/>
                </a:solidFill>
              </a:rPr>
              <a:t>MBVR</a:t>
            </a:r>
            <a:r>
              <a:rPr lang="en-US" dirty="0"/>
              <a:t> PDN </a:t>
            </a:r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AE94893C-5FAA-4E8C-9EB3-56CB313E43B4}"/>
              </a:ext>
            </a:extLst>
          </p:cNvPr>
          <p:cNvSpPr/>
          <p:nvPr/>
        </p:nvSpPr>
        <p:spPr>
          <a:xfrm>
            <a:off x="5314198" y="1613230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AMD Ryzen </a:t>
            </a:r>
            <a:r>
              <a:rPr lang="en-US" dirty="0"/>
              <a:t>Uses </a:t>
            </a:r>
            <a:r>
              <a:rPr lang="en-US" b="1" dirty="0">
                <a:solidFill>
                  <a:srgbClr val="92D050"/>
                </a:solidFill>
              </a:rPr>
              <a:t>LDO</a:t>
            </a:r>
            <a:r>
              <a:rPr lang="en-US" dirty="0"/>
              <a:t> PDN </a:t>
            </a: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FF15110B-3ED3-46BC-A42E-DFAF5E5129A5}"/>
              </a:ext>
            </a:extLst>
          </p:cNvPr>
          <p:cNvSpPr/>
          <p:nvPr/>
        </p:nvSpPr>
        <p:spPr>
          <a:xfrm>
            <a:off x="5314198" y="3661395"/>
            <a:ext cx="3617106" cy="299086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Intel </a:t>
            </a:r>
            <a:r>
              <a:rPr lang="en-US" b="1" dirty="0" err="1"/>
              <a:t>Icelake</a:t>
            </a:r>
            <a:r>
              <a:rPr lang="en-US" b="1" dirty="0"/>
              <a:t> </a:t>
            </a:r>
            <a:r>
              <a:rPr lang="en-US" dirty="0"/>
              <a:t>Uses </a:t>
            </a:r>
            <a:r>
              <a:rPr lang="en-US" b="1" dirty="0">
                <a:solidFill>
                  <a:schemeClr val="accent2"/>
                </a:solidFill>
              </a:rPr>
              <a:t>IVR</a:t>
            </a:r>
            <a:r>
              <a:rPr lang="en-US" dirty="0"/>
              <a:t> PDN (FIVR)</a:t>
            </a:r>
          </a:p>
        </p:txBody>
      </p:sp>
    </p:spTree>
    <p:extLst>
      <p:ext uri="{BB962C8B-B14F-4D97-AF65-F5344CB8AC3E}">
        <p14:creationId xmlns:p14="http://schemas.microsoft.com/office/powerpoint/2010/main" val="42653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A Hybrid and Adaptive PDN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client processor </a:t>
            </a:r>
            <a:r>
              <a:rPr lang="en-US" sz="2000" dirty="0"/>
              <a:t>operates across a wide range of </a:t>
            </a:r>
            <a:r>
              <a:rPr lang="en-US" sz="2000" dirty="0">
                <a:solidFill>
                  <a:schemeClr val="accent5"/>
                </a:solidFill>
              </a:rPr>
              <a:t>power consumption</a:t>
            </a:r>
            <a:r>
              <a:rPr lang="en-US" sz="2000" dirty="0"/>
              <a:t> and executes a wide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variety of workloads</a:t>
            </a:r>
            <a:endParaRPr lang="en-US" sz="2000" dirty="0"/>
          </a:p>
          <a:p>
            <a:r>
              <a:rPr lang="en-US" sz="2000" dirty="0"/>
              <a:t>We find that there is </a:t>
            </a:r>
            <a:r>
              <a:rPr lang="en-US" sz="2000" b="1" dirty="0">
                <a:solidFill>
                  <a:srgbClr val="FF0000"/>
                </a:solidFill>
              </a:rPr>
              <a:t>no single PDN </a:t>
            </a:r>
            <a:r>
              <a:rPr lang="en-US" sz="2000" dirty="0"/>
              <a:t>for modern client processors that </a:t>
            </a:r>
            <a:r>
              <a:rPr lang="en-US" sz="2000" dirty="0">
                <a:solidFill>
                  <a:schemeClr val="accent6"/>
                </a:solidFill>
              </a:rPr>
              <a:t>provides a high energy-efficiency </a:t>
            </a:r>
            <a:r>
              <a:rPr lang="en-US" sz="2000" dirty="0"/>
              <a:t>across the wide range of </a:t>
            </a:r>
            <a:r>
              <a:rPr lang="en-US" sz="2000" dirty="0">
                <a:solidFill>
                  <a:schemeClr val="accent5"/>
                </a:solidFill>
              </a:rPr>
              <a:t>power consumption</a:t>
            </a:r>
            <a:r>
              <a:rPr lang="en-US" sz="2000" dirty="0"/>
              <a:t> and wide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variety of workloads</a:t>
            </a:r>
            <a:endParaRPr lang="en-US" sz="2000" b="1" dirty="0">
              <a:solidFill>
                <a:srgbClr val="0066FF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000" b="1" dirty="0">
                <a:solidFill>
                  <a:srgbClr val="0066FF"/>
                </a:solidFill>
              </a:rPr>
              <a:t>Our Goal is to propose a new PDN architecture that overcomes the inefficiencies of prior PDN architectures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To this end, we propose </a:t>
            </a:r>
            <a:r>
              <a:rPr lang="en-US" sz="2000" b="1" dirty="0">
                <a:solidFill>
                  <a:schemeClr val="accent6"/>
                </a:solidFill>
              </a:rPr>
              <a:t>a hybrid and adaptive PDN </a:t>
            </a:r>
            <a:r>
              <a:rPr lang="en-US" sz="2000" dirty="0"/>
              <a:t>that provides the </a:t>
            </a:r>
            <a:r>
              <a:rPr lang="en-US" sz="2000" b="1" dirty="0">
                <a:solidFill>
                  <a:srgbClr val="7030A0"/>
                </a:solidFill>
              </a:rPr>
              <a:t>advantages of </a:t>
            </a:r>
            <a:r>
              <a:rPr lang="en-US" sz="2000" dirty="0"/>
              <a:t>each one of the </a:t>
            </a:r>
            <a:r>
              <a:rPr lang="en-US" sz="2000" dirty="0">
                <a:solidFill>
                  <a:schemeClr val="accent2"/>
                </a:solidFill>
              </a:rPr>
              <a:t>three commonly-used PDNs</a:t>
            </a:r>
          </a:p>
          <a:p>
            <a:pPr lvl="1">
              <a:buClr>
                <a:schemeClr val="tx1"/>
              </a:buClr>
            </a:pPr>
            <a:r>
              <a:rPr lang="en-US" sz="1800" dirty="0"/>
              <a:t>by dynamically adapting the hybrid PDN based on </a:t>
            </a:r>
            <a:r>
              <a:rPr lang="en-US" sz="1800" dirty="0">
                <a:solidFill>
                  <a:schemeClr val="accent1"/>
                </a:solidFill>
              </a:rPr>
              <a:t>processor power consumption </a:t>
            </a:r>
            <a:r>
              <a:rPr lang="en-US" sz="1800" dirty="0"/>
              <a:t>and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40B847-2CD8-4E4C-BF18-F2670009CAE6}"/>
              </a:ext>
            </a:extLst>
          </p:cNvPr>
          <p:cNvGrpSpPr/>
          <p:nvPr/>
        </p:nvGrpSpPr>
        <p:grpSpPr>
          <a:xfrm>
            <a:off x="2144417" y="4579227"/>
            <a:ext cx="4855165" cy="2098565"/>
            <a:chOff x="1722770" y="4061141"/>
            <a:chExt cx="5340883" cy="2542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CA3AF2-7DBC-43C1-843E-57284F0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770" y="4824970"/>
              <a:ext cx="3621179" cy="1332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0AF93C-84AB-467A-9A34-11B820C5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9092" y="4490969"/>
              <a:ext cx="2764857" cy="1086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1AB8D3-0B75-4CDA-8962-C6B385F89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7681" y="4061141"/>
              <a:ext cx="2915972" cy="254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5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 err="1"/>
              <a:t>FlexWatts</a:t>
            </a:r>
            <a:r>
              <a:rPr lang="en-US" sz="3600" dirty="0"/>
              <a:t>: Key Results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3999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250" dirty="0" err="1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the </a:t>
            </a:r>
            <a:r>
              <a:rPr lang="en-US" sz="2250" dirty="0">
                <a:solidFill>
                  <a:srgbClr val="0066FF"/>
                </a:solidFill>
              </a:rPr>
              <a:t>first </a:t>
            </a:r>
            <a:r>
              <a:rPr lang="en-US" sz="2250" dirty="0"/>
              <a:t>hybrid PDN to use two types of on-chip voltage regulators (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IVR</a:t>
            </a:r>
            <a:r>
              <a:rPr lang="en-US" sz="2250" dirty="0"/>
              <a:t> and </a:t>
            </a:r>
            <a:r>
              <a:rPr lang="en-US" sz="2250" dirty="0">
                <a:solidFill>
                  <a:srgbClr val="7030A0"/>
                </a:solidFill>
              </a:rPr>
              <a:t>LDO</a:t>
            </a:r>
            <a:r>
              <a:rPr lang="en-US" sz="2250" dirty="0"/>
              <a:t>) to leverage the </a:t>
            </a:r>
            <a:r>
              <a:rPr lang="en-US" sz="2250" dirty="0">
                <a:solidFill>
                  <a:schemeClr val="accent2"/>
                </a:solidFill>
              </a:rPr>
              <a:t>advantages</a:t>
            </a:r>
            <a:r>
              <a:rPr lang="en-US" sz="2250" dirty="0"/>
              <a:t> of both</a:t>
            </a:r>
          </a:p>
          <a:p>
            <a:pPr>
              <a:buClr>
                <a:schemeClr val="tx1"/>
              </a:buClr>
            </a:pPr>
            <a:endParaRPr lang="en-US" sz="1050" dirty="0"/>
          </a:p>
          <a:p>
            <a:pPr>
              <a:buClr>
                <a:schemeClr val="tx1"/>
              </a:buClr>
            </a:pP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efficiently </a:t>
            </a:r>
            <a:r>
              <a:rPr lang="en-US" sz="2250" dirty="0">
                <a:solidFill>
                  <a:srgbClr val="0066FF"/>
                </a:solidFill>
              </a:rPr>
              <a:t>chooses the processor PDN</a:t>
            </a:r>
            <a:r>
              <a:rPr lang="en-US" sz="2250" dirty="0"/>
              <a:t> based on the </a:t>
            </a:r>
            <a:r>
              <a:rPr lang="en-US" sz="2250" dirty="0">
                <a:solidFill>
                  <a:srgbClr val="7030A0"/>
                </a:solidFill>
              </a:rPr>
              <a:t>power demands </a:t>
            </a:r>
            <a:r>
              <a:rPr lang="en-US" sz="2250" dirty="0"/>
              <a:t>and</a:t>
            </a:r>
            <a:r>
              <a:rPr lang="en-US" sz="2250" dirty="0">
                <a:solidFill>
                  <a:srgbClr val="7030A0"/>
                </a:solidFill>
              </a:rPr>
              <a:t>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workload characteristics</a:t>
            </a:r>
            <a:endParaRPr lang="en-US" sz="2250" dirty="0"/>
          </a:p>
          <a:p>
            <a:pPr>
              <a:buClr>
                <a:schemeClr val="tx1"/>
              </a:buClr>
            </a:pPr>
            <a:endParaRPr lang="en-US" sz="1000" dirty="0"/>
          </a:p>
          <a:p>
            <a:r>
              <a:rPr lang="en-US" sz="2250" dirty="0"/>
              <a:t>We evaluate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using our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new open-sourced </a:t>
            </a:r>
            <a:r>
              <a:rPr lang="en-US" sz="2250" dirty="0" err="1">
                <a:solidFill>
                  <a:schemeClr val="accent4">
                    <a:lumMod val="75000"/>
                  </a:schemeClr>
                </a:solidFill>
              </a:rPr>
              <a:t>PDNspot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CPU and graphics workloads (by up to 22% and 25%, respectively, for 4W thermal design power (TDP)) </a:t>
            </a:r>
          </a:p>
          <a:p>
            <a:pPr lvl="1"/>
            <a:r>
              <a:rPr lang="en-US" sz="1900" dirty="0" err="1">
                <a:solidFill>
                  <a:schemeClr val="accent6"/>
                </a:solidFill>
              </a:rPr>
              <a:t>FlexWatts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(by up to 11%) across all TDPs</a:t>
            </a:r>
          </a:p>
          <a:p>
            <a:pPr lvl="1"/>
            <a:endParaRPr lang="en-US" sz="1000" dirty="0"/>
          </a:p>
          <a:p>
            <a:r>
              <a:rPr lang="en-US" sz="2250" dirty="0"/>
              <a:t>We </a:t>
            </a:r>
            <a:r>
              <a:rPr lang="en-US" sz="2250" b="1" dirty="0">
                <a:solidFill>
                  <a:schemeClr val="accent2"/>
                </a:solidFill>
              </a:rPr>
              <a:t>show</a:t>
            </a:r>
            <a:r>
              <a:rPr lang="en-US" sz="2250" dirty="0"/>
              <a:t> that </a:t>
            </a:r>
            <a:r>
              <a:rPr lang="en-US" sz="2250" dirty="0">
                <a:solidFill>
                  <a:schemeClr val="accent6"/>
                </a:solidFill>
              </a:rPr>
              <a:t>FlexWatts</a:t>
            </a:r>
            <a:r>
              <a:rPr lang="en-US" sz="2250" dirty="0"/>
              <a:t> is an effective approach: </a:t>
            </a:r>
          </a:p>
          <a:p>
            <a:pPr lvl="1"/>
            <a:r>
              <a:rPr lang="en-US" sz="1850" dirty="0"/>
              <a:t>To </a:t>
            </a:r>
            <a:r>
              <a:rPr lang="en-US" sz="1850" dirty="0">
                <a:solidFill>
                  <a:srgbClr val="0066FF"/>
                </a:solidFill>
              </a:rPr>
              <a:t>provide high efficiency and high performance </a:t>
            </a:r>
            <a:r>
              <a:rPr lang="en-US" sz="1850" dirty="0"/>
              <a:t>in metrics of interest </a:t>
            </a:r>
          </a:p>
          <a:p>
            <a:pPr lvl="1"/>
            <a:r>
              <a:rPr lang="en-US" sz="1850" dirty="0"/>
              <a:t>In client processors across a wide spectrum of TDPs and workloads with </a:t>
            </a:r>
            <a:r>
              <a:rPr lang="en-US" sz="1850" dirty="0">
                <a:solidFill>
                  <a:srgbClr val="7030A0"/>
                </a:solidFill>
              </a:rPr>
              <a:t>minimal overhead</a:t>
            </a:r>
            <a:endParaRPr lang="en-US" sz="1850" dirty="0"/>
          </a:p>
          <a:p>
            <a:endParaRPr lang="en-US" sz="2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7CAB7-84CF-40AA-A00D-8C3E911BD0D3}"/>
              </a:ext>
            </a:extLst>
          </p:cNvPr>
          <p:cNvSpPr/>
          <p:nvPr/>
        </p:nvSpPr>
        <p:spPr>
          <a:xfrm>
            <a:off x="2513717" y="6455159"/>
            <a:ext cx="420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https://github.com/CMU-SAFARI/PDNspot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chnion-Israel Institute of Technology | The Global Network for Advanced  Management">
            <a:extLst>
              <a:ext uri="{FF2B5EF4-FFF2-40B4-BE49-F238E27FC236}">
                <a16:creationId xmlns:a16="http://schemas.microsoft.com/office/drawing/2014/main" id="{91D6896B-0324-40E2-BAB5-70CB5E9B5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5685143" y="5495468"/>
            <a:ext cx="861140" cy="6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i="1" dirty="0">
                <a:latin typeface="Cambria" panose="02040503050406030204" pitchFamily="18" charset="0"/>
              </a:rPr>
              <a:t>Mohammed Alser</a:t>
            </a:r>
            <a:r>
              <a:rPr lang="en-US" sz="2400" i="1" baseline="30000" dirty="0">
                <a:latin typeface="Cambria" panose="02040503050406030204" pitchFamily="18" charset="0"/>
              </a:rPr>
              <a:t>1        </a:t>
            </a:r>
            <a:r>
              <a:rPr lang="en-US" sz="2400" i="1" dirty="0">
                <a:latin typeface="Cambria" panose="02040503050406030204" pitchFamily="18" charset="0"/>
              </a:rPr>
              <a:t>Jeremie S. Kim</a:t>
            </a:r>
            <a:r>
              <a:rPr lang="en-US" sz="2400" i="1" baseline="30000" dirty="0">
                <a:latin typeface="Cambria" panose="02040503050406030204" pitchFamily="18" charset="0"/>
              </a:rPr>
              <a:t>1      </a:t>
            </a:r>
            <a:r>
              <a:rPr lang="en-US" sz="2400" i="1" dirty="0">
                <a:latin typeface="Cambria" panose="02040503050406030204" pitchFamily="18" charset="0"/>
              </a:rPr>
              <a:t>Lois Orosa</a:t>
            </a:r>
            <a:r>
              <a:rPr lang="en-US" sz="2400" i="1" baseline="30000" dirty="0">
                <a:latin typeface="Cambria" panose="02040503050406030204" pitchFamily="18" charset="0"/>
              </a:rPr>
              <a:t>1     </a:t>
            </a:r>
            <a:r>
              <a:rPr lang="en-US" sz="2400" i="1" dirty="0">
                <a:latin typeface="Cambria" panose="02040503050406030204" pitchFamily="18" charset="0"/>
              </a:rPr>
              <a:t>Efraim Rotem</a:t>
            </a:r>
            <a:r>
              <a:rPr lang="en-US" sz="2400" i="1" baseline="30000" dirty="0">
                <a:latin typeface="Cambria" panose="02040503050406030204" pitchFamily="18" charset="0"/>
              </a:rPr>
              <a:t>2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Avi Mendelson</a:t>
            </a:r>
            <a:r>
              <a:rPr lang="en-US" sz="2400" i="1" baseline="30000" dirty="0">
                <a:latin typeface="Cambria" panose="02040503050406030204" pitchFamily="18" charset="0"/>
              </a:rPr>
              <a:t>3,4      </a:t>
            </a:r>
            <a:r>
              <a:rPr lang="en-US" sz="2400" i="1" dirty="0">
                <a:latin typeface="Cambria" panose="02040503050406030204" pitchFamily="18" charset="0"/>
              </a:rPr>
              <a:t>Anupam Chattopadhyay</a:t>
            </a:r>
            <a:r>
              <a:rPr lang="en-US" sz="2400" i="1" baseline="30000" dirty="0">
                <a:latin typeface="Cambria" panose="02040503050406030204" pitchFamily="18" charset="0"/>
              </a:rPr>
              <a:t> 4 </a:t>
            </a:r>
            <a:r>
              <a:rPr lang="en-US" sz="2400" i="1" dirty="0">
                <a:latin typeface="Cambria" panose="02040503050406030204" pitchFamily="18" charset="0"/>
              </a:rPr>
              <a:t>     Onur Mutlu</a:t>
            </a:r>
            <a:r>
              <a:rPr lang="en-US" sz="24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FlexWatts</a:t>
            </a: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A Power- and Workload-Aware Hybrid Power Delivery Network for </a:t>
            </a:r>
          </a:p>
          <a:p>
            <a:pPr>
              <a:lnSpc>
                <a:spcPct val="100000"/>
              </a:lnSpc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Energy-Efficient Microprocessors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104" y="5499134"/>
            <a:ext cx="2176948" cy="804459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1994981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228880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110949" y="541723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1" y="5771105"/>
            <a:ext cx="1405526" cy="5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46DE41-7E35-47BE-A72A-6C80712A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83" y="5576158"/>
            <a:ext cx="1786461" cy="6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88DDC-3E04-4358-9B5F-6F9770CEC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917" y="5646930"/>
            <a:ext cx="1011783" cy="43752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E84087F-3EAA-4487-AB56-ECDFBF82F00B}"/>
              </a:ext>
            </a:extLst>
          </p:cNvPr>
          <p:cNvSpPr/>
          <p:nvPr/>
        </p:nvSpPr>
        <p:spPr>
          <a:xfrm>
            <a:off x="5730285" y="534027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82DC97-1E4E-4B4E-B883-6A102D407D94}"/>
              </a:ext>
            </a:extLst>
          </p:cNvPr>
          <p:cNvSpPr/>
          <p:nvPr/>
        </p:nvSpPr>
        <p:spPr>
          <a:xfrm>
            <a:off x="6822326" y="53717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09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714</Words>
  <Application>Microsoft Office PowerPoint</Application>
  <PresentationFormat>On-screen Show (4:3)</PresentationFormat>
  <Paragraphs>84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Cambria</vt:lpstr>
      <vt:lpstr>Segoe UI</vt:lpstr>
      <vt:lpstr>Calibri Light</vt:lpstr>
      <vt:lpstr>Arial</vt:lpstr>
      <vt:lpstr>Office Theme</vt:lpstr>
      <vt:lpstr>PowerPoint Presentation</vt:lpstr>
      <vt:lpstr>The Power Delivery Network (PDN) Debate</vt:lpstr>
      <vt:lpstr>Our Goal: A Hybrid and Adaptive PDN </vt:lpstr>
      <vt:lpstr>FlexWatts: Key Results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3222</cp:revision>
  <dcterms:created xsi:type="dcterms:W3CDTF">2017-06-05T15:22:10Z</dcterms:created>
  <dcterms:modified xsi:type="dcterms:W3CDTF">2020-10-04T23:48:08Z</dcterms:modified>
</cp:coreProperties>
</file>