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66" r:id="rId2"/>
    <p:sldId id="349" r:id="rId3"/>
    <p:sldId id="350" r:id="rId4"/>
    <p:sldId id="351" r:id="rId5"/>
    <p:sldId id="352" r:id="rId6"/>
    <p:sldId id="355" r:id="rId7"/>
    <p:sldId id="357" r:id="rId8"/>
    <p:sldId id="356" r:id="rId9"/>
    <p:sldId id="378" r:id="rId10"/>
    <p:sldId id="359" r:id="rId11"/>
    <p:sldId id="360" r:id="rId12"/>
    <p:sldId id="361" r:id="rId13"/>
    <p:sldId id="365" r:id="rId14"/>
    <p:sldId id="379" r:id="rId15"/>
    <p:sldId id="367" r:id="rId16"/>
    <p:sldId id="386" r:id="rId17"/>
    <p:sldId id="380" r:id="rId18"/>
    <p:sldId id="371" r:id="rId19"/>
    <p:sldId id="376" r:id="rId20"/>
    <p:sldId id="377" r:id="rId21"/>
    <p:sldId id="383" r:id="rId22"/>
    <p:sldId id="385" r:id="rId23"/>
    <p:sldId id="382" r:id="rId24"/>
    <p:sldId id="381" r:id="rId25"/>
    <p:sldId id="384" r:id="rId26"/>
    <p:sldId id="387" r:id="rId27"/>
    <p:sldId id="388" r:id="rId28"/>
    <p:sldId id="389" r:id="rId29"/>
    <p:sldId id="390" r:id="rId30"/>
    <p:sldId id="391" r:id="rId31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47"/>
    <a:srgbClr val="942092"/>
    <a:srgbClr val="0432FF"/>
    <a:srgbClr val="EEFEC6"/>
    <a:srgbClr val="FFFFFF"/>
    <a:srgbClr val="002060"/>
    <a:srgbClr val="FF40FF"/>
    <a:srgbClr val="C00000"/>
    <a:srgbClr val="EDEDE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4" autoAdjust="0"/>
    <p:restoredTop sz="85346" autoAdjust="0"/>
  </p:normalViewPr>
  <p:slideViewPr>
    <p:cSldViewPr snapToGrid="0">
      <p:cViewPr varScale="1">
        <p:scale>
          <a:sx n="102" d="100"/>
          <a:sy n="102" d="100"/>
        </p:scale>
        <p:origin x="1504" y="184"/>
      </p:cViewPr>
      <p:guideLst/>
    </p:cSldViewPr>
  </p:slideViewPr>
  <p:outlineViewPr>
    <p:cViewPr>
      <p:scale>
        <a:sx n="33" d="100"/>
        <a:sy n="33" d="100"/>
      </p:scale>
      <p:origin x="0" y="-4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hsieh/Box%20Sync/MSR_2017/Results/Middle_Section_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hsieh/Box%20Sync/MSR_2017/Results/Middle_Section_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hsieh/Box%20Sync/MSR_2017/Results/Final_Results/1fps_split_noscope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hsieh/Box%20Sync/MSR_2017/Results/Final_Results/1fps_split_noscop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hsieh/Box%20Sync/MSR_2017/Results/Final_Results/1fps_split_noscope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evinhsieh/Box%20Sync/MSR_2017/Results/Final_Results/1fps_split_noscop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0414098655499"/>
          <c:y val="0.24948734101767439"/>
          <c:w val="0.79652622113043703"/>
          <c:h val="0.42144564252142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Top_K_YOLO!$F$24</c:f>
              <c:strCache>
                <c:ptCount val="1"/>
                <c:pt idx="0">
                  <c:v>ResNet18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Top_K_YOLO!$G$23:$J$23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Top_K_YOLO!$G$24:$J$24</c:f>
              <c:numCache>
                <c:formatCode>General</c:formatCode>
                <c:ptCount val="4"/>
                <c:pt idx="0">
                  <c:v>0.58823529411764808</c:v>
                </c:pt>
                <c:pt idx="1">
                  <c:v>0.9327731092436975</c:v>
                </c:pt>
                <c:pt idx="2">
                  <c:v>0.99159663865546221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4D-0148-8CB2-8CC77E5EBF88}"/>
            </c:ext>
          </c:extLst>
        </c:ser>
        <c:ser>
          <c:idx val="1"/>
          <c:order val="1"/>
          <c:tx>
            <c:strRef>
              <c:f>Top_K_YOLO!$F$25</c:f>
              <c:strCache>
                <c:ptCount val="1"/>
                <c:pt idx="0">
                  <c:v>ResNet18 (4 fewer layers)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Top_K_YOLO!$G$23:$J$23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Top_K_YOLO!$G$25:$J$25</c:f>
              <c:numCache>
                <c:formatCode>General</c:formatCode>
                <c:ptCount val="4"/>
                <c:pt idx="0">
                  <c:v>0.52100840336134502</c:v>
                </c:pt>
                <c:pt idx="1">
                  <c:v>0.92436974789915971</c:v>
                </c:pt>
                <c:pt idx="2">
                  <c:v>0.97478991596638664</c:v>
                </c:pt>
                <c:pt idx="3">
                  <c:v>0.99159663865546221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4D-0148-8CB2-8CC77E5EBF88}"/>
            </c:ext>
          </c:extLst>
        </c:ser>
        <c:ser>
          <c:idx val="2"/>
          <c:order val="2"/>
          <c:tx>
            <c:strRef>
              <c:f>Top_K_YOLO!$F$26</c:f>
              <c:strCache>
                <c:ptCount val="1"/>
                <c:pt idx="0">
                  <c:v>ResNet18 (6 fewer layers)</c:v>
                </c:pt>
              </c:strCache>
            </c:strRef>
          </c:tx>
          <c:spPr>
            <a:pattFill prst="pct20">
              <a:fgClr>
                <a:schemeClr val="accent5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Top_K_YOLO!$G$23:$J$23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Top_K_YOLO!$G$26:$J$26</c:f>
              <c:numCache>
                <c:formatCode>General</c:formatCode>
                <c:ptCount val="4"/>
                <c:pt idx="0">
                  <c:v>0.42857142857142905</c:v>
                </c:pt>
                <c:pt idx="1">
                  <c:v>0.90756302521008414</c:v>
                </c:pt>
                <c:pt idx="2">
                  <c:v>0.97478991596638664</c:v>
                </c:pt>
                <c:pt idx="3">
                  <c:v>0.98319327731092443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4D-0148-8CB2-8CC77E5EB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47634784"/>
        <c:axId val="-335780128"/>
      </c:barChart>
      <c:catAx>
        <c:axId val="-847634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selected results (K)</a:t>
                </a:r>
              </a:p>
            </c:rich>
          </c:tx>
          <c:layout>
            <c:manualLayout>
              <c:xMode val="edge"/>
              <c:yMode val="edge"/>
              <c:x val="0.31546597065338999"/>
              <c:y val="0.886628772467271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5780128"/>
        <c:crosses val="autoZero"/>
        <c:auto val="1"/>
        <c:lblAlgn val="ctr"/>
        <c:lblOffset val="100"/>
        <c:noMultiLvlLbl val="0"/>
      </c:catAx>
      <c:valAx>
        <c:axId val="-3357801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Recall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4763478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719101616476E-2"/>
          <c:y val="9.8413230261110694E-4"/>
          <c:w val="0.95696927159871004"/>
          <c:h val="0.21178182514419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135662754404591E-2"/>
          <c:y val="0.12356713456437468"/>
          <c:w val="0.88575969265907839"/>
          <c:h val="0.71277032617294833"/>
        </c:manualLayout>
      </c:layout>
      <c:scatterChart>
        <c:scatterStyle val="lineMarker"/>
        <c:varyColors val="0"/>
        <c:ser>
          <c:idx val="0"/>
          <c:order val="0"/>
          <c:tx>
            <c:strRef>
              <c:f>Parameter_Selection_YOLO!$B$1</c:f>
              <c:strCache>
                <c:ptCount val="1"/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5"/>
            <c:marker>
              <c:symbol val="triangle"/>
              <c:size val="15"/>
              <c:spPr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BB7-B047-9425-3D40917171C9}"/>
              </c:ext>
            </c:extLst>
          </c:dPt>
          <c:dPt>
            <c:idx val="6"/>
            <c:marker>
              <c:symbol val="triangle"/>
              <c:size val="15"/>
              <c:spPr>
                <a:solidFill>
                  <a:schemeClr val="accent4">
                    <a:lumMod val="20000"/>
                    <a:lumOff val="80000"/>
                  </a:schemeClr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BB7-B047-9425-3D40917171C9}"/>
              </c:ext>
            </c:extLst>
          </c:dPt>
          <c:dPt>
            <c:idx val="7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BB7-B047-9425-3D40917171C9}"/>
              </c:ext>
            </c:extLst>
          </c:dPt>
          <c:dPt>
            <c:idx val="8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DBB7-B047-9425-3D40917171C9}"/>
              </c:ext>
            </c:extLst>
          </c:dPt>
          <c:dPt>
            <c:idx val="12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DBB7-B047-9425-3D40917171C9}"/>
              </c:ext>
            </c:extLst>
          </c:dPt>
          <c:dPt>
            <c:idx val="13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DBB7-B047-9425-3D40917171C9}"/>
              </c:ext>
            </c:extLst>
          </c:dPt>
          <c:dPt>
            <c:idx val="16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DBB7-B047-9425-3D40917171C9}"/>
              </c:ext>
            </c:extLst>
          </c:dPt>
          <c:dPt>
            <c:idx val="17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DBB7-B047-9425-3D40917171C9}"/>
              </c:ext>
            </c:extLst>
          </c:dPt>
          <c:dPt>
            <c:idx val="19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DBB7-B047-9425-3D40917171C9}"/>
              </c:ext>
            </c:extLst>
          </c:dPt>
          <c:dPt>
            <c:idx val="20"/>
            <c:marker>
              <c:symbol val="triangle"/>
              <c:size val="15"/>
              <c:spPr>
                <a:solidFill>
                  <a:srgbClr val="002060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DBB7-B047-9425-3D40917171C9}"/>
              </c:ext>
            </c:extLst>
          </c:dPt>
          <c:dLbls>
            <c:dLbl>
              <c:idx val="20"/>
              <c:layout>
                <c:manualLayout>
                  <c:x val="-0.12657914666607301"/>
                  <c:y val="-0.272937955124031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>
                        <a:solidFill>
                          <a:srgbClr val="C00000"/>
                        </a:solidFill>
                      </a:rPr>
                      <a:t>Opt-Ingest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24786324786297"/>
                      <c:h val="0.160112781954887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BB7-B047-9425-3D40917171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chemeClr val="bg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Parameter_Selection_YOLO!$A$2:$A$19</c:f>
              <c:numCache>
                <c:formatCode>General</c:formatCode>
                <c:ptCount val="18"/>
                <c:pt idx="0">
                  <c:v>1.3960124717764793E-2</c:v>
                </c:pt>
                <c:pt idx="1">
                  <c:v>1.3386150798099407E-2</c:v>
                </c:pt>
                <c:pt idx="2">
                  <c:v>1.2911131660675658E-2</c:v>
                </c:pt>
                <c:pt idx="3">
                  <c:v>1.2486288619554644E-2</c:v>
                </c:pt>
                <c:pt idx="4">
                  <c:v>1.2309890354443073E-2</c:v>
                </c:pt>
                <c:pt idx="5">
                  <c:v>1.2003566833352871E-2</c:v>
                </c:pt>
                <c:pt idx="6">
                  <c:v>1.1788445745929844E-2</c:v>
                </c:pt>
                <c:pt idx="7">
                  <c:v>1.1104805457432806E-2</c:v>
                </c:pt>
                <c:pt idx="8">
                  <c:v>1.0740709324978392E-2</c:v>
                </c:pt>
                <c:pt idx="9">
                  <c:v>1.2685544257155767E-2</c:v>
                </c:pt>
                <c:pt idx="10">
                  <c:v>1.2129687914264213E-2</c:v>
                </c:pt>
                <c:pt idx="11">
                  <c:v>1.1705927766184033E-2</c:v>
                </c:pt>
                <c:pt idx="12">
                  <c:v>1.1449466547130537E-2</c:v>
                </c:pt>
                <c:pt idx="13">
                  <c:v>1.1315060491482239E-2</c:v>
                </c:pt>
                <c:pt idx="14">
                  <c:v>1.1081085586242127E-2</c:v>
                </c:pt>
                <c:pt idx="15">
                  <c:v>1.0799281611903864E-2</c:v>
                </c:pt>
                <c:pt idx="16">
                  <c:v>1.0208127151714697E-2</c:v>
                </c:pt>
                <c:pt idx="17">
                  <c:v>1.0043537935735238E-2</c:v>
                </c:pt>
              </c:numCache>
            </c:numRef>
          </c:xVal>
          <c:yVal>
            <c:numRef>
              <c:f>Parameter_Selection_YOLO!$B$2:$B$19</c:f>
              <c:numCache>
                <c:formatCode>General</c:formatCode>
                <c:ptCount val="18"/>
                <c:pt idx="0">
                  <c:v>2.7607414915929692E-3</c:v>
                </c:pt>
                <c:pt idx="1">
                  <c:v>2.860741491592969E-3</c:v>
                </c:pt>
                <c:pt idx="2">
                  <c:v>2.9607414915929688E-3</c:v>
                </c:pt>
                <c:pt idx="3">
                  <c:v>3.0607414915929687E-3</c:v>
                </c:pt>
                <c:pt idx="4">
                  <c:v>3.1607414915929685E-3</c:v>
                </c:pt>
                <c:pt idx="5">
                  <c:v>3.0710738665418597E-3</c:v>
                </c:pt>
                <c:pt idx="6">
                  <c:v>2.4388029675942021E-3</c:v>
                </c:pt>
                <c:pt idx="7">
                  <c:v>2.538802967594202E-3</c:v>
                </c:pt>
                <c:pt idx="8">
                  <c:v>2.6388029675942018E-3</c:v>
                </c:pt>
                <c:pt idx="9">
                  <c:v>2.5573222064833663E-3</c:v>
                </c:pt>
                <c:pt idx="10">
                  <c:v>2.4573222064833665E-3</c:v>
                </c:pt>
                <c:pt idx="11">
                  <c:v>2.3573222064833667E-3</c:v>
                </c:pt>
                <c:pt idx="12">
                  <c:v>2.2573222064833668E-3</c:v>
                </c:pt>
                <c:pt idx="13">
                  <c:v>2.528470592645311E-3</c:v>
                </c:pt>
                <c:pt idx="14">
                  <c:v>3.431276874609594E-3</c:v>
                </c:pt>
                <c:pt idx="15">
                  <c:v>3.5312768746095938E-3</c:v>
                </c:pt>
                <c:pt idx="16">
                  <c:v>3.6312768746095936E-3</c:v>
                </c:pt>
                <c:pt idx="17">
                  <c:v>3.7312768746095935E-3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BB7-B047-9425-3D40917171C9}"/>
            </c:ext>
          </c:extLst>
        </c:ser>
        <c:ser>
          <c:idx val="1"/>
          <c:order val="1"/>
          <c:spPr>
            <a:ln w="53975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Parameter_Selection_YOLO!$A$26:$A$31</c:f>
              <c:numCache>
                <c:formatCode>General</c:formatCode>
                <c:ptCount val="6"/>
                <c:pt idx="0">
                  <c:v>1.0043537935735238E-2</c:v>
                </c:pt>
                <c:pt idx="1">
                  <c:v>1.0208127151714697E-2</c:v>
                </c:pt>
                <c:pt idx="2">
                  <c:v>1.0740709324978392E-2</c:v>
                </c:pt>
                <c:pt idx="3">
                  <c:v>1.1104805457432806E-2</c:v>
                </c:pt>
                <c:pt idx="4">
                  <c:v>1.1315060491482239E-2</c:v>
                </c:pt>
                <c:pt idx="5">
                  <c:v>1.1449466547130537E-2</c:v>
                </c:pt>
              </c:numCache>
            </c:numRef>
          </c:xVal>
          <c:yVal>
            <c:numRef>
              <c:f>Parameter_Selection_YOLO!$B$26:$B$31</c:f>
              <c:numCache>
                <c:formatCode>General</c:formatCode>
                <c:ptCount val="6"/>
                <c:pt idx="0">
                  <c:v>3.7312768746095935E-3</c:v>
                </c:pt>
                <c:pt idx="1">
                  <c:v>3.6312768746095936E-3</c:v>
                </c:pt>
                <c:pt idx="2">
                  <c:v>2.6388029675942018E-3</c:v>
                </c:pt>
                <c:pt idx="3">
                  <c:v>2.538802967594202E-3</c:v>
                </c:pt>
                <c:pt idx="4">
                  <c:v>2.528470592645311E-3</c:v>
                </c:pt>
                <c:pt idx="5">
                  <c:v>2.2573222064833668E-3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BB7-B047-9425-3D4091717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41382848"/>
        <c:axId val="-336292352"/>
      </c:scatterChart>
      <c:valAx>
        <c:axId val="-241382848"/>
        <c:scaling>
          <c:orientation val="minMax"/>
          <c:max val="1.5000000000000003E-2"/>
          <c:min val="8.0000000000000019E-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Ingest Cost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" sourceLinked="0"/>
        <c:majorTickMark val="none"/>
        <c:minorTickMark val="none"/>
        <c:tickLblPos val="none"/>
        <c:spPr>
          <a:noFill/>
          <a:ln w="3810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36292352"/>
        <c:crosses val="autoZero"/>
        <c:crossBetween val="midCat"/>
      </c:valAx>
      <c:valAx>
        <c:axId val="-336292352"/>
        <c:scaling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Query Latency</a:t>
                </a:r>
              </a:p>
            </c:rich>
          </c:tx>
          <c:layout>
            <c:manualLayout>
              <c:xMode val="edge"/>
              <c:yMode val="edge"/>
              <c:x val="2.3042274928294203E-2"/>
              <c:y val="0.17992891283065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none"/>
        <c:minorTickMark val="none"/>
        <c:tickLblPos val="none"/>
        <c:spPr>
          <a:noFill/>
          <a:ln w="3810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413828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58613036751317"/>
          <c:y val="6.2637748549146333E-2"/>
          <c:w val="0.77201865454349006"/>
          <c:h val="0.620486430205652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0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ymbol val="triangle"/>
              <c:size val="20"/>
              <c:spPr>
                <a:solidFill>
                  <a:schemeClr val="accent2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52D-D246-A8EE-9C8F68A7890D}"/>
              </c:ext>
            </c:extLst>
          </c:dPt>
          <c:dPt>
            <c:idx val="1"/>
            <c:marker>
              <c:symbol val="circle"/>
              <c:size val="20"/>
              <c:spPr>
                <a:solidFill>
                  <a:schemeClr val="accent6">
                    <a:lumMod val="50000"/>
                  </a:schemeClr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52D-D246-A8EE-9C8F68A7890D}"/>
              </c:ext>
            </c:extLst>
          </c:dPt>
          <c:dPt>
            <c:idx val="2"/>
            <c:marker>
              <c:symbol val="diamond"/>
              <c:size val="20"/>
              <c:spPr>
                <a:solidFill>
                  <a:schemeClr val="accent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52D-D246-A8EE-9C8F68A7890D}"/>
              </c:ext>
            </c:extLst>
          </c:dPt>
          <c:xVal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1.7543859649122806E-2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6.1728395061728392E-3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52D-D246-A8EE-9C8F68A78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8444559"/>
        <c:axId val="1412242239"/>
      </c:scatterChart>
      <c:valAx>
        <c:axId val="1338444559"/>
        <c:scaling>
          <c:orientation val="minMax"/>
          <c:max val="1.100000000000000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 dirty="0">
                    <a:solidFill>
                      <a:schemeClr val="tx1"/>
                    </a:solidFill>
                  </a:rPr>
                  <a:t>Ingest Cost</a:t>
                </a:r>
                <a:endParaRPr lang="en-US" sz="18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786099904183252"/>
              <c:y val="0.800260823463989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4445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242239"/>
        <c:crosses val="autoZero"/>
        <c:crossBetween val="midCat"/>
        <c:majorUnit val="0.2"/>
        <c:minorUnit val="0.1"/>
      </c:valAx>
      <c:valAx>
        <c:axId val="1412242239"/>
        <c:scaling>
          <c:orientation val="minMax"/>
          <c:max val="1.10000000000000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Query Latency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44450" cap="flat" cmpd="sng" algn="ctr">
            <a:solidFill>
              <a:schemeClr val="tx1"/>
            </a:solidFill>
            <a:round/>
            <a:tailEnd type="triangl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84445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square"/>
              <c:size val="18"/>
              <c:spPr>
                <a:solidFill>
                  <a:schemeClr val="accent2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9655-5549-9849-A746DF0F11F8}"/>
              </c:ext>
            </c:extLst>
          </c:dPt>
          <c:dPt>
            <c:idx val="1"/>
            <c:marker>
              <c:symbol val="diamond"/>
              <c:size val="20"/>
              <c:spPr>
                <a:solidFill>
                  <a:schemeClr val="accent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9655-5549-9849-A746DF0F11F8}"/>
              </c:ext>
            </c:extLst>
          </c:dPt>
          <c:dPt>
            <c:idx val="2"/>
            <c:marker>
              <c:symbol val="x"/>
              <c:size val="20"/>
              <c:spPr>
                <a:noFill/>
                <a:ln w="38100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9655-5549-9849-A746DF0F11F8}"/>
              </c:ext>
            </c:extLst>
          </c:dPt>
          <c:dLbls>
            <c:dLbl>
              <c:idx val="0"/>
              <c:layout>
                <c:manualLayout>
                  <c:x val="-0.41392972913892639"/>
                  <c:y val="-4.991251210524330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Balanced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35037904703402"/>
                      <c:h val="0.199134003471217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655-5549-9849-A746DF0F11F8}"/>
                </c:ext>
              </c:extLst>
            </c:dLbl>
            <c:dLbl>
              <c:idx val="1"/>
              <c:layout>
                <c:manualLayout>
                  <c:x val="-0.23729600284569768"/>
                  <c:y val="-0.1322733646916778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Opt-Ingest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086107921283643"/>
                      <c:h val="0.1693598212825898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55-5549-9849-A746DF0F11F8}"/>
                </c:ext>
              </c:extLst>
            </c:dLbl>
            <c:dLbl>
              <c:idx val="2"/>
              <c:layout>
                <c:manualLayout>
                  <c:x val="-3.5572203535936611E-2"/>
                  <c:y val="0.12478619310535649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Opt</a:t>
                    </a:r>
                    <a:r>
                      <a:rPr lang="en-US" dirty="0"/>
                      <a:t>-Query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214448377758492"/>
                      <c:h val="0.234248641697375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655-5549-9849-A746DF0F11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Sheet1!$A$2:$A$4</c:f>
              <c:numCache>
                <c:formatCode>General</c:formatCode>
                <c:ptCount val="3"/>
                <c:pt idx="0">
                  <c:v>1.7543859649122806E-2</c:v>
                </c:pt>
                <c:pt idx="1">
                  <c:v>1.5384615384615385E-2</c:v>
                </c:pt>
                <c:pt idx="2">
                  <c:v>1.8867924528301886E-2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6.1728395061728392E-3</c:v>
                </c:pt>
                <c:pt idx="1">
                  <c:v>0.01</c:v>
                </c:pt>
                <c:pt idx="2">
                  <c:v>5.0000000000000001E-3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55-5549-9849-A746DF0F1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440287"/>
        <c:axId val="571449199"/>
      </c:scatterChart>
      <c:valAx>
        <c:axId val="571440287"/>
        <c:scaling>
          <c:orientation val="minMax"/>
          <c:max val="3.0000000000000006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44450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449199"/>
        <c:crosses val="autoZero"/>
        <c:crossBetween val="midCat"/>
        <c:majorUnit val="1.0000000000000002E-2"/>
      </c:valAx>
      <c:valAx>
        <c:axId val="571449199"/>
        <c:scaling>
          <c:orientation val="minMax"/>
          <c:max val="1.5000000000000003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44450" cap="flat" cmpd="sng" algn="ctr">
            <a:solidFill>
              <a:schemeClr val="tx1"/>
            </a:solidFill>
            <a:round/>
            <a:tailEnd type="stealt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440287"/>
        <c:crosses val="autoZero"/>
        <c:crossBetween val="midCat"/>
        <c:majorUnit val="5.000000000000001E-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25502153477106"/>
          <c:y val="0.177589549861181"/>
          <c:w val="0.78516265956369702"/>
          <c:h val="0.3860430867922253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Summary!$C$112</c:f>
              <c:strCache>
                <c:ptCount val="1"/>
                <c:pt idx="0">
                  <c:v>Approximate indexing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8"/>
              <c:layout>
                <c:manualLayout>
                  <c:x val="-2.5717111770524232E-2"/>
                  <c:y val="-4.5851992296143236E-2"/>
                </c:manualLayout>
              </c:layout>
              <c:tx>
                <c:strRef>
                  <c:f>Summary!$X$122</c:f>
                  <c:strCache>
                    <c:ptCount val="1"/>
                    <c:pt idx="0">
                      <c:v>89X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{6B77D40E-C4AF-154A-87B4-445AE25A6757}</c15:txfldGUID>
                      <c15:f>Summary!$X$122</c15:f>
                      <c15:dlblFieldTableCache>
                        <c:ptCount val="1"/>
                        <c:pt idx="0">
                          <c:v>89X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5E1D-E54A-936F-1E3A8D5A0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Summary!$B$113:$B$121</c:f>
              <c:strCache>
                <c:ptCount val="9"/>
                <c:pt idx="0">
                  <c:v>auburn_c</c:v>
                </c:pt>
                <c:pt idx="1">
                  <c:v>bellevue_d</c:v>
                </c:pt>
                <c:pt idx="2">
                  <c:v>bend</c:v>
                </c:pt>
                <c:pt idx="3">
                  <c:v>jackson_ts</c:v>
                </c:pt>
                <c:pt idx="4">
                  <c:v>coral</c:v>
                </c:pt>
                <c:pt idx="5">
                  <c:v>lausanne</c:v>
                </c:pt>
                <c:pt idx="6">
                  <c:v>oxford</c:v>
                </c:pt>
                <c:pt idx="7">
                  <c:v>sittard</c:v>
                </c:pt>
                <c:pt idx="8">
                  <c:v>Avg</c:v>
                </c:pt>
              </c:strCache>
            </c:strRef>
          </c:cat>
          <c:val>
            <c:numRef>
              <c:f>Summary!$C$113:$C$121</c:f>
              <c:numCache>
                <c:formatCode>General</c:formatCode>
                <c:ptCount val="9"/>
                <c:pt idx="0">
                  <c:v>266.10075064192375</c:v>
                </c:pt>
                <c:pt idx="1">
                  <c:v>443.87565836019849</c:v>
                </c:pt>
                <c:pt idx="2">
                  <c:v>39.728041165404399</c:v>
                </c:pt>
                <c:pt idx="3">
                  <c:v>37.07432168122449</c:v>
                </c:pt>
                <c:pt idx="4">
                  <c:v>56.002003497793076</c:v>
                </c:pt>
                <c:pt idx="5">
                  <c:v>47.864055263731593</c:v>
                </c:pt>
                <c:pt idx="6">
                  <c:v>426.13670290807079</c:v>
                </c:pt>
                <c:pt idx="7">
                  <c:v>142.45704645062719</c:v>
                </c:pt>
                <c:pt idx="8">
                  <c:v>113.89127792460842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1D-E54A-936F-1E3A8D5A05DF}"/>
            </c:ext>
          </c:extLst>
        </c:ser>
        <c:ser>
          <c:idx val="2"/>
          <c:order val="1"/>
          <c:tx>
            <c:strRef>
              <c:f>Summary!$D$112</c:f>
              <c:strCache>
                <c:ptCount val="1"/>
                <c:pt idx="0">
                  <c:v>+Clustering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8"/>
              <c:layout>
                <c:manualLayout>
                  <c:x val="6.923837784371909E-3"/>
                  <c:y val="-8.7118785362672105E-2"/>
                </c:manualLayout>
              </c:layout>
              <c:tx>
                <c:strRef>
                  <c:f>Summary!$Y$122</c:f>
                  <c:strCache>
                    <c:ptCount val="1"/>
                    <c:pt idx="0">
                      <c:v>162X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{91F4A032-14B3-3D4B-B79D-0ECD2D3BB5EE}</c15:txfldGUID>
                      <c15:f>Summary!$Y$122</c15:f>
                      <c15:dlblFieldTableCache>
                        <c:ptCount val="1"/>
                        <c:pt idx="0">
                          <c:v>162X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5E1D-E54A-936F-1E3A8D5A0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Summary!$B$113:$B$121</c:f>
              <c:strCache>
                <c:ptCount val="9"/>
                <c:pt idx="0">
                  <c:v>auburn_c</c:v>
                </c:pt>
                <c:pt idx="1">
                  <c:v>bellevue_d</c:v>
                </c:pt>
                <c:pt idx="2">
                  <c:v>bend</c:v>
                </c:pt>
                <c:pt idx="3">
                  <c:v>jackson_ts</c:v>
                </c:pt>
                <c:pt idx="4">
                  <c:v>coral</c:v>
                </c:pt>
                <c:pt idx="5">
                  <c:v>lausanne</c:v>
                </c:pt>
                <c:pt idx="6">
                  <c:v>oxford</c:v>
                </c:pt>
                <c:pt idx="7">
                  <c:v>sittard</c:v>
                </c:pt>
                <c:pt idx="8">
                  <c:v>Avg</c:v>
                </c:pt>
              </c:strCache>
            </c:strRef>
          </c:cat>
          <c:val>
            <c:numRef>
              <c:f>Summary!$D$113:$D$121</c:f>
              <c:numCache>
                <c:formatCode>General</c:formatCode>
                <c:ptCount val="9"/>
                <c:pt idx="0">
                  <c:v>303.91170313305571</c:v>
                </c:pt>
                <c:pt idx="1">
                  <c:v>443.87565836019849</c:v>
                </c:pt>
                <c:pt idx="2">
                  <c:v>39.728041165404399</c:v>
                </c:pt>
                <c:pt idx="3">
                  <c:v>45.988615773029053</c:v>
                </c:pt>
                <c:pt idx="4">
                  <c:v>121.89016764941839</c:v>
                </c:pt>
                <c:pt idx="5">
                  <c:v>322.37382764399524</c:v>
                </c:pt>
                <c:pt idx="6">
                  <c:v>606.65151059707966</c:v>
                </c:pt>
                <c:pt idx="7">
                  <c:v>350.31380504803997</c:v>
                </c:pt>
                <c:pt idx="8">
                  <c:v>194.61896279461124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1D-E54A-936F-1E3A8D5A05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82696768"/>
        <c:axId val="-1682694016"/>
      </c:barChart>
      <c:catAx>
        <c:axId val="-168269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1682694016"/>
        <c:crosses val="autoZero"/>
        <c:auto val="1"/>
        <c:lblAlgn val="ctr"/>
        <c:lblOffset val="100"/>
        <c:noMultiLvlLbl val="0"/>
      </c:catAx>
      <c:valAx>
        <c:axId val="-168269401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r>
                  <a:rPr lang="en-US"/>
                  <a:t>Faster than NoScope by (factor) </a:t>
                </a:r>
              </a:p>
            </c:rich>
          </c:tx>
          <c:layout>
            <c:manualLayout>
              <c:xMode val="edge"/>
              <c:yMode val="edge"/>
              <c:x val="9.5211848518935108E-3"/>
              <c:y val="7.804844424598350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168269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686340023520798"/>
          <c:y val="5.2108442489055544E-2"/>
          <c:w val="0.71184237216249613"/>
          <c:h val="0.151544978126900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 b="1">
          <a:solidFill>
            <a:schemeClr val="tx1"/>
          </a:solidFill>
          <a:latin typeface="+mn-lt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8842080019199"/>
          <c:y val="0.18770661855718826"/>
          <c:w val="0.81847116191694302"/>
          <c:h val="0.31915839377575472"/>
        </c:manualLayout>
      </c:layout>
      <c:barChart>
        <c:barDir val="col"/>
        <c:grouping val="clustered"/>
        <c:varyColors val="0"/>
        <c:ser>
          <c:idx val="1"/>
          <c:order val="0"/>
          <c:tx>
            <c:v>Ingest-NoScope</c:v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Summary!$R$47:$R$58</c:f>
              <c:numCache>
                <c:formatCode>General</c:formatCode>
                <c:ptCount val="12"/>
                <c:pt idx="0">
                  <c:v>1.0747538050220431</c:v>
                </c:pt>
                <c:pt idx="1">
                  <c:v>1</c:v>
                </c:pt>
                <c:pt idx="2">
                  <c:v>1.4920077626861437</c:v>
                </c:pt>
                <c:pt idx="3">
                  <c:v>1</c:v>
                </c:pt>
                <c:pt idx="4">
                  <c:v>1.0103226995985575</c:v>
                </c:pt>
                <c:pt idx="5">
                  <c:v>1.0449355445880237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1.0058082739313319</c:v>
                </c:pt>
                <c:pt idx="10">
                  <c:v>1.1916434796328605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FC-0544-AD71-6F001196F31B}"/>
            </c:ext>
          </c:extLst>
        </c:ser>
        <c:ser>
          <c:idx val="0"/>
          <c:order val="1"/>
          <c:tx>
            <c:v>Focus</c:v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strRef>
                  <c:f>Summary!$S$47</c:f>
                  <c:strCache>
                    <c:ptCount val="1"/>
                    <c:pt idx="0">
                      <c:v>35X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{BD2F6E3F-8F17-574A-B867-73B9EDF41D56}</c15:txfldGUID>
                      <c15:f>Summary!$S$47</c15:f>
                      <c15:dlblFieldTableCache>
                        <c:ptCount val="1"/>
                        <c:pt idx="0">
                          <c:v>35X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9FC-0544-AD71-6F001196F31B}"/>
                </c:ext>
              </c:extLst>
            </c:dLbl>
            <c:dLbl>
              <c:idx val="1"/>
              <c:tx>
                <c:strRef>
                  <c:f>Summary!$S$48</c:f>
                  <c:strCache>
                    <c:ptCount val="1"/>
                    <c:pt idx="0">
                      <c:v>66X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{7FA4654C-FE13-834C-9E2B-82F50FB21486}</c15:txfldGUID>
                      <c15:f>Summary!$S$48</c15:f>
                      <c15:dlblFieldTableCache>
                        <c:ptCount val="1"/>
                        <c:pt idx="0">
                          <c:v>66X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9FC-0544-AD71-6F001196F31B}"/>
                </c:ext>
              </c:extLst>
            </c:dLbl>
            <c:dLbl>
              <c:idx val="2"/>
              <c:tx>
                <c:strRef>
                  <c:f>Summary!$S$49</c:f>
                  <c:strCache>
                    <c:ptCount val="1"/>
                    <c:pt idx="0">
                      <c:v>67X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{3233CD49-8799-BD42-AACE-10A55D1BB040}</c15:txfldGUID>
                      <c15:f>Summary!$S$49</c15:f>
                      <c15:dlblFieldTableCache>
                        <c:ptCount val="1"/>
                        <c:pt idx="0">
                          <c:v>67X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9FC-0544-AD71-6F001196F31B}"/>
                </c:ext>
              </c:extLst>
            </c:dLbl>
            <c:dLbl>
              <c:idx val="3"/>
              <c:tx>
                <c:strRef>
                  <c:f>Summary!$S$50</c:f>
                  <c:strCache>
                    <c:ptCount val="1"/>
                    <c:pt idx="0">
                      <c:v>84X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{CA53E6EA-4183-8C46-900B-436CDE289B7A}</c15:txfldGUID>
                      <c15:f>Summary!$S$50</c15:f>
                      <c15:dlblFieldTableCache>
                        <c:ptCount val="1"/>
                        <c:pt idx="0">
                          <c:v>84X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9FC-0544-AD71-6F001196F31B}"/>
                </c:ext>
              </c:extLst>
            </c:dLbl>
            <c:dLbl>
              <c:idx val="4"/>
              <c:tx>
                <c:strRef>
                  <c:f>Summary!$S$51</c:f>
                  <c:strCache>
                    <c:ptCount val="1"/>
                    <c:pt idx="0">
                      <c:v>40X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{E2B910EC-D1F5-B448-8A95-59B5C9A5A06C}</c15:txfldGUID>
                      <c15:f>Summary!$S$51</c15:f>
                      <c15:dlblFieldTableCache>
                        <c:ptCount val="1"/>
                        <c:pt idx="0">
                          <c:v>40X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9FC-0544-AD71-6F001196F31B}"/>
                </c:ext>
              </c:extLst>
            </c:dLbl>
            <c:dLbl>
              <c:idx val="5"/>
              <c:tx>
                <c:strRef>
                  <c:f>Summary!$S$52</c:f>
                  <c:strCache>
                    <c:ptCount val="1"/>
                    <c:pt idx="0">
                      <c:v>38X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{3934B573-23AF-D74E-9AE8-06CA10BFDDE5}</c15:txfldGUID>
                      <c15:f>Summary!$S$52</c15:f>
                      <c15:dlblFieldTableCache>
                        <c:ptCount val="1"/>
                        <c:pt idx="0">
                          <c:v>38X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9FC-0544-AD71-6F001196F31B}"/>
                </c:ext>
              </c:extLst>
            </c:dLbl>
            <c:dLbl>
              <c:idx val="6"/>
              <c:tx>
                <c:strRef>
                  <c:f>Summary!$S$53</c:f>
                  <c:strCache>
                    <c:ptCount val="1"/>
                    <c:pt idx="0">
                      <c:v>92X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{D36DFE9A-A968-3E4E-9764-4D6C6E455573}</c15:txfldGUID>
                      <c15:f>Summary!$S$53</c15:f>
                      <c15:dlblFieldTableCache>
                        <c:ptCount val="1"/>
                        <c:pt idx="0">
                          <c:v>92X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9FC-0544-AD71-6F001196F31B}"/>
                </c:ext>
              </c:extLst>
            </c:dLbl>
            <c:dLbl>
              <c:idx val="7"/>
              <c:tx>
                <c:strRef>
                  <c:f>Summary!$S$54</c:f>
                  <c:strCache>
                    <c:ptCount val="1"/>
                    <c:pt idx="0">
                      <c:v>60X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{B37B286D-C6D3-5143-ABA1-EA74291CDA05}</c15:txfldGUID>
                      <c15:f>Summary!$S$54</c15:f>
                      <c15:dlblFieldTableCache>
                        <c:ptCount val="1"/>
                        <c:pt idx="0">
                          <c:v>60X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9FC-0544-AD71-6F001196F31B}"/>
                </c:ext>
              </c:extLst>
            </c:dLbl>
            <c:dLbl>
              <c:idx val="8"/>
              <c:tx>
                <c:strRef>
                  <c:f>Summary!$S$55</c:f>
                  <c:strCache>
                    <c:ptCount val="1"/>
                    <c:pt idx="0">
                      <c:v>44X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{32FB5E28-5A2A-6F4F-8005-95687EEB92C3}</c15:txfldGUID>
                      <c15:f>Summary!$S$55</c15:f>
                      <c15:dlblFieldTableCache>
                        <c:ptCount val="1"/>
                        <c:pt idx="0">
                          <c:v>44X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9FC-0544-AD71-6F001196F31B}"/>
                </c:ext>
              </c:extLst>
            </c:dLbl>
            <c:dLbl>
              <c:idx val="9"/>
              <c:tx>
                <c:strRef>
                  <c:f>Summary!$S$56</c:f>
                  <c:strCache>
                    <c:ptCount val="1"/>
                    <c:pt idx="0">
                      <c:v>84X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{DDACFE75-8D7E-A143-8847-636BF176CFAB}</c15:txfldGUID>
                      <c15:f>Summary!$S$56</c15:f>
                      <c15:dlblFieldTableCache>
                        <c:ptCount val="1"/>
                        <c:pt idx="0">
                          <c:v>84X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9FC-0544-AD71-6F001196F31B}"/>
                </c:ext>
              </c:extLst>
            </c:dLbl>
            <c:dLbl>
              <c:idx val="10"/>
              <c:tx>
                <c:strRef>
                  <c:f>Summary!$S$57</c:f>
                  <c:strCache>
                    <c:ptCount val="1"/>
                    <c:pt idx="0">
                      <c:v>53X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{E2DD4610-C99F-AB43-AF75-935F20B5BBDD}</c15:txfldGUID>
                      <c15:f>Summary!$S$57</c15:f>
                      <c15:dlblFieldTableCache>
                        <c:ptCount val="1"/>
                        <c:pt idx="0">
                          <c:v>53X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9FC-0544-AD71-6F001196F31B}"/>
                </c:ext>
              </c:extLst>
            </c:dLbl>
            <c:dLbl>
              <c:idx val="11"/>
              <c:tx>
                <c:strRef>
                  <c:f>Summary!$S$58</c:f>
                  <c:strCache>
                    <c:ptCount val="1"/>
                    <c:pt idx="0">
                      <c:v>57X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{75EECA8F-D1CC-C54B-A10A-12DFD9319424}</c15:txfldGUID>
                      <c15:f>Summary!$S$58</c15:f>
                      <c15:dlblFieldTableCache>
                        <c:ptCount val="1"/>
                        <c:pt idx="0">
                          <c:v>57X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9FC-0544-AD71-6F001196F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Summary!$A$47:$B$58</c:f>
              <c:multiLvlStrCache>
                <c:ptCount val="12"/>
                <c:lvl>
                  <c:pt idx="0">
                    <c:v>auburn_c</c:v>
                  </c:pt>
                  <c:pt idx="1">
                    <c:v>auburn_r</c:v>
                  </c:pt>
                  <c:pt idx="2">
                    <c:v>bellevue_d</c:v>
                  </c:pt>
                  <c:pt idx="3">
                    <c:v>bellevue_r</c:v>
                  </c:pt>
                  <c:pt idx="4">
                    <c:v>bend</c:v>
                  </c:pt>
                  <c:pt idx="5">
                    <c:v>jackson_h</c:v>
                  </c:pt>
                  <c:pt idx="6">
                    <c:v>jackson_ts</c:v>
                  </c:pt>
                  <c:pt idx="7">
                    <c:v>coral</c:v>
                  </c:pt>
                  <c:pt idx="8">
                    <c:v>lausanne</c:v>
                  </c:pt>
                  <c:pt idx="9">
                    <c:v>oxford</c:v>
                  </c:pt>
                  <c:pt idx="10">
                    <c:v>sittard</c:v>
                  </c:pt>
                </c:lvl>
                <c:lvl>
                  <c:pt idx="0">
                    <c:v>Traffic</c:v>
                  </c:pt>
                  <c:pt idx="7">
                    <c:v>Surveillance</c:v>
                  </c:pt>
                  <c:pt idx="11">
                    <c:v>Avg</c:v>
                  </c:pt>
                </c:lvl>
              </c:multiLvlStrCache>
            </c:multiLvlStrRef>
          </c:cat>
          <c:val>
            <c:numRef>
              <c:f>Summary!$C$47:$C$58</c:f>
              <c:numCache>
                <c:formatCode>General</c:formatCode>
                <c:ptCount val="12"/>
                <c:pt idx="0">
                  <c:v>35.168781309925578</c:v>
                </c:pt>
                <c:pt idx="1">
                  <c:v>66.470503567317692</c:v>
                </c:pt>
                <c:pt idx="2">
                  <c:v>67.091914532024447</c:v>
                </c:pt>
                <c:pt idx="3">
                  <c:v>84.319015863313538</c:v>
                </c:pt>
                <c:pt idx="4">
                  <c:v>40.052938306433219</c:v>
                </c:pt>
                <c:pt idx="5">
                  <c:v>37.980402167013416</c:v>
                </c:pt>
                <c:pt idx="6">
                  <c:v>92.40187263602806</c:v>
                </c:pt>
                <c:pt idx="7">
                  <c:v>59.817171290733235</c:v>
                </c:pt>
                <c:pt idx="8">
                  <c:v>44.128681508768253</c:v>
                </c:pt>
                <c:pt idx="9">
                  <c:v>84.415890083824678</c:v>
                </c:pt>
                <c:pt idx="10">
                  <c:v>53.037368836829273</c:v>
                </c:pt>
                <c:pt idx="11">
                  <c:v>57.325300188144425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9FC-0544-AD71-6F001196F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03162192"/>
        <c:axId val="-1679522160"/>
      </c:barChart>
      <c:catAx>
        <c:axId val="-170316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1679522160"/>
        <c:crosses val="autoZero"/>
        <c:auto val="1"/>
        <c:lblAlgn val="ctr"/>
        <c:lblOffset val="100"/>
        <c:noMultiLvlLbl val="0"/>
      </c:catAx>
      <c:valAx>
        <c:axId val="-16795221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r>
                  <a:rPr lang="en-US"/>
                  <a:t>Ingest cheaper than                Ingest-heavy by (factor)</a:t>
                </a:r>
              </a:p>
            </c:rich>
          </c:tx>
          <c:layout>
            <c:manualLayout>
              <c:xMode val="edge"/>
              <c:yMode val="edge"/>
              <c:x val="0"/>
              <c:y val="0.14428186062179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170316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025751849966601"/>
          <c:y val="1.552312946289972E-2"/>
          <c:w val="0.49161714556019259"/>
          <c:h val="9.0556885139435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0">
          <a:solidFill>
            <a:schemeClr val="tx1"/>
          </a:solidFill>
          <a:latin typeface="+mn-lt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8842080019199"/>
          <c:y val="8.9393483182697298E-2"/>
          <c:w val="0.81847116191694302"/>
          <c:h val="0.32331444125589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Summary!$F$46</c:f>
              <c:strCache>
                <c:ptCount val="1"/>
                <c:pt idx="0">
                  <c:v>C_Query</c:v>
                </c:pt>
              </c:strCache>
            </c:strRef>
          </c:tx>
          <c:spPr>
            <a:pattFill prst="wdDnDiag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strRef>
                  <c:f>Summary!$T$47</c:f>
                  <c:strCache>
                    <c:ptCount val="1"/>
                    <c:pt idx="0">
                      <c:v>304X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{44F228FA-7C93-C34E-B6F6-DE836B86CEB3}</c15:txfldGUID>
                      <c15:f>Summary!$T$47</c15:f>
                      <c15:dlblFieldTableCache>
                        <c:ptCount val="1"/>
                        <c:pt idx="0">
                          <c:v>304X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BD07-B04A-BA90-11B7C0DD51BF}"/>
                </c:ext>
              </c:extLst>
            </c:dLbl>
            <c:dLbl>
              <c:idx val="1"/>
              <c:tx>
                <c:strRef>
                  <c:f>Summary!$T$48</c:f>
                  <c:strCache>
                    <c:ptCount val="1"/>
                    <c:pt idx="0">
                      <c:v>46X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{860D74AA-7D0C-0442-917A-E64A0FBF2F48}</c15:txfldGUID>
                      <c15:f>Summary!$T$48</c15:f>
                      <c15:dlblFieldTableCache>
                        <c:ptCount val="1"/>
                        <c:pt idx="0">
                          <c:v>46X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BD07-B04A-BA90-11B7C0DD51BF}"/>
                </c:ext>
              </c:extLst>
            </c:dLbl>
            <c:dLbl>
              <c:idx val="2"/>
              <c:tx>
                <c:strRef>
                  <c:f>Summary!$T$49</c:f>
                  <c:strCache>
                    <c:ptCount val="1"/>
                    <c:pt idx="0">
                      <c:v>444X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{85A3B011-8728-1342-B243-BB0242DC1596}</c15:txfldGUID>
                      <c15:f>Summary!$T$49</c15:f>
                      <c15:dlblFieldTableCache>
                        <c:ptCount val="1"/>
                        <c:pt idx="0">
                          <c:v>444X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BD07-B04A-BA90-11B7C0DD51BF}"/>
                </c:ext>
              </c:extLst>
            </c:dLbl>
            <c:dLbl>
              <c:idx val="3"/>
              <c:tx>
                <c:strRef>
                  <c:f>Summary!$T$50</c:f>
                  <c:strCache>
                    <c:ptCount val="1"/>
                    <c:pt idx="0">
                      <c:v>75X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{78DF5658-1B4B-5E48-8993-662E7D4337AC}</c15:txfldGUID>
                      <c15:f>Summary!$T$50</c15:f>
                      <c15:dlblFieldTableCache>
                        <c:ptCount val="1"/>
                        <c:pt idx="0">
                          <c:v>75X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BD07-B04A-BA90-11B7C0DD51BF}"/>
                </c:ext>
              </c:extLst>
            </c:dLbl>
            <c:dLbl>
              <c:idx val="4"/>
              <c:tx>
                <c:strRef>
                  <c:f>Summary!$T$51</c:f>
                  <c:strCache>
                    <c:ptCount val="1"/>
                    <c:pt idx="0">
                      <c:v>40X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{42E32CD4-2E6B-7542-979A-302C33C4BA41}</c15:txfldGUID>
                      <c15:f>Summary!$T$51</c15:f>
                      <c15:dlblFieldTableCache>
                        <c:ptCount val="1"/>
                        <c:pt idx="0">
                          <c:v>40X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BD07-B04A-BA90-11B7C0DD51BF}"/>
                </c:ext>
              </c:extLst>
            </c:dLbl>
            <c:dLbl>
              <c:idx val="5"/>
              <c:tx>
                <c:strRef>
                  <c:f>Summary!$T$52</c:f>
                  <c:strCache>
                    <c:ptCount val="1"/>
                    <c:pt idx="0">
                      <c:v>288X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{460E8D6A-F890-E843-B63E-A26D69099FE8}</c15:txfldGUID>
                      <c15:f>Summary!$T$52</c15:f>
                      <c15:dlblFieldTableCache>
                        <c:ptCount val="1"/>
                        <c:pt idx="0">
                          <c:v>288X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BD07-B04A-BA90-11B7C0DD51BF}"/>
                </c:ext>
              </c:extLst>
            </c:dLbl>
            <c:dLbl>
              <c:idx val="6"/>
              <c:tx>
                <c:strRef>
                  <c:f>Summary!$T$53</c:f>
                  <c:strCache>
                    <c:ptCount val="1"/>
                    <c:pt idx="0">
                      <c:v>46X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{9955CF89-E8C4-B142-8E33-CF75146C3089}</c15:txfldGUID>
                      <c15:f>Summary!$T$53</c15:f>
                      <c15:dlblFieldTableCache>
                        <c:ptCount val="1"/>
                        <c:pt idx="0">
                          <c:v>46X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BD07-B04A-BA90-11B7C0DD51BF}"/>
                </c:ext>
              </c:extLst>
            </c:dLbl>
            <c:dLbl>
              <c:idx val="7"/>
              <c:tx>
                <c:strRef>
                  <c:f>Summary!$T$54</c:f>
                  <c:strCache>
                    <c:ptCount val="1"/>
                    <c:pt idx="0">
                      <c:v>122X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{551D1394-D901-ED43-BA3E-8D806CEED68B}</c15:txfldGUID>
                      <c15:f>Summary!$T$54</c15:f>
                      <c15:dlblFieldTableCache>
                        <c:ptCount val="1"/>
                        <c:pt idx="0">
                          <c:v>122X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BD07-B04A-BA90-11B7C0DD51BF}"/>
                </c:ext>
              </c:extLst>
            </c:dLbl>
            <c:dLbl>
              <c:idx val="8"/>
              <c:tx>
                <c:strRef>
                  <c:f>Summary!$T$55</c:f>
                  <c:strCache>
                    <c:ptCount val="1"/>
                    <c:pt idx="0">
                      <c:v>322X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{9BAC377A-87C0-F94A-A989-59931B77B50F}</c15:txfldGUID>
                      <c15:f>Summary!$T$55</c15:f>
                      <c15:dlblFieldTableCache>
                        <c:ptCount val="1"/>
                        <c:pt idx="0">
                          <c:v>322X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BD07-B04A-BA90-11B7C0DD51BF}"/>
                </c:ext>
              </c:extLst>
            </c:dLbl>
            <c:dLbl>
              <c:idx val="9"/>
              <c:tx>
                <c:strRef>
                  <c:f>Summary!$T$56</c:f>
                  <c:strCache>
                    <c:ptCount val="1"/>
                    <c:pt idx="0">
                      <c:v>607X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{A6527940-113C-E945-9322-94325E82F0D7}</c15:txfldGUID>
                      <c15:f>Summary!$T$56</c15:f>
                      <c15:dlblFieldTableCache>
                        <c:ptCount val="1"/>
                        <c:pt idx="0">
                          <c:v>607X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BD07-B04A-BA90-11B7C0DD51BF}"/>
                </c:ext>
              </c:extLst>
            </c:dLbl>
            <c:dLbl>
              <c:idx val="10"/>
              <c:tx>
                <c:strRef>
                  <c:f>Summary!$T$57</c:f>
                  <c:strCache>
                    <c:ptCount val="1"/>
                    <c:pt idx="0">
                      <c:v>350X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{AC9AB303-126D-3241-BD7E-FBEF427B80E9}</c15:txfldGUID>
                      <c15:f>Summary!$T$57</c15:f>
                      <c15:dlblFieldTableCache>
                        <c:ptCount val="1"/>
                        <c:pt idx="0">
                          <c:v>350X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BD07-B04A-BA90-11B7C0DD51BF}"/>
                </c:ext>
              </c:extLst>
            </c:dLbl>
            <c:dLbl>
              <c:idx val="11"/>
              <c:tx>
                <c:strRef>
                  <c:f>Summary!$T$58</c:f>
                  <c:strCache>
                    <c:ptCount val="1"/>
                    <c:pt idx="0">
                      <c:v>162X</c:v>
                    </c:pt>
                  </c:strCache>
                </c:strRef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{059A60D5-4252-B24C-A450-18D44823D584}</c15:txfldGUID>
                      <c15:f>Summary!$T$58</c15:f>
                      <c15:dlblFieldTableCache>
                        <c:ptCount val="1"/>
                        <c:pt idx="0">
                          <c:v>162X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BD07-B04A-BA90-11B7C0DD51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Summary!$A$47:$B$58</c:f>
              <c:multiLvlStrCache>
                <c:ptCount val="12"/>
                <c:lvl>
                  <c:pt idx="0">
                    <c:v>auburn_c</c:v>
                  </c:pt>
                  <c:pt idx="1">
                    <c:v>auburn_r</c:v>
                  </c:pt>
                  <c:pt idx="2">
                    <c:v>bellevue_d</c:v>
                  </c:pt>
                  <c:pt idx="3">
                    <c:v>bellevue_r</c:v>
                  </c:pt>
                  <c:pt idx="4">
                    <c:v>bend</c:v>
                  </c:pt>
                  <c:pt idx="5">
                    <c:v>jackson_h</c:v>
                  </c:pt>
                  <c:pt idx="6">
                    <c:v>jackson_ts</c:v>
                  </c:pt>
                  <c:pt idx="7">
                    <c:v>coral</c:v>
                  </c:pt>
                  <c:pt idx="8">
                    <c:v>lausanne</c:v>
                  </c:pt>
                  <c:pt idx="9">
                    <c:v>oxford</c:v>
                  </c:pt>
                  <c:pt idx="10">
                    <c:v>sittard</c:v>
                  </c:pt>
                </c:lvl>
                <c:lvl>
                  <c:pt idx="0">
                    <c:v>Traffic</c:v>
                  </c:pt>
                  <c:pt idx="7">
                    <c:v>Surveillance</c:v>
                  </c:pt>
                  <c:pt idx="11">
                    <c:v>Avg</c:v>
                  </c:pt>
                </c:lvl>
              </c:multiLvlStrCache>
            </c:multiLvlStrRef>
          </c:cat>
          <c:val>
            <c:numRef>
              <c:f>Summary!$F$47:$F$58</c:f>
              <c:numCache>
                <c:formatCode>General</c:formatCode>
                <c:ptCount val="12"/>
                <c:pt idx="0">
                  <c:v>303.91170313305571</c:v>
                </c:pt>
                <c:pt idx="1">
                  <c:v>45.87667541407027</c:v>
                </c:pt>
                <c:pt idx="2">
                  <c:v>443.87565836019849</c:v>
                </c:pt>
                <c:pt idx="3">
                  <c:v>75.271360879579703</c:v>
                </c:pt>
                <c:pt idx="4">
                  <c:v>39.728041165404399</c:v>
                </c:pt>
                <c:pt idx="5">
                  <c:v>288.0861617141677</c:v>
                </c:pt>
                <c:pt idx="6">
                  <c:v>45.988615773029053</c:v>
                </c:pt>
                <c:pt idx="7">
                  <c:v>121.89016764941839</c:v>
                </c:pt>
                <c:pt idx="8">
                  <c:v>322.37382764399524</c:v>
                </c:pt>
                <c:pt idx="9">
                  <c:v>606.65151059707966</c:v>
                </c:pt>
                <c:pt idx="10">
                  <c:v>350.31380504803997</c:v>
                </c:pt>
                <c:pt idx="11">
                  <c:v>162.22261351408849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D07-B04A-BA90-11B7C0DD5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03162192"/>
        <c:axId val="-1679522160"/>
      </c:barChart>
      <c:catAx>
        <c:axId val="-170316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1679522160"/>
        <c:crosses val="autoZero"/>
        <c:auto val="1"/>
        <c:lblAlgn val="ctr"/>
        <c:lblOffset val="100"/>
        <c:noMultiLvlLbl val="0"/>
      </c:catAx>
      <c:valAx>
        <c:axId val="-16795221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Times New Roman" charset="0"/>
                    <a:cs typeface="Times New Roman" charset="0"/>
                  </a:defRPr>
                </a:pPr>
                <a:r>
                  <a:rPr lang="en-US"/>
                  <a:t>Query faster than NoScope by (factor)</a:t>
                </a:r>
              </a:p>
            </c:rich>
          </c:tx>
          <c:layout>
            <c:manualLayout>
              <c:xMode val="edge"/>
              <c:yMode val="edge"/>
              <c:x val="0"/>
              <c:y val="0.14428186062179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Times New Roman" charset="0"/>
                  <a:cs typeface="Times New Roman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pPr>
            <a:endParaRPr lang="en-US"/>
          </a:p>
        </c:txPr>
        <c:crossAx val="-170316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0">
          <a:solidFill>
            <a:schemeClr val="tx1"/>
          </a:solidFill>
          <a:latin typeface="+mn-lt"/>
          <a:ea typeface="Times New Roman" charset="0"/>
          <a:cs typeface="Times New Roman" charset="0"/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790585331525"/>
          <c:y val="0.14209583253312799"/>
          <c:w val="0.87481536191769005"/>
          <c:h val="0.49876493953880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Summary!$C$141</c:f>
              <c:strCache>
                <c:ptCount val="1"/>
                <c:pt idx="0">
                  <c:v>Ingest Cheaper by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Summary!$A$142:$B$157</c:f>
              <c:multiLvlStrCache>
                <c:ptCount val="16"/>
                <c:lvl>
                  <c:pt idx="0">
                    <c:v>Opt-I</c:v>
                  </c:pt>
                  <c:pt idx="1">
                    <c:v>Opt-Q</c:v>
                  </c:pt>
                  <c:pt idx="2">
                    <c:v>Opt-I</c:v>
                  </c:pt>
                  <c:pt idx="3">
                    <c:v>Opt-Q</c:v>
                  </c:pt>
                  <c:pt idx="4">
                    <c:v>Opt-I</c:v>
                  </c:pt>
                  <c:pt idx="5">
                    <c:v>Opt-Q</c:v>
                  </c:pt>
                  <c:pt idx="6">
                    <c:v>Opt-I</c:v>
                  </c:pt>
                  <c:pt idx="7">
                    <c:v>Opt-Q</c:v>
                  </c:pt>
                  <c:pt idx="8">
                    <c:v>Opt-I</c:v>
                  </c:pt>
                  <c:pt idx="9">
                    <c:v>Opt-Q</c:v>
                  </c:pt>
                  <c:pt idx="10">
                    <c:v>Opt-I</c:v>
                  </c:pt>
                  <c:pt idx="11">
                    <c:v>Opt-Q</c:v>
                  </c:pt>
                  <c:pt idx="12">
                    <c:v>Opt-I</c:v>
                  </c:pt>
                  <c:pt idx="13">
                    <c:v>Opt-Q</c:v>
                  </c:pt>
                  <c:pt idx="14">
                    <c:v>Opt-I</c:v>
                  </c:pt>
                  <c:pt idx="15">
                    <c:v>Opt-Q</c:v>
                  </c:pt>
                </c:lvl>
                <c:lvl>
                  <c:pt idx="0">
                    <c:v>auburn_c</c:v>
                  </c:pt>
                  <c:pt idx="2">
                    <c:v>bellevue_d</c:v>
                  </c:pt>
                  <c:pt idx="4">
                    <c:v>bend</c:v>
                  </c:pt>
                  <c:pt idx="6">
                    <c:v>jackson_ts</c:v>
                  </c:pt>
                  <c:pt idx="8">
                    <c:v>coral</c:v>
                  </c:pt>
                  <c:pt idx="10">
                    <c:v>lausanne</c:v>
                  </c:pt>
                  <c:pt idx="12">
                    <c:v>oxford</c:v>
                  </c:pt>
                  <c:pt idx="14">
                    <c:v>sittard</c:v>
                  </c:pt>
                </c:lvl>
              </c:multiLvlStrCache>
            </c:multiLvlStrRef>
          </c:cat>
          <c:val>
            <c:numRef>
              <c:f>Summary!$C$142:$C$157</c:f>
              <c:numCache>
                <c:formatCode>0</c:formatCode>
                <c:ptCount val="16"/>
                <c:pt idx="0">
                  <c:v>44.642351823063109</c:v>
                </c:pt>
                <c:pt idx="1">
                  <c:v>35.168781309925578</c:v>
                </c:pt>
                <c:pt idx="2">
                  <c:v>67.091914532024447</c:v>
                </c:pt>
                <c:pt idx="3">
                  <c:v>67.091914532024447</c:v>
                </c:pt>
                <c:pt idx="4">
                  <c:v>57.55776396715865</c:v>
                </c:pt>
                <c:pt idx="5">
                  <c:v>40.052938306433219</c:v>
                </c:pt>
                <c:pt idx="6">
                  <c:v>96.524093019206489</c:v>
                </c:pt>
                <c:pt idx="7">
                  <c:v>89.29903976248309</c:v>
                </c:pt>
                <c:pt idx="8">
                  <c:v>67.091914532024447</c:v>
                </c:pt>
                <c:pt idx="9">
                  <c:v>59.817171290733235</c:v>
                </c:pt>
                <c:pt idx="10">
                  <c:v>51.133513599756611</c:v>
                </c:pt>
                <c:pt idx="11">
                  <c:v>40.946389925767157</c:v>
                </c:pt>
                <c:pt idx="12">
                  <c:v>90.012340898422721</c:v>
                </c:pt>
                <c:pt idx="13">
                  <c:v>53.037368836829273</c:v>
                </c:pt>
                <c:pt idx="14">
                  <c:v>63.23023574330616</c:v>
                </c:pt>
                <c:pt idx="15">
                  <c:v>53.037368836829273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11-1E47-86A5-4D3A51D3B905}"/>
            </c:ext>
          </c:extLst>
        </c:ser>
        <c:ser>
          <c:idx val="1"/>
          <c:order val="1"/>
          <c:tx>
            <c:strRef>
              <c:f>Summary!$D$141</c:f>
              <c:strCache>
                <c:ptCount val="1"/>
                <c:pt idx="0">
                  <c:v>Query Faster by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Summary!$A$142:$B$157</c:f>
              <c:multiLvlStrCache>
                <c:ptCount val="16"/>
                <c:lvl>
                  <c:pt idx="0">
                    <c:v>Opt-I</c:v>
                  </c:pt>
                  <c:pt idx="1">
                    <c:v>Opt-Q</c:v>
                  </c:pt>
                  <c:pt idx="2">
                    <c:v>Opt-I</c:v>
                  </c:pt>
                  <c:pt idx="3">
                    <c:v>Opt-Q</c:v>
                  </c:pt>
                  <c:pt idx="4">
                    <c:v>Opt-I</c:v>
                  </c:pt>
                  <c:pt idx="5">
                    <c:v>Opt-Q</c:v>
                  </c:pt>
                  <c:pt idx="6">
                    <c:v>Opt-I</c:v>
                  </c:pt>
                  <c:pt idx="7">
                    <c:v>Opt-Q</c:v>
                  </c:pt>
                  <c:pt idx="8">
                    <c:v>Opt-I</c:v>
                  </c:pt>
                  <c:pt idx="9">
                    <c:v>Opt-Q</c:v>
                  </c:pt>
                  <c:pt idx="10">
                    <c:v>Opt-I</c:v>
                  </c:pt>
                  <c:pt idx="11">
                    <c:v>Opt-Q</c:v>
                  </c:pt>
                  <c:pt idx="12">
                    <c:v>Opt-I</c:v>
                  </c:pt>
                  <c:pt idx="13">
                    <c:v>Opt-Q</c:v>
                  </c:pt>
                  <c:pt idx="14">
                    <c:v>Opt-I</c:v>
                  </c:pt>
                  <c:pt idx="15">
                    <c:v>Opt-Q</c:v>
                  </c:pt>
                </c:lvl>
                <c:lvl>
                  <c:pt idx="0">
                    <c:v>auburn_c</c:v>
                  </c:pt>
                  <c:pt idx="2">
                    <c:v>bellevue_d</c:v>
                  </c:pt>
                  <c:pt idx="4">
                    <c:v>bend</c:v>
                  </c:pt>
                  <c:pt idx="6">
                    <c:v>jackson_ts</c:v>
                  </c:pt>
                  <c:pt idx="8">
                    <c:v>coral</c:v>
                  </c:pt>
                  <c:pt idx="10">
                    <c:v>lausanne</c:v>
                  </c:pt>
                  <c:pt idx="12">
                    <c:v>oxford</c:v>
                  </c:pt>
                  <c:pt idx="14">
                    <c:v>sittard</c:v>
                  </c:pt>
                </c:lvl>
              </c:multiLvlStrCache>
            </c:multiLvlStrRef>
          </c:cat>
          <c:val>
            <c:numRef>
              <c:f>Summary!$D$142:$D$157</c:f>
              <c:numCache>
                <c:formatCode>0</c:formatCode>
                <c:ptCount val="16"/>
                <c:pt idx="0">
                  <c:v>206.57226966371701</c:v>
                </c:pt>
                <c:pt idx="1">
                  <c:v>303.91170313305571</c:v>
                </c:pt>
                <c:pt idx="2">
                  <c:v>443.87565836019849</c:v>
                </c:pt>
                <c:pt idx="3">
                  <c:v>443.87565836019849</c:v>
                </c:pt>
                <c:pt idx="4">
                  <c:v>22.51606376977719</c:v>
                </c:pt>
                <c:pt idx="5">
                  <c:v>39.728041165404399</c:v>
                </c:pt>
                <c:pt idx="6">
                  <c:v>24.710704814921982</c:v>
                </c:pt>
                <c:pt idx="7">
                  <c:v>51.066939360478983</c:v>
                </c:pt>
                <c:pt idx="8">
                  <c:v>43.025303882927894</c:v>
                </c:pt>
                <c:pt idx="9">
                  <c:v>121.89016764941839</c:v>
                </c:pt>
                <c:pt idx="10">
                  <c:v>171.94522240963576</c:v>
                </c:pt>
                <c:pt idx="11">
                  <c:v>338.75094067817145</c:v>
                </c:pt>
                <c:pt idx="12">
                  <c:v>403.04570339372651</c:v>
                </c:pt>
                <c:pt idx="13">
                  <c:v>698.44792779741908</c:v>
                </c:pt>
                <c:pt idx="14">
                  <c:v>64.835999420838917</c:v>
                </c:pt>
                <c:pt idx="15">
                  <c:v>350.31380504803997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11-1E47-86A5-4D3A51D3B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07930448"/>
        <c:axId val="-1730465760"/>
      </c:barChart>
      <c:catAx>
        <c:axId val="-170793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30465760"/>
        <c:crosses val="autoZero"/>
        <c:auto val="1"/>
        <c:lblAlgn val="ctr"/>
        <c:lblOffset val="100"/>
        <c:noMultiLvlLbl val="0"/>
      </c:catAx>
      <c:valAx>
        <c:axId val="-1730465760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Improvements (factor)</a:t>
                </a:r>
              </a:p>
            </c:rich>
          </c:tx>
          <c:layout>
            <c:manualLayout>
              <c:xMode val="edge"/>
              <c:yMode val="edge"/>
              <c:x val="0"/>
              <c:y val="8.59982715575186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0793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27063559058538"/>
          <c:y val="4.087293656820816E-2"/>
          <c:w val="0.62011885264628697"/>
          <c:h val="0.17846379873247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0.89663</cdr:x>
      <cdr:y>0.22926</cdr:y>
    </cdr:from>
    <cdr:to>
      <cdr:x>0.89663</cdr:x>
      <cdr:y>0.56369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E7E698AA-6087-7F42-8777-5AFE70B305B4}"/>
            </a:ext>
          </a:extLst>
        </cdr:cNvPr>
        <cdr:cNvCxnSpPr/>
      </cdr:nvCxnSpPr>
      <cdr:spPr>
        <a:xfrm xmlns:a="http://schemas.openxmlformats.org/drawingml/2006/main">
          <a:off x="7911530" y="948299"/>
          <a:ext cx="0" cy="1383318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0.91807</cdr:x>
      <cdr:y>0.09763</cdr:y>
    </cdr:from>
    <cdr:to>
      <cdr:x>0.91807</cdr:x>
      <cdr:y>0.50208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DD20E599-64E8-6A4C-950B-98A542C59593}"/>
            </a:ext>
          </a:extLst>
        </cdr:cNvPr>
        <cdr:cNvCxnSpPr/>
      </cdr:nvCxnSpPr>
      <cdr:spPr>
        <a:xfrm xmlns:a="http://schemas.openxmlformats.org/drawingml/2006/main">
          <a:off x="9797223" y="479245"/>
          <a:ext cx="0" cy="1985366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0.91807</cdr:x>
      <cdr:y>0.01225</cdr:y>
    </cdr:from>
    <cdr:to>
      <cdr:x>0.91807</cdr:x>
      <cdr:y>0.4167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DD20E599-64E8-6A4C-950B-98A542C59593}"/>
            </a:ext>
          </a:extLst>
        </cdr:cNvPr>
        <cdr:cNvCxnSpPr/>
      </cdr:nvCxnSpPr>
      <cdr:spPr>
        <a:xfrm xmlns:a="http://schemas.openxmlformats.org/drawingml/2006/main">
          <a:off x="9797218" y="52195"/>
          <a:ext cx="0" cy="1723403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7FBD1-A786-4944-85C1-F00657A73DBE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3271F-7425-1F4D-9CEB-AA003F758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2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E85CC-C942-4BEA-8A51-D004A285CE75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70261-DDF3-4A25-A57F-F361917EC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93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3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5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40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9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achieve low-cost ingestion, we need to process video frames with cheaper CNNs. We can leverage the well-studied compressed and specialized CNNs as our cheap CNNs......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9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we cannot apply cheaper CNNs at ingest time directly because cheaper CNNs are less accurate than the expensive CNNs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98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97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70261-DDF3-4A25-A57F-F361917ECC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2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04761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1533"/>
            <a:ext cx="7886700" cy="78322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0834"/>
            <a:ext cx="7886700" cy="34718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99" y="4767263"/>
            <a:ext cx="2057400" cy="273844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41761933-5E43-49A2-AD73-7C7EDD79F2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/>
              <a:t>11/4/18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/>
              <a:t>11/4/18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5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17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NCspIm9U38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58D79-16BF-F14E-939B-DC115A16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35" y="3744491"/>
            <a:ext cx="2900784" cy="1300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867A5E-FA35-4F4C-BD47-3CB33940182F}"/>
              </a:ext>
            </a:extLst>
          </p:cNvPr>
          <p:cNvSpPr/>
          <p:nvPr/>
        </p:nvSpPr>
        <p:spPr>
          <a:xfrm>
            <a:off x="-1" y="488205"/>
            <a:ext cx="9144000" cy="128406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4646"/>
            <a:ext cx="9144000" cy="1017628"/>
          </a:xfrm>
        </p:spPr>
        <p:txBody>
          <a:bodyPr anchor="t">
            <a:no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Focus: Querying Large Video Datasets </a:t>
            </a:r>
            <a:br>
              <a:rPr lang="en-US" sz="32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</a:b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with Low Latency and Low Cost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</a:b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845" y="1971404"/>
            <a:ext cx="8640305" cy="436740"/>
          </a:xfrm>
        </p:spPr>
        <p:txBody>
          <a:bodyPr>
            <a:noAutofit/>
          </a:bodyPr>
          <a:lstStyle/>
          <a:p>
            <a:r>
              <a:rPr lang="en-US" sz="2800" b="1" dirty="0"/>
              <a:t>Kevin Hsieh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B7BC39-DDAF-1048-8E56-88F0BDF9EFDB}"/>
              </a:ext>
            </a:extLst>
          </p:cNvPr>
          <p:cNvSpPr txBox="1">
            <a:spLocks/>
          </p:cNvSpPr>
          <p:nvPr/>
        </p:nvSpPr>
        <p:spPr>
          <a:xfrm>
            <a:off x="-404686" y="2607275"/>
            <a:ext cx="9953369" cy="911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Ganesh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Ananthanarayanan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Peter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Bodik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Shivaram Venkataraman,</a:t>
            </a:r>
          </a:p>
          <a:p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Paramvir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Bahl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Matthai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Philipose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Phillip B. Gibbons,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Onur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Mutlu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Burgundy_CMU_JPG_Logo.jpg">
            <a:extLst>
              <a:ext uri="{FF2B5EF4-FFF2-40B4-BE49-F238E27FC236}">
                <a16:creationId xmlns:a16="http://schemas.microsoft.com/office/drawing/2014/main" id="{9EF167D5-5923-724F-A938-F6926600F3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845" y="3968680"/>
            <a:ext cx="2457765" cy="88752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55E2539-A4B5-0B47-B2DE-E7027DEFE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75" y="3957003"/>
            <a:ext cx="2331539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5C0B3-BFDF-6745-990B-01FE06966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40" y="3829850"/>
            <a:ext cx="1558635" cy="10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E74D-C988-CC49-9F82-0F6D40B8C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Low-Cost Ingestion: Cheaper CNNs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712FF-E3E9-0747-94D8-44C3F49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0834"/>
            <a:ext cx="7886700" cy="1641385"/>
          </a:xfrm>
        </p:spPr>
        <p:txBody>
          <a:bodyPr>
            <a:normAutofit/>
          </a:bodyPr>
          <a:lstStyle/>
          <a:p>
            <a:r>
              <a:rPr lang="en-US" sz="2400" dirty="0"/>
              <a:t>Process video frames with a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cheap CNN </a:t>
            </a:r>
            <a:r>
              <a:rPr lang="en-US" sz="2400" dirty="0"/>
              <a:t>at ingest time</a:t>
            </a:r>
          </a:p>
          <a:p>
            <a:pPr lvl="1"/>
            <a:r>
              <a:rPr lang="en-US" sz="2100" dirty="0">
                <a:solidFill>
                  <a:srgbClr val="018547"/>
                </a:solidFill>
              </a:rPr>
              <a:t>Compressed and Specialized CNN</a:t>
            </a:r>
            <a:r>
              <a:rPr lang="en-US" sz="2100" dirty="0"/>
              <a:t>: fewer layers / weights and are specialized for each video stream</a:t>
            </a:r>
          </a:p>
          <a:p>
            <a:pPr lvl="1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777EC-9E87-1748-B3C8-8800284C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9" name="Picture 48" descr="CCTV &lt;strong&gt;Camera&lt;/strong&gt; icon | Game-icons.net">
            <a:extLst>
              <a:ext uri="{FF2B5EF4-FFF2-40B4-BE49-F238E27FC236}">
                <a16:creationId xmlns:a16="http://schemas.microsoft.com/office/drawing/2014/main" id="{7231A1C2-7665-554C-ADCE-E8C1653A0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35171"/>
            <a:ext cx="538948" cy="53894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EB867E1-0C52-3446-8BAB-702C7E9EBC01}"/>
              </a:ext>
            </a:extLst>
          </p:cNvPr>
          <p:cNvSpPr txBox="1"/>
          <p:nvPr/>
        </p:nvSpPr>
        <p:spPr>
          <a:xfrm>
            <a:off x="1781042" y="4445081"/>
            <a:ext cx="98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516A980-BB64-4E4D-8DF4-73B66E6C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948" y="3506810"/>
            <a:ext cx="800100" cy="10572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3AD8934-AB15-734E-A328-F51F80DF3EF6}"/>
              </a:ext>
            </a:extLst>
          </p:cNvPr>
          <p:cNvSpPr txBox="1"/>
          <p:nvPr/>
        </p:nvSpPr>
        <p:spPr>
          <a:xfrm>
            <a:off x="3394980" y="4558725"/>
            <a:ext cx="185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Specialized, Compressed CNN</a:t>
            </a: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012541F2-AAAD-F048-BD23-C4FD64FF40B7}"/>
              </a:ext>
            </a:extLst>
          </p:cNvPr>
          <p:cNvSpPr/>
          <p:nvPr/>
        </p:nvSpPr>
        <p:spPr>
          <a:xfrm rot="16200000">
            <a:off x="2894445" y="3965530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DC72B20-721B-CA43-AC0A-DD2E8E0A9B7B}"/>
              </a:ext>
            </a:extLst>
          </p:cNvPr>
          <p:cNvSpPr/>
          <p:nvPr/>
        </p:nvSpPr>
        <p:spPr>
          <a:xfrm>
            <a:off x="3394980" y="2262133"/>
            <a:ext cx="1524137" cy="6805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specialization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DC0DEE-D069-8F41-B810-2F37D13A1E62}"/>
              </a:ext>
            </a:extLst>
          </p:cNvPr>
          <p:cNvGrpSpPr/>
          <p:nvPr/>
        </p:nvGrpSpPr>
        <p:grpSpPr>
          <a:xfrm>
            <a:off x="1572791" y="3016600"/>
            <a:ext cx="1113270" cy="654615"/>
            <a:chOff x="148959" y="1939055"/>
            <a:chExt cx="1113270" cy="65461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7E27036-3D4C-0543-813B-9EC502607978}"/>
                </a:ext>
              </a:extLst>
            </p:cNvPr>
            <p:cNvSpPr/>
            <p:nvPr/>
          </p:nvSpPr>
          <p:spPr>
            <a:xfrm>
              <a:off x="148959" y="1939055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B6341D9-A65B-BB4D-95B3-A5B9833261AF}"/>
                </a:ext>
              </a:extLst>
            </p:cNvPr>
            <p:cNvSpPr/>
            <p:nvPr/>
          </p:nvSpPr>
          <p:spPr>
            <a:xfrm>
              <a:off x="201100" y="1996462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244E23D-CB9F-AB49-9FD8-00FBF0F9741C}"/>
                </a:ext>
              </a:extLst>
            </p:cNvPr>
            <p:cNvSpPr/>
            <p:nvPr/>
          </p:nvSpPr>
          <p:spPr>
            <a:xfrm>
              <a:off x="253241" y="2053869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C09F73-AD84-9D4B-BEEC-787DBDF5098D}"/>
              </a:ext>
            </a:extLst>
          </p:cNvPr>
          <p:cNvGrpSpPr/>
          <p:nvPr/>
        </p:nvGrpSpPr>
        <p:grpSpPr>
          <a:xfrm>
            <a:off x="1908003" y="4085720"/>
            <a:ext cx="442846" cy="371103"/>
            <a:chOff x="1217084" y="5159829"/>
            <a:chExt cx="442846" cy="37110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2C9D27C-DEFD-894B-A88F-B894A3BA7DD4}"/>
                </a:ext>
              </a:extLst>
            </p:cNvPr>
            <p:cNvSpPr/>
            <p:nvPr/>
          </p:nvSpPr>
          <p:spPr>
            <a:xfrm>
              <a:off x="1261196" y="5159829"/>
              <a:ext cx="127717" cy="95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FCFF5C-949E-B44B-80E4-2634149C221A}"/>
                </a:ext>
              </a:extLst>
            </p:cNvPr>
            <p:cNvSpPr/>
            <p:nvPr/>
          </p:nvSpPr>
          <p:spPr>
            <a:xfrm>
              <a:off x="1502661" y="5207330"/>
              <a:ext cx="127717" cy="95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F2EDB7-036A-4A43-BC10-CD0BD9C16E84}"/>
                </a:ext>
              </a:extLst>
            </p:cNvPr>
            <p:cNvSpPr/>
            <p:nvPr/>
          </p:nvSpPr>
          <p:spPr>
            <a:xfrm>
              <a:off x="1318070" y="5308268"/>
              <a:ext cx="95689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8984EDA-D63D-5F42-8B89-E38E88E1B8F8}"/>
                </a:ext>
              </a:extLst>
            </p:cNvPr>
            <p:cNvSpPr/>
            <p:nvPr/>
          </p:nvSpPr>
          <p:spPr>
            <a:xfrm>
              <a:off x="1532213" y="5382489"/>
              <a:ext cx="127717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23C6C27-AF2C-6643-843D-97643FAF8D11}"/>
                </a:ext>
              </a:extLst>
            </p:cNvPr>
            <p:cNvSpPr/>
            <p:nvPr/>
          </p:nvSpPr>
          <p:spPr>
            <a:xfrm>
              <a:off x="1217084" y="5228110"/>
              <a:ext cx="127717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0E767B5-805D-124E-9D31-03B697CBA366}"/>
                </a:ext>
              </a:extLst>
            </p:cNvPr>
            <p:cNvSpPr/>
            <p:nvPr/>
          </p:nvSpPr>
          <p:spPr>
            <a:xfrm>
              <a:off x="1423127" y="5281550"/>
              <a:ext cx="159067" cy="121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Circular Arrow 65">
            <a:extLst>
              <a:ext uri="{FF2B5EF4-FFF2-40B4-BE49-F238E27FC236}">
                <a16:creationId xmlns:a16="http://schemas.microsoft.com/office/drawing/2014/main" id="{5B35DA5B-EAE4-654E-8C58-D97808C25295}"/>
              </a:ext>
            </a:extLst>
          </p:cNvPr>
          <p:cNvSpPr/>
          <p:nvPr/>
        </p:nvSpPr>
        <p:spPr>
          <a:xfrm>
            <a:off x="3805995" y="2931395"/>
            <a:ext cx="739299" cy="969402"/>
          </a:xfrm>
          <a:prstGeom prst="circular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Down Arrow 66">
            <a:extLst>
              <a:ext uri="{FF2B5EF4-FFF2-40B4-BE49-F238E27FC236}">
                <a16:creationId xmlns:a16="http://schemas.microsoft.com/office/drawing/2014/main" id="{F66AB905-214B-614A-95D8-F38FBC449782}"/>
              </a:ext>
            </a:extLst>
          </p:cNvPr>
          <p:cNvSpPr/>
          <p:nvPr/>
        </p:nvSpPr>
        <p:spPr>
          <a:xfrm rot="16200000">
            <a:off x="1236974" y="3186097"/>
            <a:ext cx="196818" cy="3156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id="{D9B73F79-AF88-034F-BEC7-DB7F6BBAF0F9}"/>
              </a:ext>
            </a:extLst>
          </p:cNvPr>
          <p:cNvSpPr/>
          <p:nvPr/>
        </p:nvSpPr>
        <p:spPr>
          <a:xfrm>
            <a:off x="2092224" y="3696469"/>
            <a:ext cx="196818" cy="3156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1032E77-4A34-8945-ACDB-83E10DCB3C2A}"/>
              </a:ext>
            </a:extLst>
          </p:cNvPr>
          <p:cNvGrpSpPr/>
          <p:nvPr/>
        </p:nvGrpSpPr>
        <p:grpSpPr>
          <a:xfrm>
            <a:off x="5965247" y="3538430"/>
            <a:ext cx="777834" cy="952735"/>
            <a:chOff x="6246422" y="4907738"/>
            <a:chExt cx="777834" cy="95273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AC56E87-00B6-594C-8965-D8D5072B71C3}"/>
                </a:ext>
              </a:extLst>
            </p:cNvPr>
            <p:cNvSpPr/>
            <p:nvPr/>
          </p:nvSpPr>
          <p:spPr>
            <a:xfrm>
              <a:off x="6246422" y="4907738"/>
              <a:ext cx="777834" cy="9527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E7B3CD7-91C2-7E48-A808-138D2A89746B}"/>
                </a:ext>
              </a:extLst>
            </p:cNvPr>
            <p:cNvCxnSpPr/>
            <p:nvPr/>
          </p:nvCxnSpPr>
          <p:spPr>
            <a:xfrm>
              <a:off x="6335486" y="5029200"/>
              <a:ext cx="58189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A42CAC4-C3D5-8F4E-BF22-8899E893467A}"/>
                </a:ext>
              </a:extLst>
            </p:cNvPr>
            <p:cNvCxnSpPr/>
            <p:nvPr/>
          </p:nvCxnSpPr>
          <p:spPr>
            <a:xfrm>
              <a:off x="6335486" y="5128161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E411421-8565-3542-9AD8-6FC24ADA38D4}"/>
                </a:ext>
              </a:extLst>
            </p:cNvPr>
            <p:cNvCxnSpPr/>
            <p:nvPr/>
          </p:nvCxnSpPr>
          <p:spPr>
            <a:xfrm>
              <a:off x="6335486" y="5227122"/>
              <a:ext cx="3918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F8D57E6-88A1-604C-9A35-49774FF32F1B}"/>
                </a:ext>
              </a:extLst>
            </p:cNvPr>
            <p:cNvCxnSpPr/>
            <p:nvPr/>
          </p:nvCxnSpPr>
          <p:spPr>
            <a:xfrm>
              <a:off x="6335486" y="5326083"/>
              <a:ext cx="5165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A1F6C21-E0EC-714B-8F2D-EACDCBBD2648}"/>
                </a:ext>
              </a:extLst>
            </p:cNvPr>
            <p:cNvCxnSpPr/>
            <p:nvPr/>
          </p:nvCxnSpPr>
          <p:spPr>
            <a:xfrm>
              <a:off x="6335486" y="5425044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A7CC93D-7BFD-9049-88B6-AEAB5178C38F}"/>
                </a:ext>
              </a:extLst>
            </p:cNvPr>
            <p:cNvCxnSpPr/>
            <p:nvPr/>
          </p:nvCxnSpPr>
          <p:spPr>
            <a:xfrm>
              <a:off x="6335486" y="5524005"/>
              <a:ext cx="32063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CEB7F8-704E-5440-9188-D2983CD0C4E2}"/>
                </a:ext>
              </a:extLst>
            </p:cNvPr>
            <p:cNvCxnSpPr/>
            <p:nvPr/>
          </p:nvCxnSpPr>
          <p:spPr>
            <a:xfrm>
              <a:off x="6335486" y="5622966"/>
              <a:ext cx="5165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DFBC157-F2D3-064F-B3C0-2ACB82F0A2FA}"/>
                </a:ext>
              </a:extLst>
            </p:cNvPr>
            <p:cNvCxnSpPr/>
            <p:nvPr/>
          </p:nvCxnSpPr>
          <p:spPr>
            <a:xfrm>
              <a:off x="6335486" y="5721927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FAF9D32-BD53-1145-955E-5C04400F5B43}"/>
              </a:ext>
            </a:extLst>
          </p:cNvPr>
          <p:cNvSpPr txBox="1"/>
          <p:nvPr/>
        </p:nvSpPr>
        <p:spPr>
          <a:xfrm>
            <a:off x="5386874" y="4512558"/>
            <a:ext cx="185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2DF2D2A9-E551-5045-AFE5-7C86F3AB41F5}"/>
              </a:ext>
            </a:extLst>
          </p:cNvPr>
          <p:cNvSpPr/>
          <p:nvPr/>
        </p:nvSpPr>
        <p:spPr>
          <a:xfrm rot="16200000">
            <a:off x="5342733" y="3936423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2" descr="Related image">
            <a:extLst>
              <a:ext uri="{FF2B5EF4-FFF2-40B4-BE49-F238E27FC236}">
                <a16:creationId xmlns:a16="http://schemas.microsoft.com/office/drawing/2014/main" id="{046B49A0-3694-AF44-B816-3787DEF9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22" y="3779099"/>
            <a:ext cx="1620278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34E75225-F35C-6B47-B3F2-DA7189A57BF3}"/>
              </a:ext>
            </a:extLst>
          </p:cNvPr>
          <p:cNvSpPr txBox="1"/>
          <p:nvPr/>
        </p:nvSpPr>
        <p:spPr>
          <a:xfrm>
            <a:off x="3234168" y="4529958"/>
            <a:ext cx="220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Expensive CNN</a:t>
            </a:r>
          </a:p>
        </p:txBody>
      </p:sp>
    </p:spTree>
    <p:extLst>
      <p:ext uri="{BB962C8B-B14F-4D97-AF65-F5344CB8AC3E}">
        <p14:creationId xmlns:p14="http://schemas.microsoft.com/office/powerpoint/2010/main" val="14135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 animBg="1"/>
      <p:bldP spid="54" grpId="0" animBg="1"/>
      <p:bldP spid="66" grpId="0" animBg="1"/>
      <p:bldP spid="67" grpId="0" animBg="1"/>
      <p:bldP spid="68" grpId="0" animBg="1"/>
      <p:bldP spid="79" grpId="0"/>
      <p:bldP spid="80" grpId="0" animBg="1"/>
      <p:bldP spid="82" grpId="0"/>
      <p:bldP spid="8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BCE09-C465-8341-8E30-1FCA5C1A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8515350" cy="78322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Challenge: Cheap CNNs are Less Accurate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48D98-204A-1A4A-BDC3-F249BA802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0835"/>
            <a:ext cx="7886700" cy="1584470"/>
          </a:xfrm>
        </p:spPr>
        <p:txBody>
          <a:bodyPr>
            <a:normAutofit/>
          </a:bodyPr>
          <a:lstStyle/>
          <a:p>
            <a:r>
              <a:rPr lang="en-US" sz="2400" dirty="0"/>
              <a:t>Cheaper CNNs are less accurate than                           the expensive CNNs </a:t>
            </a:r>
          </a:p>
          <a:p>
            <a:pPr marL="0" indent="0">
              <a:buNone/>
            </a:pPr>
            <a:r>
              <a:rPr lang="en-US" sz="2400" dirty="0"/>
              <a:t>The best result from the expensive CNN is within the </a:t>
            </a:r>
            <a:r>
              <a:rPr lang="en-US" sz="2400" dirty="0">
                <a:solidFill>
                  <a:srgbClr val="018547"/>
                </a:solidFill>
              </a:rPr>
              <a:t>top-K results </a:t>
            </a:r>
            <a:r>
              <a:rPr lang="en-US" sz="2400" dirty="0"/>
              <a:t>of the cheaper CNN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C624F-F872-774C-801C-872E99D1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8CE85416-91EA-AD4B-9BFE-CE562F4EC8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9875" y="2723375"/>
          <a:ext cx="4824663" cy="2286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9946">
                  <a:extLst>
                    <a:ext uri="{9D8B030D-6E8A-4147-A177-3AD203B41FA5}">
                      <a16:colId xmlns:a16="http://schemas.microsoft.com/office/drawing/2014/main" val="2977207050"/>
                    </a:ext>
                  </a:extLst>
                </a:gridCol>
                <a:gridCol w="2017604">
                  <a:extLst>
                    <a:ext uri="{9D8B030D-6E8A-4147-A177-3AD203B41FA5}">
                      <a16:colId xmlns:a16="http://schemas.microsoft.com/office/drawing/2014/main" val="2682370866"/>
                    </a:ext>
                  </a:extLst>
                </a:gridCol>
                <a:gridCol w="1967113">
                  <a:extLst>
                    <a:ext uri="{9D8B030D-6E8A-4147-A177-3AD203B41FA5}">
                      <a16:colId xmlns:a16="http://schemas.microsoft.com/office/drawing/2014/main" val="100401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Expensive 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Cheap CNN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035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9051"/>
                          </a:solidFill>
                        </a:rPr>
                        <a:t>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Moving Van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778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Moving 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Airplane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41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Passenger</a:t>
                      </a:r>
                      <a:r>
                        <a:rPr lang="en-US" sz="2000" baseline="0" dirty="0"/>
                        <a:t> Car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9051"/>
                          </a:solidFill>
                        </a:rPr>
                        <a:t>Truck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55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Recreational vehicle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Passenger</a:t>
                      </a:r>
                      <a:r>
                        <a:rPr lang="en-US" sz="2000" baseline="0" dirty="0"/>
                        <a:t> Car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1449457"/>
                  </a:ext>
                </a:extLst>
              </a:tr>
            </a:tbl>
          </a:graphicData>
        </a:graphic>
      </p:graphicFrame>
      <p:pic>
        <p:nvPicPr>
          <p:cNvPr id="45" name="Picture 44" descr="Clipart - check sign and cross sign">
            <a:extLst>
              <a:ext uri="{FF2B5EF4-FFF2-40B4-BE49-F238E27FC236}">
                <a16:creationId xmlns:a16="http://schemas.microsoft.com/office/drawing/2014/main" id="{0345C055-27CC-3845-8BE3-0B8645FF7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1"/>
          <a:stretch/>
        </p:blipFill>
        <p:spPr>
          <a:xfrm>
            <a:off x="8223279" y="3072845"/>
            <a:ext cx="480533" cy="469738"/>
          </a:xfrm>
          <a:prstGeom prst="rect">
            <a:avLst/>
          </a:prstGeom>
        </p:spPr>
      </p:pic>
      <p:pic>
        <p:nvPicPr>
          <p:cNvPr id="46" name="Picture 45" descr="Clipart - check sign and cross sign">
            <a:extLst>
              <a:ext uri="{FF2B5EF4-FFF2-40B4-BE49-F238E27FC236}">
                <a16:creationId xmlns:a16="http://schemas.microsoft.com/office/drawing/2014/main" id="{4C44DC3C-6EAE-9248-BB6F-35A038276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9"/>
          <a:stretch/>
        </p:blipFill>
        <p:spPr>
          <a:xfrm>
            <a:off x="8275049" y="3897612"/>
            <a:ext cx="527919" cy="469738"/>
          </a:xfrm>
          <a:prstGeom prst="rect">
            <a:avLst/>
          </a:prstGeom>
        </p:spPr>
      </p:pic>
      <p:pic>
        <p:nvPicPr>
          <p:cNvPr id="47" name="Picture 2" descr="Image result for bulb">
            <a:extLst>
              <a:ext uri="{FF2B5EF4-FFF2-40B4-BE49-F238E27FC236}">
                <a16:creationId xmlns:a16="http://schemas.microsoft.com/office/drawing/2014/main" id="{18BC535A-AA88-1341-8045-C4383F8D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496"/>
            <a:ext cx="633918" cy="7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0C5E15E-7146-5842-A22A-CA54A896A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7" y="3308496"/>
            <a:ext cx="1960128" cy="98006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1114A27-3D41-8D4D-B8E9-359E721AC486}"/>
              </a:ext>
            </a:extLst>
          </p:cNvPr>
          <p:cNvSpPr/>
          <p:nvPr/>
        </p:nvSpPr>
        <p:spPr>
          <a:xfrm>
            <a:off x="3465095" y="3542582"/>
            <a:ext cx="5419998" cy="1498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1BB27-F96D-804A-9254-D86F4B8BC101}"/>
              </a:ext>
            </a:extLst>
          </p:cNvPr>
          <p:cNvSpPr/>
          <p:nvPr/>
        </p:nvSpPr>
        <p:spPr>
          <a:xfrm>
            <a:off x="2533135" y="4139514"/>
            <a:ext cx="568411" cy="227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C1CE-EA71-6640-A569-E43BCAE5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Recall, Precision and Top-K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B76C6-E240-F442-85B1-5076CD54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FC7EB03-2A31-3447-A733-0069E786A5C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22421" y="2463062"/>
          <a:ext cx="7078808" cy="2578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D8F0F190-2CC7-DD48-AFE0-DFB5324F1002}"/>
              </a:ext>
            </a:extLst>
          </p:cNvPr>
          <p:cNvSpPr/>
          <p:nvPr/>
        </p:nvSpPr>
        <p:spPr>
          <a:xfrm>
            <a:off x="4849796" y="2863515"/>
            <a:ext cx="2959768" cy="1506705"/>
          </a:xfrm>
          <a:prstGeom prst="ellipse">
            <a:avLst/>
          </a:prstGeom>
          <a:noFill/>
          <a:ln w="38100">
            <a:solidFill>
              <a:srgbClr val="0185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17ACE-A236-DF46-AA0C-9909E9A540AF}"/>
              </a:ext>
            </a:extLst>
          </p:cNvPr>
          <p:cNvSpPr txBox="1"/>
          <p:nvPr/>
        </p:nvSpPr>
        <p:spPr>
          <a:xfrm>
            <a:off x="7084486" y="2605180"/>
            <a:ext cx="169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18547"/>
                </a:solidFill>
              </a:rPr>
              <a:t>&gt;99% Recall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3BB105-9D06-764E-B005-BCDDF8A6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0834"/>
            <a:ext cx="7886700" cy="130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Recall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18547"/>
                </a:solidFill>
              </a:rPr>
              <a:t>Fraction of relevant objects </a:t>
            </a:r>
            <a:r>
              <a:rPr lang="en-US" sz="2400" dirty="0"/>
              <a:t>that are selected</a:t>
            </a:r>
          </a:p>
          <a:p>
            <a:pPr marL="0" indent="0">
              <a:buNone/>
            </a:pPr>
            <a:r>
              <a:rPr lang="en-US" sz="2400" u="sng" dirty="0"/>
              <a:t>Precision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18547"/>
                </a:solidFill>
              </a:rPr>
              <a:t>Fraction of selected objects </a:t>
            </a:r>
            <a:r>
              <a:rPr lang="en-US" sz="2400" dirty="0"/>
              <a:t>that are relevant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E39D69C-7B3A-4946-A1E0-1D473EB0CF37}"/>
              </a:ext>
            </a:extLst>
          </p:cNvPr>
          <p:cNvSpPr/>
          <p:nvPr/>
        </p:nvSpPr>
        <p:spPr>
          <a:xfrm>
            <a:off x="152400" y="4034506"/>
            <a:ext cx="8808999" cy="906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 CNNs can achieve high recall                          with 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top-K results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403EC-0F01-2D48-BC6E-43CFC3891475}"/>
              </a:ext>
            </a:extLst>
          </p:cNvPr>
          <p:cNvSpPr txBox="1"/>
          <p:nvPr/>
        </p:nvSpPr>
        <p:spPr>
          <a:xfrm>
            <a:off x="628650" y="2051467"/>
            <a:ext cx="367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42092"/>
                </a:solidFill>
              </a:rPr>
              <a:t>Ground-truth CNN: YOLOv2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1250C0-2D74-BC46-850F-3F7FF0A2C4E0}"/>
              </a:ext>
            </a:extLst>
          </p:cNvPr>
          <p:cNvSpPr txBox="1"/>
          <p:nvPr/>
        </p:nvSpPr>
        <p:spPr>
          <a:xfrm>
            <a:off x="2193198" y="3089010"/>
            <a:ext cx="389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Cheaper CNN →Lower Recall</a:t>
            </a:r>
          </a:p>
        </p:txBody>
      </p:sp>
    </p:spTree>
    <p:extLst>
      <p:ext uri="{BB962C8B-B14F-4D97-AF65-F5344CB8AC3E}">
        <p14:creationId xmlns:p14="http://schemas.microsoft.com/office/powerpoint/2010/main" val="28476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6" grpId="0" animBg="1"/>
      <p:bldP spid="7" grpId="0"/>
      <p:bldP spid="10" grpId="0" uiExpand="1" build="p"/>
      <p:bldP spid="11" grpId="0" animBg="1"/>
      <p:bldP spid="9" grpId="0"/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Tips fáciles para hacer BÚSQUEDAS AVANZADAS EN GOOGLE con total ...">
            <a:extLst>
              <a:ext uri="{FF2B5EF4-FFF2-40B4-BE49-F238E27FC236}">
                <a16:creationId xmlns:a16="http://schemas.microsoft.com/office/drawing/2014/main" id="{6452D319-0A01-EA40-BE42-547CB3FD5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18" y="1586809"/>
            <a:ext cx="913278" cy="1043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B5D1C-1C89-5B43-B9E7-80F0E3D6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8181718" cy="783228"/>
          </a:xfrm>
        </p:spPr>
        <p:txBody>
          <a:bodyPr>
            <a:normAutofit fontScale="90000"/>
          </a:bodyPr>
          <a:lstStyle/>
          <a:p>
            <a:r>
              <a:rPr lang="en-US" dirty="0"/>
              <a:t>Solution: Split Ingest- and Query-time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0F2C8-CFE7-3941-8667-DEE55965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 descr="CCTV &lt;strong&gt;Camera&lt;/strong&gt; icon | Game-icons.net">
            <a:extLst>
              <a:ext uri="{FF2B5EF4-FFF2-40B4-BE49-F238E27FC236}">
                <a16:creationId xmlns:a16="http://schemas.microsoft.com/office/drawing/2014/main" id="{B3EE9AD3-17F3-834F-852A-095175DCE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54857"/>
            <a:ext cx="538948" cy="53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32086E-C687-F540-A727-B7197066B126}"/>
              </a:ext>
            </a:extLst>
          </p:cNvPr>
          <p:cNvSpPr txBox="1"/>
          <p:nvPr/>
        </p:nvSpPr>
        <p:spPr>
          <a:xfrm>
            <a:off x="437831" y="3864452"/>
            <a:ext cx="98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76481-807E-C348-BBC7-EF0946837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802" y="3071455"/>
            <a:ext cx="800100" cy="105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5274DC-3EDA-9F4B-B40F-3EEC1D8F64FC}"/>
              </a:ext>
            </a:extLst>
          </p:cNvPr>
          <p:cNvSpPr txBox="1"/>
          <p:nvPr/>
        </p:nvSpPr>
        <p:spPr>
          <a:xfrm>
            <a:off x="1472642" y="4078108"/>
            <a:ext cx="185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Specialized, Compressed CNN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4443313-EAFF-7943-B400-732BDE046C38}"/>
              </a:ext>
            </a:extLst>
          </p:cNvPr>
          <p:cNvSpPr/>
          <p:nvPr/>
        </p:nvSpPr>
        <p:spPr>
          <a:xfrm rot="16200000">
            <a:off x="1551234" y="3384901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1E2E36-6DAA-1449-8C0B-FD69CFDFA5B3}"/>
              </a:ext>
            </a:extLst>
          </p:cNvPr>
          <p:cNvSpPr/>
          <p:nvPr/>
        </p:nvSpPr>
        <p:spPr>
          <a:xfrm>
            <a:off x="1645834" y="1826778"/>
            <a:ext cx="1524137" cy="6805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FA4AFB-459B-1E4B-8AB1-E42B4B1E9C1D}"/>
              </a:ext>
            </a:extLst>
          </p:cNvPr>
          <p:cNvGrpSpPr/>
          <p:nvPr/>
        </p:nvGrpSpPr>
        <p:grpSpPr>
          <a:xfrm>
            <a:off x="229580" y="2435971"/>
            <a:ext cx="1113270" cy="654615"/>
            <a:chOff x="148959" y="1939055"/>
            <a:chExt cx="1113270" cy="6546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ECD654-8A4C-A94F-A1DF-4B4436F624A9}"/>
                </a:ext>
              </a:extLst>
            </p:cNvPr>
            <p:cNvSpPr/>
            <p:nvPr/>
          </p:nvSpPr>
          <p:spPr>
            <a:xfrm>
              <a:off x="148959" y="1939055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76ACF2-E6EA-6546-BD2E-090370C54F70}"/>
                </a:ext>
              </a:extLst>
            </p:cNvPr>
            <p:cNvSpPr/>
            <p:nvPr/>
          </p:nvSpPr>
          <p:spPr>
            <a:xfrm>
              <a:off x="201100" y="1996462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BCA158-8C16-CD47-B50C-8378F5CB1705}"/>
                </a:ext>
              </a:extLst>
            </p:cNvPr>
            <p:cNvSpPr/>
            <p:nvPr/>
          </p:nvSpPr>
          <p:spPr>
            <a:xfrm>
              <a:off x="253241" y="2053869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4CF579-4196-694A-B389-D3D21EB9E83F}"/>
              </a:ext>
            </a:extLst>
          </p:cNvPr>
          <p:cNvGrpSpPr/>
          <p:nvPr/>
        </p:nvGrpSpPr>
        <p:grpSpPr>
          <a:xfrm>
            <a:off x="564792" y="3505091"/>
            <a:ext cx="442846" cy="371103"/>
            <a:chOff x="1217084" y="5159829"/>
            <a:chExt cx="442846" cy="371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D8EB24-24BD-0D4B-AA31-532BAE75BF63}"/>
                </a:ext>
              </a:extLst>
            </p:cNvPr>
            <p:cNvSpPr/>
            <p:nvPr/>
          </p:nvSpPr>
          <p:spPr>
            <a:xfrm>
              <a:off x="1261196" y="5159829"/>
              <a:ext cx="127717" cy="95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387502-F83D-BF43-AD9F-04751A5D3A18}"/>
                </a:ext>
              </a:extLst>
            </p:cNvPr>
            <p:cNvSpPr/>
            <p:nvPr/>
          </p:nvSpPr>
          <p:spPr>
            <a:xfrm>
              <a:off x="1502661" y="5207330"/>
              <a:ext cx="127717" cy="95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8D735B-BB3F-0D42-B44E-81CC9C398769}"/>
                </a:ext>
              </a:extLst>
            </p:cNvPr>
            <p:cNvSpPr/>
            <p:nvPr/>
          </p:nvSpPr>
          <p:spPr>
            <a:xfrm>
              <a:off x="1318070" y="5308268"/>
              <a:ext cx="95689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BFEB87-F90D-AB4F-AD25-7A087FA986F3}"/>
                </a:ext>
              </a:extLst>
            </p:cNvPr>
            <p:cNvSpPr/>
            <p:nvPr/>
          </p:nvSpPr>
          <p:spPr>
            <a:xfrm>
              <a:off x="1532213" y="5382489"/>
              <a:ext cx="127717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08BB5-E5B3-D24D-8FA2-EE44C8B9F0D4}"/>
                </a:ext>
              </a:extLst>
            </p:cNvPr>
            <p:cNvSpPr/>
            <p:nvPr/>
          </p:nvSpPr>
          <p:spPr>
            <a:xfrm>
              <a:off x="1217084" y="5228110"/>
              <a:ext cx="127717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7BF732-247B-EF46-9B64-B087DB4CA4A1}"/>
                </a:ext>
              </a:extLst>
            </p:cNvPr>
            <p:cNvSpPr/>
            <p:nvPr/>
          </p:nvSpPr>
          <p:spPr>
            <a:xfrm>
              <a:off x="1423127" y="5281550"/>
              <a:ext cx="159067" cy="121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Circular Arrow 21">
            <a:extLst>
              <a:ext uri="{FF2B5EF4-FFF2-40B4-BE49-F238E27FC236}">
                <a16:creationId xmlns:a16="http://schemas.microsoft.com/office/drawing/2014/main" id="{8F34B4D5-4960-3A46-A890-1D0982D83597}"/>
              </a:ext>
            </a:extLst>
          </p:cNvPr>
          <p:cNvSpPr/>
          <p:nvPr/>
        </p:nvSpPr>
        <p:spPr>
          <a:xfrm>
            <a:off x="2056849" y="2496040"/>
            <a:ext cx="739299" cy="969402"/>
          </a:xfrm>
          <a:prstGeom prst="circular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5948942-EE98-134D-A652-E4D95E600434}"/>
              </a:ext>
            </a:extLst>
          </p:cNvPr>
          <p:cNvSpPr/>
          <p:nvPr/>
        </p:nvSpPr>
        <p:spPr>
          <a:xfrm>
            <a:off x="744662" y="2033883"/>
            <a:ext cx="196818" cy="3156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F61BACB7-214E-2346-BFAE-6FA067221252}"/>
              </a:ext>
            </a:extLst>
          </p:cNvPr>
          <p:cNvSpPr/>
          <p:nvPr/>
        </p:nvSpPr>
        <p:spPr>
          <a:xfrm>
            <a:off x="749013" y="3115840"/>
            <a:ext cx="196818" cy="3156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6F098C-B062-594A-B63D-2168AAB4DB76}"/>
              </a:ext>
            </a:extLst>
          </p:cNvPr>
          <p:cNvGrpSpPr/>
          <p:nvPr/>
        </p:nvGrpSpPr>
        <p:grpSpPr>
          <a:xfrm>
            <a:off x="4035329" y="3077736"/>
            <a:ext cx="777834" cy="952735"/>
            <a:chOff x="6246422" y="4907738"/>
            <a:chExt cx="777834" cy="95273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93D239-AF93-CF4A-A07E-3A4D7D1713AE}"/>
                </a:ext>
              </a:extLst>
            </p:cNvPr>
            <p:cNvSpPr/>
            <p:nvPr/>
          </p:nvSpPr>
          <p:spPr>
            <a:xfrm>
              <a:off x="6246422" y="4907738"/>
              <a:ext cx="777834" cy="9527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A3822B-F60A-D54E-96DF-6257E0AFBA90}"/>
                </a:ext>
              </a:extLst>
            </p:cNvPr>
            <p:cNvCxnSpPr/>
            <p:nvPr/>
          </p:nvCxnSpPr>
          <p:spPr>
            <a:xfrm>
              <a:off x="6335486" y="5029200"/>
              <a:ext cx="58189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D3EB89-2208-324F-913A-5AB0C11BB027}"/>
                </a:ext>
              </a:extLst>
            </p:cNvPr>
            <p:cNvCxnSpPr/>
            <p:nvPr/>
          </p:nvCxnSpPr>
          <p:spPr>
            <a:xfrm>
              <a:off x="6335486" y="5128161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269E5C-C3B2-0F42-BDDC-9151CC490516}"/>
                </a:ext>
              </a:extLst>
            </p:cNvPr>
            <p:cNvCxnSpPr/>
            <p:nvPr/>
          </p:nvCxnSpPr>
          <p:spPr>
            <a:xfrm>
              <a:off x="6335486" y="5227122"/>
              <a:ext cx="3918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0E3D17-5660-734A-98AE-58AC6840E99E}"/>
                </a:ext>
              </a:extLst>
            </p:cNvPr>
            <p:cNvCxnSpPr/>
            <p:nvPr/>
          </p:nvCxnSpPr>
          <p:spPr>
            <a:xfrm>
              <a:off x="6335486" y="5326083"/>
              <a:ext cx="5165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B76F12-C712-0D4D-914F-77320AA5EDB1}"/>
                </a:ext>
              </a:extLst>
            </p:cNvPr>
            <p:cNvCxnSpPr/>
            <p:nvPr/>
          </p:nvCxnSpPr>
          <p:spPr>
            <a:xfrm>
              <a:off x="6335486" y="5425044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5E16246-C48D-7146-9F25-3FA8E5DD4E22}"/>
                </a:ext>
              </a:extLst>
            </p:cNvPr>
            <p:cNvCxnSpPr/>
            <p:nvPr/>
          </p:nvCxnSpPr>
          <p:spPr>
            <a:xfrm>
              <a:off x="6335486" y="5524005"/>
              <a:ext cx="32063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C96B25-E716-A84C-A078-EF018950E9D6}"/>
                </a:ext>
              </a:extLst>
            </p:cNvPr>
            <p:cNvCxnSpPr/>
            <p:nvPr/>
          </p:nvCxnSpPr>
          <p:spPr>
            <a:xfrm>
              <a:off x="6335486" y="5622966"/>
              <a:ext cx="5165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3E44E5A-FAF7-BA48-8553-ECE5EAF40C66}"/>
                </a:ext>
              </a:extLst>
            </p:cNvPr>
            <p:cNvCxnSpPr/>
            <p:nvPr/>
          </p:nvCxnSpPr>
          <p:spPr>
            <a:xfrm>
              <a:off x="6335486" y="5721927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B616955-77E3-FB4C-A763-3B8151709A86}"/>
              </a:ext>
            </a:extLst>
          </p:cNvPr>
          <p:cNvSpPr txBox="1"/>
          <p:nvPr/>
        </p:nvSpPr>
        <p:spPr>
          <a:xfrm>
            <a:off x="3634011" y="4034395"/>
            <a:ext cx="185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Top-K Index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91D1A542-C4D6-CD4B-99EC-008F3B8887F5}"/>
              </a:ext>
            </a:extLst>
          </p:cNvPr>
          <p:cNvSpPr/>
          <p:nvPr/>
        </p:nvSpPr>
        <p:spPr>
          <a:xfrm rot="16200000">
            <a:off x="3412435" y="3322271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1C8907-324C-1D4E-BAAE-C142F92ACEA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4405373" y="1362905"/>
            <a:ext cx="18873" cy="17148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CF9033D-09DE-2947-AB22-C197A66C05DB}"/>
              </a:ext>
            </a:extLst>
          </p:cNvPr>
          <p:cNvSpPr txBox="1"/>
          <p:nvPr/>
        </p:nvSpPr>
        <p:spPr>
          <a:xfrm>
            <a:off x="2909140" y="1256445"/>
            <a:ext cx="1308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Ingest-time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D98BCC-C39D-BF48-95B6-DF0DB580CCB6}"/>
              </a:ext>
            </a:extLst>
          </p:cNvPr>
          <p:cNvSpPr txBox="1"/>
          <p:nvPr/>
        </p:nvSpPr>
        <p:spPr>
          <a:xfrm>
            <a:off x="4485544" y="1254427"/>
            <a:ext cx="1327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Query-time</a:t>
            </a: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7B308CF4-486B-AD42-A32A-34EC9A32A72C}"/>
              </a:ext>
            </a:extLst>
          </p:cNvPr>
          <p:cNvSpPr/>
          <p:nvPr/>
        </p:nvSpPr>
        <p:spPr>
          <a:xfrm rot="2700000">
            <a:off x="4787981" y="3116100"/>
            <a:ext cx="196818" cy="44153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 descr="Related image">
            <a:extLst>
              <a:ext uri="{FF2B5EF4-FFF2-40B4-BE49-F238E27FC236}">
                <a16:creationId xmlns:a16="http://schemas.microsoft.com/office/drawing/2014/main" id="{25EAF1DF-F5D7-D54C-99AB-C330D734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39" y="3355414"/>
            <a:ext cx="1620278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E6FD59F-A85C-8248-9C57-99CF06C91A89}"/>
              </a:ext>
            </a:extLst>
          </p:cNvPr>
          <p:cNvSpPr txBox="1"/>
          <p:nvPr/>
        </p:nvSpPr>
        <p:spPr>
          <a:xfrm>
            <a:off x="5278115" y="4097077"/>
            <a:ext cx="220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Expensive CNN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EFD5C163-CC1D-C545-A014-BF3D1B4873C9}"/>
              </a:ext>
            </a:extLst>
          </p:cNvPr>
          <p:cNvSpPr/>
          <p:nvPr/>
        </p:nvSpPr>
        <p:spPr>
          <a:xfrm rot="16200000">
            <a:off x="5116802" y="3505209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0D7440A-4588-C144-A113-F608B4027031}"/>
              </a:ext>
            </a:extLst>
          </p:cNvPr>
          <p:cNvSpPr/>
          <p:nvPr/>
        </p:nvSpPr>
        <p:spPr>
          <a:xfrm>
            <a:off x="7527495" y="2852548"/>
            <a:ext cx="1433904" cy="7415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with trucks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5142DDA-13D5-6144-9C91-0A398DF2E7A9}"/>
              </a:ext>
            </a:extLst>
          </p:cNvPr>
          <p:cNvSpPr/>
          <p:nvPr/>
        </p:nvSpPr>
        <p:spPr>
          <a:xfrm rot="14881807">
            <a:off x="7457859" y="3428446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C850BD1-ABD2-BD48-A3CB-40CA2D3D2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95" y="1716663"/>
            <a:ext cx="1960128" cy="980064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E2615B5-E608-CE4E-8522-7675D49A1E9C}"/>
              </a:ext>
            </a:extLst>
          </p:cNvPr>
          <p:cNvSpPr/>
          <p:nvPr/>
        </p:nvSpPr>
        <p:spPr>
          <a:xfrm>
            <a:off x="5016316" y="2571395"/>
            <a:ext cx="1437757" cy="6199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Querying for trucks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1B2A4-240F-ED40-B8B5-3AB8B1C08795}"/>
              </a:ext>
            </a:extLst>
          </p:cNvPr>
          <p:cNvSpPr txBox="1"/>
          <p:nvPr/>
        </p:nvSpPr>
        <p:spPr>
          <a:xfrm>
            <a:off x="1487141" y="4644810"/>
            <a:ext cx="1587422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High Recall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12A4BB-1BFF-3240-83B8-A814AAB4AFC5}"/>
              </a:ext>
            </a:extLst>
          </p:cNvPr>
          <p:cNvSpPr txBox="1"/>
          <p:nvPr/>
        </p:nvSpPr>
        <p:spPr>
          <a:xfrm>
            <a:off x="5941705" y="4637541"/>
            <a:ext cx="1990994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High Precision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4CC7A3-686F-D04F-9AA4-AFE5C27F6E04}"/>
              </a:ext>
            </a:extLst>
          </p:cNvPr>
          <p:cNvSpPr txBox="1"/>
          <p:nvPr/>
        </p:nvSpPr>
        <p:spPr>
          <a:xfrm>
            <a:off x="5548090" y="1132953"/>
            <a:ext cx="3568683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Query-time work is done only on queried videos (reduce waste)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B70DB8-DEFA-2F4A-9850-90B711781E42}"/>
              </a:ext>
            </a:extLst>
          </p:cNvPr>
          <p:cNvSpPr txBox="1"/>
          <p:nvPr/>
        </p:nvSpPr>
        <p:spPr>
          <a:xfrm>
            <a:off x="3286764" y="4404995"/>
            <a:ext cx="2747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Object Class → [Objects]</a:t>
            </a:r>
          </a:p>
          <a:p>
            <a:r>
              <a:rPr lang="en-US" sz="2000" dirty="0">
                <a:solidFill>
                  <a:srgbClr val="0070C0"/>
                </a:solidFill>
              </a:rPr>
              <a:t>Object → Frame</a:t>
            </a:r>
          </a:p>
        </p:txBody>
      </p:sp>
    </p:spTree>
    <p:extLst>
      <p:ext uri="{BB962C8B-B14F-4D97-AF65-F5344CB8AC3E}">
        <p14:creationId xmlns:p14="http://schemas.microsoft.com/office/powerpoint/2010/main" val="1018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22" grpId="0" animBg="1"/>
      <p:bldP spid="23" grpId="0" animBg="1"/>
      <p:bldP spid="24" grpId="0" animBg="1"/>
      <p:bldP spid="35" grpId="0"/>
      <p:bldP spid="36" grpId="0" animBg="1"/>
      <p:bldP spid="44" grpId="0" animBg="1"/>
      <p:bldP spid="46" grpId="0"/>
      <p:bldP spid="47" grpId="0" animBg="1"/>
      <p:bldP spid="48" grpId="0" animBg="1"/>
      <p:bldP spid="49" grpId="0" animBg="1"/>
      <p:bldP spid="42" grpId="0" animBg="1"/>
      <p:bldP spid="52" grpId="0" animBg="1"/>
      <p:bldP spid="53" grpId="0" animBg="1"/>
      <p:bldP spid="54" grpId="0" animBg="1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7C211C-5A9F-2246-B048-7A21C29DA664}"/>
              </a:ext>
            </a:extLst>
          </p:cNvPr>
          <p:cNvSpPr txBox="1">
            <a:spLocks/>
          </p:cNvSpPr>
          <p:nvPr/>
        </p:nvSpPr>
        <p:spPr>
          <a:xfrm>
            <a:off x="628650" y="2026002"/>
            <a:ext cx="7886700" cy="2241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Approximate indexing via </a:t>
            </a:r>
            <a:r>
              <a:rPr lang="en-US" sz="2800" dirty="0">
                <a:solidFill>
                  <a:srgbClr val="018547"/>
                </a:solidFill>
              </a:rPr>
              <a:t>cheap ingest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Redundancy elimination for </a:t>
            </a:r>
            <a:r>
              <a:rPr lang="en-US" sz="2800" dirty="0">
                <a:solidFill>
                  <a:srgbClr val="018547"/>
                </a:solidFill>
              </a:rPr>
              <a:t>fast query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Trading off </a:t>
            </a:r>
            <a:r>
              <a:rPr lang="en-US" sz="2800" dirty="0">
                <a:solidFill>
                  <a:srgbClr val="018547"/>
                </a:solidFill>
              </a:rPr>
              <a:t>ingest cost </a:t>
            </a:r>
            <a:r>
              <a:rPr lang="en-US" sz="2800" dirty="0"/>
              <a:t>vs. </a:t>
            </a:r>
            <a:r>
              <a:rPr lang="en-US" sz="2800" dirty="0">
                <a:solidFill>
                  <a:srgbClr val="018547"/>
                </a:solidFill>
              </a:rPr>
              <a:t>query latency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96A62-325A-9F4A-8FAF-3DBBEF80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7886700" cy="7832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Focus</a:t>
            </a:r>
            <a:r>
              <a:rPr lang="en-US" dirty="0"/>
              <a:t> System: Low-latency query with low-cost ingest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8-635E-A142-BF85-225F63A8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D5EB5-24A8-6142-8EB5-01A7E29AA8B5}"/>
              </a:ext>
            </a:extLst>
          </p:cNvPr>
          <p:cNvSpPr/>
          <p:nvPr/>
        </p:nvSpPr>
        <p:spPr>
          <a:xfrm>
            <a:off x="292768" y="1921210"/>
            <a:ext cx="8558463" cy="59355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8F1C7-512F-5945-953E-FDDD644A489C}"/>
              </a:ext>
            </a:extLst>
          </p:cNvPr>
          <p:cNvSpPr/>
          <p:nvPr/>
        </p:nvSpPr>
        <p:spPr>
          <a:xfrm>
            <a:off x="402936" y="3075388"/>
            <a:ext cx="8558463" cy="59355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0FB192-DDA9-444E-A889-432F1DE46A2D}"/>
              </a:ext>
            </a:extLst>
          </p:cNvPr>
          <p:cNvSpPr/>
          <p:nvPr/>
        </p:nvSpPr>
        <p:spPr>
          <a:xfrm>
            <a:off x="449057" y="2477135"/>
            <a:ext cx="7483642" cy="522739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A2C5-8592-0C41-9662-64F40DB7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8515350" cy="783228"/>
          </a:xfrm>
        </p:spPr>
        <p:txBody>
          <a:bodyPr>
            <a:normAutofit fontScale="90000"/>
          </a:bodyPr>
          <a:lstStyle/>
          <a:p>
            <a:r>
              <a:rPr lang="en-US" dirty="0"/>
              <a:t>Low-Latency Query: Redundancy Elimination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2C87-9872-4741-BF89-7ACE9981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0833"/>
            <a:ext cx="7886700" cy="1856934"/>
          </a:xfrm>
        </p:spPr>
        <p:txBody>
          <a:bodyPr>
            <a:normAutofit/>
          </a:bodyPr>
          <a:lstStyle/>
          <a:p>
            <a:r>
              <a:rPr lang="en-US" dirty="0"/>
              <a:t>Approximate indexing ➔ non-trivial work at query time</a:t>
            </a:r>
          </a:p>
          <a:p>
            <a:pPr lvl="1"/>
            <a:r>
              <a:rPr lang="en-US" dirty="0"/>
              <a:t>A larger K ➔ more query-time work </a:t>
            </a:r>
          </a:p>
          <a:p>
            <a:r>
              <a:rPr lang="en-US" dirty="0"/>
              <a:t>Images with similar feature vectors are visually similar</a:t>
            </a:r>
          </a:p>
          <a:p>
            <a:r>
              <a:rPr lang="en-US" dirty="0"/>
              <a:t>Minimize the work at query time ➔ </a:t>
            </a:r>
            <a:r>
              <a:rPr lang="en-US" dirty="0">
                <a:solidFill>
                  <a:srgbClr val="018547"/>
                </a:solidFill>
              </a:rPr>
              <a:t>clustering similar objects </a:t>
            </a:r>
            <a:r>
              <a:rPr lang="en-US" dirty="0"/>
              <a:t>based on 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extracted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5B0D8-7D9E-8E43-9B2A-95DCEFCE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9" name="Arrow: Notched Right 12">
            <a:extLst>
              <a:ext uri="{FF2B5EF4-FFF2-40B4-BE49-F238E27FC236}">
                <a16:creationId xmlns:a16="http://schemas.microsoft.com/office/drawing/2014/main" id="{22CB9BD3-E1EE-5549-B787-B6AB3DBDBA47}"/>
              </a:ext>
            </a:extLst>
          </p:cNvPr>
          <p:cNvSpPr/>
          <p:nvPr/>
        </p:nvSpPr>
        <p:spPr>
          <a:xfrm>
            <a:off x="2544962" y="3590982"/>
            <a:ext cx="538025" cy="4379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733426-EC3F-2E4A-A6F1-540F3CF96ACF}"/>
              </a:ext>
            </a:extLst>
          </p:cNvPr>
          <p:cNvGrpSpPr/>
          <p:nvPr/>
        </p:nvGrpSpPr>
        <p:grpSpPr>
          <a:xfrm>
            <a:off x="517439" y="2995538"/>
            <a:ext cx="1767016" cy="2147962"/>
            <a:chOff x="789140" y="2554900"/>
            <a:chExt cx="1930737" cy="247394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5AAC3E-630D-1845-937E-413082421ED3}"/>
                </a:ext>
              </a:extLst>
            </p:cNvPr>
            <p:cNvSpPr/>
            <p:nvPr/>
          </p:nvSpPr>
          <p:spPr>
            <a:xfrm>
              <a:off x="1637119" y="2895862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041481A-62CB-1744-B987-5DD849B5B518}"/>
                </a:ext>
              </a:extLst>
            </p:cNvPr>
            <p:cNvSpPr/>
            <p:nvPr/>
          </p:nvSpPr>
          <p:spPr>
            <a:xfrm>
              <a:off x="1637119" y="3192002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BBD68F0-D189-C048-94BC-E8A1330AC7FA}"/>
                </a:ext>
              </a:extLst>
            </p:cNvPr>
            <p:cNvSpPr/>
            <p:nvPr/>
          </p:nvSpPr>
          <p:spPr>
            <a:xfrm>
              <a:off x="1637119" y="3488142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AEAA618-AADC-724A-9659-C082776F9D19}"/>
                </a:ext>
              </a:extLst>
            </p:cNvPr>
            <p:cNvSpPr/>
            <p:nvPr/>
          </p:nvSpPr>
          <p:spPr>
            <a:xfrm>
              <a:off x="1637119" y="3784282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C47D266-8168-D847-AE54-AB535672990A}"/>
                </a:ext>
              </a:extLst>
            </p:cNvPr>
            <p:cNvSpPr/>
            <p:nvPr/>
          </p:nvSpPr>
          <p:spPr>
            <a:xfrm>
              <a:off x="2343254" y="2554900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0C9AFAF-5E09-8C48-A076-C72B2D7A851C}"/>
                </a:ext>
              </a:extLst>
            </p:cNvPr>
            <p:cNvSpPr/>
            <p:nvPr/>
          </p:nvSpPr>
          <p:spPr>
            <a:xfrm>
              <a:off x="2343254" y="2851040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0D6374D-1671-9549-8B05-17AAD13BD556}"/>
                </a:ext>
              </a:extLst>
            </p:cNvPr>
            <p:cNvSpPr/>
            <p:nvPr/>
          </p:nvSpPr>
          <p:spPr>
            <a:xfrm>
              <a:off x="2343254" y="3147180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DB1E278-9C6C-B448-865E-D565C7F17F68}"/>
                </a:ext>
              </a:extLst>
            </p:cNvPr>
            <p:cNvSpPr/>
            <p:nvPr/>
          </p:nvSpPr>
          <p:spPr>
            <a:xfrm>
              <a:off x="2343254" y="3443320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53D444E-5D56-3E4A-AEF6-4995D5E0974C}"/>
                </a:ext>
              </a:extLst>
            </p:cNvPr>
            <p:cNvSpPr/>
            <p:nvPr/>
          </p:nvSpPr>
          <p:spPr>
            <a:xfrm>
              <a:off x="2343254" y="3739460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68EBA86-5839-3543-973F-36D1CD10A12A}"/>
                </a:ext>
              </a:extLst>
            </p:cNvPr>
            <p:cNvSpPr/>
            <p:nvPr/>
          </p:nvSpPr>
          <p:spPr>
            <a:xfrm>
              <a:off x="2343254" y="4035598"/>
              <a:ext cx="184666" cy="184666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A3A409B-D489-3A46-86BE-9AC9BB213D94}"/>
                </a:ext>
              </a:extLst>
            </p:cNvPr>
            <p:cNvCxnSpPr>
              <a:stCxn id="54" idx="6"/>
              <a:endCxn id="60" idx="2"/>
            </p:cNvCxnSpPr>
            <p:nvPr/>
          </p:nvCxnSpPr>
          <p:spPr>
            <a:xfrm flipV="1">
              <a:off x="1821788" y="2647233"/>
              <a:ext cx="521469" cy="34096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D03AF1C-4028-B340-96B1-3C859DC9F1F0}"/>
                </a:ext>
              </a:extLst>
            </p:cNvPr>
            <p:cNvCxnSpPr>
              <a:stCxn id="54" idx="6"/>
              <a:endCxn id="61" idx="2"/>
            </p:cNvCxnSpPr>
            <p:nvPr/>
          </p:nvCxnSpPr>
          <p:spPr>
            <a:xfrm flipV="1">
              <a:off x="1821788" y="2943373"/>
              <a:ext cx="521469" cy="44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C29F80E-6E56-7C49-BC6F-6CDAEF21BB51}"/>
                </a:ext>
              </a:extLst>
            </p:cNvPr>
            <p:cNvCxnSpPr>
              <a:stCxn id="54" idx="6"/>
              <a:endCxn id="62" idx="2"/>
            </p:cNvCxnSpPr>
            <p:nvPr/>
          </p:nvCxnSpPr>
          <p:spPr>
            <a:xfrm>
              <a:off x="1821788" y="2988195"/>
              <a:ext cx="521469" cy="2513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5BC52B-248E-5B48-AB48-912D5D420D16}"/>
                </a:ext>
              </a:extLst>
            </p:cNvPr>
            <p:cNvCxnSpPr>
              <a:stCxn id="54" idx="6"/>
              <a:endCxn id="63" idx="2"/>
            </p:cNvCxnSpPr>
            <p:nvPr/>
          </p:nvCxnSpPr>
          <p:spPr>
            <a:xfrm>
              <a:off x="1821788" y="2988195"/>
              <a:ext cx="521469" cy="54745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2DF63F1-0E73-2245-94C2-C81B1E707A61}"/>
                </a:ext>
              </a:extLst>
            </p:cNvPr>
            <p:cNvCxnSpPr>
              <a:stCxn id="54" idx="6"/>
              <a:endCxn id="64" idx="2"/>
            </p:cNvCxnSpPr>
            <p:nvPr/>
          </p:nvCxnSpPr>
          <p:spPr>
            <a:xfrm>
              <a:off x="1821788" y="2988195"/>
              <a:ext cx="521469" cy="84359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2FFDF8-7CB9-C847-9410-9919892817D7}"/>
                </a:ext>
              </a:extLst>
            </p:cNvPr>
            <p:cNvCxnSpPr>
              <a:stCxn id="54" idx="6"/>
            </p:cNvCxnSpPr>
            <p:nvPr/>
          </p:nvCxnSpPr>
          <p:spPr>
            <a:xfrm>
              <a:off x="1821788" y="2988195"/>
              <a:ext cx="521469" cy="114865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12AE9EA-D0E9-DC48-A65A-A7EBB58A316A}"/>
                </a:ext>
              </a:extLst>
            </p:cNvPr>
            <p:cNvCxnSpPr>
              <a:stCxn id="55" idx="6"/>
              <a:endCxn id="60" idx="2"/>
            </p:cNvCxnSpPr>
            <p:nvPr/>
          </p:nvCxnSpPr>
          <p:spPr>
            <a:xfrm flipV="1">
              <a:off x="1821788" y="2647233"/>
              <a:ext cx="521469" cy="6371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07E6F4C-70BF-A443-94B7-CA9EEEAE8CBF}"/>
                </a:ext>
              </a:extLst>
            </p:cNvPr>
            <p:cNvCxnSpPr>
              <a:stCxn id="55" idx="6"/>
              <a:endCxn id="61" idx="2"/>
            </p:cNvCxnSpPr>
            <p:nvPr/>
          </p:nvCxnSpPr>
          <p:spPr>
            <a:xfrm flipV="1">
              <a:off x="1821788" y="2943373"/>
              <a:ext cx="521469" cy="34096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5DF330A-2D3E-914D-BABC-967FEFCE8BC1}"/>
                </a:ext>
              </a:extLst>
            </p:cNvPr>
            <p:cNvCxnSpPr>
              <a:stCxn id="55" idx="6"/>
              <a:endCxn id="62" idx="2"/>
            </p:cNvCxnSpPr>
            <p:nvPr/>
          </p:nvCxnSpPr>
          <p:spPr>
            <a:xfrm flipV="1">
              <a:off x="1821788" y="3239513"/>
              <a:ext cx="521469" cy="44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F1FD38-FA56-D94A-9CFD-BAA068572B0C}"/>
                </a:ext>
              </a:extLst>
            </p:cNvPr>
            <p:cNvCxnSpPr>
              <a:endCxn id="63" idx="2"/>
            </p:cNvCxnSpPr>
            <p:nvPr/>
          </p:nvCxnSpPr>
          <p:spPr>
            <a:xfrm>
              <a:off x="1821788" y="3302893"/>
              <a:ext cx="521469" cy="23276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1625CAA-FA32-C147-810D-A06D539647F2}"/>
                </a:ext>
              </a:extLst>
            </p:cNvPr>
            <p:cNvCxnSpPr>
              <a:stCxn id="55" idx="6"/>
              <a:endCxn id="64" idx="2"/>
            </p:cNvCxnSpPr>
            <p:nvPr/>
          </p:nvCxnSpPr>
          <p:spPr>
            <a:xfrm>
              <a:off x="1821788" y="3284335"/>
              <a:ext cx="521469" cy="54745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E663A42-2F9B-D044-B9AB-877818732201}"/>
                </a:ext>
              </a:extLst>
            </p:cNvPr>
            <p:cNvCxnSpPr>
              <a:stCxn id="55" idx="6"/>
            </p:cNvCxnSpPr>
            <p:nvPr/>
          </p:nvCxnSpPr>
          <p:spPr>
            <a:xfrm>
              <a:off x="1821788" y="3284338"/>
              <a:ext cx="532279" cy="887043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9AC9E40-5E95-D342-97F1-982C35705D57}"/>
                </a:ext>
              </a:extLst>
            </p:cNvPr>
            <p:cNvCxnSpPr>
              <a:stCxn id="56" idx="6"/>
              <a:endCxn id="60" idx="2"/>
            </p:cNvCxnSpPr>
            <p:nvPr/>
          </p:nvCxnSpPr>
          <p:spPr>
            <a:xfrm flipV="1">
              <a:off x="1821788" y="2647233"/>
              <a:ext cx="521469" cy="93324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E345EA7-D53F-A849-AFAC-0F4D6636C87A}"/>
                </a:ext>
              </a:extLst>
            </p:cNvPr>
            <p:cNvCxnSpPr>
              <a:stCxn id="56" idx="6"/>
              <a:endCxn id="61" idx="2"/>
            </p:cNvCxnSpPr>
            <p:nvPr/>
          </p:nvCxnSpPr>
          <p:spPr>
            <a:xfrm flipV="1">
              <a:off x="1821788" y="2943373"/>
              <a:ext cx="521469" cy="6371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862DCA0-4671-F74E-9C35-0A3F46D49578}"/>
                </a:ext>
              </a:extLst>
            </p:cNvPr>
            <p:cNvCxnSpPr>
              <a:stCxn id="56" idx="6"/>
              <a:endCxn id="62" idx="2"/>
            </p:cNvCxnSpPr>
            <p:nvPr/>
          </p:nvCxnSpPr>
          <p:spPr>
            <a:xfrm flipV="1">
              <a:off x="1821788" y="3239513"/>
              <a:ext cx="521469" cy="34096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9539A85-A2D7-2D4F-A66E-89E93ADFF8D1}"/>
                </a:ext>
              </a:extLst>
            </p:cNvPr>
            <p:cNvCxnSpPr>
              <a:stCxn id="56" idx="6"/>
              <a:endCxn id="63" idx="2"/>
            </p:cNvCxnSpPr>
            <p:nvPr/>
          </p:nvCxnSpPr>
          <p:spPr>
            <a:xfrm flipV="1">
              <a:off x="1821788" y="3535653"/>
              <a:ext cx="521469" cy="44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BF9595F-D799-1E4F-8BD9-DEA3331E3EDB}"/>
                </a:ext>
              </a:extLst>
            </p:cNvPr>
            <p:cNvCxnSpPr>
              <a:stCxn id="56" idx="6"/>
              <a:endCxn id="64" idx="2"/>
            </p:cNvCxnSpPr>
            <p:nvPr/>
          </p:nvCxnSpPr>
          <p:spPr>
            <a:xfrm>
              <a:off x="1821788" y="3580475"/>
              <a:ext cx="521469" cy="25131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616F9B-202C-8941-825C-D0F93B90174C}"/>
                </a:ext>
              </a:extLst>
            </p:cNvPr>
            <p:cNvCxnSpPr>
              <a:stCxn id="56" idx="6"/>
            </p:cNvCxnSpPr>
            <p:nvPr/>
          </p:nvCxnSpPr>
          <p:spPr>
            <a:xfrm>
              <a:off x="1821788" y="3580478"/>
              <a:ext cx="532279" cy="56210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7056CF0-C3C1-1247-81AA-7C37B7D4766F}"/>
                </a:ext>
              </a:extLst>
            </p:cNvPr>
            <p:cNvCxnSpPr>
              <a:stCxn id="57" idx="6"/>
              <a:endCxn id="60" idx="2"/>
            </p:cNvCxnSpPr>
            <p:nvPr/>
          </p:nvCxnSpPr>
          <p:spPr>
            <a:xfrm flipV="1">
              <a:off x="1821788" y="2647233"/>
              <a:ext cx="521469" cy="122938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FB013F1-C775-D145-AB41-83E5B1841594}"/>
                </a:ext>
              </a:extLst>
            </p:cNvPr>
            <p:cNvCxnSpPr>
              <a:stCxn id="57" idx="6"/>
              <a:endCxn id="62" idx="2"/>
            </p:cNvCxnSpPr>
            <p:nvPr/>
          </p:nvCxnSpPr>
          <p:spPr>
            <a:xfrm flipV="1">
              <a:off x="1821788" y="3239513"/>
              <a:ext cx="521469" cy="6371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5AF549E-A0E7-BE45-91F9-5061EE8A80D7}"/>
                </a:ext>
              </a:extLst>
            </p:cNvPr>
            <p:cNvCxnSpPr>
              <a:stCxn id="57" idx="6"/>
              <a:endCxn id="63" idx="2"/>
            </p:cNvCxnSpPr>
            <p:nvPr/>
          </p:nvCxnSpPr>
          <p:spPr>
            <a:xfrm flipV="1">
              <a:off x="1821788" y="3535653"/>
              <a:ext cx="521469" cy="34096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06E1248-67C0-6B4D-8DA8-D6327327438B}"/>
                </a:ext>
              </a:extLst>
            </p:cNvPr>
            <p:cNvCxnSpPr>
              <a:stCxn id="57" idx="6"/>
              <a:endCxn id="64" idx="2"/>
            </p:cNvCxnSpPr>
            <p:nvPr/>
          </p:nvCxnSpPr>
          <p:spPr>
            <a:xfrm flipV="1">
              <a:off x="1821788" y="3831793"/>
              <a:ext cx="521469" cy="448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9CCF87E-B096-7B46-A355-D20646C9A302}"/>
                </a:ext>
              </a:extLst>
            </p:cNvPr>
            <p:cNvCxnSpPr>
              <a:stCxn id="57" idx="6"/>
            </p:cNvCxnSpPr>
            <p:nvPr/>
          </p:nvCxnSpPr>
          <p:spPr>
            <a:xfrm>
              <a:off x="1821788" y="3876615"/>
              <a:ext cx="521469" cy="270358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B4C0C7E0-FD1F-1240-8B47-671BF213C4B5}"/>
                </a:ext>
              </a:extLst>
            </p:cNvPr>
            <p:cNvSpPr/>
            <p:nvPr/>
          </p:nvSpPr>
          <p:spPr>
            <a:xfrm>
              <a:off x="1555731" y="2739567"/>
              <a:ext cx="357339" cy="1505680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390A799-084B-0947-A254-9E7332D7F803}"/>
                </a:ext>
              </a:extLst>
            </p:cNvPr>
            <p:cNvSpPr txBox="1"/>
            <p:nvPr/>
          </p:nvSpPr>
          <p:spPr>
            <a:xfrm>
              <a:off x="1233688" y="4268121"/>
              <a:ext cx="1486189" cy="76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rPr>
                <a:t>Extracted Features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F446513-8E35-C547-A1AD-6967B78D499E}"/>
                </a:ext>
              </a:extLst>
            </p:cNvPr>
            <p:cNvSpPr txBox="1"/>
            <p:nvPr/>
          </p:nvSpPr>
          <p:spPr>
            <a:xfrm>
              <a:off x="789140" y="3284335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……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B7226AF-2098-034D-891D-468D605FC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29" y="2823741"/>
            <a:ext cx="648276" cy="16102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923192-1253-6044-A5E1-AEDE52CEF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07" y="3558606"/>
            <a:ext cx="587214" cy="14057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67ABAAB-A12B-8342-A1C9-A89BD7E65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46" y="2779956"/>
            <a:ext cx="461976" cy="14821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2CC452-7211-0947-B238-EE53433BE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60" y="3894622"/>
            <a:ext cx="881048" cy="8638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4F6E90-E613-9B4D-AC74-C681678EA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33" y="2949675"/>
            <a:ext cx="1206058" cy="8172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6146CBA-1610-E548-BC3F-D47818679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71" y="3766895"/>
            <a:ext cx="928526" cy="787390"/>
          </a:xfrm>
          <a:prstGeom prst="rect">
            <a:avLst/>
          </a:prstGeom>
        </p:spPr>
      </p:pic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6682C4D5-068F-7A4E-B9F1-22C6757CF142}"/>
              </a:ext>
            </a:extLst>
          </p:cNvPr>
          <p:cNvSpPr/>
          <p:nvPr/>
        </p:nvSpPr>
        <p:spPr>
          <a:xfrm>
            <a:off x="167500" y="4008899"/>
            <a:ext cx="8808999" cy="906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Query-time work is done </a:t>
            </a:r>
            <a:r>
              <a:rPr lang="en-US" sz="28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once per cluster</a:t>
            </a:r>
          </a:p>
        </p:txBody>
      </p:sp>
    </p:spTree>
    <p:extLst>
      <p:ext uri="{BB962C8B-B14F-4D97-AF65-F5344CB8AC3E}">
        <p14:creationId xmlns:p14="http://schemas.microsoft.com/office/powerpoint/2010/main" val="21837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5D1C-1C89-5B43-B9E7-80F0E3D6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7886700" cy="783228"/>
          </a:xfrm>
        </p:spPr>
        <p:txBody>
          <a:bodyPr>
            <a:normAutofit/>
          </a:bodyPr>
          <a:lstStyle/>
          <a:p>
            <a:r>
              <a:rPr lang="en-US" dirty="0"/>
              <a:t>Adding Feature-based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0F2C8-CFE7-3941-8667-DEE55965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CCTV &lt;strong&gt;Camera&lt;/strong&gt; icon | Game-icons.net">
            <a:extLst>
              <a:ext uri="{FF2B5EF4-FFF2-40B4-BE49-F238E27FC236}">
                <a16:creationId xmlns:a16="http://schemas.microsoft.com/office/drawing/2014/main" id="{B3EE9AD3-17F3-834F-852A-095175DCE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54857"/>
            <a:ext cx="538948" cy="53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32086E-C687-F540-A727-B7197066B126}"/>
              </a:ext>
            </a:extLst>
          </p:cNvPr>
          <p:cNvSpPr txBox="1"/>
          <p:nvPr/>
        </p:nvSpPr>
        <p:spPr>
          <a:xfrm>
            <a:off x="437831" y="3864452"/>
            <a:ext cx="98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76481-807E-C348-BBC7-EF0946837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23" y="3062678"/>
            <a:ext cx="800100" cy="105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5274DC-3EDA-9F4B-B40F-3EEC1D8F64FC}"/>
              </a:ext>
            </a:extLst>
          </p:cNvPr>
          <p:cNvSpPr txBox="1"/>
          <p:nvPr/>
        </p:nvSpPr>
        <p:spPr>
          <a:xfrm>
            <a:off x="902922" y="4133396"/>
            <a:ext cx="185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Specialized, Compressed CNN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4443313-EAFF-7943-B400-732BDE046C38}"/>
              </a:ext>
            </a:extLst>
          </p:cNvPr>
          <p:cNvSpPr/>
          <p:nvPr/>
        </p:nvSpPr>
        <p:spPr>
          <a:xfrm rot="16200000">
            <a:off x="1159351" y="3529289"/>
            <a:ext cx="196818" cy="28307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1E2E36-6DAA-1449-8C0B-FD69CFDFA5B3}"/>
              </a:ext>
            </a:extLst>
          </p:cNvPr>
          <p:cNvSpPr/>
          <p:nvPr/>
        </p:nvSpPr>
        <p:spPr>
          <a:xfrm>
            <a:off x="1167598" y="1741995"/>
            <a:ext cx="1524137" cy="6805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FA4AFB-459B-1E4B-8AB1-E42B4B1E9C1D}"/>
              </a:ext>
            </a:extLst>
          </p:cNvPr>
          <p:cNvGrpSpPr/>
          <p:nvPr/>
        </p:nvGrpSpPr>
        <p:grpSpPr>
          <a:xfrm>
            <a:off x="229580" y="2435971"/>
            <a:ext cx="1113270" cy="654615"/>
            <a:chOff x="148959" y="1939055"/>
            <a:chExt cx="1113270" cy="6546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ECD654-8A4C-A94F-A1DF-4B4436F624A9}"/>
                </a:ext>
              </a:extLst>
            </p:cNvPr>
            <p:cNvSpPr/>
            <p:nvPr/>
          </p:nvSpPr>
          <p:spPr>
            <a:xfrm>
              <a:off x="148959" y="1939055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76ACF2-E6EA-6546-BD2E-090370C54F70}"/>
                </a:ext>
              </a:extLst>
            </p:cNvPr>
            <p:cNvSpPr/>
            <p:nvPr/>
          </p:nvSpPr>
          <p:spPr>
            <a:xfrm>
              <a:off x="201100" y="1996462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BCA158-8C16-CD47-B50C-8378F5CB1705}"/>
                </a:ext>
              </a:extLst>
            </p:cNvPr>
            <p:cNvSpPr/>
            <p:nvPr/>
          </p:nvSpPr>
          <p:spPr>
            <a:xfrm>
              <a:off x="253241" y="2053869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4CF579-4196-694A-B389-D3D21EB9E83F}"/>
              </a:ext>
            </a:extLst>
          </p:cNvPr>
          <p:cNvGrpSpPr/>
          <p:nvPr/>
        </p:nvGrpSpPr>
        <p:grpSpPr>
          <a:xfrm>
            <a:off x="564792" y="3505091"/>
            <a:ext cx="442846" cy="371103"/>
            <a:chOff x="1217084" y="5159829"/>
            <a:chExt cx="442846" cy="371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D8EB24-24BD-0D4B-AA31-532BAE75BF63}"/>
                </a:ext>
              </a:extLst>
            </p:cNvPr>
            <p:cNvSpPr/>
            <p:nvPr/>
          </p:nvSpPr>
          <p:spPr>
            <a:xfrm>
              <a:off x="1261196" y="5159829"/>
              <a:ext cx="127717" cy="95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387502-F83D-BF43-AD9F-04751A5D3A18}"/>
                </a:ext>
              </a:extLst>
            </p:cNvPr>
            <p:cNvSpPr/>
            <p:nvPr/>
          </p:nvSpPr>
          <p:spPr>
            <a:xfrm>
              <a:off x="1502661" y="5207330"/>
              <a:ext cx="127717" cy="95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8D735B-BB3F-0D42-B44E-81CC9C398769}"/>
                </a:ext>
              </a:extLst>
            </p:cNvPr>
            <p:cNvSpPr/>
            <p:nvPr/>
          </p:nvSpPr>
          <p:spPr>
            <a:xfrm>
              <a:off x="1318070" y="5308268"/>
              <a:ext cx="95689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BFEB87-F90D-AB4F-AD25-7A087FA986F3}"/>
                </a:ext>
              </a:extLst>
            </p:cNvPr>
            <p:cNvSpPr/>
            <p:nvPr/>
          </p:nvSpPr>
          <p:spPr>
            <a:xfrm>
              <a:off x="1532213" y="5382489"/>
              <a:ext cx="127717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08BB5-E5B3-D24D-8FA2-EE44C8B9F0D4}"/>
                </a:ext>
              </a:extLst>
            </p:cNvPr>
            <p:cNvSpPr/>
            <p:nvPr/>
          </p:nvSpPr>
          <p:spPr>
            <a:xfrm>
              <a:off x="1217084" y="5228110"/>
              <a:ext cx="127717" cy="1484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27BF732-247B-EF46-9B64-B087DB4CA4A1}"/>
                </a:ext>
              </a:extLst>
            </p:cNvPr>
            <p:cNvSpPr/>
            <p:nvPr/>
          </p:nvSpPr>
          <p:spPr>
            <a:xfrm>
              <a:off x="1423127" y="5281550"/>
              <a:ext cx="159067" cy="121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Circular Arrow 21">
            <a:extLst>
              <a:ext uri="{FF2B5EF4-FFF2-40B4-BE49-F238E27FC236}">
                <a16:creationId xmlns:a16="http://schemas.microsoft.com/office/drawing/2014/main" id="{8F34B4D5-4960-3A46-A890-1D0982D83597}"/>
              </a:ext>
            </a:extLst>
          </p:cNvPr>
          <p:cNvSpPr/>
          <p:nvPr/>
        </p:nvSpPr>
        <p:spPr>
          <a:xfrm>
            <a:off x="1453208" y="2464420"/>
            <a:ext cx="739299" cy="969402"/>
          </a:xfrm>
          <a:prstGeom prst="circular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65948942-EE98-134D-A652-E4D95E600434}"/>
              </a:ext>
            </a:extLst>
          </p:cNvPr>
          <p:cNvSpPr/>
          <p:nvPr/>
        </p:nvSpPr>
        <p:spPr>
          <a:xfrm>
            <a:off x="744662" y="2033883"/>
            <a:ext cx="196818" cy="3156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F61BACB7-214E-2346-BFAE-6FA067221252}"/>
              </a:ext>
            </a:extLst>
          </p:cNvPr>
          <p:cNvSpPr/>
          <p:nvPr/>
        </p:nvSpPr>
        <p:spPr>
          <a:xfrm>
            <a:off x="749013" y="3115840"/>
            <a:ext cx="196818" cy="3156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6F098C-B062-594A-B63D-2168AAB4DB76}"/>
              </a:ext>
            </a:extLst>
          </p:cNvPr>
          <p:cNvGrpSpPr/>
          <p:nvPr/>
        </p:nvGrpSpPr>
        <p:grpSpPr>
          <a:xfrm>
            <a:off x="4051942" y="3102995"/>
            <a:ext cx="777834" cy="952735"/>
            <a:chOff x="6246422" y="4907738"/>
            <a:chExt cx="777834" cy="95273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93D239-AF93-CF4A-A07E-3A4D7D1713AE}"/>
                </a:ext>
              </a:extLst>
            </p:cNvPr>
            <p:cNvSpPr/>
            <p:nvPr/>
          </p:nvSpPr>
          <p:spPr>
            <a:xfrm>
              <a:off x="6246422" y="4907738"/>
              <a:ext cx="777834" cy="95273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A3822B-F60A-D54E-96DF-6257E0AFBA90}"/>
                </a:ext>
              </a:extLst>
            </p:cNvPr>
            <p:cNvCxnSpPr/>
            <p:nvPr/>
          </p:nvCxnSpPr>
          <p:spPr>
            <a:xfrm>
              <a:off x="6335486" y="5029200"/>
              <a:ext cx="58189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ED3EB89-2208-324F-913A-5AB0C11BB027}"/>
                </a:ext>
              </a:extLst>
            </p:cNvPr>
            <p:cNvCxnSpPr/>
            <p:nvPr/>
          </p:nvCxnSpPr>
          <p:spPr>
            <a:xfrm>
              <a:off x="6335486" y="5128161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269E5C-C3B2-0F42-BDDC-9151CC490516}"/>
                </a:ext>
              </a:extLst>
            </p:cNvPr>
            <p:cNvCxnSpPr/>
            <p:nvPr/>
          </p:nvCxnSpPr>
          <p:spPr>
            <a:xfrm>
              <a:off x="6335486" y="5227122"/>
              <a:ext cx="3918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0E3D17-5660-734A-98AE-58AC6840E99E}"/>
                </a:ext>
              </a:extLst>
            </p:cNvPr>
            <p:cNvCxnSpPr/>
            <p:nvPr/>
          </p:nvCxnSpPr>
          <p:spPr>
            <a:xfrm>
              <a:off x="6335486" y="5326083"/>
              <a:ext cx="5165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B76F12-C712-0D4D-914F-77320AA5EDB1}"/>
                </a:ext>
              </a:extLst>
            </p:cNvPr>
            <p:cNvCxnSpPr/>
            <p:nvPr/>
          </p:nvCxnSpPr>
          <p:spPr>
            <a:xfrm>
              <a:off x="6335486" y="5425044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5E16246-C48D-7146-9F25-3FA8E5DD4E22}"/>
                </a:ext>
              </a:extLst>
            </p:cNvPr>
            <p:cNvCxnSpPr/>
            <p:nvPr/>
          </p:nvCxnSpPr>
          <p:spPr>
            <a:xfrm>
              <a:off x="6335486" y="5524005"/>
              <a:ext cx="32063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AC96B25-E716-A84C-A078-EF018950E9D6}"/>
                </a:ext>
              </a:extLst>
            </p:cNvPr>
            <p:cNvCxnSpPr/>
            <p:nvPr/>
          </p:nvCxnSpPr>
          <p:spPr>
            <a:xfrm>
              <a:off x="6335486" y="5622966"/>
              <a:ext cx="5165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3E44E5A-FAF7-BA48-8553-ECE5EAF40C66}"/>
                </a:ext>
              </a:extLst>
            </p:cNvPr>
            <p:cNvCxnSpPr/>
            <p:nvPr/>
          </p:nvCxnSpPr>
          <p:spPr>
            <a:xfrm>
              <a:off x="6335486" y="5721927"/>
              <a:ext cx="4572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B616955-77E3-FB4C-A763-3B8151709A86}"/>
              </a:ext>
            </a:extLst>
          </p:cNvPr>
          <p:cNvSpPr txBox="1"/>
          <p:nvPr/>
        </p:nvSpPr>
        <p:spPr>
          <a:xfrm>
            <a:off x="3273759" y="4137123"/>
            <a:ext cx="2375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Top-K Index 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91D1A542-C4D6-CD4B-99EC-008F3B8887F5}"/>
              </a:ext>
            </a:extLst>
          </p:cNvPr>
          <p:cNvSpPr/>
          <p:nvPr/>
        </p:nvSpPr>
        <p:spPr>
          <a:xfrm rot="16200000">
            <a:off x="3805098" y="3719663"/>
            <a:ext cx="196818" cy="34356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1C8907-324C-1D4E-BAAE-C142F92ACEAA}"/>
              </a:ext>
            </a:extLst>
          </p:cNvPr>
          <p:cNvCxnSpPr>
            <a:cxnSpLocks/>
          </p:cNvCxnSpPr>
          <p:nvPr/>
        </p:nvCxnSpPr>
        <p:spPr>
          <a:xfrm>
            <a:off x="4405373" y="1362905"/>
            <a:ext cx="15173" cy="166150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CF9033D-09DE-2947-AB22-C197A66C05DB}"/>
              </a:ext>
            </a:extLst>
          </p:cNvPr>
          <p:cNvSpPr txBox="1"/>
          <p:nvPr/>
        </p:nvSpPr>
        <p:spPr>
          <a:xfrm>
            <a:off x="2909140" y="1256445"/>
            <a:ext cx="1308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Ingest-time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D98BCC-C39D-BF48-95B6-DF0DB580CCB6}"/>
              </a:ext>
            </a:extLst>
          </p:cNvPr>
          <p:cNvSpPr txBox="1"/>
          <p:nvPr/>
        </p:nvSpPr>
        <p:spPr>
          <a:xfrm>
            <a:off x="4485544" y="1254427"/>
            <a:ext cx="1327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Query-time</a:t>
            </a: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7B308CF4-486B-AD42-A32A-34EC9A32A72C}"/>
              </a:ext>
            </a:extLst>
          </p:cNvPr>
          <p:cNvSpPr/>
          <p:nvPr/>
        </p:nvSpPr>
        <p:spPr>
          <a:xfrm rot="2700000">
            <a:off x="4787981" y="3116100"/>
            <a:ext cx="196818" cy="44153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 descr="Related image">
            <a:extLst>
              <a:ext uri="{FF2B5EF4-FFF2-40B4-BE49-F238E27FC236}">
                <a16:creationId xmlns:a16="http://schemas.microsoft.com/office/drawing/2014/main" id="{25EAF1DF-F5D7-D54C-99AB-C330D734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06" y="3522671"/>
            <a:ext cx="1620278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E6FD59F-A85C-8248-9C57-99CF06C91A89}"/>
              </a:ext>
            </a:extLst>
          </p:cNvPr>
          <p:cNvSpPr txBox="1"/>
          <p:nvPr/>
        </p:nvSpPr>
        <p:spPr>
          <a:xfrm>
            <a:off x="6121960" y="4296021"/>
            <a:ext cx="2204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Expensive CNN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EFD5C163-CC1D-C545-A014-BF3D1B4873C9}"/>
              </a:ext>
            </a:extLst>
          </p:cNvPr>
          <p:cNvSpPr/>
          <p:nvPr/>
        </p:nvSpPr>
        <p:spPr>
          <a:xfrm rot="16200000">
            <a:off x="4772273" y="3683704"/>
            <a:ext cx="196818" cy="48280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70D7440A-4588-C144-A113-F608B4027031}"/>
              </a:ext>
            </a:extLst>
          </p:cNvPr>
          <p:cNvSpPr/>
          <p:nvPr/>
        </p:nvSpPr>
        <p:spPr>
          <a:xfrm>
            <a:off x="7394293" y="2419225"/>
            <a:ext cx="1433904" cy="7415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with trucks</a:t>
            </a: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5142DDA-13D5-6144-9C91-0A398DF2E7A9}"/>
              </a:ext>
            </a:extLst>
          </p:cNvPr>
          <p:cNvSpPr/>
          <p:nvPr/>
        </p:nvSpPr>
        <p:spPr>
          <a:xfrm rot="14881807">
            <a:off x="7948122" y="3083787"/>
            <a:ext cx="196818" cy="57375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 descr="Tips fáciles para hacer BÚSQUEDAS AVANZADAS EN GOOGLE con total ...">
            <a:extLst>
              <a:ext uri="{FF2B5EF4-FFF2-40B4-BE49-F238E27FC236}">
                <a16:creationId xmlns:a16="http://schemas.microsoft.com/office/drawing/2014/main" id="{6452D319-0A01-EA40-BE42-547CB3FD5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23" y="1599327"/>
            <a:ext cx="913278" cy="1043746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09B0090-11FE-9C47-8A76-4A7EDBE31F95}"/>
              </a:ext>
            </a:extLst>
          </p:cNvPr>
          <p:cNvSpPr/>
          <p:nvPr/>
        </p:nvSpPr>
        <p:spPr>
          <a:xfrm>
            <a:off x="2754097" y="2801209"/>
            <a:ext cx="977627" cy="61993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 clusters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9F52017-C353-124C-A8E9-6575F68A5261}"/>
              </a:ext>
            </a:extLst>
          </p:cNvPr>
          <p:cNvSpPr/>
          <p:nvPr/>
        </p:nvSpPr>
        <p:spPr>
          <a:xfrm>
            <a:off x="2754097" y="3653530"/>
            <a:ext cx="977627" cy="61993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Top-K results</a:t>
            </a: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13113E0C-81D0-1548-A8B3-51D63F8EB9C2}"/>
              </a:ext>
            </a:extLst>
          </p:cNvPr>
          <p:cNvSpPr/>
          <p:nvPr/>
        </p:nvSpPr>
        <p:spPr>
          <a:xfrm rot="14580632">
            <a:off x="2419548" y="3128567"/>
            <a:ext cx="178829" cy="52698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11D687E8-CA59-034D-B689-2127AA4256E4}"/>
              </a:ext>
            </a:extLst>
          </p:cNvPr>
          <p:cNvSpPr/>
          <p:nvPr/>
        </p:nvSpPr>
        <p:spPr>
          <a:xfrm rot="17720675">
            <a:off x="2415389" y="3513264"/>
            <a:ext cx="189115" cy="47120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own Arrow 54">
            <a:extLst>
              <a:ext uri="{FF2B5EF4-FFF2-40B4-BE49-F238E27FC236}">
                <a16:creationId xmlns:a16="http://schemas.microsoft.com/office/drawing/2014/main" id="{9429050E-50A4-EB42-BB6B-66787761C8CA}"/>
              </a:ext>
            </a:extLst>
          </p:cNvPr>
          <p:cNvSpPr/>
          <p:nvPr/>
        </p:nvSpPr>
        <p:spPr>
          <a:xfrm rot="18952773">
            <a:off x="3845927" y="3205654"/>
            <a:ext cx="196818" cy="34356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D5658B6-1B11-6549-B3EE-540B997CAD57}"/>
              </a:ext>
            </a:extLst>
          </p:cNvPr>
          <p:cNvSpPr/>
          <p:nvPr/>
        </p:nvSpPr>
        <p:spPr>
          <a:xfrm>
            <a:off x="5052976" y="3591316"/>
            <a:ext cx="1068984" cy="6199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Centroid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F39AA930-9E9A-394D-B73C-AD881F53A9F8}"/>
              </a:ext>
            </a:extLst>
          </p:cNvPr>
          <p:cNvSpPr/>
          <p:nvPr/>
        </p:nvSpPr>
        <p:spPr>
          <a:xfrm rot="16200000">
            <a:off x="6128389" y="3745602"/>
            <a:ext cx="196818" cy="37585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Down Arrow 57">
            <a:extLst>
              <a:ext uri="{FF2B5EF4-FFF2-40B4-BE49-F238E27FC236}">
                <a16:creationId xmlns:a16="http://schemas.microsoft.com/office/drawing/2014/main" id="{99E2ECAF-C225-BF40-A564-E186B5826BCB}"/>
              </a:ext>
            </a:extLst>
          </p:cNvPr>
          <p:cNvSpPr/>
          <p:nvPr/>
        </p:nvSpPr>
        <p:spPr>
          <a:xfrm rot="16200000">
            <a:off x="5407581" y="3148644"/>
            <a:ext cx="196818" cy="162532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Down Arrow 58">
            <a:extLst>
              <a:ext uri="{FF2B5EF4-FFF2-40B4-BE49-F238E27FC236}">
                <a16:creationId xmlns:a16="http://schemas.microsoft.com/office/drawing/2014/main" id="{2EC5506B-B28E-FF4B-A0A2-29D94F5A5998}"/>
              </a:ext>
            </a:extLst>
          </p:cNvPr>
          <p:cNvSpPr/>
          <p:nvPr/>
        </p:nvSpPr>
        <p:spPr>
          <a:xfrm rot="16200000">
            <a:off x="3068518" y="2779095"/>
            <a:ext cx="210681" cy="186726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33F660B-2512-C644-B2C8-2198B16FC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544" y="1716835"/>
            <a:ext cx="1960128" cy="980064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E2615B5-E608-CE4E-8522-7675D49A1E9C}"/>
              </a:ext>
            </a:extLst>
          </p:cNvPr>
          <p:cNvSpPr/>
          <p:nvPr/>
        </p:nvSpPr>
        <p:spPr>
          <a:xfrm>
            <a:off x="5016316" y="2571395"/>
            <a:ext cx="1437757" cy="6199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Querying for trucks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BDC248-1A33-C244-A59C-04F44688B0F2}"/>
              </a:ext>
            </a:extLst>
          </p:cNvPr>
          <p:cNvSpPr txBox="1"/>
          <p:nvPr/>
        </p:nvSpPr>
        <p:spPr>
          <a:xfrm>
            <a:off x="2909140" y="4440289"/>
            <a:ext cx="4269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Object Class → [Clusters]</a:t>
            </a:r>
          </a:p>
          <a:p>
            <a:r>
              <a:rPr lang="en-US" sz="2000" dirty="0">
                <a:solidFill>
                  <a:srgbClr val="0070C0"/>
                </a:solidFill>
              </a:rPr>
              <a:t>Cluster → Centroid, [Objects], [Frames]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917DF0C-62F7-4E4E-B6C4-DAF4745AE1F6}"/>
              </a:ext>
            </a:extLst>
          </p:cNvPr>
          <p:cNvSpPr txBox="1"/>
          <p:nvPr/>
        </p:nvSpPr>
        <p:spPr>
          <a:xfrm>
            <a:off x="5548090" y="1132953"/>
            <a:ext cx="3568683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Reduce redundant work at query time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5945333-E521-7947-B320-DED393BC3247}"/>
              </a:ext>
            </a:extLst>
          </p:cNvPr>
          <p:cNvSpPr txBox="1"/>
          <p:nvPr/>
        </p:nvSpPr>
        <p:spPr>
          <a:xfrm>
            <a:off x="1809807" y="2633069"/>
            <a:ext cx="1085618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Features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1244E5-BF93-8B4E-9C58-6215C9CBC4B8}"/>
              </a:ext>
            </a:extLst>
          </p:cNvPr>
          <p:cNvSpPr txBox="1"/>
          <p:nvPr/>
        </p:nvSpPr>
        <p:spPr>
          <a:xfrm>
            <a:off x="3608935" y="2624293"/>
            <a:ext cx="1011431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Clusters</a:t>
            </a:r>
          </a:p>
        </p:txBody>
      </p:sp>
    </p:spTree>
    <p:extLst>
      <p:ext uri="{BB962C8B-B14F-4D97-AF65-F5344CB8AC3E}">
        <p14:creationId xmlns:p14="http://schemas.microsoft.com/office/powerpoint/2010/main" val="34695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4"/>
      <p:bldP spid="6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FBAD38-81AC-384E-8A76-1C703D993466}"/>
              </a:ext>
            </a:extLst>
          </p:cNvPr>
          <p:cNvSpPr txBox="1">
            <a:spLocks/>
          </p:cNvSpPr>
          <p:nvPr/>
        </p:nvSpPr>
        <p:spPr>
          <a:xfrm>
            <a:off x="628650" y="2026002"/>
            <a:ext cx="7886700" cy="2241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Approximate indexing via </a:t>
            </a:r>
            <a:r>
              <a:rPr lang="en-US" sz="2800" dirty="0">
                <a:solidFill>
                  <a:srgbClr val="018547"/>
                </a:solidFill>
              </a:rPr>
              <a:t>cheap ingest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Redundancy elimination for </a:t>
            </a:r>
            <a:r>
              <a:rPr lang="en-US" sz="2800" dirty="0">
                <a:solidFill>
                  <a:srgbClr val="018547"/>
                </a:solidFill>
              </a:rPr>
              <a:t>fast query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Trading off </a:t>
            </a:r>
            <a:r>
              <a:rPr lang="en-US" sz="2800" dirty="0">
                <a:solidFill>
                  <a:srgbClr val="018547"/>
                </a:solidFill>
              </a:rPr>
              <a:t>ingest cost </a:t>
            </a:r>
            <a:r>
              <a:rPr lang="en-US" sz="2800" dirty="0"/>
              <a:t>vs. </a:t>
            </a:r>
            <a:r>
              <a:rPr lang="en-US" sz="2800" dirty="0">
                <a:solidFill>
                  <a:srgbClr val="018547"/>
                </a:solidFill>
              </a:rPr>
              <a:t>query latency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96A62-325A-9F4A-8FAF-3DBBEF80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7886700" cy="7832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Focus</a:t>
            </a:r>
            <a:r>
              <a:rPr lang="en-US" dirty="0"/>
              <a:t> System: Low-latency query with low-cost ingest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8-635E-A142-BF85-225F63A8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D5EB5-24A8-6142-8EB5-01A7E29AA8B5}"/>
              </a:ext>
            </a:extLst>
          </p:cNvPr>
          <p:cNvSpPr/>
          <p:nvPr/>
        </p:nvSpPr>
        <p:spPr>
          <a:xfrm>
            <a:off x="292768" y="1932671"/>
            <a:ext cx="8558463" cy="59355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8F1C7-512F-5945-953E-FDDD644A489C}"/>
              </a:ext>
            </a:extLst>
          </p:cNvPr>
          <p:cNvSpPr/>
          <p:nvPr/>
        </p:nvSpPr>
        <p:spPr>
          <a:xfrm>
            <a:off x="402936" y="2526229"/>
            <a:ext cx="8558463" cy="42122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0FB192-DDA9-444E-A889-432F1DE46A2D}"/>
              </a:ext>
            </a:extLst>
          </p:cNvPr>
          <p:cNvSpPr/>
          <p:nvPr/>
        </p:nvSpPr>
        <p:spPr>
          <a:xfrm>
            <a:off x="449057" y="2947453"/>
            <a:ext cx="7483642" cy="522739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A133A-4A8F-C44F-972D-5951A624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Ingest Cost vs. Query Latency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53341-93B4-7144-B2F5-E356747C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7FA646-9096-8840-AE27-DAEBE075A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578388"/>
              </p:ext>
            </p:extLst>
          </p:nvPr>
        </p:nvGraphicFramePr>
        <p:xfrm>
          <a:off x="475085" y="2312971"/>
          <a:ext cx="7716252" cy="283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F5EBEF-6F1D-7D48-BC98-08070259C2DC}"/>
              </a:ext>
            </a:extLst>
          </p:cNvPr>
          <p:cNvSpPr txBox="1"/>
          <p:nvPr/>
        </p:nvSpPr>
        <p:spPr>
          <a:xfrm>
            <a:off x="1579037" y="2548428"/>
            <a:ext cx="160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Optimize for Ingest Cost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49B35-B6C8-FE44-86E2-6CECCA343263}"/>
              </a:ext>
            </a:extLst>
          </p:cNvPr>
          <p:cNvSpPr txBox="1"/>
          <p:nvPr/>
        </p:nvSpPr>
        <p:spPr>
          <a:xfrm>
            <a:off x="2685639" y="360928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Balance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2FBFC-AE7F-B84E-8542-5D4C77B5FB28}"/>
              </a:ext>
            </a:extLst>
          </p:cNvPr>
          <p:cNvSpPr txBox="1"/>
          <p:nvPr/>
        </p:nvSpPr>
        <p:spPr>
          <a:xfrm>
            <a:off x="4105961" y="3978619"/>
            <a:ext cx="172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Optimize for Query Latency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91ED9A-9D8E-E343-9BF9-7A6281558547}"/>
              </a:ext>
            </a:extLst>
          </p:cNvPr>
          <p:cNvCxnSpPr/>
          <p:nvPr/>
        </p:nvCxnSpPr>
        <p:spPr>
          <a:xfrm>
            <a:off x="2881638" y="2782755"/>
            <a:ext cx="270636" cy="882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1E7141-F5DE-504F-9527-42519B8849B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618908" y="3681114"/>
            <a:ext cx="191092" cy="1128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7EFDE9-8834-064B-B1B7-89B7F9438FE4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978619"/>
            <a:ext cx="360947" cy="1115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0B10-1FD8-124B-B073-224F74BD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61" y="1062662"/>
            <a:ext cx="7886700" cy="14943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Parameter selection → trading off ingest cost vs. query latency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942092"/>
                </a:solidFill>
              </a:rPr>
              <a:t>cheap CNN </a:t>
            </a:r>
            <a:r>
              <a:rPr lang="en-US" dirty="0"/>
              <a:t>at ingest time</a:t>
            </a:r>
          </a:p>
          <a:p>
            <a:pPr lvl="1"/>
            <a:r>
              <a:rPr lang="en-US" dirty="0">
                <a:solidFill>
                  <a:srgbClr val="942092"/>
                </a:solidFill>
              </a:rPr>
              <a:t>K </a:t>
            </a:r>
            <a:r>
              <a:rPr lang="en-US" dirty="0"/>
              <a:t>in the top-K approximate indexing</a:t>
            </a:r>
          </a:p>
          <a:p>
            <a:pPr lvl="1"/>
            <a:r>
              <a:rPr lang="en-US" dirty="0">
                <a:solidFill>
                  <a:srgbClr val="942092"/>
                </a:solidFill>
              </a:rPr>
              <a:t>Clustering threshold </a:t>
            </a:r>
            <a:r>
              <a:rPr lang="en-US" dirty="0"/>
              <a:t>for feature-based clustering</a:t>
            </a:r>
          </a:p>
          <a:p>
            <a:pPr lvl="1"/>
            <a:r>
              <a:rPr lang="en-US" dirty="0"/>
              <a:t>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52535A-F6F9-E041-8061-8F9E80D83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059" y="3872760"/>
            <a:ext cx="1176425" cy="783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D1602-AFCB-064C-BC89-D8722A178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04" y="3162676"/>
            <a:ext cx="1583555" cy="9275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BE1332-0F32-7E43-B28C-09BC38374A9D}"/>
              </a:ext>
            </a:extLst>
          </p:cNvPr>
          <p:cNvGrpSpPr/>
          <p:nvPr/>
        </p:nvGrpSpPr>
        <p:grpSpPr>
          <a:xfrm>
            <a:off x="3835828" y="2235089"/>
            <a:ext cx="3867147" cy="461666"/>
            <a:chOff x="3835828" y="2235089"/>
            <a:chExt cx="3867147" cy="461666"/>
          </a:xfrm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D050276-3609-D648-9446-B2B80998E9C9}"/>
                </a:ext>
              </a:extLst>
            </p:cNvPr>
            <p:cNvSpPr/>
            <p:nvPr/>
          </p:nvSpPr>
          <p:spPr>
            <a:xfrm>
              <a:off x="3835828" y="2354963"/>
              <a:ext cx="270133" cy="247224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28B62501-3A08-D84B-9C83-B9DDAAE1F155}"/>
                </a:ext>
              </a:extLst>
            </p:cNvPr>
            <p:cNvSpPr/>
            <p:nvPr/>
          </p:nvSpPr>
          <p:spPr>
            <a:xfrm>
              <a:off x="4379570" y="2342311"/>
              <a:ext cx="270133" cy="247224"/>
            </a:xfrm>
            <a:prstGeom prst="triangl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E1E121-D805-C044-A172-8EE442D9A726}"/>
                </a:ext>
              </a:extLst>
            </p:cNvPr>
            <p:cNvSpPr txBox="1"/>
            <p:nvPr/>
          </p:nvSpPr>
          <p:spPr>
            <a:xfrm>
              <a:off x="4147102" y="223509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/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EA0AA5-7DF8-194D-A741-D74A7D943CE7}"/>
                </a:ext>
              </a:extLst>
            </p:cNvPr>
            <p:cNvSpPr txBox="1"/>
            <p:nvPr/>
          </p:nvSpPr>
          <p:spPr>
            <a:xfrm>
              <a:off x="4649703" y="2235089"/>
              <a:ext cx="30532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 set of configurations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C81A2CF-E330-994B-A59F-34BBCFF55BD5}"/>
              </a:ext>
            </a:extLst>
          </p:cNvPr>
          <p:cNvSpPr txBox="1"/>
          <p:nvPr/>
        </p:nvSpPr>
        <p:spPr>
          <a:xfrm>
            <a:off x="7021160" y="3869181"/>
            <a:ext cx="1700274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Low latency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BA0C8-4BE7-9845-B2B2-15FC4D135B5C}"/>
              </a:ext>
            </a:extLst>
          </p:cNvPr>
          <p:cNvSpPr txBox="1"/>
          <p:nvPr/>
        </p:nvSpPr>
        <p:spPr>
          <a:xfrm>
            <a:off x="1253315" y="4121296"/>
            <a:ext cx="2051908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Rarely queried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18A67B4-F94D-8344-8FE5-C0E3367EEC6C}"/>
              </a:ext>
            </a:extLst>
          </p:cNvPr>
          <p:cNvSpPr/>
          <p:nvPr/>
        </p:nvSpPr>
        <p:spPr>
          <a:xfrm>
            <a:off x="152400" y="4034506"/>
            <a:ext cx="8808999" cy="906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trade-offs to meet application’s need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6" grpId="0"/>
      <p:bldP spid="7" grpId="0"/>
      <p:bldP spid="8" grpId="0"/>
      <p:bldP spid="3" grpId="0" uiExpand="1" build="p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FC77-207A-6146-8FE9-0D18DEFD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D3AA-8FB9-1545-9AA7-1033A5453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Video Datasets</a:t>
            </a:r>
          </a:p>
          <a:p>
            <a:pPr lvl="1"/>
            <a:r>
              <a:rPr lang="en-US" dirty="0"/>
              <a:t>11 live traffic and enterprise videos</a:t>
            </a:r>
          </a:p>
          <a:p>
            <a:pPr lvl="1"/>
            <a:r>
              <a:rPr lang="en-US" dirty="0"/>
              <a:t>Each video stream is evaluated for 12 hours</a:t>
            </a:r>
          </a:p>
          <a:p>
            <a:r>
              <a:rPr lang="en-US" b="1" dirty="0"/>
              <a:t>Accuracy Targets</a:t>
            </a:r>
          </a:p>
          <a:p>
            <a:pPr lvl="1"/>
            <a:r>
              <a:rPr lang="en-US" dirty="0"/>
              <a:t>99% recall and 99% precision </a:t>
            </a:r>
            <a:r>
              <a:rPr lang="en-US" dirty="0" err="1"/>
              <a:t>w.r.t</a:t>
            </a:r>
            <a:r>
              <a:rPr lang="en-US" dirty="0"/>
              <a:t>. YOLOv2 </a:t>
            </a:r>
          </a:p>
          <a:p>
            <a:r>
              <a:rPr lang="en-US" b="1" dirty="0"/>
              <a:t>Baselines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Ingest-heavy</a:t>
            </a:r>
            <a:r>
              <a:rPr lang="en-US" dirty="0"/>
              <a:t>: Analyzes all frames with YOLOv2 at ingest time and stores the inverted index for query</a:t>
            </a:r>
          </a:p>
          <a:p>
            <a:pPr lvl="1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NoScope</a:t>
            </a:r>
            <a:r>
              <a:rPr lang="en-US" dirty="0"/>
              <a:t> </a:t>
            </a:r>
            <a:r>
              <a:rPr lang="en-US" sz="1100" dirty="0"/>
              <a:t>[VLDB’17]</a:t>
            </a:r>
            <a:r>
              <a:rPr lang="en-US" dirty="0"/>
              <a:t>: A query-optimized system that analyzes frames     only at query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C954-896C-2C45-8E5B-2746DAB8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Video Recordings are Ubiquitous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0834"/>
            <a:ext cx="7886700" cy="1214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Massive </a:t>
            </a:r>
            <a:r>
              <a:rPr lang="en-US" sz="3200" dirty="0">
                <a:solidFill>
                  <a:srgbClr val="006C30"/>
                </a:solidFill>
              </a:rPr>
              <a:t>video recordings </a:t>
            </a:r>
            <a:r>
              <a:rPr lang="en-US" sz="3200" dirty="0"/>
              <a:t>are happening everywhere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700422"/>
            <a:ext cx="2806779" cy="187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478" y="2637229"/>
            <a:ext cx="3408749" cy="1996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D5CE4-FAE0-DB48-8DC9-D76CE6DCE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966" y="2716556"/>
            <a:ext cx="2841433" cy="18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C33E-EA67-3749-8C77-69D02DDF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End-to-End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0CAE7-2CE7-BA44-81CC-15FE1C01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6E19313-4E5A-2D4C-A9EE-F52388243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271930"/>
              </p:ext>
            </p:extLst>
          </p:nvPr>
        </p:nvGraphicFramePr>
        <p:xfrm>
          <a:off x="1272736" y="1020671"/>
          <a:ext cx="5534523" cy="392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own Arrow 5">
            <a:extLst>
              <a:ext uri="{FF2B5EF4-FFF2-40B4-BE49-F238E27FC236}">
                <a16:creationId xmlns:a16="http://schemas.microsoft.com/office/drawing/2014/main" id="{3F29184E-A836-4F46-9C22-7E24A39F2A30}"/>
              </a:ext>
            </a:extLst>
          </p:cNvPr>
          <p:cNvSpPr/>
          <p:nvPr/>
        </p:nvSpPr>
        <p:spPr>
          <a:xfrm>
            <a:off x="943873" y="2129543"/>
            <a:ext cx="328863" cy="1018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422C7-2079-7442-9ACF-D09D72A3ECC5}"/>
              </a:ext>
            </a:extLst>
          </p:cNvPr>
          <p:cNvSpPr txBox="1"/>
          <p:nvPr/>
        </p:nvSpPr>
        <p:spPr>
          <a:xfrm>
            <a:off x="684407" y="3132828"/>
            <a:ext cx="848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Better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1C81E52-803F-AA49-9653-B57409F6AE81}"/>
              </a:ext>
            </a:extLst>
          </p:cNvPr>
          <p:cNvSpPr/>
          <p:nvPr/>
        </p:nvSpPr>
        <p:spPr>
          <a:xfrm rot="5400000">
            <a:off x="4719968" y="4142014"/>
            <a:ext cx="297595" cy="101867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D0E81-38B7-E249-B3CF-21CFD8BF3BB2}"/>
              </a:ext>
            </a:extLst>
          </p:cNvPr>
          <p:cNvSpPr txBox="1"/>
          <p:nvPr/>
        </p:nvSpPr>
        <p:spPr>
          <a:xfrm>
            <a:off x="3517963" y="4451296"/>
            <a:ext cx="848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Better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268F7-92F9-4A42-8414-A9FA2532F151}"/>
              </a:ext>
            </a:extLst>
          </p:cNvPr>
          <p:cNvSpPr txBox="1"/>
          <p:nvPr/>
        </p:nvSpPr>
        <p:spPr>
          <a:xfrm>
            <a:off x="2328723" y="1098163"/>
            <a:ext cx="342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NoScope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(5 hours/month/stream)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0539B4-1E72-D142-9B09-F93A3BE13429}"/>
              </a:ext>
            </a:extLst>
          </p:cNvPr>
          <p:cNvSpPr txBox="1"/>
          <p:nvPr/>
        </p:nvSpPr>
        <p:spPr>
          <a:xfrm>
            <a:off x="6221364" y="3681647"/>
            <a:ext cx="229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Ingest-heavy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($380/month/stream)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688D8-D53D-B84B-B3D6-EABB4A778C5F}"/>
              </a:ext>
            </a:extLst>
          </p:cNvPr>
          <p:cNvSpPr txBox="1"/>
          <p:nvPr/>
        </p:nvSpPr>
        <p:spPr>
          <a:xfrm>
            <a:off x="2328723" y="363548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pperplate" panose="02000504000000020004" pitchFamily="2" charset="77"/>
              </a:rPr>
              <a:t>Focus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677305-A75D-8D48-92CE-582FE447BCF6}"/>
              </a:ext>
            </a:extLst>
          </p:cNvPr>
          <p:cNvCxnSpPr>
            <a:cxnSpLocks/>
          </p:cNvCxnSpPr>
          <p:nvPr/>
        </p:nvCxnSpPr>
        <p:spPr>
          <a:xfrm>
            <a:off x="2328723" y="1491200"/>
            <a:ext cx="256674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4FF5DD-714A-3B44-8315-8683C509D76E}"/>
              </a:ext>
            </a:extLst>
          </p:cNvPr>
          <p:cNvCxnSpPr/>
          <p:nvPr/>
        </p:nvCxnSpPr>
        <p:spPr>
          <a:xfrm>
            <a:off x="2411724" y="3654560"/>
            <a:ext cx="22459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EF9FBE-E5E8-494A-9618-6312117DE535}"/>
              </a:ext>
            </a:extLst>
          </p:cNvPr>
          <p:cNvCxnSpPr>
            <a:cxnSpLocks/>
          </p:cNvCxnSpPr>
          <p:nvPr/>
        </p:nvCxnSpPr>
        <p:spPr>
          <a:xfrm>
            <a:off x="2475892" y="1491200"/>
            <a:ext cx="0" cy="215533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19BD43A-A923-7044-BD0E-7E90AFFFA5DB}"/>
              </a:ext>
            </a:extLst>
          </p:cNvPr>
          <p:cNvSpPr txBox="1"/>
          <p:nvPr/>
        </p:nvSpPr>
        <p:spPr>
          <a:xfrm>
            <a:off x="2540276" y="2050441"/>
            <a:ext cx="3497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162X Faster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(5 hours ➔ 2 mins/month/stream)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2FF6B4-C56C-204A-9BDF-400D033CFC7E}"/>
              </a:ext>
            </a:extLst>
          </p:cNvPr>
          <p:cNvCxnSpPr/>
          <p:nvPr/>
        </p:nvCxnSpPr>
        <p:spPr>
          <a:xfrm flipV="1">
            <a:off x="2320702" y="3364968"/>
            <a:ext cx="0" cy="20005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E4148B-9640-1642-B57D-12AE2335BCBE}"/>
              </a:ext>
            </a:extLst>
          </p:cNvPr>
          <p:cNvCxnSpPr/>
          <p:nvPr/>
        </p:nvCxnSpPr>
        <p:spPr>
          <a:xfrm flipV="1">
            <a:off x="6138723" y="3372889"/>
            <a:ext cx="0" cy="20005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0FE43F-ACE5-774F-8C29-A3ED3DD5260A}"/>
              </a:ext>
            </a:extLst>
          </p:cNvPr>
          <p:cNvCxnSpPr/>
          <p:nvPr/>
        </p:nvCxnSpPr>
        <p:spPr>
          <a:xfrm flipH="1">
            <a:off x="2320702" y="3472916"/>
            <a:ext cx="3818021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133A99E-41A1-7F4E-9EB9-A4F1C168EFC1}"/>
              </a:ext>
            </a:extLst>
          </p:cNvPr>
          <p:cNvSpPr txBox="1"/>
          <p:nvPr/>
        </p:nvSpPr>
        <p:spPr>
          <a:xfrm>
            <a:off x="3065844" y="2897031"/>
            <a:ext cx="2755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57X Cheaper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($380➔$7/month/stream)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D59BEE4-F4B9-4847-B0A6-29176D46AB5D}"/>
              </a:ext>
            </a:extLst>
          </p:cNvPr>
          <p:cNvSpPr/>
          <p:nvPr/>
        </p:nvSpPr>
        <p:spPr>
          <a:xfrm>
            <a:off x="76200" y="4205779"/>
            <a:ext cx="8991600" cy="906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pperplate" panose="02000504000000020004" pitchFamily="2" charset="77"/>
                <a:cs typeface="Arial" panose="020B0604020202020204" pitchFamily="34" charset="0"/>
              </a:rPr>
              <a:t>Focus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achieves low-latency query with low-cost ingest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0D2BC6-CAE2-2840-BE5E-B5C5E6FF34B5}"/>
              </a:ext>
            </a:extLst>
          </p:cNvPr>
          <p:cNvSpPr/>
          <p:nvPr/>
        </p:nvSpPr>
        <p:spPr>
          <a:xfrm>
            <a:off x="1979066" y="3386454"/>
            <a:ext cx="588958" cy="588958"/>
          </a:xfrm>
          <a:prstGeom prst="ellips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01D677-F401-1649-9401-8B7771DAFD2C}"/>
              </a:ext>
            </a:extLst>
          </p:cNvPr>
          <p:cNvSpPr/>
          <p:nvPr/>
        </p:nvSpPr>
        <p:spPr>
          <a:xfrm>
            <a:off x="5470878" y="-53586"/>
            <a:ext cx="3599543" cy="3599543"/>
          </a:xfrm>
          <a:prstGeom prst="ellips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CBDC7A-1D07-DD40-B10D-5F32B31FDD40}"/>
              </a:ext>
            </a:extLst>
          </p:cNvPr>
          <p:cNvCxnSpPr>
            <a:cxnSpLocks/>
            <a:stCxn id="26" idx="1"/>
          </p:cNvCxnSpPr>
          <p:nvPr/>
        </p:nvCxnSpPr>
        <p:spPr>
          <a:xfrm flipV="1">
            <a:off x="2065317" y="651887"/>
            <a:ext cx="3755768" cy="282081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BF6A6B-6863-EF49-BC37-A78FFDE8963A}"/>
              </a:ext>
            </a:extLst>
          </p:cNvPr>
          <p:cNvCxnSpPr>
            <a:cxnSpLocks/>
            <a:endCxn id="29" idx="4"/>
          </p:cNvCxnSpPr>
          <p:nvPr/>
        </p:nvCxnSpPr>
        <p:spPr>
          <a:xfrm flipV="1">
            <a:off x="2302220" y="3545957"/>
            <a:ext cx="4968430" cy="45885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1D931D1-A133-604F-88CD-863A20DDE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754243"/>
              </p:ext>
            </p:extLst>
          </p:nvPr>
        </p:nvGraphicFramePr>
        <p:xfrm>
          <a:off x="5621191" y="694688"/>
          <a:ext cx="3559057" cy="25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01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22" grpId="0"/>
      <p:bldP spid="28" grpId="0"/>
      <p:bldP spid="28" grpId="1"/>
      <p:bldP spid="21" grpId="0" animBg="1"/>
      <p:bldP spid="26" grpId="0" animBg="1"/>
      <p:bldP spid="29" grpId="0" animBg="1"/>
      <p:bldP spid="29" grpId="1" animBg="1"/>
      <p:bldGraphic spid="3" grpId="0">
        <p:bldAsOne/>
      </p:bldGraphic>
      <p:bldGraphic spid="3" grpId="1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C9282-81D5-B04A-9F47-055F5951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Different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606E-FD10-ED40-8F93-928302EB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D85C3AE-D32F-E940-B4D6-056EF4177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232703"/>
              </p:ext>
            </p:extLst>
          </p:nvPr>
        </p:nvGraphicFramePr>
        <p:xfrm>
          <a:off x="137786" y="904761"/>
          <a:ext cx="8823613" cy="413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BE77B2-260C-B64B-900C-D9C73D19B09E}"/>
              </a:ext>
            </a:extLst>
          </p:cNvPr>
          <p:cNvSpPr/>
          <p:nvPr/>
        </p:nvSpPr>
        <p:spPr>
          <a:xfrm>
            <a:off x="137786" y="3997724"/>
            <a:ext cx="8808999" cy="9064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techniques are important to </a:t>
            </a:r>
            <a:r>
              <a:rPr lang="en-US" sz="2800" dirty="0">
                <a:solidFill>
                  <a:schemeClr val="tx1"/>
                </a:solidFill>
                <a:latin typeface="Copperplate" panose="02000504000000020004" pitchFamily="2" charset="77"/>
                <a:cs typeface="Arial" panose="020B0604020202020204" pitchFamily="34" charset="0"/>
              </a:rPr>
              <a:t>Focus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1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C59797-DBFE-E54D-BCDD-87605EDFF2D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Demo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62A53F-5B78-8043-97B9-4002323B8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Available at: </a:t>
            </a:r>
            <a:r>
              <a:rPr lang="en-US" sz="2400" dirty="0">
                <a:solidFill>
                  <a:schemeClr val="tx1"/>
                </a:solidFill>
                <a:hlinkClick r:id="rId2"/>
              </a:rPr>
              <a:t>https://youtu.be/MNCspIm9U38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6378E-17C2-CF48-B555-21E4A4F4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072296"/>
            <a:ext cx="8289719" cy="3694967"/>
          </a:xfrm>
        </p:spPr>
        <p:txBody>
          <a:bodyPr>
            <a:normAutofit/>
          </a:bodyPr>
          <a:lstStyle/>
          <a:p>
            <a:r>
              <a:rPr lang="en-US" sz="2800" dirty="0"/>
              <a:t>Characterization of real-world videos</a:t>
            </a:r>
          </a:p>
          <a:p>
            <a:r>
              <a:rPr lang="en-US" sz="2800" dirty="0"/>
              <a:t>Implementation details</a:t>
            </a:r>
          </a:p>
          <a:p>
            <a:r>
              <a:rPr lang="en-US" sz="2800" dirty="0"/>
              <a:t>Other applications</a:t>
            </a:r>
          </a:p>
          <a:p>
            <a:pPr lvl="1"/>
            <a:r>
              <a:rPr lang="en-US" sz="2800" dirty="0"/>
              <a:t>Process large and growing data with CNNs, such as audio, bioinformatics, geoinformatics</a:t>
            </a:r>
          </a:p>
          <a:p>
            <a:r>
              <a:rPr lang="en-US" sz="2800" dirty="0"/>
              <a:t>More results </a:t>
            </a:r>
          </a:p>
          <a:p>
            <a:pPr lvl="1"/>
            <a:r>
              <a:rPr lang="en-US" sz="2800" dirty="0"/>
              <a:t>Trade-off alternatives</a:t>
            </a:r>
          </a:p>
          <a:p>
            <a:pPr lvl="1"/>
            <a:r>
              <a:rPr lang="en-US" sz="2800" dirty="0"/>
              <a:t>Sensitivity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F02B-730C-42A4-AB4A-0623F3D2E3E7}" type="slidenum">
              <a:rPr lang="en-US" altLang="en-US" smtClean="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440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238B3D09-5783-CB41-A652-BEBAB7CE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300" y="2337692"/>
            <a:ext cx="991176" cy="495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BCD4E-5929-EE4A-9E51-53C9246A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51" y="108948"/>
            <a:ext cx="7886700" cy="783228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92D4-2943-6A4D-AFBA-60ECA696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22" y="1119894"/>
            <a:ext cx="9023677" cy="3740029"/>
          </a:xfrm>
        </p:spPr>
        <p:txBody>
          <a:bodyPr>
            <a:normAutofit/>
          </a:bodyPr>
          <a:lstStyle/>
          <a:p>
            <a:r>
              <a:rPr lang="en-US" sz="2400" b="1" dirty="0"/>
              <a:t>Problem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942092"/>
                </a:solidFill>
              </a:rPr>
              <a:t>Querying objects in massive videos </a:t>
            </a:r>
            <a:r>
              <a:rPr lang="en-US" sz="2400" dirty="0"/>
              <a:t>is challenging</a:t>
            </a:r>
          </a:p>
          <a:p>
            <a:r>
              <a:rPr lang="en-US" sz="2400" b="1" dirty="0"/>
              <a:t>Our Approach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70C0"/>
                </a:solidFill>
              </a:rPr>
              <a:t>Low-latency query with low-cost ingest</a:t>
            </a:r>
          </a:p>
          <a:p>
            <a:endParaRPr lang="en-US" sz="2300" b="1" dirty="0"/>
          </a:p>
          <a:p>
            <a:endParaRPr lang="en-US" sz="2300" b="1" dirty="0"/>
          </a:p>
          <a:p>
            <a:endParaRPr lang="en-US" sz="2300" b="1" dirty="0"/>
          </a:p>
          <a:p>
            <a:endParaRPr lang="en-US" sz="2300" b="1" dirty="0"/>
          </a:p>
          <a:p>
            <a:r>
              <a:rPr lang="en-US" sz="2300" b="1" dirty="0"/>
              <a:t>Key Results</a:t>
            </a:r>
          </a:p>
          <a:p>
            <a:pPr lvl="1"/>
            <a:r>
              <a:rPr lang="en-US" sz="2000" dirty="0">
                <a:solidFill>
                  <a:srgbClr val="018547"/>
                </a:solidFill>
              </a:rPr>
              <a:t>57X (up to 92X) cheaper </a:t>
            </a:r>
            <a:r>
              <a:rPr lang="en-US" sz="2000" dirty="0"/>
              <a:t>than ingest-time-only solutions</a:t>
            </a:r>
          </a:p>
          <a:p>
            <a:pPr lvl="1"/>
            <a:r>
              <a:rPr lang="en-US" sz="2000" dirty="0">
                <a:solidFill>
                  <a:srgbClr val="018547"/>
                </a:solidFill>
              </a:rPr>
              <a:t>162X (up to 607X) faster </a:t>
            </a:r>
            <a:r>
              <a:rPr lang="en-US" sz="2000" dirty="0"/>
              <a:t>than state-of-the-art, query-time-only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FF69D-F991-1949-A50F-69E4DEBB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076E7C-5C3E-EE43-8410-CCD5E092F690}"/>
              </a:ext>
            </a:extLst>
          </p:cNvPr>
          <p:cNvGrpSpPr/>
          <p:nvPr/>
        </p:nvGrpSpPr>
        <p:grpSpPr>
          <a:xfrm>
            <a:off x="1653436" y="2163800"/>
            <a:ext cx="5571429" cy="1665201"/>
            <a:chOff x="1653436" y="2163800"/>
            <a:chExt cx="5571429" cy="1665201"/>
          </a:xfrm>
        </p:grpSpPr>
        <p:pic>
          <p:nvPicPr>
            <p:cNvPr id="6" name="Picture 5" descr="CCTV &lt;strong&gt;Camera&lt;/strong&gt; icon | Game-icons.net">
              <a:extLst>
                <a:ext uri="{FF2B5EF4-FFF2-40B4-BE49-F238E27FC236}">
                  <a16:creationId xmlns:a16="http://schemas.microsoft.com/office/drawing/2014/main" id="{EE53DC0E-54CA-6F43-B534-CB33DB0C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11" y="2253976"/>
              <a:ext cx="349209" cy="2424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B757C5-FC87-2C49-B810-58BB0089BB5A}"/>
                </a:ext>
              </a:extLst>
            </p:cNvPr>
            <p:cNvSpPr txBox="1"/>
            <p:nvPr/>
          </p:nvSpPr>
          <p:spPr>
            <a:xfrm>
              <a:off x="1788371" y="3338080"/>
              <a:ext cx="63767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Objects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B8D1BC-AB9A-A04F-A557-46CD162A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9550" y="2966969"/>
              <a:ext cx="518421" cy="4756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DAD0FA-440F-1543-98B7-4B9C92B383DC}"/>
                </a:ext>
              </a:extLst>
            </p:cNvPr>
            <p:cNvSpPr txBox="1"/>
            <p:nvPr/>
          </p:nvSpPr>
          <p:spPr>
            <a:xfrm>
              <a:off x="2306564" y="3459669"/>
              <a:ext cx="1199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Specialized, Compressed CNN</a:t>
              </a:r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EECA8651-490C-EC4E-8AA4-0C5998A3E33C}"/>
                </a:ext>
              </a:extLst>
            </p:cNvPr>
            <p:cNvSpPr/>
            <p:nvPr/>
          </p:nvSpPr>
          <p:spPr>
            <a:xfrm rot="16200000">
              <a:off x="2435109" y="3159688"/>
              <a:ext cx="88551" cy="183415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B40D8B9-E6E9-A644-9D8F-4A94774A76EA}"/>
                </a:ext>
              </a:extLst>
            </p:cNvPr>
            <p:cNvSpPr/>
            <p:nvPr/>
          </p:nvSpPr>
          <p:spPr>
            <a:xfrm>
              <a:off x="2412881" y="2400667"/>
              <a:ext cx="987557" cy="30620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CNN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specialization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9AF591-07C4-D641-9ABB-07B337EADA3C}"/>
                </a:ext>
              </a:extLst>
            </p:cNvPr>
            <p:cNvGrpSpPr/>
            <p:nvPr/>
          </p:nvGrpSpPr>
          <p:grpSpPr>
            <a:xfrm>
              <a:off x="1653436" y="2695390"/>
              <a:ext cx="721337" cy="294519"/>
              <a:chOff x="148959" y="1939055"/>
              <a:chExt cx="1113270" cy="654615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9780FBA-3BE4-594B-ABCB-D1CE42931AA0}"/>
                  </a:ext>
                </a:extLst>
              </p:cNvPr>
              <p:cNvSpPr/>
              <p:nvPr/>
            </p:nvSpPr>
            <p:spPr>
              <a:xfrm>
                <a:off x="148959" y="1939055"/>
                <a:ext cx="1008988" cy="5398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Frames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C93E690-FFCD-DA45-999C-D9BC226803A5}"/>
                  </a:ext>
                </a:extLst>
              </p:cNvPr>
              <p:cNvSpPr/>
              <p:nvPr/>
            </p:nvSpPr>
            <p:spPr>
              <a:xfrm>
                <a:off x="201100" y="1996462"/>
                <a:ext cx="1008988" cy="5398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Frames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471ADB5-2E45-B54F-9FCC-04613D57770B}"/>
                  </a:ext>
                </a:extLst>
              </p:cNvPr>
              <p:cNvSpPr/>
              <p:nvPr/>
            </p:nvSpPr>
            <p:spPr>
              <a:xfrm>
                <a:off x="253241" y="2053869"/>
                <a:ext cx="1008988" cy="5398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2B372-764F-1840-A1DC-6731A51A3C0D}"/>
                </a:ext>
              </a:extLst>
            </p:cNvPr>
            <p:cNvGrpSpPr/>
            <p:nvPr/>
          </p:nvGrpSpPr>
          <p:grpSpPr>
            <a:xfrm>
              <a:off x="1870635" y="3176400"/>
              <a:ext cx="286940" cy="166964"/>
              <a:chOff x="1217084" y="5159829"/>
              <a:chExt cx="442846" cy="371103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F90AD74-D7F0-7143-AA67-12D687D08FAC}"/>
                  </a:ext>
                </a:extLst>
              </p:cNvPr>
              <p:cNvSpPr/>
              <p:nvPr/>
            </p:nvSpPr>
            <p:spPr>
              <a:xfrm>
                <a:off x="1261196" y="5159829"/>
                <a:ext cx="127717" cy="950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458DC55-B8B7-2843-83B4-C4837544F64A}"/>
                  </a:ext>
                </a:extLst>
              </p:cNvPr>
              <p:cNvSpPr/>
              <p:nvPr/>
            </p:nvSpPr>
            <p:spPr>
              <a:xfrm>
                <a:off x="1502661" y="5207330"/>
                <a:ext cx="127717" cy="9500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F13FFD4-25D8-424B-A68D-0A6409799296}"/>
                  </a:ext>
                </a:extLst>
              </p:cNvPr>
              <p:cNvSpPr/>
              <p:nvPr/>
            </p:nvSpPr>
            <p:spPr>
              <a:xfrm>
                <a:off x="1318070" y="5308268"/>
                <a:ext cx="95689" cy="148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5F0B58A-E452-DB4C-9053-4CC526D31347}"/>
                  </a:ext>
                </a:extLst>
              </p:cNvPr>
              <p:cNvSpPr/>
              <p:nvPr/>
            </p:nvSpPr>
            <p:spPr>
              <a:xfrm>
                <a:off x="1532213" y="5382489"/>
                <a:ext cx="127717" cy="148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8563B43-45B8-2D46-A60F-78B201D2301B}"/>
                  </a:ext>
                </a:extLst>
              </p:cNvPr>
              <p:cNvSpPr/>
              <p:nvPr/>
            </p:nvSpPr>
            <p:spPr>
              <a:xfrm>
                <a:off x="1217084" y="5228110"/>
                <a:ext cx="127717" cy="148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FFD4464-7D72-B245-8206-56E6B9BB4F8A}"/>
                  </a:ext>
                </a:extLst>
              </p:cNvPr>
              <p:cNvSpPr/>
              <p:nvPr/>
            </p:nvSpPr>
            <p:spPr>
              <a:xfrm>
                <a:off x="1423127" y="5281550"/>
                <a:ext cx="159067" cy="1217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Circular Arrow 13">
              <a:extLst>
                <a:ext uri="{FF2B5EF4-FFF2-40B4-BE49-F238E27FC236}">
                  <a16:creationId xmlns:a16="http://schemas.microsoft.com/office/drawing/2014/main" id="{C5E40145-C5D3-C741-A92D-56E233D88EBC}"/>
                </a:ext>
              </a:extLst>
            </p:cNvPr>
            <p:cNvSpPr/>
            <p:nvPr/>
          </p:nvSpPr>
          <p:spPr>
            <a:xfrm>
              <a:off x="2597941" y="2725695"/>
              <a:ext cx="479025" cy="436145"/>
            </a:xfrm>
            <a:prstGeom prst="circular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AE97AD1D-10E1-DA4C-9FFD-7BA4410A51AE}"/>
                </a:ext>
              </a:extLst>
            </p:cNvPr>
            <p:cNvSpPr/>
            <p:nvPr/>
          </p:nvSpPr>
          <p:spPr>
            <a:xfrm>
              <a:off x="1987181" y="2514486"/>
              <a:ext cx="127527" cy="142001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1595C874-DDCC-AD4D-9C60-411420EA2C21}"/>
                </a:ext>
              </a:extLst>
            </p:cNvPr>
            <p:cNvSpPr/>
            <p:nvPr/>
          </p:nvSpPr>
          <p:spPr>
            <a:xfrm>
              <a:off x="1990000" y="3001271"/>
              <a:ext cx="127527" cy="142001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28FD52-867A-B54E-91C9-EEE1BC95D9EC}"/>
                </a:ext>
              </a:extLst>
            </p:cNvPr>
            <p:cNvGrpSpPr/>
            <p:nvPr/>
          </p:nvGrpSpPr>
          <p:grpSpPr>
            <a:xfrm>
              <a:off x="4129266" y="3123254"/>
              <a:ext cx="503993" cy="428646"/>
              <a:chOff x="6246422" y="4907738"/>
              <a:chExt cx="777834" cy="95273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694B4D6-E5E2-C045-9112-69E6B2BC97B2}"/>
                  </a:ext>
                </a:extLst>
              </p:cNvPr>
              <p:cNvSpPr/>
              <p:nvPr/>
            </p:nvSpPr>
            <p:spPr>
              <a:xfrm>
                <a:off x="6246422" y="4907738"/>
                <a:ext cx="777834" cy="95273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DB0D2F5-E78C-874F-9B02-5BEABA5BDE8B}"/>
                  </a:ext>
                </a:extLst>
              </p:cNvPr>
              <p:cNvCxnSpPr/>
              <p:nvPr/>
            </p:nvCxnSpPr>
            <p:spPr>
              <a:xfrm>
                <a:off x="6335486" y="5029200"/>
                <a:ext cx="58189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FF0088C-8352-6240-B0E7-6F7CAE519DDA}"/>
                  </a:ext>
                </a:extLst>
              </p:cNvPr>
              <p:cNvCxnSpPr/>
              <p:nvPr/>
            </p:nvCxnSpPr>
            <p:spPr>
              <a:xfrm>
                <a:off x="6335486" y="5128161"/>
                <a:ext cx="457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BF40233-815B-0B4C-B154-B5381BD3198D}"/>
                  </a:ext>
                </a:extLst>
              </p:cNvPr>
              <p:cNvCxnSpPr/>
              <p:nvPr/>
            </p:nvCxnSpPr>
            <p:spPr>
              <a:xfrm>
                <a:off x="6335486" y="5227122"/>
                <a:ext cx="391885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3B76C0D-E1A3-CB40-A215-60865EAF6F9A}"/>
                  </a:ext>
                </a:extLst>
              </p:cNvPr>
              <p:cNvCxnSpPr/>
              <p:nvPr/>
            </p:nvCxnSpPr>
            <p:spPr>
              <a:xfrm>
                <a:off x="6335486" y="5326083"/>
                <a:ext cx="51657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FEFD69B-4C97-194D-ADF2-E22C8EBA757E}"/>
                  </a:ext>
                </a:extLst>
              </p:cNvPr>
              <p:cNvCxnSpPr/>
              <p:nvPr/>
            </p:nvCxnSpPr>
            <p:spPr>
              <a:xfrm>
                <a:off x="6335486" y="5425044"/>
                <a:ext cx="457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8F539D3-DC64-1648-8DEF-CEF0C430BC75}"/>
                  </a:ext>
                </a:extLst>
              </p:cNvPr>
              <p:cNvCxnSpPr/>
              <p:nvPr/>
            </p:nvCxnSpPr>
            <p:spPr>
              <a:xfrm>
                <a:off x="6335486" y="5524005"/>
                <a:ext cx="32063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504ECD7-CFCC-9347-94E0-880C6CDC466D}"/>
                  </a:ext>
                </a:extLst>
              </p:cNvPr>
              <p:cNvCxnSpPr/>
              <p:nvPr/>
            </p:nvCxnSpPr>
            <p:spPr>
              <a:xfrm>
                <a:off x="6335486" y="5622966"/>
                <a:ext cx="51657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25026CA-823E-0940-87F0-80DEFE58B321}"/>
                  </a:ext>
                </a:extLst>
              </p:cNvPr>
              <p:cNvCxnSpPr/>
              <p:nvPr/>
            </p:nvCxnSpPr>
            <p:spPr>
              <a:xfrm>
                <a:off x="6335486" y="5721927"/>
                <a:ext cx="457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226857-A8F7-7545-8077-3866BE8B57A8}"/>
                </a:ext>
              </a:extLst>
            </p:cNvPr>
            <p:cNvSpPr txBox="1"/>
            <p:nvPr/>
          </p:nvSpPr>
          <p:spPr>
            <a:xfrm>
              <a:off x="3625046" y="3561518"/>
              <a:ext cx="15393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Top-K Index</a:t>
              </a: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0C08F13E-7603-D747-BF6D-C44A5473FD07}"/>
                </a:ext>
              </a:extLst>
            </p:cNvPr>
            <p:cNvSpPr/>
            <p:nvPr/>
          </p:nvSpPr>
          <p:spPr>
            <a:xfrm rot="16200000">
              <a:off x="3989662" y="3238920"/>
              <a:ext cx="88551" cy="222609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BF6113-4202-C042-BD3E-7796866D224A}"/>
                </a:ext>
              </a:extLst>
            </p:cNvPr>
            <p:cNvCxnSpPr>
              <a:cxnSpLocks/>
            </p:cNvCxnSpPr>
            <p:nvPr/>
          </p:nvCxnSpPr>
          <p:spPr>
            <a:xfrm>
              <a:off x="4359119" y="2212606"/>
              <a:ext cx="12229" cy="92980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DBD735-FE27-7540-B91C-DE4F01DCEBAD}"/>
                </a:ext>
              </a:extLst>
            </p:cNvPr>
            <p:cNvSpPr txBox="1"/>
            <p:nvPr/>
          </p:nvSpPr>
          <p:spPr>
            <a:xfrm>
              <a:off x="3389642" y="2164708"/>
              <a:ext cx="8477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Ingest-time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855596-7E27-FA44-A526-07DE6189958C}"/>
                </a:ext>
              </a:extLst>
            </p:cNvPr>
            <p:cNvSpPr txBox="1"/>
            <p:nvPr/>
          </p:nvSpPr>
          <p:spPr>
            <a:xfrm>
              <a:off x="4411066" y="2163800"/>
              <a:ext cx="8603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Query-time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4D1A9D6-009D-2C40-A9CA-A19F5FCD643B}"/>
                </a:ext>
              </a:extLst>
            </p:cNvPr>
            <p:cNvSpPr/>
            <p:nvPr/>
          </p:nvSpPr>
          <p:spPr>
            <a:xfrm>
              <a:off x="4754977" y="2756319"/>
              <a:ext cx="931587" cy="2789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Querying for trucks</a:t>
              </a:r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4BBAEFB6-C0B3-CC4D-8A08-993121ADA49B}"/>
                </a:ext>
              </a:extLst>
            </p:cNvPr>
            <p:cNvSpPr/>
            <p:nvPr/>
          </p:nvSpPr>
          <p:spPr>
            <a:xfrm rot="2700000">
              <a:off x="4626516" y="2957669"/>
              <a:ext cx="88551" cy="286090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" descr="Related image">
              <a:extLst>
                <a:ext uri="{FF2B5EF4-FFF2-40B4-BE49-F238E27FC236}">
                  <a16:creationId xmlns:a16="http://schemas.microsoft.com/office/drawing/2014/main" id="{16DF53B0-8AC3-9D44-884C-1A04B8E724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067" y="3184309"/>
              <a:ext cx="1049851" cy="355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055755-746A-7A40-B1C4-CE54C0E34C3C}"/>
                </a:ext>
              </a:extLst>
            </p:cNvPr>
            <p:cNvSpPr txBox="1"/>
            <p:nvPr/>
          </p:nvSpPr>
          <p:spPr>
            <a:xfrm>
              <a:off x="5471373" y="3532248"/>
              <a:ext cx="14286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Expensive CNN</a:t>
              </a:r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728B84E4-F812-AD4B-B895-B37A418F8077}"/>
                </a:ext>
              </a:extLst>
            </p:cNvPr>
            <p:cNvSpPr/>
            <p:nvPr/>
          </p:nvSpPr>
          <p:spPr>
            <a:xfrm rot="16200000">
              <a:off x="4616338" y="3208954"/>
              <a:ext cx="88551" cy="312832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AF339131-9B30-D749-834C-DE2E5CD8C4F6}"/>
                </a:ext>
              </a:extLst>
            </p:cNvPr>
            <p:cNvSpPr/>
            <p:nvPr/>
          </p:nvSpPr>
          <p:spPr>
            <a:xfrm>
              <a:off x="6295774" y="2687856"/>
              <a:ext cx="929091" cy="3336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 with trucks</a:t>
              </a:r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A268313B-6A6D-E64E-98BF-C280BA16612C}"/>
                </a:ext>
              </a:extLst>
            </p:cNvPr>
            <p:cNvSpPr/>
            <p:nvPr/>
          </p:nvSpPr>
          <p:spPr>
            <a:xfrm rot="14881807">
              <a:off x="6674113" y="2930039"/>
              <a:ext cx="88551" cy="371764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29" descr="Tips fáciles para hacer BÚSQUEDAS AVANZADAS EN GOOGLE con total ...">
              <a:extLst>
                <a:ext uri="{FF2B5EF4-FFF2-40B4-BE49-F238E27FC236}">
                  <a16:creationId xmlns:a16="http://schemas.microsoft.com/office/drawing/2014/main" id="{280E2A24-4AF1-AE4F-895B-5F09DA410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104" y="2313343"/>
              <a:ext cx="591754" cy="469593"/>
            </a:xfrm>
            <a:prstGeom prst="rect">
              <a:avLst/>
            </a:prstGeom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E1F30F0-E586-0E4B-AC90-59088AF7754B}"/>
                </a:ext>
              </a:extLst>
            </p:cNvPr>
            <p:cNvSpPr/>
            <p:nvPr/>
          </p:nvSpPr>
          <p:spPr>
            <a:xfrm>
              <a:off x="3289184" y="2859715"/>
              <a:ext cx="633448" cy="27891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 clusters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201083B3-1DA4-9F4E-A470-974934DC60ED}"/>
                </a:ext>
              </a:extLst>
            </p:cNvPr>
            <p:cNvSpPr/>
            <p:nvPr/>
          </p:nvSpPr>
          <p:spPr>
            <a:xfrm>
              <a:off x="3289184" y="3243184"/>
              <a:ext cx="633448" cy="27891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Top-K results</a:t>
              </a: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9B9E97E3-484E-604A-A5C4-2329C1D0B080}"/>
                </a:ext>
              </a:extLst>
            </p:cNvPr>
            <p:cNvSpPr/>
            <p:nvPr/>
          </p:nvSpPr>
          <p:spPr>
            <a:xfrm rot="14580632">
              <a:off x="3159134" y="3012543"/>
              <a:ext cx="88551" cy="183415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499AA766-50AD-8440-BE2E-35E128A0DADC}"/>
                </a:ext>
              </a:extLst>
            </p:cNvPr>
            <p:cNvSpPr/>
            <p:nvPr/>
          </p:nvSpPr>
          <p:spPr>
            <a:xfrm rot="17720675">
              <a:off x="3142865" y="3210921"/>
              <a:ext cx="88551" cy="183415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CBE31FF0-9002-634C-9B1A-03D282FD6385}"/>
                </a:ext>
              </a:extLst>
            </p:cNvPr>
            <p:cNvSpPr/>
            <p:nvPr/>
          </p:nvSpPr>
          <p:spPr>
            <a:xfrm rot="18952773">
              <a:off x="3996629" y="3041680"/>
              <a:ext cx="127527" cy="154573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591BD9BF-5876-6245-8709-FD2B7D086BCA}"/>
                </a:ext>
              </a:extLst>
            </p:cNvPr>
            <p:cNvSpPr/>
            <p:nvPr/>
          </p:nvSpPr>
          <p:spPr>
            <a:xfrm>
              <a:off x="4778730" y="3215193"/>
              <a:ext cx="692643" cy="2789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Centroid</a:t>
              </a:r>
            </a:p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objects</a:t>
              </a:r>
            </a:p>
          </p:txBody>
        </p:sp>
        <p:sp>
          <p:nvSpPr>
            <p:cNvPr id="37" name="Down Arrow 36">
              <a:extLst>
                <a:ext uri="{FF2B5EF4-FFF2-40B4-BE49-F238E27FC236}">
                  <a16:creationId xmlns:a16="http://schemas.microsoft.com/office/drawing/2014/main" id="{FFEBB720-0181-0A41-A037-3B9FB07F93F5}"/>
                </a:ext>
              </a:extLst>
            </p:cNvPr>
            <p:cNvSpPr/>
            <p:nvPr/>
          </p:nvSpPr>
          <p:spPr>
            <a:xfrm rot="16200000">
              <a:off x="5495027" y="3247392"/>
              <a:ext cx="88551" cy="243535"/>
            </a:xfrm>
            <a:prstGeom prst="down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58D79-16BF-F14E-939B-DC115A16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35" y="3744491"/>
            <a:ext cx="2900784" cy="1300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867A5E-FA35-4F4C-BD47-3CB33940182F}"/>
              </a:ext>
            </a:extLst>
          </p:cNvPr>
          <p:cNvSpPr/>
          <p:nvPr/>
        </p:nvSpPr>
        <p:spPr>
          <a:xfrm>
            <a:off x="-1" y="488205"/>
            <a:ext cx="9144000" cy="128406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4646"/>
            <a:ext cx="9144000" cy="1017628"/>
          </a:xfrm>
        </p:spPr>
        <p:txBody>
          <a:bodyPr anchor="t">
            <a:no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Focus: Querying Large Video </a:t>
            </a:r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Datasets </a:t>
            </a:r>
            <a:br>
              <a:rPr lang="en-US" sz="320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</a:br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with Low 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Latency and Low Cost</a:t>
            </a:r>
            <a:br>
              <a:rPr lang="en-US" sz="32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</a:b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845" y="1971404"/>
            <a:ext cx="8640305" cy="436740"/>
          </a:xfrm>
        </p:spPr>
        <p:txBody>
          <a:bodyPr>
            <a:noAutofit/>
          </a:bodyPr>
          <a:lstStyle/>
          <a:p>
            <a:r>
              <a:rPr lang="en-US" sz="2800" b="1" dirty="0"/>
              <a:t>Kevin Hsieh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B7BC39-DDAF-1048-8E56-88F0BDF9EFDB}"/>
              </a:ext>
            </a:extLst>
          </p:cNvPr>
          <p:cNvSpPr txBox="1">
            <a:spLocks/>
          </p:cNvSpPr>
          <p:nvPr/>
        </p:nvSpPr>
        <p:spPr>
          <a:xfrm>
            <a:off x="-404686" y="2607275"/>
            <a:ext cx="9953369" cy="911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Ganesh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Ananthanarayanan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Peter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Bodik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Shivaram Venkataraman,</a:t>
            </a:r>
          </a:p>
          <a:p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Paramvir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Bahl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Matthai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Philipose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Phillip B. Gibbons,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Onur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Mutlu</a:t>
            </a:r>
            <a:endParaRPr lang="en-US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Burgundy_CMU_JPG_Logo.jpg">
            <a:extLst>
              <a:ext uri="{FF2B5EF4-FFF2-40B4-BE49-F238E27FC236}">
                <a16:creationId xmlns:a16="http://schemas.microsoft.com/office/drawing/2014/main" id="{9EF167D5-5923-724F-A938-F6926600F36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845" y="3968680"/>
            <a:ext cx="2457765" cy="88752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55E2539-A4B5-0B47-B2DE-E7027DEFE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75" y="3957003"/>
            <a:ext cx="2331539" cy="8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5C0B3-BFDF-6745-990B-01FE06966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40" y="3829850"/>
            <a:ext cx="1558635" cy="102635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CC58F27-5017-EC4C-BC42-70B2BAB0852A}"/>
              </a:ext>
            </a:extLst>
          </p:cNvPr>
          <p:cNvSpPr txBox="1">
            <a:spLocks/>
          </p:cNvSpPr>
          <p:nvPr/>
        </p:nvSpPr>
        <p:spPr>
          <a:xfrm>
            <a:off x="251845" y="3482512"/>
            <a:ext cx="8640305" cy="436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0185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B91A-28BE-724D-8EF9-3103D0E8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Ingest Cost by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3C36E-310F-6840-9607-D6B3AF0D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57CFCB-DBA1-EC47-84B5-EB374F7814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318924"/>
              </p:ext>
            </p:extLst>
          </p:nvPr>
        </p:nvGraphicFramePr>
        <p:xfrm>
          <a:off x="628650" y="1166989"/>
          <a:ext cx="7597058" cy="3338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78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F63D-6E10-854C-939F-319961C0B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Latency by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4A8D-3962-E74B-B140-C6511AEA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87FBFDB-8D79-CF4D-A02D-3CD408CBCE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4202590"/>
              </p:ext>
            </p:extLst>
          </p:nvPr>
        </p:nvGraphicFramePr>
        <p:xfrm>
          <a:off x="340984" y="1247798"/>
          <a:ext cx="8462032" cy="3176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70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D190-537E-2043-9628-0B95DEBDD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 Alternatives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AE699-2207-7A4D-B338-0F5DDF7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68CC138-5148-8C4A-B89E-B9BD5FF71E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040379"/>
              </p:ext>
            </p:extLst>
          </p:nvPr>
        </p:nvGraphicFramePr>
        <p:xfrm>
          <a:off x="130481" y="1346886"/>
          <a:ext cx="8883037" cy="326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70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7CE4-41DD-404C-BB8C-E06393C1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– Number of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5771D-688E-FC4B-85C4-51B126133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study the sensitivity to the number of object class using 1,000 ImageNet classes</a:t>
            </a:r>
          </a:p>
          <a:p>
            <a:endParaRPr lang="en-US" dirty="0"/>
          </a:p>
          <a:p>
            <a:r>
              <a:rPr lang="en-US" dirty="0"/>
              <a:t>The results show that Focus is </a:t>
            </a:r>
          </a:p>
          <a:p>
            <a:pPr lvl="1"/>
            <a:r>
              <a:rPr lang="en-US" dirty="0"/>
              <a:t>15× faster in query latency </a:t>
            </a:r>
          </a:p>
          <a:p>
            <a:pPr lvl="1"/>
            <a:r>
              <a:rPr lang="en-US" dirty="0"/>
              <a:t>57× cheaper in ingest cost than the baseline systems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80099-BC98-1544-BB39-A474EACC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21533"/>
            <a:ext cx="8515351" cy="783228"/>
          </a:xfrm>
        </p:spPr>
        <p:txBody>
          <a:bodyPr>
            <a:normAutofit fontScale="90000"/>
          </a:bodyPr>
          <a:lstStyle/>
          <a:p>
            <a:r>
              <a:rPr lang="en-US" dirty="0"/>
              <a:t>Key Application: Querying Objects in Videos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0835"/>
            <a:ext cx="7886700" cy="1613328"/>
          </a:xfrm>
        </p:spPr>
        <p:txBody>
          <a:bodyPr>
            <a:normAutofit/>
          </a:bodyPr>
          <a:lstStyle/>
          <a:p>
            <a:r>
              <a:rPr lang="en-US" sz="2000" dirty="0"/>
              <a:t>Find all trucks among traffic videos in a city last week</a:t>
            </a:r>
          </a:p>
          <a:p>
            <a:r>
              <a:rPr lang="en-US" sz="2000" dirty="0"/>
              <a:t>Find all people in garage videos in a company last night</a:t>
            </a:r>
          </a:p>
          <a:p>
            <a:pPr marL="0" indent="0">
              <a:buNone/>
            </a:pPr>
            <a:r>
              <a:rPr lang="en-US" sz="2000" i="1" dirty="0">
                <a:sym typeface="Wingdings" panose="05000000000000000000" pitchFamily="2" charset="2"/>
              </a:rPr>
              <a:t> </a:t>
            </a:r>
            <a:r>
              <a:rPr lang="en-US" sz="2000" i="1" dirty="0"/>
              <a:t>Query execution requires running </a:t>
            </a:r>
            <a:r>
              <a:rPr lang="en-US" sz="2000" i="1" u="sng" dirty="0"/>
              <a:t>detector &amp; classifier CNNs 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000" i="1" dirty="0">
                <a:sym typeface="Wingdings" panose="05000000000000000000" pitchFamily="2" charset="2"/>
              </a:rPr>
              <a:t> </a:t>
            </a:r>
            <a:r>
              <a:rPr lang="en-US" sz="2000" i="1" dirty="0">
                <a:solidFill>
                  <a:srgbClr val="FF0000"/>
                </a:solidFill>
                <a:sym typeface="Wingdings" panose="05000000000000000000" pitchFamily="2" charset="2"/>
              </a:rPr>
              <a:t>It is slow and costly on massive videos</a:t>
            </a:r>
            <a:endParaRPr lang="en-US" sz="27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6" y="3293462"/>
            <a:ext cx="1166132" cy="859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45" y="3326181"/>
            <a:ext cx="806376" cy="826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1" y="3303759"/>
            <a:ext cx="739205" cy="871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62" y="3071275"/>
            <a:ext cx="1045869" cy="1081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7" y="3205815"/>
            <a:ext cx="1610710" cy="901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14" y="2774163"/>
            <a:ext cx="1638572" cy="916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17" y="3934262"/>
            <a:ext cx="1827119" cy="1022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9" y="3765088"/>
            <a:ext cx="1911643" cy="1069451"/>
          </a:xfrm>
          <a:prstGeom prst="rect">
            <a:avLst/>
          </a:prstGeom>
        </p:spPr>
      </p:pic>
      <p:sp>
        <p:nvSpPr>
          <p:cNvPr id="21" name="Arrow: Notched Right 20"/>
          <p:cNvSpPr/>
          <p:nvPr/>
        </p:nvSpPr>
        <p:spPr>
          <a:xfrm>
            <a:off x="3425112" y="3469567"/>
            <a:ext cx="823749" cy="539764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CTV &lt;strong&gt;Camera&lt;/strong&gt; icon | Game-icons.net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1" y="2603629"/>
            <a:ext cx="778056" cy="7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59527-B3D6-0641-AF02-03AE899A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B8275-AE01-CF44-A815-9BE2105D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26E4686-A00C-3849-986B-F21A422B8874}"/>
              </a:ext>
            </a:extLst>
          </p:cNvPr>
          <p:cNvGrpSpPr/>
          <p:nvPr/>
        </p:nvGrpSpPr>
        <p:grpSpPr>
          <a:xfrm>
            <a:off x="670979" y="1396314"/>
            <a:ext cx="8024862" cy="3174312"/>
            <a:chOff x="173736" y="1160875"/>
            <a:chExt cx="11133808" cy="39534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F5016A-4737-DB49-A966-3C8B4498FE1C}"/>
                </a:ext>
              </a:extLst>
            </p:cNvPr>
            <p:cNvSpPr/>
            <p:nvPr/>
          </p:nvSpPr>
          <p:spPr>
            <a:xfrm>
              <a:off x="7100766" y="3561788"/>
              <a:ext cx="3898225" cy="11282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6016C1-B99D-D54E-A043-0D728EA9E2F4}"/>
                </a:ext>
              </a:extLst>
            </p:cNvPr>
            <p:cNvSpPr/>
            <p:nvPr/>
          </p:nvSpPr>
          <p:spPr>
            <a:xfrm>
              <a:off x="2300308" y="2131429"/>
              <a:ext cx="4620714" cy="1400209"/>
            </a:xfrm>
            <a:prstGeom prst="rect">
              <a:avLst/>
            </a:prstGeom>
            <a:solidFill>
              <a:srgbClr val="FFF0D7"/>
            </a:solidFill>
            <a:ln w="190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16441F-CA2D-9041-B9B3-CF3E4D7780E7}"/>
                </a:ext>
              </a:extLst>
            </p:cNvPr>
            <p:cNvSpPr/>
            <p:nvPr/>
          </p:nvSpPr>
          <p:spPr>
            <a:xfrm>
              <a:off x="173736" y="2343835"/>
              <a:ext cx="6510528" cy="2353000"/>
            </a:xfrm>
            <a:custGeom>
              <a:avLst/>
              <a:gdLst>
                <a:gd name="connsiteX0" fmla="*/ 0 w 6501384"/>
                <a:gd name="connsiteY0" fmla="*/ 0 h 4553712"/>
                <a:gd name="connsiteX1" fmla="*/ 0 w 6501384"/>
                <a:gd name="connsiteY1" fmla="*/ 4553712 h 4553712"/>
                <a:gd name="connsiteX2" fmla="*/ 6501384 w 6501384"/>
                <a:gd name="connsiteY2" fmla="*/ 4553712 h 4553712"/>
                <a:gd name="connsiteX3" fmla="*/ 6501384 w 6501384"/>
                <a:gd name="connsiteY3" fmla="*/ 2779776 h 4553712"/>
                <a:gd name="connsiteX4" fmla="*/ 2011680 w 6501384"/>
                <a:gd name="connsiteY4" fmla="*/ 2779776 h 4553712"/>
                <a:gd name="connsiteX5" fmla="*/ 2011680 w 6501384"/>
                <a:gd name="connsiteY5" fmla="*/ 2651760 h 4553712"/>
                <a:gd name="connsiteX6" fmla="*/ 2011680 w 6501384"/>
                <a:gd name="connsiteY6" fmla="*/ 0 h 4553712"/>
                <a:gd name="connsiteX7" fmla="*/ 0 w 6501384"/>
                <a:gd name="connsiteY7" fmla="*/ 0 h 4553712"/>
                <a:gd name="connsiteX0" fmla="*/ 0 w 6501384"/>
                <a:gd name="connsiteY0" fmla="*/ 0 h 4553712"/>
                <a:gd name="connsiteX1" fmla="*/ 0 w 6501384"/>
                <a:gd name="connsiteY1" fmla="*/ 4553712 h 4553712"/>
                <a:gd name="connsiteX2" fmla="*/ 6501384 w 6501384"/>
                <a:gd name="connsiteY2" fmla="*/ 4553712 h 4553712"/>
                <a:gd name="connsiteX3" fmla="*/ 6501384 w 6501384"/>
                <a:gd name="connsiteY3" fmla="*/ 2779776 h 4553712"/>
                <a:gd name="connsiteX4" fmla="*/ 2011680 w 6501384"/>
                <a:gd name="connsiteY4" fmla="*/ 2476483 h 4553712"/>
                <a:gd name="connsiteX5" fmla="*/ 2011680 w 6501384"/>
                <a:gd name="connsiteY5" fmla="*/ 2651760 h 4553712"/>
                <a:gd name="connsiteX6" fmla="*/ 2011680 w 6501384"/>
                <a:gd name="connsiteY6" fmla="*/ 0 h 4553712"/>
                <a:gd name="connsiteX7" fmla="*/ 0 w 6501384"/>
                <a:gd name="connsiteY7" fmla="*/ 0 h 4553712"/>
                <a:gd name="connsiteX0" fmla="*/ 0 w 6519672"/>
                <a:gd name="connsiteY0" fmla="*/ 0 h 4553712"/>
                <a:gd name="connsiteX1" fmla="*/ 0 w 6519672"/>
                <a:gd name="connsiteY1" fmla="*/ 4553712 h 4553712"/>
                <a:gd name="connsiteX2" fmla="*/ 6501384 w 6519672"/>
                <a:gd name="connsiteY2" fmla="*/ 4553712 h 4553712"/>
                <a:gd name="connsiteX3" fmla="*/ 6519672 w 6519672"/>
                <a:gd name="connsiteY3" fmla="*/ 2502856 h 4553712"/>
                <a:gd name="connsiteX4" fmla="*/ 2011680 w 6519672"/>
                <a:gd name="connsiteY4" fmla="*/ 2476483 h 4553712"/>
                <a:gd name="connsiteX5" fmla="*/ 2011680 w 6519672"/>
                <a:gd name="connsiteY5" fmla="*/ 2651760 h 4553712"/>
                <a:gd name="connsiteX6" fmla="*/ 2011680 w 6519672"/>
                <a:gd name="connsiteY6" fmla="*/ 0 h 4553712"/>
                <a:gd name="connsiteX7" fmla="*/ 0 w 6519672"/>
                <a:gd name="connsiteY7" fmla="*/ 0 h 4553712"/>
                <a:gd name="connsiteX0" fmla="*/ 0 w 6519672"/>
                <a:gd name="connsiteY0" fmla="*/ 0 h 4553712"/>
                <a:gd name="connsiteX1" fmla="*/ 0 w 6519672"/>
                <a:gd name="connsiteY1" fmla="*/ 4553712 h 4553712"/>
                <a:gd name="connsiteX2" fmla="*/ 6501384 w 6519672"/>
                <a:gd name="connsiteY2" fmla="*/ 4553712 h 4553712"/>
                <a:gd name="connsiteX3" fmla="*/ 6519672 w 6519672"/>
                <a:gd name="connsiteY3" fmla="*/ 2502856 h 4553712"/>
                <a:gd name="connsiteX4" fmla="*/ 2011680 w 6519672"/>
                <a:gd name="connsiteY4" fmla="*/ 2476483 h 4553712"/>
                <a:gd name="connsiteX5" fmla="*/ 2011680 w 6519672"/>
                <a:gd name="connsiteY5" fmla="*/ 0 h 4553712"/>
                <a:gd name="connsiteX6" fmla="*/ 0 w 6519672"/>
                <a:gd name="connsiteY6" fmla="*/ 0 h 4553712"/>
                <a:gd name="connsiteX0" fmla="*/ 0 w 6519672"/>
                <a:gd name="connsiteY0" fmla="*/ 0 h 4553712"/>
                <a:gd name="connsiteX1" fmla="*/ 0 w 6519672"/>
                <a:gd name="connsiteY1" fmla="*/ 4553712 h 4553712"/>
                <a:gd name="connsiteX2" fmla="*/ 6501384 w 6519672"/>
                <a:gd name="connsiteY2" fmla="*/ 4553712 h 4553712"/>
                <a:gd name="connsiteX3" fmla="*/ 6519672 w 6519672"/>
                <a:gd name="connsiteY3" fmla="*/ 2502856 h 4553712"/>
                <a:gd name="connsiteX4" fmla="*/ 2002536 w 6519672"/>
                <a:gd name="connsiteY4" fmla="*/ 2713843 h 4553712"/>
                <a:gd name="connsiteX5" fmla="*/ 2011680 w 6519672"/>
                <a:gd name="connsiteY5" fmla="*/ 0 h 4553712"/>
                <a:gd name="connsiteX6" fmla="*/ 0 w 6519672"/>
                <a:gd name="connsiteY6" fmla="*/ 0 h 4553712"/>
                <a:gd name="connsiteX0" fmla="*/ 0 w 6519672"/>
                <a:gd name="connsiteY0" fmla="*/ 0 h 4553712"/>
                <a:gd name="connsiteX1" fmla="*/ 0 w 6519672"/>
                <a:gd name="connsiteY1" fmla="*/ 4553712 h 4553712"/>
                <a:gd name="connsiteX2" fmla="*/ 6501384 w 6519672"/>
                <a:gd name="connsiteY2" fmla="*/ 4553712 h 4553712"/>
                <a:gd name="connsiteX3" fmla="*/ 6519672 w 6519672"/>
                <a:gd name="connsiteY3" fmla="*/ 2634723 h 4553712"/>
                <a:gd name="connsiteX4" fmla="*/ 2002536 w 6519672"/>
                <a:gd name="connsiteY4" fmla="*/ 2713843 h 4553712"/>
                <a:gd name="connsiteX5" fmla="*/ 2011680 w 6519672"/>
                <a:gd name="connsiteY5" fmla="*/ 0 h 4553712"/>
                <a:gd name="connsiteX6" fmla="*/ 0 w 6519672"/>
                <a:gd name="connsiteY6" fmla="*/ 0 h 4553712"/>
                <a:gd name="connsiteX0" fmla="*/ 0 w 6519672"/>
                <a:gd name="connsiteY0" fmla="*/ 0 h 4553712"/>
                <a:gd name="connsiteX1" fmla="*/ 0 w 6519672"/>
                <a:gd name="connsiteY1" fmla="*/ 4553712 h 4553712"/>
                <a:gd name="connsiteX2" fmla="*/ 6501384 w 6519672"/>
                <a:gd name="connsiteY2" fmla="*/ 4553712 h 4553712"/>
                <a:gd name="connsiteX3" fmla="*/ 6519672 w 6519672"/>
                <a:gd name="connsiteY3" fmla="*/ 2700656 h 4553712"/>
                <a:gd name="connsiteX4" fmla="*/ 2002536 w 6519672"/>
                <a:gd name="connsiteY4" fmla="*/ 2713843 h 4553712"/>
                <a:gd name="connsiteX5" fmla="*/ 2011680 w 6519672"/>
                <a:gd name="connsiteY5" fmla="*/ 0 h 4553712"/>
                <a:gd name="connsiteX6" fmla="*/ 0 w 6519672"/>
                <a:gd name="connsiteY6" fmla="*/ 0 h 4553712"/>
                <a:gd name="connsiteX0" fmla="*/ 0 w 6519672"/>
                <a:gd name="connsiteY0" fmla="*/ 0 h 4553712"/>
                <a:gd name="connsiteX1" fmla="*/ 9144 w 6519672"/>
                <a:gd name="connsiteY1" fmla="*/ 4105366 h 4553712"/>
                <a:gd name="connsiteX2" fmla="*/ 6501384 w 6519672"/>
                <a:gd name="connsiteY2" fmla="*/ 4553712 h 4553712"/>
                <a:gd name="connsiteX3" fmla="*/ 6519672 w 6519672"/>
                <a:gd name="connsiteY3" fmla="*/ 2700656 h 4553712"/>
                <a:gd name="connsiteX4" fmla="*/ 2002536 w 6519672"/>
                <a:gd name="connsiteY4" fmla="*/ 2713843 h 4553712"/>
                <a:gd name="connsiteX5" fmla="*/ 2011680 w 6519672"/>
                <a:gd name="connsiteY5" fmla="*/ 0 h 4553712"/>
                <a:gd name="connsiteX6" fmla="*/ 0 w 6519672"/>
                <a:gd name="connsiteY6" fmla="*/ 0 h 4553712"/>
                <a:gd name="connsiteX0" fmla="*/ 0 w 6519672"/>
                <a:gd name="connsiteY0" fmla="*/ 0 h 4250419"/>
                <a:gd name="connsiteX1" fmla="*/ 9144 w 6519672"/>
                <a:gd name="connsiteY1" fmla="*/ 4105366 h 4250419"/>
                <a:gd name="connsiteX2" fmla="*/ 6501384 w 6519672"/>
                <a:gd name="connsiteY2" fmla="*/ 4250419 h 4250419"/>
                <a:gd name="connsiteX3" fmla="*/ 6519672 w 6519672"/>
                <a:gd name="connsiteY3" fmla="*/ 2700656 h 4250419"/>
                <a:gd name="connsiteX4" fmla="*/ 2002536 w 6519672"/>
                <a:gd name="connsiteY4" fmla="*/ 2713843 h 4250419"/>
                <a:gd name="connsiteX5" fmla="*/ 2011680 w 6519672"/>
                <a:gd name="connsiteY5" fmla="*/ 0 h 4250419"/>
                <a:gd name="connsiteX6" fmla="*/ 0 w 6519672"/>
                <a:gd name="connsiteY6" fmla="*/ 0 h 4250419"/>
                <a:gd name="connsiteX0" fmla="*/ 0 w 6519672"/>
                <a:gd name="connsiteY0" fmla="*/ 0 h 4224046"/>
                <a:gd name="connsiteX1" fmla="*/ 9144 w 6519672"/>
                <a:gd name="connsiteY1" fmla="*/ 4105366 h 4224046"/>
                <a:gd name="connsiteX2" fmla="*/ 6510528 w 6519672"/>
                <a:gd name="connsiteY2" fmla="*/ 4224046 h 4224046"/>
                <a:gd name="connsiteX3" fmla="*/ 6519672 w 6519672"/>
                <a:gd name="connsiteY3" fmla="*/ 2700656 h 4224046"/>
                <a:gd name="connsiteX4" fmla="*/ 2002536 w 6519672"/>
                <a:gd name="connsiteY4" fmla="*/ 2713843 h 4224046"/>
                <a:gd name="connsiteX5" fmla="*/ 2011680 w 6519672"/>
                <a:gd name="connsiteY5" fmla="*/ 0 h 4224046"/>
                <a:gd name="connsiteX6" fmla="*/ 0 w 6519672"/>
                <a:gd name="connsiteY6" fmla="*/ 0 h 4224046"/>
                <a:gd name="connsiteX0" fmla="*/ 9144 w 6510528"/>
                <a:gd name="connsiteY0" fmla="*/ 962626 h 4224046"/>
                <a:gd name="connsiteX1" fmla="*/ 0 w 6510528"/>
                <a:gd name="connsiteY1" fmla="*/ 4105366 h 4224046"/>
                <a:gd name="connsiteX2" fmla="*/ 6501384 w 6510528"/>
                <a:gd name="connsiteY2" fmla="*/ 4224046 h 4224046"/>
                <a:gd name="connsiteX3" fmla="*/ 6510528 w 6510528"/>
                <a:gd name="connsiteY3" fmla="*/ 2700656 h 4224046"/>
                <a:gd name="connsiteX4" fmla="*/ 1993392 w 6510528"/>
                <a:gd name="connsiteY4" fmla="*/ 2713843 h 4224046"/>
                <a:gd name="connsiteX5" fmla="*/ 2002536 w 6510528"/>
                <a:gd name="connsiteY5" fmla="*/ 0 h 4224046"/>
                <a:gd name="connsiteX6" fmla="*/ 9144 w 6510528"/>
                <a:gd name="connsiteY6" fmla="*/ 962626 h 4224046"/>
                <a:gd name="connsiteX0" fmla="*/ 9144 w 6510528"/>
                <a:gd name="connsiteY0" fmla="*/ 65933 h 3327353"/>
                <a:gd name="connsiteX1" fmla="*/ 0 w 6510528"/>
                <a:gd name="connsiteY1" fmla="*/ 3208673 h 3327353"/>
                <a:gd name="connsiteX2" fmla="*/ 6501384 w 6510528"/>
                <a:gd name="connsiteY2" fmla="*/ 3327353 h 3327353"/>
                <a:gd name="connsiteX3" fmla="*/ 6510528 w 6510528"/>
                <a:gd name="connsiteY3" fmla="*/ 1803963 h 3327353"/>
                <a:gd name="connsiteX4" fmla="*/ 1993392 w 6510528"/>
                <a:gd name="connsiteY4" fmla="*/ 1817150 h 3327353"/>
                <a:gd name="connsiteX5" fmla="*/ 2002536 w 6510528"/>
                <a:gd name="connsiteY5" fmla="*/ 0 h 3327353"/>
                <a:gd name="connsiteX6" fmla="*/ 9144 w 6510528"/>
                <a:gd name="connsiteY6" fmla="*/ 65933 h 3327353"/>
                <a:gd name="connsiteX0" fmla="*/ 36576 w 6510528"/>
                <a:gd name="connsiteY0" fmla="*/ 13187 h 3327353"/>
                <a:gd name="connsiteX1" fmla="*/ 0 w 6510528"/>
                <a:gd name="connsiteY1" fmla="*/ 3208673 h 3327353"/>
                <a:gd name="connsiteX2" fmla="*/ 6501384 w 6510528"/>
                <a:gd name="connsiteY2" fmla="*/ 3327353 h 3327353"/>
                <a:gd name="connsiteX3" fmla="*/ 6510528 w 6510528"/>
                <a:gd name="connsiteY3" fmla="*/ 1803963 h 3327353"/>
                <a:gd name="connsiteX4" fmla="*/ 1993392 w 6510528"/>
                <a:gd name="connsiteY4" fmla="*/ 1817150 h 3327353"/>
                <a:gd name="connsiteX5" fmla="*/ 2002536 w 6510528"/>
                <a:gd name="connsiteY5" fmla="*/ 0 h 3327353"/>
                <a:gd name="connsiteX6" fmla="*/ 36576 w 6510528"/>
                <a:gd name="connsiteY6" fmla="*/ 13187 h 3327353"/>
                <a:gd name="connsiteX0" fmla="*/ 0 w 6510528"/>
                <a:gd name="connsiteY0" fmla="*/ 13187 h 3327353"/>
                <a:gd name="connsiteX1" fmla="*/ 0 w 6510528"/>
                <a:gd name="connsiteY1" fmla="*/ 3208673 h 3327353"/>
                <a:gd name="connsiteX2" fmla="*/ 6501384 w 6510528"/>
                <a:gd name="connsiteY2" fmla="*/ 3327353 h 3327353"/>
                <a:gd name="connsiteX3" fmla="*/ 6510528 w 6510528"/>
                <a:gd name="connsiteY3" fmla="*/ 1803963 h 3327353"/>
                <a:gd name="connsiteX4" fmla="*/ 1993392 w 6510528"/>
                <a:gd name="connsiteY4" fmla="*/ 1817150 h 3327353"/>
                <a:gd name="connsiteX5" fmla="*/ 2002536 w 6510528"/>
                <a:gd name="connsiteY5" fmla="*/ 0 h 3327353"/>
                <a:gd name="connsiteX6" fmla="*/ 0 w 6510528"/>
                <a:gd name="connsiteY6" fmla="*/ 13187 h 3327353"/>
                <a:gd name="connsiteX0" fmla="*/ 0 w 6510528"/>
                <a:gd name="connsiteY0" fmla="*/ 79120 h 3393286"/>
                <a:gd name="connsiteX1" fmla="*/ 0 w 6510528"/>
                <a:gd name="connsiteY1" fmla="*/ 3274606 h 3393286"/>
                <a:gd name="connsiteX2" fmla="*/ 6501384 w 6510528"/>
                <a:gd name="connsiteY2" fmla="*/ 3393286 h 3393286"/>
                <a:gd name="connsiteX3" fmla="*/ 6510528 w 6510528"/>
                <a:gd name="connsiteY3" fmla="*/ 1869896 h 3393286"/>
                <a:gd name="connsiteX4" fmla="*/ 1993392 w 6510528"/>
                <a:gd name="connsiteY4" fmla="*/ 1883083 h 3393286"/>
                <a:gd name="connsiteX5" fmla="*/ 2011680 w 6510528"/>
                <a:gd name="connsiteY5" fmla="*/ 0 h 3393286"/>
                <a:gd name="connsiteX6" fmla="*/ 0 w 6510528"/>
                <a:gd name="connsiteY6" fmla="*/ 79120 h 3393286"/>
                <a:gd name="connsiteX0" fmla="*/ 0 w 6510528"/>
                <a:gd name="connsiteY0" fmla="*/ 13187 h 3393286"/>
                <a:gd name="connsiteX1" fmla="*/ 0 w 6510528"/>
                <a:gd name="connsiteY1" fmla="*/ 3274606 h 3393286"/>
                <a:gd name="connsiteX2" fmla="*/ 6501384 w 6510528"/>
                <a:gd name="connsiteY2" fmla="*/ 3393286 h 3393286"/>
                <a:gd name="connsiteX3" fmla="*/ 6510528 w 6510528"/>
                <a:gd name="connsiteY3" fmla="*/ 1869896 h 3393286"/>
                <a:gd name="connsiteX4" fmla="*/ 1993392 w 6510528"/>
                <a:gd name="connsiteY4" fmla="*/ 1883083 h 3393286"/>
                <a:gd name="connsiteX5" fmla="*/ 2011680 w 6510528"/>
                <a:gd name="connsiteY5" fmla="*/ 0 h 3393286"/>
                <a:gd name="connsiteX6" fmla="*/ 0 w 6510528"/>
                <a:gd name="connsiteY6" fmla="*/ 13187 h 33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10528" h="3393286">
                  <a:moveTo>
                    <a:pt x="0" y="13187"/>
                  </a:moveTo>
                  <a:lnTo>
                    <a:pt x="0" y="3274606"/>
                  </a:lnTo>
                  <a:lnTo>
                    <a:pt x="6501384" y="3393286"/>
                  </a:lnTo>
                  <a:lnTo>
                    <a:pt x="6510528" y="1869896"/>
                  </a:lnTo>
                  <a:lnTo>
                    <a:pt x="1993392" y="1883083"/>
                  </a:lnTo>
                  <a:lnTo>
                    <a:pt x="2011680" y="0"/>
                  </a:lnTo>
                  <a:lnTo>
                    <a:pt x="0" y="13187"/>
                  </a:lnTo>
                  <a:close/>
                </a:path>
              </a:pathLst>
            </a:custGeom>
            <a:solidFill>
              <a:srgbClr val="F0FEE5"/>
            </a:solidFill>
            <a:ln w="190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2AFFF9-637D-E64C-98DF-BF3B0E4B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673" y="1160875"/>
              <a:ext cx="1271043" cy="1147224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524FF63-6FC8-FB4F-B4B3-E3E99F5E99D1}"/>
                </a:ext>
              </a:extLst>
            </p:cNvPr>
            <p:cNvSpPr/>
            <p:nvPr/>
          </p:nvSpPr>
          <p:spPr>
            <a:xfrm>
              <a:off x="218990" y="2446198"/>
              <a:ext cx="1764163" cy="65612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 / object extraction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43A4E2C-BCF0-3F44-B191-66C272237DDB}"/>
                </a:ext>
              </a:extLst>
            </p:cNvPr>
            <p:cNvGrpSpPr/>
            <p:nvPr/>
          </p:nvGrpSpPr>
          <p:grpSpPr>
            <a:xfrm>
              <a:off x="588021" y="3559052"/>
              <a:ext cx="984142" cy="716092"/>
              <a:chOff x="3802263" y="2515802"/>
              <a:chExt cx="984142" cy="71609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C174D8F-7045-2045-8D12-53E25A91603D}"/>
                  </a:ext>
                </a:extLst>
              </p:cNvPr>
              <p:cNvGrpSpPr/>
              <p:nvPr/>
            </p:nvGrpSpPr>
            <p:grpSpPr>
              <a:xfrm>
                <a:off x="3979205" y="2515802"/>
                <a:ext cx="442846" cy="371103"/>
                <a:chOff x="1217084" y="5159829"/>
                <a:chExt cx="442846" cy="371103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432C6DF-151B-C044-AA8A-86F117113EBC}"/>
                    </a:ext>
                  </a:extLst>
                </p:cNvPr>
                <p:cNvSpPr/>
                <p:nvPr/>
              </p:nvSpPr>
              <p:spPr>
                <a:xfrm>
                  <a:off x="1261196" y="5159829"/>
                  <a:ext cx="127717" cy="9500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A93D15F-470A-E842-9F88-C7F87B958D38}"/>
                    </a:ext>
                  </a:extLst>
                </p:cNvPr>
                <p:cNvSpPr/>
                <p:nvPr/>
              </p:nvSpPr>
              <p:spPr>
                <a:xfrm>
                  <a:off x="1502661" y="5207330"/>
                  <a:ext cx="127717" cy="9500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6714416-D614-214B-B793-BE29D2BF2540}"/>
                    </a:ext>
                  </a:extLst>
                </p:cNvPr>
                <p:cNvSpPr/>
                <p:nvPr/>
              </p:nvSpPr>
              <p:spPr>
                <a:xfrm>
                  <a:off x="1318070" y="5308268"/>
                  <a:ext cx="95689" cy="1484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988DC0A-1C19-4149-94B5-675457EFBC16}"/>
                    </a:ext>
                  </a:extLst>
                </p:cNvPr>
                <p:cNvSpPr/>
                <p:nvPr/>
              </p:nvSpPr>
              <p:spPr>
                <a:xfrm>
                  <a:off x="1532213" y="5382489"/>
                  <a:ext cx="127717" cy="1484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A5AF253-9387-504D-9381-8D80CDC288F3}"/>
                    </a:ext>
                  </a:extLst>
                </p:cNvPr>
                <p:cNvSpPr/>
                <p:nvPr/>
              </p:nvSpPr>
              <p:spPr>
                <a:xfrm>
                  <a:off x="1217084" y="5228110"/>
                  <a:ext cx="127717" cy="14844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8604F2A-4E61-4D4C-AEE9-CBFA51B7D77F}"/>
                    </a:ext>
                  </a:extLst>
                </p:cNvPr>
                <p:cNvSpPr/>
                <p:nvPr/>
              </p:nvSpPr>
              <p:spPr>
                <a:xfrm>
                  <a:off x="1423127" y="5281550"/>
                  <a:ext cx="159067" cy="12172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66C25E3-4183-EF4B-92F6-E8EDCD8A8080}"/>
                  </a:ext>
                </a:extLst>
              </p:cNvPr>
              <p:cNvSpPr txBox="1"/>
              <p:nvPr/>
            </p:nvSpPr>
            <p:spPr>
              <a:xfrm>
                <a:off x="3802263" y="2886905"/>
                <a:ext cx="984142" cy="34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Objects</a:t>
                </a:r>
              </a:p>
            </p:txBody>
          </p:sp>
        </p:grp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07EAFA27-ED99-B941-82A4-84B9389125F5}"/>
                </a:ext>
              </a:extLst>
            </p:cNvPr>
            <p:cNvSpPr/>
            <p:nvPr/>
          </p:nvSpPr>
          <p:spPr>
            <a:xfrm>
              <a:off x="903305" y="3072401"/>
              <a:ext cx="211378" cy="41096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B17A83A-3723-C447-AED3-CAC77904F6D1}"/>
                </a:ext>
              </a:extLst>
            </p:cNvPr>
            <p:cNvSpPr/>
            <p:nvPr/>
          </p:nvSpPr>
          <p:spPr>
            <a:xfrm>
              <a:off x="1729571" y="3771724"/>
              <a:ext cx="1509206" cy="65612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Ingest CNN evaluation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8B678495-915E-284C-8246-6AA326C911EA}"/>
                </a:ext>
              </a:extLst>
            </p:cNvPr>
            <p:cNvSpPr/>
            <p:nvPr/>
          </p:nvSpPr>
          <p:spPr>
            <a:xfrm rot="16981483">
              <a:off x="1505492" y="3626333"/>
              <a:ext cx="196214" cy="604211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A2A16C9-5ECB-0942-B9B9-0EE06BF851FA}"/>
                </a:ext>
              </a:extLst>
            </p:cNvPr>
            <p:cNvSpPr/>
            <p:nvPr/>
          </p:nvSpPr>
          <p:spPr>
            <a:xfrm>
              <a:off x="3502072" y="3771724"/>
              <a:ext cx="1604904" cy="65612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Feature vector clustering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597EE81A-BC35-0449-BD0D-B66FF09A51AD}"/>
                </a:ext>
              </a:extLst>
            </p:cNvPr>
            <p:cNvSpPr/>
            <p:nvPr/>
          </p:nvSpPr>
          <p:spPr>
            <a:xfrm rot="16200000">
              <a:off x="3296024" y="3912513"/>
              <a:ext cx="196214" cy="374545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A1E33F-6FF1-7E4B-966C-E8C1679A6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9603" y="3647363"/>
              <a:ext cx="729873" cy="729873"/>
            </a:xfrm>
            <a:prstGeom prst="rect">
              <a:avLst/>
            </a:prstGeom>
          </p:spPr>
        </p:pic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1C91CE65-2433-9548-A9F7-BBECE2A91D78}"/>
                </a:ext>
              </a:extLst>
            </p:cNvPr>
            <p:cNvSpPr/>
            <p:nvPr/>
          </p:nvSpPr>
          <p:spPr>
            <a:xfrm rot="16200000">
              <a:off x="5147857" y="3927297"/>
              <a:ext cx="196214" cy="374545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90C545-B278-4D4A-8967-8168E1D53C11}"/>
                </a:ext>
              </a:extLst>
            </p:cNvPr>
            <p:cNvSpPr txBox="1"/>
            <p:nvPr/>
          </p:nvSpPr>
          <p:spPr>
            <a:xfrm>
              <a:off x="4737236" y="4351465"/>
              <a:ext cx="2054976" cy="34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Approximate index</a:t>
              </a:r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372AEE03-C88E-5043-9D72-E8F5F568CD41}"/>
                </a:ext>
              </a:extLst>
            </p:cNvPr>
            <p:cNvSpPr/>
            <p:nvPr/>
          </p:nvSpPr>
          <p:spPr>
            <a:xfrm>
              <a:off x="917865" y="2107644"/>
              <a:ext cx="196818" cy="35671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DB6249-399C-0044-9BBE-01718D4122EA}"/>
                </a:ext>
              </a:extLst>
            </p:cNvPr>
            <p:cNvSpPr txBox="1"/>
            <p:nvPr/>
          </p:nvSpPr>
          <p:spPr>
            <a:xfrm>
              <a:off x="2578506" y="4680676"/>
              <a:ext cx="1940243" cy="383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Ingest Processor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20E48ED-50D7-D34F-B8B4-F2D45D704FEE}"/>
                </a:ext>
              </a:extLst>
            </p:cNvPr>
            <p:cNvSpPr/>
            <p:nvPr/>
          </p:nvSpPr>
          <p:spPr>
            <a:xfrm>
              <a:off x="2574313" y="2504110"/>
              <a:ext cx="1764163" cy="6561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Specialized model training</a:t>
              </a:r>
            </a:p>
          </p:txBody>
        </p:sp>
        <p:pic>
          <p:nvPicPr>
            <p:cNvPr id="30" name="Picture 2" descr="Related image">
              <a:extLst>
                <a:ext uri="{FF2B5EF4-FFF2-40B4-BE49-F238E27FC236}">
                  <a16:creationId xmlns:a16="http://schemas.microsoft.com/office/drawing/2014/main" id="{75B0F529-C307-9945-A822-D48F372EE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526" y="1288880"/>
              <a:ext cx="1620278" cy="79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7E39A6-F03F-FC4A-8B79-C1700BE5CA4F}"/>
                </a:ext>
              </a:extLst>
            </p:cNvPr>
            <p:cNvSpPr txBox="1"/>
            <p:nvPr/>
          </p:nvSpPr>
          <p:spPr>
            <a:xfrm>
              <a:off x="3429000" y="1279962"/>
              <a:ext cx="2041762" cy="57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GT-CNN,</a:t>
              </a:r>
            </a:p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Accuracy target</a:t>
              </a:r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10E5BB8B-13BE-D54B-B2F2-AC56AE18DC14}"/>
                </a:ext>
              </a:extLst>
            </p:cNvPr>
            <p:cNvSpPr/>
            <p:nvPr/>
          </p:nvSpPr>
          <p:spPr>
            <a:xfrm rot="14438442">
              <a:off x="1859838" y="2469750"/>
              <a:ext cx="211823" cy="155701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0948D997-2178-1A4D-9112-B34D7C64F90C}"/>
                </a:ext>
              </a:extLst>
            </p:cNvPr>
            <p:cNvSpPr/>
            <p:nvPr/>
          </p:nvSpPr>
          <p:spPr>
            <a:xfrm>
              <a:off x="3263692" y="2033554"/>
              <a:ext cx="171338" cy="434819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93DB211-A8D9-F640-BE2E-CF545CB1C898}"/>
                </a:ext>
              </a:extLst>
            </p:cNvPr>
            <p:cNvSpPr/>
            <p:nvPr/>
          </p:nvSpPr>
          <p:spPr>
            <a:xfrm>
              <a:off x="4550631" y="2184611"/>
              <a:ext cx="2242602" cy="6561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 and parameter selection</a:t>
              </a:r>
            </a:p>
          </p:txBody>
        </p:sp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1BCC1B38-2AC5-7645-8C7F-7B60E72E3262}"/>
                </a:ext>
              </a:extLst>
            </p:cNvPr>
            <p:cNvSpPr/>
            <p:nvPr/>
          </p:nvSpPr>
          <p:spPr>
            <a:xfrm rot="14508971">
              <a:off x="4340421" y="2564469"/>
              <a:ext cx="196214" cy="374545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42A1902A-206C-5443-A0BB-CD6CE67D03EE}"/>
                </a:ext>
              </a:extLst>
            </p:cNvPr>
            <p:cNvSpPr/>
            <p:nvPr/>
          </p:nvSpPr>
          <p:spPr>
            <a:xfrm rot="4457595">
              <a:off x="3731337" y="2672815"/>
              <a:ext cx="194987" cy="164308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336DFC7-7261-204A-B099-524FE767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6289" y="2973626"/>
              <a:ext cx="392792" cy="51904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1556F9-7353-A045-AB66-409FEB184484}"/>
                </a:ext>
              </a:extLst>
            </p:cNvPr>
            <p:cNvSpPr txBox="1"/>
            <p:nvPr/>
          </p:nvSpPr>
          <p:spPr>
            <a:xfrm>
              <a:off x="5095428" y="2940856"/>
              <a:ext cx="1694067" cy="80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Ingest CNN and parameters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EBC73-88A7-444E-A614-8A0FAEF26A03}"/>
                </a:ext>
              </a:extLst>
            </p:cNvPr>
            <p:cNvSpPr txBox="1"/>
            <p:nvPr/>
          </p:nvSpPr>
          <p:spPr>
            <a:xfrm>
              <a:off x="5637601" y="1707577"/>
              <a:ext cx="1641779" cy="383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Stream Tuner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787CB6-CA2A-3246-AB27-4B95A9F70747}"/>
                </a:ext>
              </a:extLst>
            </p:cNvPr>
            <p:cNvGrpSpPr/>
            <p:nvPr/>
          </p:nvGrpSpPr>
          <p:grpSpPr>
            <a:xfrm>
              <a:off x="7507684" y="1329000"/>
              <a:ext cx="777834" cy="810973"/>
              <a:chOff x="6246422" y="4907738"/>
              <a:chExt cx="777834" cy="952735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47B8F67-0CF7-764E-A38E-A506D92A94EB}"/>
                  </a:ext>
                </a:extLst>
              </p:cNvPr>
              <p:cNvSpPr/>
              <p:nvPr/>
            </p:nvSpPr>
            <p:spPr>
              <a:xfrm>
                <a:off x="6246422" y="4907738"/>
                <a:ext cx="777834" cy="95273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C51CED0-45F0-1D40-BEE2-3E3CAF18AC9F}"/>
                  </a:ext>
                </a:extLst>
              </p:cNvPr>
              <p:cNvCxnSpPr/>
              <p:nvPr/>
            </p:nvCxnSpPr>
            <p:spPr>
              <a:xfrm>
                <a:off x="6335486" y="5029200"/>
                <a:ext cx="58189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315A2EB-D9A0-AB44-B537-17A0BD1D1158}"/>
                  </a:ext>
                </a:extLst>
              </p:cNvPr>
              <p:cNvCxnSpPr/>
              <p:nvPr/>
            </p:nvCxnSpPr>
            <p:spPr>
              <a:xfrm>
                <a:off x="6335486" y="5128161"/>
                <a:ext cx="457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3F85E27-89A8-B840-B587-70CF7D950DBB}"/>
                  </a:ext>
                </a:extLst>
              </p:cNvPr>
              <p:cNvCxnSpPr/>
              <p:nvPr/>
            </p:nvCxnSpPr>
            <p:spPr>
              <a:xfrm>
                <a:off x="6335486" y="5227122"/>
                <a:ext cx="391885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ED39B96-0F91-E542-84F7-0FE9AA1B69CE}"/>
                  </a:ext>
                </a:extLst>
              </p:cNvPr>
              <p:cNvCxnSpPr/>
              <p:nvPr/>
            </p:nvCxnSpPr>
            <p:spPr>
              <a:xfrm>
                <a:off x="6335486" y="5326083"/>
                <a:ext cx="51657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8EFDD56-D34F-C143-AC08-654B1698CD08}"/>
                  </a:ext>
                </a:extLst>
              </p:cNvPr>
              <p:cNvCxnSpPr/>
              <p:nvPr/>
            </p:nvCxnSpPr>
            <p:spPr>
              <a:xfrm>
                <a:off x="6335486" y="5425044"/>
                <a:ext cx="457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B4920A2-166E-A741-B750-0382B4D76852}"/>
                  </a:ext>
                </a:extLst>
              </p:cNvPr>
              <p:cNvCxnSpPr/>
              <p:nvPr/>
            </p:nvCxnSpPr>
            <p:spPr>
              <a:xfrm>
                <a:off x="6335486" y="5524005"/>
                <a:ext cx="32063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9326B66-9544-B84F-BC36-8FE3D6B84EFB}"/>
                  </a:ext>
                </a:extLst>
              </p:cNvPr>
              <p:cNvCxnSpPr/>
              <p:nvPr/>
            </p:nvCxnSpPr>
            <p:spPr>
              <a:xfrm>
                <a:off x="6335486" y="5622966"/>
                <a:ext cx="516576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16CE914-3FC1-B54F-A81C-A084E5A57D96}"/>
                  </a:ext>
                </a:extLst>
              </p:cNvPr>
              <p:cNvCxnSpPr/>
              <p:nvPr/>
            </p:nvCxnSpPr>
            <p:spPr>
              <a:xfrm>
                <a:off x="6335486" y="5721927"/>
                <a:ext cx="457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F42D4A-7D46-4643-AE05-60FD8E83A5C0}"/>
                </a:ext>
              </a:extLst>
            </p:cNvPr>
            <p:cNvSpPr txBox="1"/>
            <p:nvPr/>
          </p:nvSpPr>
          <p:spPr>
            <a:xfrm>
              <a:off x="7204009" y="2116798"/>
              <a:ext cx="1582517" cy="57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Trade-off policy</a:t>
              </a:r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3DD53959-FA84-534B-A2B0-0D7C55AAB43C}"/>
                </a:ext>
              </a:extLst>
            </p:cNvPr>
            <p:cNvSpPr/>
            <p:nvPr/>
          </p:nvSpPr>
          <p:spPr>
            <a:xfrm rot="3678833">
              <a:off x="7059063" y="1748602"/>
              <a:ext cx="166555" cy="825961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532189-F453-E941-A8FA-406B6F0DA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908834" y="2475342"/>
              <a:ext cx="352497" cy="35249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188BE4-1D41-BD46-9069-C0032C7E6530}"/>
                </a:ext>
              </a:extLst>
            </p:cNvPr>
            <p:cNvSpPr txBox="1"/>
            <p:nvPr/>
          </p:nvSpPr>
          <p:spPr>
            <a:xfrm>
              <a:off x="7426582" y="2806941"/>
              <a:ext cx="1440741" cy="57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Query object class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D2225A8-9A4E-8F47-B5D6-1C4C0639B3B4}"/>
                </a:ext>
              </a:extLst>
            </p:cNvPr>
            <p:cNvSpPr/>
            <p:nvPr/>
          </p:nvSpPr>
          <p:spPr>
            <a:xfrm>
              <a:off x="7356980" y="3771724"/>
              <a:ext cx="1700802" cy="65612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Centroid object selection</a:t>
              </a:r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A9749455-6B26-BB4E-8BB3-80B19B0700FD}"/>
                </a:ext>
              </a:extLst>
            </p:cNvPr>
            <p:cNvSpPr/>
            <p:nvPr/>
          </p:nvSpPr>
          <p:spPr>
            <a:xfrm rot="16200000">
              <a:off x="6694103" y="3549798"/>
              <a:ext cx="196216" cy="1129543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Down Arrow 55">
              <a:extLst>
                <a:ext uri="{FF2B5EF4-FFF2-40B4-BE49-F238E27FC236}">
                  <a16:creationId xmlns:a16="http://schemas.microsoft.com/office/drawing/2014/main" id="{FC2D8878-307F-4A4D-A8CA-67AD43DF5EC7}"/>
                </a:ext>
              </a:extLst>
            </p:cNvPr>
            <p:cNvSpPr/>
            <p:nvPr/>
          </p:nvSpPr>
          <p:spPr>
            <a:xfrm>
              <a:off x="7995267" y="3414359"/>
              <a:ext cx="196818" cy="35671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Down Arrow 56">
              <a:extLst>
                <a:ext uri="{FF2B5EF4-FFF2-40B4-BE49-F238E27FC236}">
                  <a16:creationId xmlns:a16="http://schemas.microsoft.com/office/drawing/2014/main" id="{2A96006C-820F-A947-9659-0A502D25219A}"/>
                </a:ext>
              </a:extLst>
            </p:cNvPr>
            <p:cNvSpPr/>
            <p:nvPr/>
          </p:nvSpPr>
          <p:spPr>
            <a:xfrm rot="16678160" flipH="1">
              <a:off x="6181334" y="2578147"/>
              <a:ext cx="202284" cy="2125649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29DF7F7-E3E0-6F42-8903-7368E5DEBCA2}"/>
                </a:ext>
              </a:extLst>
            </p:cNvPr>
            <p:cNvSpPr/>
            <p:nvPr/>
          </p:nvSpPr>
          <p:spPr>
            <a:xfrm>
              <a:off x="9314460" y="3771071"/>
              <a:ext cx="1509206" cy="65612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GT-CNN evaluation</a:t>
              </a:r>
            </a:p>
          </p:txBody>
        </p:sp>
        <p:sp>
          <p:nvSpPr>
            <p:cNvPr id="59" name="Down Arrow 58">
              <a:extLst>
                <a:ext uri="{FF2B5EF4-FFF2-40B4-BE49-F238E27FC236}">
                  <a16:creationId xmlns:a16="http://schemas.microsoft.com/office/drawing/2014/main" id="{E63530E1-7209-9442-AF81-DE42588DDC82}"/>
                </a:ext>
              </a:extLst>
            </p:cNvPr>
            <p:cNvSpPr/>
            <p:nvPr/>
          </p:nvSpPr>
          <p:spPr>
            <a:xfrm rot="16200000">
              <a:off x="9088015" y="3923133"/>
              <a:ext cx="196214" cy="374545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0D42B7B-B93C-A044-8B66-A52D0F8E754B}"/>
                </a:ext>
              </a:extLst>
            </p:cNvPr>
            <p:cNvGrpSpPr/>
            <p:nvPr/>
          </p:nvGrpSpPr>
          <p:grpSpPr>
            <a:xfrm>
              <a:off x="9314460" y="2167852"/>
              <a:ext cx="1113270" cy="654615"/>
              <a:chOff x="148959" y="1939055"/>
              <a:chExt cx="1113270" cy="654615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3D73953-62B7-D94B-9B39-33494518BA00}"/>
                  </a:ext>
                </a:extLst>
              </p:cNvPr>
              <p:cNvSpPr/>
              <p:nvPr/>
            </p:nvSpPr>
            <p:spPr>
              <a:xfrm>
                <a:off x="148959" y="1939055"/>
                <a:ext cx="1008988" cy="5398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FC3CBC-5AB7-F641-9080-8AC0C6919DAF}"/>
                  </a:ext>
                </a:extLst>
              </p:cNvPr>
              <p:cNvSpPr/>
              <p:nvPr/>
            </p:nvSpPr>
            <p:spPr>
              <a:xfrm>
                <a:off x="201100" y="1996462"/>
                <a:ext cx="1008988" cy="5398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Frames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654A761-0A06-FE45-865A-170EF6072F9E}"/>
                  </a:ext>
                </a:extLst>
              </p:cNvPr>
              <p:cNvSpPr/>
              <p:nvPr/>
            </p:nvSpPr>
            <p:spPr>
              <a:xfrm>
                <a:off x="253241" y="2053869"/>
                <a:ext cx="1008988" cy="53980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6BB4BA-47E1-C64A-9D98-E1516EFBB4F9}"/>
                </a:ext>
              </a:extLst>
            </p:cNvPr>
            <p:cNvSpPr txBox="1"/>
            <p:nvPr/>
          </p:nvSpPr>
          <p:spPr>
            <a:xfrm>
              <a:off x="8998846" y="2899740"/>
              <a:ext cx="2308698" cy="574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Frames with queried object class</a:t>
              </a:r>
            </a:p>
          </p:txBody>
        </p:sp>
        <p:sp>
          <p:nvSpPr>
            <p:cNvPr id="65" name="Down Arrow 64">
              <a:extLst>
                <a:ext uri="{FF2B5EF4-FFF2-40B4-BE49-F238E27FC236}">
                  <a16:creationId xmlns:a16="http://schemas.microsoft.com/office/drawing/2014/main" id="{270BFB15-C6C7-9A4D-AF7F-0E719FAE6B3B}"/>
                </a:ext>
              </a:extLst>
            </p:cNvPr>
            <p:cNvSpPr/>
            <p:nvPr/>
          </p:nvSpPr>
          <p:spPr>
            <a:xfrm rot="10800000">
              <a:off x="9903903" y="3423352"/>
              <a:ext cx="196818" cy="35671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3654BD4-ACA8-1C47-8004-5E0281B204AB}"/>
                </a:ext>
              </a:extLst>
            </p:cNvPr>
            <p:cNvSpPr txBox="1"/>
            <p:nvPr/>
          </p:nvSpPr>
          <p:spPr>
            <a:xfrm>
              <a:off x="8303947" y="4714637"/>
              <a:ext cx="1953410" cy="383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</a:rPr>
                <a:t>Query Processor</a:t>
              </a:r>
            </a:p>
          </p:txBody>
        </p:sp>
        <p:sp>
          <p:nvSpPr>
            <p:cNvPr id="67" name="Down Arrow 66">
              <a:extLst>
                <a:ext uri="{FF2B5EF4-FFF2-40B4-BE49-F238E27FC236}">
                  <a16:creationId xmlns:a16="http://schemas.microsoft.com/office/drawing/2014/main" id="{6746D861-21C9-054F-8610-F1B4245E0F1D}"/>
                </a:ext>
              </a:extLst>
            </p:cNvPr>
            <p:cNvSpPr/>
            <p:nvPr/>
          </p:nvSpPr>
          <p:spPr>
            <a:xfrm>
              <a:off x="4839551" y="2756879"/>
              <a:ext cx="207638" cy="255225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BE6CAD5-6BEB-4F46-AEED-DC00C8254DD3}"/>
                </a:ext>
              </a:extLst>
            </p:cNvPr>
            <p:cNvGrpSpPr/>
            <p:nvPr/>
          </p:nvGrpSpPr>
          <p:grpSpPr>
            <a:xfrm>
              <a:off x="2179384" y="4653432"/>
              <a:ext cx="552004" cy="410025"/>
              <a:chOff x="2179384" y="4653432"/>
              <a:chExt cx="552004" cy="41002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2405183F-33C0-474C-834B-8301E3617E86}"/>
                  </a:ext>
                </a:extLst>
              </p:cNvPr>
              <p:cNvSpPr/>
              <p:nvPr/>
            </p:nvSpPr>
            <p:spPr>
              <a:xfrm>
                <a:off x="2183084" y="4653432"/>
                <a:ext cx="427649" cy="41002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4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EE5710-FD79-A841-A9D1-102FE570BE30}"/>
                  </a:ext>
                </a:extLst>
              </p:cNvPr>
              <p:cNvSpPr/>
              <p:nvPr/>
            </p:nvSpPr>
            <p:spPr>
              <a:xfrm>
                <a:off x="2179384" y="4698311"/>
                <a:ext cx="552004" cy="344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M1</a:t>
                </a:r>
                <a:endParaRPr lang="en-US" sz="1200" b="1" dirty="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80F4912-4CA2-9549-8723-C74418A575DB}"/>
                </a:ext>
              </a:extLst>
            </p:cNvPr>
            <p:cNvGrpSpPr/>
            <p:nvPr/>
          </p:nvGrpSpPr>
          <p:grpSpPr>
            <a:xfrm>
              <a:off x="5252387" y="1674401"/>
              <a:ext cx="552004" cy="410025"/>
              <a:chOff x="2179384" y="4653432"/>
              <a:chExt cx="552004" cy="41002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04E7DC2-5FB2-BE46-B399-4E16EC8035CA}"/>
                  </a:ext>
                </a:extLst>
              </p:cNvPr>
              <p:cNvSpPr/>
              <p:nvPr/>
            </p:nvSpPr>
            <p:spPr>
              <a:xfrm>
                <a:off x="2183084" y="4653432"/>
                <a:ext cx="427649" cy="41002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4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65C1D471-B519-7E43-A0E4-9821D5C6C8D6}"/>
                  </a:ext>
                </a:extLst>
              </p:cNvPr>
              <p:cNvSpPr/>
              <p:nvPr/>
            </p:nvSpPr>
            <p:spPr>
              <a:xfrm>
                <a:off x="2179384" y="4698311"/>
                <a:ext cx="552004" cy="344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M2</a:t>
                </a:r>
                <a:endParaRPr lang="en-US" sz="1200" b="1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6AEFA7-5F12-454B-9791-8C37244F5E0B}"/>
                </a:ext>
              </a:extLst>
            </p:cNvPr>
            <p:cNvGrpSpPr/>
            <p:nvPr/>
          </p:nvGrpSpPr>
          <p:grpSpPr>
            <a:xfrm>
              <a:off x="7914179" y="4704298"/>
              <a:ext cx="552004" cy="410025"/>
              <a:chOff x="2179384" y="4653432"/>
              <a:chExt cx="552004" cy="410025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EB9EB34-F945-2A4B-8268-8B18E7EABC8E}"/>
                  </a:ext>
                </a:extLst>
              </p:cNvPr>
              <p:cNvSpPr/>
              <p:nvPr/>
            </p:nvSpPr>
            <p:spPr>
              <a:xfrm>
                <a:off x="2183084" y="4653432"/>
                <a:ext cx="427649" cy="41002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4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02E69B7-11B3-BE41-B3EF-9EA6CD5D47CA}"/>
                  </a:ext>
                </a:extLst>
              </p:cNvPr>
              <p:cNvSpPr/>
              <p:nvPr/>
            </p:nvSpPr>
            <p:spPr>
              <a:xfrm>
                <a:off x="2179384" y="4698311"/>
                <a:ext cx="552004" cy="344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M3</a:t>
                </a:r>
                <a:endParaRPr lang="en-US" sz="1200" b="1" dirty="0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87C05C9-62D9-294C-9CA7-38D2448D9BE8}"/>
                </a:ext>
              </a:extLst>
            </p:cNvPr>
            <p:cNvGrpSpPr/>
            <p:nvPr/>
          </p:nvGrpSpPr>
          <p:grpSpPr>
            <a:xfrm>
              <a:off x="238898" y="2987114"/>
              <a:ext cx="553250" cy="410025"/>
              <a:chOff x="4563231" y="5212973"/>
              <a:chExt cx="553250" cy="410025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B289B37-08D3-7747-97E6-AEF427779478}"/>
                  </a:ext>
                </a:extLst>
              </p:cNvPr>
              <p:cNvSpPr/>
              <p:nvPr/>
            </p:nvSpPr>
            <p:spPr>
              <a:xfrm>
                <a:off x="4563231" y="5212973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B44AA55-7609-A248-BD66-D561ECF48293}"/>
                  </a:ext>
                </a:extLst>
              </p:cNvPr>
              <p:cNvSpPr/>
              <p:nvPr/>
            </p:nvSpPr>
            <p:spPr>
              <a:xfrm>
                <a:off x="4577820" y="5248707"/>
                <a:ext cx="538661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IP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4600727-356B-574C-BC58-0506841BD2C8}"/>
                </a:ext>
              </a:extLst>
            </p:cNvPr>
            <p:cNvGrpSpPr/>
            <p:nvPr/>
          </p:nvGrpSpPr>
          <p:grpSpPr>
            <a:xfrm>
              <a:off x="1418642" y="4140214"/>
              <a:ext cx="553250" cy="410025"/>
              <a:chOff x="4563231" y="5212973"/>
              <a:chExt cx="553250" cy="410025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52EDCD9-CEAC-4546-B0BE-7C5A91A5B41C}"/>
                  </a:ext>
                </a:extLst>
              </p:cNvPr>
              <p:cNvSpPr/>
              <p:nvPr/>
            </p:nvSpPr>
            <p:spPr>
              <a:xfrm>
                <a:off x="4563231" y="5212973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41CE40-87F8-EC4E-BD4C-18E848067309}"/>
                  </a:ext>
                </a:extLst>
              </p:cNvPr>
              <p:cNvSpPr/>
              <p:nvPr/>
            </p:nvSpPr>
            <p:spPr>
              <a:xfrm>
                <a:off x="4577820" y="5248707"/>
                <a:ext cx="538661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IP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B465853-05FD-2E4D-BAFB-747569F0ACB8}"/>
                </a:ext>
              </a:extLst>
            </p:cNvPr>
            <p:cNvGrpSpPr/>
            <p:nvPr/>
          </p:nvGrpSpPr>
          <p:grpSpPr>
            <a:xfrm>
              <a:off x="3280246" y="4208513"/>
              <a:ext cx="553250" cy="410025"/>
              <a:chOff x="4563231" y="5212973"/>
              <a:chExt cx="553250" cy="410025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16ACB6E-3065-3E4F-B695-21BF98FA4F4A}"/>
                  </a:ext>
                </a:extLst>
              </p:cNvPr>
              <p:cNvSpPr/>
              <p:nvPr/>
            </p:nvSpPr>
            <p:spPr>
              <a:xfrm>
                <a:off x="4563231" y="5212973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7A4751E-7FEB-804A-972D-E4DD90A8B6E1}"/>
                  </a:ext>
                </a:extLst>
              </p:cNvPr>
              <p:cNvSpPr/>
              <p:nvPr/>
            </p:nvSpPr>
            <p:spPr>
              <a:xfrm>
                <a:off x="4577820" y="5248707"/>
                <a:ext cx="538661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IP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03E609E-8DBA-004C-A03A-0736FC637D04}"/>
                </a:ext>
              </a:extLst>
            </p:cNvPr>
            <p:cNvGrpSpPr/>
            <p:nvPr/>
          </p:nvGrpSpPr>
          <p:grpSpPr>
            <a:xfrm>
              <a:off x="2331026" y="2233505"/>
              <a:ext cx="609829" cy="410025"/>
              <a:chOff x="2612069" y="2611738"/>
              <a:chExt cx="609829" cy="410025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092B6B2-3554-9349-B606-E3C2C15DE5D3}"/>
                  </a:ext>
                </a:extLst>
              </p:cNvPr>
              <p:cNvSpPr/>
              <p:nvPr/>
            </p:nvSpPr>
            <p:spPr>
              <a:xfrm>
                <a:off x="2643201" y="2611738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C233CE8-0C10-0E46-8CA6-AFDE6D2D0B75}"/>
                  </a:ext>
                </a:extLst>
              </p:cNvPr>
              <p:cNvSpPr/>
              <p:nvPr/>
            </p:nvSpPr>
            <p:spPr>
              <a:xfrm>
                <a:off x="2612069" y="2647472"/>
                <a:ext cx="609829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157AAA7-1A3E-A44E-9D63-E28BB38C0EE6}"/>
                </a:ext>
              </a:extLst>
            </p:cNvPr>
            <p:cNvGrpSpPr/>
            <p:nvPr/>
          </p:nvGrpSpPr>
          <p:grpSpPr>
            <a:xfrm>
              <a:off x="6291613" y="2554678"/>
              <a:ext cx="609829" cy="410025"/>
              <a:chOff x="2612069" y="2611738"/>
              <a:chExt cx="609829" cy="410025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1BDB87C-768E-6B48-8375-EF0B382AA696}"/>
                  </a:ext>
                </a:extLst>
              </p:cNvPr>
              <p:cNvSpPr/>
              <p:nvPr/>
            </p:nvSpPr>
            <p:spPr>
              <a:xfrm>
                <a:off x="2643201" y="2611738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DD992B5-8252-674C-913F-31B63F0F3192}"/>
                  </a:ext>
                </a:extLst>
              </p:cNvPr>
              <p:cNvSpPr/>
              <p:nvPr/>
            </p:nvSpPr>
            <p:spPr>
              <a:xfrm>
                <a:off x="2612069" y="2647472"/>
                <a:ext cx="609829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6D81F6B-073D-B845-B479-5AEC202B1DBE}"/>
                </a:ext>
              </a:extLst>
            </p:cNvPr>
            <p:cNvGrpSpPr/>
            <p:nvPr/>
          </p:nvGrpSpPr>
          <p:grpSpPr>
            <a:xfrm>
              <a:off x="8742385" y="4216934"/>
              <a:ext cx="645414" cy="410025"/>
              <a:chOff x="5476642" y="5002022"/>
              <a:chExt cx="645414" cy="410025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DD53342-0622-5A43-869F-1A0F0453E10E}"/>
                  </a:ext>
                </a:extLst>
              </p:cNvPr>
              <p:cNvSpPr/>
              <p:nvPr/>
            </p:nvSpPr>
            <p:spPr>
              <a:xfrm>
                <a:off x="5535206" y="5002022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660B5BB-0454-F84C-B482-0CB693136601}"/>
                  </a:ext>
                </a:extLst>
              </p:cNvPr>
              <p:cNvSpPr/>
              <p:nvPr/>
            </p:nvSpPr>
            <p:spPr>
              <a:xfrm>
                <a:off x="5476642" y="5037756"/>
                <a:ext cx="645414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QP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22E1CFD-26FB-3C42-A259-118A5BCA0828}"/>
                </a:ext>
              </a:extLst>
            </p:cNvPr>
            <p:cNvGrpSpPr/>
            <p:nvPr/>
          </p:nvGrpSpPr>
          <p:grpSpPr>
            <a:xfrm>
              <a:off x="10500565" y="4193494"/>
              <a:ext cx="645414" cy="410025"/>
              <a:chOff x="5476642" y="5002022"/>
              <a:chExt cx="645414" cy="410025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B01791C-4BEF-5743-85C1-2DA76738BF99}"/>
                  </a:ext>
                </a:extLst>
              </p:cNvPr>
              <p:cNvSpPr/>
              <p:nvPr/>
            </p:nvSpPr>
            <p:spPr>
              <a:xfrm>
                <a:off x="5535206" y="5002022"/>
                <a:ext cx="427649" cy="410025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138B369-E57C-2645-AD17-4A36511CC7F8}"/>
                  </a:ext>
                </a:extLst>
              </p:cNvPr>
              <p:cNvSpPr/>
              <p:nvPr/>
            </p:nvSpPr>
            <p:spPr>
              <a:xfrm>
                <a:off x="5476642" y="5037756"/>
                <a:ext cx="645414" cy="344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QP</a:t>
                </a:r>
                <a:r>
                  <a:rPr lang="en-US" sz="1200" b="1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200" b="1" baseline="-25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34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21533"/>
            <a:ext cx="8332749" cy="783228"/>
          </a:xfrm>
        </p:spPr>
        <p:txBody>
          <a:bodyPr>
            <a:normAutofit/>
          </a:bodyPr>
          <a:lstStyle/>
          <a:p>
            <a:r>
              <a:rPr lang="en-US" dirty="0"/>
              <a:t>Ingest Time Analysis: Too Costly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160835"/>
            <a:ext cx="8428854" cy="1191418"/>
          </a:xfrm>
        </p:spPr>
        <p:txBody>
          <a:bodyPr>
            <a:noAutofit/>
          </a:bodyPr>
          <a:lstStyle/>
          <a:p>
            <a:r>
              <a:rPr lang="en-US" sz="2400" dirty="0"/>
              <a:t>Analyzing live videos at ingest time can make query fast</a:t>
            </a:r>
          </a:p>
          <a:p>
            <a:pPr lvl="1"/>
            <a:r>
              <a:rPr lang="en-US" sz="2200" dirty="0"/>
              <a:t>But it is </a:t>
            </a:r>
            <a:r>
              <a:rPr lang="en-US" sz="2200" dirty="0">
                <a:solidFill>
                  <a:srgbClr val="C00000"/>
                </a:solidFill>
              </a:rPr>
              <a:t>costly</a:t>
            </a:r>
            <a:endParaRPr lang="en-US" sz="2200" dirty="0"/>
          </a:p>
          <a:p>
            <a:pPr lvl="1"/>
            <a:r>
              <a:rPr lang="en-US" sz="2200" dirty="0">
                <a:solidFill>
                  <a:srgbClr val="C00000"/>
                </a:solidFill>
              </a:rPr>
              <a:t>Potentially wasteful </a:t>
            </a:r>
            <a:r>
              <a:rPr lang="en-US" sz="2200" dirty="0">
                <a:solidFill>
                  <a:srgbClr val="7030A0"/>
                </a:solidFill>
              </a:rPr>
              <a:t>(ingest all garage cameras vs. query one)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873064" y="2612035"/>
            <a:ext cx="0" cy="213932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Tips fáciles para hacer BÚSQUEDAS AVANZADAS EN GOOGLE con total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35" y="2412128"/>
            <a:ext cx="913278" cy="1043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9060" y="238120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1100"/>
                </a:solidFill>
              </a:rPr>
              <a:t>Ingest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6885" y="2381203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1100"/>
                </a:solidFill>
              </a:rPr>
              <a:t>Query</a:t>
            </a:r>
          </a:p>
        </p:txBody>
      </p:sp>
      <p:sp>
        <p:nvSpPr>
          <p:cNvPr id="13" name="Arrow: Notched Right 12"/>
          <p:cNvSpPr/>
          <p:nvPr/>
        </p:nvSpPr>
        <p:spPr>
          <a:xfrm>
            <a:off x="5505421" y="3347908"/>
            <a:ext cx="842838" cy="755374"/>
          </a:xfrm>
          <a:prstGeom prst="notchedRightArrow">
            <a:avLst/>
          </a:prstGeom>
          <a:solidFill>
            <a:schemeClr val="accent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It’s a bit of a departure for me to feel excited about a disability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9" y="3173817"/>
            <a:ext cx="726831" cy="881601"/>
          </a:xfrm>
          <a:prstGeom prst="rect">
            <a:avLst/>
          </a:prstGeom>
        </p:spPr>
      </p:pic>
      <p:sp>
        <p:nvSpPr>
          <p:cNvPr id="20" name="Arrow: Notched Right 19"/>
          <p:cNvSpPr/>
          <p:nvPr/>
        </p:nvSpPr>
        <p:spPr>
          <a:xfrm rot="1534199">
            <a:off x="1426148" y="2693209"/>
            <a:ext cx="978408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Notched Right 20"/>
          <p:cNvSpPr/>
          <p:nvPr/>
        </p:nvSpPr>
        <p:spPr>
          <a:xfrm>
            <a:off x="1230030" y="3455135"/>
            <a:ext cx="978408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Notched Right 21"/>
          <p:cNvSpPr/>
          <p:nvPr/>
        </p:nvSpPr>
        <p:spPr>
          <a:xfrm rot="19270286">
            <a:off x="1489104" y="4282829"/>
            <a:ext cx="978408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... . Wenn du es richtig gemacht hast, erscheint ein &lt;strong&gt;Smiley&lt;/strong&gt; . Viel Spa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27" y="2783758"/>
            <a:ext cx="934576" cy="895809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75" y="3143900"/>
            <a:ext cx="1885589" cy="1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 in | Sign Up Upload Clipar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51" y="3193858"/>
            <a:ext cx="703708" cy="975678"/>
          </a:xfrm>
          <a:prstGeom prst="rect">
            <a:avLst/>
          </a:prstGeom>
        </p:spPr>
      </p:pic>
      <p:sp>
        <p:nvSpPr>
          <p:cNvPr id="23" name="Arrow: Notched Right 22"/>
          <p:cNvSpPr/>
          <p:nvPr/>
        </p:nvSpPr>
        <p:spPr>
          <a:xfrm>
            <a:off x="4272817" y="3483279"/>
            <a:ext cx="449352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&lt;strong&gt;Camera&lt;/strong&gt; Warning Symbol (Remastered) by cinemacooki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9" y="4234887"/>
            <a:ext cx="792380" cy="806220"/>
          </a:xfrm>
          <a:prstGeom prst="rect">
            <a:avLst/>
          </a:prstGeom>
        </p:spPr>
      </p:pic>
      <p:pic>
        <p:nvPicPr>
          <p:cNvPr id="18" name="Picture 17" descr="CCTV &lt;strong&gt;Camera&lt;/strong&gt; icon | Game-icons.ne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3" y="2269015"/>
            <a:ext cx="778056" cy="7780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453629" y="3412282"/>
            <a:ext cx="1418292" cy="969376"/>
            <a:chOff x="6477640" y="3614617"/>
            <a:chExt cx="1418292" cy="969376"/>
          </a:xfrm>
        </p:grpSpPr>
        <p:sp>
          <p:nvSpPr>
            <p:cNvPr id="26" name="Rectangle 25"/>
            <p:cNvSpPr/>
            <p:nvPr/>
          </p:nvSpPr>
          <p:spPr>
            <a:xfrm>
              <a:off x="6477640" y="3614617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71124" y="3692759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663491" y="3770700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758564" y="3848641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91713" y="3963723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69D21E6-0EC6-F44B-BE25-7A7B7FC26FF9}"/>
              </a:ext>
            </a:extLst>
          </p:cNvPr>
          <p:cNvSpPr txBox="1"/>
          <p:nvPr/>
        </p:nvSpPr>
        <p:spPr>
          <a:xfrm>
            <a:off x="3739665" y="4179775"/>
            <a:ext cx="32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Object Class → [Frames]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00813D-DD87-3244-9D09-8B2BA9EB0E44}"/>
              </a:ext>
            </a:extLst>
          </p:cNvPr>
          <p:cNvSpPr/>
          <p:nvPr/>
        </p:nvSpPr>
        <p:spPr>
          <a:xfrm>
            <a:off x="1898565" y="2956516"/>
            <a:ext cx="2847922" cy="138509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$380/month/stream</a:t>
            </a:r>
          </a:p>
        </p:txBody>
      </p:sp>
    </p:spTree>
    <p:extLst>
      <p:ext uri="{BB962C8B-B14F-4D97-AF65-F5344CB8AC3E}">
        <p14:creationId xmlns:p14="http://schemas.microsoft.com/office/powerpoint/2010/main" val="21766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3" grpId="1" animBg="1"/>
      <p:bldP spid="20" grpId="0" animBg="1"/>
      <p:bldP spid="21" grpId="0" animBg="1"/>
      <p:bldP spid="22" grpId="0" animBg="1"/>
      <p:bldP spid="23" grpId="0" animBg="1"/>
      <p:bldP spid="23" grpId="1" animBg="1"/>
      <p:bldP spid="33" grpId="0"/>
      <p:bldP spid="33" grpId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Time Analysis: Too Slow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32418" y="2753234"/>
            <a:ext cx="0" cy="213932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Tips fáciles para hacer BÚSQUEDAS AVANZADAS EN GOOGLE con total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83" y="2273493"/>
            <a:ext cx="1034133" cy="11818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01356" y="2269014"/>
            <a:ext cx="955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1100"/>
                </a:solidFill>
              </a:rPr>
              <a:t>Query</a:t>
            </a:r>
          </a:p>
        </p:txBody>
      </p:sp>
      <p:sp>
        <p:nvSpPr>
          <p:cNvPr id="23" name="Arrow: Notched Right 22"/>
          <p:cNvSpPr/>
          <p:nvPr/>
        </p:nvSpPr>
        <p:spPr>
          <a:xfrm>
            <a:off x="2594826" y="3381669"/>
            <a:ext cx="1224538" cy="755374"/>
          </a:xfrm>
          <a:prstGeom prst="notchedRightArrow">
            <a:avLst/>
          </a:prstGeom>
          <a:solidFill>
            <a:schemeClr val="accent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It’s a bit of a departure for me to feel excited about a disability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9" y="3173817"/>
            <a:ext cx="726831" cy="881601"/>
          </a:xfrm>
          <a:prstGeom prst="rect">
            <a:avLst/>
          </a:prstGeom>
        </p:spPr>
      </p:pic>
      <p:sp>
        <p:nvSpPr>
          <p:cNvPr id="27" name="Arrow: Notched Right 26"/>
          <p:cNvSpPr/>
          <p:nvPr/>
        </p:nvSpPr>
        <p:spPr>
          <a:xfrm rot="1534199">
            <a:off x="1426148" y="2693209"/>
            <a:ext cx="978408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Notched Right 27"/>
          <p:cNvSpPr/>
          <p:nvPr/>
        </p:nvSpPr>
        <p:spPr>
          <a:xfrm>
            <a:off x="1230030" y="3455135"/>
            <a:ext cx="978408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Notched Right 28"/>
          <p:cNvSpPr/>
          <p:nvPr/>
        </p:nvSpPr>
        <p:spPr>
          <a:xfrm rot="19270286">
            <a:off x="1489104" y="4282829"/>
            <a:ext cx="978408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49" y="3205597"/>
            <a:ext cx="1885589" cy="1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row: Notched Right 32"/>
          <p:cNvSpPr/>
          <p:nvPr/>
        </p:nvSpPr>
        <p:spPr>
          <a:xfrm>
            <a:off x="5886933" y="3517040"/>
            <a:ext cx="449352" cy="484632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&lt;strong&gt;Camera&lt;/strong&gt; Warning Symbol (Remastered) by cinemacooki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9" y="4234887"/>
            <a:ext cx="792380" cy="806220"/>
          </a:xfrm>
          <a:prstGeom prst="rect">
            <a:avLst/>
          </a:prstGeom>
        </p:spPr>
      </p:pic>
      <p:pic>
        <p:nvPicPr>
          <p:cNvPr id="36" name="Picture 35" descr="CCTV &lt;strong&gt;Camera&lt;/strong&gt; icon | Game-icons.ne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3" y="2269015"/>
            <a:ext cx="778056" cy="77805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470800" y="3278737"/>
            <a:ext cx="1418292" cy="969376"/>
            <a:chOff x="6477640" y="3614617"/>
            <a:chExt cx="1418292" cy="969376"/>
          </a:xfrm>
        </p:grpSpPr>
        <p:sp>
          <p:nvSpPr>
            <p:cNvPr id="38" name="Rectangle 37"/>
            <p:cNvSpPr/>
            <p:nvPr/>
          </p:nvSpPr>
          <p:spPr>
            <a:xfrm>
              <a:off x="6477640" y="3614617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571124" y="3692759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663491" y="3770700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58564" y="3848641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91713" y="3963723"/>
              <a:ext cx="1004219" cy="620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D2BEE6-A686-894C-A372-87059B57B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7" y="2633222"/>
            <a:ext cx="1512949" cy="1875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9302C-1468-C343-806F-F31DC9E394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64" y="2772427"/>
            <a:ext cx="2246115" cy="16861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BD8221-2153-A84B-AA45-3273C045B39A}"/>
              </a:ext>
            </a:extLst>
          </p:cNvPr>
          <p:cNvSpPr txBox="1"/>
          <p:nvPr/>
        </p:nvSpPr>
        <p:spPr>
          <a:xfrm>
            <a:off x="3527226" y="4196639"/>
            <a:ext cx="3129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 Kang et al., </a:t>
            </a:r>
            <a:r>
              <a:rPr lang="en-US" sz="1600" b="1" dirty="0" err="1"/>
              <a:t>NoScope</a:t>
            </a:r>
            <a:r>
              <a:rPr lang="en-US" sz="1600" b="1" dirty="0"/>
              <a:t>, PVLDB’17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7664"/>
            <a:ext cx="7886700" cy="1403048"/>
          </a:xfrm>
        </p:spPr>
        <p:txBody>
          <a:bodyPr>
            <a:noAutofit/>
          </a:bodyPr>
          <a:lstStyle/>
          <a:p>
            <a:r>
              <a:rPr lang="en-US" sz="2400" dirty="0"/>
              <a:t>Analyzing videos at query time can save cost</a:t>
            </a:r>
          </a:p>
          <a:p>
            <a:pPr lvl="1"/>
            <a:r>
              <a:rPr lang="en-US" sz="2000" dirty="0"/>
              <a:t>Frame down-sampling / skipping</a:t>
            </a:r>
          </a:p>
          <a:p>
            <a:pPr lvl="1"/>
            <a:r>
              <a:rPr lang="en-US" sz="2000" dirty="0"/>
              <a:t>CNN specialization / cascading</a:t>
            </a:r>
          </a:p>
          <a:p>
            <a:pPr lvl="1"/>
            <a:r>
              <a:rPr lang="en-US" sz="2000" dirty="0"/>
              <a:t>But it still </a:t>
            </a:r>
            <a:r>
              <a:rPr lang="en-US" sz="2000" dirty="0">
                <a:solidFill>
                  <a:srgbClr val="FF0000"/>
                </a:solidFill>
              </a:rPr>
              <a:t>very slow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942092"/>
                </a:solidFill>
              </a:rPr>
              <a:t>5 </a:t>
            </a:r>
            <a:r>
              <a:rPr lang="en-US" sz="2000" dirty="0" err="1">
                <a:solidFill>
                  <a:srgbClr val="942092"/>
                </a:solidFill>
              </a:rPr>
              <a:t>hr</a:t>
            </a:r>
            <a:r>
              <a:rPr lang="en-US" sz="2000" dirty="0">
                <a:solidFill>
                  <a:srgbClr val="942092"/>
                </a:solidFill>
              </a:rPr>
              <a:t> </a:t>
            </a:r>
            <a:r>
              <a:rPr lang="en-US" sz="2000" dirty="0"/>
              <a:t>for a month-long video </a:t>
            </a:r>
            <a:r>
              <a:rPr lang="en-US" dirty="0"/>
              <a:t>[1]</a:t>
            </a:r>
            <a:r>
              <a:rPr lang="en-US" sz="2000" dirty="0"/>
              <a:t>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619953" y="2269014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41100"/>
                </a:solidFill>
              </a:rPr>
              <a:t>Ingest</a:t>
            </a:r>
          </a:p>
        </p:txBody>
      </p:sp>
    </p:spTree>
    <p:extLst>
      <p:ext uri="{BB962C8B-B14F-4D97-AF65-F5344CB8AC3E}">
        <p14:creationId xmlns:p14="http://schemas.microsoft.com/office/powerpoint/2010/main" val="30659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 animBg="1"/>
      <p:bldP spid="23" grpId="1" animBg="1"/>
      <p:bldP spid="27" grpId="0" animBg="1"/>
      <p:bldP spid="28" grpId="0" animBg="1"/>
      <p:bldP spid="29" grpId="0" animBg="1"/>
      <p:bldP spid="33" grpId="0" animBg="1"/>
      <p:bldP spid="33" grpId="1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6A62-325A-9F4A-8FAF-3DBBEF80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21E4-7D10-1244-9F49-79EB03DD8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0835"/>
            <a:ext cx="7886700" cy="938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Enable </a:t>
            </a:r>
            <a:r>
              <a:rPr lang="en-US" sz="2800" dirty="0">
                <a:solidFill>
                  <a:srgbClr val="018547"/>
                </a:solidFill>
              </a:rPr>
              <a:t>low-latency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18547"/>
                </a:solidFill>
              </a:rPr>
              <a:t>low-cost </a:t>
            </a:r>
            <a:r>
              <a:rPr lang="en-US" sz="2800" dirty="0"/>
              <a:t>querying over large historical video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8-635E-A142-BF85-225F63A8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40F212-07DF-C147-B353-2F31D5851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1" y="2947907"/>
            <a:ext cx="569938" cy="514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B0670C-C1E1-7245-91F4-3E7FA766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784324"/>
            <a:ext cx="569938" cy="514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0B4B19-56F5-5F4C-A13A-AF398887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78" y="4526690"/>
            <a:ext cx="569938" cy="514417"/>
          </a:xfrm>
          <a:prstGeom prst="rect">
            <a:avLst/>
          </a:prstGeom>
        </p:spPr>
      </p:pic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AE27111D-B9A2-8D41-92CE-02EE30D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68" y="2168463"/>
            <a:ext cx="1620278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C741C1-1146-5847-9E0C-49A46804EDC2}"/>
              </a:ext>
            </a:extLst>
          </p:cNvPr>
          <p:cNvSpPr txBox="1"/>
          <p:nvPr/>
        </p:nvSpPr>
        <p:spPr>
          <a:xfrm>
            <a:off x="3460046" y="2168463"/>
            <a:ext cx="2041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CNN,</a:t>
            </a: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Accuracy target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862773-E3EA-3F4F-9624-A6AE5A8695C8}"/>
              </a:ext>
            </a:extLst>
          </p:cNvPr>
          <p:cNvSpPr/>
          <p:nvPr/>
        </p:nvSpPr>
        <p:spPr>
          <a:xfrm>
            <a:off x="1917852" y="3232485"/>
            <a:ext cx="4881874" cy="105075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Low-Latency and Low-Cost </a:t>
            </a:r>
          </a:p>
          <a:p>
            <a:pPr algn="ctr"/>
            <a:r>
              <a:rPr lang="en-US" sz="2800" b="1" dirty="0"/>
              <a:t>Video Querying System 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31F82AC-095E-264B-A4F3-16B9BF5DA1E5}"/>
              </a:ext>
            </a:extLst>
          </p:cNvPr>
          <p:cNvSpPr/>
          <p:nvPr/>
        </p:nvSpPr>
        <p:spPr>
          <a:xfrm>
            <a:off x="2551498" y="2947907"/>
            <a:ext cx="196818" cy="35671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D88EB94D-946D-6C4D-9877-07BABD1BD21F}"/>
              </a:ext>
            </a:extLst>
          </p:cNvPr>
          <p:cNvSpPr/>
          <p:nvPr/>
        </p:nvSpPr>
        <p:spPr>
          <a:xfrm rot="17676040">
            <a:off x="1780667" y="3163503"/>
            <a:ext cx="221294" cy="58105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CEE316A-50EF-F64F-AF53-9261E68A3973}"/>
              </a:ext>
            </a:extLst>
          </p:cNvPr>
          <p:cNvSpPr/>
          <p:nvPr/>
        </p:nvSpPr>
        <p:spPr>
          <a:xfrm rot="15861131">
            <a:off x="1644775" y="3690988"/>
            <a:ext cx="226232" cy="58105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239404DF-8EA7-D84E-A4CC-1BAA779DDFD2}"/>
              </a:ext>
            </a:extLst>
          </p:cNvPr>
          <p:cNvSpPr/>
          <p:nvPr/>
        </p:nvSpPr>
        <p:spPr>
          <a:xfrm rot="14137554" flipH="1">
            <a:off x="1883263" y="4135738"/>
            <a:ext cx="232164" cy="58105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D8E872-2CAB-1E4F-9AD3-5CDA9A86B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74645" y="2098881"/>
            <a:ext cx="352497" cy="3524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EC8DD4-C996-DE49-93BC-2445328D982E}"/>
              </a:ext>
            </a:extLst>
          </p:cNvPr>
          <p:cNvSpPr txBox="1"/>
          <p:nvPr/>
        </p:nvSpPr>
        <p:spPr>
          <a:xfrm>
            <a:off x="6592394" y="2430480"/>
            <a:ext cx="131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Query object class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941BB-DF9C-0B4B-B04B-8BB3BFC3E0AC}"/>
              </a:ext>
            </a:extLst>
          </p:cNvPr>
          <p:cNvGrpSpPr/>
          <p:nvPr/>
        </p:nvGrpSpPr>
        <p:grpSpPr>
          <a:xfrm>
            <a:off x="7224321" y="3866098"/>
            <a:ext cx="1113270" cy="654615"/>
            <a:chOff x="148959" y="1939055"/>
            <a:chExt cx="1113270" cy="65461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59301C-3484-834F-A629-ED16B48F8224}"/>
                </a:ext>
              </a:extLst>
            </p:cNvPr>
            <p:cNvSpPr/>
            <p:nvPr/>
          </p:nvSpPr>
          <p:spPr>
            <a:xfrm>
              <a:off x="148959" y="1939055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72F973-1C47-C24A-A115-4AD9CC89D3D2}"/>
                </a:ext>
              </a:extLst>
            </p:cNvPr>
            <p:cNvSpPr/>
            <p:nvPr/>
          </p:nvSpPr>
          <p:spPr>
            <a:xfrm>
              <a:off x="201100" y="1996462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D3E320-34C9-2845-BA7C-107ACA3F4546}"/>
                </a:ext>
              </a:extLst>
            </p:cNvPr>
            <p:cNvSpPr/>
            <p:nvPr/>
          </p:nvSpPr>
          <p:spPr>
            <a:xfrm>
              <a:off x="253241" y="2053869"/>
              <a:ext cx="1008988" cy="53980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8F92FF2-F905-A243-83D0-C3179FECD25E}"/>
              </a:ext>
            </a:extLst>
          </p:cNvPr>
          <p:cNvSpPr txBox="1"/>
          <p:nvPr/>
        </p:nvSpPr>
        <p:spPr>
          <a:xfrm>
            <a:off x="6908710" y="4597986"/>
            <a:ext cx="2000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Frames with trucks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A6D8E6C2-1F06-E841-977F-ED06C0E082C2}"/>
              </a:ext>
            </a:extLst>
          </p:cNvPr>
          <p:cNvSpPr/>
          <p:nvPr/>
        </p:nvSpPr>
        <p:spPr>
          <a:xfrm rot="3381329">
            <a:off x="6653066" y="3048182"/>
            <a:ext cx="196818" cy="35671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BBF94B09-2D36-9E4B-AB2A-AB67BACDAD52}"/>
              </a:ext>
            </a:extLst>
          </p:cNvPr>
          <p:cNvSpPr/>
          <p:nvPr/>
        </p:nvSpPr>
        <p:spPr>
          <a:xfrm rot="17200164">
            <a:off x="6794059" y="3637441"/>
            <a:ext cx="196818" cy="70989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79E0C4E-8A28-A645-AF16-781940E18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178" y="1800917"/>
            <a:ext cx="1077042" cy="5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1" animBg="1"/>
      <p:bldP spid="19" grpId="0" animBg="1"/>
      <p:bldP spid="20" grpId="0" animBg="1"/>
      <p:bldP spid="21" grpId="0" animBg="1"/>
      <p:bldP spid="22" grpId="0" animBg="1"/>
      <p:bldP spid="24" grpId="0"/>
      <p:bldP spid="29" grpId="0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>
            <a:extLst>
              <a:ext uri="{FF2B5EF4-FFF2-40B4-BE49-F238E27FC236}">
                <a16:creationId xmlns:a16="http://schemas.microsoft.com/office/drawing/2014/main" id="{4BD96171-21E2-3F47-A913-B1DA03D1D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" y="2731944"/>
            <a:ext cx="1960128" cy="98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EF8C00-FA97-1A44-9655-593A3133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1533"/>
            <a:ext cx="8332749" cy="783228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Background: Convolutional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3B29-12C1-1745-9410-8DA7ED30F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0835"/>
            <a:ext cx="7886700" cy="10344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 Convolutional Neural Network (CNN) outputs the </a:t>
            </a:r>
            <a:r>
              <a:rPr lang="en-US" sz="2400" dirty="0">
                <a:solidFill>
                  <a:srgbClr val="0070C0"/>
                </a:solidFill>
              </a:rPr>
              <a:t>probability of each class</a:t>
            </a:r>
          </a:p>
          <a:p>
            <a:r>
              <a:rPr lang="en-US" sz="2400" dirty="0"/>
              <a:t>Based on the extracted </a:t>
            </a:r>
            <a:r>
              <a:rPr lang="en-US" sz="2400" dirty="0">
                <a:solidFill>
                  <a:srgbClr val="0070C0"/>
                </a:solidFill>
              </a:rPr>
              <a:t>features (high-level representation)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321E5-B62E-8F43-98EB-C25B1CE2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4D5CE-F526-DA47-A3D8-9D0D25CBF8E1}"/>
              </a:ext>
            </a:extLst>
          </p:cNvPr>
          <p:cNvSpPr/>
          <p:nvPr/>
        </p:nvSpPr>
        <p:spPr>
          <a:xfrm>
            <a:off x="1124766" y="3197440"/>
            <a:ext cx="206189" cy="206189"/>
          </a:xfrm>
          <a:prstGeom prst="rect">
            <a:avLst/>
          </a:prstGeom>
          <a:noFill/>
          <a:ln w="28575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55C34F-A628-E747-82A3-E64088522474}"/>
              </a:ext>
            </a:extLst>
          </p:cNvPr>
          <p:cNvGrpSpPr/>
          <p:nvPr/>
        </p:nvGrpSpPr>
        <p:grpSpPr>
          <a:xfrm>
            <a:off x="1811382" y="2734180"/>
            <a:ext cx="1162579" cy="1280163"/>
            <a:chOff x="1767839" y="2458125"/>
            <a:chExt cx="1162579" cy="12801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778358-DED4-4B49-9CAF-79C8AB91D467}"/>
                </a:ext>
              </a:extLst>
            </p:cNvPr>
            <p:cNvSpPr/>
            <p:nvPr/>
          </p:nvSpPr>
          <p:spPr>
            <a:xfrm>
              <a:off x="2129229" y="2458125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EF6486-8667-764D-98F2-D27A2E07FB04}"/>
                </a:ext>
              </a:extLst>
            </p:cNvPr>
            <p:cNvSpPr/>
            <p:nvPr/>
          </p:nvSpPr>
          <p:spPr>
            <a:xfrm>
              <a:off x="2038883" y="2577868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F9E316-1479-8B4B-8DD1-412A721380FC}"/>
                </a:ext>
              </a:extLst>
            </p:cNvPr>
            <p:cNvSpPr/>
            <p:nvPr/>
          </p:nvSpPr>
          <p:spPr>
            <a:xfrm>
              <a:off x="1948535" y="2697611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E7EB5D-E151-2241-8687-C06DAD81D7E5}"/>
                </a:ext>
              </a:extLst>
            </p:cNvPr>
            <p:cNvSpPr/>
            <p:nvPr/>
          </p:nvSpPr>
          <p:spPr>
            <a:xfrm>
              <a:off x="1858187" y="2817354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620708-0EDA-8B4B-9CB2-2DA41C45BE34}"/>
                </a:ext>
              </a:extLst>
            </p:cNvPr>
            <p:cNvSpPr/>
            <p:nvPr/>
          </p:nvSpPr>
          <p:spPr>
            <a:xfrm>
              <a:off x="1767839" y="2937099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3686D9-8B8E-3744-B660-25946304F08F}"/>
              </a:ext>
            </a:extLst>
          </p:cNvPr>
          <p:cNvCxnSpPr>
            <a:cxnSpLocks/>
          </p:cNvCxnSpPr>
          <p:nvPr/>
        </p:nvCxnSpPr>
        <p:spPr>
          <a:xfrm>
            <a:off x="1330322" y="3189049"/>
            <a:ext cx="689304" cy="333430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CD8AE0-5FB7-E04E-AB60-C563F2692321}"/>
              </a:ext>
            </a:extLst>
          </p:cNvPr>
          <p:cNvCxnSpPr>
            <a:cxnSpLocks/>
          </p:cNvCxnSpPr>
          <p:nvPr/>
        </p:nvCxnSpPr>
        <p:spPr>
          <a:xfrm>
            <a:off x="1320124" y="3410947"/>
            <a:ext cx="722581" cy="111532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07D48D-D737-0247-B368-456E7868CB6E}"/>
              </a:ext>
            </a:extLst>
          </p:cNvPr>
          <p:cNvGrpSpPr/>
          <p:nvPr/>
        </p:nvGrpSpPr>
        <p:grpSpPr>
          <a:xfrm>
            <a:off x="3153625" y="3090472"/>
            <a:ext cx="621522" cy="684383"/>
            <a:chOff x="1767839" y="2458125"/>
            <a:chExt cx="1162579" cy="12801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BAE90C-DC61-9344-84D0-46D308308A63}"/>
                </a:ext>
              </a:extLst>
            </p:cNvPr>
            <p:cNvSpPr/>
            <p:nvPr/>
          </p:nvSpPr>
          <p:spPr>
            <a:xfrm>
              <a:off x="2129229" y="2458125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67EC6E-5840-8F4E-9FCC-F34D10DD8242}"/>
                </a:ext>
              </a:extLst>
            </p:cNvPr>
            <p:cNvSpPr/>
            <p:nvPr/>
          </p:nvSpPr>
          <p:spPr>
            <a:xfrm>
              <a:off x="2038883" y="2577868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9A97EB-A6E6-7941-B747-B35EF6D4E5A0}"/>
                </a:ext>
              </a:extLst>
            </p:cNvPr>
            <p:cNvSpPr/>
            <p:nvPr/>
          </p:nvSpPr>
          <p:spPr>
            <a:xfrm>
              <a:off x="1948535" y="2697611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4B9549E-3A3F-6D4D-BA5A-F89F1FCA6C99}"/>
                </a:ext>
              </a:extLst>
            </p:cNvPr>
            <p:cNvSpPr/>
            <p:nvPr/>
          </p:nvSpPr>
          <p:spPr>
            <a:xfrm>
              <a:off x="1858187" y="2817354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744C5C-A3B1-944C-83D4-523FE91807E8}"/>
                </a:ext>
              </a:extLst>
            </p:cNvPr>
            <p:cNvSpPr/>
            <p:nvPr/>
          </p:nvSpPr>
          <p:spPr>
            <a:xfrm>
              <a:off x="1767839" y="2937099"/>
              <a:ext cx="801189" cy="8011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A6B03-5DDA-BD4D-8CFD-9ACAAD16C63C}"/>
              </a:ext>
            </a:extLst>
          </p:cNvPr>
          <p:cNvCxnSpPr>
            <a:cxnSpLocks/>
          </p:cNvCxnSpPr>
          <p:nvPr/>
        </p:nvCxnSpPr>
        <p:spPr>
          <a:xfrm>
            <a:off x="2973961" y="2740664"/>
            <a:ext cx="371351" cy="349804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1678FA-DF4A-5647-B4BA-A6C86F22766C}"/>
              </a:ext>
            </a:extLst>
          </p:cNvPr>
          <p:cNvCxnSpPr>
            <a:cxnSpLocks/>
          </p:cNvCxnSpPr>
          <p:nvPr/>
        </p:nvCxnSpPr>
        <p:spPr>
          <a:xfrm flipV="1">
            <a:off x="2612568" y="3778584"/>
            <a:ext cx="536972" cy="233331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D3AEDA4-20B9-F940-A942-4246F2228BE1}"/>
              </a:ext>
            </a:extLst>
          </p:cNvPr>
          <p:cNvSpPr txBox="1"/>
          <p:nvPr/>
        </p:nvSpPr>
        <p:spPr>
          <a:xfrm>
            <a:off x="1949865" y="4309733"/>
            <a:ext cx="2229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Convolutional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+ Rectification Layer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964C4C-4653-9A4B-ABE1-A97EA6B73180}"/>
              </a:ext>
            </a:extLst>
          </p:cNvPr>
          <p:cNvSpPr txBox="1"/>
          <p:nvPr/>
        </p:nvSpPr>
        <p:spPr>
          <a:xfrm>
            <a:off x="3127520" y="2233488"/>
            <a:ext cx="1623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Pooling Layer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A7BD2B-384A-D045-9FEB-0675CE0DAB42}"/>
              </a:ext>
            </a:extLst>
          </p:cNvPr>
          <p:cNvGrpSpPr/>
          <p:nvPr/>
        </p:nvGrpSpPr>
        <p:grpSpPr>
          <a:xfrm>
            <a:off x="3750652" y="2727686"/>
            <a:ext cx="1125484" cy="1351885"/>
            <a:chOff x="4025620" y="2584801"/>
            <a:chExt cx="1125484" cy="13518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B4F653-D11B-3A46-B4E5-B013B253D802}"/>
                </a:ext>
              </a:extLst>
            </p:cNvPr>
            <p:cNvSpPr/>
            <p:nvPr/>
          </p:nvSpPr>
          <p:spPr>
            <a:xfrm>
              <a:off x="4722783" y="2584801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1D6A0F-6078-784E-877D-7ACBB0229B48}"/>
                </a:ext>
              </a:extLst>
            </p:cNvPr>
            <p:cNvSpPr/>
            <p:nvPr/>
          </p:nvSpPr>
          <p:spPr>
            <a:xfrm>
              <a:off x="4672981" y="2650770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059BCB6-684C-2249-83E0-C090835AF058}"/>
                </a:ext>
              </a:extLst>
            </p:cNvPr>
            <p:cNvSpPr/>
            <p:nvPr/>
          </p:nvSpPr>
          <p:spPr>
            <a:xfrm>
              <a:off x="4623184" y="2716739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0ACD29-4AF9-6748-AAB4-870835449663}"/>
                </a:ext>
              </a:extLst>
            </p:cNvPr>
            <p:cNvSpPr/>
            <p:nvPr/>
          </p:nvSpPr>
          <p:spPr>
            <a:xfrm>
              <a:off x="4573387" y="2782708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6B1EBC-7D5C-C644-9665-9A391A1A9977}"/>
                </a:ext>
              </a:extLst>
            </p:cNvPr>
            <p:cNvSpPr/>
            <p:nvPr/>
          </p:nvSpPr>
          <p:spPr>
            <a:xfrm>
              <a:off x="4523590" y="2848677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7E4E7C-21DD-9C41-9DFE-36A55B70E5AA}"/>
                </a:ext>
              </a:extLst>
            </p:cNvPr>
            <p:cNvSpPr/>
            <p:nvPr/>
          </p:nvSpPr>
          <p:spPr>
            <a:xfrm>
              <a:off x="4473793" y="2914646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F2251A-3FEC-A040-9EFD-13657DB71564}"/>
                </a:ext>
              </a:extLst>
            </p:cNvPr>
            <p:cNvSpPr/>
            <p:nvPr/>
          </p:nvSpPr>
          <p:spPr>
            <a:xfrm>
              <a:off x="4423996" y="2980615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8F2C78-0762-8A4B-84C0-83C7C552B045}"/>
                </a:ext>
              </a:extLst>
            </p:cNvPr>
            <p:cNvSpPr/>
            <p:nvPr/>
          </p:nvSpPr>
          <p:spPr>
            <a:xfrm>
              <a:off x="4374199" y="3046584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1EE30F-5B44-314A-9ED2-7EE8E620A80C}"/>
                </a:ext>
              </a:extLst>
            </p:cNvPr>
            <p:cNvSpPr/>
            <p:nvPr/>
          </p:nvSpPr>
          <p:spPr>
            <a:xfrm>
              <a:off x="4324402" y="3112553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EC973D6-1308-9243-A1E9-12D5A5E94928}"/>
                </a:ext>
              </a:extLst>
            </p:cNvPr>
            <p:cNvSpPr/>
            <p:nvPr/>
          </p:nvSpPr>
          <p:spPr>
            <a:xfrm>
              <a:off x="4274605" y="3178522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3AAC59-C104-234C-AF35-98C6B04EDBD6}"/>
                </a:ext>
              </a:extLst>
            </p:cNvPr>
            <p:cNvSpPr/>
            <p:nvPr/>
          </p:nvSpPr>
          <p:spPr>
            <a:xfrm>
              <a:off x="4224808" y="3244491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E6D721D-3DFC-3548-B4D1-98F0AF662648}"/>
                </a:ext>
              </a:extLst>
            </p:cNvPr>
            <p:cNvSpPr/>
            <p:nvPr/>
          </p:nvSpPr>
          <p:spPr>
            <a:xfrm>
              <a:off x="4175011" y="3310460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7B6E46E-3B46-EB46-B38E-90C13894523B}"/>
                </a:ext>
              </a:extLst>
            </p:cNvPr>
            <p:cNvSpPr/>
            <p:nvPr/>
          </p:nvSpPr>
          <p:spPr>
            <a:xfrm>
              <a:off x="4125214" y="3376429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DCBA30-5C4E-9743-880C-A59ACBD25658}"/>
                </a:ext>
              </a:extLst>
            </p:cNvPr>
            <p:cNvSpPr/>
            <p:nvPr/>
          </p:nvSpPr>
          <p:spPr>
            <a:xfrm>
              <a:off x="4075417" y="3442398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70EF12-4408-9A4F-85E9-E1921A5D80A6}"/>
                </a:ext>
              </a:extLst>
            </p:cNvPr>
            <p:cNvSpPr/>
            <p:nvPr/>
          </p:nvSpPr>
          <p:spPr>
            <a:xfrm>
              <a:off x="4025620" y="3508365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194D342-2082-BA48-A571-1AB29F8B71BE}"/>
              </a:ext>
            </a:extLst>
          </p:cNvPr>
          <p:cNvSpPr/>
          <p:nvPr/>
        </p:nvSpPr>
        <p:spPr>
          <a:xfrm>
            <a:off x="3200430" y="3420294"/>
            <a:ext cx="122592" cy="122592"/>
          </a:xfrm>
          <a:prstGeom prst="rect">
            <a:avLst/>
          </a:prstGeom>
          <a:noFill/>
          <a:ln w="28575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16682B-9BF2-0747-AF02-BB7962BF9AB5}"/>
              </a:ext>
            </a:extLst>
          </p:cNvPr>
          <p:cNvCxnSpPr>
            <a:cxnSpLocks/>
          </p:cNvCxnSpPr>
          <p:nvPr/>
        </p:nvCxnSpPr>
        <p:spPr>
          <a:xfrm>
            <a:off x="3330236" y="3417885"/>
            <a:ext cx="619604" cy="356969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7081DC-BFE2-C047-A2FD-BBF1DA37CC19}"/>
              </a:ext>
            </a:extLst>
          </p:cNvPr>
          <p:cNvCxnSpPr>
            <a:cxnSpLocks/>
          </p:cNvCxnSpPr>
          <p:nvPr/>
        </p:nvCxnSpPr>
        <p:spPr>
          <a:xfrm>
            <a:off x="3338252" y="3559141"/>
            <a:ext cx="626560" cy="215713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C8A3A8-3B27-4D43-A324-11CBD1C9B4A1}"/>
              </a:ext>
            </a:extLst>
          </p:cNvPr>
          <p:cNvGrpSpPr/>
          <p:nvPr/>
        </p:nvGrpSpPr>
        <p:grpSpPr>
          <a:xfrm>
            <a:off x="4726740" y="3165358"/>
            <a:ext cx="617230" cy="741391"/>
            <a:chOff x="4025620" y="2584801"/>
            <a:chExt cx="1125484" cy="135188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AD5A3A6-E8C3-7D48-97ED-A3208F29A6B3}"/>
                </a:ext>
              </a:extLst>
            </p:cNvPr>
            <p:cNvSpPr/>
            <p:nvPr/>
          </p:nvSpPr>
          <p:spPr>
            <a:xfrm>
              <a:off x="4722783" y="2584801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5FA57E8-EB3C-7340-A6E2-53A37C5BB772}"/>
                </a:ext>
              </a:extLst>
            </p:cNvPr>
            <p:cNvSpPr/>
            <p:nvPr/>
          </p:nvSpPr>
          <p:spPr>
            <a:xfrm>
              <a:off x="4672981" y="2650770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D5B4924-B533-DE47-B97D-918A16B69010}"/>
                </a:ext>
              </a:extLst>
            </p:cNvPr>
            <p:cNvSpPr/>
            <p:nvPr/>
          </p:nvSpPr>
          <p:spPr>
            <a:xfrm>
              <a:off x="4623184" y="2716739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626AAA9-3389-7E42-8204-5357B1D1BCB6}"/>
                </a:ext>
              </a:extLst>
            </p:cNvPr>
            <p:cNvSpPr/>
            <p:nvPr/>
          </p:nvSpPr>
          <p:spPr>
            <a:xfrm>
              <a:off x="4573387" y="2782708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2B9E02-3A0C-5C4E-BE49-A8DAC65452B9}"/>
                </a:ext>
              </a:extLst>
            </p:cNvPr>
            <p:cNvSpPr/>
            <p:nvPr/>
          </p:nvSpPr>
          <p:spPr>
            <a:xfrm>
              <a:off x="4523590" y="2848677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67388D1-96F2-0745-9AA1-0143D4E59C34}"/>
                </a:ext>
              </a:extLst>
            </p:cNvPr>
            <p:cNvSpPr/>
            <p:nvPr/>
          </p:nvSpPr>
          <p:spPr>
            <a:xfrm>
              <a:off x="4473793" y="2914646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C2002C4-2952-8A44-8265-D55DF4941D57}"/>
                </a:ext>
              </a:extLst>
            </p:cNvPr>
            <p:cNvSpPr/>
            <p:nvPr/>
          </p:nvSpPr>
          <p:spPr>
            <a:xfrm>
              <a:off x="4423996" y="2980615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E8B5DAB-CB43-B640-93C5-C216A79DA420}"/>
                </a:ext>
              </a:extLst>
            </p:cNvPr>
            <p:cNvSpPr/>
            <p:nvPr/>
          </p:nvSpPr>
          <p:spPr>
            <a:xfrm>
              <a:off x="4374199" y="3046584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0FEB33-2699-704A-8222-70B27B567921}"/>
                </a:ext>
              </a:extLst>
            </p:cNvPr>
            <p:cNvSpPr/>
            <p:nvPr/>
          </p:nvSpPr>
          <p:spPr>
            <a:xfrm>
              <a:off x="4324402" y="3112553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DFEE93-19FA-FE43-9104-1BF35FF73094}"/>
                </a:ext>
              </a:extLst>
            </p:cNvPr>
            <p:cNvSpPr/>
            <p:nvPr/>
          </p:nvSpPr>
          <p:spPr>
            <a:xfrm>
              <a:off x="4274605" y="3178522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C6E192-480E-FA44-9608-78482AAAA598}"/>
                </a:ext>
              </a:extLst>
            </p:cNvPr>
            <p:cNvSpPr/>
            <p:nvPr/>
          </p:nvSpPr>
          <p:spPr>
            <a:xfrm>
              <a:off x="4224808" y="3244491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EDF0E8E-FD0C-5D44-B383-6C6E5E887478}"/>
                </a:ext>
              </a:extLst>
            </p:cNvPr>
            <p:cNvSpPr/>
            <p:nvPr/>
          </p:nvSpPr>
          <p:spPr>
            <a:xfrm>
              <a:off x="4175011" y="3310460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B98C1B8-A96B-FE4E-8C38-E4F28B6AE42D}"/>
                </a:ext>
              </a:extLst>
            </p:cNvPr>
            <p:cNvSpPr/>
            <p:nvPr/>
          </p:nvSpPr>
          <p:spPr>
            <a:xfrm>
              <a:off x="4125214" y="3376429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201860-D8ED-374E-B96E-53B6BC3959D5}"/>
                </a:ext>
              </a:extLst>
            </p:cNvPr>
            <p:cNvSpPr/>
            <p:nvPr/>
          </p:nvSpPr>
          <p:spPr>
            <a:xfrm>
              <a:off x="4075417" y="3442398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D6CFD01-BD49-4245-81B0-B0FA10853086}"/>
                </a:ext>
              </a:extLst>
            </p:cNvPr>
            <p:cNvSpPr/>
            <p:nvPr/>
          </p:nvSpPr>
          <p:spPr>
            <a:xfrm>
              <a:off x="4025620" y="3508365"/>
              <a:ext cx="428321" cy="428321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1255643-DAA9-B141-9FE4-0C9C740E43D5}"/>
              </a:ext>
            </a:extLst>
          </p:cNvPr>
          <p:cNvCxnSpPr>
            <a:cxnSpLocks/>
          </p:cNvCxnSpPr>
          <p:nvPr/>
        </p:nvCxnSpPr>
        <p:spPr>
          <a:xfrm>
            <a:off x="4882666" y="2711379"/>
            <a:ext cx="207306" cy="431405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0C9D410-5135-B548-89CB-893162FFC4A7}"/>
              </a:ext>
            </a:extLst>
          </p:cNvPr>
          <p:cNvCxnSpPr>
            <a:cxnSpLocks/>
          </p:cNvCxnSpPr>
          <p:nvPr/>
        </p:nvCxnSpPr>
        <p:spPr>
          <a:xfrm flipV="1">
            <a:off x="4198828" y="3914694"/>
            <a:ext cx="527915" cy="169803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7AA52E8-1AC8-5945-9AC3-5AB7BD1C1080}"/>
              </a:ext>
            </a:extLst>
          </p:cNvPr>
          <p:cNvCxnSpPr>
            <a:stCxn id="23" idx="0"/>
            <a:endCxn id="12" idx="2"/>
          </p:cNvCxnSpPr>
          <p:nvPr/>
        </p:nvCxnSpPr>
        <p:spPr>
          <a:xfrm flipH="1" flipV="1">
            <a:off x="2211977" y="4014343"/>
            <a:ext cx="852443" cy="29539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D85D434-9E0F-7546-A4E6-B3E906DF1D36}"/>
              </a:ext>
            </a:extLst>
          </p:cNvPr>
          <p:cNvCxnSpPr>
            <a:stCxn id="23" idx="0"/>
            <a:endCxn id="40" idx="2"/>
          </p:cNvCxnSpPr>
          <p:nvPr/>
        </p:nvCxnSpPr>
        <p:spPr>
          <a:xfrm flipV="1">
            <a:off x="3064420" y="4079571"/>
            <a:ext cx="900393" cy="23016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012D70F-F038-944C-982E-89896E7D68E8}"/>
              </a:ext>
            </a:extLst>
          </p:cNvPr>
          <p:cNvCxnSpPr>
            <a:stCxn id="24" idx="2"/>
            <a:endCxn id="16" idx="0"/>
          </p:cNvCxnSpPr>
          <p:nvPr/>
        </p:nvCxnSpPr>
        <p:spPr>
          <a:xfrm flipH="1">
            <a:off x="3560987" y="2572042"/>
            <a:ext cx="378176" cy="51843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356998F-F264-C443-8E82-4A100689F5B7}"/>
              </a:ext>
            </a:extLst>
          </p:cNvPr>
          <p:cNvCxnSpPr>
            <a:stCxn id="24" idx="2"/>
            <a:endCxn id="45" idx="0"/>
          </p:cNvCxnSpPr>
          <p:nvPr/>
        </p:nvCxnSpPr>
        <p:spPr>
          <a:xfrm>
            <a:off x="3939163" y="2572042"/>
            <a:ext cx="1287359" cy="59331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247C96A-67D7-CE47-A7F0-4A5EEF155281}"/>
              </a:ext>
            </a:extLst>
          </p:cNvPr>
          <p:cNvSpPr txBox="1"/>
          <p:nvPr/>
        </p:nvSpPr>
        <p:spPr>
          <a:xfrm>
            <a:off x="5226260" y="3294848"/>
            <a:ext cx="62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mr-IN" sz="240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lang="en-US" sz="2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8A1392D-2B57-A74D-BA54-C6488760578E}"/>
              </a:ext>
            </a:extLst>
          </p:cNvPr>
          <p:cNvGrpSpPr/>
          <p:nvPr/>
        </p:nvGrpSpPr>
        <p:grpSpPr>
          <a:xfrm>
            <a:off x="5472536" y="2941846"/>
            <a:ext cx="929200" cy="1174913"/>
            <a:chOff x="5579768" y="2784354"/>
            <a:chExt cx="929200" cy="117491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938CFEE-CE61-1840-92D2-35281AA458BC}"/>
                </a:ext>
              </a:extLst>
            </p:cNvPr>
            <p:cNvGrpSpPr/>
            <p:nvPr/>
          </p:nvGrpSpPr>
          <p:grpSpPr>
            <a:xfrm>
              <a:off x="6111855" y="2784354"/>
              <a:ext cx="397113" cy="476996"/>
              <a:chOff x="4025620" y="2584801"/>
              <a:chExt cx="1125484" cy="135188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C6FC900-044A-C742-B876-31D32E397359}"/>
                  </a:ext>
                </a:extLst>
              </p:cNvPr>
              <p:cNvSpPr/>
              <p:nvPr/>
            </p:nvSpPr>
            <p:spPr>
              <a:xfrm>
                <a:off x="4722783" y="2584801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289963B-ED2D-E44E-AE37-F2ACB493DC43}"/>
                  </a:ext>
                </a:extLst>
              </p:cNvPr>
              <p:cNvSpPr/>
              <p:nvPr/>
            </p:nvSpPr>
            <p:spPr>
              <a:xfrm>
                <a:off x="4672981" y="2650770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0B8261A-E3B3-E94B-9D88-B7508E33A2FA}"/>
                  </a:ext>
                </a:extLst>
              </p:cNvPr>
              <p:cNvSpPr/>
              <p:nvPr/>
            </p:nvSpPr>
            <p:spPr>
              <a:xfrm>
                <a:off x="4623184" y="2716739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08930163-5625-1040-B8C7-A1C6AB5D73EC}"/>
                  </a:ext>
                </a:extLst>
              </p:cNvPr>
              <p:cNvSpPr/>
              <p:nvPr/>
            </p:nvSpPr>
            <p:spPr>
              <a:xfrm>
                <a:off x="4573387" y="2782708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53635D6-5EEF-EA48-884E-FF89FFF83EF8}"/>
                  </a:ext>
                </a:extLst>
              </p:cNvPr>
              <p:cNvSpPr/>
              <p:nvPr/>
            </p:nvSpPr>
            <p:spPr>
              <a:xfrm>
                <a:off x="4523590" y="2848677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D27DE32-AB9E-944B-B313-AEA4F9BC9EAE}"/>
                  </a:ext>
                </a:extLst>
              </p:cNvPr>
              <p:cNvSpPr/>
              <p:nvPr/>
            </p:nvSpPr>
            <p:spPr>
              <a:xfrm>
                <a:off x="4473793" y="2914646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3CDD93E-84BE-7345-9637-950ADB9C32B4}"/>
                  </a:ext>
                </a:extLst>
              </p:cNvPr>
              <p:cNvSpPr/>
              <p:nvPr/>
            </p:nvSpPr>
            <p:spPr>
              <a:xfrm>
                <a:off x="4423996" y="2980615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0AA6F39-7CA0-8E4D-8C2A-BCD91B6903F9}"/>
                  </a:ext>
                </a:extLst>
              </p:cNvPr>
              <p:cNvSpPr/>
              <p:nvPr/>
            </p:nvSpPr>
            <p:spPr>
              <a:xfrm>
                <a:off x="4374199" y="3046584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AE2C58-3086-C84B-BE82-94443CCF9DE0}"/>
                  </a:ext>
                </a:extLst>
              </p:cNvPr>
              <p:cNvSpPr/>
              <p:nvPr/>
            </p:nvSpPr>
            <p:spPr>
              <a:xfrm>
                <a:off x="4324402" y="3112553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A1F3093-9DA1-E940-B21F-E37203813618}"/>
                  </a:ext>
                </a:extLst>
              </p:cNvPr>
              <p:cNvSpPr/>
              <p:nvPr/>
            </p:nvSpPr>
            <p:spPr>
              <a:xfrm>
                <a:off x="4274605" y="3178522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13D0212-5ECC-D249-965F-5B0DA79FC996}"/>
                  </a:ext>
                </a:extLst>
              </p:cNvPr>
              <p:cNvSpPr/>
              <p:nvPr/>
            </p:nvSpPr>
            <p:spPr>
              <a:xfrm>
                <a:off x="4224808" y="3244491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B01F27B-1120-E441-A22F-706497D2CE68}"/>
                  </a:ext>
                </a:extLst>
              </p:cNvPr>
              <p:cNvSpPr/>
              <p:nvPr/>
            </p:nvSpPr>
            <p:spPr>
              <a:xfrm>
                <a:off x="4175011" y="3310460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4A5CFE5-AA45-5347-A63B-32A113A6AA09}"/>
                  </a:ext>
                </a:extLst>
              </p:cNvPr>
              <p:cNvSpPr/>
              <p:nvPr/>
            </p:nvSpPr>
            <p:spPr>
              <a:xfrm>
                <a:off x="4125214" y="3376429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B7C9987-B0C3-E04E-BAF5-DFD984C5AF35}"/>
                  </a:ext>
                </a:extLst>
              </p:cNvPr>
              <p:cNvSpPr/>
              <p:nvPr/>
            </p:nvSpPr>
            <p:spPr>
              <a:xfrm>
                <a:off x="4075417" y="3442398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758589F-D7B2-0B43-A106-FA5256D496D1}"/>
                  </a:ext>
                </a:extLst>
              </p:cNvPr>
              <p:cNvSpPr/>
              <p:nvPr/>
            </p:nvSpPr>
            <p:spPr>
              <a:xfrm>
                <a:off x="4025620" y="3508365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A2AE35F-6E8E-AC42-893A-1862FD6AE012}"/>
                </a:ext>
              </a:extLst>
            </p:cNvPr>
            <p:cNvGrpSpPr/>
            <p:nvPr/>
          </p:nvGrpSpPr>
          <p:grpSpPr>
            <a:xfrm>
              <a:off x="5845617" y="3133313"/>
              <a:ext cx="397113" cy="476996"/>
              <a:chOff x="4025620" y="2584801"/>
              <a:chExt cx="1125484" cy="1351885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72AB5DB-06D0-4646-9842-7D6789211B0F}"/>
                  </a:ext>
                </a:extLst>
              </p:cNvPr>
              <p:cNvSpPr/>
              <p:nvPr/>
            </p:nvSpPr>
            <p:spPr>
              <a:xfrm>
                <a:off x="4722783" y="2584801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AACB23F-8A1D-534E-982D-F9EDA664320A}"/>
                  </a:ext>
                </a:extLst>
              </p:cNvPr>
              <p:cNvSpPr/>
              <p:nvPr/>
            </p:nvSpPr>
            <p:spPr>
              <a:xfrm>
                <a:off x="4672981" y="2650770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52F5D91-4359-A145-8636-FCE54DF07CC3}"/>
                  </a:ext>
                </a:extLst>
              </p:cNvPr>
              <p:cNvSpPr/>
              <p:nvPr/>
            </p:nvSpPr>
            <p:spPr>
              <a:xfrm>
                <a:off x="4623184" y="2716739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04A01C1-EF22-C047-8F83-498EC2C13D38}"/>
                  </a:ext>
                </a:extLst>
              </p:cNvPr>
              <p:cNvSpPr/>
              <p:nvPr/>
            </p:nvSpPr>
            <p:spPr>
              <a:xfrm>
                <a:off x="4573387" y="2782708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232BE5F-3A07-264C-A6FC-29D5AED59711}"/>
                  </a:ext>
                </a:extLst>
              </p:cNvPr>
              <p:cNvSpPr/>
              <p:nvPr/>
            </p:nvSpPr>
            <p:spPr>
              <a:xfrm>
                <a:off x="4523590" y="2848677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9061C17-D290-E041-981F-2D2C213FEAD6}"/>
                  </a:ext>
                </a:extLst>
              </p:cNvPr>
              <p:cNvSpPr/>
              <p:nvPr/>
            </p:nvSpPr>
            <p:spPr>
              <a:xfrm>
                <a:off x="4473793" y="2914646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F0168D0-EE49-BF44-AD4A-C8172110D7E3}"/>
                  </a:ext>
                </a:extLst>
              </p:cNvPr>
              <p:cNvSpPr/>
              <p:nvPr/>
            </p:nvSpPr>
            <p:spPr>
              <a:xfrm>
                <a:off x="4423996" y="2980615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8BF21FC-E723-8B4F-AC45-DE92811A6785}"/>
                  </a:ext>
                </a:extLst>
              </p:cNvPr>
              <p:cNvSpPr/>
              <p:nvPr/>
            </p:nvSpPr>
            <p:spPr>
              <a:xfrm>
                <a:off x="4374199" y="3046584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E36323B-8EF7-AD47-ACA9-44E35273511A}"/>
                  </a:ext>
                </a:extLst>
              </p:cNvPr>
              <p:cNvSpPr/>
              <p:nvPr/>
            </p:nvSpPr>
            <p:spPr>
              <a:xfrm>
                <a:off x="4324402" y="3112553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B3498B7-5C92-824B-8157-74D900259B41}"/>
                  </a:ext>
                </a:extLst>
              </p:cNvPr>
              <p:cNvSpPr/>
              <p:nvPr/>
            </p:nvSpPr>
            <p:spPr>
              <a:xfrm>
                <a:off x="4274605" y="3178522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3F708E81-00A8-5949-9AEE-A750A0F49A87}"/>
                  </a:ext>
                </a:extLst>
              </p:cNvPr>
              <p:cNvSpPr/>
              <p:nvPr/>
            </p:nvSpPr>
            <p:spPr>
              <a:xfrm>
                <a:off x="4224808" y="3244491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7C0F928-1718-3144-AB1B-0CC338CE1F88}"/>
                  </a:ext>
                </a:extLst>
              </p:cNvPr>
              <p:cNvSpPr/>
              <p:nvPr/>
            </p:nvSpPr>
            <p:spPr>
              <a:xfrm>
                <a:off x="4175011" y="3310460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9CABA64-F6D3-AC41-A87F-4EC7C3AAB672}"/>
                  </a:ext>
                </a:extLst>
              </p:cNvPr>
              <p:cNvSpPr/>
              <p:nvPr/>
            </p:nvSpPr>
            <p:spPr>
              <a:xfrm>
                <a:off x="4125214" y="3376429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407F34C-27B4-924F-AA1C-C78F090EC246}"/>
                  </a:ext>
                </a:extLst>
              </p:cNvPr>
              <p:cNvSpPr/>
              <p:nvPr/>
            </p:nvSpPr>
            <p:spPr>
              <a:xfrm>
                <a:off x="4075417" y="3442398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4D0DC52B-9A06-DB40-89A2-24E1C0FBDE2D}"/>
                  </a:ext>
                </a:extLst>
              </p:cNvPr>
              <p:cNvSpPr/>
              <p:nvPr/>
            </p:nvSpPr>
            <p:spPr>
              <a:xfrm>
                <a:off x="4025620" y="3508365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93F9D1C-3C6D-B345-8714-9BA76CB4C2C0}"/>
                </a:ext>
              </a:extLst>
            </p:cNvPr>
            <p:cNvGrpSpPr/>
            <p:nvPr/>
          </p:nvGrpSpPr>
          <p:grpSpPr>
            <a:xfrm>
              <a:off x="5579768" y="3482271"/>
              <a:ext cx="397113" cy="476996"/>
              <a:chOff x="4025620" y="2584801"/>
              <a:chExt cx="1125484" cy="1351885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05A12BB-4633-5B45-9553-D625FA7E3895}"/>
                  </a:ext>
                </a:extLst>
              </p:cNvPr>
              <p:cNvSpPr/>
              <p:nvPr/>
            </p:nvSpPr>
            <p:spPr>
              <a:xfrm>
                <a:off x="4722783" y="2584801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7352FA-3E57-8C47-A25F-B11D17094450}"/>
                  </a:ext>
                </a:extLst>
              </p:cNvPr>
              <p:cNvSpPr/>
              <p:nvPr/>
            </p:nvSpPr>
            <p:spPr>
              <a:xfrm>
                <a:off x="4672981" y="2650770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E6EE491-19A7-4141-BFD2-3201EC26D6A7}"/>
                  </a:ext>
                </a:extLst>
              </p:cNvPr>
              <p:cNvSpPr/>
              <p:nvPr/>
            </p:nvSpPr>
            <p:spPr>
              <a:xfrm>
                <a:off x="4623184" y="2716739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C655C24-0B7E-3A41-9F26-AED987D94435}"/>
                  </a:ext>
                </a:extLst>
              </p:cNvPr>
              <p:cNvSpPr/>
              <p:nvPr/>
            </p:nvSpPr>
            <p:spPr>
              <a:xfrm>
                <a:off x="4573387" y="2782708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1572ED3-4413-E544-A9C4-1A5BB0405533}"/>
                  </a:ext>
                </a:extLst>
              </p:cNvPr>
              <p:cNvSpPr/>
              <p:nvPr/>
            </p:nvSpPr>
            <p:spPr>
              <a:xfrm>
                <a:off x="4523590" y="2848677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49AF1BE-31FC-7441-A794-116035AA9BE5}"/>
                  </a:ext>
                </a:extLst>
              </p:cNvPr>
              <p:cNvSpPr/>
              <p:nvPr/>
            </p:nvSpPr>
            <p:spPr>
              <a:xfrm>
                <a:off x="4473793" y="2914646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BDB7162-3DF8-E342-BDC5-F76BE70BA332}"/>
                  </a:ext>
                </a:extLst>
              </p:cNvPr>
              <p:cNvSpPr/>
              <p:nvPr/>
            </p:nvSpPr>
            <p:spPr>
              <a:xfrm>
                <a:off x="4423996" y="2980615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447695E-A309-4140-BA45-61FE626069CD}"/>
                  </a:ext>
                </a:extLst>
              </p:cNvPr>
              <p:cNvSpPr/>
              <p:nvPr/>
            </p:nvSpPr>
            <p:spPr>
              <a:xfrm>
                <a:off x="4374199" y="3046584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AFBF7B6-991D-C943-9956-ED0C57F1C08D}"/>
                  </a:ext>
                </a:extLst>
              </p:cNvPr>
              <p:cNvSpPr/>
              <p:nvPr/>
            </p:nvSpPr>
            <p:spPr>
              <a:xfrm>
                <a:off x="4324402" y="3112553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6BB932A-AB2C-6C42-87E6-8E5673AD131A}"/>
                  </a:ext>
                </a:extLst>
              </p:cNvPr>
              <p:cNvSpPr/>
              <p:nvPr/>
            </p:nvSpPr>
            <p:spPr>
              <a:xfrm>
                <a:off x="4274605" y="3178522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6089597-983E-B040-9D98-ADE303924FF6}"/>
                  </a:ext>
                </a:extLst>
              </p:cNvPr>
              <p:cNvSpPr/>
              <p:nvPr/>
            </p:nvSpPr>
            <p:spPr>
              <a:xfrm>
                <a:off x="4224808" y="3244491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C67F083-0272-8B4B-8A0B-3CDDA623D02F}"/>
                  </a:ext>
                </a:extLst>
              </p:cNvPr>
              <p:cNvSpPr/>
              <p:nvPr/>
            </p:nvSpPr>
            <p:spPr>
              <a:xfrm>
                <a:off x="4175011" y="3310460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A79D7D4-D46D-0146-A7F9-D224B1FC35A1}"/>
                  </a:ext>
                </a:extLst>
              </p:cNvPr>
              <p:cNvSpPr/>
              <p:nvPr/>
            </p:nvSpPr>
            <p:spPr>
              <a:xfrm>
                <a:off x="4125214" y="3376429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F56B73B-0297-EE46-93A4-E31D2FDAC5DE}"/>
                  </a:ext>
                </a:extLst>
              </p:cNvPr>
              <p:cNvSpPr/>
              <p:nvPr/>
            </p:nvSpPr>
            <p:spPr>
              <a:xfrm>
                <a:off x="4075417" y="3442398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B60E6E3-24D7-5A40-8A1C-42F75251F391}"/>
                  </a:ext>
                </a:extLst>
              </p:cNvPr>
              <p:cNvSpPr/>
              <p:nvPr/>
            </p:nvSpPr>
            <p:spPr>
              <a:xfrm>
                <a:off x="4025620" y="3508365"/>
                <a:ext cx="428321" cy="42832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1461E9D-7919-804F-9F57-A94F1C6072B3}"/>
              </a:ext>
            </a:extLst>
          </p:cNvPr>
          <p:cNvCxnSpPr>
            <a:cxnSpLocks/>
            <a:stCxn id="24" idx="2"/>
            <a:endCxn id="110" idx="0"/>
          </p:cNvCxnSpPr>
          <p:nvPr/>
        </p:nvCxnSpPr>
        <p:spPr>
          <a:xfrm>
            <a:off x="3939163" y="2572042"/>
            <a:ext cx="2228875" cy="57929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A2E57C47-6323-024E-B64A-CFCC3CFB25E7}"/>
              </a:ext>
            </a:extLst>
          </p:cNvPr>
          <p:cNvSpPr/>
          <p:nvPr/>
        </p:nvSpPr>
        <p:spPr>
          <a:xfrm>
            <a:off x="6539049" y="2648331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C1B3712-B87F-9741-954E-510111B57D36}"/>
              </a:ext>
            </a:extLst>
          </p:cNvPr>
          <p:cNvSpPr/>
          <p:nvPr/>
        </p:nvSpPr>
        <p:spPr>
          <a:xfrm>
            <a:off x="6539049" y="2944471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CF0E6B-D685-1E4C-80EF-209B434593A5}"/>
              </a:ext>
            </a:extLst>
          </p:cNvPr>
          <p:cNvSpPr/>
          <p:nvPr/>
        </p:nvSpPr>
        <p:spPr>
          <a:xfrm>
            <a:off x="6539049" y="3240611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1BD40B5-411C-1E45-B9A2-6C876E4C4574}"/>
              </a:ext>
            </a:extLst>
          </p:cNvPr>
          <p:cNvSpPr/>
          <p:nvPr/>
        </p:nvSpPr>
        <p:spPr>
          <a:xfrm>
            <a:off x="6539049" y="3536751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B635689-DA9E-BE40-8E75-5D813CE20C10}"/>
              </a:ext>
            </a:extLst>
          </p:cNvPr>
          <p:cNvSpPr txBox="1"/>
          <p:nvPr/>
        </p:nvSpPr>
        <p:spPr>
          <a:xfrm>
            <a:off x="6501710" y="3702208"/>
            <a:ext cx="290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6C1B670-7927-B442-9EFA-D111F9C06C98}"/>
              </a:ext>
            </a:extLst>
          </p:cNvPr>
          <p:cNvCxnSpPr>
            <a:endCxn id="117" idx="1"/>
          </p:cNvCxnSpPr>
          <p:nvPr/>
        </p:nvCxnSpPr>
        <p:spPr>
          <a:xfrm flipV="1">
            <a:off x="6325759" y="2675378"/>
            <a:ext cx="240334" cy="282771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22854EE0-6842-B24B-9FE9-9A3C493AC5C7}"/>
              </a:ext>
            </a:extLst>
          </p:cNvPr>
          <p:cNvCxnSpPr>
            <a:stCxn id="85" idx="2"/>
          </p:cNvCxnSpPr>
          <p:nvPr/>
        </p:nvCxnSpPr>
        <p:spPr>
          <a:xfrm>
            <a:off x="5548100" y="4116759"/>
            <a:ext cx="1069916" cy="739145"/>
          </a:xfrm>
          <a:prstGeom prst="line">
            <a:avLst/>
          </a:prstGeom>
          <a:noFill/>
          <a:ln w="19050" cap="flat" cmpd="sng" algn="ctr">
            <a:solidFill>
              <a:srgbClr val="4472C4">
                <a:lumMod val="75000"/>
              </a:srgbClr>
            </a:solidFill>
            <a:prstDash val="sysDot"/>
            <a:miter lim="800000"/>
          </a:ln>
          <a:effectLst/>
        </p:spPr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CC5C531B-327B-A54B-B865-F3EE32E6F560}"/>
              </a:ext>
            </a:extLst>
          </p:cNvPr>
          <p:cNvSpPr/>
          <p:nvPr/>
        </p:nvSpPr>
        <p:spPr>
          <a:xfrm>
            <a:off x="7245184" y="2307369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5CA71AD-0119-724C-8ABB-285DF1644F77}"/>
              </a:ext>
            </a:extLst>
          </p:cNvPr>
          <p:cNvSpPr/>
          <p:nvPr/>
        </p:nvSpPr>
        <p:spPr>
          <a:xfrm>
            <a:off x="7245184" y="2603509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3D27EF08-A6E5-C94A-8C34-C5D694036A9C}"/>
              </a:ext>
            </a:extLst>
          </p:cNvPr>
          <p:cNvSpPr/>
          <p:nvPr/>
        </p:nvSpPr>
        <p:spPr>
          <a:xfrm>
            <a:off x="7245184" y="2899649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2C59AE8-8287-AA41-966A-9A39EB5FA60C}"/>
              </a:ext>
            </a:extLst>
          </p:cNvPr>
          <p:cNvSpPr/>
          <p:nvPr/>
        </p:nvSpPr>
        <p:spPr>
          <a:xfrm>
            <a:off x="7245184" y="3195789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E91A5B05-CC0D-9243-B5EA-84E438D60B58}"/>
              </a:ext>
            </a:extLst>
          </p:cNvPr>
          <p:cNvSpPr/>
          <p:nvPr/>
        </p:nvSpPr>
        <p:spPr>
          <a:xfrm>
            <a:off x="7245184" y="3491929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94AA8890-9B62-7942-9F34-E9E65DAF14CB}"/>
              </a:ext>
            </a:extLst>
          </p:cNvPr>
          <p:cNvSpPr/>
          <p:nvPr/>
        </p:nvSpPr>
        <p:spPr>
          <a:xfrm>
            <a:off x="7245184" y="3788067"/>
            <a:ext cx="184666" cy="184666"/>
          </a:xfrm>
          <a:prstGeom prst="ellips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98850BF-5D18-F540-889E-9ADE0360C28E}"/>
              </a:ext>
            </a:extLst>
          </p:cNvPr>
          <p:cNvSpPr txBox="1"/>
          <p:nvPr/>
        </p:nvSpPr>
        <p:spPr>
          <a:xfrm>
            <a:off x="7221389" y="3840778"/>
            <a:ext cx="290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03FF358-1912-D54C-A516-4D557374EF4F}"/>
              </a:ext>
            </a:extLst>
          </p:cNvPr>
          <p:cNvCxnSpPr>
            <a:stCxn id="117" idx="6"/>
            <a:endCxn id="124" idx="2"/>
          </p:cNvCxnSpPr>
          <p:nvPr/>
        </p:nvCxnSpPr>
        <p:spPr>
          <a:xfrm flipV="1">
            <a:off x="6723718" y="2399702"/>
            <a:ext cx="521469" cy="34096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662561E-E8DE-3642-88A5-2469C4E7FAE7}"/>
              </a:ext>
            </a:extLst>
          </p:cNvPr>
          <p:cNvCxnSpPr>
            <a:stCxn id="117" idx="6"/>
            <a:endCxn id="125" idx="2"/>
          </p:cNvCxnSpPr>
          <p:nvPr/>
        </p:nvCxnSpPr>
        <p:spPr>
          <a:xfrm flipV="1">
            <a:off x="6723718" y="2695842"/>
            <a:ext cx="521469" cy="4482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84B69FA-F8AF-D640-B6DD-1529F733BA0A}"/>
              </a:ext>
            </a:extLst>
          </p:cNvPr>
          <p:cNvCxnSpPr>
            <a:stCxn id="117" idx="6"/>
            <a:endCxn id="126" idx="2"/>
          </p:cNvCxnSpPr>
          <p:nvPr/>
        </p:nvCxnSpPr>
        <p:spPr>
          <a:xfrm>
            <a:off x="6723718" y="2740664"/>
            <a:ext cx="521469" cy="25131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89A8C5F-2AE7-154C-BA91-1C21873768AB}"/>
              </a:ext>
            </a:extLst>
          </p:cNvPr>
          <p:cNvCxnSpPr>
            <a:stCxn id="117" idx="6"/>
            <a:endCxn id="127" idx="2"/>
          </p:cNvCxnSpPr>
          <p:nvPr/>
        </p:nvCxnSpPr>
        <p:spPr>
          <a:xfrm>
            <a:off x="6723718" y="2740664"/>
            <a:ext cx="521469" cy="54745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8C511553-050D-D543-A85A-5AB0FD5D90BC}"/>
              </a:ext>
            </a:extLst>
          </p:cNvPr>
          <p:cNvCxnSpPr>
            <a:stCxn id="117" idx="6"/>
            <a:endCxn id="128" idx="2"/>
          </p:cNvCxnSpPr>
          <p:nvPr/>
        </p:nvCxnSpPr>
        <p:spPr>
          <a:xfrm>
            <a:off x="6723718" y="2740664"/>
            <a:ext cx="521469" cy="84359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AE6C01B-192D-954A-94C1-9F69911D7491}"/>
              </a:ext>
            </a:extLst>
          </p:cNvPr>
          <p:cNvCxnSpPr>
            <a:stCxn id="117" idx="6"/>
          </p:cNvCxnSpPr>
          <p:nvPr/>
        </p:nvCxnSpPr>
        <p:spPr>
          <a:xfrm>
            <a:off x="6723718" y="2740664"/>
            <a:ext cx="521469" cy="114865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09CE4A7-F9A9-464D-A665-2192D91DFE75}"/>
              </a:ext>
            </a:extLst>
          </p:cNvPr>
          <p:cNvCxnSpPr>
            <a:stCxn id="118" idx="6"/>
            <a:endCxn id="124" idx="2"/>
          </p:cNvCxnSpPr>
          <p:nvPr/>
        </p:nvCxnSpPr>
        <p:spPr>
          <a:xfrm flipV="1">
            <a:off x="6723718" y="2399702"/>
            <a:ext cx="521469" cy="63710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BA31D70-A1D9-E04E-9A32-ABABF66F9076}"/>
              </a:ext>
            </a:extLst>
          </p:cNvPr>
          <p:cNvCxnSpPr>
            <a:stCxn id="118" idx="6"/>
            <a:endCxn id="125" idx="2"/>
          </p:cNvCxnSpPr>
          <p:nvPr/>
        </p:nvCxnSpPr>
        <p:spPr>
          <a:xfrm flipV="1">
            <a:off x="6723718" y="2695842"/>
            <a:ext cx="521469" cy="34096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75D83DE-0B7C-244D-A64B-B52A15D113A1}"/>
              </a:ext>
            </a:extLst>
          </p:cNvPr>
          <p:cNvCxnSpPr>
            <a:stCxn id="118" idx="6"/>
            <a:endCxn id="126" idx="2"/>
          </p:cNvCxnSpPr>
          <p:nvPr/>
        </p:nvCxnSpPr>
        <p:spPr>
          <a:xfrm flipV="1">
            <a:off x="6723718" y="2991982"/>
            <a:ext cx="521469" cy="4482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FAE58F6-1229-804E-A1DE-1C64A1C6BCF4}"/>
              </a:ext>
            </a:extLst>
          </p:cNvPr>
          <p:cNvCxnSpPr>
            <a:endCxn id="127" idx="2"/>
          </p:cNvCxnSpPr>
          <p:nvPr/>
        </p:nvCxnSpPr>
        <p:spPr>
          <a:xfrm>
            <a:off x="6723718" y="3055362"/>
            <a:ext cx="521469" cy="23276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0273FCBB-740E-C94C-9F58-4FB8B96B22DD}"/>
              </a:ext>
            </a:extLst>
          </p:cNvPr>
          <p:cNvCxnSpPr>
            <a:stCxn id="118" idx="6"/>
            <a:endCxn id="128" idx="2"/>
          </p:cNvCxnSpPr>
          <p:nvPr/>
        </p:nvCxnSpPr>
        <p:spPr>
          <a:xfrm>
            <a:off x="6723718" y="3036804"/>
            <a:ext cx="521469" cy="54745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22CBDD9-7678-8349-B2FD-F7B6F873C588}"/>
              </a:ext>
            </a:extLst>
          </p:cNvPr>
          <p:cNvCxnSpPr>
            <a:stCxn id="118" idx="6"/>
          </p:cNvCxnSpPr>
          <p:nvPr/>
        </p:nvCxnSpPr>
        <p:spPr>
          <a:xfrm>
            <a:off x="6723718" y="3036807"/>
            <a:ext cx="532279" cy="887043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79773D1-3882-AE42-A9FB-DCDB84AF92ED}"/>
              </a:ext>
            </a:extLst>
          </p:cNvPr>
          <p:cNvCxnSpPr>
            <a:stCxn id="119" idx="6"/>
            <a:endCxn id="124" idx="2"/>
          </p:cNvCxnSpPr>
          <p:nvPr/>
        </p:nvCxnSpPr>
        <p:spPr>
          <a:xfrm flipV="1">
            <a:off x="6723718" y="2399702"/>
            <a:ext cx="521469" cy="93324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CC54EFC-59AE-F743-9889-2418AE760855}"/>
              </a:ext>
            </a:extLst>
          </p:cNvPr>
          <p:cNvCxnSpPr>
            <a:stCxn id="119" idx="6"/>
            <a:endCxn id="125" idx="2"/>
          </p:cNvCxnSpPr>
          <p:nvPr/>
        </p:nvCxnSpPr>
        <p:spPr>
          <a:xfrm flipV="1">
            <a:off x="6723718" y="2695842"/>
            <a:ext cx="521469" cy="63710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837298F9-2A04-C348-9F16-8FFD53259345}"/>
              </a:ext>
            </a:extLst>
          </p:cNvPr>
          <p:cNvCxnSpPr>
            <a:stCxn id="119" idx="6"/>
            <a:endCxn id="126" idx="2"/>
          </p:cNvCxnSpPr>
          <p:nvPr/>
        </p:nvCxnSpPr>
        <p:spPr>
          <a:xfrm flipV="1">
            <a:off x="6723718" y="2991982"/>
            <a:ext cx="521469" cy="34096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59E4C8B-02FF-0447-AFDD-EBEAE99A789C}"/>
              </a:ext>
            </a:extLst>
          </p:cNvPr>
          <p:cNvCxnSpPr>
            <a:stCxn id="119" idx="6"/>
            <a:endCxn id="127" idx="2"/>
          </p:cNvCxnSpPr>
          <p:nvPr/>
        </p:nvCxnSpPr>
        <p:spPr>
          <a:xfrm flipV="1">
            <a:off x="6723718" y="3288122"/>
            <a:ext cx="521469" cy="4482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47FAD73-7BD9-9F48-B5AB-73C430ED2CD7}"/>
              </a:ext>
            </a:extLst>
          </p:cNvPr>
          <p:cNvCxnSpPr>
            <a:stCxn id="119" idx="6"/>
            <a:endCxn id="128" idx="2"/>
          </p:cNvCxnSpPr>
          <p:nvPr/>
        </p:nvCxnSpPr>
        <p:spPr>
          <a:xfrm>
            <a:off x="6723718" y="3332944"/>
            <a:ext cx="521469" cy="25131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D8CB41BE-C7A2-6843-85E4-F0F2FB1CC9B9}"/>
              </a:ext>
            </a:extLst>
          </p:cNvPr>
          <p:cNvCxnSpPr>
            <a:stCxn id="119" idx="6"/>
          </p:cNvCxnSpPr>
          <p:nvPr/>
        </p:nvCxnSpPr>
        <p:spPr>
          <a:xfrm>
            <a:off x="6723718" y="3332947"/>
            <a:ext cx="532279" cy="56210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AEE4AB-9460-AE48-981C-0AD213C37562}"/>
              </a:ext>
            </a:extLst>
          </p:cNvPr>
          <p:cNvCxnSpPr>
            <a:stCxn id="120" idx="6"/>
            <a:endCxn id="124" idx="2"/>
          </p:cNvCxnSpPr>
          <p:nvPr/>
        </p:nvCxnSpPr>
        <p:spPr>
          <a:xfrm flipV="1">
            <a:off x="6723718" y="2399702"/>
            <a:ext cx="521469" cy="122938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EA1E4AFA-13B3-3643-9464-8EDFFD723B9F}"/>
              </a:ext>
            </a:extLst>
          </p:cNvPr>
          <p:cNvCxnSpPr>
            <a:stCxn id="120" idx="6"/>
            <a:endCxn id="126" idx="2"/>
          </p:cNvCxnSpPr>
          <p:nvPr/>
        </p:nvCxnSpPr>
        <p:spPr>
          <a:xfrm flipV="1">
            <a:off x="6723718" y="2991982"/>
            <a:ext cx="521469" cy="63710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7E1823B-E8D1-1B45-884C-2ABA23394AF7}"/>
              </a:ext>
            </a:extLst>
          </p:cNvPr>
          <p:cNvCxnSpPr>
            <a:stCxn id="120" idx="6"/>
            <a:endCxn id="127" idx="2"/>
          </p:cNvCxnSpPr>
          <p:nvPr/>
        </p:nvCxnSpPr>
        <p:spPr>
          <a:xfrm flipV="1">
            <a:off x="6723718" y="3288122"/>
            <a:ext cx="521469" cy="34096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0DB56E-A81E-4E4A-B5A9-C2B451255C8C}"/>
              </a:ext>
            </a:extLst>
          </p:cNvPr>
          <p:cNvCxnSpPr>
            <a:stCxn id="120" idx="6"/>
            <a:endCxn id="128" idx="2"/>
          </p:cNvCxnSpPr>
          <p:nvPr/>
        </p:nvCxnSpPr>
        <p:spPr>
          <a:xfrm flipV="1">
            <a:off x="6723718" y="3584262"/>
            <a:ext cx="521469" cy="4482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9A18414-BCFA-0844-82AF-A163597374A2}"/>
              </a:ext>
            </a:extLst>
          </p:cNvPr>
          <p:cNvCxnSpPr>
            <a:stCxn id="120" idx="6"/>
          </p:cNvCxnSpPr>
          <p:nvPr/>
        </p:nvCxnSpPr>
        <p:spPr>
          <a:xfrm>
            <a:off x="6723718" y="3629084"/>
            <a:ext cx="521469" cy="27035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385452B4-9034-5A42-B3D4-13EE0419FC18}"/>
              </a:ext>
            </a:extLst>
          </p:cNvPr>
          <p:cNvSpPr txBox="1"/>
          <p:nvPr/>
        </p:nvSpPr>
        <p:spPr>
          <a:xfrm>
            <a:off x="4750805" y="2202578"/>
            <a:ext cx="2498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Fully-Connected Layer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495FDE4-8C55-4640-887A-7EA8B1D544C9}"/>
              </a:ext>
            </a:extLst>
          </p:cNvPr>
          <p:cNvSpPr/>
          <p:nvPr/>
        </p:nvSpPr>
        <p:spPr>
          <a:xfrm>
            <a:off x="7454371" y="2180932"/>
            <a:ext cx="137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</a:t>
            </a:r>
            <a:r>
              <a:rPr lang="en-US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(Truck) ✓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E9DC1017-08EF-5247-8087-A4B2E8300E2F}"/>
              </a:ext>
            </a:extLst>
          </p:cNvPr>
          <p:cNvSpPr/>
          <p:nvPr/>
        </p:nvSpPr>
        <p:spPr>
          <a:xfrm>
            <a:off x="7454371" y="2489162"/>
            <a:ext cx="1770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(Moving Van)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2AF1A511-7B5E-8C47-8436-8C1BE4D6BF8C}"/>
              </a:ext>
            </a:extLst>
          </p:cNvPr>
          <p:cNvSpPr/>
          <p:nvPr/>
        </p:nvSpPr>
        <p:spPr>
          <a:xfrm>
            <a:off x="7454371" y="279739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(Bus)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A83D7DAA-AF3A-EE48-B616-B6BD28F70378}"/>
              </a:ext>
            </a:extLst>
          </p:cNvPr>
          <p:cNvSpPr/>
          <p:nvPr/>
        </p:nvSpPr>
        <p:spPr>
          <a:xfrm>
            <a:off x="7454368" y="310562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(Car)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EFE72A18-CB7A-5640-AA4B-E5545577A7F9}"/>
              </a:ext>
            </a:extLst>
          </p:cNvPr>
          <p:cNvSpPr/>
          <p:nvPr/>
        </p:nvSpPr>
        <p:spPr>
          <a:xfrm>
            <a:off x="7454368" y="341385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(Person)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2DD99450-9CDA-6941-9312-4226D2519C28}"/>
              </a:ext>
            </a:extLst>
          </p:cNvPr>
          <p:cNvSpPr/>
          <p:nvPr/>
        </p:nvSpPr>
        <p:spPr>
          <a:xfrm>
            <a:off x="6457661" y="2543264"/>
            <a:ext cx="357339" cy="2359273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b="0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1AF508C3-1A2C-9A43-ACF5-3ADB235A10DC}"/>
              </a:ext>
            </a:extLst>
          </p:cNvPr>
          <p:cNvCxnSpPr>
            <a:cxnSpLocks/>
          </p:cNvCxnSpPr>
          <p:nvPr/>
        </p:nvCxnSpPr>
        <p:spPr>
          <a:xfrm>
            <a:off x="6903999" y="2393964"/>
            <a:ext cx="143229" cy="14943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C37020DF-4E09-9D46-BBC2-7282DB0B9F79}"/>
              </a:ext>
            </a:extLst>
          </p:cNvPr>
          <p:cNvSpPr txBox="1"/>
          <p:nvPr/>
        </p:nvSpPr>
        <p:spPr>
          <a:xfrm>
            <a:off x="5298950" y="4366867"/>
            <a:ext cx="174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Extracted Features</a:t>
            </a:r>
          </a:p>
        </p:txBody>
      </p:sp>
    </p:spTree>
    <p:extLst>
      <p:ext uri="{BB962C8B-B14F-4D97-AF65-F5344CB8AC3E}">
        <p14:creationId xmlns:p14="http://schemas.microsoft.com/office/powerpoint/2010/main" val="24753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5" grpId="0"/>
      <p:bldP spid="156" grpId="0"/>
      <p:bldP spid="157" grpId="0"/>
      <p:bldP spid="158" grpId="0"/>
      <p:bldP spid="159" grpId="0"/>
      <p:bldP spid="161" grpId="0" animBg="1"/>
      <p:bldP spid="1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6A62-325A-9F4A-8FAF-3DBBEF80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7886700" cy="7832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Focus</a:t>
            </a:r>
            <a:r>
              <a:rPr lang="en-US" dirty="0"/>
              <a:t> System: </a:t>
            </a:r>
            <a:r>
              <a:rPr lang="en-US" sz="3600" dirty="0"/>
              <a:t>Low-latency query with low-cost ingest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8-635E-A142-BF85-225F63A8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EC452B-5BC3-D74D-94E7-25F309EFFC61}"/>
              </a:ext>
            </a:extLst>
          </p:cNvPr>
          <p:cNvSpPr txBox="1">
            <a:spLocks/>
          </p:cNvSpPr>
          <p:nvPr/>
        </p:nvSpPr>
        <p:spPr>
          <a:xfrm>
            <a:off x="628650" y="2026002"/>
            <a:ext cx="7886700" cy="2241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Approximate indexing via </a:t>
            </a:r>
            <a:r>
              <a:rPr lang="en-US" sz="2800" dirty="0">
                <a:solidFill>
                  <a:srgbClr val="018547"/>
                </a:solidFill>
              </a:rPr>
              <a:t>cheap ingest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Redundancy elimination for </a:t>
            </a:r>
            <a:r>
              <a:rPr lang="en-US" sz="2800" dirty="0">
                <a:solidFill>
                  <a:srgbClr val="018547"/>
                </a:solidFill>
              </a:rPr>
              <a:t>fast query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Trading off </a:t>
            </a:r>
            <a:r>
              <a:rPr lang="en-US" sz="2800" dirty="0">
                <a:solidFill>
                  <a:srgbClr val="018547"/>
                </a:solidFill>
              </a:rPr>
              <a:t>ingest cost </a:t>
            </a:r>
            <a:r>
              <a:rPr lang="en-US" sz="2800" dirty="0"/>
              <a:t>vs. </a:t>
            </a:r>
            <a:r>
              <a:rPr lang="en-US" sz="2800" dirty="0">
                <a:solidFill>
                  <a:srgbClr val="018547"/>
                </a:solidFill>
              </a:rPr>
              <a:t>query latency</a:t>
            </a:r>
          </a:p>
        </p:txBody>
      </p:sp>
    </p:spTree>
    <p:extLst>
      <p:ext uri="{BB962C8B-B14F-4D97-AF65-F5344CB8AC3E}">
        <p14:creationId xmlns:p14="http://schemas.microsoft.com/office/powerpoint/2010/main" val="4750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F62757-B6E4-6C49-B0CB-4BC5A13071CB}"/>
              </a:ext>
            </a:extLst>
          </p:cNvPr>
          <p:cNvSpPr txBox="1">
            <a:spLocks/>
          </p:cNvSpPr>
          <p:nvPr/>
        </p:nvSpPr>
        <p:spPr>
          <a:xfrm>
            <a:off x="628650" y="2026002"/>
            <a:ext cx="7886700" cy="2241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Approximate indexing via </a:t>
            </a:r>
            <a:r>
              <a:rPr lang="en-US" sz="2800" dirty="0">
                <a:solidFill>
                  <a:srgbClr val="018547"/>
                </a:solidFill>
              </a:rPr>
              <a:t>cheap ingest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Redundancy elimination for </a:t>
            </a:r>
            <a:r>
              <a:rPr lang="en-US" sz="2800" dirty="0">
                <a:solidFill>
                  <a:srgbClr val="018547"/>
                </a:solidFill>
              </a:rPr>
              <a:t>fast query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/>
              <a:t>Trading off </a:t>
            </a:r>
            <a:r>
              <a:rPr lang="en-US" sz="2800" dirty="0">
                <a:solidFill>
                  <a:srgbClr val="018547"/>
                </a:solidFill>
              </a:rPr>
              <a:t>ingest cost </a:t>
            </a:r>
            <a:r>
              <a:rPr lang="en-US" sz="2800" dirty="0"/>
              <a:t>vs. </a:t>
            </a:r>
            <a:r>
              <a:rPr lang="en-US" sz="2800" dirty="0">
                <a:solidFill>
                  <a:srgbClr val="018547"/>
                </a:solidFill>
              </a:rPr>
              <a:t>query latency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96A62-325A-9F4A-8FAF-3DBBEF80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533"/>
            <a:ext cx="7886700" cy="78322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Focus</a:t>
            </a:r>
            <a:r>
              <a:rPr lang="en-US" dirty="0"/>
              <a:t> System: Low-latency query with low-cost ingest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8-635E-A142-BF85-225F63A8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0FB192-DDA9-444E-A889-432F1DE46A2D}"/>
              </a:ext>
            </a:extLst>
          </p:cNvPr>
          <p:cNvSpPr/>
          <p:nvPr/>
        </p:nvSpPr>
        <p:spPr>
          <a:xfrm>
            <a:off x="569495" y="1925053"/>
            <a:ext cx="7483642" cy="601579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D5EB5-24A8-6142-8EB5-01A7E29AA8B5}"/>
              </a:ext>
            </a:extLst>
          </p:cNvPr>
          <p:cNvSpPr/>
          <p:nvPr/>
        </p:nvSpPr>
        <p:spPr>
          <a:xfrm>
            <a:off x="107281" y="2582779"/>
            <a:ext cx="8558463" cy="168442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32485</TotalTime>
  <Words>1274</Words>
  <Application>Microsoft Macintosh PowerPoint</Application>
  <PresentationFormat>On-screen Show (16:9)</PresentationFormat>
  <Paragraphs>333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Copperplate</vt:lpstr>
      <vt:lpstr>Helvetica</vt:lpstr>
      <vt:lpstr>Times New Roman</vt:lpstr>
      <vt:lpstr>Wingdings</vt:lpstr>
      <vt:lpstr>Office Theme</vt:lpstr>
      <vt:lpstr>Focus: Querying Large Video Datasets  with Low Latency and Low Cost </vt:lpstr>
      <vt:lpstr>Video Recordings are Ubiquitous</vt:lpstr>
      <vt:lpstr>Key Application: Querying Objects in Videos</vt:lpstr>
      <vt:lpstr>Ingest Time Analysis: Too Costly</vt:lpstr>
      <vt:lpstr>Query Time Analysis: Too Slow</vt:lpstr>
      <vt:lpstr>Our Goal</vt:lpstr>
      <vt:lpstr>Background: Convolutional Neural Networks</vt:lpstr>
      <vt:lpstr>Focus System: Low-latency query with low-cost ingest</vt:lpstr>
      <vt:lpstr>Focus System: Low-latency query with low-cost ingest</vt:lpstr>
      <vt:lpstr>Low-Cost Ingestion: Cheaper CNNs</vt:lpstr>
      <vt:lpstr>Challenge: Cheap CNNs are Less Accurate </vt:lpstr>
      <vt:lpstr>Recall, Precision and Top-K Results</vt:lpstr>
      <vt:lpstr>Solution: Split Ingest- and Query-time Work</vt:lpstr>
      <vt:lpstr>Focus System: Low-latency query with low-cost ingest</vt:lpstr>
      <vt:lpstr>Low-Latency Query: Redundancy Elimination</vt:lpstr>
      <vt:lpstr>Adding Feature-based Clustering</vt:lpstr>
      <vt:lpstr>Focus System: Low-latency query with low-cost ingest</vt:lpstr>
      <vt:lpstr>Ingest Cost vs. Query Latency</vt:lpstr>
      <vt:lpstr>Experimental Setup </vt:lpstr>
      <vt:lpstr>Average End-to-End Performance</vt:lpstr>
      <vt:lpstr>Effect of Different Components</vt:lpstr>
      <vt:lpstr>Demo</vt:lpstr>
      <vt:lpstr>More in the Paper</vt:lpstr>
      <vt:lpstr>Key Takeaways</vt:lpstr>
      <vt:lpstr>Focus: Querying Large Video Datasets  with Low Latency and Low Cost </vt:lpstr>
      <vt:lpstr>Ingest Cost by Video</vt:lpstr>
      <vt:lpstr>Query Latency by Video</vt:lpstr>
      <vt:lpstr>Trade-off Alternatives</vt:lpstr>
      <vt:lpstr>Sensitivity – Number of Classes</vt:lpstr>
      <vt:lpstr>Implementation Architecture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Transparent Offloading and Mapping (TOM): Enabling Programmer-Transparent Near-Data Processing in GPU Systems</dc:title>
  <dc:creator>Kevin Hsieh</dc:creator>
  <cp:lastModifiedBy/>
  <cp:revision>2175</cp:revision>
  <cp:lastPrinted>2018-08-09T03:06:29Z</cp:lastPrinted>
  <dcterms:created xsi:type="dcterms:W3CDTF">2016-06-04T20:12:37Z</dcterms:created>
  <dcterms:modified xsi:type="dcterms:W3CDTF">2018-11-04T05:10:50Z</dcterms:modified>
</cp:coreProperties>
</file>