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378" r:id="rId3"/>
    <p:sldId id="379" r:id="rId4"/>
    <p:sldId id="380" r:id="rId5"/>
    <p:sldId id="399" r:id="rId6"/>
    <p:sldId id="403" r:id="rId7"/>
    <p:sldId id="404" r:id="rId8"/>
    <p:sldId id="405" r:id="rId9"/>
    <p:sldId id="400" r:id="rId10"/>
    <p:sldId id="401" r:id="rId11"/>
    <p:sldId id="402" r:id="rId12"/>
    <p:sldId id="406" r:id="rId13"/>
    <p:sldId id="365" r:id="rId14"/>
    <p:sldId id="409" r:id="rId15"/>
    <p:sldId id="407" r:id="rId16"/>
    <p:sldId id="408" r:id="rId17"/>
    <p:sldId id="391" r:id="rId18"/>
    <p:sldId id="395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8D7"/>
    <a:srgbClr val="D8E4BE"/>
    <a:srgbClr val="E6BAB8"/>
    <a:srgbClr val="8EB4E3"/>
    <a:srgbClr val="FDB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76327"/>
  </p:normalViewPr>
  <p:slideViewPr>
    <p:cSldViewPr snapToGrid="0" snapToObjects="1">
      <p:cViewPr varScale="1">
        <p:scale>
          <a:sx n="96" d="100"/>
          <a:sy n="96" d="100"/>
        </p:scale>
        <p:origin x="1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/Users/zf/home/paper/deduplication/gputadoc/gputadocV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/Users/zf/home/paper/deduplication/gputadoc/gputadocV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/Users/zf/home/paper/deduplication/gputadoc/gputadocV2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/Users/zf/home/paper/deduplication/gputadoc/gputadocV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ppt!$C$6</c:f>
              <c:strCache>
                <c:ptCount val="1"/>
                <c:pt idx="0">
                  <c:v>wordCount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ppt!$D$5:$H$5</c:f>
              <c:strCache>
                <c:ptCount val="5"/>
                <c:pt idx="0">
                  <c:v>A: 580MB</c:v>
                </c:pt>
                <c:pt idx="1">
                  <c:v>B: 2.1GB</c:v>
                </c:pt>
                <c:pt idx="2">
                  <c:v>C: 50GB</c:v>
                </c:pt>
                <c:pt idx="3">
                  <c:v>D: 62MB</c:v>
                </c:pt>
                <c:pt idx="4">
                  <c:v>E: 2.9GB</c:v>
                </c:pt>
              </c:strCache>
            </c:strRef>
          </c:cat>
          <c:val>
            <c:numRef>
              <c:f>ppt!$D$6:$H$6</c:f>
              <c:numCache>
                <c:formatCode>General</c:formatCode>
                <c:ptCount val="5"/>
                <c:pt idx="0">
                  <c:v>65.601981418494759</c:v>
                </c:pt>
                <c:pt idx="1">
                  <c:v>76.124091095486236</c:v>
                </c:pt>
                <c:pt idx="2">
                  <c:v>1.9094542375598014</c:v>
                </c:pt>
                <c:pt idx="3">
                  <c:v>9.05349794238683</c:v>
                </c:pt>
                <c:pt idx="4">
                  <c:v>77.35849056603773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2F-5640-AF27-AB7C47E4CF3F}"/>
            </c:ext>
          </c:extLst>
        </c:ser>
        <c:ser>
          <c:idx val="1"/>
          <c:order val="1"/>
          <c:tx>
            <c:strRef>
              <c:f>ppt!$C$7</c:f>
              <c:strCache>
                <c:ptCount val="1"/>
                <c:pt idx="0">
                  <c:v>sort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ppt!$D$5:$H$5</c:f>
              <c:strCache>
                <c:ptCount val="5"/>
                <c:pt idx="0">
                  <c:v>A: 580MB</c:v>
                </c:pt>
                <c:pt idx="1">
                  <c:v>B: 2.1GB</c:v>
                </c:pt>
                <c:pt idx="2">
                  <c:v>C: 50GB</c:v>
                </c:pt>
                <c:pt idx="3">
                  <c:v>D: 62MB</c:v>
                </c:pt>
                <c:pt idx="4">
                  <c:v>E: 2.9GB</c:v>
                </c:pt>
              </c:strCache>
            </c:strRef>
          </c:cat>
          <c:val>
            <c:numRef>
              <c:f>ppt!$D$7:$H$7</c:f>
              <c:numCache>
                <c:formatCode>General</c:formatCode>
                <c:ptCount val="5"/>
                <c:pt idx="0">
                  <c:v>80.003400068001355</c:v>
                </c:pt>
                <c:pt idx="1">
                  <c:v>22.448406820006976</c:v>
                </c:pt>
                <c:pt idx="2">
                  <c:v>2.0433196681623036</c:v>
                </c:pt>
                <c:pt idx="3">
                  <c:v>8.7660148347943352</c:v>
                </c:pt>
                <c:pt idx="4">
                  <c:v>22.746071133167906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2F-5640-AF27-AB7C47E4CF3F}"/>
            </c:ext>
          </c:extLst>
        </c:ser>
        <c:ser>
          <c:idx val="2"/>
          <c:order val="2"/>
          <c:tx>
            <c:strRef>
              <c:f>ppt!$C$8</c:f>
              <c:strCache>
                <c:ptCount val="1"/>
                <c:pt idx="0">
                  <c:v>invertedIndex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ppt!$D$5:$H$5</c:f>
              <c:strCache>
                <c:ptCount val="5"/>
                <c:pt idx="0">
                  <c:v>A: 580MB</c:v>
                </c:pt>
                <c:pt idx="1">
                  <c:v>B: 2.1GB</c:v>
                </c:pt>
                <c:pt idx="2">
                  <c:v>C: 50GB</c:v>
                </c:pt>
                <c:pt idx="3">
                  <c:v>D: 62MB</c:v>
                </c:pt>
                <c:pt idx="4">
                  <c:v>E: 2.9GB</c:v>
                </c:pt>
              </c:strCache>
            </c:strRef>
          </c:cat>
          <c:val>
            <c:numRef>
              <c:f>ppt!$D$8:$H$8</c:f>
              <c:numCache>
                <c:formatCode>General</c:formatCode>
                <c:ptCount val="5"/>
                <c:pt idx="0">
                  <c:v>26.718107207535763</c:v>
                </c:pt>
                <c:pt idx="1">
                  <c:v>409.28012820512816</c:v>
                </c:pt>
                <c:pt idx="2">
                  <c:v>1.4241914746315893</c:v>
                </c:pt>
                <c:pt idx="3">
                  <c:v>36.842105263157897</c:v>
                </c:pt>
                <c:pt idx="4">
                  <c:v>390.7216494845361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2F-5640-AF27-AB7C47E4CF3F}"/>
            </c:ext>
          </c:extLst>
        </c:ser>
        <c:ser>
          <c:idx val="3"/>
          <c:order val="3"/>
          <c:tx>
            <c:strRef>
              <c:f>ppt!$C$9</c:f>
              <c:strCache>
                <c:ptCount val="1"/>
                <c:pt idx="0">
                  <c:v>termVector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ppt!$D$5:$H$5</c:f>
              <c:strCache>
                <c:ptCount val="5"/>
                <c:pt idx="0">
                  <c:v>A: 580MB</c:v>
                </c:pt>
                <c:pt idx="1">
                  <c:v>B: 2.1GB</c:v>
                </c:pt>
                <c:pt idx="2">
                  <c:v>C: 50GB</c:v>
                </c:pt>
                <c:pt idx="3">
                  <c:v>D: 62MB</c:v>
                </c:pt>
                <c:pt idx="4">
                  <c:v>E: 2.9GB</c:v>
                </c:pt>
              </c:strCache>
            </c:strRef>
          </c:cat>
          <c:val>
            <c:numRef>
              <c:f>ppt!$D$9:$H$9</c:f>
              <c:numCache>
                <c:formatCode>General</c:formatCode>
                <c:ptCount val="5"/>
                <c:pt idx="0">
                  <c:v>13.175799760549729</c:v>
                </c:pt>
                <c:pt idx="1">
                  <c:v>149.87903777536863</c:v>
                </c:pt>
                <c:pt idx="2">
                  <c:v>1.2261385230951405</c:v>
                </c:pt>
                <c:pt idx="3">
                  <c:v>19.064935064935067</c:v>
                </c:pt>
                <c:pt idx="4">
                  <c:v>205.06155950752395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2F-5640-AF27-AB7C47E4CF3F}"/>
            </c:ext>
          </c:extLst>
        </c:ser>
        <c:ser>
          <c:idx val="4"/>
          <c:order val="4"/>
          <c:tx>
            <c:strRef>
              <c:f>ppt!$C$10</c:f>
              <c:strCache>
                <c:ptCount val="1"/>
                <c:pt idx="0">
                  <c:v>sequenceCount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ppt!$D$5:$H$5</c:f>
              <c:strCache>
                <c:ptCount val="5"/>
                <c:pt idx="0">
                  <c:v>A: 580MB</c:v>
                </c:pt>
                <c:pt idx="1">
                  <c:v>B: 2.1GB</c:v>
                </c:pt>
                <c:pt idx="2">
                  <c:v>C: 50GB</c:v>
                </c:pt>
                <c:pt idx="3">
                  <c:v>D: 62MB</c:v>
                </c:pt>
                <c:pt idx="4">
                  <c:v>E: 2.9GB</c:v>
                </c:pt>
              </c:strCache>
            </c:strRef>
          </c:cat>
          <c:val>
            <c:numRef>
              <c:f>ppt!$D$10:$H$10</c:f>
              <c:numCache>
                <c:formatCode>General</c:formatCode>
                <c:ptCount val="5"/>
                <c:pt idx="0">
                  <c:v>120.64906397934298</c:v>
                </c:pt>
                <c:pt idx="1">
                  <c:v>895.65642101771891</c:v>
                </c:pt>
                <c:pt idx="2">
                  <c:v>5.4284799249412465</c:v>
                </c:pt>
                <c:pt idx="3">
                  <c:v>297.10144927536231</c:v>
                </c:pt>
                <c:pt idx="4">
                  <c:v>943.24870815547058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2F-5640-AF27-AB7C47E4CF3F}"/>
            </c:ext>
          </c:extLst>
        </c:ser>
        <c:ser>
          <c:idx val="5"/>
          <c:order val="5"/>
          <c:tx>
            <c:strRef>
              <c:f>ppt!$C$11</c:f>
              <c:strCache>
                <c:ptCount val="1"/>
                <c:pt idx="0">
                  <c:v>rankedInvertedIndex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ppt!$D$5:$H$5</c:f>
              <c:strCache>
                <c:ptCount val="5"/>
                <c:pt idx="0">
                  <c:v>A: 580MB</c:v>
                </c:pt>
                <c:pt idx="1">
                  <c:v>B: 2.1GB</c:v>
                </c:pt>
                <c:pt idx="2">
                  <c:v>C: 50GB</c:v>
                </c:pt>
                <c:pt idx="3">
                  <c:v>D: 62MB</c:v>
                </c:pt>
                <c:pt idx="4">
                  <c:v>E: 2.9GB</c:v>
                </c:pt>
              </c:strCache>
            </c:strRef>
          </c:cat>
          <c:val>
            <c:numRef>
              <c:f>ppt!$D$11:$H$11</c:f>
              <c:numCache>
                <c:formatCode>General</c:formatCode>
                <c:ptCount val="5"/>
                <c:pt idx="0">
                  <c:v>176.71543261464953</c:v>
                </c:pt>
                <c:pt idx="1">
                  <c:v>1391.9249387523839</c:v>
                </c:pt>
                <c:pt idx="2">
                  <c:v>1.8676213048855617</c:v>
                </c:pt>
                <c:pt idx="3">
                  <c:v>328.35820895522386</c:v>
                </c:pt>
                <c:pt idx="4">
                  <c:v>1060.7847584486278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2F-5640-AF27-AB7C47E4CF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8301023"/>
        <c:axId val="888798655"/>
      </c:barChart>
      <c:catAx>
        <c:axId val="888301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CN"/>
          </a:p>
        </c:txPr>
        <c:crossAx val="888798655"/>
        <c:crosses val="autoZero"/>
        <c:auto val="1"/>
        <c:lblAlgn val="ctr"/>
        <c:lblOffset val="100"/>
        <c:noMultiLvlLbl val="0"/>
      </c:catAx>
      <c:valAx>
        <c:axId val="888798655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speedup</a:t>
                </a:r>
                <a:endParaRPr lang="zh-CN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CN"/>
          </a:p>
        </c:txPr>
        <c:crossAx val="888301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工作表1!$N$158</c:f>
              <c:strCache>
                <c:ptCount val="1"/>
                <c:pt idx="0">
                  <c:v>wordCount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工作表1!$O$157:$S$157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工作表1!$O$158:$S$158</c:f>
              <c:numCache>
                <c:formatCode>General</c:formatCode>
                <c:ptCount val="5"/>
                <c:pt idx="0">
                  <c:v>12.216091644107195</c:v>
                </c:pt>
                <c:pt idx="1">
                  <c:v>14.59929124605285</c:v>
                </c:pt>
                <c:pt idx="2">
                  <c:v>2.2992953396379034</c:v>
                </c:pt>
                <c:pt idx="3">
                  <c:v>4.3623310810810816</c:v>
                </c:pt>
                <c:pt idx="4">
                  <c:v>30.313238560639714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86-0E48-BE1D-70F514173CB5}"/>
            </c:ext>
          </c:extLst>
        </c:ser>
        <c:ser>
          <c:idx val="1"/>
          <c:order val="1"/>
          <c:tx>
            <c:strRef>
              <c:f>工作表1!$N$159</c:f>
              <c:strCache>
                <c:ptCount val="1"/>
                <c:pt idx="0">
                  <c:v>sort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工作表1!$O$157:$S$157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工作表1!$O$159:$S$159</c:f>
              <c:numCache>
                <c:formatCode>General</c:formatCode>
                <c:ptCount val="5"/>
                <c:pt idx="0">
                  <c:v>11.952400379741926</c:v>
                </c:pt>
                <c:pt idx="1">
                  <c:v>14.191580230031063</c:v>
                </c:pt>
                <c:pt idx="2">
                  <c:v>2.5247542766233817</c:v>
                </c:pt>
                <c:pt idx="3">
                  <c:v>3.9184966216216219</c:v>
                </c:pt>
                <c:pt idx="4">
                  <c:v>29.955530875166591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86-0E48-BE1D-70F514173CB5}"/>
            </c:ext>
          </c:extLst>
        </c:ser>
        <c:ser>
          <c:idx val="2"/>
          <c:order val="2"/>
          <c:tx>
            <c:strRef>
              <c:f>工作表1!$N$160</c:f>
              <c:strCache>
                <c:ptCount val="1"/>
                <c:pt idx="0">
                  <c:v>invertedIndex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工作表1!$O$157:$S$157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工作表1!$O$160:$S$160</c:f>
              <c:numCache>
                <c:formatCode>General</c:formatCode>
                <c:ptCount val="5"/>
                <c:pt idx="0">
                  <c:v>20.223041252967231</c:v>
                </c:pt>
                <c:pt idx="1">
                  <c:v>11.717473293414615</c:v>
                </c:pt>
                <c:pt idx="2">
                  <c:v>2.0776677492065581</c:v>
                </c:pt>
                <c:pt idx="3">
                  <c:v>2.9374348202332792</c:v>
                </c:pt>
                <c:pt idx="4">
                  <c:v>19.438654375325815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86-0E48-BE1D-70F514173CB5}"/>
            </c:ext>
          </c:extLst>
        </c:ser>
        <c:ser>
          <c:idx val="3"/>
          <c:order val="3"/>
          <c:tx>
            <c:strRef>
              <c:f>工作表1!$N$161</c:f>
              <c:strCache>
                <c:ptCount val="1"/>
                <c:pt idx="0">
                  <c:v>termVector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工作表1!$O$157:$S$157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工作表1!$O$161:$S$161</c:f>
              <c:numCache>
                <c:formatCode>General</c:formatCode>
                <c:ptCount val="5"/>
                <c:pt idx="0">
                  <c:v>18.848916369209299</c:v>
                </c:pt>
                <c:pt idx="1">
                  <c:v>7.5587832926357148</c:v>
                </c:pt>
                <c:pt idx="2">
                  <c:v>2.3296639910153276</c:v>
                </c:pt>
                <c:pt idx="3">
                  <c:v>2.4500403869750462</c:v>
                </c:pt>
                <c:pt idx="4">
                  <c:v>13.041703992123958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86-0E48-BE1D-70F514173CB5}"/>
            </c:ext>
          </c:extLst>
        </c:ser>
        <c:ser>
          <c:idx val="4"/>
          <c:order val="4"/>
          <c:tx>
            <c:strRef>
              <c:f>工作表1!$N$162</c:f>
              <c:strCache>
                <c:ptCount val="1"/>
                <c:pt idx="0">
                  <c:v>sequenceCount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工作表1!$O$157:$S$157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工作表1!$O$162:$S$162</c:f>
              <c:numCache>
                <c:formatCode>General</c:formatCode>
                <c:ptCount val="5"/>
                <c:pt idx="0">
                  <c:v>1.8883843900914663</c:v>
                </c:pt>
                <c:pt idx="1">
                  <c:v>2.5827599221935524</c:v>
                </c:pt>
                <c:pt idx="2">
                  <c:v>18.989237271271808</c:v>
                </c:pt>
                <c:pt idx="3">
                  <c:v>1.4567565310923709</c:v>
                </c:pt>
                <c:pt idx="4">
                  <c:v>4.9715964680559628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86-0E48-BE1D-70F514173CB5}"/>
            </c:ext>
          </c:extLst>
        </c:ser>
        <c:ser>
          <c:idx val="5"/>
          <c:order val="5"/>
          <c:tx>
            <c:strRef>
              <c:f>工作表1!$N$163</c:f>
              <c:strCache>
                <c:ptCount val="1"/>
                <c:pt idx="0">
                  <c:v>rankedInvertedIndex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工作表1!$O$157:$S$157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工作表1!$O$163:$S$163</c:f>
              <c:numCache>
                <c:formatCode>General</c:formatCode>
                <c:ptCount val="5"/>
                <c:pt idx="0">
                  <c:v>2.1774460665430095</c:v>
                </c:pt>
                <c:pt idx="1">
                  <c:v>2.5407013890291394</c:v>
                </c:pt>
                <c:pt idx="2">
                  <c:v>21.409212494173616</c:v>
                </c:pt>
                <c:pt idx="3">
                  <c:v>1.4620924343146564</c:v>
                </c:pt>
                <c:pt idx="4">
                  <c:v>5.0789895467823216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86-0E48-BE1D-70F514173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8182447"/>
        <c:axId val="498698479"/>
      </c:barChart>
      <c:catAx>
        <c:axId val="458182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98698479"/>
        <c:crosses val="autoZero"/>
        <c:auto val="1"/>
        <c:lblAlgn val="ctr"/>
        <c:lblOffset val="100"/>
        <c:noMultiLvlLbl val="0"/>
      </c:catAx>
      <c:valAx>
        <c:axId val="498698479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speedup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58182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5"/>
        <c:delete val="1"/>
      </c:legendEntry>
      <c:layout>
        <c:manualLayout>
          <c:xMode val="edge"/>
          <c:yMode val="edge"/>
          <c:x val="2.2526246719160015E-3"/>
          <c:y val="2.7777777777777776E-2"/>
          <c:w val="0.99549475065616799"/>
          <c:h val="0.232952755905511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479636920384952"/>
          <c:y val="0.3331663750364538"/>
          <c:w val="0.71464807524059493"/>
          <c:h val="0.49334572761738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工作表1!$U$158</c:f>
              <c:strCache>
                <c:ptCount val="1"/>
                <c:pt idx="0">
                  <c:v>wordCount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工作表1!$V$157:$Z$157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工作表1!$V$158:$Z$158</c:f>
              <c:numCache>
                <c:formatCode>General</c:formatCode>
                <c:ptCount val="5"/>
                <c:pt idx="0">
                  <c:v>14.075307136071478</c:v>
                </c:pt>
                <c:pt idx="1">
                  <c:v>13.428368248469203</c:v>
                </c:pt>
                <c:pt idx="2">
                  <c:v>9.1819466397091212</c:v>
                </c:pt>
                <c:pt idx="3">
                  <c:v>2.3779748370471423</c:v>
                </c:pt>
                <c:pt idx="4">
                  <c:v>21.470552861231088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C7-5646-AC4A-35634A8C8810}"/>
            </c:ext>
          </c:extLst>
        </c:ser>
        <c:ser>
          <c:idx val="1"/>
          <c:order val="1"/>
          <c:tx>
            <c:strRef>
              <c:f>工作表1!$U$159</c:f>
              <c:strCache>
                <c:ptCount val="1"/>
                <c:pt idx="0">
                  <c:v>sort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工作表1!$V$157:$Z$157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工作表1!$V$159:$Z$159</c:f>
              <c:numCache>
                <c:formatCode>General</c:formatCode>
                <c:ptCount val="5"/>
                <c:pt idx="0">
                  <c:v>18.835855845186458</c:v>
                </c:pt>
                <c:pt idx="1">
                  <c:v>5.9822009571229913</c:v>
                </c:pt>
                <c:pt idx="2">
                  <c:v>1.846735458381727</c:v>
                </c:pt>
                <c:pt idx="3">
                  <c:v>0.90188122810477778</c:v>
                </c:pt>
                <c:pt idx="4">
                  <c:v>2.99956614835585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C7-5646-AC4A-35634A8C8810}"/>
            </c:ext>
          </c:extLst>
        </c:ser>
        <c:ser>
          <c:idx val="2"/>
          <c:order val="2"/>
          <c:tx>
            <c:strRef>
              <c:f>工作表1!$U$160</c:f>
              <c:strCache>
                <c:ptCount val="1"/>
                <c:pt idx="0">
                  <c:v>invertedIndex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工作表1!$V$157:$Z$157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工作表1!$V$160:$Z$160</c:f>
              <c:numCache>
                <c:formatCode>General</c:formatCode>
                <c:ptCount val="5"/>
                <c:pt idx="0">
                  <c:v>12.802095037483875</c:v>
                </c:pt>
                <c:pt idx="1">
                  <c:v>205.68062752961254</c:v>
                </c:pt>
                <c:pt idx="2">
                  <c:v>2.8913735952503741</c:v>
                </c:pt>
                <c:pt idx="3">
                  <c:v>40.558173566892854</c:v>
                </c:pt>
                <c:pt idx="4">
                  <c:v>206.21161258496861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C7-5646-AC4A-35634A8C8810}"/>
            </c:ext>
          </c:extLst>
        </c:ser>
        <c:ser>
          <c:idx val="3"/>
          <c:order val="3"/>
          <c:tx>
            <c:strRef>
              <c:f>工作表1!$U$161</c:f>
              <c:strCache>
                <c:ptCount val="1"/>
                <c:pt idx="0">
                  <c:v>termVector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工作表1!$V$157:$Z$157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工作表1!$V$161:$Z$161</c:f>
              <c:numCache>
                <c:formatCode>General</c:formatCode>
                <c:ptCount val="5"/>
                <c:pt idx="0">
                  <c:v>9.8574135527239264</c:v>
                </c:pt>
                <c:pt idx="1">
                  <c:v>56.795833499461949</c:v>
                </c:pt>
                <c:pt idx="2">
                  <c:v>1.5103932398114688</c:v>
                </c:pt>
                <c:pt idx="3">
                  <c:v>21.003642830507989</c:v>
                </c:pt>
                <c:pt idx="4">
                  <c:v>135.25550443069253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C7-5646-AC4A-35634A8C8810}"/>
            </c:ext>
          </c:extLst>
        </c:ser>
        <c:ser>
          <c:idx val="4"/>
          <c:order val="4"/>
          <c:tx>
            <c:strRef>
              <c:f>工作表1!$U$162</c:f>
              <c:strCache>
                <c:ptCount val="1"/>
                <c:pt idx="0">
                  <c:v>sequenceCount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工作表1!$V$157:$Z$157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工作表1!$V$162:$Z$162</c:f>
              <c:numCache>
                <c:formatCode>General</c:formatCode>
                <c:ptCount val="5"/>
                <c:pt idx="0">
                  <c:v>39.681084344014579</c:v>
                </c:pt>
                <c:pt idx="1">
                  <c:v>301.39719416701564</c:v>
                </c:pt>
                <c:pt idx="2">
                  <c:v>3.5247826564365008</c:v>
                </c:pt>
                <c:pt idx="3">
                  <c:v>99.538522254478323</c:v>
                </c:pt>
                <c:pt idx="4">
                  <c:v>243.83096870277492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7-5646-AC4A-35634A8C8810}"/>
            </c:ext>
          </c:extLst>
        </c:ser>
        <c:ser>
          <c:idx val="5"/>
          <c:order val="5"/>
          <c:tx>
            <c:strRef>
              <c:f>工作表1!$U$163</c:f>
              <c:strCache>
                <c:ptCount val="1"/>
                <c:pt idx="0">
                  <c:v>rankedInvertedIndex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工作表1!$V$157:$Z$157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工作表1!$V$163:$Z$163</c:f>
              <c:numCache>
                <c:formatCode>General</c:formatCode>
                <c:ptCount val="5"/>
                <c:pt idx="0">
                  <c:v>72.801808055887705</c:v>
                </c:pt>
                <c:pt idx="1">
                  <c:v>382.32204632218736</c:v>
                </c:pt>
                <c:pt idx="2">
                  <c:v>1.5544193644097406</c:v>
                </c:pt>
                <c:pt idx="3">
                  <c:v>80.317879543001524</c:v>
                </c:pt>
                <c:pt idx="4">
                  <c:v>261.7321641277785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C7-5646-AC4A-35634A8C8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2312527"/>
        <c:axId val="531584383"/>
      </c:barChart>
      <c:catAx>
        <c:axId val="50231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31584383"/>
        <c:crosses val="autoZero"/>
        <c:auto val="1"/>
        <c:lblAlgn val="ctr"/>
        <c:lblOffset val="100"/>
        <c:noMultiLvlLbl val="0"/>
      </c:catAx>
      <c:valAx>
        <c:axId val="531584383"/>
        <c:scaling>
          <c:logBase val="10"/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speedup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02312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05"/>
          <c:y val="2.7777777777777776E-2"/>
          <c:w val="0.63055555555555554"/>
          <c:h val="0.244948600174978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工作表1!$C$172</c:f>
              <c:strCache>
                <c:ptCount val="1"/>
                <c:pt idx="0">
                  <c:v>wordCount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工作表1!$D$171:$H$171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工作表1!$D$172:$H$172</c:f>
              <c:numCache>
                <c:formatCode>General</c:formatCode>
                <c:ptCount val="5"/>
                <c:pt idx="0">
                  <c:v>61.342489999999998</c:v>
                </c:pt>
                <c:pt idx="1">
                  <c:v>64.477329999999995</c:v>
                </c:pt>
                <c:pt idx="2">
                  <c:v>61.932020000000001</c:v>
                </c:pt>
                <c:pt idx="3">
                  <c:v>0.42083700000000002</c:v>
                </c:pt>
                <c:pt idx="4">
                  <c:v>3.0818880000000002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5-7449-A39C-BEBDDCEDCF55}"/>
            </c:ext>
          </c:extLst>
        </c:ser>
        <c:ser>
          <c:idx val="1"/>
          <c:order val="1"/>
          <c:tx>
            <c:strRef>
              <c:f>工作表1!$C$173</c:f>
              <c:strCache>
                <c:ptCount val="1"/>
                <c:pt idx="0">
                  <c:v>sort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工作表1!$D$171:$H$171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工作表1!$D$173:$H$173</c:f>
              <c:numCache>
                <c:formatCode>General</c:formatCode>
                <c:ptCount val="5"/>
                <c:pt idx="0">
                  <c:v>58.736649999999997</c:v>
                </c:pt>
                <c:pt idx="1">
                  <c:v>64.527619999999999</c:v>
                </c:pt>
                <c:pt idx="2">
                  <c:v>60.704540000000001</c:v>
                </c:pt>
                <c:pt idx="3">
                  <c:v>0.73541400000000001</c:v>
                </c:pt>
                <c:pt idx="4">
                  <c:v>50.34592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5-7449-A39C-BEBDDCEDCF55}"/>
            </c:ext>
          </c:extLst>
        </c:ser>
        <c:ser>
          <c:idx val="2"/>
          <c:order val="2"/>
          <c:tx>
            <c:strRef>
              <c:f>工作表1!$C$174</c:f>
              <c:strCache>
                <c:ptCount val="1"/>
                <c:pt idx="0">
                  <c:v>invertedIndex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工作表1!$D$171:$H$171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工作表1!$D$174:$H$174</c:f>
              <c:numCache>
                <c:formatCode>General</c:formatCode>
                <c:ptCount val="5"/>
                <c:pt idx="0">
                  <c:v>27.665569999999999</c:v>
                </c:pt>
                <c:pt idx="1">
                  <c:v>58.923850000000002</c:v>
                </c:pt>
                <c:pt idx="2">
                  <c:v>76.216650000000001</c:v>
                </c:pt>
                <c:pt idx="3">
                  <c:v>0.41442200000000001</c:v>
                </c:pt>
                <c:pt idx="4">
                  <c:v>2.3078090000000002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25-7449-A39C-BEBDDCEDCF55}"/>
            </c:ext>
          </c:extLst>
        </c:ser>
        <c:ser>
          <c:idx val="3"/>
          <c:order val="3"/>
          <c:tx>
            <c:strRef>
              <c:f>工作表1!$C$175</c:f>
              <c:strCache>
                <c:ptCount val="1"/>
                <c:pt idx="0">
                  <c:v>termVector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工作表1!$D$171:$H$171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工作表1!$D$175:$H$175</c:f>
              <c:numCache>
                <c:formatCode>General</c:formatCode>
                <c:ptCount val="5"/>
                <c:pt idx="0">
                  <c:v>34.383620000000001</c:v>
                </c:pt>
                <c:pt idx="1">
                  <c:v>51.709820000000001</c:v>
                </c:pt>
                <c:pt idx="2">
                  <c:v>75.426879999999997</c:v>
                </c:pt>
                <c:pt idx="3">
                  <c:v>0.491593</c:v>
                </c:pt>
                <c:pt idx="4">
                  <c:v>13.52075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5-7449-A39C-BEBDDCEDCF55}"/>
            </c:ext>
          </c:extLst>
        </c:ser>
        <c:ser>
          <c:idx val="4"/>
          <c:order val="4"/>
          <c:tx>
            <c:strRef>
              <c:f>工作表1!$C$176</c:f>
              <c:strCache>
                <c:ptCount val="1"/>
                <c:pt idx="0">
                  <c:v>sequenceCount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工作表1!$D$171:$H$171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工作表1!$D$176:$H$176</c:f>
              <c:numCache>
                <c:formatCode>General</c:formatCode>
                <c:ptCount val="5"/>
                <c:pt idx="0">
                  <c:v>56.716610000000003</c:v>
                </c:pt>
                <c:pt idx="1">
                  <c:v>50.794330000000002</c:v>
                </c:pt>
                <c:pt idx="2">
                  <c:v>57.308</c:v>
                </c:pt>
                <c:pt idx="3">
                  <c:v>0.72433599999999998</c:v>
                </c:pt>
                <c:pt idx="4">
                  <c:v>66.30762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25-7449-A39C-BEBDDCEDCF55}"/>
            </c:ext>
          </c:extLst>
        </c:ser>
        <c:ser>
          <c:idx val="5"/>
          <c:order val="5"/>
          <c:tx>
            <c:strRef>
              <c:f>工作表1!$C$177</c:f>
              <c:strCache>
                <c:ptCount val="1"/>
                <c:pt idx="0">
                  <c:v>rankedInvertedIndex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工作表1!$D$171:$H$171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工作表1!$D$177:$H$177</c:f>
              <c:numCache>
                <c:formatCode>General</c:formatCode>
                <c:ptCount val="5"/>
                <c:pt idx="0">
                  <c:v>58.30545</c:v>
                </c:pt>
                <c:pt idx="1">
                  <c:v>52.51914</c:v>
                </c:pt>
                <c:pt idx="2">
                  <c:v>55.53942</c:v>
                </c:pt>
                <c:pt idx="3">
                  <c:v>0.72493399999999997</c:v>
                </c:pt>
                <c:pt idx="4">
                  <c:v>69.812439999999995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25-7449-A39C-BEBDDCEDCF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747807"/>
        <c:axId val="457653391"/>
      </c:barChart>
      <c:catAx>
        <c:axId val="530747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57653391"/>
        <c:crosses val="autoZero"/>
        <c:auto val="1"/>
        <c:lblAlgn val="ctr"/>
        <c:lblOffset val="100"/>
        <c:noMultiLvlLbl val="0"/>
      </c:catAx>
      <c:valAx>
        <c:axId val="457653391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DRAM throughput</a:t>
                </a:r>
              </a:p>
              <a:p>
                <a:pPr>
                  <a:defRPr/>
                </a:pPr>
                <a:r>
                  <a:rPr lang="en-US" altLang="zh-CN"/>
                  <a:t>(GB/s)</a:t>
                </a:r>
                <a:endParaRPr lang="zh-CN" altLang="en-US"/>
              </a:p>
            </c:rich>
          </c:tx>
          <c:layout>
            <c:manualLayout>
              <c:xMode val="edge"/>
              <c:yMode val="edge"/>
              <c:x val="1.1111111111111112E-2"/>
              <c:y val="0.260985345581802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30747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5"/>
        <c:delete val="1"/>
      </c:legendEntry>
      <c:layout>
        <c:manualLayout>
          <c:xMode val="edge"/>
          <c:yMode val="edge"/>
          <c:x val="7.8081802274715569E-3"/>
          <c:y val="2.7777777777777776E-2"/>
          <c:w val="0.98993919510061246"/>
          <c:h val="0.232952755905511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zh-CN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8449081364829398"/>
          <c:y val="0.27761081948089822"/>
          <c:w val="0.68495363079615046"/>
          <c:h val="0.54890128317293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工作表1!$J$182</c:f>
              <c:strCache>
                <c:ptCount val="1"/>
                <c:pt idx="0">
                  <c:v>wordCount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工作表1!$K$181:$O$181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工作表1!$K$182:$O$182</c:f>
              <c:numCache>
                <c:formatCode>General</c:formatCode>
                <c:ptCount val="5"/>
                <c:pt idx="0">
                  <c:v>73.501599999999996</c:v>
                </c:pt>
                <c:pt idx="1">
                  <c:v>72.126199999999997</c:v>
                </c:pt>
                <c:pt idx="2">
                  <c:v>62.635700000000007</c:v>
                </c:pt>
                <c:pt idx="3">
                  <c:v>42.0837</c:v>
                </c:pt>
                <c:pt idx="4">
                  <c:v>73.727900000000005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7-8742-A7F2-CED7F0DD2679}"/>
            </c:ext>
          </c:extLst>
        </c:ser>
        <c:ser>
          <c:idx val="1"/>
          <c:order val="1"/>
          <c:tx>
            <c:strRef>
              <c:f>工作表1!$J$183</c:f>
              <c:strCache>
                <c:ptCount val="1"/>
                <c:pt idx="0">
                  <c:v>sort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工作表1!$K$181:$O$181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工作表1!$K$183:$O$183</c:f>
              <c:numCache>
                <c:formatCode>General</c:formatCode>
                <c:ptCount val="5"/>
                <c:pt idx="0">
                  <c:v>73.535499999999999</c:v>
                </c:pt>
                <c:pt idx="1">
                  <c:v>73.415099999999995</c:v>
                </c:pt>
                <c:pt idx="2">
                  <c:v>63.099000000000004</c:v>
                </c:pt>
                <c:pt idx="3">
                  <c:v>73.541399999999996</c:v>
                </c:pt>
                <c:pt idx="4">
                  <c:v>74.769800000000004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7-8742-A7F2-CED7F0DD2679}"/>
            </c:ext>
          </c:extLst>
        </c:ser>
        <c:ser>
          <c:idx val="2"/>
          <c:order val="2"/>
          <c:tx>
            <c:strRef>
              <c:f>工作表1!$J$184</c:f>
              <c:strCache>
                <c:ptCount val="1"/>
                <c:pt idx="0">
                  <c:v>invertedIndex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工作表1!$K$181:$O$181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工作表1!$K$184:$O$184</c:f>
              <c:numCache>
                <c:formatCode>General</c:formatCode>
                <c:ptCount val="5"/>
                <c:pt idx="0">
                  <c:v>48.311500000000002</c:v>
                </c:pt>
                <c:pt idx="1">
                  <c:v>71.02239999999999</c:v>
                </c:pt>
                <c:pt idx="2">
                  <c:v>78.659199999999998</c:v>
                </c:pt>
                <c:pt idx="3">
                  <c:v>41.4422</c:v>
                </c:pt>
                <c:pt idx="4">
                  <c:v>70.506399999999999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F7-8742-A7F2-CED7F0DD2679}"/>
            </c:ext>
          </c:extLst>
        </c:ser>
        <c:ser>
          <c:idx val="3"/>
          <c:order val="3"/>
          <c:tx>
            <c:strRef>
              <c:f>工作表1!$J$185</c:f>
              <c:strCache>
                <c:ptCount val="1"/>
                <c:pt idx="0">
                  <c:v>termVector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工作表1!$K$181:$O$181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工作表1!$K$185:$O$185</c:f>
              <c:numCache>
                <c:formatCode>General</c:formatCode>
                <c:ptCount val="5"/>
                <c:pt idx="0">
                  <c:v>50.129000000000005</c:v>
                </c:pt>
                <c:pt idx="1">
                  <c:v>71.853499999999997</c:v>
                </c:pt>
                <c:pt idx="2">
                  <c:v>76.123900000000006</c:v>
                </c:pt>
                <c:pt idx="3">
                  <c:v>49.159300000000002</c:v>
                </c:pt>
                <c:pt idx="4">
                  <c:v>73.0154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F7-8742-A7F2-CED7F0DD2679}"/>
            </c:ext>
          </c:extLst>
        </c:ser>
        <c:ser>
          <c:idx val="4"/>
          <c:order val="4"/>
          <c:tx>
            <c:strRef>
              <c:f>工作表1!$J$186</c:f>
              <c:strCache>
                <c:ptCount val="1"/>
                <c:pt idx="0">
                  <c:v>sequenceCount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工作表1!$K$181:$O$181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工作表1!$K$186:$O$186</c:f>
              <c:numCache>
                <c:formatCode>General</c:formatCode>
                <c:ptCount val="5"/>
                <c:pt idx="0">
                  <c:v>80.187100000000001</c:v>
                </c:pt>
                <c:pt idx="1">
                  <c:v>79.247100000000003</c:v>
                </c:pt>
                <c:pt idx="2">
                  <c:v>78.777699999999996</c:v>
                </c:pt>
                <c:pt idx="3">
                  <c:v>72.433599999999998</c:v>
                </c:pt>
                <c:pt idx="4">
                  <c:v>82.797499999999999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F7-8742-A7F2-CED7F0DD2679}"/>
            </c:ext>
          </c:extLst>
        </c:ser>
        <c:ser>
          <c:idx val="5"/>
          <c:order val="5"/>
          <c:tx>
            <c:strRef>
              <c:f>工作表1!$J$187</c:f>
              <c:strCache>
                <c:ptCount val="1"/>
                <c:pt idx="0">
                  <c:v>rankedInvertedIndex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工作表1!$K$181:$O$181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工作表1!$K$187:$O$187</c:f>
              <c:numCache>
                <c:formatCode>General</c:formatCode>
                <c:ptCount val="5"/>
                <c:pt idx="0">
                  <c:v>74.868800000000007</c:v>
                </c:pt>
                <c:pt idx="1">
                  <c:v>77.730400000000003</c:v>
                </c:pt>
                <c:pt idx="2">
                  <c:v>78.393699999999995</c:v>
                </c:pt>
                <c:pt idx="3">
                  <c:v>72.493399999999994</c:v>
                </c:pt>
                <c:pt idx="4">
                  <c:v>83.058300000000003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F7-8742-A7F2-CED7F0DD26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6215951"/>
        <c:axId val="556324639"/>
      </c:barChart>
      <c:catAx>
        <c:axId val="556215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56324639"/>
        <c:crosses val="autoZero"/>
        <c:auto val="1"/>
        <c:lblAlgn val="ctr"/>
        <c:lblOffset val="100"/>
        <c:noMultiLvlLbl val="0"/>
      </c:catAx>
      <c:valAx>
        <c:axId val="556324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achieved occupancy (%)</a:t>
                </a:r>
                <a:endParaRPr lang="zh-CN" altLang="en-US"/>
              </a:p>
            </c:rich>
          </c:tx>
          <c:layout>
            <c:manualLayout>
              <c:xMode val="edge"/>
              <c:yMode val="edge"/>
              <c:x val="2.2222222222222223E-2"/>
              <c:y val="0.166203703703703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56215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05"/>
          <c:y val="2.7777777777777776E-2"/>
          <c:w val="0.6694444444444444"/>
          <c:h val="0.20791156313794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8D9D6-8A91-BC43-A37E-36DA9805C00B}" type="datetimeFigureOut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57E7D-D9D6-DB4C-A473-34B4566ED21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2945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7481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263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73855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20993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90608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34437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22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7155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2087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1374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04615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5454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5762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2010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6082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77262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30821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57E7D-D9D6-DB4C-A473-34B4566ED213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53501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2EDA8-EE87-AC46-89D1-C09AFD00CA7A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933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EB23-40FF-D64E-893F-69CC78E8E58D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6611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15DD-898F-4045-BAF2-42CA14B53A12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680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079D-5E2D-FB4D-9943-A15E4A4471F6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r>
              <a:rPr kumimoji="1" lang="en-US" altLang="zh-CN" dirty="0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626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5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013B-1F55-6246-9608-68F8636C31E3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578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CE7A-D8D1-AB41-8945-D842BF524203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8687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D416-CEA9-6446-85F8-2FBDA2321576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9612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333A-C75D-2A4F-BB07-1D00558C0A43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478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1194-A27C-1A47-B7CA-4D73BA8DAFF9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3008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3BC0-0554-804C-A899-D16D7A8C7D84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2036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909D-26A1-924C-9495-AE0EA70AB3CF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0602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FF5C5-BD60-4A43-A0EB-323CDD4188DE}" type="datetime1">
              <a:rPr kumimoji="1" lang="zh-CN" altLang="en-US" smtClean="0"/>
              <a:t>2021/6/12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FDE24-C12B-A84A-9BCA-957275DD768E}" type="slidenum">
              <a:rPr kumimoji="1" lang="zh-CN" altLang="en-US" smtClean="0"/>
              <a:t>‹#›</a:t>
            </a:fld>
            <a:r>
              <a:rPr kumimoji="1" lang="en-US" altLang="zh-CN" dirty="0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45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94599"/>
            <a:ext cx="9144000" cy="3101415"/>
          </a:xfrm>
        </p:spPr>
        <p:txBody>
          <a:bodyPr>
            <a:normAutofit/>
          </a:bodyPr>
          <a:lstStyle/>
          <a:p>
            <a:r>
              <a:rPr kumimoji="1" lang="en-US" altLang="zh-CN" sz="4400" dirty="0"/>
              <a:t>G-TADOC: Enabling Efficient GPU-Based Text Analytics without Decompression </a:t>
            </a:r>
          </a:p>
        </p:txBody>
      </p:sp>
      <p:pic>
        <p:nvPicPr>
          <p:cNvPr id="4" name="Picture 14" descr="Image result for eth zurich logo">
            <a:extLst>
              <a:ext uri="{FF2B5EF4-FFF2-40B4-BE49-F238E27FC236}">
                <a16:creationId xmlns:a16="http://schemas.microsoft.com/office/drawing/2014/main" id="{25A8238F-076C-8841-817D-C740D54CD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61" y="5051574"/>
            <a:ext cx="1449335" cy="57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90EDDF9-65A4-164B-8D81-12FA7AC791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204" y="4879752"/>
            <a:ext cx="1135761" cy="1121011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924B702-B755-2A4D-9355-4972FF6431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5137" y="4874798"/>
            <a:ext cx="1066800" cy="10668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BFA6ACA-2B0A-2844-A7AC-E5261B96C4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3674" y="4879739"/>
            <a:ext cx="1066800" cy="1066800"/>
          </a:xfrm>
          <a:prstGeom prst="rect">
            <a:avLst/>
          </a:prstGeom>
        </p:spPr>
      </p:pic>
      <p:sp>
        <p:nvSpPr>
          <p:cNvPr id="12" name="副标题 2">
            <a:extLst>
              <a:ext uri="{FF2B5EF4-FFF2-40B4-BE49-F238E27FC236}">
                <a16:creationId xmlns:a16="http://schemas.microsoft.com/office/drawing/2014/main" id="{6463DD68-8D00-D74A-A334-6E671D1D4056}"/>
              </a:ext>
            </a:extLst>
          </p:cNvPr>
          <p:cNvSpPr txBox="1">
            <a:spLocks/>
          </p:cNvSpPr>
          <p:nvPr/>
        </p:nvSpPr>
        <p:spPr>
          <a:xfrm>
            <a:off x="11" y="3205567"/>
            <a:ext cx="9143999" cy="1492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100" dirty="0"/>
              <a:t>Feng Zhang †, </a:t>
            </a:r>
            <a:r>
              <a:rPr kumimoji="1" lang="en-US" altLang="zh-CN" sz="2100" dirty="0" err="1"/>
              <a:t>Jidong</a:t>
            </a:r>
            <a:r>
              <a:rPr kumimoji="1" lang="en-US" altLang="zh-CN" sz="2100" dirty="0"/>
              <a:t> </a:t>
            </a:r>
            <a:r>
              <a:rPr kumimoji="1" lang="en-US" altLang="zh-CN" sz="2100" dirty="0" err="1"/>
              <a:t>Zhai</a:t>
            </a:r>
            <a:r>
              <a:rPr kumimoji="1" lang="en-US" altLang="zh-CN" sz="2100" dirty="0"/>
              <a:t> ⋄, </a:t>
            </a:r>
            <a:r>
              <a:rPr kumimoji="1" lang="en-US" altLang="zh-CN" sz="2100" dirty="0" err="1"/>
              <a:t>Xipeng</a:t>
            </a:r>
            <a:r>
              <a:rPr kumimoji="1" lang="en-US" altLang="zh-CN" sz="2100" dirty="0"/>
              <a:t> Shen #, </a:t>
            </a:r>
            <a:r>
              <a:rPr kumimoji="1" lang="en-US" altLang="zh-CN" sz="2100" dirty="0" err="1"/>
              <a:t>Onur</a:t>
            </a:r>
            <a:r>
              <a:rPr kumimoji="1" lang="en-US" altLang="zh-CN" sz="2100" dirty="0"/>
              <a:t> </a:t>
            </a:r>
            <a:r>
              <a:rPr kumimoji="1" lang="en-US" altLang="zh-CN" sz="2100" dirty="0" err="1"/>
              <a:t>Mutlu</a:t>
            </a:r>
            <a:r>
              <a:rPr kumimoji="1" lang="en-US" altLang="zh-CN" sz="2100" dirty="0"/>
              <a:t> ⋆, </a:t>
            </a:r>
            <a:r>
              <a:rPr kumimoji="1" lang="en-US" altLang="zh-CN" sz="2100" dirty="0" err="1"/>
              <a:t>Xiaoyong</a:t>
            </a:r>
            <a:r>
              <a:rPr kumimoji="1" lang="en-US" altLang="zh-CN" sz="2100" dirty="0"/>
              <a:t> Du †</a:t>
            </a:r>
          </a:p>
          <a:p>
            <a:br>
              <a:rPr kumimoji="1" lang="en-US" altLang="zh-CN" sz="1500" dirty="0"/>
            </a:br>
            <a:r>
              <a:rPr kumimoji="1" lang="en-US" altLang="zh-CN" sz="1800" dirty="0"/>
              <a:t>†Renmin University of China</a:t>
            </a:r>
            <a:br>
              <a:rPr kumimoji="1" lang="en-US" altLang="zh-CN" sz="1800" dirty="0"/>
            </a:br>
            <a:r>
              <a:rPr kumimoji="1" lang="en-US" altLang="zh-CN" sz="1800" dirty="0"/>
              <a:t> ⋄Tsinghua University</a:t>
            </a:r>
            <a:br>
              <a:rPr kumimoji="1" lang="en-US" altLang="zh-CN" sz="1800" dirty="0"/>
            </a:br>
            <a:r>
              <a:rPr kumimoji="1" lang="en-US" altLang="zh-CN" sz="1800" dirty="0"/>
              <a:t>#North Carolina State University</a:t>
            </a:r>
            <a:br>
              <a:rPr kumimoji="1" lang="en-US" altLang="zh-CN" sz="1800" dirty="0"/>
            </a:br>
            <a:r>
              <a:rPr kumimoji="1" lang="en-US" altLang="zh-CN" sz="1800" dirty="0"/>
              <a:t>⋆ETH </a:t>
            </a:r>
            <a:r>
              <a:rPr kumimoji="1" lang="en-US" altLang="zh-CN" sz="1800" dirty="0" err="1"/>
              <a:t>Zürich</a:t>
            </a:r>
            <a:br>
              <a:rPr kumimoji="1" lang="en-US" altLang="zh-CN" sz="1500" dirty="0"/>
            </a:br>
            <a:endParaRPr kumimoji="1" lang="en-US" altLang="zh-CN" sz="1500" dirty="0"/>
          </a:p>
          <a:p>
            <a:endParaRPr kumimoji="1" lang="en-US" altLang="zh-CN" sz="15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45D0F63-2117-A143-894A-F63CBF9CF2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0"/>
            <a:ext cx="3009900" cy="1270000"/>
          </a:xfrm>
          <a:prstGeom prst="rect">
            <a:avLst/>
          </a:prstGeom>
        </p:spPr>
      </p:pic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21234BC-241C-644B-89BA-25925404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0773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0E7629-6AAB-2044-896E-115FAD7D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4. Our Solution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BB384-46B7-D847-8EA8-A925BC8DE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" altLang="zh-CN" dirty="0"/>
              <a:t>Fine-Grained Thread-Level Execution Engine</a:t>
            </a:r>
          </a:p>
          <a:p>
            <a:endParaRPr kumimoji="1" lang="en" altLang="zh-CN" dirty="0"/>
          </a:p>
          <a:p>
            <a:endParaRPr kumimoji="1" lang="en" altLang="zh-CN" dirty="0"/>
          </a:p>
          <a:p>
            <a:endParaRPr kumimoji="1" lang="en" altLang="zh-CN" dirty="0"/>
          </a:p>
          <a:p>
            <a:endParaRPr kumimoji="1" lang="en" altLang="zh-CN" dirty="0"/>
          </a:p>
          <a:p>
            <a:endParaRPr kumimoji="1" lang="en" altLang="zh-CN" dirty="0"/>
          </a:p>
          <a:p>
            <a:endParaRPr kumimoji="1" lang="en" altLang="zh-CN" dirty="0"/>
          </a:p>
          <a:p>
            <a:endParaRPr kumimoji="1" lang="en" altLang="zh-CN" dirty="0"/>
          </a:p>
          <a:p>
            <a:r>
              <a:rPr kumimoji="1" lang="en" altLang="zh-CN" dirty="0"/>
              <a:t>Top-down / bottom-up traversal design </a:t>
            </a:r>
          </a:p>
          <a:p>
            <a:endParaRPr kumimoji="1" lang="zh-CN" altLang="en-US" dirty="0"/>
          </a:p>
        </p:txBody>
      </p:sp>
      <p:cxnSp>
        <p:nvCxnSpPr>
          <p:cNvPr id="124" name="直接箭头连接符 143">
            <a:extLst>
              <a:ext uri="{FF2B5EF4-FFF2-40B4-BE49-F238E27FC236}">
                <a16:creationId xmlns:a16="http://schemas.microsoft.com/office/drawing/2014/main" id="{C2147D1D-B793-7145-AF58-2B27ED815828}"/>
              </a:ext>
            </a:extLst>
          </p:cNvPr>
          <p:cNvCxnSpPr>
            <a:cxnSpLocks/>
          </p:cNvCxnSpPr>
          <p:nvPr/>
        </p:nvCxnSpPr>
        <p:spPr>
          <a:xfrm flipH="1">
            <a:off x="2670656" y="3883091"/>
            <a:ext cx="929236" cy="556282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125" name="直接箭头连接符 144">
            <a:extLst>
              <a:ext uri="{FF2B5EF4-FFF2-40B4-BE49-F238E27FC236}">
                <a16:creationId xmlns:a16="http://schemas.microsoft.com/office/drawing/2014/main" id="{5131BABD-DB5E-DF4F-90D2-FF824CF22290}"/>
              </a:ext>
            </a:extLst>
          </p:cNvPr>
          <p:cNvCxnSpPr>
            <a:cxnSpLocks/>
          </p:cNvCxnSpPr>
          <p:nvPr/>
        </p:nvCxnSpPr>
        <p:spPr>
          <a:xfrm flipH="1">
            <a:off x="2515786" y="3763015"/>
            <a:ext cx="195500" cy="691702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26" name="矩形 125">
            <a:extLst>
              <a:ext uri="{FF2B5EF4-FFF2-40B4-BE49-F238E27FC236}">
                <a16:creationId xmlns:a16="http://schemas.microsoft.com/office/drawing/2014/main" id="{88E99B45-BBF0-B446-84EE-F381DC529EA4}"/>
              </a:ext>
            </a:extLst>
          </p:cNvPr>
          <p:cNvSpPr/>
          <p:nvPr/>
        </p:nvSpPr>
        <p:spPr>
          <a:xfrm>
            <a:off x="1227879" y="3473884"/>
            <a:ext cx="1697718" cy="732124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E3799B49-C17C-C34A-9633-CFE54971AA31}"/>
              </a:ext>
            </a:extLst>
          </p:cNvPr>
          <p:cNvSpPr/>
          <p:nvPr/>
        </p:nvSpPr>
        <p:spPr>
          <a:xfrm>
            <a:off x="1671138" y="2824979"/>
            <a:ext cx="500066" cy="285753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:a16="http://schemas.microsoft.com/office/drawing/2014/main" id="{B7CF7A44-E1F1-F343-8BE4-CD412D2457D5}"/>
              </a:ext>
            </a:extLst>
          </p:cNvPr>
          <p:cNvSpPr/>
          <p:nvPr/>
        </p:nvSpPr>
        <p:spPr>
          <a:xfrm>
            <a:off x="2171204" y="2824979"/>
            <a:ext cx="500066" cy="285753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390CB87E-ACA0-5B4C-A4BB-87092AF4F838}"/>
              </a:ext>
            </a:extLst>
          </p:cNvPr>
          <p:cNvSpPr/>
          <p:nvPr/>
        </p:nvSpPr>
        <p:spPr>
          <a:xfrm>
            <a:off x="2671270" y="2824979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:a16="http://schemas.microsoft.com/office/drawing/2014/main" id="{355383C1-F6C4-944B-BC1D-9C67E1DE4089}"/>
              </a:ext>
            </a:extLst>
          </p:cNvPr>
          <p:cNvSpPr/>
          <p:nvPr/>
        </p:nvSpPr>
        <p:spPr>
          <a:xfrm>
            <a:off x="3171336" y="2824979"/>
            <a:ext cx="642942" cy="285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spt1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472018FC-4A6A-644A-924F-3F7BA9847E5B}"/>
              </a:ext>
            </a:extLst>
          </p:cNvPr>
          <p:cNvSpPr/>
          <p:nvPr/>
        </p:nvSpPr>
        <p:spPr>
          <a:xfrm>
            <a:off x="3814278" y="2824979"/>
            <a:ext cx="500066" cy="285753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:a16="http://schemas.microsoft.com/office/drawing/2014/main" id="{A022F8F9-88B3-2544-9CF2-12744F0E706B}"/>
              </a:ext>
            </a:extLst>
          </p:cNvPr>
          <p:cNvSpPr/>
          <p:nvPr/>
        </p:nvSpPr>
        <p:spPr>
          <a:xfrm>
            <a:off x="4314344" y="2824979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:a16="http://schemas.microsoft.com/office/drawing/2014/main" id="{7EAA3430-61DC-1040-B012-F7D76AE2580B}"/>
              </a:ext>
            </a:extLst>
          </p:cNvPr>
          <p:cNvSpPr/>
          <p:nvPr/>
        </p:nvSpPr>
        <p:spPr>
          <a:xfrm>
            <a:off x="5814542" y="2824979"/>
            <a:ext cx="642942" cy="285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spt2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:a16="http://schemas.microsoft.com/office/drawing/2014/main" id="{A2B3399E-1F5F-C54C-AF8C-4E07A5D63A71}"/>
              </a:ext>
            </a:extLst>
          </p:cNvPr>
          <p:cNvSpPr/>
          <p:nvPr/>
        </p:nvSpPr>
        <p:spPr>
          <a:xfrm>
            <a:off x="6457484" y="2824979"/>
            <a:ext cx="500066" cy="285753"/>
          </a:xfrm>
          <a:prstGeom prst="rect">
            <a:avLst/>
          </a:prstGeom>
          <a:solidFill>
            <a:srgbClr val="8064A2">
              <a:lumMod val="60000"/>
              <a:lumOff val="4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R3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5" name="TextBox 77">
            <a:extLst>
              <a:ext uri="{FF2B5EF4-FFF2-40B4-BE49-F238E27FC236}">
                <a16:creationId xmlns:a16="http://schemas.microsoft.com/office/drawing/2014/main" id="{2003642A-6F6F-824E-8BB0-8ADFD9C4CCE2}"/>
              </a:ext>
            </a:extLst>
          </p:cNvPr>
          <p:cNvSpPr txBox="1"/>
          <p:nvPr/>
        </p:nvSpPr>
        <p:spPr>
          <a:xfrm>
            <a:off x="1109996" y="2765673"/>
            <a:ext cx="2426042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root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36" name="矩形 135">
            <a:extLst>
              <a:ext uri="{FF2B5EF4-FFF2-40B4-BE49-F238E27FC236}">
                <a16:creationId xmlns:a16="http://schemas.microsoft.com/office/drawing/2014/main" id="{7362FF7C-88D2-FB4A-A8B5-3443E399346A}"/>
              </a:ext>
            </a:extLst>
          </p:cNvPr>
          <p:cNvSpPr/>
          <p:nvPr/>
        </p:nvSpPr>
        <p:spPr>
          <a:xfrm>
            <a:off x="4814410" y="2824979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…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7" name="矩形 136">
            <a:extLst>
              <a:ext uri="{FF2B5EF4-FFF2-40B4-BE49-F238E27FC236}">
                <a16:creationId xmlns:a16="http://schemas.microsoft.com/office/drawing/2014/main" id="{77DE71BF-049E-4546-B7F5-3D6501E95EF2}"/>
              </a:ext>
            </a:extLst>
          </p:cNvPr>
          <p:cNvSpPr/>
          <p:nvPr/>
        </p:nvSpPr>
        <p:spPr>
          <a:xfrm>
            <a:off x="5314476" y="2824979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w4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cxnSp>
        <p:nvCxnSpPr>
          <p:cNvPr id="138" name="直接箭头连接符 104">
            <a:extLst>
              <a:ext uri="{FF2B5EF4-FFF2-40B4-BE49-F238E27FC236}">
                <a16:creationId xmlns:a16="http://schemas.microsoft.com/office/drawing/2014/main" id="{A2045CF7-E303-2C4F-9E11-CFCAE87FE56B}"/>
              </a:ext>
            </a:extLst>
          </p:cNvPr>
          <p:cNvCxnSpPr>
            <a:cxnSpLocks/>
            <a:stCxn id="127" idx="2"/>
          </p:cNvCxnSpPr>
          <p:nvPr/>
        </p:nvCxnSpPr>
        <p:spPr>
          <a:xfrm>
            <a:off x="1921171" y="3110732"/>
            <a:ext cx="7980" cy="476525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139" name="直接箭头连接符 105">
            <a:extLst>
              <a:ext uri="{FF2B5EF4-FFF2-40B4-BE49-F238E27FC236}">
                <a16:creationId xmlns:a16="http://schemas.microsoft.com/office/drawing/2014/main" id="{DB2C016A-1216-8440-A819-F7E02EA38811}"/>
              </a:ext>
            </a:extLst>
          </p:cNvPr>
          <p:cNvCxnSpPr>
            <a:cxnSpLocks/>
            <a:stCxn id="128" idx="2"/>
          </p:cNvCxnSpPr>
          <p:nvPr/>
        </p:nvCxnSpPr>
        <p:spPr>
          <a:xfrm>
            <a:off x="2421237" y="3110732"/>
            <a:ext cx="1063020" cy="476525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140" name="直接箭头连接符 106">
            <a:extLst>
              <a:ext uri="{FF2B5EF4-FFF2-40B4-BE49-F238E27FC236}">
                <a16:creationId xmlns:a16="http://schemas.microsoft.com/office/drawing/2014/main" id="{1057D355-42B2-5848-8AD6-4C2A4EF10F8E}"/>
              </a:ext>
            </a:extLst>
          </p:cNvPr>
          <p:cNvCxnSpPr>
            <a:cxnSpLocks/>
            <a:stCxn id="131" idx="2"/>
          </p:cNvCxnSpPr>
          <p:nvPr/>
        </p:nvCxnSpPr>
        <p:spPr>
          <a:xfrm flipH="1">
            <a:off x="3636237" y="3110732"/>
            <a:ext cx="428074" cy="476525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141" name="直接箭头连接符 109">
            <a:extLst>
              <a:ext uri="{FF2B5EF4-FFF2-40B4-BE49-F238E27FC236}">
                <a16:creationId xmlns:a16="http://schemas.microsoft.com/office/drawing/2014/main" id="{C2AE94DD-AD8A-724B-A8A9-68BCD53E481E}"/>
              </a:ext>
            </a:extLst>
          </p:cNvPr>
          <p:cNvCxnSpPr>
            <a:cxnSpLocks/>
            <a:stCxn id="134" idx="2"/>
          </p:cNvCxnSpPr>
          <p:nvPr/>
        </p:nvCxnSpPr>
        <p:spPr>
          <a:xfrm flipH="1">
            <a:off x="6010363" y="3110732"/>
            <a:ext cx="697154" cy="476525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142" name="直接箭头连接符 110">
            <a:extLst>
              <a:ext uri="{FF2B5EF4-FFF2-40B4-BE49-F238E27FC236}">
                <a16:creationId xmlns:a16="http://schemas.microsoft.com/office/drawing/2014/main" id="{92E457F1-06FD-2D46-B965-593CE76AEFBE}"/>
              </a:ext>
            </a:extLst>
          </p:cNvPr>
          <p:cNvCxnSpPr>
            <a:cxnSpLocks/>
          </p:cNvCxnSpPr>
          <p:nvPr/>
        </p:nvCxnSpPr>
        <p:spPr>
          <a:xfrm>
            <a:off x="7207583" y="3092493"/>
            <a:ext cx="7980" cy="518315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43" name="矩形 142">
            <a:extLst>
              <a:ext uri="{FF2B5EF4-FFF2-40B4-BE49-F238E27FC236}">
                <a16:creationId xmlns:a16="http://schemas.microsoft.com/office/drawing/2014/main" id="{8F491622-D4C8-174B-93A3-BF03C4431402}"/>
              </a:ext>
            </a:extLst>
          </p:cNvPr>
          <p:cNvSpPr/>
          <p:nvPr/>
        </p:nvSpPr>
        <p:spPr>
          <a:xfrm>
            <a:off x="6957550" y="2824979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…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cxnSp>
        <p:nvCxnSpPr>
          <p:cNvPr id="144" name="直接箭头连接符 127">
            <a:extLst>
              <a:ext uri="{FF2B5EF4-FFF2-40B4-BE49-F238E27FC236}">
                <a16:creationId xmlns:a16="http://schemas.microsoft.com/office/drawing/2014/main" id="{CD5E8101-D00A-1A46-BED1-4947F40A0A22}"/>
              </a:ext>
            </a:extLst>
          </p:cNvPr>
          <p:cNvCxnSpPr>
            <a:cxnSpLocks/>
          </p:cNvCxnSpPr>
          <p:nvPr/>
        </p:nvCxnSpPr>
        <p:spPr>
          <a:xfrm flipH="1">
            <a:off x="6074705" y="3812573"/>
            <a:ext cx="602803" cy="592493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45" name="TextBox 130">
            <a:extLst>
              <a:ext uri="{FF2B5EF4-FFF2-40B4-BE49-F238E27FC236}">
                <a16:creationId xmlns:a16="http://schemas.microsoft.com/office/drawing/2014/main" id="{5880BD2A-6F34-6B43-9241-293FA6A25C79}"/>
              </a:ext>
            </a:extLst>
          </p:cNvPr>
          <p:cNvSpPr txBox="1"/>
          <p:nvPr/>
        </p:nvSpPr>
        <p:spPr>
          <a:xfrm>
            <a:off x="4896036" y="4206018"/>
            <a:ext cx="642942" cy="36933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…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46" name="左大括号 145">
            <a:extLst>
              <a:ext uri="{FF2B5EF4-FFF2-40B4-BE49-F238E27FC236}">
                <a16:creationId xmlns:a16="http://schemas.microsoft.com/office/drawing/2014/main" id="{DEBFCA0A-E509-954F-9299-5F580163510A}"/>
              </a:ext>
            </a:extLst>
          </p:cNvPr>
          <p:cNvSpPr/>
          <p:nvPr/>
        </p:nvSpPr>
        <p:spPr>
          <a:xfrm rot="5400000">
            <a:off x="2349799" y="2003433"/>
            <a:ext cx="142876" cy="1500198"/>
          </a:xfrm>
          <a:prstGeom prst="leftBrac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7" name="左大括号 146">
            <a:extLst>
              <a:ext uri="{FF2B5EF4-FFF2-40B4-BE49-F238E27FC236}">
                <a16:creationId xmlns:a16="http://schemas.microsoft.com/office/drawing/2014/main" id="{5FFAA536-5AE3-364E-91E4-2E01CFC2DD32}"/>
              </a:ext>
            </a:extLst>
          </p:cNvPr>
          <p:cNvSpPr/>
          <p:nvPr/>
        </p:nvSpPr>
        <p:spPr>
          <a:xfrm rot="5400000">
            <a:off x="4184643" y="2150624"/>
            <a:ext cx="113227" cy="1176168"/>
          </a:xfrm>
          <a:prstGeom prst="leftBrac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8" name="左大括号 147">
            <a:extLst>
              <a:ext uri="{FF2B5EF4-FFF2-40B4-BE49-F238E27FC236}">
                <a16:creationId xmlns:a16="http://schemas.microsoft.com/office/drawing/2014/main" id="{F2DFFADA-DCD2-CE4E-B058-FFCC14D12002}"/>
              </a:ext>
            </a:extLst>
          </p:cNvPr>
          <p:cNvSpPr/>
          <p:nvPr/>
        </p:nvSpPr>
        <p:spPr>
          <a:xfrm rot="5400000">
            <a:off x="6458054" y="2253466"/>
            <a:ext cx="142876" cy="1000132"/>
          </a:xfrm>
          <a:prstGeom prst="leftBrac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9" name="TextBox 87">
            <a:extLst>
              <a:ext uri="{FF2B5EF4-FFF2-40B4-BE49-F238E27FC236}">
                <a16:creationId xmlns:a16="http://schemas.microsoft.com/office/drawing/2014/main" id="{0D7602A2-B4BA-EC43-82CD-8A3A3996F989}"/>
              </a:ext>
            </a:extLst>
          </p:cNvPr>
          <p:cNvSpPr txBox="1"/>
          <p:nvPr/>
        </p:nvSpPr>
        <p:spPr>
          <a:xfrm>
            <a:off x="1972543" y="2324904"/>
            <a:ext cx="960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thread0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50" name="TextBox 89">
            <a:extLst>
              <a:ext uri="{FF2B5EF4-FFF2-40B4-BE49-F238E27FC236}">
                <a16:creationId xmlns:a16="http://schemas.microsoft.com/office/drawing/2014/main" id="{B283FB46-FF57-2548-A760-7F9DFFFBDBD7}"/>
              </a:ext>
            </a:extLst>
          </p:cNvPr>
          <p:cNvSpPr txBox="1"/>
          <p:nvPr/>
        </p:nvSpPr>
        <p:spPr>
          <a:xfrm>
            <a:off x="6101444" y="2324904"/>
            <a:ext cx="971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thread3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51" name="矩形 150">
            <a:extLst>
              <a:ext uri="{FF2B5EF4-FFF2-40B4-BE49-F238E27FC236}">
                <a16:creationId xmlns:a16="http://schemas.microsoft.com/office/drawing/2014/main" id="{BAFED87D-6209-E74C-9E77-90E1783A4F9F}"/>
              </a:ext>
            </a:extLst>
          </p:cNvPr>
          <p:cNvSpPr/>
          <p:nvPr/>
        </p:nvSpPr>
        <p:spPr>
          <a:xfrm>
            <a:off x="1885452" y="3629047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w5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2" name="矩形 151">
            <a:extLst>
              <a:ext uri="{FF2B5EF4-FFF2-40B4-BE49-F238E27FC236}">
                <a16:creationId xmlns:a16="http://schemas.microsoft.com/office/drawing/2014/main" id="{C93E46A2-2973-3645-B836-6B010EA2E574}"/>
              </a:ext>
            </a:extLst>
          </p:cNvPr>
          <p:cNvSpPr/>
          <p:nvPr/>
        </p:nvSpPr>
        <p:spPr>
          <a:xfrm>
            <a:off x="2385518" y="3629047"/>
            <a:ext cx="500066" cy="285753"/>
          </a:xfrm>
          <a:prstGeom prst="rect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R4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3" name="TextBox 166">
            <a:extLst>
              <a:ext uri="{FF2B5EF4-FFF2-40B4-BE49-F238E27FC236}">
                <a16:creationId xmlns:a16="http://schemas.microsoft.com/office/drawing/2014/main" id="{A98CD3AB-E670-154D-875A-4BF4FDB3D0CC}"/>
              </a:ext>
            </a:extLst>
          </p:cNvPr>
          <p:cNvSpPr txBox="1"/>
          <p:nvPr/>
        </p:nvSpPr>
        <p:spPr>
          <a:xfrm>
            <a:off x="1456824" y="3587247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9BBB59">
                    <a:lumMod val="75000"/>
                  </a:srgbClr>
                </a:solidFill>
                <a:ea typeface="宋体" panose="02010600030101010101" pitchFamily="2" charset="-122"/>
              </a:rPr>
              <a:t>R1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: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54" name="TextBox 168">
            <a:extLst>
              <a:ext uri="{FF2B5EF4-FFF2-40B4-BE49-F238E27FC236}">
                <a16:creationId xmlns:a16="http://schemas.microsoft.com/office/drawing/2014/main" id="{C5D62186-25E2-0740-A8D5-5A0C20B77DAB}"/>
              </a:ext>
            </a:extLst>
          </p:cNvPr>
          <p:cNvSpPr txBox="1"/>
          <p:nvPr/>
        </p:nvSpPr>
        <p:spPr>
          <a:xfrm>
            <a:off x="2954894" y="3587247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R2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: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55" name="矩形 154">
            <a:extLst>
              <a:ext uri="{FF2B5EF4-FFF2-40B4-BE49-F238E27FC236}">
                <a16:creationId xmlns:a16="http://schemas.microsoft.com/office/drawing/2014/main" id="{FFFC0919-CC1C-D14F-A2CF-75818A82F407}"/>
              </a:ext>
            </a:extLst>
          </p:cNvPr>
          <p:cNvSpPr/>
          <p:nvPr/>
        </p:nvSpPr>
        <p:spPr>
          <a:xfrm>
            <a:off x="2450120" y="445078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w6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6" name="矩形 155">
            <a:extLst>
              <a:ext uri="{FF2B5EF4-FFF2-40B4-BE49-F238E27FC236}">
                <a16:creationId xmlns:a16="http://schemas.microsoft.com/office/drawing/2014/main" id="{50F2AEC2-5CD8-BC49-AB02-9D0B2492024C}"/>
              </a:ext>
            </a:extLst>
          </p:cNvPr>
          <p:cNvSpPr/>
          <p:nvPr/>
        </p:nvSpPr>
        <p:spPr>
          <a:xfrm>
            <a:off x="2950186" y="445078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w7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7" name="TextBox 171">
            <a:extLst>
              <a:ext uri="{FF2B5EF4-FFF2-40B4-BE49-F238E27FC236}">
                <a16:creationId xmlns:a16="http://schemas.microsoft.com/office/drawing/2014/main" id="{948A2C78-8F16-9848-A65A-15879F389FB3}"/>
              </a:ext>
            </a:extLst>
          </p:cNvPr>
          <p:cNvSpPr txBox="1"/>
          <p:nvPr/>
        </p:nvSpPr>
        <p:spPr>
          <a:xfrm>
            <a:off x="2021492" y="4379335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4BACC6">
                    <a:lumMod val="75000"/>
                  </a:srgbClr>
                </a:solidFill>
                <a:ea typeface="宋体" panose="02010600030101010101" pitchFamily="2" charset="-122"/>
              </a:rPr>
              <a:t>R4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: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58" name="矩形 157">
            <a:extLst>
              <a:ext uri="{FF2B5EF4-FFF2-40B4-BE49-F238E27FC236}">
                <a16:creationId xmlns:a16="http://schemas.microsoft.com/office/drawing/2014/main" id="{DDDEBBDD-8C08-2949-A577-3A224DA61DA4}"/>
              </a:ext>
            </a:extLst>
          </p:cNvPr>
          <p:cNvSpPr/>
          <p:nvPr/>
        </p:nvSpPr>
        <p:spPr>
          <a:xfrm>
            <a:off x="3450252" y="445078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w8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9" name="矩形 158">
            <a:extLst>
              <a:ext uri="{FF2B5EF4-FFF2-40B4-BE49-F238E27FC236}">
                <a16:creationId xmlns:a16="http://schemas.microsoft.com/office/drawing/2014/main" id="{8DEBC2AE-F34A-AA4B-96DF-C151F209AD0D}"/>
              </a:ext>
            </a:extLst>
          </p:cNvPr>
          <p:cNvSpPr/>
          <p:nvPr/>
        </p:nvSpPr>
        <p:spPr>
          <a:xfrm>
            <a:off x="5883270" y="3629047"/>
            <a:ext cx="500066" cy="285753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0" name="矩形 159">
            <a:extLst>
              <a:ext uri="{FF2B5EF4-FFF2-40B4-BE49-F238E27FC236}">
                <a16:creationId xmlns:a16="http://schemas.microsoft.com/office/drawing/2014/main" id="{A83FE855-2C2E-D644-883A-B4F2C209C0E0}"/>
              </a:ext>
            </a:extLst>
          </p:cNvPr>
          <p:cNvSpPr/>
          <p:nvPr/>
        </p:nvSpPr>
        <p:spPr>
          <a:xfrm>
            <a:off x="6383336" y="3629047"/>
            <a:ext cx="500066" cy="285753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R5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1" name="TextBox 177">
            <a:extLst>
              <a:ext uri="{FF2B5EF4-FFF2-40B4-BE49-F238E27FC236}">
                <a16:creationId xmlns:a16="http://schemas.microsoft.com/office/drawing/2014/main" id="{82155E7C-4251-6043-8464-0552DC574521}"/>
              </a:ext>
            </a:extLst>
          </p:cNvPr>
          <p:cNvSpPr txBox="1"/>
          <p:nvPr/>
        </p:nvSpPr>
        <p:spPr>
          <a:xfrm>
            <a:off x="5381354" y="3587247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8064A2"/>
                </a:solidFill>
                <a:ea typeface="宋体" panose="02010600030101010101" pitchFamily="2" charset="-122"/>
              </a:rPr>
              <a:t>R3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: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62" name="矩形 161">
            <a:extLst>
              <a:ext uri="{FF2B5EF4-FFF2-40B4-BE49-F238E27FC236}">
                <a16:creationId xmlns:a16="http://schemas.microsoft.com/office/drawing/2014/main" id="{ED64F087-E2B8-8A4A-B506-29BF1C5C107A}"/>
              </a:ext>
            </a:extLst>
          </p:cNvPr>
          <p:cNvSpPr/>
          <p:nvPr/>
        </p:nvSpPr>
        <p:spPr>
          <a:xfrm>
            <a:off x="5886064" y="4432267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w9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3" name="矩形 162">
            <a:extLst>
              <a:ext uri="{FF2B5EF4-FFF2-40B4-BE49-F238E27FC236}">
                <a16:creationId xmlns:a16="http://schemas.microsoft.com/office/drawing/2014/main" id="{F1D282A6-7760-C442-91D4-F5F89E60B1EF}"/>
              </a:ext>
            </a:extLst>
          </p:cNvPr>
          <p:cNvSpPr/>
          <p:nvPr/>
        </p:nvSpPr>
        <p:spPr>
          <a:xfrm>
            <a:off x="6386130" y="4432267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w6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4" name="TextBox 183">
            <a:extLst>
              <a:ext uri="{FF2B5EF4-FFF2-40B4-BE49-F238E27FC236}">
                <a16:creationId xmlns:a16="http://schemas.microsoft.com/office/drawing/2014/main" id="{07CC6A81-2F35-AD40-9E5F-BAC99DC7CA0C}"/>
              </a:ext>
            </a:extLst>
          </p:cNvPr>
          <p:cNvSpPr txBox="1"/>
          <p:nvPr/>
        </p:nvSpPr>
        <p:spPr>
          <a:xfrm>
            <a:off x="5439268" y="436082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79646">
                    <a:lumMod val="75000"/>
                  </a:srgbClr>
                </a:solidFill>
                <a:ea typeface="宋体" panose="02010600030101010101" pitchFamily="2" charset="-122"/>
              </a:rPr>
              <a:t>R5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: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65" name="矩形 164">
            <a:extLst>
              <a:ext uri="{FF2B5EF4-FFF2-40B4-BE49-F238E27FC236}">
                <a16:creationId xmlns:a16="http://schemas.microsoft.com/office/drawing/2014/main" id="{2557B523-F78E-9943-A25D-B4F77DAA89BE}"/>
              </a:ext>
            </a:extLst>
          </p:cNvPr>
          <p:cNvSpPr/>
          <p:nvPr/>
        </p:nvSpPr>
        <p:spPr>
          <a:xfrm>
            <a:off x="6886196" y="4432268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w8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6" name="矩形 165">
            <a:extLst>
              <a:ext uri="{FF2B5EF4-FFF2-40B4-BE49-F238E27FC236}">
                <a16:creationId xmlns:a16="http://schemas.microsoft.com/office/drawing/2014/main" id="{E21DE684-EED4-894F-906F-611F73E2596E}"/>
              </a:ext>
            </a:extLst>
          </p:cNvPr>
          <p:cNvSpPr/>
          <p:nvPr/>
        </p:nvSpPr>
        <p:spPr>
          <a:xfrm>
            <a:off x="6965530" y="3629047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…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7" name="矩形 166">
            <a:extLst>
              <a:ext uri="{FF2B5EF4-FFF2-40B4-BE49-F238E27FC236}">
                <a16:creationId xmlns:a16="http://schemas.microsoft.com/office/drawing/2014/main" id="{15EDE329-B5CF-564B-BD6E-1D799AF4D62C}"/>
              </a:ext>
            </a:extLst>
          </p:cNvPr>
          <p:cNvSpPr/>
          <p:nvPr/>
        </p:nvSpPr>
        <p:spPr>
          <a:xfrm>
            <a:off x="3941787" y="445078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…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8" name="矩形 167">
            <a:extLst>
              <a:ext uri="{FF2B5EF4-FFF2-40B4-BE49-F238E27FC236}">
                <a16:creationId xmlns:a16="http://schemas.microsoft.com/office/drawing/2014/main" id="{27B20C26-EC97-7E4D-9EE7-1C2A307A5C73}"/>
              </a:ext>
            </a:extLst>
          </p:cNvPr>
          <p:cNvSpPr/>
          <p:nvPr/>
        </p:nvSpPr>
        <p:spPr>
          <a:xfrm>
            <a:off x="3881304" y="3629047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w5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9" name="TextBox 87">
            <a:extLst>
              <a:ext uri="{FF2B5EF4-FFF2-40B4-BE49-F238E27FC236}">
                <a16:creationId xmlns:a16="http://schemas.microsoft.com/office/drawing/2014/main" id="{9991F671-39E0-E444-A680-E7157FD06F09}"/>
              </a:ext>
            </a:extLst>
          </p:cNvPr>
          <p:cNvSpPr txBox="1"/>
          <p:nvPr/>
        </p:nvSpPr>
        <p:spPr>
          <a:xfrm>
            <a:off x="3725916" y="2327953"/>
            <a:ext cx="960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thread1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70" name="左大括号 169">
            <a:extLst>
              <a:ext uri="{FF2B5EF4-FFF2-40B4-BE49-F238E27FC236}">
                <a16:creationId xmlns:a16="http://schemas.microsoft.com/office/drawing/2014/main" id="{D5514A25-F115-2D43-A599-4E773FE19630}"/>
              </a:ext>
            </a:extLst>
          </p:cNvPr>
          <p:cNvSpPr/>
          <p:nvPr/>
        </p:nvSpPr>
        <p:spPr>
          <a:xfrm rot="5400000">
            <a:off x="5309327" y="2233346"/>
            <a:ext cx="115045" cy="1027164"/>
          </a:xfrm>
          <a:prstGeom prst="leftBrac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71" name="TextBox 87">
            <a:extLst>
              <a:ext uri="{FF2B5EF4-FFF2-40B4-BE49-F238E27FC236}">
                <a16:creationId xmlns:a16="http://schemas.microsoft.com/office/drawing/2014/main" id="{D7717EF6-AE64-2240-8D99-795F63DAEF81}"/>
              </a:ext>
            </a:extLst>
          </p:cNvPr>
          <p:cNvSpPr txBox="1"/>
          <p:nvPr/>
        </p:nvSpPr>
        <p:spPr>
          <a:xfrm>
            <a:off x="4926011" y="2323672"/>
            <a:ext cx="960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thread2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72" name="TextBox 89">
            <a:extLst>
              <a:ext uri="{FF2B5EF4-FFF2-40B4-BE49-F238E27FC236}">
                <a16:creationId xmlns:a16="http://schemas.microsoft.com/office/drawing/2014/main" id="{C9ADD4F4-8DAA-DA43-9C9F-66E15A509E0D}"/>
              </a:ext>
            </a:extLst>
          </p:cNvPr>
          <p:cNvSpPr txBox="1"/>
          <p:nvPr/>
        </p:nvSpPr>
        <p:spPr>
          <a:xfrm>
            <a:off x="1259927" y="3875279"/>
            <a:ext cx="971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thread4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73" name="TextBox 89">
            <a:extLst>
              <a:ext uri="{FF2B5EF4-FFF2-40B4-BE49-F238E27FC236}">
                <a16:creationId xmlns:a16="http://schemas.microsoft.com/office/drawing/2014/main" id="{F689269D-F19A-DE4A-A508-9A85BE7B9738}"/>
              </a:ext>
            </a:extLst>
          </p:cNvPr>
          <p:cNvSpPr txBox="1"/>
          <p:nvPr/>
        </p:nvSpPr>
        <p:spPr>
          <a:xfrm>
            <a:off x="3455886" y="3892771"/>
            <a:ext cx="971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thread5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74" name="TextBox 89">
            <a:extLst>
              <a:ext uri="{FF2B5EF4-FFF2-40B4-BE49-F238E27FC236}">
                <a16:creationId xmlns:a16="http://schemas.microsoft.com/office/drawing/2014/main" id="{93A3445E-D190-364F-908D-299300FA2119}"/>
              </a:ext>
            </a:extLst>
          </p:cNvPr>
          <p:cNvSpPr txBox="1"/>
          <p:nvPr/>
        </p:nvSpPr>
        <p:spPr>
          <a:xfrm>
            <a:off x="5364383" y="3888859"/>
            <a:ext cx="971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thread6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75" name="TextBox 89">
            <a:extLst>
              <a:ext uri="{FF2B5EF4-FFF2-40B4-BE49-F238E27FC236}">
                <a16:creationId xmlns:a16="http://schemas.microsoft.com/office/drawing/2014/main" id="{21001FFC-BAAE-8D43-BBB7-FF47F2F12445}"/>
              </a:ext>
            </a:extLst>
          </p:cNvPr>
          <p:cNvSpPr txBox="1"/>
          <p:nvPr/>
        </p:nvSpPr>
        <p:spPr>
          <a:xfrm>
            <a:off x="1980007" y="4699119"/>
            <a:ext cx="971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thread7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76" name="TextBox 89">
            <a:extLst>
              <a:ext uri="{FF2B5EF4-FFF2-40B4-BE49-F238E27FC236}">
                <a16:creationId xmlns:a16="http://schemas.microsoft.com/office/drawing/2014/main" id="{BD86FEB3-764F-6D44-B6F4-D9993E7A3530}"/>
              </a:ext>
            </a:extLst>
          </p:cNvPr>
          <p:cNvSpPr txBox="1"/>
          <p:nvPr/>
        </p:nvSpPr>
        <p:spPr>
          <a:xfrm>
            <a:off x="5418307" y="4699119"/>
            <a:ext cx="971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thread8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77" name="矩形 176">
            <a:extLst>
              <a:ext uri="{FF2B5EF4-FFF2-40B4-BE49-F238E27FC236}">
                <a16:creationId xmlns:a16="http://schemas.microsoft.com/office/drawing/2014/main" id="{38E796FF-4A94-4D46-9287-544185162511}"/>
              </a:ext>
            </a:extLst>
          </p:cNvPr>
          <p:cNvSpPr/>
          <p:nvPr/>
        </p:nvSpPr>
        <p:spPr>
          <a:xfrm>
            <a:off x="2997348" y="3471768"/>
            <a:ext cx="1537994" cy="732124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78" name="矩形 177">
            <a:extLst>
              <a:ext uri="{FF2B5EF4-FFF2-40B4-BE49-F238E27FC236}">
                <a16:creationId xmlns:a16="http://schemas.microsoft.com/office/drawing/2014/main" id="{9D5C6990-AB43-424D-AFF5-657A656087BF}"/>
              </a:ext>
            </a:extLst>
          </p:cNvPr>
          <p:cNvSpPr/>
          <p:nvPr/>
        </p:nvSpPr>
        <p:spPr>
          <a:xfrm>
            <a:off x="5328084" y="3468126"/>
            <a:ext cx="1603556" cy="732124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79" name="矩形 178">
            <a:extLst>
              <a:ext uri="{FF2B5EF4-FFF2-40B4-BE49-F238E27FC236}">
                <a16:creationId xmlns:a16="http://schemas.microsoft.com/office/drawing/2014/main" id="{393FEA6D-42BF-E14B-BC27-F76623E0617B}"/>
              </a:ext>
            </a:extLst>
          </p:cNvPr>
          <p:cNvSpPr/>
          <p:nvPr/>
        </p:nvSpPr>
        <p:spPr>
          <a:xfrm>
            <a:off x="1943717" y="4268037"/>
            <a:ext cx="2605243" cy="768662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80" name="矩形 179">
            <a:extLst>
              <a:ext uri="{FF2B5EF4-FFF2-40B4-BE49-F238E27FC236}">
                <a16:creationId xmlns:a16="http://schemas.microsoft.com/office/drawing/2014/main" id="{63A773CC-17AE-0E4B-8A2E-27348B7A2399}"/>
              </a:ext>
            </a:extLst>
          </p:cNvPr>
          <p:cNvSpPr/>
          <p:nvPr/>
        </p:nvSpPr>
        <p:spPr>
          <a:xfrm>
            <a:off x="5400092" y="4276918"/>
            <a:ext cx="2070148" cy="768662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81" name="文本框 180">
            <a:extLst>
              <a:ext uri="{FF2B5EF4-FFF2-40B4-BE49-F238E27FC236}">
                <a16:creationId xmlns:a16="http://schemas.microsoft.com/office/drawing/2014/main" id="{22C77957-AEAC-D94B-967C-8E9E95862DC5}"/>
              </a:ext>
            </a:extLst>
          </p:cNvPr>
          <p:cNvSpPr txBox="1"/>
          <p:nvPr/>
        </p:nvSpPr>
        <p:spPr>
          <a:xfrm>
            <a:off x="2231740" y="5049867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</a:t>
            </a:r>
            <a:r>
              <a:rPr lang="en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Fine-grained thread-level partitioning design.</a:t>
            </a:r>
            <a:endParaRPr kumimoji="1"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82" name="矩形 181">
            <a:extLst>
              <a:ext uri="{FF2B5EF4-FFF2-40B4-BE49-F238E27FC236}">
                <a16:creationId xmlns:a16="http://schemas.microsoft.com/office/drawing/2014/main" id="{1F1E8E9D-65DC-D541-A7E6-BF7A0C8A8A41}"/>
              </a:ext>
            </a:extLst>
          </p:cNvPr>
          <p:cNvSpPr/>
          <p:nvPr/>
        </p:nvSpPr>
        <p:spPr>
          <a:xfrm>
            <a:off x="3387858" y="3629047"/>
            <a:ext cx="500066" cy="285753"/>
          </a:xfrm>
          <a:prstGeom prst="rect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R4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40842BA-A4B4-3540-9708-EFC48161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10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8964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0E7629-6AAB-2044-896E-115FAD7D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4. Our Solution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BB384-46B7-D847-8EA8-A925BC8DE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" altLang="zh-CN" dirty="0"/>
              <a:t>G-TADOC Data Structures </a:t>
            </a:r>
          </a:p>
          <a:p>
            <a:pPr lvl="1"/>
            <a:r>
              <a:rPr lang="en" altLang="zh-CN" dirty="0"/>
              <a:t>G-TADOC maintained memory pool </a:t>
            </a:r>
          </a:p>
          <a:p>
            <a:pPr lvl="1"/>
            <a:r>
              <a:rPr lang="en" altLang="zh-CN" dirty="0"/>
              <a:t>Thread-safe data structures </a:t>
            </a:r>
          </a:p>
          <a:p>
            <a:pPr lvl="1"/>
            <a:r>
              <a:rPr lang="en" altLang="zh-CN" dirty="0"/>
              <a:t>Head and tail structures for sequence support </a:t>
            </a:r>
          </a:p>
          <a:p>
            <a:pPr lvl="1"/>
            <a:endParaRPr kumimoji="1" lang="zh-CN" altLang="en-US" dirty="0"/>
          </a:p>
        </p:txBody>
      </p:sp>
      <p:graphicFrame>
        <p:nvGraphicFramePr>
          <p:cNvPr id="104" name="表格 103">
            <a:extLst>
              <a:ext uri="{FF2B5EF4-FFF2-40B4-BE49-F238E27FC236}">
                <a16:creationId xmlns:a16="http://schemas.microsoft.com/office/drawing/2014/main" id="{99C7BDEB-BD44-3343-90C2-7F668B2A2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92300"/>
              </p:ext>
            </p:extLst>
          </p:nvPr>
        </p:nvGraphicFramePr>
        <p:xfrm>
          <a:off x="1237853" y="4218502"/>
          <a:ext cx="2902710" cy="370840"/>
        </p:xfrm>
        <a:graphic>
          <a:graphicData uri="http://schemas.openxmlformats.org/drawingml/2006/table">
            <a:tbl>
              <a:tblPr bandRow="1"/>
              <a:tblGrid>
                <a:gridCol w="580542">
                  <a:extLst>
                    <a:ext uri="{9D8B030D-6E8A-4147-A177-3AD203B41FA5}">
                      <a16:colId xmlns:a16="http://schemas.microsoft.com/office/drawing/2014/main" val="2774514464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908560452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889739031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543100507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867795995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11911"/>
                  </a:ext>
                </a:extLst>
              </a:tr>
            </a:tbl>
          </a:graphicData>
        </a:graphic>
      </p:graphicFrame>
      <p:sp>
        <p:nvSpPr>
          <p:cNvPr id="105" name="文本框 104">
            <a:extLst>
              <a:ext uri="{FF2B5EF4-FFF2-40B4-BE49-F238E27FC236}">
                <a16:creationId xmlns:a16="http://schemas.microsoft.com/office/drawing/2014/main" id="{5311AB00-4957-F64C-9734-685D5DB52B8E}"/>
              </a:ext>
            </a:extLst>
          </p:cNvPr>
          <p:cNvSpPr txBox="1"/>
          <p:nvPr/>
        </p:nvSpPr>
        <p:spPr>
          <a:xfrm>
            <a:off x="405386" y="4218502"/>
            <a:ext cx="1167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等线" panose="020F0502020204030204"/>
              </a:rPr>
              <a:t>Entries</a:t>
            </a:r>
            <a:endParaRPr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graphicFrame>
        <p:nvGraphicFramePr>
          <p:cNvPr id="106" name="表格 4">
            <a:extLst>
              <a:ext uri="{FF2B5EF4-FFF2-40B4-BE49-F238E27FC236}">
                <a16:creationId xmlns:a16="http://schemas.microsoft.com/office/drawing/2014/main" id="{65FF277A-E631-354E-97BD-0650C3C32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193598"/>
              </p:ext>
            </p:extLst>
          </p:nvPr>
        </p:nvGraphicFramePr>
        <p:xfrm>
          <a:off x="1237853" y="4704931"/>
          <a:ext cx="2902710" cy="370840"/>
        </p:xfrm>
        <a:graphic>
          <a:graphicData uri="http://schemas.openxmlformats.org/drawingml/2006/table">
            <a:tbl>
              <a:tblPr bandRow="1"/>
              <a:tblGrid>
                <a:gridCol w="580542">
                  <a:extLst>
                    <a:ext uri="{9D8B030D-6E8A-4147-A177-3AD203B41FA5}">
                      <a16:colId xmlns:a16="http://schemas.microsoft.com/office/drawing/2014/main" val="2774514464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908560452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889739031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543100507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867795995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163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b="1" dirty="0">
                          <a:solidFill>
                            <a:srgbClr val="FF0000"/>
                          </a:solidFill>
                        </a:rPr>
                        <a:t>78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11911"/>
                  </a:ext>
                </a:extLst>
              </a:tr>
            </a:tbl>
          </a:graphicData>
        </a:graphic>
      </p:graphicFrame>
      <p:sp>
        <p:nvSpPr>
          <p:cNvPr id="107" name="文本框 106">
            <a:extLst>
              <a:ext uri="{FF2B5EF4-FFF2-40B4-BE49-F238E27FC236}">
                <a16:creationId xmlns:a16="http://schemas.microsoft.com/office/drawing/2014/main" id="{5958DEEC-AB78-FD4B-9B19-BF3632C2FE91}"/>
              </a:ext>
            </a:extLst>
          </p:cNvPr>
          <p:cNvSpPr txBox="1"/>
          <p:nvPr/>
        </p:nvSpPr>
        <p:spPr>
          <a:xfrm>
            <a:off x="405386" y="4704931"/>
            <a:ext cx="1167165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等线" panose="020F0502020204030204"/>
              </a:rPr>
              <a:t>Keys</a:t>
            </a:r>
            <a:endParaRPr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graphicFrame>
        <p:nvGraphicFramePr>
          <p:cNvPr id="108" name="表格 4">
            <a:extLst>
              <a:ext uri="{FF2B5EF4-FFF2-40B4-BE49-F238E27FC236}">
                <a16:creationId xmlns:a16="http://schemas.microsoft.com/office/drawing/2014/main" id="{DFBB750F-D1FC-9E47-88FF-669F10B65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52296"/>
              </p:ext>
            </p:extLst>
          </p:nvPr>
        </p:nvGraphicFramePr>
        <p:xfrm>
          <a:off x="1237853" y="5185883"/>
          <a:ext cx="2902710" cy="370840"/>
        </p:xfrm>
        <a:graphic>
          <a:graphicData uri="http://schemas.openxmlformats.org/drawingml/2006/table">
            <a:tbl>
              <a:tblPr bandRow="1"/>
              <a:tblGrid>
                <a:gridCol w="580542">
                  <a:extLst>
                    <a:ext uri="{9D8B030D-6E8A-4147-A177-3AD203B41FA5}">
                      <a16:colId xmlns:a16="http://schemas.microsoft.com/office/drawing/2014/main" val="2774514464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908560452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889739031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543100507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867795995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11911"/>
                  </a:ext>
                </a:extLst>
              </a:tr>
            </a:tbl>
          </a:graphicData>
        </a:graphic>
      </p:graphicFrame>
      <p:sp>
        <p:nvSpPr>
          <p:cNvPr id="109" name="文本框 108">
            <a:extLst>
              <a:ext uri="{FF2B5EF4-FFF2-40B4-BE49-F238E27FC236}">
                <a16:creationId xmlns:a16="http://schemas.microsoft.com/office/drawing/2014/main" id="{C96EF2D9-4443-464F-905B-0503E01FFE94}"/>
              </a:ext>
            </a:extLst>
          </p:cNvPr>
          <p:cNvSpPr txBox="1"/>
          <p:nvPr/>
        </p:nvSpPr>
        <p:spPr>
          <a:xfrm>
            <a:off x="405386" y="5185883"/>
            <a:ext cx="1167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等线" panose="020F0502020204030204"/>
              </a:rPr>
              <a:t>Values</a:t>
            </a:r>
            <a:endParaRPr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graphicFrame>
        <p:nvGraphicFramePr>
          <p:cNvPr id="110" name="表格 4">
            <a:extLst>
              <a:ext uri="{FF2B5EF4-FFF2-40B4-BE49-F238E27FC236}">
                <a16:creationId xmlns:a16="http://schemas.microsoft.com/office/drawing/2014/main" id="{20E0FEDD-8854-8148-84D0-D596CB405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002480"/>
              </p:ext>
            </p:extLst>
          </p:nvPr>
        </p:nvGraphicFramePr>
        <p:xfrm>
          <a:off x="1237853" y="5663980"/>
          <a:ext cx="2902710" cy="370840"/>
        </p:xfrm>
        <a:graphic>
          <a:graphicData uri="http://schemas.openxmlformats.org/drawingml/2006/table">
            <a:tbl>
              <a:tblPr bandRow="1"/>
              <a:tblGrid>
                <a:gridCol w="580542">
                  <a:extLst>
                    <a:ext uri="{9D8B030D-6E8A-4147-A177-3AD203B41FA5}">
                      <a16:colId xmlns:a16="http://schemas.microsoft.com/office/drawing/2014/main" val="2774514464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908560452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889739031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543100507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867795995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b="1" dirty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11911"/>
                  </a:ext>
                </a:extLst>
              </a:tr>
            </a:tbl>
          </a:graphicData>
        </a:graphic>
      </p:graphicFrame>
      <p:sp>
        <p:nvSpPr>
          <p:cNvPr id="111" name="文本框 110">
            <a:extLst>
              <a:ext uri="{FF2B5EF4-FFF2-40B4-BE49-F238E27FC236}">
                <a16:creationId xmlns:a16="http://schemas.microsoft.com/office/drawing/2014/main" id="{C10F3B47-B5BE-0E4E-9F62-70CAFE246AA1}"/>
              </a:ext>
            </a:extLst>
          </p:cNvPr>
          <p:cNvSpPr txBox="1"/>
          <p:nvPr/>
        </p:nvSpPr>
        <p:spPr>
          <a:xfrm>
            <a:off x="405386" y="5663980"/>
            <a:ext cx="1167165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等线" panose="020F0502020204030204"/>
              </a:rPr>
              <a:t>Next</a:t>
            </a:r>
            <a:endParaRPr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graphicFrame>
        <p:nvGraphicFramePr>
          <p:cNvPr id="112" name="表格 111">
            <a:extLst>
              <a:ext uri="{FF2B5EF4-FFF2-40B4-BE49-F238E27FC236}">
                <a16:creationId xmlns:a16="http://schemas.microsoft.com/office/drawing/2014/main" id="{DBE5DCD6-0206-4046-AD20-3DEED3053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091298"/>
              </p:ext>
            </p:extLst>
          </p:nvPr>
        </p:nvGraphicFramePr>
        <p:xfrm>
          <a:off x="1234696" y="3707137"/>
          <a:ext cx="2902710" cy="370840"/>
        </p:xfrm>
        <a:graphic>
          <a:graphicData uri="http://schemas.openxmlformats.org/drawingml/2006/table">
            <a:tbl>
              <a:tblPr bandRow="1"/>
              <a:tblGrid>
                <a:gridCol w="580542">
                  <a:extLst>
                    <a:ext uri="{9D8B030D-6E8A-4147-A177-3AD203B41FA5}">
                      <a16:colId xmlns:a16="http://schemas.microsoft.com/office/drawing/2014/main" val="2774514464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908560452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2889739031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543100507"/>
                    </a:ext>
                  </a:extLst>
                </a:gridCol>
                <a:gridCol w="580542">
                  <a:extLst>
                    <a:ext uri="{9D8B030D-6E8A-4147-A177-3AD203B41FA5}">
                      <a16:colId xmlns:a16="http://schemas.microsoft.com/office/drawing/2014/main" val="3867795995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11911"/>
                  </a:ext>
                </a:extLst>
              </a:tr>
            </a:tbl>
          </a:graphicData>
        </a:graphic>
      </p:graphicFrame>
      <p:sp>
        <p:nvSpPr>
          <p:cNvPr id="113" name="文本框 112">
            <a:extLst>
              <a:ext uri="{FF2B5EF4-FFF2-40B4-BE49-F238E27FC236}">
                <a16:creationId xmlns:a16="http://schemas.microsoft.com/office/drawing/2014/main" id="{4D0EC82D-A5FE-CE4F-956D-32632AA7809B}"/>
              </a:ext>
            </a:extLst>
          </p:cNvPr>
          <p:cNvSpPr txBox="1"/>
          <p:nvPr/>
        </p:nvSpPr>
        <p:spPr>
          <a:xfrm>
            <a:off x="402229" y="3707137"/>
            <a:ext cx="1167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等线" panose="020F0502020204030204"/>
              </a:rPr>
              <a:t>Locks</a:t>
            </a:r>
            <a:endParaRPr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114" name="文本框 113">
            <a:extLst>
              <a:ext uri="{FF2B5EF4-FFF2-40B4-BE49-F238E27FC236}">
                <a16:creationId xmlns:a16="http://schemas.microsoft.com/office/drawing/2014/main" id="{21940052-9500-A545-ABC0-557108AB379A}"/>
              </a:ext>
            </a:extLst>
          </p:cNvPr>
          <p:cNvSpPr txBox="1"/>
          <p:nvPr/>
        </p:nvSpPr>
        <p:spPr>
          <a:xfrm>
            <a:off x="1161070" y="6045340"/>
            <a:ext cx="3115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prstClr val="black"/>
                </a:solidFill>
                <a:latin typeface="等线" panose="020F0502020204030204"/>
              </a:rPr>
              <a:t>(d) </a:t>
            </a:r>
            <a:r>
              <a:rPr lang="en-US" altLang="zh-CN" dirty="0">
                <a:solidFill>
                  <a:prstClr val="black"/>
                </a:solidFill>
                <a:latin typeface="等线" panose="020F0502020204030204"/>
              </a:rPr>
              <a:t>Add key = 78 (suppose hash to 1), and value = 1</a:t>
            </a:r>
            <a:r>
              <a:rPr kumimoji="1" lang="en-US" altLang="zh-CN" dirty="0">
                <a:solidFill>
                  <a:prstClr val="black"/>
                </a:solidFill>
                <a:latin typeface="等线" panose="020F0502020204030204"/>
              </a:rPr>
              <a:t>.</a:t>
            </a:r>
            <a:endParaRPr kumimoji="1"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136" name="TextBox 77">
            <a:extLst>
              <a:ext uri="{FF2B5EF4-FFF2-40B4-BE49-F238E27FC236}">
                <a16:creationId xmlns:a16="http://schemas.microsoft.com/office/drawing/2014/main" id="{D1B32FB5-F441-534F-84DB-6FCF9D35A2C6}"/>
              </a:ext>
            </a:extLst>
          </p:cNvPr>
          <p:cNvSpPr txBox="1"/>
          <p:nvPr/>
        </p:nvSpPr>
        <p:spPr>
          <a:xfrm>
            <a:off x="4544543" y="3959295"/>
            <a:ext cx="6974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root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cxnSp>
        <p:nvCxnSpPr>
          <p:cNvPr id="137" name="直接箭头连接符 104">
            <a:extLst>
              <a:ext uri="{FF2B5EF4-FFF2-40B4-BE49-F238E27FC236}">
                <a16:creationId xmlns:a16="http://schemas.microsoft.com/office/drawing/2014/main" id="{CAC521D0-FB3E-234D-BEC6-E5533A72976E}"/>
              </a:ext>
            </a:extLst>
          </p:cNvPr>
          <p:cNvCxnSpPr>
            <a:cxnSpLocks/>
            <a:stCxn id="142" idx="2"/>
          </p:cNvCxnSpPr>
          <p:nvPr/>
        </p:nvCxnSpPr>
        <p:spPr>
          <a:xfrm flipH="1">
            <a:off x="6036403" y="4648126"/>
            <a:ext cx="759144" cy="259453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38" name="TextBox 166">
            <a:extLst>
              <a:ext uri="{FF2B5EF4-FFF2-40B4-BE49-F238E27FC236}">
                <a16:creationId xmlns:a16="http://schemas.microsoft.com/office/drawing/2014/main" id="{CFB884D1-AC61-0241-A272-31D1338085F3}"/>
              </a:ext>
            </a:extLst>
          </p:cNvPr>
          <p:cNvSpPr txBox="1"/>
          <p:nvPr/>
        </p:nvSpPr>
        <p:spPr>
          <a:xfrm>
            <a:off x="5085256" y="528628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9BBB59">
                    <a:lumMod val="75000"/>
                  </a:srgbClr>
                </a:solidFill>
                <a:ea typeface="宋体" panose="02010600030101010101" pitchFamily="2" charset="-122"/>
              </a:rPr>
              <a:t>R1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: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39" name="矩形 138">
            <a:extLst>
              <a:ext uri="{FF2B5EF4-FFF2-40B4-BE49-F238E27FC236}">
                <a16:creationId xmlns:a16="http://schemas.microsoft.com/office/drawing/2014/main" id="{61DCBBBC-51D5-EE4A-B81B-DAE9BBFEC660}"/>
              </a:ext>
            </a:extLst>
          </p:cNvPr>
          <p:cNvSpPr/>
          <p:nvPr/>
        </p:nvSpPr>
        <p:spPr>
          <a:xfrm>
            <a:off x="5049728" y="436237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0" name="矩形 139">
            <a:extLst>
              <a:ext uri="{FF2B5EF4-FFF2-40B4-BE49-F238E27FC236}">
                <a16:creationId xmlns:a16="http://schemas.microsoft.com/office/drawing/2014/main" id="{F705CCDB-EFF2-9F41-81A5-A2EF031C7199}"/>
              </a:ext>
            </a:extLst>
          </p:cNvPr>
          <p:cNvSpPr/>
          <p:nvPr/>
        </p:nvSpPr>
        <p:spPr>
          <a:xfrm>
            <a:off x="5549794" y="436237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1" name="矩形 140">
            <a:extLst>
              <a:ext uri="{FF2B5EF4-FFF2-40B4-BE49-F238E27FC236}">
                <a16:creationId xmlns:a16="http://schemas.microsoft.com/office/drawing/2014/main" id="{B091B3D8-2184-0246-89DA-618020D779FB}"/>
              </a:ext>
            </a:extLst>
          </p:cNvPr>
          <p:cNvSpPr/>
          <p:nvPr/>
        </p:nvSpPr>
        <p:spPr>
          <a:xfrm>
            <a:off x="6049860" y="436237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w3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2" name="矩形 141">
            <a:extLst>
              <a:ext uri="{FF2B5EF4-FFF2-40B4-BE49-F238E27FC236}">
                <a16:creationId xmlns:a16="http://schemas.microsoft.com/office/drawing/2014/main" id="{F965B637-0A6D-4E46-9C67-0DA0309EE2A6}"/>
              </a:ext>
            </a:extLst>
          </p:cNvPr>
          <p:cNvSpPr/>
          <p:nvPr/>
        </p:nvSpPr>
        <p:spPr>
          <a:xfrm>
            <a:off x="6545514" y="4362373"/>
            <a:ext cx="500066" cy="285753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:a16="http://schemas.microsoft.com/office/drawing/2014/main" id="{4768F40E-A8E2-B844-A93C-05C3BA476F8B}"/>
              </a:ext>
            </a:extLst>
          </p:cNvPr>
          <p:cNvSpPr/>
          <p:nvPr/>
        </p:nvSpPr>
        <p:spPr>
          <a:xfrm>
            <a:off x="7045580" y="436237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w8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4" name="矩形 143">
            <a:extLst>
              <a:ext uri="{FF2B5EF4-FFF2-40B4-BE49-F238E27FC236}">
                <a16:creationId xmlns:a16="http://schemas.microsoft.com/office/drawing/2014/main" id="{8E7A5F46-5C68-B34B-BA5B-FC6D17448C25}"/>
              </a:ext>
            </a:extLst>
          </p:cNvPr>
          <p:cNvSpPr/>
          <p:nvPr/>
        </p:nvSpPr>
        <p:spPr>
          <a:xfrm>
            <a:off x="7545646" y="436237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w9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:a16="http://schemas.microsoft.com/office/drawing/2014/main" id="{7234D262-2415-BC40-946F-294AB821A215}"/>
              </a:ext>
            </a:extLst>
          </p:cNvPr>
          <p:cNvSpPr/>
          <p:nvPr/>
        </p:nvSpPr>
        <p:spPr>
          <a:xfrm>
            <a:off x="7994076" y="4362373"/>
            <a:ext cx="619572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w10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6" name="矩形 145">
            <a:extLst>
              <a:ext uri="{FF2B5EF4-FFF2-40B4-BE49-F238E27FC236}">
                <a16:creationId xmlns:a16="http://schemas.microsoft.com/office/drawing/2014/main" id="{F56E974F-7264-9343-A5B7-52BCA233F3A9}"/>
              </a:ext>
            </a:extLst>
          </p:cNvPr>
          <p:cNvSpPr/>
          <p:nvPr/>
        </p:nvSpPr>
        <p:spPr>
          <a:xfrm>
            <a:off x="8613648" y="4362373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…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7" name="矩形 146">
            <a:extLst>
              <a:ext uri="{FF2B5EF4-FFF2-40B4-BE49-F238E27FC236}">
                <a16:creationId xmlns:a16="http://schemas.microsoft.com/office/drawing/2014/main" id="{FD7D84A8-1022-0149-A114-27A9E31266EC}"/>
              </a:ext>
            </a:extLst>
          </p:cNvPr>
          <p:cNvSpPr/>
          <p:nvPr/>
        </p:nvSpPr>
        <p:spPr>
          <a:xfrm>
            <a:off x="4572000" y="4362372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…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8" name="矩形 147">
            <a:extLst>
              <a:ext uri="{FF2B5EF4-FFF2-40B4-BE49-F238E27FC236}">
                <a16:creationId xmlns:a16="http://schemas.microsoft.com/office/drawing/2014/main" id="{4A41054A-1277-3541-916E-F47730A19ABB}"/>
              </a:ext>
            </a:extLst>
          </p:cNvPr>
          <p:cNvSpPr/>
          <p:nvPr/>
        </p:nvSpPr>
        <p:spPr>
          <a:xfrm>
            <a:off x="5576913" y="5310162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w4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9" name="矩形 148">
            <a:extLst>
              <a:ext uri="{FF2B5EF4-FFF2-40B4-BE49-F238E27FC236}">
                <a16:creationId xmlns:a16="http://schemas.microsoft.com/office/drawing/2014/main" id="{F27ECEE6-2F21-2140-A55C-BBBFD692726B}"/>
              </a:ext>
            </a:extLst>
          </p:cNvPr>
          <p:cNvSpPr/>
          <p:nvPr/>
        </p:nvSpPr>
        <p:spPr>
          <a:xfrm>
            <a:off x="6076979" y="5310162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w5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0" name="矩形 149">
            <a:extLst>
              <a:ext uri="{FF2B5EF4-FFF2-40B4-BE49-F238E27FC236}">
                <a16:creationId xmlns:a16="http://schemas.microsoft.com/office/drawing/2014/main" id="{F4DC65D2-1AC0-FC4E-BCC5-40F4780BACBA}"/>
              </a:ext>
            </a:extLst>
          </p:cNvPr>
          <p:cNvSpPr/>
          <p:nvPr/>
        </p:nvSpPr>
        <p:spPr>
          <a:xfrm>
            <a:off x="6577045" y="5310162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…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1" name="文本框 150">
            <a:extLst>
              <a:ext uri="{FF2B5EF4-FFF2-40B4-BE49-F238E27FC236}">
                <a16:creationId xmlns:a16="http://schemas.microsoft.com/office/drawing/2014/main" id="{821CD2B4-78FD-464A-A066-289B028ACAFC}"/>
              </a:ext>
            </a:extLst>
          </p:cNvPr>
          <p:cNvSpPr txBox="1"/>
          <p:nvPr/>
        </p:nvSpPr>
        <p:spPr>
          <a:xfrm>
            <a:off x="4544553" y="5188907"/>
            <a:ext cx="549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…</a:t>
            </a:r>
            <a:endParaRPr kumimoji="1"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52" name="文本框 151">
            <a:extLst>
              <a:ext uri="{FF2B5EF4-FFF2-40B4-BE49-F238E27FC236}">
                <a16:creationId xmlns:a16="http://schemas.microsoft.com/office/drawing/2014/main" id="{03A15968-11D4-3C44-B2EE-78BAE0E8EE78}"/>
              </a:ext>
            </a:extLst>
          </p:cNvPr>
          <p:cNvSpPr txBox="1"/>
          <p:nvPr/>
        </p:nvSpPr>
        <p:spPr>
          <a:xfrm>
            <a:off x="8317419" y="5227791"/>
            <a:ext cx="549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…</a:t>
            </a:r>
            <a:endParaRPr kumimoji="1"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53" name="矩形 152">
            <a:extLst>
              <a:ext uri="{FF2B5EF4-FFF2-40B4-BE49-F238E27FC236}">
                <a16:creationId xmlns:a16="http://schemas.microsoft.com/office/drawing/2014/main" id="{28F539D3-9BF9-DF48-BCEA-0923EF396136}"/>
              </a:ext>
            </a:extLst>
          </p:cNvPr>
          <p:cNvSpPr/>
          <p:nvPr/>
        </p:nvSpPr>
        <p:spPr>
          <a:xfrm>
            <a:off x="5596713" y="4989326"/>
            <a:ext cx="980341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head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4" name="矩形 153">
            <a:extLst>
              <a:ext uri="{FF2B5EF4-FFF2-40B4-BE49-F238E27FC236}">
                <a16:creationId xmlns:a16="http://schemas.microsoft.com/office/drawing/2014/main" id="{17F7DAB2-BF9A-734D-A245-46EFDA4E4B96}"/>
              </a:ext>
            </a:extLst>
          </p:cNvPr>
          <p:cNvSpPr/>
          <p:nvPr/>
        </p:nvSpPr>
        <p:spPr>
          <a:xfrm>
            <a:off x="7077111" y="4984166"/>
            <a:ext cx="97563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tail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5" name="矩形 154">
            <a:extLst>
              <a:ext uri="{FF2B5EF4-FFF2-40B4-BE49-F238E27FC236}">
                <a16:creationId xmlns:a16="http://schemas.microsoft.com/office/drawing/2014/main" id="{08D77838-0059-ED43-A43B-BE1209C259E4}"/>
              </a:ext>
            </a:extLst>
          </p:cNvPr>
          <p:cNvSpPr/>
          <p:nvPr/>
        </p:nvSpPr>
        <p:spPr>
          <a:xfrm>
            <a:off x="7069766" y="5310162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w6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6" name="矩形 155">
            <a:extLst>
              <a:ext uri="{FF2B5EF4-FFF2-40B4-BE49-F238E27FC236}">
                <a16:creationId xmlns:a16="http://schemas.microsoft.com/office/drawing/2014/main" id="{9997F183-178C-ED4E-A711-2D25A2474E76}"/>
              </a:ext>
            </a:extLst>
          </p:cNvPr>
          <p:cNvSpPr/>
          <p:nvPr/>
        </p:nvSpPr>
        <p:spPr>
          <a:xfrm>
            <a:off x="7569832" y="5310162"/>
            <a:ext cx="500066" cy="28575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w7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446553-CD26-F64E-A4F8-D41A7613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11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973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B1C317-3203-FA46-8A10-C98A21F09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4. Our Solution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D70388-7704-0242-89FA-C18489559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" altLang="zh-CN" dirty="0"/>
              <a:t>Sequence Support in G-TADOC </a:t>
            </a:r>
          </a:p>
          <a:p>
            <a:pPr lvl="1"/>
            <a:r>
              <a:rPr lang="en" altLang="zh-CN" dirty="0"/>
              <a:t>Phase 1: initialization for head and tail buffers</a:t>
            </a:r>
          </a:p>
          <a:p>
            <a:pPr lvl="1"/>
            <a:r>
              <a:rPr lang="en" altLang="zh-CN" dirty="0"/>
              <a:t>Phase 2: graph traversal with sequence support</a:t>
            </a:r>
          </a:p>
          <a:p>
            <a:pPr lvl="1"/>
            <a:endParaRPr lang="en" altLang="zh-CN" dirty="0"/>
          </a:p>
          <a:p>
            <a:pPr lvl="1"/>
            <a:endParaRPr kumimoji="1" lang="zh-CN" altLang="en-US" dirty="0"/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EACDFA60-3BEF-5F4F-9DF4-C072793C5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651" y="3127523"/>
            <a:ext cx="5567034" cy="3730487"/>
          </a:xfrm>
          <a:prstGeom prst="rect">
            <a:avLst/>
          </a:prstGeo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AE252A9-4EE6-EF43-88D9-7768FE8E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12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6178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5ED66F-F615-A444-8B1F-E3555185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5. Evaluation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B22D52-8580-5343-960A-00A750940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" altLang="zh-CN" dirty="0"/>
              <a:t>Six benchmarks</a:t>
            </a:r>
          </a:p>
          <a:p>
            <a:pPr lvl="1"/>
            <a:r>
              <a:rPr kumimoji="1" lang="en" altLang="zh-CN" dirty="0"/>
              <a:t>Word Count, Inverted Index, Sequence Count, Ranked Inverted Index, Sort, Term Vector from [1] </a:t>
            </a:r>
          </a:p>
          <a:p>
            <a:r>
              <a:rPr kumimoji="1" lang="en" altLang="zh-CN" dirty="0"/>
              <a:t>Five datasets</a:t>
            </a:r>
          </a:p>
          <a:p>
            <a:pPr lvl="1"/>
            <a:r>
              <a:rPr kumimoji="1" lang="en" altLang="zh-CN" dirty="0"/>
              <a:t>62 MB ~ 50 GB</a:t>
            </a:r>
          </a:p>
          <a:p>
            <a:r>
              <a:rPr kumimoji="1" lang="en" altLang="zh-CN" dirty="0"/>
              <a:t>Four platforms</a:t>
            </a:r>
          </a:p>
          <a:p>
            <a:pPr lvl="1"/>
            <a:r>
              <a:rPr kumimoji="1" lang="en" altLang="zh-CN" dirty="0"/>
              <a:t>three generations of Nvidia GPUs </a:t>
            </a:r>
          </a:p>
          <a:p>
            <a:pPr lvl="2"/>
            <a:r>
              <a:rPr kumimoji="1" lang="en" altLang="zh-CN" dirty="0"/>
              <a:t>Pascal, Volta, and Turing micro-architectures </a:t>
            </a:r>
          </a:p>
          <a:p>
            <a:pPr lvl="1"/>
            <a:r>
              <a:rPr kumimoji="1" lang="en" altLang="zh-CN" dirty="0"/>
              <a:t>Spark cluster (10 nodes on Amazon EC2)</a:t>
            </a:r>
          </a:p>
          <a:p>
            <a:endParaRPr kumimoji="1"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7837D61-CB15-334E-B612-48EF382E0607}"/>
              </a:ext>
            </a:extLst>
          </p:cNvPr>
          <p:cNvSpPr/>
          <p:nvPr/>
        </p:nvSpPr>
        <p:spPr>
          <a:xfrm>
            <a:off x="0" y="634015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[1] Zhang, F., </a:t>
            </a:r>
            <a:r>
              <a:rPr lang="en" altLang="zh-CN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Zhai</a:t>
            </a:r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, J., Shen, X., </a:t>
            </a:r>
            <a:r>
              <a:rPr lang="en" altLang="zh-CN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Mutlu</a:t>
            </a:r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, O., &amp; Chen, W. (2018). Efficient document analytics on compressed data: Method, challenges, algorithms, insights. </a:t>
            </a:r>
            <a:r>
              <a:rPr lang="en" altLang="zh-CN" sz="1400" i="1" dirty="0">
                <a:solidFill>
                  <a:srgbClr val="222222"/>
                </a:solidFill>
                <a:latin typeface="Arial" panose="020B0604020202020204" pitchFamily="34" charset="0"/>
              </a:rPr>
              <a:t>Proceedings of the VLDB Endowment</a:t>
            </a:r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" altLang="zh-CN" sz="1400" i="1" dirty="0">
                <a:solidFill>
                  <a:srgbClr val="222222"/>
                </a:solidFill>
                <a:latin typeface="Arial" panose="020B0604020202020204" pitchFamily="34" charset="0"/>
              </a:rPr>
              <a:t>11</a:t>
            </a:r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(11), 1522-1535.</a:t>
            </a:r>
            <a:endParaRPr lang="zh-CN" altLang="en-US" sz="1400" dirty="0"/>
          </a:p>
        </p:txBody>
      </p:sp>
      <p:pic>
        <p:nvPicPr>
          <p:cNvPr id="9" name="Picture 4" descr="See the source image">
            <a:extLst>
              <a:ext uri="{FF2B5EF4-FFF2-40B4-BE49-F238E27FC236}">
                <a16:creationId xmlns:a16="http://schemas.microsoft.com/office/drawing/2014/main" id="{002B71A4-E468-C640-98ED-407DC54B1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60" y="3694746"/>
            <a:ext cx="2259953" cy="1702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457A80B-64A3-D24A-B8EB-8DD58112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13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4821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65C1B9-DA68-EC4F-AABF-067DA67A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kumimoji="1" lang="en" altLang="zh-CN" dirty="0"/>
              <a:t>On average, G-TADOC achieves 31.1× speedup over TADOC. </a:t>
            </a:r>
          </a:p>
          <a:p>
            <a:endParaRPr kumimoji="1" lang="en" altLang="zh-CN" dirty="0"/>
          </a:p>
          <a:p>
            <a:endParaRPr kumimoji="1"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826453C-8429-9F45-AEBB-A6F428C4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5. Evaluation</a:t>
            </a:r>
            <a:endParaRPr kumimoji="1" lang="zh-CN" altLang="en-US" dirty="0"/>
          </a:p>
        </p:txBody>
      </p:sp>
      <p:graphicFrame>
        <p:nvGraphicFramePr>
          <p:cNvPr id="18" name="图表 17">
            <a:extLst>
              <a:ext uri="{FF2B5EF4-FFF2-40B4-BE49-F238E27FC236}">
                <a16:creationId xmlns:a16="http://schemas.microsoft.com/office/drawing/2014/main" id="{4BF2DACA-400E-FC42-9BE1-1CAB030567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321023"/>
              </p:ext>
            </p:extLst>
          </p:nvPr>
        </p:nvGraphicFramePr>
        <p:xfrm>
          <a:off x="397565" y="2809470"/>
          <a:ext cx="8401878" cy="3367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B8AF7EFD-2DB0-5948-A780-D498562355B7}"/>
              </a:ext>
            </a:extLst>
          </p:cNvPr>
          <p:cNvSpPr/>
          <p:nvPr/>
        </p:nvSpPr>
        <p:spPr>
          <a:xfrm>
            <a:off x="2957244" y="6308216"/>
            <a:ext cx="3843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zh-CN" sz="2400" dirty="0">
                <a:latin typeface="NimbusRomNo9L"/>
              </a:rPr>
              <a:t>Turing (GeForce RTX 2080 </a:t>
            </a:r>
            <a:r>
              <a:rPr lang="en" altLang="zh-CN" sz="2400" dirty="0" err="1">
                <a:latin typeface="NimbusRomNo9L"/>
              </a:rPr>
              <a:t>Ti</a:t>
            </a:r>
            <a:r>
              <a:rPr lang="en" altLang="zh-CN" sz="2400" dirty="0">
                <a:latin typeface="NimbusRomNo9L"/>
              </a:rPr>
              <a:t>) </a:t>
            </a:r>
            <a:endParaRPr lang="en" altLang="zh-CN" sz="24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75887C-FCDA-2142-8D3A-607A510A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14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4263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B1C317-3203-FA46-8A10-C98A21F09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5. Evaluation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D70388-7704-0242-89FA-C18489559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zh-CN" dirty="0"/>
              <a:t>Speedups in different phases </a:t>
            </a:r>
          </a:p>
          <a:p>
            <a:endParaRPr kumimoji="1" lang="zh-CN" altLang="en-US" dirty="0"/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6768E3A2-4322-984F-98C4-28B165F592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60636"/>
              </p:ext>
            </p:extLst>
          </p:nvPr>
        </p:nvGraphicFramePr>
        <p:xfrm>
          <a:off x="0" y="2451376"/>
          <a:ext cx="4572000" cy="288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22254648-BEA2-2145-8BAC-BF96415032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6253626"/>
              </p:ext>
            </p:extLst>
          </p:nvPr>
        </p:nvGraphicFramePr>
        <p:xfrm>
          <a:off x="4459357" y="2451376"/>
          <a:ext cx="4572000" cy="288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9ECAC7AD-4196-1446-B54D-724E1CD609A3}"/>
              </a:ext>
            </a:extLst>
          </p:cNvPr>
          <p:cNvSpPr/>
          <p:nvPr/>
        </p:nvSpPr>
        <p:spPr>
          <a:xfrm>
            <a:off x="1199321" y="538628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" altLang="zh-CN" dirty="0">
                <a:latin typeface="NimbusRomNo9L"/>
              </a:rPr>
              <a:t>(a) Phase 1: initialization.</a:t>
            </a:r>
            <a:endParaRPr lang="en" altLang="zh-CN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4ABBC85-80E3-0F44-ADD7-F5F9334C138F}"/>
              </a:ext>
            </a:extLst>
          </p:cNvPr>
          <p:cNvSpPr/>
          <p:nvPr/>
        </p:nvSpPr>
        <p:spPr>
          <a:xfrm>
            <a:off x="5881126" y="5386287"/>
            <a:ext cx="2258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zh-CN" dirty="0">
                <a:latin typeface="NimbusRomNo9L"/>
              </a:rPr>
              <a:t>(b) Phase 2: traversal. </a:t>
            </a:r>
            <a:endParaRPr lang="en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D00BE4-EC1D-9344-9CC3-9D8DE3E9C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15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7903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B1C317-3203-FA46-8A10-C98A21F09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5. Evaluation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D70388-7704-0242-89FA-C18489559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zh-CN" dirty="0"/>
              <a:t>Analysis of performance metrics </a:t>
            </a:r>
          </a:p>
          <a:p>
            <a:endParaRPr kumimoji="1" lang="zh-CN" altLang="en-US" dirty="0"/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0A76FC90-4FBD-8C4D-AF74-E737C879C7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1801251"/>
              </p:ext>
            </p:extLst>
          </p:nvPr>
        </p:nvGraphicFramePr>
        <p:xfrm>
          <a:off x="0" y="2585244"/>
          <a:ext cx="4572000" cy="283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78C44DEB-ADB3-DF49-91EF-EDA1A3639F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936163"/>
              </p:ext>
            </p:extLst>
          </p:nvPr>
        </p:nvGraphicFramePr>
        <p:xfrm>
          <a:off x="4572000" y="2585244"/>
          <a:ext cx="4572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649099BD-4282-8D41-AEB7-622070B07F5F}"/>
              </a:ext>
            </a:extLst>
          </p:cNvPr>
          <p:cNvSpPr/>
          <p:nvPr/>
        </p:nvSpPr>
        <p:spPr>
          <a:xfrm>
            <a:off x="1186069" y="54803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" altLang="zh-CN" dirty="0">
                <a:latin typeface="NimbusRomNo9L"/>
              </a:rPr>
              <a:t>(a) DRAM throughput.</a:t>
            </a:r>
            <a:br>
              <a:rPr lang="en" altLang="zh-CN" dirty="0">
                <a:latin typeface="NimbusRomNo9L"/>
              </a:rPr>
            </a:br>
            <a:endParaRPr lang="en" altLang="zh-CN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DF298CE-2030-C542-9CDA-1E0F7CB91AE2}"/>
              </a:ext>
            </a:extLst>
          </p:cNvPr>
          <p:cNvSpPr/>
          <p:nvPr/>
        </p:nvSpPr>
        <p:spPr>
          <a:xfrm>
            <a:off x="6129480" y="5480338"/>
            <a:ext cx="2503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zh-CN" dirty="0">
                <a:latin typeface="NimbusRomNo9L"/>
              </a:rPr>
              <a:t>(b) Achieved occupancy. </a:t>
            </a:r>
            <a:endParaRPr lang="en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AC6ECA4-A888-C246-896C-779703F8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16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6608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26453C-8429-9F45-AEBB-A6F428C4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6. Conclusion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65C1B9-DA68-EC4F-AABF-067DA67A7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zh-CN" dirty="0"/>
              <a:t>G-TADOC, the first framework enabling efficient GPU-based text analytics directly on compressed data</a:t>
            </a:r>
          </a:p>
          <a:p>
            <a:pPr marL="0" indent="0">
              <a:buNone/>
            </a:pPr>
            <a:endParaRPr lang="en" altLang="zh-CN" dirty="0"/>
          </a:p>
          <a:p>
            <a:r>
              <a:rPr lang="en" altLang="zh-CN" dirty="0"/>
              <a:t>Our work can help put much larger content directly in GPU memory. </a:t>
            </a:r>
          </a:p>
          <a:p>
            <a:endParaRPr lang="en" alt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9026DDD-9388-5944-88AE-B02FF2BE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17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9764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26453C-8429-9F45-AEBB-A6F428C4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Thanks!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65C1B9-DA68-EC4F-AABF-067DA67A7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Any questions?</a:t>
            </a:r>
            <a:endParaRPr kumimoji="1" lang="zh-CN" altLang="en-US" dirty="0"/>
          </a:p>
        </p:txBody>
      </p:sp>
      <p:pic>
        <p:nvPicPr>
          <p:cNvPr id="6" name="Picture 14" descr="Image result for eth zurich logo">
            <a:extLst>
              <a:ext uri="{FF2B5EF4-FFF2-40B4-BE49-F238E27FC236}">
                <a16:creationId xmlns:a16="http://schemas.microsoft.com/office/drawing/2014/main" id="{125C60EF-843C-6E4B-9C86-E67FBE85D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61" y="5051574"/>
            <a:ext cx="1449335" cy="57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3D9576C-AF5A-2648-A879-521B037C8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204" y="4879752"/>
            <a:ext cx="1135761" cy="1121011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68F6E21-042D-DF4D-9A4B-663E88444B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5137" y="4874798"/>
            <a:ext cx="1066800" cy="10668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70D278F2-ECA4-3F41-B63F-2BDA017904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3674" y="4879739"/>
            <a:ext cx="1066800" cy="1066800"/>
          </a:xfrm>
          <a:prstGeom prst="rect">
            <a:avLst/>
          </a:prstGeom>
        </p:spPr>
      </p:pic>
      <p:sp>
        <p:nvSpPr>
          <p:cNvPr id="10" name="副标题 2">
            <a:extLst>
              <a:ext uri="{FF2B5EF4-FFF2-40B4-BE49-F238E27FC236}">
                <a16:creationId xmlns:a16="http://schemas.microsoft.com/office/drawing/2014/main" id="{14BB4730-176C-A44D-A6BA-AF6DAB49EA6C}"/>
              </a:ext>
            </a:extLst>
          </p:cNvPr>
          <p:cNvSpPr txBox="1">
            <a:spLocks/>
          </p:cNvSpPr>
          <p:nvPr/>
        </p:nvSpPr>
        <p:spPr>
          <a:xfrm>
            <a:off x="11" y="3205567"/>
            <a:ext cx="9143999" cy="1492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100" dirty="0"/>
              <a:t>Feng Zhang †, </a:t>
            </a:r>
            <a:r>
              <a:rPr kumimoji="1" lang="en-US" altLang="zh-CN" sz="2100" dirty="0" err="1"/>
              <a:t>Jidong</a:t>
            </a:r>
            <a:r>
              <a:rPr kumimoji="1" lang="en-US" altLang="zh-CN" sz="2100" dirty="0"/>
              <a:t> </a:t>
            </a:r>
            <a:r>
              <a:rPr kumimoji="1" lang="en-US" altLang="zh-CN" sz="2100" dirty="0" err="1"/>
              <a:t>Zhai</a:t>
            </a:r>
            <a:r>
              <a:rPr kumimoji="1" lang="en-US" altLang="zh-CN" sz="2100" dirty="0"/>
              <a:t> ⋄, </a:t>
            </a:r>
            <a:r>
              <a:rPr kumimoji="1" lang="en-US" altLang="zh-CN" sz="2100" dirty="0" err="1"/>
              <a:t>Xipeng</a:t>
            </a:r>
            <a:r>
              <a:rPr kumimoji="1" lang="en-US" altLang="zh-CN" sz="2100" dirty="0"/>
              <a:t> Shen #, </a:t>
            </a:r>
            <a:r>
              <a:rPr kumimoji="1" lang="en-US" altLang="zh-CN" sz="2100" dirty="0" err="1"/>
              <a:t>Onur</a:t>
            </a:r>
            <a:r>
              <a:rPr kumimoji="1" lang="en-US" altLang="zh-CN" sz="2100" dirty="0"/>
              <a:t> </a:t>
            </a:r>
            <a:r>
              <a:rPr kumimoji="1" lang="en-US" altLang="zh-CN" sz="2100" dirty="0" err="1"/>
              <a:t>Mutlu</a:t>
            </a:r>
            <a:r>
              <a:rPr kumimoji="1" lang="en-US" altLang="zh-CN" sz="2100" dirty="0"/>
              <a:t> ⋆, </a:t>
            </a:r>
            <a:r>
              <a:rPr kumimoji="1" lang="en-US" altLang="zh-CN" sz="2100" dirty="0" err="1"/>
              <a:t>Xiaoyong</a:t>
            </a:r>
            <a:r>
              <a:rPr kumimoji="1" lang="en-US" altLang="zh-CN" sz="2100" dirty="0"/>
              <a:t> Du †</a:t>
            </a:r>
          </a:p>
          <a:p>
            <a:br>
              <a:rPr kumimoji="1" lang="en-US" altLang="zh-CN" sz="1500" dirty="0"/>
            </a:br>
            <a:r>
              <a:rPr kumimoji="1" lang="en-US" altLang="zh-CN" sz="1800" dirty="0"/>
              <a:t>†Renmin University of China</a:t>
            </a:r>
            <a:br>
              <a:rPr kumimoji="1" lang="en-US" altLang="zh-CN" sz="1800" dirty="0"/>
            </a:br>
            <a:r>
              <a:rPr kumimoji="1" lang="en-US" altLang="zh-CN" sz="1800" dirty="0"/>
              <a:t> ⋄Tsinghua University</a:t>
            </a:r>
            <a:br>
              <a:rPr kumimoji="1" lang="en-US" altLang="zh-CN" sz="1800" dirty="0"/>
            </a:br>
            <a:r>
              <a:rPr kumimoji="1" lang="en-US" altLang="zh-CN" sz="1800" dirty="0"/>
              <a:t>#North Carolina State University</a:t>
            </a:r>
            <a:br>
              <a:rPr kumimoji="1" lang="en-US" altLang="zh-CN" sz="1800" dirty="0"/>
            </a:br>
            <a:r>
              <a:rPr kumimoji="1" lang="en-US" altLang="zh-CN" sz="1800" dirty="0"/>
              <a:t>⋆ETH </a:t>
            </a:r>
            <a:r>
              <a:rPr kumimoji="1" lang="en-US" altLang="zh-CN" sz="1800" dirty="0" err="1"/>
              <a:t>Zürich</a:t>
            </a:r>
            <a:br>
              <a:rPr kumimoji="1" lang="en-US" altLang="zh-CN" sz="1500" dirty="0"/>
            </a:br>
            <a:endParaRPr kumimoji="1" lang="en-US" altLang="zh-CN" sz="1500" dirty="0"/>
          </a:p>
          <a:p>
            <a:endParaRPr kumimoji="1" lang="en-US" altLang="zh-CN" sz="1500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D46A4F2F-813A-3841-9355-602E527E5F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4100" y="58772"/>
            <a:ext cx="3009900" cy="1270000"/>
          </a:xfrm>
          <a:prstGeom prst="rect">
            <a:avLst/>
          </a:prstGeom>
        </p:spPr>
      </p:pic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0C61D1A-7C92-AF4B-82EE-38B1D2B9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18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511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F789D6-7A30-A244-9E2D-980A48665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Outline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C4D466-83FE-4843-B27F-53EF08449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zh-CN" dirty="0"/>
              <a:t>Background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zh-CN" dirty="0"/>
              <a:t>Motivation 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zh-CN" dirty="0"/>
              <a:t>Challenges 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zh-CN" dirty="0"/>
              <a:t>Our Solution 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zh-CN" dirty="0"/>
              <a:t>Evaluation 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zh-CN" dirty="0"/>
              <a:t>Conclusion </a:t>
            </a:r>
          </a:p>
          <a:p>
            <a:pPr marL="514350" indent="-514350">
              <a:buFont typeface="+mj-lt"/>
              <a:buAutoNum type="arabicPeriod"/>
            </a:pPr>
            <a:endParaRPr kumimoji="1"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1A9CA02-D89F-1B49-8C6A-FB39976A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2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905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B02194-A143-6844-8D5B-DFA9BF18D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1. Background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6862DD-AF82-CA44-A2B6-E8C42803D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TADOC: Text Analytics Directly on Compression </a:t>
            </a:r>
          </a:p>
          <a:p>
            <a:endParaRPr kumimoji="1" lang="zh-CN" altLang="en-US" dirty="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30D2E1D9-BA1E-F045-A79C-94E95E2C8E8B}"/>
              </a:ext>
            </a:extLst>
          </p:cNvPr>
          <p:cNvSpPr/>
          <p:nvPr/>
        </p:nvSpPr>
        <p:spPr>
          <a:xfrm>
            <a:off x="0" y="634015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[1] Zhang, F., </a:t>
            </a:r>
            <a:r>
              <a:rPr lang="en" altLang="zh-CN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Zhai</a:t>
            </a:r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, J., Shen, X., </a:t>
            </a:r>
            <a:r>
              <a:rPr lang="en" altLang="zh-CN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Mutlu</a:t>
            </a:r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, O., &amp; Chen, W. (2018). Efficient document analytics on compressed data: Method, challenges, algorithms, insights. </a:t>
            </a:r>
            <a:r>
              <a:rPr lang="en" altLang="zh-CN" sz="1400" i="1" dirty="0">
                <a:solidFill>
                  <a:srgbClr val="222222"/>
                </a:solidFill>
                <a:latin typeface="Arial" panose="020B0604020202020204" pitchFamily="34" charset="0"/>
              </a:rPr>
              <a:t>Proceedings of the VLDB Endowment</a:t>
            </a:r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" altLang="zh-CN" sz="1400" i="1" dirty="0">
                <a:solidFill>
                  <a:srgbClr val="222222"/>
                </a:solidFill>
                <a:latin typeface="Arial" panose="020B0604020202020204" pitchFamily="34" charset="0"/>
              </a:rPr>
              <a:t>11</a:t>
            </a:r>
            <a:r>
              <a:rPr lang="en" altLang="zh-CN" sz="1400" dirty="0">
                <a:solidFill>
                  <a:srgbClr val="222222"/>
                </a:solidFill>
                <a:latin typeface="Arial" panose="020B0604020202020204" pitchFamily="34" charset="0"/>
              </a:rPr>
              <a:t>(11), 1522-1535.</a:t>
            </a:r>
            <a:endParaRPr lang="zh-CN" altLang="en-US" sz="1400" dirty="0"/>
          </a:p>
        </p:txBody>
      </p:sp>
      <p:sp>
        <p:nvSpPr>
          <p:cNvPr id="128" name="矩形 127">
            <a:extLst>
              <a:ext uri="{FF2B5EF4-FFF2-40B4-BE49-F238E27FC236}">
                <a16:creationId xmlns:a16="http://schemas.microsoft.com/office/drawing/2014/main" id="{7F7E7E63-2629-4543-BBCB-5E7B226CF589}"/>
              </a:ext>
            </a:extLst>
          </p:cNvPr>
          <p:cNvSpPr/>
          <p:nvPr/>
        </p:nvSpPr>
        <p:spPr>
          <a:xfrm>
            <a:off x="36845" y="2707038"/>
            <a:ext cx="2633161" cy="128221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230051C5-EF87-F841-80D0-29B86792B356}"/>
              </a:ext>
            </a:extLst>
          </p:cNvPr>
          <p:cNvSpPr/>
          <p:nvPr/>
        </p:nvSpPr>
        <p:spPr>
          <a:xfrm>
            <a:off x="2754393" y="2715981"/>
            <a:ext cx="2550916" cy="1273256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:a16="http://schemas.microsoft.com/office/drawing/2014/main" id="{40B60019-C35C-BC4B-A50E-50F835313BF9}"/>
              </a:ext>
            </a:extLst>
          </p:cNvPr>
          <p:cNvSpPr/>
          <p:nvPr/>
        </p:nvSpPr>
        <p:spPr>
          <a:xfrm>
            <a:off x="7311787" y="4714157"/>
            <a:ext cx="1773848" cy="500066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E517C0D6-9EEF-A64E-8A45-2BEC3B645140}"/>
              </a:ext>
            </a:extLst>
          </p:cNvPr>
          <p:cNvSpPr/>
          <p:nvPr/>
        </p:nvSpPr>
        <p:spPr>
          <a:xfrm>
            <a:off x="5549025" y="3778053"/>
            <a:ext cx="2590616" cy="500066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:a16="http://schemas.microsoft.com/office/drawing/2014/main" id="{C320F4A4-DBC6-5844-B54D-CA251EB3F15F}"/>
              </a:ext>
            </a:extLst>
          </p:cNvPr>
          <p:cNvSpPr/>
          <p:nvPr/>
        </p:nvSpPr>
        <p:spPr>
          <a:xfrm>
            <a:off x="5845275" y="2915677"/>
            <a:ext cx="3228666" cy="500066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:a16="http://schemas.microsoft.com/office/drawing/2014/main" id="{1B08B374-D5A3-1D4A-81B1-680B2109180C}"/>
              </a:ext>
            </a:extLst>
          </p:cNvPr>
          <p:cNvSpPr/>
          <p:nvPr/>
        </p:nvSpPr>
        <p:spPr>
          <a:xfrm>
            <a:off x="7412351" y="4785595"/>
            <a:ext cx="500066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:a16="http://schemas.microsoft.com/office/drawing/2014/main" id="{91682546-16A4-A543-9479-192078C528A4}"/>
              </a:ext>
            </a:extLst>
          </p:cNvPr>
          <p:cNvSpPr/>
          <p:nvPr/>
        </p:nvSpPr>
        <p:spPr>
          <a:xfrm>
            <a:off x="5589057" y="3849491"/>
            <a:ext cx="513746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:a16="http://schemas.microsoft.com/office/drawing/2014/main" id="{E4897FBE-7953-4443-8B7E-987DF374452F}"/>
              </a:ext>
            </a:extLst>
          </p:cNvPr>
          <p:cNvSpPr/>
          <p:nvPr/>
        </p:nvSpPr>
        <p:spPr>
          <a:xfrm>
            <a:off x="5938028" y="2987115"/>
            <a:ext cx="524825" cy="357190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R0: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6" name="TextBox 3">
            <a:extLst>
              <a:ext uri="{FF2B5EF4-FFF2-40B4-BE49-F238E27FC236}">
                <a16:creationId xmlns:a16="http://schemas.microsoft.com/office/drawing/2014/main" id="{4E1F9D36-B25A-A043-A8C1-7EB5F1323186}"/>
              </a:ext>
            </a:extLst>
          </p:cNvPr>
          <p:cNvSpPr txBox="1"/>
          <p:nvPr/>
        </p:nvSpPr>
        <p:spPr>
          <a:xfrm>
            <a:off x="2722141" y="2912044"/>
            <a:ext cx="2583168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4F81BD"/>
                </a:solidFill>
                <a:ea typeface="宋体" panose="02010600030101010101" pitchFamily="2" charset="-122"/>
              </a:rPr>
              <a:t>R0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→ </a:t>
            </a:r>
            <a:r>
              <a:rPr lang="en-US" altLang="zh-CN" b="1" dirty="0">
                <a:solidFill>
                  <a:srgbClr val="9BBB59">
                    <a:lumMod val="50000"/>
                  </a:srgbClr>
                </a:solidFill>
                <a:ea typeface="宋体" panose="02010600030101010101" pitchFamily="2" charset="-122"/>
              </a:rPr>
              <a:t>R1  R1 </a:t>
            </a:r>
            <a:r>
              <a:rPr lang="en-US" altLang="zh-CN" b="1" dirty="0">
                <a:solidFill>
                  <a:prstClr val="white">
                    <a:lumMod val="50000"/>
                  </a:prstClr>
                </a:solidFill>
                <a:ea typeface="宋体" panose="02010600030101010101" pitchFamily="2" charset="-122"/>
              </a:rPr>
              <a:t>SPT1</a:t>
            </a:r>
            <a:r>
              <a:rPr lang="en-US" altLang="zh-CN" b="1" dirty="0">
                <a:solidFill>
                  <a:srgbClr val="9BBB59">
                    <a:lumMod val="50000"/>
                  </a:srgbClr>
                </a:solidFill>
                <a:ea typeface="宋体" panose="02010600030101010101" pitchFamily="2" charset="-122"/>
              </a:rPr>
              <a:t> </a:t>
            </a:r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R2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 w1</a:t>
            </a:r>
          </a:p>
          <a:p>
            <a:r>
              <a:rPr lang="en-US" altLang="zh-CN" b="1" dirty="0">
                <a:solidFill>
                  <a:srgbClr val="9BBB59">
                    <a:lumMod val="50000"/>
                  </a:srgbClr>
                </a:solidFill>
                <a:ea typeface="宋体" panose="02010600030101010101" pitchFamily="2" charset="-122"/>
              </a:rPr>
              <a:t>R1 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→ </a:t>
            </a:r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R2 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w3    </a:t>
            </a:r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R2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 w4</a:t>
            </a:r>
          </a:p>
          <a:p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R2 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→  w1    w2</a:t>
            </a:r>
          </a:p>
        </p:txBody>
      </p:sp>
      <p:sp>
        <p:nvSpPr>
          <p:cNvPr id="137" name="TextBox 4">
            <a:extLst>
              <a:ext uri="{FF2B5EF4-FFF2-40B4-BE49-F238E27FC236}">
                <a16:creationId xmlns:a16="http://schemas.microsoft.com/office/drawing/2014/main" id="{CE439D91-5433-044B-81FD-6D00333EE3D4}"/>
              </a:ext>
            </a:extLst>
          </p:cNvPr>
          <p:cNvSpPr txBox="1"/>
          <p:nvPr/>
        </p:nvSpPr>
        <p:spPr>
          <a:xfrm>
            <a:off x="-1053" y="2781690"/>
            <a:ext cx="2749984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file0: w1 w2 w3 w1 w2 w4     </a:t>
            </a:r>
          </a:p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        w1 w2 w3 w1 w2 w4</a:t>
            </a:r>
          </a:p>
          <a:p>
            <a:endParaRPr lang="en-US" altLang="zh-CN" dirty="0">
              <a:solidFill>
                <a:prstClr val="black"/>
              </a:solidFill>
              <a:ea typeface="宋体" panose="02010600030101010101" pitchFamily="2" charset="-122"/>
            </a:endParaRPr>
          </a:p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file1: w1 w2 w1 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38" name="TextBox 8">
            <a:extLst>
              <a:ext uri="{FF2B5EF4-FFF2-40B4-BE49-F238E27FC236}">
                <a16:creationId xmlns:a16="http://schemas.microsoft.com/office/drawing/2014/main" id="{B560CB2B-8DDB-3F45-A36F-494C67134F8D}"/>
              </a:ext>
            </a:extLst>
          </p:cNvPr>
          <p:cNvSpPr txBox="1"/>
          <p:nvPr/>
        </p:nvSpPr>
        <p:spPr>
          <a:xfrm>
            <a:off x="-4059" y="2372733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  <a:ea typeface="宋体" panose="02010600030101010101" pitchFamily="2" charset="-122"/>
              </a:rPr>
              <a:t>Input:</a:t>
            </a:r>
            <a:endParaRPr lang="zh-CN" altLang="en-US" sz="2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39" name="TextBox 9">
            <a:extLst>
              <a:ext uri="{FF2B5EF4-FFF2-40B4-BE49-F238E27FC236}">
                <a16:creationId xmlns:a16="http://schemas.microsoft.com/office/drawing/2014/main" id="{5E6DBABA-A244-8648-9152-5F8A57E500DB}"/>
              </a:ext>
            </a:extLst>
          </p:cNvPr>
          <p:cNvSpPr txBox="1"/>
          <p:nvPr/>
        </p:nvSpPr>
        <p:spPr>
          <a:xfrm>
            <a:off x="6619969" y="2504555"/>
            <a:ext cx="6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file0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40" name="TextBox 10">
            <a:extLst>
              <a:ext uri="{FF2B5EF4-FFF2-40B4-BE49-F238E27FC236}">
                <a16:creationId xmlns:a16="http://schemas.microsoft.com/office/drawing/2014/main" id="{1423E856-690C-1745-8BE4-06D613E3E259}"/>
              </a:ext>
            </a:extLst>
          </p:cNvPr>
          <p:cNvSpPr txBox="1"/>
          <p:nvPr/>
        </p:nvSpPr>
        <p:spPr>
          <a:xfrm>
            <a:off x="190843" y="3988847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  <a:ea typeface="宋体" panose="02010600030101010101" pitchFamily="2" charset="-122"/>
              </a:rPr>
              <a:t>(a) Original data</a:t>
            </a:r>
            <a:endParaRPr lang="zh-CN" altLang="en-US" sz="2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41" name="TextBox 11">
            <a:extLst>
              <a:ext uri="{FF2B5EF4-FFF2-40B4-BE49-F238E27FC236}">
                <a16:creationId xmlns:a16="http://schemas.microsoft.com/office/drawing/2014/main" id="{40C4303F-4D06-9D47-9A1B-4C94930FCF08}"/>
              </a:ext>
            </a:extLst>
          </p:cNvPr>
          <p:cNvSpPr txBox="1"/>
          <p:nvPr/>
        </p:nvSpPr>
        <p:spPr>
          <a:xfrm>
            <a:off x="2487689" y="3985660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  <a:ea typeface="宋体" panose="02010600030101010101" pitchFamily="2" charset="-122"/>
              </a:rPr>
              <a:t>(b) TADOC compressed data</a:t>
            </a:r>
            <a:endParaRPr lang="zh-CN" altLang="en-US" sz="2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42" name="TextBox 12">
            <a:extLst>
              <a:ext uri="{FF2B5EF4-FFF2-40B4-BE49-F238E27FC236}">
                <a16:creationId xmlns:a16="http://schemas.microsoft.com/office/drawing/2014/main" id="{6C8C101A-984C-914C-AC62-9A73CA260AFD}"/>
              </a:ext>
            </a:extLst>
          </p:cNvPr>
          <p:cNvSpPr txBox="1"/>
          <p:nvPr/>
        </p:nvSpPr>
        <p:spPr>
          <a:xfrm>
            <a:off x="6196136" y="5290221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  <a:ea typeface="宋体" panose="02010600030101010101" pitchFamily="2" charset="-122"/>
              </a:rPr>
              <a:t>(c) DAG Representation</a:t>
            </a:r>
            <a:endParaRPr lang="zh-CN" altLang="en-US" sz="2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:a16="http://schemas.microsoft.com/office/drawing/2014/main" id="{6338A3A0-3AFE-6D4D-83B6-392989087551}"/>
              </a:ext>
            </a:extLst>
          </p:cNvPr>
          <p:cNvSpPr/>
          <p:nvPr/>
        </p:nvSpPr>
        <p:spPr>
          <a:xfrm>
            <a:off x="6462843" y="2987115"/>
            <a:ext cx="428628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4" name="矩形 143">
            <a:extLst>
              <a:ext uri="{FF2B5EF4-FFF2-40B4-BE49-F238E27FC236}">
                <a16:creationId xmlns:a16="http://schemas.microsoft.com/office/drawing/2014/main" id="{8F5C6BBA-9FFD-8B41-8889-9E4EDAD9C948}"/>
              </a:ext>
            </a:extLst>
          </p:cNvPr>
          <p:cNvSpPr/>
          <p:nvPr/>
        </p:nvSpPr>
        <p:spPr>
          <a:xfrm>
            <a:off x="6891471" y="2987115"/>
            <a:ext cx="428628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:a16="http://schemas.microsoft.com/office/drawing/2014/main" id="{916D159F-5D4D-6841-BB51-ACDD1C7A8642}"/>
              </a:ext>
            </a:extLst>
          </p:cNvPr>
          <p:cNvSpPr/>
          <p:nvPr/>
        </p:nvSpPr>
        <p:spPr>
          <a:xfrm>
            <a:off x="7320099" y="2987115"/>
            <a:ext cx="644652" cy="35719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SPT1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6" name="矩形 145">
            <a:extLst>
              <a:ext uri="{FF2B5EF4-FFF2-40B4-BE49-F238E27FC236}">
                <a16:creationId xmlns:a16="http://schemas.microsoft.com/office/drawing/2014/main" id="{B78D02F0-CBF2-134C-A7C1-AA4763792D09}"/>
              </a:ext>
            </a:extLst>
          </p:cNvPr>
          <p:cNvSpPr/>
          <p:nvPr/>
        </p:nvSpPr>
        <p:spPr>
          <a:xfrm>
            <a:off x="6102803" y="3849491"/>
            <a:ext cx="461782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7" name="矩形 146">
            <a:extLst>
              <a:ext uri="{FF2B5EF4-FFF2-40B4-BE49-F238E27FC236}">
                <a16:creationId xmlns:a16="http://schemas.microsoft.com/office/drawing/2014/main" id="{94D3984D-60F8-9B40-86C3-6E1604FC0554}"/>
              </a:ext>
            </a:extLst>
          </p:cNvPr>
          <p:cNvSpPr/>
          <p:nvPr/>
        </p:nvSpPr>
        <p:spPr>
          <a:xfrm>
            <a:off x="6547391" y="3849491"/>
            <a:ext cx="534930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w3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8" name="矩形 147">
            <a:extLst>
              <a:ext uri="{FF2B5EF4-FFF2-40B4-BE49-F238E27FC236}">
                <a16:creationId xmlns:a16="http://schemas.microsoft.com/office/drawing/2014/main" id="{DC69278A-134F-6C47-9C68-2C98FA948D39}"/>
              </a:ext>
            </a:extLst>
          </p:cNvPr>
          <p:cNvSpPr/>
          <p:nvPr/>
        </p:nvSpPr>
        <p:spPr>
          <a:xfrm>
            <a:off x="7068071" y="3849491"/>
            <a:ext cx="487432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9" name="矩形 148">
            <a:extLst>
              <a:ext uri="{FF2B5EF4-FFF2-40B4-BE49-F238E27FC236}">
                <a16:creationId xmlns:a16="http://schemas.microsoft.com/office/drawing/2014/main" id="{26660486-8609-7541-A2EF-42D6416B6C96}"/>
              </a:ext>
            </a:extLst>
          </p:cNvPr>
          <p:cNvSpPr/>
          <p:nvPr/>
        </p:nvSpPr>
        <p:spPr>
          <a:xfrm>
            <a:off x="7544103" y="3849491"/>
            <a:ext cx="51545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w4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0" name="矩形 149">
            <a:extLst>
              <a:ext uri="{FF2B5EF4-FFF2-40B4-BE49-F238E27FC236}">
                <a16:creationId xmlns:a16="http://schemas.microsoft.com/office/drawing/2014/main" id="{0132A074-F68B-B04B-87D2-33741B178600}"/>
              </a:ext>
            </a:extLst>
          </p:cNvPr>
          <p:cNvSpPr/>
          <p:nvPr/>
        </p:nvSpPr>
        <p:spPr>
          <a:xfrm>
            <a:off x="7912417" y="4785595"/>
            <a:ext cx="571504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1" name="矩形 150">
            <a:extLst>
              <a:ext uri="{FF2B5EF4-FFF2-40B4-BE49-F238E27FC236}">
                <a16:creationId xmlns:a16="http://schemas.microsoft.com/office/drawing/2014/main" id="{1530890F-A400-C74F-8989-5C353FDC158D}"/>
              </a:ext>
            </a:extLst>
          </p:cNvPr>
          <p:cNvSpPr/>
          <p:nvPr/>
        </p:nvSpPr>
        <p:spPr>
          <a:xfrm>
            <a:off x="8444973" y="4785595"/>
            <a:ext cx="50006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cxnSp>
        <p:nvCxnSpPr>
          <p:cNvPr id="152" name="直接箭头连接符 28">
            <a:extLst>
              <a:ext uri="{FF2B5EF4-FFF2-40B4-BE49-F238E27FC236}">
                <a16:creationId xmlns:a16="http://schemas.microsoft.com/office/drawing/2014/main" id="{49B40E1B-9E79-984B-8503-FECA38E52239}"/>
              </a:ext>
            </a:extLst>
          </p:cNvPr>
          <p:cNvCxnSpPr>
            <a:cxnSpLocks/>
            <a:stCxn id="143" idx="2"/>
            <a:endCxn id="131" idx="0"/>
          </p:cNvCxnSpPr>
          <p:nvPr/>
        </p:nvCxnSpPr>
        <p:spPr>
          <a:xfrm>
            <a:off x="6677157" y="3344305"/>
            <a:ext cx="167176" cy="433748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53" name="直接箭头连接符 29">
            <a:extLst>
              <a:ext uri="{FF2B5EF4-FFF2-40B4-BE49-F238E27FC236}">
                <a16:creationId xmlns:a16="http://schemas.microsoft.com/office/drawing/2014/main" id="{EB713878-AD52-764B-8C72-5CB93FB5C9A7}"/>
              </a:ext>
            </a:extLst>
          </p:cNvPr>
          <p:cNvCxnSpPr>
            <a:cxnSpLocks/>
            <a:stCxn id="144" idx="2"/>
            <a:endCxn id="131" idx="0"/>
          </p:cNvCxnSpPr>
          <p:nvPr/>
        </p:nvCxnSpPr>
        <p:spPr>
          <a:xfrm flipH="1">
            <a:off x="6844333" y="3344305"/>
            <a:ext cx="261452" cy="433748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54" name="直接箭头连接符 30">
            <a:extLst>
              <a:ext uri="{FF2B5EF4-FFF2-40B4-BE49-F238E27FC236}">
                <a16:creationId xmlns:a16="http://schemas.microsoft.com/office/drawing/2014/main" id="{B9DAA783-9AB5-144C-8855-BF81F9E5645B}"/>
              </a:ext>
            </a:extLst>
          </p:cNvPr>
          <p:cNvCxnSpPr>
            <a:cxnSpLocks/>
            <a:stCxn id="163" idx="2"/>
            <a:endCxn id="130" idx="0"/>
          </p:cNvCxnSpPr>
          <p:nvPr/>
        </p:nvCxnSpPr>
        <p:spPr>
          <a:xfrm>
            <a:off x="8175038" y="3344305"/>
            <a:ext cx="23683" cy="1369852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55" name="直接箭头连接符 31">
            <a:extLst>
              <a:ext uri="{FF2B5EF4-FFF2-40B4-BE49-F238E27FC236}">
                <a16:creationId xmlns:a16="http://schemas.microsoft.com/office/drawing/2014/main" id="{FF925211-AE22-4B48-98C5-4DE3FF0D60C2}"/>
              </a:ext>
            </a:extLst>
          </p:cNvPr>
          <p:cNvCxnSpPr>
            <a:cxnSpLocks/>
            <a:stCxn id="146" idx="2"/>
            <a:endCxn id="130" idx="0"/>
          </p:cNvCxnSpPr>
          <p:nvPr/>
        </p:nvCxnSpPr>
        <p:spPr>
          <a:xfrm>
            <a:off x="6333704" y="4206681"/>
            <a:ext cx="1865017" cy="507476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56" name="直接箭头连接符 32">
            <a:extLst>
              <a:ext uri="{FF2B5EF4-FFF2-40B4-BE49-F238E27FC236}">
                <a16:creationId xmlns:a16="http://schemas.microsoft.com/office/drawing/2014/main" id="{4BF4FC50-A06D-ED43-AD22-598045891D69}"/>
              </a:ext>
            </a:extLst>
          </p:cNvPr>
          <p:cNvCxnSpPr>
            <a:cxnSpLocks/>
            <a:stCxn id="148" idx="2"/>
            <a:endCxn id="130" idx="0"/>
          </p:cNvCxnSpPr>
          <p:nvPr/>
        </p:nvCxnSpPr>
        <p:spPr>
          <a:xfrm>
            <a:off x="7311787" y="4206681"/>
            <a:ext cx="886924" cy="507476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7" name="矩形 156">
            <a:extLst>
              <a:ext uri="{FF2B5EF4-FFF2-40B4-BE49-F238E27FC236}">
                <a16:creationId xmlns:a16="http://schemas.microsoft.com/office/drawing/2014/main" id="{627EEB6F-F35D-F447-90D6-A13459788678}"/>
              </a:ext>
            </a:extLst>
          </p:cNvPr>
          <p:cNvSpPr/>
          <p:nvPr/>
        </p:nvSpPr>
        <p:spPr>
          <a:xfrm>
            <a:off x="100038" y="4460965"/>
            <a:ext cx="2569956" cy="992492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8" name="TextBox 34">
            <a:extLst>
              <a:ext uri="{FF2B5EF4-FFF2-40B4-BE49-F238E27FC236}">
                <a16:creationId xmlns:a16="http://schemas.microsoft.com/office/drawing/2014/main" id="{9EE73361-82E2-2C4E-BEE5-CD55B080DA89}"/>
              </a:ext>
            </a:extLst>
          </p:cNvPr>
          <p:cNvSpPr txBox="1"/>
          <p:nvPr/>
        </p:nvSpPr>
        <p:spPr>
          <a:xfrm>
            <a:off x="249601" y="4473739"/>
            <a:ext cx="2363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w1: </a:t>
            </a:r>
            <a:r>
              <a:rPr lang="en-US" altLang="zh-CN" u="sng" dirty="0">
                <a:solidFill>
                  <a:prstClr val="black"/>
                </a:solidFill>
                <a:ea typeface="宋体" panose="02010600030101010101" pitchFamily="2" charset="-122"/>
              </a:rPr>
              <a:t>0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 w2: </a:t>
            </a:r>
            <a:r>
              <a:rPr lang="en-US" altLang="zh-CN" u="sng" dirty="0">
                <a:solidFill>
                  <a:prstClr val="black"/>
                </a:solidFill>
                <a:ea typeface="宋体" panose="02010600030101010101" pitchFamily="2" charset="-122"/>
              </a:rPr>
              <a:t>1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 w3: </a:t>
            </a:r>
            <a:r>
              <a:rPr lang="en-US" altLang="zh-CN" u="sng" dirty="0">
                <a:solidFill>
                  <a:prstClr val="black"/>
                </a:solidFill>
                <a:ea typeface="宋体" panose="02010600030101010101" pitchFamily="2" charset="-122"/>
              </a:rPr>
              <a:t>2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 w4: </a:t>
            </a:r>
            <a:r>
              <a:rPr lang="en-US" altLang="zh-CN" u="sng" dirty="0">
                <a:solidFill>
                  <a:prstClr val="black"/>
                </a:solidFill>
                <a:ea typeface="宋体" panose="02010600030101010101" pitchFamily="2" charset="-122"/>
              </a:rPr>
              <a:t>3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 </a:t>
            </a:r>
            <a:r>
              <a:rPr lang="en-US" altLang="zh-CN" b="1" dirty="0">
                <a:solidFill>
                  <a:srgbClr val="4F81BD"/>
                </a:solidFill>
                <a:ea typeface="宋体" panose="02010600030101010101" pitchFamily="2" charset="-122"/>
              </a:rPr>
              <a:t>R0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: 4    </a:t>
            </a:r>
            <a:r>
              <a:rPr lang="en-US" altLang="zh-CN" b="1" dirty="0">
                <a:solidFill>
                  <a:srgbClr val="9BBB59">
                    <a:lumMod val="50000"/>
                  </a:srgbClr>
                </a:solidFill>
                <a:ea typeface="宋体" panose="02010600030101010101" pitchFamily="2" charset="-122"/>
              </a:rPr>
              <a:t>R1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: 5    </a:t>
            </a:r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R2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: 6   SPT1: 7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59" name="TextBox 35">
            <a:extLst>
              <a:ext uri="{FF2B5EF4-FFF2-40B4-BE49-F238E27FC236}">
                <a16:creationId xmlns:a16="http://schemas.microsoft.com/office/drawing/2014/main" id="{3599DA8C-1F28-CD4F-9005-7478EC9DDA39}"/>
              </a:ext>
            </a:extLst>
          </p:cNvPr>
          <p:cNvSpPr txBox="1"/>
          <p:nvPr/>
        </p:nvSpPr>
        <p:spPr>
          <a:xfrm>
            <a:off x="219735" y="5469077"/>
            <a:ext cx="2049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prstClr val="black"/>
                </a:solidFill>
                <a:ea typeface="宋体" panose="02010600030101010101" pitchFamily="2" charset="-122"/>
              </a:rPr>
              <a:t>(d) Numerical representation</a:t>
            </a:r>
            <a:endParaRPr lang="zh-CN" altLang="en-US" sz="2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60" name="矩形 159">
            <a:extLst>
              <a:ext uri="{FF2B5EF4-FFF2-40B4-BE49-F238E27FC236}">
                <a16:creationId xmlns:a16="http://schemas.microsoft.com/office/drawing/2014/main" id="{05C4B099-08A2-7346-B5CB-508384FF4BDA}"/>
              </a:ext>
            </a:extLst>
          </p:cNvPr>
          <p:cNvSpPr/>
          <p:nvPr/>
        </p:nvSpPr>
        <p:spPr>
          <a:xfrm>
            <a:off x="3137155" y="4469515"/>
            <a:ext cx="1844024" cy="983942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1" name="TextBox 37">
            <a:extLst>
              <a:ext uri="{FF2B5EF4-FFF2-40B4-BE49-F238E27FC236}">
                <a16:creationId xmlns:a16="http://schemas.microsoft.com/office/drawing/2014/main" id="{D3F32545-510E-C345-BD59-32B17EA24165}"/>
              </a:ext>
            </a:extLst>
          </p:cNvPr>
          <p:cNvSpPr txBox="1"/>
          <p:nvPr/>
        </p:nvSpPr>
        <p:spPr>
          <a:xfrm>
            <a:off x="3210203" y="4460965"/>
            <a:ext cx="16188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4F81BD"/>
                </a:solidFill>
                <a:ea typeface="宋体" panose="02010600030101010101" pitchFamily="2" charset="-122"/>
              </a:rPr>
              <a:t>4 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→ </a:t>
            </a:r>
            <a:r>
              <a:rPr lang="en-US" altLang="zh-CN" b="1" dirty="0">
                <a:solidFill>
                  <a:srgbClr val="9BBB59">
                    <a:lumMod val="50000"/>
                  </a:srgbClr>
                </a:solidFill>
                <a:ea typeface="宋体" panose="02010600030101010101" pitchFamily="2" charset="-122"/>
              </a:rPr>
              <a:t>5  5  </a:t>
            </a:r>
            <a:r>
              <a:rPr lang="en-US" altLang="zh-CN" b="1" dirty="0">
                <a:solidFill>
                  <a:prstClr val="white">
                    <a:lumMod val="50000"/>
                  </a:prstClr>
                </a:solidFill>
                <a:ea typeface="宋体" panose="02010600030101010101" pitchFamily="2" charset="-122"/>
              </a:rPr>
              <a:t>7</a:t>
            </a:r>
            <a:r>
              <a:rPr lang="en-US" altLang="zh-CN" b="1" dirty="0">
                <a:solidFill>
                  <a:srgbClr val="9BBB59">
                    <a:lumMod val="50000"/>
                  </a:srgbClr>
                </a:solidFill>
                <a:ea typeface="宋体" panose="02010600030101010101" pitchFamily="2" charset="-122"/>
              </a:rPr>
              <a:t>  </a:t>
            </a:r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6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</a:t>
            </a:r>
            <a:r>
              <a:rPr lang="en-US" altLang="zh-CN" u="sng" dirty="0">
                <a:solidFill>
                  <a:prstClr val="black"/>
                </a:solidFill>
                <a:ea typeface="宋体" panose="02010600030101010101" pitchFamily="2" charset="-122"/>
              </a:rPr>
              <a:t>0</a:t>
            </a:r>
          </a:p>
          <a:p>
            <a:r>
              <a:rPr lang="en-US" altLang="zh-CN" b="1" dirty="0">
                <a:solidFill>
                  <a:srgbClr val="9BBB59">
                    <a:lumMod val="50000"/>
                  </a:srgbClr>
                </a:solidFill>
                <a:ea typeface="宋体" panose="02010600030101010101" pitchFamily="2" charset="-122"/>
              </a:rPr>
              <a:t>5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→ </a:t>
            </a:r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6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</a:t>
            </a:r>
            <a:r>
              <a:rPr lang="en-US" altLang="zh-CN" u="sng" dirty="0">
                <a:solidFill>
                  <a:prstClr val="black"/>
                </a:solidFill>
                <a:ea typeface="宋体" panose="02010600030101010101" pitchFamily="2" charset="-122"/>
              </a:rPr>
              <a:t>2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</a:t>
            </a:r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6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</a:t>
            </a:r>
            <a:r>
              <a:rPr lang="en-US" altLang="zh-CN" u="sng" dirty="0">
                <a:solidFill>
                  <a:prstClr val="black"/>
                </a:solidFill>
                <a:ea typeface="宋体" panose="02010600030101010101" pitchFamily="2" charset="-122"/>
              </a:rPr>
              <a:t>3</a:t>
            </a:r>
          </a:p>
          <a:p>
            <a:r>
              <a:rPr lang="en-US" altLang="zh-CN" b="1" dirty="0">
                <a:solidFill>
                  <a:srgbClr val="C0504D"/>
                </a:solidFill>
                <a:ea typeface="宋体" panose="02010600030101010101" pitchFamily="2" charset="-122"/>
              </a:rPr>
              <a:t>6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→ </a:t>
            </a:r>
            <a:r>
              <a:rPr lang="en-US" altLang="zh-CN" u="sng" dirty="0">
                <a:solidFill>
                  <a:prstClr val="black"/>
                </a:solidFill>
                <a:ea typeface="宋体" panose="02010600030101010101" pitchFamily="2" charset="-122"/>
              </a:rPr>
              <a:t>0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 </a:t>
            </a:r>
            <a:r>
              <a:rPr lang="en-US" altLang="zh-CN" u="sng" dirty="0">
                <a:solidFill>
                  <a:prstClr val="black"/>
                </a:solidFill>
                <a:ea typeface="宋体" panose="02010600030101010101" pitchFamily="2" charset="-122"/>
              </a:rPr>
              <a:t>1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 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62" name="TextBox 38">
            <a:extLst>
              <a:ext uri="{FF2B5EF4-FFF2-40B4-BE49-F238E27FC236}">
                <a16:creationId xmlns:a16="http://schemas.microsoft.com/office/drawing/2014/main" id="{8BD8D8F1-F4D9-AF4C-B44C-3127D2B06A24}"/>
              </a:ext>
            </a:extLst>
          </p:cNvPr>
          <p:cNvSpPr txBox="1"/>
          <p:nvPr/>
        </p:nvSpPr>
        <p:spPr>
          <a:xfrm>
            <a:off x="2823535" y="5469077"/>
            <a:ext cx="2517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prstClr val="black"/>
                </a:solidFill>
                <a:ea typeface="宋体" panose="02010600030101010101" pitchFamily="2" charset="-122"/>
              </a:rPr>
              <a:t>(e) Compressed data in numerical form</a:t>
            </a:r>
            <a:endParaRPr lang="zh-CN" altLang="en-US" sz="2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63" name="矩形 162">
            <a:extLst>
              <a:ext uri="{FF2B5EF4-FFF2-40B4-BE49-F238E27FC236}">
                <a16:creationId xmlns:a16="http://schemas.microsoft.com/office/drawing/2014/main" id="{9B258299-033B-EA43-AF5B-01BA37F92B69}"/>
              </a:ext>
            </a:extLst>
          </p:cNvPr>
          <p:cNvSpPr/>
          <p:nvPr/>
        </p:nvSpPr>
        <p:spPr>
          <a:xfrm>
            <a:off x="7921813" y="2987115"/>
            <a:ext cx="506430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4" name="矩形 163">
            <a:extLst>
              <a:ext uri="{FF2B5EF4-FFF2-40B4-BE49-F238E27FC236}">
                <a16:creationId xmlns:a16="http://schemas.microsoft.com/office/drawing/2014/main" id="{6400CA36-1CD4-C247-9786-D1EA6443DDE4}"/>
              </a:ext>
            </a:extLst>
          </p:cNvPr>
          <p:cNvSpPr/>
          <p:nvPr/>
        </p:nvSpPr>
        <p:spPr>
          <a:xfrm>
            <a:off x="8429859" y="2987115"/>
            <a:ext cx="50006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5" name="TextBox 9">
            <a:extLst>
              <a:ext uri="{FF2B5EF4-FFF2-40B4-BE49-F238E27FC236}">
                <a16:creationId xmlns:a16="http://schemas.microsoft.com/office/drawing/2014/main" id="{DA7EF63A-AAF5-B044-B1E0-3997F05DF36E}"/>
              </a:ext>
            </a:extLst>
          </p:cNvPr>
          <p:cNvSpPr txBox="1"/>
          <p:nvPr/>
        </p:nvSpPr>
        <p:spPr>
          <a:xfrm>
            <a:off x="2748931" y="2372733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  <a:ea typeface="宋体" panose="02010600030101010101" pitchFamily="2" charset="-122"/>
              </a:rPr>
              <a:t>Rules:</a:t>
            </a:r>
            <a:endParaRPr lang="zh-CN" altLang="en-US" sz="2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66" name="TextBox 9">
            <a:extLst>
              <a:ext uri="{FF2B5EF4-FFF2-40B4-BE49-F238E27FC236}">
                <a16:creationId xmlns:a16="http://schemas.microsoft.com/office/drawing/2014/main" id="{E1701782-1473-464A-80FE-055589D30F61}"/>
              </a:ext>
            </a:extLst>
          </p:cNvPr>
          <p:cNvSpPr txBox="1"/>
          <p:nvPr/>
        </p:nvSpPr>
        <p:spPr>
          <a:xfrm>
            <a:off x="8196077" y="2513847"/>
            <a:ext cx="6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file1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67" name="圆角矩形 166">
            <a:extLst>
              <a:ext uri="{FF2B5EF4-FFF2-40B4-BE49-F238E27FC236}">
                <a16:creationId xmlns:a16="http://schemas.microsoft.com/office/drawing/2014/main" id="{0D513E56-7C55-CB43-9796-F910C02C91FA}"/>
              </a:ext>
            </a:extLst>
          </p:cNvPr>
          <p:cNvSpPr/>
          <p:nvPr/>
        </p:nvSpPr>
        <p:spPr>
          <a:xfrm>
            <a:off x="6462843" y="2513847"/>
            <a:ext cx="848944" cy="100811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8" name="圆角矩形 167">
            <a:extLst>
              <a:ext uri="{FF2B5EF4-FFF2-40B4-BE49-F238E27FC236}">
                <a16:creationId xmlns:a16="http://schemas.microsoft.com/office/drawing/2014/main" id="{6929E1EA-FDCB-8E45-B291-C7DA7C71E6F1}"/>
              </a:ext>
            </a:extLst>
          </p:cNvPr>
          <p:cNvSpPr/>
          <p:nvPr/>
        </p:nvSpPr>
        <p:spPr>
          <a:xfrm>
            <a:off x="7916143" y="2513847"/>
            <a:ext cx="1028907" cy="100811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A52262-E831-444A-ACDB-2F0934D3C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3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432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/>
      <p:bldP spid="139" grpId="0"/>
      <p:bldP spid="141" grpId="0"/>
      <p:bldP spid="142" grpId="0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7" grpId="0" animBg="1"/>
      <p:bldP spid="158" grpId="0"/>
      <p:bldP spid="159" grpId="0"/>
      <p:bldP spid="160" grpId="0" animBg="1"/>
      <p:bldP spid="161" grpId="0"/>
      <p:bldP spid="162" grpId="0"/>
      <p:bldP spid="163" grpId="0" animBg="1"/>
      <p:bldP spid="164" grpId="0" animBg="1"/>
      <p:bldP spid="165" grpId="0"/>
      <p:bldP spid="166" grpId="0"/>
      <p:bldP spid="167" grpId="0" animBg="1"/>
      <p:bldP spid="1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76C8AF-E5AD-6448-9E30-AEA36C843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1. Background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272631-D9D5-5C4A-81AA-795E72E19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Example: word count</a:t>
            </a:r>
            <a:endParaRPr kumimoji="1" lang="zh-CN" altLang="en-US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7F645019-5276-3F4A-BCC4-610A16468885}"/>
              </a:ext>
            </a:extLst>
          </p:cNvPr>
          <p:cNvSpPr/>
          <p:nvPr/>
        </p:nvSpPr>
        <p:spPr>
          <a:xfrm>
            <a:off x="5906484" y="2350441"/>
            <a:ext cx="861402" cy="301248"/>
          </a:xfrm>
          <a:prstGeom prst="rect">
            <a:avLst/>
          </a:prstGeom>
          <a:solidFill>
            <a:srgbClr val="EDD8D7"/>
          </a:solidFill>
          <a:ln w="9525" cap="flat" cmpd="sng" algn="ctr">
            <a:noFill/>
            <a:prstDash val="lgDash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&lt;</a:t>
            </a:r>
            <a:r>
              <a:rPr kumimoji="1" lang="en-US" altLang="zh-CN" kern="0" dirty="0" err="1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w,i</a:t>
            </a:r>
            <a:r>
              <a:rPr kumimoji="1"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&gt;</a:t>
            </a:r>
            <a:endParaRPr kumimoji="1"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EF3951CF-C909-9B4F-BB49-31004FBC551A}"/>
              </a:ext>
            </a:extLst>
          </p:cNvPr>
          <p:cNvSpPr/>
          <p:nvPr/>
        </p:nvSpPr>
        <p:spPr>
          <a:xfrm>
            <a:off x="6792366" y="2345327"/>
            <a:ext cx="1574797" cy="31214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zh-CN" dirty="0"/>
              <a:t>Word table</a:t>
            </a:r>
            <a:endParaRPr kumimoji="1" lang="zh-CN" altLang="en-US" dirty="0"/>
          </a:p>
        </p:txBody>
      </p: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97617A17-8062-C243-A179-5CE077EA9A5D}"/>
              </a:ext>
            </a:extLst>
          </p:cNvPr>
          <p:cNvGrpSpPr/>
          <p:nvPr/>
        </p:nvGrpSpPr>
        <p:grpSpPr>
          <a:xfrm>
            <a:off x="5920131" y="1869865"/>
            <a:ext cx="714380" cy="287340"/>
            <a:chOff x="5500694" y="498454"/>
            <a:chExt cx="1000132" cy="287340"/>
          </a:xfrm>
          <a:effectLst/>
        </p:grpSpPr>
        <p:cxnSp>
          <p:nvCxnSpPr>
            <p:cNvPr id="77" name="直接箭头连接符 74">
              <a:extLst>
                <a:ext uri="{FF2B5EF4-FFF2-40B4-BE49-F238E27FC236}">
                  <a16:creationId xmlns:a16="http://schemas.microsoft.com/office/drawing/2014/main" id="{19C2AB62-72E9-6A46-928F-D918823DC580}"/>
                </a:ext>
              </a:extLst>
            </p:cNvPr>
            <p:cNvCxnSpPr/>
            <p:nvPr/>
          </p:nvCxnSpPr>
          <p:spPr>
            <a:xfrm>
              <a:off x="5500694" y="498454"/>
              <a:ext cx="1000132" cy="1588"/>
            </a:xfrm>
            <a:prstGeom prst="straightConnector1">
              <a:avLst/>
            </a:prstGeom>
            <a:ln>
              <a:prstDash val="soli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接箭头连接符 75">
              <a:extLst>
                <a:ext uri="{FF2B5EF4-FFF2-40B4-BE49-F238E27FC236}">
                  <a16:creationId xmlns:a16="http://schemas.microsoft.com/office/drawing/2014/main" id="{7A3EF289-A360-6447-AB3F-7EAB28206FE8}"/>
                </a:ext>
              </a:extLst>
            </p:cNvPr>
            <p:cNvCxnSpPr/>
            <p:nvPr/>
          </p:nvCxnSpPr>
          <p:spPr>
            <a:xfrm>
              <a:off x="5500694" y="784206"/>
              <a:ext cx="1000132" cy="1588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prstDash val="dash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" name="TextBox 76">
            <a:extLst>
              <a:ext uri="{FF2B5EF4-FFF2-40B4-BE49-F238E27FC236}">
                <a16:creationId xmlns:a16="http://schemas.microsoft.com/office/drawing/2014/main" id="{DE96798B-948F-D04F-BDE5-83BD0C1D5A54}"/>
              </a:ext>
            </a:extLst>
          </p:cNvPr>
          <p:cNvSpPr txBox="1"/>
          <p:nvPr/>
        </p:nvSpPr>
        <p:spPr>
          <a:xfrm>
            <a:off x="6593104" y="1679856"/>
            <a:ext cx="2756063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dirty="0"/>
              <a:t>CFG Relation</a:t>
            </a:r>
          </a:p>
          <a:p>
            <a:r>
              <a:rPr lang="en-US" altLang="zh-CN" dirty="0"/>
              <a:t>Information Propagation</a:t>
            </a:r>
            <a:endParaRPr lang="zh-CN" altLang="en-US" dirty="0"/>
          </a:p>
        </p:txBody>
      </p:sp>
      <p:sp>
        <p:nvSpPr>
          <p:cNvPr id="126" name="弧形 71">
            <a:extLst>
              <a:ext uri="{FF2B5EF4-FFF2-40B4-BE49-F238E27FC236}">
                <a16:creationId xmlns:a16="http://schemas.microsoft.com/office/drawing/2014/main" id="{CDAA3B4E-EE26-A14F-A213-EA24D2D95606}"/>
              </a:ext>
            </a:extLst>
          </p:cNvPr>
          <p:cNvSpPr/>
          <p:nvPr/>
        </p:nvSpPr>
        <p:spPr>
          <a:xfrm rot="684584">
            <a:off x="-1362972" y="3926210"/>
            <a:ext cx="9230435" cy="3768881"/>
          </a:xfrm>
          <a:prstGeom prst="arc">
            <a:avLst>
              <a:gd name="adj1" fmla="val 15670392"/>
              <a:gd name="adj2" fmla="val 20992042"/>
            </a:avLst>
          </a:prstGeom>
          <a:noFill/>
          <a:ln w="38100" cap="flat" cmpd="sng" algn="ctr">
            <a:solidFill>
              <a:srgbClr val="C0504D">
                <a:lumMod val="75000"/>
              </a:srgbClr>
            </a:solidFill>
            <a:prstDash val="lgDash"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27" name="弧形 70">
            <a:extLst>
              <a:ext uri="{FF2B5EF4-FFF2-40B4-BE49-F238E27FC236}">
                <a16:creationId xmlns:a16="http://schemas.microsoft.com/office/drawing/2014/main" id="{BC8F90FA-1B6F-FC40-B885-0C259075A770}"/>
              </a:ext>
            </a:extLst>
          </p:cNvPr>
          <p:cNvSpPr/>
          <p:nvPr/>
        </p:nvSpPr>
        <p:spPr>
          <a:xfrm rot="10435480">
            <a:off x="1851522" y="2222592"/>
            <a:ext cx="10260761" cy="3944136"/>
          </a:xfrm>
          <a:prstGeom prst="arc">
            <a:avLst>
              <a:gd name="adj1" fmla="val 15887407"/>
              <a:gd name="adj2" fmla="val 21077793"/>
            </a:avLst>
          </a:prstGeom>
          <a:noFill/>
          <a:ln w="38100" cap="flat" cmpd="sng" algn="ctr">
            <a:solidFill>
              <a:srgbClr val="C0504D">
                <a:lumMod val="75000"/>
              </a:srgbClr>
            </a:solidFill>
            <a:prstDash val="lgDash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28" name="TextBox 69">
            <a:extLst>
              <a:ext uri="{FF2B5EF4-FFF2-40B4-BE49-F238E27FC236}">
                <a16:creationId xmlns:a16="http://schemas.microsoft.com/office/drawing/2014/main" id="{FE7DDEDB-D0E3-B841-A4A1-B37F2A60577B}"/>
              </a:ext>
            </a:extLst>
          </p:cNvPr>
          <p:cNvSpPr txBox="1"/>
          <p:nvPr/>
        </p:nvSpPr>
        <p:spPr>
          <a:xfrm>
            <a:off x="1408338" y="3424221"/>
            <a:ext cx="2026863" cy="14773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w1: 2</a:t>
            </a:r>
            <a:r>
              <a:rPr lang="en-US" altLang="zh-CN" sz="1600" b="1" dirty="0">
                <a:solidFill>
                  <a:prstClr val="black"/>
                </a:solidFill>
                <a:ea typeface="宋体" panose="02010600030101010101" pitchFamily="2" charset="-122"/>
              </a:rPr>
              <a:t>×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2 + 1 +1 = 6</a:t>
            </a:r>
          </a:p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w2: 2</a:t>
            </a:r>
            <a:r>
              <a:rPr lang="en-US" altLang="zh-CN" sz="1600" b="1" dirty="0">
                <a:solidFill>
                  <a:prstClr val="black"/>
                </a:solidFill>
                <a:ea typeface="宋体" panose="02010600030101010101" pitchFamily="2" charset="-122"/>
              </a:rPr>
              <a:t>×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2 + 1 = 5</a:t>
            </a:r>
          </a:p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w3: 1</a:t>
            </a:r>
            <a:r>
              <a:rPr lang="en-US" altLang="zh-CN" sz="1600" b="1" dirty="0">
                <a:solidFill>
                  <a:prstClr val="black"/>
                </a:solidFill>
                <a:ea typeface="宋体" panose="02010600030101010101" pitchFamily="2" charset="-122"/>
              </a:rPr>
              <a:t>×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2 = 2</a:t>
            </a:r>
          </a:p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w4: 1</a:t>
            </a:r>
            <a:r>
              <a:rPr lang="en-US" altLang="zh-CN" sz="1600" b="1" dirty="0">
                <a:solidFill>
                  <a:prstClr val="black"/>
                </a:solidFill>
                <a:ea typeface="宋体" panose="02010600030101010101" pitchFamily="2" charset="-122"/>
              </a:rPr>
              <a:t>×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2 = 2</a:t>
            </a:r>
          </a:p>
          <a:p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4EB7E98E-24C5-2240-BA72-16367CCDA257}"/>
              </a:ext>
            </a:extLst>
          </p:cNvPr>
          <p:cNvSpPr/>
          <p:nvPr/>
        </p:nvSpPr>
        <p:spPr>
          <a:xfrm>
            <a:off x="7089699" y="5535985"/>
            <a:ext cx="1763911" cy="500066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noFill/>
            <a:prstDash val="lgDash"/>
          </a:ln>
          <a:effectLst/>
        </p:spPr>
        <p:txBody>
          <a:bodyPr rtlCol="0" anchor="ctr"/>
          <a:lstStyle/>
          <a:p>
            <a:r>
              <a:rPr kumimoji="1"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&lt;w1,1&gt;, &lt;w2,1&gt;</a:t>
            </a:r>
            <a:endParaRPr kumimoji="1"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:a16="http://schemas.microsoft.com/office/drawing/2014/main" id="{74F8A76F-0F2C-EE48-B0BC-67192FD10D91}"/>
              </a:ext>
            </a:extLst>
          </p:cNvPr>
          <p:cNvSpPr/>
          <p:nvPr/>
        </p:nvSpPr>
        <p:spPr>
          <a:xfrm>
            <a:off x="204285" y="4610399"/>
            <a:ext cx="1718736" cy="576064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noFill/>
            <a:prstDash val="lgDash"/>
          </a:ln>
          <a:effectLst/>
        </p:spPr>
        <p:txBody>
          <a:bodyPr rtlCol="0" anchor="ctr"/>
          <a:lstStyle/>
          <a:p>
            <a:pPr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&lt;w1,2&gt;, &lt;w2,2&gt;</a:t>
            </a:r>
          </a:p>
          <a:p>
            <a:pPr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&lt;w3,1&gt;, &lt;w4,1&gt;</a:t>
            </a:r>
            <a:endParaRPr kumimoji="1"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cxnSp>
        <p:nvCxnSpPr>
          <p:cNvPr id="131" name="直线箭头连接符 64">
            <a:extLst>
              <a:ext uri="{FF2B5EF4-FFF2-40B4-BE49-F238E27FC236}">
                <a16:creationId xmlns:a16="http://schemas.microsoft.com/office/drawing/2014/main" id="{9F9BA9A0-8BA3-D94B-9E2F-0EFAA8156466}"/>
              </a:ext>
            </a:extLst>
          </p:cNvPr>
          <p:cNvCxnSpPr>
            <a:cxnSpLocks/>
            <a:endCxn id="135" idx="2"/>
          </p:cNvCxnSpPr>
          <p:nvPr/>
        </p:nvCxnSpPr>
        <p:spPr>
          <a:xfrm flipV="1">
            <a:off x="3587600" y="3601415"/>
            <a:ext cx="1610991" cy="938102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headEnd type="arrow" w="med" len="med"/>
            <a:tailEnd type="none" w="med" len="med"/>
          </a:ln>
          <a:effectLst/>
        </p:spPr>
      </p:cxnSp>
      <p:cxnSp>
        <p:nvCxnSpPr>
          <p:cNvPr id="132" name="直线箭头连接符 84">
            <a:extLst>
              <a:ext uri="{FF2B5EF4-FFF2-40B4-BE49-F238E27FC236}">
                <a16:creationId xmlns:a16="http://schemas.microsoft.com/office/drawing/2014/main" id="{4262ADA0-F666-5D4D-B0F1-5A7D6F35A9B0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3407359" y="5114465"/>
            <a:ext cx="2155706" cy="352301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133" name="直线箭头连接符 87">
            <a:extLst>
              <a:ext uri="{FF2B5EF4-FFF2-40B4-BE49-F238E27FC236}">
                <a16:creationId xmlns:a16="http://schemas.microsoft.com/office/drawing/2014/main" id="{F5D57DD7-4B78-FE4B-A539-84D826ECE97C}"/>
              </a:ext>
            </a:extLst>
          </p:cNvPr>
          <p:cNvCxnSpPr>
            <a:cxnSpLocks/>
            <a:stCxn id="135" idx="2"/>
          </p:cNvCxnSpPr>
          <p:nvPr/>
        </p:nvCxnSpPr>
        <p:spPr>
          <a:xfrm>
            <a:off x="5198581" y="3601415"/>
            <a:ext cx="625080" cy="187365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grpSp>
        <p:nvGrpSpPr>
          <p:cNvPr id="134" name="组合 133">
            <a:extLst>
              <a:ext uri="{FF2B5EF4-FFF2-40B4-BE49-F238E27FC236}">
                <a16:creationId xmlns:a16="http://schemas.microsoft.com/office/drawing/2014/main" id="{B576858D-72B4-864E-80DD-9F41CB130F6A}"/>
              </a:ext>
            </a:extLst>
          </p:cNvPr>
          <p:cNvGrpSpPr/>
          <p:nvPr/>
        </p:nvGrpSpPr>
        <p:grpSpPr>
          <a:xfrm>
            <a:off x="3563702" y="3101349"/>
            <a:ext cx="3269758" cy="500066"/>
            <a:chOff x="6704361" y="4267200"/>
            <a:chExt cx="3269758" cy="500066"/>
          </a:xfrm>
          <a:effectLst/>
        </p:grpSpPr>
        <p:sp>
          <p:nvSpPr>
            <p:cNvPr id="135" name="矩形 134">
              <a:extLst>
                <a:ext uri="{FF2B5EF4-FFF2-40B4-BE49-F238E27FC236}">
                  <a16:creationId xmlns:a16="http://schemas.microsoft.com/office/drawing/2014/main" id="{8EF71238-4F73-EB4F-AC07-FFE0FEF77EED}"/>
                </a:ext>
              </a:extLst>
            </p:cNvPr>
            <p:cNvSpPr/>
            <p:nvPr/>
          </p:nvSpPr>
          <p:spPr>
            <a:xfrm>
              <a:off x="6704361" y="4267200"/>
              <a:ext cx="3269758" cy="500066"/>
            </a:xfrm>
            <a:prstGeom prst="rect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36" name="矩形 135">
              <a:extLst>
                <a:ext uri="{FF2B5EF4-FFF2-40B4-BE49-F238E27FC236}">
                  <a16:creationId xmlns:a16="http://schemas.microsoft.com/office/drawing/2014/main" id="{AAF44022-7064-0E4A-AC81-B59AF59DF487}"/>
                </a:ext>
              </a:extLst>
            </p:cNvPr>
            <p:cNvSpPr/>
            <p:nvPr/>
          </p:nvSpPr>
          <p:spPr>
            <a:xfrm>
              <a:off x="6772628" y="4338638"/>
              <a:ext cx="646596" cy="357190"/>
            </a:xfrm>
            <a:prstGeom prst="rect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R0: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37" name="矩形 136">
              <a:extLst>
                <a:ext uri="{FF2B5EF4-FFF2-40B4-BE49-F238E27FC236}">
                  <a16:creationId xmlns:a16="http://schemas.microsoft.com/office/drawing/2014/main" id="{4E7A6231-C110-1045-B6F6-595524ADE653}"/>
                </a:ext>
              </a:extLst>
            </p:cNvPr>
            <p:cNvSpPr/>
            <p:nvPr/>
          </p:nvSpPr>
          <p:spPr>
            <a:xfrm>
              <a:off x="7372332" y="4338638"/>
              <a:ext cx="428628" cy="357190"/>
            </a:xfrm>
            <a:prstGeom prst="rect">
              <a:avLst/>
            </a:prstGeom>
            <a:solidFill>
              <a:srgbClr val="9BBB59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R1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38" name="矩形 137">
              <a:extLst>
                <a:ext uri="{FF2B5EF4-FFF2-40B4-BE49-F238E27FC236}">
                  <a16:creationId xmlns:a16="http://schemas.microsoft.com/office/drawing/2014/main" id="{F284302F-F6FC-0C4D-9FC9-48421968EA59}"/>
                </a:ext>
              </a:extLst>
            </p:cNvPr>
            <p:cNvSpPr/>
            <p:nvPr/>
          </p:nvSpPr>
          <p:spPr>
            <a:xfrm>
              <a:off x="7800960" y="4338638"/>
              <a:ext cx="428628" cy="357190"/>
            </a:xfrm>
            <a:prstGeom prst="rect">
              <a:avLst/>
            </a:prstGeom>
            <a:solidFill>
              <a:srgbClr val="9BBB59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R1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39" name="矩形 138">
              <a:extLst>
                <a:ext uri="{FF2B5EF4-FFF2-40B4-BE49-F238E27FC236}">
                  <a16:creationId xmlns:a16="http://schemas.microsoft.com/office/drawing/2014/main" id="{CE32981A-DEFA-FE4B-9C52-23D136DE2A7A}"/>
                </a:ext>
              </a:extLst>
            </p:cNvPr>
            <p:cNvSpPr/>
            <p:nvPr/>
          </p:nvSpPr>
          <p:spPr>
            <a:xfrm>
              <a:off x="8856473" y="4338638"/>
              <a:ext cx="522711" cy="357190"/>
            </a:xfrm>
            <a:prstGeom prst="rect">
              <a:avLst/>
            </a:prstGeom>
            <a:solidFill>
              <a:srgbClr val="C0504D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R2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40" name="矩形 139">
              <a:extLst>
                <a:ext uri="{FF2B5EF4-FFF2-40B4-BE49-F238E27FC236}">
                  <a16:creationId xmlns:a16="http://schemas.microsoft.com/office/drawing/2014/main" id="{60790DF5-5B38-AC44-8C3D-78CC973DBD38}"/>
                </a:ext>
              </a:extLst>
            </p:cNvPr>
            <p:cNvSpPr/>
            <p:nvPr/>
          </p:nvSpPr>
          <p:spPr>
            <a:xfrm>
              <a:off x="9358538" y="4338638"/>
              <a:ext cx="497215" cy="3571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w1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grpSp>
        <p:nvGrpSpPr>
          <p:cNvPr id="141" name="组合 140">
            <a:extLst>
              <a:ext uri="{FF2B5EF4-FFF2-40B4-BE49-F238E27FC236}">
                <a16:creationId xmlns:a16="http://schemas.microsoft.com/office/drawing/2014/main" id="{690A3502-7EE7-8F42-878B-4168707392B0}"/>
              </a:ext>
            </a:extLst>
          </p:cNvPr>
          <p:cNvGrpSpPr/>
          <p:nvPr/>
        </p:nvGrpSpPr>
        <p:grpSpPr>
          <a:xfrm>
            <a:off x="2148689" y="4614389"/>
            <a:ext cx="2517359" cy="500066"/>
            <a:chOff x="5981735" y="4981580"/>
            <a:chExt cx="2517359" cy="500066"/>
          </a:xfrm>
          <a:effectLst/>
        </p:grpSpPr>
        <p:sp>
          <p:nvSpPr>
            <p:cNvPr id="142" name="矩形 141">
              <a:extLst>
                <a:ext uri="{FF2B5EF4-FFF2-40B4-BE49-F238E27FC236}">
                  <a16:creationId xmlns:a16="http://schemas.microsoft.com/office/drawing/2014/main" id="{DA9BF44B-157E-244E-8848-3AF222EA2075}"/>
                </a:ext>
              </a:extLst>
            </p:cNvPr>
            <p:cNvSpPr/>
            <p:nvPr/>
          </p:nvSpPr>
          <p:spPr>
            <a:xfrm>
              <a:off x="5981735" y="4981580"/>
              <a:ext cx="2517359" cy="500066"/>
            </a:xfrm>
            <a:prstGeom prst="rect">
              <a:avLst/>
            </a:prstGeom>
            <a:solidFill>
              <a:srgbClr val="9BBB59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43" name="矩形 142">
              <a:extLst>
                <a:ext uri="{FF2B5EF4-FFF2-40B4-BE49-F238E27FC236}">
                  <a16:creationId xmlns:a16="http://schemas.microsoft.com/office/drawing/2014/main" id="{0811CD94-DB20-A54C-9B38-7B4B8515123F}"/>
                </a:ext>
              </a:extLst>
            </p:cNvPr>
            <p:cNvSpPr/>
            <p:nvPr/>
          </p:nvSpPr>
          <p:spPr>
            <a:xfrm>
              <a:off x="6025710" y="5053018"/>
              <a:ext cx="619419" cy="357190"/>
            </a:xfrm>
            <a:prstGeom prst="rect">
              <a:avLst/>
            </a:prstGeom>
            <a:solidFill>
              <a:srgbClr val="9BBB59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R1: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44" name="矩形 143">
              <a:extLst>
                <a:ext uri="{FF2B5EF4-FFF2-40B4-BE49-F238E27FC236}">
                  <a16:creationId xmlns:a16="http://schemas.microsoft.com/office/drawing/2014/main" id="{C40C7CF2-1151-3A4B-8E5D-8601713A9925}"/>
                </a:ext>
              </a:extLst>
            </p:cNvPr>
            <p:cNvSpPr/>
            <p:nvPr/>
          </p:nvSpPr>
          <p:spPr>
            <a:xfrm>
              <a:off x="6586514" y="5053018"/>
              <a:ext cx="428628" cy="357190"/>
            </a:xfrm>
            <a:prstGeom prst="rect">
              <a:avLst/>
            </a:prstGeom>
            <a:solidFill>
              <a:srgbClr val="C0504D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R2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BB14FA13-6985-3548-8E5D-511FA8849893}"/>
                </a:ext>
              </a:extLst>
            </p:cNvPr>
            <p:cNvSpPr/>
            <p:nvPr/>
          </p:nvSpPr>
          <p:spPr>
            <a:xfrm>
              <a:off x="7015142" y="5053018"/>
              <a:ext cx="497216" cy="3571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w3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46" name="矩形 145">
              <a:extLst>
                <a:ext uri="{FF2B5EF4-FFF2-40B4-BE49-F238E27FC236}">
                  <a16:creationId xmlns:a16="http://schemas.microsoft.com/office/drawing/2014/main" id="{EA4C2050-CA38-4847-9EB6-ED2AE82682CB}"/>
                </a:ext>
              </a:extLst>
            </p:cNvPr>
            <p:cNvSpPr/>
            <p:nvPr/>
          </p:nvSpPr>
          <p:spPr>
            <a:xfrm>
              <a:off x="7483194" y="5053018"/>
              <a:ext cx="457792" cy="357190"/>
            </a:xfrm>
            <a:prstGeom prst="rect">
              <a:avLst/>
            </a:prstGeom>
            <a:solidFill>
              <a:srgbClr val="C0504D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R2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47" name="矩形 146">
              <a:extLst>
                <a:ext uri="{FF2B5EF4-FFF2-40B4-BE49-F238E27FC236}">
                  <a16:creationId xmlns:a16="http://schemas.microsoft.com/office/drawing/2014/main" id="{CAFA6ED9-A202-8240-8A41-5FD742EEDC65}"/>
                </a:ext>
              </a:extLst>
            </p:cNvPr>
            <p:cNvSpPr/>
            <p:nvPr/>
          </p:nvSpPr>
          <p:spPr>
            <a:xfrm>
              <a:off x="7922083" y="5053018"/>
              <a:ext cx="497215" cy="3571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w4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grpSp>
        <p:nvGrpSpPr>
          <p:cNvPr id="148" name="组合 147">
            <a:extLst>
              <a:ext uri="{FF2B5EF4-FFF2-40B4-BE49-F238E27FC236}">
                <a16:creationId xmlns:a16="http://schemas.microsoft.com/office/drawing/2014/main" id="{C8672BF1-7569-F54A-BA47-BDF2950FD4B6}"/>
              </a:ext>
            </a:extLst>
          </p:cNvPr>
          <p:cNvGrpSpPr/>
          <p:nvPr/>
        </p:nvGrpSpPr>
        <p:grpSpPr>
          <a:xfrm>
            <a:off x="5130473" y="5546503"/>
            <a:ext cx="1733417" cy="500066"/>
            <a:chOff x="7927687" y="5695960"/>
            <a:chExt cx="1733417" cy="500066"/>
          </a:xfrm>
          <a:effectLst/>
        </p:grpSpPr>
        <p:sp>
          <p:nvSpPr>
            <p:cNvPr id="149" name="矩形 148">
              <a:extLst>
                <a:ext uri="{FF2B5EF4-FFF2-40B4-BE49-F238E27FC236}">
                  <a16:creationId xmlns:a16="http://schemas.microsoft.com/office/drawing/2014/main" id="{4C90017E-F86F-AF45-8B6B-E3BA90F643C9}"/>
                </a:ext>
              </a:extLst>
            </p:cNvPr>
            <p:cNvSpPr/>
            <p:nvPr/>
          </p:nvSpPr>
          <p:spPr>
            <a:xfrm>
              <a:off x="7927687" y="5695960"/>
              <a:ext cx="1733417" cy="500066"/>
            </a:xfrm>
            <a:prstGeom prst="rect">
              <a:avLst/>
            </a:prstGeom>
            <a:solidFill>
              <a:srgbClr val="C0504D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50" name="矩形 149">
              <a:extLst>
                <a:ext uri="{FF2B5EF4-FFF2-40B4-BE49-F238E27FC236}">
                  <a16:creationId xmlns:a16="http://schemas.microsoft.com/office/drawing/2014/main" id="{D4C4E90C-4B09-9941-8872-C32B8153D256}"/>
                </a:ext>
              </a:extLst>
            </p:cNvPr>
            <p:cNvSpPr/>
            <p:nvPr/>
          </p:nvSpPr>
          <p:spPr>
            <a:xfrm>
              <a:off x="7995805" y="5767398"/>
              <a:ext cx="590973" cy="357190"/>
            </a:xfrm>
            <a:prstGeom prst="rect">
              <a:avLst/>
            </a:prstGeom>
            <a:solidFill>
              <a:srgbClr val="C0504D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R2: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51" name="矩形 150">
              <a:extLst>
                <a:ext uri="{FF2B5EF4-FFF2-40B4-BE49-F238E27FC236}">
                  <a16:creationId xmlns:a16="http://schemas.microsoft.com/office/drawing/2014/main" id="{20C6B980-4207-4049-9BCE-72D2107ECDF4}"/>
                </a:ext>
              </a:extLst>
            </p:cNvPr>
            <p:cNvSpPr/>
            <p:nvPr/>
          </p:nvSpPr>
          <p:spPr>
            <a:xfrm>
              <a:off x="8586777" y="5766024"/>
              <a:ext cx="497215" cy="3571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w1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52" name="矩形 151">
              <a:extLst>
                <a:ext uri="{FF2B5EF4-FFF2-40B4-BE49-F238E27FC236}">
                  <a16:creationId xmlns:a16="http://schemas.microsoft.com/office/drawing/2014/main" id="{F2C9FA50-7DEB-9440-A2AA-757524A89366}"/>
                </a:ext>
              </a:extLst>
            </p:cNvPr>
            <p:cNvSpPr/>
            <p:nvPr/>
          </p:nvSpPr>
          <p:spPr>
            <a:xfrm>
              <a:off x="9083992" y="5766024"/>
              <a:ext cx="486383" cy="3571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kern="0" dirty="0">
                  <a:solidFill>
                    <a:prstClr val="black"/>
                  </a:solidFill>
                  <a:latin typeface="Calibri"/>
                  <a:ea typeface="宋体" panose="02010600030101010101" pitchFamily="2" charset="-122"/>
                </a:rPr>
                <a:t>w2</a:t>
              </a:r>
              <a:endParaRPr lang="zh-CN" altLang="en-US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sp>
        <p:nvSpPr>
          <p:cNvPr id="153" name="TextBox 67">
            <a:extLst>
              <a:ext uri="{FF2B5EF4-FFF2-40B4-BE49-F238E27FC236}">
                <a16:creationId xmlns:a16="http://schemas.microsoft.com/office/drawing/2014/main" id="{63A5A184-1EF6-6442-A208-8FDE685C3727}"/>
              </a:ext>
            </a:extLst>
          </p:cNvPr>
          <p:cNvSpPr txBox="1"/>
          <p:nvPr/>
        </p:nvSpPr>
        <p:spPr>
          <a:xfrm>
            <a:off x="914909" y="5149295"/>
            <a:ext cx="1656088" cy="14773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w1: 1</a:t>
            </a:r>
            <a:r>
              <a:rPr lang="en-US" altLang="zh-CN" sz="1600" b="1" dirty="0">
                <a:solidFill>
                  <a:prstClr val="black"/>
                </a:solidFill>
                <a:ea typeface="宋体" panose="02010600030101010101" pitchFamily="2" charset="-122"/>
              </a:rPr>
              <a:t>×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2 = 2</a:t>
            </a:r>
          </a:p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w2: 1</a:t>
            </a:r>
            <a:r>
              <a:rPr lang="en-US" altLang="zh-CN" sz="1600" b="1" dirty="0">
                <a:solidFill>
                  <a:prstClr val="black"/>
                </a:solidFill>
                <a:ea typeface="宋体" panose="02010600030101010101" pitchFamily="2" charset="-122"/>
              </a:rPr>
              <a:t>×</a:t>
            </a:r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2 = 2</a:t>
            </a:r>
          </a:p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w3: 1</a:t>
            </a:r>
          </a:p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w4: 1</a:t>
            </a:r>
          </a:p>
          <a:p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54" name="矩形 153">
            <a:extLst>
              <a:ext uri="{FF2B5EF4-FFF2-40B4-BE49-F238E27FC236}">
                <a16:creationId xmlns:a16="http://schemas.microsoft.com/office/drawing/2014/main" id="{83AC3DA7-835B-734D-9355-E65F4C50414E}"/>
              </a:ext>
            </a:extLst>
          </p:cNvPr>
          <p:cNvSpPr/>
          <p:nvPr/>
        </p:nvSpPr>
        <p:spPr>
          <a:xfrm>
            <a:off x="194830" y="3098236"/>
            <a:ext cx="3261736" cy="363165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 cap="flat" cmpd="sng" algn="ctr">
            <a:noFill/>
            <a:prstDash val="lgDash"/>
          </a:ln>
          <a:effectLst/>
        </p:spPr>
        <p:txBody>
          <a:bodyPr rtlCol="0" anchor="ctr"/>
          <a:lstStyle/>
          <a:p>
            <a:pPr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&lt;w1,6&gt;, &lt;w2,5&gt;, &lt;w3,2&gt;, &lt;w4,2&gt;</a:t>
            </a:r>
            <a:endParaRPr kumimoji="1"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5" name="弧形 72">
            <a:extLst>
              <a:ext uri="{FF2B5EF4-FFF2-40B4-BE49-F238E27FC236}">
                <a16:creationId xmlns:a16="http://schemas.microsoft.com/office/drawing/2014/main" id="{AC2FB48B-2A63-154C-A8E2-63D7B71292FB}"/>
              </a:ext>
            </a:extLst>
          </p:cNvPr>
          <p:cNvSpPr/>
          <p:nvPr/>
        </p:nvSpPr>
        <p:spPr>
          <a:xfrm rot="15825958">
            <a:off x="-61856" y="3796442"/>
            <a:ext cx="2032322" cy="1327176"/>
          </a:xfrm>
          <a:prstGeom prst="arc">
            <a:avLst>
              <a:gd name="adj1" fmla="val 15623184"/>
              <a:gd name="adj2" fmla="val 20635254"/>
            </a:avLst>
          </a:prstGeom>
          <a:noFill/>
          <a:ln w="38100" cap="flat" cmpd="sng" algn="ctr">
            <a:solidFill>
              <a:srgbClr val="C0504D">
                <a:lumMod val="75000"/>
              </a:srgbClr>
            </a:solidFill>
            <a:prstDash val="lgDash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0" name="矩形 159">
            <a:extLst>
              <a:ext uri="{FF2B5EF4-FFF2-40B4-BE49-F238E27FC236}">
                <a16:creationId xmlns:a16="http://schemas.microsoft.com/office/drawing/2014/main" id="{2D2C6C9E-B1F5-A04C-A85F-664BC744B6E5}"/>
              </a:ext>
            </a:extLst>
          </p:cNvPr>
          <p:cNvSpPr/>
          <p:nvPr/>
        </p:nvSpPr>
        <p:spPr>
          <a:xfrm>
            <a:off x="5091655" y="3164476"/>
            <a:ext cx="646815" cy="35719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SPT1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1" name="文本框 160">
            <a:extLst>
              <a:ext uri="{FF2B5EF4-FFF2-40B4-BE49-F238E27FC236}">
                <a16:creationId xmlns:a16="http://schemas.microsoft.com/office/drawing/2014/main" id="{B8A119A8-82E9-984D-96B7-006B15067BDA}"/>
              </a:ext>
            </a:extLst>
          </p:cNvPr>
          <p:cNvSpPr txBox="1"/>
          <p:nvPr/>
        </p:nvSpPr>
        <p:spPr>
          <a:xfrm>
            <a:off x="7590143" y="5186463"/>
            <a:ext cx="1074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prstClr val="black"/>
                </a:solidFill>
                <a:ea typeface="宋体" panose="02010600030101010101" pitchFamily="2" charset="-122"/>
              </a:rPr>
              <a:t>Step 1</a:t>
            </a:r>
            <a:endParaRPr lang="zh-CN" altLang="en-US" b="1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62" name="文本框 161">
            <a:extLst>
              <a:ext uri="{FF2B5EF4-FFF2-40B4-BE49-F238E27FC236}">
                <a16:creationId xmlns:a16="http://schemas.microsoft.com/office/drawing/2014/main" id="{E29ACFD6-1D70-4D4A-984D-83041FDC42EB}"/>
              </a:ext>
            </a:extLst>
          </p:cNvPr>
          <p:cNvSpPr txBox="1"/>
          <p:nvPr/>
        </p:nvSpPr>
        <p:spPr>
          <a:xfrm>
            <a:off x="115276" y="5149295"/>
            <a:ext cx="1074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prstClr val="black"/>
                </a:solidFill>
                <a:ea typeface="宋体" panose="02010600030101010101" pitchFamily="2" charset="-122"/>
              </a:rPr>
              <a:t>Step 2</a:t>
            </a:r>
            <a:endParaRPr lang="zh-CN" altLang="en-US" b="1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63" name="文本框 162">
            <a:extLst>
              <a:ext uri="{FF2B5EF4-FFF2-40B4-BE49-F238E27FC236}">
                <a16:creationId xmlns:a16="http://schemas.microsoft.com/office/drawing/2014/main" id="{4EE2AB69-D43B-0549-82B5-27C83D485208}"/>
              </a:ext>
            </a:extLst>
          </p:cNvPr>
          <p:cNvSpPr txBox="1"/>
          <p:nvPr/>
        </p:nvSpPr>
        <p:spPr>
          <a:xfrm>
            <a:off x="632682" y="3458271"/>
            <a:ext cx="1074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prstClr val="black"/>
                </a:solidFill>
                <a:ea typeface="宋体" panose="02010600030101010101" pitchFamily="2" charset="-122"/>
              </a:rPr>
              <a:t>Step 3</a:t>
            </a:r>
            <a:endParaRPr lang="zh-CN" altLang="en-US" b="1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2F375DE-B18C-A949-9BB4-58B661215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4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571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7" grpId="0" animBg="1"/>
      <p:bldP spid="128" grpId="0"/>
      <p:bldP spid="129" grpId="0" animBg="1"/>
      <p:bldP spid="130" grpId="0" animBg="1"/>
      <p:bldP spid="153" grpId="0"/>
      <p:bldP spid="154" grpId="0" animBg="1"/>
      <p:bldP spid="155" grpId="0" animBg="1"/>
      <p:bldP spid="161" grpId="0"/>
      <p:bldP spid="162" grpId="0"/>
      <p:bldP spid="1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0E7629-6AAB-2044-896E-115FAD7D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2. Motivation</a:t>
            </a:r>
            <a:endParaRPr kumimoji="1" lang="zh-CN" altLang="en-US" dirty="0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44DCDB1A-67A6-0E47-937E-953ED317F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0" y="4001304"/>
            <a:ext cx="3136253" cy="287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5B86BD76-79EF-A84A-90B8-E9FFD03E9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74" y="4001304"/>
            <a:ext cx="2259953" cy="1702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BB384-46B7-D847-8EA8-A925BC8DE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GPU – popular in data science</a:t>
            </a:r>
          </a:p>
          <a:p>
            <a:r>
              <a:rPr kumimoji="1" lang="en-US" altLang="zh-CN" dirty="0"/>
              <a:t>limited GPU memory</a:t>
            </a:r>
          </a:p>
          <a:p>
            <a:r>
              <a:rPr kumimoji="1" lang="en-US" altLang="zh-CN" dirty="0"/>
              <a:t>different from CPUs</a:t>
            </a:r>
          </a:p>
          <a:p>
            <a:r>
              <a:rPr kumimoji="1" lang="en-US" altLang="zh-CN" dirty="0"/>
              <a:t>Previous GPU-based methods does not apply </a:t>
            </a:r>
            <a:endParaRPr kumimoji="1" lang="zh-CN" altLang="en-US" dirty="0"/>
          </a:p>
        </p:txBody>
      </p:sp>
      <p:cxnSp>
        <p:nvCxnSpPr>
          <p:cNvPr id="6" name="直线箭头连接符 5">
            <a:extLst>
              <a:ext uri="{FF2B5EF4-FFF2-40B4-BE49-F238E27FC236}">
                <a16:creationId xmlns:a16="http://schemas.microsoft.com/office/drawing/2014/main" id="{50940DC7-B830-D34E-81A2-A36865C72F2B}"/>
              </a:ext>
            </a:extLst>
          </p:cNvPr>
          <p:cNvCxnSpPr/>
          <p:nvPr/>
        </p:nvCxnSpPr>
        <p:spPr>
          <a:xfrm>
            <a:off x="3077217" y="4399722"/>
            <a:ext cx="215739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A92534D-F8D9-6A41-AC7C-813A00DD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5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9262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26453C-8429-9F45-AEBB-A6F428C4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3. Challenges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65C1B9-DA68-EC4F-AABF-067DA67A7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zh-CN" dirty="0"/>
              <a:t>Challenge 1: GPU parallelism for TADOC </a:t>
            </a:r>
          </a:p>
          <a:p>
            <a:pPr lvl="1"/>
            <a:r>
              <a:rPr kumimoji="1" lang="en" altLang="zh-CN" dirty="0"/>
              <a:t>Example: R2 depends on R0 and R1, and R1 depends on R0</a:t>
            </a:r>
          </a:p>
          <a:p>
            <a:pPr marL="0" indent="0">
              <a:buNone/>
            </a:pPr>
            <a:endParaRPr kumimoji="1" lang="en" altLang="zh-CN" dirty="0"/>
          </a:p>
          <a:p>
            <a:endParaRPr kumimoji="1" lang="en" altLang="zh-CN" dirty="0"/>
          </a:p>
          <a:p>
            <a:endParaRPr kumimoji="1" lang="en" altLang="zh-CN" dirty="0"/>
          </a:p>
          <a:p>
            <a:r>
              <a:rPr kumimoji="1" lang="en" altLang="zh-CN" dirty="0"/>
              <a:t>dependencies</a:t>
            </a:r>
          </a:p>
          <a:p>
            <a:pPr lvl="1"/>
            <a:r>
              <a:rPr kumimoji="1" lang="en" altLang="zh-CN" dirty="0"/>
              <a:t>Edges</a:t>
            </a:r>
          </a:p>
          <a:p>
            <a:endParaRPr kumimoji="1"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EEFB990-A324-9940-A34A-C28CD8320F81}"/>
              </a:ext>
            </a:extLst>
          </p:cNvPr>
          <p:cNvSpPr/>
          <p:nvPr/>
        </p:nvSpPr>
        <p:spPr>
          <a:xfrm>
            <a:off x="5663584" y="5583162"/>
            <a:ext cx="1826714" cy="500066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89976D8-22CE-BA47-9EBC-89BDF5044642}"/>
              </a:ext>
            </a:extLst>
          </p:cNvPr>
          <p:cNvSpPr/>
          <p:nvPr/>
        </p:nvSpPr>
        <p:spPr>
          <a:xfrm>
            <a:off x="4007400" y="4647058"/>
            <a:ext cx="2536904" cy="500066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C2EEE53-56E3-7345-B3AE-61996D5B53B0}"/>
              </a:ext>
            </a:extLst>
          </p:cNvPr>
          <p:cNvSpPr/>
          <p:nvPr/>
        </p:nvSpPr>
        <p:spPr>
          <a:xfrm>
            <a:off x="4367440" y="3784682"/>
            <a:ext cx="3111164" cy="500066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990394C-5E63-614D-BE68-D0CABB927E3E}"/>
              </a:ext>
            </a:extLst>
          </p:cNvPr>
          <p:cNvSpPr/>
          <p:nvPr/>
        </p:nvSpPr>
        <p:spPr>
          <a:xfrm>
            <a:off x="5716450" y="5654600"/>
            <a:ext cx="600630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636AB16-7F35-054B-9175-C62DFDC5DD15}"/>
              </a:ext>
            </a:extLst>
          </p:cNvPr>
          <p:cNvSpPr/>
          <p:nvPr/>
        </p:nvSpPr>
        <p:spPr>
          <a:xfrm>
            <a:off x="4055392" y="4718496"/>
            <a:ext cx="524652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5B897F9-C427-1749-8969-C4F412DD07DA}"/>
              </a:ext>
            </a:extLst>
          </p:cNvPr>
          <p:cNvSpPr/>
          <p:nvPr/>
        </p:nvSpPr>
        <p:spPr>
          <a:xfrm>
            <a:off x="4390886" y="3856120"/>
            <a:ext cx="500066" cy="357190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R0: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4DDAAFA5-3A65-3145-8E06-97C39D78A643}"/>
              </a:ext>
            </a:extLst>
          </p:cNvPr>
          <p:cNvSpPr txBox="1"/>
          <p:nvPr/>
        </p:nvSpPr>
        <p:spPr>
          <a:xfrm>
            <a:off x="5024632" y="3373560"/>
            <a:ext cx="6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file0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CDF0CCB-5D8F-134A-99F5-905A8711B0EA}"/>
              </a:ext>
            </a:extLst>
          </p:cNvPr>
          <p:cNvSpPr/>
          <p:nvPr/>
        </p:nvSpPr>
        <p:spPr>
          <a:xfrm>
            <a:off x="4867506" y="3856120"/>
            <a:ext cx="428628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DDF8B3A-2331-C34D-9C29-2419B9E99D3C}"/>
              </a:ext>
            </a:extLst>
          </p:cNvPr>
          <p:cNvSpPr/>
          <p:nvPr/>
        </p:nvSpPr>
        <p:spPr>
          <a:xfrm>
            <a:off x="5296134" y="3856120"/>
            <a:ext cx="428628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0F590B8-E630-8D49-ADF3-94AFDF706A61}"/>
              </a:ext>
            </a:extLst>
          </p:cNvPr>
          <p:cNvSpPr/>
          <p:nvPr/>
        </p:nvSpPr>
        <p:spPr>
          <a:xfrm>
            <a:off x="5724762" y="3856120"/>
            <a:ext cx="644652" cy="35719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SPT1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2B85A8E-703D-3E41-BAE1-E130AB950EAD}"/>
              </a:ext>
            </a:extLst>
          </p:cNvPr>
          <p:cNvSpPr/>
          <p:nvPr/>
        </p:nvSpPr>
        <p:spPr>
          <a:xfrm>
            <a:off x="4507466" y="4718496"/>
            <a:ext cx="461782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1339387-9C23-0049-9A68-12680B6AE4E7}"/>
              </a:ext>
            </a:extLst>
          </p:cNvPr>
          <p:cNvSpPr/>
          <p:nvPr/>
        </p:nvSpPr>
        <p:spPr>
          <a:xfrm>
            <a:off x="4952054" y="4718496"/>
            <a:ext cx="534930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w3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FD1BB0E-6FDA-AF4F-9316-A47AF79249A0}"/>
              </a:ext>
            </a:extLst>
          </p:cNvPr>
          <p:cNvSpPr/>
          <p:nvPr/>
        </p:nvSpPr>
        <p:spPr>
          <a:xfrm>
            <a:off x="5472734" y="4718496"/>
            <a:ext cx="487432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73D790D-7FBE-DB41-A026-2437F4F63908}"/>
              </a:ext>
            </a:extLst>
          </p:cNvPr>
          <p:cNvSpPr/>
          <p:nvPr/>
        </p:nvSpPr>
        <p:spPr>
          <a:xfrm>
            <a:off x="5948766" y="4718496"/>
            <a:ext cx="51545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w4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6ADBBE1-AB1E-7541-9618-39E97A5A37B0}"/>
              </a:ext>
            </a:extLst>
          </p:cNvPr>
          <p:cNvSpPr/>
          <p:nvPr/>
        </p:nvSpPr>
        <p:spPr>
          <a:xfrm>
            <a:off x="6317080" y="5654600"/>
            <a:ext cx="571504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5FD2FEB-3C04-0047-B7B2-3832E00341CF}"/>
              </a:ext>
            </a:extLst>
          </p:cNvPr>
          <p:cNvSpPr/>
          <p:nvPr/>
        </p:nvSpPr>
        <p:spPr>
          <a:xfrm>
            <a:off x="6849636" y="5654600"/>
            <a:ext cx="50006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cxnSp>
        <p:nvCxnSpPr>
          <p:cNvPr id="21" name="直接箭头连接符 28">
            <a:extLst>
              <a:ext uri="{FF2B5EF4-FFF2-40B4-BE49-F238E27FC236}">
                <a16:creationId xmlns:a16="http://schemas.microsoft.com/office/drawing/2014/main" id="{A6579E27-EF5C-F541-A7BE-9E62B42FD68C}"/>
              </a:ext>
            </a:extLst>
          </p:cNvPr>
          <p:cNvCxnSpPr>
            <a:cxnSpLocks/>
            <a:stCxn id="12" idx="2"/>
            <a:endCxn id="6" idx="0"/>
          </p:cNvCxnSpPr>
          <p:nvPr/>
        </p:nvCxnSpPr>
        <p:spPr>
          <a:xfrm>
            <a:off x="5081820" y="4213310"/>
            <a:ext cx="194032" cy="433748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直接箭头连接符 29">
            <a:extLst>
              <a:ext uri="{FF2B5EF4-FFF2-40B4-BE49-F238E27FC236}">
                <a16:creationId xmlns:a16="http://schemas.microsoft.com/office/drawing/2014/main" id="{4EFE4C25-6492-F843-9862-9FF30B95FE64}"/>
              </a:ext>
            </a:extLst>
          </p:cNvPr>
          <p:cNvCxnSpPr>
            <a:cxnSpLocks/>
            <a:stCxn id="13" idx="2"/>
            <a:endCxn id="6" idx="0"/>
          </p:cNvCxnSpPr>
          <p:nvPr/>
        </p:nvCxnSpPr>
        <p:spPr>
          <a:xfrm flipH="1">
            <a:off x="5275852" y="4213310"/>
            <a:ext cx="234596" cy="433748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3" name="直接箭头连接符 30">
            <a:extLst>
              <a:ext uri="{FF2B5EF4-FFF2-40B4-BE49-F238E27FC236}">
                <a16:creationId xmlns:a16="http://schemas.microsoft.com/office/drawing/2014/main" id="{4D544CD0-7DB1-0745-B531-A3A0526C81A7}"/>
              </a:ext>
            </a:extLst>
          </p:cNvPr>
          <p:cNvCxnSpPr>
            <a:cxnSpLocks/>
            <a:stCxn id="26" idx="2"/>
            <a:endCxn id="5" idx="0"/>
          </p:cNvCxnSpPr>
          <p:nvPr/>
        </p:nvCxnSpPr>
        <p:spPr>
          <a:xfrm flipH="1">
            <a:off x="6576941" y="4213310"/>
            <a:ext cx="2750" cy="1369852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" name="直接箭头连接符 31">
            <a:extLst>
              <a:ext uri="{FF2B5EF4-FFF2-40B4-BE49-F238E27FC236}">
                <a16:creationId xmlns:a16="http://schemas.microsoft.com/office/drawing/2014/main" id="{155AE069-F861-D343-9564-9BCB1041A8D5}"/>
              </a:ext>
            </a:extLst>
          </p:cNvPr>
          <p:cNvCxnSpPr>
            <a:cxnSpLocks/>
            <a:stCxn id="15" idx="2"/>
            <a:endCxn id="5" idx="0"/>
          </p:cNvCxnSpPr>
          <p:nvPr/>
        </p:nvCxnSpPr>
        <p:spPr>
          <a:xfrm>
            <a:off x="4738357" y="5075686"/>
            <a:ext cx="1838584" cy="507476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" name="直接箭头连接符 32">
            <a:extLst>
              <a:ext uri="{FF2B5EF4-FFF2-40B4-BE49-F238E27FC236}">
                <a16:creationId xmlns:a16="http://schemas.microsoft.com/office/drawing/2014/main" id="{B871F214-9BDC-BF46-A88D-CEAB4F47436C}"/>
              </a:ext>
            </a:extLst>
          </p:cNvPr>
          <p:cNvCxnSpPr>
            <a:cxnSpLocks/>
            <a:stCxn id="17" idx="2"/>
            <a:endCxn id="5" idx="0"/>
          </p:cNvCxnSpPr>
          <p:nvPr/>
        </p:nvCxnSpPr>
        <p:spPr>
          <a:xfrm>
            <a:off x="5716460" y="5075686"/>
            <a:ext cx="860491" cy="507476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7CE52623-0159-D147-8CDB-389D64389ECF}"/>
              </a:ext>
            </a:extLst>
          </p:cNvPr>
          <p:cNvSpPr/>
          <p:nvPr/>
        </p:nvSpPr>
        <p:spPr>
          <a:xfrm>
            <a:off x="6326476" y="3856120"/>
            <a:ext cx="506430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CAA1BC58-B435-764C-896D-AD93C8A9FD81}"/>
              </a:ext>
            </a:extLst>
          </p:cNvPr>
          <p:cNvSpPr/>
          <p:nvPr/>
        </p:nvSpPr>
        <p:spPr>
          <a:xfrm>
            <a:off x="6834522" y="3856120"/>
            <a:ext cx="50006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CED1DF31-255D-224E-A0B0-E11AC60A2A42}"/>
              </a:ext>
            </a:extLst>
          </p:cNvPr>
          <p:cNvSpPr txBox="1"/>
          <p:nvPr/>
        </p:nvSpPr>
        <p:spPr>
          <a:xfrm>
            <a:off x="6600740" y="3382852"/>
            <a:ext cx="6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file1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29" name="圆角矩形 28">
            <a:extLst>
              <a:ext uri="{FF2B5EF4-FFF2-40B4-BE49-F238E27FC236}">
                <a16:creationId xmlns:a16="http://schemas.microsoft.com/office/drawing/2014/main" id="{DACA28F4-A9AD-F942-A883-085431204A62}"/>
              </a:ext>
            </a:extLst>
          </p:cNvPr>
          <p:cNvSpPr/>
          <p:nvPr/>
        </p:nvSpPr>
        <p:spPr>
          <a:xfrm>
            <a:off x="4867506" y="3382852"/>
            <a:ext cx="848944" cy="100811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30" name="圆角矩形 29">
            <a:extLst>
              <a:ext uri="{FF2B5EF4-FFF2-40B4-BE49-F238E27FC236}">
                <a16:creationId xmlns:a16="http://schemas.microsoft.com/office/drawing/2014/main" id="{8944253B-A35F-CF43-984E-FE57F7EBE5DF}"/>
              </a:ext>
            </a:extLst>
          </p:cNvPr>
          <p:cNvSpPr/>
          <p:nvPr/>
        </p:nvSpPr>
        <p:spPr>
          <a:xfrm>
            <a:off x="6320806" y="3382852"/>
            <a:ext cx="1028907" cy="100811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64E058BA-4305-2A49-AAB4-FFBF5AA8CC6F}"/>
              </a:ext>
            </a:extLst>
          </p:cNvPr>
          <p:cNvSpPr/>
          <p:nvPr/>
        </p:nvSpPr>
        <p:spPr>
          <a:xfrm>
            <a:off x="5510448" y="5441004"/>
            <a:ext cx="2252224" cy="8171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3" name="肘形连接符 32">
            <a:extLst>
              <a:ext uri="{FF2B5EF4-FFF2-40B4-BE49-F238E27FC236}">
                <a16:creationId xmlns:a16="http://schemas.microsoft.com/office/drawing/2014/main" id="{57C8DD67-87C9-E447-9D6E-251B4C87176C}"/>
              </a:ext>
            </a:extLst>
          </p:cNvPr>
          <p:cNvCxnSpPr>
            <a:cxnSpLocks/>
            <a:stCxn id="31" idx="3"/>
          </p:cNvCxnSpPr>
          <p:nvPr/>
        </p:nvCxnSpPr>
        <p:spPr>
          <a:xfrm flipH="1" flipV="1">
            <a:off x="7490298" y="4015419"/>
            <a:ext cx="272374" cy="1834157"/>
          </a:xfrm>
          <a:prstGeom prst="bentConnector4">
            <a:avLst>
              <a:gd name="adj1" fmla="val -83929"/>
              <a:gd name="adj2" fmla="val 10015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肘形连接符 38">
            <a:extLst>
              <a:ext uri="{FF2B5EF4-FFF2-40B4-BE49-F238E27FC236}">
                <a16:creationId xmlns:a16="http://schemas.microsoft.com/office/drawing/2014/main" id="{05EE7F1F-331B-8F49-A09A-EFD38BDC026C}"/>
              </a:ext>
            </a:extLst>
          </p:cNvPr>
          <p:cNvCxnSpPr>
            <a:cxnSpLocks/>
          </p:cNvCxnSpPr>
          <p:nvPr/>
        </p:nvCxnSpPr>
        <p:spPr>
          <a:xfrm flipV="1">
            <a:off x="3599234" y="4467670"/>
            <a:ext cx="542474" cy="2508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肘形连接符 43">
            <a:extLst>
              <a:ext uri="{FF2B5EF4-FFF2-40B4-BE49-F238E27FC236}">
                <a16:creationId xmlns:a16="http://schemas.microsoft.com/office/drawing/2014/main" id="{B59E5EFC-381B-0445-AD2C-18D6FFEB5F2A}"/>
              </a:ext>
            </a:extLst>
          </p:cNvPr>
          <p:cNvCxnSpPr>
            <a:cxnSpLocks/>
          </p:cNvCxnSpPr>
          <p:nvPr/>
        </p:nvCxnSpPr>
        <p:spPr>
          <a:xfrm>
            <a:off x="3866717" y="4713376"/>
            <a:ext cx="1000801" cy="568684"/>
          </a:xfrm>
          <a:prstGeom prst="bentConnector3">
            <a:avLst>
              <a:gd name="adj1" fmla="val 5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5F94FED-650F-4540-9C2D-1F629A1B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6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895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26453C-8429-9F45-AEBB-A6F428C4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3. Challenges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65C1B9-DA68-EC4F-AABF-067DA67A7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zh-CN" dirty="0"/>
              <a:t>Challenge 2: TADOC final result update conflict of massive GPU threads </a:t>
            </a:r>
          </a:p>
          <a:p>
            <a:pPr lvl="1"/>
            <a:r>
              <a:rPr kumimoji="1" lang="en" altLang="zh-CN" dirty="0"/>
              <a:t>Example: writing to a global buffer</a:t>
            </a:r>
          </a:p>
          <a:p>
            <a:pPr marL="0" indent="0">
              <a:buNone/>
            </a:pPr>
            <a:endParaRPr kumimoji="1" lang="en" altLang="zh-CN" dirty="0"/>
          </a:p>
          <a:p>
            <a:endParaRPr kumimoji="1" lang="en" altLang="zh-CN" dirty="0"/>
          </a:p>
          <a:p>
            <a:endParaRPr kumimoji="1" lang="en" altLang="zh-CN" dirty="0"/>
          </a:p>
          <a:p>
            <a:endParaRPr kumimoji="1"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EEFB990-A324-9940-A34A-C28CD8320F81}"/>
              </a:ext>
            </a:extLst>
          </p:cNvPr>
          <p:cNvSpPr/>
          <p:nvPr/>
        </p:nvSpPr>
        <p:spPr>
          <a:xfrm>
            <a:off x="5663584" y="5583162"/>
            <a:ext cx="1826714" cy="500066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89976D8-22CE-BA47-9EBC-89BDF5044642}"/>
              </a:ext>
            </a:extLst>
          </p:cNvPr>
          <p:cNvSpPr/>
          <p:nvPr/>
        </p:nvSpPr>
        <p:spPr>
          <a:xfrm>
            <a:off x="4007400" y="4647058"/>
            <a:ext cx="2536904" cy="500066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C2EEE53-56E3-7345-B3AE-61996D5B53B0}"/>
              </a:ext>
            </a:extLst>
          </p:cNvPr>
          <p:cNvSpPr/>
          <p:nvPr/>
        </p:nvSpPr>
        <p:spPr>
          <a:xfrm>
            <a:off x="4367440" y="3784682"/>
            <a:ext cx="3111164" cy="500066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990394C-5E63-614D-BE68-D0CABB927E3E}"/>
              </a:ext>
            </a:extLst>
          </p:cNvPr>
          <p:cNvSpPr/>
          <p:nvPr/>
        </p:nvSpPr>
        <p:spPr>
          <a:xfrm>
            <a:off x="5716450" y="5654600"/>
            <a:ext cx="600630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636AB16-7F35-054B-9175-C62DFDC5DD15}"/>
              </a:ext>
            </a:extLst>
          </p:cNvPr>
          <p:cNvSpPr/>
          <p:nvPr/>
        </p:nvSpPr>
        <p:spPr>
          <a:xfrm>
            <a:off x="4055392" y="4718496"/>
            <a:ext cx="524652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5B897F9-C427-1749-8969-C4F412DD07DA}"/>
              </a:ext>
            </a:extLst>
          </p:cNvPr>
          <p:cNvSpPr/>
          <p:nvPr/>
        </p:nvSpPr>
        <p:spPr>
          <a:xfrm>
            <a:off x="4390886" y="3856120"/>
            <a:ext cx="500066" cy="357190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R0: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4DDAAFA5-3A65-3145-8E06-97C39D78A643}"/>
              </a:ext>
            </a:extLst>
          </p:cNvPr>
          <p:cNvSpPr txBox="1"/>
          <p:nvPr/>
        </p:nvSpPr>
        <p:spPr>
          <a:xfrm>
            <a:off x="5024632" y="3373560"/>
            <a:ext cx="6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file0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CDF0CCB-5D8F-134A-99F5-905A8711B0EA}"/>
              </a:ext>
            </a:extLst>
          </p:cNvPr>
          <p:cNvSpPr/>
          <p:nvPr/>
        </p:nvSpPr>
        <p:spPr>
          <a:xfrm>
            <a:off x="4867506" y="3856120"/>
            <a:ext cx="428628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DDF8B3A-2331-C34D-9C29-2419B9E99D3C}"/>
              </a:ext>
            </a:extLst>
          </p:cNvPr>
          <p:cNvSpPr/>
          <p:nvPr/>
        </p:nvSpPr>
        <p:spPr>
          <a:xfrm>
            <a:off x="5296134" y="3856120"/>
            <a:ext cx="428628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0F590B8-E630-8D49-ADF3-94AFDF706A61}"/>
              </a:ext>
            </a:extLst>
          </p:cNvPr>
          <p:cNvSpPr/>
          <p:nvPr/>
        </p:nvSpPr>
        <p:spPr>
          <a:xfrm>
            <a:off x="5724762" y="3856120"/>
            <a:ext cx="644652" cy="35719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SPT1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2B85A8E-703D-3E41-BAE1-E130AB950EAD}"/>
              </a:ext>
            </a:extLst>
          </p:cNvPr>
          <p:cNvSpPr/>
          <p:nvPr/>
        </p:nvSpPr>
        <p:spPr>
          <a:xfrm>
            <a:off x="4507466" y="4718496"/>
            <a:ext cx="461782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1339387-9C23-0049-9A68-12680B6AE4E7}"/>
              </a:ext>
            </a:extLst>
          </p:cNvPr>
          <p:cNvSpPr/>
          <p:nvPr/>
        </p:nvSpPr>
        <p:spPr>
          <a:xfrm>
            <a:off x="4952054" y="4718496"/>
            <a:ext cx="534930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w3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FD1BB0E-6FDA-AF4F-9316-A47AF79249A0}"/>
              </a:ext>
            </a:extLst>
          </p:cNvPr>
          <p:cNvSpPr/>
          <p:nvPr/>
        </p:nvSpPr>
        <p:spPr>
          <a:xfrm>
            <a:off x="5472734" y="4718496"/>
            <a:ext cx="487432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73D790D-7FBE-DB41-A026-2437F4F63908}"/>
              </a:ext>
            </a:extLst>
          </p:cNvPr>
          <p:cNvSpPr/>
          <p:nvPr/>
        </p:nvSpPr>
        <p:spPr>
          <a:xfrm>
            <a:off x="5948766" y="4718496"/>
            <a:ext cx="51545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w4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6ADBBE1-AB1E-7541-9618-39E97A5A37B0}"/>
              </a:ext>
            </a:extLst>
          </p:cNvPr>
          <p:cNvSpPr/>
          <p:nvPr/>
        </p:nvSpPr>
        <p:spPr>
          <a:xfrm>
            <a:off x="6317080" y="5654600"/>
            <a:ext cx="571504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5FD2FEB-3C04-0047-B7B2-3832E00341CF}"/>
              </a:ext>
            </a:extLst>
          </p:cNvPr>
          <p:cNvSpPr/>
          <p:nvPr/>
        </p:nvSpPr>
        <p:spPr>
          <a:xfrm>
            <a:off x="6849636" y="5654600"/>
            <a:ext cx="50006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cxnSp>
        <p:nvCxnSpPr>
          <p:cNvPr id="21" name="直接箭头连接符 28">
            <a:extLst>
              <a:ext uri="{FF2B5EF4-FFF2-40B4-BE49-F238E27FC236}">
                <a16:creationId xmlns:a16="http://schemas.microsoft.com/office/drawing/2014/main" id="{A6579E27-EF5C-F541-A7BE-9E62B42FD68C}"/>
              </a:ext>
            </a:extLst>
          </p:cNvPr>
          <p:cNvCxnSpPr>
            <a:cxnSpLocks/>
            <a:stCxn id="12" idx="2"/>
            <a:endCxn id="6" idx="0"/>
          </p:cNvCxnSpPr>
          <p:nvPr/>
        </p:nvCxnSpPr>
        <p:spPr>
          <a:xfrm>
            <a:off x="5081820" y="4213310"/>
            <a:ext cx="194032" cy="433748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直接箭头连接符 29">
            <a:extLst>
              <a:ext uri="{FF2B5EF4-FFF2-40B4-BE49-F238E27FC236}">
                <a16:creationId xmlns:a16="http://schemas.microsoft.com/office/drawing/2014/main" id="{4EFE4C25-6492-F843-9862-9FF30B95FE64}"/>
              </a:ext>
            </a:extLst>
          </p:cNvPr>
          <p:cNvCxnSpPr>
            <a:cxnSpLocks/>
            <a:stCxn id="13" idx="2"/>
            <a:endCxn id="6" idx="0"/>
          </p:cNvCxnSpPr>
          <p:nvPr/>
        </p:nvCxnSpPr>
        <p:spPr>
          <a:xfrm flipH="1">
            <a:off x="5275852" y="4213310"/>
            <a:ext cx="234596" cy="433748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3" name="直接箭头连接符 30">
            <a:extLst>
              <a:ext uri="{FF2B5EF4-FFF2-40B4-BE49-F238E27FC236}">
                <a16:creationId xmlns:a16="http://schemas.microsoft.com/office/drawing/2014/main" id="{4D544CD0-7DB1-0745-B531-A3A0526C81A7}"/>
              </a:ext>
            </a:extLst>
          </p:cNvPr>
          <p:cNvCxnSpPr>
            <a:cxnSpLocks/>
            <a:stCxn id="26" idx="2"/>
            <a:endCxn id="5" idx="0"/>
          </p:cNvCxnSpPr>
          <p:nvPr/>
        </p:nvCxnSpPr>
        <p:spPr>
          <a:xfrm flipH="1">
            <a:off x="6576941" y="4213310"/>
            <a:ext cx="2750" cy="1369852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" name="直接箭头连接符 31">
            <a:extLst>
              <a:ext uri="{FF2B5EF4-FFF2-40B4-BE49-F238E27FC236}">
                <a16:creationId xmlns:a16="http://schemas.microsoft.com/office/drawing/2014/main" id="{155AE069-F861-D343-9564-9BCB1041A8D5}"/>
              </a:ext>
            </a:extLst>
          </p:cNvPr>
          <p:cNvCxnSpPr>
            <a:cxnSpLocks/>
            <a:stCxn id="15" idx="2"/>
            <a:endCxn id="5" idx="0"/>
          </p:cNvCxnSpPr>
          <p:nvPr/>
        </p:nvCxnSpPr>
        <p:spPr>
          <a:xfrm>
            <a:off x="4738357" y="5075686"/>
            <a:ext cx="1838584" cy="507476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" name="直接箭头连接符 32">
            <a:extLst>
              <a:ext uri="{FF2B5EF4-FFF2-40B4-BE49-F238E27FC236}">
                <a16:creationId xmlns:a16="http://schemas.microsoft.com/office/drawing/2014/main" id="{B871F214-9BDC-BF46-A88D-CEAB4F47436C}"/>
              </a:ext>
            </a:extLst>
          </p:cNvPr>
          <p:cNvCxnSpPr>
            <a:cxnSpLocks/>
            <a:stCxn id="17" idx="2"/>
            <a:endCxn id="5" idx="0"/>
          </p:cNvCxnSpPr>
          <p:nvPr/>
        </p:nvCxnSpPr>
        <p:spPr>
          <a:xfrm>
            <a:off x="5716460" y="5075686"/>
            <a:ext cx="860491" cy="507476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7CE52623-0159-D147-8CDB-389D64389ECF}"/>
              </a:ext>
            </a:extLst>
          </p:cNvPr>
          <p:cNvSpPr/>
          <p:nvPr/>
        </p:nvSpPr>
        <p:spPr>
          <a:xfrm>
            <a:off x="6326476" y="3856120"/>
            <a:ext cx="506430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CAA1BC58-B435-764C-896D-AD93C8A9FD81}"/>
              </a:ext>
            </a:extLst>
          </p:cNvPr>
          <p:cNvSpPr/>
          <p:nvPr/>
        </p:nvSpPr>
        <p:spPr>
          <a:xfrm>
            <a:off x="6834522" y="3856120"/>
            <a:ext cx="50006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CED1DF31-255D-224E-A0B0-E11AC60A2A42}"/>
              </a:ext>
            </a:extLst>
          </p:cNvPr>
          <p:cNvSpPr txBox="1"/>
          <p:nvPr/>
        </p:nvSpPr>
        <p:spPr>
          <a:xfrm>
            <a:off x="6600740" y="3382852"/>
            <a:ext cx="6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file1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29" name="圆角矩形 28">
            <a:extLst>
              <a:ext uri="{FF2B5EF4-FFF2-40B4-BE49-F238E27FC236}">
                <a16:creationId xmlns:a16="http://schemas.microsoft.com/office/drawing/2014/main" id="{DACA28F4-A9AD-F942-A883-085431204A62}"/>
              </a:ext>
            </a:extLst>
          </p:cNvPr>
          <p:cNvSpPr/>
          <p:nvPr/>
        </p:nvSpPr>
        <p:spPr>
          <a:xfrm>
            <a:off x="4867506" y="3382852"/>
            <a:ext cx="848944" cy="100811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30" name="圆角矩形 29">
            <a:extLst>
              <a:ext uri="{FF2B5EF4-FFF2-40B4-BE49-F238E27FC236}">
                <a16:creationId xmlns:a16="http://schemas.microsoft.com/office/drawing/2014/main" id="{8944253B-A35F-CF43-984E-FE57F7EBE5DF}"/>
              </a:ext>
            </a:extLst>
          </p:cNvPr>
          <p:cNvSpPr/>
          <p:nvPr/>
        </p:nvSpPr>
        <p:spPr>
          <a:xfrm>
            <a:off x="6320806" y="3382852"/>
            <a:ext cx="1028907" cy="100811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64E058BA-4305-2A49-AAB4-FFBF5AA8CC6F}"/>
              </a:ext>
            </a:extLst>
          </p:cNvPr>
          <p:cNvSpPr/>
          <p:nvPr/>
        </p:nvSpPr>
        <p:spPr>
          <a:xfrm>
            <a:off x="5510448" y="5441004"/>
            <a:ext cx="2252224" cy="8171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3" name="肘形连接符 32">
            <a:extLst>
              <a:ext uri="{FF2B5EF4-FFF2-40B4-BE49-F238E27FC236}">
                <a16:creationId xmlns:a16="http://schemas.microsoft.com/office/drawing/2014/main" id="{57C8DD67-87C9-E447-9D6E-251B4C87176C}"/>
              </a:ext>
            </a:extLst>
          </p:cNvPr>
          <p:cNvCxnSpPr>
            <a:cxnSpLocks/>
            <a:stCxn id="31" idx="3"/>
            <a:endCxn id="7" idx="3"/>
          </p:cNvCxnSpPr>
          <p:nvPr/>
        </p:nvCxnSpPr>
        <p:spPr>
          <a:xfrm flipH="1" flipV="1">
            <a:off x="7478604" y="4034725"/>
            <a:ext cx="284068" cy="1814851"/>
          </a:xfrm>
          <a:prstGeom prst="bentConnector3">
            <a:avLst>
              <a:gd name="adj1" fmla="val -8047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剪去同侧角的矩形 3">
            <a:extLst>
              <a:ext uri="{FF2B5EF4-FFF2-40B4-BE49-F238E27FC236}">
                <a16:creationId xmlns:a16="http://schemas.microsoft.com/office/drawing/2014/main" id="{74535E99-5555-9A45-8024-CE8F56B942DE}"/>
              </a:ext>
            </a:extLst>
          </p:cNvPr>
          <p:cNvSpPr/>
          <p:nvPr/>
        </p:nvSpPr>
        <p:spPr>
          <a:xfrm>
            <a:off x="1364704" y="3415485"/>
            <a:ext cx="1507646" cy="410818"/>
          </a:xfrm>
          <a:prstGeom prst="snip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global buffer</a:t>
            </a:r>
            <a:endParaRPr kumimoji="1" lang="zh-CN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64CD1D78-67BC-5243-BEC0-5636FBD6830A}"/>
              </a:ext>
            </a:extLst>
          </p:cNvPr>
          <p:cNvSpPr/>
          <p:nvPr/>
        </p:nvSpPr>
        <p:spPr>
          <a:xfrm>
            <a:off x="1364704" y="3826313"/>
            <a:ext cx="1507646" cy="3870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w1</a:t>
            </a:r>
            <a:endParaRPr kumimoji="1" lang="zh-CN" altLang="en-US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8154EB5A-B91A-0147-91DA-5B90EE8E5E74}"/>
              </a:ext>
            </a:extLst>
          </p:cNvPr>
          <p:cNvSpPr/>
          <p:nvPr/>
        </p:nvSpPr>
        <p:spPr>
          <a:xfrm>
            <a:off x="1364704" y="4191111"/>
            <a:ext cx="1507646" cy="3870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w2</a:t>
            </a:r>
            <a:endParaRPr kumimoji="1" lang="zh-CN" altLang="en-US" dirty="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8EC5124F-12CB-4F4C-BE68-0661004DF856}"/>
              </a:ext>
            </a:extLst>
          </p:cNvPr>
          <p:cNvSpPr/>
          <p:nvPr/>
        </p:nvSpPr>
        <p:spPr>
          <a:xfrm>
            <a:off x="1364704" y="4578108"/>
            <a:ext cx="1507646" cy="1005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927929BF-E826-EA40-A1B9-E569A99CE03E}"/>
              </a:ext>
            </a:extLst>
          </p:cNvPr>
          <p:cNvSpPr/>
          <p:nvPr/>
        </p:nvSpPr>
        <p:spPr>
          <a:xfrm>
            <a:off x="1364704" y="5583172"/>
            <a:ext cx="1507646" cy="3870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/>
              <a:t>w_i</a:t>
            </a:r>
            <a:endParaRPr kumimoji="1" lang="zh-CN" altLang="en-US" dirty="0"/>
          </a:p>
        </p:txBody>
      </p:sp>
      <p:cxnSp>
        <p:nvCxnSpPr>
          <p:cNvPr id="36" name="直线箭头连接符 35">
            <a:extLst>
              <a:ext uri="{FF2B5EF4-FFF2-40B4-BE49-F238E27FC236}">
                <a16:creationId xmlns:a16="http://schemas.microsoft.com/office/drawing/2014/main" id="{FAF94011-5048-6148-8CE7-0F3D5CCD19AE}"/>
              </a:ext>
            </a:extLst>
          </p:cNvPr>
          <p:cNvCxnSpPr/>
          <p:nvPr/>
        </p:nvCxnSpPr>
        <p:spPr>
          <a:xfrm flipH="1">
            <a:off x="2872350" y="4034715"/>
            <a:ext cx="7852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线箭头连接符 44">
            <a:extLst>
              <a:ext uri="{FF2B5EF4-FFF2-40B4-BE49-F238E27FC236}">
                <a16:creationId xmlns:a16="http://schemas.microsoft.com/office/drawing/2014/main" id="{220FA758-1FDE-0242-BC4A-5AD6FEED62F7}"/>
              </a:ext>
            </a:extLst>
          </p:cNvPr>
          <p:cNvCxnSpPr/>
          <p:nvPr/>
        </p:nvCxnSpPr>
        <p:spPr>
          <a:xfrm flipH="1">
            <a:off x="2872350" y="4889480"/>
            <a:ext cx="7852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线箭头连接符 45">
            <a:extLst>
              <a:ext uri="{FF2B5EF4-FFF2-40B4-BE49-F238E27FC236}">
                <a16:creationId xmlns:a16="http://schemas.microsoft.com/office/drawing/2014/main" id="{B6BFCB4D-CB7F-E04F-88E3-2A8FCEC2E807}"/>
              </a:ext>
            </a:extLst>
          </p:cNvPr>
          <p:cNvCxnSpPr/>
          <p:nvPr/>
        </p:nvCxnSpPr>
        <p:spPr>
          <a:xfrm flipH="1">
            <a:off x="2872350" y="5849566"/>
            <a:ext cx="7852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>
            <a:extLst>
              <a:ext uri="{FF2B5EF4-FFF2-40B4-BE49-F238E27FC236}">
                <a16:creationId xmlns:a16="http://schemas.microsoft.com/office/drawing/2014/main" id="{12F9ED91-D801-EE45-B8C5-4B0A12C6729B}"/>
              </a:ext>
            </a:extLst>
          </p:cNvPr>
          <p:cNvSpPr/>
          <p:nvPr/>
        </p:nvSpPr>
        <p:spPr>
          <a:xfrm>
            <a:off x="3101816" y="5144758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7FFFA8C8-A00C-5148-9C21-72D9BEEAFA88}"/>
              </a:ext>
            </a:extLst>
          </p:cNvPr>
          <p:cNvSpPr txBox="1"/>
          <p:nvPr/>
        </p:nvSpPr>
        <p:spPr>
          <a:xfrm>
            <a:off x="2964693" y="3584218"/>
            <a:ext cx="978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thread</a:t>
            </a:r>
            <a:endParaRPr kumimoji="1" lang="zh-CN" altLang="en-US" dirty="0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0E064EA-CCC8-7041-9E30-9F93FB1EFEC9}"/>
              </a:ext>
            </a:extLst>
          </p:cNvPr>
          <p:cNvSpPr txBox="1"/>
          <p:nvPr/>
        </p:nvSpPr>
        <p:spPr>
          <a:xfrm>
            <a:off x="2972056" y="4462392"/>
            <a:ext cx="978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thread</a:t>
            </a:r>
            <a:endParaRPr kumimoji="1" lang="zh-CN" altLang="en-US" dirty="0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03E47565-8E25-F54D-B66C-131D4BA48313}"/>
              </a:ext>
            </a:extLst>
          </p:cNvPr>
          <p:cNvSpPr txBox="1"/>
          <p:nvPr/>
        </p:nvSpPr>
        <p:spPr>
          <a:xfrm>
            <a:off x="2990634" y="5452986"/>
            <a:ext cx="978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thread</a:t>
            </a:r>
            <a:endParaRPr kumimoji="1" lang="zh-CN" altLang="en-US" dirty="0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E27ED1E7-F78A-EE43-8477-A826FA2F962E}"/>
              </a:ext>
            </a:extLst>
          </p:cNvPr>
          <p:cNvSpPr txBox="1"/>
          <p:nvPr/>
        </p:nvSpPr>
        <p:spPr>
          <a:xfrm>
            <a:off x="628660" y="6081992"/>
            <a:ext cx="1849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write conflicts</a:t>
            </a:r>
            <a:endParaRPr kumimoji="1" lang="zh-CN" altLang="en-US" dirty="0"/>
          </a:p>
        </p:txBody>
      </p:sp>
      <p:sp>
        <p:nvSpPr>
          <p:cNvPr id="35" name="灯片编号占位符 34">
            <a:extLst>
              <a:ext uri="{FF2B5EF4-FFF2-40B4-BE49-F238E27FC236}">
                <a16:creationId xmlns:a16="http://schemas.microsoft.com/office/drawing/2014/main" id="{040BD3D1-2424-294C-BBEE-C9EA42F94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7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0810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26453C-8429-9F45-AEBB-A6F428C4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3. Challenges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65C1B9-DA68-EC4F-AABF-067DA67A7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zh-CN" dirty="0"/>
              <a:t>Challenge 3: sequence maintenance of TADOC com- pressed data on GPUs </a:t>
            </a:r>
          </a:p>
          <a:p>
            <a:pPr lvl="1"/>
            <a:r>
              <a:rPr kumimoji="1" lang="en" altLang="zh-CN" dirty="0"/>
              <a:t>Example: cross-rule sequence</a:t>
            </a:r>
          </a:p>
          <a:p>
            <a:pPr marL="0" indent="0">
              <a:buNone/>
            </a:pPr>
            <a:endParaRPr kumimoji="1" lang="en" altLang="zh-CN" dirty="0"/>
          </a:p>
          <a:p>
            <a:endParaRPr kumimoji="1" lang="en" altLang="zh-CN" dirty="0"/>
          </a:p>
          <a:p>
            <a:endParaRPr kumimoji="1" lang="en" altLang="zh-CN" dirty="0"/>
          </a:p>
          <a:p>
            <a:r>
              <a:rPr kumimoji="1" lang="en" altLang="zh-CN" dirty="0"/>
              <a:t>sequence: </a:t>
            </a:r>
          </a:p>
          <a:p>
            <a:pPr lvl="1"/>
            <a:r>
              <a:rPr kumimoji="1" lang="en" altLang="zh-CN" dirty="0"/>
              <a:t>w1-w2-w3</a:t>
            </a:r>
          </a:p>
          <a:p>
            <a:pPr lvl="2"/>
            <a:r>
              <a:rPr kumimoji="1" lang="en" altLang="zh-CN" dirty="0"/>
              <a:t>R1 and R2</a:t>
            </a:r>
          </a:p>
          <a:p>
            <a:endParaRPr kumimoji="1"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EEFB990-A324-9940-A34A-C28CD8320F81}"/>
              </a:ext>
            </a:extLst>
          </p:cNvPr>
          <p:cNvSpPr/>
          <p:nvPr/>
        </p:nvSpPr>
        <p:spPr>
          <a:xfrm>
            <a:off x="5663584" y="5583162"/>
            <a:ext cx="1826714" cy="500066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89976D8-22CE-BA47-9EBC-89BDF5044642}"/>
              </a:ext>
            </a:extLst>
          </p:cNvPr>
          <p:cNvSpPr/>
          <p:nvPr/>
        </p:nvSpPr>
        <p:spPr>
          <a:xfrm>
            <a:off x="4007400" y="4647058"/>
            <a:ext cx="2536904" cy="500066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C2EEE53-56E3-7345-B3AE-61996D5B53B0}"/>
              </a:ext>
            </a:extLst>
          </p:cNvPr>
          <p:cNvSpPr/>
          <p:nvPr/>
        </p:nvSpPr>
        <p:spPr>
          <a:xfrm>
            <a:off x="4367440" y="3784682"/>
            <a:ext cx="3111164" cy="500066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990394C-5E63-614D-BE68-D0CABB927E3E}"/>
              </a:ext>
            </a:extLst>
          </p:cNvPr>
          <p:cNvSpPr/>
          <p:nvPr/>
        </p:nvSpPr>
        <p:spPr>
          <a:xfrm>
            <a:off x="5716450" y="5654600"/>
            <a:ext cx="600630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636AB16-7F35-054B-9175-C62DFDC5DD15}"/>
              </a:ext>
            </a:extLst>
          </p:cNvPr>
          <p:cNvSpPr/>
          <p:nvPr/>
        </p:nvSpPr>
        <p:spPr>
          <a:xfrm>
            <a:off x="4055392" y="4718496"/>
            <a:ext cx="524652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5B897F9-C427-1749-8969-C4F412DD07DA}"/>
              </a:ext>
            </a:extLst>
          </p:cNvPr>
          <p:cNvSpPr/>
          <p:nvPr/>
        </p:nvSpPr>
        <p:spPr>
          <a:xfrm>
            <a:off x="4390886" y="3856120"/>
            <a:ext cx="500066" cy="357190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R0: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4DDAAFA5-3A65-3145-8E06-97C39D78A643}"/>
              </a:ext>
            </a:extLst>
          </p:cNvPr>
          <p:cNvSpPr txBox="1"/>
          <p:nvPr/>
        </p:nvSpPr>
        <p:spPr>
          <a:xfrm>
            <a:off x="5024632" y="3373560"/>
            <a:ext cx="6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file0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CDF0CCB-5D8F-134A-99F5-905A8711B0EA}"/>
              </a:ext>
            </a:extLst>
          </p:cNvPr>
          <p:cNvSpPr/>
          <p:nvPr/>
        </p:nvSpPr>
        <p:spPr>
          <a:xfrm>
            <a:off x="4867506" y="3856120"/>
            <a:ext cx="428628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DDF8B3A-2331-C34D-9C29-2419B9E99D3C}"/>
              </a:ext>
            </a:extLst>
          </p:cNvPr>
          <p:cNvSpPr/>
          <p:nvPr/>
        </p:nvSpPr>
        <p:spPr>
          <a:xfrm>
            <a:off x="5296134" y="3856120"/>
            <a:ext cx="428628" cy="35719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0F590B8-E630-8D49-ADF3-94AFDF706A61}"/>
              </a:ext>
            </a:extLst>
          </p:cNvPr>
          <p:cNvSpPr/>
          <p:nvPr/>
        </p:nvSpPr>
        <p:spPr>
          <a:xfrm>
            <a:off x="5724762" y="3856120"/>
            <a:ext cx="644652" cy="35719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SPT1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2B85A8E-703D-3E41-BAE1-E130AB950EAD}"/>
              </a:ext>
            </a:extLst>
          </p:cNvPr>
          <p:cNvSpPr/>
          <p:nvPr/>
        </p:nvSpPr>
        <p:spPr>
          <a:xfrm>
            <a:off x="4507466" y="4718496"/>
            <a:ext cx="461782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1339387-9C23-0049-9A68-12680B6AE4E7}"/>
              </a:ext>
            </a:extLst>
          </p:cNvPr>
          <p:cNvSpPr/>
          <p:nvPr/>
        </p:nvSpPr>
        <p:spPr>
          <a:xfrm>
            <a:off x="4952054" y="4718496"/>
            <a:ext cx="534930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w3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FD1BB0E-6FDA-AF4F-9316-A47AF79249A0}"/>
              </a:ext>
            </a:extLst>
          </p:cNvPr>
          <p:cNvSpPr/>
          <p:nvPr/>
        </p:nvSpPr>
        <p:spPr>
          <a:xfrm>
            <a:off x="5472734" y="4718496"/>
            <a:ext cx="487432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73D790D-7FBE-DB41-A026-2437F4F63908}"/>
              </a:ext>
            </a:extLst>
          </p:cNvPr>
          <p:cNvSpPr/>
          <p:nvPr/>
        </p:nvSpPr>
        <p:spPr>
          <a:xfrm>
            <a:off x="5948766" y="4718496"/>
            <a:ext cx="51545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w4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6ADBBE1-AB1E-7541-9618-39E97A5A37B0}"/>
              </a:ext>
            </a:extLst>
          </p:cNvPr>
          <p:cNvSpPr/>
          <p:nvPr/>
        </p:nvSpPr>
        <p:spPr>
          <a:xfrm>
            <a:off x="6317080" y="5654600"/>
            <a:ext cx="571504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5FD2FEB-3C04-0047-B7B2-3832E00341CF}"/>
              </a:ext>
            </a:extLst>
          </p:cNvPr>
          <p:cNvSpPr/>
          <p:nvPr/>
        </p:nvSpPr>
        <p:spPr>
          <a:xfrm>
            <a:off x="6849636" y="5654600"/>
            <a:ext cx="50006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cxnSp>
        <p:nvCxnSpPr>
          <p:cNvPr id="21" name="直接箭头连接符 28">
            <a:extLst>
              <a:ext uri="{FF2B5EF4-FFF2-40B4-BE49-F238E27FC236}">
                <a16:creationId xmlns:a16="http://schemas.microsoft.com/office/drawing/2014/main" id="{A6579E27-EF5C-F541-A7BE-9E62B42FD68C}"/>
              </a:ext>
            </a:extLst>
          </p:cNvPr>
          <p:cNvCxnSpPr>
            <a:cxnSpLocks/>
            <a:stCxn id="12" idx="2"/>
            <a:endCxn id="6" idx="0"/>
          </p:cNvCxnSpPr>
          <p:nvPr/>
        </p:nvCxnSpPr>
        <p:spPr>
          <a:xfrm>
            <a:off x="5081820" y="4213310"/>
            <a:ext cx="194032" cy="433748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2" name="直接箭头连接符 29">
            <a:extLst>
              <a:ext uri="{FF2B5EF4-FFF2-40B4-BE49-F238E27FC236}">
                <a16:creationId xmlns:a16="http://schemas.microsoft.com/office/drawing/2014/main" id="{4EFE4C25-6492-F843-9862-9FF30B95FE64}"/>
              </a:ext>
            </a:extLst>
          </p:cNvPr>
          <p:cNvCxnSpPr>
            <a:cxnSpLocks/>
            <a:stCxn id="13" idx="2"/>
            <a:endCxn id="6" idx="0"/>
          </p:cNvCxnSpPr>
          <p:nvPr/>
        </p:nvCxnSpPr>
        <p:spPr>
          <a:xfrm flipH="1">
            <a:off x="5275852" y="4213310"/>
            <a:ext cx="234596" cy="433748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3" name="直接箭头连接符 30">
            <a:extLst>
              <a:ext uri="{FF2B5EF4-FFF2-40B4-BE49-F238E27FC236}">
                <a16:creationId xmlns:a16="http://schemas.microsoft.com/office/drawing/2014/main" id="{4D544CD0-7DB1-0745-B531-A3A0526C81A7}"/>
              </a:ext>
            </a:extLst>
          </p:cNvPr>
          <p:cNvCxnSpPr>
            <a:cxnSpLocks/>
            <a:stCxn id="26" idx="2"/>
            <a:endCxn id="5" idx="0"/>
          </p:cNvCxnSpPr>
          <p:nvPr/>
        </p:nvCxnSpPr>
        <p:spPr>
          <a:xfrm flipH="1">
            <a:off x="6576941" y="4213310"/>
            <a:ext cx="2750" cy="1369852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" name="直接箭头连接符 31">
            <a:extLst>
              <a:ext uri="{FF2B5EF4-FFF2-40B4-BE49-F238E27FC236}">
                <a16:creationId xmlns:a16="http://schemas.microsoft.com/office/drawing/2014/main" id="{155AE069-F861-D343-9564-9BCB1041A8D5}"/>
              </a:ext>
            </a:extLst>
          </p:cNvPr>
          <p:cNvCxnSpPr>
            <a:cxnSpLocks/>
            <a:stCxn id="15" idx="2"/>
            <a:endCxn id="5" idx="0"/>
          </p:cNvCxnSpPr>
          <p:nvPr/>
        </p:nvCxnSpPr>
        <p:spPr>
          <a:xfrm>
            <a:off x="4738357" y="5075686"/>
            <a:ext cx="1838584" cy="507476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5" name="直接箭头连接符 32">
            <a:extLst>
              <a:ext uri="{FF2B5EF4-FFF2-40B4-BE49-F238E27FC236}">
                <a16:creationId xmlns:a16="http://schemas.microsoft.com/office/drawing/2014/main" id="{B871F214-9BDC-BF46-A88D-CEAB4F47436C}"/>
              </a:ext>
            </a:extLst>
          </p:cNvPr>
          <p:cNvCxnSpPr>
            <a:cxnSpLocks/>
            <a:stCxn id="17" idx="2"/>
            <a:endCxn id="5" idx="0"/>
          </p:cNvCxnSpPr>
          <p:nvPr/>
        </p:nvCxnSpPr>
        <p:spPr>
          <a:xfrm>
            <a:off x="5716460" y="5075686"/>
            <a:ext cx="860491" cy="507476"/>
          </a:xfrm>
          <a:prstGeom prst="straightConnector1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7CE52623-0159-D147-8CDB-389D64389ECF}"/>
              </a:ext>
            </a:extLst>
          </p:cNvPr>
          <p:cNvSpPr/>
          <p:nvPr/>
        </p:nvSpPr>
        <p:spPr>
          <a:xfrm>
            <a:off x="6326476" y="3856120"/>
            <a:ext cx="506430" cy="357190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R2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CAA1BC58-B435-764C-896D-AD93C8A9FD81}"/>
              </a:ext>
            </a:extLst>
          </p:cNvPr>
          <p:cNvSpPr/>
          <p:nvPr/>
        </p:nvSpPr>
        <p:spPr>
          <a:xfrm>
            <a:off x="6834522" y="3856120"/>
            <a:ext cx="500066" cy="3571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w1</a:t>
            </a:r>
            <a:endParaRPr lang="zh-CN" altLang="en-US" kern="0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CED1DF31-255D-224E-A0B0-E11AC60A2A42}"/>
              </a:ext>
            </a:extLst>
          </p:cNvPr>
          <p:cNvSpPr txBox="1"/>
          <p:nvPr/>
        </p:nvSpPr>
        <p:spPr>
          <a:xfrm>
            <a:off x="6600740" y="3382852"/>
            <a:ext cx="6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ea typeface="宋体" panose="02010600030101010101" pitchFamily="2" charset="-122"/>
              </a:rPr>
              <a:t>file1</a:t>
            </a:r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29" name="圆角矩形 28">
            <a:extLst>
              <a:ext uri="{FF2B5EF4-FFF2-40B4-BE49-F238E27FC236}">
                <a16:creationId xmlns:a16="http://schemas.microsoft.com/office/drawing/2014/main" id="{DACA28F4-A9AD-F942-A883-085431204A62}"/>
              </a:ext>
            </a:extLst>
          </p:cNvPr>
          <p:cNvSpPr/>
          <p:nvPr/>
        </p:nvSpPr>
        <p:spPr>
          <a:xfrm>
            <a:off x="4867506" y="3382852"/>
            <a:ext cx="848944" cy="100811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30" name="圆角矩形 29">
            <a:extLst>
              <a:ext uri="{FF2B5EF4-FFF2-40B4-BE49-F238E27FC236}">
                <a16:creationId xmlns:a16="http://schemas.microsoft.com/office/drawing/2014/main" id="{8944253B-A35F-CF43-984E-FE57F7EBE5DF}"/>
              </a:ext>
            </a:extLst>
          </p:cNvPr>
          <p:cNvSpPr/>
          <p:nvPr/>
        </p:nvSpPr>
        <p:spPr>
          <a:xfrm>
            <a:off x="6320806" y="3382852"/>
            <a:ext cx="1028907" cy="100811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cxnSp>
        <p:nvCxnSpPr>
          <p:cNvPr id="39" name="肘形连接符 38">
            <a:extLst>
              <a:ext uri="{FF2B5EF4-FFF2-40B4-BE49-F238E27FC236}">
                <a16:creationId xmlns:a16="http://schemas.microsoft.com/office/drawing/2014/main" id="{05EE7F1F-331B-8F49-A09A-EFD38BDC026C}"/>
              </a:ext>
            </a:extLst>
          </p:cNvPr>
          <p:cNvCxnSpPr>
            <a:cxnSpLocks/>
          </p:cNvCxnSpPr>
          <p:nvPr/>
        </p:nvCxnSpPr>
        <p:spPr>
          <a:xfrm flipV="1">
            <a:off x="3414168" y="4957948"/>
            <a:ext cx="542474" cy="2508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肘形连接符 43">
            <a:extLst>
              <a:ext uri="{FF2B5EF4-FFF2-40B4-BE49-F238E27FC236}">
                <a16:creationId xmlns:a16="http://schemas.microsoft.com/office/drawing/2014/main" id="{B59E5EFC-381B-0445-AD2C-18D6FFEB5F2A}"/>
              </a:ext>
            </a:extLst>
          </p:cNvPr>
          <p:cNvCxnSpPr>
            <a:cxnSpLocks/>
          </p:cNvCxnSpPr>
          <p:nvPr/>
        </p:nvCxnSpPr>
        <p:spPr>
          <a:xfrm>
            <a:off x="3681641" y="5203664"/>
            <a:ext cx="1910666" cy="655809"/>
          </a:xfrm>
          <a:prstGeom prst="bentConnector3">
            <a:avLst>
              <a:gd name="adj1" fmla="val 6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灯片编号占位符 30">
            <a:extLst>
              <a:ext uri="{FF2B5EF4-FFF2-40B4-BE49-F238E27FC236}">
                <a16:creationId xmlns:a16="http://schemas.microsoft.com/office/drawing/2014/main" id="{2EC8CA01-B3DA-2C44-B9CE-191FC98E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8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4782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0E7629-6AAB-2044-896E-115FAD7D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4. Our Solution</a:t>
            </a:r>
            <a:endParaRPr kumimoji="1" lang="zh-CN" altLang="en-US" dirty="0"/>
          </a:p>
        </p:txBody>
      </p:sp>
      <p:sp>
        <p:nvSpPr>
          <p:cNvPr id="32" name="下箭头 31">
            <a:extLst>
              <a:ext uri="{FF2B5EF4-FFF2-40B4-BE49-F238E27FC236}">
                <a16:creationId xmlns:a16="http://schemas.microsoft.com/office/drawing/2014/main" id="{5E5157CC-777F-7341-A41C-8492B1A560A1}"/>
              </a:ext>
            </a:extLst>
          </p:cNvPr>
          <p:cNvSpPr/>
          <p:nvPr/>
        </p:nvSpPr>
        <p:spPr>
          <a:xfrm rot="16200000">
            <a:off x="2587019" y="2871548"/>
            <a:ext cx="231007" cy="316029"/>
          </a:xfrm>
          <a:prstGeom prst="downArrow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3" name="下箭头 32">
            <a:extLst>
              <a:ext uri="{FF2B5EF4-FFF2-40B4-BE49-F238E27FC236}">
                <a16:creationId xmlns:a16="http://schemas.microsoft.com/office/drawing/2014/main" id="{95EC59C1-75C1-B046-A121-8263AAC8E258}"/>
              </a:ext>
            </a:extLst>
          </p:cNvPr>
          <p:cNvSpPr/>
          <p:nvPr/>
        </p:nvSpPr>
        <p:spPr>
          <a:xfrm rot="5400000">
            <a:off x="2547127" y="5249657"/>
            <a:ext cx="231007" cy="316029"/>
          </a:xfrm>
          <a:prstGeom prst="downArrow">
            <a:avLst/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4" name="下箭头 33">
            <a:extLst>
              <a:ext uri="{FF2B5EF4-FFF2-40B4-BE49-F238E27FC236}">
                <a16:creationId xmlns:a16="http://schemas.microsoft.com/office/drawing/2014/main" id="{60D0066E-D086-9B40-946F-9714374BEBD5}"/>
              </a:ext>
            </a:extLst>
          </p:cNvPr>
          <p:cNvSpPr/>
          <p:nvPr/>
        </p:nvSpPr>
        <p:spPr>
          <a:xfrm rot="16200000">
            <a:off x="2574529" y="3964694"/>
            <a:ext cx="231007" cy="316029"/>
          </a:xfrm>
          <a:prstGeom prst="downArrow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5" name="圆角矩形 34">
            <a:extLst>
              <a:ext uri="{FF2B5EF4-FFF2-40B4-BE49-F238E27FC236}">
                <a16:creationId xmlns:a16="http://schemas.microsoft.com/office/drawing/2014/main" id="{720E7C4F-A344-F245-B0D9-45AB5C7F1AC8}"/>
              </a:ext>
            </a:extLst>
          </p:cNvPr>
          <p:cNvSpPr/>
          <p:nvPr/>
        </p:nvSpPr>
        <p:spPr>
          <a:xfrm>
            <a:off x="3040904" y="3564205"/>
            <a:ext cx="1934835" cy="919980"/>
          </a:xfrm>
          <a:prstGeom prst="roundRect">
            <a:avLst/>
          </a:prstGeom>
          <a:solidFill>
            <a:srgbClr val="ED7D31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parallel execution engine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6" name="圆角矩形 35">
            <a:extLst>
              <a:ext uri="{FF2B5EF4-FFF2-40B4-BE49-F238E27FC236}">
                <a16:creationId xmlns:a16="http://schemas.microsoft.com/office/drawing/2014/main" id="{C238E521-2A8B-404B-BEF5-8829404C17F6}"/>
              </a:ext>
            </a:extLst>
          </p:cNvPr>
          <p:cNvSpPr/>
          <p:nvPr/>
        </p:nvSpPr>
        <p:spPr>
          <a:xfrm>
            <a:off x="3040903" y="4843853"/>
            <a:ext cx="1934835" cy="811247"/>
          </a:xfrm>
          <a:prstGeom prst="roundRect">
            <a:avLst/>
          </a:prstGeom>
          <a:solidFill>
            <a:srgbClr val="ED7D31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sequence support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7" name="圆角矩形 36">
            <a:extLst>
              <a:ext uri="{FF2B5EF4-FFF2-40B4-BE49-F238E27FC236}">
                <a16:creationId xmlns:a16="http://schemas.microsoft.com/office/drawing/2014/main" id="{ECE1C354-B0C5-BF47-ABA4-C167E0BC924E}"/>
              </a:ext>
            </a:extLst>
          </p:cNvPr>
          <p:cNvSpPr/>
          <p:nvPr/>
        </p:nvSpPr>
        <p:spPr>
          <a:xfrm>
            <a:off x="3040902" y="2387815"/>
            <a:ext cx="1934835" cy="811247"/>
          </a:xfrm>
          <a:prstGeom prst="roundRect">
            <a:avLst/>
          </a:prstGeom>
          <a:solidFill>
            <a:srgbClr val="ED7D31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data structures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8" name="下箭头 37">
            <a:extLst>
              <a:ext uri="{FF2B5EF4-FFF2-40B4-BE49-F238E27FC236}">
                <a16:creationId xmlns:a16="http://schemas.microsoft.com/office/drawing/2014/main" id="{DBD46387-1398-C04E-AD49-52041760BCFC}"/>
              </a:ext>
            </a:extLst>
          </p:cNvPr>
          <p:cNvSpPr/>
          <p:nvPr/>
        </p:nvSpPr>
        <p:spPr>
          <a:xfrm>
            <a:off x="3907174" y="3224122"/>
            <a:ext cx="231007" cy="316029"/>
          </a:xfrm>
          <a:prstGeom prst="downArrow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9" name="下箭头 38">
            <a:extLst>
              <a:ext uri="{FF2B5EF4-FFF2-40B4-BE49-F238E27FC236}">
                <a16:creationId xmlns:a16="http://schemas.microsoft.com/office/drawing/2014/main" id="{3FD4BECB-FACE-824B-B612-6AF5FFAA98D5}"/>
              </a:ext>
            </a:extLst>
          </p:cNvPr>
          <p:cNvSpPr/>
          <p:nvPr/>
        </p:nvSpPr>
        <p:spPr>
          <a:xfrm rot="10800000">
            <a:off x="3907173" y="4513383"/>
            <a:ext cx="231007" cy="316029"/>
          </a:xfrm>
          <a:prstGeom prst="downArrow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E685ED94-6933-C14D-BB9B-40E08888F25E}"/>
              </a:ext>
            </a:extLst>
          </p:cNvPr>
          <p:cNvSpPr/>
          <p:nvPr/>
        </p:nvSpPr>
        <p:spPr>
          <a:xfrm>
            <a:off x="2986874" y="2319732"/>
            <a:ext cx="2094311" cy="3440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A62D9C66-50A6-E746-86D6-445E22D3AB62}"/>
              </a:ext>
            </a:extLst>
          </p:cNvPr>
          <p:cNvSpPr txBox="1"/>
          <p:nvPr/>
        </p:nvSpPr>
        <p:spPr>
          <a:xfrm>
            <a:off x="3345340" y="1906455"/>
            <a:ext cx="1424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dirty="0">
                <a:solidFill>
                  <a:prstClr val="black"/>
                </a:solidFill>
                <a:latin typeface="等线" panose="020F0502020204030204"/>
              </a:rPr>
              <a:t>modules</a:t>
            </a:r>
            <a:endParaRPr kumimoji="1"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42" name="圆角矩形 41">
            <a:extLst>
              <a:ext uri="{FF2B5EF4-FFF2-40B4-BE49-F238E27FC236}">
                <a16:creationId xmlns:a16="http://schemas.microsoft.com/office/drawing/2014/main" id="{11566A5D-31D0-FB43-9206-92960689AADE}"/>
              </a:ext>
            </a:extLst>
          </p:cNvPr>
          <p:cNvSpPr/>
          <p:nvPr/>
        </p:nvSpPr>
        <p:spPr>
          <a:xfrm>
            <a:off x="5487158" y="2387504"/>
            <a:ext cx="2591595" cy="1602579"/>
          </a:xfrm>
          <a:prstGeom prst="roundRect">
            <a:avLst/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43" name="肘形连接符 42">
            <a:extLst>
              <a:ext uri="{FF2B5EF4-FFF2-40B4-BE49-F238E27FC236}">
                <a16:creationId xmlns:a16="http://schemas.microsoft.com/office/drawing/2014/main" id="{B0AD501E-2330-1445-B9D7-187551AE0CEB}"/>
              </a:ext>
            </a:extLst>
          </p:cNvPr>
          <p:cNvCxnSpPr>
            <a:cxnSpLocks/>
            <a:stCxn id="35" idx="3"/>
            <a:endCxn id="51" idx="1"/>
          </p:cNvCxnSpPr>
          <p:nvPr/>
        </p:nvCxnSpPr>
        <p:spPr>
          <a:xfrm>
            <a:off x="4975729" y="4024205"/>
            <a:ext cx="505000" cy="836227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4" name="肘形连接符 43">
            <a:extLst>
              <a:ext uri="{FF2B5EF4-FFF2-40B4-BE49-F238E27FC236}">
                <a16:creationId xmlns:a16="http://schemas.microsoft.com/office/drawing/2014/main" id="{F97FF279-03DC-5349-87A6-D6FC98AAB52A}"/>
              </a:ext>
            </a:extLst>
          </p:cNvPr>
          <p:cNvCxnSpPr>
            <a:cxnSpLocks/>
            <a:stCxn id="35" idx="3"/>
            <a:endCxn id="42" idx="1"/>
          </p:cNvCxnSpPr>
          <p:nvPr/>
        </p:nvCxnSpPr>
        <p:spPr>
          <a:xfrm flipV="1">
            <a:off x="4975739" y="3188794"/>
            <a:ext cx="511419" cy="835411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5" name="矩形 44">
            <a:extLst>
              <a:ext uri="{FF2B5EF4-FFF2-40B4-BE49-F238E27FC236}">
                <a16:creationId xmlns:a16="http://schemas.microsoft.com/office/drawing/2014/main" id="{AF5C96EB-DB6D-304A-84CD-4B9A9CB27B62}"/>
              </a:ext>
            </a:extLst>
          </p:cNvPr>
          <p:cNvSpPr/>
          <p:nvPr/>
        </p:nvSpPr>
        <p:spPr>
          <a:xfrm>
            <a:off x="5309735" y="2314320"/>
            <a:ext cx="2848372" cy="3445946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0F4A68FF-5981-F440-B927-45A2E1D49F23}"/>
              </a:ext>
            </a:extLst>
          </p:cNvPr>
          <p:cNvSpPr txBox="1"/>
          <p:nvPr/>
        </p:nvSpPr>
        <p:spPr>
          <a:xfrm>
            <a:off x="6142317" y="1906454"/>
            <a:ext cx="1424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dirty="0">
                <a:solidFill>
                  <a:prstClr val="black"/>
                </a:solidFill>
                <a:latin typeface="等线" panose="020F0502020204030204"/>
              </a:rPr>
              <a:t>phases</a:t>
            </a:r>
            <a:endParaRPr kumimoji="1"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6DF2E737-1438-B348-A01D-1262CCC7626A}"/>
              </a:ext>
            </a:extLst>
          </p:cNvPr>
          <p:cNvSpPr/>
          <p:nvPr/>
        </p:nvSpPr>
        <p:spPr>
          <a:xfrm>
            <a:off x="2897374" y="1891958"/>
            <a:ext cx="5358199" cy="3997430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8" name="剪去单圆角的矩形 26">
            <a:extLst>
              <a:ext uri="{FF2B5EF4-FFF2-40B4-BE49-F238E27FC236}">
                <a16:creationId xmlns:a16="http://schemas.microsoft.com/office/drawing/2014/main" id="{D2F3DDF9-55CC-9E4A-B9E6-AFB4E5D3D5C9}"/>
              </a:ext>
            </a:extLst>
          </p:cNvPr>
          <p:cNvSpPr/>
          <p:nvPr/>
        </p:nvSpPr>
        <p:spPr>
          <a:xfrm>
            <a:off x="1063651" y="2485724"/>
            <a:ext cx="1515180" cy="943276"/>
          </a:xfrm>
          <a:prstGeom prst="snipRound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TADOC compressed data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9" name="对角圆角矩形 48">
            <a:extLst>
              <a:ext uri="{FF2B5EF4-FFF2-40B4-BE49-F238E27FC236}">
                <a16:creationId xmlns:a16="http://schemas.microsoft.com/office/drawing/2014/main" id="{D705FA8B-1443-6140-B5D7-CBB0C971E2FC}"/>
              </a:ext>
            </a:extLst>
          </p:cNvPr>
          <p:cNvSpPr/>
          <p:nvPr/>
        </p:nvSpPr>
        <p:spPr>
          <a:xfrm>
            <a:off x="1083407" y="5085226"/>
            <a:ext cx="1400474" cy="644893"/>
          </a:xfrm>
          <a:prstGeom prst="round2DiagRect">
            <a:avLst/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results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02B744E4-F5E4-1B42-A8BA-DCCAC01D7885}"/>
              </a:ext>
            </a:extLst>
          </p:cNvPr>
          <p:cNvSpPr txBox="1"/>
          <p:nvPr/>
        </p:nvSpPr>
        <p:spPr>
          <a:xfrm>
            <a:off x="1413841" y="1941500"/>
            <a:ext cx="1424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b="1" dirty="0">
                <a:solidFill>
                  <a:prstClr val="black"/>
                </a:solidFill>
                <a:latin typeface="等线" panose="020F0502020204030204"/>
              </a:rPr>
              <a:t>G-TADOC</a:t>
            </a:r>
            <a:endParaRPr kumimoji="1" lang="zh-CN" altLang="en-US" b="1" dirty="0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51" name="圆角矩形 50">
            <a:extLst>
              <a:ext uri="{FF2B5EF4-FFF2-40B4-BE49-F238E27FC236}">
                <a16:creationId xmlns:a16="http://schemas.microsoft.com/office/drawing/2014/main" id="{34BF251E-A070-3541-BB44-F26418E47A69}"/>
              </a:ext>
            </a:extLst>
          </p:cNvPr>
          <p:cNvSpPr/>
          <p:nvPr/>
        </p:nvSpPr>
        <p:spPr>
          <a:xfrm>
            <a:off x="5480739" y="4051458"/>
            <a:ext cx="2591595" cy="1617947"/>
          </a:xfrm>
          <a:prstGeom prst="roundRect">
            <a:avLst/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2" name="剪去单圆角的矩形 23">
            <a:extLst>
              <a:ext uri="{FF2B5EF4-FFF2-40B4-BE49-F238E27FC236}">
                <a16:creationId xmlns:a16="http://schemas.microsoft.com/office/drawing/2014/main" id="{60CDF5AD-2795-714B-AC23-563446293EBD}"/>
              </a:ext>
            </a:extLst>
          </p:cNvPr>
          <p:cNvSpPr/>
          <p:nvPr/>
        </p:nvSpPr>
        <p:spPr>
          <a:xfrm>
            <a:off x="1083407" y="3729980"/>
            <a:ext cx="1482934" cy="738970"/>
          </a:xfrm>
          <a:prstGeom prst="snipRound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TADOC program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3899DB8A-FB0A-1144-BAD8-B898BF6AD196}"/>
              </a:ext>
            </a:extLst>
          </p:cNvPr>
          <p:cNvSpPr/>
          <p:nvPr/>
        </p:nvSpPr>
        <p:spPr>
          <a:xfrm>
            <a:off x="5949233" y="4064105"/>
            <a:ext cx="1667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dirty="0">
                <a:solidFill>
                  <a:prstClr val="black"/>
                </a:solidFill>
                <a:latin typeface="等线" panose="020F0502020204030204"/>
              </a:rPr>
              <a:t>graph traversal</a:t>
            </a:r>
            <a:endParaRPr kumimoji="1"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E15603B8-9CA5-1547-A231-1239A8F0CFD2}"/>
              </a:ext>
            </a:extLst>
          </p:cNvPr>
          <p:cNvSpPr/>
          <p:nvPr/>
        </p:nvSpPr>
        <p:spPr>
          <a:xfrm>
            <a:off x="6091068" y="2378459"/>
            <a:ext cx="1362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dirty="0">
                <a:solidFill>
                  <a:prstClr val="black"/>
                </a:solidFill>
                <a:latin typeface="等线" panose="020F0502020204030204"/>
              </a:rPr>
              <a:t>initialization</a:t>
            </a:r>
            <a:endParaRPr kumimoji="1" lang="zh-CN" altLang="en-US" dirty="0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2C9AD984-AACF-0243-B9D3-FE2FCA354799}"/>
              </a:ext>
            </a:extLst>
          </p:cNvPr>
          <p:cNvSpPr/>
          <p:nvPr/>
        </p:nvSpPr>
        <p:spPr>
          <a:xfrm>
            <a:off x="5562207" y="2774040"/>
            <a:ext cx="2400310" cy="625705"/>
          </a:xfrm>
          <a:prstGeom prst="rect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data structure preparation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AFA067AA-D9B7-9045-8779-ED771BCB230A}"/>
              </a:ext>
            </a:extLst>
          </p:cNvPr>
          <p:cNvSpPr/>
          <p:nvPr/>
        </p:nvSpPr>
        <p:spPr>
          <a:xfrm>
            <a:off x="5562207" y="3451516"/>
            <a:ext cx="2400310" cy="381374"/>
          </a:xfrm>
          <a:prstGeom prst="rect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light-weight scanning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ABF6A0EC-8DAB-D84D-BC88-44FA77AFED6F}"/>
              </a:ext>
            </a:extLst>
          </p:cNvPr>
          <p:cNvSpPr/>
          <p:nvPr/>
        </p:nvSpPr>
        <p:spPr>
          <a:xfrm>
            <a:off x="5565417" y="4446104"/>
            <a:ext cx="2400310" cy="625705"/>
          </a:xfrm>
          <a:prstGeom prst="rect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top-down traversal / </a:t>
            </a:r>
          </a:p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bottom-up traversal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0A6CEBC4-4D86-B340-B4C2-83B4DD74B7BE}"/>
              </a:ext>
            </a:extLst>
          </p:cNvPr>
          <p:cNvSpPr/>
          <p:nvPr/>
        </p:nvSpPr>
        <p:spPr>
          <a:xfrm>
            <a:off x="5565417" y="5148575"/>
            <a:ext cx="2400310" cy="381374"/>
          </a:xfrm>
          <a:prstGeom prst="rect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1" lang="en-US" altLang="zh-CN" kern="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result merging</a:t>
            </a:r>
            <a:endParaRPr kumimoji="1" lang="zh-CN" altLang="en-US" kern="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89E1445-D1A7-A24E-A8DD-73B55CCE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DE24-C12B-A84A-9BCA-957275DD768E}" type="slidenum">
              <a:rPr kumimoji="1" lang="zh-CN" altLang="en-US" smtClean="0"/>
              <a:t>9</a:t>
            </a:fld>
            <a:r>
              <a:rPr kumimoji="1" lang="en-US" altLang="zh-CN"/>
              <a:t>/18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3576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3707</TotalTime>
  <Words>1058</Words>
  <Application>Microsoft Macintosh PowerPoint</Application>
  <PresentationFormat>全屏显示(4:3)</PresentationFormat>
  <Paragraphs>363</Paragraphs>
  <Slides>18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等线</vt:lpstr>
      <vt:lpstr>NimbusRomNo9L</vt:lpstr>
      <vt:lpstr>Arial</vt:lpstr>
      <vt:lpstr>Calibri</vt:lpstr>
      <vt:lpstr>Calibri Light</vt:lpstr>
      <vt:lpstr>Times New Roman</vt:lpstr>
      <vt:lpstr>Office 主题</vt:lpstr>
      <vt:lpstr>G-TADOC: Enabling Efficient GPU-Based Text Analytics without Decompression </vt:lpstr>
      <vt:lpstr>Outline</vt:lpstr>
      <vt:lpstr>1. Background</vt:lpstr>
      <vt:lpstr>1. Background</vt:lpstr>
      <vt:lpstr>2. Motivation</vt:lpstr>
      <vt:lpstr>3. Challenges</vt:lpstr>
      <vt:lpstr>3. Challenges</vt:lpstr>
      <vt:lpstr>3. Challenges</vt:lpstr>
      <vt:lpstr>4. Our Solution</vt:lpstr>
      <vt:lpstr>4. Our Solution</vt:lpstr>
      <vt:lpstr>4. Our Solution</vt:lpstr>
      <vt:lpstr>4. Our Solution</vt:lpstr>
      <vt:lpstr>5. Evaluation</vt:lpstr>
      <vt:lpstr>5. Evaluation</vt:lpstr>
      <vt:lpstr>5. Evaluation</vt:lpstr>
      <vt:lpstr>5. Evaluation</vt:lpstr>
      <vt:lpstr>6. Conclusion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Zwift : A Programming Framework for High Performance Text Analytics on Compressed Data </dc:title>
  <dc:creator>Microsoft Office 用户</dc:creator>
  <cp:lastModifiedBy>张 峰</cp:lastModifiedBy>
  <cp:revision>340</cp:revision>
  <cp:lastPrinted>2018-08-29T00:19:12Z</cp:lastPrinted>
  <dcterms:created xsi:type="dcterms:W3CDTF">2018-05-18T06:33:04Z</dcterms:created>
  <dcterms:modified xsi:type="dcterms:W3CDTF">2021-06-12T14:03:53Z</dcterms:modified>
</cp:coreProperties>
</file>