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4.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5.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2.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3.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4.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5.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6.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7.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8.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0.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2.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4.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1.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62.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63.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4.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65.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6.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67.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68.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69.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70.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71.xml" ContentType="application/vnd.openxmlformats-officedocument.them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7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673" r:id="rId3"/>
    <p:sldMasterId id="2147483686" r:id="rId4"/>
    <p:sldMasterId id="2147483698" r:id="rId5"/>
    <p:sldMasterId id="2147483710" r:id="rId6"/>
    <p:sldMasterId id="2147483722" r:id="rId7"/>
    <p:sldMasterId id="2147483734" r:id="rId8"/>
    <p:sldMasterId id="2147483746" r:id="rId9"/>
    <p:sldMasterId id="2147483758" r:id="rId10"/>
    <p:sldMasterId id="2147483773" r:id="rId11"/>
    <p:sldMasterId id="2147483785" r:id="rId12"/>
    <p:sldMasterId id="2147483797" r:id="rId13"/>
    <p:sldMasterId id="2147483809" r:id="rId14"/>
    <p:sldMasterId id="2147483821" r:id="rId15"/>
    <p:sldMasterId id="2147483833" r:id="rId16"/>
    <p:sldMasterId id="2147483845" r:id="rId17"/>
    <p:sldMasterId id="2147483858" r:id="rId18"/>
    <p:sldMasterId id="2147483870" r:id="rId19"/>
    <p:sldMasterId id="2147483882" r:id="rId20"/>
    <p:sldMasterId id="2147483894" r:id="rId21"/>
    <p:sldMasterId id="2147483906" r:id="rId22"/>
    <p:sldMasterId id="2147483919" r:id="rId23"/>
    <p:sldMasterId id="2147483931" r:id="rId24"/>
    <p:sldMasterId id="2147483943" r:id="rId25"/>
    <p:sldMasterId id="2147483955" r:id="rId26"/>
    <p:sldMasterId id="2147483967" r:id="rId27"/>
    <p:sldMasterId id="2147483979" r:id="rId28"/>
    <p:sldMasterId id="2147483991" r:id="rId29"/>
    <p:sldMasterId id="2147484003" r:id="rId30"/>
    <p:sldMasterId id="2147484015" r:id="rId31"/>
    <p:sldMasterId id="2147484027" r:id="rId32"/>
    <p:sldMasterId id="2147484039" r:id="rId33"/>
    <p:sldMasterId id="2147484051" r:id="rId34"/>
    <p:sldMasterId id="2147484063" r:id="rId35"/>
    <p:sldMasterId id="2147484075" r:id="rId36"/>
    <p:sldMasterId id="2147484087" r:id="rId37"/>
    <p:sldMasterId id="2147484099" r:id="rId38"/>
    <p:sldMasterId id="2147484111" r:id="rId39"/>
    <p:sldMasterId id="2147484124" r:id="rId40"/>
    <p:sldMasterId id="2147484136" r:id="rId41"/>
    <p:sldMasterId id="2147484148" r:id="rId42"/>
    <p:sldMasterId id="2147484160" r:id="rId43"/>
    <p:sldMasterId id="2147484173" r:id="rId44"/>
    <p:sldMasterId id="2147484185" r:id="rId45"/>
    <p:sldMasterId id="2147484197" r:id="rId46"/>
    <p:sldMasterId id="2147484209" r:id="rId47"/>
    <p:sldMasterId id="2147484221" r:id="rId48"/>
    <p:sldMasterId id="2147484233" r:id="rId49"/>
    <p:sldMasterId id="2147484245" r:id="rId50"/>
    <p:sldMasterId id="2147484257" r:id="rId51"/>
    <p:sldMasterId id="2147484269" r:id="rId52"/>
    <p:sldMasterId id="2147484281" r:id="rId53"/>
    <p:sldMasterId id="2147484293" r:id="rId54"/>
    <p:sldMasterId id="2147484305" r:id="rId55"/>
    <p:sldMasterId id="2147484317" r:id="rId56"/>
    <p:sldMasterId id="2147484329" r:id="rId57"/>
    <p:sldMasterId id="2147484341" r:id="rId58"/>
    <p:sldMasterId id="2147484353" r:id="rId59"/>
    <p:sldMasterId id="2147484365" r:id="rId60"/>
    <p:sldMasterId id="2147484377" r:id="rId61"/>
    <p:sldMasterId id="2147484389" r:id="rId62"/>
    <p:sldMasterId id="2147484401" r:id="rId63"/>
    <p:sldMasterId id="2147484413" r:id="rId64"/>
    <p:sldMasterId id="2147484425" r:id="rId65"/>
    <p:sldMasterId id="2147484437" r:id="rId66"/>
    <p:sldMasterId id="2147484449" r:id="rId67"/>
    <p:sldMasterId id="2147484461" r:id="rId68"/>
    <p:sldMasterId id="2147484473" r:id="rId69"/>
    <p:sldMasterId id="2147484485" r:id="rId70"/>
    <p:sldMasterId id="2147484497" r:id="rId71"/>
    <p:sldMasterId id="2147484509" r:id="rId72"/>
    <p:sldMasterId id="2147484521" r:id="rId73"/>
  </p:sldMasterIdLst>
  <p:notesMasterIdLst>
    <p:notesMasterId r:id="rId119"/>
  </p:notesMasterIdLst>
  <p:handoutMasterIdLst>
    <p:handoutMasterId r:id="rId120"/>
  </p:handoutMasterIdLst>
  <p:sldIdLst>
    <p:sldId id="306" r:id="rId74"/>
    <p:sldId id="345" r:id="rId75"/>
    <p:sldId id="358" r:id="rId76"/>
    <p:sldId id="380" r:id="rId77"/>
    <p:sldId id="295" r:id="rId78"/>
    <p:sldId id="359" r:id="rId79"/>
    <p:sldId id="314" r:id="rId80"/>
    <p:sldId id="360" r:id="rId81"/>
    <p:sldId id="315" r:id="rId82"/>
    <p:sldId id="316" r:id="rId83"/>
    <p:sldId id="317" r:id="rId84"/>
    <p:sldId id="361" r:id="rId85"/>
    <p:sldId id="349" r:id="rId86"/>
    <p:sldId id="362" r:id="rId87"/>
    <p:sldId id="371" r:id="rId88"/>
    <p:sldId id="328" r:id="rId89"/>
    <p:sldId id="355" r:id="rId90"/>
    <p:sldId id="341" r:id="rId91"/>
    <p:sldId id="377" r:id="rId92"/>
    <p:sldId id="357" r:id="rId93"/>
    <p:sldId id="378" r:id="rId94"/>
    <p:sldId id="370" r:id="rId95"/>
    <p:sldId id="379" r:id="rId96"/>
    <p:sldId id="372" r:id="rId97"/>
    <p:sldId id="363" r:id="rId98"/>
    <p:sldId id="319" r:id="rId99"/>
    <p:sldId id="329" r:id="rId100"/>
    <p:sldId id="367" r:id="rId101"/>
    <p:sldId id="368" r:id="rId102"/>
    <p:sldId id="330" r:id="rId103"/>
    <p:sldId id="343" r:id="rId104"/>
    <p:sldId id="364" r:id="rId105"/>
    <p:sldId id="356" r:id="rId106"/>
    <p:sldId id="323" r:id="rId107"/>
    <p:sldId id="354" r:id="rId108"/>
    <p:sldId id="381" r:id="rId109"/>
    <p:sldId id="365" r:id="rId110"/>
    <p:sldId id="324" r:id="rId111"/>
    <p:sldId id="382" r:id="rId112"/>
    <p:sldId id="374" r:id="rId113"/>
    <p:sldId id="375" r:id="rId114"/>
    <p:sldId id="376" r:id="rId115"/>
    <p:sldId id="383" r:id="rId116"/>
    <p:sldId id="384" r:id="rId117"/>
    <p:sldId id="385"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ECCB"/>
    <a:srgbClr val="538234"/>
    <a:srgbClr val="EAF3E0"/>
    <a:srgbClr val="D9D9D9"/>
    <a:srgbClr val="F1F1F1"/>
    <a:srgbClr val="2F5597"/>
    <a:srgbClr val="70AE47"/>
    <a:srgbClr val="9DC4E6"/>
    <a:srgbClr val="F5B283"/>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7"/>
    <p:restoredTop sz="77849"/>
  </p:normalViewPr>
  <p:slideViewPr>
    <p:cSldViewPr snapToGrid="0" snapToObjects="1">
      <p:cViewPr>
        <p:scale>
          <a:sx n="78" d="100"/>
          <a:sy n="78" d="100"/>
        </p:scale>
        <p:origin x="1472" y="40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2" d="100"/>
          <a:sy n="92" d="100"/>
        </p:scale>
        <p:origin x="2344" y="184"/>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handoutMaster" Target="handoutMasters/handoutMaster1.xml"/><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7.xml"/><Relationship Id="rId91" Type="http://schemas.openxmlformats.org/officeDocument/2006/relationships/slide" Target="slides/slide18.xml"/><Relationship Id="rId92" Type="http://schemas.openxmlformats.org/officeDocument/2006/relationships/slide" Target="slides/slide19.xml"/><Relationship Id="rId93" Type="http://schemas.openxmlformats.org/officeDocument/2006/relationships/slide" Target="slides/slide20.xml"/><Relationship Id="rId94" Type="http://schemas.openxmlformats.org/officeDocument/2006/relationships/slide" Target="slides/slide21.xml"/><Relationship Id="rId95" Type="http://schemas.openxmlformats.org/officeDocument/2006/relationships/slide" Target="slides/slide22.xml"/><Relationship Id="rId96" Type="http://schemas.openxmlformats.org/officeDocument/2006/relationships/slide" Target="slides/slide23.xml"/><Relationship Id="rId101" Type="http://schemas.openxmlformats.org/officeDocument/2006/relationships/slide" Target="slides/slide28.xml"/><Relationship Id="rId102" Type="http://schemas.openxmlformats.org/officeDocument/2006/relationships/slide" Target="slides/slide29.xml"/><Relationship Id="rId103" Type="http://schemas.openxmlformats.org/officeDocument/2006/relationships/slide" Target="slides/slide30.xml"/><Relationship Id="rId104" Type="http://schemas.openxmlformats.org/officeDocument/2006/relationships/slide" Target="slides/slide31.xml"/><Relationship Id="rId105" Type="http://schemas.openxmlformats.org/officeDocument/2006/relationships/slide" Target="slides/slide32.xml"/><Relationship Id="rId106" Type="http://schemas.openxmlformats.org/officeDocument/2006/relationships/slide" Target="slides/slide33.xml"/><Relationship Id="rId107" Type="http://schemas.openxmlformats.org/officeDocument/2006/relationships/slide" Target="slides/slide34.xml"/><Relationship Id="rId108" Type="http://schemas.openxmlformats.org/officeDocument/2006/relationships/slide" Target="slides/slide35.xml"/><Relationship Id="rId109" Type="http://schemas.openxmlformats.org/officeDocument/2006/relationships/slide" Target="slides/slide36.xml"/><Relationship Id="rId97" Type="http://schemas.openxmlformats.org/officeDocument/2006/relationships/slide" Target="slides/slide24.xml"/><Relationship Id="rId98" Type="http://schemas.openxmlformats.org/officeDocument/2006/relationships/slide" Target="slides/slide25.xml"/><Relationship Id="rId99" Type="http://schemas.openxmlformats.org/officeDocument/2006/relationships/slide" Target="slides/slide26.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 Target="slides/slide1.xml"/><Relationship Id="rId75" Type="http://schemas.openxmlformats.org/officeDocument/2006/relationships/slide" Target="slides/slide2.xml"/><Relationship Id="rId76" Type="http://schemas.openxmlformats.org/officeDocument/2006/relationships/slide" Target="slides/slide3.xml"/><Relationship Id="rId77" Type="http://schemas.openxmlformats.org/officeDocument/2006/relationships/slide" Target="slides/slide4.xml"/><Relationship Id="rId78" Type="http://schemas.openxmlformats.org/officeDocument/2006/relationships/slide" Target="slides/slide5.xml"/><Relationship Id="rId79" Type="http://schemas.openxmlformats.org/officeDocument/2006/relationships/slide" Target="slides/slide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7.xml"/><Relationship Id="rId111" Type="http://schemas.openxmlformats.org/officeDocument/2006/relationships/slide" Target="slides/slide38.xml"/><Relationship Id="rId112" Type="http://schemas.openxmlformats.org/officeDocument/2006/relationships/slide" Target="slides/slide39.xml"/><Relationship Id="rId113" Type="http://schemas.openxmlformats.org/officeDocument/2006/relationships/slide" Target="slides/slide40.xml"/><Relationship Id="rId114" Type="http://schemas.openxmlformats.org/officeDocument/2006/relationships/slide" Target="slides/slide41.xml"/><Relationship Id="rId115" Type="http://schemas.openxmlformats.org/officeDocument/2006/relationships/slide" Target="slides/slide42.xml"/><Relationship Id="rId116" Type="http://schemas.openxmlformats.org/officeDocument/2006/relationships/slide" Target="slides/slide43.xml"/><Relationship Id="rId117" Type="http://schemas.openxmlformats.org/officeDocument/2006/relationships/slide" Target="slides/slide44.xml"/><Relationship Id="rId118" Type="http://schemas.openxmlformats.org/officeDocument/2006/relationships/slide" Target="slides/slide45.xml"/><Relationship Id="rId119" Type="http://schemas.openxmlformats.org/officeDocument/2006/relationships/notesMaster" Target="notesMasters/notesMaster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7.xml"/><Relationship Id="rId81" Type="http://schemas.openxmlformats.org/officeDocument/2006/relationships/slide" Target="slides/slide8.xml"/><Relationship Id="rId82" Type="http://schemas.openxmlformats.org/officeDocument/2006/relationships/slide" Target="slides/slide9.xml"/><Relationship Id="rId83" Type="http://schemas.openxmlformats.org/officeDocument/2006/relationships/slide" Target="slides/slide10.xml"/><Relationship Id="rId84" Type="http://schemas.openxmlformats.org/officeDocument/2006/relationships/slide" Target="slides/slide11.xml"/><Relationship Id="rId85" Type="http://schemas.openxmlformats.org/officeDocument/2006/relationships/slide" Target="slides/slide12.xml"/><Relationship Id="rId86" Type="http://schemas.openxmlformats.org/officeDocument/2006/relationships/slide" Target="slides/slide13.xml"/><Relationship Id="rId87" Type="http://schemas.openxmlformats.org/officeDocument/2006/relationships/slide" Target="slides/slide14.xml"/><Relationship Id="rId88" Type="http://schemas.openxmlformats.org/officeDocument/2006/relationships/slide" Target="slides/slide15.xml"/><Relationship Id="rId8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Saugata\Documents\Postdoc\Papers\Drafts\2017ISMB-GRIM\executiontime.csv"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Saugata\Documents\Postdoc\Papers\Drafts\2017ISMB-GRIM\plots\Eval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37.78809</c:v>
                </c:pt>
                <c:pt idx="1">
                  <c:v>47.28578000000001</c:v>
                </c:pt>
                <c:pt idx="2">
                  <c:v>26.47443</c:v>
                </c:pt>
                <c:pt idx="3">
                  <c:v>29.61101</c:v>
                </c:pt>
                <c:pt idx="4">
                  <c:v>26.30533</c:v>
                </c:pt>
                <c:pt idx="5">
                  <c:v>28.5216</c:v>
                </c:pt>
                <c:pt idx="6">
                  <c:v>26.33186</c:v>
                </c:pt>
                <c:pt idx="7">
                  <c:v>27.60944</c:v>
                </c:pt>
                <c:pt idx="8">
                  <c:v>63.51811</c:v>
                </c:pt>
                <c:pt idx="9">
                  <c:v>27.74796</c:v>
                </c:pt>
                <c:pt idx="10">
                  <c:v>34.119361</c:v>
                </c:pt>
              </c:numCache>
            </c:numRef>
          </c:val>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c:v>
                </c:pt>
                <c:pt idx="2">
                  <c:v>14.58456</c:v>
                </c:pt>
                <c:pt idx="3">
                  <c:v>17.69759000000001</c:v>
                </c:pt>
                <c:pt idx="4">
                  <c:v>14.57303</c:v>
                </c:pt>
                <c:pt idx="5">
                  <c:v>17.0455</c:v>
                </c:pt>
                <c:pt idx="6">
                  <c:v>14.6994</c:v>
                </c:pt>
                <c:pt idx="7">
                  <c:v>15.45763</c:v>
                </c:pt>
                <c:pt idx="8">
                  <c:v>17.39552999999998</c:v>
                </c:pt>
                <c:pt idx="9">
                  <c:v>15.77552</c:v>
                </c:pt>
                <c:pt idx="10">
                  <c:v>16.214408</c:v>
                </c:pt>
              </c:numCache>
            </c:numRef>
          </c:val>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0"/>
          <c:min val="0.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c:v>
                </c:pt>
                <c:pt idx="1">
                  <c:v>0.386482311033</c:v>
                </c:pt>
                <c:pt idx="2">
                  <c:v>0.402374688924</c:v>
                </c:pt>
                <c:pt idx="3">
                  <c:v>0.389426058162</c:v>
                </c:pt>
                <c:pt idx="4">
                  <c:v>0.402627487292</c:v>
                </c:pt>
                <c:pt idx="5">
                  <c:v>0.388457868311</c:v>
                </c:pt>
                <c:pt idx="6">
                  <c:v>0.401489205864</c:v>
                </c:pt>
                <c:pt idx="7">
                  <c:v>0.389202069895</c:v>
                </c:pt>
                <c:pt idx="8">
                  <c:v>0.401362125383</c:v>
                </c:pt>
                <c:pt idx="9">
                  <c:v>0.389254850336</c:v>
                </c:pt>
                <c:pt idx="10">
                  <c:v>0.395258955021</c:v>
                </c:pt>
              </c:numCache>
            </c:numRef>
          </c:val>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0.0665916385881</c:v>
                </c:pt>
                <c:pt idx="1">
                  <c:v>0.0679884697471</c:v>
                </c:pt>
                <c:pt idx="2">
                  <c:v>0.0632715844958</c:v>
                </c:pt>
                <c:pt idx="3">
                  <c:v>0.0678909065549</c:v>
                </c:pt>
                <c:pt idx="4">
                  <c:v>0.0641966519154</c:v>
                </c:pt>
                <c:pt idx="5">
                  <c:v>0.0694875784983</c:v>
                </c:pt>
                <c:pt idx="6">
                  <c:v>0.0662642288762</c:v>
                </c:pt>
                <c:pt idx="7">
                  <c:v>0.0669106942915</c:v>
                </c:pt>
                <c:pt idx="8">
                  <c:v>0.0625987730839</c:v>
                </c:pt>
                <c:pt idx="9">
                  <c:v>0.0677894379511</c:v>
                </c:pt>
                <c:pt idx="10">
                  <c:v>0.0662989964002</c:v>
                </c:pt>
              </c:numCache>
            </c:numRef>
          </c:val>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7E2463-AA0D-EF4A-BC2B-DE34FC4615ED}" type="datetimeFigureOut">
              <a:rPr lang="en-US" smtClean="0"/>
              <a:t>1/12/18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01105D-391D-A240-ABED-4215AA736685}" type="slidenum">
              <a:rPr lang="en-US" smtClean="0"/>
              <a:t>‹#›</a:t>
            </a:fld>
            <a:endParaRPr lang="en-US"/>
          </a:p>
        </p:txBody>
      </p:sp>
    </p:spTree>
    <p:extLst>
      <p:ext uri="{BB962C8B-B14F-4D97-AF65-F5344CB8AC3E}">
        <p14:creationId xmlns:p14="http://schemas.microsoft.com/office/powerpoint/2010/main" val="78621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1686A-89C3-2741-A5E5-C73A6A30C570}" type="datetimeFigureOut">
              <a:rPr lang="en-US" smtClean="0"/>
              <a:t>1/12/18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86909-2889-F945-800E-20D12DE739B0}" type="slidenum">
              <a:rPr lang="en-US" smtClean="0"/>
              <a:t>‹#›</a:t>
            </a:fld>
            <a:endParaRPr lang="en-US"/>
          </a:p>
        </p:txBody>
      </p:sp>
    </p:spTree>
    <p:extLst>
      <p:ext uri="{BB962C8B-B14F-4D97-AF65-F5344CB8AC3E}">
        <p14:creationId xmlns:p14="http://schemas.microsoft.com/office/powerpoint/2010/main" val="5249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Hello</a:t>
            </a:r>
            <a:r>
              <a:rPr lang="en-US" baseline="0" dirty="0" smtClean="0"/>
              <a:t>, my name is </a:t>
            </a:r>
            <a:r>
              <a:rPr lang="en-US" baseline="0" dirty="0" err="1" smtClean="0"/>
              <a:t>Jeremie</a:t>
            </a:r>
            <a:r>
              <a:rPr lang="en-US" baseline="0" dirty="0" smtClean="0"/>
              <a:t> Kim and I will be presenting GRIM-Filter, fast seed location filtering in DNA read mapping using processing-in-memory technologies.</a:t>
            </a:r>
          </a:p>
          <a:p>
            <a:r>
              <a:rPr lang="en-US" b="1" i="1" u="sng" baseline="0" dirty="0" smtClean="0"/>
              <a:t>[CLICK]</a:t>
            </a:r>
          </a:p>
        </p:txBody>
      </p:sp>
      <p:sp>
        <p:nvSpPr>
          <p:cNvPr id="4" name="Slide Number Placeholder 3"/>
          <p:cNvSpPr>
            <a:spLocks noGrp="1"/>
          </p:cNvSpPr>
          <p:nvPr>
            <p:ph type="sldNum" sz="quarter" idx="10"/>
          </p:nvPr>
        </p:nvSpPr>
        <p:spPr/>
        <p:txBody>
          <a:bodyPr/>
          <a:lstStyle/>
          <a:p>
            <a:fld id="{01886909-2889-F945-800E-20D12DE739B0}" type="slidenum">
              <a:rPr lang="en-US" smtClean="0"/>
              <a:t>1</a:t>
            </a:fld>
            <a:endParaRPr lang="en-US"/>
          </a:p>
        </p:txBody>
      </p:sp>
    </p:spTree>
    <p:extLst>
      <p:ext uri="{BB962C8B-B14F-4D97-AF65-F5344CB8AC3E}">
        <p14:creationId xmlns:p14="http://schemas.microsoft.com/office/powerpoint/2010/main" val="16810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a:t>
            </a:r>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Here I’ll show the process of using a hash table in read mapping for a single k-</a:t>
            </a:r>
            <a:r>
              <a:rPr lang="en-US" b="0" i="0" u="none" baseline="0" dirty="0" err="1" smtClean="0"/>
              <a:t>mer</a:t>
            </a:r>
            <a:r>
              <a:rPr lang="en-US" b="0" i="0" u="none" baseline="0" dirty="0" smtClean="0"/>
              <a:t> in a single read. Note that for every read, we must extract x+1 k-</a:t>
            </a:r>
            <a:r>
              <a:rPr lang="en-US" b="0" i="0" u="none" baseline="0" dirty="0" err="1" smtClean="0"/>
              <a:t>mers</a:t>
            </a:r>
            <a:r>
              <a:rPr lang="en-US" b="0" i="0" u="none" baseline="0" dirty="0" smtClean="0"/>
              <a:t>, where x is equal to the maximum number of allowable errors between a string match. This essentially guarantees that one of the k-</a:t>
            </a:r>
            <a:r>
              <a:rPr lang="en-US" b="0" i="0" u="none" baseline="0" dirty="0" err="1" smtClean="0"/>
              <a:t>mers</a:t>
            </a:r>
            <a:r>
              <a:rPr lang="en-US" b="0" i="0" u="none" baseline="0" dirty="0" smtClean="0"/>
              <a:t> WILL match perfectly in the reference genome.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From any given read, we select k-</a:t>
            </a:r>
            <a:r>
              <a:rPr lang="en-US" b="0" i="0" u="none" baseline="0" dirty="0" err="1" smtClean="0"/>
              <a:t>mers</a:t>
            </a:r>
            <a:r>
              <a:rPr lang="en-US" b="0" i="0" u="none" baseline="0" dirty="0" smtClean="0"/>
              <a:t> and retrieve their location lists from the hash 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We then retrieve the appropriate reference substring from the reference genome according to the location and the offset of the k-</a:t>
            </a:r>
            <a:r>
              <a:rPr lang="en-US" b="0" i="0" u="none" baseline="0" dirty="0" err="1" smtClean="0"/>
              <a:t>mer</a:t>
            </a:r>
            <a:r>
              <a:rPr lang="en-US" b="0" i="0" u="none" baseline="0" dirty="0" smtClean="0"/>
              <a:t> within the read </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We then compare each of these reference substrings against the read sequence using Alignment, an expensive dynamic programming algorithm. We note cases with clear mismatches should not waste compute resources via string comparison.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We also have to repeat this entire process for many many reads whose order can be approximated by dividing the genome length by the read sequence length. In the case of the human genome of length 3 billion and for 100 </a:t>
            </a:r>
            <a:r>
              <a:rPr lang="en-US" b="0" i="0" u="none" baseline="0" dirty="0" err="1" smtClean="0"/>
              <a:t>bp</a:t>
            </a:r>
            <a:r>
              <a:rPr lang="en-US" b="0" i="0" u="none" baseline="0" dirty="0" smtClean="0"/>
              <a:t> length read sequences, we will have at least 30 million reads</a:t>
            </a:r>
            <a:endParaRPr lang="en-US" b="1" i="1"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Most locations we compare do not match the read. So, it is more efficient to build a filter that quickly identifies and discards such locations without doing the comparison to the reference genome</a:t>
            </a:r>
          </a:p>
          <a:p>
            <a:r>
              <a:rPr lang="en-US" sz="1200" b="1" i="1" u="sng" kern="1200" dirty="0" smtClean="0">
                <a:solidFill>
                  <a:schemeClr val="tx1"/>
                </a:solidFill>
                <a:effectLst/>
                <a:latin typeface="+mn-lt"/>
                <a:ea typeface="+mn-ea"/>
                <a:cs typeface="+mn-cs"/>
              </a:rPr>
              <a:t>[END-CLICK]</a:t>
            </a:r>
          </a:p>
          <a:p>
            <a:endParaRPr lang="en-US" b="0" i="0" u="none" dirty="0"/>
          </a:p>
        </p:txBody>
      </p:sp>
      <p:sp>
        <p:nvSpPr>
          <p:cNvPr id="4" name="Slide Number Placeholder 3"/>
          <p:cNvSpPr>
            <a:spLocks noGrp="1"/>
          </p:cNvSpPr>
          <p:nvPr>
            <p:ph type="sldNum" sz="quarter" idx="10"/>
          </p:nvPr>
        </p:nvSpPr>
        <p:spPr/>
        <p:txBody>
          <a:bodyPr/>
          <a:lstStyle/>
          <a:p>
            <a:fld id="{01886909-2889-F945-800E-20D12DE739B0}" type="slidenum">
              <a:rPr lang="en-US" smtClean="0"/>
              <a:t>10</a:t>
            </a:fld>
            <a:endParaRPr lang="en-US"/>
          </a:p>
        </p:txBody>
      </p:sp>
    </p:spTree>
    <p:extLst>
      <p:ext uri="{BB962C8B-B14F-4D97-AF65-F5344CB8AC3E}">
        <p14:creationId xmlns:p14="http://schemas.microsoft.com/office/powerpoint/2010/main" val="186509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b="0" i="0" u="none" dirty="0" smtClean="0"/>
              <a:t>Alignment is the algorithm for determining </a:t>
            </a:r>
            <a:r>
              <a:rPr lang="en-US" b="0" i="0" u="none" baseline="0" dirty="0" smtClean="0"/>
              <a:t>a match between a read and a reference substring. This is very expensive and requires the use of an O(n2) dynamic programming algorithm. </a:t>
            </a:r>
          </a:p>
          <a:p>
            <a:r>
              <a:rPr lang="en-US" b="1" i="0" u="none" baseline="0" dirty="0" smtClean="0"/>
              <a:t>[CLICK]</a:t>
            </a:r>
          </a:p>
          <a:p>
            <a:r>
              <a:rPr lang="en-US" b="0" i="0" u="none" baseline="0" dirty="0" smtClean="0"/>
              <a:t>To give the scale of required computation, a single human can generate millions to billions of reads, and each read results in multiple locations</a:t>
            </a:r>
          </a:p>
          <a:p>
            <a:r>
              <a:rPr lang="en-US" b="1" i="1" u="sng" baseline="0" dirty="0" smtClean="0"/>
              <a:t>[CLICK]</a:t>
            </a:r>
          </a:p>
          <a:p>
            <a:r>
              <a:rPr lang="en-US" b="0" i="0" u="none" dirty="0" smtClean="0"/>
              <a:t>Modern read mappers </a:t>
            </a:r>
            <a:r>
              <a:rPr lang="en-US" b="0" i="0" u="none" baseline="0" dirty="0" smtClean="0"/>
              <a:t>reduce the time spent on alignment for increased performance. This can be done in two ways:</a:t>
            </a:r>
          </a:p>
          <a:p>
            <a:r>
              <a:rPr lang="en-US" b="1" i="1" u="sng" baseline="0" dirty="0" smtClean="0"/>
              <a:t>[CLICK]</a:t>
            </a:r>
          </a:p>
          <a:p>
            <a:r>
              <a:rPr lang="en-US" b="0" i="0" u="none" baseline="0" dirty="0" smtClean="0"/>
              <a:t>By further optimizing the alignment algorithm, which many prior works have done.. OR </a:t>
            </a:r>
          </a:p>
          <a:p>
            <a:r>
              <a:rPr lang="en-US" b="1" i="1" u="sng" baseline="0" dirty="0" smtClean="0"/>
              <a:t>[CLICK]</a:t>
            </a:r>
          </a:p>
          <a:p>
            <a:r>
              <a:rPr lang="en-US" b="0" i="0" u="none" dirty="0" smtClean="0"/>
              <a:t>By reducing the number of alignments necessary by quickly discarding mismatches.</a:t>
            </a:r>
            <a:r>
              <a:rPr lang="en-US" b="0" i="0" u="none" baseline="0" dirty="0" smtClean="0"/>
              <a:t> We refer to this as filtering.</a:t>
            </a:r>
          </a:p>
          <a:p>
            <a:r>
              <a:rPr lang="en-US" b="1" i="1" u="sng" baseline="0" dirty="0" smtClean="0"/>
              <a:t>[CLICK]</a:t>
            </a:r>
          </a:p>
          <a:p>
            <a:r>
              <a:rPr lang="en-US" b="0" i="0" u="none" dirty="0" smtClean="0"/>
              <a:t>Both methods are used by mappers today, but now filtering has replaced alignment as the bottleneck.</a:t>
            </a:r>
          </a:p>
          <a:p>
            <a:r>
              <a:rPr lang="en-US" b="1" i="0" u="none" baseline="0" dirty="0" smtClean="0"/>
              <a:t>[CLICK]</a:t>
            </a:r>
          </a:p>
          <a:p>
            <a:r>
              <a:rPr lang="en-US" b="0" i="0" u="none" baseline="0" dirty="0" smtClean="0"/>
              <a:t>Our goal is to improve the filtering step in read mappers</a:t>
            </a:r>
          </a:p>
          <a:p>
            <a:r>
              <a:rPr lang="en-US" b="1" i="1" u="sng" baseline="0"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11</a:t>
            </a:fld>
            <a:endParaRPr lang="en-US"/>
          </a:p>
        </p:txBody>
      </p:sp>
    </p:spTree>
    <p:extLst>
      <p:ext uri="{BB962C8B-B14F-4D97-AF65-F5344CB8AC3E}">
        <p14:creationId xmlns:p14="http://schemas.microsoft.com/office/powerpoint/2010/main" val="159949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12</a:t>
            </a:fld>
            <a:endParaRPr lang="en-US"/>
          </a:p>
        </p:txBody>
      </p:sp>
    </p:spTree>
    <p:extLst>
      <p:ext uri="{BB962C8B-B14F-4D97-AF65-F5344CB8AC3E}">
        <p14:creationId xmlns:p14="http://schemas.microsoft.com/office/powerpoint/2010/main" val="122564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b="0" i="0" u="none" dirty="0" smtClean="0"/>
              <a:t>Again</a:t>
            </a:r>
            <a:r>
              <a:rPr lang="en-US" b="0" i="0" u="none" baseline="0" dirty="0" smtClean="0"/>
              <a:t>, we split the read into k-</a:t>
            </a:r>
            <a:r>
              <a:rPr lang="en-US" b="0" i="0" u="none" baseline="0" dirty="0" err="1" smtClean="0"/>
              <a:t>mers</a:t>
            </a:r>
            <a:r>
              <a:rPr lang="en-US" b="0" i="0" u="none" baseline="0" dirty="0" smtClean="0"/>
              <a:t> of length 5 and query the hash table for their location lists </a:t>
            </a: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We then pass the locations through the filter and attempt to efficiently discard</a:t>
            </a:r>
            <a:r>
              <a:rPr lang="en-US" b="0" i="0" u="none" baseline="0" dirty="0" smtClean="0"/>
              <a:t> as many locations as possible before having to run alignment. Here we see that locations that are obviously mismatches get discarded, before needing alignment.  </a:t>
            </a: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The</a:t>
            </a:r>
            <a:r>
              <a:rPr lang="en-US" b="0" i="0" u="none" baseline="0" dirty="0" smtClean="0"/>
              <a:t> read must then be aligned against the strings that pass the filter to determine location matches</a:t>
            </a: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Any</a:t>
            </a:r>
            <a:r>
              <a:rPr lang="en-US" b="0" i="0" u="none" baseline="0" dirty="0" smtClean="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note that when the filter was added, we were able to forego 3 instances of alignment thus saving us execution time.</a:t>
            </a: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smtClean="0"/>
              <a:t>[END-CLICK]</a:t>
            </a:r>
          </a:p>
          <a:p>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13</a:t>
            </a:fld>
            <a:endParaRPr lang="en-US"/>
          </a:p>
        </p:txBody>
      </p:sp>
    </p:spTree>
    <p:extLst>
      <p:ext uri="{BB962C8B-B14F-4D97-AF65-F5344CB8AC3E}">
        <p14:creationId xmlns:p14="http://schemas.microsoft.com/office/powerpoint/2010/main" val="164507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14</a:t>
            </a:fld>
            <a:endParaRPr lang="en-US"/>
          </a:p>
        </p:txBody>
      </p:sp>
    </p:spTree>
    <p:extLst>
      <p:ext uri="{BB962C8B-B14F-4D97-AF65-F5344CB8AC3E}">
        <p14:creationId xmlns:p14="http://schemas.microsoft.com/office/powerpoint/2010/main" val="173084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15</a:t>
            </a:fld>
            <a:endParaRPr lang="en-US"/>
          </a:p>
        </p:txBody>
      </p:sp>
    </p:spTree>
    <p:extLst>
      <p:ext uri="{BB962C8B-B14F-4D97-AF65-F5344CB8AC3E}">
        <p14:creationId xmlns:p14="http://schemas.microsoft.com/office/powerpoint/2010/main" val="119082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smtClean="0"/>
          </a:p>
          <a:p>
            <a:endParaRPr lang="en-US" b="1" i="1" u="sng" dirty="0" smtClean="0"/>
          </a:p>
          <a:p>
            <a:r>
              <a:rPr lang="en-US" b="1" i="1" u="sng" dirty="0" smtClean="0"/>
              <a:t>[</a:t>
            </a:r>
            <a:r>
              <a:rPr lang="en-US" b="1" i="1" u="sng" dirty="0" smtClean="0"/>
              <a:t>CLICK]</a:t>
            </a:r>
          </a:p>
          <a:p>
            <a:r>
              <a:rPr lang="en-US" b="0" i="0" u="none" dirty="0" smtClean="0"/>
              <a:t>We first partition the genome in large sequences that we refer to as bins </a:t>
            </a:r>
          </a:p>
          <a:p>
            <a:r>
              <a:rPr lang="en-US" b="1" i="1" u="sng" dirty="0" smtClean="0"/>
              <a:t>[CLICK]</a:t>
            </a:r>
          </a:p>
          <a:p>
            <a:r>
              <a:rPr lang="en-US" b="1" i="1" u="sng" dirty="0" smtClean="0"/>
              <a:t>[CLICK]</a:t>
            </a:r>
          </a:p>
          <a:p>
            <a:endParaRPr lang="en-US" b="1" i="1" u="sng" dirty="0" smtClean="0"/>
          </a:p>
          <a:p>
            <a:r>
              <a:rPr lang="en-US" b="0" i="0" u="none" dirty="0" smtClean="0"/>
              <a:t>We show the genome with an arbitrary bin highlighted</a:t>
            </a:r>
          </a:p>
          <a:p>
            <a:r>
              <a:rPr lang="en-US" b="1" i="0" u="none" dirty="0" smtClean="0"/>
              <a:t>[CLICK]</a:t>
            </a:r>
          </a:p>
          <a:p>
            <a:r>
              <a:rPr lang="en-US" b="0" i="0" u="none" dirty="0" smtClean="0"/>
              <a:t>We then generate</a:t>
            </a:r>
            <a:r>
              <a:rPr lang="en-US" b="0" i="0" u="none" baseline="0" dirty="0" smtClean="0"/>
              <a:t> a </a:t>
            </a:r>
            <a:r>
              <a:rPr lang="en-US" b="0" i="0" u="none" baseline="0" dirty="0" err="1" smtClean="0"/>
              <a:t>bitvector</a:t>
            </a:r>
            <a:r>
              <a:rPr lang="en-US" b="0" i="0" u="none" baseline="0" dirty="0" smtClean="0"/>
              <a:t> that represents the bin and holds the occurrence of all permutations of a small string called a token in the bin</a:t>
            </a:r>
          </a:p>
          <a:p>
            <a:r>
              <a:rPr lang="en-US" b="0" i="0" u="none" baseline="0" dirty="0" smtClean="0"/>
              <a:t>we see in the figure that tokens that exist in the bin are represented with a 1, and those not in the bin are a 0.</a:t>
            </a:r>
          </a:p>
          <a:p>
            <a:r>
              <a:rPr lang="en-US" b="1" i="0" u="sng" baseline="0" dirty="0" smtClean="0"/>
              <a:t>[CLICK]</a:t>
            </a:r>
          </a:p>
          <a:p>
            <a:r>
              <a:rPr lang="en-US" b="0" i="0" u="none" baseline="0" dirty="0" smtClean="0"/>
              <a:t>so AAAAA exists in Bin x </a:t>
            </a:r>
          </a:p>
          <a:p>
            <a:r>
              <a:rPr lang="en-US" b="0" i="0" u="none" baseline="0" dirty="0" smtClean="0"/>
              <a:t>and CCCCT does not exist in bin x </a:t>
            </a:r>
          </a:p>
          <a:p>
            <a:r>
              <a:rPr lang="en-US" b="1" i="0" u="sng" baseline="0" dirty="0" smtClean="0"/>
              <a:t>[CLICK]</a:t>
            </a:r>
          </a:p>
          <a:p>
            <a:r>
              <a:rPr lang="en-US" b="0" i="0" u="none" baseline="0" dirty="0" smtClean="0"/>
              <a:t>to account for matches straddling two bins, we employ overlapping bins so that a read will now always fall within a single bin</a:t>
            </a:r>
          </a:p>
          <a:p>
            <a:endParaRPr lang="en-US" b="1" i="1" u="sng" baseline="0" dirty="0" smtClean="0"/>
          </a:p>
          <a:p>
            <a:endParaRPr lang="en-US" b="1" i="1" u="sng" baseline="0" dirty="0" smtClean="0"/>
          </a:p>
          <a:p>
            <a:r>
              <a:rPr lang="en-US" b="1" i="1" u="sng" baseline="0"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16</a:t>
            </a:fld>
            <a:endParaRPr lang="en-US"/>
          </a:p>
        </p:txBody>
      </p:sp>
    </p:spTree>
    <p:extLst>
      <p:ext uri="{BB962C8B-B14F-4D97-AF65-F5344CB8AC3E}">
        <p14:creationId xmlns:p14="http://schemas.microsoft.com/office/powerpoint/2010/main" val="1611890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17</a:t>
            </a:fld>
            <a:endParaRPr lang="en-US"/>
          </a:p>
        </p:txBody>
      </p:sp>
    </p:spTree>
    <p:extLst>
      <p:ext uri="{BB962C8B-B14F-4D97-AF65-F5344CB8AC3E}">
        <p14:creationId xmlns:p14="http://schemas.microsoft.com/office/powerpoint/2010/main" val="80060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use </a:t>
            </a:r>
            <a:r>
              <a:rPr lang="en-US" dirty="0" err="1" smtClean="0"/>
              <a:t>bitvectors</a:t>
            </a:r>
            <a:r>
              <a:rPr lang="en-US" dirty="0" smtClean="0"/>
              <a:t> to </a:t>
            </a:r>
            <a:r>
              <a:rPr lang="en-US" dirty="0" err="1" smtClean="0"/>
              <a:t>quicly</a:t>
            </a:r>
            <a:r>
              <a:rPr lang="en-US" dirty="0" smtClean="0"/>
              <a:t> figure out existence within a</a:t>
            </a:r>
            <a:r>
              <a:rPr lang="en-US" baseline="0" dirty="0" smtClean="0"/>
              <a:t> bin </a:t>
            </a:r>
          </a:p>
          <a:p>
            <a:endParaRPr lang="en-US" dirty="0" smtClean="0"/>
          </a:p>
          <a:p>
            <a:r>
              <a:rPr lang="en-US" b="1" dirty="0" smtClean="0"/>
              <a:t>Don’t talk about top text</a:t>
            </a:r>
            <a:endParaRPr lang="en-US" b="1" dirty="0" smtClean="0"/>
          </a:p>
          <a:p>
            <a:endParaRPr lang="en-US" dirty="0" smtClean="0"/>
          </a:p>
          <a:p>
            <a:endParaRPr lang="en-US" dirty="0" smtClean="0"/>
          </a:p>
          <a:p>
            <a:r>
              <a:rPr lang="en-US" dirty="0" smtClean="0"/>
              <a:t>We see here</a:t>
            </a:r>
            <a:r>
              <a:rPr lang="en-US" baseline="0" dirty="0" smtClean="0"/>
              <a:t> a list of bit vectors that are associated with a particular bin. The memory required to store all bit vectors is found by multiplying the number of bins by 4^q bits (which is the size of the bit vectors)</a:t>
            </a:r>
          </a:p>
          <a:p>
            <a:endParaRPr lang="en-US" baseline="0" dirty="0" smtClean="0"/>
          </a:p>
          <a:p>
            <a:r>
              <a:rPr lang="en-US" baseline="0" dirty="0" smtClean="0"/>
              <a:t>For a bin size of 200 and a q of 5, the memory footprint comes to around 3.8 GB </a:t>
            </a:r>
          </a:p>
          <a:p>
            <a:endParaRPr lang="en-US" baseline="0" dirty="0" smtClean="0"/>
          </a:p>
          <a:p>
            <a:r>
              <a:rPr lang="en-US" b="1" i="1" u="sng" baseline="0"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18</a:t>
            </a:fld>
            <a:endParaRPr lang="en-US"/>
          </a:p>
        </p:txBody>
      </p:sp>
    </p:spTree>
    <p:extLst>
      <p:ext uri="{BB962C8B-B14F-4D97-AF65-F5344CB8AC3E}">
        <p14:creationId xmlns:p14="http://schemas.microsoft.com/office/powerpoint/2010/main" val="119393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why GRIM-Filter is faster than alignment. This is obviously faster than dynamic programming. </a:t>
            </a:r>
          </a:p>
          <a:p>
            <a:endParaRPr lang="en-US" dirty="0" smtClean="0"/>
          </a:p>
          <a:p>
            <a:r>
              <a:rPr lang="en-US" dirty="0" smtClean="0"/>
              <a:t>This threshold</a:t>
            </a:r>
            <a:r>
              <a:rPr lang="en-US" baseline="0" dirty="0" smtClean="0"/>
              <a:t> value changes error tolerance</a:t>
            </a:r>
            <a:endParaRPr lang="en-US" dirty="0" smtClean="0"/>
          </a:p>
          <a:p>
            <a:endParaRPr lang="en-US" dirty="0" smtClean="0"/>
          </a:p>
          <a:p>
            <a:endParaRPr lang="en-US" dirty="0" smtClean="0"/>
          </a:p>
          <a:p>
            <a:r>
              <a:rPr lang="en-US" dirty="0" smtClean="0"/>
              <a:t>In this example, we will use a token</a:t>
            </a:r>
            <a:r>
              <a:rPr lang="en-US" baseline="0" dirty="0" smtClean="0"/>
              <a:t> size of 5 </a:t>
            </a:r>
            <a:endParaRPr lang="en-US" dirty="0" smtClean="0"/>
          </a:p>
          <a:p>
            <a:r>
              <a:rPr lang="en-US" dirty="0" smtClean="0"/>
              <a:t>We show how GRIM-Filter</a:t>
            </a:r>
            <a:r>
              <a:rPr lang="en-US" baseline="0" dirty="0" smtClean="0"/>
              <a:t> determines the need for alignment in a bin X. We use the read to generate a mask to selectively sum bit vectors. </a:t>
            </a:r>
          </a:p>
          <a:p>
            <a:r>
              <a:rPr lang="en-US" b="1" i="1" u="sng" baseline="0" dirty="0" smtClean="0"/>
              <a:t>[CLICK]</a:t>
            </a:r>
          </a:p>
          <a:p>
            <a:r>
              <a:rPr lang="en-US" baseline="0" dirty="0" smtClean="0"/>
              <a:t>For the given read sequence in red, we find all indices corresponding to the q-grams found in the read. </a:t>
            </a:r>
          </a:p>
          <a:p>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query and </a:t>
            </a:r>
            <a:r>
              <a:rPr lang="en-US" b="1" i="1" u="sng" dirty="0" smtClean="0"/>
              <a:t>[CLICK]</a:t>
            </a:r>
            <a:r>
              <a:rPr lang="en-US" baseline="0" dirty="0" smtClean="0"/>
              <a:t> sum the bits of bin X’s pre-computed bit vector of the reference genome.</a:t>
            </a:r>
          </a:p>
          <a:p>
            <a:r>
              <a:rPr lang="en-US" b="0" i="0" u="none" dirty="0" smtClean="0"/>
              <a:t>This final value is then compared to a threshold to determine the likelihood</a:t>
            </a:r>
            <a:r>
              <a:rPr lang="en-US" b="0" i="0" u="none" baseline="0" dirty="0" smtClean="0"/>
              <a:t> of this read’s existence in Bin X</a:t>
            </a:r>
          </a:p>
          <a:p>
            <a:r>
              <a:rPr lang="en-US" b="0" i="0" u="none" baseline="0" dirty="0" smtClean="0"/>
              <a:t>These are all very simple operations and can be run in parallel across different bins</a:t>
            </a:r>
          </a:p>
          <a:p>
            <a:r>
              <a:rPr lang="en-US" b="1" i="1" u="sng" baseline="0" dirty="0" smtClean="0"/>
              <a:t>[END-CLICK]</a:t>
            </a:r>
            <a:endParaRPr lang="en-US" b="1" i="1" u="sng" dirty="0" smtClean="0"/>
          </a:p>
          <a:p>
            <a:endParaRPr lang="en-US" dirty="0"/>
          </a:p>
        </p:txBody>
      </p:sp>
      <p:sp>
        <p:nvSpPr>
          <p:cNvPr id="4" name="Slide Number Placeholder 3"/>
          <p:cNvSpPr>
            <a:spLocks noGrp="1"/>
          </p:cNvSpPr>
          <p:nvPr>
            <p:ph type="sldNum" sz="quarter" idx="10"/>
          </p:nvPr>
        </p:nvSpPr>
        <p:spPr/>
        <p:txBody>
          <a:bodyPr/>
          <a:lstStyle/>
          <a:p>
            <a:fld id="{BBA3D9B9-CD49-6346-9B64-E0A0DC2E5A77}" type="slidenum">
              <a:rPr lang="en-US" smtClean="0"/>
              <a:t>20</a:t>
            </a:fld>
            <a:endParaRPr lang="en-US"/>
          </a:p>
        </p:txBody>
      </p:sp>
    </p:spTree>
    <p:extLst>
      <p:ext uri="{BB962C8B-B14F-4D97-AF65-F5344CB8AC3E}">
        <p14:creationId xmlns:p14="http://schemas.microsoft.com/office/powerpoint/2010/main" val="46760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Motivate filtering</a:t>
            </a:r>
            <a:r>
              <a:rPr lang="en-US" baseline="0" dirty="0" smtClean="0"/>
              <a:t> more </a:t>
            </a:r>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2</a:t>
            </a:fld>
            <a:endParaRPr lang="en-US"/>
          </a:p>
        </p:txBody>
      </p:sp>
    </p:spTree>
    <p:extLst>
      <p:ext uri="{BB962C8B-B14F-4D97-AF65-F5344CB8AC3E}">
        <p14:creationId xmlns:p14="http://schemas.microsoft.com/office/powerpoint/2010/main" val="159978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REWRITE </a:t>
            </a:r>
            <a:endParaRPr lang="en-US" dirty="0" smtClean="0"/>
          </a:p>
          <a:p>
            <a:endParaRPr lang="en-US" dirty="0" smtClean="0"/>
          </a:p>
          <a:p>
            <a:r>
              <a:rPr lang="en-US" b="1" dirty="0" smtClean="0">
                <a:solidFill>
                  <a:srgbClr val="FF0000"/>
                </a:solidFill>
              </a:rPr>
              <a:t>MOVE THIS TO</a:t>
            </a:r>
            <a:r>
              <a:rPr lang="en-US" b="1" baseline="0" dirty="0" smtClean="0">
                <a:solidFill>
                  <a:srgbClr val="FF0000"/>
                </a:solidFill>
              </a:rPr>
              <a:t> BACKUP MAYBE</a:t>
            </a:r>
            <a:endParaRPr lang="en-US" b="1" dirty="0" smtClean="0">
              <a:solidFill>
                <a:srgbClr val="FF0000"/>
              </a:solidFill>
            </a:endParaRPr>
          </a:p>
          <a:p>
            <a:endParaRPr lang="en-US" dirty="0" smtClean="0"/>
          </a:p>
          <a:p>
            <a:r>
              <a:rPr lang="en-US" dirty="0" smtClean="0"/>
              <a:t>In this example, we will use a token</a:t>
            </a:r>
            <a:r>
              <a:rPr lang="en-US" baseline="0" dirty="0" smtClean="0"/>
              <a:t> size of 5 </a:t>
            </a:r>
            <a:endParaRPr lang="en-US" dirty="0" smtClean="0"/>
          </a:p>
          <a:p>
            <a:r>
              <a:rPr lang="en-US" dirty="0" smtClean="0"/>
              <a:t>We show how GRIM-Filter</a:t>
            </a:r>
            <a:r>
              <a:rPr lang="en-US" baseline="0" dirty="0" smtClean="0"/>
              <a:t> determines the need for alignment in a bin X. We use the read to generate a mask to selectively sum bit vectors. </a:t>
            </a:r>
          </a:p>
          <a:p>
            <a:r>
              <a:rPr lang="en-US" b="1" i="1" u="sng" baseline="0" dirty="0" smtClean="0"/>
              <a:t>[CLICK]</a:t>
            </a:r>
          </a:p>
          <a:p>
            <a:r>
              <a:rPr lang="en-US" baseline="0" dirty="0" smtClean="0"/>
              <a:t>For the given read sequence in red, we find all indices corresponding to the q-grams found in the read. </a:t>
            </a:r>
          </a:p>
          <a:p>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query and </a:t>
            </a:r>
            <a:r>
              <a:rPr lang="en-US" b="1" i="1" u="sng" dirty="0" smtClean="0"/>
              <a:t>[CLICK]</a:t>
            </a:r>
            <a:r>
              <a:rPr lang="en-US" baseline="0" dirty="0" smtClean="0"/>
              <a:t> sum the bits of bin X’s pre-computed bit vector of the reference genome.</a:t>
            </a:r>
          </a:p>
          <a:p>
            <a:r>
              <a:rPr lang="en-US" b="0" i="0" u="none" dirty="0" smtClean="0"/>
              <a:t>This final value is then compared to a threshold to determine the likelihood</a:t>
            </a:r>
            <a:r>
              <a:rPr lang="en-US" b="0" i="0" u="none" baseline="0" dirty="0" smtClean="0"/>
              <a:t> of this read’s existence in Bin X</a:t>
            </a:r>
          </a:p>
          <a:p>
            <a:r>
              <a:rPr lang="en-US" b="0" i="0" u="none" baseline="0" dirty="0" smtClean="0"/>
              <a:t>These are all very simple operations and can be run in parallel across different bins</a:t>
            </a:r>
          </a:p>
          <a:p>
            <a:r>
              <a:rPr lang="en-US" b="1" i="1" u="sng" baseline="0" dirty="0" smtClean="0"/>
              <a:t>[END-CLICK]</a:t>
            </a:r>
            <a:endParaRPr lang="en-US" b="1" i="1" u="sng" dirty="0" smtClean="0"/>
          </a:p>
          <a:p>
            <a:endParaRPr lang="en-US" dirty="0"/>
          </a:p>
        </p:txBody>
      </p:sp>
      <p:sp>
        <p:nvSpPr>
          <p:cNvPr id="4" name="Slide Number Placeholder 3"/>
          <p:cNvSpPr>
            <a:spLocks noGrp="1"/>
          </p:cNvSpPr>
          <p:nvPr>
            <p:ph type="sldNum" sz="quarter" idx="10"/>
          </p:nvPr>
        </p:nvSpPr>
        <p:spPr/>
        <p:txBody>
          <a:bodyPr/>
          <a:lstStyle/>
          <a:p>
            <a:fld id="{BBA3D9B9-CD49-6346-9B64-E0A0DC2E5A77}" type="slidenum">
              <a:rPr lang="en-US" smtClean="0"/>
              <a:t>22</a:t>
            </a:fld>
            <a:endParaRPr lang="en-US"/>
          </a:p>
        </p:txBody>
      </p:sp>
    </p:spTree>
    <p:extLst>
      <p:ext uri="{BB962C8B-B14F-4D97-AF65-F5344CB8AC3E}">
        <p14:creationId xmlns:p14="http://schemas.microsoft.com/office/powerpoint/2010/main" val="1950909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REWRITE </a:t>
            </a:r>
          </a:p>
          <a:p>
            <a:endParaRPr lang="en-US" dirty="0" smtClean="0"/>
          </a:p>
          <a:p>
            <a:r>
              <a:rPr lang="en-US" dirty="0" smtClean="0"/>
              <a:t>In this example, we will use a token</a:t>
            </a:r>
            <a:r>
              <a:rPr lang="en-US" baseline="0" dirty="0" smtClean="0"/>
              <a:t> size of 5 </a:t>
            </a:r>
            <a:endParaRPr lang="en-US" dirty="0" smtClean="0"/>
          </a:p>
          <a:p>
            <a:r>
              <a:rPr lang="en-US" dirty="0" smtClean="0"/>
              <a:t>We show how GRIM-Filter</a:t>
            </a:r>
            <a:r>
              <a:rPr lang="en-US" baseline="0" dirty="0" smtClean="0"/>
              <a:t> determines the need for alignment in a bin X. We use the read to generate a mask to selectively sum bit vectors. </a:t>
            </a:r>
          </a:p>
          <a:p>
            <a:r>
              <a:rPr lang="en-US" b="1" i="1" u="sng" baseline="0" dirty="0" smtClean="0"/>
              <a:t>[CLICK]</a:t>
            </a:r>
          </a:p>
          <a:p>
            <a:r>
              <a:rPr lang="en-US" baseline="0" dirty="0" smtClean="0"/>
              <a:t>For the given read sequence in red, we find all indices corresponding to the q-grams found in the read. </a:t>
            </a:r>
          </a:p>
          <a:p>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query and </a:t>
            </a:r>
            <a:r>
              <a:rPr lang="en-US" b="1" i="1" u="sng" dirty="0" smtClean="0"/>
              <a:t>[CLICK]</a:t>
            </a:r>
            <a:r>
              <a:rPr lang="en-US" baseline="0" dirty="0" smtClean="0"/>
              <a:t> sum the bits of bin X’s pre-computed bit vector of the reference genome.</a:t>
            </a:r>
          </a:p>
          <a:p>
            <a:r>
              <a:rPr lang="en-US" b="0" i="0" u="none" dirty="0" smtClean="0"/>
              <a:t>This final value is then compared to a threshold to determine the likelihood</a:t>
            </a:r>
            <a:r>
              <a:rPr lang="en-US" b="0" i="0" u="none" baseline="0" dirty="0" smtClean="0"/>
              <a:t> of this read’s existence in Bin X</a:t>
            </a:r>
          </a:p>
          <a:p>
            <a:r>
              <a:rPr lang="en-US" b="0" i="0" u="none" baseline="0" dirty="0" smtClean="0"/>
              <a:t>These are all very simple operations and can be run in parallel across different bins</a:t>
            </a:r>
          </a:p>
          <a:p>
            <a:r>
              <a:rPr lang="en-US" b="1" i="1" u="sng" baseline="0" dirty="0" smtClean="0"/>
              <a:t>[END-CLICK]</a:t>
            </a:r>
            <a:endParaRPr lang="en-US" b="1" i="1" u="sng" dirty="0" smtClean="0"/>
          </a:p>
          <a:p>
            <a:endParaRPr lang="en-US" dirty="0"/>
          </a:p>
        </p:txBody>
      </p:sp>
      <p:sp>
        <p:nvSpPr>
          <p:cNvPr id="4" name="Slide Number Placeholder 3"/>
          <p:cNvSpPr>
            <a:spLocks noGrp="1"/>
          </p:cNvSpPr>
          <p:nvPr>
            <p:ph type="sldNum" sz="quarter" idx="10"/>
          </p:nvPr>
        </p:nvSpPr>
        <p:spPr/>
        <p:txBody>
          <a:bodyPr/>
          <a:lstStyle/>
          <a:p>
            <a:fld id="{BBA3D9B9-CD49-6346-9B64-E0A0DC2E5A77}" type="slidenum">
              <a:rPr lang="en-US" smtClean="0"/>
              <a:t>24</a:t>
            </a:fld>
            <a:endParaRPr lang="en-US"/>
          </a:p>
        </p:txBody>
      </p:sp>
    </p:spTree>
    <p:extLst>
      <p:ext uri="{BB962C8B-B14F-4D97-AF65-F5344CB8AC3E}">
        <p14:creationId xmlns:p14="http://schemas.microsoft.com/office/powerpoint/2010/main" val="117611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25</a:t>
            </a:fld>
            <a:endParaRPr lang="en-US"/>
          </a:p>
        </p:txBody>
      </p:sp>
    </p:spTree>
    <p:extLst>
      <p:ext uri="{BB962C8B-B14F-4D97-AF65-F5344CB8AC3E}">
        <p14:creationId xmlns:p14="http://schemas.microsoft.com/office/powerpoint/2010/main" val="73500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smtClean="0"/>
              <a:t>As a recap,</a:t>
            </a:r>
            <a:endParaRPr lang="en-US" b="1" i="1" u="sng" dirty="0" smtClean="0"/>
          </a:p>
          <a:p>
            <a:r>
              <a:rPr lang="en-US" b="1" i="1" u="sng" dirty="0" smtClean="0"/>
              <a:t>[CLICK]</a:t>
            </a:r>
            <a:endParaRPr lang="en-US" b="0" i="0" u="none" dirty="0" smtClean="0"/>
          </a:p>
          <a:p>
            <a:r>
              <a:rPr lang="en-US" b="0" i="0" u="none" dirty="0" smtClean="0"/>
              <a:t>GRIM-Filter is comprised</a:t>
            </a:r>
            <a:r>
              <a:rPr lang="en-US" b="0" i="0" u="none" baseline="0" dirty="0" smtClean="0"/>
              <a:t> of very simple addition/comparison operations </a:t>
            </a:r>
          </a:p>
          <a:p>
            <a:r>
              <a:rPr lang="en-US" b="1" i="1" u="sng" baseline="0" dirty="0" smtClean="0"/>
              <a:t>[CLICK]</a:t>
            </a:r>
          </a:p>
          <a:p>
            <a:r>
              <a:rPr lang="en-US" b="0" i="0" u="none" baseline="0" dirty="0" smtClean="0"/>
              <a:t>To check a given bin, we sum the bits corresponding to each token in the read</a:t>
            </a:r>
          </a:p>
          <a:p>
            <a:r>
              <a:rPr lang="en-US" b="1" i="1" u="sng" baseline="0" dirty="0" smtClean="0"/>
              <a:t>[CLICK]</a:t>
            </a:r>
          </a:p>
          <a:p>
            <a:r>
              <a:rPr lang="en-US" b="0" i="0" u="none" baseline="0" dirty="0" smtClean="0"/>
              <a:t>and then we compare the sum against a threshold to determine whether we need to align</a:t>
            </a:r>
          </a:p>
          <a:p>
            <a:r>
              <a:rPr lang="en-US" b="1" i="1" u="sng" baseline="0" dirty="0" smtClean="0"/>
              <a:t>[CLICK]</a:t>
            </a:r>
          </a:p>
          <a:p>
            <a:r>
              <a:rPr lang="en-US" b="0" i="0" u="none" baseline="0" dirty="0" smtClean="0"/>
              <a:t>It is also highly parallel</a:t>
            </a:r>
          </a:p>
          <a:p>
            <a:r>
              <a:rPr lang="en-US" b="0" i="0" u="none" baseline="0" dirty="0" smtClean="0"/>
              <a:t>each bin is operated on independently and there are many many bins </a:t>
            </a:r>
          </a:p>
          <a:p>
            <a:r>
              <a:rPr lang="en-US" b="0" i="0" u="none" baseline="0" dirty="0" smtClean="0"/>
              <a:t>[</a:t>
            </a:r>
            <a:r>
              <a:rPr lang="en-US" b="1" i="1" u="sng" baseline="0" dirty="0" smtClean="0"/>
              <a:t>CLICK]</a:t>
            </a:r>
            <a:endParaRPr lang="en-US" b="0" i="0" u="none" baseline="0" dirty="0" smtClean="0"/>
          </a:p>
          <a:p>
            <a:r>
              <a:rPr lang="en-US" b="0" i="0" u="none" baseline="0" dirty="0" smtClean="0"/>
              <a:t>These three properties together make it a suitable algorithm to be run in 3D stacked DRAM</a:t>
            </a:r>
          </a:p>
          <a:p>
            <a:r>
              <a:rPr lang="en-US" b="1" i="1" u="sng" baseline="0"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26</a:t>
            </a:fld>
            <a:endParaRPr lang="en-US"/>
          </a:p>
        </p:txBody>
      </p:sp>
    </p:spTree>
    <p:extLst>
      <p:ext uri="{BB962C8B-B14F-4D97-AF65-F5344CB8AC3E}">
        <p14:creationId xmlns:p14="http://schemas.microsoft.com/office/powerpoint/2010/main" val="322664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THICKEN TSV lines</a:t>
            </a:r>
          </a:p>
          <a:p>
            <a:endParaRPr lang="en-US" b="1" i="1" u="sng" dirty="0" smtClean="0"/>
          </a:p>
          <a:p>
            <a:r>
              <a:rPr lang="en-US" b="1" i="1" u="sng" dirty="0" smtClean="0"/>
              <a:t>[</a:t>
            </a:r>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3D stacked memory stacks a</a:t>
            </a:r>
            <a:r>
              <a:rPr lang="en-US" baseline="0" dirty="0" smtClean="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smtClean="0"/>
          </a:p>
          <a:p>
            <a:r>
              <a:rPr lang="en-US" b="0" i="0" u="none" baseline="0" dirty="0" smtClean="0"/>
              <a:t>We can design the simple operations required for GRIM-Filter into the customizable logic layer and appropriately distribute the </a:t>
            </a:r>
            <a:r>
              <a:rPr lang="en-US" b="0" i="0" u="none" baseline="0" dirty="0" err="1" smtClean="0"/>
              <a:t>bitvectors</a:t>
            </a:r>
            <a:r>
              <a:rPr lang="en-US" b="0" i="0" u="none" baseline="0" dirty="0" smtClean="0"/>
              <a:t> to enable an efficient filter</a:t>
            </a:r>
          </a:p>
          <a:p>
            <a:r>
              <a:rPr lang="en-US" b="1" i="1" u="sng" baseline="0" dirty="0" smtClean="0"/>
              <a:t>[CLICK]</a:t>
            </a:r>
          </a:p>
          <a:p>
            <a:r>
              <a:rPr lang="en-US" b="0" i="0" u="none" baseline="0" dirty="0" smtClean="0"/>
              <a:t>Real 3D-stacked DRAM technologies are commercially available now such as high bandwidth memory</a:t>
            </a:r>
          </a:p>
          <a:p>
            <a:r>
              <a:rPr lang="en-US" b="1" i="1" u="sng" baseline="0" dirty="0" smtClean="0"/>
              <a:t>[CLICK]</a:t>
            </a:r>
          </a:p>
          <a:p>
            <a:r>
              <a:rPr lang="en-US" b="0" i="0" u="none" baseline="0" dirty="0" smtClean="0"/>
              <a:t>And micron’s hybrid memory cube, among others </a:t>
            </a:r>
          </a:p>
          <a:p>
            <a:r>
              <a:rPr lang="en-US" b="1" i="1" u="sng" baseline="0" dirty="0" smtClean="0"/>
              <a:t>[END-CLICK]</a:t>
            </a:r>
            <a:endParaRPr lang="en-US" b="1" i="1" u="sng" dirty="0" smtClean="0"/>
          </a:p>
          <a:p>
            <a:endParaRPr lang="en-US" dirty="0" smtClean="0"/>
          </a:p>
        </p:txBody>
      </p:sp>
      <p:sp>
        <p:nvSpPr>
          <p:cNvPr id="4" name="Slide Number Placeholder 3"/>
          <p:cNvSpPr>
            <a:spLocks noGrp="1"/>
          </p:cNvSpPr>
          <p:nvPr>
            <p:ph type="sldNum" sz="quarter" idx="10"/>
          </p:nvPr>
        </p:nvSpPr>
        <p:spPr/>
        <p:txBody>
          <a:bodyPr/>
          <a:lstStyle/>
          <a:p>
            <a:fld id="{01886909-2889-F945-800E-20D12DE739B0}" type="slidenum">
              <a:rPr lang="en-US" smtClean="0"/>
              <a:t>27</a:t>
            </a:fld>
            <a:endParaRPr lang="en-US"/>
          </a:p>
        </p:txBody>
      </p:sp>
    </p:spTree>
    <p:extLst>
      <p:ext uri="{BB962C8B-B14F-4D97-AF65-F5344CB8AC3E}">
        <p14:creationId xmlns:p14="http://schemas.microsoft.com/office/powerpoint/2010/main" val="51529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3D stacked memory stacks a</a:t>
            </a:r>
            <a:r>
              <a:rPr lang="en-US" baseline="0" dirty="0" smtClean="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smtClean="0"/>
          </a:p>
          <a:p>
            <a:r>
              <a:rPr lang="en-US" b="0" i="0" u="none" baseline="0" dirty="0" smtClean="0"/>
              <a:t>We can design the simple operations required for GRIM-Filter into the customizable logic layer and appropriately distribute the bit vectors to enable an efficient filter</a:t>
            </a:r>
          </a:p>
          <a:p>
            <a:r>
              <a:rPr lang="en-US" b="1" i="1" u="sng" baseline="0" dirty="0" smtClean="0"/>
              <a:t>[CLICK]</a:t>
            </a:r>
          </a:p>
          <a:p>
            <a:r>
              <a:rPr lang="en-US" b="0" i="0" u="none" baseline="0" dirty="0" smtClean="0"/>
              <a:t>Real 3D-stacked DRAM technologies are commercially available now such as high bandwidth memory</a:t>
            </a:r>
          </a:p>
          <a:p>
            <a:r>
              <a:rPr lang="en-US" b="1" i="1" u="sng" baseline="0" dirty="0" smtClean="0"/>
              <a:t>[CLICK]</a:t>
            </a:r>
          </a:p>
          <a:p>
            <a:r>
              <a:rPr lang="en-US" b="0" i="0" u="none" baseline="0" dirty="0" smtClean="0"/>
              <a:t>And micron’s hybrid memory cube, among others </a:t>
            </a:r>
          </a:p>
          <a:p>
            <a:r>
              <a:rPr lang="en-US" b="1" i="1" u="sng" baseline="0" dirty="0" smtClean="0"/>
              <a:t>[END-CLICK]</a:t>
            </a:r>
            <a:endParaRPr lang="en-US" b="1" i="1" u="sng" dirty="0" smtClean="0"/>
          </a:p>
          <a:p>
            <a:endParaRPr lang="en-US" dirty="0" smtClean="0"/>
          </a:p>
        </p:txBody>
      </p:sp>
      <p:sp>
        <p:nvSpPr>
          <p:cNvPr id="4" name="Slide Number Placeholder 3"/>
          <p:cNvSpPr>
            <a:spLocks noGrp="1"/>
          </p:cNvSpPr>
          <p:nvPr>
            <p:ph type="sldNum" sz="quarter" idx="10"/>
          </p:nvPr>
        </p:nvSpPr>
        <p:spPr/>
        <p:txBody>
          <a:bodyPr/>
          <a:lstStyle/>
          <a:p>
            <a:fld id="{01886909-2889-F945-800E-20D12DE739B0}" type="slidenum">
              <a:rPr lang="en-US" smtClean="0"/>
              <a:t>28</a:t>
            </a:fld>
            <a:endParaRPr lang="en-US"/>
          </a:p>
        </p:txBody>
      </p:sp>
    </p:spTree>
    <p:extLst>
      <p:ext uri="{BB962C8B-B14F-4D97-AF65-F5344CB8AC3E}">
        <p14:creationId xmlns:p14="http://schemas.microsoft.com/office/powerpoint/2010/main" val="49031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3D stacked memory stacks a</a:t>
            </a:r>
            <a:r>
              <a:rPr lang="en-US" baseline="0" dirty="0" smtClean="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smtClean="0"/>
          </a:p>
          <a:p>
            <a:r>
              <a:rPr lang="en-US" b="0" i="0" u="none" baseline="0" dirty="0" smtClean="0"/>
              <a:t>We can design the simple operations required for GRIM-Filter into the customizable logic layer and appropriately distribute the bit vectors to enable an efficient filter</a:t>
            </a:r>
          </a:p>
          <a:p>
            <a:r>
              <a:rPr lang="en-US" b="1" i="1" u="sng" baseline="0" dirty="0" smtClean="0"/>
              <a:t>[CLICK]</a:t>
            </a:r>
          </a:p>
          <a:p>
            <a:r>
              <a:rPr lang="en-US" b="0" i="0" u="none" baseline="0" dirty="0" smtClean="0"/>
              <a:t>Real 3D-stacked DRAM technologies are commercially available now such as high bandwidth memory</a:t>
            </a:r>
          </a:p>
          <a:p>
            <a:r>
              <a:rPr lang="en-US" b="1" i="1" u="sng" baseline="0" dirty="0" smtClean="0"/>
              <a:t>[CLICK]</a:t>
            </a:r>
          </a:p>
          <a:p>
            <a:r>
              <a:rPr lang="en-US" b="0" i="0" u="none" baseline="0" dirty="0" smtClean="0"/>
              <a:t>And micron’s hybrid memory cube, among others </a:t>
            </a:r>
          </a:p>
          <a:p>
            <a:r>
              <a:rPr lang="en-US" b="1" i="1" u="sng" baseline="0" dirty="0" smtClean="0"/>
              <a:t>[END-CLICK]</a:t>
            </a:r>
            <a:endParaRPr lang="en-US" b="1" i="1" u="sng" dirty="0" smtClean="0"/>
          </a:p>
          <a:p>
            <a:endParaRPr lang="en-US" dirty="0" smtClean="0"/>
          </a:p>
        </p:txBody>
      </p:sp>
      <p:sp>
        <p:nvSpPr>
          <p:cNvPr id="4" name="Slide Number Placeholder 3"/>
          <p:cNvSpPr>
            <a:spLocks noGrp="1"/>
          </p:cNvSpPr>
          <p:nvPr>
            <p:ph type="sldNum" sz="quarter" idx="10"/>
          </p:nvPr>
        </p:nvSpPr>
        <p:spPr/>
        <p:txBody>
          <a:bodyPr/>
          <a:lstStyle/>
          <a:p>
            <a:fld id="{01886909-2889-F945-800E-20D12DE739B0}" type="slidenum">
              <a:rPr lang="en-US" smtClean="0"/>
              <a:t>29</a:t>
            </a:fld>
            <a:endParaRPr lang="en-US"/>
          </a:p>
        </p:txBody>
      </p:sp>
    </p:spTree>
    <p:extLst>
      <p:ext uri="{BB962C8B-B14F-4D97-AF65-F5344CB8AC3E}">
        <p14:creationId xmlns:p14="http://schemas.microsoft.com/office/powerpoint/2010/main" val="1520463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b="0" i="0" u="none" dirty="0" smtClean="0"/>
              <a:t>Each DRAM layer is organized as an array of Banks</a:t>
            </a:r>
          </a:p>
          <a:p>
            <a:r>
              <a:rPr lang="en-US" b="1" i="0" u="none" dirty="0" smtClean="0"/>
              <a:t>[CLICK]</a:t>
            </a:r>
          </a:p>
          <a:p>
            <a:r>
              <a:rPr lang="en-US" b="0" i="0" u="none" dirty="0" smtClean="0"/>
              <a:t>and</a:t>
            </a:r>
            <a:r>
              <a:rPr lang="en-US" b="0" i="0" u="none" baseline="0" dirty="0" smtClean="0"/>
              <a:t> a bank is an array of cells with a row buffer. The row buffer holds one row at a time and uses this structure to transfer data with high bandwidth into the logic layer via TSVs</a:t>
            </a:r>
          </a:p>
          <a:p>
            <a:r>
              <a:rPr lang="en-US" b="1" i="0" u="none" baseline="0" dirty="0" smtClean="0"/>
              <a:t>[CLICK]</a:t>
            </a:r>
            <a:endParaRPr lang="en-US" b="1" i="0" u="none" dirty="0" smtClean="0"/>
          </a:p>
          <a:p>
            <a:r>
              <a:rPr lang="en-US" b="0" i="0" u="none" dirty="0" smtClean="0"/>
              <a:t>We</a:t>
            </a:r>
            <a:r>
              <a:rPr lang="en-US" b="0" i="0" u="none" baseline="0" dirty="0" smtClean="0"/>
              <a:t> now show the distribution of bit vectors across the DRAM arrays to enable parallel processing of many bins. </a:t>
            </a:r>
          </a:p>
          <a:p>
            <a:r>
              <a:rPr lang="en-US" b="1" i="0" u="none" baseline="0" dirty="0" smtClean="0"/>
              <a:t>[CLICK]</a:t>
            </a:r>
          </a:p>
          <a:p>
            <a:r>
              <a:rPr lang="en-US" b="0" i="0" u="none" baseline="0" dirty="0" smtClean="0"/>
              <a:t>Each row represents a token's occurrence across many sequential bins. and the row of the appropriate token gets queried to find a vector showing the occurrence of the token across many bins.</a:t>
            </a:r>
          </a:p>
          <a:p>
            <a:r>
              <a:rPr lang="en-US" b="0" i="0" u="none" baseline="0" dirty="0" smtClean="0"/>
              <a:t>These are the vectors are brought down into the logic layer to be operated on.</a:t>
            </a:r>
          </a:p>
          <a:p>
            <a:r>
              <a:rPr lang="en-US" b="1" i="1" u="sng" baseline="0" dirty="0" smtClean="0"/>
              <a:t>[CLICK]</a:t>
            </a:r>
          </a:p>
          <a:p>
            <a:endParaRPr lang="en-US" b="1" i="1" u="sng" baseline="0" dirty="0" smtClean="0"/>
          </a:p>
          <a:p>
            <a:r>
              <a:rPr lang="en-US" b="1" i="1" u="sng" baseline="0" dirty="0" smtClean="0"/>
              <a:t>[END-CLICK]</a:t>
            </a:r>
            <a:endParaRPr lang="en-US" b="0" i="0" u="none" baseline="0" dirty="0" smtClean="0"/>
          </a:p>
        </p:txBody>
      </p:sp>
      <p:sp>
        <p:nvSpPr>
          <p:cNvPr id="4" name="Slide Number Placeholder 3"/>
          <p:cNvSpPr>
            <a:spLocks noGrp="1"/>
          </p:cNvSpPr>
          <p:nvPr>
            <p:ph type="sldNum" sz="quarter" idx="10"/>
          </p:nvPr>
        </p:nvSpPr>
        <p:spPr/>
        <p:txBody>
          <a:bodyPr/>
          <a:lstStyle/>
          <a:p>
            <a:fld id="{01886909-2889-F945-800E-20D12DE739B0}" type="slidenum">
              <a:rPr lang="en-US" smtClean="0"/>
              <a:t>30</a:t>
            </a:fld>
            <a:endParaRPr lang="en-US"/>
          </a:p>
        </p:txBody>
      </p:sp>
    </p:spTree>
    <p:extLst>
      <p:ext uri="{BB962C8B-B14F-4D97-AF65-F5344CB8AC3E}">
        <p14:creationId xmlns:p14="http://schemas.microsoft.com/office/powerpoint/2010/main" val="147507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b="0" i="0" u="none" dirty="0" smtClean="0"/>
              <a:t>We</a:t>
            </a:r>
            <a:r>
              <a:rPr lang="en-US" b="0" i="0" u="none" baseline="0" dirty="0" smtClean="0"/>
              <a:t> now look at the implementation of logic in the logic layer </a:t>
            </a:r>
            <a:endParaRPr lang="en-US" b="0" i="0" u="none" dirty="0" smtClean="0"/>
          </a:p>
          <a:p>
            <a:r>
              <a:rPr lang="en-US" b="1" i="1" u="sng" dirty="0" smtClean="0"/>
              <a:t>[CLICK]</a:t>
            </a:r>
          </a:p>
          <a:p>
            <a:r>
              <a:rPr lang="en-US" b="0" i="0" u="none" dirty="0" smtClean="0"/>
              <a:t>GRIM-Filter</a:t>
            </a:r>
            <a:r>
              <a:rPr lang="en-US" b="0" i="0" u="none" baseline="0" dirty="0" smtClean="0"/>
              <a:t> only requires a very simple design for enabling the </a:t>
            </a:r>
            <a:r>
              <a:rPr lang="en-US" b="0" i="0" u="none" baseline="0" dirty="0" err="1" smtClean="0"/>
              <a:t>bitvector</a:t>
            </a:r>
            <a:r>
              <a:rPr lang="en-US" b="0" i="0" u="none" baseline="0" dirty="0" smtClean="0"/>
              <a:t> sum and threshold compare across many bins simultaneously. One comparator, </a:t>
            </a:r>
            <a:r>
              <a:rPr lang="en-US" b="0" i="0" u="none" baseline="0" dirty="0" err="1" smtClean="0"/>
              <a:t>incrementer</a:t>
            </a:r>
            <a:r>
              <a:rPr lang="en-US" b="0" i="0" u="none" baseline="0" dirty="0" smtClean="0"/>
              <a:t>, accumulator, and buffer for each bin that we are checking in parallel</a:t>
            </a:r>
            <a:endParaRPr lang="en-US" b="0" i="0" u="none" dirty="0" smtClean="0"/>
          </a:p>
          <a:p>
            <a:r>
              <a:rPr lang="en-US" b="1" i="1" u="sng" dirty="0" smtClean="0"/>
              <a:t>[CLICK]</a:t>
            </a:r>
          </a:p>
          <a:p>
            <a:r>
              <a:rPr lang="en-US" b="0" i="0" u="none" dirty="0" smtClean="0"/>
              <a:t>This results in a very low area overhead and ease of implementation</a:t>
            </a:r>
          </a:p>
          <a:p>
            <a:r>
              <a:rPr lang="en-US" b="1" i="1" u="sng"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31</a:t>
            </a:fld>
            <a:endParaRPr lang="en-US"/>
          </a:p>
        </p:txBody>
      </p:sp>
    </p:spTree>
    <p:extLst>
      <p:ext uri="{BB962C8B-B14F-4D97-AF65-F5344CB8AC3E}">
        <p14:creationId xmlns:p14="http://schemas.microsoft.com/office/powerpoint/2010/main" val="803842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32</a:t>
            </a:fld>
            <a:endParaRPr lang="en-US"/>
          </a:p>
        </p:txBody>
      </p:sp>
    </p:spTree>
    <p:extLst>
      <p:ext uri="{BB962C8B-B14F-4D97-AF65-F5344CB8AC3E}">
        <p14:creationId xmlns:p14="http://schemas.microsoft.com/office/powerpoint/2010/main" val="93715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Can skip this </a:t>
            </a:r>
          </a:p>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3</a:t>
            </a:fld>
            <a:endParaRPr lang="en-US"/>
          </a:p>
        </p:txBody>
      </p:sp>
    </p:spTree>
    <p:extLst>
      <p:ext uri="{BB962C8B-B14F-4D97-AF65-F5344CB8AC3E}">
        <p14:creationId xmlns:p14="http://schemas.microsoft.com/office/powerpoint/2010/main" val="171619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ran</a:t>
            </a:r>
            <a:r>
              <a:rPr lang="en-US" baseline="0" dirty="0" smtClean="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34</a:t>
            </a:fld>
            <a:endParaRPr lang="en-US"/>
          </a:p>
        </p:txBody>
      </p:sp>
    </p:spTree>
    <p:extLst>
      <p:ext uri="{BB962C8B-B14F-4D97-AF65-F5344CB8AC3E}">
        <p14:creationId xmlns:p14="http://schemas.microsoft.com/office/powerpoint/2010/main" val="369289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ran</a:t>
            </a:r>
            <a:r>
              <a:rPr lang="en-US" baseline="0" dirty="0" smtClean="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35</a:t>
            </a:fld>
            <a:endParaRPr lang="en-US"/>
          </a:p>
        </p:txBody>
      </p:sp>
    </p:spTree>
    <p:extLst>
      <p:ext uri="{BB962C8B-B14F-4D97-AF65-F5344CB8AC3E}">
        <p14:creationId xmlns:p14="http://schemas.microsoft.com/office/powerpoint/2010/main" val="1560954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 these bullet points </a:t>
            </a:r>
            <a:endParaRPr lang="en-US" dirty="0"/>
          </a:p>
        </p:txBody>
      </p:sp>
      <p:sp>
        <p:nvSpPr>
          <p:cNvPr id="4" name="Slide Number Placeholder 3"/>
          <p:cNvSpPr>
            <a:spLocks noGrp="1"/>
          </p:cNvSpPr>
          <p:nvPr>
            <p:ph type="sldNum" sz="quarter" idx="10"/>
          </p:nvPr>
        </p:nvSpPr>
        <p:spPr/>
        <p:txBody>
          <a:bodyPr/>
          <a:lstStyle/>
          <a:p>
            <a:fld id="{01886909-2889-F945-800E-20D12DE739B0}" type="slidenum">
              <a:rPr lang="en-US" smtClean="0"/>
              <a:t>36</a:t>
            </a:fld>
            <a:endParaRPr lang="en-US"/>
          </a:p>
        </p:txBody>
      </p:sp>
    </p:spTree>
    <p:extLst>
      <p:ext uri="{BB962C8B-B14F-4D97-AF65-F5344CB8AC3E}">
        <p14:creationId xmlns:p14="http://schemas.microsoft.com/office/powerpoint/2010/main" val="51089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37</a:t>
            </a:fld>
            <a:endParaRPr lang="en-US"/>
          </a:p>
        </p:txBody>
      </p:sp>
    </p:spTree>
    <p:extLst>
      <p:ext uri="{BB962C8B-B14F-4D97-AF65-F5344CB8AC3E}">
        <p14:creationId xmlns:p14="http://schemas.microsoft.com/office/powerpoint/2010/main" val="16530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dirty="0" smtClean="0"/>
              <a:t>We propose an</a:t>
            </a:r>
            <a:r>
              <a:rPr lang="en-US" baseline="0" dirty="0" smtClean="0"/>
              <a:t> in-memory filter to accelerate read mapping</a:t>
            </a:r>
          </a:p>
          <a:p>
            <a:r>
              <a:rPr lang="en-US" b="1" i="1" u="sng" baseline="0" dirty="0" smtClean="0"/>
              <a:t>[CLICK]</a:t>
            </a:r>
          </a:p>
          <a:p>
            <a:r>
              <a:rPr lang="en-US" b="0" i="0" u="none" baseline="0" dirty="0" smtClean="0"/>
              <a:t>Compared to the previous best filter we show up to 3.7x end-to-end speedup on the same mapper and</a:t>
            </a:r>
          </a:p>
          <a:p>
            <a:r>
              <a:rPr lang="en-US" b="0" i="0" u="none" baseline="0" dirty="0" smtClean="0"/>
              <a:t>We also observe on average 6x fewer false negatives</a:t>
            </a:r>
          </a:p>
          <a:p>
            <a:r>
              <a:rPr lang="en-US" b="1" i="1" u="sng" baseline="0" dirty="0" smtClean="0"/>
              <a:t>[CLICK]</a:t>
            </a:r>
          </a:p>
          <a:p>
            <a:r>
              <a:rPr lang="en-US" b="0" i="0" u="none" baseline="0" dirty="0" smtClean="0"/>
              <a:t>GRIM-Filter is a universal filter that can be applied to any read mapper and we hope these results encourage people to use processing in memory to improve other data intensive algorithms</a:t>
            </a:r>
          </a:p>
          <a:p>
            <a:r>
              <a:rPr lang="en-US" b="1" i="1" u="sng" baseline="0" dirty="0" smtClean="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38</a:t>
            </a:fld>
            <a:endParaRPr lang="en-US"/>
          </a:p>
        </p:txBody>
      </p:sp>
    </p:spTree>
    <p:extLst>
      <p:ext uri="{BB962C8B-B14F-4D97-AF65-F5344CB8AC3E}">
        <p14:creationId xmlns:p14="http://schemas.microsoft.com/office/powerpoint/2010/main" val="1111203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Hello</a:t>
            </a:r>
            <a:r>
              <a:rPr lang="en-US" baseline="0" dirty="0" smtClean="0"/>
              <a:t>, my name is </a:t>
            </a:r>
            <a:r>
              <a:rPr lang="en-US" baseline="0" dirty="0" err="1" smtClean="0"/>
              <a:t>Jeremie</a:t>
            </a:r>
            <a:r>
              <a:rPr lang="en-US" baseline="0" dirty="0" smtClean="0"/>
              <a:t> Kim and I will be presenting GRIM-Filter, fast seed location filtering in DNA read mapping using processing-in-memory technologies.</a:t>
            </a:r>
          </a:p>
          <a:p>
            <a:r>
              <a:rPr lang="en-US" b="1" i="1" u="sng" baseline="0" dirty="0" smtClean="0"/>
              <a:t>[CLICK</a:t>
            </a:r>
            <a:r>
              <a:rPr lang="en-US" b="1" i="1" u="sng" baseline="0" dirty="0" smtClean="0"/>
              <a:t>]</a:t>
            </a:r>
          </a:p>
          <a:p>
            <a:endParaRPr lang="en-US" b="1" i="1" u="sng" baseline="0" dirty="0" smtClean="0"/>
          </a:p>
          <a:p>
            <a:endParaRPr lang="en-US" b="1" i="1" u="sng" baseline="0" dirty="0" smtClean="0"/>
          </a:p>
          <a:p>
            <a:pPr marL="0" indent="0">
              <a:buNone/>
            </a:pPr>
            <a:r>
              <a:rPr lang="en-US" dirty="0" smtClean="0"/>
              <a:t>ANTICIPATE QUESTIONS </a:t>
            </a:r>
          </a:p>
          <a:p>
            <a:pPr marL="0" indent="0">
              <a:buNone/>
            </a:pPr>
            <a:r>
              <a:rPr lang="en-US" dirty="0" smtClean="0"/>
              <a:t>READ MAPPERS , FPGA, GPUs,</a:t>
            </a:r>
          </a:p>
          <a:p>
            <a:pPr marL="0" indent="0">
              <a:buNone/>
            </a:pPr>
            <a:r>
              <a:rPr lang="en-US" dirty="0" smtClean="0"/>
              <a:t>SHD?  SIMD</a:t>
            </a:r>
          </a:p>
          <a:p>
            <a:pPr marL="0" indent="0">
              <a:buNone/>
            </a:pPr>
            <a:r>
              <a:rPr lang="en-US" dirty="0" smtClean="0"/>
              <a:t>Etc.</a:t>
            </a:r>
          </a:p>
          <a:p>
            <a:pPr marL="0" indent="0">
              <a:buNone/>
            </a:pPr>
            <a:endParaRPr lang="en-US" dirty="0" smtClean="0"/>
          </a:p>
          <a:p>
            <a:pPr marL="0" indent="0">
              <a:buNone/>
            </a:pPr>
            <a:r>
              <a:rPr lang="en-US" dirty="0" smtClean="0"/>
              <a:t>How PIM is working here. Quick summary of the steps</a:t>
            </a:r>
          </a:p>
          <a:p>
            <a:pPr marL="0" indent="0">
              <a:buNone/>
            </a:pPr>
            <a:endParaRPr lang="en-US" dirty="0" smtClean="0"/>
          </a:p>
          <a:p>
            <a:pPr marL="0" indent="0">
              <a:buNone/>
            </a:pPr>
            <a:endParaRPr lang="en-US" dirty="0" smtClean="0"/>
          </a:p>
          <a:p>
            <a:pPr marL="0" indent="0">
              <a:buNone/>
            </a:pPr>
            <a:r>
              <a:rPr lang="en-US" dirty="0" smtClean="0"/>
              <a:t> </a:t>
            </a:r>
          </a:p>
          <a:p>
            <a:endParaRPr lang="en-US" b="1" i="1" u="sng" baseline="0" dirty="0" smtClean="0"/>
          </a:p>
        </p:txBody>
      </p:sp>
      <p:sp>
        <p:nvSpPr>
          <p:cNvPr id="4" name="Slide Number Placeholder 3"/>
          <p:cNvSpPr>
            <a:spLocks noGrp="1"/>
          </p:cNvSpPr>
          <p:nvPr>
            <p:ph type="sldNum" sz="quarter" idx="10"/>
          </p:nvPr>
        </p:nvSpPr>
        <p:spPr/>
        <p:txBody>
          <a:bodyPr/>
          <a:lstStyle/>
          <a:p>
            <a:fld id="{01886909-2889-F945-800E-20D12DE739B0}" type="slidenum">
              <a:rPr lang="en-US" smtClean="0"/>
              <a:t>39</a:t>
            </a:fld>
            <a:endParaRPr lang="en-US"/>
          </a:p>
        </p:txBody>
      </p:sp>
    </p:spTree>
    <p:extLst>
      <p:ext uri="{BB962C8B-B14F-4D97-AF65-F5344CB8AC3E}">
        <p14:creationId xmlns:p14="http://schemas.microsoft.com/office/powerpoint/2010/main" val="358694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REWRITE </a:t>
            </a:r>
            <a:endParaRPr lang="en-US" dirty="0" smtClean="0"/>
          </a:p>
          <a:p>
            <a:endParaRPr lang="en-US" dirty="0" smtClean="0"/>
          </a:p>
          <a:p>
            <a:r>
              <a:rPr lang="en-US" b="1" dirty="0" smtClean="0">
                <a:solidFill>
                  <a:srgbClr val="FF0000"/>
                </a:solidFill>
              </a:rPr>
              <a:t>MOVE THIS TO</a:t>
            </a:r>
            <a:r>
              <a:rPr lang="en-US" b="1" baseline="0" dirty="0" smtClean="0">
                <a:solidFill>
                  <a:srgbClr val="FF0000"/>
                </a:solidFill>
              </a:rPr>
              <a:t> BACKUP MAYBE</a:t>
            </a:r>
            <a:endParaRPr lang="en-US" b="1" dirty="0" smtClean="0">
              <a:solidFill>
                <a:srgbClr val="FF0000"/>
              </a:solidFill>
            </a:endParaRPr>
          </a:p>
          <a:p>
            <a:endParaRPr lang="en-US" dirty="0" smtClean="0"/>
          </a:p>
          <a:p>
            <a:r>
              <a:rPr lang="en-US" dirty="0" smtClean="0"/>
              <a:t>In this example, we will use a token</a:t>
            </a:r>
            <a:r>
              <a:rPr lang="en-US" baseline="0" dirty="0" smtClean="0"/>
              <a:t> size of 5 </a:t>
            </a:r>
            <a:endParaRPr lang="en-US" dirty="0" smtClean="0"/>
          </a:p>
          <a:p>
            <a:r>
              <a:rPr lang="en-US" dirty="0" smtClean="0"/>
              <a:t>We show how GRIM-Filter</a:t>
            </a:r>
            <a:r>
              <a:rPr lang="en-US" baseline="0" dirty="0" smtClean="0"/>
              <a:t> determines the need for alignment in a bin X. We use the read to generate a mask to selectively sum bit vectors. </a:t>
            </a:r>
          </a:p>
          <a:p>
            <a:r>
              <a:rPr lang="en-US" b="1" i="1" u="sng" baseline="0" dirty="0" smtClean="0"/>
              <a:t>[CLICK]</a:t>
            </a:r>
          </a:p>
          <a:p>
            <a:r>
              <a:rPr lang="en-US" baseline="0" dirty="0" smtClean="0"/>
              <a:t>For the given read sequence in red, we find all indices corresponding to the q-grams found in the read. </a:t>
            </a:r>
          </a:p>
          <a:p>
            <a:r>
              <a:rPr lang="en-US" b="1" i="1" u="sng"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query and </a:t>
            </a:r>
            <a:r>
              <a:rPr lang="en-US" b="1" i="1" u="sng" dirty="0" smtClean="0"/>
              <a:t>[CLICK]</a:t>
            </a:r>
            <a:r>
              <a:rPr lang="en-US" baseline="0" dirty="0" smtClean="0"/>
              <a:t> sum the bits of bin X’s pre-computed bit vector of the reference genome.</a:t>
            </a:r>
          </a:p>
          <a:p>
            <a:r>
              <a:rPr lang="en-US" b="0" i="0" u="none" dirty="0" smtClean="0"/>
              <a:t>This final value is then compared to a threshold to determine the likelihood</a:t>
            </a:r>
            <a:r>
              <a:rPr lang="en-US" b="0" i="0" u="none" baseline="0" dirty="0" smtClean="0"/>
              <a:t> of this read’s existence in Bin X</a:t>
            </a:r>
          </a:p>
          <a:p>
            <a:r>
              <a:rPr lang="en-US" b="0" i="0" u="none" baseline="0" dirty="0" smtClean="0"/>
              <a:t>These are all very simple operations and can be run in parallel across different bins</a:t>
            </a:r>
          </a:p>
          <a:p>
            <a:r>
              <a:rPr lang="en-US" b="1" i="1" u="sng" baseline="0" dirty="0" smtClean="0"/>
              <a:t>[END-CLICK]</a:t>
            </a:r>
            <a:endParaRPr lang="en-US" b="1" i="1" u="sng" dirty="0" smtClean="0"/>
          </a:p>
          <a:p>
            <a:endParaRPr lang="en-US" dirty="0"/>
          </a:p>
        </p:txBody>
      </p:sp>
      <p:sp>
        <p:nvSpPr>
          <p:cNvPr id="4" name="Slide Number Placeholder 3"/>
          <p:cNvSpPr>
            <a:spLocks noGrp="1"/>
          </p:cNvSpPr>
          <p:nvPr>
            <p:ph type="sldNum" sz="quarter" idx="10"/>
          </p:nvPr>
        </p:nvSpPr>
        <p:spPr/>
        <p:txBody>
          <a:bodyPr/>
          <a:lstStyle/>
          <a:p>
            <a:fld id="{BBA3D9B9-CD49-6346-9B64-E0A0DC2E5A77}" type="slidenum">
              <a:rPr lang="en-US" smtClean="0"/>
              <a:t>45</a:t>
            </a:fld>
            <a:endParaRPr lang="en-US"/>
          </a:p>
        </p:txBody>
      </p:sp>
    </p:spTree>
    <p:extLst>
      <p:ext uri="{BB962C8B-B14F-4D97-AF65-F5344CB8AC3E}">
        <p14:creationId xmlns:p14="http://schemas.microsoft.com/office/powerpoint/2010/main" val="24701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4</a:t>
            </a:fld>
            <a:endParaRPr lang="en-US"/>
          </a:p>
        </p:txBody>
      </p:sp>
    </p:spTree>
    <p:extLst>
      <p:ext uri="{BB962C8B-B14F-4D97-AF65-F5344CB8AC3E}">
        <p14:creationId xmlns:p14="http://schemas.microsoft.com/office/powerpoint/2010/main" val="194397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smtClean="0"/>
              <a:t>[CLICK]</a:t>
            </a:r>
          </a:p>
          <a:p>
            <a:r>
              <a:rPr lang="en-US" dirty="0" smtClean="0"/>
              <a:t>Sequencing</a:t>
            </a:r>
            <a:r>
              <a:rPr lang="en-US" baseline="0" dirty="0" smtClean="0"/>
              <a:t> refers to the process of determining the series of nucleotide base pairs in a DNA strand. </a:t>
            </a:r>
          </a:p>
          <a:p>
            <a:r>
              <a:rPr lang="en-US" baseline="0" dirty="0" smtClean="0"/>
              <a:t>DNA is comprised of 4 different base pairs which are referred to as A,C,G, and T</a:t>
            </a:r>
          </a:p>
          <a:p>
            <a:r>
              <a:rPr lang="en-US" b="1" i="1" u="sng" baseline="0" dirty="0" smtClean="0"/>
              <a:t>[CLICK]</a:t>
            </a:r>
            <a:endParaRPr lang="en-US" baseline="0" dirty="0" smtClean="0"/>
          </a:p>
          <a:p>
            <a:r>
              <a:rPr lang="en-US" baseline="0" dirty="0" smtClean="0"/>
              <a:t>Today’s machines sequence short strands which are referred to as reads</a:t>
            </a:r>
          </a:p>
          <a:p>
            <a:r>
              <a:rPr lang="en-US" b="1" i="1" u="sng" baseline="0" dirty="0" smtClean="0"/>
              <a:t>[CLICK]</a:t>
            </a:r>
            <a:endParaRPr lang="en-US" baseline="0" dirty="0" smtClean="0"/>
          </a:p>
          <a:p>
            <a:r>
              <a:rPr lang="en-US" baseline="0" dirty="0" smtClean="0"/>
              <a:t>Reads are on the order of 100 </a:t>
            </a:r>
            <a:r>
              <a:rPr lang="mr-IN" baseline="0" dirty="0" smtClean="0"/>
              <a:t>–</a:t>
            </a:r>
            <a:r>
              <a:rPr lang="en-US" baseline="0" dirty="0" smtClean="0"/>
              <a:t> </a:t>
            </a:r>
            <a:r>
              <a:rPr lang="en-US" baseline="0" dirty="0" smtClean="0"/>
              <a:t>20 THOUSAND </a:t>
            </a:r>
            <a:r>
              <a:rPr lang="en-US" baseline="0" dirty="0" smtClean="0"/>
              <a:t>base pairs long. The more commonly used sequencers result in 100-200 base pairs today, and sequencers that result in larger reads are expensive</a:t>
            </a:r>
          </a:p>
          <a:p>
            <a:r>
              <a:rPr lang="en-US" b="1" i="1" u="sng" baseline="0" dirty="0" smtClean="0"/>
              <a:t>[CLICK]</a:t>
            </a:r>
          </a:p>
          <a:p>
            <a:r>
              <a:rPr lang="en-US" b="0" i="0" u="none" baseline="0" dirty="0" smtClean="0"/>
              <a:t>For some perspective, the human genome is approximately 3 billion base pairs long</a:t>
            </a:r>
          </a:p>
          <a:p>
            <a:r>
              <a:rPr lang="en-US" b="1" i="1" u="sng" baseline="0" dirty="0" smtClean="0"/>
              <a:t>[CLICK]</a:t>
            </a:r>
          </a:p>
          <a:p>
            <a:r>
              <a:rPr lang="en-US" dirty="0" smtClean="0"/>
              <a:t>Therefore</a:t>
            </a:r>
            <a:r>
              <a:rPr lang="en-US" baseline="0" dirty="0" smtClean="0"/>
              <a:t> genomes are cut into reads, which are sequenced independently and then reconstructed.</a:t>
            </a:r>
          </a:p>
          <a:p>
            <a:r>
              <a:rPr lang="en-US" b="1" i="1" u="sng" baseline="0" dirty="0" smtClean="0"/>
              <a:t>[CLICK]</a:t>
            </a:r>
            <a:endParaRPr lang="en-US" b="1" i="1" u="sng" dirty="0" smtClean="0"/>
          </a:p>
          <a:p>
            <a:r>
              <a:rPr lang="en-US" dirty="0" smtClean="0"/>
              <a:t>Read mapping is a very difficult and</a:t>
            </a:r>
            <a:r>
              <a:rPr lang="en-US" baseline="0" dirty="0" smtClean="0"/>
              <a:t> important problem </a:t>
            </a:r>
          </a:p>
          <a:p>
            <a:r>
              <a:rPr lang="en-US" b="1" i="1" u="sng" baseline="0" dirty="0" smtClean="0"/>
              <a:t>[CLICK]</a:t>
            </a:r>
          </a:p>
          <a:p>
            <a:r>
              <a:rPr lang="en-US" b="0" i="0" u="none" baseline="0" dirty="0" smtClean="0"/>
              <a:t>It is the first step in analyzing someone’s genome to detect predispositions to diseases, personalize medicine, etc. </a:t>
            </a:r>
          </a:p>
          <a:p>
            <a:r>
              <a:rPr lang="en-US" b="1" i="1" u="sng" baseline="0" dirty="0" smtClean="0"/>
              <a:t>[CLICK]</a:t>
            </a:r>
            <a:endParaRPr lang="en-US" b="0" i="0" u="none" baseline="0" dirty="0" smtClean="0"/>
          </a:p>
          <a:p>
            <a:r>
              <a:rPr lang="en-US" b="0" i="0" u="none" baseline="0" dirty="0" smtClean="0"/>
              <a:t>Our goal is to accelerate end-to-end performance on read mapping</a:t>
            </a:r>
          </a:p>
          <a:p>
            <a:r>
              <a:rPr lang="en-US" b="1" i="1" u="sng" dirty="0" smtClean="0"/>
              <a:t>[END-CLICK]</a:t>
            </a:r>
          </a:p>
          <a:p>
            <a:endParaRPr lang="en-US" dirty="0" smtClean="0"/>
          </a:p>
          <a:p>
            <a:endParaRPr lang="en-US" dirty="0" smtClean="0"/>
          </a:p>
          <a:p>
            <a:endParaRPr lang="en-US" dirty="0" smtClean="0"/>
          </a:p>
          <a:p>
            <a:r>
              <a:rPr lang="en-US" dirty="0" smtClean="0"/>
              <a:t>##############################################################</a:t>
            </a:r>
          </a:p>
          <a:p>
            <a:r>
              <a:rPr lang="en-US" dirty="0" smtClean="0"/>
              <a:t>//We present a</a:t>
            </a:r>
            <a:r>
              <a:rPr lang="en-US" baseline="0" dirty="0" smtClean="0"/>
              <a:t> case study of accelerating one of the most fundamental bioinformatics applications, read mapping, using 3D-stacked //DRAM, an emerging technology that enables processing-in-memory via a customizable logic layer embedded within the memory //arrays on top of extremely high bandwidth. </a:t>
            </a:r>
          </a:p>
          <a:p>
            <a:endParaRPr lang="en-US" baseline="0" dirty="0" smtClean="0"/>
          </a:p>
          <a:p>
            <a:r>
              <a:rPr lang="en-US" baseline="0" dirty="0" smtClean="0"/>
              <a:t>[CLICK]</a:t>
            </a:r>
          </a:p>
          <a:p>
            <a:endParaRPr lang="en-US" baseline="0" dirty="0" smtClean="0"/>
          </a:p>
          <a:p>
            <a:r>
              <a:rPr lang="en-US" baseline="0" dirty="0" smtClean="0"/>
              <a:t>Read mapping is a great candidate for acceleration using this emerging technology because it is compute and memory intensive.</a:t>
            </a:r>
          </a:p>
          <a:p>
            <a:endParaRPr lang="en-US" baseline="0" dirty="0" smtClean="0"/>
          </a:p>
          <a:p>
            <a:r>
              <a:rPr lang="en-US" baseline="0" dirty="0" smtClean="0"/>
              <a:t>[CLICK]</a:t>
            </a:r>
          </a:p>
          <a:p>
            <a:endParaRPr lang="en-US" baseline="0" dirty="0" smtClean="0"/>
          </a:p>
          <a:p>
            <a:r>
              <a:rPr lang="en-US" baseline="0" dirty="0" smtClean="0"/>
              <a:t>In this paper, we propose an implementation of read mapping using PIM for acceleration</a:t>
            </a:r>
          </a:p>
        </p:txBody>
      </p:sp>
      <p:sp>
        <p:nvSpPr>
          <p:cNvPr id="4" name="Slide Number Placeholder 3"/>
          <p:cNvSpPr>
            <a:spLocks noGrp="1"/>
          </p:cNvSpPr>
          <p:nvPr>
            <p:ph type="sldNum" sz="quarter" idx="10"/>
          </p:nvPr>
        </p:nvSpPr>
        <p:spPr/>
        <p:txBody>
          <a:bodyPr/>
          <a:lstStyle/>
          <a:p>
            <a:fld id="{01886909-2889-F945-800E-20D12DE739B0}" type="slidenum">
              <a:rPr lang="en-US" smtClean="0"/>
              <a:t>5</a:t>
            </a:fld>
            <a:endParaRPr lang="en-US"/>
          </a:p>
        </p:txBody>
      </p:sp>
    </p:spTree>
    <p:extLst>
      <p:ext uri="{BB962C8B-B14F-4D97-AF65-F5344CB8AC3E}">
        <p14:creationId xmlns:p14="http://schemas.microsoft.com/office/powerpoint/2010/main" val="92332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6</a:t>
            </a:fld>
            <a:endParaRPr lang="en-US"/>
          </a:p>
        </p:txBody>
      </p:sp>
    </p:spTree>
    <p:extLst>
      <p:ext uri="{BB962C8B-B14F-4D97-AF65-F5344CB8AC3E}">
        <p14:creationId xmlns:p14="http://schemas.microsoft.com/office/powerpoint/2010/main" val="146912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baseline="0" dirty="0" smtClean="0"/>
              <a:t>[CLICK]</a:t>
            </a:r>
          </a:p>
          <a:p>
            <a:r>
              <a:rPr lang="en-US" b="0" i="0" u="none" baseline="0" dirty="0" smtClean="0"/>
              <a:t>The purpose of a read mapper is to take a number of sequenced reads and reconstruct the full genome</a:t>
            </a:r>
          </a:p>
          <a:p>
            <a:r>
              <a:rPr lang="en-US" b="1" i="1" u="sng" baseline="0" dirty="0" smtClean="0"/>
              <a:t>[CLICK]</a:t>
            </a:r>
          </a:p>
          <a:p>
            <a:r>
              <a:rPr lang="en-US" b="0" i="0" u="none" baseline="0" dirty="0" smtClean="0"/>
              <a:t>Thankfully we have a known reference genome that exhibits 99.9% similarity across humans (this is also generally true across any organisms of the same species). This enables us to map our reads to this known reference with some minor differences allowed, which then reduces read mapping to an approximate string matching problem. The differences are what makes each of us unique.</a:t>
            </a:r>
            <a:endParaRPr lang="en-US" b="1" i="1" u="sng" baseline="0" dirty="0" smtClean="0"/>
          </a:p>
          <a:p>
            <a:r>
              <a:rPr lang="en-US" b="1" i="1" u="sng" baseline="0" dirty="0" smtClean="0"/>
              <a:t>[CLICK]</a:t>
            </a:r>
          </a:p>
          <a:p>
            <a:r>
              <a:rPr lang="en-US" b="0" i="0" u="none" baseline="0" dirty="0" smtClean="0"/>
              <a:t>Because the reference genome exhibits high similarity, long sequences in reads match the reference genome perfectly</a:t>
            </a:r>
          </a:p>
          <a:p>
            <a:r>
              <a:rPr lang="en-US" b="0" i="0" u="none" baseline="0" dirty="0" smtClean="0"/>
              <a:t>[</a:t>
            </a:r>
            <a:r>
              <a:rPr lang="en-US" b="1" i="1" u="sng" baseline="0" dirty="0" smtClean="0"/>
              <a:t>CLICK]</a:t>
            </a:r>
          </a:p>
          <a:p>
            <a:r>
              <a:rPr lang="en-US" b="0" i="0" u="none" baseline="0" dirty="0" smtClean="0"/>
              <a:t>We see here that 9 sequential nucleotides, in the read of size 11, match perfectly to the reference genome</a:t>
            </a:r>
          </a:p>
          <a:p>
            <a:r>
              <a:rPr lang="en-US" b="1" i="1" u="sng" baseline="0" dirty="0" smtClean="0"/>
              <a:t>[CLICK]</a:t>
            </a:r>
          </a:p>
          <a:p>
            <a:r>
              <a:rPr lang="en-US" b="0" i="0" u="none" baseline="0" dirty="0" smtClean="0"/>
              <a:t>This enables us to utilize a hash table to quickly reduce the search space for the read across the entire reference genome </a:t>
            </a:r>
          </a:p>
          <a:p>
            <a:r>
              <a:rPr lang="en-US" b="1" i="1" u="sng" baseline="0" dirty="0" smtClean="0"/>
              <a:t>[END-CLICK]</a:t>
            </a:r>
          </a:p>
        </p:txBody>
      </p:sp>
      <p:sp>
        <p:nvSpPr>
          <p:cNvPr id="4" name="Slide Number Placeholder 3"/>
          <p:cNvSpPr>
            <a:spLocks noGrp="1"/>
          </p:cNvSpPr>
          <p:nvPr>
            <p:ph type="sldNum" sz="quarter" idx="10"/>
          </p:nvPr>
        </p:nvSpPr>
        <p:spPr/>
        <p:txBody>
          <a:bodyPr/>
          <a:lstStyle/>
          <a:p>
            <a:fld id="{01886909-2889-F945-800E-20D12DE739B0}" type="slidenum">
              <a:rPr lang="en-US" smtClean="0"/>
              <a:t>7</a:t>
            </a:fld>
            <a:endParaRPr lang="en-US"/>
          </a:p>
        </p:txBody>
      </p:sp>
    </p:spTree>
    <p:extLst>
      <p:ext uri="{BB962C8B-B14F-4D97-AF65-F5344CB8AC3E}">
        <p14:creationId xmlns:p14="http://schemas.microsoft.com/office/powerpoint/2010/main" val="22322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0" i="0"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8</a:t>
            </a:fld>
            <a:endParaRPr lang="en-US"/>
          </a:p>
        </p:txBody>
      </p:sp>
    </p:spTree>
    <p:extLst>
      <p:ext uri="{BB962C8B-B14F-4D97-AF65-F5344CB8AC3E}">
        <p14:creationId xmlns:p14="http://schemas.microsoft.com/office/powerpoint/2010/main" val="151951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endParaRPr lang="en-US" baseline="0" dirty="0" smtClean="0"/>
          </a:p>
          <a:p>
            <a:r>
              <a:rPr lang="en-US" baseline="0" dirty="0" smtClean="0"/>
              <a:t>Before mapping any reads, we generate a hash table once, which can be used to map any number of reads to the specific reference genome</a:t>
            </a:r>
          </a:p>
          <a:p>
            <a:r>
              <a:rPr lang="en-US" b="1" i="1" u="sng" baseline="0" dirty="0" smtClean="0"/>
              <a:t>[CLICK]</a:t>
            </a:r>
          </a:p>
          <a:p>
            <a:r>
              <a:rPr lang="en-US" b="0" i="0" u="none" baseline="0" dirty="0" smtClean="0"/>
              <a:t>The keys in the hash table are k length sequences which are referred to as k-</a:t>
            </a:r>
            <a:r>
              <a:rPr lang="en-US" b="0" i="0" u="none" baseline="0" dirty="0" err="1" smtClean="0"/>
              <a:t>mers</a:t>
            </a:r>
            <a:r>
              <a:rPr lang="en-US" b="0" i="0" u="none" baseline="0" dirty="0" smtClean="0"/>
              <a:t>. And the values are lists of locations in the reference genome that the particular k-</a:t>
            </a:r>
            <a:r>
              <a:rPr lang="en-US" b="0" i="0" u="none" baseline="0" dirty="0" err="1" smtClean="0"/>
              <a:t>mer</a:t>
            </a:r>
            <a:r>
              <a:rPr lang="en-US" b="0" i="0" u="none" baseline="0" dirty="0" smtClean="0"/>
              <a:t> occurs. In this example, we see that the sequence of 5 A’s occurs in 6 locations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r>
              <a:rPr lang="en-US" b="0" i="0" u="none" baseline="0" dirty="0" smtClean="0"/>
              <a:t>We generate the key-value pair for every permutation of k-</a:t>
            </a:r>
            <a:r>
              <a:rPr lang="en-US" b="0" i="0" u="none" baseline="0" dirty="0" err="1" smtClean="0"/>
              <a:t>mers</a:t>
            </a:r>
            <a:r>
              <a:rPr lang="en-US" b="0" i="0" u="none" baseline="0" dirty="0" smtClean="0"/>
              <a:t> for the chosen value of k.</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r>
              <a:rPr lang="en-US" b="0" i="0" u="none" baseline="0" dirty="0" smtClean="0"/>
              <a:t>To emphasize, we see that AAAAT occurs starting at the 36</a:t>
            </a:r>
            <a:r>
              <a:rPr lang="en-US" b="0" i="0" u="none" baseline="30000" dirty="0" smtClean="0"/>
              <a:t>th</a:t>
            </a:r>
            <a:r>
              <a:rPr lang="en-US" b="0" i="0" u="none" baseline="0" dirty="0" smtClean="0"/>
              <a:t> and at the 434</a:t>
            </a:r>
            <a:r>
              <a:rPr lang="en-US" b="0" i="0" u="none" baseline="30000" dirty="0" smtClean="0"/>
              <a:t>th</a:t>
            </a:r>
            <a:r>
              <a:rPr lang="en-US" b="0" i="0" u="none" baseline="0" dirty="0" smtClean="0"/>
              <a:t> base pairs of the reference genome</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r>
              <a:rPr lang="en-US" b="0" i="0" u="none" baseline="0" dirty="0" smtClean="0"/>
              <a:t>we continue generating the hash table until all k-</a:t>
            </a:r>
            <a:r>
              <a:rPr lang="en-US" b="0" i="0" u="none" baseline="0" dirty="0" err="1" smtClean="0"/>
              <a:t>mer</a:t>
            </a:r>
            <a:r>
              <a:rPr lang="en-US" b="0" i="0" u="none" baseline="0" dirty="0" smtClean="0"/>
              <a:t> permutations are populated in the hash table</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smtClean="0"/>
              <a:t>[CLICK]</a:t>
            </a:r>
          </a:p>
          <a:p>
            <a:r>
              <a:rPr lang="en-US" b="0" i="0" u="none" baseline="0" dirty="0" smtClean="0"/>
              <a:t>We can query this hash table with substrings within the reads to quickly reduce the search space in the reference genome</a:t>
            </a:r>
            <a:endParaRPr lang="en-US" b="1" i="1" u="sng" baseline="0" dirty="0" smtClean="0"/>
          </a:p>
          <a:p>
            <a:r>
              <a:rPr lang="en-US" b="1" i="1" u="sng" baseline="0" dirty="0" smtClean="0"/>
              <a:t>[END-CLICK]</a:t>
            </a:r>
          </a:p>
        </p:txBody>
      </p:sp>
      <p:sp>
        <p:nvSpPr>
          <p:cNvPr id="4" name="Slide Number Placeholder 3"/>
          <p:cNvSpPr>
            <a:spLocks noGrp="1"/>
          </p:cNvSpPr>
          <p:nvPr>
            <p:ph type="sldNum" sz="quarter" idx="10"/>
          </p:nvPr>
        </p:nvSpPr>
        <p:spPr/>
        <p:txBody>
          <a:bodyPr/>
          <a:lstStyle/>
          <a:p>
            <a:fld id="{01886909-2889-F945-800E-20D12DE739B0}" type="slidenum">
              <a:rPr lang="en-US" smtClean="0"/>
              <a:t>9</a:t>
            </a:fld>
            <a:endParaRPr lang="en-US"/>
          </a:p>
        </p:txBody>
      </p:sp>
    </p:spTree>
    <p:extLst>
      <p:ext uri="{BB962C8B-B14F-4D97-AF65-F5344CB8AC3E}">
        <p14:creationId xmlns:p14="http://schemas.microsoft.com/office/powerpoint/2010/main" val="87343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emf"/><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2014296437"/>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02635248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69"/>
            <a:ext cx="8229600" cy="4441371"/>
          </a:xfrm>
          <a:prstGeom prst="rect">
            <a:avLst/>
          </a:prstGeom>
        </p:spPr>
        <p:txBody>
          <a:bodyPr>
            <a:normAutofit/>
          </a:bodyPr>
          <a:lstStyle>
            <a:lvl1pPr marL="0" indent="0" algn="l">
              <a:buNone/>
              <a:defRPr sz="1800">
                <a:solidFill>
                  <a:schemeClr val="accent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dirty="0"/>
          </a:p>
        </p:txBody>
      </p:sp>
      <p:sp>
        <p:nvSpPr>
          <p:cNvPr id="8" name="Title 1"/>
          <p:cNvSpPr>
            <a:spLocks noGrp="1"/>
          </p:cNvSpPr>
          <p:nvPr>
            <p:ph type="title"/>
          </p:nvPr>
        </p:nvSpPr>
        <p:spPr>
          <a:xfrm>
            <a:off x="457200" y="274678"/>
            <a:ext cx="8229600" cy="532719"/>
          </a:xfrm>
        </p:spPr>
        <p:txBody>
          <a:bodyPr/>
          <a:lstStyle>
            <a:lvl1pPr>
              <a:defRPr>
                <a:latin typeface="Arial"/>
              </a:defRPr>
            </a:lvl1pPr>
          </a:lstStyle>
          <a:p>
            <a:r>
              <a:rPr lang="en-US" altLang="zh-TW" smtClean="0"/>
              <a:t>Click to edit Master title style</a:t>
            </a:r>
            <a:endParaRPr lang="en-US" dirty="0"/>
          </a:p>
        </p:txBody>
      </p:sp>
    </p:spTree>
    <p:extLst>
      <p:ext uri="{BB962C8B-B14F-4D97-AF65-F5344CB8AC3E}">
        <p14:creationId xmlns:p14="http://schemas.microsoft.com/office/powerpoint/2010/main" val="1448024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8" name="Title 1"/>
          <p:cNvSpPr>
            <a:spLocks noGrp="1"/>
          </p:cNvSpPr>
          <p:nvPr>
            <p:ph type="title"/>
          </p:nvPr>
        </p:nvSpPr>
        <p:spPr>
          <a:xfrm>
            <a:off x="457200" y="274678"/>
            <a:ext cx="8229600" cy="532719"/>
          </a:xfrm>
        </p:spPr>
        <p:txBody>
          <a:bodyPr/>
          <a:lstStyle>
            <a:lvl1pPr>
              <a:defRPr>
                <a:latin typeface="Arial"/>
              </a:defRPr>
            </a:lvl1pPr>
          </a:lstStyle>
          <a:p>
            <a:r>
              <a:rPr lang="en-US" altLang="zh-TW" smtClean="0"/>
              <a:t>Click to edit Master title style</a:t>
            </a:r>
            <a:endParaRPr lang="en-US" dirty="0"/>
          </a:p>
        </p:txBody>
      </p:sp>
    </p:spTree>
    <p:extLst>
      <p:ext uri="{BB962C8B-B14F-4D97-AF65-F5344CB8AC3E}">
        <p14:creationId xmlns:p14="http://schemas.microsoft.com/office/powerpoint/2010/main" val="1659991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ltLang="zh-TW"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9" name="Text Placeholder 3"/>
          <p:cNvSpPr>
            <a:spLocks noGrp="1"/>
          </p:cNvSpPr>
          <p:nvPr>
            <p:ph type="body" sz="half" idx="10"/>
          </p:nvPr>
        </p:nvSpPr>
        <p:spPr>
          <a:xfrm>
            <a:off x="457203" y="1070426"/>
            <a:ext cx="2859088" cy="49196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Tree>
    <p:extLst>
      <p:ext uri="{BB962C8B-B14F-4D97-AF65-F5344CB8AC3E}">
        <p14:creationId xmlns:p14="http://schemas.microsoft.com/office/powerpoint/2010/main" val="1512174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直排標題及文字">
    <p:spTree>
      <p:nvGrpSpPr>
        <p:cNvPr id="1" name=""/>
        <p:cNvGrpSpPr/>
        <p:nvPr/>
      </p:nvGrpSpPr>
      <p:grpSpPr>
        <a:xfrm>
          <a:off x="0" y="0"/>
          <a:ext cx="0" cy="0"/>
          <a:chOff x="0" y="0"/>
          <a:chExt cx="0" cy="0"/>
        </a:xfrm>
      </p:grpSpPr>
      <p:sp>
        <p:nvSpPr>
          <p:cNvPr id="7" name="Rectangle 6"/>
          <p:cNvSpPr/>
          <p:nvPr/>
        </p:nvSpPr>
        <p:spPr>
          <a:xfrm>
            <a:off x="3184073" y="14518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Arial"/>
            </a:endParaRPr>
          </a:p>
        </p:txBody>
      </p:sp>
    </p:spTree>
    <p:extLst>
      <p:ext uri="{BB962C8B-B14F-4D97-AF65-F5344CB8AC3E}">
        <p14:creationId xmlns:p14="http://schemas.microsoft.com/office/powerpoint/2010/main" val="1798351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1715522"/>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9730"/>
      </p:ext>
    </p:extLst>
  </p:cSld>
  <p:clrMapOvr>
    <a:masterClrMapping/>
  </p:clrMapOv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270494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377524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99635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59765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1059169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82858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01634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440665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52864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151658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4336663"/>
      </p:ext>
    </p:extLst>
  </p:cSld>
  <p:clrMapOvr>
    <a:masterClrMapping/>
  </p:clrMapOv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029844"/>
      </p:ext>
    </p:extLst>
  </p:cSld>
  <p:clrMapOvr>
    <a:masterClrMapping/>
  </p:clrMapOv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23374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195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67779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900"/>
            </a:lvl1pPr>
          </a:lstStyle>
          <a:p>
            <a:fld id="{08C9543E-5205-9747-9651-834D4A4090BA}" type="slidenum">
              <a:rPr lang="en-US"/>
              <a:pPr/>
              <a:t>‹#›</a:t>
            </a:fld>
            <a:endParaRPr lang="en-US"/>
          </a:p>
        </p:txBody>
      </p:sp>
    </p:spTree>
    <p:extLst>
      <p:ext uri="{BB962C8B-B14F-4D97-AF65-F5344CB8AC3E}">
        <p14:creationId xmlns:p14="http://schemas.microsoft.com/office/powerpoint/2010/main" val="202853385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756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34454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17541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48485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2457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65477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847808"/>
      </p:ext>
    </p:extLst>
  </p:cSld>
  <p:clrMapOvr>
    <a:masterClrMapping/>
  </p:clrMapOv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229450"/>
      </p:ext>
    </p:extLst>
  </p:cSld>
  <p:clrMapOvr>
    <a:masterClrMapping/>
  </p:clrMapOv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493869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8141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228600" y="997532"/>
            <a:ext cx="8610600" cy="5193723"/>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1818844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73934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846882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9281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9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53644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088760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97701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68686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5062061"/>
      </p:ext>
    </p:extLst>
  </p:cSld>
  <p:clrMapOvr>
    <a:masterClrMapping/>
  </p:clrMapOv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13570"/>
      </p:ext>
    </p:extLst>
  </p:cSld>
  <p:clrMapOvr>
    <a:masterClrMapping/>
  </p:clrMapOv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3148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11823805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132732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50377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74794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44183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9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99495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6934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0624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08614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963561"/>
      </p:ext>
    </p:extLst>
  </p:cSld>
  <p:clrMapOvr>
    <a:masterClrMapping/>
  </p:clrMapOvr>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231821"/>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315764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50511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752016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64018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00782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032544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41750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35342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04336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94038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0797573"/>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8919288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412151"/>
      </p:ext>
    </p:extLst>
  </p:cSld>
  <p:clrMapOvr>
    <a:masterClrMapping/>
  </p:clrMapOv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33718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93454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38073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6509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789911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74935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31061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40633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48621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2128301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900"/>
            </a:lvl1pPr>
          </a:lstStyle>
          <a:p>
            <a:fld id="{EF0CAD05-5F98-C240-A41D-E171A6304933}" type="slidenum">
              <a:rPr lang="en-US"/>
              <a:pPr/>
              <a:t>‹#›</a:t>
            </a:fld>
            <a:endParaRPr lang="en-US"/>
          </a:p>
        </p:txBody>
      </p:sp>
    </p:spTree>
    <p:extLst>
      <p:ext uri="{BB962C8B-B14F-4D97-AF65-F5344CB8AC3E}">
        <p14:creationId xmlns:p14="http://schemas.microsoft.com/office/powerpoint/2010/main" val="2405437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228600" y="997532"/>
            <a:ext cx="8610600" cy="5193723"/>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55487095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3421286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134702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09129572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54243324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60738316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0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29907996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7071589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839621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4156806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62206347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ltLang="zh-TW"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8633925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6768531"/>
      </p:ext>
    </p:extLst>
  </p:cSld>
  <p:clrMapOvr>
    <a:masterClrMapping/>
  </p:clrMapOvr>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511870"/>
      </p:ext>
    </p:extLst>
  </p:cSld>
  <p:clrMapOvr>
    <a:masterClrMapping/>
  </p:clrMapOv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04658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9383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67746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250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82261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04364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7850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49989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506158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441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69" tIns="34285" rIns="68569" bIns="34285"/>
          <a:lstStyle/>
          <a:p>
            <a:pPr defTabSz="685694"/>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900">
                <a:latin typeface="Garamond" pitchFamily="18" charset="0"/>
              </a:defRPr>
            </a:lvl1pPr>
          </a:lstStyle>
          <a:p>
            <a:pPr defTabSz="68569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0819083"/>
      </p:ext>
    </p:extLst>
  </p:cSld>
  <p:clrMapOvr>
    <a:masterClrMapping/>
  </p:clrMapOvr>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404677"/>
      </p:ext>
    </p:extLst>
  </p:cSld>
  <p:clrMapOvr>
    <a:masterClrMapping/>
  </p:clrMapOvr>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1"/>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848" indent="0">
              <a:buNone/>
              <a:defRPr sz="1350"/>
            </a:lvl2pPr>
            <a:lvl3pPr marL="685694" indent="0">
              <a:buNone/>
              <a:defRPr sz="1200"/>
            </a:lvl3pPr>
            <a:lvl4pPr marL="1028543" indent="0">
              <a:buNone/>
              <a:defRPr sz="1050"/>
            </a:lvl4pPr>
            <a:lvl5pPr marL="1371389" indent="0">
              <a:buNone/>
              <a:defRPr sz="1050"/>
            </a:lvl5pPr>
            <a:lvl6pPr marL="1714237" indent="0">
              <a:buNone/>
              <a:defRPr sz="1050"/>
            </a:lvl6pPr>
            <a:lvl7pPr marL="2057085" indent="0">
              <a:buNone/>
              <a:defRPr sz="1050"/>
            </a:lvl7pPr>
            <a:lvl8pPr marL="2399931" indent="0">
              <a:buNone/>
              <a:defRPr sz="1050"/>
            </a:lvl8pPr>
            <a:lvl9pPr marL="2742779"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69605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699448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9842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595999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7173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13480053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82070844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1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05774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48" indent="0">
              <a:buNone/>
              <a:defRPr sz="2100"/>
            </a:lvl2pPr>
            <a:lvl3pPr marL="685694" indent="0">
              <a:buNone/>
              <a:defRPr sz="1800"/>
            </a:lvl3pPr>
            <a:lvl4pPr marL="1028543" indent="0">
              <a:buNone/>
              <a:defRPr sz="1500"/>
            </a:lvl4pPr>
            <a:lvl5pPr marL="1371389" indent="0">
              <a:buNone/>
              <a:defRPr sz="1500"/>
            </a:lvl5pPr>
            <a:lvl6pPr marL="1714237" indent="0">
              <a:buNone/>
              <a:defRPr sz="1500"/>
            </a:lvl6pPr>
            <a:lvl7pPr marL="2057085" indent="0">
              <a:buNone/>
              <a:defRPr sz="1500"/>
            </a:lvl7pPr>
            <a:lvl8pPr marL="2399931" indent="0">
              <a:buNone/>
              <a:defRPr sz="1500"/>
            </a:lvl8pPr>
            <a:lvl9pPr marL="2742779"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59422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92477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875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236096"/>
      </p:ext>
    </p:extLst>
  </p:cSld>
  <p:clrMapOvr>
    <a:masterClrMapping/>
  </p:clrMapOv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5290011"/>
      </p:ext>
    </p:extLst>
  </p:cSld>
  <p:clrMapOvr>
    <a:masterClrMapping/>
  </p:clrMapOv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85321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461459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12428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30832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5228178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22583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1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967146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67685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7343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67833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836478"/>
      </p:ext>
    </p:extLst>
  </p:cSld>
  <p:clrMapOvr>
    <a:masterClrMapping/>
  </p:clrMapOvr>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9999243"/>
      </p:ext>
    </p:extLst>
  </p:cSld>
  <p:clrMapOvr>
    <a:masterClrMapping/>
  </p:clrMapOvr>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622681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17681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6264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24150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006191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972903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1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85572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1863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46478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5518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900"/>
            </a:lvl1pPr>
          </a:lstStyle>
          <a:p>
            <a:fld id="{08C9543E-5205-9747-9651-834D4A4090BA}" type="slidenum">
              <a:rPr lang="en-US"/>
              <a:pPr/>
              <a:t>‹#›</a:t>
            </a:fld>
            <a:endParaRPr lang="en-US"/>
          </a:p>
        </p:txBody>
      </p:sp>
    </p:spTree>
    <p:extLst>
      <p:ext uri="{BB962C8B-B14F-4D97-AF65-F5344CB8AC3E}">
        <p14:creationId xmlns:p14="http://schemas.microsoft.com/office/powerpoint/2010/main" val="43958872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228600" y="997532"/>
            <a:ext cx="8610600" cy="5193723"/>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82387136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97887531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781108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ltLang="zh-TW"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9733095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90207243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04430045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9668116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4135522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0214408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6461662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54559038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ltLang="zh-TW"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77547381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69" tIns="34285" rIns="68569" bIns="34285"/>
          <a:lstStyle/>
          <a:p>
            <a:pPr defTabSz="685694"/>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900">
                <a:latin typeface="Garamond" pitchFamily="18" charset="0"/>
              </a:defRPr>
            </a:lvl1pPr>
          </a:lstStyle>
          <a:p>
            <a:pPr defTabSz="68569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0898416"/>
      </p:ext>
    </p:extLst>
  </p:cSld>
  <p:clrMapOvr>
    <a:masterClrMapping/>
  </p:clrMapOv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9050917"/>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247648"/>
      </p:ext>
    </p:extLst>
  </p:cSld>
  <p:clrMapOvr>
    <a:masterClrMapping/>
  </p:clrMapOvr>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848" indent="0">
              <a:buNone/>
              <a:defRPr sz="1350"/>
            </a:lvl2pPr>
            <a:lvl3pPr marL="685694" indent="0">
              <a:buNone/>
              <a:defRPr sz="1200"/>
            </a:lvl3pPr>
            <a:lvl4pPr marL="1028543" indent="0">
              <a:buNone/>
              <a:defRPr sz="1050"/>
            </a:lvl4pPr>
            <a:lvl5pPr marL="1371389" indent="0">
              <a:buNone/>
              <a:defRPr sz="1050"/>
            </a:lvl5pPr>
            <a:lvl6pPr marL="1714237" indent="0">
              <a:buNone/>
              <a:defRPr sz="1050"/>
            </a:lvl6pPr>
            <a:lvl7pPr marL="2057085" indent="0">
              <a:buNone/>
              <a:defRPr sz="1050"/>
            </a:lvl7pPr>
            <a:lvl8pPr marL="2399931" indent="0">
              <a:buNone/>
              <a:defRPr sz="1050"/>
            </a:lvl8pPr>
            <a:lvl9pPr marL="2742779"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260188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726099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20283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12123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5863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19"/>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75646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48" indent="0">
              <a:buNone/>
              <a:defRPr sz="2100"/>
            </a:lvl2pPr>
            <a:lvl3pPr marL="685694" indent="0">
              <a:buNone/>
              <a:defRPr sz="1800"/>
            </a:lvl3pPr>
            <a:lvl4pPr marL="1028543" indent="0">
              <a:buNone/>
              <a:defRPr sz="1500"/>
            </a:lvl4pPr>
            <a:lvl5pPr marL="1371389" indent="0">
              <a:buNone/>
              <a:defRPr sz="1500"/>
            </a:lvl5pPr>
            <a:lvl6pPr marL="1714237" indent="0">
              <a:buNone/>
              <a:defRPr sz="1500"/>
            </a:lvl6pPr>
            <a:lvl7pPr marL="2057085" indent="0">
              <a:buNone/>
              <a:defRPr sz="1500"/>
            </a:lvl7pPr>
            <a:lvl8pPr marL="2399931" indent="0">
              <a:buNone/>
              <a:defRPr sz="1500"/>
            </a:lvl8pPr>
            <a:lvl9pPr marL="2742779"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7228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17624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79374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69" tIns="34285" rIns="68569" bIns="34285"/>
          <a:lstStyle/>
          <a:p>
            <a:pPr defTabSz="685694"/>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900">
                <a:latin typeface="Garamond" pitchFamily="18" charset="0"/>
              </a:defRPr>
            </a:lvl1pPr>
          </a:lstStyle>
          <a:p>
            <a:pPr defTabSz="68569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076460"/>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430766"/>
      </p:ext>
    </p:extLst>
  </p:cSld>
  <p:clrMapOvr>
    <a:masterClrMapping/>
  </p:clrMapOvr>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8888698"/>
      </p:ext>
    </p:extLst>
  </p:cSld>
  <p:clrMapOvr>
    <a:masterClrMapping/>
  </p:clrMapOvr>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1"/>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848" indent="0">
              <a:buNone/>
              <a:defRPr sz="1350"/>
            </a:lvl2pPr>
            <a:lvl3pPr marL="685694" indent="0">
              <a:buNone/>
              <a:defRPr sz="1200"/>
            </a:lvl3pPr>
            <a:lvl4pPr marL="1028543" indent="0">
              <a:buNone/>
              <a:defRPr sz="1050"/>
            </a:lvl4pPr>
            <a:lvl5pPr marL="1371389" indent="0">
              <a:buNone/>
              <a:defRPr sz="1050"/>
            </a:lvl5pPr>
            <a:lvl6pPr marL="1714237" indent="0">
              <a:buNone/>
              <a:defRPr sz="1050"/>
            </a:lvl6pPr>
            <a:lvl7pPr marL="2057085" indent="0">
              <a:buNone/>
              <a:defRPr sz="1050"/>
            </a:lvl7pPr>
            <a:lvl8pPr marL="2399931" indent="0">
              <a:buNone/>
              <a:defRPr sz="1050"/>
            </a:lvl8pPr>
            <a:lvl9pPr marL="2742779"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2626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90400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572379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84387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54294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2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2470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48" indent="0">
              <a:buNone/>
              <a:defRPr sz="2100"/>
            </a:lvl2pPr>
            <a:lvl3pPr marL="685694" indent="0">
              <a:buNone/>
              <a:defRPr sz="1800"/>
            </a:lvl3pPr>
            <a:lvl4pPr marL="1028543" indent="0">
              <a:buNone/>
              <a:defRPr sz="1500"/>
            </a:lvl4pPr>
            <a:lvl5pPr marL="1371389" indent="0">
              <a:buNone/>
              <a:defRPr sz="1500"/>
            </a:lvl5pPr>
            <a:lvl6pPr marL="1714237" indent="0">
              <a:buNone/>
              <a:defRPr sz="1500"/>
            </a:lvl6pPr>
            <a:lvl7pPr marL="2057085" indent="0">
              <a:buNone/>
              <a:defRPr sz="1500"/>
            </a:lvl7pPr>
            <a:lvl8pPr marL="2399931" indent="0">
              <a:buNone/>
              <a:defRPr sz="1500"/>
            </a:lvl8pPr>
            <a:lvl9pPr marL="2742779"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380015"/>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18923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98362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31164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979514"/>
      </p:ext>
    </p:extLst>
  </p:cSld>
  <p:clrMapOvr>
    <a:masterClrMapping/>
  </p:clrMapOv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230781"/>
      </p:ext>
    </p:extLst>
  </p:cSld>
  <p:clrMapOvr>
    <a:masterClrMapping/>
  </p:clrMapOvr>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01469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458869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03821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123360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54304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2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476551"/>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26144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4389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57735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48260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831105"/>
      </p:ext>
    </p:extLst>
  </p:cSld>
  <p:clrMapOvr>
    <a:masterClrMapping/>
  </p:clrMapOvr>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149483"/>
      </p:ext>
    </p:extLst>
  </p:cSld>
  <p:clrMapOvr>
    <a:masterClrMapping/>
  </p:clrMapOvr>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80439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5389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26593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546618"/>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25465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2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0931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89554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39514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2815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20322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578622"/>
      </p:ext>
    </p:extLst>
  </p:cSld>
  <p:clrMapOvr>
    <a:masterClrMapping/>
  </p:clrMapOvr>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883789"/>
      </p:ext>
    </p:extLst>
  </p:cSld>
  <p:clrMapOvr>
    <a:masterClrMapping/>
  </p:clrMapOvr>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34669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47982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0299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048819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37285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2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5101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076715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20112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223089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981063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4142849"/>
      </p:ext>
    </p:extLst>
  </p:cSld>
  <p:clrMapOvr>
    <a:masterClrMapping/>
  </p:clrMapOv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2792527"/>
      </p:ext>
    </p:extLst>
  </p:cSld>
  <p:clrMapOvr>
    <a:masterClrMapping/>
  </p:clrMapOvr>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090603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41426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83042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887088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58868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209420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09259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603870"/>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23369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055269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76436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8"/>
            <a:ext cx="7772400" cy="1470025"/>
          </a:xfrm>
        </p:spPr>
        <p:txBody>
          <a:bodyPr/>
          <a:lstStyle>
            <a:lvl1pPr>
              <a:defRPr>
                <a:solidFill>
                  <a:srgbClr val="006633"/>
                </a:solidFill>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342848" indent="0" algn="ctr">
              <a:buNone/>
              <a:defRPr>
                <a:solidFill>
                  <a:schemeClr val="tx1">
                    <a:tint val="75000"/>
                  </a:schemeClr>
                </a:solidFill>
              </a:defRPr>
            </a:lvl2pPr>
            <a:lvl3pPr marL="685694" indent="0" algn="ctr">
              <a:buNone/>
              <a:defRPr>
                <a:solidFill>
                  <a:schemeClr val="tx1">
                    <a:tint val="75000"/>
                  </a:schemeClr>
                </a:solidFill>
              </a:defRPr>
            </a:lvl3pPr>
            <a:lvl4pPr marL="1028543" indent="0" algn="ctr">
              <a:buNone/>
              <a:defRPr>
                <a:solidFill>
                  <a:schemeClr val="tx1">
                    <a:tint val="75000"/>
                  </a:schemeClr>
                </a:solidFill>
              </a:defRPr>
            </a:lvl4pPr>
            <a:lvl5pPr marL="1371389" indent="0" algn="ctr">
              <a:buNone/>
              <a:defRPr>
                <a:solidFill>
                  <a:schemeClr val="tx1">
                    <a:tint val="75000"/>
                  </a:schemeClr>
                </a:solidFill>
              </a:defRPr>
            </a:lvl5pPr>
            <a:lvl6pPr marL="1714237" indent="0" algn="ctr">
              <a:buNone/>
              <a:defRPr>
                <a:solidFill>
                  <a:schemeClr val="tx1">
                    <a:tint val="75000"/>
                  </a:schemeClr>
                </a:solidFill>
              </a:defRPr>
            </a:lvl6pPr>
            <a:lvl7pPr marL="2057085" indent="0" algn="ctr">
              <a:buNone/>
              <a:defRPr>
                <a:solidFill>
                  <a:schemeClr val="tx1">
                    <a:tint val="75000"/>
                  </a:schemeClr>
                </a:solidFill>
              </a:defRPr>
            </a:lvl7pPr>
            <a:lvl8pPr marL="2399931" indent="0" algn="ctr">
              <a:buNone/>
              <a:defRPr>
                <a:solidFill>
                  <a:schemeClr val="tx1">
                    <a:tint val="75000"/>
                  </a:schemeClr>
                </a:solidFill>
              </a:defRPr>
            </a:lvl8pPr>
            <a:lvl9pPr marL="2742779"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68569" tIns="34285" rIns="68569" bIns="34285"/>
          <a:lstStyle/>
          <a:p>
            <a:pPr defTabSz="685694">
              <a:defRPr/>
            </a:pPr>
            <a:endParaRPr lang="en-US" sz="1350" kern="0">
              <a:solidFill>
                <a:sysClr val="windowText" lastClr="000000"/>
              </a:solidFill>
              <a:latin typeface="Calibri"/>
            </a:endParaRPr>
          </a:p>
        </p:txBody>
      </p:sp>
      <p:sp>
        <p:nvSpPr>
          <p:cNvPr id="12" name="Line 8"/>
          <p:cNvSpPr>
            <a:spLocks noChangeShapeType="1"/>
          </p:cNvSpPr>
          <p:nvPr/>
        </p:nvSpPr>
        <p:spPr bwMode="auto">
          <a:xfrm>
            <a:off x="457200" y="3371850"/>
            <a:ext cx="8229600" cy="0"/>
          </a:xfrm>
          <a:prstGeom prst="line">
            <a:avLst/>
          </a:prstGeom>
          <a:noFill/>
          <a:ln w="19050">
            <a:solidFill>
              <a:srgbClr val="CC9900"/>
            </a:solidFill>
            <a:round/>
            <a:headEnd/>
            <a:tailEnd/>
          </a:ln>
          <a:effectLst/>
        </p:spPr>
        <p:txBody>
          <a:bodyPr lIns="68569" tIns="34285" rIns="68569" bIns="34285"/>
          <a:lstStyle/>
          <a:p>
            <a:pPr defTabSz="685694">
              <a:defRPr/>
            </a:pPr>
            <a:endParaRPr lang="en-US" sz="1350" kern="0">
              <a:solidFill>
                <a:sysClr val="windowText" lastClr="000000"/>
              </a:solidFill>
              <a:latin typeface="Calibri"/>
            </a:endParaRPr>
          </a:p>
        </p:txBody>
      </p:sp>
    </p:spTree>
    <p:extLst>
      <p:ext uri="{BB962C8B-B14F-4D97-AF65-F5344CB8AC3E}">
        <p14:creationId xmlns:p14="http://schemas.microsoft.com/office/powerpoint/2010/main" val="62739892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en-US" altLang="zh-TW" smtClean="0"/>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6"/>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025705"/>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1"/>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solidFill>
                  <a:schemeClr val="tx1">
                    <a:tint val="75000"/>
                  </a:schemeClr>
                </a:solidFill>
              </a:defRPr>
            </a:lvl1pPr>
            <a:lvl2pPr marL="342848" indent="0">
              <a:buNone/>
              <a:defRPr sz="1350">
                <a:solidFill>
                  <a:schemeClr val="tx1">
                    <a:tint val="75000"/>
                  </a:schemeClr>
                </a:solidFill>
              </a:defRPr>
            </a:lvl2pPr>
            <a:lvl3pPr marL="685694" indent="0">
              <a:buNone/>
              <a:defRPr sz="1200">
                <a:solidFill>
                  <a:schemeClr val="tx1">
                    <a:tint val="75000"/>
                  </a:schemeClr>
                </a:solidFill>
              </a:defRPr>
            </a:lvl3pPr>
            <a:lvl4pPr marL="1028543" indent="0">
              <a:buNone/>
              <a:defRPr sz="1050">
                <a:solidFill>
                  <a:schemeClr val="tx1">
                    <a:tint val="75000"/>
                  </a:schemeClr>
                </a:solidFill>
              </a:defRPr>
            </a:lvl4pPr>
            <a:lvl5pPr marL="1371389" indent="0">
              <a:buNone/>
              <a:defRPr sz="1050">
                <a:solidFill>
                  <a:schemeClr val="tx1">
                    <a:tint val="75000"/>
                  </a:schemeClr>
                </a:solidFill>
              </a:defRPr>
            </a:lvl5pPr>
            <a:lvl6pPr marL="1714237" indent="0">
              <a:buNone/>
              <a:defRPr sz="1050">
                <a:solidFill>
                  <a:schemeClr val="tx1">
                    <a:tint val="75000"/>
                  </a:schemeClr>
                </a:solidFill>
              </a:defRPr>
            </a:lvl6pPr>
            <a:lvl7pPr marL="2057085" indent="0">
              <a:buNone/>
              <a:defRPr sz="1050">
                <a:solidFill>
                  <a:schemeClr val="tx1">
                    <a:tint val="75000"/>
                  </a:schemeClr>
                </a:solidFill>
              </a:defRPr>
            </a:lvl7pPr>
            <a:lvl8pPr marL="2399931" indent="0">
              <a:buNone/>
              <a:defRPr sz="1050">
                <a:solidFill>
                  <a:schemeClr val="tx1">
                    <a:tint val="75000"/>
                  </a:schemeClr>
                </a:solidFill>
              </a:defRPr>
            </a:lvl8pPr>
            <a:lvl9pPr marL="2742779"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5276423"/>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671135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5" y="1535113"/>
            <a:ext cx="4041775" cy="639762"/>
          </a:xfrm>
        </p:spPr>
        <p:txBody>
          <a:bodyPr anchor="b"/>
          <a:lstStyle>
            <a:lvl1pPr marL="0" indent="0">
              <a:buNone/>
              <a:defRPr sz="1800" b="1"/>
            </a:lvl1pPr>
            <a:lvl2pPr marL="342848" indent="0">
              <a:buNone/>
              <a:defRPr sz="1500" b="1"/>
            </a:lvl2pPr>
            <a:lvl3pPr marL="685694" indent="0">
              <a:buNone/>
              <a:defRPr sz="1350" b="1"/>
            </a:lvl3pPr>
            <a:lvl4pPr marL="1028543" indent="0">
              <a:buNone/>
              <a:defRPr sz="1200" b="1"/>
            </a:lvl4pPr>
            <a:lvl5pPr marL="1371389" indent="0">
              <a:buNone/>
              <a:defRPr sz="1200" b="1"/>
            </a:lvl5pPr>
            <a:lvl6pPr marL="1714237" indent="0">
              <a:buNone/>
              <a:defRPr sz="1200" b="1"/>
            </a:lvl6pPr>
            <a:lvl7pPr marL="2057085" indent="0">
              <a:buNone/>
              <a:defRPr sz="1200" b="1"/>
            </a:lvl7pPr>
            <a:lvl8pPr marL="2399931" indent="0">
              <a:buNone/>
              <a:defRPr sz="1200" b="1"/>
            </a:lvl8pPr>
            <a:lvl9pPr marL="274277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459310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3022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6634"/>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01001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44027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48" indent="0">
              <a:buNone/>
              <a:defRPr sz="2100"/>
            </a:lvl2pPr>
            <a:lvl3pPr marL="685694" indent="0">
              <a:buNone/>
              <a:defRPr sz="1800"/>
            </a:lvl3pPr>
            <a:lvl4pPr marL="1028543" indent="0">
              <a:buNone/>
              <a:defRPr sz="1500"/>
            </a:lvl4pPr>
            <a:lvl5pPr marL="1371389" indent="0">
              <a:buNone/>
              <a:defRPr sz="1500"/>
            </a:lvl5pPr>
            <a:lvl6pPr marL="1714237" indent="0">
              <a:buNone/>
              <a:defRPr sz="1500"/>
            </a:lvl6pPr>
            <a:lvl7pPr marL="2057085" indent="0">
              <a:buNone/>
              <a:defRPr sz="1500"/>
            </a:lvl7pPr>
            <a:lvl8pPr marL="2399931" indent="0">
              <a:buNone/>
              <a:defRPr sz="1500"/>
            </a:lvl8pPr>
            <a:lvl9pPr marL="2742779" indent="0">
              <a:buNone/>
              <a:defRPr sz="1500"/>
            </a:lvl9pPr>
          </a:lstStyle>
          <a:p>
            <a:r>
              <a:rPr lang="en-US" altLang="zh-TW"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48" indent="0">
              <a:buNone/>
              <a:defRPr sz="900"/>
            </a:lvl2pPr>
            <a:lvl3pPr marL="685694" indent="0">
              <a:buNone/>
              <a:defRPr sz="750"/>
            </a:lvl3pPr>
            <a:lvl4pPr marL="1028543" indent="0">
              <a:buNone/>
              <a:defRPr sz="675"/>
            </a:lvl4pPr>
            <a:lvl5pPr marL="1371389" indent="0">
              <a:buNone/>
              <a:defRPr sz="675"/>
            </a:lvl5pPr>
            <a:lvl6pPr marL="1714237" indent="0">
              <a:buNone/>
              <a:defRPr sz="675"/>
            </a:lvl6pPr>
            <a:lvl7pPr marL="2057085" indent="0">
              <a:buNone/>
              <a:defRPr sz="675"/>
            </a:lvl7pPr>
            <a:lvl8pPr marL="2399931" indent="0">
              <a:buNone/>
              <a:defRPr sz="675"/>
            </a:lvl8pPr>
            <a:lvl9pPr marL="2742779"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2986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12881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9"/>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19"/>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288079"/>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929994"/>
      </p:ext>
    </p:extLst>
  </p:cSld>
  <p:clrMapOvr>
    <a:masterClrMapping/>
  </p:clrMapOvr>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3602792"/>
      </p:ext>
    </p:extLst>
  </p:cSld>
  <p:clrMapOvr>
    <a:masterClrMapping/>
  </p:clrMapOvr>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434176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381149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99711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20447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0638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7750374"/>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8115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61579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968878"/>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562205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516393"/>
      </p:ext>
    </p:extLst>
  </p:cSld>
  <p:clrMapOvr>
    <a:masterClrMapping/>
  </p:clrMapOvr>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1496541"/>
      </p:ext>
    </p:extLst>
  </p:cSld>
  <p:clrMapOvr>
    <a:masterClrMapping/>
  </p:clrMapOvr>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809046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4181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898927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87185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0616597"/>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7230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5642155"/>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05424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83287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083392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6175925"/>
      </p:ext>
    </p:extLst>
  </p:cSld>
  <p:clrMapOvr>
    <a:masterClrMapping/>
  </p:clrMapOvr>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74796"/>
      </p:ext>
    </p:extLst>
  </p:cSld>
  <p:clrMapOvr>
    <a:masterClrMapping/>
  </p:clrMapOvr>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12195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249917"/>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771445"/>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8811842"/>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598311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691612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44899"/>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807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456334"/>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95265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266428"/>
      </p:ext>
    </p:extLst>
  </p:cSld>
  <p:clrMapOvr>
    <a:masterClrMapping/>
  </p:clrMapOvr>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487917"/>
      </p:ext>
    </p:extLst>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5064051"/>
      </p:ext>
    </p:extLst>
  </p:cSld>
  <p:clrMapOvr>
    <a:masterClrMapping/>
  </p:clrMapOvr>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903046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2251572"/>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290396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35957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02456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80163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308864"/>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48519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03521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0408804"/>
      </p:ext>
    </p:extLst>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758145"/>
      </p:ext>
    </p:extLst>
  </p:cSld>
  <p:clrMapOvr>
    <a:masterClrMapping/>
  </p:clrMapOvr>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197931"/>
      </p:ext>
    </p:extLst>
  </p:cSld>
  <p:clrMapOvr>
    <a:masterClrMapping/>
  </p:clrMapOvr>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867376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488259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6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6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7314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38852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04698"/>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969000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53556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764563"/>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092879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16762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7576035"/>
      </p:ext>
    </p:extLst>
  </p:cSld>
  <p:clrMapOvr>
    <a:masterClrMapping/>
  </p:clrMapOvr>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695894"/>
      </p:ext>
    </p:extLst>
  </p:cSld>
  <p:clrMapOvr>
    <a:masterClrMapping/>
  </p:clrMapOvr>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1678265"/>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084710"/>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368823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6726558"/>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56661"/>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3231962"/>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7273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7248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038367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70126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200020"/>
      </p:ext>
    </p:extLst>
  </p:cSld>
  <p:clrMapOvr>
    <a:masterClrMapping/>
  </p:clrMapOvr>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139126"/>
      </p:ext>
    </p:extLst>
  </p:cSld>
  <p:clrMapOvr>
    <a:masterClrMapping/>
  </p:clrMapOvr>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17501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10832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5962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386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551253"/>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4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9814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43818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9129728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44204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710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278663"/>
      </p:ext>
    </p:extLst>
  </p:cSld>
  <p:clrMapOvr>
    <a:masterClrMapping/>
  </p:clrMapOvr>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0220596"/>
      </p:ext>
    </p:extLst>
  </p:cSld>
  <p:clrMapOvr>
    <a:masterClrMapping/>
  </p:clrMapOvr>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50083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73770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33185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770183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6194834"/>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4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134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920450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5180805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489877"/>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893876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612953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smtClean="0">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0922042"/>
      </p:ext>
    </p:extLst>
  </p:cSld>
  <p:clrMapOvr>
    <a:masterClrMapping/>
  </p:clrMapOvr>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smtClean="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92965"/>
      </p:ext>
    </p:extLst>
  </p:cSld>
  <p:clrMapOvr>
    <a:masterClrMapping/>
  </p:clrMapOvr>
  <p:transition/>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4392370"/>
      </p:ext>
    </p:extLst>
  </p:cSld>
  <p:clrMapOvr>
    <a:masterClrMapping/>
  </p:clrMapOvr>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364814"/>
      </p:ext>
    </p:extLst>
  </p:cSld>
  <p:clrMapOvr>
    <a:masterClrMapping/>
  </p:clrMapOvr>
  <p:transition/>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001087"/>
      </p:ext>
    </p:extLst>
  </p:cSld>
  <p:clrMapOvr>
    <a:masterClrMapping/>
  </p:clrMapOvr>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92855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7138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222665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4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72024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42734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33711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272138"/>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900"/>
            </a:lvl1pPr>
          </a:lstStyle>
          <a:p>
            <a:fld id="{6BE2F3F5-414B-CC44-8EA3-B6D04B3D04AB}" type="slidenum">
              <a:rPr lang="en-US"/>
              <a:pPr/>
              <a:t>‹#›</a:t>
            </a:fld>
            <a:endParaRPr lang="en-US"/>
          </a:p>
        </p:txBody>
      </p:sp>
    </p:spTree>
    <p:extLst>
      <p:ext uri="{BB962C8B-B14F-4D97-AF65-F5344CB8AC3E}">
        <p14:creationId xmlns:p14="http://schemas.microsoft.com/office/powerpoint/2010/main" val="191383791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228600" y="997532"/>
            <a:ext cx="8610600" cy="5193723"/>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863839867"/>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156719094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89134938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6324264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06219609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4367962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09110569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85058774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2960894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156878254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1871482789"/>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ltLang="zh-TW"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1965740761"/>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404912"/>
      </p:ext>
    </p:extLst>
  </p:cSld>
  <p:clrMapOvr>
    <a:masterClrMapping/>
  </p:clrMapOvr>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557446"/>
      </p:ext>
    </p:extLst>
  </p:cSld>
  <p:clrMapOvr>
    <a:masterClrMapping/>
  </p:clrMapOvr>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99016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71224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80556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70993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688919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090043"/>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5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8308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980572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585858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878267"/>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1742480"/>
      </p:ext>
    </p:extLst>
  </p:cSld>
  <p:clrMapOvr>
    <a:masterClrMapping/>
  </p:clrMapOvr>
  <p:transition/>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573502"/>
      </p:ext>
    </p:extLst>
  </p:cSld>
  <p:clrMapOvr>
    <a:masterClrMapping/>
  </p:clrMapOvr>
  <p:transition/>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2191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7050022"/>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300"/>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13498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37310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822976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31312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966851"/>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54631"/>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7625356"/>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213741"/>
      </p:ext>
    </p:extLst>
  </p:cSld>
  <p:clrMapOvr>
    <a:masterClrMapping/>
  </p:clrMapOvr>
  <p:transition/>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686641"/>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8534261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915033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949685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76493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15803"/>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122474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84972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0501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2294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00985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1350"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350"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350"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9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6067205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498476"/>
      </p:ext>
    </p:extLst>
  </p:cSld>
  <p:clrMapOvr>
    <a:masterClrMapping/>
  </p:clrMapOvr>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228600" y="997532"/>
            <a:ext cx="8610600" cy="5193723"/>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90011277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32053272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09756820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73727228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35461719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400871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202224823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84995545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933023691"/>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40358424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29537"/>
      </p:ext>
    </p:extLst>
  </p:cSld>
  <p:clrMapOvr>
    <a:masterClrMapping/>
  </p:clrMapOvr>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ltLang="zh-TW"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28701487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3"/>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2007292"/>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31736892"/>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42793076"/>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92391477"/>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65551337"/>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770360"/>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5089101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16248659"/>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35865335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7123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93318934"/>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6"/>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46"/>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0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5055116"/>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5"/>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93041210"/>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168500032"/>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0"/>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2086009"/>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05525845"/>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275991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81025685"/>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1615909"/>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9621375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885878"/>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185528563"/>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25281475"/>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8"/>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4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1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56357999"/>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718797"/>
      </p:ext>
    </p:extLst>
  </p:cSld>
  <p:clrMapOvr>
    <a:masterClrMapping/>
  </p:clrMapOvr>
  <p:transition/>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903871"/>
      </p:ext>
    </p:extLst>
  </p:cSld>
  <p:clrMapOvr>
    <a:masterClrMapping/>
  </p:clrMapOvr>
  <p:transition/>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54239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329108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990050"/>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229837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7912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20899862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731893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6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14681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0648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9796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72971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9"/>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66946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41977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710533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80928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31360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8044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240386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56124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1761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07651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11528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1732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4"/>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altLang="zh-TW" smtClean="0"/>
              <a:t>Click to edit Master subtitle style</a:t>
            </a:r>
            <a:endParaRPr lang="en-US"/>
          </a:p>
        </p:txBody>
      </p:sp>
    </p:spTree>
    <p:extLst>
      <p:ext uri="{BB962C8B-B14F-4D97-AF65-F5344CB8AC3E}">
        <p14:creationId xmlns:p14="http://schemas.microsoft.com/office/powerpoint/2010/main" val="14873737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Tree>
    <p:extLst>
      <p:ext uri="{BB962C8B-B14F-4D97-AF65-F5344CB8AC3E}">
        <p14:creationId xmlns:p14="http://schemas.microsoft.com/office/powerpoint/2010/main" val="15815534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9"/>
            <a:ext cx="7772400" cy="1362075"/>
          </a:xfrm>
        </p:spPr>
        <p:txBody>
          <a:bodyPr/>
          <a:lstStyle>
            <a:lvl1pPr algn="l">
              <a:defRPr sz="15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750"/>
            </a:lvl1pPr>
            <a:lvl2pPr marL="171450" indent="0">
              <a:buNone/>
              <a:defRPr sz="675"/>
            </a:lvl2pPr>
            <a:lvl3pPr marL="342900" indent="0">
              <a:buNone/>
              <a:defRPr sz="600"/>
            </a:lvl3pPr>
            <a:lvl4pPr marL="514350" indent="0">
              <a:buNone/>
              <a:defRPr sz="525"/>
            </a:lvl4pPr>
            <a:lvl5pPr marL="685800" indent="0">
              <a:buNone/>
              <a:defRPr sz="525"/>
            </a:lvl5pPr>
            <a:lvl6pPr marL="857250" indent="0">
              <a:buNone/>
              <a:defRPr sz="525"/>
            </a:lvl6pPr>
            <a:lvl7pPr marL="1028700" indent="0">
              <a:buNone/>
              <a:defRPr sz="525"/>
            </a:lvl7pPr>
            <a:lvl8pPr marL="1200150" indent="0">
              <a:buNone/>
              <a:defRPr sz="525"/>
            </a:lvl8pPr>
            <a:lvl9pPr marL="1371600" indent="0">
              <a:buNone/>
              <a:defRPr sz="525"/>
            </a:lvl9pPr>
          </a:lstStyle>
          <a:p>
            <a:pPr lvl="0"/>
            <a:r>
              <a:rPr lang="en-US" altLang="zh-TW" smtClean="0"/>
              <a:t>Click to edit Master text styles</a:t>
            </a:r>
          </a:p>
        </p:txBody>
      </p:sp>
    </p:spTree>
    <p:extLst>
      <p:ext uri="{BB962C8B-B14F-4D97-AF65-F5344CB8AC3E}">
        <p14:creationId xmlns:p14="http://schemas.microsoft.com/office/powerpoint/2010/main" val="176314698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Tree>
    <p:extLst>
      <p:ext uri="{BB962C8B-B14F-4D97-AF65-F5344CB8AC3E}">
        <p14:creationId xmlns:p14="http://schemas.microsoft.com/office/powerpoint/2010/main" val="8454874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6" y="1535112"/>
            <a:ext cx="4041775" cy="639763"/>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US" altLang="zh-TW"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Tree>
    <p:extLst>
      <p:ext uri="{BB962C8B-B14F-4D97-AF65-F5344CB8AC3E}">
        <p14:creationId xmlns:p14="http://schemas.microsoft.com/office/powerpoint/2010/main" val="152413377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926710"/>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Tree>
    <p:extLst>
      <p:ext uri="{BB962C8B-B14F-4D97-AF65-F5344CB8AC3E}">
        <p14:creationId xmlns:p14="http://schemas.microsoft.com/office/powerpoint/2010/main" val="93143181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228529"/>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75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69"/>
            <a:ext cx="5111750" cy="5853113"/>
          </a:xfrm>
        </p:spPr>
        <p:txBody>
          <a:bodyPr/>
          <a:lstStyle>
            <a:lvl1pPr>
              <a:defRPr sz="1200"/>
            </a:lvl1pPr>
            <a:lvl2pPr>
              <a:defRPr sz="1050"/>
            </a:lvl2pPr>
            <a:lvl3pPr>
              <a:defRPr sz="900"/>
            </a:lvl3pPr>
            <a:lvl4pPr>
              <a:defRPr sz="750"/>
            </a:lvl4pPr>
            <a:lvl5pPr>
              <a:defRPr sz="750"/>
            </a:lvl5pPr>
            <a:lvl6pPr>
              <a:defRPr sz="750"/>
            </a:lvl6pPr>
            <a:lvl7pPr>
              <a:defRPr sz="750"/>
            </a:lvl7pPr>
            <a:lvl8pPr>
              <a:defRPr sz="750"/>
            </a:lvl8pPr>
            <a:lvl9pPr>
              <a:defRPr sz="7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525"/>
            </a:lvl1pPr>
            <a:lvl2pPr marL="171450" indent="0">
              <a:buNone/>
              <a:defRPr sz="450"/>
            </a:lvl2pPr>
            <a:lvl3pPr marL="342900" indent="0">
              <a:buNone/>
              <a:defRPr sz="375"/>
            </a:lvl3pPr>
            <a:lvl4pPr marL="514350" indent="0">
              <a:buNone/>
              <a:defRPr sz="375"/>
            </a:lvl4pPr>
            <a:lvl5pPr marL="685800" indent="0">
              <a:buNone/>
              <a:defRPr sz="375"/>
            </a:lvl5pPr>
            <a:lvl6pPr marL="857250" indent="0">
              <a:buNone/>
              <a:defRPr sz="375"/>
            </a:lvl6pPr>
            <a:lvl7pPr marL="1028700" indent="0">
              <a:buNone/>
              <a:defRPr sz="375"/>
            </a:lvl7pPr>
            <a:lvl8pPr marL="1200150" indent="0">
              <a:buNone/>
              <a:defRPr sz="375"/>
            </a:lvl8pPr>
            <a:lvl9pPr marL="1371600" indent="0">
              <a:buNone/>
              <a:defRPr sz="375"/>
            </a:lvl9pPr>
          </a:lstStyle>
          <a:p>
            <a:pPr lvl="0"/>
            <a:r>
              <a:rPr lang="en-US" altLang="zh-TW" smtClean="0"/>
              <a:t>Click to edit Master text styles</a:t>
            </a:r>
          </a:p>
        </p:txBody>
      </p:sp>
    </p:spTree>
    <p:extLst>
      <p:ext uri="{BB962C8B-B14F-4D97-AF65-F5344CB8AC3E}">
        <p14:creationId xmlns:p14="http://schemas.microsoft.com/office/powerpoint/2010/main" val="189582562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75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200"/>
            </a:lvl1pPr>
            <a:lvl2pPr marL="171450" indent="0">
              <a:buNone/>
              <a:defRPr sz="1050"/>
            </a:lvl2pPr>
            <a:lvl3pPr marL="342900" indent="0">
              <a:buNone/>
              <a:defRPr sz="900"/>
            </a:lvl3pPr>
            <a:lvl4pPr marL="514350" indent="0">
              <a:buNone/>
              <a:defRPr sz="750"/>
            </a:lvl4pPr>
            <a:lvl5pPr marL="685800" indent="0">
              <a:buNone/>
              <a:defRPr sz="750"/>
            </a:lvl5pPr>
            <a:lvl6pPr marL="857250" indent="0">
              <a:buNone/>
              <a:defRPr sz="750"/>
            </a:lvl6pPr>
            <a:lvl7pPr marL="1028700" indent="0">
              <a:buNone/>
              <a:defRPr sz="750"/>
            </a:lvl7pPr>
            <a:lvl8pPr marL="1200150" indent="0">
              <a:buNone/>
              <a:defRPr sz="750"/>
            </a:lvl8pPr>
            <a:lvl9pPr marL="1371600" indent="0">
              <a:buNone/>
              <a:defRPr sz="75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457"/>
            <a:ext cx="5486400" cy="804863"/>
          </a:xfrm>
        </p:spPr>
        <p:txBody>
          <a:bodyPr/>
          <a:lstStyle>
            <a:lvl1pPr marL="0" indent="0">
              <a:buNone/>
              <a:defRPr sz="525"/>
            </a:lvl1pPr>
            <a:lvl2pPr marL="171450" indent="0">
              <a:buNone/>
              <a:defRPr sz="450"/>
            </a:lvl2pPr>
            <a:lvl3pPr marL="342900" indent="0">
              <a:buNone/>
              <a:defRPr sz="375"/>
            </a:lvl3pPr>
            <a:lvl4pPr marL="514350" indent="0">
              <a:buNone/>
              <a:defRPr sz="375"/>
            </a:lvl4pPr>
            <a:lvl5pPr marL="685800" indent="0">
              <a:buNone/>
              <a:defRPr sz="375"/>
            </a:lvl5pPr>
            <a:lvl6pPr marL="857250" indent="0">
              <a:buNone/>
              <a:defRPr sz="375"/>
            </a:lvl6pPr>
            <a:lvl7pPr marL="1028700" indent="0">
              <a:buNone/>
              <a:defRPr sz="375"/>
            </a:lvl7pPr>
            <a:lvl8pPr marL="1200150" indent="0">
              <a:buNone/>
              <a:defRPr sz="375"/>
            </a:lvl8pPr>
            <a:lvl9pPr marL="1371600" indent="0">
              <a:buNone/>
              <a:defRPr sz="375"/>
            </a:lvl9pPr>
          </a:lstStyle>
          <a:p>
            <a:pPr lvl="0"/>
            <a:r>
              <a:rPr lang="en-US" altLang="zh-TW" smtClean="0"/>
              <a:t>Click to edit Master text styles</a:t>
            </a:r>
          </a:p>
        </p:txBody>
      </p:sp>
    </p:spTree>
    <p:extLst>
      <p:ext uri="{BB962C8B-B14F-4D97-AF65-F5344CB8AC3E}">
        <p14:creationId xmlns:p14="http://schemas.microsoft.com/office/powerpoint/2010/main" val="92639202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Tree>
    <p:extLst>
      <p:ext uri="{BB962C8B-B14F-4D97-AF65-F5344CB8AC3E}">
        <p14:creationId xmlns:p14="http://schemas.microsoft.com/office/powerpoint/2010/main" val="61439065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Tree>
    <p:extLst>
      <p:ext uri="{BB962C8B-B14F-4D97-AF65-F5344CB8AC3E}">
        <p14:creationId xmlns:p14="http://schemas.microsoft.com/office/powerpoint/2010/main" val="96233019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3626660"/>
      </p:ext>
    </p:extLst>
  </p:cSld>
  <p:clrMapOvr>
    <a:masterClrMapping/>
  </p:clrMapOvr>
  <p:transition/>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87636"/>
      </p:ext>
    </p:extLst>
  </p:cSld>
  <p:clrMapOvr>
    <a:masterClrMapping/>
  </p:clrMapOvr>
  <p:transition/>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269642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0189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61731"/>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4"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252974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333134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84825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6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08401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202744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683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789064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8547295"/>
      </p:ext>
    </p:extLst>
  </p:cSld>
  <p:clrMapOvr>
    <a:masterClrMapping/>
  </p:clrMapOvr>
  <p:transition/>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4741450"/>
      </p:ext>
    </p:extLst>
  </p:cSld>
  <p:clrMapOvr>
    <a:masterClrMapping/>
  </p:clrMapOvr>
  <p:transition/>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2905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660787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9866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00269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16312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959629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042681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57360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590772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04156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3343904"/>
      </p:ext>
    </p:extLst>
  </p:cSld>
  <p:clrMapOvr>
    <a:masterClrMapping/>
  </p:clrMapOvr>
  <p:transition/>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9488928"/>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63617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07307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020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47531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2201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3843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7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8816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67756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10469"/>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8330653"/>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342900" fontAlgn="base">
              <a:spcBef>
                <a:spcPct val="0"/>
              </a:spcBef>
              <a:spcAft>
                <a:spcPct val="0"/>
              </a:spcAft>
            </a:pPr>
            <a:endParaRPr lang="en-US" sz="1350">
              <a:solidFill>
                <a:prstClr val="black"/>
              </a:solidFill>
              <a:latin typeface="Calibri" charset="0"/>
              <a:ea typeface="ＭＳ Ｐゴシック" charset="0"/>
              <a:cs typeface="ＭＳ Ｐゴシック" charset="0"/>
            </a:endParaRPr>
          </a:p>
        </p:txBody>
      </p:sp>
      <p:sp>
        <p:nvSpPr>
          <p:cNvPr id="5" name="Freeform 7"/>
          <p:cNvSpPr>
            <a:spLocks noChangeArrowheads="1"/>
          </p:cNvSpPr>
          <p:nvPr/>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342900" fontAlgn="base">
              <a:spcBef>
                <a:spcPct val="0"/>
              </a:spcBef>
              <a:spcAft>
                <a:spcPct val="0"/>
              </a:spcAft>
            </a:pPr>
            <a:endParaRPr lang="en-US" sz="1350">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9"/>
            <a:ext cx="7772400" cy="1470025"/>
          </a:xfrm>
        </p:spPr>
        <p:txBody>
          <a:bodyPr/>
          <a:lstStyle>
            <a:lvl1pPr>
              <a:defRPr>
                <a:solidFill>
                  <a:srgbClr val="008000"/>
                </a:solidFill>
                <a:latin typeface="Times"/>
                <a:cs typeface="Times"/>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1371600" y="3410141"/>
            <a:ext cx="6400800" cy="2228783"/>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708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08288"/>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Straight Connector 3"/>
          <p:cNvCxnSpPr/>
          <p:nvPr/>
        </p:nvCxnSpPr>
        <p:spPr>
          <a:xfrm>
            <a:off x="457200" y="1300287"/>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altLang="zh-TW" smtClean="0"/>
              <a:t>Click to edit Master title style</a:t>
            </a:r>
            <a:endParaRPr lang="en-US" dirty="0"/>
          </a:p>
        </p:txBody>
      </p:sp>
      <p:sp>
        <p:nvSpPr>
          <p:cNvPr id="3" name="Content Placeholder 2"/>
          <p:cNvSpPr>
            <a:spLocks noGrp="1"/>
          </p:cNvSpPr>
          <p:nvPr>
            <p:ph idx="1"/>
          </p:nvPr>
        </p:nvSpPr>
        <p:spPr>
          <a:xfrm>
            <a:off x="457200" y="1417644"/>
            <a:ext cx="8229600" cy="4708525"/>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33850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4"/>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1632529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33279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3761526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5283280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512717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7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49851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5792438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4316529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2"/>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62"/>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02280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5339199"/>
      </p:ext>
    </p:extLst>
  </p:cSld>
  <p:clrMapOvr>
    <a:masterClrMapping/>
  </p:clrMapOvr>
  <p:transition/>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88784"/>
      </p:ext>
    </p:extLst>
  </p:cSld>
  <p:clrMapOvr>
    <a:masterClrMapping/>
  </p:clrMapOvr>
  <p:transition/>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96552"/>
      </p:ext>
    </p:extLst>
  </p:cSld>
  <p:clrMapOvr>
    <a:masterClrMapping/>
  </p:clrMapOvr>
  <p:transition/>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49641"/>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25356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6824089"/>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2319821"/>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455836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7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69208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229617"/>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6207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538799"/>
      </p:ext>
    </p:extLst>
  </p:cSld>
  <p:clrMapOvr>
    <a:masterClrMapping/>
  </p:clrMapOvr>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319078"/>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62497965"/>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474193"/>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30752976"/>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1468728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5633402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146690450"/>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08144972"/>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26265175"/>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99762716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5637836"/>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0475378"/>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928"/>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58309859"/>
      </p:ext>
    </p:extLst>
  </p:cSld>
  <p:clrMapOvr>
    <a:masterClrMapping/>
  </p:clrMapOvr>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47836"/>
      </p:ext>
    </p:extLst>
  </p:cSld>
  <p:clrMapOvr>
    <a:masterClrMapping/>
  </p:clrMapOvr>
  <p:transition/>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240611"/>
      </p:ext>
    </p:extLst>
  </p:cSld>
  <p:clrMapOvr>
    <a:masterClrMapping/>
  </p:clrMapOvr>
  <p:transition/>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7424803"/>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95725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43565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46917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5065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8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06352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4960565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335607"/>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50530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104359"/>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6090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726794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90015171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97506453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25494168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36791857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79501527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971470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1161789"/>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8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894833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07658768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049571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0"/>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770"/>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51861981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994956"/>
      </p:ext>
    </p:extLst>
  </p:cSld>
  <p:clrMapOvr>
    <a:masterClrMapping/>
  </p:clrMapOvr>
  <p:transition/>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09889"/>
      </p:ext>
    </p:extLst>
  </p:cSld>
  <p:clrMapOvr>
    <a:masterClrMapping/>
  </p:clrMapOvr>
  <p:transition/>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749277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0831862"/>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68415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75420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668945"/>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47762"/>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8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745109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97661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220194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52204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03190"/>
      </p:ext>
    </p:extLst>
  </p:cSld>
  <p:clrMapOvr>
    <a:masterClrMapping/>
  </p:clrMapOvr>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774373"/>
      </p:ext>
    </p:extLst>
  </p:cSld>
  <p:clrMapOvr>
    <a:masterClrMapping/>
  </p:clrMapOvr>
  <p:transition/>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346508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06432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497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05412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35184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582942"/>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8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0987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3877523"/>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24104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536816"/>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6389760"/>
      </p:ext>
    </p:extLst>
  </p:cSld>
  <p:clrMapOvr>
    <a:masterClrMapping/>
  </p:clrMapOvr>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798748"/>
      </p:ext>
    </p:extLst>
  </p:cSld>
  <p:clrMapOvr>
    <a:masterClrMapping/>
  </p:clrMapOvr>
  <p:transition/>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93890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84772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686939"/>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4"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769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5558"/>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343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8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964920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234642"/>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919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929216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5827142"/>
      </p:ext>
    </p:extLst>
  </p:cSld>
  <p:clrMapOvr>
    <a:masterClrMapping/>
  </p:clrMapOvr>
  <p:transition/>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575632"/>
      </p:ext>
    </p:extLst>
  </p:cSld>
  <p:clrMapOvr>
    <a:masterClrMapping/>
  </p:clrMapOvr>
  <p:transition/>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209814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8529868"/>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0527930"/>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202527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26604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54981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40759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587031"/>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227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415662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646493"/>
      </p:ext>
    </p:extLst>
  </p:cSld>
  <p:clrMapOvr>
    <a:masterClrMapping/>
  </p:clrMapOvr>
  <p:transition/>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5256944"/>
      </p:ext>
    </p:extLst>
  </p:cSld>
  <p:clrMapOvr>
    <a:masterClrMapping/>
  </p:clrMapOv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8727"/>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359152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96343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954423"/>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146457"/>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341632"/>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9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910775"/>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63275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12433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1111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70620"/>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255177"/>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1943604"/>
      </p:ext>
    </p:extLst>
  </p:cSld>
  <p:clrMapOvr>
    <a:masterClrMapping/>
  </p:clrMapOvr>
  <p:transition/>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09794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23252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217994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72287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96728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19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922083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3213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1033214"/>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58941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945282"/>
      </p:ext>
    </p:extLst>
  </p:cSld>
  <p:clrMapOvr>
    <a:masterClrMapping/>
  </p:clrMapOvr>
  <p:transition/>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62" tIns="34282" rIns="68562" bIns="34282"/>
          <a:lstStyle/>
          <a:p>
            <a:pPr defTabSz="685624"/>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900">
                <a:latin typeface="Garamond" pitchFamily="18" charset="0"/>
              </a:defRPr>
            </a:lvl1pPr>
          </a:lstStyle>
          <a:p>
            <a:pPr defTabSz="6856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4480049"/>
      </p:ext>
    </p:extLst>
  </p:cSld>
  <p:clrMapOvr>
    <a:masterClrMapping/>
  </p:clrMapOvr>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38875"/>
      </p:ext>
    </p:extLst>
  </p:cSld>
  <p:clrMapOvr>
    <a:masterClrMapping/>
  </p:clrMapOvr>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1"/>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812" indent="0">
              <a:buNone/>
              <a:defRPr sz="1350"/>
            </a:lvl2pPr>
            <a:lvl3pPr marL="685624" indent="0">
              <a:buNone/>
              <a:defRPr sz="1200"/>
            </a:lvl3pPr>
            <a:lvl4pPr marL="1028438" indent="0">
              <a:buNone/>
              <a:defRPr sz="1050"/>
            </a:lvl4pPr>
            <a:lvl5pPr marL="1371249" indent="0">
              <a:buNone/>
              <a:defRPr sz="1050"/>
            </a:lvl5pPr>
            <a:lvl6pPr marL="1714061" indent="0">
              <a:buNone/>
              <a:defRPr sz="1050"/>
            </a:lvl6pPr>
            <a:lvl7pPr marL="2056875" indent="0">
              <a:buNone/>
              <a:defRPr sz="1050"/>
            </a:lvl7pPr>
            <a:lvl8pPr marL="2399685" indent="0">
              <a:buNone/>
              <a:defRPr sz="1050"/>
            </a:lvl8pPr>
            <a:lvl9pPr marL="2742499"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9743487"/>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4563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12" indent="0">
              <a:buNone/>
              <a:defRPr sz="1500" b="1"/>
            </a:lvl2pPr>
            <a:lvl3pPr marL="685624" indent="0">
              <a:buNone/>
              <a:defRPr sz="1350" b="1"/>
            </a:lvl3pPr>
            <a:lvl4pPr marL="1028438" indent="0">
              <a:buNone/>
              <a:defRPr sz="1200" b="1"/>
            </a:lvl4pPr>
            <a:lvl5pPr marL="1371249" indent="0">
              <a:buNone/>
              <a:defRPr sz="1200" b="1"/>
            </a:lvl5pPr>
            <a:lvl6pPr marL="1714061" indent="0">
              <a:buNone/>
              <a:defRPr sz="1200" b="1"/>
            </a:lvl6pPr>
            <a:lvl7pPr marL="2056875" indent="0">
              <a:buNone/>
              <a:defRPr sz="1200" b="1"/>
            </a:lvl7pPr>
            <a:lvl8pPr marL="2399685" indent="0">
              <a:buNone/>
              <a:defRPr sz="1200" b="1"/>
            </a:lvl8pPr>
            <a:lvl9pPr marL="274249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99" y="1535113"/>
            <a:ext cx="4041775" cy="639762"/>
          </a:xfrm>
        </p:spPr>
        <p:txBody>
          <a:bodyPr anchor="b"/>
          <a:lstStyle>
            <a:lvl1pPr marL="0" indent="0">
              <a:buNone/>
              <a:defRPr sz="1800" b="1"/>
            </a:lvl1pPr>
            <a:lvl2pPr marL="342812" indent="0">
              <a:buNone/>
              <a:defRPr sz="1500" b="1"/>
            </a:lvl2pPr>
            <a:lvl3pPr marL="685624" indent="0">
              <a:buNone/>
              <a:defRPr sz="1350" b="1"/>
            </a:lvl3pPr>
            <a:lvl4pPr marL="1028438" indent="0">
              <a:buNone/>
              <a:defRPr sz="1200" b="1"/>
            </a:lvl4pPr>
            <a:lvl5pPr marL="1371249" indent="0">
              <a:buNone/>
              <a:defRPr sz="1200" b="1"/>
            </a:lvl5pPr>
            <a:lvl6pPr marL="1714061" indent="0">
              <a:buNone/>
              <a:defRPr sz="1200" b="1"/>
            </a:lvl6pPr>
            <a:lvl7pPr marL="2056875" indent="0">
              <a:buNone/>
              <a:defRPr sz="1200" b="1"/>
            </a:lvl7pPr>
            <a:lvl8pPr marL="2399685" indent="0">
              <a:buNone/>
              <a:defRPr sz="1200" b="1"/>
            </a:lvl8pPr>
            <a:lvl9pPr marL="274249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9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8100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348322"/>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387068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12" indent="0">
              <a:buNone/>
              <a:defRPr sz="900"/>
            </a:lvl2pPr>
            <a:lvl3pPr marL="685624" indent="0">
              <a:buNone/>
              <a:defRPr sz="750"/>
            </a:lvl3pPr>
            <a:lvl4pPr marL="1028438" indent="0">
              <a:buNone/>
              <a:defRPr sz="675"/>
            </a:lvl4pPr>
            <a:lvl5pPr marL="1371249" indent="0">
              <a:buNone/>
              <a:defRPr sz="675"/>
            </a:lvl5pPr>
            <a:lvl6pPr marL="1714061" indent="0">
              <a:buNone/>
              <a:defRPr sz="675"/>
            </a:lvl6pPr>
            <a:lvl7pPr marL="2056875" indent="0">
              <a:buNone/>
              <a:defRPr sz="675"/>
            </a:lvl7pPr>
            <a:lvl8pPr marL="2399685" indent="0">
              <a:buNone/>
              <a:defRPr sz="675"/>
            </a:lvl8pPr>
            <a:lvl9pPr marL="274249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33176"/>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12" indent="0">
              <a:buNone/>
              <a:defRPr sz="2100"/>
            </a:lvl2pPr>
            <a:lvl3pPr marL="685624" indent="0">
              <a:buNone/>
              <a:defRPr sz="1800"/>
            </a:lvl3pPr>
            <a:lvl4pPr marL="1028438" indent="0">
              <a:buNone/>
              <a:defRPr sz="1500"/>
            </a:lvl4pPr>
            <a:lvl5pPr marL="1371249" indent="0">
              <a:buNone/>
              <a:defRPr sz="1500"/>
            </a:lvl5pPr>
            <a:lvl6pPr marL="1714061" indent="0">
              <a:buNone/>
              <a:defRPr sz="1500"/>
            </a:lvl6pPr>
            <a:lvl7pPr marL="2056875" indent="0">
              <a:buNone/>
              <a:defRPr sz="1500"/>
            </a:lvl7pPr>
            <a:lvl8pPr marL="2399685" indent="0">
              <a:buNone/>
              <a:defRPr sz="1500"/>
            </a:lvl8pPr>
            <a:lvl9pPr marL="2742499"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12" indent="0">
              <a:buNone/>
              <a:defRPr sz="900"/>
            </a:lvl2pPr>
            <a:lvl3pPr marL="685624" indent="0">
              <a:buNone/>
              <a:defRPr sz="750"/>
            </a:lvl3pPr>
            <a:lvl4pPr marL="1028438" indent="0">
              <a:buNone/>
              <a:defRPr sz="675"/>
            </a:lvl4pPr>
            <a:lvl5pPr marL="1371249" indent="0">
              <a:buNone/>
              <a:defRPr sz="675"/>
            </a:lvl5pPr>
            <a:lvl6pPr marL="1714061" indent="0">
              <a:buNone/>
              <a:defRPr sz="675"/>
            </a:lvl6pPr>
            <a:lvl7pPr marL="2056875" indent="0">
              <a:buNone/>
              <a:defRPr sz="675"/>
            </a:lvl7pPr>
            <a:lvl8pPr marL="2399685" indent="0">
              <a:buNone/>
              <a:defRPr sz="675"/>
            </a:lvl8pPr>
            <a:lvl9pPr marL="274249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5787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69626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866316"/>
      </p:ext>
    </p:extLst>
  </p:cSld>
  <p:clrMapOvr>
    <a:masterClrMapping/>
  </p:clrMapOvr>
  <p:transition/>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37595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62" tIns="34282" rIns="68562" bIns="34282"/>
          <a:lstStyle/>
          <a:p>
            <a:pPr defTabSz="685624"/>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900">
                <a:latin typeface="Garamond" pitchFamily="18" charset="0"/>
              </a:defRPr>
            </a:lvl1pPr>
          </a:lstStyle>
          <a:p>
            <a:pPr defTabSz="6856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02145"/>
      </p:ext>
    </p:extLst>
  </p:cSld>
  <p:clrMapOvr>
    <a:masterClrMapping/>
  </p:clrMapOvr>
  <p:transition/>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16146"/>
      </p:ext>
    </p:extLst>
  </p:cSld>
  <p:clrMapOvr>
    <a:masterClrMapping/>
  </p:clrMapOvr>
  <p:transition/>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3"/>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812" indent="0">
              <a:buNone/>
              <a:defRPr sz="1350"/>
            </a:lvl2pPr>
            <a:lvl3pPr marL="685624" indent="0">
              <a:buNone/>
              <a:defRPr sz="1200"/>
            </a:lvl3pPr>
            <a:lvl4pPr marL="1028438" indent="0">
              <a:buNone/>
              <a:defRPr sz="1050"/>
            </a:lvl4pPr>
            <a:lvl5pPr marL="1371249" indent="0">
              <a:buNone/>
              <a:defRPr sz="1050"/>
            </a:lvl5pPr>
            <a:lvl6pPr marL="1714061" indent="0">
              <a:buNone/>
              <a:defRPr sz="1050"/>
            </a:lvl6pPr>
            <a:lvl7pPr marL="2056875" indent="0">
              <a:buNone/>
              <a:defRPr sz="1050"/>
            </a:lvl7pPr>
            <a:lvl8pPr marL="2399685" indent="0">
              <a:buNone/>
              <a:defRPr sz="1050"/>
            </a:lvl8pPr>
            <a:lvl9pPr marL="2742499"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738977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495440"/>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12" indent="0">
              <a:buNone/>
              <a:defRPr sz="1500" b="1"/>
            </a:lvl2pPr>
            <a:lvl3pPr marL="685624" indent="0">
              <a:buNone/>
              <a:defRPr sz="1350" b="1"/>
            </a:lvl3pPr>
            <a:lvl4pPr marL="1028438" indent="0">
              <a:buNone/>
              <a:defRPr sz="1200" b="1"/>
            </a:lvl4pPr>
            <a:lvl5pPr marL="1371249" indent="0">
              <a:buNone/>
              <a:defRPr sz="1200" b="1"/>
            </a:lvl5pPr>
            <a:lvl6pPr marL="1714061" indent="0">
              <a:buNone/>
              <a:defRPr sz="1200" b="1"/>
            </a:lvl6pPr>
            <a:lvl7pPr marL="2056875" indent="0">
              <a:buNone/>
              <a:defRPr sz="1200" b="1"/>
            </a:lvl7pPr>
            <a:lvl8pPr marL="2399685" indent="0">
              <a:buNone/>
              <a:defRPr sz="1200" b="1"/>
            </a:lvl8pPr>
            <a:lvl9pPr marL="2742499"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0" y="1535113"/>
            <a:ext cx="4041775" cy="639762"/>
          </a:xfrm>
        </p:spPr>
        <p:txBody>
          <a:bodyPr anchor="b"/>
          <a:lstStyle>
            <a:lvl1pPr marL="0" indent="0">
              <a:buNone/>
              <a:defRPr sz="1800" b="1"/>
            </a:lvl1pPr>
            <a:lvl2pPr marL="342812" indent="0">
              <a:buNone/>
              <a:defRPr sz="1500" b="1"/>
            </a:lvl2pPr>
            <a:lvl3pPr marL="685624" indent="0">
              <a:buNone/>
              <a:defRPr sz="1350" b="1"/>
            </a:lvl3pPr>
            <a:lvl4pPr marL="1028438" indent="0">
              <a:buNone/>
              <a:defRPr sz="1200" b="1"/>
            </a:lvl4pPr>
            <a:lvl5pPr marL="1371249" indent="0">
              <a:buNone/>
              <a:defRPr sz="1200" b="1"/>
            </a:lvl5pPr>
            <a:lvl6pPr marL="1714061" indent="0">
              <a:buNone/>
              <a:defRPr sz="1200" b="1"/>
            </a:lvl6pPr>
            <a:lvl7pPr marL="2056875" indent="0">
              <a:buNone/>
              <a:defRPr sz="1200" b="1"/>
            </a:lvl7pPr>
            <a:lvl8pPr marL="2399685" indent="0">
              <a:buNone/>
              <a:defRPr sz="1200" b="1"/>
            </a:lvl8pPr>
            <a:lvl9pPr marL="2742499"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254578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4157735"/>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42750"/>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12" indent="0">
              <a:buNone/>
              <a:defRPr sz="900"/>
            </a:lvl2pPr>
            <a:lvl3pPr marL="685624" indent="0">
              <a:buNone/>
              <a:defRPr sz="750"/>
            </a:lvl3pPr>
            <a:lvl4pPr marL="1028438" indent="0">
              <a:buNone/>
              <a:defRPr sz="675"/>
            </a:lvl4pPr>
            <a:lvl5pPr marL="1371249" indent="0">
              <a:buNone/>
              <a:defRPr sz="675"/>
            </a:lvl5pPr>
            <a:lvl6pPr marL="1714061" indent="0">
              <a:buNone/>
              <a:defRPr sz="675"/>
            </a:lvl6pPr>
            <a:lvl7pPr marL="2056875" indent="0">
              <a:buNone/>
              <a:defRPr sz="675"/>
            </a:lvl7pPr>
            <a:lvl8pPr marL="2399685" indent="0">
              <a:buNone/>
              <a:defRPr sz="675"/>
            </a:lvl8pPr>
            <a:lvl9pPr marL="274249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439156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12" indent="0">
              <a:buNone/>
              <a:defRPr sz="2100"/>
            </a:lvl2pPr>
            <a:lvl3pPr marL="685624" indent="0">
              <a:buNone/>
              <a:defRPr sz="1800"/>
            </a:lvl3pPr>
            <a:lvl4pPr marL="1028438" indent="0">
              <a:buNone/>
              <a:defRPr sz="1500"/>
            </a:lvl4pPr>
            <a:lvl5pPr marL="1371249" indent="0">
              <a:buNone/>
              <a:defRPr sz="1500"/>
            </a:lvl5pPr>
            <a:lvl6pPr marL="1714061" indent="0">
              <a:buNone/>
              <a:defRPr sz="1500"/>
            </a:lvl6pPr>
            <a:lvl7pPr marL="2056875" indent="0">
              <a:buNone/>
              <a:defRPr sz="1500"/>
            </a:lvl7pPr>
            <a:lvl8pPr marL="2399685" indent="0">
              <a:buNone/>
              <a:defRPr sz="1500"/>
            </a:lvl8pPr>
            <a:lvl9pPr marL="2742499"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12" indent="0">
              <a:buNone/>
              <a:defRPr sz="900"/>
            </a:lvl2pPr>
            <a:lvl3pPr marL="685624" indent="0">
              <a:buNone/>
              <a:defRPr sz="750"/>
            </a:lvl3pPr>
            <a:lvl4pPr marL="1028438" indent="0">
              <a:buNone/>
              <a:defRPr sz="675"/>
            </a:lvl4pPr>
            <a:lvl5pPr marL="1371249" indent="0">
              <a:buNone/>
              <a:defRPr sz="675"/>
            </a:lvl5pPr>
            <a:lvl6pPr marL="1714061" indent="0">
              <a:buNone/>
              <a:defRPr sz="675"/>
            </a:lvl6pPr>
            <a:lvl7pPr marL="2056875" indent="0">
              <a:buNone/>
              <a:defRPr sz="675"/>
            </a:lvl7pPr>
            <a:lvl8pPr marL="2399685" indent="0">
              <a:buNone/>
              <a:defRPr sz="675"/>
            </a:lvl8pPr>
            <a:lvl9pPr marL="2742499"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0686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86635978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056928"/>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5147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701885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68552" tIns="34277" rIns="68552" bIns="34277"/>
          <a:lstStyle/>
          <a:p>
            <a:pPr defTabSz="685518"/>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68552" tIns="34277" rIns="68552" bIns="34277"/>
          <a:lstStyle/>
          <a:p>
            <a:pPr defTabSz="685518">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lIns="68552" tIns="34277" rIns="68552" bIns="34277"/>
          <a:lstStyle/>
          <a:p>
            <a:pPr defTabSz="685518">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900">
                <a:latin typeface="Garamond" pitchFamily="18" charset="0"/>
              </a:defRPr>
            </a:lvl1pPr>
          </a:lstStyle>
          <a:p>
            <a:pPr defTabSz="685518"/>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277078"/>
      </p:ext>
    </p:extLst>
  </p:cSld>
  <p:clrMapOvr>
    <a:masterClrMapping/>
  </p:clrMapOvr>
  <p:transition/>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096584"/>
      </p:ext>
    </p:extLst>
  </p:cSld>
  <p:clrMapOvr>
    <a:masterClrMapping/>
  </p:clrMapOvr>
  <p:transition/>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lvl1pPr>
            <a:lvl2pPr marL="342758" indent="0">
              <a:buNone/>
              <a:defRPr sz="1350"/>
            </a:lvl2pPr>
            <a:lvl3pPr marL="685518" indent="0">
              <a:buNone/>
              <a:defRPr sz="1200"/>
            </a:lvl3pPr>
            <a:lvl4pPr marL="1028280" indent="0">
              <a:buNone/>
              <a:defRPr sz="1050"/>
            </a:lvl4pPr>
            <a:lvl5pPr marL="1371039" indent="0">
              <a:buNone/>
              <a:defRPr sz="1050"/>
            </a:lvl5pPr>
            <a:lvl6pPr marL="1713798" indent="0">
              <a:buNone/>
              <a:defRPr sz="1050"/>
            </a:lvl6pPr>
            <a:lvl7pPr marL="2056559" indent="0">
              <a:buNone/>
              <a:defRPr sz="1050"/>
            </a:lvl7pPr>
            <a:lvl8pPr marL="2399316" indent="0">
              <a:buNone/>
              <a:defRPr sz="1050"/>
            </a:lvl8pPr>
            <a:lvl9pPr marL="2742078"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27383"/>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79462"/>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758" indent="0">
              <a:buNone/>
              <a:defRPr sz="1500" b="1"/>
            </a:lvl2pPr>
            <a:lvl3pPr marL="685518" indent="0">
              <a:buNone/>
              <a:defRPr sz="1350" b="1"/>
            </a:lvl3pPr>
            <a:lvl4pPr marL="1028280" indent="0">
              <a:buNone/>
              <a:defRPr sz="1200" b="1"/>
            </a:lvl4pPr>
            <a:lvl5pPr marL="1371039" indent="0">
              <a:buNone/>
              <a:defRPr sz="1200" b="1"/>
            </a:lvl5pPr>
            <a:lvl6pPr marL="1713798" indent="0">
              <a:buNone/>
              <a:defRPr sz="1200" b="1"/>
            </a:lvl6pPr>
            <a:lvl7pPr marL="2056559" indent="0">
              <a:buNone/>
              <a:defRPr sz="1200" b="1"/>
            </a:lvl7pPr>
            <a:lvl8pPr marL="2399316" indent="0">
              <a:buNone/>
              <a:defRPr sz="1200" b="1"/>
            </a:lvl8pPr>
            <a:lvl9pPr marL="2742078"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1" y="1535113"/>
            <a:ext cx="4041775" cy="639762"/>
          </a:xfrm>
        </p:spPr>
        <p:txBody>
          <a:bodyPr anchor="b"/>
          <a:lstStyle>
            <a:lvl1pPr marL="0" indent="0">
              <a:buNone/>
              <a:defRPr sz="1800" b="1"/>
            </a:lvl1pPr>
            <a:lvl2pPr marL="342758" indent="0">
              <a:buNone/>
              <a:defRPr sz="1500" b="1"/>
            </a:lvl2pPr>
            <a:lvl3pPr marL="685518" indent="0">
              <a:buNone/>
              <a:defRPr sz="1350" b="1"/>
            </a:lvl3pPr>
            <a:lvl4pPr marL="1028280" indent="0">
              <a:buNone/>
              <a:defRPr sz="1200" b="1"/>
            </a:lvl4pPr>
            <a:lvl5pPr marL="1371039" indent="0">
              <a:buNone/>
              <a:defRPr sz="1200" b="1"/>
            </a:lvl5pPr>
            <a:lvl6pPr marL="1713798" indent="0">
              <a:buNone/>
              <a:defRPr sz="1200" b="1"/>
            </a:lvl6pPr>
            <a:lvl7pPr marL="2056559" indent="0">
              <a:buNone/>
              <a:defRPr sz="1200" b="1"/>
            </a:lvl7pPr>
            <a:lvl8pPr marL="2399316" indent="0">
              <a:buNone/>
              <a:defRPr sz="1200" b="1"/>
            </a:lvl8pPr>
            <a:lvl9pPr marL="2742078"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70341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19445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33418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758" indent="0">
              <a:buNone/>
              <a:defRPr sz="900"/>
            </a:lvl2pPr>
            <a:lvl3pPr marL="685518" indent="0">
              <a:buNone/>
              <a:defRPr sz="750"/>
            </a:lvl3pPr>
            <a:lvl4pPr marL="1028280" indent="0">
              <a:buNone/>
              <a:defRPr sz="675"/>
            </a:lvl4pPr>
            <a:lvl5pPr marL="1371039" indent="0">
              <a:buNone/>
              <a:defRPr sz="675"/>
            </a:lvl5pPr>
            <a:lvl6pPr marL="1713798" indent="0">
              <a:buNone/>
              <a:defRPr sz="675"/>
            </a:lvl6pPr>
            <a:lvl7pPr marL="2056559" indent="0">
              <a:buNone/>
              <a:defRPr sz="675"/>
            </a:lvl7pPr>
            <a:lvl8pPr marL="2399316" indent="0">
              <a:buNone/>
              <a:defRPr sz="675"/>
            </a:lvl8pPr>
            <a:lvl9pPr marL="2742078"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4475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343035"/>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758" indent="0">
              <a:buNone/>
              <a:defRPr sz="2100"/>
            </a:lvl2pPr>
            <a:lvl3pPr marL="685518" indent="0">
              <a:buNone/>
              <a:defRPr sz="1800"/>
            </a:lvl3pPr>
            <a:lvl4pPr marL="1028280" indent="0">
              <a:buNone/>
              <a:defRPr sz="1500"/>
            </a:lvl4pPr>
            <a:lvl5pPr marL="1371039" indent="0">
              <a:buNone/>
              <a:defRPr sz="1500"/>
            </a:lvl5pPr>
            <a:lvl6pPr marL="1713798" indent="0">
              <a:buNone/>
              <a:defRPr sz="1500"/>
            </a:lvl6pPr>
            <a:lvl7pPr marL="2056559" indent="0">
              <a:buNone/>
              <a:defRPr sz="1500"/>
            </a:lvl7pPr>
            <a:lvl8pPr marL="2399316" indent="0">
              <a:buNone/>
              <a:defRPr sz="1500"/>
            </a:lvl8pPr>
            <a:lvl9pPr marL="2742078"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758" indent="0">
              <a:buNone/>
              <a:defRPr sz="900"/>
            </a:lvl2pPr>
            <a:lvl3pPr marL="685518" indent="0">
              <a:buNone/>
              <a:defRPr sz="750"/>
            </a:lvl3pPr>
            <a:lvl4pPr marL="1028280" indent="0">
              <a:buNone/>
              <a:defRPr sz="675"/>
            </a:lvl4pPr>
            <a:lvl5pPr marL="1371039" indent="0">
              <a:buNone/>
              <a:defRPr sz="675"/>
            </a:lvl5pPr>
            <a:lvl6pPr marL="1713798" indent="0">
              <a:buNone/>
              <a:defRPr sz="675"/>
            </a:lvl6pPr>
            <a:lvl7pPr marL="2056559" indent="0">
              <a:buNone/>
              <a:defRPr sz="675"/>
            </a:lvl7pPr>
            <a:lvl8pPr marL="2399316" indent="0">
              <a:buNone/>
              <a:defRPr sz="675"/>
            </a:lvl8pPr>
            <a:lvl9pPr marL="2742078"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393858"/>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9397623"/>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955707"/>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746379"/>
      </p:ext>
    </p:extLst>
  </p:cSld>
  <p:clrMapOvr>
    <a:masterClrMapping/>
  </p:clrMapOvr>
  <p:transition/>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250599"/>
      </p:ext>
    </p:extLst>
  </p:cSld>
  <p:clrMapOvr>
    <a:masterClrMapping/>
  </p:clrMapOvr>
  <p:transition/>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216067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32431"/>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1"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8724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54469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829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360349"/>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602139"/>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4222081"/>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0732016"/>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4185276"/>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5346775"/>
      </p:ext>
    </p:extLst>
  </p:cSld>
  <p:clrMapOvr>
    <a:masterClrMapping/>
  </p:clrMapOvr>
  <p:transition/>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020607"/>
      </p:ext>
    </p:extLst>
  </p:cSld>
  <p:clrMapOvr>
    <a:masterClrMapping/>
  </p:clrMapOvr>
  <p:transition/>
  <p:timing>
    <p:tnLst>
      <p:par>
        <p:cT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246063"/>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819766"/>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5081156"/>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78934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227870"/>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658616"/>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17708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6352650"/>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32355"/>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872631"/>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288370"/>
      </p:ext>
    </p:extLst>
  </p:cSld>
  <p:clrMapOvr>
    <a:masterClrMapping/>
  </p:clrMapOvr>
  <p:transition/>
  <p:timing>
    <p:tnLst>
      <p:par>
        <p:cT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3840101"/>
      </p:ext>
    </p:extLst>
  </p:cSld>
  <p:clrMapOvr>
    <a:masterClrMapping/>
  </p:clrMapOvr>
  <p:transition/>
  <p:timing>
    <p:tnLst>
      <p:par>
        <p:cT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115897"/>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9149970"/>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661903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494075"/>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748463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11352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044067"/>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8820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703003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72056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9198383"/>
      </p:ext>
    </p:extLst>
  </p:cSld>
  <p:clrMapOvr>
    <a:masterClrMapping/>
  </p:clrMapOvr>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379075"/>
      </p:ext>
    </p:extLst>
  </p:cSld>
  <p:clrMapOvr>
    <a:masterClrMapping/>
  </p:clrMapOvr>
  <p:transition/>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36586"/>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178711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619786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4"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487777"/>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949592"/>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428544"/>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0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536590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05269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368911"/>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35874"/>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6618381"/>
      </p:ext>
    </p:extLst>
  </p:cSld>
  <p:clrMapOvr>
    <a:masterClrMapping/>
  </p:clrMapOvr>
  <p:transition/>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3540135"/>
      </p:ext>
    </p:extLst>
  </p:cSld>
  <p:clrMapOvr>
    <a:masterClrMapping/>
  </p:clrMapOvr>
  <p:transition/>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074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598315"/>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325345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40806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319410"/>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902148"/>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1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36598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293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320059"/>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863957"/>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113896"/>
      </p:ext>
    </p:extLst>
  </p:cSld>
  <p:clrMapOvr>
    <a:masterClrMapping/>
  </p:clrMapOvr>
  <p:transition/>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4554201"/>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73535"/>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2"/>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5932849"/>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82024"/>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922001"/>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896462"/>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33447"/>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1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11581"/>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69659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626104"/>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862709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9135289"/>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2207117"/>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9571064"/>
      </p:ext>
    </p:extLst>
  </p:cSld>
  <p:clrMapOvr>
    <a:masterClrMapping/>
  </p:clrMapOvr>
  <p:transition/>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4"/>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80284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0591835"/>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02227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806140"/>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23856"/>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1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480090"/>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95165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519431"/>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87801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3600"/>
            </a:lvl1pPr>
          </a:lstStyle>
          <a:p>
            <a:r>
              <a:rPr lang="en-US" altLang="zh-TW" smtClean="0"/>
              <a:t>Click to edit Master title style</a:t>
            </a:r>
            <a:endParaRPr lang="en-US" altLang="en-US" dirty="0"/>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82204454"/>
      </p:ext>
    </p:extLst>
  </p:cSld>
  <p:clrMapOvr>
    <a:masterClrMapping/>
  </p:clrMapOvr>
  <p:transition/>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288912"/>
      </p:ext>
    </p:extLst>
  </p:cSld>
  <p:clrMapOvr>
    <a:masterClrMapping/>
  </p:clrMapOvr>
  <p:transition/>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33623"/>
      </p:ext>
    </p:extLst>
  </p:cSld>
  <p:clrMapOvr>
    <a:masterClrMapping/>
  </p:clrMapOvr>
  <p:transition/>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6"/>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527118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1730753"/>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10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10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601371"/>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0486433"/>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357466"/>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21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02235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5848011"/>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6717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76280883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lvl2pPr marL="502444" indent="-244079">
              <a:buFont typeface="Wingdings" charset="2"/>
              <a:buChar char="q"/>
              <a:defRPr/>
            </a:lvl2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60733"/>
      </p:ext>
    </p:extLst>
  </p:cSld>
  <p:clrMapOvr>
    <a:masterClrMapping/>
  </p:clrMapOvr>
  <p:transition/>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848608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lstStyle>
            <a:lvl1pPr algn="l">
              <a:defRPr sz="3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74844007"/>
      </p:ext>
    </p:extLst>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368819"/>
      </p:ext>
    </p:extLst>
  </p:cSld>
  <p:clrMapOvr>
    <a:masterClrMapping/>
  </p:clrMapOv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0439280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21691192"/>
      </p:ext>
    </p:extLst>
  </p:cSld>
  <p:clrMapOvr>
    <a:masterClrMapping/>
  </p:clrMapOv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4889986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59785024"/>
      </p:ext>
    </p:extLst>
  </p:cSld>
  <p:clrMapOvr>
    <a:masterClrMapping/>
  </p:clrMapOv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357225751"/>
      </p:ext>
    </p:extLst>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1898623"/>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38849968"/>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84367902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black&amp;w.png"/>
          <p:cNvPicPr>
            <a:picLocks noChangeAspect="1"/>
          </p:cNvPicPr>
          <p:nvPr/>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386495" y="1941516"/>
            <a:ext cx="5009103" cy="1752600"/>
          </a:xfrm>
          <a:prstGeom prst="rect">
            <a:avLst/>
          </a:prstGeom>
        </p:spPr>
        <p:txBody>
          <a:bodyPr/>
          <a:lstStyle>
            <a:lvl1pPr marL="0" indent="0" algn="l">
              <a:buNone/>
              <a:defRPr sz="2100">
                <a:solidFill>
                  <a:schemeClr val="accent1"/>
                </a:solidFill>
                <a:latin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dirty="0"/>
          </a:p>
        </p:txBody>
      </p:sp>
      <p:sp>
        <p:nvSpPr>
          <p:cNvPr id="8" name="Rectangle 7"/>
          <p:cNvSpPr/>
          <p:nvPr/>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Arial"/>
            </a:endParaRPr>
          </a:p>
        </p:txBody>
      </p:sp>
      <p:pic>
        <p:nvPicPr>
          <p:cNvPr id="9" name="Picture 8" descr="ecelogorb.psd"/>
          <p:cNvPicPr>
            <a:picLocks noChangeAspect="1"/>
          </p:cNvPicPr>
          <p:nvPr/>
        </p:nvPicPr>
        <p:blipFill>
          <a:blip r:embed="rId3" cstate="screen">
            <a:lum bright="-8000"/>
            <a:extLst>
              <a:ext uri="{28A0092B-C50C-407E-A947-70E740481C1C}">
                <a14:useLocalDpi xmlns:a14="http://schemas.microsoft.com/office/drawing/2010/main"/>
              </a:ext>
            </a:extLst>
          </a:blip>
          <a:stretch>
            <a:fillRect/>
          </a:stretch>
        </p:blipFill>
        <p:spPr>
          <a:xfrm>
            <a:off x="252548" y="6080245"/>
            <a:ext cx="3275179" cy="655036"/>
          </a:xfrm>
          <a:prstGeom prst="rect">
            <a:avLst/>
          </a:prstGeom>
          <a:effectLst/>
        </p:spPr>
      </p:pic>
      <p:pic>
        <p:nvPicPr>
          <p:cNvPr id="10" name="Picture 9" descr="CMU_logo_horiz_black.eps"/>
          <p:cNvPicPr>
            <a:picLocks noChangeAspect="1"/>
          </p:cNvPicPr>
          <p:nvPr/>
        </p:nvPicPr>
        <p:blipFill>
          <a:blip r:embed="rId4" cstate="print"/>
          <a:stretch>
            <a:fillRect/>
          </a:stretch>
        </p:blipFill>
        <p:spPr>
          <a:xfrm>
            <a:off x="5108521" y="6259240"/>
            <a:ext cx="3895838" cy="354413"/>
          </a:xfrm>
          <a:prstGeom prst="rect">
            <a:avLst/>
          </a:prstGeom>
          <a:effectLst/>
        </p:spPr>
      </p:pic>
    </p:spTree>
    <p:extLst>
      <p:ext uri="{BB962C8B-B14F-4D97-AF65-F5344CB8AC3E}">
        <p14:creationId xmlns:p14="http://schemas.microsoft.com/office/powerpoint/2010/main" val="1602135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78"/>
            <a:ext cx="8229600" cy="534327"/>
          </a:xfrm>
          <a:prstGeom prst="rect">
            <a:avLst/>
          </a:prstGeom>
        </p:spPr>
        <p:txBody>
          <a:bodyPr/>
          <a:lstStyle>
            <a:lvl1pPr>
              <a:defRPr>
                <a:latin typeface="Arial"/>
              </a:defRPr>
            </a:lvl1pPr>
          </a:lstStyle>
          <a:p>
            <a:r>
              <a:rPr lang="en-US" altLang="zh-TW" smtClean="0"/>
              <a:t>Click to edit Master title style</a:t>
            </a:r>
            <a:endParaRPr lang="en-US" dirty="0"/>
          </a:p>
        </p:txBody>
      </p:sp>
      <p:sp>
        <p:nvSpPr>
          <p:cNvPr id="3" name="Content Placeholder 2"/>
          <p:cNvSpPr>
            <a:spLocks noGrp="1"/>
          </p:cNvSpPr>
          <p:nvPr>
            <p:ph idx="1"/>
          </p:nvPr>
        </p:nvSpPr>
        <p:spPr>
          <a:xfrm>
            <a:off x="457200" y="1079505"/>
            <a:ext cx="8229600" cy="5046663"/>
          </a:xfrm>
          <a:prstGeom prst="rect">
            <a:avLst/>
          </a:prstGeom>
        </p:spPr>
        <p:txBody>
          <a:bodyPr/>
          <a:lstStyle>
            <a:lvl1pPr>
              <a:buFont typeface="Wingdings" charset="2"/>
              <a:buChar char="§"/>
              <a:defRPr sz="2100">
                <a:solidFill>
                  <a:schemeClr val="accent1"/>
                </a:solidFill>
                <a:latin typeface="Arial"/>
              </a:defRPr>
            </a:lvl1pPr>
            <a:lvl2pPr>
              <a:buFont typeface="Wingdings" charset="2"/>
              <a:buChar char="§"/>
              <a:defRPr sz="1800">
                <a:solidFill>
                  <a:schemeClr val="accent2"/>
                </a:solidFill>
                <a:latin typeface="Arial"/>
              </a:defRPr>
            </a:lvl2pPr>
            <a:lvl3pPr>
              <a:buFont typeface="Wingdings" charset="2"/>
              <a:buChar char="§"/>
              <a:defRPr sz="1500">
                <a:solidFill>
                  <a:schemeClr val="accent5"/>
                </a:solidFill>
                <a:latin typeface="Arial"/>
              </a:defRPr>
            </a:lvl3pPr>
            <a:lvl4pPr>
              <a:buFont typeface="Wingdings" charset="2"/>
              <a:buChar char="§"/>
              <a:defRPr sz="1350">
                <a:latin typeface="Arial"/>
              </a:defRPr>
            </a:lvl4pPr>
            <a:lvl5pPr>
              <a:buFont typeface="Wingdings" charset="2"/>
              <a:buChar char="§"/>
              <a:defRPr sz="1200">
                <a:solidFill>
                  <a:schemeClr val="accent1"/>
                </a:solidFill>
                <a:latin typeface="Arial"/>
              </a:defRPr>
            </a:lvl5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Tree>
    <p:extLst>
      <p:ext uri="{BB962C8B-B14F-4D97-AF65-F5344CB8AC3E}">
        <p14:creationId xmlns:p14="http://schemas.microsoft.com/office/powerpoint/2010/main" val="1943315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457200" y="1197469"/>
            <a:ext cx="8229600" cy="4441371"/>
          </a:xfrm>
          <a:prstGeom prst="rect">
            <a:avLst/>
          </a:prstGeom>
        </p:spPr>
        <p:txBody>
          <a:bodyPr>
            <a:normAutofit/>
          </a:bodyPr>
          <a:lstStyle>
            <a:lvl1pPr marL="0" indent="0" algn="l">
              <a:buNone/>
              <a:defRPr sz="2100">
                <a:solidFill>
                  <a:schemeClr val="accent2"/>
                </a:solidFill>
                <a:latin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smtClean="0"/>
              <a:t>Click to edit Master subtitle style</a:t>
            </a:r>
            <a:endParaRPr lang="en-US" dirty="0"/>
          </a:p>
        </p:txBody>
      </p:sp>
    </p:spTree>
    <p:extLst>
      <p:ext uri="{BB962C8B-B14F-4D97-AF65-F5344CB8AC3E}">
        <p14:creationId xmlns:p14="http://schemas.microsoft.com/office/powerpoint/2010/main" val="220098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5"/>
            <a:ext cx="4038600" cy="5046663"/>
          </a:xfrm>
          <a:prstGeom prst="rect">
            <a:avLst/>
          </a:prstGeom>
        </p:spPr>
        <p:txBody>
          <a:bodyPr/>
          <a:lstStyle>
            <a:lvl1pPr>
              <a:buFont typeface="Wingdings" charset="2"/>
              <a:buChar char="§"/>
              <a:defRPr sz="2100">
                <a:solidFill>
                  <a:schemeClr val="accent1"/>
                </a:solidFill>
                <a:latin typeface="Arial"/>
              </a:defRPr>
            </a:lvl1pPr>
            <a:lvl2pPr>
              <a:buFont typeface="Wingdings" charset="2"/>
              <a:buChar char="§"/>
              <a:defRPr sz="1800">
                <a:solidFill>
                  <a:schemeClr val="accent2"/>
                </a:solidFill>
                <a:latin typeface="Arial"/>
              </a:defRPr>
            </a:lvl2pPr>
            <a:lvl3pPr>
              <a:buFont typeface="Wingdings" charset="2"/>
              <a:buChar char="§"/>
              <a:defRPr sz="1500">
                <a:solidFill>
                  <a:schemeClr val="accent5"/>
                </a:solidFill>
                <a:latin typeface="Arial"/>
              </a:defRPr>
            </a:lvl3pPr>
            <a:lvl4pPr>
              <a:buFont typeface="Wingdings" charset="2"/>
              <a:buChar char="§"/>
              <a:defRPr sz="1350">
                <a:latin typeface="Arial"/>
              </a:defRPr>
            </a:lvl4pPr>
            <a:lvl5pPr>
              <a:buFont typeface="Wingdings" charset="2"/>
              <a:buChar char="§"/>
              <a:defRPr sz="1200">
                <a:solidFill>
                  <a:schemeClr val="accent1"/>
                </a:solidFill>
                <a:latin typeface="Arial"/>
              </a:defRPr>
            </a:lvl5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2" name="Title 1"/>
          <p:cNvSpPr>
            <a:spLocks noGrp="1"/>
          </p:cNvSpPr>
          <p:nvPr>
            <p:ph type="title"/>
          </p:nvPr>
        </p:nvSpPr>
        <p:spPr>
          <a:xfrm>
            <a:off x="457200" y="274678"/>
            <a:ext cx="8229600" cy="532719"/>
          </a:xfrm>
          <a:prstGeom prst="rect">
            <a:avLst/>
          </a:prstGeom>
        </p:spPr>
        <p:txBody>
          <a:bodyPr/>
          <a:lstStyle>
            <a:lvl1pPr>
              <a:defRPr>
                <a:latin typeface="Arial"/>
              </a:defRPr>
            </a:lvl1pPr>
          </a:lstStyle>
          <a:p>
            <a:r>
              <a:rPr lang="en-US" altLang="zh-TW" smtClean="0"/>
              <a:t>Click to edit Master title style</a:t>
            </a:r>
            <a:endParaRPr lang="en-US" dirty="0"/>
          </a:p>
        </p:txBody>
      </p:sp>
      <p:sp>
        <p:nvSpPr>
          <p:cNvPr id="10" name="Content Placeholder 2"/>
          <p:cNvSpPr>
            <a:spLocks noGrp="1"/>
          </p:cNvSpPr>
          <p:nvPr>
            <p:ph idx="14"/>
          </p:nvPr>
        </p:nvSpPr>
        <p:spPr>
          <a:xfrm>
            <a:off x="4648200" y="1079505"/>
            <a:ext cx="4038600" cy="5046663"/>
          </a:xfrm>
          <a:prstGeom prst="rect">
            <a:avLst/>
          </a:prstGeom>
        </p:spPr>
        <p:txBody>
          <a:bodyPr/>
          <a:lstStyle>
            <a:lvl1pPr>
              <a:buFont typeface="Wingdings" charset="2"/>
              <a:buChar char="§"/>
              <a:defRPr sz="2100">
                <a:solidFill>
                  <a:schemeClr val="accent1"/>
                </a:solidFill>
                <a:latin typeface="Arial"/>
              </a:defRPr>
            </a:lvl1pPr>
            <a:lvl2pPr>
              <a:buFont typeface="Wingdings" charset="2"/>
              <a:buChar char="§"/>
              <a:defRPr sz="1800">
                <a:solidFill>
                  <a:schemeClr val="accent2"/>
                </a:solidFill>
                <a:latin typeface="Arial"/>
              </a:defRPr>
            </a:lvl2pPr>
            <a:lvl3pPr>
              <a:buFont typeface="Wingdings" charset="2"/>
              <a:buChar char="§"/>
              <a:defRPr sz="1500">
                <a:solidFill>
                  <a:schemeClr val="accent5"/>
                </a:solidFill>
                <a:latin typeface="Arial"/>
              </a:defRPr>
            </a:lvl3pPr>
            <a:lvl4pPr>
              <a:buFont typeface="Wingdings" charset="2"/>
              <a:buChar char="§"/>
              <a:defRPr sz="1350">
                <a:latin typeface="Arial"/>
              </a:defRPr>
            </a:lvl4pPr>
            <a:lvl5pPr>
              <a:buFont typeface="Wingdings" charset="2"/>
              <a:buChar char="§"/>
              <a:defRPr sz="1200">
                <a:solidFill>
                  <a:schemeClr val="accent1"/>
                </a:solidFill>
                <a:latin typeface="Arial"/>
              </a:defRPr>
            </a:lvl5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Tree>
    <p:extLst>
      <p:ext uri="{BB962C8B-B14F-4D97-AF65-F5344CB8AC3E}">
        <p14:creationId xmlns:p14="http://schemas.microsoft.com/office/powerpoint/2010/main" val="12288174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altLang="zh-TW" smtClean="0"/>
              <a:t>Click to edit Master title style</a:t>
            </a:r>
            <a:endParaRPr lang="en-US" dirty="0"/>
          </a:p>
        </p:txBody>
      </p:sp>
      <p:sp>
        <p:nvSpPr>
          <p:cNvPr id="3" name="Text Placeholder 2"/>
          <p:cNvSpPr>
            <a:spLocks noGrp="1"/>
          </p:cNvSpPr>
          <p:nvPr>
            <p:ph type="body" idx="1"/>
          </p:nvPr>
        </p:nvSpPr>
        <p:spPr>
          <a:xfrm>
            <a:off x="457200" y="1170254"/>
            <a:ext cx="4040188" cy="1004661"/>
          </a:xfrm>
          <a:prstGeom prst="rect">
            <a:avLst/>
          </a:prstGeom>
        </p:spPr>
        <p:txBody>
          <a:bodyPr anchor="t"/>
          <a:lstStyle>
            <a:lvl1pPr marL="0" indent="0">
              <a:buNone/>
              <a:defRPr sz="1800" b="0">
                <a:solidFill>
                  <a:srgbClr val="606060"/>
                </a:solidFill>
                <a:latin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5" name="Text Placeholder 4"/>
          <p:cNvSpPr>
            <a:spLocks noGrp="1"/>
          </p:cNvSpPr>
          <p:nvPr>
            <p:ph type="body" sz="quarter" idx="3"/>
          </p:nvPr>
        </p:nvSpPr>
        <p:spPr>
          <a:xfrm>
            <a:off x="4645045" y="1170254"/>
            <a:ext cx="4041775" cy="1004661"/>
          </a:xfrm>
          <a:prstGeom prst="rect">
            <a:avLst/>
          </a:prstGeom>
        </p:spPr>
        <p:txBody>
          <a:bodyPr anchor="t"/>
          <a:lstStyle>
            <a:lvl1pPr marL="0" indent="0">
              <a:buNone/>
              <a:defRPr sz="1800" b="0">
                <a:solidFill>
                  <a:srgbClr val="606060"/>
                </a:solidFill>
                <a:latin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r>
              <a:rPr lang="en-US" altLang="zh-TW" smtClean="0"/>
              <a:t>Drag picture to placeholder or click icon to add</a:t>
            </a:r>
            <a:endParaRPr lang="en-US" dirty="0"/>
          </a:p>
        </p:txBody>
      </p:sp>
      <p:sp>
        <p:nvSpPr>
          <p:cNvPr id="12" name="Picture Placeholder 10"/>
          <p:cNvSpPr>
            <a:spLocks noGrp="1"/>
          </p:cNvSpPr>
          <p:nvPr>
            <p:ph type="pic" sz="quarter" idx="14"/>
          </p:nvPr>
        </p:nvSpPr>
        <p:spPr>
          <a:xfrm>
            <a:off x="4649790" y="2174875"/>
            <a:ext cx="4040188" cy="3903663"/>
          </a:xfrm>
          <a:prstGeom prst="rect">
            <a:avLst/>
          </a:prstGeom>
        </p:spPr>
        <p:txBody>
          <a:bodyPr vert="horz"/>
          <a:lstStyle>
            <a:lvl1pPr>
              <a:buFont typeface="Wingdings" charset="2"/>
              <a:buChar char="§"/>
              <a:defRPr>
                <a:solidFill>
                  <a:srgbClr val="606060"/>
                </a:solidFill>
                <a:latin typeface="Arial"/>
              </a:defRPr>
            </a:lvl1pPr>
          </a:lstStyle>
          <a:p>
            <a:r>
              <a:rPr lang="en-US" altLang="zh-TW" smtClean="0"/>
              <a:t>Drag picture to placeholder or click icon to add</a:t>
            </a:r>
            <a:endParaRPr lang="en-US" dirty="0"/>
          </a:p>
        </p:txBody>
      </p:sp>
    </p:spTree>
    <p:extLst>
      <p:ext uri="{BB962C8B-B14F-4D97-AF65-F5344CB8AC3E}">
        <p14:creationId xmlns:p14="http://schemas.microsoft.com/office/powerpoint/2010/main" val="384413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altLang="zh-TW" smtClean="0"/>
              <a:t>Click to edit Master title style</a:t>
            </a:r>
            <a:endParaRPr lang="en-US" dirty="0"/>
          </a:p>
        </p:txBody>
      </p:sp>
    </p:spTree>
    <p:extLst>
      <p:ext uri="{BB962C8B-B14F-4D97-AF65-F5344CB8AC3E}">
        <p14:creationId xmlns:p14="http://schemas.microsoft.com/office/powerpoint/2010/main" val="1209455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p:nvSpPr>
        <p:spPr>
          <a:xfrm>
            <a:off x="4254501"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Arial"/>
            </a:endParaRPr>
          </a:p>
        </p:txBody>
      </p:sp>
    </p:spTree>
    <p:extLst>
      <p:ext uri="{BB962C8B-B14F-4D97-AF65-F5344CB8AC3E}">
        <p14:creationId xmlns:p14="http://schemas.microsoft.com/office/powerpoint/2010/main" val="1390827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Rectangle 7"/>
          <p:cNvSpPr/>
          <p:nvPr/>
        </p:nvSpPr>
        <p:spPr>
          <a:xfrm>
            <a:off x="4254501"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a:defRPr>
            </a:lvl1pPr>
          </a:lstStyle>
          <a:p>
            <a:r>
              <a:rPr lang="en-US" altLang="zh-TW"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atin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smtClean="0"/>
              <a:t>Click to edit Master text styles</a:t>
            </a:r>
          </a:p>
        </p:txBody>
      </p:sp>
    </p:spTree>
    <p:extLst>
      <p:ext uri="{BB962C8B-B14F-4D97-AF65-F5344CB8AC3E}">
        <p14:creationId xmlns:p14="http://schemas.microsoft.com/office/powerpoint/2010/main" val="281824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78"/>
            <a:ext cx="8229600" cy="532719"/>
          </a:xfrm>
        </p:spPr>
        <p:txBody>
          <a:bodyPr/>
          <a:lstStyle>
            <a:lvl1pPr>
              <a:defRPr>
                <a:latin typeface="Arial"/>
              </a:defRPr>
            </a:lvl1pPr>
          </a:lstStyle>
          <a:p>
            <a:r>
              <a:rPr lang="en-US" altLang="zh-TW" smtClean="0"/>
              <a:t>Click to edit Master title style</a:t>
            </a:r>
            <a:endParaRPr lang="en-US" dirty="0"/>
          </a:p>
        </p:txBody>
      </p:sp>
      <p:sp>
        <p:nvSpPr>
          <p:cNvPr id="6" name="Text Placeholder 2"/>
          <p:cNvSpPr>
            <a:spLocks noGrp="1"/>
          </p:cNvSpPr>
          <p:nvPr>
            <p:ph idx="1" hasCustomPrompt="1"/>
          </p:nvPr>
        </p:nvSpPr>
        <p:spPr>
          <a:xfrm>
            <a:off x="457200" y="1161183"/>
            <a:ext cx="8229600" cy="452596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257175" marR="0" lvl="0" indent="-257175" algn="l" defTabSz="3429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1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557213" marR="0" lvl="1" indent="-214313" algn="l" defTabSz="3429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rgbClr val="A1A1A1"/>
                </a:solidFill>
                <a:effectLst/>
                <a:uLnTx/>
                <a:uFillTx/>
                <a:latin typeface="Arial"/>
                <a:ea typeface="+mn-ea"/>
                <a:cs typeface="+mn-cs"/>
              </a:rPr>
              <a:t>Second level</a:t>
            </a:r>
          </a:p>
          <a:p>
            <a:pPr marL="857250" marR="0" lvl="2" indent="-171450" algn="l" defTabSz="342900" rtl="0" eaLnBrk="1" fontAlgn="auto" latinLnBrk="0" hangingPunct="1">
              <a:lnSpc>
                <a:spcPct val="100000"/>
              </a:lnSpc>
              <a:spcBef>
                <a:spcPct val="20000"/>
              </a:spcBef>
              <a:spcAft>
                <a:spcPts val="0"/>
              </a:spcAft>
              <a:buClrTx/>
              <a:buSzTx/>
              <a:buFont typeface="Wingdings" charset="2"/>
              <a:buChar char="§"/>
              <a:tabLst/>
              <a:defRPr/>
            </a:pPr>
            <a:r>
              <a:rPr kumimoji="0" lang="en-US" sz="15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420828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78"/>
            <a:ext cx="8229600" cy="532719"/>
          </a:xfrm>
        </p:spPr>
        <p:txBody>
          <a:bodyPr/>
          <a:lstStyle>
            <a:lvl1pPr>
              <a:defRPr>
                <a:latin typeface="Arial"/>
              </a:defRPr>
            </a:lvl1pPr>
          </a:lstStyle>
          <a:p>
            <a:r>
              <a:rPr lang="en-US" altLang="zh-TW" smtClean="0"/>
              <a:t>Click to edit Master title style</a:t>
            </a:r>
            <a:endParaRPr lang="en-US" dirty="0"/>
          </a:p>
        </p:txBody>
      </p:sp>
      <p:sp>
        <p:nvSpPr>
          <p:cNvPr id="6" name="Text Placeholder 2"/>
          <p:cNvSpPr>
            <a:spLocks noGrp="1"/>
          </p:cNvSpPr>
          <p:nvPr>
            <p:ph idx="1" hasCustomPrompt="1"/>
          </p:nvPr>
        </p:nvSpPr>
        <p:spPr>
          <a:xfrm>
            <a:off x="457200" y="1161183"/>
            <a:ext cx="8229600" cy="452596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257175" marR="0" lvl="0" indent="-257175" algn="l" defTabSz="3429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1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557213" marR="0" lvl="1" indent="-214313" algn="l" defTabSz="3429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rgbClr val="A1A1A1"/>
                </a:solidFill>
                <a:effectLst/>
                <a:uLnTx/>
                <a:uFillTx/>
                <a:latin typeface="Arial"/>
                <a:ea typeface="+mn-ea"/>
                <a:cs typeface="+mn-cs"/>
              </a:rPr>
              <a:t>Second level</a:t>
            </a:r>
          </a:p>
          <a:p>
            <a:pPr marL="857250" marR="0" lvl="2" indent="-171450" algn="l" defTabSz="342900" rtl="0" eaLnBrk="1" fontAlgn="auto" latinLnBrk="0" hangingPunct="1">
              <a:lnSpc>
                <a:spcPct val="100000"/>
              </a:lnSpc>
              <a:spcBef>
                <a:spcPct val="20000"/>
              </a:spcBef>
              <a:spcAft>
                <a:spcPts val="0"/>
              </a:spcAft>
              <a:buClrTx/>
              <a:buSzTx/>
              <a:buFont typeface="Wingdings" charset="2"/>
              <a:buChar char="§"/>
              <a:tabLst/>
              <a:defRPr/>
            </a:pPr>
            <a:r>
              <a:rPr kumimoji="0" lang="en-US" sz="15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20021639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9" Type="http://schemas.openxmlformats.org/officeDocument/2006/relationships/image" Target="../media/image6.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2.xml"/><Relationship Id="rId14"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1.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1.xml"/><Relationship Id="rId2" Type="http://schemas.openxmlformats.org/officeDocument/2006/relationships/slideLayout" Target="../slideLayouts/slideLayout272.xml"/><Relationship Id="rId3" Type="http://schemas.openxmlformats.org/officeDocument/2006/relationships/slideLayout" Target="../slideLayouts/slideLayout273.xml"/><Relationship Id="rId4" Type="http://schemas.openxmlformats.org/officeDocument/2006/relationships/slideLayout" Target="../slideLayouts/slideLayout274.xml"/><Relationship Id="rId5" Type="http://schemas.openxmlformats.org/officeDocument/2006/relationships/slideLayout" Target="../slideLayouts/slideLayout275.xml"/><Relationship Id="rId6" Type="http://schemas.openxmlformats.org/officeDocument/2006/relationships/slideLayout" Target="../slideLayouts/slideLayout276.xml"/><Relationship Id="rId7" Type="http://schemas.openxmlformats.org/officeDocument/2006/relationships/slideLayout" Target="../slideLayouts/slideLayout277.xml"/><Relationship Id="rId8" Type="http://schemas.openxmlformats.org/officeDocument/2006/relationships/slideLayout" Target="../slideLayouts/slideLayout278.xml"/><Relationship Id="rId9" Type="http://schemas.openxmlformats.org/officeDocument/2006/relationships/slideLayout" Target="../slideLayouts/slideLayout279.xml"/><Relationship Id="rId10"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2.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2.xml"/><Relationship Id="rId2" Type="http://schemas.openxmlformats.org/officeDocument/2006/relationships/slideLayout" Target="../slideLayouts/slideLayout283.xml"/><Relationship Id="rId3" Type="http://schemas.openxmlformats.org/officeDocument/2006/relationships/slideLayout" Target="../slideLayouts/slideLayout284.xml"/><Relationship Id="rId4" Type="http://schemas.openxmlformats.org/officeDocument/2006/relationships/slideLayout" Target="../slideLayouts/slideLayout285.xml"/><Relationship Id="rId5" Type="http://schemas.openxmlformats.org/officeDocument/2006/relationships/slideLayout" Target="../slideLayouts/slideLayout286.xml"/><Relationship Id="rId6" Type="http://schemas.openxmlformats.org/officeDocument/2006/relationships/slideLayout" Target="../slideLayouts/slideLayout287.xml"/><Relationship Id="rId7" Type="http://schemas.openxmlformats.org/officeDocument/2006/relationships/slideLayout" Target="../slideLayouts/slideLayout288.xml"/><Relationship Id="rId8" Type="http://schemas.openxmlformats.org/officeDocument/2006/relationships/slideLayout" Target="../slideLayouts/slideLayout289.xml"/><Relationship Id="rId9" Type="http://schemas.openxmlformats.org/officeDocument/2006/relationships/slideLayout" Target="../slideLayouts/slideLayout290.xml"/><Relationship Id="rId10"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3.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3.xml"/><Relationship Id="rId2" Type="http://schemas.openxmlformats.org/officeDocument/2006/relationships/slideLayout" Target="../slideLayouts/slideLayout294.xml"/><Relationship Id="rId3" Type="http://schemas.openxmlformats.org/officeDocument/2006/relationships/slideLayout" Target="../slideLayouts/slideLayout295.xml"/><Relationship Id="rId4" Type="http://schemas.openxmlformats.org/officeDocument/2006/relationships/slideLayout" Target="../slideLayouts/slideLayout296.xml"/><Relationship Id="rId5" Type="http://schemas.openxmlformats.org/officeDocument/2006/relationships/slideLayout" Target="../slideLayouts/slideLayout297.xml"/><Relationship Id="rId6" Type="http://schemas.openxmlformats.org/officeDocument/2006/relationships/slideLayout" Target="../slideLayouts/slideLayout298.xml"/><Relationship Id="rId7" Type="http://schemas.openxmlformats.org/officeDocument/2006/relationships/slideLayout" Target="../slideLayouts/slideLayout299.xml"/><Relationship Id="rId8" Type="http://schemas.openxmlformats.org/officeDocument/2006/relationships/slideLayout" Target="../slideLayouts/slideLayout300.xml"/><Relationship Id="rId9" Type="http://schemas.openxmlformats.org/officeDocument/2006/relationships/slideLayout" Target="../slideLayouts/slideLayout301.xml"/><Relationship Id="rId10"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4.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9" Type="http://schemas.openxmlformats.org/officeDocument/2006/relationships/slideLayout" Target="../slideLayouts/slideLayout312.xml"/><Relationship Id="rId10"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5.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 Id="rId9" Type="http://schemas.openxmlformats.org/officeDocument/2006/relationships/slideLayout" Target="../slideLayouts/slideLayout323.xml"/><Relationship Id="rId10"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7.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slideLayout" Target="../slideLayouts/slideLayout34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9.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9" Type="http://schemas.openxmlformats.org/officeDocument/2006/relationships/slideLayout" Target="../slideLayouts/slideLayout367.xml"/><Relationship Id="rId10"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0.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70.xml"/><Relationship Id="rId2" Type="http://schemas.openxmlformats.org/officeDocument/2006/relationships/slideLayout" Target="../slideLayouts/slideLayout371.xml"/><Relationship Id="rId3" Type="http://schemas.openxmlformats.org/officeDocument/2006/relationships/slideLayout" Target="../slideLayouts/slideLayout372.xml"/><Relationship Id="rId4" Type="http://schemas.openxmlformats.org/officeDocument/2006/relationships/slideLayout" Target="../slideLayouts/slideLayout373.xml"/><Relationship Id="rId5" Type="http://schemas.openxmlformats.org/officeDocument/2006/relationships/slideLayout" Target="../slideLayouts/slideLayout374.xml"/><Relationship Id="rId6" Type="http://schemas.openxmlformats.org/officeDocument/2006/relationships/slideLayout" Target="../slideLayouts/slideLayout375.xml"/><Relationship Id="rId7" Type="http://schemas.openxmlformats.org/officeDocument/2006/relationships/slideLayout" Target="../slideLayouts/slideLayout376.xml"/><Relationship Id="rId8" Type="http://schemas.openxmlformats.org/officeDocument/2006/relationships/slideLayout" Target="../slideLayouts/slideLayout377.xml"/><Relationship Id="rId9" Type="http://schemas.openxmlformats.org/officeDocument/2006/relationships/slideLayout" Target="../slideLayouts/slideLayout378.xml"/><Relationship Id="rId10" Type="http://schemas.openxmlformats.org/officeDocument/2006/relationships/slideLayout" Target="../slideLayouts/slideLayout37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1.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1.xml"/><Relationship Id="rId2" Type="http://schemas.openxmlformats.org/officeDocument/2006/relationships/slideLayout" Target="../slideLayouts/slideLayout382.xml"/><Relationship Id="rId3" Type="http://schemas.openxmlformats.org/officeDocument/2006/relationships/slideLayout" Target="../slideLayouts/slideLayout383.xml"/><Relationship Id="rId4" Type="http://schemas.openxmlformats.org/officeDocument/2006/relationships/slideLayout" Target="../slideLayouts/slideLayout384.xml"/><Relationship Id="rId5" Type="http://schemas.openxmlformats.org/officeDocument/2006/relationships/slideLayout" Target="../slideLayouts/slideLayout385.xml"/><Relationship Id="rId6" Type="http://schemas.openxmlformats.org/officeDocument/2006/relationships/slideLayout" Target="../slideLayouts/slideLayout386.xml"/><Relationship Id="rId7" Type="http://schemas.openxmlformats.org/officeDocument/2006/relationships/slideLayout" Target="../slideLayouts/slideLayout387.xml"/><Relationship Id="rId8" Type="http://schemas.openxmlformats.org/officeDocument/2006/relationships/slideLayout" Target="../slideLayouts/slideLayout388.xml"/><Relationship Id="rId9" Type="http://schemas.openxmlformats.org/officeDocument/2006/relationships/slideLayout" Target="../slideLayouts/slideLayout389.xml"/><Relationship Id="rId10" Type="http://schemas.openxmlformats.org/officeDocument/2006/relationships/slideLayout" Target="../slideLayouts/slideLayout390.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2.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92.xml"/><Relationship Id="rId2" Type="http://schemas.openxmlformats.org/officeDocument/2006/relationships/slideLayout" Target="../slideLayouts/slideLayout393.xml"/><Relationship Id="rId3" Type="http://schemas.openxmlformats.org/officeDocument/2006/relationships/slideLayout" Target="../slideLayouts/slideLayout394.xml"/><Relationship Id="rId4" Type="http://schemas.openxmlformats.org/officeDocument/2006/relationships/slideLayout" Target="../slideLayouts/slideLayout395.xml"/><Relationship Id="rId5" Type="http://schemas.openxmlformats.org/officeDocument/2006/relationships/slideLayout" Target="../slideLayouts/slideLayout396.xml"/><Relationship Id="rId6" Type="http://schemas.openxmlformats.org/officeDocument/2006/relationships/slideLayout" Target="../slideLayouts/slideLayout397.xml"/><Relationship Id="rId7" Type="http://schemas.openxmlformats.org/officeDocument/2006/relationships/slideLayout" Target="../slideLayouts/slideLayout398.xml"/><Relationship Id="rId8" Type="http://schemas.openxmlformats.org/officeDocument/2006/relationships/slideLayout" Target="../slideLayouts/slideLayout399.xml"/><Relationship Id="rId9" Type="http://schemas.openxmlformats.org/officeDocument/2006/relationships/slideLayout" Target="../slideLayouts/slideLayout400.xml"/><Relationship Id="rId10" Type="http://schemas.openxmlformats.org/officeDocument/2006/relationships/slideLayout" Target="../slideLayouts/slideLayout401.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slideLayout" Target="../slideLayouts/slideLayout425.xml"/><Relationship Id="rId13" Type="http://schemas.openxmlformats.org/officeDocument/2006/relationships/theme" Target="../theme/theme39.xml"/><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8.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 Id="rId9" Type="http://schemas.openxmlformats.org/officeDocument/2006/relationships/slideLayout" Target="../slideLayouts/slideLayout456.xml"/><Relationship Id="rId10" Type="http://schemas.openxmlformats.org/officeDocument/2006/relationships/slideLayout" Target="../slideLayouts/slideLayout457.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9.xml"/><Relationship Id="rId12" Type="http://schemas.openxmlformats.org/officeDocument/2006/relationships/slideLayout" Target="../slideLayouts/slideLayout470.xml"/><Relationship Id="rId13" Type="http://schemas.openxmlformats.org/officeDocument/2006/relationships/theme" Target="../theme/theme43.xml"/><Relationship Id="rId1" Type="http://schemas.openxmlformats.org/officeDocument/2006/relationships/slideLayout" Target="../slideLayouts/slideLayout459.xml"/><Relationship Id="rId2" Type="http://schemas.openxmlformats.org/officeDocument/2006/relationships/slideLayout" Target="../slideLayouts/slideLayout460.xml"/><Relationship Id="rId3" Type="http://schemas.openxmlformats.org/officeDocument/2006/relationships/slideLayout" Target="../slideLayouts/slideLayout461.xml"/><Relationship Id="rId4" Type="http://schemas.openxmlformats.org/officeDocument/2006/relationships/slideLayout" Target="../slideLayouts/slideLayout462.xml"/><Relationship Id="rId5" Type="http://schemas.openxmlformats.org/officeDocument/2006/relationships/slideLayout" Target="../slideLayouts/slideLayout463.xml"/><Relationship Id="rId6" Type="http://schemas.openxmlformats.org/officeDocument/2006/relationships/slideLayout" Target="../slideLayouts/slideLayout464.xml"/><Relationship Id="rId7" Type="http://schemas.openxmlformats.org/officeDocument/2006/relationships/slideLayout" Target="../slideLayouts/slideLayout465.xml"/><Relationship Id="rId8" Type="http://schemas.openxmlformats.org/officeDocument/2006/relationships/slideLayout" Target="../slideLayouts/slideLayout466.xml"/><Relationship Id="rId9" Type="http://schemas.openxmlformats.org/officeDocument/2006/relationships/slideLayout" Target="../slideLayouts/slideLayout467.xml"/><Relationship Id="rId10" Type="http://schemas.openxmlformats.org/officeDocument/2006/relationships/slideLayout" Target="../slideLayouts/slideLayout46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1.xml"/><Relationship Id="rId12" Type="http://schemas.openxmlformats.org/officeDocument/2006/relationships/theme" Target="../theme/theme44.xml"/><Relationship Id="rId1" Type="http://schemas.openxmlformats.org/officeDocument/2006/relationships/slideLayout" Target="../slideLayouts/slideLayout471.xml"/><Relationship Id="rId2" Type="http://schemas.openxmlformats.org/officeDocument/2006/relationships/slideLayout" Target="../slideLayouts/slideLayout472.xml"/><Relationship Id="rId3" Type="http://schemas.openxmlformats.org/officeDocument/2006/relationships/slideLayout" Target="../slideLayouts/slideLayout473.xml"/><Relationship Id="rId4" Type="http://schemas.openxmlformats.org/officeDocument/2006/relationships/slideLayout" Target="../slideLayouts/slideLayout474.xml"/><Relationship Id="rId5" Type="http://schemas.openxmlformats.org/officeDocument/2006/relationships/slideLayout" Target="../slideLayouts/slideLayout475.xml"/><Relationship Id="rId6" Type="http://schemas.openxmlformats.org/officeDocument/2006/relationships/slideLayout" Target="../slideLayouts/slideLayout476.xml"/><Relationship Id="rId7" Type="http://schemas.openxmlformats.org/officeDocument/2006/relationships/slideLayout" Target="../slideLayouts/slideLayout477.xml"/><Relationship Id="rId8" Type="http://schemas.openxmlformats.org/officeDocument/2006/relationships/slideLayout" Target="../slideLayouts/slideLayout478.xml"/><Relationship Id="rId9" Type="http://schemas.openxmlformats.org/officeDocument/2006/relationships/slideLayout" Target="../slideLayouts/slideLayout479.xml"/><Relationship Id="rId10" Type="http://schemas.openxmlformats.org/officeDocument/2006/relationships/slideLayout" Target="../slideLayouts/slideLayout48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2.xml"/><Relationship Id="rId12" Type="http://schemas.openxmlformats.org/officeDocument/2006/relationships/theme" Target="../theme/theme45.xml"/><Relationship Id="rId1" Type="http://schemas.openxmlformats.org/officeDocument/2006/relationships/slideLayout" Target="../slideLayouts/slideLayout482.xml"/><Relationship Id="rId2" Type="http://schemas.openxmlformats.org/officeDocument/2006/relationships/slideLayout" Target="../slideLayouts/slideLayout483.xml"/><Relationship Id="rId3" Type="http://schemas.openxmlformats.org/officeDocument/2006/relationships/slideLayout" Target="../slideLayouts/slideLayout484.xml"/><Relationship Id="rId4" Type="http://schemas.openxmlformats.org/officeDocument/2006/relationships/slideLayout" Target="../slideLayouts/slideLayout485.xml"/><Relationship Id="rId5" Type="http://schemas.openxmlformats.org/officeDocument/2006/relationships/slideLayout" Target="../slideLayouts/slideLayout486.xml"/><Relationship Id="rId6" Type="http://schemas.openxmlformats.org/officeDocument/2006/relationships/slideLayout" Target="../slideLayouts/slideLayout487.xml"/><Relationship Id="rId7" Type="http://schemas.openxmlformats.org/officeDocument/2006/relationships/slideLayout" Target="../slideLayouts/slideLayout488.xml"/><Relationship Id="rId8" Type="http://schemas.openxmlformats.org/officeDocument/2006/relationships/slideLayout" Target="../slideLayouts/slideLayout489.xml"/><Relationship Id="rId9" Type="http://schemas.openxmlformats.org/officeDocument/2006/relationships/slideLayout" Target="../slideLayouts/slideLayout490.xml"/><Relationship Id="rId10" Type="http://schemas.openxmlformats.org/officeDocument/2006/relationships/slideLayout" Target="../slideLayouts/slideLayout491.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3.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3.xml"/><Relationship Id="rId2" Type="http://schemas.openxmlformats.org/officeDocument/2006/relationships/slideLayout" Target="../slideLayouts/slideLayout494.xml"/><Relationship Id="rId3" Type="http://schemas.openxmlformats.org/officeDocument/2006/relationships/slideLayout" Target="../slideLayouts/slideLayout495.xml"/><Relationship Id="rId4" Type="http://schemas.openxmlformats.org/officeDocument/2006/relationships/slideLayout" Target="../slideLayouts/slideLayout496.xml"/><Relationship Id="rId5" Type="http://schemas.openxmlformats.org/officeDocument/2006/relationships/slideLayout" Target="../slideLayouts/slideLayout497.xml"/><Relationship Id="rId6" Type="http://schemas.openxmlformats.org/officeDocument/2006/relationships/slideLayout" Target="../slideLayouts/slideLayout498.xml"/><Relationship Id="rId7" Type="http://schemas.openxmlformats.org/officeDocument/2006/relationships/slideLayout" Target="../slideLayouts/slideLayout499.xml"/><Relationship Id="rId8" Type="http://schemas.openxmlformats.org/officeDocument/2006/relationships/slideLayout" Target="../slideLayouts/slideLayout500.xml"/><Relationship Id="rId9" Type="http://schemas.openxmlformats.org/officeDocument/2006/relationships/slideLayout" Target="../slideLayouts/slideLayout501.xml"/><Relationship Id="rId10" Type="http://schemas.openxmlformats.org/officeDocument/2006/relationships/slideLayout" Target="../slideLayouts/slideLayout502.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4.xml"/><Relationship Id="rId12" Type="http://schemas.openxmlformats.org/officeDocument/2006/relationships/theme" Target="../theme/theme47.xml"/><Relationship Id="rId1" Type="http://schemas.openxmlformats.org/officeDocument/2006/relationships/slideLayout" Target="../slideLayouts/slideLayout504.xml"/><Relationship Id="rId2" Type="http://schemas.openxmlformats.org/officeDocument/2006/relationships/slideLayout" Target="../slideLayouts/slideLayout505.xml"/><Relationship Id="rId3" Type="http://schemas.openxmlformats.org/officeDocument/2006/relationships/slideLayout" Target="../slideLayouts/slideLayout506.xml"/><Relationship Id="rId4" Type="http://schemas.openxmlformats.org/officeDocument/2006/relationships/slideLayout" Target="../slideLayouts/slideLayout507.xml"/><Relationship Id="rId5" Type="http://schemas.openxmlformats.org/officeDocument/2006/relationships/slideLayout" Target="../slideLayouts/slideLayout508.xml"/><Relationship Id="rId6" Type="http://schemas.openxmlformats.org/officeDocument/2006/relationships/slideLayout" Target="../slideLayouts/slideLayout509.xml"/><Relationship Id="rId7" Type="http://schemas.openxmlformats.org/officeDocument/2006/relationships/slideLayout" Target="../slideLayouts/slideLayout510.xml"/><Relationship Id="rId8" Type="http://schemas.openxmlformats.org/officeDocument/2006/relationships/slideLayout" Target="../slideLayouts/slideLayout511.xml"/><Relationship Id="rId9" Type="http://schemas.openxmlformats.org/officeDocument/2006/relationships/slideLayout" Target="../slideLayouts/slideLayout512.xml"/><Relationship Id="rId10" Type="http://schemas.openxmlformats.org/officeDocument/2006/relationships/slideLayout" Target="../slideLayouts/slideLayout513.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theme" Target="../theme/theme48.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6.xml"/><Relationship Id="rId12" Type="http://schemas.openxmlformats.org/officeDocument/2006/relationships/theme" Target="../theme/theme49.xml"/><Relationship Id="rId13" Type="http://schemas.openxmlformats.org/officeDocument/2006/relationships/image" Target="../media/image1.png"/><Relationship Id="rId1" Type="http://schemas.openxmlformats.org/officeDocument/2006/relationships/slideLayout" Target="../slideLayouts/slideLayout526.xml"/><Relationship Id="rId2" Type="http://schemas.openxmlformats.org/officeDocument/2006/relationships/slideLayout" Target="../slideLayouts/slideLayout527.xml"/><Relationship Id="rId3" Type="http://schemas.openxmlformats.org/officeDocument/2006/relationships/slideLayout" Target="../slideLayouts/slideLayout528.xml"/><Relationship Id="rId4" Type="http://schemas.openxmlformats.org/officeDocument/2006/relationships/slideLayout" Target="../slideLayouts/slideLayout529.xml"/><Relationship Id="rId5" Type="http://schemas.openxmlformats.org/officeDocument/2006/relationships/slideLayout" Target="../slideLayouts/slideLayout530.xml"/><Relationship Id="rId6" Type="http://schemas.openxmlformats.org/officeDocument/2006/relationships/slideLayout" Target="../slideLayouts/slideLayout531.xml"/><Relationship Id="rId7" Type="http://schemas.openxmlformats.org/officeDocument/2006/relationships/slideLayout" Target="../slideLayouts/slideLayout532.xml"/><Relationship Id="rId8" Type="http://schemas.openxmlformats.org/officeDocument/2006/relationships/slideLayout" Target="../slideLayouts/slideLayout533.xml"/><Relationship Id="rId9" Type="http://schemas.openxmlformats.org/officeDocument/2006/relationships/slideLayout" Target="../slideLayouts/slideLayout534.xml"/><Relationship Id="rId10" Type="http://schemas.openxmlformats.org/officeDocument/2006/relationships/slideLayout" Target="../slideLayouts/slideLayout5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7.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7.xml"/><Relationship Id="rId2" Type="http://schemas.openxmlformats.org/officeDocument/2006/relationships/slideLayout" Target="../slideLayouts/slideLayout538.xml"/><Relationship Id="rId3" Type="http://schemas.openxmlformats.org/officeDocument/2006/relationships/slideLayout" Target="../slideLayouts/slideLayout539.xml"/><Relationship Id="rId4" Type="http://schemas.openxmlformats.org/officeDocument/2006/relationships/slideLayout" Target="../slideLayouts/slideLayout540.xml"/><Relationship Id="rId5" Type="http://schemas.openxmlformats.org/officeDocument/2006/relationships/slideLayout" Target="../slideLayouts/slideLayout541.xml"/><Relationship Id="rId6" Type="http://schemas.openxmlformats.org/officeDocument/2006/relationships/slideLayout" Target="../slideLayouts/slideLayout542.xml"/><Relationship Id="rId7" Type="http://schemas.openxmlformats.org/officeDocument/2006/relationships/slideLayout" Target="../slideLayouts/slideLayout543.xml"/><Relationship Id="rId8" Type="http://schemas.openxmlformats.org/officeDocument/2006/relationships/slideLayout" Target="../slideLayouts/slideLayout544.xml"/><Relationship Id="rId9" Type="http://schemas.openxmlformats.org/officeDocument/2006/relationships/slideLayout" Target="../slideLayouts/slideLayout545.xml"/><Relationship Id="rId10" Type="http://schemas.openxmlformats.org/officeDocument/2006/relationships/slideLayout" Target="../slideLayouts/slideLayout546.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8.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8.xml"/><Relationship Id="rId2" Type="http://schemas.openxmlformats.org/officeDocument/2006/relationships/slideLayout" Target="../slideLayouts/slideLayout549.xml"/><Relationship Id="rId3" Type="http://schemas.openxmlformats.org/officeDocument/2006/relationships/slideLayout" Target="../slideLayouts/slideLayout550.xml"/><Relationship Id="rId4" Type="http://schemas.openxmlformats.org/officeDocument/2006/relationships/slideLayout" Target="../slideLayouts/slideLayout551.xml"/><Relationship Id="rId5" Type="http://schemas.openxmlformats.org/officeDocument/2006/relationships/slideLayout" Target="../slideLayouts/slideLayout552.xml"/><Relationship Id="rId6" Type="http://schemas.openxmlformats.org/officeDocument/2006/relationships/slideLayout" Target="../slideLayouts/slideLayout553.xml"/><Relationship Id="rId7" Type="http://schemas.openxmlformats.org/officeDocument/2006/relationships/slideLayout" Target="../slideLayouts/slideLayout554.xml"/><Relationship Id="rId8" Type="http://schemas.openxmlformats.org/officeDocument/2006/relationships/slideLayout" Target="../slideLayouts/slideLayout555.xml"/><Relationship Id="rId9" Type="http://schemas.openxmlformats.org/officeDocument/2006/relationships/slideLayout" Target="../slideLayouts/slideLayout556.xml"/><Relationship Id="rId10" Type="http://schemas.openxmlformats.org/officeDocument/2006/relationships/slideLayout" Target="../slideLayouts/slideLayout557.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9.xml"/><Relationship Id="rId12" Type="http://schemas.openxmlformats.org/officeDocument/2006/relationships/theme" Target="../theme/theme52.xml"/><Relationship Id="rId1" Type="http://schemas.openxmlformats.org/officeDocument/2006/relationships/slideLayout" Target="../slideLayouts/slideLayout559.xml"/><Relationship Id="rId2" Type="http://schemas.openxmlformats.org/officeDocument/2006/relationships/slideLayout" Target="../slideLayouts/slideLayout560.xml"/><Relationship Id="rId3" Type="http://schemas.openxmlformats.org/officeDocument/2006/relationships/slideLayout" Target="../slideLayouts/slideLayout561.xml"/><Relationship Id="rId4" Type="http://schemas.openxmlformats.org/officeDocument/2006/relationships/slideLayout" Target="../slideLayouts/slideLayout562.xml"/><Relationship Id="rId5" Type="http://schemas.openxmlformats.org/officeDocument/2006/relationships/slideLayout" Target="../slideLayouts/slideLayout563.xml"/><Relationship Id="rId6" Type="http://schemas.openxmlformats.org/officeDocument/2006/relationships/slideLayout" Target="../slideLayouts/slideLayout564.xml"/><Relationship Id="rId7" Type="http://schemas.openxmlformats.org/officeDocument/2006/relationships/slideLayout" Target="../slideLayouts/slideLayout565.xml"/><Relationship Id="rId8" Type="http://schemas.openxmlformats.org/officeDocument/2006/relationships/slideLayout" Target="../slideLayouts/slideLayout566.xml"/><Relationship Id="rId9" Type="http://schemas.openxmlformats.org/officeDocument/2006/relationships/slideLayout" Target="../slideLayouts/slideLayout567.xml"/><Relationship Id="rId10" Type="http://schemas.openxmlformats.org/officeDocument/2006/relationships/slideLayout" Target="../slideLayouts/slideLayout568.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0.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70.xml"/><Relationship Id="rId2" Type="http://schemas.openxmlformats.org/officeDocument/2006/relationships/slideLayout" Target="../slideLayouts/slideLayout571.xml"/><Relationship Id="rId3" Type="http://schemas.openxmlformats.org/officeDocument/2006/relationships/slideLayout" Target="../slideLayouts/slideLayout572.xml"/><Relationship Id="rId4" Type="http://schemas.openxmlformats.org/officeDocument/2006/relationships/slideLayout" Target="../slideLayouts/slideLayout573.xml"/><Relationship Id="rId5" Type="http://schemas.openxmlformats.org/officeDocument/2006/relationships/slideLayout" Target="../slideLayouts/slideLayout574.xml"/><Relationship Id="rId6" Type="http://schemas.openxmlformats.org/officeDocument/2006/relationships/slideLayout" Target="../slideLayouts/slideLayout575.xml"/><Relationship Id="rId7" Type="http://schemas.openxmlformats.org/officeDocument/2006/relationships/slideLayout" Target="../slideLayouts/slideLayout576.xml"/><Relationship Id="rId8" Type="http://schemas.openxmlformats.org/officeDocument/2006/relationships/slideLayout" Target="../slideLayouts/slideLayout577.xml"/><Relationship Id="rId9" Type="http://schemas.openxmlformats.org/officeDocument/2006/relationships/slideLayout" Target="../slideLayouts/slideLayout578.xml"/><Relationship Id="rId10" Type="http://schemas.openxmlformats.org/officeDocument/2006/relationships/slideLayout" Target="../slideLayouts/slideLayout57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theme" Target="../theme/theme54.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2.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92.xml"/><Relationship Id="rId2" Type="http://schemas.openxmlformats.org/officeDocument/2006/relationships/slideLayout" Target="../slideLayouts/slideLayout593.xml"/><Relationship Id="rId3" Type="http://schemas.openxmlformats.org/officeDocument/2006/relationships/slideLayout" Target="../slideLayouts/slideLayout594.xml"/><Relationship Id="rId4" Type="http://schemas.openxmlformats.org/officeDocument/2006/relationships/slideLayout" Target="../slideLayouts/slideLayout595.xml"/><Relationship Id="rId5" Type="http://schemas.openxmlformats.org/officeDocument/2006/relationships/slideLayout" Target="../slideLayouts/slideLayout596.xml"/><Relationship Id="rId6" Type="http://schemas.openxmlformats.org/officeDocument/2006/relationships/slideLayout" Target="../slideLayouts/slideLayout597.xml"/><Relationship Id="rId7" Type="http://schemas.openxmlformats.org/officeDocument/2006/relationships/slideLayout" Target="../slideLayouts/slideLayout598.xml"/><Relationship Id="rId8" Type="http://schemas.openxmlformats.org/officeDocument/2006/relationships/slideLayout" Target="../slideLayouts/slideLayout599.xml"/><Relationship Id="rId9" Type="http://schemas.openxmlformats.org/officeDocument/2006/relationships/slideLayout" Target="../slideLayouts/slideLayout600.xml"/><Relationship Id="rId10"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4.xml"/><Relationship Id="rId12" Type="http://schemas.openxmlformats.org/officeDocument/2006/relationships/theme" Target="../theme/theme57.xml"/><Relationship Id="rId13" Type="http://schemas.openxmlformats.org/officeDocument/2006/relationships/image" Target="../media/image1.png"/><Relationship Id="rId1" Type="http://schemas.openxmlformats.org/officeDocument/2006/relationships/slideLayout" Target="../slideLayouts/slideLayout614.xml"/><Relationship Id="rId2" Type="http://schemas.openxmlformats.org/officeDocument/2006/relationships/slideLayout" Target="../slideLayouts/slideLayout615.xml"/><Relationship Id="rId3" Type="http://schemas.openxmlformats.org/officeDocument/2006/relationships/slideLayout" Target="../slideLayouts/slideLayout616.xml"/><Relationship Id="rId4" Type="http://schemas.openxmlformats.org/officeDocument/2006/relationships/slideLayout" Target="../slideLayouts/slideLayout617.xml"/><Relationship Id="rId5" Type="http://schemas.openxmlformats.org/officeDocument/2006/relationships/slideLayout" Target="../slideLayouts/slideLayout618.xml"/><Relationship Id="rId6" Type="http://schemas.openxmlformats.org/officeDocument/2006/relationships/slideLayout" Target="../slideLayouts/slideLayout619.xml"/><Relationship Id="rId7" Type="http://schemas.openxmlformats.org/officeDocument/2006/relationships/slideLayout" Target="../slideLayouts/slideLayout620.xml"/><Relationship Id="rId8" Type="http://schemas.openxmlformats.org/officeDocument/2006/relationships/slideLayout" Target="../slideLayouts/slideLayout621.xml"/><Relationship Id="rId9" Type="http://schemas.openxmlformats.org/officeDocument/2006/relationships/slideLayout" Target="../slideLayouts/slideLayout622.xml"/><Relationship Id="rId10"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5.xml"/><Relationship Id="rId12" Type="http://schemas.openxmlformats.org/officeDocument/2006/relationships/theme" Target="../theme/theme58.xml"/><Relationship Id="rId1" Type="http://schemas.openxmlformats.org/officeDocument/2006/relationships/slideLayout" Target="../slideLayouts/slideLayout625.xml"/><Relationship Id="rId2" Type="http://schemas.openxmlformats.org/officeDocument/2006/relationships/slideLayout" Target="../slideLayouts/slideLayout626.xml"/><Relationship Id="rId3" Type="http://schemas.openxmlformats.org/officeDocument/2006/relationships/slideLayout" Target="../slideLayouts/slideLayout627.xml"/><Relationship Id="rId4" Type="http://schemas.openxmlformats.org/officeDocument/2006/relationships/slideLayout" Target="../slideLayouts/slideLayout628.xml"/><Relationship Id="rId5" Type="http://schemas.openxmlformats.org/officeDocument/2006/relationships/slideLayout" Target="../slideLayouts/slideLayout629.xml"/><Relationship Id="rId6" Type="http://schemas.openxmlformats.org/officeDocument/2006/relationships/slideLayout" Target="../slideLayouts/slideLayout630.xml"/><Relationship Id="rId7" Type="http://schemas.openxmlformats.org/officeDocument/2006/relationships/slideLayout" Target="../slideLayouts/slideLayout631.xml"/><Relationship Id="rId8" Type="http://schemas.openxmlformats.org/officeDocument/2006/relationships/slideLayout" Target="../slideLayouts/slideLayout632.xml"/><Relationship Id="rId9" Type="http://schemas.openxmlformats.org/officeDocument/2006/relationships/slideLayout" Target="../slideLayouts/slideLayout633.xml"/><Relationship Id="rId10"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6.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636.xml"/><Relationship Id="rId2" Type="http://schemas.openxmlformats.org/officeDocument/2006/relationships/slideLayout" Target="../slideLayouts/slideLayout637.xml"/><Relationship Id="rId3" Type="http://schemas.openxmlformats.org/officeDocument/2006/relationships/slideLayout" Target="../slideLayouts/slideLayout638.xml"/><Relationship Id="rId4" Type="http://schemas.openxmlformats.org/officeDocument/2006/relationships/slideLayout" Target="../slideLayouts/slideLayout639.xml"/><Relationship Id="rId5" Type="http://schemas.openxmlformats.org/officeDocument/2006/relationships/slideLayout" Target="../slideLayouts/slideLayout640.xml"/><Relationship Id="rId6" Type="http://schemas.openxmlformats.org/officeDocument/2006/relationships/slideLayout" Target="../slideLayouts/slideLayout641.xml"/><Relationship Id="rId7" Type="http://schemas.openxmlformats.org/officeDocument/2006/relationships/slideLayout" Target="../slideLayouts/slideLayout642.xml"/><Relationship Id="rId8" Type="http://schemas.openxmlformats.org/officeDocument/2006/relationships/slideLayout" Target="../slideLayouts/slideLayout643.xml"/><Relationship Id="rId9" Type="http://schemas.openxmlformats.org/officeDocument/2006/relationships/slideLayout" Target="../slideLayouts/slideLayout644.xml"/><Relationship Id="rId10"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theme" Target="../theme/theme60.xml"/><Relationship Id="rId13" Type="http://schemas.openxmlformats.org/officeDocument/2006/relationships/image" Target="../media/image1.png"/><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8.xml"/><Relationship Id="rId12" Type="http://schemas.openxmlformats.org/officeDocument/2006/relationships/theme" Target="../theme/theme61.xml"/><Relationship Id="rId1" Type="http://schemas.openxmlformats.org/officeDocument/2006/relationships/slideLayout" Target="../slideLayouts/slideLayout658.xml"/><Relationship Id="rId2" Type="http://schemas.openxmlformats.org/officeDocument/2006/relationships/slideLayout" Target="../slideLayouts/slideLayout659.xml"/><Relationship Id="rId3" Type="http://schemas.openxmlformats.org/officeDocument/2006/relationships/slideLayout" Target="../slideLayouts/slideLayout660.xml"/><Relationship Id="rId4" Type="http://schemas.openxmlformats.org/officeDocument/2006/relationships/slideLayout" Target="../slideLayouts/slideLayout661.xml"/><Relationship Id="rId5" Type="http://schemas.openxmlformats.org/officeDocument/2006/relationships/slideLayout" Target="../slideLayouts/slideLayout662.xml"/><Relationship Id="rId6" Type="http://schemas.openxmlformats.org/officeDocument/2006/relationships/slideLayout" Target="../slideLayouts/slideLayout663.xml"/><Relationship Id="rId7" Type="http://schemas.openxmlformats.org/officeDocument/2006/relationships/slideLayout" Target="../slideLayouts/slideLayout664.xml"/><Relationship Id="rId8" Type="http://schemas.openxmlformats.org/officeDocument/2006/relationships/slideLayout" Target="../slideLayouts/slideLayout665.xml"/><Relationship Id="rId9" Type="http://schemas.openxmlformats.org/officeDocument/2006/relationships/slideLayout" Target="../slideLayouts/slideLayout666.xml"/><Relationship Id="rId10" Type="http://schemas.openxmlformats.org/officeDocument/2006/relationships/slideLayout" Target="../slideLayouts/slideLayout66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9.xml"/><Relationship Id="rId12" Type="http://schemas.openxmlformats.org/officeDocument/2006/relationships/theme" Target="../theme/theme62.xml"/><Relationship Id="rId13" Type="http://schemas.openxmlformats.org/officeDocument/2006/relationships/image" Target="../media/image1.png"/><Relationship Id="rId1" Type="http://schemas.openxmlformats.org/officeDocument/2006/relationships/slideLayout" Target="../slideLayouts/slideLayout669.xml"/><Relationship Id="rId2" Type="http://schemas.openxmlformats.org/officeDocument/2006/relationships/slideLayout" Target="../slideLayouts/slideLayout670.xml"/><Relationship Id="rId3" Type="http://schemas.openxmlformats.org/officeDocument/2006/relationships/slideLayout" Target="../slideLayouts/slideLayout671.xml"/><Relationship Id="rId4" Type="http://schemas.openxmlformats.org/officeDocument/2006/relationships/slideLayout" Target="../slideLayouts/slideLayout672.xml"/><Relationship Id="rId5" Type="http://schemas.openxmlformats.org/officeDocument/2006/relationships/slideLayout" Target="../slideLayouts/slideLayout673.xml"/><Relationship Id="rId6" Type="http://schemas.openxmlformats.org/officeDocument/2006/relationships/slideLayout" Target="../slideLayouts/slideLayout674.xml"/><Relationship Id="rId7" Type="http://schemas.openxmlformats.org/officeDocument/2006/relationships/slideLayout" Target="../slideLayouts/slideLayout675.xml"/><Relationship Id="rId8" Type="http://schemas.openxmlformats.org/officeDocument/2006/relationships/slideLayout" Target="../slideLayouts/slideLayout676.xml"/><Relationship Id="rId9" Type="http://schemas.openxmlformats.org/officeDocument/2006/relationships/slideLayout" Target="../slideLayouts/slideLayout677.xml"/><Relationship Id="rId10" Type="http://schemas.openxmlformats.org/officeDocument/2006/relationships/slideLayout" Target="../slideLayouts/slideLayout678.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0.xml"/><Relationship Id="rId12" Type="http://schemas.openxmlformats.org/officeDocument/2006/relationships/theme" Target="../theme/theme63.xml"/><Relationship Id="rId13" Type="http://schemas.openxmlformats.org/officeDocument/2006/relationships/image" Target="../media/image1.png"/><Relationship Id="rId1" Type="http://schemas.openxmlformats.org/officeDocument/2006/relationships/slideLayout" Target="../slideLayouts/slideLayout680.xml"/><Relationship Id="rId2" Type="http://schemas.openxmlformats.org/officeDocument/2006/relationships/slideLayout" Target="../slideLayouts/slideLayout681.xml"/><Relationship Id="rId3" Type="http://schemas.openxmlformats.org/officeDocument/2006/relationships/slideLayout" Target="../slideLayouts/slideLayout682.xml"/><Relationship Id="rId4" Type="http://schemas.openxmlformats.org/officeDocument/2006/relationships/slideLayout" Target="../slideLayouts/slideLayout683.xml"/><Relationship Id="rId5" Type="http://schemas.openxmlformats.org/officeDocument/2006/relationships/slideLayout" Target="../slideLayouts/slideLayout684.xml"/><Relationship Id="rId6" Type="http://schemas.openxmlformats.org/officeDocument/2006/relationships/slideLayout" Target="../slideLayouts/slideLayout685.xml"/><Relationship Id="rId7" Type="http://schemas.openxmlformats.org/officeDocument/2006/relationships/slideLayout" Target="../slideLayouts/slideLayout686.xml"/><Relationship Id="rId8" Type="http://schemas.openxmlformats.org/officeDocument/2006/relationships/slideLayout" Target="../slideLayouts/slideLayout687.xml"/><Relationship Id="rId9" Type="http://schemas.openxmlformats.org/officeDocument/2006/relationships/slideLayout" Target="../slideLayouts/slideLayout688.xml"/><Relationship Id="rId10" Type="http://schemas.openxmlformats.org/officeDocument/2006/relationships/slideLayout" Target="../slideLayouts/slideLayout68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theme" Target="../theme/theme64.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2.xml"/><Relationship Id="rId12" Type="http://schemas.openxmlformats.org/officeDocument/2006/relationships/theme" Target="../theme/theme65.xml"/><Relationship Id="rId13" Type="http://schemas.openxmlformats.org/officeDocument/2006/relationships/image" Target="../media/image1.png"/><Relationship Id="rId1" Type="http://schemas.openxmlformats.org/officeDocument/2006/relationships/slideLayout" Target="../slideLayouts/slideLayout702.xml"/><Relationship Id="rId2" Type="http://schemas.openxmlformats.org/officeDocument/2006/relationships/slideLayout" Target="../slideLayouts/slideLayout703.xml"/><Relationship Id="rId3" Type="http://schemas.openxmlformats.org/officeDocument/2006/relationships/slideLayout" Target="../slideLayouts/slideLayout704.xml"/><Relationship Id="rId4" Type="http://schemas.openxmlformats.org/officeDocument/2006/relationships/slideLayout" Target="../slideLayouts/slideLayout705.xml"/><Relationship Id="rId5" Type="http://schemas.openxmlformats.org/officeDocument/2006/relationships/slideLayout" Target="../slideLayouts/slideLayout706.xml"/><Relationship Id="rId6" Type="http://schemas.openxmlformats.org/officeDocument/2006/relationships/slideLayout" Target="../slideLayouts/slideLayout707.xml"/><Relationship Id="rId7" Type="http://schemas.openxmlformats.org/officeDocument/2006/relationships/slideLayout" Target="../slideLayouts/slideLayout708.xml"/><Relationship Id="rId8" Type="http://schemas.openxmlformats.org/officeDocument/2006/relationships/slideLayout" Target="../slideLayouts/slideLayout709.xml"/><Relationship Id="rId9" Type="http://schemas.openxmlformats.org/officeDocument/2006/relationships/slideLayout" Target="../slideLayouts/slideLayout710.xml"/><Relationship Id="rId10" Type="http://schemas.openxmlformats.org/officeDocument/2006/relationships/slideLayout" Target="../slideLayouts/slideLayout711.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3.xml"/><Relationship Id="rId12" Type="http://schemas.openxmlformats.org/officeDocument/2006/relationships/theme" Target="../theme/theme66.xml"/><Relationship Id="rId1" Type="http://schemas.openxmlformats.org/officeDocument/2006/relationships/slideLayout" Target="../slideLayouts/slideLayout713.xml"/><Relationship Id="rId2" Type="http://schemas.openxmlformats.org/officeDocument/2006/relationships/slideLayout" Target="../slideLayouts/slideLayout714.xml"/><Relationship Id="rId3" Type="http://schemas.openxmlformats.org/officeDocument/2006/relationships/slideLayout" Target="../slideLayouts/slideLayout715.xml"/><Relationship Id="rId4" Type="http://schemas.openxmlformats.org/officeDocument/2006/relationships/slideLayout" Target="../slideLayouts/slideLayout716.xml"/><Relationship Id="rId5" Type="http://schemas.openxmlformats.org/officeDocument/2006/relationships/slideLayout" Target="../slideLayouts/slideLayout717.xml"/><Relationship Id="rId6" Type="http://schemas.openxmlformats.org/officeDocument/2006/relationships/slideLayout" Target="../slideLayouts/slideLayout718.xml"/><Relationship Id="rId7" Type="http://schemas.openxmlformats.org/officeDocument/2006/relationships/slideLayout" Target="../slideLayouts/slideLayout719.xml"/><Relationship Id="rId8" Type="http://schemas.openxmlformats.org/officeDocument/2006/relationships/slideLayout" Target="../slideLayouts/slideLayout720.xml"/><Relationship Id="rId9" Type="http://schemas.openxmlformats.org/officeDocument/2006/relationships/slideLayout" Target="../slideLayouts/slideLayout721.xml"/><Relationship Id="rId10" Type="http://schemas.openxmlformats.org/officeDocument/2006/relationships/slideLayout" Target="../slideLayouts/slideLayout722.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theme" Target="../theme/theme67.xml"/><Relationship Id="rId13" Type="http://schemas.openxmlformats.org/officeDocument/2006/relationships/image" Target="../media/image1.png"/><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5.xml"/><Relationship Id="rId12" Type="http://schemas.openxmlformats.org/officeDocument/2006/relationships/theme" Target="../theme/theme68.xml"/><Relationship Id="rId1" Type="http://schemas.openxmlformats.org/officeDocument/2006/relationships/slideLayout" Target="../slideLayouts/slideLayout735.xml"/><Relationship Id="rId2" Type="http://schemas.openxmlformats.org/officeDocument/2006/relationships/slideLayout" Target="../slideLayouts/slideLayout736.xml"/><Relationship Id="rId3" Type="http://schemas.openxmlformats.org/officeDocument/2006/relationships/slideLayout" Target="../slideLayouts/slideLayout737.xml"/><Relationship Id="rId4" Type="http://schemas.openxmlformats.org/officeDocument/2006/relationships/slideLayout" Target="../slideLayouts/slideLayout738.xml"/><Relationship Id="rId5" Type="http://schemas.openxmlformats.org/officeDocument/2006/relationships/slideLayout" Target="../slideLayouts/slideLayout739.xml"/><Relationship Id="rId6" Type="http://schemas.openxmlformats.org/officeDocument/2006/relationships/slideLayout" Target="../slideLayouts/slideLayout740.xml"/><Relationship Id="rId7" Type="http://schemas.openxmlformats.org/officeDocument/2006/relationships/slideLayout" Target="../slideLayouts/slideLayout741.xml"/><Relationship Id="rId8" Type="http://schemas.openxmlformats.org/officeDocument/2006/relationships/slideLayout" Target="../slideLayouts/slideLayout742.xml"/><Relationship Id="rId9" Type="http://schemas.openxmlformats.org/officeDocument/2006/relationships/slideLayout" Target="../slideLayouts/slideLayout743.xml"/><Relationship Id="rId10" Type="http://schemas.openxmlformats.org/officeDocument/2006/relationships/slideLayout" Target="../slideLayouts/slideLayout74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6.xml"/><Relationship Id="rId12" Type="http://schemas.openxmlformats.org/officeDocument/2006/relationships/theme" Target="../theme/theme69.xml"/><Relationship Id="rId1" Type="http://schemas.openxmlformats.org/officeDocument/2006/relationships/slideLayout" Target="../slideLayouts/slideLayout746.xml"/><Relationship Id="rId2" Type="http://schemas.openxmlformats.org/officeDocument/2006/relationships/slideLayout" Target="../slideLayouts/slideLayout747.xml"/><Relationship Id="rId3" Type="http://schemas.openxmlformats.org/officeDocument/2006/relationships/slideLayout" Target="../slideLayouts/slideLayout748.xml"/><Relationship Id="rId4" Type="http://schemas.openxmlformats.org/officeDocument/2006/relationships/slideLayout" Target="../slideLayouts/slideLayout749.xml"/><Relationship Id="rId5" Type="http://schemas.openxmlformats.org/officeDocument/2006/relationships/slideLayout" Target="../slideLayouts/slideLayout750.xml"/><Relationship Id="rId6" Type="http://schemas.openxmlformats.org/officeDocument/2006/relationships/slideLayout" Target="../slideLayouts/slideLayout751.xml"/><Relationship Id="rId7" Type="http://schemas.openxmlformats.org/officeDocument/2006/relationships/slideLayout" Target="../slideLayouts/slideLayout752.xml"/><Relationship Id="rId8" Type="http://schemas.openxmlformats.org/officeDocument/2006/relationships/slideLayout" Target="../slideLayouts/slideLayout753.xml"/><Relationship Id="rId9" Type="http://schemas.openxmlformats.org/officeDocument/2006/relationships/slideLayout" Target="../slideLayouts/slideLayout754.xml"/><Relationship Id="rId10" Type="http://schemas.openxmlformats.org/officeDocument/2006/relationships/slideLayout" Target="../slideLayouts/slideLayout7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7.xml"/><Relationship Id="rId12" Type="http://schemas.openxmlformats.org/officeDocument/2006/relationships/theme" Target="../theme/theme70.xml"/><Relationship Id="rId1" Type="http://schemas.openxmlformats.org/officeDocument/2006/relationships/slideLayout" Target="../slideLayouts/slideLayout757.xml"/><Relationship Id="rId2" Type="http://schemas.openxmlformats.org/officeDocument/2006/relationships/slideLayout" Target="../slideLayouts/slideLayout758.xml"/><Relationship Id="rId3" Type="http://schemas.openxmlformats.org/officeDocument/2006/relationships/slideLayout" Target="../slideLayouts/slideLayout759.xml"/><Relationship Id="rId4" Type="http://schemas.openxmlformats.org/officeDocument/2006/relationships/slideLayout" Target="../slideLayouts/slideLayout760.xml"/><Relationship Id="rId5" Type="http://schemas.openxmlformats.org/officeDocument/2006/relationships/slideLayout" Target="../slideLayouts/slideLayout761.xml"/><Relationship Id="rId6" Type="http://schemas.openxmlformats.org/officeDocument/2006/relationships/slideLayout" Target="../slideLayouts/slideLayout762.xml"/><Relationship Id="rId7" Type="http://schemas.openxmlformats.org/officeDocument/2006/relationships/slideLayout" Target="../slideLayouts/slideLayout763.xml"/><Relationship Id="rId8" Type="http://schemas.openxmlformats.org/officeDocument/2006/relationships/slideLayout" Target="../slideLayouts/slideLayout764.xml"/><Relationship Id="rId9" Type="http://schemas.openxmlformats.org/officeDocument/2006/relationships/slideLayout" Target="../slideLayouts/slideLayout765.xml"/><Relationship Id="rId10" Type="http://schemas.openxmlformats.org/officeDocument/2006/relationships/slideLayout" Target="../slideLayouts/slideLayout766.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8.xml"/><Relationship Id="rId12" Type="http://schemas.openxmlformats.org/officeDocument/2006/relationships/theme" Target="../theme/theme71.xml"/><Relationship Id="rId1" Type="http://schemas.openxmlformats.org/officeDocument/2006/relationships/slideLayout" Target="../slideLayouts/slideLayout768.xml"/><Relationship Id="rId2" Type="http://schemas.openxmlformats.org/officeDocument/2006/relationships/slideLayout" Target="../slideLayouts/slideLayout769.xml"/><Relationship Id="rId3" Type="http://schemas.openxmlformats.org/officeDocument/2006/relationships/slideLayout" Target="../slideLayouts/slideLayout770.xml"/><Relationship Id="rId4" Type="http://schemas.openxmlformats.org/officeDocument/2006/relationships/slideLayout" Target="../slideLayouts/slideLayout771.xml"/><Relationship Id="rId5" Type="http://schemas.openxmlformats.org/officeDocument/2006/relationships/slideLayout" Target="../slideLayouts/slideLayout772.xml"/><Relationship Id="rId6" Type="http://schemas.openxmlformats.org/officeDocument/2006/relationships/slideLayout" Target="../slideLayouts/slideLayout773.xml"/><Relationship Id="rId7" Type="http://schemas.openxmlformats.org/officeDocument/2006/relationships/slideLayout" Target="../slideLayouts/slideLayout774.xml"/><Relationship Id="rId8" Type="http://schemas.openxmlformats.org/officeDocument/2006/relationships/slideLayout" Target="../slideLayouts/slideLayout775.xml"/><Relationship Id="rId9" Type="http://schemas.openxmlformats.org/officeDocument/2006/relationships/slideLayout" Target="../slideLayouts/slideLayout776.xml"/><Relationship Id="rId10" Type="http://schemas.openxmlformats.org/officeDocument/2006/relationships/slideLayout" Target="../slideLayouts/slideLayout777.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9.xml"/><Relationship Id="rId12" Type="http://schemas.openxmlformats.org/officeDocument/2006/relationships/theme" Target="../theme/theme72.xml"/><Relationship Id="rId1" Type="http://schemas.openxmlformats.org/officeDocument/2006/relationships/slideLayout" Target="../slideLayouts/slideLayout779.xml"/><Relationship Id="rId2" Type="http://schemas.openxmlformats.org/officeDocument/2006/relationships/slideLayout" Target="../slideLayouts/slideLayout780.xml"/><Relationship Id="rId3" Type="http://schemas.openxmlformats.org/officeDocument/2006/relationships/slideLayout" Target="../slideLayouts/slideLayout781.xml"/><Relationship Id="rId4" Type="http://schemas.openxmlformats.org/officeDocument/2006/relationships/slideLayout" Target="../slideLayouts/slideLayout782.xml"/><Relationship Id="rId5" Type="http://schemas.openxmlformats.org/officeDocument/2006/relationships/slideLayout" Target="../slideLayouts/slideLayout783.xml"/><Relationship Id="rId6" Type="http://schemas.openxmlformats.org/officeDocument/2006/relationships/slideLayout" Target="../slideLayouts/slideLayout784.xml"/><Relationship Id="rId7" Type="http://schemas.openxmlformats.org/officeDocument/2006/relationships/slideLayout" Target="../slideLayouts/slideLayout785.xml"/><Relationship Id="rId8" Type="http://schemas.openxmlformats.org/officeDocument/2006/relationships/slideLayout" Target="../slideLayouts/slideLayout786.xml"/><Relationship Id="rId9" Type="http://schemas.openxmlformats.org/officeDocument/2006/relationships/slideLayout" Target="../slideLayouts/slideLayout787.xml"/><Relationship Id="rId10" Type="http://schemas.openxmlformats.org/officeDocument/2006/relationships/slideLayout" Target="../slideLayouts/slideLayout788.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00.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90.xml"/><Relationship Id="rId2" Type="http://schemas.openxmlformats.org/officeDocument/2006/relationships/slideLayout" Target="../slideLayouts/slideLayout791.xml"/><Relationship Id="rId3" Type="http://schemas.openxmlformats.org/officeDocument/2006/relationships/slideLayout" Target="../slideLayouts/slideLayout792.xml"/><Relationship Id="rId4" Type="http://schemas.openxmlformats.org/officeDocument/2006/relationships/slideLayout" Target="../slideLayouts/slideLayout793.xml"/><Relationship Id="rId5" Type="http://schemas.openxmlformats.org/officeDocument/2006/relationships/slideLayout" Target="../slideLayouts/slideLayout794.xml"/><Relationship Id="rId6" Type="http://schemas.openxmlformats.org/officeDocument/2006/relationships/slideLayout" Target="../slideLayouts/slideLayout795.xml"/><Relationship Id="rId7" Type="http://schemas.openxmlformats.org/officeDocument/2006/relationships/slideLayout" Target="../slideLayouts/slideLayout796.xml"/><Relationship Id="rId8" Type="http://schemas.openxmlformats.org/officeDocument/2006/relationships/slideLayout" Target="../slideLayouts/slideLayout797.xml"/><Relationship Id="rId9" Type="http://schemas.openxmlformats.org/officeDocument/2006/relationships/slideLayout" Target="../slideLayouts/slideLayout798.xml"/><Relationship Id="rId10" Type="http://schemas.openxmlformats.org/officeDocument/2006/relationships/slideLayout" Target="../slideLayouts/slideLayout79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1481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p:nvPicPr>
        <p:blipFill>
          <a:blip r:embed="rId16" cstate="print"/>
          <a:stretch>
            <a:fillRect/>
          </a:stretch>
        </p:blipFill>
        <p:spPr>
          <a:xfrm>
            <a:off x="4053361" y="264849"/>
            <a:ext cx="5102012" cy="542508"/>
          </a:xfrm>
          <a:prstGeom prst="rect">
            <a:avLst/>
          </a:prstGeom>
        </p:spPr>
      </p:pic>
      <p:sp>
        <p:nvSpPr>
          <p:cNvPr id="8" name="Title Placeholder 1"/>
          <p:cNvSpPr>
            <a:spLocks noGrp="1"/>
          </p:cNvSpPr>
          <p:nvPr>
            <p:ph type="title"/>
          </p:nvPr>
        </p:nvSpPr>
        <p:spPr>
          <a:xfrm>
            <a:off x="299307" y="274676"/>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p:nvPicPr>
        <p:blipFill>
          <a:blip r:embed="rId17" cstate="print"/>
          <a:stretch>
            <a:fillRect/>
          </a:stretch>
        </p:blipFill>
        <p:spPr>
          <a:xfrm>
            <a:off x="-27215" y="6267173"/>
            <a:ext cx="9189720" cy="611833"/>
          </a:xfrm>
          <a:prstGeom prst="rect">
            <a:avLst/>
          </a:prstGeom>
          <a:ln>
            <a:noFill/>
          </a:ln>
        </p:spPr>
      </p:pic>
      <p:pic>
        <p:nvPicPr>
          <p:cNvPr id="10" name="Picture 9" descr="ecelogorb.psd"/>
          <p:cNvPicPr>
            <a:picLocks noChangeAspect="1"/>
          </p:cNvPicPr>
          <p:nvPr/>
        </p:nvPicPr>
        <p:blipFill>
          <a:blip r:embed="rId18" cstate="screen">
            <a:lum bright="-8000"/>
            <a:extLst>
              <a:ext uri="{28A0092B-C50C-407E-A947-70E740481C1C}">
                <a14:useLocalDpi xmlns:a14="http://schemas.microsoft.com/office/drawing/2010/main"/>
              </a:ext>
            </a:extLst>
          </a:blip>
          <a:stretch>
            <a:fillRect/>
          </a:stretch>
        </p:blipFill>
        <p:spPr>
          <a:xfrm>
            <a:off x="193350" y="6294405"/>
            <a:ext cx="2563296" cy="512659"/>
          </a:xfrm>
          <a:prstGeom prst="rect">
            <a:avLst/>
          </a:prstGeom>
          <a:effectLst/>
        </p:spPr>
      </p:pic>
      <p:pic>
        <p:nvPicPr>
          <p:cNvPr id="11" name="Picture 10" descr="CMU_logo_horiz_black.eps"/>
          <p:cNvPicPr>
            <a:picLocks noChangeAspect="1"/>
          </p:cNvPicPr>
          <p:nvPr/>
        </p:nvPicPr>
        <p:blipFill>
          <a:blip r:embed="rId19" cstate="print"/>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88066082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hdr="0" ftr="0" dt="0"/>
  <p:txStyles>
    <p:titleStyle>
      <a:lvl1pPr algn="l" defTabSz="342900" rtl="0" eaLnBrk="1" latinLnBrk="0" hangingPunct="1">
        <a:spcBef>
          <a:spcPct val="0"/>
        </a:spcBef>
        <a:buNone/>
        <a:defRPr sz="2700" kern="1200">
          <a:solidFill>
            <a:schemeClr val="tx1"/>
          </a:solidFill>
          <a:latin typeface="Arial"/>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37560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89652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953482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8754457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197418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7567955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228600" y="898531"/>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3445221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charset="0"/>
        <a:buChar char="n"/>
        <a:defRPr sz="1800">
          <a:solidFill>
            <a:schemeClr val="tx1"/>
          </a:solidFill>
          <a:latin typeface="+mn-lt"/>
          <a:ea typeface="ＭＳ Ｐゴシック" pitchFamily="-105" charset="-128"/>
          <a:cs typeface="ＭＳ Ｐゴシック" pitchFamily="-105" charset="-128"/>
        </a:defRPr>
      </a:lvl1pPr>
      <a:lvl2pPr marL="502444" indent="-244079" algn="l" rtl="0" eaLnBrk="1" fontAlgn="base" hangingPunct="1">
        <a:spcBef>
          <a:spcPct val="20000"/>
        </a:spcBef>
        <a:spcAft>
          <a:spcPct val="0"/>
        </a:spcAft>
        <a:buClr>
          <a:schemeClr val="accent2"/>
        </a:buClr>
        <a:buSzPct val="60000"/>
        <a:buFont typeface="Wingdings" charset="0"/>
        <a:buChar char="q"/>
        <a:defRPr sz="1650">
          <a:solidFill>
            <a:schemeClr val="tx1"/>
          </a:solidFill>
          <a:latin typeface="+mn-lt"/>
          <a:ea typeface="ＭＳ Ｐゴシック" pitchFamily="-105" charset="-128"/>
        </a:defRPr>
      </a:lvl2pPr>
      <a:lvl3pPr marL="766763" indent="-263129" algn="l" rtl="0" eaLnBrk="1" fontAlgn="base" hangingPunct="1">
        <a:spcBef>
          <a:spcPct val="20000"/>
        </a:spcBef>
        <a:spcAft>
          <a:spcPct val="0"/>
        </a:spcAft>
        <a:buClr>
          <a:schemeClr val="accent1"/>
        </a:buClr>
        <a:buSzPct val="65000"/>
        <a:buFont typeface="Wingdings" charset="0"/>
        <a:buChar char="n"/>
        <a:defRPr sz="1500">
          <a:solidFill>
            <a:schemeClr val="tx1"/>
          </a:solidFill>
          <a:latin typeface="+mn-lt"/>
          <a:ea typeface="ＭＳ Ｐゴシック" pitchFamily="-105" charset="-128"/>
        </a:defRPr>
      </a:lvl3pPr>
      <a:lvl4pPr marL="1004888" indent="-23693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260872" indent="-254794" algn="l" rtl="0" eaLnBrk="1" fontAlgn="base" hangingPunct="1">
        <a:spcBef>
          <a:spcPct val="20000"/>
        </a:spcBef>
        <a:spcAft>
          <a:spcPct val="0"/>
        </a:spcAft>
        <a:buClr>
          <a:schemeClr val="accent1"/>
        </a:buClr>
        <a:buSzPct val="75000"/>
        <a:buFont typeface="Wingdings" charset="0"/>
        <a:buChar char="§"/>
        <a:defRPr sz="1200">
          <a:solidFill>
            <a:schemeClr val="tx1"/>
          </a:solidFill>
          <a:latin typeface="+mn-lt"/>
          <a:ea typeface="ＭＳ Ｐゴシック" pitchFamily="-105" charset="-128"/>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372329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900">
                <a:latin typeface="Garamond" pitchFamily="18" charset="0"/>
              </a:defRPr>
            </a:lvl1pPr>
          </a:lstStyle>
          <a:p>
            <a:pPr defTabSz="68569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200">
                <a:latin typeface="Garamond" pitchFamily="18" charset="0"/>
              </a:defRPr>
            </a:lvl1pPr>
          </a:lstStyle>
          <a:p>
            <a:pPr defTabSz="685694"/>
            <a:fld id="{6F400BD0-49BF-48FC-8114-37C1D4F5AB3D}" type="slidenum">
              <a:rPr lang="en-US" altLang="en-US" smtClean="0">
                <a:solidFill>
                  <a:srgbClr val="000000"/>
                </a:solidFill>
              </a:rPr>
              <a:pPr defTabSz="68569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51544932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848" algn="l" rtl="0" eaLnBrk="1" fontAlgn="base" hangingPunct="1">
        <a:spcBef>
          <a:spcPct val="0"/>
        </a:spcBef>
        <a:spcAft>
          <a:spcPct val="0"/>
        </a:spcAft>
        <a:defRPr sz="3000">
          <a:solidFill>
            <a:schemeClr val="tx2"/>
          </a:solidFill>
          <a:latin typeface="Garamond" pitchFamily="18" charset="0"/>
        </a:defRPr>
      </a:lvl6pPr>
      <a:lvl7pPr marL="685694" algn="l" rtl="0" eaLnBrk="1" fontAlgn="base" hangingPunct="1">
        <a:spcBef>
          <a:spcPct val="0"/>
        </a:spcBef>
        <a:spcAft>
          <a:spcPct val="0"/>
        </a:spcAft>
        <a:defRPr sz="3000">
          <a:solidFill>
            <a:schemeClr val="tx2"/>
          </a:solidFill>
          <a:latin typeface="Garamond" pitchFamily="18" charset="0"/>
        </a:defRPr>
      </a:lvl7pPr>
      <a:lvl8pPr marL="1028543" algn="l" rtl="0" eaLnBrk="1" fontAlgn="base" hangingPunct="1">
        <a:spcBef>
          <a:spcPct val="0"/>
        </a:spcBef>
        <a:spcAft>
          <a:spcPct val="0"/>
        </a:spcAft>
        <a:defRPr sz="3000">
          <a:solidFill>
            <a:schemeClr val="tx2"/>
          </a:solidFill>
          <a:latin typeface="Garamond" pitchFamily="18" charset="0"/>
        </a:defRPr>
      </a:lvl8pPr>
      <a:lvl9pPr marL="1371389" algn="l" rtl="0" eaLnBrk="1" fontAlgn="base" hangingPunct="1">
        <a:spcBef>
          <a:spcPct val="0"/>
        </a:spcBef>
        <a:spcAft>
          <a:spcPct val="0"/>
        </a:spcAft>
        <a:defRPr sz="3000">
          <a:solidFill>
            <a:schemeClr val="tx2"/>
          </a:solidFill>
          <a:latin typeface="Garamond" pitchFamily="18" charset="0"/>
        </a:defRPr>
      </a:lvl9pPr>
    </p:titleStyle>
    <p:bodyStyle>
      <a:lvl1pPr marL="257136" indent="-257136"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367" indent="-244041"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645" indent="-263088"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734" indent="-23689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679"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52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373"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221"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06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694" rtl="0" eaLnBrk="1" latinLnBrk="0" hangingPunct="1">
        <a:defRPr sz="1350" kern="1200">
          <a:solidFill>
            <a:schemeClr val="tx1"/>
          </a:solidFill>
          <a:latin typeface="+mn-lt"/>
          <a:ea typeface="+mn-ea"/>
          <a:cs typeface="+mn-cs"/>
        </a:defRPr>
      </a:lvl1pPr>
      <a:lvl2pPr marL="342848" algn="l" defTabSz="685694" rtl="0" eaLnBrk="1" latinLnBrk="0" hangingPunct="1">
        <a:defRPr sz="1350" kern="1200">
          <a:solidFill>
            <a:schemeClr val="tx1"/>
          </a:solidFill>
          <a:latin typeface="+mn-lt"/>
          <a:ea typeface="+mn-ea"/>
          <a:cs typeface="+mn-cs"/>
        </a:defRPr>
      </a:lvl2pPr>
      <a:lvl3pPr marL="685694" algn="l" defTabSz="685694" rtl="0" eaLnBrk="1" latinLnBrk="0" hangingPunct="1">
        <a:defRPr sz="1350" kern="1200">
          <a:solidFill>
            <a:schemeClr val="tx1"/>
          </a:solidFill>
          <a:latin typeface="+mn-lt"/>
          <a:ea typeface="+mn-ea"/>
          <a:cs typeface="+mn-cs"/>
        </a:defRPr>
      </a:lvl3pPr>
      <a:lvl4pPr marL="1028543" algn="l" defTabSz="685694" rtl="0" eaLnBrk="1" latinLnBrk="0" hangingPunct="1">
        <a:defRPr sz="1350" kern="1200">
          <a:solidFill>
            <a:schemeClr val="tx1"/>
          </a:solidFill>
          <a:latin typeface="+mn-lt"/>
          <a:ea typeface="+mn-ea"/>
          <a:cs typeface="+mn-cs"/>
        </a:defRPr>
      </a:lvl4pPr>
      <a:lvl5pPr marL="1371389" algn="l" defTabSz="685694" rtl="0" eaLnBrk="1" latinLnBrk="0" hangingPunct="1">
        <a:defRPr sz="1350" kern="1200">
          <a:solidFill>
            <a:schemeClr val="tx1"/>
          </a:solidFill>
          <a:latin typeface="+mn-lt"/>
          <a:ea typeface="+mn-ea"/>
          <a:cs typeface="+mn-cs"/>
        </a:defRPr>
      </a:lvl5pPr>
      <a:lvl6pPr marL="1714237" algn="l" defTabSz="685694" rtl="0" eaLnBrk="1" latinLnBrk="0" hangingPunct="1">
        <a:defRPr sz="1350" kern="1200">
          <a:solidFill>
            <a:schemeClr val="tx1"/>
          </a:solidFill>
          <a:latin typeface="+mn-lt"/>
          <a:ea typeface="+mn-ea"/>
          <a:cs typeface="+mn-cs"/>
        </a:defRPr>
      </a:lvl6pPr>
      <a:lvl7pPr marL="2057085" algn="l" defTabSz="685694" rtl="0" eaLnBrk="1" latinLnBrk="0" hangingPunct="1">
        <a:defRPr sz="1350" kern="1200">
          <a:solidFill>
            <a:schemeClr val="tx1"/>
          </a:solidFill>
          <a:latin typeface="+mn-lt"/>
          <a:ea typeface="+mn-ea"/>
          <a:cs typeface="+mn-cs"/>
        </a:defRPr>
      </a:lvl7pPr>
      <a:lvl8pPr marL="2399931" algn="l" defTabSz="685694" rtl="0" eaLnBrk="1" latinLnBrk="0" hangingPunct="1">
        <a:defRPr sz="1350" kern="1200">
          <a:solidFill>
            <a:schemeClr val="tx1"/>
          </a:solidFill>
          <a:latin typeface="+mn-lt"/>
          <a:ea typeface="+mn-ea"/>
          <a:cs typeface="+mn-cs"/>
        </a:defRPr>
      </a:lvl8pPr>
      <a:lvl9pPr marL="2742779" algn="l" defTabSz="68569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9652684"/>
      </p:ext>
    </p:extLst>
  </p:cSld>
  <p:clrMap bg1="lt1" tx1="dk1" bg2="lt2" tx2="dk2" accent1="accent1" accent2="accent2" accent3="accent3" accent4="accent4" accent5="accent5" accent6="accent6" hlink="hlink" folHlink="folHlink"/>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097806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1509808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228600" y="898531"/>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693521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charset="0"/>
        <a:buChar char="n"/>
        <a:defRPr sz="1800">
          <a:solidFill>
            <a:schemeClr val="tx1"/>
          </a:solidFill>
          <a:latin typeface="+mn-lt"/>
          <a:ea typeface="ＭＳ Ｐゴシック" pitchFamily="-105" charset="-128"/>
          <a:cs typeface="ＭＳ Ｐゴシック" pitchFamily="-105" charset="-128"/>
        </a:defRPr>
      </a:lvl1pPr>
      <a:lvl2pPr marL="502444" indent="-244079" algn="l" rtl="0" eaLnBrk="1" fontAlgn="base" hangingPunct="1">
        <a:spcBef>
          <a:spcPct val="20000"/>
        </a:spcBef>
        <a:spcAft>
          <a:spcPct val="0"/>
        </a:spcAft>
        <a:buClr>
          <a:schemeClr val="accent2"/>
        </a:buClr>
        <a:buSzPct val="60000"/>
        <a:buFont typeface="Wingdings" charset="0"/>
        <a:buChar char="q"/>
        <a:defRPr sz="1650">
          <a:solidFill>
            <a:schemeClr val="tx1"/>
          </a:solidFill>
          <a:latin typeface="+mn-lt"/>
          <a:ea typeface="ＭＳ Ｐゴシック" pitchFamily="-105" charset="-128"/>
        </a:defRPr>
      </a:lvl2pPr>
      <a:lvl3pPr marL="766763" indent="-263129" algn="l" rtl="0" eaLnBrk="1" fontAlgn="base" hangingPunct="1">
        <a:spcBef>
          <a:spcPct val="20000"/>
        </a:spcBef>
        <a:spcAft>
          <a:spcPct val="0"/>
        </a:spcAft>
        <a:buClr>
          <a:schemeClr val="accent1"/>
        </a:buClr>
        <a:buSzPct val="65000"/>
        <a:buFont typeface="Wingdings" charset="0"/>
        <a:buChar char="n"/>
        <a:defRPr sz="1500">
          <a:solidFill>
            <a:schemeClr val="tx1"/>
          </a:solidFill>
          <a:latin typeface="+mn-lt"/>
          <a:ea typeface="ＭＳ Ｐゴシック" pitchFamily="-105" charset="-128"/>
        </a:defRPr>
      </a:lvl3pPr>
      <a:lvl4pPr marL="1004888" indent="-23693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260872" indent="-254794" algn="l" rtl="0" eaLnBrk="1" fontAlgn="base" hangingPunct="1">
        <a:spcBef>
          <a:spcPct val="20000"/>
        </a:spcBef>
        <a:spcAft>
          <a:spcPct val="0"/>
        </a:spcAft>
        <a:buClr>
          <a:schemeClr val="accent1"/>
        </a:buClr>
        <a:buSzPct val="75000"/>
        <a:buFont typeface="Wingdings" charset="0"/>
        <a:buChar char="§"/>
        <a:defRPr sz="1200">
          <a:solidFill>
            <a:schemeClr val="tx1"/>
          </a:solidFill>
          <a:latin typeface="+mn-lt"/>
          <a:ea typeface="ＭＳ Ｐゴシック" pitchFamily="-105" charset="-128"/>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900">
                <a:latin typeface="Garamond" pitchFamily="18" charset="0"/>
              </a:defRPr>
            </a:lvl1pPr>
          </a:lstStyle>
          <a:p>
            <a:pPr defTabSz="68569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200">
                <a:latin typeface="Garamond" pitchFamily="18" charset="0"/>
              </a:defRPr>
            </a:lvl1pPr>
          </a:lstStyle>
          <a:p>
            <a:pPr defTabSz="685694"/>
            <a:fld id="{6F400BD0-49BF-48FC-8114-37C1D4F5AB3D}" type="slidenum">
              <a:rPr lang="en-US" altLang="en-US" smtClean="0">
                <a:solidFill>
                  <a:srgbClr val="000000"/>
                </a:solidFill>
              </a:rPr>
              <a:pPr defTabSz="68569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1008783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848" algn="l" rtl="0" eaLnBrk="1" fontAlgn="base" hangingPunct="1">
        <a:spcBef>
          <a:spcPct val="0"/>
        </a:spcBef>
        <a:spcAft>
          <a:spcPct val="0"/>
        </a:spcAft>
        <a:defRPr sz="3000">
          <a:solidFill>
            <a:schemeClr val="tx2"/>
          </a:solidFill>
          <a:latin typeface="Garamond" pitchFamily="18" charset="0"/>
        </a:defRPr>
      </a:lvl6pPr>
      <a:lvl7pPr marL="685694" algn="l" rtl="0" eaLnBrk="1" fontAlgn="base" hangingPunct="1">
        <a:spcBef>
          <a:spcPct val="0"/>
        </a:spcBef>
        <a:spcAft>
          <a:spcPct val="0"/>
        </a:spcAft>
        <a:defRPr sz="3000">
          <a:solidFill>
            <a:schemeClr val="tx2"/>
          </a:solidFill>
          <a:latin typeface="Garamond" pitchFamily="18" charset="0"/>
        </a:defRPr>
      </a:lvl7pPr>
      <a:lvl8pPr marL="1028543" algn="l" rtl="0" eaLnBrk="1" fontAlgn="base" hangingPunct="1">
        <a:spcBef>
          <a:spcPct val="0"/>
        </a:spcBef>
        <a:spcAft>
          <a:spcPct val="0"/>
        </a:spcAft>
        <a:defRPr sz="3000">
          <a:solidFill>
            <a:schemeClr val="tx2"/>
          </a:solidFill>
          <a:latin typeface="Garamond" pitchFamily="18" charset="0"/>
        </a:defRPr>
      </a:lvl8pPr>
      <a:lvl9pPr marL="1371389" algn="l" rtl="0" eaLnBrk="1" fontAlgn="base" hangingPunct="1">
        <a:spcBef>
          <a:spcPct val="0"/>
        </a:spcBef>
        <a:spcAft>
          <a:spcPct val="0"/>
        </a:spcAft>
        <a:defRPr sz="3000">
          <a:solidFill>
            <a:schemeClr val="tx2"/>
          </a:solidFill>
          <a:latin typeface="Garamond" pitchFamily="18" charset="0"/>
        </a:defRPr>
      </a:lvl9pPr>
    </p:titleStyle>
    <p:bodyStyle>
      <a:lvl1pPr marL="257136" indent="-257136"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367" indent="-244041"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645" indent="-263088"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734" indent="-23689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679"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52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373"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221"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06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694" rtl="0" eaLnBrk="1" latinLnBrk="0" hangingPunct="1">
        <a:defRPr sz="1350" kern="1200">
          <a:solidFill>
            <a:schemeClr val="tx1"/>
          </a:solidFill>
          <a:latin typeface="+mn-lt"/>
          <a:ea typeface="+mn-ea"/>
          <a:cs typeface="+mn-cs"/>
        </a:defRPr>
      </a:lvl1pPr>
      <a:lvl2pPr marL="342848" algn="l" defTabSz="685694" rtl="0" eaLnBrk="1" latinLnBrk="0" hangingPunct="1">
        <a:defRPr sz="1350" kern="1200">
          <a:solidFill>
            <a:schemeClr val="tx1"/>
          </a:solidFill>
          <a:latin typeface="+mn-lt"/>
          <a:ea typeface="+mn-ea"/>
          <a:cs typeface="+mn-cs"/>
        </a:defRPr>
      </a:lvl2pPr>
      <a:lvl3pPr marL="685694" algn="l" defTabSz="685694" rtl="0" eaLnBrk="1" latinLnBrk="0" hangingPunct="1">
        <a:defRPr sz="1350" kern="1200">
          <a:solidFill>
            <a:schemeClr val="tx1"/>
          </a:solidFill>
          <a:latin typeface="+mn-lt"/>
          <a:ea typeface="+mn-ea"/>
          <a:cs typeface="+mn-cs"/>
        </a:defRPr>
      </a:lvl3pPr>
      <a:lvl4pPr marL="1028543" algn="l" defTabSz="685694" rtl="0" eaLnBrk="1" latinLnBrk="0" hangingPunct="1">
        <a:defRPr sz="1350" kern="1200">
          <a:solidFill>
            <a:schemeClr val="tx1"/>
          </a:solidFill>
          <a:latin typeface="+mn-lt"/>
          <a:ea typeface="+mn-ea"/>
          <a:cs typeface="+mn-cs"/>
        </a:defRPr>
      </a:lvl4pPr>
      <a:lvl5pPr marL="1371389" algn="l" defTabSz="685694" rtl="0" eaLnBrk="1" latinLnBrk="0" hangingPunct="1">
        <a:defRPr sz="1350" kern="1200">
          <a:solidFill>
            <a:schemeClr val="tx1"/>
          </a:solidFill>
          <a:latin typeface="+mn-lt"/>
          <a:ea typeface="+mn-ea"/>
          <a:cs typeface="+mn-cs"/>
        </a:defRPr>
      </a:lvl5pPr>
      <a:lvl6pPr marL="1714237" algn="l" defTabSz="685694" rtl="0" eaLnBrk="1" latinLnBrk="0" hangingPunct="1">
        <a:defRPr sz="1350" kern="1200">
          <a:solidFill>
            <a:schemeClr val="tx1"/>
          </a:solidFill>
          <a:latin typeface="+mn-lt"/>
          <a:ea typeface="+mn-ea"/>
          <a:cs typeface="+mn-cs"/>
        </a:defRPr>
      </a:lvl6pPr>
      <a:lvl7pPr marL="2057085" algn="l" defTabSz="685694" rtl="0" eaLnBrk="1" latinLnBrk="0" hangingPunct="1">
        <a:defRPr sz="1350" kern="1200">
          <a:solidFill>
            <a:schemeClr val="tx1"/>
          </a:solidFill>
          <a:latin typeface="+mn-lt"/>
          <a:ea typeface="+mn-ea"/>
          <a:cs typeface="+mn-cs"/>
        </a:defRPr>
      </a:lvl7pPr>
      <a:lvl8pPr marL="2399931" algn="l" defTabSz="685694" rtl="0" eaLnBrk="1" latinLnBrk="0" hangingPunct="1">
        <a:defRPr sz="1350" kern="1200">
          <a:solidFill>
            <a:schemeClr val="tx1"/>
          </a:solidFill>
          <a:latin typeface="+mn-lt"/>
          <a:ea typeface="+mn-ea"/>
          <a:cs typeface="+mn-cs"/>
        </a:defRPr>
      </a:lvl8pPr>
      <a:lvl9pPr marL="2742779" algn="l" defTabSz="685694"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900">
                <a:latin typeface="Garamond" pitchFamily="18" charset="0"/>
              </a:defRPr>
            </a:lvl1pPr>
          </a:lstStyle>
          <a:p>
            <a:pPr defTabSz="68569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200">
                <a:latin typeface="Garamond" pitchFamily="18" charset="0"/>
              </a:defRPr>
            </a:lvl1pPr>
          </a:lstStyle>
          <a:p>
            <a:pPr defTabSz="685694"/>
            <a:fld id="{6F400BD0-49BF-48FC-8114-37C1D4F5AB3D}" type="slidenum">
              <a:rPr lang="en-US" altLang="en-US" smtClean="0">
                <a:solidFill>
                  <a:srgbClr val="000000"/>
                </a:solidFill>
              </a:rPr>
              <a:pPr defTabSz="68569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69" tIns="34285" rIns="68569" bIns="34285"/>
          <a:lstStyle/>
          <a:p>
            <a:pPr defTabSz="685694">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62927465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848" algn="l" rtl="0" eaLnBrk="1" fontAlgn="base" hangingPunct="1">
        <a:spcBef>
          <a:spcPct val="0"/>
        </a:spcBef>
        <a:spcAft>
          <a:spcPct val="0"/>
        </a:spcAft>
        <a:defRPr sz="3000">
          <a:solidFill>
            <a:schemeClr val="tx2"/>
          </a:solidFill>
          <a:latin typeface="Garamond" pitchFamily="18" charset="0"/>
        </a:defRPr>
      </a:lvl6pPr>
      <a:lvl7pPr marL="685694" algn="l" rtl="0" eaLnBrk="1" fontAlgn="base" hangingPunct="1">
        <a:spcBef>
          <a:spcPct val="0"/>
        </a:spcBef>
        <a:spcAft>
          <a:spcPct val="0"/>
        </a:spcAft>
        <a:defRPr sz="3000">
          <a:solidFill>
            <a:schemeClr val="tx2"/>
          </a:solidFill>
          <a:latin typeface="Garamond" pitchFamily="18" charset="0"/>
        </a:defRPr>
      </a:lvl7pPr>
      <a:lvl8pPr marL="1028543" algn="l" rtl="0" eaLnBrk="1" fontAlgn="base" hangingPunct="1">
        <a:spcBef>
          <a:spcPct val="0"/>
        </a:spcBef>
        <a:spcAft>
          <a:spcPct val="0"/>
        </a:spcAft>
        <a:defRPr sz="3000">
          <a:solidFill>
            <a:schemeClr val="tx2"/>
          </a:solidFill>
          <a:latin typeface="Garamond" pitchFamily="18" charset="0"/>
        </a:defRPr>
      </a:lvl8pPr>
      <a:lvl9pPr marL="1371389" algn="l" rtl="0" eaLnBrk="1" fontAlgn="base" hangingPunct="1">
        <a:spcBef>
          <a:spcPct val="0"/>
        </a:spcBef>
        <a:spcAft>
          <a:spcPct val="0"/>
        </a:spcAft>
        <a:defRPr sz="3000">
          <a:solidFill>
            <a:schemeClr val="tx2"/>
          </a:solidFill>
          <a:latin typeface="Garamond" pitchFamily="18" charset="0"/>
        </a:defRPr>
      </a:lvl9pPr>
    </p:titleStyle>
    <p:bodyStyle>
      <a:lvl1pPr marL="257136" indent="-257136"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367" indent="-244041"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645" indent="-263088"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734" indent="-23689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679"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52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373"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221"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067" indent="-254756"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694" rtl="0" eaLnBrk="1" latinLnBrk="0" hangingPunct="1">
        <a:defRPr sz="1350" kern="1200">
          <a:solidFill>
            <a:schemeClr val="tx1"/>
          </a:solidFill>
          <a:latin typeface="+mn-lt"/>
          <a:ea typeface="+mn-ea"/>
          <a:cs typeface="+mn-cs"/>
        </a:defRPr>
      </a:lvl1pPr>
      <a:lvl2pPr marL="342848" algn="l" defTabSz="685694" rtl="0" eaLnBrk="1" latinLnBrk="0" hangingPunct="1">
        <a:defRPr sz="1350" kern="1200">
          <a:solidFill>
            <a:schemeClr val="tx1"/>
          </a:solidFill>
          <a:latin typeface="+mn-lt"/>
          <a:ea typeface="+mn-ea"/>
          <a:cs typeface="+mn-cs"/>
        </a:defRPr>
      </a:lvl2pPr>
      <a:lvl3pPr marL="685694" algn="l" defTabSz="685694" rtl="0" eaLnBrk="1" latinLnBrk="0" hangingPunct="1">
        <a:defRPr sz="1350" kern="1200">
          <a:solidFill>
            <a:schemeClr val="tx1"/>
          </a:solidFill>
          <a:latin typeface="+mn-lt"/>
          <a:ea typeface="+mn-ea"/>
          <a:cs typeface="+mn-cs"/>
        </a:defRPr>
      </a:lvl3pPr>
      <a:lvl4pPr marL="1028543" algn="l" defTabSz="685694" rtl="0" eaLnBrk="1" latinLnBrk="0" hangingPunct="1">
        <a:defRPr sz="1350" kern="1200">
          <a:solidFill>
            <a:schemeClr val="tx1"/>
          </a:solidFill>
          <a:latin typeface="+mn-lt"/>
          <a:ea typeface="+mn-ea"/>
          <a:cs typeface="+mn-cs"/>
        </a:defRPr>
      </a:lvl4pPr>
      <a:lvl5pPr marL="1371389" algn="l" defTabSz="685694" rtl="0" eaLnBrk="1" latinLnBrk="0" hangingPunct="1">
        <a:defRPr sz="1350" kern="1200">
          <a:solidFill>
            <a:schemeClr val="tx1"/>
          </a:solidFill>
          <a:latin typeface="+mn-lt"/>
          <a:ea typeface="+mn-ea"/>
          <a:cs typeface="+mn-cs"/>
        </a:defRPr>
      </a:lvl5pPr>
      <a:lvl6pPr marL="1714237" algn="l" defTabSz="685694" rtl="0" eaLnBrk="1" latinLnBrk="0" hangingPunct="1">
        <a:defRPr sz="1350" kern="1200">
          <a:solidFill>
            <a:schemeClr val="tx1"/>
          </a:solidFill>
          <a:latin typeface="+mn-lt"/>
          <a:ea typeface="+mn-ea"/>
          <a:cs typeface="+mn-cs"/>
        </a:defRPr>
      </a:lvl6pPr>
      <a:lvl7pPr marL="2057085" algn="l" defTabSz="685694" rtl="0" eaLnBrk="1" latinLnBrk="0" hangingPunct="1">
        <a:defRPr sz="1350" kern="1200">
          <a:solidFill>
            <a:schemeClr val="tx1"/>
          </a:solidFill>
          <a:latin typeface="+mn-lt"/>
          <a:ea typeface="+mn-ea"/>
          <a:cs typeface="+mn-cs"/>
        </a:defRPr>
      </a:lvl7pPr>
      <a:lvl8pPr marL="2399931" algn="l" defTabSz="685694" rtl="0" eaLnBrk="1" latinLnBrk="0" hangingPunct="1">
        <a:defRPr sz="1350" kern="1200">
          <a:solidFill>
            <a:schemeClr val="tx1"/>
          </a:solidFill>
          <a:latin typeface="+mn-lt"/>
          <a:ea typeface="+mn-ea"/>
          <a:cs typeface="+mn-cs"/>
        </a:defRPr>
      </a:lvl8pPr>
      <a:lvl9pPr marL="2742779" algn="l" defTabSz="685694"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9729399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8390524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8169259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62235"/>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457200" y="6356429"/>
            <a:ext cx="2133600" cy="365125"/>
          </a:xfrm>
          <a:prstGeom prst="rect">
            <a:avLst/>
          </a:prstGeom>
        </p:spPr>
        <p:txBody>
          <a:bodyPr vert="horz" lIns="91425" tIns="45713" rIns="91425" bIns="45713" rtlCol="0" anchor="ctr"/>
          <a:lstStyle>
            <a:lvl1pPr algn="l">
              <a:defRPr sz="900">
                <a:solidFill>
                  <a:schemeClr val="tx1">
                    <a:tint val="75000"/>
                  </a:schemeClr>
                </a:solidFill>
              </a:defRPr>
            </a:lvl1pPr>
          </a:lstStyle>
          <a:p>
            <a:pPr defTabSz="685694"/>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9"/>
            <a:ext cx="2895600" cy="365125"/>
          </a:xfrm>
          <a:prstGeom prst="rect">
            <a:avLst/>
          </a:prstGeom>
        </p:spPr>
        <p:txBody>
          <a:bodyPr vert="horz" lIns="91425" tIns="45713" rIns="91425" bIns="45713" rtlCol="0" anchor="ctr"/>
          <a:lstStyle>
            <a:lvl1pPr algn="ctr">
              <a:defRPr sz="900">
                <a:solidFill>
                  <a:schemeClr val="tx1">
                    <a:tint val="75000"/>
                  </a:schemeClr>
                </a:solidFill>
              </a:defRPr>
            </a:lvl1pPr>
          </a:lstStyle>
          <a:p>
            <a:pPr defTabSz="685694"/>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9"/>
            <a:ext cx="2133600" cy="365125"/>
          </a:xfrm>
          <a:prstGeom prst="rect">
            <a:avLst/>
          </a:prstGeom>
        </p:spPr>
        <p:txBody>
          <a:bodyPr vert="horz" lIns="91425" tIns="45713" rIns="91425" bIns="45713" rtlCol="0" anchor="ctr"/>
          <a:lstStyle>
            <a:lvl1pPr algn="r">
              <a:defRPr sz="900">
                <a:solidFill>
                  <a:schemeClr val="tx1">
                    <a:tint val="75000"/>
                  </a:schemeClr>
                </a:solidFill>
              </a:defRPr>
            </a:lvl1pPr>
          </a:lstStyle>
          <a:p>
            <a:pPr defTabSz="685694"/>
            <a:fld id="{58161B50-6D0B-48B4-A1D4-BAD8C599CC84}" type="slidenum">
              <a:rPr lang="en-US" smtClean="0">
                <a:solidFill>
                  <a:prstClr val="black">
                    <a:tint val="75000"/>
                  </a:prstClr>
                </a:solidFill>
              </a:rPr>
              <a:pPr defTabSz="685694"/>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34893867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iming>
    <p:tnLst>
      <p:par>
        <p:cTn id="1" dur="indefinite" restart="never" nodeType="tmRoot"/>
      </p:par>
    </p:tnLst>
  </p:timing>
  <p:hf hdr="0" ftr="0" dt="0"/>
  <p:txStyles>
    <p:titleStyle>
      <a:lvl1pPr algn="ctr" defTabSz="685694" rtl="0" eaLnBrk="1" latinLnBrk="0" hangingPunct="1">
        <a:spcBef>
          <a:spcPct val="0"/>
        </a:spcBef>
        <a:buNone/>
        <a:defRPr sz="3300" kern="1200">
          <a:solidFill>
            <a:schemeClr val="tx1"/>
          </a:solidFill>
          <a:latin typeface="Times New Roman" pitchFamily="18" charset="0"/>
          <a:ea typeface="+mj-ea"/>
          <a:cs typeface="Times New Roman" pitchFamily="18" charset="0"/>
        </a:defRPr>
      </a:lvl1pPr>
    </p:titleStyle>
    <p:bodyStyle>
      <a:lvl1pPr marL="257136" indent="-257136" algn="l" defTabSz="685694"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27" indent="-214280" algn="l" defTabSz="685694"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118" indent="-171423" algn="l" defTabSz="685694"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966"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814"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661"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08"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356"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02" indent="-171423" algn="l" defTabSz="6856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94" rtl="0" eaLnBrk="1" latinLnBrk="0" hangingPunct="1">
        <a:defRPr sz="1350" kern="1200">
          <a:solidFill>
            <a:schemeClr val="tx1"/>
          </a:solidFill>
          <a:latin typeface="+mn-lt"/>
          <a:ea typeface="+mn-ea"/>
          <a:cs typeface="+mn-cs"/>
        </a:defRPr>
      </a:lvl1pPr>
      <a:lvl2pPr marL="342848" algn="l" defTabSz="685694" rtl="0" eaLnBrk="1" latinLnBrk="0" hangingPunct="1">
        <a:defRPr sz="1350" kern="1200">
          <a:solidFill>
            <a:schemeClr val="tx1"/>
          </a:solidFill>
          <a:latin typeface="+mn-lt"/>
          <a:ea typeface="+mn-ea"/>
          <a:cs typeface="+mn-cs"/>
        </a:defRPr>
      </a:lvl2pPr>
      <a:lvl3pPr marL="685694" algn="l" defTabSz="685694" rtl="0" eaLnBrk="1" latinLnBrk="0" hangingPunct="1">
        <a:defRPr sz="1350" kern="1200">
          <a:solidFill>
            <a:schemeClr val="tx1"/>
          </a:solidFill>
          <a:latin typeface="+mn-lt"/>
          <a:ea typeface="+mn-ea"/>
          <a:cs typeface="+mn-cs"/>
        </a:defRPr>
      </a:lvl3pPr>
      <a:lvl4pPr marL="1028543" algn="l" defTabSz="685694" rtl="0" eaLnBrk="1" latinLnBrk="0" hangingPunct="1">
        <a:defRPr sz="1350" kern="1200">
          <a:solidFill>
            <a:schemeClr val="tx1"/>
          </a:solidFill>
          <a:latin typeface="+mn-lt"/>
          <a:ea typeface="+mn-ea"/>
          <a:cs typeface="+mn-cs"/>
        </a:defRPr>
      </a:lvl4pPr>
      <a:lvl5pPr marL="1371389" algn="l" defTabSz="685694" rtl="0" eaLnBrk="1" latinLnBrk="0" hangingPunct="1">
        <a:defRPr sz="1350" kern="1200">
          <a:solidFill>
            <a:schemeClr val="tx1"/>
          </a:solidFill>
          <a:latin typeface="+mn-lt"/>
          <a:ea typeface="+mn-ea"/>
          <a:cs typeface="+mn-cs"/>
        </a:defRPr>
      </a:lvl5pPr>
      <a:lvl6pPr marL="1714237" algn="l" defTabSz="685694" rtl="0" eaLnBrk="1" latinLnBrk="0" hangingPunct="1">
        <a:defRPr sz="1350" kern="1200">
          <a:solidFill>
            <a:schemeClr val="tx1"/>
          </a:solidFill>
          <a:latin typeface="+mn-lt"/>
          <a:ea typeface="+mn-ea"/>
          <a:cs typeface="+mn-cs"/>
        </a:defRPr>
      </a:lvl6pPr>
      <a:lvl7pPr marL="2057085" algn="l" defTabSz="685694" rtl="0" eaLnBrk="1" latinLnBrk="0" hangingPunct="1">
        <a:defRPr sz="1350" kern="1200">
          <a:solidFill>
            <a:schemeClr val="tx1"/>
          </a:solidFill>
          <a:latin typeface="+mn-lt"/>
          <a:ea typeface="+mn-ea"/>
          <a:cs typeface="+mn-cs"/>
        </a:defRPr>
      </a:lvl7pPr>
      <a:lvl8pPr marL="2399931" algn="l" defTabSz="685694" rtl="0" eaLnBrk="1" latinLnBrk="0" hangingPunct="1">
        <a:defRPr sz="1350" kern="1200">
          <a:solidFill>
            <a:schemeClr val="tx1"/>
          </a:solidFill>
          <a:latin typeface="+mn-lt"/>
          <a:ea typeface="+mn-ea"/>
          <a:cs typeface="+mn-cs"/>
        </a:defRPr>
      </a:lvl8pPr>
      <a:lvl9pPr marL="2742779" algn="l" defTabSz="68569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228600" y="898531"/>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368371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charset="0"/>
        <a:buChar char="n"/>
        <a:defRPr sz="1800">
          <a:solidFill>
            <a:schemeClr val="tx1"/>
          </a:solidFill>
          <a:latin typeface="+mn-lt"/>
          <a:ea typeface="ＭＳ Ｐゴシック" pitchFamily="-105" charset="-128"/>
          <a:cs typeface="ＭＳ Ｐゴシック" pitchFamily="-105" charset="-128"/>
        </a:defRPr>
      </a:lvl1pPr>
      <a:lvl2pPr marL="502444" indent="-244079" algn="l" rtl="0" eaLnBrk="1" fontAlgn="base" hangingPunct="1">
        <a:spcBef>
          <a:spcPct val="20000"/>
        </a:spcBef>
        <a:spcAft>
          <a:spcPct val="0"/>
        </a:spcAft>
        <a:buClr>
          <a:schemeClr val="accent2"/>
        </a:buClr>
        <a:buSzPct val="60000"/>
        <a:buFont typeface="Wingdings" charset="0"/>
        <a:buChar char="q"/>
        <a:defRPr sz="1650">
          <a:solidFill>
            <a:schemeClr val="tx1"/>
          </a:solidFill>
          <a:latin typeface="+mn-lt"/>
          <a:ea typeface="ＭＳ Ｐゴシック" pitchFamily="-105" charset="-128"/>
        </a:defRPr>
      </a:lvl2pPr>
      <a:lvl3pPr marL="766763" indent="-263129" algn="l" rtl="0" eaLnBrk="1" fontAlgn="base" hangingPunct="1">
        <a:spcBef>
          <a:spcPct val="20000"/>
        </a:spcBef>
        <a:spcAft>
          <a:spcPct val="0"/>
        </a:spcAft>
        <a:buClr>
          <a:schemeClr val="accent1"/>
        </a:buClr>
        <a:buSzPct val="65000"/>
        <a:buFont typeface="Wingdings" charset="0"/>
        <a:buChar char="n"/>
        <a:defRPr sz="1500">
          <a:solidFill>
            <a:schemeClr val="tx1"/>
          </a:solidFill>
          <a:latin typeface="+mn-lt"/>
          <a:ea typeface="ＭＳ Ｐゴシック" pitchFamily="-105" charset="-128"/>
        </a:defRPr>
      </a:lvl3pPr>
      <a:lvl4pPr marL="1004888" indent="-23693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260872" indent="-254794" algn="l" rtl="0" eaLnBrk="1" fontAlgn="base" hangingPunct="1">
        <a:spcBef>
          <a:spcPct val="20000"/>
        </a:spcBef>
        <a:spcAft>
          <a:spcPct val="0"/>
        </a:spcAft>
        <a:buClr>
          <a:schemeClr val="accent1"/>
        </a:buClr>
        <a:buSzPct val="75000"/>
        <a:buFont typeface="Wingdings" charset="0"/>
        <a:buChar char="§"/>
        <a:defRPr sz="1200">
          <a:solidFill>
            <a:schemeClr val="tx1"/>
          </a:solidFill>
          <a:latin typeface="+mn-lt"/>
          <a:ea typeface="ＭＳ Ｐゴシック" pitchFamily="-105" charset="-128"/>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728622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4228396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527249"/>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795877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2968855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879479"/>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859525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9695877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67" y="6357958"/>
            <a:ext cx="1347679" cy="389938"/>
          </a:xfrm>
          <a:prstGeom prst="rect">
            <a:avLst/>
          </a:prstGeom>
        </p:spPr>
      </p:pic>
    </p:spTree>
    <p:extLst>
      <p:ext uri="{BB962C8B-B14F-4D97-AF65-F5344CB8AC3E}">
        <p14:creationId xmlns:p14="http://schemas.microsoft.com/office/powerpoint/2010/main" val="115123169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228600" y="898531"/>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35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915991945"/>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charset="0"/>
        <a:buChar char="n"/>
        <a:defRPr sz="1800">
          <a:solidFill>
            <a:schemeClr val="tx1"/>
          </a:solidFill>
          <a:latin typeface="+mn-lt"/>
          <a:ea typeface="ＭＳ Ｐゴシック" pitchFamily="-105" charset="-128"/>
          <a:cs typeface="ＭＳ Ｐゴシック" pitchFamily="-105" charset="-128"/>
        </a:defRPr>
      </a:lvl1pPr>
      <a:lvl2pPr marL="502444" indent="-244079" algn="l" rtl="0" eaLnBrk="1" fontAlgn="base" hangingPunct="1">
        <a:spcBef>
          <a:spcPct val="20000"/>
        </a:spcBef>
        <a:spcAft>
          <a:spcPct val="0"/>
        </a:spcAft>
        <a:buClr>
          <a:schemeClr val="accent2"/>
        </a:buClr>
        <a:buSzPct val="60000"/>
        <a:buFont typeface="Wingdings" charset="0"/>
        <a:buChar char="q"/>
        <a:defRPr sz="1650">
          <a:solidFill>
            <a:schemeClr val="tx1"/>
          </a:solidFill>
          <a:latin typeface="+mn-lt"/>
          <a:ea typeface="ＭＳ Ｐゴシック" pitchFamily="-105" charset="-128"/>
        </a:defRPr>
      </a:lvl2pPr>
      <a:lvl3pPr marL="766763" indent="-263129" algn="l" rtl="0" eaLnBrk="1" fontAlgn="base" hangingPunct="1">
        <a:spcBef>
          <a:spcPct val="20000"/>
        </a:spcBef>
        <a:spcAft>
          <a:spcPct val="0"/>
        </a:spcAft>
        <a:buClr>
          <a:schemeClr val="accent1"/>
        </a:buClr>
        <a:buSzPct val="65000"/>
        <a:buFont typeface="Wingdings" charset="0"/>
        <a:buChar char="n"/>
        <a:defRPr sz="1500">
          <a:solidFill>
            <a:schemeClr val="tx1"/>
          </a:solidFill>
          <a:latin typeface="+mn-lt"/>
          <a:ea typeface="ＭＳ Ｐゴシック" pitchFamily="-105" charset="-128"/>
        </a:defRPr>
      </a:lvl3pPr>
      <a:lvl4pPr marL="1004888" indent="-23693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260872" indent="-254794" algn="l" rtl="0" eaLnBrk="1" fontAlgn="base" hangingPunct="1">
        <a:spcBef>
          <a:spcPct val="20000"/>
        </a:spcBef>
        <a:spcAft>
          <a:spcPct val="0"/>
        </a:spcAft>
        <a:buClr>
          <a:schemeClr val="accent1"/>
        </a:buClr>
        <a:buSzPct val="75000"/>
        <a:buFont typeface="Wingdings" charset="0"/>
        <a:buChar char="§"/>
        <a:defRPr sz="1200">
          <a:solidFill>
            <a:schemeClr val="tx1"/>
          </a:solidFill>
          <a:latin typeface="+mn-lt"/>
          <a:ea typeface="ＭＳ Ｐゴシック" pitchFamily="-105" charset="-128"/>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47357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1654467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8573961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604142851"/>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228600" y="898531"/>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350"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35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83795926"/>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3000">
          <a:solidFill>
            <a:schemeClr val="tx2"/>
          </a:solidFill>
          <a:latin typeface="Garamond" pitchFamily="18" charset="0"/>
          <a:ea typeface="ＭＳ Ｐゴシック" pitchFamily="-105" charset="-128"/>
          <a:cs typeface="ＭＳ Ｐゴシック" pitchFamily="-105" charset="-128"/>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charset="0"/>
        <a:buChar char="n"/>
        <a:defRPr sz="1800">
          <a:solidFill>
            <a:schemeClr val="tx1"/>
          </a:solidFill>
          <a:latin typeface="+mn-lt"/>
          <a:ea typeface="ＭＳ Ｐゴシック" pitchFamily="-105" charset="-128"/>
          <a:cs typeface="ＭＳ Ｐゴシック" pitchFamily="-105" charset="-128"/>
        </a:defRPr>
      </a:lvl1pPr>
      <a:lvl2pPr marL="502444" indent="-244079" algn="l" rtl="0" eaLnBrk="1" fontAlgn="base" hangingPunct="1">
        <a:spcBef>
          <a:spcPct val="20000"/>
        </a:spcBef>
        <a:spcAft>
          <a:spcPct val="0"/>
        </a:spcAft>
        <a:buClr>
          <a:schemeClr val="accent2"/>
        </a:buClr>
        <a:buSzPct val="60000"/>
        <a:buFont typeface="Wingdings" charset="0"/>
        <a:buChar char="q"/>
        <a:defRPr sz="1650">
          <a:solidFill>
            <a:schemeClr val="tx1"/>
          </a:solidFill>
          <a:latin typeface="+mn-lt"/>
          <a:ea typeface="ＭＳ Ｐゴシック" pitchFamily="-105" charset="-128"/>
        </a:defRPr>
      </a:lvl2pPr>
      <a:lvl3pPr marL="766763" indent="-263129" algn="l" rtl="0" eaLnBrk="1" fontAlgn="base" hangingPunct="1">
        <a:spcBef>
          <a:spcPct val="20000"/>
        </a:spcBef>
        <a:spcAft>
          <a:spcPct val="0"/>
        </a:spcAft>
        <a:buClr>
          <a:schemeClr val="accent1"/>
        </a:buClr>
        <a:buSzPct val="65000"/>
        <a:buFont typeface="Wingdings" charset="0"/>
        <a:buChar char="n"/>
        <a:defRPr sz="1500">
          <a:solidFill>
            <a:schemeClr val="tx1"/>
          </a:solidFill>
          <a:latin typeface="+mn-lt"/>
          <a:ea typeface="ＭＳ Ｐゴシック" pitchFamily="-105" charset="-128"/>
        </a:defRPr>
      </a:lvl3pPr>
      <a:lvl4pPr marL="1004888" indent="-23693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260872" indent="-254794" algn="l" rtl="0" eaLnBrk="1" fontAlgn="base" hangingPunct="1">
        <a:spcBef>
          <a:spcPct val="20000"/>
        </a:spcBef>
        <a:spcAft>
          <a:spcPct val="0"/>
        </a:spcAft>
        <a:buClr>
          <a:schemeClr val="accent1"/>
        </a:buClr>
        <a:buSzPct val="75000"/>
        <a:buFont typeface="Wingdings" charset="0"/>
        <a:buChar char="§"/>
        <a:defRPr sz="1200">
          <a:solidFill>
            <a:schemeClr val="tx1"/>
          </a:solidFill>
          <a:latin typeface="+mn-lt"/>
          <a:ea typeface="ＭＳ Ｐゴシック" pitchFamily="-105" charset="-128"/>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400906"/>
            <a:ext cx="2133600" cy="32067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906"/>
            <a:ext cx="2895600" cy="32067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1500" smtClean="0">
                <a:solidFill>
                  <a:prstClr val="black"/>
                </a:solidFill>
                <a:latin typeface="Calibri"/>
              </a:rPr>
              <a:pPr algn="ctr"/>
              <a:t>‹#›</a:t>
            </a:fld>
            <a:endParaRPr lang="en-US" sz="1500">
              <a:solidFill>
                <a:prstClr val="black"/>
              </a:solidFill>
              <a:latin typeface="Calibri"/>
            </a:endParaRPr>
          </a:p>
        </p:txBody>
      </p:sp>
    </p:spTree>
    <p:extLst>
      <p:ext uri="{BB962C8B-B14F-4D97-AF65-F5344CB8AC3E}">
        <p14:creationId xmlns:p14="http://schemas.microsoft.com/office/powerpoint/2010/main" val="1403711541"/>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iming>
    <p:tnLst>
      <p:par>
        <p:cTn id="1" dur="indefinite" restart="never" nodeType="tmRoot"/>
      </p:par>
    </p:tnLst>
  </p:timing>
  <p:hf hdr="0" ft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400908"/>
            <a:ext cx="2133600" cy="32067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908"/>
            <a:ext cx="2895600" cy="32067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1500" smtClean="0">
                <a:solidFill>
                  <a:prstClr val="black"/>
                </a:solidFill>
                <a:latin typeface="Calibri"/>
              </a:rPr>
              <a:pPr algn="ctr"/>
              <a:t>‹#›</a:t>
            </a:fld>
            <a:endParaRPr lang="en-US" sz="1500">
              <a:solidFill>
                <a:prstClr val="black"/>
              </a:solidFill>
              <a:latin typeface="Calibri"/>
            </a:endParaRPr>
          </a:p>
        </p:txBody>
      </p:sp>
    </p:spTree>
    <p:extLst>
      <p:ext uri="{BB962C8B-B14F-4D97-AF65-F5344CB8AC3E}">
        <p14:creationId xmlns:p14="http://schemas.microsoft.com/office/powerpoint/2010/main" val="120555133"/>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iming>
    <p:tnLst>
      <p:par>
        <p:cTn id="1" dur="indefinite" restart="never" nodeType="tmRoot"/>
      </p:par>
    </p:tnLst>
  </p:timing>
  <p:hf hdr="0" ft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5455802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4496816"/>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zh-TW" altLang="en-US" smtClean="0">
                <a:sym typeface="Myriad Pro Bold Cond" charset="0"/>
              </a:rPr>
              <a:t>按一下以編輯母片標題樣式</a:t>
            </a:r>
            <a:endParaRPr lang="en-US">
              <a:sym typeface="Myriad Pro Bold Cond" charset="0"/>
            </a:endParaRP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zh-TW" altLang="en-US" smtClean="0">
                <a:sym typeface="Myriad Pro Bold Cond" charset="0"/>
              </a:rPr>
              <a:t>按一下以編輯母片文字樣式</a:t>
            </a:r>
          </a:p>
          <a:p>
            <a:pPr lvl="1"/>
            <a:r>
              <a:rPr lang="zh-TW" altLang="en-US" smtClean="0">
                <a:sym typeface="Myriad Pro Bold Cond" charset="0"/>
              </a:rPr>
              <a:t>第二層</a:t>
            </a:r>
          </a:p>
          <a:p>
            <a:pPr lvl="2"/>
            <a:r>
              <a:rPr lang="zh-TW" altLang="en-US" smtClean="0">
                <a:sym typeface="Myriad Pro Bold Cond" charset="0"/>
              </a:rPr>
              <a:t>第三層</a:t>
            </a:r>
          </a:p>
          <a:p>
            <a:pPr lvl="3"/>
            <a:r>
              <a:rPr lang="zh-TW" altLang="en-US" smtClean="0">
                <a:sym typeface="Myriad Pro Bold Cond" charset="0"/>
              </a:rPr>
              <a:t>第四層</a:t>
            </a:r>
          </a:p>
          <a:p>
            <a:pPr lvl="4"/>
            <a:r>
              <a:rPr lang="zh-TW" altLang="en-US" smtClean="0">
                <a:sym typeface="Myriad Pro Bold Cond" charset="0"/>
              </a:rPr>
              <a:t>第五層</a:t>
            </a:r>
            <a:endParaRPr lang="en-US">
              <a:sym typeface="Myriad Pro Bold Cond" charset="0"/>
            </a:endParaRPr>
          </a:p>
        </p:txBody>
      </p:sp>
    </p:spTree>
    <p:extLst>
      <p:ext uri="{BB962C8B-B14F-4D97-AF65-F5344CB8AC3E}">
        <p14:creationId xmlns:p14="http://schemas.microsoft.com/office/powerpoint/2010/main" val="1688483149"/>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p:hf hdr="0" ftr="0" dt="0"/>
  <p:txStyles>
    <p:titleStyle>
      <a:lvl1pPr algn="l" rtl="0" eaLnBrk="1" fontAlgn="base" hangingPunct="1">
        <a:spcBef>
          <a:spcPct val="0"/>
        </a:spcBef>
        <a:spcAft>
          <a:spcPct val="0"/>
        </a:spcAft>
        <a:defRPr sz="3150">
          <a:solidFill>
            <a:schemeClr val="tx1"/>
          </a:solidFill>
          <a:latin typeface="+mj-lt"/>
          <a:ea typeface="+mj-ea"/>
          <a:cs typeface="+mj-cs"/>
          <a:sym typeface="Myriad Pro Bold Cond" charset="0"/>
        </a:defRPr>
      </a:lvl1pPr>
      <a:lvl2pPr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2pPr>
      <a:lvl3pPr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3pPr>
      <a:lvl4pPr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4pPr>
      <a:lvl5pPr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5pPr>
      <a:lvl6pPr marL="171450"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6pPr>
      <a:lvl7pPr marL="342900"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7pPr>
      <a:lvl8pPr marL="514350"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8pPr>
      <a:lvl9pPr marL="685800" algn="l" rtl="0" eaLnBrk="1" fontAlgn="base" hangingPunct="1">
        <a:spcBef>
          <a:spcPct val="0"/>
        </a:spcBef>
        <a:spcAft>
          <a:spcPct val="0"/>
        </a:spcAft>
        <a:defRPr sz="3150">
          <a:solidFill>
            <a:schemeClr val="tx1"/>
          </a:solidFill>
          <a:latin typeface="Myriad Pro Bold Cond" charset="0"/>
          <a:ea typeface="ヒラギノ角ゴ ProN W6" charset="0"/>
          <a:cs typeface="ヒラギノ角ゴ ProN W6" charset="0"/>
          <a:sym typeface="Myriad Pro Bold Cond" charset="0"/>
        </a:defRPr>
      </a:lvl9pPr>
    </p:titleStyle>
    <p:bodyStyle>
      <a:lvl1pPr marL="300038" indent="-300038" algn="l" rtl="0" eaLnBrk="1" fontAlgn="base" hangingPunct="1">
        <a:spcBef>
          <a:spcPts val="525"/>
        </a:spcBef>
        <a:spcAft>
          <a:spcPct val="0"/>
        </a:spcAft>
        <a:buSzPct val="120000"/>
        <a:buFont typeface="Lucida Grande" charset="0"/>
        <a:buChar char="▪"/>
        <a:defRPr sz="2100">
          <a:solidFill>
            <a:schemeClr val="tx1"/>
          </a:solidFill>
          <a:latin typeface="+mn-lt"/>
          <a:ea typeface="+mn-ea"/>
          <a:cs typeface="+mn-cs"/>
          <a:sym typeface="Myriad Pro Bold Cond" charset="0"/>
        </a:defRPr>
      </a:lvl1pPr>
      <a:lvl2pPr marL="519113"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2pPr>
      <a:lvl3pPr marL="771525"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3pPr>
      <a:lvl4pPr marL="1019175"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4pPr>
      <a:lvl5pPr marL="1271588"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5pPr>
      <a:lvl6pPr marL="1443038"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6pPr>
      <a:lvl7pPr marL="1614488"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7pPr>
      <a:lvl8pPr marL="1785938"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8pPr>
      <a:lvl9pPr marL="1957388" indent="-238125" algn="l" rtl="0" eaLnBrk="1" fontAlgn="base" hangingPunct="1">
        <a:spcBef>
          <a:spcPts val="525"/>
        </a:spcBef>
        <a:spcAft>
          <a:spcPct val="0"/>
        </a:spcAft>
        <a:buClr>
          <a:srgbClr val="000000"/>
        </a:buClr>
        <a:buSzPct val="129000"/>
        <a:buFont typeface="Myriad Pro Bold Cond" charset="0"/>
        <a:buChar char="-"/>
        <a:defRPr sz="2100">
          <a:solidFill>
            <a:schemeClr val="tx1"/>
          </a:solidFill>
          <a:latin typeface="+mn-lt"/>
          <a:ea typeface="+mn-ea"/>
          <a:cs typeface="+mn-cs"/>
          <a:sym typeface="Myriad Pro Bold Cond" charset="0"/>
        </a:defRPr>
      </a:lvl9pPr>
    </p:bodyStyle>
    <p:other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424180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4395092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8078119"/>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1289844"/>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457200" y="635647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defTabSz="342900">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47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72"/>
            <a:ext cx="2133600" cy="365125"/>
          </a:xfrm>
          <a:prstGeom prst="rect">
            <a:avLst/>
          </a:prstGeom>
        </p:spPr>
        <p:txBody>
          <a:bodyPr vert="horz" lIns="91440" tIns="45720" rIns="91440" bIns="45720" rtlCol="0" anchor="ctr"/>
          <a:lstStyle>
            <a:lvl1pPr algn="r" fontAlgn="auto">
              <a:spcBef>
                <a:spcPts val="0"/>
              </a:spcBef>
              <a:spcAft>
                <a:spcPts val="0"/>
              </a:spcAft>
              <a:defRPr sz="1500" smtClean="0">
                <a:solidFill>
                  <a:schemeClr val="tx1">
                    <a:tint val="75000"/>
                  </a:schemeClr>
                </a:solidFill>
                <a:latin typeface="+mn-lt"/>
                <a:ea typeface="+mn-ea"/>
                <a:cs typeface="+mn-cs"/>
              </a:defRPr>
            </a:lvl1pPr>
          </a:lstStyle>
          <a:p>
            <a:pPr defTabSz="342900">
              <a:defRPr/>
            </a:pPr>
            <a:fld id="{8A7AAB5F-675F-1E47-950A-8D7D15C05443}"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858437093"/>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hf hdr="0" ftr="0" dt="0"/>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62191185"/>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400926"/>
            <a:ext cx="2133600" cy="32067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926"/>
            <a:ext cx="2895600" cy="32067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1500" smtClean="0">
                <a:solidFill>
                  <a:prstClr val="black"/>
                </a:solidFill>
                <a:latin typeface="Calibri"/>
              </a:rPr>
              <a:pPr algn="ctr"/>
              <a:t>‹#›</a:t>
            </a:fld>
            <a:endParaRPr lang="en-US" sz="1500">
              <a:solidFill>
                <a:prstClr val="black"/>
              </a:solidFill>
              <a:latin typeface="Calibri"/>
            </a:endParaRPr>
          </a:p>
        </p:txBody>
      </p:sp>
    </p:spTree>
    <p:extLst>
      <p:ext uri="{BB962C8B-B14F-4D97-AF65-F5344CB8AC3E}">
        <p14:creationId xmlns:p14="http://schemas.microsoft.com/office/powerpoint/2010/main" val="1621911848"/>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iming>
    <p:tnLst>
      <p:par>
        <p:cTn id="1" dur="indefinite" restart="never" nodeType="tmRoot"/>
      </p:par>
    </p:tnLst>
  </p:timing>
  <p:hf hdr="0" ft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37442071"/>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457200" y="635648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endParaRPr lang="en-US">
              <a:solidFill>
                <a:prstClr val="black">
                  <a:tint val="75000"/>
                </a:prstClr>
              </a:solidFill>
            </a:endParaRPr>
          </a:p>
        </p:txBody>
      </p:sp>
      <p:sp>
        <p:nvSpPr>
          <p:cNvPr id="5" name="Footer Placeholder 4"/>
          <p:cNvSpPr>
            <a:spLocks noGrp="1"/>
          </p:cNvSpPr>
          <p:nvPr>
            <p:ph type="ftr" sz="quarter" idx="3"/>
          </p:nvPr>
        </p:nvSpPr>
        <p:spPr>
          <a:xfrm>
            <a:off x="3124200" y="635648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80"/>
            <a:ext cx="2133600" cy="365125"/>
          </a:xfrm>
          <a:prstGeom prst="rect">
            <a:avLst/>
          </a:prstGeom>
        </p:spPr>
        <p:txBody>
          <a:bodyPr vert="horz" lIns="91440" tIns="45720" rIns="91440" bIns="45720" rtlCol="0" anchor="ctr"/>
          <a:lstStyle>
            <a:lvl1pPr algn="r">
              <a:defRPr sz="900">
                <a:solidFill>
                  <a:srgbClr val="000000"/>
                </a:solidFill>
              </a:defRPr>
            </a:lvl1pPr>
          </a:lstStyle>
          <a:p>
            <a:pPr defTabSz="342900"/>
            <a:fld id="{938804F6-1EC8-4F45-958E-1A743EB96386}" type="slidenum">
              <a:rPr lang="en-US" smtClean="0"/>
              <a:pPr defTabSz="342900"/>
              <a:t>‹#›</a:t>
            </a:fld>
            <a:endParaRPr lang="en-US"/>
          </a:p>
        </p:txBody>
      </p:sp>
      <p:pic>
        <p:nvPicPr>
          <p:cNvPr id="7" name="Picture 6"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11348958"/>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00119724"/>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817849637"/>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92468744"/>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321188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3442341"/>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764162425"/>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42686763"/>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900">
                <a:latin typeface="Garamond" pitchFamily="18" charset="0"/>
              </a:defRPr>
            </a:lvl1pPr>
          </a:lstStyle>
          <a:p>
            <a:pPr defTabSz="6856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200">
                <a:latin typeface="Garamond" pitchFamily="18" charset="0"/>
              </a:defRPr>
            </a:lvl1pPr>
          </a:lstStyle>
          <a:p>
            <a:pPr defTabSz="685624"/>
            <a:fld id="{6F400BD0-49BF-48FC-8114-37C1D4F5AB3D}" type="slidenum">
              <a:rPr lang="en-US" altLang="en-US" smtClean="0">
                <a:solidFill>
                  <a:srgbClr val="000000"/>
                </a:solidFill>
              </a:rPr>
              <a:pPr defTabSz="6856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820066731"/>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812" algn="l" rtl="0" eaLnBrk="1" fontAlgn="base" hangingPunct="1">
        <a:spcBef>
          <a:spcPct val="0"/>
        </a:spcBef>
        <a:spcAft>
          <a:spcPct val="0"/>
        </a:spcAft>
        <a:defRPr sz="3000">
          <a:solidFill>
            <a:schemeClr val="tx2"/>
          </a:solidFill>
          <a:latin typeface="Garamond" pitchFamily="18" charset="0"/>
        </a:defRPr>
      </a:lvl6pPr>
      <a:lvl7pPr marL="685624" algn="l" rtl="0" eaLnBrk="1" fontAlgn="base" hangingPunct="1">
        <a:spcBef>
          <a:spcPct val="0"/>
        </a:spcBef>
        <a:spcAft>
          <a:spcPct val="0"/>
        </a:spcAft>
        <a:defRPr sz="3000">
          <a:solidFill>
            <a:schemeClr val="tx2"/>
          </a:solidFill>
          <a:latin typeface="Garamond" pitchFamily="18" charset="0"/>
        </a:defRPr>
      </a:lvl7pPr>
      <a:lvl8pPr marL="1028438" algn="l" rtl="0" eaLnBrk="1" fontAlgn="base" hangingPunct="1">
        <a:spcBef>
          <a:spcPct val="0"/>
        </a:spcBef>
        <a:spcAft>
          <a:spcPct val="0"/>
        </a:spcAft>
        <a:defRPr sz="3000">
          <a:solidFill>
            <a:schemeClr val="tx2"/>
          </a:solidFill>
          <a:latin typeface="Garamond" pitchFamily="18" charset="0"/>
        </a:defRPr>
      </a:lvl8pPr>
      <a:lvl9pPr marL="1371249" algn="l" rtl="0" eaLnBrk="1" fontAlgn="base" hangingPunct="1">
        <a:spcBef>
          <a:spcPct val="0"/>
        </a:spcBef>
        <a:spcAft>
          <a:spcPct val="0"/>
        </a:spcAft>
        <a:defRPr sz="3000">
          <a:solidFill>
            <a:schemeClr val="tx2"/>
          </a:solidFill>
          <a:latin typeface="Garamond" pitchFamily="18" charset="0"/>
        </a:defRPr>
      </a:lvl9pPr>
    </p:titleStyle>
    <p:bodyStyle>
      <a:lvl1pPr marL="257110" indent="-257110"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315" indent="-244016"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567" indent="-263061"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630" indent="-23687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550"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364"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174"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8987"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1797"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624" rtl="0" eaLnBrk="1" latinLnBrk="0" hangingPunct="1">
        <a:defRPr sz="1350" kern="1200">
          <a:solidFill>
            <a:schemeClr val="tx1"/>
          </a:solidFill>
          <a:latin typeface="+mn-lt"/>
          <a:ea typeface="+mn-ea"/>
          <a:cs typeface="+mn-cs"/>
        </a:defRPr>
      </a:lvl1pPr>
      <a:lvl2pPr marL="342812" algn="l" defTabSz="685624" rtl="0" eaLnBrk="1" latinLnBrk="0" hangingPunct="1">
        <a:defRPr sz="1350" kern="1200">
          <a:solidFill>
            <a:schemeClr val="tx1"/>
          </a:solidFill>
          <a:latin typeface="+mn-lt"/>
          <a:ea typeface="+mn-ea"/>
          <a:cs typeface="+mn-cs"/>
        </a:defRPr>
      </a:lvl2pPr>
      <a:lvl3pPr marL="685624" algn="l" defTabSz="685624" rtl="0" eaLnBrk="1" latinLnBrk="0" hangingPunct="1">
        <a:defRPr sz="1350" kern="1200">
          <a:solidFill>
            <a:schemeClr val="tx1"/>
          </a:solidFill>
          <a:latin typeface="+mn-lt"/>
          <a:ea typeface="+mn-ea"/>
          <a:cs typeface="+mn-cs"/>
        </a:defRPr>
      </a:lvl3pPr>
      <a:lvl4pPr marL="1028438" algn="l" defTabSz="685624" rtl="0" eaLnBrk="1" latinLnBrk="0" hangingPunct="1">
        <a:defRPr sz="1350" kern="1200">
          <a:solidFill>
            <a:schemeClr val="tx1"/>
          </a:solidFill>
          <a:latin typeface="+mn-lt"/>
          <a:ea typeface="+mn-ea"/>
          <a:cs typeface="+mn-cs"/>
        </a:defRPr>
      </a:lvl4pPr>
      <a:lvl5pPr marL="1371249" algn="l" defTabSz="685624" rtl="0" eaLnBrk="1" latinLnBrk="0" hangingPunct="1">
        <a:defRPr sz="1350" kern="1200">
          <a:solidFill>
            <a:schemeClr val="tx1"/>
          </a:solidFill>
          <a:latin typeface="+mn-lt"/>
          <a:ea typeface="+mn-ea"/>
          <a:cs typeface="+mn-cs"/>
        </a:defRPr>
      </a:lvl5pPr>
      <a:lvl6pPr marL="1714061" algn="l" defTabSz="685624" rtl="0" eaLnBrk="1" latinLnBrk="0" hangingPunct="1">
        <a:defRPr sz="1350" kern="1200">
          <a:solidFill>
            <a:schemeClr val="tx1"/>
          </a:solidFill>
          <a:latin typeface="+mn-lt"/>
          <a:ea typeface="+mn-ea"/>
          <a:cs typeface="+mn-cs"/>
        </a:defRPr>
      </a:lvl6pPr>
      <a:lvl7pPr marL="2056875" algn="l" defTabSz="685624" rtl="0" eaLnBrk="1" latinLnBrk="0" hangingPunct="1">
        <a:defRPr sz="1350" kern="1200">
          <a:solidFill>
            <a:schemeClr val="tx1"/>
          </a:solidFill>
          <a:latin typeface="+mn-lt"/>
          <a:ea typeface="+mn-ea"/>
          <a:cs typeface="+mn-cs"/>
        </a:defRPr>
      </a:lvl7pPr>
      <a:lvl8pPr marL="2399685" algn="l" defTabSz="685624" rtl="0" eaLnBrk="1" latinLnBrk="0" hangingPunct="1">
        <a:defRPr sz="1350" kern="1200">
          <a:solidFill>
            <a:schemeClr val="tx1"/>
          </a:solidFill>
          <a:latin typeface="+mn-lt"/>
          <a:ea typeface="+mn-ea"/>
          <a:cs typeface="+mn-cs"/>
        </a:defRPr>
      </a:lvl8pPr>
      <a:lvl9pPr marL="2742499" algn="l" defTabSz="685624"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900">
                <a:latin typeface="Garamond" pitchFamily="18" charset="0"/>
              </a:defRPr>
            </a:lvl1pPr>
          </a:lstStyle>
          <a:p>
            <a:pPr defTabSz="6856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200">
                <a:latin typeface="Garamond" pitchFamily="18" charset="0"/>
              </a:defRPr>
            </a:lvl1pPr>
          </a:lstStyle>
          <a:p>
            <a:pPr defTabSz="685624"/>
            <a:fld id="{6F400BD0-49BF-48FC-8114-37C1D4F5AB3D}" type="slidenum">
              <a:rPr lang="en-US" altLang="en-US" smtClean="0">
                <a:solidFill>
                  <a:srgbClr val="000000"/>
                </a:solidFill>
              </a:rPr>
              <a:pPr defTabSz="6856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62" tIns="34282" rIns="68562" bIns="34282"/>
          <a:lstStyle/>
          <a:p>
            <a:pPr defTabSz="685624">
              <a:defRPr/>
            </a:pPr>
            <a:endParaRPr lang="en-US" sz="1350">
              <a:solidFill>
                <a:srgbClr val="000000"/>
              </a:solidFill>
              <a:latin typeface="Tahoma"/>
            </a:endParaRPr>
          </a:p>
        </p:txBody>
      </p:sp>
    </p:spTree>
    <p:extLst>
      <p:ext uri="{BB962C8B-B14F-4D97-AF65-F5344CB8AC3E}">
        <p14:creationId xmlns:p14="http://schemas.microsoft.com/office/powerpoint/2010/main" val="724994289"/>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812" algn="l" rtl="0" eaLnBrk="1" fontAlgn="base" hangingPunct="1">
        <a:spcBef>
          <a:spcPct val="0"/>
        </a:spcBef>
        <a:spcAft>
          <a:spcPct val="0"/>
        </a:spcAft>
        <a:defRPr sz="3000">
          <a:solidFill>
            <a:schemeClr val="tx2"/>
          </a:solidFill>
          <a:latin typeface="Garamond" pitchFamily="18" charset="0"/>
        </a:defRPr>
      </a:lvl6pPr>
      <a:lvl7pPr marL="685624" algn="l" rtl="0" eaLnBrk="1" fontAlgn="base" hangingPunct="1">
        <a:spcBef>
          <a:spcPct val="0"/>
        </a:spcBef>
        <a:spcAft>
          <a:spcPct val="0"/>
        </a:spcAft>
        <a:defRPr sz="3000">
          <a:solidFill>
            <a:schemeClr val="tx2"/>
          </a:solidFill>
          <a:latin typeface="Garamond" pitchFamily="18" charset="0"/>
        </a:defRPr>
      </a:lvl7pPr>
      <a:lvl8pPr marL="1028438" algn="l" rtl="0" eaLnBrk="1" fontAlgn="base" hangingPunct="1">
        <a:spcBef>
          <a:spcPct val="0"/>
        </a:spcBef>
        <a:spcAft>
          <a:spcPct val="0"/>
        </a:spcAft>
        <a:defRPr sz="3000">
          <a:solidFill>
            <a:schemeClr val="tx2"/>
          </a:solidFill>
          <a:latin typeface="Garamond" pitchFamily="18" charset="0"/>
        </a:defRPr>
      </a:lvl8pPr>
      <a:lvl9pPr marL="1371249" algn="l" rtl="0" eaLnBrk="1" fontAlgn="base" hangingPunct="1">
        <a:spcBef>
          <a:spcPct val="0"/>
        </a:spcBef>
        <a:spcAft>
          <a:spcPct val="0"/>
        </a:spcAft>
        <a:defRPr sz="3000">
          <a:solidFill>
            <a:schemeClr val="tx2"/>
          </a:solidFill>
          <a:latin typeface="Garamond" pitchFamily="18" charset="0"/>
        </a:defRPr>
      </a:lvl9pPr>
    </p:titleStyle>
    <p:bodyStyle>
      <a:lvl1pPr marL="257110" indent="-257110"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315" indent="-244016"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567" indent="-263061"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630" indent="-23687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550"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364"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174"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8987"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1797" indent="-254729"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624" rtl="0" eaLnBrk="1" latinLnBrk="0" hangingPunct="1">
        <a:defRPr sz="1350" kern="1200">
          <a:solidFill>
            <a:schemeClr val="tx1"/>
          </a:solidFill>
          <a:latin typeface="+mn-lt"/>
          <a:ea typeface="+mn-ea"/>
          <a:cs typeface="+mn-cs"/>
        </a:defRPr>
      </a:lvl1pPr>
      <a:lvl2pPr marL="342812" algn="l" defTabSz="685624" rtl="0" eaLnBrk="1" latinLnBrk="0" hangingPunct="1">
        <a:defRPr sz="1350" kern="1200">
          <a:solidFill>
            <a:schemeClr val="tx1"/>
          </a:solidFill>
          <a:latin typeface="+mn-lt"/>
          <a:ea typeface="+mn-ea"/>
          <a:cs typeface="+mn-cs"/>
        </a:defRPr>
      </a:lvl2pPr>
      <a:lvl3pPr marL="685624" algn="l" defTabSz="685624" rtl="0" eaLnBrk="1" latinLnBrk="0" hangingPunct="1">
        <a:defRPr sz="1350" kern="1200">
          <a:solidFill>
            <a:schemeClr val="tx1"/>
          </a:solidFill>
          <a:latin typeface="+mn-lt"/>
          <a:ea typeface="+mn-ea"/>
          <a:cs typeface="+mn-cs"/>
        </a:defRPr>
      </a:lvl3pPr>
      <a:lvl4pPr marL="1028438" algn="l" defTabSz="685624" rtl="0" eaLnBrk="1" latinLnBrk="0" hangingPunct="1">
        <a:defRPr sz="1350" kern="1200">
          <a:solidFill>
            <a:schemeClr val="tx1"/>
          </a:solidFill>
          <a:latin typeface="+mn-lt"/>
          <a:ea typeface="+mn-ea"/>
          <a:cs typeface="+mn-cs"/>
        </a:defRPr>
      </a:lvl4pPr>
      <a:lvl5pPr marL="1371249" algn="l" defTabSz="685624" rtl="0" eaLnBrk="1" latinLnBrk="0" hangingPunct="1">
        <a:defRPr sz="1350" kern="1200">
          <a:solidFill>
            <a:schemeClr val="tx1"/>
          </a:solidFill>
          <a:latin typeface="+mn-lt"/>
          <a:ea typeface="+mn-ea"/>
          <a:cs typeface="+mn-cs"/>
        </a:defRPr>
      </a:lvl5pPr>
      <a:lvl6pPr marL="1714061" algn="l" defTabSz="685624" rtl="0" eaLnBrk="1" latinLnBrk="0" hangingPunct="1">
        <a:defRPr sz="1350" kern="1200">
          <a:solidFill>
            <a:schemeClr val="tx1"/>
          </a:solidFill>
          <a:latin typeface="+mn-lt"/>
          <a:ea typeface="+mn-ea"/>
          <a:cs typeface="+mn-cs"/>
        </a:defRPr>
      </a:lvl6pPr>
      <a:lvl7pPr marL="2056875" algn="l" defTabSz="685624" rtl="0" eaLnBrk="1" latinLnBrk="0" hangingPunct="1">
        <a:defRPr sz="1350" kern="1200">
          <a:solidFill>
            <a:schemeClr val="tx1"/>
          </a:solidFill>
          <a:latin typeface="+mn-lt"/>
          <a:ea typeface="+mn-ea"/>
          <a:cs typeface="+mn-cs"/>
        </a:defRPr>
      </a:lvl7pPr>
      <a:lvl8pPr marL="2399685" algn="l" defTabSz="685624" rtl="0" eaLnBrk="1" latinLnBrk="0" hangingPunct="1">
        <a:defRPr sz="1350" kern="1200">
          <a:solidFill>
            <a:schemeClr val="tx1"/>
          </a:solidFill>
          <a:latin typeface="+mn-lt"/>
          <a:ea typeface="+mn-ea"/>
          <a:cs typeface="+mn-cs"/>
        </a:defRPr>
      </a:lvl8pPr>
      <a:lvl9pPr marL="2742499" algn="l" defTabSz="685624"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900">
                <a:latin typeface="Garamond" pitchFamily="18" charset="0"/>
              </a:defRPr>
            </a:lvl1pPr>
          </a:lstStyle>
          <a:p>
            <a:pPr defTabSz="685518"/>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200">
                <a:latin typeface="Garamond" pitchFamily="18" charset="0"/>
              </a:defRPr>
            </a:lvl1pPr>
          </a:lstStyle>
          <a:p>
            <a:pPr defTabSz="685518"/>
            <a:fld id="{6F400BD0-49BF-48FC-8114-37C1D4F5AB3D}" type="slidenum">
              <a:rPr lang="en-US" altLang="en-US" smtClean="0">
                <a:solidFill>
                  <a:srgbClr val="000000"/>
                </a:solidFill>
              </a:rPr>
              <a:pPr defTabSz="685518"/>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68552" tIns="34277" rIns="68552" bIns="34277"/>
          <a:lstStyle/>
          <a:p>
            <a:pPr defTabSz="685518">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68552" tIns="34277" rIns="68552" bIns="34277"/>
          <a:lstStyle/>
          <a:p>
            <a:pPr defTabSz="685518">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778175444"/>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758" algn="l" rtl="0" eaLnBrk="1" fontAlgn="base" hangingPunct="1">
        <a:spcBef>
          <a:spcPct val="0"/>
        </a:spcBef>
        <a:spcAft>
          <a:spcPct val="0"/>
        </a:spcAft>
        <a:defRPr sz="3000">
          <a:solidFill>
            <a:schemeClr val="tx2"/>
          </a:solidFill>
          <a:latin typeface="Garamond" pitchFamily="18" charset="0"/>
        </a:defRPr>
      </a:lvl6pPr>
      <a:lvl7pPr marL="685518" algn="l" rtl="0" eaLnBrk="1" fontAlgn="base" hangingPunct="1">
        <a:spcBef>
          <a:spcPct val="0"/>
        </a:spcBef>
        <a:spcAft>
          <a:spcPct val="0"/>
        </a:spcAft>
        <a:defRPr sz="3000">
          <a:solidFill>
            <a:schemeClr val="tx2"/>
          </a:solidFill>
          <a:latin typeface="Garamond" pitchFamily="18" charset="0"/>
        </a:defRPr>
      </a:lvl7pPr>
      <a:lvl8pPr marL="1028280" algn="l" rtl="0" eaLnBrk="1" fontAlgn="base" hangingPunct="1">
        <a:spcBef>
          <a:spcPct val="0"/>
        </a:spcBef>
        <a:spcAft>
          <a:spcPct val="0"/>
        </a:spcAft>
        <a:defRPr sz="3000">
          <a:solidFill>
            <a:schemeClr val="tx2"/>
          </a:solidFill>
          <a:latin typeface="Garamond" pitchFamily="18" charset="0"/>
        </a:defRPr>
      </a:lvl8pPr>
      <a:lvl9pPr marL="1371039" algn="l" rtl="0" eaLnBrk="1" fontAlgn="base" hangingPunct="1">
        <a:spcBef>
          <a:spcPct val="0"/>
        </a:spcBef>
        <a:spcAft>
          <a:spcPct val="0"/>
        </a:spcAft>
        <a:defRPr sz="3000">
          <a:solidFill>
            <a:schemeClr val="tx2"/>
          </a:solidFill>
          <a:latin typeface="Garamond" pitchFamily="18" charset="0"/>
        </a:defRPr>
      </a:lvl9pPr>
    </p:titleStyle>
    <p:bodyStyle>
      <a:lvl1pPr marL="257071" indent="-257071"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238" indent="-2439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450" indent="-263021"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476" indent="-23683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356" indent="-254690"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118" indent="-254690"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5874" indent="-254690"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8636" indent="-254690"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1392" indent="-254690"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518" rtl="0" eaLnBrk="1" latinLnBrk="0" hangingPunct="1">
        <a:defRPr sz="1350" kern="1200">
          <a:solidFill>
            <a:schemeClr val="tx1"/>
          </a:solidFill>
          <a:latin typeface="+mn-lt"/>
          <a:ea typeface="+mn-ea"/>
          <a:cs typeface="+mn-cs"/>
        </a:defRPr>
      </a:lvl1pPr>
      <a:lvl2pPr marL="342758" algn="l" defTabSz="685518" rtl="0" eaLnBrk="1" latinLnBrk="0" hangingPunct="1">
        <a:defRPr sz="1350" kern="1200">
          <a:solidFill>
            <a:schemeClr val="tx1"/>
          </a:solidFill>
          <a:latin typeface="+mn-lt"/>
          <a:ea typeface="+mn-ea"/>
          <a:cs typeface="+mn-cs"/>
        </a:defRPr>
      </a:lvl2pPr>
      <a:lvl3pPr marL="685518" algn="l" defTabSz="685518" rtl="0" eaLnBrk="1" latinLnBrk="0" hangingPunct="1">
        <a:defRPr sz="1350" kern="1200">
          <a:solidFill>
            <a:schemeClr val="tx1"/>
          </a:solidFill>
          <a:latin typeface="+mn-lt"/>
          <a:ea typeface="+mn-ea"/>
          <a:cs typeface="+mn-cs"/>
        </a:defRPr>
      </a:lvl3pPr>
      <a:lvl4pPr marL="1028280" algn="l" defTabSz="685518" rtl="0" eaLnBrk="1" latinLnBrk="0" hangingPunct="1">
        <a:defRPr sz="1350" kern="1200">
          <a:solidFill>
            <a:schemeClr val="tx1"/>
          </a:solidFill>
          <a:latin typeface="+mn-lt"/>
          <a:ea typeface="+mn-ea"/>
          <a:cs typeface="+mn-cs"/>
        </a:defRPr>
      </a:lvl4pPr>
      <a:lvl5pPr marL="1371039" algn="l" defTabSz="685518" rtl="0" eaLnBrk="1" latinLnBrk="0" hangingPunct="1">
        <a:defRPr sz="1350" kern="1200">
          <a:solidFill>
            <a:schemeClr val="tx1"/>
          </a:solidFill>
          <a:latin typeface="+mn-lt"/>
          <a:ea typeface="+mn-ea"/>
          <a:cs typeface="+mn-cs"/>
        </a:defRPr>
      </a:lvl5pPr>
      <a:lvl6pPr marL="1713798" algn="l" defTabSz="685518" rtl="0" eaLnBrk="1" latinLnBrk="0" hangingPunct="1">
        <a:defRPr sz="1350" kern="1200">
          <a:solidFill>
            <a:schemeClr val="tx1"/>
          </a:solidFill>
          <a:latin typeface="+mn-lt"/>
          <a:ea typeface="+mn-ea"/>
          <a:cs typeface="+mn-cs"/>
        </a:defRPr>
      </a:lvl6pPr>
      <a:lvl7pPr marL="2056559" algn="l" defTabSz="685518" rtl="0" eaLnBrk="1" latinLnBrk="0" hangingPunct="1">
        <a:defRPr sz="1350" kern="1200">
          <a:solidFill>
            <a:schemeClr val="tx1"/>
          </a:solidFill>
          <a:latin typeface="+mn-lt"/>
          <a:ea typeface="+mn-ea"/>
          <a:cs typeface="+mn-cs"/>
        </a:defRPr>
      </a:lvl7pPr>
      <a:lvl8pPr marL="2399316" algn="l" defTabSz="685518" rtl="0" eaLnBrk="1" latinLnBrk="0" hangingPunct="1">
        <a:defRPr sz="1350" kern="1200">
          <a:solidFill>
            <a:schemeClr val="tx1"/>
          </a:solidFill>
          <a:latin typeface="+mn-lt"/>
          <a:ea typeface="+mn-ea"/>
          <a:cs typeface="+mn-cs"/>
        </a:defRPr>
      </a:lvl8pPr>
      <a:lvl9pPr marL="2742078" algn="l" defTabSz="685518" rtl="0" eaLnBrk="1" latinLnBrk="0" hangingPunct="1">
        <a:defRPr sz="135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2050524205"/>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56044404"/>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406074394"/>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265142190"/>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182700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030592148"/>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279643622"/>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Tree>
    <p:extLst>
      <p:ext uri="{BB962C8B-B14F-4D97-AF65-F5344CB8AC3E}">
        <p14:creationId xmlns:p14="http://schemas.microsoft.com/office/powerpoint/2010/main" val="1458435621"/>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1774132"/>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718519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921528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1"/>
          </a:solidFill>
          <a:latin typeface="Times New Roman"/>
          <a:ea typeface="+mj-ea"/>
          <a:cs typeface="Times New Roman"/>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emf"/><Relationship Id="rId5" Type="http://schemas.openxmlformats.org/officeDocument/2006/relationships/image" Target="../media/image16.png"/><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emf"/><Relationship Id="rId5" Type="http://schemas.openxmlformats.org/officeDocument/2006/relationships/image" Target="../media/image16.png"/><Relationship Id="rId6" Type="http://schemas.openxmlformats.org/officeDocument/2006/relationships/image" Target="../media/image23.tiff"/><Relationship Id="rId7"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hart" Target="../charts/chart2.xml"/><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700" y="3083219"/>
            <a:ext cx="7848600" cy="1314450"/>
          </a:xfrm>
        </p:spPr>
        <p:txBody>
          <a:bodyPr/>
          <a:lstStyle/>
          <a:p>
            <a:r>
              <a:rPr lang="en-US" sz="2000" b="1" dirty="0" err="1"/>
              <a:t>Jeremie</a:t>
            </a:r>
            <a:r>
              <a:rPr lang="en-US" sz="2000" b="1" dirty="0"/>
              <a:t> </a:t>
            </a:r>
            <a:r>
              <a:rPr lang="en-US" sz="2000" b="1" dirty="0" smtClean="0"/>
              <a:t>S. Kim</a:t>
            </a:r>
            <a:r>
              <a:rPr lang="en-US" sz="2000" dirty="0"/>
              <a:t>, </a:t>
            </a:r>
          </a:p>
          <a:p>
            <a:r>
              <a:rPr lang="en-US" dirty="0" err="1" smtClean="0"/>
              <a:t>Damla</a:t>
            </a:r>
            <a:r>
              <a:rPr lang="en-US" dirty="0" smtClean="0"/>
              <a:t> </a:t>
            </a:r>
            <a:r>
              <a:rPr lang="en-US" dirty="0" err="1" smtClean="0"/>
              <a:t>S</a:t>
            </a:r>
            <a:r>
              <a:rPr lang="en-US" dirty="0" err="1" smtClean="0"/>
              <a:t>enol</a:t>
            </a:r>
            <a:r>
              <a:rPr lang="en-US" dirty="0" smtClean="0"/>
              <a:t> </a:t>
            </a:r>
            <a:r>
              <a:rPr lang="en-US" dirty="0" smtClean="0"/>
              <a:t>Cali, </a:t>
            </a:r>
            <a:r>
              <a:rPr lang="en-US" dirty="0" err="1"/>
              <a:t>Hongyi</a:t>
            </a:r>
            <a:r>
              <a:rPr lang="en-US" dirty="0"/>
              <a:t> </a:t>
            </a:r>
            <a:r>
              <a:rPr lang="en-US" dirty="0" smtClean="0"/>
              <a:t>Xin, </a:t>
            </a:r>
            <a:r>
              <a:rPr lang="en-US" dirty="0" err="1"/>
              <a:t>Donghyuk</a:t>
            </a:r>
            <a:r>
              <a:rPr lang="en-US" dirty="0"/>
              <a:t> </a:t>
            </a:r>
            <a:r>
              <a:rPr lang="en-US" dirty="0" smtClean="0"/>
              <a:t>Lee, </a:t>
            </a:r>
          </a:p>
          <a:p>
            <a:r>
              <a:rPr lang="en-US" dirty="0" err="1" smtClean="0"/>
              <a:t>Saugata</a:t>
            </a:r>
            <a:r>
              <a:rPr lang="en-US" dirty="0" smtClean="0"/>
              <a:t> </a:t>
            </a:r>
            <a:r>
              <a:rPr lang="en-US" dirty="0" err="1" smtClean="0"/>
              <a:t>Ghose</a:t>
            </a:r>
            <a:r>
              <a:rPr lang="en-US" dirty="0" smtClean="0"/>
              <a:t>, Mohammed </a:t>
            </a:r>
            <a:r>
              <a:rPr lang="en-US" dirty="0" err="1" smtClean="0"/>
              <a:t>Alser</a:t>
            </a:r>
            <a:r>
              <a:rPr lang="en-US" dirty="0" smtClean="0"/>
              <a:t>, Hasan Hassan, </a:t>
            </a:r>
          </a:p>
          <a:p>
            <a:r>
              <a:rPr lang="en-US" dirty="0" err="1" smtClean="0"/>
              <a:t>Oguz</a:t>
            </a:r>
            <a:r>
              <a:rPr lang="en-US" dirty="0" smtClean="0"/>
              <a:t> </a:t>
            </a:r>
            <a:r>
              <a:rPr lang="en-US" dirty="0" err="1" smtClean="0"/>
              <a:t>Ergin</a:t>
            </a:r>
            <a:r>
              <a:rPr lang="en-US" dirty="0" smtClean="0"/>
              <a:t>, Can </a:t>
            </a:r>
            <a:r>
              <a:rPr lang="en-US" dirty="0" err="1" smtClean="0"/>
              <a:t>Alkan</a:t>
            </a:r>
            <a:r>
              <a:rPr lang="en-US" dirty="0" smtClean="0"/>
              <a:t>, and </a:t>
            </a:r>
            <a:r>
              <a:rPr lang="en-US" dirty="0" err="1" smtClean="0"/>
              <a:t>Onur</a:t>
            </a:r>
            <a:r>
              <a:rPr lang="en-US" dirty="0" smtClean="0"/>
              <a:t> </a:t>
            </a:r>
            <a:r>
              <a:rPr lang="en-US" dirty="0" err="1" smtClean="0"/>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7" name="Picture 6"/>
          <p:cNvPicPr>
            <a:picLocks noChangeAspect="1"/>
          </p:cNvPicPr>
          <p:nvPr/>
        </p:nvPicPr>
        <p:blipFill>
          <a:blip r:embed="rId4"/>
          <a:stretch>
            <a:fillRect/>
          </a:stretch>
        </p:blipFill>
        <p:spPr>
          <a:xfrm>
            <a:off x="4626851" y="5469344"/>
            <a:ext cx="1719262" cy="1371111"/>
          </a:xfrm>
          <a:prstGeom prst="rect">
            <a:avLst/>
          </a:prstGeom>
        </p:spPr>
      </p:pic>
      <p:pic>
        <p:nvPicPr>
          <p:cNvPr id="8" name="Picture 7"/>
          <p:cNvPicPr>
            <a:picLocks noChangeAspect="1"/>
          </p:cNvPicPr>
          <p:nvPr/>
        </p:nvPicPr>
        <p:blipFill>
          <a:blip r:embed="rId5"/>
          <a:stretch>
            <a:fillRect/>
          </a:stretch>
        </p:blipFill>
        <p:spPr>
          <a:xfrm>
            <a:off x="3214426" y="5465246"/>
            <a:ext cx="1210865" cy="12108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
        <p:nvSpPr>
          <p:cNvPr id="12" name="Title 1"/>
          <p:cNvSpPr txBox="1">
            <a:spLocks/>
          </p:cNvSpPr>
          <p:nvPr/>
        </p:nvSpPr>
        <p:spPr>
          <a:xfrm>
            <a:off x="0" y="14380"/>
            <a:ext cx="9144000" cy="2962508"/>
          </a:xfrm>
          <a:prstGeom prst="rect">
            <a:avLst/>
          </a:prstGeom>
          <a:solidFill>
            <a:srgbClr val="538234"/>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3" name="Title 1"/>
          <p:cNvSpPr txBox="1">
            <a:spLocks/>
          </p:cNvSpPr>
          <p:nvPr/>
        </p:nvSpPr>
        <p:spPr bwMode="auto">
          <a:xfrm>
            <a:off x="0" y="387148"/>
            <a:ext cx="9144000" cy="2051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a:lstStyle>
          <a:p>
            <a:pPr algn="ctr"/>
            <a:r>
              <a:rPr lang="en-US" sz="4800" b="1" i="1" kern="0" dirty="0" smtClean="0">
                <a:solidFill>
                  <a:srgbClr val="FFC000"/>
                </a:solidFill>
                <a:latin typeface="Cambria"/>
                <a:cs typeface="Cambria"/>
              </a:rPr>
              <a:t>GRIM-Filter: </a:t>
            </a:r>
          </a:p>
          <a:p>
            <a:pPr algn="ctr"/>
            <a:r>
              <a:rPr lang="en-US" sz="3200" b="1" i="1" kern="0" dirty="0" smtClean="0">
                <a:solidFill>
                  <a:schemeClr val="bg1">
                    <a:lumMod val="95000"/>
                  </a:schemeClr>
                </a:solidFill>
                <a:latin typeface="Cambria"/>
                <a:cs typeface="Cambria"/>
              </a:rPr>
              <a:t>Fast seed location filtering in DNA read mapping</a:t>
            </a:r>
          </a:p>
          <a:p>
            <a:pPr algn="ctr"/>
            <a:r>
              <a:rPr lang="en-US" sz="3200" b="1" i="1" kern="0" dirty="0">
                <a:solidFill>
                  <a:schemeClr val="bg1">
                    <a:lumMod val="95000"/>
                  </a:schemeClr>
                </a:solidFill>
                <a:latin typeface="Cambria"/>
                <a:cs typeface="Cambria"/>
              </a:rPr>
              <a:t>u</a:t>
            </a:r>
            <a:r>
              <a:rPr lang="en-US" sz="3200" b="1" i="1" kern="0" dirty="0" smtClean="0">
                <a:solidFill>
                  <a:schemeClr val="bg1">
                    <a:lumMod val="95000"/>
                  </a:schemeClr>
                </a:solidFill>
                <a:latin typeface="Cambria"/>
                <a:cs typeface="Cambria"/>
              </a:rPr>
              <a:t>sing processing-in-memory technologies</a:t>
            </a:r>
            <a:endParaRPr lang="en-US" sz="1600" b="1" kern="0" dirty="0">
              <a:solidFill>
                <a:schemeClr val="bg1">
                  <a:lumMod val="95000"/>
                </a:schemeClr>
              </a:solidFill>
              <a:latin typeface="Cambria"/>
              <a:cs typeface="Cambria"/>
            </a:endParaRPr>
          </a:p>
        </p:txBody>
      </p:sp>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8616" y="4874348"/>
            <a:ext cx="2270941" cy="65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9942" y="4728647"/>
            <a:ext cx="1116504" cy="947773"/>
          </a:xfrm>
          <a:prstGeom prst="rect">
            <a:avLst/>
          </a:prstGeom>
        </p:spPr>
      </p:pic>
    </p:spTree>
    <p:extLst>
      <p:ext uri="{BB962C8B-B14F-4D97-AF65-F5344CB8AC3E}">
        <p14:creationId xmlns:p14="http://schemas.microsoft.com/office/powerpoint/2010/main" val="10488999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6179980" y="1296149"/>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ounded Rectangle 79"/>
          <p:cNvSpPr/>
          <p:nvPr/>
        </p:nvSpPr>
        <p:spPr>
          <a:xfrm>
            <a:off x="3272719" y="1281903"/>
            <a:ext cx="2914650" cy="88170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ounded Rectangle 93"/>
          <p:cNvSpPr/>
          <p:nvPr/>
        </p:nvSpPr>
        <p:spPr>
          <a:xfrm>
            <a:off x="4711984" y="2165673"/>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ounded Rectangle 100"/>
          <p:cNvSpPr/>
          <p:nvPr/>
        </p:nvSpPr>
        <p:spPr>
          <a:xfrm>
            <a:off x="1305415" y="2145105"/>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TextBox 81"/>
          <p:cNvSpPr txBox="1"/>
          <p:nvPr/>
        </p:nvSpPr>
        <p:spPr>
          <a:xfrm>
            <a:off x="4089891" y="1675439"/>
            <a:ext cx="1765864" cy="461665"/>
          </a:xfrm>
          <a:prstGeom prst="rect">
            <a:avLst/>
          </a:prstGeom>
          <a:noFill/>
        </p:spPr>
        <p:txBody>
          <a:bodyPr wrap="square" rtlCol="0">
            <a:spAutoFit/>
          </a:bodyPr>
          <a:lstStyle/>
          <a:p>
            <a:r>
              <a:rPr lang="en-US" sz="2400" b="1" i="1" dirty="0"/>
              <a:t>Aligning</a:t>
            </a:r>
          </a:p>
        </p:txBody>
      </p:sp>
      <p:sp>
        <p:nvSpPr>
          <p:cNvPr id="83" name="Rectangle 82"/>
          <p:cNvSpPr/>
          <p:nvPr/>
        </p:nvSpPr>
        <p:spPr>
          <a:xfrm>
            <a:off x="5374579" y="1749517"/>
            <a:ext cx="256802" cy="369332"/>
          </a:xfrm>
          <a:prstGeom prst="rect">
            <a:avLst/>
          </a:prstGeom>
        </p:spPr>
        <p:txBody>
          <a:bodyPr wrap="none">
            <a:spAutoFit/>
          </a:bodyPr>
          <a:lstStyle/>
          <a:p>
            <a:r>
              <a:rPr lang="en-US" b="1" i="1" dirty="0"/>
              <a:t>.</a:t>
            </a:r>
            <a:endParaRPr lang="en-US" dirty="0"/>
          </a:p>
        </p:txBody>
      </p:sp>
      <p:sp>
        <p:nvSpPr>
          <p:cNvPr id="84" name="Rectangle 83"/>
          <p:cNvSpPr/>
          <p:nvPr/>
        </p:nvSpPr>
        <p:spPr>
          <a:xfrm>
            <a:off x="5463109" y="1749517"/>
            <a:ext cx="256802" cy="369332"/>
          </a:xfrm>
          <a:prstGeom prst="rect">
            <a:avLst/>
          </a:prstGeom>
        </p:spPr>
        <p:txBody>
          <a:bodyPr wrap="none">
            <a:spAutoFit/>
          </a:bodyPr>
          <a:lstStyle/>
          <a:p>
            <a:r>
              <a:rPr lang="en-US" b="1" i="1"/>
              <a:t>.</a:t>
            </a:r>
            <a:endParaRPr lang="en-US" dirty="0"/>
          </a:p>
        </p:txBody>
      </p:sp>
      <p:sp>
        <p:nvSpPr>
          <p:cNvPr id="85" name="Rectangle 84"/>
          <p:cNvSpPr/>
          <p:nvPr/>
        </p:nvSpPr>
        <p:spPr>
          <a:xfrm>
            <a:off x="5556600" y="1749517"/>
            <a:ext cx="256802" cy="369332"/>
          </a:xfrm>
          <a:prstGeom prst="rect">
            <a:avLst/>
          </a:prstGeom>
        </p:spPr>
        <p:txBody>
          <a:bodyPr wrap="none">
            <a:spAutoFit/>
          </a:bodyPr>
          <a:lstStyle/>
          <a:p>
            <a:r>
              <a:rPr lang="en-US" b="1" i="1"/>
              <a:t>.</a:t>
            </a:r>
            <a:endParaRPr lang="en-US" dirty="0"/>
          </a:p>
        </p:txBody>
      </p:sp>
      <p:sp>
        <p:nvSpPr>
          <p:cNvPr id="86" name="TextBox 85"/>
          <p:cNvSpPr txBox="1"/>
          <p:nvPr/>
        </p:nvSpPr>
        <p:spPr>
          <a:xfrm>
            <a:off x="4066637" y="1678706"/>
            <a:ext cx="2028921" cy="461665"/>
          </a:xfrm>
          <a:prstGeom prst="rect">
            <a:avLst/>
          </a:prstGeom>
          <a:noFill/>
        </p:spPr>
        <p:txBody>
          <a:bodyPr wrap="square" rtlCol="0">
            <a:spAutoFit/>
          </a:bodyPr>
          <a:lstStyle/>
          <a:p>
            <a:r>
              <a:rPr lang="en-US" sz="2400" b="1" i="1" dirty="0">
                <a:solidFill>
                  <a:srgbClr val="FF0000"/>
                </a:solidFill>
              </a:rPr>
              <a:t>Mismatch</a:t>
            </a: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894</a:t>
            </a:r>
            <a:endParaRPr lang="en-US" b="1" dirty="0"/>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37</a:t>
            </a:r>
            <a:endParaRPr lang="en-US" b="1" dirty="0"/>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1564</a:t>
            </a:r>
            <a:endParaRPr lang="en-US" b="1" dirty="0"/>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140</a:t>
            </a:r>
            <a:endParaRPr lang="en-US" b="1" dirty="0"/>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Hash Tables </a:t>
            </a:r>
            <a:r>
              <a:rPr lang="en-US" sz="4400" b="1" dirty="0">
                <a:solidFill>
                  <a:schemeClr val="tx1"/>
                </a:solidFill>
                <a:latin typeface="Cambria" charset="0"/>
                <a:ea typeface="Cambria" charset="0"/>
                <a:cs typeface="Cambria" charset="0"/>
              </a:rPr>
              <a:t>in Read Mapping</a:t>
            </a:r>
          </a:p>
        </p:txBody>
      </p:sp>
      <p:sp>
        <p:nvSpPr>
          <p:cNvPr id="4" name="Slide Number Placeholder 3"/>
          <p:cNvSpPr>
            <a:spLocks noGrp="1"/>
          </p:cNvSpPr>
          <p:nvPr>
            <p:ph type="sldNum" sz="quarter" idx="11"/>
          </p:nvPr>
        </p:nvSpPr>
        <p:spPr/>
        <p:txBody>
          <a:bodyPr/>
          <a:lstStyle/>
          <a:p>
            <a:fld id="{4CAE9295-42F8-0747-9AE1-33958E89C374}" type="slidenum">
              <a:rPr lang="en-US" smtClean="0"/>
              <a:t>10</a:t>
            </a:fld>
            <a:endParaRPr lang="en-US"/>
          </a:p>
        </p:txBody>
      </p:sp>
      <p:pic>
        <p:nvPicPr>
          <p:cNvPr id="5" name="Picture 4"/>
          <p:cNvPicPr>
            <a:picLocks noChangeAspect="1"/>
          </p:cNvPicPr>
          <p:nvPr/>
        </p:nvPicPr>
        <p:blipFill>
          <a:blip r:embed="rId4"/>
          <a:stretch>
            <a:fillRect/>
          </a:stretch>
        </p:blipFill>
        <p:spPr>
          <a:xfrm>
            <a:off x="7996846" y="2"/>
            <a:ext cx="1147154" cy="973789"/>
          </a:xfrm>
          <a:prstGeom prst="rect">
            <a:avLst/>
          </a:prstGeom>
        </p:spPr>
      </p:pic>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79747" y="919191"/>
            <a:ext cx="3114829" cy="369332"/>
          </a:xfrm>
          <a:prstGeom prst="rect">
            <a:avLst/>
          </a:prstGeom>
          <a:noFill/>
        </p:spPr>
        <p:txBody>
          <a:bodyPr wrap="square" rtlCol="0">
            <a:spAutoFit/>
          </a:bodyPr>
          <a:lstStyle/>
          <a:p>
            <a:r>
              <a:rPr lang="en-US" b="1" dirty="0">
                <a:solidFill>
                  <a:srgbClr val="FF0000"/>
                </a:solidFill>
              </a:rPr>
              <a:t>Read Sequence (100 </a:t>
            </a:r>
            <a:r>
              <a:rPr lang="en-US" b="1" dirty="0" err="1">
                <a:solidFill>
                  <a:srgbClr val="FF0000"/>
                </a:solidFill>
              </a:rPr>
              <a:t>bp</a:t>
            </a:r>
            <a:r>
              <a:rPr lang="en-US" b="1" dirty="0">
                <a:solidFill>
                  <a:srgbClr val="FF0000"/>
                </a:solidFill>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r>
              <a:rPr lang="en-US" sz="5400" dirty="0">
                <a:solidFill>
                  <a:schemeClr val="accent2">
                    <a:lumMod val="75000"/>
                  </a:schemeClr>
                </a:solidFill>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445367" y="3138201"/>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Reference Genome</a:t>
            </a:r>
            <a:endParaRPr lang="en-US" sz="2400" dirty="0"/>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lain" startAt="37"/>
            </a:pPr>
            <a:r>
              <a:rPr lang="en-US" b="1" dirty="0"/>
              <a:t>      140</a:t>
            </a:r>
          </a:p>
          <a:p>
            <a:pPr marL="342900" indent="-342900" algn="ctr">
              <a:buAutoNum type="arabicPlain" startAt="894"/>
            </a:pPr>
            <a:r>
              <a:rPr lang="en-US" b="1" dirty="0"/>
              <a:t>      1203 </a:t>
            </a:r>
          </a:p>
          <a:p>
            <a:pPr algn="ctr"/>
            <a:r>
              <a:rPr lang="en-US" b="1" dirty="0"/>
              <a:t>1564</a:t>
            </a:r>
          </a:p>
        </p:txBody>
      </p:sp>
      <p:sp>
        <p:nvSpPr>
          <p:cNvPr id="63" name="Rounded Rectangle 62"/>
          <p:cNvSpPr/>
          <p:nvPr/>
        </p:nvSpPr>
        <p:spPr>
          <a:xfrm>
            <a:off x="228600" y="4024953"/>
            <a:ext cx="8701458" cy="2036639"/>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We want to </a:t>
            </a:r>
            <a:r>
              <a:rPr lang="en-US" sz="4400" b="1" dirty="0">
                <a:solidFill>
                  <a:srgbClr val="0070C0"/>
                </a:solidFill>
              </a:rPr>
              <a:t>filter these out </a:t>
            </a:r>
          </a:p>
          <a:p>
            <a:pPr algn="ctr"/>
            <a:r>
              <a:rPr lang="en-US" sz="4400" b="1" dirty="0" smtClean="0">
                <a:solidFill>
                  <a:schemeClr val="tx1"/>
                </a:solidFill>
              </a:rPr>
              <a:t>so we do not waste time trying to align them</a:t>
            </a:r>
            <a:endParaRPr lang="en-US" sz="4400" b="1" dirty="0">
              <a:solidFill>
                <a:schemeClr val="tx1"/>
              </a:solidFill>
            </a:endParaRPr>
          </a:p>
        </p:txBody>
      </p:sp>
      <p:sp>
        <p:nvSpPr>
          <p:cNvPr id="36" name="TextBox 35"/>
          <p:cNvSpPr txBox="1"/>
          <p:nvPr/>
        </p:nvSpPr>
        <p:spPr>
          <a:xfrm>
            <a:off x="817172" y="1701939"/>
            <a:ext cx="1765864" cy="461665"/>
          </a:xfrm>
          <a:prstGeom prst="rect">
            <a:avLst/>
          </a:prstGeom>
          <a:noFill/>
        </p:spPr>
        <p:txBody>
          <a:bodyPr wrap="square" rtlCol="0">
            <a:spAutoFit/>
          </a:bodyPr>
          <a:lstStyle/>
          <a:p>
            <a:r>
              <a:rPr lang="en-US" sz="2400" b="1" i="1" dirty="0"/>
              <a:t>Aligning</a:t>
            </a:r>
          </a:p>
        </p:txBody>
      </p:sp>
      <p:sp>
        <p:nvSpPr>
          <p:cNvPr id="37" name="Rectangle 36"/>
          <p:cNvSpPr/>
          <p:nvPr/>
        </p:nvSpPr>
        <p:spPr>
          <a:xfrm>
            <a:off x="2101860" y="1776017"/>
            <a:ext cx="256802" cy="369332"/>
          </a:xfrm>
          <a:prstGeom prst="rect">
            <a:avLst/>
          </a:prstGeom>
        </p:spPr>
        <p:txBody>
          <a:bodyPr wrap="none">
            <a:spAutoFit/>
          </a:bodyPr>
          <a:lstStyle/>
          <a:p>
            <a:r>
              <a:rPr lang="en-US" b="1" i="1" dirty="0"/>
              <a:t>.</a:t>
            </a:r>
            <a:endParaRPr lang="en-US" dirty="0"/>
          </a:p>
        </p:txBody>
      </p:sp>
      <p:sp>
        <p:nvSpPr>
          <p:cNvPr id="74" name="Rectangle 73"/>
          <p:cNvSpPr/>
          <p:nvPr/>
        </p:nvSpPr>
        <p:spPr>
          <a:xfrm>
            <a:off x="2190390" y="1776017"/>
            <a:ext cx="256802" cy="369332"/>
          </a:xfrm>
          <a:prstGeom prst="rect">
            <a:avLst/>
          </a:prstGeom>
        </p:spPr>
        <p:txBody>
          <a:bodyPr wrap="none">
            <a:spAutoFit/>
          </a:bodyPr>
          <a:lstStyle/>
          <a:p>
            <a:r>
              <a:rPr lang="en-US" b="1" i="1"/>
              <a:t>.</a:t>
            </a:r>
            <a:endParaRPr lang="en-US" dirty="0"/>
          </a:p>
        </p:txBody>
      </p:sp>
      <p:sp>
        <p:nvSpPr>
          <p:cNvPr id="76" name="Rectangle 75"/>
          <p:cNvSpPr/>
          <p:nvPr/>
        </p:nvSpPr>
        <p:spPr>
          <a:xfrm>
            <a:off x="2283881" y="1776017"/>
            <a:ext cx="256802" cy="369332"/>
          </a:xfrm>
          <a:prstGeom prst="rect">
            <a:avLst/>
          </a:prstGeom>
        </p:spPr>
        <p:txBody>
          <a:bodyPr wrap="none">
            <a:spAutoFit/>
          </a:bodyPr>
          <a:lstStyle/>
          <a:p>
            <a:r>
              <a:rPr lang="en-US" b="1" i="1"/>
              <a:t>.</a:t>
            </a:r>
            <a:endParaRPr lang="en-US" dirty="0"/>
          </a:p>
        </p:txBody>
      </p:sp>
      <p:sp>
        <p:nvSpPr>
          <p:cNvPr id="78" name="TextBox 77"/>
          <p:cNvSpPr txBox="1"/>
          <p:nvPr/>
        </p:nvSpPr>
        <p:spPr>
          <a:xfrm>
            <a:off x="969572" y="1695526"/>
            <a:ext cx="1271956" cy="461665"/>
          </a:xfrm>
          <a:prstGeom prst="rect">
            <a:avLst/>
          </a:prstGeom>
          <a:noFill/>
        </p:spPr>
        <p:txBody>
          <a:bodyPr wrap="square" rtlCol="0">
            <a:spAutoFit/>
          </a:bodyPr>
          <a:lstStyle/>
          <a:p>
            <a:r>
              <a:rPr lang="en-US" sz="2400" b="1" i="1" dirty="0">
                <a:solidFill>
                  <a:schemeClr val="tx2"/>
                </a:solidFill>
              </a:rPr>
              <a:t>Match!</a:t>
            </a:r>
          </a:p>
        </p:txBody>
      </p:sp>
      <p:sp>
        <p:nvSpPr>
          <p:cNvPr id="88" name="TextBox 87"/>
          <p:cNvSpPr txBox="1"/>
          <p:nvPr/>
        </p:nvSpPr>
        <p:spPr>
          <a:xfrm>
            <a:off x="6997152" y="1699624"/>
            <a:ext cx="1765864" cy="461665"/>
          </a:xfrm>
          <a:prstGeom prst="rect">
            <a:avLst/>
          </a:prstGeom>
          <a:noFill/>
        </p:spPr>
        <p:txBody>
          <a:bodyPr wrap="square" rtlCol="0">
            <a:spAutoFit/>
          </a:bodyPr>
          <a:lstStyle/>
          <a:p>
            <a:r>
              <a:rPr lang="en-US" sz="2400" b="1" i="1" dirty="0"/>
              <a:t>Aligning</a:t>
            </a:r>
          </a:p>
        </p:txBody>
      </p:sp>
      <p:sp>
        <p:nvSpPr>
          <p:cNvPr id="89" name="Rectangle 88"/>
          <p:cNvSpPr/>
          <p:nvPr/>
        </p:nvSpPr>
        <p:spPr>
          <a:xfrm>
            <a:off x="8281840" y="1773702"/>
            <a:ext cx="256802" cy="369332"/>
          </a:xfrm>
          <a:prstGeom prst="rect">
            <a:avLst/>
          </a:prstGeom>
        </p:spPr>
        <p:txBody>
          <a:bodyPr wrap="none">
            <a:spAutoFit/>
          </a:bodyPr>
          <a:lstStyle/>
          <a:p>
            <a:r>
              <a:rPr lang="en-US" b="1" i="1" dirty="0"/>
              <a:t>.</a:t>
            </a:r>
            <a:endParaRPr lang="en-US" dirty="0"/>
          </a:p>
        </p:txBody>
      </p:sp>
      <p:sp>
        <p:nvSpPr>
          <p:cNvPr id="90" name="Rectangle 89"/>
          <p:cNvSpPr/>
          <p:nvPr/>
        </p:nvSpPr>
        <p:spPr>
          <a:xfrm>
            <a:off x="8370370" y="1773702"/>
            <a:ext cx="256802" cy="369332"/>
          </a:xfrm>
          <a:prstGeom prst="rect">
            <a:avLst/>
          </a:prstGeom>
        </p:spPr>
        <p:txBody>
          <a:bodyPr wrap="none">
            <a:spAutoFit/>
          </a:bodyPr>
          <a:lstStyle/>
          <a:p>
            <a:r>
              <a:rPr lang="en-US" b="1" i="1"/>
              <a:t>.</a:t>
            </a:r>
            <a:endParaRPr lang="en-US" dirty="0"/>
          </a:p>
        </p:txBody>
      </p:sp>
      <p:sp>
        <p:nvSpPr>
          <p:cNvPr id="91" name="Rectangle 90"/>
          <p:cNvSpPr/>
          <p:nvPr/>
        </p:nvSpPr>
        <p:spPr>
          <a:xfrm>
            <a:off x="8463861" y="1773702"/>
            <a:ext cx="256802" cy="369332"/>
          </a:xfrm>
          <a:prstGeom prst="rect">
            <a:avLst/>
          </a:prstGeom>
        </p:spPr>
        <p:txBody>
          <a:bodyPr wrap="none">
            <a:spAutoFit/>
          </a:bodyPr>
          <a:lstStyle/>
          <a:p>
            <a:r>
              <a:rPr lang="en-US" b="1" i="1"/>
              <a:t>.</a:t>
            </a:r>
            <a:endParaRPr lang="en-US" dirty="0"/>
          </a:p>
        </p:txBody>
      </p:sp>
      <p:sp>
        <p:nvSpPr>
          <p:cNvPr id="92" name="TextBox 91"/>
          <p:cNvSpPr txBox="1"/>
          <p:nvPr/>
        </p:nvSpPr>
        <p:spPr>
          <a:xfrm>
            <a:off x="6973898" y="1702891"/>
            <a:ext cx="2028921" cy="461665"/>
          </a:xfrm>
          <a:prstGeom prst="rect">
            <a:avLst/>
          </a:prstGeom>
          <a:noFill/>
        </p:spPr>
        <p:txBody>
          <a:bodyPr wrap="square" rtlCol="0">
            <a:spAutoFit/>
          </a:bodyPr>
          <a:lstStyle/>
          <a:p>
            <a:r>
              <a:rPr lang="en-US" sz="2400" b="1" i="1" dirty="0">
                <a:solidFill>
                  <a:srgbClr val="FF0000"/>
                </a:solidFill>
              </a:rPr>
              <a:t>Mismatch</a:t>
            </a:r>
          </a:p>
        </p:txBody>
      </p:sp>
      <p:sp>
        <p:nvSpPr>
          <p:cNvPr id="95" name="TextBox 94"/>
          <p:cNvSpPr txBox="1"/>
          <p:nvPr/>
        </p:nvSpPr>
        <p:spPr>
          <a:xfrm>
            <a:off x="5529156" y="2569148"/>
            <a:ext cx="1765864" cy="461665"/>
          </a:xfrm>
          <a:prstGeom prst="rect">
            <a:avLst/>
          </a:prstGeom>
          <a:noFill/>
        </p:spPr>
        <p:txBody>
          <a:bodyPr wrap="square" rtlCol="0">
            <a:spAutoFit/>
          </a:bodyPr>
          <a:lstStyle/>
          <a:p>
            <a:r>
              <a:rPr lang="en-US" sz="2400" b="1" i="1" dirty="0"/>
              <a:t>Aligning</a:t>
            </a:r>
          </a:p>
        </p:txBody>
      </p:sp>
      <p:sp>
        <p:nvSpPr>
          <p:cNvPr id="96" name="Rectangle 95"/>
          <p:cNvSpPr/>
          <p:nvPr/>
        </p:nvSpPr>
        <p:spPr>
          <a:xfrm>
            <a:off x="6813844" y="2643226"/>
            <a:ext cx="256802" cy="369332"/>
          </a:xfrm>
          <a:prstGeom prst="rect">
            <a:avLst/>
          </a:prstGeom>
        </p:spPr>
        <p:txBody>
          <a:bodyPr wrap="none">
            <a:spAutoFit/>
          </a:bodyPr>
          <a:lstStyle/>
          <a:p>
            <a:r>
              <a:rPr lang="en-US" b="1" i="1" dirty="0"/>
              <a:t>.</a:t>
            </a:r>
            <a:endParaRPr lang="en-US" dirty="0"/>
          </a:p>
        </p:txBody>
      </p:sp>
      <p:sp>
        <p:nvSpPr>
          <p:cNvPr id="97" name="Rectangle 96"/>
          <p:cNvSpPr/>
          <p:nvPr/>
        </p:nvSpPr>
        <p:spPr>
          <a:xfrm>
            <a:off x="6902374" y="2643226"/>
            <a:ext cx="256802" cy="369332"/>
          </a:xfrm>
          <a:prstGeom prst="rect">
            <a:avLst/>
          </a:prstGeom>
        </p:spPr>
        <p:txBody>
          <a:bodyPr wrap="none">
            <a:spAutoFit/>
          </a:bodyPr>
          <a:lstStyle/>
          <a:p>
            <a:r>
              <a:rPr lang="en-US" b="1" i="1"/>
              <a:t>.</a:t>
            </a:r>
            <a:endParaRPr lang="en-US" dirty="0"/>
          </a:p>
        </p:txBody>
      </p:sp>
      <p:sp>
        <p:nvSpPr>
          <p:cNvPr id="98" name="Rectangle 97"/>
          <p:cNvSpPr/>
          <p:nvPr/>
        </p:nvSpPr>
        <p:spPr>
          <a:xfrm>
            <a:off x="6995865" y="2643226"/>
            <a:ext cx="256802" cy="369332"/>
          </a:xfrm>
          <a:prstGeom prst="rect">
            <a:avLst/>
          </a:prstGeom>
        </p:spPr>
        <p:txBody>
          <a:bodyPr wrap="none">
            <a:spAutoFit/>
          </a:bodyPr>
          <a:lstStyle/>
          <a:p>
            <a:r>
              <a:rPr lang="en-US" b="1" i="1"/>
              <a:t>.</a:t>
            </a:r>
            <a:endParaRPr lang="en-US" dirty="0"/>
          </a:p>
        </p:txBody>
      </p:sp>
      <p:sp>
        <p:nvSpPr>
          <p:cNvPr id="99" name="TextBox 98"/>
          <p:cNvSpPr txBox="1"/>
          <p:nvPr/>
        </p:nvSpPr>
        <p:spPr>
          <a:xfrm>
            <a:off x="5505902" y="2572415"/>
            <a:ext cx="2028921" cy="461665"/>
          </a:xfrm>
          <a:prstGeom prst="rect">
            <a:avLst/>
          </a:prstGeom>
          <a:noFill/>
        </p:spPr>
        <p:txBody>
          <a:bodyPr wrap="square" rtlCol="0">
            <a:spAutoFit/>
          </a:bodyPr>
          <a:lstStyle/>
          <a:p>
            <a:r>
              <a:rPr lang="en-US" sz="2400" b="1" i="1" dirty="0">
                <a:solidFill>
                  <a:srgbClr val="FF0000"/>
                </a:solidFill>
              </a:rPr>
              <a:t>Mismatch</a:t>
            </a:r>
          </a:p>
        </p:txBody>
      </p:sp>
      <p:sp>
        <p:nvSpPr>
          <p:cNvPr id="102" name="TextBox 101"/>
          <p:cNvSpPr txBox="1"/>
          <p:nvPr/>
        </p:nvSpPr>
        <p:spPr>
          <a:xfrm>
            <a:off x="2122587" y="2548580"/>
            <a:ext cx="1765864" cy="461665"/>
          </a:xfrm>
          <a:prstGeom prst="rect">
            <a:avLst/>
          </a:prstGeom>
          <a:noFill/>
        </p:spPr>
        <p:txBody>
          <a:bodyPr wrap="square" rtlCol="0">
            <a:spAutoFit/>
          </a:bodyPr>
          <a:lstStyle/>
          <a:p>
            <a:r>
              <a:rPr lang="en-US" sz="2400" b="1" i="1" dirty="0"/>
              <a:t>Aligning</a:t>
            </a:r>
          </a:p>
        </p:txBody>
      </p:sp>
      <p:sp>
        <p:nvSpPr>
          <p:cNvPr id="103" name="Rectangle 102"/>
          <p:cNvSpPr/>
          <p:nvPr/>
        </p:nvSpPr>
        <p:spPr>
          <a:xfrm>
            <a:off x="3407275" y="2622658"/>
            <a:ext cx="256802" cy="369332"/>
          </a:xfrm>
          <a:prstGeom prst="rect">
            <a:avLst/>
          </a:prstGeom>
        </p:spPr>
        <p:txBody>
          <a:bodyPr wrap="none">
            <a:spAutoFit/>
          </a:bodyPr>
          <a:lstStyle/>
          <a:p>
            <a:r>
              <a:rPr lang="en-US" b="1" i="1" dirty="0"/>
              <a:t>.</a:t>
            </a:r>
            <a:endParaRPr lang="en-US" dirty="0"/>
          </a:p>
        </p:txBody>
      </p:sp>
      <p:sp>
        <p:nvSpPr>
          <p:cNvPr id="104" name="Rectangle 103"/>
          <p:cNvSpPr/>
          <p:nvPr/>
        </p:nvSpPr>
        <p:spPr>
          <a:xfrm>
            <a:off x="3495805" y="2622658"/>
            <a:ext cx="256802" cy="369332"/>
          </a:xfrm>
          <a:prstGeom prst="rect">
            <a:avLst/>
          </a:prstGeom>
        </p:spPr>
        <p:txBody>
          <a:bodyPr wrap="none">
            <a:spAutoFit/>
          </a:bodyPr>
          <a:lstStyle/>
          <a:p>
            <a:r>
              <a:rPr lang="en-US" b="1" i="1"/>
              <a:t>.</a:t>
            </a:r>
            <a:endParaRPr lang="en-US" dirty="0"/>
          </a:p>
        </p:txBody>
      </p:sp>
      <p:sp>
        <p:nvSpPr>
          <p:cNvPr id="105" name="Rectangle 104"/>
          <p:cNvSpPr/>
          <p:nvPr/>
        </p:nvSpPr>
        <p:spPr>
          <a:xfrm>
            <a:off x="3589296" y="2622658"/>
            <a:ext cx="256802" cy="369332"/>
          </a:xfrm>
          <a:prstGeom prst="rect">
            <a:avLst/>
          </a:prstGeom>
        </p:spPr>
        <p:txBody>
          <a:bodyPr wrap="none">
            <a:spAutoFit/>
          </a:bodyPr>
          <a:lstStyle/>
          <a:p>
            <a:r>
              <a:rPr lang="en-US" b="1" i="1"/>
              <a:t>.</a:t>
            </a:r>
            <a:endParaRPr lang="en-US" dirty="0"/>
          </a:p>
        </p:txBody>
      </p:sp>
      <p:sp>
        <p:nvSpPr>
          <p:cNvPr id="106" name="TextBox 105"/>
          <p:cNvSpPr txBox="1"/>
          <p:nvPr/>
        </p:nvSpPr>
        <p:spPr>
          <a:xfrm>
            <a:off x="2099333" y="2551847"/>
            <a:ext cx="2028921" cy="461665"/>
          </a:xfrm>
          <a:prstGeom prst="rect">
            <a:avLst/>
          </a:prstGeom>
          <a:noFill/>
        </p:spPr>
        <p:txBody>
          <a:bodyPr wrap="square" rtlCol="0">
            <a:spAutoFit/>
          </a:bodyPr>
          <a:lstStyle/>
          <a:p>
            <a:r>
              <a:rPr lang="en-US" sz="2400" b="1" i="1" dirty="0">
                <a:solidFill>
                  <a:srgbClr val="FF0000"/>
                </a:solidFill>
              </a:rPr>
              <a:t>Mismatch</a:t>
            </a:r>
          </a:p>
        </p:txBody>
      </p:sp>
      <p:sp>
        <p:nvSpPr>
          <p:cNvPr id="81" name="Rectangle 80"/>
          <p:cNvSpPr/>
          <p:nvPr/>
        </p:nvSpPr>
        <p:spPr>
          <a:xfrm>
            <a:off x="4548728" y="1051554"/>
            <a:ext cx="877163" cy="923330"/>
          </a:xfrm>
          <a:prstGeom prst="rect">
            <a:avLst/>
          </a:prstGeom>
        </p:spPr>
        <p:txBody>
          <a:bodyPr wrap="none">
            <a:spAutoFit/>
          </a:bodyPr>
          <a:lstStyle/>
          <a:p>
            <a:r>
              <a:rPr lang="en-US" sz="5400" dirty="0">
                <a:solidFill>
                  <a:srgbClr val="FF0000"/>
                </a:solidFill>
              </a:rPr>
              <a:t>✘</a:t>
            </a:r>
          </a:p>
        </p:txBody>
      </p:sp>
      <p:sp>
        <p:nvSpPr>
          <p:cNvPr id="93" name="Rectangle 92"/>
          <p:cNvSpPr/>
          <p:nvPr/>
        </p:nvSpPr>
        <p:spPr>
          <a:xfrm>
            <a:off x="7632083" y="1037353"/>
            <a:ext cx="877163" cy="923330"/>
          </a:xfrm>
          <a:prstGeom prst="rect">
            <a:avLst/>
          </a:prstGeom>
        </p:spPr>
        <p:txBody>
          <a:bodyPr wrap="none">
            <a:spAutoFit/>
          </a:bodyPr>
          <a:lstStyle/>
          <a:p>
            <a:r>
              <a:rPr lang="en-US" sz="5400" dirty="0">
                <a:solidFill>
                  <a:srgbClr val="FF0000"/>
                </a:solidFill>
              </a:rPr>
              <a:t>✘</a:t>
            </a:r>
          </a:p>
        </p:txBody>
      </p:sp>
      <p:sp>
        <p:nvSpPr>
          <p:cNvPr id="100" name="Rectangle 99"/>
          <p:cNvSpPr/>
          <p:nvPr/>
        </p:nvSpPr>
        <p:spPr>
          <a:xfrm>
            <a:off x="6164087" y="1906877"/>
            <a:ext cx="877163" cy="923330"/>
          </a:xfrm>
          <a:prstGeom prst="rect">
            <a:avLst/>
          </a:prstGeom>
        </p:spPr>
        <p:txBody>
          <a:bodyPr wrap="none">
            <a:spAutoFit/>
          </a:bodyPr>
          <a:lstStyle/>
          <a:p>
            <a:r>
              <a:rPr lang="en-US" sz="5400" dirty="0">
                <a:solidFill>
                  <a:srgbClr val="FF0000"/>
                </a:solidFill>
              </a:rPr>
              <a:t>✘</a:t>
            </a:r>
          </a:p>
        </p:txBody>
      </p:sp>
      <p:sp>
        <p:nvSpPr>
          <p:cNvPr id="107" name="Rectangle 106"/>
          <p:cNvSpPr/>
          <p:nvPr/>
        </p:nvSpPr>
        <p:spPr>
          <a:xfrm>
            <a:off x="2626481" y="1870670"/>
            <a:ext cx="877163" cy="923330"/>
          </a:xfrm>
          <a:prstGeom prst="rect">
            <a:avLst/>
          </a:prstGeom>
        </p:spPr>
        <p:txBody>
          <a:bodyPr wrap="none">
            <a:spAutoFit/>
          </a:bodyPr>
          <a:lstStyle/>
          <a:p>
            <a:r>
              <a:rPr lang="en-US" sz="5400" dirty="0">
                <a:solidFill>
                  <a:srgbClr val="FF0000"/>
                </a:solidFill>
              </a:rPr>
              <a:t>✘</a:t>
            </a:r>
          </a:p>
        </p:txBody>
      </p:sp>
      <p:sp>
        <p:nvSpPr>
          <p:cNvPr id="40" name="Rounded Rectangle 39"/>
          <p:cNvSpPr/>
          <p:nvPr/>
        </p:nvSpPr>
        <p:spPr>
          <a:xfrm>
            <a:off x="228600" y="1233980"/>
            <a:ext cx="8701458" cy="1872327"/>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99.9%</a:t>
            </a:r>
            <a:r>
              <a:rPr lang="en-US" sz="4400" b="1" dirty="0">
                <a:solidFill>
                  <a:srgbClr val="0070C0"/>
                </a:solidFill>
              </a:rPr>
              <a:t> </a:t>
            </a:r>
            <a:r>
              <a:rPr lang="en-US" sz="4400" b="1" dirty="0">
                <a:solidFill>
                  <a:schemeClr val="tx1"/>
                </a:solidFill>
              </a:rPr>
              <a:t>of locations </a:t>
            </a:r>
          </a:p>
          <a:p>
            <a:pPr algn="ctr"/>
            <a:r>
              <a:rPr lang="en-US" sz="4400" b="1" dirty="0">
                <a:solidFill>
                  <a:schemeClr val="tx1"/>
                </a:solidFill>
              </a:rPr>
              <a:t>result in </a:t>
            </a:r>
            <a:r>
              <a:rPr lang="en-US" sz="4400" b="1" dirty="0" smtClean="0">
                <a:solidFill>
                  <a:schemeClr val="tx1"/>
                </a:solidFill>
              </a:rPr>
              <a:t>a </a:t>
            </a:r>
            <a:r>
              <a:rPr lang="en-US" sz="4400" b="1" dirty="0" smtClean="0">
                <a:solidFill>
                  <a:srgbClr val="FF0000"/>
                </a:solidFill>
              </a:rPr>
              <a:t>mismatch</a:t>
            </a:r>
            <a:endParaRPr lang="en-US" sz="4400" b="1" dirty="0">
              <a:solidFill>
                <a:schemeClr val="tx1"/>
              </a:solidFill>
            </a:endParaRPr>
          </a:p>
        </p:txBody>
      </p:sp>
      <p:sp>
        <p:nvSpPr>
          <p:cNvPr id="3" name="TextBox 2"/>
          <p:cNvSpPr txBox="1"/>
          <p:nvPr/>
        </p:nvSpPr>
        <p:spPr>
          <a:xfrm>
            <a:off x="-1948070" y="3104282"/>
            <a:ext cx="1417983" cy="3416320"/>
          </a:xfrm>
          <a:prstGeom prst="rect">
            <a:avLst/>
          </a:prstGeom>
          <a:noFill/>
        </p:spPr>
        <p:txBody>
          <a:bodyPr wrap="square" rtlCol="0">
            <a:spAutoFit/>
          </a:bodyPr>
          <a:lstStyle/>
          <a:p>
            <a:r>
              <a:rPr lang="en-US" dirty="0" err="1" smtClean="0"/>
              <a:t>mrFAST</a:t>
            </a:r>
            <a:r>
              <a:rPr lang="en-US" dirty="0" smtClean="0"/>
              <a:t> spends 59% of its execution time  performing sequence alignment on sequences that will be discarded</a:t>
            </a:r>
            <a:endParaRPr lang="en-US" dirty="0"/>
          </a:p>
        </p:txBody>
      </p:sp>
    </p:spTree>
    <p:extLst>
      <p:ext uri="{BB962C8B-B14F-4D97-AF65-F5344CB8AC3E}">
        <p14:creationId xmlns:p14="http://schemas.microsoft.com/office/powerpoint/2010/main" val="2003847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par>
                          <p:cTn id="43" fill="hold">
                            <p:stCondLst>
                              <p:cond delay="2000"/>
                            </p:stCondLst>
                            <p:childTnLst>
                              <p:par>
                                <p:cTn id="44" presetID="0" presetClass="path" presetSubtype="0" accel="50000" decel="50000" fill="hold" grpId="2" nodeType="afterEffect">
                                  <p:stCondLst>
                                    <p:cond delay="0"/>
                                  </p:stCondLst>
                                  <p:childTnLst>
                                    <p:animMotion origin="layout" path="M 0.32343 7.40741E-7 L 0.32343 -0.20926 " pathEditMode="relative" rAng="0" ptsTypes="AA">
                                      <p:cBhvr>
                                        <p:cTn id="45" dur="2000" fill="hold"/>
                                        <p:tgtEl>
                                          <p:spTgt spid="44"/>
                                        </p:tgtEl>
                                        <p:attrNameLst>
                                          <p:attrName>ppt_x</p:attrName>
                                          <p:attrName>ppt_y</p:attrName>
                                        </p:attrNameLst>
                                      </p:cBhvr>
                                      <p:rCtr x="0" y="-10463"/>
                                    </p:animMotion>
                                  </p:childTnLst>
                                </p:cTn>
                              </p:par>
                              <p:par>
                                <p:cTn id="46" presetID="0" presetClass="path" presetSubtype="0" accel="50000" decel="50000" fill="hold" grpId="2" nodeType="withEffect">
                                  <p:stCondLst>
                                    <p:cond delay="0"/>
                                  </p:stCondLst>
                                  <p:childTnLst>
                                    <p:animMotion origin="layout" path="M 0.32344 3.33333E-6 L 0.32344 -0.20926 " pathEditMode="relative" rAng="0" ptsTypes="AA">
                                      <p:cBhvr>
                                        <p:cTn id="47" dur="2000" fill="hold"/>
                                        <p:tgtEl>
                                          <p:spTgt spid="54"/>
                                        </p:tgtEl>
                                        <p:attrNameLst>
                                          <p:attrName>ppt_x</p:attrName>
                                          <p:attrName>ppt_y</p:attrName>
                                        </p:attrNameLst>
                                      </p:cBhvr>
                                      <p:rCtr x="0" y="-10463"/>
                                    </p:animMotion>
                                  </p:childTnLst>
                                </p:cTn>
                              </p:par>
                              <p:par>
                                <p:cTn id="48" presetID="0" presetClass="path" presetSubtype="0" accel="50000" decel="50000" fill="hold" grpId="2" nodeType="withEffect">
                                  <p:stCondLst>
                                    <p:cond delay="0"/>
                                  </p:stCondLst>
                                  <p:childTnLst>
                                    <p:animMotion origin="layout" path="M 0.32343 2.22222E-6 L 0.32343 -0.2838 " pathEditMode="relative" rAng="0" ptsTypes="AA">
                                      <p:cBhvr>
                                        <p:cTn id="49" dur="2000" fill="hold"/>
                                        <p:tgtEl>
                                          <p:spTgt spid="55"/>
                                        </p:tgtEl>
                                        <p:attrNameLst>
                                          <p:attrName>ppt_x</p:attrName>
                                          <p:attrName>ppt_y</p:attrName>
                                        </p:attrNameLst>
                                      </p:cBhvr>
                                      <p:rCtr x="0" y="-14190"/>
                                    </p:animMotion>
                                  </p:childTnLst>
                                </p:cTn>
                              </p:par>
                              <p:par>
                                <p:cTn id="50" presetID="0" presetClass="path" presetSubtype="0" accel="50000" decel="50000" fill="hold" grpId="2" nodeType="withEffect">
                                  <p:stCondLst>
                                    <p:cond delay="0"/>
                                  </p:stCondLst>
                                  <p:childTnLst>
                                    <p:animMotion origin="layout" path="M 0.32344 2.22222E-6 L 0.32344 -0.2838 " pathEditMode="relative" rAng="0" ptsTypes="AA">
                                      <p:cBhvr>
                                        <p:cTn id="51" dur="2000" fill="hold"/>
                                        <p:tgtEl>
                                          <p:spTgt spid="56"/>
                                        </p:tgtEl>
                                        <p:attrNameLst>
                                          <p:attrName>ppt_x</p:attrName>
                                          <p:attrName>ppt_y</p:attrName>
                                        </p:attrNameLst>
                                      </p:cBhvr>
                                      <p:rCtr x="0" y="-14190"/>
                                    </p:animMotion>
                                  </p:childTnLst>
                                </p:cTn>
                              </p:par>
                              <p:par>
                                <p:cTn id="52" presetID="0" presetClass="path" presetSubtype="0" accel="50000" decel="50000" fill="hold" grpId="2" nodeType="withEffect">
                                  <p:stCondLst>
                                    <p:cond delay="0"/>
                                  </p:stCondLst>
                                  <p:childTnLst>
                                    <p:animMotion origin="layout" path="M 0.32343 -3.7037E-7 L 0.32343 -0.35255 " pathEditMode="relative" rAng="0" ptsTypes="AA">
                                      <p:cBhvr>
                                        <p:cTn id="53" dur="2000" fill="hold"/>
                                        <p:tgtEl>
                                          <p:spTgt spid="57"/>
                                        </p:tgtEl>
                                        <p:attrNameLst>
                                          <p:attrName>ppt_x</p:attrName>
                                          <p:attrName>ppt_y</p:attrName>
                                        </p:attrNameLst>
                                      </p:cBhvr>
                                      <p:rCtr x="0" y="-17639"/>
                                    </p:animMotion>
                                  </p:childTnLst>
                                </p:cTn>
                              </p:par>
                            </p:childTnLst>
                          </p:cTn>
                        </p:par>
                        <p:par>
                          <p:cTn id="54" fill="hold">
                            <p:stCondLst>
                              <p:cond delay="4000"/>
                            </p:stCondLst>
                            <p:childTnLst>
                              <p:par>
                                <p:cTn id="55" presetID="0" presetClass="path" presetSubtype="0" accel="50000" decel="50000" fill="hold" grpId="0" nodeType="afterEffect">
                                  <p:stCondLst>
                                    <p:cond delay="0"/>
                                  </p:stCondLst>
                                  <p:childTnLst>
                                    <p:animMotion origin="layout" path="M 0 0.0037 L -0.6592 -0.26852 " pathEditMode="relative" rAng="0" ptsTypes="AA">
                                      <p:cBhvr>
                                        <p:cTn id="56" dur="2000" fill="hold"/>
                                        <p:tgtEl>
                                          <p:spTgt spid="58"/>
                                        </p:tgtEl>
                                        <p:attrNameLst>
                                          <p:attrName>ppt_x</p:attrName>
                                          <p:attrName>ppt_y</p:attrName>
                                        </p:attrNameLst>
                                      </p:cBhvr>
                                      <p:rCtr x="-32969" y="-13611"/>
                                    </p:animMotion>
                                  </p:childTnLst>
                                </p:cTn>
                              </p:par>
                              <p:par>
                                <p:cTn id="57" presetID="0" presetClass="path" presetSubtype="0" accel="50000" decel="50000" fill="hold" grpId="0" nodeType="withEffect">
                                  <p:stCondLst>
                                    <p:cond delay="0"/>
                                  </p:stCondLst>
                                  <p:childTnLst>
                                    <p:animMotion origin="layout" path="M 0 0.00371 L -0.30208 -0.27152 " pathEditMode="relative" rAng="0" ptsTypes="AA">
                                      <p:cBhvr>
                                        <p:cTn id="58" dur="2000" fill="hold"/>
                                        <p:tgtEl>
                                          <p:spTgt spid="59"/>
                                        </p:tgtEl>
                                        <p:attrNameLst>
                                          <p:attrName>ppt_x</p:attrName>
                                          <p:attrName>ppt_y</p:attrName>
                                        </p:attrNameLst>
                                      </p:cBhvr>
                                      <p:rCtr x="-15104" y="-13773"/>
                                    </p:animMotion>
                                  </p:childTnLst>
                                </p:cTn>
                              </p:par>
                              <p:par>
                                <p:cTn id="59" presetID="0" presetClass="path" presetSubtype="0" accel="50000" decel="50000" fill="hold" grpId="0" nodeType="withEffect">
                                  <p:stCondLst>
                                    <p:cond delay="0"/>
                                  </p:stCondLst>
                                  <p:childTnLst>
                                    <p:animMotion origin="layout" path="M 0 0.00371 L 0.03993 -0.26111 " pathEditMode="relative" rAng="0" ptsTypes="AA">
                                      <p:cBhvr>
                                        <p:cTn id="60" dur="2000" fill="hold"/>
                                        <p:tgtEl>
                                          <p:spTgt spid="60"/>
                                        </p:tgtEl>
                                        <p:attrNameLst>
                                          <p:attrName>ppt_x</p:attrName>
                                          <p:attrName>ppt_y</p:attrName>
                                        </p:attrNameLst>
                                      </p:cBhvr>
                                      <p:rCtr x="1997" y="-13241"/>
                                    </p:animMotion>
                                  </p:childTnLst>
                                </p:cTn>
                              </p:par>
                              <p:par>
                                <p:cTn id="61" presetID="0" presetClass="path" presetSubtype="0" accel="50000" decel="50000" fill="hold" grpId="0" nodeType="withEffect">
                                  <p:stCondLst>
                                    <p:cond delay="0"/>
                                  </p:stCondLst>
                                  <p:childTnLst>
                                    <p:animMotion origin="layout" path="M 5E-6 0.0037 L -0.49827 -0.15232 " pathEditMode="relative" rAng="0" ptsTypes="AA">
                                      <p:cBhvr>
                                        <p:cTn id="62" dur="2000" fill="hold"/>
                                        <p:tgtEl>
                                          <p:spTgt spid="61"/>
                                        </p:tgtEl>
                                        <p:attrNameLst>
                                          <p:attrName>ppt_x</p:attrName>
                                          <p:attrName>ppt_y</p:attrName>
                                        </p:attrNameLst>
                                      </p:cBhvr>
                                      <p:rCtr x="-24913" y="-7801"/>
                                    </p:animMotion>
                                  </p:childTnLst>
                                </p:cTn>
                              </p:par>
                              <p:par>
                                <p:cTn id="63" presetID="0" presetClass="path" presetSubtype="0" accel="50000" decel="50000" fill="hold" grpId="0" nodeType="withEffect">
                                  <p:stCondLst>
                                    <p:cond delay="0"/>
                                  </p:stCondLst>
                                  <p:childTnLst>
                                    <p:animMotion origin="layout" path="M 5E-6 0.0037 L -0.11441 -0.14792 " pathEditMode="relative" rAng="0" ptsTypes="AA">
                                      <p:cBhvr>
                                        <p:cTn id="64" dur="2000" fill="hold"/>
                                        <p:tgtEl>
                                          <p:spTgt spid="62"/>
                                        </p:tgtEl>
                                        <p:attrNameLst>
                                          <p:attrName>ppt_x</p:attrName>
                                          <p:attrName>ppt_y</p:attrName>
                                        </p:attrNameLst>
                                      </p:cBhvr>
                                      <p:rCtr x="-5729" y="-7593"/>
                                    </p:animMotion>
                                  </p:childTnLst>
                                </p:cTn>
                              </p:par>
                              <p:par>
                                <p:cTn id="65" presetID="0" presetClass="path" presetSubtype="0" accel="50000" decel="50000" fill="hold" grpId="0" nodeType="withEffect">
                                  <p:stCondLst>
                                    <p:cond delay="0"/>
                                  </p:stCondLst>
                                  <p:childTnLst>
                                    <p:animMotion origin="layout" path="M 0.00052 -0.00764 L -0.65555 -0.26898 " pathEditMode="relative" rAng="0" ptsTypes="AA">
                                      <p:cBhvr>
                                        <p:cTn id="66" dur="2000" fill="hold"/>
                                        <p:tgtEl>
                                          <p:spTgt spid="65"/>
                                        </p:tgtEl>
                                        <p:attrNameLst>
                                          <p:attrName>ppt_x</p:attrName>
                                          <p:attrName>ppt_y</p:attrName>
                                        </p:attrNameLst>
                                      </p:cBhvr>
                                      <p:rCtr x="-32813" y="-13079"/>
                                    </p:animMotion>
                                  </p:childTnLst>
                                </p:cTn>
                              </p:par>
                              <p:par>
                                <p:cTn id="67" presetID="0" presetClass="path" presetSubtype="0" accel="50000" decel="50000" fill="hold" grpId="0" nodeType="withEffect">
                                  <p:stCondLst>
                                    <p:cond delay="0"/>
                                  </p:stCondLst>
                                  <p:childTnLst>
                                    <p:animMotion origin="layout" path="M -8.33333E-7 -2.96296E-6 L -0.30226 -0.2706 " pathEditMode="relative" rAng="0" ptsTypes="AA">
                                      <p:cBhvr>
                                        <p:cTn id="68" dur="2000" fill="hold"/>
                                        <p:tgtEl>
                                          <p:spTgt spid="67"/>
                                        </p:tgtEl>
                                        <p:attrNameLst>
                                          <p:attrName>ppt_x</p:attrName>
                                          <p:attrName>ppt_y</p:attrName>
                                        </p:attrNameLst>
                                      </p:cBhvr>
                                      <p:rCtr x="-15122" y="-13542"/>
                                    </p:animMotion>
                                  </p:childTnLst>
                                </p:cTn>
                              </p:par>
                              <p:par>
                                <p:cTn id="69" presetID="0" presetClass="path" presetSubtype="0" accel="50000" decel="50000" fill="hold" grpId="0" nodeType="withEffect">
                                  <p:stCondLst>
                                    <p:cond delay="0"/>
                                  </p:stCondLst>
                                  <p:childTnLst>
                                    <p:animMotion origin="layout" path="M -8.33333E-7 -3.33333E-6 L 0.02899 -0.26921 " pathEditMode="relative" rAng="0" ptsTypes="AA">
                                      <p:cBhvr>
                                        <p:cTn id="70" dur="2000" fill="hold"/>
                                        <p:tgtEl>
                                          <p:spTgt spid="69"/>
                                        </p:tgtEl>
                                        <p:attrNameLst>
                                          <p:attrName>ppt_x</p:attrName>
                                          <p:attrName>ppt_y</p:attrName>
                                        </p:attrNameLst>
                                      </p:cBhvr>
                                      <p:rCtr x="1441" y="-13472"/>
                                    </p:animMotion>
                                  </p:childTnLst>
                                </p:cTn>
                              </p:par>
                              <p:par>
                                <p:cTn id="71" presetID="0" presetClass="path" presetSubtype="0" accel="50000" decel="50000" fill="hold" grpId="0" nodeType="withEffect">
                                  <p:stCondLst>
                                    <p:cond delay="0"/>
                                  </p:stCondLst>
                                  <p:childTnLst>
                                    <p:animMotion origin="layout" path="M -1.66667E-6 -3.7037E-7 L -0.49601 -0.15602 " pathEditMode="relative" rAng="0" ptsTypes="AA">
                                      <p:cBhvr>
                                        <p:cTn id="72" dur="2000" fill="hold"/>
                                        <p:tgtEl>
                                          <p:spTgt spid="68"/>
                                        </p:tgtEl>
                                        <p:attrNameLst>
                                          <p:attrName>ppt_x</p:attrName>
                                          <p:attrName>ppt_y</p:attrName>
                                        </p:attrNameLst>
                                      </p:cBhvr>
                                      <p:rCtr x="-24809" y="-7801"/>
                                    </p:animMotion>
                                  </p:childTnLst>
                                </p:cTn>
                              </p:par>
                              <p:par>
                                <p:cTn id="73" presetID="0" presetClass="path" presetSubtype="0" accel="50000" decel="50000" fill="hold" grpId="0" nodeType="withEffect">
                                  <p:stCondLst>
                                    <p:cond delay="0"/>
                                  </p:stCondLst>
                                  <p:childTnLst>
                                    <p:animMotion origin="layout" path="M 1.11022E-16 -3.33333E-6 L -0.11059 -0.14583 " pathEditMode="relative" rAng="0" ptsTypes="AA">
                                      <p:cBhvr>
                                        <p:cTn id="74" dur="2000" fill="hold"/>
                                        <p:tgtEl>
                                          <p:spTgt spid="66"/>
                                        </p:tgtEl>
                                        <p:attrNameLst>
                                          <p:attrName>ppt_x</p:attrName>
                                          <p:attrName>ppt_y</p:attrName>
                                        </p:attrNameLst>
                                      </p:cBhvr>
                                      <p:rCtr x="-5538" y="-7292"/>
                                    </p:animMotion>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77"/>
                                        </p:tgtEl>
                                        <p:attrNameLst>
                                          <p:attrName>style.visibility</p:attrName>
                                        </p:attrNameLst>
                                      </p:cBhvr>
                                      <p:to>
                                        <p:strVal val="hidden"/>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500"/>
                                  </p:stCondLst>
                                  <p:childTnLst>
                                    <p:set>
                                      <p:cBhvr>
                                        <p:cTn id="86" dur="1" fill="hold">
                                          <p:stCondLst>
                                            <p:cond delay="0"/>
                                          </p:stCondLst>
                                        </p:cTn>
                                        <p:tgtEl>
                                          <p:spTgt spid="37"/>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500"/>
                                  </p:stCondLst>
                                  <p:childTnLst>
                                    <p:set>
                                      <p:cBhvr>
                                        <p:cTn id="89" dur="1" fill="hold">
                                          <p:stCondLst>
                                            <p:cond delay="0"/>
                                          </p:stCondLst>
                                        </p:cTn>
                                        <p:tgtEl>
                                          <p:spTgt spid="74"/>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500"/>
                                  </p:stCondLst>
                                  <p:childTnLst>
                                    <p:set>
                                      <p:cBhvr>
                                        <p:cTn id="92" dur="1" fill="hold">
                                          <p:stCondLst>
                                            <p:cond delay="0"/>
                                          </p:stCondLst>
                                        </p:cTn>
                                        <p:tgtEl>
                                          <p:spTgt spid="76"/>
                                        </p:tgtEl>
                                        <p:attrNameLst>
                                          <p:attrName>style.visibility</p:attrName>
                                        </p:attrNameLst>
                                      </p:cBhvr>
                                      <p:to>
                                        <p:strVal val="visible"/>
                                      </p:to>
                                    </p:set>
                                  </p:childTnLst>
                                </p:cTn>
                              </p:par>
                            </p:childTnLst>
                          </p:cTn>
                        </p:par>
                        <p:par>
                          <p:cTn id="93" fill="hold">
                            <p:stCondLst>
                              <p:cond delay="1500"/>
                            </p:stCondLst>
                            <p:childTnLst>
                              <p:par>
                                <p:cTn id="94" presetID="1" presetClass="exit" presetSubtype="0" fill="hold" grpId="1" nodeType="afterEffect">
                                  <p:stCondLst>
                                    <p:cond delay="0"/>
                                  </p:stCondLst>
                                  <p:childTnLst>
                                    <p:set>
                                      <p:cBhvr>
                                        <p:cTn id="95" dur="1" fill="hold">
                                          <p:stCondLst>
                                            <p:cond delay="0"/>
                                          </p:stCondLst>
                                        </p:cTn>
                                        <p:tgtEl>
                                          <p:spTgt spid="36"/>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7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3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74"/>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35"/>
                                        </p:tgtEl>
                                        <p:attrNameLst>
                                          <p:attrName>style.visibility</p:attrName>
                                        </p:attrNameLst>
                                      </p:cBhvr>
                                      <p:to>
                                        <p:strVal val="hidden"/>
                                      </p:to>
                                    </p:set>
                                  </p:childTnLst>
                                </p:cTn>
                              </p:par>
                              <p:par>
                                <p:cTn id="104" presetID="1" presetClass="entr" presetSubtype="0" fill="hold" grpId="1" nodeType="withEffect">
                                  <p:stCondLst>
                                    <p:cond delay="0"/>
                                  </p:stCondLst>
                                  <p:childTnLst>
                                    <p:set>
                                      <p:cBhvr>
                                        <p:cTn id="105" dur="1" fill="hold">
                                          <p:stCondLst>
                                            <p:cond delay="0"/>
                                          </p:stCondLst>
                                        </p:cTn>
                                        <p:tgtEl>
                                          <p:spTgt spid="7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childTnLst>
                                </p:cTn>
                              </p:par>
                            </p:childTnLst>
                          </p:cTn>
                        </p:par>
                        <p:par>
                          <p:cTn id="108" fill="hold">
                            <p:stCondLst>
                              <p:cond delay="1500"/>
                            </p:stCondLst>
                            <p:childTnLst>
                              <p:par>
                                <p:cTn id="109" presetID="0" presetClass="path" presetSubtype="0" accel="50000" decel="50000" fill="hold" grpId="0" nodeType="afterEffect">
                                  <p:stCondLst>
                                    <p:cond delay="0"/>
                                  </p:stCondLst>
                                  <p:childTnLst>
                                    <p:animMotion origin="layout" path="M -3.33333E-6 2.96296E-6 L 0.35399 -1.48148E-6 " pathEditMode="relative" rAng="0" ptsTypes="AA">
                                      <p:cBhvr>
                                        <p:cTn id="110" dur="2000" fill="hold"/>
                                        <p:tgtEl>
                                          <p:spTgt spid="7"/>
                                        </p:tgtEl>
                                        <p:attrNameLst>
                                          <p:attrName>ppt_x</p:attrName>
                                          <p:attrName>ppt_y</p:attrName>
                                        </p:attrNameLst>
                                      </p:cBhvr>
                                      <p:rCtr x="17708" y="23"/>
                                    </p:animMotion>
                                  </p:childTnLst>
                                </p:cTn>
                              </p:par>
                            </p:childTnLst>
                          </p:cTn>
                        </p:par>
                        <p:par>
                          <p:cTn id="111" fill="hold">
                            <p:stCondLst>
                              <p:cond delay="3500"/>
                            </p:stCondLst>
                            <p:childTnLst>
                              <p:par>
                                <p:cTn id="112" presetID="1" presetClass="entr" presetSubtype="0" fill="hold" grpId="0" nodeType="afterEffect">
                                  <p:stCondLst>
                                    <p:cond delay="0"/>
                                  </p:stCondLst>
                                  <p:childTnLst>
                                    <p:set>
                                      <p:cBhvr>
                                        <p:cTn id="113" dur="1" fill="hold">
                                          <p:stCondLst>
                                            <p:cond delay="0"/>
                                          </p:stCondLst>
                                        </p:cTn>
                                        <p:tgtEl>
                                          <p:spTgt spid="80"/>
                                        </p:tgtEl>
                                        <p:attrNameLst>
                                          <p:attrName>style.visibility</p:attrName>
                                        </p:attrNameLst>
                                      </p:cBhvr>
                                      <p:to>
                                        <p:strVal val="visible"/>
                                      </p:to>
                                    </p:set>
                                  </p:childTnLst>
                                </p:cTn>
                              </p:par>
                            </p:childTnLst>
                          </p:cTn>
                        </p:par>
                        <p:par>
                          <p:cTn id="114" fill="hold">
                            <p:stCondLst>
                              <p:cond delay="3500"/>
                            </p:stCondLst>
                            <p:childTnLst>
                              <p:par>
                                <p:cTn id="115" presetID="1" presetClass="entr" presetSubtype="0" fill="hold" grpId="0" nodeType="after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childTnLst>
                          </p:cTn>
                        </p:par>
                        <p:par>
                          <p:cTn id="117" fill="hold">
                            <p:stCondLst>
                              <p:cond delay="3500"/>
                            </p:stCondLst>
                            <p:childTnLst>
                              <p:par>
                                <p:cTn id="118" presetID="1" presetClass="entr" presetSubtype="0" fill="hold" grpId="0" nodeType="afterEffect">
                                  <p:stCondLst>
                                    <p:cond delay="500"/>
                                  </p:stCondLst>
                                  <p:childTnLst>
                                    <p:set>
                                      <p:cBhvr>
                                        <p:cTn id="119" dur="1" fill="hold">
                                          <p:stCondLst>
                                            <p:cond delay="0"/>
                                          </p:stCondLst>
                                        </p:cTn>
                                        <p:tgtEl>
                                          <p:spTgt spid="83"/>
                                        </p:tgtEl>
                                        <p:attrNameLst>
                                          <p:attrName>style.visibility</p:attrName>
                                        </p:attrNameLst>
                                      </p:cBhvr>
                                      <p:to>
                                        <p:strVal val="visible"/>
                                      </p:to>
                                    </p:set>
                                  </p:childTnLst>
                                </p:cTn>
                              </p:par>
                            </p:childTnLst>
                          </p:cTn>
                        </p:par>
                        <p:par>
                          <p:cTn id="120" fill="hold">
                            <p:stCondLst>
                              <p:cond delay="4000"/>
                            </p:stCondLst>
                            <p:childTnLst>
                              <p:par>
                                <p:cTn id="121" presetID="1" presetClass="entr" presetSubtype="0" fill="hold" grpId="0" nodeType="afterEffect">
                                  <p:stCondLst>
                                    <p:cond delay="500"/>
                                  </p:stCondLst>
                                  <p:childTnLst>
                                    <p:set>
                                      <p:cBhvr>
                                        <p:cTn id="122" dur="1" fill="hold">
                                          <p:stCondLst>
                                            <p:cond delay="0"/>
                                          </p:stCondLst>
                                        </p:cTn>
                                        <p:tgtEl>
                                          <p:spTgt spid="84"/>
                                        </p:tgtEl>
                                        <p:attrNameLst>
                                          <p:attrName>style.visibility</p:attrName>
                                        </p:attrNameLst>
                                      </p:cBhvr>
                                      <p:to>
                                        <p:strVal val="visible"/>
                                      </p:to>
                                    </p:set>
                                  </p:childTnLst>
                                </p:cTn>
                              </p:par>
                            </p:childTnLst>
                          </p:cTn>
                        </p:par>
                        <p:par>
                          <p:cTn id="123" fill="hold">
                            <p:stCondLst>
                              <p:cond delay="4500"/>
                            </p:stCondLst>
                            <p:childTnLst>
                              <p:par>
                                <p:cTn id="124" presetID="1" presetClass="entr" presetSubtype="0" fill="hold" grpId="0" nodeType="afterEffect">
                                  <p:stCondLst>
                                    <p:cond delay="500"/>
                                  </p:stCondLst>
                                  <p:childTnLst>
                                    <p:set>
                                      <p:cBhvr>
                                        <p:cTn id="125" dur="1" fill="hold">
                                          <p:stCondLst>
                                            <p:cond delay="0"/>
                                          </p:stCondLst>
                                        </p:cTn>
                                        <p:tgtEl>
                                          <p:spTgt spid="85"/>
                                        </p:tgtEl>
                                        <p:attrNameLst>
                                          <p:attrName>style.visibility</p:attrName>
                                        </p:attrNameLst>
                                      </p:cBhvr>
                                      <p:to>
                                        <p:strVal val="visible"/>
                                      </p:to>
                                    </p:set>
                                  </p:childTnLst>
                                </p:cTn>
                              </p:par>
                            </p:childTnLst>
                          </p:cTn>
                        </p:par>
                        <p:par>
                          <p:cTn id="126" fill="hold">
                            <p:stCondLst>
                              <p:cond delay="5000"/>
                            </p:stCondLst>
                            <p:childTnLst>
                              <p:par>
                                <p:cTn id="127" presetID="1" presetClass="exit" presetSubtype="0" fill="hold" grpId="1" nodeType="afterEffect">
                                  <p:stCondLst>
                                    <p:cond delay="0"/>
                                  </p:stCondLst>
                                  <p:childTnLst>
                                    <p:set>
                                      <p:cBhvr>
                                        <p:cTn id="128" dur="1" fill="hold">
                                          <p:stCondLst>
                                            <p:cond delay="0"/>
                                          </p:stCondLst>
                                        </p:cTn>
                                        <p:tgtEl>
                                          <p:spTgt spid="8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85"/>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3"/>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8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80"/>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childTnLst>
                                </p:cTn>
                              </p:par>
                            </p:childTnLst>
                          </p:cTn>
                        </p:par>
                        <p:par>
                          <p:cTn id="141" fill="hold">
                            <p:stCondLst>
                              <p:cond delay="5000"/>
                            </p:stCondLst>
                            <p:childTnLst>
                              <p:par>
                                <p:cTn id="142" presetID="0" presetClass="path" presetSubtype="0" accel="50000" decel="50000" fill="hold" grpId="1" nodeType="afterEffect">
                                  <p:stCondLst>
                                    <p:cond delay="0"/>
                                  </p:stCondLst>
                                  <p:childTnLst>
                                    <p:animMotion origin="layout" path="M 0.354 1.11111E-6 L 0.69983 -0.00116 " pathEditMode="fixed" rAng="0" ptsTypes="AA">
                                      <p:cBhvr>
                                        <p:cTn id="143" dur="2000" fill="hold"/>
                                        <p:tgtEl>
                                          <p:spTgt spid="7"/>
                                        </p:tgtEl>
                                        <p:attrNameLst>
                                          <p:attrName>ppt_x</p:attrName>
                                          <p:attrName>ppt_y</p:attrName>
                                        </p:attrNameLst>
                                      </p:cBhvr>
                                      <p:rCtr x="17188" y="116"/>
                                    </p:animMotion>
                                  </p:childTnLst>
                                </p:cTn>
                              </p:par>
                            </p:childTnLst>
                          </p:cTn>
                        </p:par>
                        <p:par>
                          <p:cTn id="144" fill="hold">
                            <p:stCondLst>
                              <p:cond delay="7000"/>
                            </p:stCondLst>
                            <p:childTnLst>
                              <p:par>
                                <p:cTn id="145" presetID="1" presetClass="entr" presetSubtype="0" fill="hold" grpId="2" nodeType="afterEffect">
                                  <p:stCondLst>
                                    <p:cond delay="0"/>
                                  </p:stCondLst>
                                  <p:childTnLst>
                                    <p:set>
                                      <p:cBhvr>
                                        <p:cTn id="146" dur="1" fill="hold">
                                          <p:stCondLst>
                                            <p:cond delay="0"/>
                                          </p:stCondLst>
                                        </p:cTn>
                                        <p:tgtEl>
                                          <p:spTgt spid="8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8"/>
                                        </p:tgtEl>
                                        <p:attrNameLst>
                                          <p:attrName>style.visibility</p:attrName>
                                        </p:attrNameLst>
                                      </p:cBhvr>
                                      <p:to>
                                        <p:strVal val="visible"/>
                                      </p:to>
                                    </p:set>
                                  </p:childTnLst>
                                </p:cTn>
                              </p:par>
                            </p:childTnLst>
                          </p:cTn>
                        </p:par>
                        <p:par>
                          <p:cTn id="149" fill="hold">
                            <p:stCondLst>
                              <p:cond delay="7000"/>
                            </p:stCondLst>
                            <p:childTnLst>
                              <p:par>
                                <p:cTn id="150" presetID="1" presetClass="entr" presetSubtype="0" fill="hold" grpId="0" nodeType="afterEffect">
                                  <p:stCondLst>
                                    <p:cond delay="500"/>
                                  </p:stCondLst>
                                  <p:childTnLst>
                                    <p:set>
                                      <p:cBhvr>
                                        <p:cTn id="151" dur="1" fill="hold">
                                          <p:stCondLst>
                                            <p:cond delay="0"/>
                                          </p:stCondLst>
                                        </p:cTn>
                                        <p:tgtEl>
                                          <p:spTgt spid="89"/>
                                        </p:tgtEl>
                                        <p:attrNameLst>
                                          <p:attrName>style.visibility</p:attrName>
                                        </p:attrNameLst>
                                      </p:cBhvr>
                                      <p:to>
                                        <p:strVal val="visible"/>
                                      </p:to>
                                    </p:set>
                                  </p:childTnLst>
                                </p:cTn>
                              </p:par>
                            </p:childTnLst>
                          </p:cTn>
                        </p:par>
                        <p:par>
                          <p:cTn id="152" fill="hold">
                            <p:stCondLst>
                              <p:cond delay="7500"/>
                            </p:stCondLst>
                            <p:childTnLst>
                              <p:par>
                                <p:cTn id="153" presetID="1" presetClass="entr" presetSubtype="0" fill="hold" grpId="0" nodeType="afterEffect">
                                  <p:stCondLst>
                                    <p:cond delay="500"/>
                                  </p:stCondLst>
                                  <p:childTnLst>
                                    <p:set>
                                      <p:cBhvr>
                                        <p:cTn id="154" dur="1" fill="hold">
                                          <p:stCondLst>
                                            <p:cond delay="0"/>
                                          </p:stCondLst>
                                        </p:cTn>
                                        <p:tgtEl>
                                          <p:spTgt spid="90"/>
                                        </p:tgtEl>
                                        <p:attrNameLst>
                                          <p:attrName>style.visibility</p:attrName>
                                        </p:attrNameLst>
                                      </p:cBhvr>
                                      <p:to>
                                        <p:strVal val="visible"/>
                                      </p:to>
                                    </p:set>
                                  </p:childTnLst>
                                </p:cTn>
                              </p:par>
                            </p:childTnLst>
                          </p:cTn>
                        </p:par>
                        <p:par>
                          <p:cTn id="155" fill="hold">
                            <p:stCondLst>
                              <p:cond delay="8000"/>
                            </p:stCondLst>
                            <p:childTnLst>
                              <p:par>
                                <p:cTn id="156" presetID="1" presetClass="entr" presetSubtype="0" fill="hold" grpId="0" nodeType="afterEffect">
                                  <p:stCondLst>
                                    <p:cond delay="500"/>
                                  </p:stCondLst>
                                  <p:childTnLst>
                                    <p:set>
                                      <p:cBhvr>
                                        <p:cTn id="157" dur="1" fill="hold">
                                          <p:stCondLst>
                                            <p:cond delay="0"/>
                                          </p:stCondLst>
                                        </p:cTn>
                                        <p:tgtEl>
                                          <p:spTgt spid="91"/>
                                        </p:tgtEl>
                                        <p:attrNameLst>
                                          <p:attrName>style.visibility</p:attrName>
                                        </p:attrNameLst>
                                      </p:cBhvr>
                                      <p:to>
                                        <p:strVal val="visible"/>
                                      </p:to>
                                    </p:set>
                                  </p:childTnLst>
                                </p:cTn>
                              </p:par>
                            </p:childTnLst>
                          </p:cTn>
                        </p:par>
                        <p:par>
                          <p:cTn id="158" fill="hold">
                            <p:stCondLst>
                              <p:cond delay="8500"/>
                            </p:stCondLst>
                            <p:childTnLst>
                              <p:par>
                                <p:cTn id="159" presetID="1" presetClass="exit" presetSubtype="0" fill="hold" grpId="1" nodeType="afterEffect">
                                  <p:stCondLst>
                                    <p:cond delay="0"/>
                                  </p:stCondLst>
                                  <p:childTnLst>
                                    <p:set>
                                      <p:cBhvr>
                                        <p:cTn id="160" dur="1" fill="hold">
                                          <p:stCondLst>
                                            <p:cond delay="0"/>
                                          </p:stCondLst>
                                        </p:cTn>
                                        <p:tgtEl>
                                          <p:spTgt spid="88"/>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91"/>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9"/>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9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87"/>
                                        </p:tgtEl>
                                        <p:attrNameLst>
                                          <p:attrName>style.visibility</p:attrName>
                                        </p:attrNameLst>
                                      </p:cBhvr>
                                      <p:to>
                                        <p:strVal val="hidden"/>
                                      </p:to>
                                    </p:set>
                                  </p:childTnLst>
                                </p:cTn>
                              </p:par>
                              <p:par>
                                <p:cTn id="169" presetID="1" presetClass="entr" presetSubtype="0" fill="hold" grpId="0" nodeType="withEffect">
                                  <p:stCondLst>
                                    <p:cond delay="0"/>
                                  </p:stCondLst>
                                  <p:childTnLst>
                                    <p:set>
                                      <p:cBhvr>
                                        <p:cTn id="170" dur="1" fill="hold">
                                          <p:stCondLst>
                                            <p:cond delay="0"/>
                                          </p:stCondLst>
                                        </p:cTn>
                                        <p:tgtEl>
                                          <p:spTgt spid="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3"/>
                                        </p:tgtEl>
                                        <p:attrNameLst>
                                          <p:attrName>style.visibility</p:attrName>
                                        </p:attrNameLst>
                                      </p:cBhvr>
                                      <p:to>
                                        <p:strVal val="visible"/>
                                      </p:to>
                                    </p:set>
                                  </p:childTnLst>
                                </p:cTn>
                              </p:par>
                            </p:childTnLst>
                          </p:cTn>
                        </p:par>
                        <p:par>
                          <p:cTn id="173" fill="hold">
                            <p:stCondLst>
                              <p:cond delay="8500"/>
                            </p:stCondLst>
                            <p:childTnLst>
                              <p:par>
                                <p:cTn id="174" presetID="0" presetClass="path" presetSubtype="0" accel="50000" decel="50000" fill="hold" grpId="2" nodeType="afterEffect">
                                  <p:stCondLst>
                                    <p:cond delay="0"/>
                                  </p:stCondLst>
                                  <p:childTnLst>
                                    <p:animMotion origin="layout" path="M 0.69983 -0.00116 L 0.54826 0.12593 " pathEditMode="fixed" rAng="0" ptsTypes="AA">
                                      <p:cBhvr>
                                        <p:cTn id="175" dur="2000" fill="hold"/>
                                        <p:tgtEl>
                                          <p:spTgt spid="7"/>
                                        </p:tgtEl>
                                        <p:attrNameLst>
                                          <p:attrName>ppt_x</p:attrName>
                                          <p:attrName>ppt_y</p:attrName>
                                        </p:attrNameLst>
                                      </p:cBhvr>
                                      <p:rCtr x="-7587" y="6343"/>
                                    </p:animMotion>
                                  </p:childTnLst>
                                </p:cTn>
                              </p:par>
                            </p:childTnLst>
                          </p:cTn>
                        </p:par>
                        <p:par>
                          <p:cTn id="176" fill="hold">
                            <p:stCondLst>
                              <p:cond delay="10500"/>
                            </p:stCondLst>
                            <p:childTnLst>
                              <p:par>
                                <p:cTn id="177" presetID="1" presetClass="entr" presetSubtype="0" fill="hold" grpId="1" nodeType="afterEffect">
                                  <p:stCondLst>
                                    <p:cond delay="0"/>
                                  </p:stCondLst>
                                  <p:childTnLst>
                                    <p:set>
                                      <p:cBhvr>
                                        <p:cTn id="178" dur="1" fill="hold">
                                          <p:stCondLst>
                                            <p:cond delay="0"/>
                                          </p:stCondLst>
                                        </p:cTn>
                                        <p:tgtEl>
                                          <p:spTgt spid="9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5"/>
                                        </p:tgtEl>
                                        <p:attrNameLst>
                                          <p:attrName>style.visibility</p:attrName>
                                        </p:attrNameLst>
                                      </p:cBhvr>
                                      <p:to>
                                        <p:strVal val="visible"/>
                                      </p:to>
                                    </p:set>
                                  </p:childTnLst>
                                </p:cTn>
                              </p:par>
                            </p:childTnLst>
                          </p:cTn>
                        </p:par>
                        <p:par>
                          <p:cTn id="181" fill="hold">
                            <p:stCondLst>
                              <p:cond delay="10500"/>
                            </p:stCondLst>
                            <p:childTnLst>
                              <p:par>
                                <p:cTn id="182" presetID="1" presetClass="entr" presetSubtype="0" fill="hold" grpId="0" nodeType="afterEffect">
                                  <p:stCondLst>
                                    <p:cond delay="500"/>
                                  </p:stCondLst>
                                  <p:childTnLst>
                                    <p:set>
                                      <p:cBhvr>
                                        <p:cTn id="183" dur="1" fill="hold">
                                          <p:stCondLst>
                                            <p:cond delay="0"/>
                                          </p:stCondLst>
                                        </p:cTn>
                                        <p:tgtEl>
                                          <p:spTgt spid="96"/>
                                        </p:tgtEl>
                                        <p:attrNameLst>
                                          <p:attrName>style.visibility</p:attrName>
                                        </p:attrNameLst>
                                      </p:cBhvr>
                                      <p:to>
                                        <p:strVal val="visible"/>
                                      </p:to>
                                    </p:set>
                                  </p:childTnLst>
                                </p:cTn>
                              </p:par>
                            </p:childTnLst>
                          </p:cTn>
                        </p:par>
                        <p:par>
                          <p:cTn id="184" fill="hold">
                            <p:stCondLst>
                              <p:cond delay="11000"/>
                            </p:stCondLst>
                            <p:childTnLst>
                              <p:par>
                                <p:cTn id="185" presetID="1" presetClass="entr" presetSubtype="0" fill="hold" grpId="0" nodeType="afterEffect">
                                  <p:stCondLst>
                                    <p:cond delay="500"/>
                                  </p:stCondLst>
                                  <p:childTnLst>
                                    <p:set>
                                      <p:cBhvr>
                                        <p:cTn id="186" dur="1" fill="hold">
                                          <p:stCondLst>
                                            <p:cond delay="0"/>
                                          </p:stCondLst>
                                        </p:cTn>
                                        <p:tgtEl>
                                          <p:spTgt spid="97"/>
                                        </p:tgtEl>
                                        <p:attrNameLst>
                                          <p:attrName>style.visibility</p:attrName>
                                        </p:attrNameLst>
                                      </p:cBhvr>
                                      <p:to>
                                        <p:strVal val="visible"/>
                                      </p:to>
                                    </p:set>
                                  </p:childTnLst>
                                </p:cTn>
                              </p:par>
                            </p:childTnLst>
                          </p:cTn>
                        </p:par>
                        <p:par>
                          <p:cTn id="187" fill="hold">
                            <p:stCondLst>
                              <p:cond delay="11500"/>
                            </p:stCondLst>
                            <p:childTnLst>
                              <p:par>
                                <p:cTn id="188" presetID="1" presetClass="entr" presetSubtype="0" fill="hold" grpId="0" nodeType="afterEffect">
                                  <p:stCondLst>
                                    <p:cond delay="500"/>
                                  </p:stCondLst>
                                  <p:childTnLst>
                                    <p:set>
                                      <p:cBhvr>
                                        <p:cTn id="189" dur="1" fill="hold">
                                          <p:stCondLst>
                                            <p:cond delay="0"/>
                                          </p:stCondLst>
                                        </p:cTn>
                                        <p:tgtEl>
                                          <p:spTgt spid="98"/>
                                        </p:tgtEl>
                                        <p:attrNameLst>
                                          <p:attrName>style.visibility</p:attrName>
                                        </p:attrNameLst>
                                      </p:cBhvr>
                                      <p:to>
                                        <p:strVal val="visible"/>
                                      </p:to>
                                    </p:set>
                                  </p:childTnLst>
                                </p:cTn>
                              </p:par>
                            </p:childTnLst>
                          </p:cTn>
                        </p:par>
                        <p:par>
                          <p:cTn id="190" fill="hold">
                            <p:stCondLst>
                              <p:cond delay="12000"/>
                            </p:stCondLst>
                            <p:childTnLst>
                              <p:par>
                                <p:cTn id="191" presetID="1" presetClass="exit" presetSubtype="0" fill="hold" grpId="1" nodeType="afterEffect">
                                  <p:stCondLst>
                                    <p:cond delay="0"/>
                                  </p:stCondLst>
                                  <p:childTnLst>
                                    <p:set>
                                      <p:cBhvr>
                                        <p:cTn id="192" dur="1" fill="hold">
                                          <p:stCondLst>
                                            <p:cond delay="0"/>
                                          </p:stCondLst>
                                        </p:cTn>
                                        <p:tgtEl>
                                          <p:spTgt spid="95"/>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98"/>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96"/>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97"/>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94"/>
                                        </p:tgtEl>
                                        <p:attrNameLst>
                                          <p:attrName>style.visibility</p:attrName>
                                        </p:attrNameLst>
                                      </p:cBhvr>
                                      <p:to>
                                        <p:strVal val="hidden"/>
                                      </p:to>
                                    </p:set>
                                  </p:childTnLst>
                                </p:cTn>
                              </p:par>
                              <p:par>
                                <p:cTn id="201" presetID="1" presetClass="entr" presetSubtype="0" fill="hold" grpId="0" nodeType="withEffect">
                                  <p:stCondLst>
                                    <p:cond delay="0"/>
                                  </p:stCondLst>
                                  <p:childTnLst>
                                    <p:set>
                                      <p:cBhvr>
                                        <p:cTn id="202" dur="1" fill="hold">
                                          <p:stCondLst>
                                            <p:cond delay="0"/>
                                          </p:stCondLst>
                                        </p:cTn>
                                        <p:tgtEl>
                                          <p:spTgt spid="99"/>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00"/>
                                        </p:tgtEl>
                                        <p:attrNameLst>
                                          <p:attrName>style.visibility</p:attrName>
                                        </p:attrNameLst>
                                      </p:cBhvr>
                                      <p:to>
                                        <p:strVal val="visible"/>
                                      </p:to>
                                    </p:set>
                                  </p:childTnLst>
                                </p:cTn>
                              </p:par>
                            </p:childTnLst>
                          </p:cTn>
                        </p:par>
                        <p:par>
                          <p:cTn id="205" fill="hold">
                            <p:stCondLst>
                              <p:cond delay="12000"/>
                            </p:stCondLst>
                            <p:childTnLst>
                              <p:par>
                                <p:cTn id="206" presetID="0" presetClass="path" presetSubtype="0" accel="50000" decel="50000" fill="hold" grpId="3" nodeType="afterEffect">
                                  <p:stCondLst>
                                    <p:cond delay="0"/>
                                  </p:stCondLst>
                                  <p:childTnLst>
                                    <p:animMotion origin="layout" path="M 0.54826 0.12593 L 0.16823 0.11806 " pathEditMode="fixed" rAng="0" ptsTypes="AA">
                                      <p:cBhvr>
                                        <p:cTn id="207" dur="2000" fill="hold"/>
                                        <p:tgtEl>
                                          <p:spTgt spid="7"/>
                                        </p:tgtEl>
                                        <p:attrNameLst>
                                          <p:attrName>ppt_x</p:attrName>
                                          <p:attrName>ppt_y</p:attrName>
                                        </p:attrNameLst>
                                      </p:cBhvr>
                                      <p:rCtr x="-19010" y="-394"/>
                                    </p:animMotion>
                                  </p:childTnLst>
                                </p:cTn>
                              </p:par>
                            </p:childTnLst>
                          </p:cTn>
                        </p:par>
                        <p:par>
                          <p:cTn id="208" fill="hold">
                            <p:stCondLst>
                              <p:cond delay="14000"/>
                            </p:stCondLst>
                            <p:childTnLst>
                              <p:par>
                                <p:cTn id="209" presetID="1" presetClass="entr" presetSubtype="0" fill="hold" grpId="1" nodeType="afterEffect">
                                  <p:stCondLst>
                                    <p:cond delay="0"/>
                                  </p:stCondLst>
                                  <p:childTnLst>
                                    <p:set>
                                      <p:cBhvr>
                                        <p:cTn id="210" dur="1" fill="hold">
                                          <p:stCondLst>
                                            <p:cond delay="0"/>
                                          </p:stCondLst>
                                        </p:cTn>
                                        <p:tgtEl>
                                          <p:spTgt spid="101"/>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02"/>
                                        </p:tgtEl>
                                        <p:attrNameLst>
                                          <p:attrName>style.visibility</p:attrName>
                                        </p:attrNameLst>
                                      </p:cBhvr>
                                      <p:to>
                                        <p:strVal val="visible"/>
                                      </p:to>
                                    </p:set>
                                  </p:childTnLst>
                                </p:cTn>
                              </p:par>
                            </p:childTnLst>
                          </p:cTn>
                        </p:par>
                        <p:par>
                          <p:cTn id="213" fill="hold">
                            <p:stCondLst>
                              <p:cond delay="14000"/>
                            </p:stCondLst>
                            <p:childTnLst>
                              <p:par>
                                <p:cTn id="214" presetID="1" presetClass="entr" presetSubtype="0" fill="hold" grpId="0" nodeType="afterEffect">
                                  <p:stCondLst>
                                    <p:cond delay="500"/>
                                  </p:stCondLst>
                                  <p:childTnLst>
                                    <p:set>
                                      <p:cBhvr>
                                        <p:cTn id="215" dur="1" fill="hold">
                                          <p:stCondLst>
                                            <p:cond delay="0"/>
                                          </p:stCondLst>
                                        </p:cTn>
                                        <p:tgtEl>
                                          <p:spTgt spid="103"/>
                                        </p:tgtEl>
                                        <p:attrNameLst>
                                          <p:attrName>style.visibility</p:attrName>
                                        </p:attrNameLst>
                                      </p:cBhvr>
                                      <p:to>
                                        <p:strVal val="visible"/>
                                      </p:to>
                                    </p:set>
                                  </p:childTnLst>
                                </p:cTn>
                              </p:par>
                            </p:childTnLst>
                          </p:cTn>
                        </p:par>
                        <p:par>
                          <p:cTn id="216" fill="hold">
                            <p:stCondLst>
                              <p:cond delay="14500"/>
                            </p:stCondLst>
                            <p:childTnLst>
                              <p:par>
                                <p:cTn id="217" presetID="1" presetClass="entr" presetSubtype="0" fill="hold" grpId="0" nodeType="afterEffect">
                                  <p:stCondLst>
                                    <p:cond delay="500"/>
                                  </p:stCondLst>
                                  <p:childTnLst>
                                    <p:set>
                                      <p:cBhvr>
                                        <p:cTn id="218" dur="1" fill="hold">
                                          <p:stCondLst>
                                            <p:cond delay="0"/>
                                          </p:stCondLst>
                                        </p:cTn>
                                        <p:tgtEl>
                                          <p:spTgt spid="104"/>
                                        </p:tgtEl>
                                        <p:attrNameLst>
                                          <p:attrName>style.visibility</p:attrName>
                                        </p:attrNameLst>
                                      </p:cBhvr>
                                      <p:to>
                                        <p:strVal val="visible"/>
                                      </p:to>
                                    </p:set>
                                  </p:childTnLst>
                                </p:cTn>
                              </p:par>
                            </p:childTnLst>
                          </p:cTn>
                        </p:par>
                        <p:par>
                          <p:cTn id="219" fill="hold">
                            <p:stCondLst>
                              <p:cond delay="15000"/>
                            </p:stCondLst>
                            <p:childTnLst>
                              <p:par>
                                <p:cTn id="220" presetID="1" presetClass="entr" presetSubtype="0" fill="hold" grpId="0" nodeType="afterEffect">
                                  <p:stCondLst>
                                    <p:cond delay="500"/>
                                  </p:stCondLst>
                                  <p:childTnLst>
                                    <p:set>
                                      <p:cBhvr>
                                        <p:cTn id="221" dur="1" fill="hold">
                                          <p:stCondLst>
                                            <p:cond delay="0"/>
                                          </p:stCondLst>
                                        </p:cTn>
                                        <p:tgtEl>
                                          <p:spTgt spid="105"/>
                                        </p:tgtEl>
                                        <p:attrNameLst>
                                          <p:attrName>style.visibility</p:attrName>
                                        </p:attrNameLst>
                                      </p:cBhvr>
                                      <p:to>
                                        <p:strVal val="visible"/>
                                      </p:to>
                                    </p:set>
                                  </p:childTnLst>
                                </p:cTn>
                              </p:par>
                            </p:childTnLst>
                          </p:cTn>
                        </p:par>
                        <p:par>
                          <p:cTn id="222" fill="hold">
                            <p:stCondLst>
                              <p:cond delay="15500"/>
                            </p:stCondLst>
                            <p:childTnLst>
                              <p:par>
                                <p:cTn id="223" presetID="1" presetClass="exit" presetSubtype="0" fill="hold" grpId="1" nodeType="afterEffect">
                                  <p:stCondLst>
                                    <p:cond delay="0"/>
                                  </p:stCondLst>
                                  <p:childTnLst>
                                    <p:set>
                                      <p:cBhvr>
                                        <p:cTn id="224" dur="1" fill="hold">
                                          <p:stCondLst>
                                            <p:cond delay="0"/>
                                          </p:stCondLst>
                                        </p:cTn>
                                        <p:tgtEl>
                                          <p:spTgt spid="102"/>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105"/>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03"/>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104"/>
                                        </p:tgtEl>
                                        <p:attrNameLst>
                                          <p:attrName>style.visibility</p:attrName>
                                        </p:attrNameLst>
                                      </p:cBhvr>
                                      <p:to>
                                        <p:strVal val="hidden"/>
                                      </p:to>
                                    </p:set>
                                  </p:childTnLst>
                                </p:cTn>
                              </p:par>
                              <p:par>
                                <p:cTn id="231" presetID="1" presetClass="exit" presetSubtype="0" fill="hold" grpId="0" nodeType="withEffect">
                                  <p:stCondLst>
                                    <p:cond delay="0"/>
                                  </p:stCondLst>
                                  <p:childTnLst>
                                    <p:set>
                                      <p:cBhvr>
                                        <p:cTn id="232" dur="1" fill="hold">
                                          <p:stCondLst>
                                            <p:cond delay="0"/>
                                          </p:stCondLst>
                                        </p:cTn>
                                        <p:tgtEl>
                                          <p:spTgt spid="101"/>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106"/>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07"/>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40"/>
                                        </p:tgtEl>
                                        <p:attrNameLst>
                                          <p:attrName>style.visibility</p:attrName>
                                        </p:attrNameLst>
                                      </p:cBhvr>
                                      <p:to>
                                        <p:strVal val="visible"/>
                                      </p:to>
                                    </p:set>
                                  </p:childTnLst>
                                </p:cTn>
                              </p:par>
                              <p:par>
                                <p:cTn id="241" presetID="9" presetClass="emph" presetSubtype="0" grpId="3" nodeType="withEffect">
                                  <p:stCondLst>
                                    <p:cond delay="0"/>
                                  </p:stCondLst>
                                  <p:childTnLst>
                                    <p:set>
                                      <p:cBhvr rctx="PPT">
                                        <p:cTn id="242" dur="indefinite"/>
                                        <p:tgtEl>
                                          <p:spTgt spid="87"/>
                                        </p:tgtEl>
                                        <p:attrNameLst>
                                          <p:attrName>style.opacity</p:attrName>
                                        </p:attrNameLst>
                                      </p:cBhvr>
                                      <p:to>
                                        <p:strVal val="0.25"/>
                                      </p:to>
                                    </p:set>
                                    <p:animEffect filter="image" prLst="opacity: 0.25">
                                      <p:cBhvr rctx="IE">
                                        <p:cTn id="243" dur="indefinite"/>
                                        <p:tgtEl>
                                          <p:spTgt spid="87"/>
                                        </p:tgtEl>
                                      </p:cBhvr>
                                    </p:animEffect>
                                  </p:childTnLst>
                                </p:cTn>
                              </p:par>
                              <p:par>
                                <p:cTn id="244" presetID="9" presetClass="emph" presetSubtype="0" grpId="2" nodeType="withEffect">
                                  <p:stCondLst>
                                    <p:cond delay="0"/>
                                  </p:stCondLst>
                                  <p:childTnLst>
                                    <p:set>
                                      <p:cBhvr rctx="PPT">
                                        <p:cTn id="245" dur="indefinite"/>
                                        <p:tgtEl>
                                          <p:spTgt spid="80"/>
                                        </p:tgtEl>
                                        <p:attrNameLst>
                                          <p:attrName>style.opacity</p:attrName>
                                        </p:attrNameLst>
                                      </p:cBhvr>
                                      <p:to>
                                        <p:strVal val="0.25"/>
                                      </p:to>
                                    </p:set>
                                    <p:animEffect filter="image" prLst="opacity: 0.25">
                                      <p:cBhvr rctx="IE">
                                        <p:cTn id="246" dur="indefinite"/>
                                        <p:tgtEl>
                                          <p:spTgt spid="80"/>
                                        </p:tgtEl>
                                      </p:cBhvr>
                                    </p:animEffect>
                                  </p:childTnLst>
                                </p:cTn>
                              </p:par>
                              <p:par>
                                <p:cTn id="247" presetID="9" presetClass="emph" presetSubtype="0" grpId="2" nodeType="withEffect">
                                  <p:stCondLst>
                                    <p:cond delay="0"/>
                                  </p:stCondLst>
                                  <p:childTnLst>
                                    <p:set>
                                      <p:cBhvr rctx="PPT">
                                        <p:cTn id="248" dur="indefinite"/>
                                        <p:tgtEl>
                                          <p:spTgt spid="35"/>
                                        </p:tgtEl>
                                        <p:attrNameLst>
                                          <p:attrName>style.opacity</p:attrName>
                                        </p:attrNameLst>
                                      </p:cBhvr>
                                      <p:to>
                                        <p:strVal val="0.25"/>
                                      </p:to>
                                    </p:set>
                                    <p:animEffect filter="image" prLst="opacity: 0.25">
                                      <p:cBhvr rctx="IE">
                                        <p:cTn id="249" dur="indefinite"/>
                                        <p:tgtEl>
                                          <p:spTgt spid="35"/>
                                        </p:tgtEl>
                                      </p:cBhvr>
                                    </p:animEffect>
                                  </p:childTnLst>
                                </p:cTn>
                              </p:par>
                              <p:par>
                                <p:cTn id="250" presetID="9" presetClass="emph" presetSubtype="0" grpId="2" nodeType="withEffect">
                                  <p:stCondLst>
                                    <p:cond delay="0"/>
                                  </p:stCondLst>
                                  <p:childTnLst>
                                    <p:set>
                                      <p:cBhvr rctx="PPT">
                                        <p:cTn id="251" dur="indefinite"/>
                                        <p:tgtEl>
                                          <p:spTgt spid="94"/>
                                        </p:tgtEl>
                                        <p:attrNameLst>
                                          <p:attrName>style.opacity</p:attrName>
                                        </p:attrNameLst>
                                      </p:cBhvr>
                                      <p:to>
                                        <p:strVal val="0.25"/>
                                      </p:to>
                                    </p:set>
                                    <p:animEffect filter="image" prLst="opacity: 0.25">
                                      <p:cBhvr rctx="IE">
                                        <p:cTn id="252" dur="indefinite"/>
                                        <p:tgtEl>
                                          <p:spTgt spid="94"/>
                                        </p:tgtEl>
                                      </p:cBhvr>
                                    </p:animEffect>
                                  </p:childTnLst>
                                </p:cTn>
                              </p:par>
                              <p:par>
                                <p:cTn id="253" presetID="9" presetClass="emph" presetSubtype="0" grpId="2" nodeType="withEffect">
                                  <p:stCondLst>
                                    <p:cond delay="0"/>
                                  </p:stCondLst>
                                  <p:childTnLst>
                                    <p:set>
                                      <p:cBhvr rctx="PPT">
                                        <p:cTn id="254" dur="indefinite"/>
                                        <p:tgtEl>
                                          <p:spTgt spid="101"/>
                                        </p:tgtEl>
                                        <p:attrNameLst>
                                          <p:attrName>style.opacity</p:attrName>
                                        </p:attrNameLst>
                                      </p:cBhvr>
                                      <p:to>
                                        <p:strVal val="0.25"/>
                                      </p:to>
                                    </p:set>
                                    <p:animEffect filter="image" prLst="opacity: 0.25">
                                      <p:cBhvr rctx="IE">
                                        <p:cTn id="255" dur="indefinite"/>
                                        <p:tgtEl>
                                          <p:spTgt spid="101"/>
                                        </p:tgtEl>
                                      </p:cBhvr>
                                    </p:animEffect>
                                  </p:childTnLst>
                                </p:cTn>
                              </p:par>
                              <p:par>
                                <p:cTn id="256" presetID="9" presetClass="emph" presetSubtype="0" grpId="2" nodeType="withEffect">
                                  <p:stCondLst>
                                    <p:cond delay="0"/>
                                  </p:stCondLst>
                                  <p:childTnLst>
                                    <p:set>
                                      <p:cBhvr rctx="PPT">
                                        <p:cTn id="257" dur="indefinite"/>
                                        <p:tgtEl>
                                          <p:spTgt spid="82"/>
                                        </p:tgtEl>
                                        <p:attrNameLst>
                                          <p:attrName>style.opacity</p:attrName>
                                        </p:attrNameLst>
                                      </p:cBhvr>
                                      <p:to>
                                        <p:strVal val="0.25"/>
                                      </p:to>
                                    </p:set>
                                    <p:animEffect filter="image" prLst="opacity: 0.25">
                                      <p:cBhvr rctx="IE">
                                        <p:cTn id="258" dur="indefinite"/>
                                        <p:tgtEl>
                                          <p:spTgt spid="82"/>
                                        </p:tgtEl>
                                      </p:cBhvr>
                                    </p:animEffect>
                                  </p:childTnLst>
                                </p:cTn>
                              </p:par>
                              <p:par>
                                <p:cTn id="259" presetID="9" presetClass="emph" presetSubtype="0" grpId="2" nodeType="withEffect">
                                  <p:stCondLst>
                                    <p:cond delay="0"/>
                                  </p:stCondLst>
                                  <p:childTnLst>
                                    <p:set>
                                      <p:cBhvr rctx="PPT">
                                        <p:cTn id="260" dur="indefinite"/>
                                        <p:tgtEl>
                                          <p:spTgt spid="83"/>
                                        </p:tgtEl>
                                        <p:attrNameLst>
                                          <p:attrName>style.opacity</p:attrName>
                                        </p:attrNameLst>
                                      </p:cBhvr>
                                      <p:to>
                                        <p:strVal val="0.25"/>
                                      </p:to>
                                    </p:set>
                                    <p:animEffect filter="image" prLst="opacity: 0.25">
                                      <p:cBhvr rctx="IE">
                                        <p:cTn id="261" dur="indefinite"/>
                                        <p:tgtEl>
                                          <p:spTgt spid="83"/>
                                        </p:tgtEl>
                                      </p:cBhvr>
                                    </p:animEffect>
                                  </p:childTnLst>
                                </p:cTn>
                              </p:par>
                              <p:par>
                                <p:cTn id="262" presetID="9" presetClass="emph" presetSubtype="0" grpId="2" nodeType="withEffect">
                                  <p:stCondLst>
                                    <p:cond delay="0"/>
                                  </p:stCondLst>
                                  <p:childTnLst>
                                    <p:set>
                                      <p:cBhvr rctx="PPT">
                                        <p:cTn id="263" dur="indefinite"/>
                                        <p:tgtEl>
                                          <p:spTgt spid="84"/>
                                        </p:tgtEl>
                                        <p:attrNameLst>
                                          <p:attrName>style.opacity</p:attrName>
                                        </p:attrNameLst>
                                      </p:cBhvr>
                                      <p:to>
                                        <p:strVal val="0.25"/>
                                      </p:to>
                                    </p:set>
                                    <p:animEffect filter="image" prLst="opacity: 0.25">
                                      <p:cBhvr rctx="IE">
                                        <p:cTn id="264" dur="indefinite"/>
                                        <p:tgtEl>
                                          <p:spTgt spid="84"/>
                                        </p:tgtEl>
                                      </p:cBhvr>
                                    </p:animEffect>
                                  </p:childTnLst>
                                </p:cTn>
                              </p:par>
                              <p:par>
                                <p:cTn id="265" presetID="9" presetClass="emph" presetSubtype="0" grpId="2" nodeType="withEffect">
                                  <p:stCondLst>
                                    <p:cond delay="0"/>
                                  </p:stCondLst>
                                  <p:childTnLst>
                                    <p:set>
                                      <p:cBhvr rctx="PPT">
                                        <p:cTn id="266" dur="indefinite"/>
                                        <p:tgtEl>
                                          <p:spTgt spid="85"/>
                                        </p:tgtEl>
                                        <p:attrNameLst>
                                          <p:attrName>style.opacity</p:attrName>
                                        </p:attrNameLst>
                                      </p:cBhvr>
                                      <p:to>
                                        <p:strVal val="0.25"/>
                                      </p:to>
                                    </p:set>
                                    <p:animEffect filter="image" prLst="opacity: 0.25">
                                      <p:cBhvr rctx="IE">
                                        <p:cTn id="267" dur="indefinite"/>
                                        <p:tgtEl>
                                          <p:spTgt spid="85"/>
                                        </p:tgtEl>
                                      </p:cBhvr>
                                    </p:animEffect>
                                  </p:childTnLst>
                                </p:cTn>
                              </p:par>
                              <p:par>
                                <p:cTn id="268" presetID="9" presetClass="emph" presetSubtype="0" grpId="1" nodeType="withEffect">
                                  <p:stCondLst>
                                    <p:cond delay="0"/>
                                  </p:stCondLst>
                                  <p:childTnLst>
                                    <p:set>
                                      <p:cBhvr rctx="PPT">
                                        <p:cTn id="269" dur="indefinite"/>
                                        <p:tgtEl>
                                          <p:spTgt spid="86"/>
                                        </p:tgtEl>
                                        <p:attrNameLst>
                                          <p:attrName>style.opacity</p:attrName>
                                        </p:attrNameLst>
                                      </p:cBhvr>
                                      <p:to>
                                        <p:strVal val="0.25"/>
                                      </p:to>
                                    </p:set>
                                    <p:animEffect filter="image" prLst="opacity: 0.25">
                                      <p:cBhvr rctx="IE">
                                        <p:cTn id="270" dur="indefinite"/>
                                        <p:tgtEl>
                                          <p:spTgt spid="86"/>
                                        </p:tgtEl>
                                      </p:cBhvr>
                                    </p:animEffect>
                                  </p:childTnLst>
                                </p:cTn>
                              </p:par>
                              <p:par>
                                <p:cTn id="271" presetID="9" presetClass="emph" presetSubtype="0" grpId="1" nodeType="withEffect">
                                  <p:stCondLst>
                                    <p:cond delay="0"/>
                                  </p:stCondLst>
                                  <p:childTnLst>
                                    <p:set>
                                      <p:cBhvr rctx="PPT">
                                        <p:cTn id="272" dur="indefinite"/>
                                        <p:tgtEl>
                                          <p:spTgt spid="69"/>
                                        </p:tgtEl>
                                        <p:attrNameLst>
                                          <p:attrName>style.opacity</p:attrName>
                                        </p:attrNameLst>
                                      </p:cBhvr>
                                      <p:to>
                                        <p:strVal val="0.25"/>
                                      </p:to>
                                    </p:set>
                                    <p:animEffect filter="image" prLst="opacity: 0.25">
                                      <p:cBhvr rctx="IE">
                                        <p:cTn id="273" dur="indefinite"/>
                                        <p:tgtEl>
                                          <p:spTgt spid="69"/>
                                        </p:tgtEl>
                                      </p:cBhvr>
                                    </p:animEffect>
                                  </p:childTnLst>
                                </p:cTn>
                              </p:par>
                              <p:par>
                                <p:cTn id="274" presetID="9" presetClass="emph" presetSubtype="0" grpId="1" nodeType="withEffect">
                                  <p:stCondLst>
                                    <p:cond delay="0"/>
                                  </p:stCondLst>
                                  <p:childTnLst>
                                    <p:set>
                                      <p:cBhvr rctx="PPT">
                                        <p:cTn id="275" dur="indefinite"/>
                                        <p:tgtEl>
                                          <p:spTgt spid="65"/>
                                        </p:tgtEl>
                                        <p:attrNameLst>
                                          <p:attrName>style.opacity</p:attrName>
                                        </p:attrNameLst>
                                      </p:cBhvr>
                                      <p:to>
                                        <p:strVal val="0.25"/>
                                      </p:to>
                                    </p:set>
                                    <p:animEffect filter="image" prLst="opacity: 0.25">
                                      <p:cBhvr rctx="IE">
                                        <p:cTn id="276" dur="indefinite"/>
                                        <p:tgtEl>
                                          <p:spTgt spid="65"/>
                                        </p:tgtEl>
                                      </p:cBhvr>
                                    </p:animEffect>
                                  </p:childTnLst>
                                </p:cTn>
                              </p:par>
                              <p:par>
                                <p:cTn id="277" presetID="9" presetClass="emph" presetSubtype="0" grpId="1" nodeType="withEffect">
                                  <p:stCondLst>
                                    <p:cond delay="0"/>
                                  </p:stCondLst>
                                  <p:childTnLst>
                                    <p:set>
                                      <p:cBhvr rctx="PPT">
                                        <p:cTn id="278" dur="indefinite"/>
                                        <p:tgtEl>
                                          <p:spTgt spid="66"/>
                                        </p:tgtEl>
                                        <p:attrNameLst>
                                          <p:attrName>style.opacity</p:attrName>
                                        </p:attrNameLst>
                                      </p:cBhvr>
                                      <p:to>
                                        <p:strVal val="0.25"/>
                                      </p:to>
                                    </p:set>
                                    <p:animEffect filter="image" prLst="opacity: 0.25">
                                      <p:cBhvr rctx="IE">
                                        <p:cTn id="279" dur="indefinite"/>
                                        <p:tgtEl>
                                          <p:spTgt spid="66"/>
                                        </p:tgtEl>
                                      </p:cBhvr>
                                    </p:animEffect>
                                  </p:childTnLst>
                                </p:cTn>
                              </p:par>
                              <p:par>
                                <p:cTn id="280" presetID="9" presetClass="emph" presetSubtype="0" grpId="1" nodeType="withEffect">
                                  <p:stCondLst>
                                    <p:cond delay="0"/>
                                  </p:stCondLst>
                                  <p:childTnLst>
                                    <p:set>
                                      <p:cBhvr rctx="PPT">
                                        <p:cTn id="281" dur="indefinite"/>
                                        <p:tgtEl>
                                          <p:spTgt spid="67"/>
                                        </p:tgtEl>
                                        <p:attrNameLst>
                                          <p:attrName>style.opacity</p:attrName>
                                        </p:attrNameLst>
                                      </p:cBhvr>
                                      <p:to>
                                        <p:strVal val="0.25"/>
                                      </p:to>
                                    </p:set>
                                    <p:animEffect filter="image" prLst="opacity: 0.25">
                                      <p:cBhvr rctx="IE">
                                        <p:cTn id="282" dur="indefinite"/>
                                        <p:tgtEl>
                                          <p:spTgt spid="67"/>
                                        </p:tgtEl>
                                      </p:cBhvr>
                                    </p:animEffect>
                                  </p:childTnLst>
                                </p:cTn>
                              </p:par>
                              <p:par>
                                <p:cTn id="283" presetID="9" presetClass="emph" presetSubtype="0" grpId="1" nodeType="withEffect">
                                  <p:stCondLst>
                                    <p:cond delay="0"/>
                                  </p:stCondLst>
                                  <p:childTnLst>
                                    <p:set>
                                      <p:cBhvr rctx="PPT">
                                        <p:cTn id="284" dur="indefinite"/>
                                        <p:tgtEl>
                                          <p:spTgt spid="68"/>
                                        </p:tgtEl>
                                        <p:attrNameLst>
                                          <p:attrName>style.opacity</p:attrName>
                                        </p:attrNameLst>
                                      </p:cBhvr>
                                      <p:to>
                                        <p:strVal val="0.25"/>
                                      </p:to>
                                    </p:set>
                                    <p:animEffect filter="image" prLst="opacity: 0.25">
                                      <p:cBhvr rctx="IE">
                                        <p:cTn id="285" dur="indefinite"/>
                                        <p:tgtEl>
                                          <p:spTgt spid="68"/>
                                        </p:tgtEl>
                                      </p:cBhvr>
                                    </p:animEffect>
                                  </p:childTnLst>
                                </p:cTn>
                              </p:par>
                              <p:par>
                                <p:cTn id="286" presetID="9" presetClass="emph" presetSubtype="0" grpId="3" nodeType="withEffect">
                                  <p:stCondLst>
                                    <p:cond delay="0"/>
                                  </p:stCondLst>
                                  <p:childTnLst>
                                    <p:set>
                                      <p:cBhvr rctx="PPT">
                                        <p:cTn id="287" dur="indefinite"/>
                                        <p:tgtEl>
                                          <p:spTgt spid="57"/>
                                        </p:tgtEl>
                                        <p:attrNameLst>
                                          <p:attrName>style.opacity</p:attrName>
                                        </p:attrNameLst>
                                      </p:cBhvr>
                                      <p:to>
                                        <p:strVal val="0.25"/>
                                      </p:to>
                                    </p:set>
                                    <p:animEffect filter="image" prLst="opacity: 0.25">
                                      <p:cBhvr rctx="IE">
                                        <p:cTn id="288" dur="indefinite"/>
                                        <p:tgtEl>
                                          <p:spTgt spid="57"/>
                                        </p:tgtEl>
                                      </p:cBhvr>
                                    </p:animEffect>
                                  </p:childTnLst>
                                </p:cTn>
                              </p:par>
                              <p:par>
                                <p:cTn id="289" presetID="9" presetClass="emph" presetSubtype="0" grpId="3" nodeType="withEffect">
                                  <p:stCondLst>
                                    <p:cond delay="0"/>
                                  </p:stCondLst>
                                  <p:childTnLst>
                                    <p:set>
                                      <p:cBhvr rctx="PPT">
                                        <p:cTn id="290" dur="indefinite"/>
                                        <p:tgtEl>
                                          <p:spTgt spid="55"/>
                                        </p:tgtEl>
                                        <p:attrNameLst>
                                          <p:attrName>style.opacity</p:attrName>
                                        </p:attrNameLst>
                                      </p:cBhvr>
                                      <p:to>
                                        <p:strVal val="0.25"/>
                                      </p:to>
                                    </p:set>
                                    <p:animEffect filter="image" prLst="opacity: 0.25">
                                      <p:cBhvr rctx="IE">
                                        <p:cTn id="291" dur="indefinite"/>
                                        <p:tgtEl>
                                          <p:spTgt spid="55"/>
                                        </p:tgtEl>
                                      </p:cBhvr>
                                    </p:animEffect>
                                  </p:childTnLst>
                                </p:cTn>
                              </p:par>
                              <p:par>
                                <p:cTn id="292" presetID="9" presetClass="emph" presetSubtype="0" grpId="3" nodeType="withEffect">
                                  <p:stCondLst>
                                    <p:cond delay="0"/>
                                  </p:stCondLst>
                                  <p:childTnLst>
                                    <p:set>
                                      <p:cBhvr rctx="PPT">
                                        <p:cTn id="293" dur="indefinite"/>
                                        <p:tgtEl>
                                          <p:spTgt spid="56"/>
                                        </p:tgtEl>
                                        <p:attrNameLst>
                                          <p:attrName>style.opacity</p:attrName>
                                        </p:attrNameLst>
                                      </p:cBhvr>
                                      <p:to>
                                        <p:strVal val="0.25"/>
                                      </p:to>
                                    </p:set>
                                    <p:animEffect filter="image" prLst="opacity: 0.25">
                                      <p:cBhvr rctx="IE">
                                        <p:cTn id="294" dur="indefinite"/>
                                        <p:tgtEl>
                                          <p:spTgt spid="56"/>
                                        </p:tgtEl>
                                      </p:cBhvr>
                                    </p:animEffect>
                                  </p:childTnLst>
                                </p:cTn>
                              </p:par>
                              <p:par>
                                <p:cTn id="295" presetID="9" presetClass="emph" presetSubtype="0" grpId="3" nodeType="withEffect">
                                  <p:stCondLst>
                                    <p:cond delay="0"/>
                                  </p:stCondLst>
                                  <p:childTnLst>
                                    <p:set>
                                      <p:cBhvr rctx="PPT">
                                        <p:cTn id="296" dur="indefinite"/>
                                        <p:tgtEl>
                                          <p:spTgt spid="44"/>
                                        </p:tgtEl>
                                        <p:attrNameLst>
                                          <p:attrName>style.opacity</p:attrName>
                                        </p:attrNameLst>
                                      </p:cBhvr>
                                      <p:to>
                                        <p:strVal val="0.25"/>
                                      </p:to>
                                    </p:set>
                                    <p:animEffect filter="image" prLst="opacity: 0.25">
                                      <p:cBhvr rctx="IE">
                                        <p:cTn id="297" dur="indefinite"/>
                                        <p:tgtEl>
                                          <p:spTgt spid="44"/>
                                        </p:tgtEl>
                                      </p:cBhvr>
                                    </p:animEffect>
                                  </p:childTnLst>
                                </p:cTn>
                              </p:par>
                              <p:par>
                                <p:cTn id="298" presetID="9" presetClass="emph" presetSubtype="0" grpId="3" nodeType="withEffect">
                                  <p:stCondLst>
                                    <p:cond delay="0"/>
                                  </p:stCondLst>
                                  <p:childTnLst>
                                    <p:set>
                                      <p:cBhvr rctx="PPT">
                                        <p:cTn id="299" dur="indefinite"/>
                                        <p:tgtEl>
                                          <p:spTgt spid="54"/>
                                        </p:tgtEl>
                                        <p:attrNameLst>
                                          <p:attrName>style.opacity</p:attrName>
                                        </p:attrNameLst>
                                      </p:cBhvr>
                                      <p:to>
                                        <p:strVal val="0.25"/>
                                      </p:to>
                                    </p:set>
                                    <p:animEffect filter="image" prLst="opacity: 0.25">
                                      <p:cBhvr rctx="IE">
                                        <p:cTn id="300" dur="indefinite"/>
                                        <p:tgtEl>
                                          <p:spTgt spid="54"/>
                                        </p:tgtEl>
                                      </p:cBhvr>
                                    </p:animEffect>
                                  </p:childTnLst>
                                </p:cTn>
                              </p:par>
                              <p:par>
                                <p:cTn id="301" presetID="9" presetClass="emph" presetSubtype="0" grpId="1" nodeType="withEffect">
                                  <p:stCondLst>
                                    <p:cond delay="0"/>
                                  </p:stCondLst>
                                  <p:childTnLst>
                                    <p:set>
                                      <p:cBhvr rctx="PPT">
                                        <p:cTn id="302" dur="indefinite"/>
                                        <p:tgtEl>
                                          <p:spTgt spid="58"/>
                                        </p:tgtEl>
                                        <p:attrNameLst>
                                          <p:attrName>style.opacity</p:attrName>
                                        </p:attrNameLst>
                                      </p:cBhvr>
                                      <p:to>
                                        <p:strVal val="0.25"/>
                                      </p:to>
                                    </p:set>
                                    <p:animEffect filter="image" prLst="opacity: 0.25">
                                      <p:cBhvr rctx="IE">
                                        <p:cTn id="303" dur="indefinite"/>
                                        <p:tgtEl>
                                          <p:spTgt spid="58"/>
                                        </p:tgtEl>
                                      </p:cBhvr>
                                    </p:animEffect>
                                  </p:childTnLst>
                                </p:cTn>
                              </p:par>
                              <p:par>
                                <p:cTn id="304" presetID="9" presetClass="emph" presetSubtype="0" grpId="1" nodeType="withEffect">
                                  <p:stCondLst>
                                    <p:cond delay="0"/>
                                  </p:stCondLst>
                                  <p:childTnLst>
                                    <p:set>
                                      <p:cBhvr rctx="PPT">
                                        <p:cTn id="305" dur="indefinite"/>
                                        <p:tgtEl>
                                          <p:spTgt spid="59"/>
                                        </p:tgtEl>
                                        <p:attrNameLst>
                                          <p:attrName>style.opacity</p:attrName>
                                        </p:attrNameLst>
                                      </p:cBhvr>
                                      <p:to>
                                        <p:strVal val="0.25"/>
                                      </p:to>
                                    </p:set>
                                    <p:animEffect filter="image" prLst="opacity: 0.25">
                                      <p:cBhvr rctx="IE">
                                        <p:cTn id="306" dur="indefinite"/>
                                        <p:tgtEl>
                                          <p:spTgt spid="59"/>
                                        </p:tgtEl>
                                      </p:cBhvr>
                                    </p:animEffect>
                                  </p:childTnLst>
                                </p:cTn>
                              </p:par>
                              <p:par>
                                <p:cTn id="307" presetID="9" presetClass="emph" presetSubtype="0" grpId="1" nodeType="withEffect">
                                  <p:stCondLst>
                                    <p:cond delay="0"/>
                                  </p:stCondLst>
                                  <p:childTnLst>
                                    <p:set>
                                      <p:cBhvr rctx="PPT">
                                        <p:cTn id="308" dur="indefinite"/>
                                        <p:tgtEl>
                                          <p:spTgt spid="60"/>
                                        </p:tgtEl>
                                        <p:attrNameLst>
                                          <p:attrName>style.opacity</p:attrName>
                                        </p:attrNameLst>
                                      </p:cBhvr>
                                      <p:to>
                                        <p:strVal val="0.25"/>
                                      </p:to>
                                    </p:set>
                                    <p:animEffect filter="image" prLst="opacity: 0.25">
                                      <p:cBhvr rctx="IE">
                                        <p:cTn id="309" dur="indefinite"/>
                                        <p:tgtEl>
                                          <p:spTgt spid="60"/>
                                        </p:tgtEl>
                                      </p:cBhvr>
                                    </p:animEffect>
                                  </p:childTnLst>
                                </p:cTn>
                              </p:par>
                              <p:par>
                                <p:cTn id="310" presetID="9" presetClass="emph" presetSubtype="0" grpId="1" nodeType="withEffect">
                                  <p:stCondLst>
                                    <p:cond delay="0"/>
                                  </p:stCondLst>
                                  <p:childTnLst>
                                    <p:set>
                                      <p:cBhvr rctx="PPT">
                                        <p:cTn id="311" dur="indefinite"/>
                                        <p:tgtEl>
                                          <p:spTgt spid="61"/>
                                        </p:tgtEl>
                                        <p:attrNameLst>
                                          <p:attrName>style.opacity</p:attrName>
                                        </p:attrNameLst>
                                      </p:cBhvr>
                                      <p:to>
                                        <p:strVal val="0.25"/>
                                      </p:to>
                                    </p:set>
                                    <p:animEffect filter="image" prLst="opacity: 0.25">
                                      <p:cBhvr rctx="IE">
                                        <p:cTn id="312" dur="indefinite"/>
                                        <p:tgtEl>
                                          <p:spTgt spid="61"/>
                                        </p:tgtEl>
                                      </p:cBhvr>
                                    </p:animEffect>
                                  </p:childTnLst>
                                </p:cTn>
                              </p:par>
                              <p:par>
                                <p:cTn id="313" presetID="9" presetClass="emph" presetSubtype="0" grpId="1" nodeType="withEffect">
                                  <p:stCondLst>
                                    <p:cond delay="0"/>
                                  </p:stCondLst>
                                  <p:childTnLst>
                                    <p:set>
                                      <p:cBhvr rctx="PPT">
                                        <p:cTn id="314" dur="indefinite"/>
                                        <p:tgtEl>
                                          <p:spTgt spid="62"/>
                                        </p:tgtEl>
                                        <p:attrNameLst>
                                          <p:attrName>style.opacity</p:attrName>
                                        </p:attrNameLst>
                                      </p:cBhvr>
                                      <p:to>
                                        <p:strVal val="0.25"/>
                                      </p:to>
                                    </p:set>
                                    <p:animEffect filter="image" prLst="opacity: 0.25">
                                      <p:cBhvr rctx="IE">
                                        <p:cTn id="315" dur="indefinite"/>
                                        <p:tgtEl>
                                          <p:spTgt spid="62"/>
                                        </p:tgtEl>
                                      </p:cBhvr>
                                    </p:animEffect>
                                  </p:childTnLst>
                                </p:cTn>
                              </p:par>
                              <p:par>
                                <p:cTn id="316" presetID="9" presetClass="emph" presetSubtype="0" nodeType="withEffect">
                                  <p:stCondLst>
                                    <p:cond delay="0"/>
                                  </p:stCondLst>
                                  <p:childTnLst>
                                    <p:set>
                                      <p:cBhvr rctx="PPT">
                                        <p:cTn id="317" dur="indefinite"/>
                                        <p:tgtEl>
                                          <p:spTgt spid="12"/>
                                        </p:tgtEl>
                                        <p:attrNameLst>
                                          <p:attrName>style.opacity</p:attrName>
                                        </p:attrNameLst>
                                      </p:cBhvr>
                                      <p:to>
                                        <p:strVal val="0.25"/>
                                      </p:to>
                                    </p:set>
                                    <p:animEffect filter="image" prLst="opacity: 0.25">
                                      <p:cBhvr rctx="IE">
                                        <p:cTn id="318" dur="indefinite"/>
                                        <p:tgtEl>
                                          <p:spTgt spid="12"/>
                                        </p:tgtEl>
                                      </p:cBhvr>
                                    </p:animEffect>
                                  </p:childTnLst>
                                </p:cTn>
                              </p:par>
                              <p:par>
                                <p:cTn id="319" presetID="9" presetClass="emph" presetSubtype="0" grpId="0" nodeType="withEffect">
                                  <p:stCondLst>
                                    <p:cond delay="0"/>
                                  </p:stCondLst>
                                  <p:childTnLst>
                                    <p:set>
                                      <p:cBhvr rctx="PPT">
                                        <p:cTn id="320" dur="indefinite"/>
                                        <p:tgtEl>
                                          <p:spTgt spid="6"/>
                                        </p:tgtEl>
                                        <p:attrNameLst>
                                          <p:attrName>style.opacity</p:attrName>
                                        </p:attrNameLst>
                                      </p:cBhvr>
                                      <p:to>
                                        <p:strVal val="0.25"/>
                                      </p:to>
                                    </p:set>
                                    <p:animEffect filter="image" prLst="opacity: 0.25">
                                      <p:cBhvr rctx="IE">
                                        <p:cTn id="321" dur="indefinite"/>
                                        <p:tgtEl>
                                          <p:spTgt spid="6"/>
                                        </p:tgtEl>
                                      </p:cBhvr>
                                    </p:animEffect>
                                  </p:childTnLst>
                                </p:cTn>
                              </p:par>
                              <p:par>
                                <p:cTn id="322" presetID="9" presetClass="emph" presetSubtype="0" grpId="4" nodeType="withEffect">
                                  <p:stCondLst>
                                    <p:cond delay="0"/>
                                  </p:stCondLst>
                                  <p:childTnLst>
                                    <p:set>
                                      <p:cBhvr rctx="PPT">
                                        <p:cTn id="323" dur="indefinite"/>
                                        <p:tgtEl>
                                          <p:spTgt spid="7"/>
                                        </p:tgtEl>
                                        <p:attrNameLst>
                                          <p:attrName>style.opacity</p:attrName>
                                        </p:attrNameLst>
                                      </p:cBhvr>
                                      <p:to>
                                        <p:strVal val="0.25"/>
                                      </p:to>
                                    </p:set>
                                    <p:animEffect filter="image" prLst="opacity: 0.25">
                                      <p:cBhvr rctx="IE">
                                        <p:cTn id="324" dur="indefinite"/>
                                        <p:tgtEl>
                                          <p:spTgt spid="7"/>
                                        </p:tgtEl>
                                      </p:cBhvr>
                                    </p:animEffect>
                                  </p:childTnLst>
                                </p:cTn>
                              </p:par>
                              <p:par>
                                <p:cTn id="325" presetID="9" presetClass="emph" presetSubtype="0" grpId="0" nodeType="withEffect">
                                  <p:stCondLst>
                                    <p:cond delay="0"/>
                                  </p:stCondLst>
                                  <p:childTnLst>
                                    <p:set>
                                      <p:cBhvr rctx="PPT">
                                        <p:cTn id="326" dur="indefinite"/>
                                        <p:tgtEl>
                                          <p:spTgt spid="8"/>
                                        </p:tgtEl>
                                        <p:attrNameLst>
                                          <p:attrName>style.opacity</p:attrName>
                                        </p:attrNameLst>
                                      </p:cBhvr>
                                      <p:to>
                                        <p:strVal val="0.25"/>
                                      </p:to>
                                    </p:set>
                                    <p:animEffect filter="image" prLst="opacity: 0.25">
                                      <p:cBhvr rctx="IE">
                                        <p:cTn id="327" dur="indefinite"/>
                                        <p:tgtEl>
                                          <p:spTgt spid="8"/>
                                        </p:tgtEl>
                                      </p:cBhvr>
                                    </p:animEffect>
                                  </p:childTnLst>
                                </p:cTn>
                              </p:par>
                              <p:par>
                                <p:cTn id="328" presetID="9" presetClass="emph" presetSubtype="0" nodeType="withEffect">
                                  <p:stCondLst>
                                    <p:cond delay="0"/>
                                  </p:stCondLst>
                                  <p:childTnLst>
                                    <p:set>
                                      <p:cBhvr rctx="PPT">
                                        <p:cTn id="329" dur="indefinite"/>
                                        <p:tgtEl>
                                          <p:spTgt spid="18"/>
                                        </p:tgtEl>
                                        <p:attrNameLst>
                                          <p:attrName>style.opacity</p:attrName>
                                        </p:attrNameLst>
                                      </p:cBhvr>
                                      <p:to>
                                        <p:strVal val="0.25"/>
                                      </p:to>
                                    </p:set>
                                    <p:animEffect filter="image" prLst="opacity: 0.25">
                                      <p:cBhvr rctx="IE">
                                        <p:cTn id="330" dur="indefinite"/>
                                        <p:tgtEl>
                                          <p:spTgt spid="18"/>
                                        </p:tgtEl>
                                      </p:cBhvr>
                                    </p:animEffect>
                                  </p:childTnLst>
                                </p:cTn>
                              </p:par>
                              <p:par>
                                <p:cTn id="331" presetID="9" presetClass="emph" presetSubtype="0" grpId="1" nodeType="withEffect">
                                  <p:stCondLst>
                                    <p:cond delay="0"/>
                                  </p:stCondLst>
                                  <p:childTnLst>
                                    <p:set>
                                      <p:cBhvr rctx="PPT">
                                        <p:cTn id="332" dur="indefinite"/>
                                        <p:tgtEl>
                                          <p:spTgt spid="71"/>
                                        </p:tgtEl>
                                        <p:attrNameLst>
                                          <p:attrName>style.opacity</p:attrName>
                                        </p:attrNameLst>
                                      </p:cBhvr>
                                      <p:to>
                                        <p:strVal val="0.25"/>
                                      </p:to>
                                    </p:set>
                                    <p:animEffect filter="image" prLst="opacity: 0.25">
                                      <p:cBhvr rctx="IE">
                                        <p:cTn id="333" dur="indefinite"/>
                                        <p:tgtEl>
                                          <p:spTgt spid="71"/>
                                        </p:tgtEl>
                                      </p:cBhvr>
                                    </p:animEffect>
                                  </p:childTnLst>
                                </p:cTn>
                              </p:par>
                              <p:par>
                                <p:cTn id="334" presetID="9" presetClass="emph" presetSubtype="0" nodeType="withEffect">
                                  <p:stCondLst>
                                    <p:cond delay="0"/>
                                  </p:stCondLst>
                                  <p:childTnLst>
                                    <p:set>
                                      <p:cBhvr rctx="PPT">
                                        <p:cTn id="335" dur="indefinite"/>
                                        <p:tgtEl>
                                          <p:spTgt spid="77"/>
                                        </p:tgtEl>
                                        <p:attrNameLst>
                                          <p:attrName>style.opacity</p:attrName>
                                        </p:attrNameLst>
                                      </p:cBhvr>
                                      <p:to>
                                        <p:strVal val="0.25"/>
                                      </p:to>
                                    </p:set>
                                    <p:animEffect filter="image" prLst="opacity: 0.25">
                                      <p:cBhvr rctx="IE">
                                        <p:cTn id="336" dur="indefinite"/>
                                        <p:tgtEl>
                                          <p:spTgt spid="77"/>
                                        </p:tgtEl>
                                      </p:cBhvr>
                                    </p:animEffect>
                                  </p:childTnLst>
                                </p:cTn>
                              </p:par>
                              <p:par>
                                <p:cTn id="337" presetID="9" presetClass="emph" presetSubtype="0" grpId="0" nodeType="withEffect">
                                  <p:stCondLst>
                                    <p:cond delay="0"/>
                                  </p:stCondLst>
                                  <p:childTnLst>
                                    <p:set>
                                      <p:cBhvr rctx="PPT">
                                        <p:cTn id="338" dur="indefinite"/>
                                        <p:tgtEl>
                                          <p:spTgt spid="43"/>
                                        </p:tgtEl>
                                        <p:attrNameLst>
                                          <p:attrName>style.opacity</p:attrName>
                                        </p:attrNameLst>
                                      </p:cBhvr>
                                      <p:to>
                                        <p:strVal val="0.25"/>
                                      </p:to>
                                    </p:set>
                                    <p:animEffect filter="image" prLst="opacity: 0.25">
                                      <p:cBhvr rctx="IE">
                                        <p:cTn id="339" dur="indefinite"/>
                                        <p:tgtEl>
                                          <p:spTgt spid="43"/>
                                        </p:tgtEl>
                                      </p:cBhvr>
                                    </p:animEffect>
                                  </p:childTnLst>
                                </p:cTn>
                              </p:par>
                              <p:par>
                                <p:cTn id="340" presetID="9" presetClass="emph" presetSubtype="0" grpId="1" nodeType="withEffect">
                                  <p:stCondLst>
                                    <p:cond delay="0"/>
                                  </p:stCondLst>
                                  <p:childTnLst>
                                    <p:set>
                                      <p:cBhvr rctx="PPT">
                                        <p:cTn id="341" dur="indefinite"/>
                                        <p:tgtEl>
                                          <p:spTgt spid="13"/>
                                        </p:tgtEl>
                                        <p:attrNameLst>
                                          <p:attrName>style.opacity</p:attrName>
                                        </p:attrNameLst>
                                      </p:cBhvr>
                                      <p:to>
                                        <p:strVal val="0.25"/>
                                      </p:to>
                                    </p:set>
                                    <p:animEffect filter="image" prLst="opacity: 0.25">
                                      <p:cBhvr rctx="IE">
                                        <p:cTn id="342" dur="indefinite"/>
                                        <p:tgtEl>
                                          <p:spTgt spid="13"/>
                                        </p:tgtEl>
                                      </p:cBhvr>
                                    </p:animEffect>
                                  </p:childTnLst>
                                </p:cTn>
                              </p:par>
                              <p:par>
                                <p:cTn id="343" presetID="9" presetClass="emph" presetSubtype="0" grpId="2" nodeType="withEffect">
                                  <p:stCondLst>
                                    <p:cond delay="0"/>
                                  </p:stCondLst>
                                  <p:childTnLst>
                                    <p:set>
                                      <p:cBhvr rctx="PPT">
                                        <p:cTn id="344" dur="indefinite"/>
                                        <p:tgtEl>
                                          <p:spTgt spid="36"/>
                                        </p:tgtEl>
                                        <p:attrNameLst>
                                          <p:attrName>style.opacity</p:attrName>
                                        </p:attrNameLst>
                                      </p:cBhvr>
                                      <p:to>
                                        <p:strVal val="0.25"/>
                                      </p:to>
                                    </p:set>
                                    <p:animEffect filter="image" prLst="opacity: 0.25">
                                      <p:cBhvr rctx="IE">
                                        <p:cTn id="345" dur="indefinite"/>
                                        <p:tgtEl>
                                          <p:spTgt spid="36"/>
                                        </p:tgtEl>
                                      </p:cBhvr>
                                    </p:animEffect>
                                  </p:childTnLst>
                                </p:cTn>
                              </p:par>
                              <p:par>
                                <p:cTn id="346" presetID="9" presetClass="emph" presetSubtype="0" grpId="2" nodeType="withEffect">
                                  <p:stCondLst>
                                    <p:cond delay="0"/>
                                  </p:stCondLst>
                                  <p:childTnLst>
                                    <p:set>
                                      <p:cBhvr rctx="PPT">
                                        <p:cTn id="347" dur="indefinite"/>
                                        <p:tgtEl>
                                          <p:spTgt spid="37"/>
                                        </p:tgtEl>
                                        <p:attrNameLst>
                                          <p:attrName>style.opacity</p:attrName>
                                        </p:attrNameLst>
                                      </p:cBhvr>
                                      <p:to>
                                        <p:strVal val="0.25"/>
                                      </p:to>
                                    </p:set>
                                    <p:animEffect filter="image" prLst="opacity: 0.25">
                                      <p:cBhvr rctx="IE">
                                        <p:cTn id="348" dur="indefinite"/>
                                        <p:tgtEl>
                                          <p:spTgt spid="37"/>
                                        </p:tgtEl>
                                      </p:cBhvr>
                                    </p:animEffect>
                                  </p:childTnLst>
                                </p:cTn>
                              </p:par>
                              <p:par>
                                <p:cTn id="349" presetID="9" presetClass="emph" presetSubtype="0" grpId="2" nodeType="withEffect">
                                  <p:stCondLst>
                                    <p:cond delay="0"/>
                                  </p:stCondLst>
                                  <p:childTnLst>
                                    <p:set>
                                      <p:cBhvr rctx="PPT">
                                        <p:cTn id="350" dur="indefinite"/>
                                        <p:tgtEl>
                                          <p:spTgt spid="74"/>
                                        </p:tgtEl>
                                        <p:attrNameLst>
                                          <p:attrName>style.opacity</p:attrName>
                                        </p:attrNameLst>
                                      </p:cBhvr>
                                      <p:to>
                                        <p:strVal val="0.25"/>
                                      </p:to>
                                    </p:set>
                                    <p:animEffect filter="image" prLst="opacity: 0.25">
                                      <p:cBhvr rctx="IE">
                                        <p:cTn id="351" dur="indefinite"/>
                                        <p:tgtEl>
                                          <p:spTgt spid="74"/>
                                        </p:tgtEl>
                                      </p:cBhvr>
                                    </p:animEffect>
                                  </p:childTnLst>
                                </p:cTn>
                              </p:par>
                              <p:par>
                                <p:cTn id="352" presetID="9" presetClass="emph" presetSubtype="0" grpId="2" nodeType="withEffect">
                                  <p:stCondLst>
                                    <p:cond delay="0"/>
                                  </p:stCondLst>
                                  <p:childTnLst>
                                    <p:set>
                                      <p:cBhvr rctx="PPT">
                                        <p:cTn id="353" dur="indefinite"/>
                                        <p:tgtEl>
                                          <p:spTgt spid="76"/>
                                        </p:tgtEl>
                                        <p:attrNameLst>
                                          <p:attrName>style.opacity</p:attrName>
                                        </p:attrNameLst>
                                      </p:cBhvr>
                                      <p:to>
                                        <p:strVal val="0.25"/>
                                      </p:to>
                                    </p:set>
                                    <p:animEffect filter="image" prLst="opacity: 0.25">
                                      <p:cBhvr rctx="IE">
                                        <p:cTn id="354" dur="indefinite"/>
                                        <p:tgtEl>
                                          <p:spTgt spid="76"/>
                                        </p:tgtEl>
                                      </p:cBhvr>
                                    </p:animEffect>
                                  </p:childTnLst>
                                </p:cTn>
                              </p:par>
                              <p:par>
                                <p:cTn id="355" presetID="9" presetClass="emph" presetSubtype="0" grpId="2" nodeType="withEffect">
                                  <p:stCondLst>
                                    <p:cond delay="0"/>
                                  </p:stCondLst>
                                  <p:childTnLst>
                                    <p:set>
                                      <p:cBhvr rctx="PPT">
                                        <p:cTn id="356" dur="indefinite"/>
                                        <p:tgtEl>
                                          <p:spTgt spid="78"/>
                                        </p:tgtEl>
                                        <p:attrNameLst>
                                          <p:attrName>style.opacity</p:attrName>
                                        </p:attrNameLst>
                                      </p:cBhvr>
                                      <p:to>
                                        <p:strVal val="0.25"/>
                                      </p:to>
                                    </p:set>
                                    <p:animEffect filter="image" prLst="opacity: 0.25">
                                      <p:cBhvr rctx="IE">
                                        <p:cTn id="357" dur="indefinite"/>
                                        <p:tgtEl>
                                          <p:spTgt spid="78"/>
                                        </p:tgtEl>
                                      </p:cBhvr>
                                    </p:animEffect>
                                  </p:childTnLst>
                                </p:cTn>
                              </p:par>
                              <p:par>
                                <p:cTn id="358" presetID="9" presetClass="emph" presetSubtype="0" grpId="2" nodeType="withEffect">
                                  <p:stCondLst>
                                    <p:cond delay="0"/>
                                  </p:stCondLst>
                                  <p:childTnLst>
                                    <p:set>
                                      <p:cBhvr rctx="PPT">
                                        <p:cTn id="359" dur="indefinite"/>
                                        <p:tgtEl>
                                          <p:spTgt spid="88"/>
                                        </p:tgtEl>
                                        <p:attrNameLst>
                                          <p:attrName>style.opacity</p:attrName>
                                        </p:attrNameLst>
                                      </p:cBhvr>
                                      <p:to>
                                        <p:strVal val="0.25"/>
                                      </p:to>
                                    </p:set>
                                    <p:animEffect filter="image" prLst="opacity: 0.25">
                                      <p:cBhvr rctx="IE">
                                        <p:cTn id="360" dur="indefinite"/>
                                        <p:tgtEl>
                                          <p:spTgt spid="88"/>
                                        </p:tgtEl>
                                      </p:cBhvr>
                                    </p:animEffect>
                                  </p:childTnLst>
                                </p:cTn>
                              </p:par>
                              <p:par>
                                <p:cTn id="361" presetID="9" presetClass="emph" presetSubtype="0" grpId="2" nodeType="withEffect">
                                  <p:stCondLst>
                                    <p:cond delay="0"/>
                                  </p:stCondLst>
                                  <p:childTnLst>
                                    <p:set>
                                      <p:cBhvr rctx="PPT">
                                        <p:cTn id="362" dur="indefinite"/>
                                        <p:tgtEl>
                                          <p:spTgt spid="89"/>
                                        </p:tgtEl>
                                        <p:attrNameLst>
                                          <p:attrName>style.opacity</p:attrName>
                                        </p:attrNameLst>
                                      </p:cBhvr>
                                      <p:to>
                                        <p:strVal val="0.25"/>
                                      </p:to>
                                    </p:set>
                                    <p:animEffect filter="image" prLst="opacity: 0.25">
                                      <p:cBhvr rctx="IE">
                                        <p:cTn id="363" dur="indefinite"/>
                                        <p:tgtEl>
                                          <p:spTgt spid="89"/>
                                        </p:tgtEl>
                                      </p:cBhvr>
                                    </p:animEffect>
                                  </p:childTnLst>
                                </p:cTn>
                              </p:par>
                              <p:par>
                                <p:cTn id="364" presetID="9" presetClass="emph" presetSubtype="0" grpId="2" nodeType="withEffect">
                                  <p:stCondLst>
                                    <p:cond delay="0"/>
                                  </p:stCondLst>
                                  <p:childTnLst>
                                    <p:set>
                                      <p:cBhvr rctx="PPT">
                                        <p:cTn id="365" dur="indefinite"/>
                                        <p:tgtEl>
                                          <p:spTgt spid="90"/>
                                        </p:tgtEl>
                                        <p:attrNameLst>
                                          <p:attrName>style.opacity</p:attrName>
                                        </p:attrNameLst>
                                      </p:cBhvr>
                                      <p:to>
                                        <p:strVal val="0.25"/>
                                      </p:to>
                                    </p:set>
                                    <p:animEffect filter="image" prLst="opacity: 0.25">
                                      <p:cBhvr rctx="IE">
                                        <p:cTn id="366" dur="indefinite"/>
                                        <p:tgtEl>
                                          <p:spTgt spid="90"/>
                                        </p:tgtEl>
                                      </p:cBhvr>
                                    </p:animEffect>
                                  </p:childTnLst>
                                </p:cTn>
                              </p:par>
                              <p:par>
                                <p:cTn id="367" presetID="9" presetClass="emph" presetSubtype="0" grpId="2" nodeType="withEffect">
                                  <p:stCondLst>
                                    <p:cond delay="0"/>
                                  </p:stCondLst>
                                  <p:childTnLst>
                                    <p:set>
                                      <p:cBhvr rctx="PPT">
                                        <p:cTn id="368" dur="indefinite"/>
                                        <p:tgtEl>
                                          <p:spTgt spid="91"/>
                                        </p:tgtEl>
                                        <p:attrNameLst>
                                          <p:attrName>style.opacity</p:attrName>
                                        </p:attrNameLst>
                                      </p:cBhvr>
                                      <p:to>
                                        <p:strVal val="0.25"/>
                                      </p:to>
                                    </p:set>
                                    <p:animEffect filter="image" prLst="opacity: 0.25">
                                      <p:cBhvr rctx="IE">
                                        <p:cTn id="369" dur="indefinite"/>
                                        <p:tgtEl>
                                          <p:spTgt spid="91"/>
                                        </p:tgtEl>
                                      </p:cBhvr>
                                    </p:animEffect>
                                  </p:childTnLst>
                                </p:cTn>
                              </p:par>
                              <p:par>
                                <p:cTn id="370" presetID="9" presetClass="emph" presetSubtype="0" grpId="1" nodeType="withEffect">
                                  <p:stCondLst>
                                    <p:cond delay="0"/>
                                  </p:stCondLst>
                                  <p:childTnLst>
                                    <p:set>
                                      <p:cBhvr rctx="PPT">
                                        <p:cTn id="371" dur="indefinite"/>
                                        <p:tgtEl>
                                          <p:spTgt spid="92"/>
                                        </p:tgtEl>
                                        <p:attrNameLst>
                                          <p:attrName>style.opacity</p:attrName>
                                        </p:attrNameLst>
                                      </p:cBhvr>
                                      <p:to>
                                        <p:strVal val="0.25"/>
                                      </p:to>
                                    </p:set>
                                    <p:animEffect filter="image" prLst="opacity: 0.25">
                                      <p:cBhvr rctx="IE">
                                        <p:cTn id="372" dur="indefinite"/>
                                        <p:tgtEl>
                                          <p:spTgt spid="92"/>
                                        </p:tgtEl>
                                      </p:cBhvr>
                                    </p:animEffect>
                                  </p:childTnLst>
                                </p:cTn>
                              </p:par>
                              <p:par>
                                <p:cTn id="373" presetID="9" presetClass="emph" presetSubtype="0" grpId="2" nodeType="withEffect">
                                  <p:stCondLst>
                                    <p:cond delay="0"/>
                                  </p:stCondLst>
                                  <p:childTnLst>
                                    <p:set>
                                      <p:cBhvr rctx="PPT">
                                        <p:cTn id="374" dur="indefinite"/>
                                        <p:tgtEl>
                                          <p:spTgt spid="95"/>
                                        </p:tgtEl>
                                        <p:attrNameLst>
                                          <p:attrName>style.opacity</p:attrName>
                                        </p:attrNameLst>
                                      </p:cBhvr>
                                      <p:to>
                                        <p:strVal val="0.25"/>
                                      </p:to>
                                    </p:set>
                                    <p:animEffect filter="image" prLst="opacity: 0.25">
                                      <p:cBhvr rctx="IE">
                                        <p:cTn id="375" dur="indefinite"/>
                                        <p:tgtEl>
                                          <p:spTgt spid="95"/>
                                        </p:tgtEl>
                                      </p:cBhvr>
                                    </p:animEffect>
                                  </p:childTnLst>
                                </p:cTn>
                              </p:par>
                              <p:par>
                                <p:cTn id="376" presetID="9" presetClass="emph" presetSubtype="0" grpId="2" nodeType="withEffect">
                                  <p:stCondLst>
                                    <p:cond delay="0"/>
                                  </p:stCondLst>
                                  <p:childTnLst>
                                    <p:set>
                                      <p:cBhvr rctx="PPT">
                                        <p:cTn id="377" dur="indefinite"/>
                                        <p:tgtEl>
                                          <p:spTgt spid="96"/>
                                        </p:tgtEl>
                                        <p:attrNameLst>
                                          <p:attrName>style.opacity</p:attrName>
                                        </p:attrNameLst>
                                      </p:cBhvr>
                                      <p:to>
                                        <p:strVal val="0.25"/>
                                      </p:to>
                                    </p:set>
                                    <p:animEffect filter="image" prLst="opacity: 0.25">
                                      <p:cBhvr rctx="IE">
                                        <p:cTn id="378" dur="indefinite"/>
                                        <p:tgtEl>
                                          <p:spTgt spid="96"/>
                                        </p:tgtEl>
                                      </p:cBhvr>
                                    </p:animEffect>
                                  </p:childTnLst>
                                </p:cTn>
                              </p:par>
                              <p:par>
                                <p:cTn id="379" presetID="9" presetClass="emph" presetSubtype="0" grpId="2" nodeType="withEffect">
                                  <p:stCondLst>
                                    <p:cond delay="0"/>
                                  </p:stCondLst>
                                  <p:childTnLst>
                                    <p:set>
                                      <p:cBhvr rctx="PPT">
                                        <p:cTn id="380" dur="indefinite"/>
                                        <p:tgtEl>
                                          <p:spTgt spid="97"/>
                                        </p:tgtEl>
                                        <p:attrNameLst>
                                          <p:attrName>style.opacity</p:attrName>
                                        </p:attrNameLst>
                                      </p:cBhvr>
                                      <p:to>
                                        <p:strVal val="0.25"/>
                                      </p:to>
                                    </p:set>
                                    <p:animEffect filter="image" prLst="opacity: 0.25">
                                      <p:cBhvr rctx="IE">
                                        <p:cTn id="381" dur="indefinite"/>
                                        <p:tgtEl>
                                          <p:spTgt spid="97"/>
                                        </p:tgtEl>
                                      </p:cBhvr>
                                    </p:animEffect>
                                  </p:childTnLst>
                                </p:cTn>
                              </p:par>
                              <p:par>
                                <p:cTn id="382" presetID="9" presetClass="emph" presetSubtype="0" grpId="2" nodeType="withEffect">
                                  <p:stCondLst>
                                    <p:cond delay="0"/>
                                  </p:stCondLst>
                                  <p:childTnLst>
                                    <p:set>
                                      <p:cBhvr rctx="PPT">
                                        <p:cTn id="383" dur="indefinite"/>
                                        <p:tgtEl>
                                          <p:spTgt spid="98"/>
                                        </p:tgtEl>
                                        <p:attrNameLst>
                                          <p:attrName>style.opacity</p:attrName>
                                        </p:attrNameLst>
                                      </p:cBhvr>
                                      <p:to>
                                        <p:strVal val="0.25"/>
                                      </p:to>
                                    </p:set>
                                    <p:animEffect filter="image" prLst="opacity: 0.25">
                                      <p:cBhvr rctx="IE">
                                        <p:cTn id="384" dur="indefinite"/>
                                        <p:tgtEl>
                                          <p:spTgt spid="98"/>
                                        </p:tgtEl>
                                      </p:cBhvr>
                                    </p:animEffect>
                                  </p:childTnLst>
                                </p:cTn>
                              </p:par>
                              <p:par>
                                <p:cTn id="385" presetID="9" presetClass="emph" presetSubtype="0" grpId="1" nodeType="withEffect">
                                  <p:stCondLst>
                                    <p:cond delay="0"/>
                                  </p:stCondLst>
                                  <p:childTnLst>
                                    <p:set>
                                      <p:cBhvr rctx="PPT">
                                        <p:cTn id="386" dur="indefinite"/>
                                        <p:tgtEl>
                                          <p:spTgt spid="99"/>
                                        </p:tgtEl>
                                        <p:attrNameLst>
                                          <p:attrName>style.opacity</p:attrName>
                                        </p:attrNameLst>
                                      </p:cBhvr>
                                      <p:to>
                                        <p:strVal val="0.25"/>
                                      </p:to>
                                    </p:set>
                                    <p:animEffect filter="image" prLst="opacity: 0.25">
                                      <p:cBhvr rctx="IE">
                                        <p:cTn id="387" dur="indefinite"/>
                                        <p:tgtEl>
                                          <p:spTgt spid="99"/>
                                        </p:tgtEl>
                                      </p:cBhvr>
                                    </p:animEffect>
                                  </p:childTnLst>
                                </p:cTn>
                              </p:par>
                              <p:par>
                                <p:cTn id="388" presetID="9" presetClass="emph" presetSubtype="0" grpId="2" nodeType="withEffect">
                                  <p:stCondLst>
                                    <p:cond delay="0"/>
                                  </p:stCondLst>
                                  <p:childTnLst>
                                    <p:set>
                                      <p:cBhvr rctx="PPT">
                                        <p:cTn id="389" dur="indefinite"/>
                                        <p:tgtEl>
                                          <p:spTgt spid="102"/>
                                        </p:tgtEl>
                                        <p:attrNameLst>
                                          <p:attrName>style.opacity</p:attrName>
                                        </p:attrNameLst>
                                      </p:cBhvr>
                                      <p:to>
                                        <p:strVal val="0.25"/>
                                      </p:to>
                                    </p:set>
                                    <p:animEffect filter="image" prLst="opacity: 0.25">
                                      <p:cBhvr rctx="IE">
                                        <p:cTn id="390" dur="indefinite"/>
                                        <p:tgtEl>
                                          <p:spTgt spid="102"/>
                                        </p:tgtEl>
                                      </p:cBhvr>
                                    </p:animEffect>
                                  </p:childTnLst>
                                </p:cTn>
                              </p:par>
                              <p:par>
                                <p:cTn id="391" presetID="9" presetClass="emph" presetSubtype="0" grpId="2" nodeType="withEffect">
                                  <p:stCondLst>
                                    <p:cond delay="0"/>
                                  </p:stCondLst>
                                  <p:childTnLst>
                                    <p:set>
                                      <p:cBhvr rctx="PPT">
                                        <p:cTn id="392" dur="indefinite"/>
                                        <p:tgtEl>
                                          <p:spTgt spid="103"/>
                                        </p:tgtEl>
                                        <p:attrNameLst>
                                          <p:attrName>style.opacity</p:attrName>
                                        </p:attrNameLst>
                                      </p:cBhvr>
                                      <p:to>
                                        <p:strVal val="0.25"/>
                                      </p:to>
                                    </p:set>
                                    <p:animEffect filter="image" prLst="opacity: 0.25">
                                      <p:cBhvr rctx="IE">
                                        <p:cTn id="393" dur="indefinite"/>
                                        <p:tgtEl>
                                          <p:spTgt spid="103"/>
                                        </p:tgtEl>
                                      </p:cBhvr>
                                    </p:animEffect>
                                  </p:childTnLst>
                                </p:cTn>
                              </p:par>
                              <p:par>
                                <p:cTn id="394" presetID="9" presetClass="emph" presetSubtype="0" grpId="2" nodeType="withEffect">
                                  <p:stCondLst>
                                    <p:cond delay="0"/>
                                  </p:stCondLst>
                                  <p:childTnLst>
                                    <p:set>
                                      <p:cBhvr rctx="PPT">
                                        <p:cTn id="395" dur="indefinite"/>
                                        <p:tgtEl>
                                          <p:spTgt spid="104"/>
                                        </p:tgtEl>
                                        <p:attrNameLst>
                                          <p:attrName>style.opacity</p:attrName>
                                        </p:attrNameLst>
                                      </p:cBhvr>
                                      <p:to>
                                        <p:strVal val="0.25"/>
                                      </p:to>
                                    </p:set>
                                    <p:animEffect filter="image" prLst="opacity: 0.25">
                                      <p:cBhvr rctx="IE">
                                        <p:cTn id="396" dur="indefinite"/>
                                        <p:tgtEl>
                                          <p:spTgt spid="104"/>
                                        </p:tgtEl>
                                      </p:cBhvr>
                                    </p:animEffect>
                                  </p:childTnLst>
                                </p:cTn>
                              </p:par>
                              <p:par>
                                <p:cTn id="397" presetID="9" presetClass="emph" presetSubtype="0" grpId="2" nodeType="withEffect">
                                  <p:stCondLst>
                                    <p:cond delay="0"/>
                                  </p:stCondLst>
                                  <p:childTnLst>
                                    <p:set>
                                      <p:cBhvr rctx="PPT">
                                        <p:cTn id="398" dur="indefinite"/>
                                        <p:tgtEl>
                                          <p:spTgt spid="105"/>
                                        </p:tgtEl>
                                        <p:attrNameLst>
                                          <p:attrName>style.opacity</p:attrName>
                                        </p:attrNameLst>
                                      </p:cBhvr>
                                      <p:to>
                                        <p:strVal val="0.25"/>
                                      </p:to>
                                    </p:set>
                                    <p:animEffect filter="image" prLst="opacity: 0.25">
                                      <p:cBhvr rctx="IE">
                                        <p:cTn id="399" dur="indefinite"/>
                                        <p:tgtEl>
                                          <p:spTgt spid="105"/>
                                        </p:tgtEl>
                                      </p:cBhvr>
                                    </p:animEffect>
                                  </p:childTnLst>
                                </p:cTn>
                              </p:par>
                              <p:par>
                                <p:cTn id="400" presetID="9" presetClass="emph" presetSubtype="0" grpId="1" nodeType="withEffect">
                                  <p:stCondLst>
                                    <p:cond delay="0"/>
                                  </p:stCondLst>
                                  <p:childTnLst>
                                    <p:set>
                                      <p:cBhvr rctx="PPT">
                                        <p:cTn id="401" dur="indefinite"/>
                                        <p:tgtEl>
                                          <p:spTgt spid="106"/>
                                        </p:tgtEl>
                                        <p:attrNameLst>
                                          <p:attrName>style.opacity</p:attrName>
                                        </p:attrNameLst>
                                      </p:cBhvr>
                                      <p:to>
                                        <p:strVal val="0.25"/>
                                      </p:to>
                                    </p:set>
                                    <p:animEffect filter="image" prLst="opacity: 0.25">
                                      <p:cBhvr rctx="IE">
                                        <p:cTn id="402" dur="indefinite"/>
                                        <p:tgtEl>
                                          <p:spTgt spid="106"/>
                                        </p:tgtEl>
                                      </p:cBhvr>
                                    </p:animEffect>
                                  </p:childTnLst>
                                </p:cTn>
                              </p:par>
                              <p:par>
                                <p:cTn id="403" presetID="9" presetClass="emph" presetSubtype="0" grpId="1" nodeType="withEffect">
                                  <p:stCondLst>
                                    <p:cond delay="0"/>
                                  </p:stCondLst>
                                  <p:childTnLst>
                                    <p:set>
                                      <p:cBhvr rctx="PPT">
                                        <p:cTn id="404" dur="indefinite"/>
                                        <p:tgtEl>
                                          <p:spTgt spid="81"/>
                                        </p:tgtEl>
                                        <p:attrNameLst>
                                          <p:attrName>style.opacity</p:attrName>
                                        </p:attrNameLst>
                                      </p:cBhvr>
                                      <p:to>
                                        <p:strVal val="0.25"/>
                                      </p:to>
                                    </p:set>
                                    <p:animEffect filter="image" prLst="opacity: 0.25">
                                      <p:cBhvr rctx="IE">
                                        <p:cTn id="405" dur="indefinite"/>
                                        <p:tgtEl>
                                          <p:spTgt spid="81"/>
                                        </p:tgtEl>
                                      </p:cBhvr>
                                    </p:animEffect>
                                  </p:childTnLst>
                                </p:cTn>
                              </p:par>
                              <p:par>
                                <p:cTn id="406" presetID="9" presetClass="emph" presetSubtype="0" grpId="1" nodeType="withEffect">
                                  <p:stCondLst>
                                    <p:cond delay="0"/>
                                  </p:stCondLst>
                                  <p:childTnLst>
                                    <p:set>
                                      <p:cBhvr rctx="PPT">
                                        <p:cTn id="407" dur="indefinite"/>
                                        <p:tgtEl>
                                          <p:spTgt spid="93"/>
                                        </p:tgtEl>
                                        <p:attrNameLst>
                                          <p:attrName>style.opacity</p:attrName>
                                        </p:attrNameLst>
                                      </p:cBhvr>
                                      <p:to>
                                        <p:strVal val="0.25"/>
                                      </p:to>
                                    </p:set>
                                    <p:animEffect filter="image" prLst="opacity: 0.25">
                                      <p:cBhvr rctx="IE">
                                        <p:cTn id="408" dur="indefinite"/>
                                        <p:tgtEl>
                                          <p:spTgt spid="93"/>
                                        </p:tgtEl>
                                      </p:cBhvr>
                                    </p:animEffect>
                                  </p:childTnLst>
                                </p:cTn>
                              </p:par>
                              <p:par>
                                <p:cTn id="409" presetID="9" presetClass="emph" presetSubtype="0" grpId="1" nodeType="withEffect">
                                  <p:stCondLst>
                                    <p:cond delay="0"/>
                                  </p:stCondLst>
                                  <p:childTnLst>
                                    <p:set>
                                      <p:cBhvr rctx="PPT">
                                        <p:cTn id="410" dur="indefinite"/>
                                        <p:tgtEl>
                                          <p:spTgt spid="100"/>
                                        </p:tgtEl>
                                        <p:attrNameLst>
                                          <p:attrName>style.opacity</p:attrName>
                                        </p:attrNameLst>
                                      </p:cBhvr>
                                      <p:to>
                                        <p:strVal val="0.25"/>
                                      </p:to>
                                    </p:set>
                                    <p:animEffect filter="image" prLst="opacity: 0.25">
                                      <p:cBhvr rctx="IE">
                                        <p:cTn id="411" dur="indefinite"/>
                                        <p:tgtEl>
                                          <p:spTgt spid="100"/>
                                        </p:tgtEl>
                                      </p:cBhvr>
                                    </p:animEffect>
                                  </p:childTnLst>
                                </p:cTn>
                              </p:par>
                              <p:par>
                                <p:cTn id="412" presetID="9" presetClass="emph" presetSubtype="0" grpId="1" nodeType="withEffect">
                                  <p:stCondLst>
                                    <p:cond delay="0"/>
                                  </p:stCondLst>
                                  <p:childTnLst>
                                    <p:set>
                                      <p:cBhvr rctx="PPT">
                                        <p:cTn id="413" dur="indefinite"/>
                                        <p:tgtEl>
                                          <p:spTgt spid="107"/>
                                        </p:tgtEl>
                                        <p:attrNameLst>
                                          <p:attrName>style.opacity</p:attrName>
                                        </p:attrNameLst>
                                      </p:cBhvr>
                                      <p:to>
                                        <p:strVal val="0.25"/>
                                      </p:to>
                                    </p:set>
                                    <p:animEffect filter="image" prLst="opacity: 0.25">
                                      <p:cBhvr rctx="IE">
                                        <p:cTn id="414" dur="indefinite"/>
                                        <p:tgtEl>
                                          <p:spTgt spid="107"/>
                                        </p:tgtEl>
                                      </p:cBhvr>
                                    </p:animEffect>
                                  </p:childTnLst>
                                </p:cTn>
                              </p:par>
                            </p:childTnLst>
                          </p:cTn>
                        </p:par>
                      </p:childTnLst>
                    </p:cTn>
                  </p:par>
                  <p:par>
                    <p:cTn id="415" fill="hold">
                      <p:stCondLst>
                        <p:cond delay="indefinite"/>
                      </p:stCondLst>
                      <p:childTnLst>
                        <p:par>
                          <p:cTn id="416" fill="hold">
                            <p:stCondLst>
                              <p:cond delay="0"/>
                            </p:stCondLst>
                            <p:childTnLst>
                              <p:par>
                                <p:cTn id="417" presetID="1" presetClass="entr" presetSubtype="0" fill="hold" grpId="0" nodeType="clickEffect">
                                  <p:stCondLst>
                                    <p:cond delay="0"/>
                                  </p:stCondLst>
                                  <p:childTnLst>
                                    <p:set>
                                      <p:cBhvr>
                                        <p:cTn id="4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p:bldP spid="87" grpId="2" animBg="1"/>
      <p:bldP spid="87" grpId="3" animBg="1"/>
      <p:bldP spid="80" grpId="0" animBg="1"/>
      <p:bldP spid="80" grpId="1" animBg="1"/>
      <p:bldP spid="80" grpId="2" animBg="1"/>
      <p:bldP spid="35" grpId="0" animBg="1"/>
      <p:bldP spid="35" grpId="1" animBg="1"/>
      <p:bldP spid="35" grpId="2" animBg="1"/>
      <p:bldP spid="94" grpId="0" animBg="1"/>
      <p:bldP spid="94" grpId="1" animBg="1"/>
      <p:bldP spid="94" grpId="2" animBg="1"/>
      <p:bldP spid="101" grpId="0" animBg="1"/>
      <p:bldP spid="101" grpId="1" animBg="1"/>
      <p:bldP spid="101" grpId="2" animBg="1"/>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69" grpId="0" animBg="1"/>
      <p:bldP spid="69" grpId="1" animBg="1"/>
      <p:bldP spid="65" grpId="0" animBg="1"/>
      <p:bldP spid="65" grpId="1" animBg="1"/>
      <p:bldP spid="66" grpId="0" animBg="1"/>
      <p:bldP spid="66" grpId="1" animBg="1"/>
      <p:bldP spid="67" grpId="0" animBg="1"/>
      <p:bldP spid="67" grpId="1" animBg="1"/>
      <p:bldP spid="68" grpId="0" animBg="1"/>
      <p:bldP spid="68" grpId="1" animBg="1"/>
      <p:bldP spid="57" grpId="0" animBg="1"/>
      <p:bldP spid="57" grpId="1" animBg="1"/>
      <p:bldP spid="57" grpId="2" animBg="1"/>
      <p:bldP spid="57" grpId="3" animBg="1"/>
      <p:bldP spid="55" grpId="0" animBg="1"/>
      <p:bldP spid="55" grpId="1" animBg="1"/>
      <p:bldP spid="55" grpId="2" animBg="1"/>
      <p:bldP spid="55" grpId="3" animBg="1"/>
      <p:bldP spid="56" grpId="0" animBg="1"/>
      <p:bldP spid="56" grpId="1" animBg="1"/>
      <p:bldP spid="56" grpId="2" animBg="1"/>
      <p:bldP spid="56" grpId="3" animBg="1"/>
      <p:bldP spid="44" grpId="0" animBg="1"/>
      <p:bldP spid="44" grpId="1" animBg="1"/>
      <p:bldP spid="44" grpId="2" animBg="1"/>
      <p:bldP spid="44" grpId="3" animBg="1"/>
      <p:bldP spid="54" grpId="0" animBg="1"/>
      <p:bldP spid="54" grpId="1" animBg="1"/>
      <p:bldP spid="54" grpId="2" animBg="1"/>
      <p:bldP spid="54" grpId="3"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 grpId="0" animBg="1"/>
      <p:bldP spid="7" grpId="0" animBg="1"/>
      <p:bldP spid="7" grpId="1" animBg="1"/>
      <p:bldP spid="7" grpId="2" animBg="1"/>
      <p:bldP spid="7" grpId="3" animBg="1"/>
      <p:bldP spid="7" grpId="4" animBg="1"/>
      <p:bldP spid="8" grpId="0"/>
      <p:bldP spid="71" grpId="0"/>
      <p:bldP spid="71" grpId="1"/>
      <p:bldP spid="43" grpId="0" animBg="1"/>
      <p:bldP spid="13" grpId="0" animBg="1"/>
      <p:bldP spid="13" grpId="1" animBg="1"/>
      <p:bldP spid="63" grpId="0" animBg="1"/>
      <p:bldP spid="36" grpId="0"/>
      <p:bldP spid="36" grpId="1"/>
      <p:bldP spid="36" grpId="2"/>
      <p:bldP spid="37" grpId="0"/>
      <p:bldP spid="37" grpId="1"/>
      <p:bldP spid="37" grpId="2"/>
      <p:bldP spid="74" grpId="0"/>
      <p:bldP spid="74" grpId="1"/>
      <p:bldP spid="74" grpId="2"/>
      <p:bldP spid="76" grpId="0"/>
      <p:bldP spid="76" grpId="1"/>
      <p:bldP spid="76" grpId="2"/>
      <p:bldP spid="78" grpId="1"/>
      <p:bldP spid="78" grpId="2"/>
      <p:bldP spid="88" grpId="0"/>
      <p:bldP spid="88" grpId="1"/>
      <p:bldP spid="88" grpId="2"/>
      <p:bldP spid="89" grpId="0"/>
      <p:bldP spid="89" grpId="1"/>
      <p:bldP spid="89" grpId="2"/>
      <p:bldP spid="90" grpId="0"/>
      <p:bldP spid="90" grpId="1"/>
      <p:bldP spid="90" grpId="2"/>
      <p:bldP spid="91" grpId="0"/>
      <p:bldP spid="91" grpId="1"/>
      <p:bldP spid="91" grpId="2"/>
      <p:bldP spid="92" grpId="0"/>
      <p:bldP spid="92" grpId="1"/>
      <p:bldP spid="95" grpId="0"/>
      <p:bldP spid="95" grpId="1"/>
      <p:bldP spid="95" grpId="2"/>
      <p:bldP spid="96" grpId="0"/>
      <p:bldP spid="96" grpId="1"/>
      <p:bldP spid="96" grpId="2"/>
      <p:bldP spid="97" grpId="0"/>
      <p:bldP spid="97" grpId="1"/>
      <p:bldP spid="97" grpId="2"/>
      <p:bldP spid="98" grpId="0"/>
      <p:bldP spid="98" grpId="1"/>
      <p:bldP spid="98" grpId="2"/>
      <p:bldP spid="99" grpId="0"/>
      <p:bldP spid="99" grpId="1"/>
      <p:bldP spid="102" grpId="0"/>
      <p:bldP spid="102" grpId="1"/>
      <p:bldP spid="102" grpId="2"/>
      <p:bldP spid="103" grpId="0"/>
      <p:bldP spid="103" grpId="1"/>
      <p:bldP spid="103" grpId="2"/>
      <p:bldP spid="104" grpId="0"/>
      <p:bldP spid="104" grpId="1"/>
      <p:bldP spid="104" grpId="2"/>
      <p:bldP spid="105" grpId="0"/>
      <p:bldP spid="105" grpId="1"/>
      <p:bldP spid="105" grpId="2"/>
      <p:bldP spid="106" grpId="0"/>
      <p:bldP spid="106" grpId="1"/>
      <p:bldP spid="81" grpId="0"/>
      <p:bldP spid="81" grpId="1"/>
      <p:bldP spid="93" grpId="0"/>
      <p:bldP spid="93" grpId="1"/>
      <p:bldP spid="100" grpId="0"/>
      <p:bldP spid="100" grpId="1"/>
      <p:bldP spid="107" grpId="0"/>
      <p:bldP spid="107" grpId="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r>
              <a:rPr lang="en-US" sz="2400" dirty="0"/>
              <a:t> and requires the use of O(n</a:t>
            </a:r>
            <a:r>
              <a:rPr lang="en-US" sz="2400" baseline="30000" dirty="0"/>
              <a:t>2</a:t>
            </a:r>
            <a:r>
              <a:rPr lang="en-US" sz="2400" dirty="0"/>
              <a:t>) dynamic programming </a:t>
            </a:r>
            <a:r>
              <a:rPr lang="en-US" sz="2400" dirty="0" smtClean="0"/>
              <a:t>algorithm </a:t>
            </a:r>
            <a:endParaRPr lang="en-US" sz="2400" dirty="0" smtClean="0"/>
          </a:p>
          <a:p>
            <a:pPr lvl="1"/>
            <a:r>
              <a:rPr lang="en-US" sz="2100" dirty="0" smtClean="0"/>
              <a:t>We </a:t>
            </a:r>
            <a:r>
              <a:rPr lang="en-US" sz="2100" dirty="0"/>
              <a:t>need to align millions to billions of reads </a:t>
            </a:r>
            <a:endParaRPr lang="en-US" sz="2100" dirty="0" smtClean="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a:t>
            </a:r>
            <a:r>
              <a:rPr lang="en-US" sz="2400" dirty="0" smtClean="0"/>
              <a:t>mappers </a:t>
            </a:r>
            <a:r>
              <a:rPr lang="en-US" sz="2400" dirty="0"/>
              <a:t>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r>
              <a:rPr lang="en-US" sz="1400" b="1" dirty="0" smtClean="0">
                <a:solidFill>
                  <a:srgbClr val="4E6229"/>
                </a:solidFill>
              </a:rPr>
              <a:t>]</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11</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414180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3" end="3"/>
                                            </p:txEl>
                                          </p:spTgt>
                                        </p:tgtEl>
                                        <p:attrNameLst>
                                          <p:attrName>style.opacity</p:attrName>
                                        </p:attrNameLst>
                                      </p:cBhvr>
                                      <p:to>
                                        <p:strVal val="0.25"/>
                                      </p:to>
                                    </p:set>
                                    <p:animEffect filter="image" prLst="opacity: 0.25">
                                      <p:cBhvr rctx="IE">
                                        <p:cTn id="35" dur="indefinite"/>
                                        <p:tgtEl>
                                          <p:spTgt spid="3">
                                            <p:txEl>
                                              <p:pRg st="3" end="3"/>
                                            </p:txEl>
                                          </p:spTgt>
                                        </p:tgtEl>
                                      </p:cBhvr>
                                    </p:animEffect>
                                  </p:childTnLst>
                                </p:cTn>
                              </p:par>
                              <p:par>
                                <p:cTn id="36" presetID="9" presetClass="emph" presetSubtype="0" nodeType="withEffect">
                                  <p:stCondLst>
                                    <p:cond delay="0"/>
                                  </p:stCondLst>
                                  <p:childTnLst>
                                    <p:set>
                                      <p:cBhvr rctx="PPT">
                                        <p:cTn id="37" dur="indefinite"/>
                                        <p:tgtEl>
                                          <p:spTgt spid="3">
                                            <p:txEl>
                                              <p:pRg st="4" end="4"/>
                                            </p:txEl>
                                          </p:spTgt>
                                        </p:tgtEl>
                                        <p:attrNameLst>
                                          <p:attrName>style.opacity</p:attrName>
                                        </p:attrNameLst>
                                      </p:cBhvr>
                                      <p:to>
                                        <p:strVal val="0.25"/>
                                      </p:to>
                                    </p:set>
                                    <p:animEffect filter="image" prLst="opacity: 0.25">
                                      <p:cBhvr rctx="IE">
                                        <p:cTn id="38" dur="indefinite"/>
                                        <p:tgtEl>
                                          <p:spTgt spid="3">
                                            <p:txEl>
                                              <p:pRg st="4" end="4"/>
                                            </p:txEl>
                                          </p:spTgt>
                                        </p:tgtEl>
                                      </p:cBhvr>
                                    </p:animEffect>
                                  </p:childTnLst>
                                </p:cTn>
                              </p:par>
                              <p:par>
                                <p:cTn id="39" presetID="9" presetClass="emph" presetSubtype="0" nodeType="withEffect">
                                  <p:stCondLst>
                                    <p:cond delay="0"/>
                                  </p:stCondLst>
                                  <p:childTnLst>
                                    <p:set>
                                      <p:cBhvr rctx="PPT">
                                        <p:cTn id="40" dur="indefinite"/>
                                        <p:tgtEl>
                                          <p:spTgt spid="3">
                                            <p:txEl>
                                              <p:pRg st="5" end="5"/>
                                            </p:txEl>
                                          </p:spTgt>
                                        </p:tgtEl>
                                        <p:attrNameLst>
                                          <p:attrName>style.opacity</p:attrName>
                                        </p:attrNameLst>
                                      </p:cBhvr>
                                      <p:to>
                                        <p:strVal val="0.25"/>
                                      </p:to>
                                    </p:set>
                                    <p:animEffect filter="image" prLst="opacity: 0.25">
                                      <p:cBhvr rctx="IE">
                                        <p:cTn id="41" dur="indefinite"/>
                                        <p:tgtEl>
                                          <p:spTgt spid="3">
                                            <p:txEl>
                                              <p:pRg st="5" end="5"/>
                                            </p:txEl>
                                          </p:spTgt>
                                        </p:tgtEl>
                                      </p:cBhvr>
                                    </p:animEffect>
                                  </p:childTnLst>
                                </p:cTn>
                              </p:par>
                              <p:par>
                                <p:cTn id="42" presetID="9" presetClass="emph" presetSubtype="0" nodeType="withEffect">
                                  <p:stCondLst>
                                    <p:cond delay="0"/>
                                  </p:stCondLst>
                                  <p:childTnLst>
                                    <p:set>
                                      <p:cBhvr rctx="PPT">
                                        <p:cTn id="43" dur="indefinite"/>
                                        <p:tgtEl>
                                          <p:spTgt spid="3">
                                            <p:txEl>
                                              <p:pRg st="7" end="7"/>
                                            </p:txEl>
                                          </p:spTgt>
                                        </p:tgtEl>
                                        <p:attrNameLst>
                                          <p:attrName>style.opacity</p:attrName>
                                        </p:attrNameLst>
                                      </p:cBhvr>
                                      <p:to>
                                        <p:strVal val="0.25"/>
                                      </p:to>
                                    </p:set>
                                    <p:animEffect filter="image" prLst="opacity: 0.25">
                                      <p:cBhvr rctx="IE">
                                        <p:cTn id="44" dur="indefinite"/>
                                        <p:tgtEl>
                                          <p:spTgt spid="3">
                                            <p:txEl>
                                              <p:pRg st="7" end="7"/>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Background: </a:t>
            </a:r>
            <a:r>
              <a:rPr lang="en-US" sz="3200" b="1" dirty="0" smtClean="0">
                <a:latin typeface="Cambria" panose="02040503050406030204" pitchFamily="18" charset="0"/>
              </a:rPr>
              <a:t>Read Mappers</a:t>
            </a:r>
            <a:endParaRPr lang="en-US" sz="4000" b="1"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Hash Table Based with Filter</a:t>
            </a:r>
            <a:endParaRPr lang="en-US" sz="3200" b="1" dirty="0">
              <a:latin typeface="Cambria" panose="02040503050406030204" pitchFamily="18" charset="0"/>
            </a:endParaRPr>
          </a:p>
        </p:txBody>
      </p:sp>
    </p:spTree>
    <p:extLst>
      <p:ext uri="{BB962C8B-B14F-4D97-AF65-F5344CB8AC3E}">
        <p14:creationId xmlns:p14="http://schemas.microsoft.com/office/powerpoint/2010/main" val="2108986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r>
              <a:rPr lang="en-US" sz="2400" b="1" dirty="0">
                <a:solidFill>
                  <a:schemeClr val="tx1"/>
                </a:solidFill>
              </a:rPr>
              <a:t>Filter</a:t>
            </a:r>
            <a:endParaRPr lang="en-US" b="1" dirty="0">
              <a:solidFill>
                <a:schemeClr val="tx1"/>
              </a:solidFill>
            </a:endParaRP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894</a:t>
            </a:r>
            <a:endParaRPr lang="en-US" b="1" dirty="0"/>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37</a:t>
            </a:r>
            <a:endParaRPr lang="en-US" b="1" dirty="0"/>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1564</a:t>
            </a:r>
            <a:endParaRPr lang="en-US" b="1" dirty="0"/>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140</a:t>
            </a:r>
            <a:endParaRPr lang="en-US" b="1" dirty="0"/>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Hash Tables </a:t>
            </a:r>
            <a:r>
              <a:rPr lang="en-US" sz="4400" b="1" dirty="0">
                <a:solidFill>
                  <a:schemeClr val="tx1"/>
                </a:solidFill>
                <a:latin typeface="Cambria" charset="0"/>
                <a:ea typeface="Cambria" charset="0"/>
                <a:cs typeface="Cambria" charset="0"/>
              </a:rPr>
              <a:t>in Read Mapping</a:t>
            </a:r>
          </a:p>
        </p:txBody>
      </p:sp>
      <p:sp>
        <p:nvSpPr>
          <p:cNvPr id="4" name="Slide Number Placeholder 3"/>
          <p:cNvSpPr>
            <a:spLocks noGrp="1"/>
          </p:cNvSpPr>
          <p:nvPr>
            <p:ph type="sldNum" sz="quarter" idx="11"/>
          </p:nvPr>
        </p:nvSpPr>
        <p:spPr/>
        <p:txBody>
          <a:bodyPr/>
          <a:lstStyle/>
          <a:p>
            <a:fld id="{4CAE9295-42F8-0747-9AE1-33958E89C374}" type="slidenum">
              <a:rPr lang="en-US" smtClean="0"/>
              <a:t>13</a:t>
            </a:fld>
            <a:endParaRPr lang="en-US"/>
          </a:p>
        </p:txBody>
      </p:sp>
      <p:pic>
        <p:nvPicPr>
          <p:cNvPr id="5" name="Picture 4"/>
          <p:cNvPicPr>
            <a:picLocks noChangeAspect="1"/>
          </p:cNvPicPr>
          <p:nvPr/>
        </p:nvPicPr>
        <p:blipFill>
          <a:blip r:embed="rId4"/>
          <a:stretch>
            <a:fillRect/>
          </a:stretch>
        </p:blipFill>
        <p:spPr>
          <a:xfrm>
            <a:off x="7996846" y="2"/>
            <a:ext cx="1147154" cy="973789"/>
          </a:xfrm>
          <a:prstGeom prst="rect">
            <a:avLst/>
          </a:prstGeom>
        </p:spPr>
      </p:pic>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79747" y="919191"/>
            <a:ext cx="3114829" cy="369332"/>
          </a:xfrm>
          <a:prstGeom prst="rect">
            <a:avLst/>
          </a:prstGeom>
          <a:noFill/>
        </p:spPr>
        <p:txBody>
          <a:bodyPr wrap="square" rtlCol="0">
            <a:spAutoFit/>
          </a:bodyPr>
          <a:lstStyle/>
          <a:p>
            <a:r>
              <a:rPr lang="en-US" b="1" dirty="0">
                <a:solidFill>
                  <a:srgbClr val="FF0000"/>
                </a:solidFill>
              </a:rPr>
              <a:t>Read Sequence (100 </a:t>
            </a:r>
            <a:r>
              <a:rPr lang="en-US" b="1" dirty="0" err="1">
                <a:solidFill>
                  <a:srgbClr val="FF0000"/>
                </a:solidFill>
              </a:rPr>
              <a:t>bp</a:t>
            </a:r>
            <a:r>
              <a:rPr lang="en-US" b="1" dirty="0">
                <a:solidFill>
                  <a:srgbClr val="FF0000"/>
                </a:solidFill>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r>
              <a:rPr lang="en-US" sz="5400" dirty="0">
                <a:solidFill>
                  <a:schemeClr val="accent2">
                    <a:lumMod val="75000"/>
                  </a:schemeClr>
                </a:solidFill>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Reference Genome</a:t>
            </a:r>
            <a:endParaRPr lang="en-US" sz="2400" dirty="0"/>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lain" startAt="37"/>
            </a:pPr>
            <a:r>
              <a:rPr lang="en-US" b="1" dirty="0"/>
              <a:t>      140</a:t>
            </a:r>
          </a:p>
          <a:p>
            <a:pPr marL="342900" indent="-342900" algn="ctr">
              <a:buAutoNum type="arabicPlain" startAt="894"/>
            </a:pPr>
            <a:r>
              <a:rPr lang="en-US" b="1" dirty="0"/>
              <a:t>      1203 </a:t>
            </a:r>
          </a:p>
          <a:p>
            <a:pPr algn="ctr"/>
            <a:r>
              <a:rPr lang="en-US" b="1" dirty="0"/>
              <a:t>1564</a:t>
            </a:r>
          </a:p>
        </p:txBody>
      </p:sp>
      <p:sp>
        <p:nvSpPr>
          <p:cNvPr id="36" name="TextBox 35"/>
          <p:cNvSpPr txBox="1"/>
          <p:nvPr/>
        </p:nvSpPr>
        <p:spPr>
          <a:xfrm>
            <a:off x="817172" y="1701939"/>
            <a:ext cx="1765864" cy="461665"/>
          </a:xfrm>
          <a:prstGeom prst="rect">
            <a:avLst/>
          </a:prstGeom>
          <a:noFill/>
        </p:spPr>
        <p:txBody>
          <a:bodyPr wrap="square" rtlCol="0">
            <a:spAutoFit/>
          </a:bodyPr>
          <a:lstStyle/>
          <a:p>
            <a:r>
              <a:rPr lang="en-US" sz="2400" b="1" i="1" dirty="0"/>
              <a:t>Aligning</a:t>
            </a:r>
          </a:p>
        </p:txBody>
      </p:sp>
      <p:sp>
        <p:nvSpPr>
          <p:cNvPr id="37" name="Rectangle 36"/>
          <p:cNvSpPr/>
          <p:nvPr/>
        </p:nvSpPr>
        <p:spPr>
          <a:xfrm>
            <a:off x="2101860" y="1776017"/>
            <a:ext cx="256802" cy="369332"/>
          </a:xfrm>
          <a:prstGeom prst="rect">
            <a:avLst/>
          </a:prstGeom>
        </p:spPr>
        <p:txBody>
          <a:bodyPr wrap="none">
            <a:spAutoFit/>
          </a:bodyPr>
          <a:lstStyle/>
          <a:p>
            <a:r>
              <a:rPr lang="en-US" b="1" i="1" dirty="0"/>
              <a:t>.</a:t>
            </a:r>
            <a:endParaRPr lang="en-US" dirty="0"/>
          </a:p>
        </p:txBody>
      </p:sp>
      <p:sp>
        <p:nvSpPr>
          <p:cNvPr id="74" name="Rectangle 73"/>
          <p:cNvSpPr/>
          <p:nvPr/>
        </p:nvSpPr>
        <p:spPr>
          <a:xfrm>
            <a:off x="2190390" y="1776017"/>
            <a:ext cx="256802" cy="369332"/>
          </a:xfrm>
          <a:prstGeom prst="rect">
            <a:avLst/>
          </a:prstGeom>
        </p:spPr>
        <p:txBody>
          <a:bodyPr wrap="none">
            <a:spAutoFit/>
          </a:bodyPr>
          <a:lstStyle/>
          <a:p>
            <a:r>
              <a:rPr lang="en-US" b="1" i="1"/>
              <a:t>.</a:t>
            </a:r>
            <a:endParaRPr lang="en-US" dirty="0"/>
          </a:p>
        </p:txBody>
      </p:sp>
      <p:sp>
        <p:nvSpPr>
          <p:cNvPr id="76" name="Rectangle 75"/>
          <p:cNvSpPr/>
          <p:nvPr/>
        </p:nvSpPr>
        <p:spPr>
          <a:xfrm>
            <a:off x="2283881" y="1776017"/>
            <a:ext cx="256802" cy="369332"/>
          </a:xfrm>
          <a:prstGeom prst="rect">
            <a:avLst/>
          </a:prstGeom>
        </p:spPr>
        <p:txBody>
          <a:bodyPr wrap="none">
            <a:spAutoFit/>
          </a:bodyPr>
          <a:lstStyle/>
          <a:p>
            <a:r>
              <a:rPr lang="en-US" b="1" i="1"/>
              <a:t>.</a:t>
            </a:r>
            <a:endParaRPr lang="en-US" dirty="0"/>
          </a:p>
        </p:txBody>
      </p:sp>
      <p:sp>
        <p:nvSpPr>
          <p:cNvPr id="78" name="TextBox 77"/>
          <p:cNvSpPr txBox="1"/>
          <p:nvPr/>
        </p:nvSpPr>
        <p:spPr>
          <a:xfrm>
            <a:off x="969572" y="1695526"/>
            <a:ext cx="1271956" cy="461665"/>
          </a:xfrm>
          <a:prstGeom prst="rect">
            <a:avLst/>
          </a:prstGeom>
          <a:noFill/>
        </p:spPr>
        <p:txBody>
          <a:bodyPr wrap="square" rtlCol="0">
            <a:spAutoFit/>
          </a:bodyPr>
          <a:lstStyle/>
          <a:p>
            <a:r>
              <a:rPr lang="en-US" sz="2400" b="1" i="1" dirty="0">
                <a:solidFill>
                  <a:schemeClr val="tx2"/>
                </a:solidFill>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r>
              <a:rPr lang="en-US" sz="2400" b="1" i="1" dirty="0"/>
              <a:t>Aligning</a:t>
            </a:r>
          </a:p>
        </p:txBody>
      </p:sp>
      <p:sp>
        <p:nvSpPr>
          <p:cNvPr id="89" name="Rectangle 88"/>
          <p:cNvSpPr/>
          <p:nvPr/>
        </p:nvSpPr>
        <p:spPr>
          <a:xfrm>
            <a:off x="7557096" y="1755449"/>
            <a:ext cx="256802" cy="369332"/>
          </a:xfrm>
          <a:prstGeom prst="rect">
            <a:avLst/>
          </a:prstGeom>
        </p:spPr>
        <p:txBody>
          <a:bodyPr wrap="none">
            <a:spAutoFit/>
          </a:bodyPr>
          <a:lstStyle/>
          <a:p>
            <a:r>
              <a:rPr lang="en-US" b="1" i="1" dirty="0"/>
              <a:t>.</a:t>
            </a:r>
            <a:endParaRPr lang="en-US" dirty="0"/>
          </a:p>
        </p:txBody>
      </p:sp>
      <p:sp>
        <p:nvSpPr>
          <p:cNvPr id="90" name="Rectangle 89"/>
          <p:cNvSpPr/>
          <p:nvPr/>
        </p:nvSpPr>
        <p:spPr>
          <a:xfrm>
            <a:off x="7645626" y="1755449"/>
            <a:ext cx="256802" cy="369332"/>
          </a:xfrm>
          <a:prstGeom prst="rect">
            <a:avLst/>
          </a:prstGeom>
        </p:spPr>
        <p:txBody>
          <a:bodyPr wrap="none">
            <a:spAutoFit/>
          </a:bodyPr>
          <a:lstStyle/>
          <a:p>
            <a:r>
              <a:rPr lang="en-US" b="1" i="1"/>
              <a:t>.</a:t>
            </a:r>
            <a:endParaRPr lang="en-US" dirty="0"/>
          </a:p>
        </p:txBody>
      </p:sp>
      <p:sp>
        <p:nvSpPr>
          <p:cNvPr id="91" name="Rectangle 90"/>
          <p:cNvSpPr/>
          <p:nvPr/>
        </p:nvSpPr>
        <p:spPr>
          <a:xfrm>
            <a:off x="7739117" y="1755449"/>
            <a:ext cx="256802" cy="369332"/>
          </a:xfrm>
          <a:prstGeom prst="rect">
            <a:avLst/>
          </a:prstGeom>
        </p:spPr>
        <p:txBody>
          <a:bodyPr wrap="none">
            <a:spAutoFit/>
          </a:bodyPr>
          <a:lstStyle/>
          <a:p>
            <a:r>
              <a:rPr lang="en-US" b="1" i="1"/>
              <a:t>.</a:t>
            </a:r>
            <a:endParaRPr lang="en-US" dirty="0"/>
          </a:p>
        </p:txBody>
      </p:sp>
      <p:sp>
        <p:nvSpPr>
          <p:cNvPr id="92" name="TextBox 91"/>
          <p:cNvSpPr txBox="1"/>
          <p:nvPr/>
        </p:nvSpPr>
        <p:spPr>
          <a:xfrm>
            <a:off x="6249154" y="1684638"/>
            <a:ext cx="2028921" cy="461665"/>
          </a:xfrm>
          <a:prstGeom prst="rect">
            <a:avLst/>
          </a:prstGeom>
          <a:noFill/>
        </p:spPr>
        <p:txBody>
          <a:bodyPr wrap="square" rtlCol="0">
            <a:spAutoFit/>
          </a:bodyPr>
          <a:lstStyle/>
          <a:p>
            <a:r>
              <a:rPr lang="en-US" sz="2400" b="1" i="1" dirty="0">
                <a:solidFill>
                  <a:srgbClr val="FF0000"/>
                </a:solidFill>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r>
              <a:rPr lang="en-US" sz="5400" dirty="0">
                <a:solidFill>
                  <a:srgbClr val="FF0000"/>
                </a:solidFill>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r>
              <a:rPr lang="en-US" sz="5400" dirty="0">
                <a:solidFill>
                  <a:srgbClr val="FF0000"/>
                </a:solidFill>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r>
              <a:rPr lang="en-US" sz="5400" dirty="0">
                <a:solidFill>
                  <a:srgbClr val="FF0000"/>
                </a:solidFill>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r>
              <a:rPr lang="en-US" b="1" dirty="0"/>
              <a:t>False </a:t>
            </a:r>
            <a:r>
              <a:rPr lang="en-US" b="1" dirty="0" smtClean="0"/>
              <a:t>Negative</a:t>
            </a:r>
            <a:endParaRPr lang="en-US" b="1" dirty="0"/>
          </a:p>
        </p:txBody>
      </p:sp>
      <p:sp>
        <p:nvSpPr>
          <p:cNvPr id="93" name="Rectangle 92"/>
          <p:cNvSpPr/>
          <p:nvPr/>
        </p:nvSpPr>
        <p:spPr>
          <a:xfrm>
            <a:off x="6907339" y="1019100"/>
            <a:ext cx="877163" cy="923330"/>
          </a:xfrm>
          <a:prstGeom prst="rect">
            <a:avLst/>
          </a:prstGeom>
        </p:spPr>
        <p:txBody>
          <a:bodyPr wrap="none">
            <a:spAutoFit/>
          </a:bodyPr>
          <a:lstStyle/>
          <a:p>
            <a:r>
              <a:rPr lang="en-US" sz="5400" dirty="0">
                <a:solidFill>
                  <a:srgbClr val="FF0000"/>
                </a:solidFill>
              </a:rPr>
              <a:t>✘</a:t>
            </a:r>
          </a:p>
        </p:txBody>
      </p:sp>
    </p:spTree>
    <p:extLst>
      <p:ext uri="{BB962C8B-B14F-4D97-AF65-F5344CB8AC3E}">
        <p14:creationId xmlns:p14="http://schemas.microsoft.com/office/powerpoint/2010/main" val="1586401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b="1" dirty="0" smtClean="0">
                <a:latin typeface="Cambria" panose="02040503050406030204" pitchFamily="18" charset="0"/>
              </a:rPr>
              <a:t>Our Proposal: GRIM-Filter</a:t>
            </a:r>
            <a:endParaRPr lang="en-US" sz="4000" b="1"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176094502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Our Proposal: GRIM-Filter</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smtClean="0">
                <a:solidFill>
                  <a:srgbClr val="00B050"/>
                </a:solidFill>
                <a:latin typeface="Cambria" charset="0"/>
                <a:ea typeface="Cambria" charset="0"/>
                <a:cs typeface="Cambria" charset="0"/>
              </a:rPr>
              <a:t>Data Structures: Bins &amp; </a:t>
            </a:r>
            <a:r>
              <a:rPr lang="en-US" sz="3600" b="1" dirty="0" err="1" smtClean="0">
                <a:solidFill>
                  <a:srgbClr val="00B050"/>
                </a:solidFill>
                <a:latin typeface="Cambria" charset="0"/>
                <a:ea typeface="Cambria" charset="0"/>
                <a:cs typeface="Cambria" charset="0"/>
              </a:rPr>
              <a:t>Bitvectors</a:t>
            </a:r>
            <a:endParaRPr lang="en-US" sz="3600" b="1" dirty="0" smtClean="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Integrating </a:t>
            </a:r>
            <a:r>
              <a:rPr lang="en-US" sz="3600" dirty="0" smtClean="0">
                <a:latin typeface="Cambria" charset="0"/>
                <a:ea typeface="Cambria" charset="0"/>
                <a:cs typeface="Cambria" charset="0"/>
              </a:rPr>
              <a:t>GRIM-Filter into a Mapper</a:t>
            </a:r>
          </a:p>
        </p:txBody>
      </p:sp>
      <p:sp>
        <p:nvSpPr>
          <p:cNvPr id="4" name="Slide Number Placeholder 3"/>
          <p:cNvSpPr>
            <a:spLocks noGrp="1"/>
          </p:cNvSpPr>
          <p:nvPr>
            <p:ph type="sldNum" sz="quarter" idx="11"/>
          </p:nvPr>
        </p:nvSpPr>
        <p:spPr/>
        <p:txBody>
          <a:bodyPr/>
          <a:lstStyle/>
          <a:p>
            <a:fld id="{4CAE9295-42F8-0747-9AE1-33958E89C374}" type="slidenum">
              <a:rPr lang="en-US" smtClean="0"/>
              <a:t>15</a:t>
            </a:fld>
            <a:endParaRPr lang="en-US"/>
          </a:p>
        </p:txBody>
      </p:sp>
    </p:spTree>
    <p:extLst>
      <p:ext uri="{BB962C8B-B14F-4D97-AF65-F5344CB8AC3E}">
        <p14:creationId xmlns:p14="http://schemas.microsoft.com/office/powerpoint/2010/main" val="114714287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GRIM-Filter: Bins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16</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7" name="Content Placeholder 2"/>
          <p:cNvSpPr>
            <a:spLocks noGrp="1"/>
          </p:cNvSpPr>
          <p:nvPr>
            <p:ph idx="1"/>
          </p:nvPr>
        </p:nvSpPr>
        <p:spPr>
          <a:xfrm>
            <a:off x="228600" y="976291"/>
            <a:ext cx="8610600" cy="2377275"/>
          </a:xfrm>
        </p:spPr>
        <p:txBody>
          <a:bodyPr/>
          <a:lstStyle/>
          <a:p>
            <a:r>
              <a:rPr lang="en-US" sz="2400" dirty="0" smtClean="0"/>
              <a:t>We partition the genome into large sequences (</a:t>
            </a:r>
            <a:r>
              <a:rPr lang="en-US" sz="2400" b="1" dirty="0" smtClean="0">
                <a:solidFill>
                  <a:srgbClr val="0070C0"/>
                </a:solidFill>
              </a:rPr>
              <a:t>bins</a:t>
            </a:r>
            <a:r>
              <a:rPr lang="en-US" sz="2400" dirty="0" smtClean="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r-IN" b="1" dirty="0"/>
              <a:t>…</a:t>
            </a:r>
            <a:r>
              <a:rPr lang="en-US" b="1" dirty="0"/>
              <a:t> </a:t>
            </a:r>
            <a:r>
              <a:rPr lang="en-US" sz="1200" b="1" dirty="0" smtClean="0"/>
              <a:t>GGAAATACGTTCAGTCAGTTGGAAATACGTTTTGGGCGTTACTTCTCAGTACGTACAGTACAGTAAAAATGACAGTAAGAC </a:t>
            </a:r>
            <a:r>
              <a:rPr lang="mr-IN" b="1" dirty="0"/>
              <a:t>…</a:t>
            </a:r>
            <a:endParaRPr lang="en-US" dirty="0"/>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1310154" y="1500003"/>
            <a:ext cx="1292366" cy="400110"/>
          </a:xfrm>
          <a:prstGeom prst="rect">
            <a:avLst/>
          </a:prstGeom>
          <a:noFill/>
        </p:spPr>
        <p:txBody>
          <a:bodyPr wrap="square" rtlCol="0">
            <a:spAutoFit/>
          </a:bodyPr>
          <a:lstStyle/>
          <a:p>
            <a:r>
              <a:rPr lang="en-US" sz="2000" i="1">
                <a:solidFill>
                  <a:schemeClr val="bg1">
                    <a:lumMod val="65000"/>
                  </a:schemeClr>
                </a:solidFill>
              </a:rPr>
              <a:t>Bin </a:t>
            </a:r>
            <a:r>
              <a:rPr lang="en-US" sz="2000" i="1" smtClean="0">
                <a:solidFill>
                  <a:schemeClr val="bg1">
                    <a:lumMod val="65000"/>
                  </a:schemeClr>
                </a:solidFill>
              </a:rPr>
              <a:t>x - 3</a:t>
            </a:r>
            <a:endParaRPr lang="en-US" sz="2000" i="1" dirty="0">
              <a:solidFill>
                <a:schemeClr val="bg1">
                  <a:lumMod val="65000"/>
                </a:schemeClr>
              </a:solidFill>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r>
              <a:rPr lang="en-US" sz="2000" i="1">
                <a:solidFill>
                  <a:schemeClr val="bg1">
                    <a:lumMod val="65000"/>
                  </a:schemeClr>
                </a:solidFill>
              </a:rPr>
              <a:t>Bin </a:t>
            </a:r>
            <a:r>
              <a:rPr lang="en-US" sz="2000" i="1" smtClean="0">
                <a:solidFill>
                  <a:schemeClr val="bg1">
                    <a:lumMod val="65000"/>
                  </a:schemeClr>
                </a:solidFill>
              </a:rPr>
              <a:t>x - 2</a:t>
            </a:r>
            <a:endParaRPr lang="en-US" sz="2000" i="1" dirty="0">
              <a:solidFill>
                <a:schemeClr val="bg1">
                  <a:lumMod val="65000"/>
                </a:schemeClr>
              </a:solidFill>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r>
              <a:rPr lang="en-US" sz="2000" i="1" dirty="0">
                <a:solidFill>
                  <a:schemeClr val="bg1">
                    <a:lumMod val="65000"/>
                  </a:schemeClr>
                </a:solidFill>
              </a:rPr>
              <a:t>Bin </a:t>
            </a:r>
            <a:r>
              <a:rPr lang="en-US" sz="2000" i="1" dirty="0" smtClean="0">
                <a:solidFill>
                  <a:schemeClr val="bg1">
                    <a:lumMod val="65000"/>
                  </a:schemeClr>
                </a:solidFill>
              </a:rPr>
              <a:t>x - 1</a:t>
            </a:r>
            <a:endParaRPr lang="en-US" sz="2000" i="1" dirty="0">
              <a:solidFill>
                <a:schemeClr val="bg1">
                  <a:lumMod val="65000"/>
                </a:schemeClr>
              </a:solidFill>
            </a:endParaRPr>
          </a:p>
        </p:txBody>
      </p:sp>
      <p:sp>
        <p:nvSpPr>
          <p:cNvPr id="16" name="TextBox 15"/>
          <p:cNvSpPr txBox="1"/>
          <p:nvPr/>
        </p:nvSpPr>
        <p:spPr>
          <a:xfrm>
            <a:off x="7161582" y="2703386"/>
            <a:ext cx="834760" cy="400110"/>
          </a:xfrm>
          <a:prstGeom prst="rect">
            <a:avLst/>
          </a:prstGeom>
          <a:noFill/>
        </p:spPr>
        <p:txBody>
          <a:bodyPr wrap="square" rtlCol="0">
            <a:spAutoFit/>
          </a:bodyPr>
          <a:lstStyle/>
          <a:p>
            <a:r>
              <a:rPr lang="en-US" sz="2000" i="1" dirty="0">
                <a:solidFill>
                  <a:schemeClr val="bg1">
                    <a:lumMod val="65000"/>
                  </a:schemeClr>
                </a:solidFill>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a:p>
            <a:pPr algn="ctr"/>
            <a:r>
              <a:rPr lang="en-US" dirty="0">
                <a:solidFill>
                  <a:schemeClr val="tx1"/>
                </a:solidFill>
              </a:rPr>
              <a:t>0</a:t>
            </a:r>
          </a:p>
          <a:p>
            <a:pPr algn="ctr"/>
            <a:r>
              <a:rPr lang="en-US" dirty="0">
                <a:solidFill>
                  <a:schemeClr val="tx1"/>
                </a:solidFill>
              </a:rPr>
              <a:t>1</a:t>
            </a:r>
          </a:p>
          <a:p>
            <a:pPr algn="ctr"/>
            <a:r>
              <a:rPr lang="mr-IN" dirty="0">
                <a:solidFill>
                  <a:schemeClr val="tx1"/>
                </a:solidFill>
              </a:rPr>
              <a:t>…</a:t>
            </a:r>
            <a:endParaRPr lang="en-US" dirty="0">
              <a:solidFill>
                <a:schemeClr val="tx1"/>
              </a:solidFill>
            </a:endParaRPr>
          </a:p>
          <a:p>
            <a:pPr algn="ctr"/>
            <a:r>
              <a:rPr lang="en-US" dirty="0">
                <a:solidFill>
                  <a:schemeClr val="tx1"/>
                </a:solidFill>
              </a:rPr>
              <a:t>1</a:t>
            </a:r>
          </a:p>
          <a:p>
            <a:pPr algn="ctr"/>
            <a:r>
              <a:rPr lang="en-US" dirty="0">
                <a:solidFill>
                  <a:schemeClr val="tx1"/>
                </a:solidFill>
              </a:rPr>
              <a:t>0</a:t>
            </a:r>
          </a:p>
          <a:p>
            <a:pPr algn="ctr"/>
            <a:r>
              <a:rPr lang="en-US" dirty="0">
                <a:solidFill>
                  <a:schemeClr val="tx1"/>
                </a:solidFill>
              </a:rPr>
              <a:t>0</a:t>
            </a:r>
          </a:p>
          <a:p>
            <a:pPr algn="ctr"/>
            <a:r>
              <a:rPr lang="mr-IN" dirty="0">
                <a:solidFill>
                  <a:schemeClr val="tx1"/>
                </a:solidFill>
              </a:rPr>
              <a:t>…</a:t>
            </a:r>
            <a:endParaRPr lang="en-US" dirty="0">
              <a:solidFill>
                <a:schemeClr val="tx1"/>
              </a:solidFill>
            </a:endParaRPr>
          </a:p>
          <a:p>
            <a:pPr algn="ctr"/>
            <a:r>
              <a:rPr lang="en-US" dirty="0">
                <a:solidFill>
                  <a:schemeClr val="tx1"/>
                </a:solidFill>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r>
              <a:rPr lang="en-US" sz="2000" b="1" dirty="0" err="1" smtClean="0">
                <a:solidFill>
                  <a:srgbClr val="0070C0"/>
                </a:solidFill>
              </a:rPr>
              <a:t>Bitvector</a:t>
            </a:r>
            <a:endParaRPr lang="en-US" sz="2000" b="1" dirty="0">
              <a:solidFill>
                <a:srgbClr val="0070C0"/>
              </a:solidFill>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algn="r"/>
            <a:r>
              <a:rPr lang="en-US" b="1" dirty="0"/>
              <a:t>AAAAA</a:t>
            </a:r>
          </a:p>
          <a:p>
            <a:pPr algn="r"/>
            <a:r>
              <a:rPr lang="en-US" dirty="0"/>
              <a:t>AAAAC</a:t>
            </a:r>
          </a:p>
          <a:p>
            <a:pPr algn="r"/>
            <a:r>
              <a:rPr lang="en-US" dirty="0"/>
              <a:t>AAAAT</a:t>
            </a:r>
          </a:p>
          <a:p>
            <a:pPr algn="r"/>
            <a:r>
              <a:rPr lang="mr-IN" dirty="0"/>
              <a:t>…</a:t>
            </a:r>
            <a:endParaRPr lang="en-US" dirty="0"/>
          </a:p>
          <a:p>
            <a:pPr algn="r"/>
            <a:r>
              <a:rPr lang="en-US" dirty="0"/>
              <a:t>CCCCC</a:t>
            </a:r>
          </a:p>
          <a:p>
            <a:pPr algn="r"/>
            <a:r>
              <a:rPr lang="en-US" b="1" dirty="0"/>
              <a:t>CCCCT</a:t>
            </a:r>
          </a:p>
          <a:p>
            <a:pPr algn="r"/>
            <a:r>
              <a:rPr lang="en-US" dirty="0"/>
              <a:t>CCCCG</a:t>
            </a:r>
          </a:p>
          <a:p>
            <a:pPr algn="r"/>
            <a:r>
              <a:rPr lang="mr-IN" dirty="0"/>
              <a:t>…</a:t>
            </a:r>
            <a:endParaRPr lang="en-US" dirty="0"/>
          </a:p>
          <a:p>
            <a:pPr algn="r"/>
            <a:r>
              <a:rPr lang="en-US" dirty="0"/>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r>
              <a:rPr lang="en-US" b="1" u="sng" dirty="0"/>
              <a:t>AAAAA</a:t>
            </a:r>
            <a:r>
              <a:rPr lang="en-US" dirty="0"/>
              <a:t> </a:t>
            </a:r>
            <a:r>
              <a:rPr lang="en-US" b="1" dirty="0">
                <a:solidFill>
                  <a:srgbClr val="00B050"/>
                </a:solidFill>
              </a:rPr>
              <a:t>exists </a:t>
            </a:r>
            <a:r>
              <a:rPr lang="en-US" dirty="0"/>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r>
              <a:rPr lang="en-US" b="1" u="sng" dirty="0"/>
              <a:t>CCCCT</a:t>
            </a:r>
            <a:r>
              <a:rPr lang="en-US" dirty="0"/>
              <a:t> </a:t>
            </a:r>
            <a:r>
              <a:rPr lang="en-US" b="1" dirty="0">
                <a:solidFill>
                  <a:srgbClr val="D078A6"/>
                </a:solidFill>
              </a:rPr>
              <a:t>doesn’t exist </a:t>
            </a:r>
            <a:r>
              <a:rPr lang="en-US" dirty="0"/>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lvl="1"/>
            <a:r>
              <a:rPr lang="en-US" sz="2250" kern="0" dirty="0" smtClean="0"/>
              <a:t>Represent each bin with a </a:t>
            </a:r>
            <a:r>
              <a:rPr lang="en-US" sz="2250" b="1" kern="0" dirty="0" err="1" smtClean="0">
                <a:solidFill>
                  <a:srgbClr val="0070C0"/>
                </a:solidFill>
              </a:rPr>
              <a:t>bitvector</a:t>
            </a:r>
            <a:r>
              <a:rPr lang="en-US" sz="2250" b="1" kern="0" dirty="0" smtClean="0">
                <a:solidFill>
                  <a:srgbClr val="0070C0"/>
                </a:solidFill>
              </a:rPr>
              <a:t> </a:t>
            </a:r>
            <a:r>
              <a:rPr lang="en-US" sz="2250" kern="0" dirty="0" smtClean="0"/>
              <a:t>that holds the occurrence of all permutations of a small string (</a:t>
            </a:r>
            <a:r>
              <a:rPr lang="en-US" sz="2250" b="1" kern="0" dirty="0" smtClean="0">
                <a:solidFill>
                  <a:srgbClr val="0070C0"/>
                </a:solidFill>
              </a:rPr>
              <a:t>token</a:t>
            </a:r>
            <a:r>
              <a:rPr lang="en-US" sz="2250" kern="0" dirty="0" smtClean="0"/>
              <a:t>) in the bin</a:t>
            </a:r>
          </a:p>
          <a:p>
            <a:pPr lvl="1"/>
            <a:endParaRPr lang="en-US" sz="1200" b="1" kern="0" dirty="0" smtClean="0">
              <a:solidFill>
                <a:srgbClr val="C00000"/>
              </a:solidFill>
            </a:endParaRPr>
          </a:p>
          <a:p>
            <a:pPr lvl="1"/>
            <a:r>
              <a:rPr lang="en-US" sz="2250" kern="0" dirty="0" smtClean="0"/>
              <a:t>To account for matches that straddle bins, we employ overlapping bins</a:t>
            </a:r>
          </a:p>
          <a:p>
            <a:pPr lvl="2"/>
            <a:r>
              <a:rPr lang="en-US" sz="1950" kern="0" dirty="0" smtClean="0"/>
              <a:t>A read will now always completely fall within a single bin</a:t>
            </a:r>
          </a:p>
          <a:p>
            <a:pPr marL="503634" lvl="2" indent="0">
              <a:buFont typeface="Wingdings" pitchFamily="2" charset="2"/>
              <a:buNone/>
            </a:pPr>
            <a:endParaRPr lang="en-US" sz="2100" kern="0" dirty="0" smtClean="0"/>
          </a:p>
          <a:p>
            <a:pPr lvl="2"/>
            <a:endParaRPr lang="en-US" sz="2100" kern="0" dirty="0" smtClean="0"/>
          </a:p>
          <a:p>
            <a:pPr lvl="1"/>
            <a:endParaRPr lang="en-US" sz="2250" kern="0" dirty="0"/>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53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GRIM-Filter: </a:t>
            </a:r>
            <a:r>
              <a:rPr lang="en-US" sz="4400" b="1" dirty="0" err="1" smtClean="0">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smtClean="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fld id="{4CAE9295-42F8-0747-9AE1-33958E89C374}" type="slidenum">
              <a:rPr lang="en-US" smtClean="0"/>
              <a:t>17</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r-IN" sz="3600" b="1" dirty="0"/>
              <a:t>…</a:t>
            </a:r>
            <a:r>
              <a:rPr lang="en-US" sz="3600" b="1" dirty="0"/>
              <a:t> </a:t>
            </a:r>
            <a:r>
              <a:rPr lang="en-US" sz="3600" b="1" dirty="0" smtClean="0"/>
              <a:t>C     G     T     G     A     G     T     C </a:t>
            </a:r>
            <a:r>
              <a:rPr lang="mr-IN" sz="3600" b="1" dirty="0" smtClean="0"/>
              <a:t>…</a:t>
            </a:r>
            <a:r>
              <a:rPr lang="en-US" sz="3600" b="1" dirty="0" smtClean="0"/>
              <a:t>     </a:t>
            </a:r>
            <a:endParaRPr lang="en-US" sz="3600" dirty="0"/>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533899" y="2131707"/>
            <a:ext cx="1020695" cy="523220"/>
          </a:xfrm>
          <a:prstGeom prst="rect">
            <a:avLst/>
          </a:prstGeom>
          <a:noFill/>
        </p:spPr>
        <p:txBody>
          <a:bodyPr wrap="square" rtlCol="0">
            <a:spAutoFit/>
          </a:bodyPr>
          <a:lstStyle/>
          <a:p>
            <a:r>
              <a:rPr lang="en-US" sz="2800" i="1" dirty="0">
                <a:solidFill>
                  <a:schemeClr val="bg1">
                    <a:lumMod val="65000"/>
                  </a:schemeClr>
                </a:solidFill>
              </a:rPr>
              <a:t>Bin </a:t>
            </a:r>
            <a:r>
              <a:rPr lang="en-US" sz="2800" i="1" dirty="0" smtClean="0">
                <a:solidFill>
                  <a:schemeClr val="bg1">
                    <a:lumMod val="65000"/>
                  </a:schemeClr>
                </a:solidFill>
              </a:rPr>
              <a:t>x</a:t>
            </a:r>
            <a:endParaRPr lang="en-US" sz="2800" i="1" dirty="0">
              <a:solidFill>
                <a:schemeClr val="bg1">
                  <a:lumMod val="65000"/>
                </a:schemeClr>
              </a:solidFill>
            </a:endParaRP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0</a:t>
            </a:r>
            <a:endParaRPr lang="en-US" sz="2200" b="1" dirty="0">
              <a:solidFill>
                <a:schemeClr val="tx1"/>
              </a:solidFill>
            </a:endParaRPr>
          </a:p>
          <a:p>
            <a:pPr algn="ctr"/>
            <a:r>
              <a:rPr lang="mr-IN" sz="2200" b="1" dirty="0" smtClean="0">
                <a:solidFill>
                  <a:schemeClr val="tx1"/>
                </a:solidFill>
              </a:rPr>
              <a:t>…</a:t>
            </a:r>
            <a:endParaRPr lang="en-US" sz="2200" b="1" dirty="0">
              <a:solidFill>
                <a:schemeClr val="tx1"/>
              </a:solidFill>
            </a:endParaRPr>
          </a:p>
          <a:p>
            <a:pPr algn="ctr"/>
            <a:endParaRPr lang="en-US" sz="2200" b="1" dirty="0">
              <a:solidFill>
                <a:schemeClr val="tx1"/>
              </a:solidFill>
            </a:endParaRPr>
          </a:p>
          <a:p>
            <a:pPr algn="ctr"/>
            <a:r>
              <a:rPr lang="mr-IN" sz="2200" b="1" dirty="0">
                <a:solidFill>
                  <a:schemeClr val="tx1"/>
                </a:solidFill>
              </a:rPr>
              <a:t>…</a:t>
            </a:r>
            <a:endParaRPr lang="en-US" sz="2200" b="1" dirty="0">
              <a:solidFill>
                <a:schemeClr val="tx1"/>
              </a:solidFill>
            </a:endParaRPr>
          </a:p>
          <a:p>
            <a:pPr algn="ctr"/>
            <a:endParaRPr lang="en-US" sz="2200" b="1" dirty="0">
              <a:solidFill>
                <a:schemeClr val="tx1"/>
              </a:solidFill>
            </a:endParaRPr>
          </a:p>
          <a:p>
            <a:pPr algn="ctr"/>
            <a:r>
              <a:rPr lang="mr-IN" sz="2200" b="1" dirty="0" smtClean="0">
                <a:solidFill>
                  <a:schemeClr val="tx1"/>
                </a:solidFill>
              </a:rPr>
              <a:t>…</a:t>
            </a:r>
            <a:endParaRPr lang="en-US" sz="2200" b="1" dirty="0">
              <a:solidFill>
                <a:schemeClr val="tx1"/>
              </a:solidFill>
            </a:endParaRPr>
          </a:p>
          <a:p>
            <a:pPr algn="ctr"/>
            <a:endParaRPr lang="en-US" sz="2200" b="1" dirty="0">
              <a:solidFill>
                <a:schemeClr val="tx1"/>
              </a:solidFill>
            </a:endParaRPr>
          </a:p>
          <a:p>
            <a:pPr algn="ctr"/>
            <a:r>
              <a:rPr lang="mr-IN" sz="2200" b="1" dirty="0">
                <a:solidFill>
                  <a:schemeClr val="tx1"/>
                </a:solidFill>
              </a:rPr>
              <a:t>…</a:t>
            </a:r>
            <a:endParaRPr lang="en-US" sz="2200" b="1" dirty="0">
              <a:solidFill>
                <a:schemeClr val="tx1"/>
              </a:solidFill>
            </a:endParaRPr>
          </a:p>
          <a:p>
            <a:pPr algn="ctr"/>
            <a:endParaRPr lang="en-US" sz="2200" b="1" dirty="0" smtClean="0">
              <a:solidFill>
                <a:schemeClr val="tx1"/>
              </a:solidFill>
            </a:endParaRPr>
          </a:p>
          <a:p>
            <a:pPr algn="ctr"/>
            <a:r>
              <a:rPr lang="mr-IN" sz="2200" b="1" dirty="0" smtClean="0">
                <a:solidFill>
                  <a:schemeClr val="tx1"/>
                </a:solidFill>
              </a:rPr>
              <a:t>…</a:t>
            </a:r>
            <a:endParaRPr lang="en-US" sz="2200" b="1" dirty="0">
              <a:solidFill>
                <a:schemeClr val="tx1"/>
              </a:solidFill>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r>
              <a:rPr lang="en-US" sz="2000" b="1" dirty="0" smtClean="0">
                <a:solidFill>
                  <a:srgbClr val="0070C0"/>
                </a:solidFill>
              </a:rPr>
              <a:t>Bin x </a:t>
            </a:r>
            <a:r>
              <a:rPr lang="en-US" sz="2000" b="1" dirty="0" err="1" smtClean="0">
                <a:solidFill>
                  <a:srgbClr val="0070C0"/>
                </a:solidFill>
              </a:rPr>
              <a:t>Bitvector</a:t>
            </a:r>
            <a:endParaRPr lang="en-US" sz="2000" b="1" dirty="0">
              <a:solidFill>
                <a:srgbClr val="0070C0"/>
              </a:solidFill>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algn="r"/>
            <a:r>
              <a:rPr lang="en-US" sz="2200" spc="300" dirty="0"/>
              <a:t>AAAAA</a:t>
            </a:r>
          </a:p>
          <a:p>
            <a:pPr algn="r"/>
            <a:r>
              <a:rPr lang="mr-IN" sz="2200" spc="300" dirty="0" smtClean="0"/>
              <a:t>…</a:t>
            </a:r>
            <a:endParaRPr lang="en-US" sz="2200" spc="300" dirty="0" smtClean="0"/>
          </a:p>
          <a:p>
            <a:pPr algn="r"/>
            <a:r>
              <a:rPr lang="en-US" sz="2200" spc="300" dirty="0" smtClean="0"/>
              <a:t>CGTGA</a:t>
            </a:r>
          </a:p>
          <a:p>
            <a:pPr algn="r"/>
            <a:r>
              <a:rPr lang="mr-IN" sz="2200" spc="300" dirty="0" smtClean="0"/>
              <a:t>…</a:t>
            </a:r>
            <a:endParaRPr lang="en-US" sz="2200" spc="300" dirty="0"/>
          </a:p>
          <a:p>
            <a:pPr algn="r"/>
            <a:r>
              <a:rPr lang="en-US" sz="2200" spc="300" dirty="0" smtClean="0"/>
              <a:t>TGAGT</a:t>
            </a:r>
          </a:p>
          <a:p>
            <a:pPr algn="r"/>
            <a:r>
              <a:rPr lang="mr-IN" sz="2200" spc="300" dirty="0" smtClean="0"/>
              <a:t>…</a:t>
            </a:r>
            <a:endParaRPr lang="en-US" sz="2200" spc="300" dirty="0" smtClean="0"/>
          </a:p>
          <a:p>
            <a:pPr algn="r"/>
            <a:r>
              <a:rPr lang="en-US" sz="2200" spc="300" dirty="0" smtClean="0"/>
              <a:t>GAGTC</a:t>
            </a:r>
          </a:p>
          <a:p>
            <a:pPr algn="r"/>
            <a:r>
              <a:rPr lang="mr-IN" sz="2200" spc="300" dirty="0" smtClean="0"/>
              <a:t>…</a:t>
            </a:r>
            <a:endParaRPr lang="en-US" sz="2200" spc="300" dirty="0" smtClean="0"/>
          </a:p>
          <a:p>
            <a:pPr algn="r"/>
            <a:r>
              <a:rPr lang="en-US" sz="2200" spc="300" dirty="0" smtClean="0"/>
              <a:t>GTGAG</a:t>
            </a:r>
            <a:endParaRPr lang="en-US" sz="2200" spc="300" dirty="0"/>
          </a:p>
          <a:p>
            <a:pPr algn="r"/>
            <a:r>
              <a:rPr lang="mr-IN" sz="2200" spc="300" dirty="0" smtClean="0"/>
              <a:t>…</a:t>
            </a:r>
            <a:endParaRPr lang="en-US" sz="2200" spc="300" dirty="0"/>
          </a:p>
        </p:txBody>
      </p:sp>
      <p:sp>
        <p:nvSpPr>
          <p:cNvPr id="13" name="TextBox 12"/>
          <p:cNvSpPr txBox="1"/>
          <p:nvPr/>
        </p:nvSpPr>
        <p:spPr>
          <a:xfrm>
            <a:off x="889792" y="1144626"/>
            <a:ext cx="4474230" cy="646331"/>
          </a:xfrm>
          <a:prstGeom prst="rect">
            <a:avLst/>
          </a:prstGeom>
          <a:noFill/>
        </p:spPr>
        <p:txBody>
          <a:bodyPr wrap="square" rtlCol="0">
            <a:spAutoFit/>
          </a:bodyPr>
          <a:lstStyle/>
          <a:p>
            <a:r>
              <a:rPr lang="en-US" sz="3600" b="1" dirty="0"/>
              <a:t>C     G     T     G     A</a:t>
            </a:r>
            <a:endParaRPr lang="en-US" sz="3600" dirty="0"/>
          </a:p>
        </p:txBody>
      </p:sp>
      <p:sp>
        <p:nvSpPr>
          <p:cNvPr id="17" name="TextBox 16"/>
          <p:cNvSpPr txBox="1"/>
          <p:nvPr/>
        </p:nvSpPr>
        <p:spPr>
          <a:xfrm>
            <a:off x="1850365" y="1156076"/>
            <a:ext cx="4474230" cy="646331"/>
          </a:xfrm>
          <a:prstGeom prst="rect">
            <a:avLst/>
          </a:prstGeom>
          <a:noFill/>
        </p:spPr>
        <p:txBody>
          <a:bodyPr wrap="square" rtlCol="0">
            <a:spAutoFit/>
          </a:bodyPr>
          <a:lstStyle/>
          <a:p>
            <a:r>
              <a:rPr lang="en-US" sz="3600" b="1" dirty="0" smtClean="0"/>
              <a:t>G     </a:t>
            </a:r>
            <a:r>
              <a:rPr lang="en-US" sz="3600" b="1" dirty="0"/>
              <a:t>T     G     </a:t>
            </a:r>
            <a:r>
              <a:rPr lang="en-US" sz="3600" b="1" dirty="0" smtClean="0"/>
              <a:t>A     G</a:t>
            </a:r>
            <a:endParaRPr lang="en-US" sz="3600" dirty="0"/>
          </a:p>
        </p:txBody>
      </p:sp>
      <p:sp>
        <p:nvSpPr>
          <p:cNvPr id="18" name="TextBox 17"/>
          <p:cNvSpPr txBox="1"/>
          <p:nvPr/>
        </p:nvSpPr>
        <p:spPr>
          <a:xfrm>
            <a:off x="2862551" y="1148370"/>
            <a:ext cx="4474230" cy="646331"/>
          </a:xfrm>
          <a:prstGeom prst="rect">
            <a:avLst/>
          </a:prstGeom>
          <a:noFill/>
        </p:spPr>
        <p:txBody>
          <a:bodyPr wrap="square" rtlCol="0">
            <a:spAutoFit/>
          </a:bodyPr>
          <a:lstStyle/>
          <a:p>
            <a:r>
              <a:rPr lang="en-US" sz="3600" b="1" dirty="0" smtClean="0"/>
              <a:t>T     </a:t>
            </a:r>
            <a:r>
              <a:rPr lang="en-US" sz="3600" b="1" dirty="0"/>
              <a:t>G     </a:t>
            </a:r>
            <a:r>
              <a:rPr lang="en-US" sz="3600" b="1" dirty="0" smtClean="0"/>
              <a:t>A     G     T</a:t>
            </a:r>
            <a:endParaRPr lang="en-US" sz="3600" dirty="0"/>
          </a:p>
        </p:txBody>
      </p:sp>
      <p:sp>
        <p:nvSpPr>
          <p:cNvPr id="19" name="TextBox 18"/>
          <p:cNvSpPr txBox="1"/>
          <p:nvPr/>
        </p:nvSpPr>
        <p:spPr>
          <a:xfrm>
            <a:off x="3811991" y="1149340"/>
            <a:ext cx="4474230" cy="646331"/>
          </a:xfrm>
          <a:prstGeom prst="rect">
            <a:avLst/>
          </a:prstGeom>
          <a:noFill/>
        </p:spPr>
        <p:txBody>
          <a:bodyPr wrap="square" rtlCol="0">
            <a:spAutoFit/>
          </a:bodyPr>
          <a:lstStyle/>
          <a:p>
            <a:r>
              <a:rPr lang="en-US" sz="3600" b="1" smtClean="0"/>
              <a:t>G     </a:t>
            </a:r>
            <a:r>
              <a:rPr lang="en-US" sz="3600" b="1" dirty="0" smtClean="0"/>
              <a:t>A     </a:t>
            </a:r>
            <a:r>
              <a:rPr lang="en-US" sz="3600" b="1" smtClean="0"/>
              <a:t>G     T     C</a:t>
            </a:r>
            <a:endParaRPr lang="en-US" sz="3600" dirty="0"/>
          </a:p>
        </p:txBody>
      </p:sp>
      <p:sp>
        <p:nvSpPr>
          <p:cNvPr id="20" name="TextBox 19"/>
          <p:cNvSpPr txBox="1"/>
          <p:nvPr/>
        </p:nvSpPr>
        <p:spPr>
          <a:xfrm>
            <a:off x="4852269" y="5524021"/>
            <a:ext cx="458462" cy="430887"/>
          </a:xfrm>
          <a:prstGeom prst="rect">
            <a:avLst/>
          </a:prstGeom>
          <a:noFill/>
        </p:spPr>
        <p:txBody>
          <a:bodyPr wrap="square" rtlCol="0">
            <a:spAutoFit/>
          </a:bodyPr>
          <a:lstStyle/>
          <a:p>
            <a:pPr algn="r"/>
            <a:r>
              <a:rPr lang="en-US" sz="2200" b="1" spc="300" dirty="0"/>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algn="r"/>
            <a:r>
              <a:rPr lang="en-US" sz="2200" b="1" spc="300" dirty="0" smtClean="0"/>
              <a:t>0</a:t>
            </a:r>
            <a:endParaRPr lang="en-US" sz="2200" b="1" spc="300" dirty="0"/>
          </a:p>
        </p:txBody>
      </p:sp>
      <p:sp>
        <p:nvSpPr>
          <p:cNvPr id="22" name="TextBox 21"/>
          <p:cNvSpPr txBox="1"/>
          <p:nvPr/>
        </p:nvSpPr>
        <p:spPr>
          <a:xfrm>
            <a:off x="4852269" y="4854755"/>
            <a:ext cx="458462" cy="430887"/>
          </a:xfrm>
          <a:prstGeom prst="rect">
            <a:avLst/>
          </a:prstGeom>
          <a:noFill/>
        </p:spPr>
        <p:txBody>
          <a:bodyPr wrap="square" rtlCol="0">
            <a:spAutoFit/>
          </a:bodyPr>
          <a:lstStyle/>
          <a:p>
            <a:pPr algn="r"/>
            <a:r>
              <a:rPr lang="en-US" sz="2200" b="1" spc="300" dirty="0" smtClean="0"/>
              <a:t>0</a:t>
            </a:r>
            <a:endParaRPr lang="en-US" sz="2200" b="1" spc="300" dirty="0"/>
          </a:p>
        </p:txBody>
      </p:sp>
      <p:sp>
        <p:nvSpPr>
          <p:cNvPr id="23" name="TextBox 22"/>
          <p:cNvSpPr txBox="1"/>
          <p:nvPr/>
        </p:nvSpPr>
        <p:spPr>
          <a:xfrm>
            <a:off x="4864256" y="4183211"/>
            <a:ext cx="458462" cy="430887"/>
          </a:xfrm>
          <a:prstGeom prst="rect">
            <a:avLst/>
          </a:prstGeom>
          <a:noFill/>
        </p:spPr>
        <p:txBody>
          <a:bodyPr wrap="square" rtlCol="0">
            <a:spAutoFit/>
          </a:bodyPr>
          <a:lstStyle/>
          <a:p>
            <a:pPr algn="r"/>
            <a:r>
              <a:rPr lang="en-US" sz="2200" b="1" spc="300" dirty="0" smtClean="0"/>
              <a:t>0</a:t>
            </a:r>
            <a:endParaRPr lang="en-US" sz="2200" b="1" spc="300" dirty="0"/>
          </a:p>
        </p:txBody>
      </p:sp>
      <p:sp>
        <p:nvSpPr>
          <p:cNvPr id="24" name="TextBox 23"/>
          <p:cNvSpPr txBox="1"/>
          <p:nvPr/>
        </p:nvSpPr>
        <p:spPr>
          <a:xfrm>
            <a:off x="4852269" y="3530154"/>
            <a:ext cx="458462" cy="430887"/>
          </a:xfrm>
          <a:prstGeom prst="rect">
            <a:avLst/>
          </a:prstGeom>
          <a:noFill/>
        </p:spPr>
        <p:txBody>
          <a:bodyPr wrap="square" rtlCol="0">
            <a:spAutoFit/>
          </a:bodyPr>
          <a:lstStyle/>
          <a:p>
            <a:pPr algn="r"/>
            <a:r>
              <a:rPr lang="en-US" sz="2200" b="1" spc="300" dirty="0" smtClean="0"/>
              <a:t>0</a:t>
            </a:r>
            <a:endParaRPr lang="en-US" sz="2200" b="1" spc="300" dirty="0"/>
          </a:p>
        </p:txBody>
      </p:sp>
      <p:sp>
        <p:nvSpPr>
          <p:cNvPr id="25" name="TextBox 24"/>
          <p:cNvSpPr txBox="1"/>
          <p:nvPr/>
        </p:nvSpPr>
        <p:spPr>
          <a:xfrm>
            <a:off x="4852269" y="4836268"/>
            <a:ext cx="458462" cy="430887"/>
          </a:xfrm>
          <a:prstGeom prst="rect">
            <a:avLst/>
          </a:prstGeom>
          <a:noFill/>
        </p:spPr>
        <p:txBody>
          <a:bodyPr wrap="square" rtlCol="0">
            <a:spAutoFit/>
          </a:bodyPr>
          <a:lstStyle/>
          <a:p>
            <a:pPr algn="r"/>
            <a:r>
              <a:rPr lang="en-US" sz="2200" b="1" spc="300" dirty="0"/>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algn="r"/>
            <a:r>
              <a:rPr lang="en-US" sz="2200" b="1" spc="300" dirty="0"/>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algn="r"/>
            <a:r>
              <a:rPr lang="en-US" sz="2200" b="1" spc="300" dirty="0"/>
              <a:t>1</a:t>
            </a:r>
          </a:p>
        </p:txBody>
      </p:sp>
    </p:spTree>
    <p:extLst>
      <p:ext uri="{BB962C8B-B14F-4D97-AF65-F5344CB8AC3E}">
        <p14:creationId xmlns:p14="http://schemas.microsoft.com/office/powerpoint/2010/main" val="154597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1"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1"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1"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1"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1"/>
      <p:bldP spid="21" grpId="0"/>
      <p:bldP spid="21" grpId="1"/>
      <p:bldP spid="22" grpId="0"/>
      <p:bldP spid="22" grpId="1"/>
      <p:bldP spid="23" grpId="0"/>
      <p:bldP spid="23" grpId="1"/>
      <p:bldP spid="24" grpId="0"/>
      <p:bldP spid="24" grpId="1"/>
      <p:bldP spid="25" grpId="1"/>
      <p:bldP spid="26" grpId="1"/>
      <p:bldP spid="2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GRIM-Filter: </a:t>
            </a:r>
            <a:r>
              <a:rPr lang="en-US" sz="4400" b="1" dirty="0" err="1" smtClean="0">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fld id="{4CAE9295-42F8-0747-9AE1-33958E89C374}" type="slidenum">
              <a:rPr lang="en-US" smtClean="0"/>
              <a:t>18</a:t>
            </a:fld>
            <a:endParaRPr lang="en-US" dirty="0"/>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p:cNvSpPr txBox="1"/>
              <p:nvPr/>
            </p:nvSpPr>
            <p:spPr>
              <a:xfrm>
                <a:off x="6553200" y="1741714"/>
                <a:ext cx="2286000" cy="3416320"/>
              </a:xfrm>
              <a:prstGeom prst="rect">
                <a:avLst/>
              </a:prstGeom>
              <a:noFill/>
            </p:spPr>
            <p:txBody>
              <a:bodyPr wrap="square" rtlCol="0">
                <a:spAutoFit/>
              </a:bodyPr>
              <a:lstStyle/>
              <a:p>
                <a:r>
                  <a:rPr lang="en-US" dirty="0" smtClean="0"/>
                  <a:t>Storing all </a:t>
                </a:r>
                <a:r>
                  <a:rPr lang="en-US" dirty="0" err="1"/>
                  <a:t>bitvectors</a:t>
                </a:r>
                <a:r>
                  <a:rPr lang="en-US" dirty="0"/>
                  <a:t> </a:t>
                </a:r>
              </a:p>
              <a:p>
                <a:r>
                  <a:rPr lang="en-US" dirty="0"/>
                  <a:t>requires </a:t>
                </a:r>
                <a14:m>
                  <m:oMath xmlns:m="http://schemas.openxmlformats.org/officeDocument/2006/math">
                    <m:sSup>
                      <m:sSupPr>
                        <m:ctrlPr>
                          <a:rPr lang="en-US" i="1">
                            <a:latin typeface="Cambria Math" charset="0"/>
                          </a:rPr>
                        </m:ctrlPr>
                      </m:sSupPr>
                      <m:e>
                        <m:r>
                          <a:rPr lang="en-US" i="1">
                            <a:latin typeface="Cambria Math" charset="0"/>
                          </a:rPr>
                          <m:t>4</m:t>
                        </m:r>
                      </m:e>
                      <m:sup>
                        <m:r>
                          <a:rPr lang="en-US" b="0" i="1" smtClean="0">
                            <a:latin typeface="Cambria Math" charset="0"/>
                          </a:rPr>
                          <m:t>𝑛</m:t>
                        </m:r>
                      </m:sup>
                    </m:sSup>
                    <m:r>
                      <a:rPr lang="en-US" i="1">
                        <a:latin typeface="Cambria Math" charset="0"/>
                      </a:rPr>
                      <m:t>∗</m:t>
                    </m:r>
                    <m:r>
                      <a:rPr lang="en-US" i="1">
                        <a:latin typeface="Cambria Math" charset="0"/>
                      </a:rPr>
                      <m:t>𝑡</m:t>
                    </m:r>
                    <m:r>
                      <a:rPr lang="en-US" i="1">
                        <a:latin typeface="Cambria Math" charset="0"/>
                      </a:rPr>
                      <m:t> </m:t>
                    </m:r>
                  </m:oMath>
                </a14:m>
                <a:r>
                  <a:rPr lang="en-US" dirty="0"/>
                  <a:t>bits</a:t>
                </a:r>
              </a:p>
              <a:p>
                <a:r>
                  <a:rPr lang="en-US" dirty="0"/>
                  <a:t>in memory, </a:t>
                </a:r>
              </a:p>
              <a:p>
                <a:r>
                  <a:rPr lang="en-US" dirty="0"/>
                  <a:t>where t = number of bins.</a:t>
                </a:r>
              </a:p>
              <a:p>
                <a:endParaRPr lang="en-US" dirty="0"/>
              </a:p>
              <a:p>
                <a:endParaRPr lang="en-US" dirty="0"/>
              </a:p>
              <a:p>
                <a:endParaRPr lang="en-US" dirty="0"/>
              </a:p>
              <a:p>
                <a:r>
                  <a:rPr lang="en-US" dirty="0"/>
                  <a:t>For </a:t>
                </a:r>
                <a:r>
                  <a:rPr lang="en-US" b="1" dirty="0"/>
                  <a:t>bin size</a:t>
                </a:r>
                <a:r>
                  <a:rPr lang="en-US" dirty="0"/>
                  <a:t> ~200, and </a:t>
                </a:r>
                <a:r>
                  <a:rPr lang="en-US" b="1" dirty="0"/>
                  <a:t>n</a:t>
                </a:r>
                <a:r>
                  <a:rPr lang="en-US" dirty="0" smtClean="0"/>
                  <a:t> </a:t>
                </a:r>
                <a:r>
                  <a:rPr lang="en-US" dirty="0"/>
                  <a:t>= 5, </a:t>
                </a:r>
              </a:p>
              <a:p>
                <a:r>
                  <a:rPr lang="en-US" b="1" dirty="0"/>
                  <a:t>m</a:t>
                </a:r>
                <a:r>
                  <a:rPr lang="en-US" b="1" dirty="0" smtClean="0"/>
                  <a:t>emory </a:t>
                </a:r>
                <a:r>
                  <a:rPr lang="en-US" b="1" dirty="0"/>
                  <a:t>footprint</a:t>
                </a:r>
                <a:r>
                  <a:rPr lang="en-US" dirty="0"/>
                  <a:t> </a:t>
                </a:r>
              </a:p>
              <a:p>
                <a:r>
                  <a:rPr lang="en-US" dirty="0"/>
                  <a:t>~3.8 GB </a:t>
                </a:r>
              </a:p>
            </p:txBody>
          </p:sp>
        </mc:Choice>
        <mc:Fallback>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algn="ctr"/>
            <a:r>
              <a:rPr lang="en-US" sz="1400" dirty="0" smtClean="0">
                <a:latin typeface="Arial" panose="020B0604020202020204" pitchFamily="34" charset="0"/>
                <a:cs typeface="Arial" panose="020B0604020202020204" pitchFamily="34" charset="0"/>
              </a:rPr>
              <a:t>AAAAA</a:t>
            </a:r>
          </a:p>
          <a:p>
            <a:pPr algn="ctr"/>
            <a:r>
              <a:rPr lang="en-US" sz="1400" dirty="0" smtClean="0">
                <a:latin typeface="Arial" panose="020B0604020202020204" pitchFamily="34" charset="0"/>
                <a:cs typeface="Arial" panose="020B0604020202020204" pitchFamily="34" charset="0"/>
              </a:rPr>
              <a:t>AAAAC</a:t>
            </a:r>
          </a:p>
          <a:p>
            <a:pPr algn="ctr"/>
            <a:r>
              <a:rPr lang="en-US" sz="1400" dirty="0" smtClean="0">
                <a:latin typeface="Arial" panose="020B0604020202020204" pitchFamily="34" charset="0"/>
                <a:cs typeface="Arial" panose="020B0604020202020204" pitchFamily="34" charset="0"/>
              </a:rPr>
              <a:t>AAAAG</a:t>
            </a:r>
          </a:p>
          <a:p>
            <a:pPr algn="ctr"/>
            <a:r>
              <a:rPr lang="en-US" sz="1400" dirty="0" smtClean="0">
                <a:latin typeface="Arial" panose="020B0604020202020204" pitchFamily="34" charset="0"/>
                <a:cs typeface="Arial" panose="020B0604020202020204" pitchFamily="34" charset="0"/>
              </a:rPr>
              <a:t>AAAAT</a:t>
            </a: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CCCCT</a:t>
            </a: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a:t>
            </a:r>
          </a:p>
          <a:p>
            <a:pPr algn="ctr"/>
            <a:r>
              <a:rPr lang="en-US" sz="1400" b="1"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GCATG</a:t>
            </a:r>
          </a:p>
          <a:p>
            <a:pPr algn="ctr"/>
            <a:r>
              <a:rPr lang="en-US" sz="1400" b="1"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TTGCA</a:t>
            </a:r>
          </a:p>
          <a:p>
            <a:pPr algn="ctr"/>
            <a:r>
              <a:rPr lang="en-US" sz="1400" b="1"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algn="ctr"/>
            <a:r>
              <a:rPr lang="en-US" sz="1400" dirty="0" smtClean="0">
                <a:latin typeface="Arial" panose="020B0604020202020204" pitchFamily="34" charset="0"/>
                <a:cs typeface="Arial" panose="020B0604020202020204" pitchFamily="34" charset="0"/>
              </a:rPr>
              <a:t>1</a:t>
            </a: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0</a:t>
            </a:r>
          </a:p>
          <a:p>
            <a:pPr algn="ctr"/>
            <a:r>
              <a:rPr lang="en-US" sz="1400" dirty="0" smtClean="0">
                <a:latin typeface="Arial" panose="020B0604020202020204" pitchFamily="34" charset="0"/>
                <a:cs typeface="Arial" panose="020B0604020202020204" pitchFamily="34" charset="0"/>
              </a:rPr>
              <a:t>0</a:t>
            </a: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1</a:t>
            </a: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a:t>
            </a:r>
          </a:p>
          <a:p>
            <a:pPr algn="ctr"/>
            <a:r>
              <a:rPr lang="en-US" sz="1400" b="1" dirty="0" smtClean="0">
                <a:latin typeface="Arial" panose="020B0604020202020204" pitchFamily="34" charset="0"/>
                <a:cs typeface="Arial" panose="020B0604020202020204" pitchFamily="34" charset="0"/>
              </a:rPr>
              <a:t>.</a:t>
            </a:r>
          </a:p>
          <a:p>
            <a:pPr algn="ctr"/>
            <a:r>
              <a:rPr lang="en-US" sz="1400" b="1" dirty="0" smtClean="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0</a:t>
            </a:r>
            <a:endParaRPr lang="en-US" sz="1400" dirty="0" smtClean="0">
              <a:latin typeface="Arial" panose="020B0604020202020204" pitchFamily="34" charset="0"/>
              <a:cs typeface="Arial" panose="020B0604020202020204" pitchFamily="34" charset="0"/>
            </a:endParaRP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algn="ctr"/>
            <a:r>
              <a:rPr lang="en-US" sz="1400" dirty="0">
                <a:latin typeface="Arial" panose="020B0604020202020204" pitchFamily="34" charset="0"/>
                <a:cs typeface="Arial" panose="020B0604020202020204" pitchFamily="34" charset="0"/>
              </a:rPr>
              <a:t>0</a:t>
            </a:r>
            <a:endParaRPr lang="en-US" sz="1400" dirty="0" smtClean="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0</a:t>
            </a:r>
          </a:p>
          <a:p>
            <a:pPr algn="ctr"/>
            <a:r>
              <a:rPr lang="en-US" sz="1400" b="1"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1</a:t>
            </a: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1</a:t>
            </a:r>
          </a:p>
          <a:p>
            <a:pPr algn="ctr"/>
            <a:r>
              <a:rPr lang="en-US" sz="1400" b="1" dirty="0" smtClean="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1</a:t>
            </a:r>
            <a:endParaRPr lang="en-US" sz="1400" dirty="0" smtClean="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a:t>
            </a:r>
          </a:p>
          <a:p>
            <a:pPr algn="ctr"/>
            <a:r>
              <a:rPr lang="en-US" sz="1400" b="1" dirty="0" smtClean="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0</a:t>
            </a:r>
            <a:endParaRPr lang="en-US" sz="1400" dirty="0" smtClean="0">
              <a:latin typeface="Arial" panose="020B0604020202020204" pitchFamily="34" charset="0"/>
              <a:cs typeface="Arial" panose="020B0604020202020204" pitchFamily="34" charset="0"/>
            </a:endParaRP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algn="ctr"/>
            <a:r>
              <a:rPr lang="en-US" sz="1400" dirty="0" smtClean="0">
                <a:latin typeface="Arial" panose="020B0604020202020204" pitchFamily="34" charset="0"/>
                <a:cs typeface="Arial" panose="020B0604020202020204" pitchFamily="34" charset="0"/>
              </a:rPr>
              <a:t>AAAAA</a:t>
            </a:r>
          </a:p>
          <a:p>
            <a:pPr algn="ctr"/>
            <a:r>
              <a:rPr lang="en-US" sz="1400" dirty="0" smtClean="0">
                <a:latin typeface="Arial" panose="020B0604020202020204" pitchFamily="34" charset="0"/>
                <a:cs typeface="Arial" panose="020B0604020202020204" pitchFamily="34" charset="0"/>
              </a:rPr>
              <a:t>AAAAC</a:t>
            </a:r>
          </a:p>
          <a:p>
            <a:pPr algn="ctr"/>
            <a:r>
              <a:rPr lang="en-US" sz="1400" dirty="0" smtClean="0">
                <a:latin typeface="Arial" panose="020B0604020202020204" pitchFamily="34" charset="0"/>
                <a:cs typeface="Arial" panose="020B0604020202020204" pitchFamily="34" charset="0"/>
              </a:rPr>
              <a:t>AAAAG</a:t>
            </a:r>
          </a:p>
          <a:p>
            <a:pPr algn="ctr"/>
            <a:r>
              <a:rPr lang="en-US" sz="1400"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AGAAA</a:t>
            </a:r>
          </a:p>
          <a:p>
            <a:pPr algn="ctr"/>
            <a:r>
              <a:rPr lang="en-US" sz="1400" dirty="0">
                <a:latin typeface="Arial" panose="020B0604020202020204" pitchFamily="34" charset="0"/>
                <a:cs typeface="Arial" panose="020B0604020202020204" pitchFamily="34" charset="0"/>
              </a:rPr>
              <a:t>.</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GAAAA</a:t>
            </a:r>
          </a:p>
          <a:p>
            <a:pPr algn="ctr"/>
            <a:r>
              <a:rPr lang="en-US" sz="1400" dirty="0">
                <a:latin typeface="Arial" panose="020B0604020202020204" pitchFamily="34" charset="0"/>
                <a:cs typeface="Arial" panose="020B0604020202020204" pitchFamily="34" charset="0"/>
              </a:rPr>
              <a:t>.</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GACAG</a:t>
            </a:r>
          </a:p>
          <a:p>
            <a:pPr algn="ctr"/>
            <a:r>
              <a:rPr lang="en-US" sz="1400" dirty="0">
                <a:latin typeface="Arial" panose="020B0604020202020204" pitchFamily="34" charset="0"/>
                <a:cs typeface="Arial" panose="020B0604020202020204" pitchFamily="34" charset="0"/>
              </a:rPr>
              <a:t>.</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GCATG</a:t>
            </a:r>
          </a:p>
          <a:p>
            <a:pPr algn="ctr"/>
            <a:r>
              <a:rPr lang="en-US" sz="1400" dirty="0">
                <a:latin typeface="Arial" panose="020B0604020202020204" pitchFamily="34" charset="0"/>
                <a:cs typeface="Arial" panose="020B0604020202020204" pitchFamily="34" charset="0"/>
              </a:rPr>
              <a:t>.</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a:t>
            </a:r>
          </a:p>
          <a:p>
            <a:pPr algn="ctr"/>
            <a:r>
              <a:rPr lang="en-US" sz="1400" dirty="0" smtClean="0">
                <a:latin typeface="Arial" panose="020B0604020202020204" pitchFamily="34" charset="0"/>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algn="ctr"/>
            <a:r>
              <a:rPr lang="en-US" sz="2000" spc="1000" smtClean="0">
                <a:ea typeface="Wingdings"/>
                <a:cs typeface="Wingdings"/>
                <a:sym typeface="Wingdings"/>
              </a:rPr>
              <a:t> </a:t>
            </a:r>
            <a:r>
              <a:rPr lang="en-US" sz="2000" spc="1000" dirty="0" smtClean="0">
                <a:ea typeface="Wingdings"/>
                <a:cs typeface="Wingdings"/>
                <a:sym typeface="Wingdings"/>
              </a:rPr>
              <a:t>  </a:t>
            </a:r>
            <a:endParaRPr lang="en-US" sz="2000" spc="1000" dirty="0" smtClean="0"/>
          </a:p>
        </p:txBody>
      </p:sp>
      <p:sp>
        <p:nvSpPr>
          <p:cNvPr id="19" name="TextBox 18"/>
          <p:cNvSpPr txBox="1"/>
          <p:nvPr/>
        </p:nvSpPr>
        <p:spPr>
          <a:xfrm>
            <a:off x="1759693" y="2250181"/>
            <a:ext cx="534766" cy="338554"/>
          </a:xfrm>
          <a:prstGeom prst="rect">
            <a:avLst/>
          </a:prstGeom>
          <a:noFill/>
        </p:spPr>
        <p:txBody>
          <a:bodyPr wrap="square" rtlCol="0">
            <a:spAutoFit/>
          </a:bodyPr>
          <a:lstStyle/>
          <a:p>
            <a:pPr algn="ctr"/>
            <a:r>
              <a:rPr lang="en-US" sz="1600" b="1" dirty="0" smtClean="0"/>
              <a:t>b</a:t>
            </a:r>
            <a:r>
              <a:rPr lang="en-US" sz="2000" b="1" baseline="-25000" dirty="0" smtClean="0"/>
              <a:t>1</a:t>
            </a:r>
            <a:endParaRPr lang="en-US" sz="1400" b="1" baseline="-25000" dirty="0"/>
          </a:p>
        </p:txBody>
      </p:sp>
      <p:sp>
        <p:nvSpPr>
          <p:cNvPr id="20" name="TextBox 19"/>
          <p:cNvSpPr txBox="1"/>
          <p:nvPr/>
        </p:nvSpPr>
        <p:spPr>
          <a:xfrm>
            <a:off x="3415702" y="2250181"/>
            <a:ext cx="534766" cy="338554"/>
          </a:xfrm>
          <a:prstGeom prst="rect">
            <a:avLst/>
          </a:prstGeom>
          <a:noFill/>
        </p:spPr>
        <p:txBody>
          <a:bodyPr wrap="square" rtlCol="0">
            <a:spAutoFit/>
          </a:bodyPr>
          <a:lstStyle/>
          <a:p>
            <a:pPr algn="ctr"/>
            <a:r>
              <a:rPr lang="en-US" sz="1600" b="1" dirty="0" smtClean="0"/>
              <a:t>b</a:t>
            </a:r>
            <a:r>
              <a:rPr lang="en-US" sz="2000" b="1" baseline="-25000" dirty="0" smtClean="0"/>
              <a:t>2</a:t>
            </a:r>
            <a:endParaRPr lang="en-US" sz="1600" b="1" baseline="-25000" dirty="0"/>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algn="ctr"/>
            <a:r>
              <a:rPr lang="en-US" sz="1600" b="1" dirty="0" smtClean="0">
                <a:solidFill>
                  <a:schemeClr val="tx1">
                    <a:lumMod val="50000"/>
                    <a:lumOff val="50000"/>
                  </a:schemeClr>
                </a:solidFill>
              </a:rPr>
              <a:t>tokens</a:t>
            </a:r>
            <a:endParaRPr lang="en-US" sz="1600" b="1" baseline="30000" dirty="0">
              <a:solidFill>
                <a:schemeClr val="tx1">
                  <a:lumMod val="50000"/>
                  <a:lumOff val="50000"/>
                </a:schemeClr>
              </a:solidFill>
            </a:endParaRPr>
          </a:p>
        </p:txBody>
      </p:sp>
    </p:spTree>
    <p:extLst>
      <p:ext uri="{BB962C8B-B14F-4D97-AF65-F5344CB8AC3E}">
        <p14:creationId xmlns:p14="http://schemas.microsoft.com/office/powerpoint/2010/main" val="940101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Our Proposal: GRIM-Filter</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Data Structures: Bins &amp; </a:t>
            </a:r>
            <a:r>
              <a:rPr lang="en-US" sz="3600" dirty="0" err="1" smtClean="0">
                <a:latin typeface="Cambria" charset="0"/>
                <a:ea typeface="Cambria" charset="0"/>
                <a:cs typeface="Cambria" charset="0"/>
              </a:rPr>
              <a:t>Bitvectors</a:t>
            </a:r>
            <a:endParaRPr lang="en-US" sz="3600" dirty="0" smtClean="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smtClean="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Integrating </a:t>
            </a:r>
            <a:r>
              <a:rPr lang="en-US" sz="3600" dirty="0" smtClean="0">
                <a:latin typeface="Cambria" charset="0"/>
                <a:ea typeface="Cambria" charset="0"/>
                <a:cs typeface="Cambria" charset="0"/>
              </a:rPr>
              <a:t>GRIM-Filter into a Mapper</a:t>
            </a:r>
          </a:p>
        </p:txBody>
      </p:sp>
      <p:sp>
        <p:nvSpPr>
          <p:cNvPr id="4" name="Slide Number Placeholder 3"/>
          <p:cNvSpPr>
            <a:spLocks noGrp="1"/>
          </p:cNvSpPr>
          <p:nvPr>
            <p:ph type="sldNum" sz="quarter" idx="11"/>
          </p:nvPr>
        </p:nvSpPr>
        <p:spPr/>
        <p:txBody>
          <a:bodyPr/>
          <a:lstStyle/>
          <a:p>
            <a:fld id="{4CAE9295-42F8-0747-9AE1-33958E89C374}" type="slidenum">
              <a:rPr lang="en-US" smtClean="0"/>
              <a:t>19</a:t>
            </a:fld>
            <a:endParaRPr lang="en-US" dirty="0"/>
          </a:p>
        </p:txBody>
      </p:sp>
    </p:spTree>
    <p:extLst>
      <p:ext uri="{BB962C8B-B14F-4D97-AF65-F5344CB8AC3E}">
        <p14:creationId xmlns:p14="http://schemas.microsoft.com/office/powerpoint/2010/main" val="123377598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126189"/>
            <a:ext cx="8786813" cy="5122211"/>
          </a:xfrm>
        </p:spPr>
        <p:txBody>
          <a:bodyPr/>
          <a:lstStyle/>
          <a:p>
            <a:r>
              <a:rPr lang="en-US" sz="2000" b="1" dirty="0" smtClean="0">
                <a:solidFill>
                  <a:srgbClr val="0070C0"/>
                </a:solidFill>
              </a:rPr>
              <a:t>Genome Read Mapping</a:t>
            </a:r>
            <a:r>
              <a:rPr lang="en-US" sz="2000" dirty="0" smtClean="0"/>
              <a:t> is a very important problem and is the first step in genome </a:t>
            </a:r>
            <a:r>
              <a:rPr lang="en-US" sz="2000" dirty="0" smtClean="0"/>
              <a:t>analysis</a:t>
            </a:r>
            <a:endParaRPr lang="en-US" sz="2000" dirty="0" smtClean="0"/>
          </a:p>
          <a:p>
            <a:endParaRPr lang="en-US" sz="1100" dirty="0" smtClean="0"/>
          </a:p>
          <a:p>
            <a:r>
              <a:rPr lang="en-US" sz="2000" dirty="0" smtClean="0"/>
              <a:t>Read </a:t>
            </a:r>
            <a:r>
              <a:rPr lang="en-US" sz="2000" dirty="0" smtClean="0"/>
              <a:t>Mapping is an </a:t>
            </a:r>
            <a:r>
              <a:rPr lang="en-US" sz="2000" b="1" dirty="0" smtClean="0">
                <a:solidFill>
                  <a:srgbClr val="0070C0"/>
                </a:solidFill>
              </a:rPr>
              <a:t>approximate string matching </a:t>
            </a:r>
            <a:r>
              <a:rPr lang="en-US" sz="2000" dirty="0" smtClean="0"/>
              <a:t>problem</a:t>
            </a:r>
          </a:p>
          <a:p>
            <a:pPr lvl="1"/>
            <a:r>
              <a:rPr lang="en-US" sz="1800" dirty="0" smtClean="0"/>
              <a:t>Find the best fit of 100 character strings into a 3 billion character dictionary</a:t>
            </a:r>
          </a:p>
          <a:p>
            <a:pPr lvl="1"/>
            <a:r>
              <a:rPr lang="en-US" sz="1800" b="1" dirty="0" smtClean="0">
                <a:solidFill>
                  <a:srgbClr val="0070C0"/>
                </a:solidFill>
              </a:rPr>
              <a:t>Alignment</a:t>
            </a:r>
            <a:r>
              <a:rPr lang="en-US" sz="1800" dirty="0" smtClean="0">
                <a:solidFill>
                  <a:srgbClr val="0070C0"/>
                </a:solidFill>
              </a:rPr>
              <a:t> </a:t>
            </a:r>
            <a:r>
              <a:rPr lang="en-US" sz="1800" dirty="0" smtClean="0"/>
              <a:t>is currently the best method for determining the similarity between two strings, but is </a:t>
            </a:r>
            <a:r>
              <a:rPr lang="en-US" sz="1800" b="1" dirty="0" smtClean="0">
                <a:solidFill>
                  <a:srgbClr val="FF0000"/>
                </a:solidFill>
              </a:rPr>
              <a:t>very </a:t>
            </a:r>
            <a:r>
              <a:rPr lang="en-US" sz="1800" b="1" dirty="0" smtClean="0">
                <a:solidFill>
                  <a:srgbClr val="FF0000"/>
                </a:solidFill>
              </a:rPr>
              <a:t>expensive</a:t>
            </a:r>
            <a:endParaRPr lang="en-US" sz="2000" dirty="0"/>
          </a:p>
          <a:p>
            <a:endParaRPr lang="en-US" sz="1100" dirty="0" smtClean="0"/>
          </a:p>
          <a:p>
            <a:r>
              <a:rPr lang="en-US" sz="2000" dirty="0" smtClean="0"/>
              <a:t>We </a:t>
            </a:r>
            <a:r>
              <a:rPr lang="en-US" sz="2000" dirty="0" smtClean="0"/>
              <a:t>propose an algorithm </a:t>
            </a:r>
            <a:r>
              <a:rPr lang="en-US" sz="2000" dirty="0" smtClean="0"/>
              <a:t>called </a:t>
            </a:r>
            <a:r>
              <a:rPr lang="en-US" sz="2000" b="1" dirty="0" smtClean="0">
                <a:solidFill>
                  <a:srgbClr val="0070C0"/>
                </a:solidFill>
              </a:rPr>
              <a:t>GRIM-Filter</a:t>
            </a:r>
            <a:r>
              <a:rPr lang="en-US" sz="2000" dirty="0" smtClean="0"/>
              <a:t> </a:t>
            </a:r>
          </a:p>
          <a:p>
            <a:pPr lvl="1"/>
            <a:r>
              <a:rPr lang="en-US" sz="2000" dirty="0"/>
              <a:t>Accelerates read mapping by reducing the number of required </a:t>
            </a:r>
            <a:r>
              <a:rPr lang="en-US" sz="2000" dirty="0" smtClean="0"/>
              <a:t>alignments</a:t>
            </a:r>
          </a:p>
          <a:p>
            <a:pPr lvl="1"/>
            <a:r>
              <a:rPr lang="en-US" sz="2000" dirty="0"/>
              <a:t>GRIM-Filter can be accelerated using </a:t>
            </a:r>
            <a:r>
              <a:rPr lang="en-US" sz="2000" b="1" dirty="0" smtClean="0">
                <a:solidFill>
                  <a:srgbClr val="0070C0"/>
                </a:solidFill>
              </a:rPr>
              <a:t>processing-in-memory</a:t>
            </a:r>
          </a:p>
          <a:p>
            <a:pPr lvl="2"/>
            <a:r>
              <a:rPr lang="en-US" sz="2000" dirty="0"/>
              <a:t>Adds simple logic into </a:t>
            </a:r>
            <a:r>
              <a:rPr lang="en-US" sz="2000" b="1" dirty="0" smtClean="0">
                <a:solidFill>
                  <a:srgbClr val="0070C0"/>
                </a:solidFill>
              </a:rPr>
              <a:t>3D-Stacked </a:t>
            </a:r>
            <a:r>
              <a:rPr lang="en-US" sz="2000" b="1" dirty="0">
                <a:solidFill>
                  <a:srgbClr val="0070C0"/>
                </a:solidFill>
              </a:rPr>
              <a:t>memory</a:t>
            </a:r>
            <a:endParaRPr lang="en-US" sz="1850" b="1" dirty="0">
              <a:solidFill>
                <a:srgbClr val="0070C0"/>
              </a:solidFill>
            </a:endParaRPr>
          </a:p>
          <a:p>
            <a:pPr lvl="2"/>
            <a:r>
              <a:rPr lang="en-US" sz="1850" dirty="0"/>
              <a:t>Uses high internal memory bandwidth to perform parallel filtering</a:t>
            </a:r>
            <a:endParaRPr lang="en-US" sz="1850" dirty="0"/>
          </a:p>
          <a:p>
            <a:endParaRPr lang="en-US" sz="1100" dirty="0" smtClean="0"/>
          </a:p>
          <a:p>
            <a:r>
              <a:rPr lang="en-US" sz="2000" dirty="0" smtClean="0"/>
              <a:t>GRIM-Filter </a:t>
            </a:r>
            <a:r>
              <a:rPr lang="en-US" sz="2000" dirty="0"/>
              <a:t>with processing-in-memory delivers a </a:t>
            </a:r>
            <a:r>
              <a:rPr lang="en-US" sz="2000" b="1" dirty="0">
                <a:solidFill>
                  <a:srgbClr val="538234"/>
                </a:solidFill>
              </a:rPr>
              <a:t>3.7x speedup</a:t>
            </a:r>
            <a:endParaRPr lang="en-US" sz="2000" b="1" dirty="0">
              <a:solidFill>
                <a:srgbClr val="538234"/>
              </a:solidFill>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2</a:t>
            </a:fld>
            <a:endParaRPr lang="en-US" dirty="0"/>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8" name="Title 1"/>
          <p:cNvSpPr txBox="1">
            <a:spLocks/>
          </p:cNvSpPr>
          <p:nvPr/>
        </p:nvSpPr>
        <p:spPr>
          <a:xfrm>
            <a:off x="304800" y="25400"/>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Cambria" panose="02040503050406030204" pitchFamily="18" charset="0"/>
              </a:rPr>
              <a:t>Executive Summary</a:t>
            </a:r>
            <a:endParaRPr lang="en-US" b="1" dirty="0">
              <a:latin typeface="Cambria" panose="02040503050406030204" pitchFamily="18" charset="0"/>
            </a:endParaRPr>
          </a:p>
        </p:txBody>
      </p:sp>
    </p:spTree>
    <p:extLst>
      <p:ext uri="{BB962C8B-B14F-4D97-AF65-F5344CB8AC3E}">
        <p14:creationId xmlns:p14="http://schemas.microsoft.com/office/powerpoint/2010/main" val="755457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charRg st="621" end="68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kern="0" spc="127" dirty="0" smtClean="0">
                <a:solidFill>
                  <a:srgbClr val="00B0F0"/>
                </a:solidFill>
                <a:latin typeface="Arial" panose="020B0604020202020204" pitchFamily="34" charset="0"/>
                <a:cs typeface="Arial" panose="020B0604020202020204" pitchFamily="34" charset="0"/>
              </a:rPr>
              <a:t>TTGGA</a:t>
            </a:r>
            <a:endParaRPr lang="en-US" sz="1600" b="1" kern="0" spc="127" dirty="0">
              <a:solidFill>
                <a:srgbClr val="00B0F0"/>
              </a:solidFill>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kern="0" spc="127" dirty="0" smtClean="0">
                <a:solidFill>
                  <a:srgbClr val="00B0F0"/>
                </a:solidFill>
                <a:latin typeface="Arial" panose="020B0604020202020204" pitchFamily="34" charset="0"/>
                <a:cs typeface="Arial" panose="020B0604020202020204" pitchFamily="34" charset="0"/>
              </a:rPr>
              <a:t>GAACT</a:t>
            </a:r>
            <a:endParaRPr lang="en-US" sz="1600" b="1" kern="0" spc="127" dirty="0">
              <a:solidFill>
                <a:srgbClr val="00B0F0"/>
              </a:solidFill>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kern="0" spc="127" dirty="0" smtClean="0">
                <a:solidFill>
                  <a:srgbClr val="00B0F0"/>
                </a:solidFill>
                <a:latin typeface="Arial" panose="020B0604020202020204" pitchFamily="34" charset="0"/>
                <a:cs typeface="Arial" panose="020B0604020202020204" pitchFamily="34" charset="0"/>
              </a:rPr>
              <a:t>AACTT</a:t>
            </a:r>
            <a:endParaRPr lang="en-US" sz="1600" b="1" kern="0" spc="127" dirty="0">
              <a:solidFill>
                <a:srgbClr val="00B0F0"/>
              </a:solidFill>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kern="0" spc="127" dirty="0" smtClean="0">
                <a:solidFill>
                  <a:srgbClr val="00B0F0"/>
                </a:solidFill>
                <a:latin typeface="Arial" panose="020B0604020202020204" pitchFamily="34" charset="0"/>
                <a:cs typeface="Arial" panose="020B0604020202020204" pitchFamily="34" charset="0"/>
              </a:rPr>
              <a:t>ACTTG</a:t>
            </a:r>
            <a:endParaRPr lang="en-US" sz="1600" b="1" kern="0" spc="127" dirty="0">
              <a:solidFill>
                <a:srgbClr val="00B0F0"/>
              </a:solidFill>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kern="0" spc="127" dirty="0" smtClean="0">
                <a:solidFill>
                  <a:srgbClr val="00B0F0"/>
                </a:solidFill>
                <a:latin typeface="Arial" panose="020B0604020202020204" pitchFamily="34" charset="0"/>
                <a:cs typeface="Arial" panose="020B0604020202020204" pitchFamily="34" charset="0"/>
              </a:rPr>
              <a:t>CTTGG</a:t>
            </a:r>
            <a:endParaRPr lang="en-US" sz="1600" b="1" kern="0" spc="127" dirty="0">
              <a:solidFill>
                <a:srgbClr val="00B0F0"/>
              </a:solidFill>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rgbClr val="00B050"/>
                </a:solidFill>
                <a:ea typeface="Tahoma" panose="020B0604030504040204" pitchFamily="34" charset="0"/>
                <a:cs typeface="Tahoma" panose="020B0604030504040204" pitchFamily="34" charset="0"/>
              </a:rPr>
              <a:t>INPUT</a:t>
            </a:r>
            <a:r>
              <a:rPr lang="en-US" sz="1600" b="1" dirty="0">
                <a:ea typeface="Tahoma" panose="020B0604030504040204" pitchFamily="34" charset="0"/>
                <a:cs typeface="Tahoma" panose="020B0604030504040204" pitchFamily="34" charset="0"/>
              </a:rPr>
              <a:t>: Read Sequence </a:t>
            </a:r>
            <a:r>
              <a:rPr lang="en-US" sz="1600" b="1" i="1" dirty="0">
                <a:ea typeface="Tahoma" panose="020B0604030504040204" pitchFamily="34" charset="0"/>
                <a:cs typeface="Tahoma" panose="020B0604030504040204" pitchFamily="34" charset="0"/>
              </a:rPr>
              <a:t>r</a:t>
            </a:r>
            <a:endParaRPr lang="en-US" sz="1600" b="1" dirty="0">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0" spc="127" dirty="0" smtClean="0">
                  <a:solidFill>
                    <a:schemeClr val="tx1"/>
                  </a:solidFill>
                  <a:latin typeface="Arial" panose="020B0604020202020204" pitchFamily="34" charset="0"/>
                  <a:cs typeface="Arial" panose="020B0604020202020204" pitchFamily="34" charset="0"/>
                </a:rPr>
                <a:t>GAACTTGGAGTCTA     CGAG</a:t>
              </a:r>
              <a:endParaRPr lang="en-US" sz="1600" kern="0" spc="127" dirty="0">
                <a:solidFill>
                  <a:schemeClr val="tx1"/>
                </a:solidFill>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algn="ctr"/>
              <a:r>
                <a:rPr lang="en-US" sz="2032" dirty="0"/>
                <a:t>...</a:t>
              </a:r>
              <a:endParaRPr lang="en-US" sz="1016" dirty="0">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i="1" dirty="0">
                <a:solidFill>
                  <a:srgbClr val="0070C0"/>
                </a:solidFill>
                <a:cs typeface="Tahoma"/>
              </a:rPr>
              <a:t>Read </a:t>
            </a:r>
            <a:r>
              <a:rPr lang="en-US" sz="1600" b="1" i="1" dirty="0" err="1">
                <a:solidFill>
                  <a:srgbClr val="0070C0"/>
                </a:solidFill>
                <a:cs typeface="Tahoma"/>
              </a:rPr>
              <a:t>bitvector</a:t>
            </a:r>
            <a:r>
              <a:rPr lang="en-US" sz="1600" b="1" i="1" dirty="0">
                <a:solidFill>
                  <a:srgbClr val="0070C0"/>
                </a:solidFill>
                <a:cs typeface="Tahoma"/>
              </a:rPr>
              <a:t> for </a:t>
            </a:r>
            <a:r>
              <a:rPr lang="en-US" sz="1600" b="1" dirty="0" err="1" smtClean="0">
                <a:solidFill>
                  <a:srgbClr val="0070C0"/>
                </a:solidFill>
                <a:cs typeface="Tahoma"/>
              </a:rPr>
              <a:t>bin_num</a:t>
            </a:r>
            <a:r>
              <a:rPr lang="en-US" sz="1600" b="1" dirty="0" smtClean="0">
                <a:solidFill>
                  <a:srgbClr val="0070C0"/>
                </a:solidFill>
                <a:cs typeface="Tahoma"/>
              </a:rPr>
              <a:t>(x)</a:t>
            </a:r>
            <a:endParaRPr lang="en-US" sz="1600" b="1" dirty="0">
              <a:solidFill>
                <a:srgbClr val="0070C0"/>
              </a:solidFill>
              <a:cs typeface="Tahoma"/>
            </a:endParaRP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40000"/>
              </a:lnSpc>
            </a:pPr>
            <a:r>
              <a:rPr lang="en-US" sz="3600" kern="0" spc="381" dirty="0">
                <a:solidFill>
                  <a:srgbClr val="00B0F0"/>
                </a:solidFill>
              </a:rPr>
              <a:t>...</a:t>
            </a:r>
            <a:endParaRPr lang="en-US" sz="3600" kern="0" spc="381" dirty="0">
              <a:solidFill>
                <a:srgbClr val="00B0F0"/>
              </a:solidFill>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dirty="0">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80000"/>
              </a:lnSpc>
            </a:pPr>
            <a:r>
              <a:rPr lang="en-US" sz="1600" b="1" dirty="0">
                <a:solidFill>
                  <a:schemeClr val="accent2"/>
                </a:solidFill>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80000"/>
              </a:lnSpc>
            </a:pPr>
            <a:r>
              <a:rPr lang="en-US" sz="1600" i="1" dirty="0">
                <a:solidFill>
                  <a:schemeClr val="tx1"/>
                </a:solidFill>
                <a:ea typeface="Tahoma" charset="0"/>
                <a:cs typeface="Tahoma" charset="0"/>
              </a:rPr>
              <a:t>Send to</a:t>
            </a:r>
          </a:p>
          <a:p>
            <a:pPr algn="ctr">
              <a:lnSpc>
                <a:spcPct val="80000"/>
              </a:lnSpc>
            </a:pPr>
            <a:r>
              <a:rPr lang="en-US" sz="1600" i="1" dirty="0">
                <a:solidFill>
                  <a:schemeClr val="tx1"/>
                </a:solidFill>
                <a:ea typeface="Tahoma" charset="0"/>
                <a:cs typeface="Tahoma" charset="0"/>
              </a:rPr>
              <a:t>Read Mapper</a:t>
            </a:r>
            <a:br>
              <a:rPr lang="en-US" sz="1600" i="1" dirty="0">
                <a:solidFill>
                  <a:schemeClr val="tx1"/>
                </a:solidFill>
                <a:ea typeface="Tahoma" charset="0"/>
                <a:cs typeface="Tahoma" charset="0"/>
              </a:rPr>
            </a:br>
            <a:r>
              <a:rPr lang="en-US" sz="1600" i="1" dirty="0">
                <a:solidFill>
                  <a:schemeClr val="tx1"/>
                </a:solidFill>
                <a:ea typeface="Tahoma" charset="0"/>
                <a:cs typeface="Tahoma" charset="0"/>
              </a:rPr>
              <a:t>for Sequence</a:t>
            </a:r>
            <a:br>
              <a:rPr lang="en-US" sz="1600" i="1" dirty="0">
                <a:solidFill>
                  <a:schemeClr val="tx1"/>
                </a:solidFill>
                <a:ea typeface="Tahoma" charset="0"/>
                <a:cs typeface="Tahoma" charset="0"/>
              </a:rPr>
            </a:br>
            <a:r>
              <a:rPr lang="en-US" sz="1600" i="1" dirty="0">
                <a:solidFill>
                  <a:schemeClr val="tx1"/>
                </a:solidFill>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43"/>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i="1" dirty="0">
                <a:solidFill>
                  <a:schemeClr val="bg1">
                    <a:lumMod val="50000"/>
                  </a:schemeClr>
                </a:solidFill>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80000"/>
              </a:lnSpc>
            </a:pPr>
            <a:r>
              <a:rPr lang="en-US" sz="1600" i="1" dirty="0">
                <a:solidFill>
                  <a:schemeClr val="tx1"/>
                </a:solidFill>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80000"/>
              </a:lnSpc>
            </a:pPr>
            <a:r>
              <a:rPr lang="en-US" sz="1600" dirty="0">
                <a:solidFill>
                  <a:schemeClr val="accent2"/>
                </a:solidFill>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ct val="80000"/>
              </a:lnSpc>
            </a:pPr>
            <a:r>
              <a:rPr lang="en-US" sz="1600" dirty="0">
                <a:solidFill>
                  <a:schemeClr val="accent2"/>
                </a:solidFill>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i="1" dirty="0" smtClean="0">
                <a:solidFill>
                  <a:srgbClr val="0070C0"/>
                </a:solidFill>
                <a:ea typeface="Tahoma" panose="020B0604030504040204" pitchFamily="34" charset="0"/>
                <a:cs typeface="Tahoma" panose="020B0604030504040204" pitchFamily="34" charset="0"/>
              </a:rPr>
              <a:t>Sum</a:t>
            </a:r>
            <a:endParaRPr lang="en-US" sz="1270" i="1" dirty="0">
              <a:solidFill>
                <a:srgbClr val="0070C0"/>
              </a:solidFill>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smtClean="0"/>
              <a:t>How GRIM-Filter determines whether to </a:t>
            </a:r>
            <a:r>
              <a:rPr lang="en-US" sz="2400" b="1" dirty="0" smtClean="0">
                <a:solidFill>
                  <a:srgbClr val="538234"/>
                </a:solidFill>
              </a:rPr>
              <a:t>discard</a:t>
            </a:r>
            <a:r>
              <a:rPr lang="en-US" sz="2400" dirty="0" smtClean="0">
                <a:solidFill>
                  <a:srgbClr val="538234"/>
                </a:solidFill>
              </a:rPr>
              <a:t> </a:t>
            </a:r>
            <a:r>
              <a:rPr lang="en-US" sz="2400" dirty="0" smtClean="0"/>
              <a:t>potential match locations in a given bin </a:t>
            </a:r>
            <a:r>
              <a:rPr lang="en-US" sz="2400" b="1" dirty="0" smtClean="0">
                <a:solidFill>
                  <a:srgbClr val="538234"/>
                </a:solidFill>
              </a:rPr>
              <a:t>prior</a:t>
            </a:r>
            <a:r>
              <a:rPr lang="en-US" sz="2400" dirty="0" smtClean="0">
                <a:solidFill>
                  <a:srgbClr val="538234"/>
                </a:solidFill>
              </a:rPr>
              <a:t> </a:t>
            </a:r>
            <a:r>
              <a:rPr lang="en-US" sz="2400" dirty="0" smtClean="0"/>
              <a:t>to alignment</a:t>
            </a:r>
            <a:endParaRPr lang="en-US" sz="2400" dirty="0"/>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smtClean="0">
                <a:solidFill>
                  <a:schemeClr val="bg1"/>
                </a:solidFill>
                <a:latin typeface="Palatino Linotype" panose="02040502050505030304" pitchFamily="18" charset="0"/>
                <a:ea typeface="Tahoma" charset="0"/>
                <a:cs typeface="Tahoma" charset="0"/>
              </a:rPr>
              <a:t>3</a:t>
            </a:r>
            <a:endParaRPr lang="en-US" sz="2000" b="1" dirty="0">
              <a:solidFill>
                <a:schemeClr val="bg1"/>
              </a:solidFill>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smtClean="0">
                <a:solidFill>
                  <a:schemeClr val="bg1"/>
                </a:solidFill>
                <a:latin typeface="Palatino Linotype" panose="02040502050505030304" pitchFamily="18" charset="0"/>
                <a:ea typeface="Tahoma" charset="0"/>
                <a:cs typeface="Tahoma" charset="0"/>
              </a:rPr>
              <a:t>2</a:t>
            </a:r>
            <a:endParaRPr lang="en-US" sz="2000" b="1" dirty="0">
              <a:solidFill>
                <a:schemeClr val="bg1"/>
              </a:solidFill>
              <a:latin typeface="Palatino Linotype" panose="02040502050505030304" pitchFamily="18" charset="0"/>
              <a:ea typeface="Tahoma" charset="0"/>
              <a:cs typeface="Tahoma" charset="0"/>
            </a:endParaRP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smtClean="0">
                <a:solidFill>
                  <a:schemeClr val="bg1"/>
                </a:solidFill>
                <a:latin typeface="Palatino Linotype" panose="02040502050505030304" pitchFamily="18" charset="0"/>
                <a:ea typeface="Tahoma" charset="0"/>
                <a:cs typeface="Tahoma" charset="0"/>
              </a:rPr>
              <a:t>4</a:t>
            </a:r>
            <a:endParaRPr lang="en-US" sz="2000" b="1" dirty="0">
              <a:solidFill>
                <a:schemeClr val="bg1"/>
              </a:solidFill>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smtClean="0">
                <a:solidFill>
                  <a:schemeClr val="bg1"/>
                </a:solidFill>
                <a:latin typeface="Palatino Linotype" panose="02040502050505030304" pitchFamily="18" charset="0"/>
                <a:ea typeface="Tahoma" charset="0"/>
                <a:cs typeface="Tahoma" charset="0"/>
              </a:rPr>
              <a:t>5</a:t>
            </a:r>
            <a:endParaRPr lang="en-US" sz="2000" b="1" dirty="0">
              <a:solidFill>
                <a:schemeClr val="bg1"/>
              </a:solidFill>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600" kern="0" spc="127" dirty="0">
                  <a:solidFill>
                    <a:schemeClr val="tx1"/>
                  </a:solidFill>
                  <a:latin typeface="Arial" panose="020B0604020202020204" pitchFamily="34" charset="0"/>
                  <a:ea typeface="ＭＳ 明朝"/>
                  <a:cs typeface="Arial" panose="020B0604020202020204" pitchFamily="34" charset="0"/>
                </a:rPr>
                <a:t>1</a:t>
              </a:r>
            </a:p>
            <a:p>
              <a:pPr algn="r"/>
              <a:r>
                <a:rPr lang="en-US" sz="1600" kern="0" spc="127" dirty="0">
                  <a:solidFill>
                    <a:schemeClr val="tx1"/>
                  </a:solidFill>
                  <a:latin typeface="Arial" panose="020B0604020202020204" pitchFamily="34" charset="0"/>
                  <a:ea typeface="ＭＳ 明朝"/>
                  <a:cs typeface="Arial" panose="020B0604020202020204" pitchFamily="34" charset="0"/>
                </a:rPr>
                <a:t>0</a:t>
              </a:r>
            </a:p>
            <a:p>
              <a:pPr algn="r"/>
              <a:r>
                <a:rPr lang="en-US" sz="1600" kern="0" spc="127" dirty="0" smtClean="0">
                  <a:solidFill>
                    <a:schemeClr val="tx1"/>
                  </a:solidFill>
                  <a:latin typeface="Arial" panose="020B0604020202020204" pitchFamily="34" charset="0"/>
                  <a:ea typeface="ＭＳ 明朝"/>
                  <a:cs typeface="Arial" panose="020B0604020202020204" pitchFamily="34" charset="0"/>
                </a:rPr>
                <a:t>1</a:t>
              </a:r>
              <a:endParaRPr lang="en-US" sz="1600" kern="0" spc="127" dirty="0">
                <a:solidFill>
                  <a:schemeClr val="tx1"/>
                </a:solidFill>
                <a:latin typeface="Arial" panose="020B0604020202020204" pitchFamily="34" charset="0"/>
                <a:ea typeface="ＭＳ 明朝"/>
                <a:cs typeface="Arial" panose="020B0604020202020204" pitchFamily="34" charset="0"/>
              </a:endParaRPr>
            </a:p>
            <a:p>
              <a:pPr algn="r"/>
              <a:endParaRPr lang="en-US" sz="1600" kern="0" spc="127" dirty="0">
                <a:solidFill>
                  <a:schemeClr val="tx1"/>
                </a:solidFill>
                <a:latin typeface="Arial" panose="020B0604020202020204" pitchFamily="34" charset="0"/>
                <a:ea typeface="ＭＳ 明朝"/>
                <a:cs typeface="Arial" panose="020B0604020202020204" pitchFamily="34" charset="0"/>
              </a:endParaRPr>
            </a:p>
            <a:p>
              <a:pPr algn="r"/>
              <a:r>
                <a:rPr lang="en-US" sz="1600" kern="0" spc="127" dirty="0">
                  <a:solidFill>
                    <a:schemeClr val="tx1"/>
                  </a:solidFill>
                  <a:latin typeface="Arial" panose="020B0604020202020204" pitchFamily="34" charset="0"/>
                  <a:ea typeface="ＭＳ 明朝"/>
                  <a:cs typeface="Arial" panose="020B0604020202020204" pitchFamily="34" charset="0"/>
                </a:rPr>
                <a:t>0</a:t>
              </a:r>
            </a:p>
            <a:p>
              <a:pPr algn="r"/>
              <a:r>
                <a:rPr lang="en-US" sz="1600" kern="0" spc="127" dirty="0">
                  <a:solidFill>
                    <a:schemeClr val="tx1"/>
                  </a:solidFill>
                  <a:latin typeface="Arial" panose="020B0604020202020204" pitchFamily="34" charset="0"/>
                  <a:ea typeface="ＭＳ 明朝"/>
                  <a:cs typeface="Arial" panose="020B0604020202020204" pitchFamily="34" charset="0"/>
                </a:rPr>
                <a:t>1</a:t>
              </a:r>
            </a:p>
            <a:p>
              <a:pPr algn="r"/>
              <a:r>
                <a:rPr lang="en-US" sz="1600" kern="0" spc="127" dirty="0" smtClean="0">
                  <a:solidFill>
                    <a:schemeClr val="tx1"/>
                  </a:solidFill>
                  <a:latin typeface="Arial" panose="020B0604020202020204" pitchFamily="34" charset="0"/>
                  <a:ea typeface="ＭＳ 明朝"/>
                  <a:cs typeface="Arial" panose="020B0604020202020204" pitchFamily="34" charset="0"/>
                </a:rPr>
                <a:t>1 </a:t>
              </a:r>
            </a:p>
            <a:p>
              <a:pPr algn="r"/>
              <a:endParaRPr lang="en-US" sz="1600" kern="0" spc="127" dirty="0">
                <a:solidFill>
                  <a:schemeClr val="tx1"/>
                </a:solidFill>
                <a:latin typeface="Arial" panose="020B0604020202020204" pitchFamily="34" charset="0"/>
                <a:ea typeface="ＭＳ 明朝"/>
                <a:cs typeface="Arial" panose="020B0604020202020204" pitchFamily="34" charset="0"/>
              </a:endParaRPr>
            </a:p>
            <a:p>
              <a:pPr algn="r"/>
              <a:r>
                <a:rPr lang="en-US" sz="1600" kern="0" spc="127" dirty="0" smtClean="0">
                  <a:solidFill>
                    <a:schemeClr val="tx1"/>
                  </a:solidFill>
                  <a:latin typeface="Arial" panose="020B0604020202020204" pitchFamily="34" charset="0"/>
                  <a:ea typeface="ＭＳ 明朝"/>
                  <a:cs typeface="Arial" panose="020B0604020202020204" pitchFamily="34" charset="0"/>
                </a:rPr>
                <a:t>1</a:t>
              </a:r>
              <a:endParaRPr lang="en-US" sz="1600" kern="0" spc="127" dirty="0">
                <a:solidFill>
                  <a:schemeClr val="tx1"/>
                </a:solidFill>
                <a:latin typeface="Arial" panose="020B0604020202020204" pitchFamily="34" charset="0"/>
                <a:ea typeface="ＭＳ 明朝"/>
                <a:cs typeface="Arial" panose="020B0604020202020204" pitchFamily="34" charset="0"/>
              </a:endParaRPr>
            </a:p>
            <a:p>
              <a:pPr algn="r"/>
              <a:r>
                <a:rPr lang="en-US" sz="1600" kern="0" spc="127" dirty="0">
                  <a:solidFill>
                    <a:schemeClr val="tx1"/>
                  </a:solidFill>
                  <a:latin typeface="Arial" panose="020B0604020202020204" pitchFamily="34" charset="0"/>
                  <a:ea typeface="ＭＳ 明朝"/>
                  <a:cs typeface="Arial" panose="020B0604020202020204" pitchFamily="34" charset="0"/>
                </a:rPr>
                <a:t>0</a:t>
              </a:r>
            </a:p>
            <a:p>
              <a:pPr algn="r"/>
              <a:r>
                <a:rPr lang="en-US" sz="1600" kern="0" spc="127" dirty="0">
                  <a:solidFill>
                    <a:schemeClr val="tx1"/>
                  </a:solidFill>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algn="r"/>
              <a:r>
                <a:rPr lang="en-US" kern="0" spc="127" dirty="0">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algn="r"/>
              <a:r>
                <a:rPr lang="en-US" kern="0" spc="127">
                  <a:latin typeface="Arial" panose="020B0604020202020204" pitchFamily="34" charset="0"/>
                  <a:ea typeface="ＭＳ 明朝"/>
                  <a:cs typeface="Arial" panose="020B0604020202020204" pitchFamily="34" charset="0"/>
                </a:rPr>
                <a:t>.</a:t>
              </a:r>
              <a:endParaRPr lang="en-US" kern="0" spc="127" dirty="0">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algn="r"/>
              <a:r>
                <a:rPr lang="en-US" kern="0" spc="127" dirty="0">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algn="r"/>
              <a:r>
                <a:rPr lang="en-US" kern="0" spc="127" dirty="0">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algn="r"/>
              <a:r>
                <a:rPr lang="en-US" kern="0" spc="127">
                  <a:latin typeface="Arial" panose="020B0604020202020204" pitchFamily="34" charset="0"/>
                  <a:ea typeface="ＭＳ 明朝"/>
                  <a:cs typeface="Arial" panose="020B0604020202020204" pitchFamily="34" charset="0"/>
                </a:rPr>
                <a:t>.</a:t>
              </a:r>
              <a:endParaRPr lang="en-US" kern="0" spc="127" dirty="0">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algn="r"/>
              <a:r>
                <a:rPr lang="en-US" kern="0" spc="127" dirty="0" smtClean="0">
                  <a:latin typeface="Arial" panose="020B0604020202020204" pitchFamily="34" charset="0"/>
                  <a:ea typeface="ＭＳ 明朝"/>
                  <a:cs typeface="Arial" panose="020B0604020202020204" pitchFamily="34" charset="0"/>
                </a:rPr>
                <a:t>.</a:t>
              </a:r>
              <a:endParaRPr lang="en-US" kern="0" spc="127" dirty="0">
                <a:latin typeface="Arial" panose="020B0604020202020204" pitchFamily="34" charset="0"/>
                <a:ea typeface="ＭＳ 明朝"/>
                <a:cs typeface="Arial" panose="020B0604020202020204" pitchFamily="34" charset="0"/>
              </a:endParaRP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i="1" dirty="0" smtClean="0">
                <a:solidFill>
                  <a:srgbClr val="0070C0"/>
                </a:solidFill>
                <a:cs typeface="Tahoma"/>
              </a:rPr>
              <a:t>Get tokens</a:t>
            </a:r>
            <a:endParaRPr lang="en-US" sz="1600" b="1" dirty="0">
              <a:solidFill>
                <a:srgbClr val="0070C0"/>
              </a:solidFill>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i="1" dirty="0" smtClean="0">
                <a:solidFill>
                  <a:srgbClr val="0070C0"/>
                </a:solidFill>
                <a:cs typeface="Tahoma"/>
              </a:rPr>
              <a:t>Match tokens to </a:t>
            </a:r>
            <a:r>
              <a:rPr lang="en-US" sz="1600" b="1" i="1" dirty="0" err="1" smtClean="0">
                <a:solidFill>
                  <a:srgbClr val="0070C0"/>
                </a:solidFill>
                <a:cs typeface="Tahoma"/>
              </a:rPr>
              <a:t>bitvector</a:t>
            </a:r>
            <a:endParaRPr lang="en-US" sz="1600" b="1" dirty="0">
              <a:solidFill>
                <a:srgbClr val="0070C0"/>
              </a:solidFill>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i="1" dirty="0" smtClean="0">
                <a:solidFill>
                  <a:srgbClr val="0070C0"/>
                </a:solidFill>
                <a:ea typeface="Tahoma" panose="020B0604030504040204" pitchFamily="34" charset="0"/>
                <a:cs typeface="Tahoma" panose="020B0604030504040204" pitchFamily="34" charset="0"/>
              </a:rPr>
              <a:t>Compare</a:t>
            </a:r>
            <a:endParaRPr lang="en-US" sz="1270" i="1" dirty="0">
              <a:solidFill>
                <a:srgbClr val="0070C0"/>
              </a:solidFill>
              <a:ea typeface="Tahoma" panose="020B0604030504040204" pitchFamily="34" charset="0"/>
              <a:cs typeface="Tahoma" panose="020B0604030504040204" pitchFamily="34" charset="0"/>
            </a:endParaRPr>
          </a:p>
        </p:txBody>
      </p:sp>
      <p:sp>
        <p:nvSpPr>
          <p:cNvPr id="55" name="Slide Number Placeholder 3"/>
          <p:cNvSpPr>
            <a:spLocks noGrp="1"/>
          </p:cNvSpPr>
          <p:nvPr>
            <p:ph type="sldNum" sz="quarter" idx="11"/>
          </p:nvPr>
        </p:nvSpPr>
        <p:spPr>
          <a:xfrm>
            <a:off x="6553200" y="6243638"/>
            <a:ext cx="2133600" cy="457200"/>
          </a:xfrm>
        </p:spPr>
        <p:txBody>
          <a:bodyPr/>
          <a:lstStyle/>
          <a:p>
            <a:r>
              <a:rPr lang="en-US" dirty="0" smtClean="0"/>
              <a:t>20</a:t>
            </a:r>
            <a:endParaRPr lang="en-US" dirty="0"/>
          </a:p>
        </p:txBody>
      </p:sp>
    </p:spTree>
    <p:extLst>
      <p:ext uri="{BB962C8B-B14F-4D97-AF65-F5344CB8AC3E}">
        <p14:creationId xmlns:p14="http://schemas.microsoft.com/office/powerpoint/2010/main" val="383858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Our Proposal: GRIM-Filter</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Data Structures: Bins &amp; </a:t>
            </a:r>
            <a:r>
              <a:rPr lang="en-US" sz="3600" dirty="0" err="1" smtClean="0">
                <a:latin typeface="Cambria" charset="0"/>
                <a:ea typeface="Cambria" charset="0"/>
                <a:cs typeface="Cambria" charset="0"/>
              </a:rPr>
              <a:t>Bitvectors</a:t>
            </a:r>
            <a:endParaRPr lang="en-US" sz="3600" dirty="0" smtClean="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Integrating </a:t>
            </a:r>
            <a:r>
              <a:rPr lang="en-US" sz="3600" dirty="0" smtClean="0">
                <a:latin typeface="Cambria" charset="0"/>
                <a:ea typeface="Cambria" charset="0"/>
                <a:cs typeface="Cambria" charset="0"/>
              </a:rPr>
              <a:t>GRIM-Filter into a Mapper</a:t>
            </a:r>
          </a:p>
        </p:txBody>
      </p:sp>
      <p:sp>
        <p:nvSpPr>
          <p:cNvPr id="4" name="Slide Number Placeholder 3"/>
          <p:cNvSpPr>
            <a:spLocks noGrp="1"/>
          </p:cNvSpPr>
          <p:nvPr>
            <p:ph type="sldNum" sz="quarter" idx="11"/>
          </p:nvPr>
        </p:nvSpPr>
        <p:spPr/>
        <p:txBody>
          <a:bodyPr/>
          <a:lstStyle/>
          <a:p>
            <a:fld id="{4CAE9295-42F8-0747-9AE1-33958E89C374}" type="slidenum">
              <a:rPr lang="en-US" smtClean="0"/>
              <a:t>21</a:t>
            </a:fld>
            <a:endParaRPr lang="en-US" dirty="0"/>
          </a:p>
        </p:txBody>
      </p:sp>
    </p:spTree>
    <p:extLst>
      <p:ext uri="{BB962C8B-B14F-4D97-AF65-F5344CB8AC3E}">
        <p14:creationId xmlns:p14="http://schemas.microsoft.com/office/powerpoint/2010/main" val="799681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a:t>
            </a:r>
            <a:r>
              <a:rPr lang="en-US" sz="4400" b="1" dirty="0" smtClean="0">
                <a:solidFill>
                  <a:schemeClr val="tx1"/>
                </a:solidFill>
                <a:latin typeface="Cambria" charset="0"/>
                <a:ea typeface="Cambria" charset="0"/>
                <a:cs typeface="Cambria" charset="0"/>
              </a:rPr>
              <a:t>Error Tolerance</a:t>
            </a:r>
            <a:endParaRPr lang="en-US" sz="4400" b="1" dirty="0">
              <a:solidFill>
                <a:schemeClr val="tx1"/>
              </a:solidFill>
              <a:latin typeface="Cambria" charset="0"/>
              <a:ea typeface="Cambria" charset="0"/>
              <a:cs typeface="Cambria" charset="0"/>
            </a:endParaRPr>
          </a:p>
        </p:txBody>
      </p:sp>
      <p:sp>
        <p:nvSpPr>
          <p:cNvPr id="64" name="Rounded Rectangle 63"/>
          <p:cNvSpPr/>
          <p:nvPr/>
        </p:nvSpPr>
        <p:spPr>
          <a:xfrm flipV="1">
            <a:off x="1646197" y="2057142"/>
            <a:ext cx="2596108" cy="399748"/>
          </a:xfrm>
          <a:prstGeom prst="roundRect">
            <a:avLst>
              <a:gd name="adj" fmla="val 25579"/>
            </a:avLst>
          </a:prstGeom>
          <a:solidFill>
            <a:schemeClr val="bg1">
              <a:lumMod val="85000"/>
            </a:schemeClr>
          </a:solidFill>
          <a:ln w="38100" cmpd="sng">
            <a:solidFill>
              <a:schemeClr val="bg1">
                <a:lumMod val="75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flipV="1">
            <a:off x="1742929" y="2552277"/>
            <a:ext cx="3010653" cy="621216"/>
          </a:xfrm>
          <a:prstGeom prst="roundRect">
            <a:avLst/>
          </a:prstGeom>
          <a:solidFill>
            <a:schemeClr val="accent6">
              <a:lumMod val="20000"/>
              <a:lumOff val="80000"/>
            </a:schemeClr>
          </a:solidFill>
          <a:ln w="38100" cmpd="sng">
            <a:solidFill>
              <a:schemeClr val="accent6">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65"/>
          <p:cNvSpPr/>
          <p:nvPr/>
        </p:nvSpPr>
        <p:spPr>
          <a:xfrm flipV="1">
            <a:off x="2374176" y="2633996"/>
            <a:ext cx="2288938" cy="476732"/>
          </a:xfrm>
          <a:prstGeom prst="roundRect">
            <a:avLst/>
          </a:prstGeom>
          <a:solidFill>
            <a:srgbClr val="DEEBF7"/>
          </a:solidFill>
          <a:ln w="38100" cmpd="sng">
            <a:solidFill>
              <a:srgbClr val="5B9BD6"/>
            </a:solidFill>
            <a:prstDash val="sysDot"/>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Screen Shot 2015-12-16 at 13.3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84140" y="1425961"/>
            <a:ext cx="2689437" cy="1513714"/>
          </a:xfrm>
          <a:prstGeom prst="rect">
            <a:avLst/>
          </a:prstGeom>
        </p:spPr>
      </p:pic>
      <p:sp>
        <p:nvSpPr>
          <p:cNvPr id="68" name="TextBox 67"/>
          <p:cNvSpPr txBox="1"/>
          <p:nvPr/>
        </p:nvSpPr>
        <p:spPr>
          <a:xfrm>
            <a:off x="5838088" y="3096350"/>
            <a:ext cx="2979749" cy="1036887"/>
          </a:xfrm>
          <a:prstGeom prst="rect">
            <a:avLst/>
          </a:prstGeom>
          <a:noFill/>
          <a:ln w="19050" cmpd="sng">
            <a:noFill/>
          </a:ln>
        </p:spPr>
        <p:txBody>
          <a:bodyPr wrap="square" rtlCol="0">
            <a:spAutoFit/>
          </a:bodyPr>
          <a:lstStyle/>
          <a:p>
            <a:pPr algn="ctr">
              <a:lnSpc>
                <a:spcPct val="85000"/>
              </a:lnSpc>
              <a:spcBef>
                <a:spcPts val="900"/>
              </a:spcBef>
            </a:pPr>
            <a:r>
              <a:rPr lang="en-US" sz="2400" i="1" dirty="0" smtClean="0">
                <a:latin typeface="Calibri" charset="0"/>
                <a:ea typeface="Calibri" charset="0"/>
                <a:cs typeface="Calibri" charset="0"/>
              </a:rPr>
              <a:t>one substitution error affects four tokens</a:t>
            </a:r>
            <a:br>
              <a:rPr lang="en-US" sz="2400" i="1" dirty="0" smtClean="0">
                <a:latin typeface="Calibri" charset="0"/>
                <a:ea typeface="Calibri" charset="0"/>
                <a:cs typeface="Calibri" charset="0"/>
              </a:rPr>
            </a:br>
            <a:r>
              <a:rPr lang="en-US" sz="2400" i="1" dirty="0" smtClean="0">
                <a:latin typeface="Calibri" charset="0"/>
                <a:ea typeface="Calibri" charset="0"/>
                <a:cs typeface="Calibri" charset="0"/>
              </a:rPr>
              <a:t>when n = 4</a:t>
            </a:r>
            <a:endParaRPr lang="en-US" sz="2400" i="1" dirty="0">
              <a:latin typeface="Calibri" charset="0"/>
              <a:ea typeface="Calibri" charset="0"/>
              <a:cs typeface="Calibri" charset="0"/>
            </a:endParaRPr>
          </a:p>
        </p:txBody>
      </p:sp>
      <p:sp>
        <p:nvSpPr>
          <p:cNvPr id="69" name="Text Box 67"/>
          <p:cNvSpPr txBox="1"/>
          <p:nvPr/>
        </p:nvSpPr>
        <p:spPr>
          <a:xfrm>
            <a:off x="0" y="1844609"/>
            <a:ext cx="7781210" cy="1300497"/>
          </a:xfrm>
          <a:prstGeom prst="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70000"/>
              </a:lnSpc>
              <a:spcAft>
                <a:spcPts val="0"/>
              </a:spcAft>
            </a:pPr>
            <a:r>
              <a:rPr lang="en-US" sz="2400" b="1" dirty="0" smtClean="0">
                <a:latin typeface="Calibri" charset="0"/>
                <a:ea typeface="Calibri" charset="0"/>
                <a:cs typeface="Calibri" charset="0"/>
              </a:rPr>
              <a:t>Threshold =  </a:t>
            </a:r>
            <a:r>
              <a:rPr lang="en-US" sz="2400" b="1" dirty="0" err="1" smtClean="0">
                <a:latin typeface="Calibri" charset="0"/>
                <a:ea typeface="Calibri" charset="0"/>
                <a:cs typeface="Calibri" charset="0"/>
              </a:rPr>
              <a:t>read_length</a:t>
            </a:r>
            <a:r>
              <a:rPr lang="en-US" sz="2400" b="1" dirty="0" smtClean="0">
                <a:latin typeface="Calibri" charset="0"/>
                <a:ea typeface="Calibri" charset="0"/>
                <a:cs typeface="Calibri" charset="0"/>
              </a:rPr>
              <a:t> – (</a:t>
            </a:r>
            <a:r>
              <a:rPr lang="en-US" sz="2400" b="1" i="1" dirty="0" smtClean="0">
                <a:latin typeface="Calibri" charset="0"/>
                <a:ea typeface="Calibri" charset="0"/>
                <a:cs typeface="Calibri" charset="0"/>
              </a:rPr>
              <a:t>n</a:t>
            </a:r>
            <a:r>
              <a:rPr lang="en-US" sz="2400" b="1" dirty="0" smtClean="0">
                <a:latin typeface="Calibri" charset="0"/>
                <a:ea typeface="Calibri" charset="0"/>
                <a:cs typeface="Calibri" charset="0"/>
              </a:rPr>
              <a:t>–1)  </a:t>
            </a:r>
            <a:r>
              <a:rPr lang="en-US" sz="2400" b="1" dirty="0" smtClean="0">
                <a:effectLst/>
                <a:latin typeface="Calibri" charset="0"/>
                <a:ea typeface="Calibri" charset="0"/>
                <a:cs typeface="Calibri" charset="0"/>
              </a:rPr>
              <a:t>–</a:t>
            </a:r>
          </a:p>
          <a:p>
            <a:pPr>
              <a:lnSpc>
                <a:spcPct val="170000"/>
              </a:lnSpc>
              <a:spcAft>
                <a:spcPts val="0"/>
              </a:spcAft>
            </a:pPr>
            <a:r>
              <a:rPr lang="en-US" sz="2400" b="1" i="1" dirty="0" smtClean="0">
                <a:latin typeface="Calibri" charset="0"/>
                <a:ea typeface="Calibri" charset="0"/>
                <a:cs typeface="Calibri" charset="0"/>
              </a:rPr>
              <a:t>                          n</a:t>
            </a:r>
            <a:r>
              <a:rPr lang="en-US" sz="2400" b="1" dirty="0" smtClean="0">
                <a:latin typeface="Calibri" charset="0"/>
                <a:ea typeface="Calibri" charset="0"/>
                <a:cs typeface="Calibri" charset="0"/>
              </a:rPr>
              <a:t>  ×  </a:t>
            </a:r>
            <a:r>
              <a:rPr lang="en-US" sz="2400" b="1" dirty="0" smtClean="0">
                <a:latin typeface="Calibri" charset="0"/>
                <a:ea typeface="Calibri" charset="0"/>
                <a:cs typeface="Calibri" charset="0"/>
                <a:sym typeface="Symbol" panose="05050102010706020507" pitchFamily="18" charset="2"/>
              </a:rPr>
              <a:t></a:t>
            </a:r>
            <a:r>
              <a:rPr lang="en-US" sz="2400" b="1" dirty="0" err="1" smtClean="0">
                <a:latin typeface="Calibri" charset="0"/>
                <a:ea typeface="Calibri" charset="0"/>
                <a:cs typeface="Calibri" charset="0"/>
              </a:rPr>
              <a:t>read_length</a:t>
            </a:r>
            <a:r>
              <a:rPr lang="en-US" sz="2400" b="1" dirty="0" smtClean="0">
                <a:latin typeface="Calibri" charset="0"/>
                <a:ea typeface="Calibri" charset="0"/>
                <a:cs typeface="Calibri" charset="0"/>
              </a:rPr>
              <a:t> </a:t>
            </a:r>
            <a:r>
              <a:rPr lang="en-US" sz="1600" b="1" dirty="0">
                <a:latin typeface="Calibri" charset="0"/>
                <a:ea typeface="Calibri" charset="0"/>
                <a:cs typeface="Calibri" charset="0"/>
              </a:rPr>
              <a:t>×</a:t>
            </a:r>
            <a:r>
              <a:rPr lang="en-US" sz="2400" b="1" dirty="0">
                <a:latin typeface="Calibri" charset="0"/>
                <a:ea typeface="Calibri" charset="0"/>
                <a:cs typeface="Calibri" charset="0"/>
              </a:rPr>
              <a:t> </a:t>
            </a:r>
            <a:r>
              <a:rPr lang="en-US" sz="2400" b="1" i="1" dirty="0" smtClean="0">
                <a:effectLst/>
                <a:latin typeface="Calibri" charset="0"/>
                <a:ea typeface="Calibri" charset="0"/>
                <a:cs typeface="Calibri" charset="0"/>
              </a:rPr>
              <a:t>e</a:t>
            </a:r>
            <a:r>
              <a:rPr lang="en-US" sz="2400" b="1" dirty="0" smtClean="0">
                <a:latin typeface="Calibri" charset="0"/>
                <a:ea typeface="Calibri" charset="0"/>
                <a:cs typeface="Calibri" charset="0"/>
                <a:sym typeface="Symbol" panose="05050102010706020507" pitchFamily="18" charset="2"/>
              </a:rPr>
              <a:t></a:t>
            </a:r>
            <a:endParaRPr lang="en-US" sz="2400" b="1" i="1" dirty="0">
              <a:effectLst/>
              <a:latin typeface="Calibri" charset="0"/>
              <a:ea typeface="Calibri" charset="0"/>
              <a:cs typeface="Calibri" charset="0"/>
            </a:endParaRPr>
          </a:p>
        </p:txBody>
      </p:sp>
      <p:sp>
        <p:nvSpPr>
          <p:cNvPr id="70" name="Arc 69"/>
          <p:cNvSpPr/>
          <p:nvPr/>
        </p:nvSpPr>
        <p:spPr>
          <a:xfrm rot="1178391">
            <a:off x="4166912" y="2791383"/>
            <a:ext cx="584844" cy="1273191"/>
          </a:xfrm>
          <a:prstGeom prst="arc">
            <a:avLst/>
          </a:prstGeom>
          <a:ln w="38100">
            <a:solidFill>
              <a:srgbClr val="5B9BD6"/>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2769519" y="3492919"/>
            <a:ext cx="3155439" cy="590931"/>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rgbClr val="5B9BD6"/>
                </a:solidFill>
                <a:latin typeface="Calibri" charset="0"/>
                <a:ea typeface="Calibri" charset="0"/>
                <a:cs typeface="Calibri" charset="0"/>
              </a:rPr>
              <a:t>number of errors</a:t>
            </a:r>
            <a:r>
              <a:rPr lang="en-US" sz="2000" i="1" dirty="0">
                <a:solidFill>
                  <a:srgbClr val="5B9BD6"/>
                </a:solidFill>
                <a:latin typeface="Calibri" charset="0"/>
                <a:ea typeface="Calibri" charset="0"/>
                <a:cs typeface="Calibri" charset="0"/>
              </a:rPr>
              <a:t/>
            </a:r>
            <a:br>
              <a:rPr lang="en-US" sz="2000" i="1" dirty="0">
                <a:solidFill>
                  <a:srgbClr val="5B9BD6"/>
                </a:solidFill>
                <a:latin typeface="Calibri" charset="0"/>
                <a:ea typeface="Calibri" charset="0"/>
                <a:cs typeface="Calibri" charset="0"/>
              </a:rPr>
            </a:br>
            <a:r>
              <a:rPr lang="en-US" sz="2000" i="1" dirty="0" smtClean="0">
                <a:solidFill>
                  <a:srgbClr val="5B9BD6"/>
                </a:solidFill>
                <a:latin typeface="Calibri" charset="0"/>
                <a:ea typeface="Calibri" charset="0"/>
                <a:cs typeface="Calibri" charset="0"/>
              </a:rPr>
              <a:t>allowed per read</a:t>
            </a:r>
          </a:p>
        </p:txBody>
      </p:sp>
      <p:cxnSp>
        <p:nvCxnSpPr>
          <p:cNvPr id="73" name="Straight Arrow Connector 72"/>
          <p:cNvCxnSpPr/>
          <p:nvPr/>
        </p:nvCxnSpPr>
        <p:spPr>
          <a:xfrm flipH="1">
            <a:off x="2231582" y="3173493"/>
            <a:ext cx="601288" cy="508973"/>
          </a:xfrm>
          <a:prstGeom prst="straightConnector1">
            <a:avLst/>
          </a:prstGeom>
          <a:ln w="38100">
            <a:solidFill>
              <a:schemeClr val="accent6">
                <a:lumMod val="60000"/>
                <a:lumOff val="40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71001" y="3507455"/>
            <a:ext cx="3703023" cy="837152"/>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chemeClr val="accent6"/>
                </a:solidFill>
                <a:latin typeface="Calibri" charset="0"/>
                <a:ea typeface="Calibri" charset="0"/>
                <a:cs typeface="Calibri" charset="0"/>
              </a:rPr>
              <a:t>maximum</a:t>
            </a:r>
            <a:br>
              <a:rPr lang="en-US" sz="2000" i="1" dirty="0" smtClean="0">
                <a:solidFill>
                  <a:schemeClr val="accent6"/>
                </a:solidFill>
                <a:latin typeface="Calibri" charset="0"/>
                <a:ea typeface="Calibri" charset="0"/>
                <a:cs typeface="Calibri" charset="0"/>
              </a:rPr>
            </a:br>
            <a:r>
              <a:rPr lang="en-US" sz="2000" i="1" dirty="0" smtClean="0">
                <a:solidFill>
                  <a:schemeClr val="accent6"/>
                </a:solidFill>
                <a:latin typeface="Calibri" charset="0"/>
                <a:ea typeface="Calibri" charset="0"/>
                <a:cs typeface="Calibri" charset="0"/>
              </a:rPr>
              <a:t>number of tokens</a:t>
            </a:r>
            <a:br>
              <a:rPr lang="en-US" sz="2000" i="1" dirty="0" smtClean="0">
                <a:solidFill>
                  <a:schemeClr val="accent6"/>
                </a:solidFill>
                <a:latin typeface="Calibri" charset="0"/>
                <a:ea typeface="Calibri" charset="0"/>
                <a:cs typeface="Calibri" charset="0"/>
              </a:rPr>
            </a:br>
            <a:r>
              <a:rPr lang="en-US" sz="2000" i="1" dirty="0" smtClean="0">
                <a:solidFill>
                  <a:schemeClr val="accent6"/>
                </a:solidFill>
                <a:latin typeface="Calibri" charset="0"/>
                <a:ea typeface="Calibri" charset="0"/>
                <a:cs typeface="Calibri" charset="0"/>
              </a:rPr>
              <a:t>that could contain errors</a:t>
            </a:r>
          </a:p>
        </p:txBody>
      </p:sp>
      <p:cxnSp>
        <p:nvCxnSpPr>
          <p:cNvPr id="75" name="Straight Arrow Connector 74"/>
          <p:cNvCxnSpPr/>
          <p:nvPr/>
        </p:nvCxnSpPr>
        <p:spPr>
          <a:xfrm flipV="1">
            <a:off x="2113458" y="1755246"/>
            <a:ext cx="368804" cy="301896"/>
          </a:xfrm>
          <a:prstGeom prst="straightConnector1">
            <a:avLst/>
          </a:prstGeom>
          <a:ln w="38100">
            <a:solidFill>
              <a:schemeClr val="bg1">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14622" y="1425961"/>
            <a:ext cx="3478058" cy="344710"/>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chemeClr val="tx1">
                    <a:lumMod val="50000"/>
                    <a:lumOff val="50000"/>
                  </a:schemeClr>
                </a:solidFill>
                <a:latin typeface="Calibri" charset="0"/>
                <a:ea typeface="Calibri" charset="0"/>
                <a:cs typeface="Calibri" charset="0"/>
              </a:rPr>
              <a:t>total number of tokens in a read</a:t>
            </a:r>
          </a:p>
        </p:txBody>
      </p:sp>
      <p:sp>
        <p:nvSpPr>
          <p:cNvPr id="79" name="Arc 78"/>
          <p:cNvSpPr/>
          <p:nvPr/>
        </p:nvSpPr>
        <p:spPr>
          <a:xfrm rot="4215403">
            <a:off x="7172588" y="985143"/>
            <a:ext cx="416085" cy="990742"/>
          </a:xfrm>
          <a:prstGeom prst="arc">
            <a:avLst>
              <a:gd name="adj1" fmla="val 16946279"/>
              <a:gd name="adj2" fmla="val 0"/>
            </a:avLst>
          </a:prstGeom>
          <a:ln w="38100">
            <a:solidFill>
              <a:srgbClr val="FF5050"/>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a:xfrm rot="19699852">
            <a:off x="7322699" y="2329582"/>
            <a:ext cx="1952453" cy="590931"/>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latin typeface="Calibri" charset="0"/>
                <a:ea typeface="Calibri" charset="0"/>
                <a:cs typeface="Calibri" charset="0"/>
              </a:rPr>
              <a:t>tokens affected</a:t>
            </a:r>
            <a:br>
              <a:rPr lang="en-US" sz="2000" i="1" dirty="0" smtClean="0">
                <a:latin typeface="Calibri" charset="0"/>
                <a:ea typeface="Calibri" charset="0"/>
                <a:cs typeface="Calibri" charset="0"/>
              </a:rPr>
            </a:br>
            <a:r>
              <a:rPr lang="en-US" sz="2000" i="1" dirty="0" smtClean="0">
                <a:latin typeface="Calibri" charset="0"/>
                <a:ea typeface="Calibri" charset="0"/>
                <a:cs typeface="Calibri" charset="0"/>
              </a:rPr>
              <a:t>by the error</a:t>
            </a:r>
          </a:p>
        </p:txBody>
      </p:sp>
      <p:sp>
        <p:nvSpPr>
          <p:cNvPr id="18" name="TextBox 17"/>
          <p:cNvSpPr txBox="1"/>
          <p:nvPr/>
        </p:nvSpPr>
        <p:spPr>
          <a:xfrm>
            <a:off x="5924958" y="1032043"/>
            <a:ext cx="3157718" cy="406265"/>
          </a:xfrm>
          <a:prstGeom prst="rect">
            <a:avLst/>
          </a:prstGeom>
          <a:noFill/>
          <a:ln w="19050" cmpd="sng">
            <a:noFill/>
          </a:ln>
        </p:spPr>
        <p:txBody>
          <a:bodyPr wrap="square" rtlCol="0">
            <a:spAutoFit/>
          </a:bodyPr>
          <a:lstStyle/>
          <a:p>
            <a:pPr algn="ctr">
              <a:lnSpc>
                <a:spcPct val="85000"/>
              </a:lnSpc>
              <a:spcBef>
                <a:spcPts val="900"/>
              </a:spcBef>
            </a:pPr>
            <a:r>
              <a:rPr lang="en-US" sz="2400" i="1" dirty="0">
                <a:solidFill>
                  <a:srgbClr val="FF0000"/>
                </a:solidFill>
                <a:latin typeface="Calibri" charset="0"/>
                <a:ea typeface="Calibri" charset="0"/>
                <a:cs typeface="Calibri" charset="0"/>
              </a:rPr>
              <a:t>s</a:t>
            </a:r>
            <a:r>
              <a:rPr lang="en-US" sz="2400" i="1" dirty="0" smtClean="0">
                <a:solidFill>
                  <a:srgbClr val="FF0000"/>
                </a:solidFill>
                <a:latin typeface="Calibri" charset="0"/>
                <a:ea typeface="Calibri" charset="0"/>
                <a:cs typeface="Calibri" charset="0"/>
              </a:rPr>
              <a:t>ingle substitution error</a:t>
            </a:r>
            <a:endParaRPr lang="en-US" sz="2400" i="1" dirty="0">
              <a:solidFill>
                <a:srgbClr val="FF0000"/>
              </a:solidFill>
              <a:latin typeface="Calibri" charset="0"/>
              <a:ea typeface="Calibri" charset="0"/>
              <a:cs typeface="Calibri" charset="0"/>
            </a:endParaRPr>
          </a:p>
        </p:txBody>
      </p:sp>
      <p:sp>
        <p:nvSpPr>
          <p:cNvPr id="3" name="TextBox 2"/>
          <p:cNvSpPr txBox="1"/>
          <p:nvPr/>
        </p:nvSpPr>
        <p:spPr>
          <a:xfrm>
            <a:off x="2511551" y="5801840"/>
            <a:ext cx="4044697" cy="461665"/>
          </a:xfrm>
          <a:prstGeom prst="rect">
            <a:avLst/>
          </a:prstGeom>
          <a:noFill/>
        </p:spPr>
        <p:txBody>
          <a:bodyPr wrap="none" rtlCol="0">
            <a:spAutoFit/>
          </a:bodyPr>
          <a:lstStyle/>
          <a:p>
            <a:r>
              <a:rPr lang="en-US" sz="2400" b="1" dirty="0" smtClean="0">
                <a:solidFill>
                  <a:srgbClr val="7030A0"/>
                </a:solidFill>
              </a:rPr>
              <a:t>More details in the paper</a:t>
            </a:r>
            <a:endParaRPr lang="en-US" sz="2400" b="1" dirty="0">
              <a:solidFill>
                <a:srgbClr val="7030A0"/>
              </a:solidFill>
            </a:endParaRPr>
          </a:p>
        </p:txBody>
      </p:sp>
      <p:sp>
        <p:nvSpPr>
          <p:cNvPr id="2" name="TextBox 1"/>
          <p:cNvSpPr txBox="1"/>
          <p:nvPr/>
        </p:nvSpPr>
        <p:spPr>
          <a:xfrm>
            <a:off x="228600" y="4657725"/>
            <a:ext cx="8729663" cy="830997"/>
          </a:xfrm>
          <a:prstGeom prst="rect">
            <a:avLst/>
          </a:prstGeom>
          <a:noFill/>
        </p:spPr>
        <p:txBody>
          <a:bodyPr wrap="square" rtlCol="0">
            <a:spAutoFit/>
          </a:bodyPr>
          <a:lstStyle/>
          <a:p>
            <a:r>
              <a:rPr lang="en-US" sz="2400" b="1" dirty="0" smtClean="0"/>
              <a:t>GRIM-Filter can support different error tolerances by simply changing the threshold value</a:t>
            </a:r>
            <a:endParaRPr lang="en-US" sz="2400" b="1" dirty="0"/>
          </a:p>
        </p:txBody>
      </p:sp>
      <p:sp>
        <p:nvSpPr>
          <p:cNvPr id="20" name="Slide Number Placeholder 3"/>
          <p:cNvSpPr>
            <a:spLocks noGrp="1"/>
          </p:cNvSpPr>
          <p:nvPr>
            <p:ph type="sldNum" sz="quarter" idx="11"/>
          </p:nvPr>
        </p:nvSpPr>
        <p:spPr>
          <a:xfrm>
            <a:off x="6553200" y="6243638"/>
            <a:ext cx="2133600" cy="457200"/>
          </a:xfrm>
        </p:spPr>
        <p:txBody>
          <a:bodyPr/>
          <a:lstStyle/>
          <a:p>
            <a:r>
              <a:rPr lang="en-US" dirty="0" smtClean="0"/>
              <a:t>22</a:t>
            </a:r>
            <a:endParaRPr lang="en-US" dirty="0"/>
          </a:p>
        </p:txBody>
      </p:sp>
    </p:spTree>
    <p:extLst>
      <p:ext uri="{BB962C8B-B14F-4D97-AF65-F5344CB8AC3E}">
        <p14:creationId xmlns:p14="http://schemas.microsoft.com/office/powerpoint/2010/main" val="133255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8" grpId="0"/>
      <p:bldP spid="69" grpId="0"/>
      <p:bldP spid="70" grpId="0" animBg="1"/>
      <p:bldP spid="71" grpId="0"/>
      <p:bldP spid="74" grpId="0"/>
      <p:bldP spid="76" grpId="0"/>
      <p:bldP spid="79" grpId="0" animBg="1"/>
      <p:bldP spid="80" grpId="0"/>
      <p:bldP spid="18" grpId="0"/>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Our Proposal: GRIM-Filter</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Data Structures: Bins &amp; </a:t>
            </a:r>
            <a:r>
              <a:rPr lang="en-US" sz="3600" dirty="0" err="1" smtClean="0">
                <a:latin typeface="Cambria" charset="0"/>
                <a:ea typeface="Cambria" charset="0"/>
                <a:cs typeface="Cambria" charset="0"/>
              </a:rPr>
              <a:t>Bitvectors</a:t>
            </a:r>
            <a:endParaRPr lang="en-US" sz="3600" dirty="0" smtClean="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smtClean="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smtClean="0">
                <a:solidFill>
                  <a:srgbClr val="00B050"/>
                </a:solidFill>
                <a:latin typeface="Cambria" charset="0"/>
                <a:ea typeface="Cambria" charset="0"/>
                <a:cs typeface="Cambria" charset="0"/>
              </a:rPr>
              <a:t>Integrating </a:t>
            </a:r>
            <a:r>
              <a:rPr lang="en-US" sz="3600" b="1" dirty="0" smtClean="0">
                <a:solidFill>
                  <a:srgbClr val="00B050"/>
                </a:solidFill>
                <a:latin typeface="Cambria" charset="0"/>
                <a:ea typeface="Cambria" charset="0"/>
                <a:cs typeface="Cambria" charset="0"/>
              </a:rPr>
              <a:t>GRIM-Filter into a Mapper</a:t>
            </a:r>
          </a:p>
        </p:txBody>
      </p:sp>
      <p:sp>
        <p:nvSpPr>
          <p:cNvPr id="4" name="Slide Number Placeholder 3"/>
          <p:cNvSpPr>
            <a:spLocks noGrp="1"/>
          </p:cNvSpPr>
          <p:nvPr>
            <p:ph type="sldNum" sz="quarter" idx="11"/>
          </p:nvPr>
        </p:nvSpPr>
        <p:spPr/>
        <p:txBody>
          <a:bodyPr/>
          <a:lstStyle/>
          <a:p>
            <a:fld id="{4CAE9295-42F8-0747-9AE1-33958E89C374}" type="slidenum">
              <a:rPr lang="en-US" smtClean="0"/>
              <a:t>23</a:t>
            </a:fld>
            <a:endParaRPr lang="en-US"/>
          </a:p>
        </p:txBody>
      </p:sp>
    </p:spTree>
    <p:extLst>
      <p:ext uri="{BB962C8B-B14F-4D97-AF65-F5344CB8AC3E}">
        <p14:creationId xmlns:p14="http://schemas.microsoft.com/office/powerpoint/2010/main" val="18672279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smtClean="0">
                <a:solidFill>
                  <a:schemeClr val="tx1"/>
                </a:solidFill>
                <a:latin typeface="Cambria" charset="0"/>
                <a:ea typeface="Cambria" charset="0"/>
                <a:cs typeface="Cambria" charset="0"/>
              </a:rPr>
              <a:t>Integrating GRIM-Filter into a Read </a:t>
            </a:r>
            <a:r>
              <a:rPr lang="en-US" sz="3200" b="1" dirty="0">
                <a:solidFill>
                  <a:schemeClr val="tx1"/>
                </a:solidFill>
                <a:latin typeface="Cambria" charset="0"/>
                <a:ea typeface="Cambria" charset="0"/>
                <a:cs typeface="Cambria" charset="0"/>
              </a:rPr>
              <a:t>M</a:t>
            </a:r>
            <a:r>
              <a:rPr lang="en-US" sz="3200" b="1" dirty="0" smtClean="0">
                <a:solidFill>
                  <a:schemeClr val="tx1"/>
                </a:solidFill>
                <a:latin typeface="Cambria" charset="0"/>
                <a:ea typeface="Cambria" charset="0"/>
                <a:cs typeface="Cambria" charset="0"/>
              </a:rPr>
              <a:t>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en-US" sz="2000" b="1" dirty="0" smtClean="0">
                <a:solidFill>
                  <a:schemeClr val="accent1"/>
                </a:solidFill>
              </a:rPr>
              <a:t>GRIM-Filter:</a:t>
            </a:r>
            <a:br>
              <a:rPr lang="en-US" sz="2000" b="1" dirty="0" smtClean="0">
                <a:solidFill>
                  <a:schemeClr val="accent1"/>
                </a:solidFill>
              </a:rPr>
            </a:br>
            <a:r>
              <a:rPr lang="en-US" sz="2000" dirty="0" smtClean="0">
                <a:solidFill>
                  <a:schemeClr val="accent1"/>
                </a:solidFill>
              </a:rPr>
              <a:t>Seed Location Checker</a:t>
            </a:r>
            <a:endParaRPr lang="en-US" sz="2000" dirty="0">
              <a:solidFill>
                <a:schemeClr val="accent1"/>
              </a:solidFill>
            </a:endParaRP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0" spc="200" dirty="0" smtClean="0">
                  <a:solidFill>
                    <a:schemeClr val="tx1"/>
                  </a:solidFill>
                  <a:latin typeface="Arial" panose="020B0604020202020204" pitchFamily="34" charset="0"/>
                  <a:cs typeface="Arial" panose="020B0604020202020204" pitchFamily="34" charset="0"/>
                </a:rPr>
                <a:t>000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0     0</a:t>
              </a:r>
              <a:r>
                <a:rPr lang="en-US" sz="1600" b="1" kern="0" spc="200" dirty="0" smtClean="0">
                  <a:solidFill>
                    <a:srgbClr val="0070C0"/>
                  </a:solidFill>
                  <a:latin typeface="Arial" panose="020B0604020202020204" pitchFamily="34" charset="0"/>
                  <a:cs typeface="Arial" panose="020B0604020202020204" pitchFamily="34" charset="0"/>
                </a:rPr>
                <a:t>11</a:t>
              </a:r>
              <a:r>
                <a:rPr lang="en-US" sz="1600" kern="0" spc="200" dirty="0" smtClean="0">
                  <a:solidFill>
                    <a:schemeClr val="tx1"/>
                  </a:solidFill>
                  <a:latin typeface="Arial" panose="020B0604020202020204" pitchFamily="34" charset="0"/>
                  <a:cs typeface="Arial" panose="020B0604020202020204" pitchFamily="34" charset="0"/>
                </a:rPr>
                <a:t>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a:t>
              </a:r>
              <a:endParaRPr lang="en-US" sz="1600" kern="0" spc="200" dirty="0">
                <a:solidFill>
                  <a:srgbClr val="FFFFFF"/>
                </a:solidFill>
                <a:latin typeface="Arial" panose="020B0604020202020204" pitchFamily="34" charset="0"/>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latin typeface="Tahom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latin typeface="Tahom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latin typeface="Tahom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0" spc="200" dirty="0" smtClean="0">
                  <a:solidFill>
                    <a:schemeClr val="tx1"/>
                  </a:solidFill>
                  <a:latin typeface="Arial" panose="020B0604020202020204" pitchFamily="34" charset="0"/>
                  <a:cs typeface="Arial" panose="020B0604020202020204" pitchFamily="34" charset="0"/>
                </a:rPr>
                <a:t>GAACTTGCGAG</a:t>
              </a:r>
              <a:r>
                <a:rPr lang="en-US" sz="1600" kern="0" spc="200" dirty="0" smtClean="0">
                  <a:solidFill>
                    <a:schemeClr val="tx1"/>
                  </a:solidFill>
                  <a:latin typeface="Arial" panose="020B0604020202020204" pitchFamily="34" charset="0"/>
                  <a:ea typeface="Wingdings"/>
                  <a:cs typeface="Arial" panose="020B0604020202020204" pitchFamily="34" charset="0"/>
                  <a:sym typeface="Wingdings"/>
                </a:rPr>
                <a:t>     </a:t>
              </a:r>
              <a:r>
                <a:rPr lang="en-US" sz="1600" kern="0" spc="200" dirty="0" smtClean="0">
                  <a:solidFill>
                    <a:schemeClr val="tx1"/>
                  </a:solidFill>
                  <a:latin typeface="Arial" panose="020B0604020202020204" pitchFamily="34" charset="0"/>
                  <a:cs typeface="Arial" panose="020B0604020202020204" pitchFamily="34" charset="0"/>
                </a:rPr>
                <a:t>GTATT </a:t>
              </a:r>
              <a:endParaRPr lang="en-US" sz="1600" kern="0" spc="200" dirty="0">
                <a:solidFill>
                  <a:schemeClr val="tx1"/>
                </a:solidFill>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smtClean="0">
                <a:solidFill>
                  <a:srgbClr val="00B050"/>
                </a:solidFill>
                <a:cs typeface="Tahoma"/>
              </a:rPr>
              <a:t>INPUT</a:t>
            </a:r>
            <a:r>
              <a:rPr lang="en-US" b="1" dirty="0" smtClean="0">
                <a:cs typeface="Tahoma"/>
              </a:rPr>
              <a:t>: Read </a:t>
            </a:r>
            <a:r>
              <a:rPr lang="en-US" b="1" dirty="0">
                <a:cs typeface="Tahoma"/>
              </a:rPr>
              <a:t>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70C0"/>
                </a:solidFill>
              </a:rPr>
              <a:t>GRIM-Filter:</a:t>
            </a:r>
          </a:p>
          <a:p>
            <a:pPr algn="ctr"/>
            <a:r>
              <a:rPr lang="en-US" sz="2000" dirty="0" smtClean="0">
                <a:solidFill>
                  <a:srgbClr val="0070C0"/>
                </a:solidFill>
              </a:rPr>
              <a:t>Filter Bitmask Generator</a:t>
            </a:r>
            <a:endParaRPr lang="en-US" sz="2000" dirty="0">
              <a:solidFill>
                <a:srgbClr val="0070C0"/>
              </a:solidFill>
            </a:endParaRP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smtClean="0">
                <a:solidFill>
                  <a:srgbClr val="0070C0"/>
                </a:solidFill>
                <a:cs typeface="Tahoma"/>
              </a:rPr>
              <a:t>Seed Location Filter Bitmask</a:t>
            </a:r>
            <a:endParaRPr lang="en-US" b="1" dirty="0">
              <a:solidFill>
                <a:srgbClr val="0070C0"/>
              </a:solidFill>
              <a:cs typeface="Tahoma"/>
            </a:endParaRP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0" spc="200" dirty="0" smtClean="0">
                  <a:solidFill>
                    <a:schemeClr val="tx1"/>
                  </a:solidFill>
                  <a:latin typeface="Arial" panose="020B0604020202020204" pitchFamily="34" charset="0"/>
                  <a:cs typeface="Arial" panose="020B0604020202020204" pitchFamily="34" charset="0"/>
                </a:rPr>
                <a:t>000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0     0</a:t>
              </a:r>
              <a:r>
                <a:rPr lang="en-US" sz="1600" b="1" kern="0" spc="200" dirty="0" smtClean="0">
                  <a:solidFill>
                    <a:srgbClr val="0070C0"/>
                  </a:solidFill>
                  <a:latin typeface="Arial" panose="020B0604020202020204" pitchFamily="34" charset="0"/>
                  <a:cs typeface="Arial" panose="020B0604020202020204" pitchFamily="34" charset="0"/>
                </a:rPr>
                <a:t>11</a:t>
              </a:r>
              <a:r>
                <a:rPr lang="en-US" sz="1600" kern="0" spc="200" dirty="0" smtClean="0">
                  <a:solidFill>
                    <a:schemeClr val="tx1"/>
                  </a:solidFill>
                  <a:latin typeface="Arial" panose="020B0604020202020204" pitchFamily="34" charset="0"/>
                  <a:cs typeface="Arial" panose="020B0604020202020204" pitchFamily="34" charset="0"/>
                </a:rPr>
                <a:t>0</a:t>
              </a:r>
              <a:r>
                <a:rPr lang="en-US" sz="1600" b="1" kern="0" spc="200" dirty="0" smtClean="0">
                  <a:solidFill>
                    <a:srgbClr val="0070C0"/>
                  </a:solidFill>
                  <a:latin typeface="Arial" panose="020B0604020202020204" pitchFamily="34" charset="0"/>
                  <a:cs typeface="Arial" panose="020B0604020202020204" pitchFamily="34" charset="0"/>
                </a:rPr>
                <a:t>1</a:t>
              </a:r>
              <a:r>
                <a:rPr lang="en-US" sz="1600" kern="0" spc="200" dirty="0" smtClean="0">
                  <a:solidFill>
                    <a:schemeClr val="tx1"/>
                  </a:solidFill>
                  <a:latin typeface="Arial" panose="020B0604020202020204" pitchFamily="34" charset="0"/>
                  <a:cs typeface="Arial" panose="020B0604020202020204" pitchFamily="34" charset="0"/>
                </a:rPr>
                <a:t>0</a:t>
              </a:r>
              <a:endParaRPr lang="en-US" sz="1600" kern="0" spc="200" dirty="0">
                <a:solidFill>
                  <a:srgbClr val="FFFFFF"/>
                </a:solidFill>
                <a:latin typeface="Arial" panose="020B0604020202020204" pitchFamily="34" charset="0"/>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020128</a:t>
            </a:r>
            <a:endParaRPr lang="en-US" sz="1400" b="1" dirty="0">
              <a:solidFill>
                <a:schemeClr val="tx1"/>
              </a:solidFill>
            </a:endParaRP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020131</a:t>
            </a:r>
            <a:endParaRPr lang="en-US" sz="1400" b="1" dirty="0">
              <a:solidFill>
                <a:schemeClr val="tx1"/>
              </a:solidFill>
            </a:endParaRP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414415</a:t>
            </a:r>
            <a:endParaRPr lang="en-US" b="1" dirty="0">
              <a:solidFill>
                <a:schemeClr val="tx1"/>
              </a:solidFill>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algn="ctr"/>
            <a:r>
              <a:rPr lang="en-US" sz="3200" dirty="0" smtClean="0"/>
              <a:t>...</a:t>
            </a:r>
            <a:endParaRPr lang="en-US" sz="1600" dirty="0">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i="1" dirty="0" smtClean="0">
                <a:solidFill>
                  <a:schemeClr val="accent6">
                    <a:lumMod val="75000"/>
                  </a:schemeClr>
                </a:solidFill>
                <a:cs typeface="Tahoma"/>
              </a:rPr>
              <a:t>KEEP</a:t>
            </a:r>
            <a:endParaRPr lang="en-US" sz="2000" i="1" dirty="0">
              <a:solidFill>
                <a:schemeClr val="accent6">
                  <a:lumMod val="75000"/>
                </a:schemeClr>
              </a:solidFill>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C00000"/>
                </a:solidFill>
                <a:latin typeface="Tahom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i="1" dirty="0" smtClean="0">
                <a:solidFill>
                  <a:srgbClr val="C00000"/>
                </a:solidFill>
                <a:cs typeface="Tahoma"/>
              </a:rPr>
              <a:t>DISCARD</a:t>
            </a:r>
            <a:endParaRPr lang="en-US" i="1" dirty="0">
              <a:solidFill>
                <a:srgbClr val="C00000"/>
              </a:solidFill>
              <a:cs typeface="Tahoma"/>
            </a:endParaRP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i="1" dirty="0" smtClean="0">
                <a:solidFill>
                  <a:schemeClr val="accent6">
                    <a:lumMod val="75000"/>
                  </a:schemeClr>
                </a:solidFill>
                <a:cs typeface="Tahoma"/>
              </a:rPr>
              <a:t>KEEP</a:t>
            </a:r>
            <a:endParaRPr lang="en-US" i="1" dirty="0">
              <a:solidFill>
                <a:schemeClr val="accent6">
                  <a:lumMod val="75000"/>
                </a:schemeClr>
              </a:solidFill>
              <a:cs typeface="Tahoma"/>
            </a:endParaRP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rgbClr val="00B050"/>
                </a:solidFill>
                <a:cs typeface="Tahoma"/>
              </a:rPr>
              <a:t>INPUT</a:t>
            </a:r>
            <a:r>
              <a:rPr lang="en-US" b="1" dirty="0">
                <a:cs typeface="Tahoma"/>
              </a:rPr>
              <a:t>: All </a:t>
            </a:r>
            <a:r>
              <a:rPr lang="en-US" b="1" dirty="0" smtClean="0">
                <a:cs typeface="Tahoma"/>
              </a:rPr>
              <a:t>Potential Seed Locations</a:t>
            </a:r>
            <a:endParaRPr lang="en-US" b="1" dirty="0">
              <a:cs typeface="Tahoma"/>
            </a:endParaRP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tabLst>
                <a:tab pos="1371600" algn="ctr"/>
              </a:tabLst>
            </a:pPr>
            <a:r>
              <a:rPr lang="en-US" sz="2000" b="1" dirty="0" smtClean="0">
                <a:solidFill>
                  <a:schemeClr val="accent2">
                    <a:lumMod val="75000"/>
                  </a:schemeClr>
                </a:solidFill>
              </a:rPr>
              <a:t>	Read Mapper:</a:t>
            </a:r>
            <a:br>
              <a:rPr lang="en-US" sz="2000" b="1" dirty="0" smtClean="0">
                <a:solidFill>
                  <a:schemeClr val="accent2">
                    <a:lumMod val="75000"/>
                  </a:schemeClr>
                </a:solidFill>
              </a:rPr>
            </a:br>
            <a:r>
              <a:rPr lang="en-US" sz="2000" b="1" dirty="0" smtClean="0">
                <a:solidFill>
                  <a:schemeClr val="accent2">
                    <a:lumMod val="75000"/>
                  </a:schemeClr>
                </a:solidFill>
              </a:rPr>
              <a:t>	</a:t>
            </a:r>
            <a:r>
              <a:rPr lang="en-US" sz="2000" dirty="0" smtClean="0">
                <a:solidFill>
                  <a:schemeClr val="accent2">
                    <a:lumMod val="75000"/>
                  </a:schemeClr>
                </a:solidFill>
              </a:rPr>
              <a:t>Sequence Alignment</a:t>
            </a:r>
            <a:endParaRPr lang="en-US" sz="2000" dirty="0">
              <a:solidFill>
                <a:schemeClr val="accent2">
                  <a:lumMod val="75000"/>
                </a:schemeClr>
              </a:solidFill>
            </a:endParaRP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i="1" dirty="0" smtClean="0">
                <a:solidFill>
                  <a:schemeClr val="tx1"/>
                </a:solidFill>
                <a:cs typeface="Tahoma"/>
              </a:rPr>
              <a:t>  Reference Segment Storage</a:t>
            </a:r>
            <a:endParaRPr lang="en-US" sz="2400" i="1" dirty="0">
              <a:solidFill>
                <a:schemeClr val="tx1"/>
              </a:solidFill>
              <a:cs typeface="Tahoma"/>
            </a:endParaRP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i="1" dirty="0" smtClean="0">
                <a:solidFill>
                  <a:schemeClr val="tx1"/>
                </a:solidFill>
                <a:cs typeface="Tahoma"/>
              </a:rPr>
              <a:t>Edit-Distance Calculation</a:t>
            </a:r>
            <a:endParaRPr lang="en-US" sz="2000" i="1" dirty="0">
              <a:solidFill>
                <a:schemeClr val="tx1"/>
              </a:solidFill>
              <a:cs typeface="Tahoma"/>
            </a:endParaRP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i="1" dirty="0" smtClean="0">
                <a:cs typeface="Tahoma"/>
              </a:rPr>
              <a:t>reference segment</a:t>
            </a:r>
            <a:br>
              <a:rPr lang="en-US" i="1" dirty="0" smtClean="0">
                <a:cs typeface="Tahoma"/>
              </a:rPr>
            </a:br>
            <a:r>
              <a:rPr lang="en-US" i="1" dirty="0" smtClean="0">
                <a:cs typeface="Tahoma"/>
              </a:rPr>
              <a:t>@ 020131</a:t>
            </a:r>
            <a:endParaRPr lang="en-US" i="1" dirty="0">
              <a:cs typeface="Tahoma"/>
            </a:endParaRP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i="1" dirty="0">
                <a:cs typeface="Tahoma"/>
              </a:rPr>
              <a:t>reference segment</a:t>
            </a:r>
            <a:r>
              <a:rPr lang="en-US" i="1" dirty="0" smtClean="0">
                <a:cs typeface="Tahoma"/>
              </a:rPr>
              <a:t/>
            </a:r>
            <a:br>
              <a:rPr lang="en-US" i="1" dirty="0" smtClean="0">
                <a:cs typeface="Tahoma"/>
              </a:rPr>
            </a:br>
            <a:r>
              <a:rPr lang="en-US" i="1" dirty="0" smtClean="0">
                <a:cs typeface="Tahoma"/>
              </a:rPr>
              <a:t>@ 414415</a:t>
            </a:r>
            <a:endParaRPr lang="en-US" i="1" dirty="0">
              <a:cs typeface="Tahoma"/>
            </a:endParaRP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algn="ctr"/>
            <a:r>
              <a:rPr lang="en-US" sz="3200" dirty="0" smtClean="0"/>
              <a:t>. . .</a:t>
            </a:r>
            <a:endParaRPr lang="en-US" sz="1600" dirty="0">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smtClean="0">
                <a:solidFill>
                  <a:srgbClr val="00B050"/>
                </a:solidFill>
                <a:cs typeface="Tahoma"/>
              </a:rPr>
              <a:t>OUTPUT</a:t>
            </a:r>
            <a:r>
              <a:rPr lang="en-US" sz="2000" b="1" dirty="0" smtClean="0">
                <a:solidFill>
                  <a:schemeClr val="tx1"/>
                </a:solidFill>
                <a:cs typeface="Tahoma"/>
              </a:rPr>
              <a:t>: Correct Mappings</a:t>
            </a:r>
            <a:endParaRPr lang="en-US" sz="2000" b="1" dirty="0">
              <a:solidFill>
                <a:schemeClr val="tx1"/>
              </a:solidFill>
              <a:cs typeface="Tahoma"/>
            </a:endParaRP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Palatino Linotype" panose="02040502050505030304" pitchFamily="18" charset="0"/>
                <a:ea typeface="Tahoma" charset="0"/>
                <a:cs typeface="Tahoma" charset="0"/>
              </a:rPr>
              <a:t>1</a:t>
            </a:r>
            <a:endParaRPr lang="en-US" sz="2400" b="1" dirty="0">
              <a:solidFill>
                <a:schemeClr val="bg1"/>
              </a:solidFill>
              <a:latin typeface="Palatino Linotype" panose="02040502050505030304" pitchFamily="18" charset="0"/>
              <a:ea typeface="Tahoma" charset="0"/>
              <a:cs typeface="Tahoma" charset="0"/>
            </a:endParaRP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Palatino Linotype" panose="02040502050505030304" pitchFamily="18" charset="0"/>
                <a:ea typeface="Tahoma" charset="0"/>
                <a:cs typeface="Tahoma" charset="0"/>
              </a:rPr>
              <a:t>2</a:t>
            </a:r>
            <a:endParaRPr lang="en-US" sz="2400" b="1" dirty="0">
              <a:solidFill>
                <a:schemeClr val="bg1"/>
              </a:solidFill>
              <a:latin typeface="Palatino Linotype" panose="02040502050505030304" pitchFamily="18" charset="0"/>
              <a:ea typeface="Tahoma" charset="0"/>
              <a:cs typeface="Tahoma" charset="0"/>
            </a:endParaRP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Palatino Linotype" panose="02040502050505030304" pitchFamily="18" charset="0"/>
                <a:ea typeface="Tahoma" charset="0"/>
                <a:cs typeface="Tahoma" charset="0"/>
              </a:rPr>
              <a:t>4</a:t>
            </a:r>
            <a:endParaRPr lang="en-US" sz="2400" b="1" dirty="0">
              <a:solidFill>
                <a:schemeClr val="bg1"/>
              </a:solidFill>
              <a:latin typeface="Palatino Linotype" panose="02040502050505030304" pitchFamily="18" charset="0"/>
              <a:ea typeface="Tahoma" charset="0"/>
              <a:cs typeface="Tahoma" charset="0"/>
            </a:endParaRP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Palatino Linotype" panose="02040502050505030304" pitchFamily="18" charset="0"/>
                <a:ea typeface="Tahoma" charset="0"/>
                <a:cs typeface="Tahoma" charset="0"/>
              </a:rPr>
              <a:t>3</a:t>
            </a:r>
            <a:endParaRPr lang="en-US" sz="2400" b="1" dirty="0">
              <a:solidFill>
                <a:schemeClr val="bg1"/>
              </a:solidFill>
              <a:latin typeface="Palatino Linotype" panose="02040502050505030304" pitchFamily="18" charset="0"/>
              <a:ea typeface="Tahoma" charset="0"/>
              <a:cs typeface="Tahoma" charset="0"/>
            </a:endParaRPr>
          </a:p>
        </p:txBody>
      </p:sp>
    </p:spTree>
    <p:extLst>
      <p:ext uri="{BB962C8B-B14F-4D97-AF65-F5344CB8AC3E}">
        <p14:creationId xmlns:p14="http://schemas.microsoft.com/office/powerpoint/2010/main" val="200457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80194813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smtClean="0">
                <a:solidFill>
                  <a:schemeClr val="tx1"/>
                </a:solidFill>
                <a:latin typeface="Cambria" charset="0"/>
                <a:ea typeface="Cambria" charset="0"/>
                <a:cs typeface="Cambria" charset="0"/>
              </a:rPr>
              <a:t>Key Properties of GRIM-Filter</a:t>
            </a:r>
            <a:endParaRPr lang="en-US" sz="38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t>
            </a:r>
            <a:r>
              <a:rPr lang="en-US" sz="2250" dirty="0" smtClean="0"/>
              <a:t>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smtClean="0"/>
              <a:t>Each </a:t>
            </a:r>
            <a:r>
              <a:rPr lang="en-US" sz="2500" dirty="0"/>
              <a:t>bin is operated on independently and there are many many </a:t>
            </a:r>
            <a:r>
              <a:rPr lang="en-US" sz="2500" dirty="0" smtClean="0"/>
              <a:t>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a:t>
            </a:r>
            <a:r>
              <a:rPr lang="en-US" sz="2400" dirty="0" smtClean="0"/>
              <a:t>Given </a:t>
            </a:r>
            <a:r>
              <a:rPr lang="en-US" sz="2400" dirty="0"/>
              <a:t>the </a:t>
            </a:r>
            <a:r>
              <a:rPr lang="en-US" sz="2400" dirty="0" smtClean="0"/>
              <a:t>frequent accesses to the large </a:t>
            </a:r>
            <a:r>
              <a:rPr lang="en-US" sz="2400" dirty="0" err="1" smtClean="0"/>
              <a:t>bitvectors</a:t>
            </a:r>
            <a:r>
              <a:rPr lang="en-US" sz="2400" dirty="0" smtClean="0"/>
              <a:t>, </a:t>
            </a:r>
            <a:r>
              <a:rPr lang="en-US" sz="2400" dirty="0"/>
              <a:t>we find that GRIM-Filter is memory bound</a:t>
            </a:r>
          </a:p>
          <a:p>
            <a:endParaRPr lang="en-US" sz="2400" dirty="0"/>
          </a:p>
          <a:p>
            <a:pPr marL="0" indent="0" algn="ctr">
              <a:buNone/>
            </a:pPr>
            <a:r>
              <a:rPr lang="en-US" sz="2400" b="1" dirty="0">
                <a:solidFill>
                  <a:srgbClr val="7030A0"/>
                </a:solidFill>
              </a:rPr>
              <a:t>These </a:t>
            </a:r>
            <a:r>
              <a:rPr lang="en-US" sz="2400" b="1" dirty="0" smtClean="0">
                <a:solidFill>
                  <a:srgbClr val="7030A0"/>
                </a:solidFill>
              </a:rPr>
              <a:t>properties </a:t>
            </a:r>
            <a:r>
              <a:rPr lang="en-US" sz="2400" b="1" dirty="0">
                <a:solidFill>
                  <a:srgbClr val="7030A0"/>
                </a:solidFill>
              </a:rPr>
              <a:t>together make </a:t>
            </a:r>
            <a:r>
              <a:rPr lang="en-US" sz="2400" b="1" dirty="0" smtClean="0">
                <a:solidFill>
                  <a:srgbClr val="7030A0"/>
                </a:solidFill>
              </a:rPr>
              <a:t>GRIM-Filter                 a good algorithm </a:t>
            </a:r>
            <a:r>
              <a:rPr lang="en-US" sz="2400" b="1" dirty="0">
                <a:solidFill>
                  <a:srgbClr val="7030A0"/>
                </a:solidFill>
              </a:rPr>
              <a:t>to be run in </a:t>
            </a:r>
            <a:r>
              <a:rPr lang="en-US" sz="2400" b="1" dirty="0" smtClean="0">
                <a:solidFill>
                  <a:srgbClr val="7030A0"/>
                </a:solidFill>
              </a:rPr>
              <a:t>3D-Stacked </a:t>
            </a:r>
            <a:r>
              <a:rPr lang="en-US" sz="2400" b="1" dirty="0">
                <a:solidFill>
                  <a:srgbClr val="7030A0"/>
                </a:solidFill>
              </a:rPr>
              <a:t>DRAM</a:t>
            </a:r>
          </a:p>
        </p:txBody>
      </p:sp>
      <p:sp>
        <p:nvSpPr>
          <p:cNvPr id="4" name="Slide Number Placeholder 3"/>
          <p:cNvSpPr>
            <a:spLocks noGrp="1"/>
          </p:cNvSpPr>
          <p:nvPr>
            <p:ph type="sldNum" sz="quarter" idx="11"/>
          </p:nvPr>
        </p:nvSpPr>
        <p:spPr/>
        <p:txBody>
          <a:bodyPr/>
          <a:lstStyle/>
          <a:p>
            <a:fld id="{4CAE9295-42F8-0747-9AE1-33958E89C374}" type="slidenum">
              <a:rPr lang="en-US" smtClean="0"/>
              <a:t>26</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1561344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3D-Stacked </a:t>
            </a:r>
            <a:r>
              <a:rPr lang="en-US" sz="4400" b="1" dirty="0">
                <a:solidFill>
                  <a:schemeClr val="tx1"/>
                </a:solidFill>
                <a:latin typeface="Cambria" charset="0"/>
                <a:ea typeface="Cambria" charset="0"/>
                <a:cs typeface="Cambria" charset="0"/>
              </a:rPr>
              <a:t>Memory</a:t>
            </a:r>
          </a:p>
        </p:txBody>
      </p:sp>
      <p:sp>
        <p:nvSpPr>
          <p:cNvPr id="3" name="Content Placeholder 2"/>
          <p:cNvSpPr>
            <a:spLocks noGrp="1"/>
          </p:cNvSpPr>
          <p:nvPr>
            <p:ph idx="1"/>
          </p:nvPr>
        </p:nvSpPr>
        <p:spPr>
          <a:xfrm>
            <a:off x="228600" y="3846808"/>
            <a:ext cx="8610600" cy="2401594"/>
          </a:xfrm>
        </p:spPr>
        <p:txBody>
          <a:bodyPr/>
          <a:lstStyle/>
          <a:p>
            <a:r>
              <a:rPr lang="en-US" sz="2400" dirty="0" smtClean="0"/>
              <a:t>3D-Stacked </a:t>
            </a:r>
            <a:r>
              <a:rPr lang="en-US" sz="2400" dirty="0"/>
              <a:t>DRAM architecture has </a:t>
            </a:r>
            <a:r>
              <a:rPr lang="en-US" sz="2400" b="1" dirty="0">
                <a:solidFill>
                  <a:srgbClr val="0070C0"/>
                </a:solidFill>
              </a:rPr>
              <a:t>extremely high bandwidth </a:t>
            </a:r>
            <a:r>
              <a:rPr lang="en-US" sz="2400" dirty="0"/>
              <a:t>as well as a stacked customizable logic layer</a:t>
            </a:r>
            <a:endParaRPr lang="en-US" sz="2400" dirty="0" smtClean="0"/>
          </a:p>
          <a:p>
            <a:pPr lvl="1"/>
            <a:r>
              <a:rPr lang="en-US" sz="2250" dirty="0" smtClean="0"/>
              <a:t>Logic Layer enables </a:t>
            </a:r>
            <a:r>
              <a:rPr lang="en-US" sz="2250" b="1" dirty="0" smtClean="0">
                <a:solidFill>
                  <a:srgbClr val="7030A0"/>
                </a:solidFill>
              </a:rPr>
              <a:t>Processing-in-Memory</a:t>
            </a:r>
            <a:r>
              <a:rPr lang="en-US" sz="2250" dirty="0" smtClean="0"/>
              <a:t>, offloading computation to this layer and alleviating the memory bus</a:t>
            </a:r>
          </a:p>
          <a:p>
            <a:pPr lvl="1"/>
            <a:r>
              <a:rPr lang="en-US" sz="2250" dirty="0" smtClean="0"/>
              <a:t>Embed </a:t>
            </a:r>
            <a:r>
              <a:rPr lang="en-US" sz="2250" dirty="0"/>
              <a:t>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fld id="{4CAE9295-42F8-0747-9AE1-33958E89C374}" type="slidenum">
              <a:rPr lang="en-US" smtClean="0"/>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r>
              <a:rPr lang="en-US" dirty="0"/>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r>
              <a:rPr lang="en-US"/>
              <a:t>Customized Logic</a:t>
            </a:r>
            <a:endParaRPr lang="en-US" dirty="0"/>
          </a:p>
        </p:txBody>
      </p:sp>
      <p:pic>
        <p:nvPicPr>
          <p:cNvPr id="48" name="Picture 47"/>
          <p:cNvPicPr>
            <a:picLocks noChangeAspect="1"/>
          </p:cNvPicPr>
          <p:nvPr/>
        </p:nvPicPr>
        <p:blipFill>
          <a:blip r:embed="rId4"/>
          <a:stretch>
            <a:fillRect/>
          </a:stretch>
        </p:blipFill>
        <p:spPr>
          <a:xfrm>
            <a:off x="7996846" y="2"/>
            <a:ext cx="1147154" cy="973789"/>
          </a:xfrm>
          <a:prstGeom prst="rect">
            <a:avLst/>
          </a:prstGeom>
        </p:spPr>
      </p:pic>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algn="r"/>
            <a:r>
              <a:rPr lang="en-US" i="1" dirty="0" smtClean="0">
                <a:solidFill>
                  <a:schemeClr val="tx1">
                    <a:lumMod val="75000"/>
                    <a:lumOff val="25000"/>
                  </a:schemeClr>
                </a:solidFill>
                <a:latin typeface="Calibri" charset="0"/>
                <a:ea typeface="Calibri" charset="0"/>
                <a:cs typeface="Calibri" charset="0"/>
              </a:rPr>
              <a:t>DRAM Layers</a:t>
            </a:r>
            <a:endParaRPr lang="en-US" i="1" dirty="0">
              <a:solidFill>
                <a:schemeClr val="tx1">
                  <a:lumMod val="75000"/>
                  <a:lumOff val="25000"/>
                </a:schemeClr>
              </a:solidFill>
              <a:latin typeface="Calibri" charset="0"/>
              <a:ea typeface="Calibri" charset="0"/>
              <a:cs typeface="Calibri" charset="0"/>
            </a:endParaRPr>
          </a:p>
        </p:txBody>
      </p:sp>
      <p:sp>
        <p:nvSpPr>
          <p:cNvPr id="101" name="TextBox 100"/>
          <p:cNvSpPr txBox="1"/>
          <p:nvPr/>
        </p:nvSpPr>
        <p:spPr>
          <a:xfrm>
            <a:off x="3452157" y="3113565"/>
            <a:ext cx="1478324" cy="369332"/>
          </a:xfrm>
          <a:prstGeom prst="rect">
            <a:avLst/>
          </a:prstGeom>
          <a:noFill/>
        </p:spPr>
        <p:txBody>
          <a:bodyPr wrap="square" rtlCol="0">
            <a:spAutoFit/>
          </a:bodyPr>
          <a:lstStyle/>
          <a:p>
            <a:r>
              <a:rPr lang="en-US" i="1" dirty="0" smtClean="0">
                <a:solidFill>
                  <a:srgbClr val="538234"/>
                </a:solidFill>
                <a:latin typeface="Calibri" charset="0"/>
                <a:ea typeface="Calibri" charset="0"/>
                <a:cs typeface="Calibri" charset="0"/>
              </a:rPr>
              <a:t>Logic Layer</a:t>
            </a:r>
            <a:endParaRPr lang="en-US" i="1" dirty="0">
              <a:solidFill>
                <a:srgbClr val="538234"/>
              </a:solidFill>
              <a:latin typeface="Calibri" charset="0"/>
              <a:ea typeface="Calibri" charset="0"/>
              <a:cs typeface="Calibri" charset="0"/>
            </a:endParaRP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algn="ctr"/>
            <a:r>
              <a:rPr lang="en-US" i="1" dirty="0" smtClean="0">
                <a:solidFill>
                  <a:schemeClr val="tx1">
                    <a:lumMod val="50000"/>
                    <a:lumOff val="50000"/>
                  </a:schemeClr>
                </a:solidFill>
                <a:latin typeface="Calibri" charset="0"/>
                <a:ea typeface="Calibri" charset="0"/>
                <a:cs typeface="Calibri" charset="0"/>
              </a:rPr>
              <a:t>TSVs</a:t>
            </a:r>
            <a:endParaRPr lang="en-US" i="1" dirty="0">
              <a:solidFill>
                <a:schemeClr val="tx1">
                  <a:lumMod val="50000"/>
                  <a:lumOff val="50000"/>
                </a:schemeClr>
              </a:solidFill>
              <a:latin typeface="Calibri" charset="0"/>
              <a:ea typeface="Calibri" charset="0"/>
              <a:cs typeface="Calibri" charset="0"/>
            </a:endParaRP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930555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3D-Stacked </a:t>
            </a:r>
            <a:r>
              <a:rPr lang="en-US" sz="4400" b="1" dirty="0">
                <a:solidFill>
                  <a:schemeClr val="tx1"/>
                </a:solidFill>
                <a:latin typeface="Cambria" charset="0"/>
                <a:ea typeface="Cambria" charset="0"/>
                <a:cs typeface="Cambria" charset="0"/>
              </a:rPr>
              <a:t>Memory</a:t>
            </a:r>
          </a:p>
        </p:txBody>
      </p:sp>
      <p:sp>
        <p:nvSpPr>
          <p:cNvPr id="3" name="Content Placeholder 2"/>
          <p:cNvSpPr>
            <a:spLocks noGrp="1"/>
          </p:cNvSpPr>
          <p:nvPr>
            <p:ph idx="1"/>
          </p:nvPr>
        </p:nvSpPr>
        <p:spPr>
          <a:xfrm>
            <a:off x="228600" y="3846808"/>
            <a:ext cx="8610600" cy="2401594"/>
          </a:xfrm>
        </p:spPr>
        <p:txBody>
          <a:bodyPr/>
          <a:lstStyle/>
          <a:p>
            <a:r>
              <a:rPr lang="en-US" sz="2400" dirty="0" smtClean="0">
                <a:solidFill>
                  <a:schemeClr val="bg1">
                    <a:lumMod val="65000"/>
                  </a:schemeClr>
                </a:solidFill>
              </a:rPr>
              <a:t>3D-Stacked </a:t>
            </a:r>
            <a:r>
              <a:rPr lang="en-US" sz="2400" dirty="0">
                <a:solidFill>
                  <a:schemeClr val="bg1">
                    <a:lumMod val="65000"/>
                  </a:schemeClr>
                </a:solidFill>
              </a:rPr>
              <a:t>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endParaRPr lang="en-US" sz="2400" dirty="0" smtClean="0">
              <a:solidFill>
                <a:schemeClr val="bg1">
                  <a:lumMod val="65000"/>
                </a:schemeClr>
              </a:solidFill>
            </a:endParaRPr>
          </a:p>
          <a:p>
            <a:pPr lvl="1"/>
            <a:r>
              <a:rPr lang="en-US" sz="2250" dirty="0" smtClean="0">
                <a:solidFill>
                  <a:schemeClr val="bg1">
                    <a:lumMod val="65000"/>
                  </a:schemeClr>
                </a:solidFill>
              </a:rPr>
              <a:t>Logic Layer enables Processing in Memory, offloading computation to this layer and alleviating the memory bus</a:t>
            </a:r>
          </a:p>
          <a:p>
            <a:pPr lvl="1"/>
            <a:r>
              <a:rPr lang="en-US" sz="2250" dirty="0" smtClean="0">
                <a:solidFill>
                  <a:schemeClr val="bg1">
                    <a:lumMod val="65000"/>
                  </a:schemeClr>
                </a:solidFill>
              </a:rPr>
              <a:t>Embed </a:t>
            </a:r>
            <a:r>
              <a:rPr lang="en-US" sz="2250" dirty="0">
                <a:solidFill>
                  <a:schemeClr val="bg1">
                    <a:lumMod val="65000"/>
                  </a:schemeClr>
                </a:solidFill>
              </a:rPr>
              <a:t>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28</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r>
              <a:rPr lang="en-US" dirty="0"/>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r>
              <a:rPr lang="en-US"/>
              <a:t>Customized Logic</a:t>
            </a:r>
            <a:endParaRPr lang="en-US" dirty="0"/>
          </a:p>
        </p:txBody>
      </p:sp>
      <p:sp>
        <p:nvSpPr>
          <p:cNvPr id="46" name="Rectangle 45"/>
          <p:cNvSpPr/>
          <p:nvPr/>
        </p:nvSpPr>
        <p:spPr>
          <a:xfrm>
            <a:off x="4067655" y="6303532"/>
            <a:ext cx="5601507" cy="200055"/>
          </a:xfrm>
          <a:prstGeom prst="rect">
            <a:avLst/>
          </a:prstGeom>
        </p:spPr>
        <p:txBody>
          <a:bodyPr wrap="square">
            <a:spAutoFit/>
          </a:bodyPr>
          <a:lstStyle/>
          <a:p>
            <a:r>
              <a:rPr lang="en-US" sz="700" dirty="0"/>
              <a:t>http://i1-news.softpedia-static.com/images/news2/Micron-and-Samsung-Join-Force-to-Create-Next-Gen-Hybrid-Memory-2.png</a:t>
            </a:r>
          </a:p>
        </p:txBody>
      </p:sp>
      <p:pic>
        <p:nvPicPr>
          <p:cNvPr id="48" name="Picture 47"/>
          <p:cNvPicPr>
            <a:picLocks noChangeAspect="1"/>
          </p:cNvPicPr>
          <p:nvPr/>
        </p:nvPicPr>
        <p:blipFill>
          <a:blip r:embed="rId5"/>
          <a:stretch>
            <a:fillRect/>
          </a:stretch>
        </p:blipFill>
        <p:spPr>
          <a:xfrm>
            <a:off x="7996846" y="2"/>
            <a:ext cx="1147154" cy="973789"/>
          </a:xfrm>
          <a:prstGeom prst="rect">
            <a:avLst/>
          </a:prstGeom>
        </p:spPr>
      </p:pic>
      <p:pic>
        <p:nvPicPr>
          <p:cNvPr id="43" name="Picture 42"/>
          <p:cNvPicPr>
            <a:picLocks noChangeAspect="1"/>
          </p:cNvPicPr>
          <p:nvPr/>
        </p:nvPicPr>
        <p:blipFill>
          <a:blip r:embed="rId6"/>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7420079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3D-Stacked </a:t>
            </a:r>
            <a:r>
              <a:rPr lang="en-US" sz="4400" b="1" dirty="0">
                <a:solidFill>
                  <a:schemeClr val="tx1"/>
                </a:solidFill>
                <a:latin typeface="Cambria" charset="0"/>
                <a:ea typeface="Cambria" charset="0"/>
                <a:cs typeface="Cambria" charset="0"/>
              </a:rPr>
              <a:t>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endParaRPr lang="en-US" sz="2400" dirty="0" smtClean="0">
              <a:solidFill>
                <a:schemeClr val="bg1">
                  <a:lumMod val="65000"/>
                </a:schemeClr>
              </a:solidFill>
            </a:endParaRPr>
          </a:p>
          <a:p>
            <a:pPr lvl="1"/>
            <a:r>
              <a:rPr lang="en-US" sz="2250" dirty="0" smtClean="0">
                <a:solidFill>
                  <a:schemeClr val="bg1">
                    <a:lumMod val="65000"/>
                  </a:schemeClr>
                </a:solidFill>
              </a:rPr>
              <a:t>Logic Layer enables Processing in Memory, offloading computation to this layer and alleviating the memory bus</a:t>
            </a:r>
          </a:p>
          <a:p>
            <a:pPr lvl="1"/>
            <a:r>
              <a:rPr lang="en-US" sz="2250" dirty="0" smtClean="0">
                <a:solidFill>
                  <a:schemeClr val="bg1">
                    <a:lumMod val="65000"/>
                  </a:schemeClr>
                </a:solidFill>
              </a:rPr>
              <a:t>Embed </a:t>
            </a:r>
            <a:r>
              <a:rPr lang="en-US" sz="2250" dirty="0">
                <a:solidFill>
                  <a:schemeClr val="bg1">
                    <a:lumMod val="65000"/>
                  </a:schemeClr>
                </a:solidFill>
              </a:rPr>
              <a:t>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29</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r>
              <a:rPr lang="en-US" dirty="0"/>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r>
              <a:rPr lang="en-US"/>
              <a:t>Customized Logic</a:t>
            </a:r>
            <a:endParaRPr lang="en-US" dirty="0"/>
          </a:p>
        </p:txBody>
      </p:sp>
      <p:sp>
        <p:nvSpPr>
          <p:cNvPr id="46" name="Rectangle 45"/>
          <p:cNvSpPr/>
          <p:nvPr/>
        </p:nvSpPr>
        <p:spPr>
          <a:xfrm>
            <a:off x="4018051" y="6340958"/>
            <a:ext cx="5601507" cy="200055"/>
          </a:xfrm>
          <a:prstGeom prst="rect">
            <a:avLst/>
          </a:prstGeom>
        </p:spPr>
        <p:txBody>
          <a:bodyPr wrap="square">
            <a:spAutoFit/>
          </a:bodyPr>
          <a:lstStyle/>
          <a:p>
            <a:r>
              <a:rPr lang="en-US" sz="700" dirty="0"/>
              <a:t>http://i1-news.softpedia-static.com/images/news2/Micron-and-Samsung-Join-Force-to-Create-Next-Gen-Hybrid-Memory-2.png</a:t>
            </a:r>
          </a:p>
        </p:txBody>
      </p:sp>
      <p:pic>
        <p:nvPicPr>
          <p:cNvPr id="48" name="Picture 47"/>
          <p:cNvPicPr>
            <a:picLocks noChangeAspect="1"/>
          </p:cNvPicPr>
          <p:nvPr/>
        </p:nvPicPr>
        <p:blipFill>
          <a:blip r:embed="rId5"/>
          <a:stretch>
            <a:fillRect/>
          </a:stretch>
        </p:blipFill>
        <p:spPr>
          <a:xfrm>
            <a:off x="7996846" y="2"/>
            <a:ext cx="1147154" cy="973789"/>
          </a:xfrm>
          <a:prstGeom prst="rect">
            <a:avLst/>
          </a:prstGeom>
        </p:spPr>
      </p:pic>
      <p:sp>
        <p:nvSpPr>
          <p:cNvPr id="49" name="Rectangle 48"/>
          <p:cNvSpPr/>
          <p:nvPr/>
        </p:nvSpPr>
        <p:spPr>
          <a:xfrm>
            <a:off x="226409" y="6142208"/>
            <a:ext cx="4572000" cy="276999"/>
          </a:xfrm>
          <a:prstGeom prst="rect">
            <a:avLst/>
          </a:prstGeom>
        </p:spPr>
        <p:txBody>
          <a:bodyPr>
            <a:spAutoFit/>
          </a:bodyPr>
          <a:lstStyle/>
          <a:p>
            <a:r>
              <a:rPr lang="en-US" sz="1200" dirty="0"/>
              <a:t>http://</a:t>
            </a:r>
            <a:r>
              <a:rPr lang="en-US" sz="1200" dirty="0" err="1"/>
              <a:t>images.anandtech.com</a:t>
            </a:r>
            <a:r>
              <a:rPr lang="en-US" sz="1200" dirty="0"/>
              <a:t>/</a:t>
            </a:r>
            <a:r>
              <a:rPr lang="en-US" sz="1200" dirty="0" err="1"/>
              <a:t>doci</a:t>
            </a:r>
            <a:r>
              <a:rPr lang="en-US" sz="1200" dirty="0"/>
              <a:t>/9266/HBMCar_678x452.jpg</a:t>
            </a:r>
          </a:p>
        </p:txBody>
      </p:sp>
      <p:pic>
        <p:nvPicPr>
          <p:cNvPr id="43" name="Picture 42"/>
          <p:cNvPicPr>
            <a:picLocks noChangeAspect="1"/>
          </p:cNvPicPr>
          <p:nvPr/>
        </p:nvPicPr>
        <p:blipFill>
          <a:blip r:embed="rId6"/>
          <a:stretch>
            <a:fillRect/>
          </a:stretch>
        </p:blipFill>
        <p:spPr>
          <a:xfrm>
            <a:off x="2512409" y="1382408"/>
            <a:ext cx="6606751" cy="4768674"/>
          </a:xfrm>
          <a:prstGeom prst="rect">
            <a:avLst/>
          </a:prstGeom>
        </p:spPr>
      </p:pic>
      <p:pic>
        <p:nvPicPr>
          <p:cNvPr id="45" name="Picture 44"/>
          <p:cNvPicPr>
            <a:picLocks noChangeAspect="1"/>
          </p:cNvPicPr>
          <p:nvPr/>
        </p:nvPicPr>
        <p:blipFill>
          <a:blip r:embed="rId7"/>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14652653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8975808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a:t>
            </a:r>
            <a:r>
              <a:rPr lang="en-US" sz="4000" b="1" dirty="0" smtClean="0">
                <a:solidFill>
                  <a:schemeClr val="tx1"/>
                </a:solidFill>
                <a:latin typeface="Cambria" charset="0"/>
                <a:ea typeface="Cambria" charset="0"/>
                <a:cs typeface="Cambria" charset="0"/>
              </a:rPr>
              <a:t>3D-Stacked </a:t>
            </a:r>
            <a:r>
              <a:rPr lang="en-US" sz="4000" b="1" dirty="0">
                <a:solidFill>
                  <a:schemeClr val="tx1"/>
                </a:solidFill>
                <a:latin typeface="Cambria" charset="0"/>
                <a:ea typeface="Cambria" charset="0"/>
                <a:cs typeface="Cambria" charset="0"/>
              </a:rPr>
              <a:t>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t>
            </a:r>
            <a:r>
              <a:rPr lang="en-US" sz="2400" b="1" dirty="0" smtClean="0">
                <a:solidFill>
                  <a:srgbClr val="0070C0"/>
                </a:solidFill>
              </a:rPr>
              <a:t>anks</a:t>
            </a:r>
            <a:endParaRPr lang="en-US" sz="2400" b="1" dirty="0">
              <a:solidFill>
                <a:srgbClr val="0070C0"/>
              </a:solidFill>
            </a:endParaRPr>
          </a:p>
          <a:p>
            <a:pPr lvl="1"/>
            <a:r>
              <a:rPr lang="en-US" sz="2250" dirty="0"/>
              <a:t>A</a:t>
            </a:r>
            <a:r>
              <a:rPr lang="en-US" sz="2250" b="1" dirty="0">
                <a:solidFill>
                  <a:srgbClr val="0070C0"/>
                </a:solidFill>
              </a:rPr>
              <a:t> bank </a:t>
            </a:r>
            <a:r>
              <a:rPr lang="en-US" sz="2250" dirty="0"/>
              <a:t>is an array of cells with a row buffer to transfer </a:t>
            </a:r>
            <a:r>
              <a:rPr lang="en-US" sz="2250" dirty="0" smtClean="0"/>
              <a:t>data</a:t>
            </a:r>
          </a:p>
          <a:p>
            <a:pPr lvl="2"/>
            <a:endParaRPr lang="en-US" sz="2250" dirty="0"/>
          </a:p>
          <a:p>
            <a:r>
              <a:rPr lang="en-US" sz="2400" dirty="0"/>
              <a:t>The layout of </a:t>
            </a:r>
            <a:r>
              <a:rPr lang="en-US" sz="2400" dirty="0" err="1" smtClean="0"/>
              <a:t>bitvectors</a:t>
            </a:r>
            <a:r>
              <a:rPr lang="en-US" sz="2400" dirty="0" smtClean="0"/>
              <a:t> </a:t>
            </a:r>
            <a:r>
              <a:rPr lang="en-US" sz="2400" dirty="0"/>
              <a:t>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30</a:t>
            </a:fld>
            <a:endParaRPr lang="en-US"/>
          </a:p>
        </p:txBody>
      </p:sp>
      <p:pic>
        <p:nvPicPr>
          <p:cNvPr id="8" name="Picture 7"/>
          <p:cNvPicPr>
            <a:picLocks noChangeAspect="1"/>
          </p:cNvPicPr>
          <p:nvPr/>
        </p:nvPicPr>
        <p:blipFill>
          <a:blip r:embed="rId3"/>
          <a:stretch>
            <a:fillRect/>
          </a:stretch>
        </p:blipFill>
        <p:spPr>
          <a:xfrm>
            <a:off x="7996846" y="2"/>
            <a:ext cx="1147154" cy="973789"/>
          </a:xfrm>
          <a:prstGeom prst="rect">
            <a:avLst/>
          </a:prstGeom>
        </p:spPr>
      </p:pic>
      <p:pic>
        <p:nvPicPr>
          <p:cNvPr id="445" name="Picture 444"/>
          <p:cNvPicPr>
            <a:picLocks noChangeAspect="1"/>
          </p:cNvPicPr>
          <p:nvPr/>
        </p:nvPicPr>
        <p:blipFill rotWithShape="1">
          <a:blip r:embed="rId4"/>
          <a:srcRect l="22839"/>
          <a:stretch/>
        </p:blipFill>
        <p:spPr>
          <a:xfrm>
            <a:off x="2548328" y="1219200"/>
            <a:ext cx="5448518" cy="2768600"/>
          </a:xfrm>
          <a:prstGeom prst="rect">
            <a:avLst/>
          </a:prstGeom>
        </p:spPr>
      </p:pic>
      <p:pic>
        <p:nvPicPr>
          <p:cNvPr id="446" name="Picture 445"/>
          <p:cNvPicPr>
            <a:picLocks noChangeAspect="1"/>
          </p:cNvPicPr>
          <p:nvPr/>
        </p:nvPicPr>
        <p:blipFill>
          <a:blip r:embed="rId5"/>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1694359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a:t>
            </a:r>
            <a:r>
              <a:rPr lang="en-US" sz="4000" b="1" dirty="0" smtClean="0">
                <a:solidFill>
                  <a:schemeClr val="tx1"/>
                </a:solidFill>
                <a:latin typeface="Cambria" charset="0"/>
                <a:ea typeface="Cambria" charset="0"/>
                <a:cs typeface="Cambria" charset="0"/>
              </a:rPr>
              <a:t>3D-Stacked </a:t>
            </a:r>
            <a:r>
              <a:rPr lang="en-US" sz="4000" b="1" dirty="0">
                <a:solidFill>
                  <a:schemeClr val="tx1"/>
                </a:solidFill>
                <a:latin typeface="Cambria" charset="0"/>
                <a:ea typeface="Cambria" charset="0"/>
                <a:cs typeface="Cambria" charset="0"/>
              </a:rPr>
              <a:t>DRAM</a:t>
            </a:r>
          </a:p>
        </p:txBody>
      </p:sp>
      <p:sp>
        <p:nvSpPr>
          <p:cNvPr id="3" name="Content Placeholder 2"/>
          <p:cNvSpPr>
            <a:spLocks noGrp="1"/>
          </p:cNvSpPr>
          <p:nvPr>
            <p:ph idx="1"/>
          </p:nvPr>
        </p:nvSpPr>
        <p:spPr>
          <a:xfrm>
            <a:off x="228598" y="4072950"/>
            <a:ext cx="8610600" cy="1592262"/>
          </a:xfrm>
        </p:spPr>
        <p:txBody>
          <a:bodyPr/>
          <a:lstStyle/>
          <a:p>
            <a:r>
              <a:rPr lang="en-US" sz="2400" dirty="0" smtClean="0"/>
              <a:t>Customized </a:t>
            </a:r>
            <a:r>
              <a:rPr lang="en-US" sz="2400" dirty="0"/>
              <a:t>logic for accumulation and </a:t>
            </a:r>
            <a:r>
              <a:rPr lang="en-US" sz="2400" dirty="0" smtClean="0"/>
              <a:t>comparison </a:t>
            </a:r>
            <a:br>
              <a:rPr lang="en-US" sz="2400" dirty="0" smtClean="0"/>
            </a:br>
            <a:r>
              <a:rPr lang="en-US" sz="2400" dirty="0" smtClean="0"/>
              <a:t>per </a:t>
            </a:r>
            <a:r>
              <a:rPr lang="en-US" sz="2400" dirty="0"/>
              <a:t>genome segment</a:t>
            </a:r>
          </a:p>
          <a:p>
            <a:pPr lvl="1"/>
            <a:r>
              <a:rPr lang="en-US" sz="2250" dirty="0"/>
              <a:t>Low area overhead, simple </a:t>
            </a:r>
            <a:r>
              <a:rPr lang="en-US" sz="2250" dirty="0" smtClean="0"/>
              <a:t>implementation</a:t>
            </a:r>
          </a:p>
          <a:p>
            <a:pPr lvl="1"/>
            <a:r>
              <a:rPr lang="en-US" sz="2250" dirty="0" smtClean="0"/>
              <a:t>For HBM2, we use 4096 </a:t>
            </a:r>
            <a:r>
              <a:rPr lang="en-US" sz="2250" dirty="0" err="1" smtClean="0"/>
              <a:t>incrementer</a:t>
            </a:r>
            <a:r>
              <a:rPr lang="en-US" sz="2250" dirty="0" smtClean="0"/>
              <a:t> LUTs, 7-bit counters, and comparators in logic layer</a:t>
            </a:r>
            <a:endParaRPr lang="en-US" sz="2250" dirty="0" smtClean="0"/>
          </a:p>
          <a:p>
            <a:pPr marL="258365" lvl="1" indent="0">
              <a:buNone/>
            </a:pPr>
            <a:endParaRPr lang="en-US" sz="4800" b="1" dirty="0" smtClean="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fld id="{4CAE9295-42F8-0747-9AE1-33958E89C374}" type="slidenum">
              <a:rPr lang="en-US" smtClean="0"/>
              <a:t>31</a:t>
            </a:fld>
            <a:endParaRPr lang="en-US"/>
          </a:p>
        </p:txBody>
      </p:sp>
      <p:pic>
        <p:nvPicPr>
          <p:cNvPr id="8" name="Picture 7"/>
          <p:cNvPicPr>
            <a:picLocks noChangeAspect="1"/>
          </p:cNvPicPr>
          <p:nvPr/>
        </p:nvPicPr>
        <p:blipFill>
          <a:blip r:embed="rId3"/>
          <a:stretch>
            <a:fillRect/>
          </a:stretch>
        </p:blipFill>
        <p:spPr>
          <a:xfrm>
            <a:off x="7996846" y="2"/>
            <a:ext cx="1147154" cy="973789"/>
          </a:xfrm>
          <a:prstGeom prst="rect">
            <a:avLst/>
          </a:prstGeom>
        </p:spPr>
      </p:pic>
      <p:pic>
        <p:nvPicPr>
          <p:cNvPr id="5" name="Picture 4"/>
          <p:cNvPicPr>
            <a:picLocks noChangeAspect="1"/>
          </p:cNvPicPr>
          <p:nvPr/>
        </p:nvPicPr>
        <p:blipFill>
          <a:blip r:embed="rId4"/>
          <a:stretch>
            <a:fillRect/>
          </a:stretch>
        </p:blipFill>
        <p:spPr>
          <a:xfrm>
            <a:off x="1108909" y="886860"/>
            <a:ext cx="6849979" cy="3108670"/>
          </a:xfrm>
          <a:prstGeom prst="rect">
            <a:avLst/>
          </a:prstGeom>
        </p:spPr>
      </p:pic>
      <p:sp>
        <p:nvSpPr>
          <p:cNvPr id="7" name="Rectangle 6"/>
          <p:cNvSpPr/>
          <p:nvPr/>
        </p:nvSpPr>
        <p:spPr>
          <a:xfrm>
            <a:off x="2329610" y="5973636"/>
            <a:ext cx="4408579" cy="523220"/>
          </a:xfrm>
          <a:prstGeom prst="rect">
            <a:avLst/>
          </a:prstGeom>
        </p:spPr>
        <p:txBody>
          <a:bodyPr wrap="none">
            <a:spAutoFit/>
          </a:bodyPr>
          <a:lstStyle/>
          <a:p>
            <a:r>
              <a:rPr lang="en-US" sz="2800" b="1" dirty="0">
                <a:solidFill>
                  <a:srgbClr val="7030A0"/>
                </a:solidFill>
              </a:rPr>
              <a:t>Details are </a:t>
            </a:r>
            <a:r>
              <a:rPr lang="en-US" sz="2800" b="1" dirty="0" smtClean="0">
                <a:solidFill>
                  <a:srgbClr val="7030A0"/>
                </a:solidFill>
              </a:rPr>
              <a:t>in the </a:t>
            </a:r>
            <a:r>
              <a:rPr lang="en-US" sz="2800" b="1" dirty="0">
                <a:solidFill>
                  <a:srgbClr val="7030A0"/>
                </a:solidFill>
              </a:rPr>
              <a:t>paper</a:t>
            </a:r>
          </a:p>
        </p:txBody>
      </p:sp>
    </p:spTree>
    <p:extLst>
      <p:ext uri="{BB962C8B-B14F-4D97-AF65-F5344CB8AC3E}">
        <p14:creationId xmlns:p14="http://schemas.microsoft.com/office/powerpoint/2010/main" val="1695597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b="1" dirty="0" smtClean="0">
                <a:latin typeface="Cambria" panose="02040503050406030204" pitchFamily="18" charset="0"/>
              </a:rPr>
              <a:t>Results</a:t>
            </a:r>
            <a:endParaRPr lang="en-US" sz="3200" b="1"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181239038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Methodology</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930442"/>
            <a:ext cx="8610600" cy="5165558"/>
          </a:xfrm>
        </p:spPr>
        <p:txBody>
          <a:bodyPr/>
          <a:lstStyle/>
          <a:p>
            <a:r>
              <a:rPr lang="en-US" sz="2400" dirty="0" smtClean="0"/>
              <a:t>Performance simulated using an in-house 3D-Stacked </a:t>
            </a:r>
            <a:r>
              <a:rPr lang="en-US" sz="2400" dirty="0"/>
              <a:t>DRAM </a:t>
            </a:r>
            <a:r>
              <a:rPr lang="en-US" sz="2400" dirty="0" smtClean="0"/>
              <a:t>simulator</a:t>
            </a:r>
          </a:p>
          <a:p>
            <a:endParaRPr lang="en-US" sz="1050" dirty="0"/>
          </a:p>
          <a:p>
            <a:r>
              <a:rPr lang="en-US" sz="2400" dirty="0" smtClean="0"/>
              <a:t>Evaluate 10 </a:t>
            </a:r>
            <a:r>
              <a:rPr lang="en-US" sz="2400" dirty="0" smtClean="0"/>
              <a:t>real read data sets</a:t>
            </a:r>
            <a:r>
              <a:rPr lang="en-US" sz="2400" b="1" dirty="0" smtClean="0">
                <a:solidFill>
                  <a:srgbClr val="C00000"/>
                </a:solidFill>
              </a:rPr>
              <a:t> </a:t>
            </a:r>
            <a:r>
              <a:rPr lang="en-US" sz="2400" dirty="0" smtClean="0"/>
              <a:t>(From the 1000 Genomes Project)</a:t>
            </a:r>
          </a:p>
          <a:p>
            <a:pPr lvl="1"/>
            <a:r>
              <a:rPr lang="en-US" sz="2250" dirty="0" smtClean="0"/>
              <a:t>Each </a:t>
            </a:r>
            <a:r>
              <a:rPr lang="en-US" sz="2250" dirty="0"/>
              <a:t>data set consists of 4 million reads of length </a:t>
            </a:r>
            <a:r>
              <a:rPr lang="en-US" sz="2250" dirty="0" smtClean="0"/>
              <a:t>100</a:t>
            </a:r>
          </a:p>
          <a:p>
            <a:pPr lvl="1"/>
            <a:endParaRPr lang="en-US" sz="1200" dirty="0" smtClean="0"/>
          </a:p>
          <a:p>
            <a:r>
              <a:rPr lang="en-US" sz="2400" dirty="0"/>
              <a:t>E</a:t>
            </a:r>
            <a:r>
              <a:rPr lang="en-US" sz="2400" dirty="0" smtClean="0"/>
              <a:t>valuate </a:t>
            </a:r>
            <a:r>
              <a:rPr lang="en-US" sz="2400" dirty="0" smtClean="0"/>
              <a:t>two key metrics</a:t>
            </a:r>
          </a:p>
          <a:p>
            <a:pPr lvl="1"/>
            <a:r>
              <a:rPr lang="en-US" sz="2100" dirty="0" smtClean="0"/>
              <a:t>Performance</a:t>
            </a:r>
            <a:endParaRPr lang="en-US" sz="2100" dirty="0"/>
          </a:p>
          <a:p>
            <a:pPr lvl="1"/>
            <a:r>
              <a:rPr lang="en-US" sz="2250" dirty="0" smtClean="0"/>
              <a:t>False negative rate</a:t>
            </a:r>
            <a:endParaRPr lang="en-US" sz="2250" dirty="0"/>
          </a:p>
          <a:p>
            <a:pPr lvl="2">
              <a:buSzPct val="100000"/>
              <a:buFont typeface="Wingdings" charset="2"/>
              <a:buChar char="§"/>
            </a:pPr>
            <a:r>
              <a:rPr lang="en-US" sz="1850" dirty="0" smtClean="0"/>
              <a:t>The fraction of locations that pass the filter but result in a </a:t>
            </a:r>
            <a:r>
              <a:rPr lang="en-US" sz="1850" dirty="0" smtClean="0"/>
              <a:t>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smtClean="0"/>
              <a:t>C</a:t>
            </a:r>
            <a:r>
              <a:rPr lang="en-US" sz="2400" dirty="0" smtClean="0"/>
              <a:t>ompare against a </a:t>
            </a:r>
            <a:r>
              <a:rPr lang="en-US" sz="2400" dirty="0" smtClean="0"/>
              <a:t>state-of-the-art filter, </a:t>
            </a:r>
            <a:r>
              <a:rPr lang="en-US" sz="2400" dirty="0" err="1" smtClean="0"/>
              <a:t>FastHASH</a:t>
            </a:r>
            <a:r>
              <a:rPr lang="en-US" sz="2400" dirty="0" smtClean="0"/>
              <a:t> </a:t>
            </a:r>
            <a:r>
              <a:rPr lang="en-US" sz="1600" b="1" dirty="0">
                <a:solidFill>
                  <a:srgbClr val="4E6229"/>
                </a:solidFill>
              </a:rPr>
              <a:t>[Xin+, BMC Genomics 2013</a:t>
            </a:r>
            <a:r>
              <a:rPr lang="en-US" sz="1600" b="1" dirty="0" smtClean="0">
                <a:solidFill>
                  <a:srgbClr val="4E6229"/>
                </a:solidFill>
              </a:rPr>
              <a:t>] </a:t>
            </a:r>
            <a:r>
              <a:rPr lang="en-US" sz="2400" dirty="0" smtClean="0"/>
              <a:t>when using </a:t>
            </a:r>
            <a:r>
              <a:rPr lang="en-US" sz="2400" dirty="0" err="1" smtClean="0"/>
              <a:t>mrFAST</a:t>
            </a:r>
            <a:r>
              <a:rPr lang="en-US" sz="2400" dirty="0" smtClean="0"/>
              <a:t>, but </a:t>
            </a:r>
            <a:r>
              <a:rPr lang="en-US" sz="2400" b="1" dirty="0" smtClean="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33</a:t>
            </a:fld>
            <a:endParaRPr lang="en-US"/>
          </a:p>
        </p:txBody>
      </p:sp>
    </p:spTree>
    <p:extLst>
      <p:ext uri="{BB962C8B-B14F-4D97-AF65-F5344CB8AC3E}">
        <p14:creationId xmlns:p14="http://schemas.microsoft.com/office/powerpoint/2010/main" val="334286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GRIM-Filter Performance</a:t>
            </a:r>
            <a:endParaRPr lang="en-US" sz="4400" b="1" dirty="0">
              <a:solidFill>
                <a:schemeClr val="tx1"/>
              </a:solidFill>
              <a:latin typeface="Cambria" charset="0"/>
              <a:ea typeface="Cambria" charset="0"/>
              <a:cs typeface="Cambria" charset="0"/>
            </a:endParaRPr>
          </a:p>
        </p:txBody>
      </p:sp>
      <p:sp>
        <p:nvSpPr>
          <p:cNvPr id="3" name="Slide Number Placeholder 2"/>
          <p:cNvSpPr>
            <a:spLocks noGrp="1"/>
          </p:cNvSpPr>
          <p:nvPr>
            <p:ph type="sldNum" sz="quarter" idx="11"/>
          </p:nvPr>
        </p:nvSpPr>
        <p:spPr/>
        <p:txBody>
          <a:bodyPr/>
          <a:lstStyle/>
          <a:p>
            <a:fld id="{4CAE9295-42F8-0747-9AE1-33958E89C374}" type="slidenum">
              <a:rPr lang="en-US" smtClean="0"/>
              <a:t>34</a:t>
            </a:fld>
            <a:endParaRPr lang="en-US"/>
          </a:p>
        </p:txBody>
      </p:sp>
      <p:sp>
        <p:nvSpPr>
          <p:cNvPr id="17" name="TextBox 16"/>
          <p:cNvSpPr txBox="1"/>
          <p:nvPr/>
        </p:nvSpPr>
        <p:spPr>
          <a:xfrm>
            <a:off x="1773732" y="5144537"/>
            <a:ext cx="5520337" cy="461665"/>
          </a:xfrm>
          <a:prstGeom prst="rect">
            <a:avLst/>
          </a:prstGeom>
          <a:noFill/>
        </p:spPr>
        <p:txBody>
          <a:bodyPr wrap="square" rtlCol="0">
            <a:spAutoFit/>
          </a:bodyPr>
          <a:lstStyle/>
          <a:p>
            <a:r>
              <a:rPr lang="en-US" sz="2400" b="1" dirty="0">
                <a:solidFill>
                  <a:srgbClr val="7030A0"/>
                </a:solidFill>
              </a:rPr>
              <a:t>2.1x average performance benefit</a:t>
            </a:r>
          </a:p>
        </p:txBody>
      </p:sp>
      <p:pic>
        <p:nvPicPr>
          <p:cNvPr id="18" name="Picture 17"/>
          <p:cNvPicPr>
            <a:picLocks noChangeAspect="1"/>
          </p:cNvPicPr>
          <p:nvPr/>
        </p:nvPicPr>
        <p:blipFill>
          <a:blip r:embed="rId3"/>
          <a:stretch>
            <a:fillRect/>
          </a:stretch>
        </p:blipFill>
        <p:spPr>
          <a:xfrm>
            <a:off x="7996846" y="2"/>
            <a:ext cx="1147154" cy="973789"/>
          </a:xfrm>
          <a:prstGeom prst="rect">
            <a:avLst/>
          </a:prstGeom>
        </p:spPr>
      </p:pic>
      <p:sp>
        <p:nvSpPr>
          <p:cNvPr id="20" name="TextBox 19"/>
          <p:cNvSpPr txBox="1"/>
          <p:nvPr/>
        </p:nvSpPr>
        <p:spPr>
          <a:xfrm>
            <a:off x="550264" y="4624762"/>
            <a:ext cx="8288935" cy="461665"/>
          </a:xfrm>
          <a:prstGeom prst="rect">
            <a:avLst/>
          </a:prstGeom>
          <a:noFill/>
        </p:spPr>
        <p:txBody>
          <a:bodyPr wrap="square" rtlCol="0">
            <a:spAutoFit/>
          </a:bodyPr>
          <a:lstStyle/>
          <a:p>
            <a:r>
              <a:rPr lang="en-US" sz="2400" b="1" dirty="0">
                <a:solidFill>
                  <a:srgbClr val="FF0000"/>
                </a:solidFill>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ext uri="{D42A27DB-BD31-4B8C-83A1-F6EECF244321}">
                <p14:modId xmlns:p14="http://schemas.microsoft.com/office/powerpoint/2010/main" val="1999381887"/>
              </p:ext>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algn="ctr"/>
            <a:r>
              <a:rPr lang="en-US" b="1" i="1" dirty="0" smtClean="0"/>
              <a:t>e</a:t>
            </a:r>
            <a:r>
              <a:rPr lang="en-US" b="1" dirty="0" smtClean="0"/>
              <a:t> = 0.05</a:t>
            </a:r>
            <a:endParaRPr lang="en-US" i="1" dirty="0"/>
          </a:p>
        </p:txBody>
      </p:sp>
      <p:sp>
        <p:nvSpPr>
          <p:cNvPr id="14" name="TextBox 13"/>
          <p:cNvSpPr txBox="1"/>
          <p:nvPr/>
        </p:nvSpPr>
        <p:spPr>
          <a:xfrm>
            <a:off x="6696192" y="2171193"/>
            <a:ext cx="2303837" cy="584775"/>
          </a:xfrm>
          <a:prstGeom prst="rect">
            <a:avLst/>
          </a:prstGeom>
          <a:noFill/>
        </p:spPr>
        <p:txBody>
          <a:bodyPr wrap="none" rtlCol="0">
            <a:spAutoFit/>
          </a:bodyPr>
          <a:lstStyle/>
          <a:p>
            <a:pPr algn="ctr"/>
            <a:r>
              <a:rPr lang="en-US" sz="1600" b="1" dirty="0" smtClean="0"/>
              <a:t>Sequence Alignment</a:t>
            </a:r>
            <a:br>
              <a:rPr lang="en-US" sz="1600" b="1" dirty="0" smtClean="0"/>
            </a:br>
            <a:r>
              <a:rPr lang="en-US" sz="1600" b="1" dirty="0" smtClean="0"/>
              <a:t>Error Tolerance </a:t>
            </a:r>
            <a:r>
              <a:rPr lang="en-US" sz="1600" dirty="0" smtClean="0"/>
              <a:t>(</a:t>
            </a:r>
            <a:r>
              <a:rPr lang="en-US" sz="1600" i="1" dirty="0" smtClean="0"/>
              <a:t>e</a:t>
            </a:r>
            <a:r>
              <a:rPr lang="en-US" sz="1600" dirty="0" smtClean="0"/>
              <a:t>)</a:t>
            </a:r>
            <a:endParaRPr lang="en-US" sz="1600" dirty="0"/>
          </a:p>
        </p:txBody>
      </p:sp>
      <p:sp>
        <p:nvSpPr>
          <p:cNvPr id="16" name="TextBox 15"/>
          <p:cNvSpPr txBox="1"/>
          <p:nvPr/>
        </p:nvSpPr>
        <p:spPr>
          <a:xfrm rot="16200000">
            <a:off x="-1143057" y="2852139"/>
            <a:ext cx="2815194" cy="400110"/>
          </a:xfrm>
          <a:prstGeom prst="rect">
            <a:avLst/>
          </a:prstGeom>
          <a:noFill/>
        </p:spPr>
        <p:txBody>
          <a:bodyPr wrap="none" rtlCol="0">
            <a:spAutoFit/>
          </a:bodyPr>
          <a:lstStyle/>
          <a:p>
            <a:r>
              <a:rPr lang="en-US" sz="2000" b="1" dirty="0" smtClean="0"/>
              <a:t>Time </a:t>
            </a:r>
            <a:r>
              <a:rPr lang="en-US" sz="2000" dirty="0" smtClean="0"/>
              <a:t>(×1000 seconds)</a:t>
            </a:r>
            <a:endParaRPr lang="en-US" sz="2000" dirty="0"/>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418520" y="1401725"/>
            <a:ext cx="1706749" cy="369332"/>
          </a:xfrm>
          <a:prstGeom prst="rect">
            <a:avLst/>
          </a:prstGeom>
          <a:noFill/>
        </p:spPr>
        <p:txBody>
          <a:bodyPr wrap="none" rtlCol="0">
            <a:spAutoFit/>
          </a:bodyPr>
          <a:lstStyle/>
          <a:p>
            <a:pPr algn="ctr"/>
            <a:r>
              <a:rPr lang="en-US" dirty="0" err="1" smtClean="0"/>
              <a:t>FastHASH</a:t>
            </a:r>
            <a:r>
              <a:rPr lang="en-US" dirty="0" smtClean="0"/>
              <a:t> filter</a:t>
            </a:r>
            <a:endParaRPr lang="en-US" dirty="0"/>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219660" y="1401725"/>
            <a:ext cx="1337482" cy="369332"/>
          </a:xfrm>
          <a:prstGeom prst="rect">
            <a:avLst/>
          </a:prstGeom>
          <a:noFill/>
        </p:spPr>
        <p:txBody>
          <a:bodyPr wrap="none" rtlCol="0">
            <a:spAutoFit/>
          </a:bodyPr>
          <a:lstStyle/>
          <a:p>
            <a:r>
              <a:rPr lang="en-US" dirty="0" smtClean="0"/>
              <a:t>GRIM-Filter</a:t>
            </a:r>
            <a:endParaRPr lang="en-US" sz="1600" dirty="0"/>
          </a:p>
        </p:txBody>
      </p:sp>
      <p:sp>
        <p:nvSpPr>
          <p:cNvPr id="27" name="TextBox 26"/>
          <p:cNvSpPr txBox="1"/>
          <p:nvPr/>
        </p:nvSpPr>
        <p:spPr>
          <a:xfrm>
            <a:off x="1773732" y="964505"/>
            <a:ext cx="4885654" cy="400110"/>
          </a:xfrm>
          <a:prstGeom prst="rect">
            <a:avLst/>
          </a:prstGeom>
          <a:noFill/>
        </p:spPr>
        <p:txBody>
          <a:bodyPr wrap="square" rtlCol="0">
            <a:spAutoFit/>
          </a:bodyPr>
          <a:lstStyle/>
          <a:p>
            <a:r>
              <a:rPr lang="en-US" sz="2000" dirty="0"/>
              <a:t>Benchmarks and their </a:t>
            </a:r>
            <a:r>
              <a:rPr lang="en-US" sz="2000" dirty="0" smtClean="0"/>
              <a:t>Execution Times</a:t>
            </a:r>
            <a:endParaRPr lang="en-US" sz="2000" dirty="0"/>
          </a:p>
        </p:txBody>
      </p:sp>
      <p:sp>
        <p:nvSpPr>
          <p:cNvPr id="25" name="TextBox 24"/>
          <p:cNvSpPr txBox="1"/>
          <p:nvPr/>
        </p:nvSpPr>
        <p:spPr>
          <a:xfrm>
            <a:off x="11372" y="5904146"/>
            <a:ext cx="9132628" cy="400110"/>
          </a:xfrm>
          <a:prstGeom prst="rect">
            <a:avLst/>
          </a:prstGeom>
          <a:noFill/>
        </p:spPr>
        <p:txBody>
          <a:bodyPr wrap="none" rtlCol="0">
            <a:spAutoFit/>
          </a:bodyPr>
          <a:lstStyle/>
          <a:p>
            <a:r>
              <a:rPr lang="en-US" sz="2000" b="1" dirty="0" smtClean="0"/>
              <a:t>GRIM-Filter gets performance due to its hardware-software co-design</a:t>
            </a:r>
            <a:endParaRPr lang="en-US" sz="2000" b="1" dirty="0"/>
          </a:p>
        </p:txBody>
      </p:sp>
    </p:spTree>
    <p:extLst>
      <p:ext uri="{BB962C8B-B14F-4D97-AF65-F5344CB8AC3E}">
        <p14:creationId xmlns:p14="http://schemas.microsoft.com/office/powerpoint/2010/main" val="2052570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4" grpId="0" animBg="1"/>
      <p:bldP spid="17" grpId="0"/>
      <p:bldP spid="20"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sz="4000" b="1" dirty="0" smtClean="0">
                <a:solidFill>
                  <a:schemeClr val="tx1"/>
                </a:solidFill>
                <a:latin typeface="Cambria" charset="0"/>
                <a:ea typeface="Cambria" charset="0"/>
                <a:cs typeface="Cambria" charset="0"/>
              </a:rPr>
              <a:t>GRIM-Filter False Negative Rate</a:t>
            </a:r>
            <a:endParaRPr lang="en-US" sz="4000" b="1" dirty="0">
              <a:solidFill>
                <a:schemeClr val="tx1"/>
              </a:solidFill>
              <a:latin typeface="Cambria" charset="0"/>
              <a:ea typeface="Cambria" charset="0"/>
              <a:cs typeface="Cambria" charset="0"/>
            </a:endParaRPr>
          </a:p>
        </p:txBody>
      </p:sp>
      <p:sp>
        <p:nvSpPr>
          <p:cNvPr id="3" name="Slide Number Placeholder 2"/>
          <p:cNvSpPr>
            <a:spLocks noGrp="1"/>
          </p:cNvSpPr>
          <p:nvPr>
            <p:ph type="sldNum" sz="quarter" idx="11"/>
          </p:nvPr>
        </p:nvSpPr>
        <p:spPr/>
        <p:txBody>
          <a:bodyPr/>
          <a:lstStyle/>
          <a:p>
            <a:fld id="{4CAE9295-42F8-0747-9AE1-33958E89C374}" type="slidenum">
              <a:rPr lang="en-US" smtClean="0"/>
              <a:t>35</a:t>
            </a:fld>
            <a:endParaRPr lang="en-US"/>
          </a:p>
        </p:txBody>
      </p:sp>
      <p:sp>
        <p:nvSpPr>
          <p:cNvPr id="19" name="TextBox 18"/>
          <p:cNvSpPr txBox="1"/>
          <p:nvPr/>
        </p:nvSpPr>
        <p:spPr>
          <a:xfrm>
            <a:off x="1107951" y="5098795"/>
            <a:ext cx="7270043" cy="461665"/>
          </a:xfrm>
          <a:prstGeom prst="rect">
            <a:avLst/>
          </a:prstGeom>
          <a:noFill/>
        </p:spPr>
        <p:txBody>
          <a:bodyPr wrap="square" rtlCol="0">
            <a:spAutoFit/>
          </a:bodyPr>
          <a:lstStyle/>
          <a:p>
            <a:r>
              <a:rPr lang="en-US" sz="2400" b="1" dirty="0">
                <a:solidFill>
                  <a:srgbClr val="7030A0"/>
                </a:solidFill>
              </a:rPr>
              <a:t>6.0x average reduction in False </a:t>
            </a:r>
            <a:r>
              <a:rPr lang="en-US" sz="2400" b="1" dirty="0" smtClean="0">
                <a:solidFill>
                  <a:srgbClr val="7030A0"/>
                </a:solidFill>
              </a:rPr>
              <a:t>Negative Rate</a:t>
            </a:r>
            <a:endParaRPr lang="en-US" sz="2400" b="1" dirty="0">
              <a:solidFill>
                <a:srgbClr val="7030A0"/>
              </a:solidFill>
            </a:endParaRPr>
          </a:p>
        </p:txBody>
      </p:sp>
      <p:pic>
        <p:nvPicPr>
          <p:cNvPr id="18" name="Picture 17"/>
          <p:cNvPicPr>
            <a:picLocks noChangeAspect="1"/>
          </p:cNvPicPr>
          <p:nvPr/>
        </p:nvPicPr>
        <p:blipFill>
          <a:blip r:embed="rId3"/>
          <a:stretch>
            <a:fillRect/>
          </a:stretch>
        </p:blipFill>
        <p:spPr>
          <a:xfrm>
            <a:off x="7996846" y="2"/>
            <a:ext cx="1147154" cy="973789"/>
          </a:xfrm>
          <a:prstGeom prst="rect">
            <a:avLst/>
          </a:prstGeom>
        </p:spPr>
      </p:pic>
      <p:sp>
        <p:nvSpPr>
          <p:cNvPr id="20" name="TextBox 19"/>
          <p:cNvSpPr txBox="1"/>
          <p:nvPr/>
        </p:nvSpPr>
        <p:spPr>
          <a:xfrm>
            <a:off x="228600" y="4610465"/>
            <a:ext cx="8915400" cy="461665"/>
          </a:xfrm>
          <a:prstGeom prst="rect">
            <a:avLst/>
          </a:prstGeom>
          <a:noFill/>
        </p:spPr>
        <p:txBody>
          <a:bodyPr wrap="square" rtlCol="0">
            <a:spAutoFit/>
          </a:bodyPr>
          <a:lstStyle/>
          <a:p>
            <a:r>
              <a:rPr lang="en-US" sz="2400" b="1" dirty="0">
                <a:solidFill>
                  <a:srgbClr val="FF0000"/>
                </a:solidFill>
              </a:rPr>
              <a:t>5.6x-6.4x False </a:t>
            </a:r>
            <a:r>
              <a:rPr lang="en-US" sz="2400" b="1" dirty="0" smtClean="0">
                <a:solidFill>
                  <a:srgbClr val="FF0000"/>
                </a:solidFill>
              </a:rPr>
              <a:t>Negative reduction </a:t>
            </a:r>
            <a:r>
              <a:rPr lang="en-US" sz="2400" b="1" dirty="0">
                <a:solidFill>
                  <a:srgbClr val="FF0000"/>
                </a:solidFill>
              </a:rPr>
              <a:t>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r>
              <a:rPr lang="en-US" sz="2000" b="1" dirty="0" smtClean="0"/>
              <a:t>False Negative Rate</a:t>
            </a:r>
            <a:endParaRPr lang="en-US" sz="2000" dirty="0"/>
          </a:p>
        </p:txBody>
      </p:sp>
      <p:sp>
        <p:nvSpPr>
          <p:cNvPr id="14" name="TextBox 13"/>
          <p:cNvSpPr txBox="1"/>
          <p:nvPr/>
        </p:nvSpPr>
        <p:spPr>
          <a:xfrm>
            <a:off x="7320300" y="2721732"/>
            <a:ext cx="1160895" cy="369332"/>
          </a:xfrm>
          <a:prstGeom prst="rect">
            <a:avLst/>
          </a:prstGeom>
          <a:noFill/>
        </p:spPr>
        <p:txBody>
          <a:bodyPr wrap="none" rtlCol="0">
            <a:spAutoFit/>
          </a:bodyPr>
          <a:lstStyle/>
          <a:p>
            <a:pPr algn="ctr"/>
            <a:r>
              <a:rPr lang="en-US" b="1" i="1" dirty="0" smtClean="0"/>
              <a:t>e</a:t>
            </a:r>
            <a:r>
              <a:rPr lang="en-US" b="1" dirty="0" smtClean="0"/>
              <a:t> = 0.05</a:t>
            </a:r>
            <a:endParaRPr lang="en-US" i="1" dirty="0"/>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65106" y="1421732"/>
            <a:ext cx="1706749" cy="369332"/>
          </a:xfrm>
          <a:prstGeom prst="rect">
            <a:avLst/>
          </a:prstGeom>
          <a:noFill/>
        </p:spPr>
        <p:txBody>
          <a:bodyPr wrap="none" rtlCol="0">
            <a:spAutoFit/>
          </a:bodyPr>
          <a:lstStyle/>
          <a:p>
            <a:pPr algn="ctr"/>
            <a:r>
              <a:rPr lang="en-US" dirty="0" err="1" smtClean="0"/>
              <a:t>FastHASH</a:t>
            </a:r>
            <a:r>
              <a:rPr lang="en-US" dirty="0" smtClean="0"/>
              <a:t> filter</a:t>
            </a:r>
            <a:endParaRPr lang="en-US" dirty="0"/>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072406" y="1424456"/>
            <a:ext cx="1337482" cy="369332"/>
          </a:xfrm>
          <a:prstGeom prst="rect">
            <a:avLst/>
          </a:prstGeom>
          <a:noFill/>
        </p:spPr>
        <p:txBody>
          <a:bodyPr wrap="none" rtlCol="0">
            <a:spAutoFit/>
          </a:bodyPr>
          <a:lstStyle/>
          <a:p>
            <a:r>
              <a:rPr lang="en-US" dirty="0" smtClean="0"/>
              <a:t>GRIM-Filter</a:t>
            </a:r>
            <a:endParaRPr lang="en-US" dirty="0"/>
          </a:p>
        </p:txBody>
      </p:sp>
      <p:graphicFrame>
        <p:nvGraphicFramePr>
          <p:cNvPr id="24" name="Chart 23"/>
          <p:cNvGraphicFramePr>
            <a:graphicFrameLocks/>
          </p:cNvGraphicFramePr>
          <p:nvPr>
            <p:extLst>
              <p:ext uri="{D42A27DB-BD31-4B8C-83A1-F6EECF244321}">
                <p14:modId xmlns:p14="http://schemas.microsoft.com/office/powerpoint/2010/main" val="159142504"/>
              </p:ext>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4"/>
          </a:graphicData>
        </a:graphic>
      </p:graphicFrame>
      <p:pic>
        <p:nvPicPr>
          <p:cNvPr id="25" name="Picture 24"/>
          <p:cNvPicPr>
            <a:picLocks noChangeAspect="1"/>
          </p:cNvPicPr>
          <p:nvPr/>
        </p:nvPicPr>
        <p:blipFill>
          <a:blip r:embed="rId5"/>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r>
              <a:rPr lang="en-US" sz="2000" dirty="0"/>
              <a:t>Benchmarks and their False </a:t>
            </a:r>
            <a:r>
              <a:rPr lang="en-US" sz="2000" dirty="0" smtClean="0"/>
              <a:t>Negative Rates</a:t>
            </a:r>
            <a:endParaRPr lang="en-US" sz="2000" dirty="0"/>
          </a:p>
        </p:txBody>
      </p:sp>
      <p:sp>
        <p:nvSpPr>
          <p:cNvPr id="13" name="TextBox 12"/>
          <p:cNvSpPr txBox="1"/>
          <p:nvPr/>
        </p:nvSpPr>
        <p:spPr>
          <a:xfrm>
            <a:off x="6748830" y="2069823"/>
            <a:ext cx="2303836" cy="584775"/>
          </a:xfrm>
          <a:prstGeom prst="rect">
            <a:avLst/>
          </a:prstGeom>
          <a:noFill/>
        </p:spPr>
        <p:txBody>
          <a:bodyPr wrap="none" rtlCol="0">
            <a:spAutoFit/>
          </a:bodyPr>
          <a:lstStyle/>
          <a:p>
            <a:pPr algn="ctr"/>
            <a:r>
              <a:rPr lang="en-US" sz="1600" b="1" dirty="0" smtClean="0"/>
              <a:t>Sequence Alignment</a:t>
            </a:r>
            <a:br>
              <a:rPr lang="en-US" sz="1600" b="1" dirty="0" smtClean="0"/>
            </a:br>
            <a:r>
              <a:rPr lang="en-US" sz="1600" b="1" dirty="0" smtClean="0"/>
              <a:t>Error Tolerance </a:t>
            </a:r>
            <a:r>
              <a:rPr lang="en-US" sz="1600" dirty="0" smtClean="0"/>
              <a:t>(</a:t>
            </a:r>
            <a:r>
              <a:rPr lang="en-US" sz="1600" i="1" dirty="0" smtClean="0"/>
              <a:t>e</a:t>
            </a:r>
            <a:r>
              <a:rPr lang="en-US" sz="1600" dirty="0" smtClean="0"/>
              <a:t>)</a:t>
            </a:r>
            <a:endParaRPr lang="en-US" sz="1600" dirty="0"/>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p:cNvSpPr txBox="1"/>
          <p:nvPr/>
        </p:nvSpPr>
        <p:spPr>
          <a:xfrm>
            <a:off x="195641" y="5915297"/>
            <a:ext cx="8752717" cy="400110"/>
          </a:xfrm>
          <a:prstGeom prst="rect">
            <a:avLst/>
          </a:prstGeom>
          <a:noFill/>
        </p:spPr>
        <p:txBody>
          <a:bodyPr wrap="none" rtlCol="0">
            <a:spAutoFit/>
          </a:bodyPr>
          <a:lstStyle/>
          <a:p>
            <a:r>
              <a:rPr lang="en-US" sz="2000" b="1" dirty="0" smtClean="0"/>
              <a:t>GRIM-Filter utilizes more information available in the read to filter</a:t>
            </a:r>
            <a:endParaRPr lang="en-US" sz="2000" b="1" dirty="0"/>
          </a:p>
        </p:txBody>
      </p:sp>
    </p:spTree>
    <p:extLst>
      <p:ext uri="{BB962C8B-B14F-4D97-AF65-F5344CB8AC3E}">
        <p14:creationId xmlns:p14="http://schemas.microsoft.com/office/powerpoint/2010/main" val="1290218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1"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Other Results in the </a:t>
            </a:r>
            <a:r>
              <a:rPr lang="en-US" sz="4400" b="1" dirty="0">
                <a:solidFill>
                  <a:schemeClr val="tx1"/>
                </a:solidFill>
                <a:latin typeface="Cambria" charset="0"/>
                <a:ea typeface="Cambria" charset="0"/>
                <a:cs typeface="Cambria" charset="0"/>
              </a:rPr>
              <a:t>P</a:t>
            </a:r>
            <a:r>
              <a:rPr lang="en-US" sz="4400" b="1" dirty="0" smtClean="0">
                <a:solidFill>
                  <a:schemeClr val="tx1"/>
                </a:solidFill>
                <a:latin typeface="Cambria" charset="0"/>
                <a:ea typeface="Cambria" charset="0"/>
                <a:cs typeface="Cambria" charset="0"/>
              </a:rPr>
              <a:t>aper </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p:txBody>
          <a:bodyPr/>
          <a:lstStyle/>
          <a:p>
            <a:r>
              <a:rPr lang="en-US" sz="2400" dirty="0" smtClean="0"/>
              <a:t>Sensitivity of execution time and false negative rates to error tolerance of string matching</a:t>
            </a:r>
          </a:p>
          <a:p>
            <a:endParaRPr lang="en-US" sz="2400" dirty="0"/>
          </a:p>
          <a:p>
            <a:r>
              <a:rPr lang="en-US" sz="2400" dirty="0" smtClean="0"/>
              <a:t>Read mapper execution time breakdown</a:t>
            </a:r>
          </a:p>
          <a:p>
            <a:endParaRPr lang="en-US" sz="2400" dirty="0"/>
          </a:p>
          <a:p>
            <a:r>
              <a:rPr lang="en-US" sz="2400" dirty="0" smtClean="0"/>
              <a:t>Sensitivity studies on the </a:t>
            </a:r>
            <a:r>
              <a:rPr lang="en-US" sz="2400" dirty="0" smtClean="0"/>
              <a:t>filter</a:t>
            </a:r>
          </a:p>
          <a:p>
            <a:pPr lvl="1"/>
            <a:r>
              <a:rPr lang="en-US" sz="2250" dirty="0" smtClean="0"/>
              <a:t>Token Size</a:t>
            </a:r>
          </a:p>
          <a:p>
            <a:pPr lvl="1"/>
            <a:r>
              <a:rPr lang="en-US" sz="2250" dirty="0" smtClean="0"/>
              <a:t>Bin Size</a:t>
            </a:r>
          </a:p>
          <a:p>
            <a:pPr lvl="1"/>
            <a:r>
              <a:rPr lang="en-US" sz="2250" dirty="0" smtClean="0"/>
              <a:t>Error Tolerance</a:t>
            </a:r>
            <a:endParaRPr lang="en-US" sz="2250" dirty="0" smtClean="0"/>
          </a:p>
        </p:txBody>
      </p:sp>
      <p:sp>
        <p:nvSpPr>
          <p:cNvPr id="4" name="Slide Number Placeholder 3"/>
          <p:cNvSpPr>
            <a:spLocks noGrp="1"/>
          </p:cNvSpPr>
          <p:nvPr>
            <p:ph type="sldNum" sz="quarter" idx="11"/>
          </p:nvPr>
        </p:nvSpPr>
        <p:spPr/>
        <p:txBody>
          <a:bodyPr/>
          <a:lstStyle/>
          <a:p>
            <a:fld id="{4CAE9295-42F8-0747-9AE1-33958E89C374}" type="slidenum">
              <a:rPr lang="en-US" smtClean="0"/>
              <a:t>36</a:t>
            </a:fld>
            <a:endParaRPr lang="en-US"/>
          </a:p>
        </p:txBody>
      </p:sp>
    </p:spTree>
    <p:extLst>
      <p:ext uri="{BB962C8B-B14F-4D97-AF65-F5344CB8AC3E}">
        <p14:creationId xmlns:p14="http://schemas.microsoft.com/office/powerpoint/2010/main" val="2072718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b="1"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9944684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Conclusion</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973791"/>
            <a:ext cx="8610600" cy="5491177"/>
          </a:xfrm>
        </p:spPr>
        <p:txBody>
          <a:bodyPr/>
          <a:lstStyle/>
          <a:p>
            <a:pPr marL="0" indent="0">
              <a:buNone/>
            </a:pPr>
            <a:r>
              <a:rPr lang="en-US" sz="2000" dirty="0"/>
              <a:t>We propose an </a:t>
            </a:r>
            <a:r>
              <a:rPr lang="en-US" sz="2000" dirty="0" smtClean="0">
                <a:solidFill>
                  <a:srgbClr val="0070C0"/>
                </a:solidFill>
              </a:rPr>
              <a:t>in-memory filtering </a:t>
            </a:r>
            <a:r>
              <a:rPr lang="en-US" sz="2000" dirty="0">
                <a:solidFill>
                  <a:srgbClr val="0070C0"/>
                </a:solidFill>
              </a:rPr>
              <a:t>algorithm </a:t>
            </a:r>
            <a:r>
              <a:rPr lang="en-US" sz="2000" dirty="0"/>
              <a:t>to</a:t>
            </a:r>
            <a:r>
              <a:rPr lang="en-US" sz="2000" dirty="0">
                <a:solidFill>
                  <a:srgbClr val="0070C0"/>
                </a:solidFill>
              </a:rPr>
              <a:t> accelerate end-to-end read mapping </a:t>
            </a:r>
            <a:r>
              <a:rPr lang="en-US" sz="2000" dirty="0"/>
              <a:t>by reducing the number of required </a:t>
            </a:r>
            <a:r>
              <a:rPr lang="en-US" sz="2000" dirty="0" smtClean="0"/>
              <a:t>alignments</a:t>
            </a:r>
          </a:p>
          <a:p>
            <a:pPr marL="0" indent="0">
              <a:buNone/>
            </a:pPr>
            <a:endParaRPr lang="en-US" sz="1200" dirty="0">
              <a:solidFill>
                <a:srgbClr val="0070C0"/>
              </a:solidFill>
            </a:endParaRPr>
          </a:p>
          <a:p>
            <a:pPr marL="0" indent="0">
              <a:buNone/>
            </a:pPr>
            <a:r>
              <a:rPr lang="en-US" sz="2000" b="1" dirty="0"/>
              <a:t>K</a:t>
            </a:r>
            <a:r>
              <a:rPr lang="en-US" sz="2000" b="1" dirty="0" smtClean="0"/>
              <a:t>ey ideas:</a:t>
            </a:r>
          </a:p>
          <a:p>
            <a:r>
              <a:rPr lang="en-US" sz="2000" dirty="0"/>
              <a:t>I</a:t>
            </a:r>
            <a:r>
              <a:rPr lang="en-US" sz="2000" dirty="0" smtClean="0"/>
              <a:t>ntroduce </a:t>
            </a:r>
            <a:r>
              <a:rPr lang="en-US" sz="2000" dirty="0"/>
              <a:t>a </a:t>
            </a:r>
            <a:r>
              <a:rPr lang="en-US" sz="2000" b="1" dirty="0" smtClean="0">
                <a:solidFill>
                  <a:srgbClr val="006633"/>
                </a:solidFill>
              </a:rPr>
              <a:t>new </a:t>
            </a:r>
            <a:r>
              <a:rPr lang="en-US" sz="2000" b="1" dirty="0">
                <a:solidFill>
                  <a:srgbClr val="006633"/>
                </a:solidFill>
              </a:rPr>
              <a:t>representation</a:t>
            </a:r>
            <a:r>
              <a:rPr lang="en-US" sz="2000" dirty="0"/>
              <a:t> of coarse-grained segments of the reference </a:t>
            </a:r>
            <a:r>
              <a:rPr lang="en-US" sz="2000" dirty="0" smtClean="0"/>
              <a:t>genome </a:t>
            </a:r>
          </a:p>
          <a:p>
            <a:r>
              <a:rPr lang="en-US" sz="2000" dirty="0" smtClean="0"/>
              <a:t>Use </a:t>
            </a:r>
            <a:r>
              <a:rPr lang="en-US" sz="2000" b="1" dirty="0" smtClean="0">
                <a:solidFill>
                  <a:srgbClr val="006633"/>
                </a:solidFill>
              </a:rPr>
              <a:t>massively-parallel </a:t>
            </a:r>
            <a:r>
              <a:rPr lang="en-US" sz="2000" b="1" dirty="0">
                <a:solidFill>
                  <a:srgbClr val="006633"/>
                </a:solidFill>
              </a:rPr>
              <a:t>in-memory operations</a:t>
            </a:r>
            <a:r>
              <a:rPr lang="en-US" sz="2000" dirty="0"/>
              <a:t> to identify read presence within each coarse-grained segment </a:t>
            </a:r>
            <a:endParaRPr lang="en-US" sz="2000" dirty="0" smtClean="0"/>
          </a:p>
          <a:p>
            <a:endParaRPr lang="en-US" sz="1200" b="1" dirty="0" smtClean="0"/>
          </a:p>
          <a:p>
            <a:pPr marL="0" indent="0">
              <a:buNone/>
            </a:pPr>
            <a:r>
              <a:rPr lang="en-US" sz="2000" b="1" dirty="0"/>
              <a:t>K</a:t>
            </a:r>
            <a:r>
              <a:rPr lang="en-US" sz="2000" b="1" dirty="0" smtClean="0"/>
              <a:t>ey contributions and results:</a:t>
            </a:r>
          </a:p>
          <a:p>
            <a:r>
              <a:rPr lang="en-US" sz="2000" dirty="0" smtClean="0"/>
              <a:t>Customized filtering algorithm for </a:t>
            </a:r>
            <a:r>
              <a:rPr lang="en-US" sz="2000" dirty="0" smtClean="0"/>
              <a:t>3D-Stacked DRAM</a:t>
            </a:r>
            <a:endParaRPr lang="en-US" sz="2000" dirty="0"/>
          </a:p>
          <a:p>
            <a:r>
              <a:rPr lang="en-US" sz="2000" dirty="0" smtClean="0"/>
              <a:t>Compared </a:t>
            </a:r>
            <a:r>
              <a:rPr lang="en-US" sz="2000" dirty="0"/>
              <a:t>to the previous best filter</a:t>
            </a:r>
          </a:p>
          <a:p>
            <a:pPr lvl="1"/>
            <a:r>
              <a:rPr lang="en-US" dirty="0"/>
              <a:t>We observed </a:t>
            </a:r>
            <a:r>
              <a:rPr lang="en-US" dirty="0">
                <a:solidFill>
                  <a:srgbClr val="0070C0"/>
                </a:solidFill>
              </a:rPr>
              <a:t>1.8x-3.7x </a:t>
            </a:r>
            <a:r>
              <a:rPr lang="en-US" dirty="0" smtClean="0">
                <a:solidFill>
                  <a:srgbClr val="0070C0"/>
                </a:solidFill>
              </a:rPr>
              <a:t>read mapping speedup</a:t>
            </a:r>
            <a:endParaRPr lang="en-US" dirty="0">
              <a:solidFill>
                <a:srgbClr val="0070C0"/>
              </a:solidFill>
            </a:endParaRPr>
          </a:p>
          <a:p>
            <a:pPr lvl="1"/>
            <a:r>
              <a:rPr lang="en-US" dirty="0"/>
              <a:t>We observed </a:t>
            </a:r>
            <a:r>
              <a:rPr lang="en-US" dirty="0">
                <a:solidFill>
                  <a:srgbClr val="0070C0"/>
                </a:solidFill>
              </a:rPr>
              <a:t>5.6x-6.4x fewer false </a:t>
            </a:r>
            <a:r>
              <a:rPr lang="en-US" dirty="0" smtClean="0">
                <a:solidFill>
                  <a:srgbClr val="0070C0"/>
                </a:solidFill>
              </a:rPr>
              <a:t>negatives</a:t>
            </a:r>
            <a:endParaRPr lang="en-US" dirty="0">
              <a:solidFill>
                <a:srgbClr val="0070C0"/>
              </a:solidFill>
            </a:endParaRPr>
          </a:p>
          <a:p>
            <a:endParaRPr lang="en-US" sz="1200" dirty="0"/>
          </a:p>
          <a:p>
            <a:pPr marL="0" indent="0">
              <a:buNone/>
            </a:pPr>
            <a:r>
              <a:rPr lang="en-US" sz="2000" dirty="0">
                <a:solidFill>
                  <a:srgbClr val="FF0000"/>
                </a:solidFill>
              </a:rPr>
              <a:t>GRIM-Filter is a universal filter </a:t>
            </a:r>
            <a:r>
              <a:rPr lang="en-US" sz="2000" dirty="0"/>
              <a:t>that can be applied to any read mapper </a:t>
            </a:r>
          </a:p>
          <a:p>
            <a:endParaRPr lang="en-US" sz="2000" dirty="0"/>
          </a:p>
        </p:txBody>
      </p:sp>
      <p:sp>
        <p:nvSpPr>
          <p:cNvPr id="4" name="Slide Number Placeholder 3"/>
          <p:cNvSpPr>
            <a:spLocks noGrp="1"/>
          </p:cNvSpPr>
          <p:nvPr>
            <p:ph type="sldNum" sz="quarter" idx="11"/>
          </p:nvPr>
        </p:nvSpPr>
        <p:spPr/>
        <p:txBody>
          <a:bodyPr/>
          <a:lstStyle/>
          <a:p>
            <a:fld id="{4CAE9295-42F8-0747-9AE1-33958E89C374}" type="slidenum">
              <a:rPr lang="en-US" smtClean="0"/>
              <a:t>38</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423861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700" y="3083219"/>
            <a:ext cx="7848600" cy="1314450"/>
          </a:xfrm>
        </p:spPr>
        <p:txBody>
          <a:bodyPr/>
          <a:lstStyle/>
          <a:p>
            <a:r>
              <a:rPr lang="en-US" sz="2000" b="1" dirty="0" err="1"/>
              <a:t>Jeremie</a:t>
            </a:r>
            <a:r>
              <a:rPr lang="en-US" sz="2000" b="1" dirty="0"/>
              <a:t> </a:t>
            </a:r>
            <a:r>
              <a:rPr lang="en-US" sz="2000" b="1" dirty="0" smtClean="0"/>
              <a:t>S. Kim</a:t>
            </a:r>
            <a:r>
              <a:rPr lang="en-US" sz="2000" dirty="0"/>
              <a:t>, </a:t>
            </a:r>
          </a:p>
          <a:p>
            <a:r>
              <a:rPr lang="en-US" dirty="0" err="1" smtClean="0"/>
              <a:t>Damla</a:t>
            </a:r>
            <a:r>
              <a:rPr lang="en-US" dirty="0" smtClean="0"/>
              <a:t> </a:t>
            </a:r>
            <a:r>
              <a:rPr lang="en-US" dirty="0" err="1" smtClean="0"/>
              <a:t>S</a:t>
            </a:r>
            <a:r>
              <a:rPr lang="en-US" dirty="0" err="1" smtClean="0"/>
              <a:t>enol</a:t>
            </a:r>
            <a:r>
              <a:rPr lang="en-US" dirty="0" smtClean="0"/>
              <a:t> </a:t>
            </a:r>
            <a:r>
              <a:rPr lang="en-US" dirty="0" smtClean="0"/>
              <a:t>Cali, </a:t>
            </a:r>
            <a:r>
              <a:rPr lang="en-US" dirty="0" err="1"/>
              <a:t>Hongyi</a:t>
            </a:r>
            <a:r>
              <a:rPr lang="en-US" dirty="0"/>
              <a:t> </a:t>
            </a:r>
            <a:r>
              <a:rPr lang="en-US" dirty="0" smtClean="0"/>
              <a:t>Xin, </a:t>
            </a:r>
            <a:r>
              <a:rPr lang="en-US" dirty="0" err="1"/>
              <a:t>Donghyuk</a:t>
            </a:r>
            <a:r>
              <a:rPr lang="en-US" dirty="0"/>
              <a:t> </a:t>
            </a:r>
            <a:r>
              <a:rPr lang="en-US" dirty="0" smtClean="0"/>
              <a:t>Lee, </a:t>
            </a:r>
          </a:p>
          <a:p>
            <a:r>
              <a:rPr lang="en-US" dirty="0" err="1" smtClean="0"/>
              <a:t>Saugata</a:t>
            </a:r>
            <a:r>
              <a:rPr lang="en-US" dirty="0" smtClean="0"/>
              <a:t> </a:t>
            </a:r>
            <a:r>
              <a:rPr lang="en-US" dirty="0" err="1" smtClean="0"/>
              <a:t>Ghose</a:t>
            </a:r>
            <a:r>
              <a:rPr lang="en-US" dirty="0" smtClean="0"/>
              <a:t>, Mohammed </a:t>
            </a:r>
            <a:r>
              <a:rPr lang="en-US" dirty="0" err="1" smtClean="0"/>
              <a:t>Alser</a:t>
            </a:r>
            <a:r>
              <a:rPr lang="en-US" dirty="0" smtClean="0"/>
              <a:t>, Hasan Hassan, </a:t>
            </a:r>
          </a:p>
          <a:p>
            <a:r>
              <a:rPr lang="en-US" dirty="0" err="1" smtClean="0"/>
              <a:t>Oguz</a:t>
            </a:r>
            <a:r>
              <a:rPr lang="en-US" dirty="0" smtClean="0"/>
              <a:t> </a:t>
            </a:r>
            <a:r>
              <a:rPr lang="en-US" dirty="0" err="1" smtClean="0"/>
              <a:t>Ergin</a:t>
            </a:r>
            <a:r>
              <a:rPr lang="en-US" dirty="0" smtClean="0"/>
              <a:t>, Can </a:t>
            </a:r>
            <a:r>
              <a:rPr lang="en-US" dirty="0" err="1" smtClean="0"/>
              <a:t>Alkan</a:t>
            </a:r>
            <a:r>
              <a:rPr lang="en-US" dirty="0" smtClean="0"/>
              <a:t>, and </a:t>
            </a:r>
            <a:r>
              <a:rPr lang="en-US" dirty="0" err="1" smtClean="0"/>
              <a:t>Onur</a:t>
            </a:r>
            <a:r>
              <a:rPr lang="en-US" dirty="0" smtClean="0"/>
              <a:t> </a:t>
            </a:r>
            <a:r>
              <a:rPr lang="en-US" dirty="0" err="1" smtClean="0"/>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7" name="Picture 6"/>
          <p:cNvPicPr>
            <a:picLocks noChangeAspect="1"/>
          </p:cNvPicPr>
          <p:nvPr/>
        </p:nvPicPr>
        <p:blipFill>
          <a:blip r:embed="rId4"/>
          <a:stretch>
            <a:fillRect/>
          </a:stretch>
        </p:blipFill>
        <p:spPr>
          <a:xfrm>
            <a:off x="4626851" y="5469344"/>
            <a:ext cx="1719262" cy="1371111"/>
          </a:xfrm>
          <a:prstGeom prst="rect">
            <a:avLst/>
          </a:prstGeom>
        </p:spPr>
      </p:pic>
      <p:pic>
        <p:nvPicPr>
          <p:cNvPr id="8" name="Picture 7"/>
          <p:cNvPicPr>
            <a:picLocks noChangeAspect="1"/>
          </p:cNvPicPr>
          <p:nvPr/>
        </p:nvPicPr>
        <p:blipFill>
          <a:blip r:embed="rId5"/>
          <a:stretch>
            <a:fillRect/>
          </a:stretch>
        </p:blipFill>
        <p:spPr>
          <a:xfrm>
            <a:off x="3214426" y="5465246"/>
            <a:ext cx="1210865" cy="12108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
        <p:nvSpPr>
          <p:cNvPr id="12" name="Title 1"/>
          <p:cNvSpPr txBox="1">
            <a:spLocks/>
          </p:cNvSpPr>
          <p:nvPr/>
        </p:nvSpPr>
        <p:spPr>
          <a:xfrm>
            <a:off x="0" y="14380"/>
            <a:ext cx="9144000" cy="2962508"/>
          </a:xfrm>
          <a:prstGeom prst="rect">
            <a:avLst/>
          </a:prstGeom>
          <a:solidFill>
            <a:srgbClr val="538234"/>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3" name="Title 1"/>
          <p:cNvSpPr txBox="1">
            <a:spLocks/>
          </p:cNvSpPr>
          <p:nvPr/>
        </p:nvSpPr>
        <p:spPr bwMode="auto">
          <a:xfrm>
            <a:off x="0" y="387148"/>
            <a:ext cx="9144000" cy="2051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a:lstStyle>
          <a:p>
            <a:pPr algn="ctr"/>
            <a:r>
              <a:rPr lang="en-US" sz="4800" b="1" i="1" kern="0" dirty="0" smtClean="0">
                <a:solidFill>
                  <a:srgbClr val="FFC000"/>
                </a:solidFill>
                <a:latin typeface="Cambria"/>
                <a:cs typeface="Cambria"/>
              </a:rPr>
              <a:t>GRIM-Filter: </a:t>
            </a:r>
          </a:p>
          <a:p>
            <a:pPr algn="ctr"/>
            <a:r>
              <a:rPr lang="en-US" sz="3200" b="1" i="1" kern="0" dirty="0" smtClean="0">
                <a:solidFill>
                  <a:schemeClr val="bg1">
                    <a:lumMod val="95000"/>
                  </a:schemeClr>
                </a:solidFill>
                <a:latin typeface="Cambria"/>
                <a:cs typeface="Cambria"/>
              </a:rPr>
              <a:t>Fast seed location filtering in DNA read mapping</a:t>
            </a:r>
          </a:p>
          <a:p>
            <a:pPr algn="ctr"/>
            <a:r>
              <a:rPr lang="en-US" sz="3200" b="1" i="1" kern="0" dirty="0">
                <a:solidFill>
                  <a:schemeClr val="bg1">
                    <a:lumMod val="95000"/>
                  </a:schemeClr>
                </a:solidFill>
                <a:latin typeface="Cambria"/>
                <a:cs typeface="Cambria"/>
              </a:rPr>
              <a:t>u</a:t>
            </a:r>
            <a:r>
              <a:rPr lang="en-US" sz="3200" b="1" i="1" kern="0" dirty="0" smtClean="0">
                <a:solidFill>
                  <a:schemeClr val="bg1">
                    <a:lumMod val="95000"/>
                  </a:schemeClr>
                </a:solidFill>
                <a:latin typeface="Cambria"/>
                <a:cs typeface="Cambria"/>
              </a:rPr>
              <a:t>sing processing-in-memory technologies</a:t>
            </a:r>
            <a:endParaRPr lang="en-US" sz="1600" b="1" kern="0" dirty="0">
              <a:solidFill>
                <a:schemeClr val="bg1">
                  <a:lumMod val="95000"/>
                </a:schemeClr>
              </a:solidFill>
              <a:latin typeface="Cambria"/>
              <a:cs typeface="Cambria"/>
            </a:endParaRPr>
          </a:p>
        </p:txBody>
      </p:sp>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8616" y="4874348"/>
            <a:ext cx="2270941" cy="65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9942" y="4728647"/>
            <a:ext cx="1116504" cy="947773"/>
          </a:xfrm>
          <a:prstGeom prst="rect">
            <a:avLst/>
          </a:prstGeom>
        </p:spPr>
      </p:pic>
    </p:spTree>
    <p:extLst>
      <p:ext uri="{BB962C8B-B14F-4D97-AF65-F5344CB8AC3E}">
        <p14:creationId xmlns:p14="http://schemas.microsoft.com/office/powerpoint/2010/main" val="7731767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b="1" dirty="0" smtClean="0">
                <a:latin typeface="Cambria" panose="02040503050406030204" pitchFamily="18" charset="0"/>
              </a:rPr>
              <a:t>Motivation and Goal</a:t>
            </a:r>
            <a:endParaRPr lang="en-US" sz="4000" b="1"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a:t>
            </a:r>
            <a:r>
              <a:rPr lang="en-US" sz="3600" dirty="0" smtClean="0">
                <a:latin typeface="Cambria" panose="02040503050406030204" pitchFamily="18" charset="0"/>
              </a:rPr>
              <a:t>Background</a:t>
            </a:r>
            <a:r>
              <a:rPr lang="en-US" sz="3600" b="1" dirty="0" smtClean="0">
                <a:latin typeface="Cambria" panose="02040503050406030204" pitchFamily="18" charset="0"/>
              </a:rPr>
              <a:t> </a:t>
            </a:r>
            <a:r>
              <a:rPr lang="en-US" sz="3200" dirty="0" smtClean="0">
                <a:latin typeface="Cambria" panose="02040503050406030204" pitchFamily="18" charset="0"/>
              </a:rPr>
              <a:t>Read Mappers</a:t>
            </a:r>
            <a:endParaRPr lang="en-US" sz="4000"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104530018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4CAE9295-42F8-0747-9AE1-33958E89C374}" type="slidenum">
              <a:rPr lang="en-US" smtClean="0"/>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498600"/>
            <a:ext cx="8559800" cy="3848100"/>
          </a:xfrm>
          <a:prstGeom prst="rect">
            <a:avLst/>
          </a:prstGeom>
        </p:spPr>
      </p:pic>
    </p:spTree>
    <p:extLst>
      <p:ext uri="{BB962C8B-B14F-4D97-AF65-F5344CB8AC3E}">
        <p14:creationId xmlns:p14="http://schemas.microsoft.com/office/powerpoint/2010/main" val="166229207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4CAE9295-42F8-0747-9AE1-33958E89C374}" type="slidenum">
              <a:rPr lang="en-US" smtClean="0"/>
              <a:t>41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0"/>
            <a:ext cx="9144000" cy="2528737"/>
          </a:xfrm>
          <a:prstGeom prst="rect">
            <a:avLst/>
          </a:prstGeom>
        </p:spPr>
      </p:pic>
    </p:spTree>
    <p:extLst>
      <p:ext uri="{BB962C8B-B14F-4D97-AF65-F5344CB8AC3E}">
        <p14:creationId xmlns:p14="http://schemas.microsoft.com/office/powerpoint/2010/main" val="10831004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4CAE9295-42F8-0747-9AE1-33958E89C374}" type="slidenum">
              <a:rPr lang="en-US" smtClean="0"/>
              <a:t>42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1790700"/>
            <a:ext cx="4914900" cy="3556000"/>
          </a:xfrm>
          <a:prstGeom prst="rect">
            <a:avLst/>
          </a:prstGeom>
        </p:spPr>
      </p:pic>
    </p:spTree>
    <p:extLst>
      <p:ext uri="{BB962C8B-B14F-4D97-AF65-F5344CB8AC3E}">
        <p14:creationId xmlns:p14="http://schemas.microsoft.com/office/powerpoint/2010/main" val="131394138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CAE9295-42F8-0747-9AE1-33958E89C374}" type="slidenum">
              <a:rPr lang="en-US" smtClean="0"/>
              <a:t>43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953" y="360196"/>
            <a:ext cx="6823710" cy="6112042"/>
          </a:xfrm>
          <a:prstGeom prst="rect">
            <a:avLst/>
          </a:prstGeom>
        </p:spPr>
      </p:pic>
    </p:spTree>
    <p:extLst>
      <p:ext uri="{BB962C8B-B14F-4D97-AF65-F5344CB8AC3E}">
        <p14:creationId xmlns:p14="http://schemas.microsoft.com/office/powerpoint/2010/main" val="149485004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CAE9295-42F8-0747-9AE1-33958E89C374}" type="slidenum">
              <a:rPr lang="en-US" smtClean="0"/>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979" y="496554"/>
            <a:ext cx="5723021" cy="5975684"/>
          </a:xfrm>
          <a:prstGeom prst="rect">
            <a:avLst/>
          </a:prstGeom>
        </p:spPr>
      </p:pic>
    </p:spTree>
    <p:extLst>
      <p:ext uri="{BB962C8B-B14F-4D97-AF65-F5344CB8AC3E}">
        <p14:creationId xmlns:p14="http://schemas.microsoft.com/office/powerpoint/2010/main" val="186256321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a:t>
            </a:r>
            <a:r>
              <a:rPr lang="en-US" sz="4400" b="1" dirty="0" smtClean="0">
                <a:solidFill>
                  <a:schemeClr val="tx1"/>
                </a:solidFill>
                <a:latin typeface="Cambria" charset="0"/>
                <a:ea typeface="Cambria" charset="0"/>
                <a:cs typeface="Cambria" charset="0"/>
              </a:rPr>
              <a:t>Error Tolerance</a:t>
            </a:r>
            <a:endParaRPr lang="en-US" sz="4400" b="1" dirty="0">
              <a:solidFill>
                <a:schemeClr val="tx1"/>
              </a:solidFill>
              <a:latin typeface="Cambria" charset="0"/>
              <a:ea typeface="Cambria" charset="0"/>
              <a:cs typeface="Cambria" charset="0"/>
            </a:endParaRPr>
          </a:p>
        </p:txBody>
      </p:sp>
      <p:sp>
        <p:nvSpPr>
          <p:cNvPr id="64" name="Rounded Rectangle 63"/>
          <p:cNvSpPr/>
          <p:nvPr/>
        </p:nvSpPr>
        <p:spPr>
          <a:xfrm flipV="1">
            <a:off x="1646197" y="2057142"/>
            <a:ext cx="2596108" cy="399748"/>
          </a:xfrm>
          <a:prstGeom prst="roundRect">
            <a:avLst>
              <a:gd name="adj" fmla="val 25579"/>
            </a:avLst>
          </a:prstGeom>
          <a:solidFill>
            <a:schemeClr val="bg1">
              <a:lumMod val="85000"/>
            </a:schemeClr>
          </a:solidFill>
          <a:ln w="38100" cmpd="sng">
            <a:solidFill>
              <a:schemeClr val="bg1">
                <a:lumMod val="75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flipV="1">
            <a:off x="1742929" y="2552277"/>
            <a:ext cx="3010653" cy="621216"/>
          </a:xfrm>
          <a:prstGeom prst="roundRect">
            <a:avLst/>
          </a:prstGeom>
          <a:solidFill>
            <a:schemeClr val="accent6">
              <a:lumMod val="20000"/>
              <a:lumOff val="80000"/>
            </a:schemeClr>
          </a:solidFill>
          <a:ln w="38100" cmpd="sng">
            <a:solidFill>
              <a:schemeClr val="accent6">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65"/>
          <p:cNvSpPr/>
          <p:nvPr/>
        </p:nvSpPr>
        <p:spPr>
          <a:xfrm flipV="1">
            <a:off x="2374176" y="2633996"/>
            <a:ext cx="2288938" cy="476732"/>
          </a:xfrm>
          <a:prstGeom prst="roundRect">
            <a:avLst/>
          </a:prstGeom>
          <a:solidFill>
            <a:srgbClr val="DEEBF7"/>
          </a:solidFill>
          <a:ln w="38100" cmpd="sng">
            <a:solidFill>
              <a:srgbClr val="5B9BD6"/>
            </a:solidFill>
            <a:prstDash val="sysDot"/>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Screen Shot 2015-12-16 at 13.3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84140" y="1425961"/>
            <a:ext cx="2689437" cy="1513714"/>
          </a:xfrm>
          <a:prstGeom prst="rect">
            <a:avLst/>
          </a:prstGeom>
        </p:spPr>
      </p:pic>
      <p:sp>
        <p:nvSpPr>
          <p:cNvPr id="68" name="TextBox 67"/>
          <p:cNvSpPr txBox="1"/>
          <p:nvPr/>
        </p:nvSpPr>
        <p:spPr>
          <a:xfrm>
            <a:off x="5838088" y="3096350"/>
            <a:ext cx="2979749" cy="1036887"/>
          </a:xfrm>
          <a:prstGeom prst="rect">
            <a:avLst/>
          </a:prstGeom>
          <a:noFill/>
          <a:ln w="19050" cmpd="sng">
            <a:noFill/>
          </a:ln>
        </p:spPr>
        <p:txBody>
          <a:bodyPr wrap="square" rtlCol="0">
            <a:spAutoFit/>
          </a:bodyPr>
          <a:lstStyle/>
          <a:p>
            <a:pPr algn="ctr">
              <a:lnSpc>
                <a:spcPct val="85000"/>
              </a:lnSpc>
              <a:spcBef>
                <a:spcPts val="900"/>
              </a:spcBef>
            </a:pPr>
            <a:r>
              <a:rPr lang="en-US" sz="2400" i="1" dirty="0" smtClean="0">
                <a:latin typeface="Calibri" charset="0"/>
                <a:ea typeface="Calibri" charset="0"/>
                <a:cs typeface="Calibri" charset="0"/>
              </a:rPr>
              <a:t>one substitution error affects four tokens</a:t>
            </a:r>
            <a:br>
              <a:rPr lang="en-US" sz="2400" i="1" dirty="0" smtClean="0">
                <a:latin typeface="Calibri" charset="0"/>
                <a:ea typeface="Calibri" charset="0"/>
                <a:cs typeface="Calibri" charset="0"/>
              </a:rPr>
            </a:br>
            <a:r>
              <a:rPr lang="en-US" sz="2400" i="1" dirty="0" smtClean="0">
                <a:latin typeface="Calibri" charset="0"/>
                <a:ea typeface="Calibri" charset="0"/>
                <a:cs typeface="Calibri" charset="0"/>
              </a:rPr>
              <a:t>when n = 4</a:t>
            </a:r>
            <a:endParaRPr lang="en-US" sz="2400" i="1" dirty="0">
              <a:latin typeface="Calibri" charset="0"/>
              <a:ea typeface="Calibri" charset="0"/>
              <a:cs typeface="Calibri" charset="0"/>
            </a:endParaRPr>
          </a:p>
        </p:txBody>
      </p:sp>
      <p:sp>
        <p:nvSpPr>
          <p:cNvPr id="69" name="Text Box 67"/>
          <p:cNvSpPr txBox="1"/>
          <p:nvPr/>
        </p:nvSpPr>
        <p:spPr>
          <a:xfrm>
            <a:off x="0" y="1844609"/>
            <a:ext cx="7781210" cy="1300497"/>
          </a:xfrm>
          <a:prstGeom prst="rect">
            <a:avLst/>
          </a:prstGeom>
          <a:noFill/>
          <a:ln w="28575" cmpd="sng">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70000"/>
              </a:lnSpc>
              <a:spcAft>
                <a:spcPts val="0"/>
              </a:spcAft>
            </a:pPr>
            <a:r>
              <a:rPr lang="en-US" sz="2400" b="1" dirty="0" smtClean="0">
                <a:latin typeface="Calibri" charset="0"/>
                <a:ea typeface="Calibri" charset="0"/>
                <a:cs typeface="Calibri" charset="0"/>
              </a:rPr>
              <a:t>Threshold =  </a:t>
            </a:r>
            <a:r>
              <a:rPr lang="en-US" sz="2400" b="1" dirty="0" err="1" smtClean="0">
                <a:latin typeface="Calibri" charset="0"/>
                <a:ea typeface="Calibri" charset="0"/>
                <a:cs typeface="Calibri" charset="0"/>
              </a:rPr>
              <a:t>read_length</a:t>
            </a:r>
            <a:r>
              <a:rPr lang="en-US" sz="2400" b="1" dirty="0" smtClean="0">
                <a:latin typeface="Calibri" charset="0"/>
                <a:ea typeface="Calibri" charset="0"/>
                <a:cs typeface="Calibri" charset="0"/>
              </a:rPr>
              <a:t> – (</a:t>
            </a:r>
            <a:r>
              <a:rPr lang="en-US" sz="2400" b="1" i="1" dirty="0" smtClean="0">
                <a:latin typeface="Calibri" charset="0"/>
                <a:ea typeface="Calibri" charset="0"/>
                <a:cs typeface="Calibri" charset="0"/>
              </a:rPr>
              <a:t>n</a:t>
            </a:r>
            <a:r>
              <a:rPr lang="en-US" sz="2400" b="1" dirty="0" smtClean="0">
                <a:latin typeface="Calibri" charset="0"/>
                <a:ea typeface="Calibri" charset="0"/>
                <a:cs typeface="Calibri" charset="0"/>
              </a:rPr>
              <a:t>–1)  </a:t>
            </a:r>
            <a:r>
              <a:rPr lang="en-US" sz="2400" b="1" dirty="0" smtClean="0">
                <a:effectLst/>
                <a:latin typeface="Calibri" charset="0"/>
                <a:ea typeface="Calibri" charset="0"/>
                <a:cs typeface="Calibri" charset="0"/>
              </a:rPr>
              <a:t>–</a:t>
            </a:r>
          </a:p>
          <a:p>
            <a:pPr>
              <a:lnSpc>
                <a:spcPct val="170000"/>
              </a:lnSpc>
              <a:spcAft>
                <a:spcPts val="0"/>
              </a:spcAft>
            </a:pPr>
            <a:r>
              <a:rPr lang="en-US" sz="2400" b="1" i="1" dirty="0" smtClean="0">
                <a:latin typeface="Calibri" charset="0"/>
                <a:ea typeface="Calibri" charset="0"/>
                <a:cs typeface="Calibri" charset="0"/>
              </a:rPr>
              <a:t>                          n</a:t>
            </a:r>
            <a:r>
              <a:rPr lang="en-US" sz="2400" b="1" dirty="0" smtClean="0">
                <a:latin typeface="Calibri" charset="0"/>
                <a:ea typeface="Calibri" charset="0"/>
                <a:cs typeface="Calibri" charset="0"/>
              </a:rPr>
              <a:t>  ×  </a:t>
            </a:r>
            <a:r>
              <a:rPr lang="en-US" sz="2400" b="1" dirty="0" smtClean="0">
                <a:latin typeface="Calibri" charset="0"/>
                <a:ea typeface="Calibri" charset="0"/>
                <a:cs typeface="Calibri" charset="0"/>
                <a:sym typeface="Symbol" panose="05050102010706020507" pitchFamily="18" charset="2"/>
              </a:rPr>
              <a:t></a:t>
            </a:r>
            <a:r>
              <a:rPr lang="en-US" sz="2400" b="1" dirty="0" err="1" smtClean="0">
                <a:latin typeface="Calibri" charset="0"/>
                <a:ea typeface="Calibri" charset="0"/>
                <a:cs typeface="Calibri" charset="0"/>
              </a:rPr>
              <a:t>read_length</a:t>
            </a:r>
            <a:r>
              <a:rPr lang="en-US" sz="2400" b="1" dirty="0" smtClean="0">
                <a:latin typeface="Calibri" charset="0"/>
                <a:ea typeface="Calibri" charset="0"/>
                <a:cs typeface="Calibri" charset="0"/>
              </a:rPr>
              <a:t> </a:t>
            </a:r>
            <a:r>
              <a:rPr lang="en-US" sz="1600" b="1" dirty="0">
                <a:latin typeface="Calibri" charset="0"/>
                <a:ea typeface="Calibri" charset="0"/>
                <a:cs typeface="Calibri" charset="0"/>
              </a:rPr>
              <a:t>×</a:t>
            </a:r>
            <a:r>
              <a:rPr lang="en-US" sz="2400" b="1" dirty="0">
                <a:latin typeface="Calibri" charset="0"/>
                <a:ea typeface="Calibri" charset="0"/>
                <a:cs typeface="Calibri" charset="0"/>
              </a:rPr>
              <a:t> </a:t>
            </a:r>
            <a:r>
              <a:rPr lang="en-US" sz="2400" b="1" i="1" dirty="0" smtClean="0">
                <a:effectLst/>
                <a:latin typeface="Calibri" charset="0"/>
                <a:ea typeface="Calibri" charset="0"/>
                <a:cs typeface="Calibri" charset="0"/>
              </a:rPr>
              <a:t>e</a:t>
            </a:r>
            <a:r>
              <a:rPr lang="en-US" sz="2400" b="1" dirty="0" smtClean="0">
                <a:latin typeface="Calibri" charset="0"/>
                <a:ea typeface="Calibri" charset="0"/>
                <a:cs typeface="Calibri" charset="0"/>
                <a:sym typeface="Symbol" panose="05050102010706020507" pitchFamily="18" charset="2"/>
              </a:rPr>
              <a:t></a:t>
            </a:r>
            <a:endParaRPr lang="en-US" sz="2400" b="1" i="1" dirty="0">
              <a:effectLst/>
              <a:latin typeface="Calibri" charset="0"/>
              <a:ea typeface="Calibri" charset="0"/>
              <a:cs typeface="Calibri" charset="0"/>
            </a:endParaRPr>
          </a:p>
        </p:txBody>
      </p:sp>
      <p:sp>
        <p:nvSpPr>
          <p:cNvPr id="70" name="Arc 69"/>
          <p:cNvSpPr/>
          <p:nvPr/>
        </p:nvSpPr>
        <p:spPr>
          <a:xfrm rot="1178391">
            <a:off x="4166912" y="2791383"/>
            <a:ext cx="584844" cy="1273191"/>
          </a:xfrm>
          <a:prstGeom prst="arc">
            <a:avLst/>
          </a:prstGeom>
          <a:ln w="38100">
            <a:solidFill>
              <a:srgbClr val="5B9BD6"/>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2769519" y="3492919"/>
            <a:ext cx="3155439" cy="590931"/>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rgbClr val="5B9BD6"/>
                </a:solidFill>
                <a:latin typeface="Calibri" charset="0"/>
                <a:ea typeface="Calibri" charset="0"/>
                <a:cs typeface="Calibri" charset="0"/>
              </a:rPr>
              <a:t>number of errors</a:t>
            </a:r>
            <a:r>
              <a:rPr lang="en-US" sz="2000" i="1" dirty="0">
                <a:solidFill>
                  <a:srgbClr val="5B9BD6"/>
                </a:solidFill>
                <a:latin typeface="Calibri" charset="0"/>
                <a:ea typeface="Calibri" charset="0"/>
                <a:cs typeface="Calibri" charset="0"/>
              </a:rPr>
              <a:t/>
            </a:r>
            <a:br>
              <a:rPr lang="en-US" sz="2000" i="1" dirty="0">
                <a:solidFill>
                  <a:srgbClr val="5B9BD6"/>
                </a:solidFill>
                <a:latin typeface="Calibri" charset="0"/>
                <a:ea typeface="Calibri" charset="0"/>
                <a:cs typeface="Calibri" charset="0"/>
              </a:rPr>
            </a:br>
            <a:r>
              <a:rPr lang="en-US" sz="2000" i="1" dirty="0" smtClean="0">
                <a:solidFill>
                  <a:srgbClr val="5B9BD6"/>
                </a:solidFill>
                <a:latin typeface="Calibri" charset="0"/>
                <a:ea typeface="Calibri" charset="0"/>
                <a:cs typeface="Calibri" charset="0"/>
              </a:rPr>
              <a:t>allowed per read</a:t>
            </a:r>
          </a:p>
        </p:txBody>
      </p:sp>
      <p:cxnSp>
        <p:nvCxnSpPr>
          <p:cNvPr id="73" name="Straight Arrow Connector 72"/>
          <p:cNvCxnSpPr/>
          <p:nvPr/>
        </p:nvCxnSpPr>
        <p:spPr>
          <a:xfrm flipH="1">
            <a:off x="2231582" y="3173493"/>
            <a:ext cx="601288" cy="508973"/>
          </a:xfrm>
          <a:prstGeom prst="straightConnector1">
            <a:avLst/>
          </a:prstGeom>
          <a:ln w="38100">
            <a:solidFill>
              <a:schemeClr val="accent6">
                <a:lumMod val="60000"/>
                <a:lumOff val="40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71001" y="3507455"/>
            <a:ext cx="3703023" cy="837152"/>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chemeClr val="accent6"/>
                </a:solidFill>
                <a:latin typeface="Calibri" charset="0"/>
                <a:ea typeface="Calibri" charset="0"/>
                <a:cs typeface="Calibri" charset="0"/>
              </a:rPr>
              <a:t>maximum</a:t>
            </a:r>
            <a:br>
              <a:rPr lang="en-US" sz="2000" i="1" dirty="0" smtClean="0">
                <a:solidFill>
                  <a:schemeClr val="accent6"/>
                </a:solidFill>
                <a:latin typeface="Calibri" charset="0"/>
                <a:ea typeface="Calibri" charset="0"/>
                <a:cs typeface="Calibri" charset="0"/>
              </a:rPr>
            </a:br>
            <a:r>
              <a:rPr lang="en-US" sz="2000" i="1" dirty="0" smtClean="0">
                <a:solidFill>
                  <a:schemeClr val="accent6"/>
                </a:solidFill>
                <a:latin typeface="Calibri" charset="0"/>
                <a:ea typeface="Calibri" charset="0"/>
                <a:cs typeface="Calibri" charset="0"/>
              </a:rPr>
              <a:t>number of tokens</a:t>
            </a:r>
            <a:br>
              <a:rPr lang="en-US" sz="2000" i="1" dirty="0" smtClean="0">
                <a:solidFill>
                  <a:schemeClr val="accent6"/>
                </a:solidFill>
                <a:latin typeface="Calibri" charset="0"/>
                <a:ea typeface="Calibri" charset="0"/>
                <a:cs typeface="Calibri" charset="0"/>
              </a:rPr>
            </a:br>
            <a:r>
              <a:rPr lang="en-US" sz="2000" i="1" dirty="0" smtClean="0">
                <a:solidFill>
                  <a:schemeClr val="accent6"/>
                </a:solidFill>
                <a:latin typeface="Calibri" charset="0"/>
                <a:ea typeface="Calibri" charset="0"/>
                <a:cs typeface="Calibri" charset="0"/>
              </a:rPr>
              <a:t>that could contain errors</a:t>
            </a:r>
          </a:p>
        </p:txBody>
      </p:sp>
      <p:cxnSp>
        <p:nvCxnSpPr>
          <p:cNvPr id="75" name="Straight Arrow Connector 74"/>
          <p:cNvCxnSpPr/>
          <p:nvPr/>
        </p:nvCxnSpPr>
        <p:spPr>
          <a:xfrm flipV="1">
            <a:off x="2113458" y="1755246"/>
            <a:ext cx="368804" cy="301896"/>
          </a:xfrm>
          <a:prstGeom prst="straightConnector1">
            <a:avLst/>
          </a:prstGeom>
          <a:ln w="38100">
            <a:solidFill>
              <a:schemeClr val="bg1">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14622" y="1425961"/>
            <a:ext cx="3478058" cy="344710"/>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solidFill>
                  <a:schemeClr val="tx1">
                    <a:lumMod val="50000"/>
                    <a:lumOff val="50000"/>
                  </a:schemeClr>
                </a:solidFill>
                <a:latin typeface="Calibri" charset="0"/>
                <a:ea typeface="Calibri" charset="0"/>
                <a:cs typeface="Calibri" charset="0"/>
              </a:rPr>
              <a:t>total number of tokens in a read</a:t>
            </a:r>
          </a:p>
        </p:txBody>
      </p:sp>
      <p:sp>
        <p:nvSpPr>
          <p:cNvPr id="79" name="Arc 78"/>
          <p:cNvSpPr/>
          <p:nvPr/>
        </p:nvSpPr>
        <p:spPr>
          <a:xfrm rot="4215403">
            <a:off x="7172588" y="985143"/>
            <a:ext cx="416085" cy="990742"/>
          </a:xfrm>
          <a:prstGeom prst="arc">
            <a:avLst>
              <a:gd name="adj1" fmla="val 16946279"/>
              <a:gd name="adj2" fmla="val 0"/>
            </a:avLst>
          </a:prstGeom>
          <a:ln w="38100">
            <a:solidFill>
              <a:srgbClr val="FF5050"/>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a:xfrm rot="19699852">
            <a:off x="7322699" y="2329582"/>
            <a:ext cx="1952453" cy="590931"/>
          </a:xfrm>
          <a:prstGeom prst="rect">
            <a:avLst/>
          </a:prstGeom>
          <a:noFill/>
          <a:ln w="19050" cmpd="sng">
            <a:noFill/>
          </a:ln>
        </p:spPr>
        <p:txBody>
          <a:bodyPr wrap="square" rtlCol="0">
            <a:spAutoFit/>
          </a:bodyPr>
          <a:lstStyle/>
          <a:p>
            <a:pPr algn="ctr">
              <a:lnSpc>
                <a:spcPct val="80000"/>
              </a:lnSpc>
              <a:spcBef>
                <a:spcPts val="900"/>
              </a:spcBef>
            </a:pPr>
            <a:r>
              <a:rPr lang="en-US" sz="2000" i="1" dirty="0" smtClean="0">
                <a:latin typeface="Calibri" charset="0"/>
                <a:ea typeface="Calibri" charset="0"/>
                <a:cs typeface="Calibri" charset="0"/>
              </a:rPr>
              <a:t>tokens affected</a:t>
            </a:r>
            <a:br>
              <a:rPr lang="en-US" sz="2000" i="1" dirty="0" smtClean="0">
                <a:latin typeface="Calibri" charset="0"/>
                <a:ea typeface="Calibri" charset="0"/>
                <a:cs typeface="Calibri" charset="0"/>
              </a:rPr>
            </a:br>
            <a:r>
              <a:rPr lang="en-US" sz="2000" i="1" dirty="0" smtClean="0">
                <a:latin typeface="Calibri" charset="0"/>
                <a:ea typeface="Calibri" charset="0"/>
                <a:cs typeface="Calibri" charset="0"/>
              </a:rPr>
              <a:t>by the error</a:t>
            </a:r>
          </a:p>
        </p:txBody>
      </p:sp>
      <p:sp>
        <p:nvSpPr>
          <p:cNvPr id="18" name="TextBox 17"/>
          <p:cNvSpPr txBox="1"/>
          <p:nvPr/>
        </p:nvSpPr>
        <p:spPr>
          <a:xfrm>
            <a:off x="5924958" y="1032043"/>
            <a:ext cx="3157718" cy="406265"/>
          </a:xfrm>
          <a:prstGeom prst="rect">
            <a:avLst/>
          </a:prstGeom>
          <a:noFill/>
          <a:ln w="19050" cmpd="sng">
            <a:noFill/>
          </a:ln>
        </p:spPr>
        <p:txBody>
          <a:bodyPr wrap="square" rtlCol="0">
            <a:spAutoFit/>
          </a:bodyPr>
          <a:lstStyle/>
          <a:p>
            <a:pPr algn="ctr">
              <a:lnSpc>
                <a:spcPct val="85000"/>
              </a:lnSpc>
              <a:spcBef>
                <a:spcPts val="900"/>
              </a:spcBef>
            </a:pPr>
            <a:r>
              <a:rPr lang="en-US" sz="2400" i="1" dirty="0">
                <a:solidFill>
                  <a:srgbClr val="FF0000"/>
                </a:solidFill>
                <a:latin typeface="Calibri" charset="0"/>
                <a:ea typeface="Calibri" charset="0"/>
                <a:cs typeface="Calibri" charset="0"/>
              </a:rPr>
              <a:t>s</a:t>
            </a:r>
            <a:r>
              <a:rPr lang="en-US" sz="2400" i="1" dirty="0" smtClean="0">
                <a:solidFill>
                  <a:srgbClr val="FF0000"/>
                </a:solidFill>
                <a:latin typeface="Calibri" charset="0"/>
                <a:ea typeface="Calibri" charset="0"/>
                <a:cs typeface="Calibri" charset="0"/>
              </a:rPr>
              <a:t>ingle substitution error</a:t>
            </a:r>
            <a:endParaRPr lang="en-US" sz="2400" i="1" dirty="0">
              <a:solidFill>
                <a:srgbClr val="FF0000"/>
              </a:solidFill>
              <a:latin typeface="Calibri" charset="0"/>
              <a:ea typeface="Calibri" charset="0"/>
              <a:cs typeface="Calibri" charset="0"/>
            </a:endParaRPr>
          </a:p>
        </p:txBody>
      </p:sp>
      <p:sp>
        <p:nvSpPr>
          <p:cNvPr id="3" name="TextBox 2"/>
          <p:cNvSpPr txBox="1"/>
          <p:nvPr/>
        </p:nvSpPr>
        <p:spPr>
          <a:xfrm>
            <a:off x="2511551" y="5801840"/>
            <a:ext cx="4044697" cy="461665"/>
          </a:xfrm>
          <a:prstGeom prst="rect">
            <a:avLst/>
          </a:prstGeom>
          <a:noFill/>
        </p:spPr>
        <p:txBody>
          <a:bodyPr wrap="none" rtlCol="0">
            <a:spAutoFit/>
          </a:bodyPr>
          <a:lstStyle/>
          <a:p>
            <a:r>
              <a:rPr lang="en-US" sz="2400" b="1" dirty="0" smtClean="0">
                <a:solidFill>
                  <a:srgbClr val="7030A0"/>
                </a:solidFill>
              </a:rPr>
              <a:t>More details in the paper</a:t>
            </a:r>
            <a:endParaRPr lang="en-US" sz="2400" b="1" dirty="0">
              <a:solidFill>
                <a:srgbClr val="7030A0"/>
              </a:solidFill>
            </a:endParaRPr>
          </a:p>
        </p:txBody>
      </p:sp>
      <p:sp>
        <p:nvSpPr>
          <p:cNvPr id="2" name="TextBox 1"/>
          <p:cNvSpPr txBox="1"/>
          <p:nvPr/>
        </p:nvSpPr>
        <p:spPr>
          <a:xfrm>
            <a:off x="228600" y="4657725"/>
            <a:ext cx="8729663" cy="830997"/>
          </a:xfrm>
          <a:prstGeom prst="rect">
            <a:avLst/>
          </a:prstGeom>
          <a:noFill/>
        </p:spPr>
        <p:txBody>
          <a:bodyPr wrap="square" rtlCol="0">
            <a:spAutoFit/>
          </a:bodyPr>
          <a:lstStyle/>
          <a:p>
            <a:r>
              <a:rPr lang="en-US" sz="2400" b="1" dirty="0" smtClean="0"/>
              <a:t>GRIM-Filter can support different error tolerances by simply changing the threshold value</a:t>
            </a:r>
            <a:endParaRPr lang="en-US" sz="2400" b="1" dirty="0"/>
          </a:p>
        </p:txBody>
      </p:sp>
      <p:sp>
        <p:nvSpPr>
          <p:cNvPr id="20" name="Slide Number Placeholder 3"/>
          <p:cNvSpPr>
            <a:spLocks noGrp="1"/>
          </p:cNvSpPr>
          <p:nvPr>
            <p:ph type="sldNum" sz="quarter" idx="11"/>
          </p:nvPr>
        </p:nvSpPr>
        <p:spPr>
          <a:xfrm>
            <a:off x="6553200" y="6243638"/>
            <a:ext cx="2133600" cy="457200"/>
          </a:xfrm>
        </p:spPr>
        <p:txBody>
          <a:bodyPr/>
          <a:lstStyle/>
          <a:p>
            <a:r>
              <a:rPr lang="en-US" dirty="0" smtClean="0"/>
              <a:t>22</a:t>
            </a:r>
            <a:endParaRPr lang="en-US" dirty="0"/>
          </a:p>
        </p:txBody>
      </p:sp>
    </p:spTree>
    <p:extLst>
      <p:ext uri="{BB962C8B-B14F-4D97-AF65-F5344CB8AC3E}">
        <p14:creationId xmlns:p14="http://schemas.microsoft.com/office/powerpoint/2010/main" val="1909456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8" grpId="0"/>
      <p:bldP spid="69" grpId="0"/>
      <p:bldP spid="70" grpId="0" animBg="1"/>
      <p:bldP spid="71" grpId="0"/>
      <p:bldP spid="74" grpId="0"/>
      <p:bldP spid="76" grpId="0"/>
      <p:bldP spid="79" grpId="0" animBg="1"/>
      <p:bldP spid="80" grpId="0"/>
      <p:bldP spid="18" grpId="0"/>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Motivation and Goal</a:t>
            </a:r>
          </a:p>
        </p:txBody>
      </p:sp>
      <p:sp>
        <p:nvSpPr>
          <p:cNvPr id="3" name="Content Placeholder 2"/>
          <p:cNvSpPr>
            <a:spLocks noGrp="1"/>
          </p:cNvSpPr>
          <p:nvPr>
            <p:ph idx="1"/>
          </p:nvPr>
        </p:nvSpPr>
        <p:spPr>
          <a:xfrm>
            <a:off x="228600" y="973791"/>
            <a:ext cx="8610600" cy="5274611"/>
          </a:xfrm>
        </p:spPr>
        <p:txBody>
          <a:bodyPr/>
          <a:lstStyle/>
          <a:p>
            <a:r>
              <a:rPr lang="en-US" sz="2400" b="1" dirty="0">
                <a:solidFill>
                  <a:srgbClr val="0070C0"/>
                </a:solidFill>
              </a:rPr>
              <a:t>Sequencing</a:t>
            </a:r>
            <a:r>
              <a:rPr lang="en-US" sz="2400" dirty="0"/>
              <a:t>: determine the [A,C,G,T] series in DNA strand </a:t>
            </a:r>
          </a:p>
          <a:p>
            <a:pPr lvl="4"/>
            <a:endParaRPr lang="en-US" dirty="0" smtClean="0"/>
          </a:p>
          <a:p>
            <a:r>
              <a:rPr lang="en-US" sz="2400" dirty="0"/>
              <a:t>Today’s machines sequence short strands (</a:t>
            </a:r>
            <a:r>
              <a:rPr lang="en-US" sz="2400" b="1" dirty="0">
                <a:solidFill>
                  <a:srgbClr val="0070C0"/>
                </a:solidFill>
              </a:rPr>
              <a:t>reads</a:t>
            </a:r>
            <a:r>
              <a:rPr lang="en-US" sz="2400" dirty="0"/>
              <a:t>)</a:t>
            </a:r>
          </a:p>
          <a:p>
            <a:pPr lvl="1"/>
            <a:r>
              <a:rPr lang="en-US" sz="2100" dirty="0"/>
              <a:t>Reads are on the order of 100 </a:t>
            </a:r>
            <a:r>
              <a:rPr lang="mr-IN" sz="2100" dirty="0"/>
              <a:t>–</a:t>
            </a:r>
            <a:r>
              <a:rPr lang="en-US" sz="2100" dirty="0"/>
              <a:t> 20k base pairs (</a:t>
            </a:r>
            <a:r>
              <a:rPr lang="en-US" sz="2100" b="1" dirty="0" err="1">
                <a:solidFill>
                  <a:srgbClr val="0070C0"/>
                </a:solidFill>
              </a:rPr>
              <a:t>bp</a:t>
            </a:r>
            <a:r>
              <a:rPr lang="en-US" sz="2100" dirty="0"/>
              <a:t>)</a:t>
            </a:r>
          </a:p>
          <a:p>
            <a:pPr lvl="1"/>
            <a:r>
              <a:rPr lang="en-US" sz="2100" dirty="0"/>
              <a:t>T</a:t>
            </a:r>
            <a:r>
              <a:rPr lang="en-US" sz="2100" dirty="0" smtClean="0"/>
              <a:t>he </a:t>
            </a:r>
            <a:r>
              <a:rPr lang="en-US" sz="2100" dirty="0"/>
              <a:t>human genome is approximately 3 billion </a:t>
            </a:r>
            <a:r>
              <a:rPr lang="en-US" sz="2100" dirty="0" err="1"/>
              <a:t>bp</a:t>
            </a:r>
            <a:endParaRPr lang="en-US" sz="2100" dirty="0"/>
          </a:p>
          <a:p>
            <a:pPr lvl="1"/>
            <a:endParaRPr lang="en-US" sz="1200" dirty="0"/>
          </a:p>
          <a:p>
            <a:r>
              <a:rPr lang="en-US" sz="2400" dirty="0"/>
              <a:t>Therefore genomes are cut into reads, which are sequenced independently, and then reconstructed </a:t>
            </a:r>
            <a:endParaRPr lang="en-US" sz="2400" dirty="0" smtClean="0"/>
          </a:p>
          <a:p>
            <a:pPr lvl="1"/>
            <a:r>
              <a:rPr lang="en-US" sz="2100" b="1" dirty="0" smtClean="0">
                <a:solidFill>
                  <a:srgbClr val="0070C0"/>
                </a:solidFill>
              </a:rPr>
              <a:t>Read mapping </a:t>
            </a:r>
            <a:r>
              <a:rPr lang="en-US" sz="2100" dirty="0" smtClean="0"/>
              <a:t>is </a:t>
            </a:r>
            <a:r>
              <a:rPr lang="en-US" sz="2100" dirty="0"/>
              <a:t>the first step in analyzing someone’s genome to detect predispositions to diseases, personalize medicine, etc.</a:t>
            </a:r>
          </a:p>
          <a:p>
            <a:pPr lvl="4"/>
            <a:endParaRPr lang="en-US" b="1" dirty="0" smtClean="0"/>
          </a:p>
          <a:p>
            <a:r>
              <a:rPr lang="en-US" sz="2400" b="1" dirty="0"/>
              <a:t>Goal</a:t>
            </a:r>
            <a:r>
              <a:rPr lang="en-US" sz="2400" dirty="0"/>
              <a:t>: We want to </a:t>
            </a:r>
            <a:r>
              <a:rPr lang="en-US" sz="2400" b="1" dirty="0">
                <a:solidFill>
                  <a:schemeClr val="accent6"/>
                </a:solidFill>
              </a:rPr>
              <a:t>accelerate</a:t>
            </a:r>
            <a:r>
              <a:rPr lang="en-US" sz="2400" dirty="0"/>
              <a:t> end-to-end performance    </a:t>
            </a:r>
            <a:r>
              <a:rPr lang="en-US" sz="2400" dirty="0" smtClean="0"/>
              <a:t> of </a:t>
            </a:r>
            <a:r>
              <a:rPr lang="en-US" sz="2400" b="1" dirty="0">
                <a:solidFill>
                  <a:srgbClr val="0070C0"/>
                </a:solidFill>
              </a:rPr>
              <a:t>read </a:t>
            </a:r>
            <a:r>
              <a:rPr lang="en-US" sz="2400" b="1" dirty="0" smtClean="0">
                <a:solidFill>
                  <a:srgbClr val="0070C0"/>
                </a:solidFill>
              </a:rPr>
              <a:t>mapping</a:t>
            </a:r>
            <a:endParaRPr lang="en-US" sz="2400" b="1" dirty="0">
              <a:solidFill>
                <a:srgbClr val="0070C0"/>
              </a:solidFill>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5</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2001937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Background: </a:t>
            </a:r>
            <a:r>
              <a:rPr lang="en-US" sz="3200" b="1" dirty="0" smtClean="0">
                <a:latin typeface="Cambria" panose="02040503050406030204" pitchFamily="18" charset="0"/>
              </a:rPr>
              <a:t>Read Mappers</a:t>
            </a:r>
            <a:endParaRPr lang="en-US" sz="4000" b="1"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a:t>
            </a:r>
            <a:r>
              <a:rPr lang="en-US" sz="3200" dirty="0" smtClean="0">
                <a:latin typeface="Cambria" panose="02040503050406030204" pitchFamily="18" charset="0"/>
              </a:rPr>
              <a:t>Hash Table </a:t>
            </a:r>
            <a:r>
              <a:rPr lang="en-US" sz="3200" dirty="0">
                <a:latin typeface="Cambria" panose="02040503050406030204" pitchFamily="18" charset="0"/>
              </a:rPr>
              <a:t>B</a:t>
            </a:r>
            <a:r>
              <a:rPr lang="en-US" sz="3200" dirty="0" smtClean="0">
                <a:latin typeface="Cambria" panose="02040503050406030204" pitchFamily="18" charset="0"/>
              </a:rPr>
              <a:t>ased</a:t>
            </a:r>
            <a:endParaRPr lang="en-US" sz="3200"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10107731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tx1"/>
                </a:solidFill>
                <a:latin typeface="Cambria" charset="0"/>
                <a:ea typeface="Cambria" charset="0"/>
                <a:cs typeface="Cambria" charset="0"/>
              </a:rPr>
              <a:t>Background: Read </a:t>
            </a:r>
            <a:r>
              <a:rPr lang="en-US" sz="4400" b="1" dirty="0">
                <a:solidFill>
                  <a:schemeClr val="tx1"/>
                </a:solidFill>
                <a:latin typeface="Cambria" charset="0"/>
                <a:ea typeface="Cambria" charset="0"/>
                <a:cs typeface="Cambria" charset="0"/>
              </a:rPr>
              <a:t>Mappers</a:t>
            </a:r>
            <a:endParaRPr lang="en-US" sz="32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030400"/>
            <a:ext cx="8610600" cy="541606"/>
          </a:xfrm>
        </p:spPr>
        <p:txBody>
          <a:bodyPr/>
          <a:lstStyle/>
          <a:p>
            <a:pPr marL="0" indent="0" algn="ctr">
              <a:buNone/>
            </a:pPr>
            <a:r>
              <a:rPr lang="en-US" sz="2400" dirty="0"/>
              <a:t>We now have </a:t>
            </a:r>
            <a:r>
              <a:rPr lang="en-US" sz="2400" b="1" dirty="0">
                <a:solidFill>
                  <a:srgbClr val="FF0000"/>
                </a:solidFill>
              </a:rPr>
              <a:t>sequenced reads </a:t>
            </a:r>
            <a:r>
              <a:rPr lang="en-US" sz="2400" dirty="0"/>
              <a:t>and want a </a:t>
            </a:r>
            <a:r>
              <a:rPr lang="en-US" sz="2400" b="1" dirty="0">
                <a:solidFill>
                  <a:schemeClr val="accent6"/>
                </a:solidFill>
              </a:rPr>
              <a:t>full genome</a:t>
            </a:r>
          </a:p>
        </p:txBody>
      </p:sp>
      <p:sp>
        <p:nvSpPr>
          <p:cNvPr id="4" name="Slide Number Placeholder 3"/>
          <p:cNvSpPr>
            <a:spLocks noGrp="1"/>
          </p:cNvSpPr>
          <p:nvPr>
            <p:ph type="sldNum" sz="quarter" idx="11"/>
          </p:nvPr>
        </p:nvSpPr>
        <p:spPr/>
        <p:txBody>
          <a:bodyPr/>
          <a:lstStyle/>
          <a:p>
            <a:fld id="{4CAE9295-42F8-0747-9AE1-33958E89C374}" type="slidenum">
              <a:rPr lang="en-US" smtClean="0"/>
              <a:t>7</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6" name="Freeform 5"/>
          <p:cNvSpPr/>
          <p:nvPr/>
        </p:nvSpPr>
        <p:spPr>
          <a:xfrm>
            <a:off x="818772"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Freeform 6"/>
          <p:cNvSpPr/>
          <p:nvPr/>
        </p:nvSpPr>
        <p:spPr>
          <a:xfrm>
            <a:off x="990296"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Freeform 7"/>
          <p:cNvSpPr/>
          <p:nvPr/>
        </p:nvSpPr>
        <p:spPr>
          <a:xfrm>
            <a:off x="1164814"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a:off x="1334898"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Freeform 9"/>
          <p:cNvSpPr/>
          <p:nvPr/>
        </p:nvSpPr>
        <p:spPr>
          <a:xfrm>
            <a:off x="1509416"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7" name="Straight Arrow Connector 26"/>
          <p:cNvCxnSpPr/>
          <p:nvPr/>
        </p:nvCxnSpPr>
        <p:spPr>
          <a:xfrm flipV="1">
            <a:off x="1816446" y="1826737"/>
            <a:ext cx="2804983" cy="12357"/>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5400000">
            <a:off x="6430789" y="212897"/>
            <a:ext cx="199741" cy="335327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0" name="TextBox 29"/>
          <p:cNvSpPr txBox="1"/>
          <p:nvPr/>
        </p:nvSpPr>
        <p:spPr>
          <a:xfrm>
            <a:off x="2413808" y="1591896"/>
            <a:ext cx="1639164" cy="307777"/>
          </a:xfrm>
          <a:prstGeom prst="rect">
            <a:avLst/>
          </a:prstGeom>
          <a:noFill/>
        </p:spPr>
        <p:txBody>
          <a:bodyPr wrap="square" rtlCol="0">
            <a:spAutoFit/>
          </a:bodyPr>
          <a:lstStyle/>
          <a:p>
            <a:r>
              <a:rPr lang="en-US" sz="1400" dirty="0"/>
              <a:t>v</a:t>
            </a:r>
            <a:r>
              <a:rPr lang="en-US" sz="1400" dirty="0" smtClean="0"/>
              <a:t>ia </a:t>
            </a:r>
            <a:r>
              <a:rPr lang="en-US" sz="1400" dirty="0"/>
              <a:t>Read Mapping</a:t>
            </a:r>
          </a:p>
        </p:txBody>
      </p:sp>
      <p:sp>
        <p:nvSpPr>
          <p:cNvPr id="31" name="Content Placeholder 2"/>
          <p:cNvSpPr txBox="1">
            <a:spLocks/>
          </p:cNvSpPr>
          <p:nvPr/>
        </p:nvSpPr>
        <p:spPr bwMode="auto">
          <a:xfrm>
            <a:off x="0" y="2224248"/>
            <a:ext cx="9144000" cy="24179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lgn="ctr">
              <a:buNone/>
            </a:pPr>
            <a:r>
              <a:rPr lang="en-US" sz="2400" kern="0" dirty="0"/>
              <a:t>We map </a:t>
            </a:r>
            <a:r>
              <a:rPr lang="en-US" sz="2400" b="1" kern="0" dirty="0">
                <a:solidFill>
                  <a:srgbClr val="FF0000"/>
                </a:solidFill>
              </a:rPr>
              <a:t>reads</a:t>
            </a:r>
            <a:r>
              <a:rPr lang="en-US" sz="2400" kern="0" dirty="0"/>
              <a:t> to a known </a:t>
            </a:r>
            <a:r>
              <a:rPr lang="en-US" sz="2400" b="1" kern="0" dirty="0">
                <a:solidFill>
                  <a:srgbClr val="CC9A03"/>
                </a:solidFill>
              </a:rPr>
              <a:t>reference genome</a:t>
            </a:r>
            <a:r>
              <a:rPr lang="en-US" sz="2400" kern="0" dirty="0">
                <a:solidFill>
                  <a:srgbClr val="CC9A03"/>
                </a:solidFill>
              </a:rPr>
              <a:t> </a:t>
            </a:r>
            <a:r>
              <a:rPr lang="en-US" sz="2400" kern="0" dirty="0"/>
              <a:t>(&gt;99.9% similarity across humans) with some minor errors allowed</a:t>
            </a:r>
          </a:p>
          <a:p>
            <a:pPr marL="0" indent="0" algn="ctr">
              <a:buNone/>
            </a:pPr>
            <a:endParaRPr lang="en-US" sz="2400" kern="0" dirty="0"/>
          </a:p>
          <a:p>
            <a:pPr marL="0" indent="0" algn="ctr">
              <a:buNone/>
            </a:pPr>
            <a:r>
              <a:rPr lang="en-US" sz="2400" kern="0" dirty="0"/>
              <a:t>Because of high similarity, </a:t>
            </a:r>
            <a:r>
              <a:rPr lang="en-US" sz="2400" kern="0" dirty="0" smtClean="0"/>
              <a:t>long </a:t>
            </a:r>
            <a:r>
              <a:rPr lang="en-US" sz="2400" kern="0" dirty="0"/>
              <a:t>sequences in </a:t>
            </a:r>
            <a:r>
              <a:rPr lang="en-US" sz="2400" b="1" kern="0" dirty="0">
                <a:solidFill>
                  <a:srgbClr val="FF0000"/>
                </a:solidFill>
              </a:rPr>
              <a:t>reads</a:t>
            </a:r>
            <a:r>
              <a:rPr lang="en-US" sz="2400" kern="0" dirty="0"/>
              <a:t> </a:t>
            </a:r>
          </a:p>
          <a:p>
            <a:pPr marL="0" indent="0" algn="ctr">
              <a:buNone/>
            </a:pPr>
            <a:r>
              <a:rPr lang="en-US" sz="2400" kern="0" dirty="0"/>
              <a:t>p</a:t>
            </a:r>
            <a:r>
              <a:rPr lang="en-US" sz="2400" kern="0" dirty="0" smtClean="0"/>
              <a:t>erfectly match in the </a:t>
            </a:r>
            <a:r>
              <a:rPr lang="en-US" sz="2400" b="1" kern="0" dirty="0">
                <a:solidFill>
                  <a:srgbClr val="CC9A03"/>
                </a:solidFill>
              </a:rPr>
              <a:t>reference </a:t>
            </a:r>
            <a:r>
              <a:rPr lang="en-US" sz="2400" b="1" kern="0" dirty="0" smtClean="0">
                <a:solidFill>
                  <a:srgbClr val="CC9A03"/>
                </a:solidFill>
              </a:rPr>
              <a:t>genome</a:t>
            </a:r>
            <a:endParaRPr lang="en-US" sz="2400" kern="0" dirty="0"/>
          </a:p>
        </p:txBody>
      </p:sp>
      <p:sp>
        <p:nvSpPr>
          <p:cNvPr id="33" name="Freeform 32"/>
          <p:cNvSpPr/>
          <p:nvPr/>
        </p:nvSpPr>
        <p:spPr>
          <a:xfrm rot="5400000">
            <a:off x="4434031" y="1599613"/>
            <a:ext cx="199741" cy="335327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9A03"/>
              </a:solidFill>
            </a:endParaRPr>
          </a:p>
        </p:txBody>
      </p:sp>
      <p:sp>
        <p:nvSpPr>
          <p:cNvPr id="11" name="Rectangle 10"/>
          <p:cNvSpPr/>
          <p:nvPr/>
        </p:nvSpPr>
        <p:spPr>
          <a:xfrm>
            <a:off x="1" y="5322625"/>
            <a:ext cx="9144001" cy="421108"/>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r-IN" b="1" dirty="0"/>
              <a:t>…</a:t>
            </a:r>
            <a:r>
              <a:rPr lang="en-US" b="1" dirty="0"/>
              <a:t>   G   A   C   T   G   T   G   T   C   G   A   </a:t>
            </a:r>
            <a:r>
              <a:rPr lang="mr-IN" b="1" dirty="0"/>
              <a:t>…</a:t>
            </a:r>
            <a:endParaRPr lang="en-US" dirty="0"/>
          </a:p>
        </p:txBody>
      </p:sp>
      <p:sp>
        <p:nvSpPr>
          <p:cNvPr id="19" name="Rectangle 18"/>
          <p:cNvSpPr/>
          <p:nvPr/>
        </p:nvSpPr>
        <p:spPr>
          <a:xfrm>
            <a:off x="2457872" y="4427312"/>
            <a:ext cx="4228257" cy="3767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   A   C   T   G   T   G   T   C   A   A</a:t>
            </a:r>
          </a:p>
        </p:txBody>
      </p:sp>
      <p:sp>
        <p:nvSpPr>
          <p:cNvPr id="15" name="TextBox 14"/>
          <p:cNvSpPr txBox="1"/>
          <p:nvPr/>
        </p:nvSpPr>
        <p:spPr>
          <a:xfrm>
            <a:off x="2564240" y="4810589"/>
            <a:ext cx="4114377" cy="523220"/>
          </a:xfrm>
          <a:prstGeom prst="rect">
            <a:avLst/>
          </a:prstGeom>
          <a:noFill/>
          <a:effectLst>
            <a:outerShdw blurRad="50800" dist="50800" dir="5400000" algn="ctr" rotWithShape="0">
              <a:srgbClr val="000000"/>
            </a:outerShdw>
          </a:effectLst>
        </p:spPr>
        <p:txBody>
          <a:bodyPr wrap="square" rtlCol="0">
            <a:spAutoFit/>
          </a:bodyPr>
          <a:lstStyle/>
          <a:p>
            <a:r>
              <a:rPr lang="en-US" sz="2800" dirty="0">
                <a:solidFill>
                  <a:schemeClr val="accent6">
                    <a:lumMod val="60000"/>
                    <a:lumOff val="40000"/>
                  </a:schemeClr>
                </a:solidFill>
              </a:rPr>
              <a:t>✔✔✔✔✔✔✔✔✔</a:t>
            </a:r>
            <a:r>
              <a:rPr lang="en-US" sz="2800" dirty="0">
                <a:solidFill>
                  <a:srgbClr val="FF0000"/>
                </a:solidFill>
              </a:rPr>
              <a:t>✘</a:t>
            </a:r>
            <a:r>
              <a:rPr lang="en-US" sz="2800" dirty="0">
                <a:solidFill>
                  <a:schemeClr val="accent6">
                    <a:lumMod val="60000"/>
                    <a:lumOff val="40000"/>
                  </a:schemeClr>
                </a:solidFill>
              </a:rPr>
              <a:t>✔</a:t>
            </a:r>
          </a:p>
        </p:txBody>
      </p:sp>
      <p:sp>
        <p:nvSpPr>
          <p:cNvPr id="20" name="Content Placeholder 2"/>
          <p:cNvSpPr txBox="1">
            <a:spLocks/>
          </p:cNvSpPr>
          <p:nvPr/>
        </p:nvSpPr>
        <p:spPr bwMode="auto">
          <a:xfrm>
            <a:off x="228599" y="5816522"/>
            <a:ext cx="8610600" cy="5416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lgn="ctr">
              <a:buNone/>
            </a:pPr>
            <a:r>
              <a:rPr lang="en-US" sz="2400" b="1" kern="0" dirty="0"/>
              <a:t>We can use a hash table to help quickly map the </a:t>
            </a:r>
            <a:r>
              <a:rPr lang="en-US" sz="2400" b="1" kern="0" dirty="0">
                <a:solidFill>
                  <a:srgbClr val="FF0000"/>
                </a:solidFill>
              </a:rPr>
              <a:t>reads</a:t>
            </a:r>
            <a:r>
              <a:rPr lang="en-US" sz="2400" b="1" kern="0" dirty="0"/>
              <a:t>!</a:t>
            </a:r>
            <a:endParaRPr lang="en-US" sz="2400" b="1" kern="0" dirty="0">
              <a:solidFill>
                <a:schemeClr val="accent6"/>
              </a:solidFill>
            </a:endParaRPr>
          </a:p>
        </p:txBody>
      </p:sp>
    </p:spTree>
    <p:extLst>
      <p:ext uri="{BB962C8B-B14F-4D97-AF65-F5344CB8AC3E}">
        <p14:creationId xmlns:p14="http://schemas.microsoft.com/office/powerpoint/2010/main" val="736881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9" grpId="0" animBg="1"/>
      <p:bldP spid="10" grpId="0" animBg="1"/>
      <p:bldP spid="28" grpId="0" animBg="1"/>
      <p:bldP spid="30" grpId="0"/>
      <p:bldP spid="31" grpId="0" uiExpand="1" build="p"/>
      <p:bldP spid="33" grpId="0" animBg="1"/>
      <p:bldP spid="11" grpId="0" animBg="1"/>
      <p:bldP spid="19" grpId="0" animBg="1"/>
      <p:bldP spid="15" grpId="0"/>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1. </a:t>
            </a:r>
            <a:r>
              <a:rPr lang="en-US" sz="3200" dirty="0" smtClean="0">
                <a:latin typeface="Cambria" panose="02040503050406030204" pitchFamily="18" charset="0"/>
              </a:rPr>
              <a:t>Motivation and Goal</a:t>
            </a:r>
            <a:endParaRPr lang="en-US" sz="4000" dirty="0">
              <a:latin typeface="Cambria" panose="02040503050406030204" pitchFamily="18" charset="0"/>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2. Background: </a:t>
            </a:r>
            <a:r>
              <a:rPr lang="en-US" sz="3200" b="1" dirty="0" smtClean="0">
                <a:latin typeface="Cambria" panose="02040503050406030204" pitchFamily="18" charset="0"/>
              </a:rPr>
              <a:t>Read Mappers</a:t>
            </a:r>
            <a:endParaRPr lang="en-US" sz="4000" b="1" dirty="0">
              <a:latin typeface="Cambria" panose="02040503050406030204" pitchFamily="18" charset="0"/>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4</a:t>
            </a:r>
            <a:r>
              <a:rPr lang="en-US" sz="3600" dirty="0" smtClean="0">
                <a:latin typeface="Cambria" panose="02040503050406030204" pitchFamily="18" charset="0"/>
              </a:rPr>
              <a:t>. </a:t>
            </a:r>
            <a:r>
              <a:rPr lang="en-US" sz="3200" dirty="0" smtClean="0">
                <a:latin typeface="Cambria" panose="02040503050406030204" pitchFamily="18" charset="0"/>
              </a:rPr>
              <a:t>Mapping GRIM-Filter to 3D-Stacked Memory</a:t>
            </a:r>
            <a:endParaRPr lang="en-US" sz="3200" dirty="0">
              <a:latin typeface="Cambria" panose="02040503050406030204" pitchFamily="18" charset="0"/>
            </a:endParaRP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5. </a:t>
            </a:r>
            <a:r>
              <a:rPr lang="en-US" sz="3200" dirty="0" smtClean="0">
                <a:latin typeface="Cambria" panose="02040503050406030204" pitchFamily="18" charset="0"/>
              </a:rPr>
              <a:t>Results</a:t>
            </a:r>
            <a:endParaRPr lang="en-US" sz="3200" dirty="0">
              <a:latin typeface="Cambria" panose="02040503050406030204" pitchFamily="18" charset="0"/>
            </a:endParaRP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3. </a:t>
            </a:r>
            <a:r>
              <a:rPr lang="en-US" sz="3200" dirty="0" smtClean="0">
                <a:latin typeface="Cambria" panose="02040503050406030204" pitchFamily="18" charset="0"/>
              </a:rPr>
              <a:t>Our Proposal: GRIM-Filter</a:t>
            </a:r>
            <a:endParaRPr lang="en-US" sz="4000" dirty="0">
              <a:latin typeface="Cambria" panose="02040503050406030204" pitchFamily="18" charset="0"/>
            </a:endParaRPr>
          </a:p>
        </p:txBody>
      </p:sp>
      <p:sp>
        <p:nvSpPr>
          <p:cNvPr id="10" name="Title 1"/>
          <p:cNvSpPr>
            <a:spLocks noGrp="1"/>
          </p:cNvSpPr>
          <p:nvPr>
            <p:ph type="title"/>
          </p:nvPr>
        </p:nvSpPr>
        <p:spPr>
          <a:xfrm>
            <a:off x="304800" y="25400"/>
            <a:ext cx="8229600" cy="889000"/>
          </a:xfrm>
        </p:spPr>
        <p:txBody>
          <a:bodyPr/>
          <a:lstStyle/>
          <a:p>
            <a:r>
              <a:rPr lang="en-US" sz="4400" b="1" dirty="0" smtClean="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latin typeface="Cambria" panose="02040503050406030204" pitchFamily="18" charset="0"/>
              </a:rPr>
              <a:t>6.</a:t>
            </a:r>
            <a:r>
              <a:rPr lang="tr-TR" sz="3600" b="1" dirty="0" smtClean="0">
                <a:latin typeface="Cambria" panose="02040503050406030204" pitchFamily="18" charset="0"/>
              </a:rPr>
              <a:t> </a:t>
            </a:r>
            <a:r>
              <a:rPr lang="en-US" sz="3200" dirty="0" smtClean="0">
                <a:latin typeface="Cambria" panose="02040503050406030204" pitchFamily="18" charset="0"/>
              </a:rPr>
              <a:t>Conclusion</a:t>
            </a:r>
            <a:endParaRPr lang="en-US" sz="3200" b="1" dirty="0">
              <a:latin typeface="Cambria" panose="02040503050406030204" pitchFamily="18" charset="0"/>
            </a:endParaRPr>
          </a:p>
        </p:txBody>
      </p:sp>
      <p:sp>
        <p:nvSpPr>
          <p:cNvPr id="11" name="Rectangle 10"/>
          <p:cNvSpPr/>
          <p:nvPr/>
        </p:nvSpPr>
        <p:spPr>
          <a:xfrm>
            <a:off x="946484" y="2349993"/>
            <a:ext cx="7816516" cy="43668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Cambria" panose="02040503050406030204" pitchFamily="18" charset="0"/>
              </a:rPr>
              <a:t>a. Hash Table </a:t>
            </a:r>
            <a:r>
              <a:rPr lang="en-US" sz="3200" b="1" dirty="0">
                <a:latin typeface="Cambria" panose="02040503050406030204" pitchFamily="18" charset="0"/>
              </a:rPr>
              <a:t>B</a:t>
            </a:r>
            <a:r>
              <a:rPr lang="en-US" sz="3200" b="1" dirty="0" smtClean="0">
                <a:latin typeface="Cambria" panose="02040503050406030204" pitchFamily="18" charset="0"/>
              </a:rPr>
              <a:t>ased</a:t>
            </a:r>
            <a:endParaRPr lang="en-US" sz="3200" b="1" dirty="0">
              <a:latin typeface="Cambria" panose="02040503050406030204" pitchFamily="18" charset="0"/>
            </a:endParaRP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Cambria" panose="02040503050406030204" pitchFamily="18" charset="0"/>
              </a:rPr>
              <a:t>b</a:t>
            </a:r>
            <a:r>
              <a:rPr lang="en-US" sz="3200" b="1" dirty="0" smtClean="0">
                <a:latin typeface="Cambria" panose="02040503050406030204" pitchFamily="18" charset="0"/>
              </a:rPr>
              <a:t>. </a:t>
            </a:r>
            <a:r>
              <a:rPr lang="en-US" sz="3200" dirty="0" smtClean="0">
                <a:latin typeface="Cambria" panose="02040503050406030204" pitchFamily="18" charset="0"/>
              </a:rPr>
              <a:t>Hash Table Based with Filter</a:t>
            </a:r>
            <a:endParaRPr lang="en-US" sz="3200" dirty="0">
              <a:latin typeface="Cambria" panose="02040503050406030204" pitchFamily="18" charset="0"/>
            </a:endParaRPr>
          </a:p>
        </p:txBody>
      </p:sp>
    </p:spTree>
    <p:extLst>
      <p:ext uri="{BB962C8B-B14F-4D97-AF65-F5344CB8AC3E}">
        <p14:creationId xmlns:p14="http://schemas.microsoft.com/office/powerpoint/2010/main" val="116704276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Generating Hash Tables </a:t>
            </a:r>
            <a:endParaRPr lang="en-US" sz="36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p:txBody>
          <a:bodyPr/>
          <a:lstStyle/>
          <a:p>
            <a:fld id="{4CAE9295-42F8-0747-9AE1-33958E89C374}" type="slidenum">
              <a:rPr lang="en-US" smtClean="0"/>
              <a:t>9</a:t>
            </a:fld>
            <a:endParaRPr lang="en-US"/>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12" name="Content Placeholder 11"/>
          <p:cNvSpPr>
            <a:spLocks noGrp="1"/>
          </p:cNvSpPr>
          <p:nvPr>
            <p:ph idx="1"/>
          </p:nvPr>
        </p:nvSpPr>
        <p:spPr>
          <a:xfrm>
            <a:off x="228600" y="975256"/>
            <a:ext cx="8735786" cy="642756"/>
          </a:xfrm>
        </p:spPr>
        <p:txBody>
          <a:bodyPr/>
          <a:lstStyle/>
          <a:p>
            <a:pPr marL="0" indent="0">
              <a:buNone/>
            </a:pPr>
            <a:r>
              <a:rPr lang="en-US" sz="2000" dirty="0" smtClean="0"/>
              <a:t>To map any reads</a:t>
            </a:r>
            <a:r>
              <a:rPr lang="en-US" sz="2000" dirty="0"/>
              <a:t>, generate a </a:t>
            </a:r>
            <a:r>
              <a:rPr lang="en-US" sz="2000" b="1" dirty="0">
                <a:solidFill>
                  <a:srgbClr val="0070C0"/>
                </a:solidFill>
              </a:rPr>
              <a:t>hash table</a:t>
            </a:r>
            <a:r>
              <a:rPr lang="en-US" sz="2000" dirty="0">
                <a:solidFill>
                  <a:srgbClr val="0070C0"/>
                </a:solidFill>
              </a:rPr>
              <a:t> </a:t>
            </a:r>
            <a:r>
              <a:rPr lang="en-US" sz="2000" dirty="0"/>
              <a:t>per </a:t>
            </a:r>
            <a:r>
              <a:rPr lang="en-US" sz="2000" b="1" dirty="0" smtClean="0">
                <a:solidFill>
                  <a:srgbClr val="CC9A03"/>
                </a:solidFill>
              </a:rPr>
              <a:t>reference genome.</a:t>
            </a:r>
            <a:endParaRPr lang="en-US" sz="2000" b="1" dirty="0">
              <a:solidFill>
                <a:srgbClr val="CC9A03"/>
              </a:solidFill>
            </a:endParaRPr>
          </a:p>
        </p:txBody>
      </p:sp>
      <p:sp>
        <p:nvSpPr>
          <p:cNvPr id="20" name="Freeform 19"/>
          <p:cNvSpPr/>
          <p:nvPr/>
        </p:nvSpPr>
        <p:spPr>
          <a:xfrm rot="10800000">
            <a:off x="7954067" y="1428230"/>
            <a:ext cx="371536" cy="419409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3" name="Rounded Rectangle 12"/>
          <p:cNvSpPr/>
          <p:nvPr/>
        </p:nvSpPr>
        <p:spPr>
          <a:xfrm>
            <a:off x="331700" y="2118491"/>
            <a:ext cx="2286000" cy="623455"/>
          </a:xfrm>
          <a:prstGeom prst="roundRect">
            <a:avLst/>
          </a:prstGeom>
          <a:solidFill>
            <a:srgbClr val="0070C0"/>
          </a:solidFill>
          <a:ln>
            <a:solidFill>
              <a:srgbClr val="0070C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   A   A   A   A</a:t>
            </a:r>
          </a:p>
        </p:txBody>
      </p:sp>
      <p:cxnSp>
        <p:nvCxnSpPr>
          <p:cNvPr id="16" name="Straight Arrow Connector 15"/>
          <p:cNvCxnSpPr>
            <a:stCxn id="13" idx="3"/>
            <a:endCxn id="24" idx="1"/>
          </p:cNvCxnSpPr>
          <p:nvPr/>
        </p:nvCxnSpPr>
        <p:spPr>
          <a:xfrm>
            <a:off x="2617702" y="2430217"/>
            <a:ext cx="554181"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171883" y="2118491"/>
            <a:ext cx="4114395"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12    35    502    610    721    989</a:t>
            </a:r>
          </a:p>
        </p:txBody>
      </p:sp>
      <p:sp>
        <p:nvSpPr>
          <p:cNvPr id="26" name="Rounded Rectangle 25"/>
          <p:cNvSpPr/>
          <p:nvPr/>
        </p:nvSpPr>
        <p:spPr>
          <a:xfrm>
            <a:off x="331700" y="2845359"/>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   A   A   A   C</a:t>
            </a:r>
          </a:p>
        </p:txBody>
      </p:sp>
      <p:cxnSp>
        <p:nvCxnSpPr>
          <p:cNvPr id="29" name="Straight Arrow Connector 28"/>
          <p:cNvCxnSpPr/>
          <p:nvPr/>
        </p:nvCxnSpPr>
        <p:spPr>
          <a:xfrm>
            <a:off x="2617700" y="3157085"/>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171882" y="2845359"/>
            <a:ext cx="2286000"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13    609    788</a:t>
            </a:r>
          </a:p>
        </p:txBody>
      </p:sp>
      <p:sp>
        <p:nvSpPr>
          <p:cNvPr id="40" name="Rounded Rectangle 39"/>
          <p:cNvSpPr/>
          <p:nvPr/>
        </p:nvSpPr>
        <p:spPr>
          <a:xfrm>
            <a:off x="331700" y="3555898"/>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   A   A   A   T</a:t>
            </a:r>
          </a:p>
        </p:txBody>
      </p:sp>
      <p:cxnSp>
        <p:nvCxnSpPr>
          <p:cNvPr id="41" name="Straight Arrow Connector 40"/>
          <p:cNvCxnSpPr/>
          <p:nvPr/>
        </p:nvCxnSpPr>
        <p:spPr>
          <a:xfrm>
            <a:off x="2617700" y="3867624"/>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171882" y="3555898"/>
            <a:ext cx="1640954"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36   434</a:t>
            </a:r>
          </a:p>
        </p:txBody>
      </p:sp>
      <p:sp>
        <p:nvSpPr>
          <p:cNvPr id="43" name="Rounded Rectangle 42"/>
          <p:cNvSpPr/>
          <p:nvPr/>
        </p:nvSpPr>
        <p:spPr>
          <a:xfrm>
            <a:off x="331700" y="4759746"/>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   G   G   G   G</a:t>
            </a:r>
          </a:p>
        </p:txBody>
      </p:sp>
      <p:cxnSp>
        <p:nvCxnSpPr>
          <p:cNvPr id="44" name="Straight Arrow Connector 43"/>
          <p:cNvCxnSpPr/>
          <p:nvPr/>
        </p:nvCxnSpPr>
        <p:spPr>
          <a:xfrm>
            <a:off x="2617700" y="5071472"/>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3171882" y="4759746"/>
            <a:ext cx="3589136"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52    67    334    634    851 </a:t>
            </a:r>
          </a:p>
        </p:txBody>
      </p:sp>
      <p:sp>
        <p:nvSpPr>
          <p:cNvPr id="46" name="Content Placeholder 11"/>
          <p:cNvSpPr txBox="1">
            <a:spLocks/>
          </p:cNvSpPr>
          <p:nvPr/>
        </p:nvSpPr>
        <p:spPr bwMode="auto">
          <a:xfrm>
            <a:off x="1097165" y="3565286"/>
            <a:ext cx="755073" cy="682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buNone/>
            </a:pPr>
            <a:r>
              <a:rPr lang="mr-IN" sz="7200" kern="0" dirty="0"/>
              <a:t>…</a:t>
            </a:r>
            <a:endParaRPr lang="en-US" sz="2400" b="1" kern="0" dirty="0">
              <a:solidFill>
                <a:srgbClr val="CC9A03"/>
              </a:solidFill>
            </a:endParaRPr>
          </a:p>
        </p:txBody>
      </p:sp>
      <p:sp>
        <p:nvSpPr>
          <p:cNvPr id="47" name="Content Placeholder 11"/>
          <p:cNvSpPr txBox="1">
            <a:spLocks/>
          </p:cNvSpPr>
          <p:nvPr/>
        </p:nvSpPr>
        <p:spPr bwMode="auto">
          <a:xfrm>
            <a:off x="331700" y="1503952"/>
            <a:ext cx="2286000" cy="7640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buNone/>
            </a:pPr>
            <a:r>
              <a:rPr lang="en-US" sz="1600" b="1" kern="0" dirty="0">
                <a:solidFill>
                  <a:srgbClr val="0070C0"/>
                </a:solidFill>
              </a:rPr>
              <a:t>k-length sequences (k-</a:t>
            </a:r>
            <a:r>
              <a:rPr lang="en-US" sz="1600" b="1" kern="0" dirty="0" err="1">
                <a:solidFill>
                  <a:srgbClr val="0070C0"/>
                </a:solidFill>
              </a:rPr>
              <a:t>mers</a:t>
            </a:r>
            <a:r>
              <a:rPr lang="en-US" sz="1600" b="1" kern="0" dirty="0">
                <a:solidFill>
                  <a:srgbClr val="0070C0"/>
                </a:solidFill>
              </a:rPr>
              <a:t>)  </a:t>
            </a:r>
          </a:p>
        </p:txBody>
      </p:sp>
      <p:sp>
        <p:nvSpPr>
          <p:cNvPr id="48" name="Content Placeholder 11"/>
          <p:cNvSpPr txBox="1">
            <a:spLocks/>
          </p:cNvSpPr>
          <p:nvPr/>
        </p:nvSpPr>
        <p:spPr bwMode="auto">
          <a:xfrm>
            <a:off x="3171883" y="1520281"/>
            <a:ext cx="3589137" cy="581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buNone/>
            </a:pPr>
            <a:r>
              <a:rPr lang="en-US" sz="1600" b="1" kern="0" dirty="0">
                <a:solidFill>
                  <a:srgbClr val="00B0F0"/>
                </a:solidFill>
              </a:rPr>
              <a:t>Location list where k-</a:t>
            </a:r>
            <a:r>
              <a:rPr lang="en-US" sz="1600" b="1" kern="0" dirty="0" err="1">
                <a:solidFill>
                  <a:srgbClr val="00B0F0"/>
                </a:solidFill>
              </a:rPr>
              <a:t>mer</a:t>
            </a:r>
            <a:r>
              <a:rPr lang="en-US" sz="1600" b="1" kern="0" dirty="0">
                <a:solidFill>
                  <a:srgbClr val="00B0F0"/>
                </a:solidFill>
              </a:rPr>
              <a:t> occurs in the reference genome</a:t>
            </a:r>
          </a:p>
        </p:txBody>
      </p:sp>
      <p:sp>
        <p:nvSpPr>
          <p:cNvPr id="21" name="TextBox 20"/>
          <p:cNvSpPr txBox="1"/>
          <p:nvPr/>
        </p:nvSpPr>
        <p:spPr>
          <a:xfrm>
            <a:off x="7531922" y="4836342"/>
            <a:ext cx="1620982" cy="369332"/>
          </a:xfrm>
          <a:prstGeom prst="rect">
            <a:avLst/>
          </a:prstGeom>
          <a:noFill/>
        </p:spPr>
        <p:txBody>
          <a:bodyPr wrap="square" rtlCol="0">
            <a:spAutoFit/>
          </a:bodyPr>
          <a:lstStyle/>
          <a:p>
            <a:r>
              <a:rPr lang="en-US"/>
              <a:t>@36:  AAAAT</a:t>
            </a:r>
          </a:p>
        </p:txBody>
      </p:sp>
      <p:sp>
        <p:nvSpPr>
          <p:cNvPr id="49" name="TextBox 48"/>
          <p:cNvSpPr txBox="1"/>
          <p:nvPr/>
        </p:nvSpPr>
        <p:spPr>
          <a:xfrm>
            <a:off x="7509163" y="3635104"/>
            <a:ext cx="1710227" cy="369332"/>
          </a:xfrm>
          <a:prstGeom prst="rect">
            <a:avLst/>
          </a:prstGeom>
          <a:noFill/>
        </p:spPr>
        <p:txBody>
          <a:bodyPr wrap="square" rtlCol="0">
            <a:spAutoFit/>
          </a:bodyPr>
          <a:lstStyle/>
          <a:p>
            <a:r>
              <a:rPr lang="en-US"/>
              <a:t>@434:  </a:t>
            </a:r>
            <a:r>
              <a:rPr lang="en-US" dirty="0"/>
              <a:t>AAAAT</a:t>
            </a:r>
          </a:p>
        </p:txBody>
      </p:sp>
      <p:cxnSp>
        <p:nvCxnSpPr>
          <p:cNvPr id="6" name="Straight Arrow Connector 5"/>
          <p:cNvCxnSpPr>
            <a:stCxn id="42" idx="3"/>
            <a:endCxn id="49" idx="1"/>
          </p:cNvCxnSpPr>
          <p:nvPr/>
        </p:nvCxnSpPr>
        <p:spPr>
          <a:xfrm flipV="1">
            <a:off x="4812838" y="3819770"/>
            <a:ext cx="2696325" cy="47854"/>
          </a:xfrm>
          <a:prstGeom prst="straightConnector1">
            <a:avLst/>
          </a:prstGeom>
          <a:ln w="476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2" idx="3"/>
            <a:endCxn id="21" idx="1"/>
          </p:cNvCxnSpPr>
          <p:nvPr/>
        </p:nvCxnSpPr>
        <p:spPr>
          <a:xfrm>
            <a:off x="4812836" y="3867624"/>
            <a:ext cx="2719086" cy="1153384"/>
          </a:xfrm>
          <a:prstGeom prst="straightConnector1">
            <a:avLst/>
          </a:prstGeom>
          <a:ln w="349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3891" y="5606036"/>
            <a:ext cx="8011712" cy="830997"/>
          </a:xfrm>
          <a:prstGeom prst="rect">
            <a:avLst/>
          </a:prstGeom>
        </p:spPr>
        <p:txBody>
          <a:bodyPr wrap="square">
            <a:spAutoFit/>
          </a:bodyPr>
          <a:lstStyle/>
          <a:p>
            <a:r>
              <a:rPr lang="en-US" sz="2400" b="1" dirty="0"/>
              <a:t>We can query the table with substrings from reads </a:t>
            </a:r>
          </a:p>
          <a:p>
            <a:r>
              <a:rPr lang="en-US" sz="2400" b="1" dirty="0"/>
              <a:t>to quickly find a list of possible mapping locations</a:t>
            </a:r>
          </a:p>
        </p:txBody>
      </p:sp>
    </p:spTree>
    <p:extLst>
      <p:ext uri="{BB962C8B-B14F-4D97-AF65-F5344CB8AC3E}">
        <p14:creationId xmlns:p14="http://schemas.microsoft.com/office/powerpoint/2010/main" val="1871673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animBg="1"/>
      <p:bldP spid="13" grpId="0" animBg="1"/>
      <p:bldP spid="24" grpId="0" animBg="1"/>
      <p:bldP spid="26" grpId="0" animBg="1"/>
      <p:bldP spid="32" grpId="0" animBg="1"/>
      <p:bldP spid="40" grpId="0" animBg="1"/>
      <p:bldP spid="42" grpId="0" animBg="1"/>
      <p:bldP spid="43" grpId="0" animBg="1"/>
      <p:bldP spid="45" grpId="0" animBg="1"/>
      <p:bldP spid="46" grpId="1"/>
      <p:bldP spid="47" grpId="0"/>
      <p:bldP spid="48" grpId="0"/>
      <p:bldP spid="21" grpId="0"/>
      <p:bldP spid="49" grpId="0"/>
      <p:bldP spid="7" grpId="0"/>
    </p:bldLst>
  </p:timing>
</p:sld>
</file>

<file path=ppt/theme/_rels/theme48.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983E33B0-714B-4FBA-8AA6-1B4454EC00EC}"/>
    </a:ext>
  </a:ext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CEEFE18-E2EC-41A6-877A-4D253E46B78E}"/>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8708683-6C84-419F-AD0E-AD7C82B138FE}"/>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232D700-6960-4C8D-888E-1D43FF7212F1}"/>
    </a:ext>
  </a:ext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C9FD73F-2A76-4A93-995E-21FFE7AC97F3}"/>
    </a:ext>
  </a:ext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1D5250F-2337-4E6A-A785-12C65AF6575A}"/>
    </a:ext>
  </a:ext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4404D4-3E17-41FA-B408-36F4C078C82C}"/>
    </a:ext>
  </a:ext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C25EF39-64E5-415D-BF08-2BB952DF85CC}"/>
    </a:ext>
  </a:ext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2F0A39-AFD0-4521-8C02-2384E6DCD523}"/>
    </a:ext>
  </a:ext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6C8276B-BC15-4DAF-A108-FFC35FC6C000}"/>
    </a:ext>
  </a:ext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3646AF-16D2-42E0-BFBE-564A5CFD4DAE}"/>
    </a:ext>
  </a:ext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D85D45C-1A39-47E1-9CD9-CCE0F2D41FBB}"/>
    </a:ext>
  </a:ext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88CB9CF-2CAA-49A6-A6F8-08862AB99D61}"/>
    </a:ext>
  </a:extLst>
</a:theme>
</file>

<file path=ppt/theme/theme2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1142165-D6D8-400B-B346-AEFE6FB3D190}"/>
    </a:ext>
  </a:extLst>
</a:theme>
</file>

<file path=ppt/theme/theme2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8C10D7-367C-424D-AE5E-B9FBB0721B49}"/>
    </a:ext>
  </a:extLst>
</a:theme>
</file>

<file path=ppt/theme/theme24.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E4BA246-1635-42A4-B17D-DEDD246CDB93}"/>
    </a:ext>
  </a:extLst>
</a:theme>
</file>

<file path=ppt/theme/theme2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9203EC-3D69-450B-9806-D50853BA06C5}"/>
    </a:ext>
  </a:extLst>
</a:theme>
</file>

<file path=ppt/theme/theme2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45FB2F3-7213-498B-AE28-740461DC28E8}"/>
    </a:ext>
  </a:extLst>
</a:theme>
</file>

<file path=ppt/theme/theme2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F4A8856-EED2-4CF7-94E5-1B08B05FDB43}"/>
    </a:ext>
  </a:extLst>
</a:theme>
</file>

<file path=ppt/theme/theme28.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93019B-5C42-458B-A1FD-9F557B8838BF}"/>
    </a:ext>
  </a:ext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984A4-129E-46B8-B1D1-6038ED8C1B8B}"/>
    </a:ext>
  </a:extLst>
</a:theme>
</file>

<file path=ppt/theme/theme3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FF7B4E-A4C3-4844-85C5-F65A1B27D87A}"/>
    </a:ext>
  </a:extLst>
</a:theme>
</file>

<file path=ppt/theme/theme3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A145CD-8E6F-47E8-A99D-98CF76BCCA93}"/>
    </a:ext>
  </a:extLst>
</a:theme>
</file>

<file path=ppt/theme/theme3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774A5E3-7C53-4B01-8FC3-75155DFE32AF}"/>
    </a:ext>
  </a:extLst>
</a:theme>
</file>

<file path=ppt/theme/theme3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1F2A948-501C-457A-AE41-E1B6C4D6974C}"/>
    </a:ext>
  </a:extLst>
</a:theme>
</file>

<file path=ppt/theme/theme34.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8B2D144-4AEF-4DA1-99B3-54227CF8B4ED}"/>
    </a:ext>
  </a:extLst>
</a:theme>
</file>

<file path=ppt/theme/theme35.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A56EB33-FDD6-47C4-891D-4545D1CC38BE}"/>
    </a:ext>
  </a:extLst>
</a:theme>
</file>

<file path=ppt/theme/theme36.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E043427-7350-434F-8427-4656C125567A}"/>
    </a:ext>
  </a:extLst>
</a:theme>
</file>

<file path=ppt/theme/theme37.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4C8D5E-8216-448A-8556-563C1243A035}"/>
    </a:ext>
  </a:extLst>
</a:theme>
</file>

<file path=ppt/theme/theme38.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B27B91-83E3-4DB1-9E1E-03B4FB936401}"/>
    </a:ext>
  </a:extLst>
</a:theme>
</file>

<file path=ppt/theme/theme39.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64F43-F885-43FD-AA0E-9B506A9C2932}"/>
    </a:ext>
  </a:ext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9CD302B-036E-44CD-A402-627BF06B99D7}"/>
    </a:ext>
  </a:extLst>
</a:theme>
</file>

<file path=ppt/theme/theme40.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5B3FF02-0AC7-4878-8C18-1FFBD5118EBD}"/>
    </a:ext>
  </a:extLst>
</a:theme>
</file>

<file path=ppt/theme/theme41.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8105E-F23A-4E63-8148-1AC819D30DBB}"/>
    </a:ext>
  </a:extLst>
</a:theme>
</file>

<file path=ppt/theme/theme42.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21DEE8F2-9802-42EB-975A-535ACD6ED88C}"/>
    </a:ext>
  </a:ext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C2A74A-C3DC-49BB-8D12-79BC077641CA}"/>
    </a:ext>
  </a:ext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AD6C3CD-3F83-4C97-91F0-00D3A3752416}"/>
    </a:ext>
  </a:ext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0BFB38D2-2136-4F09-8A0D-DBD4FD8F8B30}"/>
    </a:ext>
  </a:ext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2FCC4A2-79E2-4485-8C98-DA513D179192}"/>
    </a:ext>
  </a:extLst>
</a:theme>
</file>

<file path=ppt/theme/theme4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B9BA71EF-5EB2-485C-8BB6-00C3568A24C7}"/>
    </a:ext>
  </a:extLst>
</a:theme>
</file>

<file path=ppt/theme/theme4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902C7D5-74F8-432E-84A6-E2CE6B8E29F7}"/>
    </a:ext>
  </a:extLst>
</a:theme>
</file>

<file path=ppt/theme/theme49.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08C683-353C-421C-A664-75BB11434D67}"/>
    </a:ext>
  </a:ext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6377A3F-301F-48F7-A849-BBFF8ECB78D2}"/>
    </a:ext>
  </a:extLst>
</a:theme>
</file>

<file path=ppt/theme/theme50.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B4D32D-F16F-42BA-94B2-4F97B7CBCB51}"/>
    </a:ext>
  </a:extLst>
</a:theme>
</file>

<file path=ppt/theme/theme5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4C3035-CAE8-480D-AB6E-B9B9E149E24D}"/>
    </a:ext>
  </a:extLst>
</a:theme>
</file>

<file path=ppt/theme/theme5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5D43A470-C837-404A-A31F-DE76FD6F2EC8}"/>
    </a:ext>
  </a:extLst>
</a:theme>
</file>

<file path=ppt/theme/theme53.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E832CF4-5E69-491A-A8A4-F1712069B38C}"/>
    </a:ext>
  </a:extLst>
</a:theme>
</file>

<file path=ppt/theme/theme5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89A7F1C-8842-4D79-9FBB-908C5DA9C289}"/>
    </a:ext>
  </a:extLst>
</a:theme>
</file>

<file path=ppt/theme/theme55.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03E93DE-D63C-43CE-98B2-7D56B97D6F8E}"/>
    </a:ext>
  </a:extLst>
</a:theme>
</file>

<file path=ppt/theme/theme5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69A6D134-B102-4ED9-A3F2-1BC519E3BCE3}"/>
    </a:ext>
  </a:extLst>
</a:theme>
</file>

<file path=ppt/theme/theme57.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382E892-A150-4DA3-A76D-080C6A626A12}"/>
    </a:ext>
  </a:extLst>
</a:theme>
</file>

<file path=ppt/theme/theme5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C5A837-9A1D-4FC9-BCE4-DE15CAD94ED3}"/>
    </a:ext>
  </a:extLst>
</a:theme>
</file>

<file path=ppt/theme/theme5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B87B8B-A7A2-48A3-86D8-4FECABA3566E}"/>
    </a:ext>
  </a:ext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80E995-D7DB-447C-8C3A-F71BBA8F35CA}"/>
    </a:ext>
  </a:extLst>
</a:theme>
</file>

<file path=ppt/theme/theme60.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BC67F4-7156-4988-B10F-915A42297AA7}"/>
    </a:ext>
  </a:extLst>
</a:theme>
</file>

<file path=ppt/theme/theme61.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FBDCB2-3840-4D7B-85C2-4D7F1283DE0C}"/>
    </a:ext>
  </a:extLst>
</a:theme>
</file>

<file path=ppt/theme/theme62.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48AEFC-1CCF-4CFD-9B35-77A43680EA57}"/>
    </a:ext>
  </a:extLst>
</a:theme>
</file>

<file path=ppt/theme/theme63.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7812C06-F53A-43A7-AB49-3CDB937AC9D4}"/>
    </a:ext>
  </a:extLst>
</a:theme>
</file>

<file path=ppt/theme/theme64.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CB05CF5-A54A-44B9-942B-893BB27F0813}"/>
    </a:ext>
  </a:extLst>
</a:theme>
</file>

<file path=ppt/theme/theme65.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FFC259A-5009-4493-BBE8-8CC883E4C4CB}"/>
    </a:ext>
  </a:extLst>
</a:theme>
</file>

<file path=ppt/theme/theme66.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12AA717-C4D6-44B4-9303-3C927A17F7D0}"/>
    </a:ext>
  </a:extLst>
</a:theme>
</file>

<file path=ppt/theme/theme67.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3C425E-5FE3-43A4-B133-8981614E477D}"/>
    </a:ext>
  </a:extLst>
</a:theme>
</file>

<file path=ppt/theme/theme68.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CBB1364-06F3-4F4B-9267-2F4A6F01AD53}"/>
    </a:ext>
  </a:extLst>
</a:theme>
</file>

<file path=ppt/theme/theme69.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16AE6A8-FDC8-4E08-B0FF-84834DCF6F2A}"/>
    </a:ext>
  </a:ext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1C8E401-EA80-4AA0-82B4-FF0D4EC51607}"/>
    </a:ext>
  </a:extLst>
</a:theme>
</file>

<file path=ppt/theme/theme7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F3D0131-278D-4BAA-8D56-247E0FE38701}"/>
    </a:ext>
  </a:extLst>
</a:theme>
</file>

<file path=ppt/theme/theme71.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8902541A-EC54-4DC8-87B3-573FDE9AA78E}"/>
    </a:ext>
  </a:extLst>
</a:theme>
</file>

<file path=ppt/theme/theme7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04264D7-7DC8-4754-8413-38E0253D81C1}"/>
    </a:ext>
  </a:extLst>
</a:theme>
</file>

<file path=ppt/theme/theme73.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7986E66-52A2-432A-9E61-2DF9B44EDF83}"/>
    </a:ext>
  </a:extLst>
</a:theme>
</file>

<file path=ppt/theme/theme7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054FCC-0CDC-4CAD-B1B4-A60AE9A297E2}"/>
    </a:ext>
  </a:ext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6E44139-9E30-4972-80B5-F96EC19073F9}"/>
    </a:ext>
  </a:extLst>
</a:theme>
</file>

<file path=docProps/app.xml><?xml version="1.0" encoding="utf-8"?>
<Properties xmlns="http://schemas.openxmlformats.org/officeDocument/2006/extended-properties" xmlns:vt="http://schemas.openxmlformats.org/officeDocument/2006/docPropsVTypes">
  <Template>safari</Template>
  <TotalTime>24207</TotalTime>
  <Words>5326</Words>
  <Application>Microsoft Macintosh PowerPoint</Application>
  <PresentationFormat>On-screen Show (4:3)</PresentationFormat>
  <Paragraphs>978</Paragraphs>
  <Slides>45</Slides>
  <Notes>36</Notes>
  <HiddenSlides>2</HiddenSlides>
  <MMClips>0</MMClips>
  <ScaleCrop>false</ScaleCrop>
  <HeadingPairs>
    <vt:vector size="6" baseType="variant">
      <vt:variant>
        <vt:lpstr>Fonts Used</vt:lpstr>
      </vt:variant>
      <vt:variant>
        <vt:i4>17</vt:i4>
      </vt:variant>
      <vt:variant>
        <vt:lpstr>Theme</vt:lpstr>
      </vt:variant>
      <vt:variant>
        <vt:i4>73</vt:i4>
      </vt:variant>
      <vt:variant>
        <vt:lpstr>Slide Titles</vt:lpstr>
      </vt:variant>
      <vt:variant>
        <vt:i4>45</vt:i4>
      </vt:variant>
    </vt:vector>
  </HeadingPairs>
  <TitlesOfParts>
    <vt:vector size="135" baseType="lpstr">
      <vt:lpstr>Calibri</vt:lpstr>
      <vt:lpstr>Cambria</vt:lpstr>
      <vt:lpstr>Cambria Math</vt:lpstr>
      <vt:lpstr>Garamond</vt:lpstr>
      <vt:lpstr>Lucida Grande</vt:lpstr>
      <vt:lpstr>Mangal</vt:lpstr>
      <vt:lpstr>ＭＳ Ｐゴシック</vt:lpstr>
      <vt:lpstr>ＭＳ 明朝</vt:lpstr>
      <vt:lpstr>Myriad Pro Bold Cond</vt:lpstr>
      <vt:lpstr>Palatino Linotype</vt:lpstr>
      <vt:lpstr>Symbol</vt:lpstr>
      <vt:lpstr>Tahoma</vt:lpstr>
      <vt:lpstr>Times New Roman</vt:lpstr>
      <vt:lpstr>Wingdings</vt:lpstr>
      <vt:lpstr>ヒラギノ角ゴ ProN W6</vt:lpstr>
      <vt:lpstr>新細明體</vt:lpstr>
      <vt:lpstr>Arial</vt:lpstr>
      <vt:lpstr>safari</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20_Edge</vt:lpstr>
      <vt:lpstr>22_Edge</vt:lpstr>
      <vt:lpstr>23_Edge</vt:lpstr>
      <vt:lpstr>25_Edge</vt:lpstr>
      <vt:lpstr>21_Edge</vt:lpstr>
      <vt:lpstr>24_Edge</vt:lpstr>
      <vt:lpstr>26_Edge</vt:lpstr>
      <vt:lpstr>7_Office Theme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40_Edge</vt:lpstr>
      <vt:lpstr>8_Office Theme</vt:lpstr>
      <vt:lpstr>1_Office Theme</vt:lpstr>
      <vt:lpstr>41_Edge</vt:lpstr>
      <vt:lpstr>4_Office Theme</vt:lpstr>
      <vt:lpstr>Title &amp; Bullets</vt:lpstr>
      <vt:lpstr>42_Edge</vt:lpstr>
      <vt:lpstr>43_Edge</vt:lpstr>
      <vt:lpstr>44_Edge</vt:lpstr>
      <vt:lpstr>6_Office Theme</vt:lpstr>
      <vt:lpstr>45_Edge</vt:lpstr>
      <vt:lpstr>Office 佈景主題</vt:lpstr>
      <vt:lpstr>47_Edge</vt:lpstr>
      <vt:lpstr>5_Office Theme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PowerPoint Presentation</vt:lpstr>
      <vt:lpstr>PowerPoint Presentation</vt:lpstr>
      <vt:lpstr>GRIM-Filter Outline</vt:lpstr>
      <vt:lpstr>GRIM-Filter Outline</vt:lpstr>
      <vt:lpstr>Motivation and Goal</vt:lpstr>
      <vt:lpstr>GRIM-Filter Outline</vt:lpstr>
      <vt:lpstr>Background: Read Mappers</vt:lpstr>
      <vt:lpstr>GRIM-Filter Outline</vt:lpstr>
      <vt:lpstr>Generating Hash Tables </vt:lpstr>
      <vt:lpstr>Hash Tables in Read Mapping</vt:lpstr>
      <vt:lpstr>Location Filtering</vt:lpstr>
      <vt:lpstr>GRIM-Filter Outline</vt:lpstr>
      <vt:lpstr>Hash Tables in Read Mapping</vt:lpstr>
      <vt:lpstr>GRIM-Filter Outline</vt:lpstr>
      <vt:lpstr>Our Proposal: GRIM-Filter</vt:lpstr>
      <vt:lpstr>GRIM-Filter: Bins</vt:lpstr>
      <vt:lpstr>GRIM-Filter: Bitvectors</vt:lpstr>
      <vt:lpstr>GRIM-Filter: Bitvectors</vt:lpstr>
      <vt:lpstr>Our Proposal: GRIM-Filter</vt:lpstr>
      <vt:lpstr>GRIM-Filter: Checking a Bin</vt:lpstr>
      <vt:lpstr>Our Proposal: GRIM-Filter</vt:lpstr>
      <vt:lpstr>GRIM-Filter: Error Tolerance</vt:lpstr>
      <vt:lpstr>Our Proposal: GRIM-Filter</vt:lpstr>
      <vt:lpstr>Integrating GRIM-Filter into a Read Mapper</vt:lpstr>
      <vt:lpstr>GRIM-Filter Outline</vt:lpstr>
      <vt:lpstr>Key Properties of GRIM-Filter</vt:lpstr>
      <vt:lpstr>3D-Stacked Memory</vt:lpstr>
      <vt:lpstr>3D-Stacked Memory</vt:lpstr>
      <vt:lpstr>3D-Stacked Memory</vt:lpstr>
      <vt:lpstr>GRIM-Filter in 3D-Stacked DRAM</vt:lpstr>
      <vt:lpstr>GRIM-Filter in 3D-Stacked DRAM</vt:lpstr>
      <vt:lpstr>GRIM-Filter Outline</vt:lpstr>
      <vt:lpstr>Methodology</vt:lpstr>
      <vt:lpstr>GRIM-Filter Performance</vt:lpstr>
      <vt:lpstr>GRIM-Filter False Negative Rate</vt:lpstr>
      <vt:lpstr>Other Results in the Paper </vt:lpstr>
      <vt:lpstr>GRIM-Filter Outline</vt:lpstr>
      <vt:lpstr>Conclusion</vt:lpstr>
      <vt:lpstr>PowerPoint Presentation</vt:lpstr>
      <vt:lpstr>PowerPoint Presentation</vt:lpstr>
      <vt:lpstr>PowerPoint Presentation</vt:lpstr>
      <vt:lpstr>PowerPoint Presentation</vt:lpstr>
      <vt:lpstr>PowerPoint Presentation</vt:lpstr>
      <vt:lpstr>PowerPoint Presentation</vt:lpstr>
      <vt:lpstr>GRIM-Filter: Error Tolerance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2130</cp:revision>
  <cp:lastPrinted>2017-01-28T15:55:54Z</cp:lastPrinted>
  <dcterms:created xsi:type="dcterms:W3CDTF">2016-03-28T22:57:51Z</dcterms:created>
  <dcterms:modified xsi:type="dcterms:W3CDTF">2018-01-15T08:22:33Z</dcterms:modified>
</cp:coreProperties>
</file>