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8"/>
  </p:notesMasterIdLst>
  <p:sldIdLst>
    <p:sldId id="347" r:id="rId2"/>
    <p:sldId id="346" r:id="rId3"/>
    <p:sldId id="348" r:id="rId4"/>
    <p:sldId id="349" r:id="rId5"/>
    <p:sldId id="350" r:id="rId6"/>
    <p:sldId id="332" r:id="rId7"/>
  </p:sldIdLst>
  <p:sldSz cx="9144000" cy="6858000" type="screen4x3"/>
  <p:notesSz cx="7315200" cy="96012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  <a:srgbClr val="C00000"/>
    <a:srgbClr val="F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32B0202-0840-4C01-B8CE-44CF26C9F665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CB66F2-E617-4D22-9699-A8F2E158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D214A-2AFC-4BE3-89FE-6518807E148F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B5BB5-C062-4C16-8C4E-0D7EE65EA5A7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CC17E-136C-4D5B-9C83-1E9F6F691804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21861-6BD7-4EE9-A68B-37E75913A333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94271-EC2C-4AA4-B1D8-6325DBCD6885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C81D6-5C0A-4888-8AA2-94A703B72A86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2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A7242-E7F0-452E-9AAD-6A266A1C3304}" type="datetime1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A2E865-F686-4BA8-A1F8-7363E1251590}" type="datetime1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8B6D-F0A8-4A5A-A21C-F2DDFAEE91CA}" type="datetime1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59F63-4AED-4D19-AEDC-2344A5DC207C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DF23D-22DE-41A0-9045-8939205C2A67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fld id="{BA2D8F13-174C-467F-9D40-7DDEF70C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7753" y="-19050"/>
            <a:ext cx="7772400" cy="2609850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Gather-Scatter DRAM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600" dirty="0" smtClean="0"/>
              <a:t>In-DRAM Address Translation to Improve the Spatial Locality of Non-unit Strided Accesses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Vivek Seshadri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226647" y="4267200"/>
            <a:ext cx="86907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Thomas Mullins,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Amirali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Boroumand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Onur Mutlu, 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Phillip B.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Gibbons, Michael A. Kozuch,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Todd C. Mowry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Intel-logo.jpg"/>
          <p:cNvPicPr>
            <a:picLocks noChangeAspect="1"/>
          </p:cNvPicPr>
          <p:nvPr/>
        </p:nvPicPr>
        <p:blipFill>
          <a:blip r:embed="rId2" cstate="print"/>
          <a:srcRect t="8000" b="16000"/>
          <a:stretch>
            <a:fillRect/>
          </a:stretch>
        </p:blipFill>
        <p:spPr>
          <a:xfrm>
            <a:off x="7227570" y="5410200"/>
            <a:ext cx="1230630" cy="868680"/>
          </a:xfrm>
          <a:prstGeom prst="rect">
            <a:avLst/>
          </a:prstGeom>
        </p:spPr>
      </p:pic>
      <p:pic>
        <p:nvPicPr>
          <p:cNvPr id="11" name="Picture 10" descr="cmu.jpg"/>
          <p:cNvPicPr>
            <a:picLocks noChangeAspect="1"/>
          </p:cNvPicPr>
          <p:nvPr/>
        </p:nvPicPr>
        <p:blipFill>
          <a:blip r:embed="rId3" cstate="print"/>
          <a:srcRect t="21333" b="21333"/>
          <a:stretch>
            <a:fillRect/>
          </a:stretch>
        </p:blipFill>
        <p:spPr>
          <a:xfrm>
            <a:off x="3205108" y="5527783"/>
            <a:ext cx="3576692" cy="740197"/>
          </a:xfrm>
          <a:prstGeom prst="rect">
            <a:avLst/>
          </a:prstGeom>
        </p:spPr>
      </p:pic>
      <p:pic>
        <p:nvPicPr>
          <p:cNvPr id="12" name="Picture 4" descr="safar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59308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72340" y="2514600"/>
            <a:ext cx="6403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Session C1, Tuesday 10:40 AM</a:t>
            </a:r>
          </a:p>
        </p:txBody>
      </p:sp>
    </p:spTree>
    <p:extLst>
      <p:ext uri="{BB962C8B-B14F-4D97-AF65-F5344CB8AC3E}">
        <p14:creationId xmlns:p14="http://schemas.microsoft.com/office/powerpoint/2010/main" val="36342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0018" y="381000"/>
            <a:ext cx="8025714" cy="1295400"/>
            <a:chOff x="640018" y="381000"/>
            <a:chExt cx="8025714" cy="1295400"/>
          </a:xfrm>
        </p:grpSpPr>
        <p:grpSp>
          <p:nvGrpSpPr>
            <p:cNvPr id="136" name="Group 135"/>
            <p:cNvGrpSpPr/>
            <p:nvPr/>
          </p:nvGrpSpPr>
          <p:grpSpPr>
            <a:xfrm>
              <a:off x="640018" y="381000"/>
              <a:ext cx="8025714" cy="304800"/>
              <a:chOff x="584886" y="685800"/>
              <a:chExt cx="8025714" cy="3048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84886" y="685800"/>
                <a:ext cx="2654643" cy="304800"/>
                <a:chOff x="584886" y="685800"/>
                <a:chExt cx="2654643" cy="30480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5848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914400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245972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15754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9441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2273643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2605215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9347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5" name="Rounded Rectangle 44"/>
              <p:cNvSpPr/>
              <p:nvPr/>
            </p:nvSpPr>
            <p:spPr>
              <a:xfrm>
                <a:off x="32910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620529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952101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2816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6379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9674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298987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6285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9683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297828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629400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9589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3152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6447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976286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3058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404721" y="977900"/>
                <a:ext cx="6796219" cy="12700"/>
                <a:chOff x="1404721" y="6128608"/>
                <a:chExt cx="6796219" cy="12700"/>
              </a:xfrm>
            </p:grpSpPr>
            <p:cxnSp>
              <p:nvCxnSpPr>
                <p:cNvPr id="62" name="Curved Connector 61"/>
                <p:cNvCxnSpPr/>
                <p:nvPr/>
              </p:nvCxnSpPr>
              <p:spPr>
                <a:xfrm rot="16200000" flipH="1">
                  <a:off x="2077993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urved Connector 62"/>
                <p:cNvCxnSpPr/>
                <p:nvPr/>
              </p:nvCxnSpPr>
              <p:spPr>
                <a:xfrm rot="16200000" flipH="1">
                  <a:off x="3437237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urved Connector 63"/>
                <p:cNvCxnSpPr/>
                <p:nvPr/>
              </p:nvCxnSpPr>
              <p:spPr>
                <a:xfrm rot="16200000" flipH="1">
                  <a:off x="4796481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urved Connector 64"/>
                <p:cNvCxnSpPr/>
                <p:nvPr/>
              </p:nvCxnSpPr>
              <p:spPr>
                <a:xfrm rot="16200000" flipH="1">
                  <a:off x="6155725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urved Connector 65"/>
                <p:cNvCxnSpPr/>
                <p:nvPr/>
              </p:nvCxnSpPr>
              <p:spPr>
                <a:xfrm rot="16200000" flipH="1">
                  <a:off x="7514969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TextBox 136"/>
            <p:cNvSpPr txBox="1"/>
            <p:nvPr/>
          </p:nvSpPr>
          <p:spPr>
            <a:xfrm>
              <a:off x="2383665" y="1153180"/>
              <a:ext cx="453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Problem: Non-unit </a:t>
              </a:r>
              <a:r>
                <a:rPr lang="en-US" sz="2800" b="1" dirty="0" err="1" smtClean="0">
                  <a:solidFill>
                    <a:schemeClr val="accent2"/>
                  </a:solidFill>
                </a:rPr>
                <a:t>strided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2800" b="1" dirty="0">
                  <a:solidFill>
                    <a:schemeClr val="accent2"/>
                  </a:solidFill>
                </a:rPr>
                <a:t>a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ccesses</a:t>
              </a:r>
              <a:endParaRPr lang="en-US" sz="2800" b="1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0018" y="381000"/>
            <a:ext cx="8025714" cy="1295400"/>
            <a:chOff x="640018" y="381000"/>
            <a:chExt cx="8025714" cy="1295400"/>
          </a:xfrm>
        </p:grpSpPr>
        <p:grpSp>
          <p:nvGrpSpPr>
            <p:cNvPr id="136" name="Group 135"/>
            <p:cNvGrpSpPr/>
            <p:nvPr/>
          </p:nvGrpSpPr>
          <p:grpSpPr>
            <a:xfrm>
              <a:off x="640018" y="381000"/>
              <a:ext cx="8025714" cy="304800"/>
              <a:chOff x="584886" y="685800"/>
              <a:chExt cx="8025714" cy="3048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84886" y="685800"/>
                <a:ext cx="2654643" cy="304800"/>
                <a:chOff x="584886" y="685800"/>
                <a:chExt cx="2654643" cy="30480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5848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914400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245972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15754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9441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2273643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2605215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9347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5" name="Rounded Rectangle 44"/>
              <p:cNvSpPr/>
              <p:nvPr/>
            </p:nvSpPr>
            <p:spPr>
              <a:xfrm>
                <a:off x="32910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620529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952101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2816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6379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9674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298987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6285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9683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297828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629400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9589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3152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6447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976286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3058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404721" y="977900"/>
                <a:ext cx="6796219" cy="12700"/>
                <a:chOff x="1404721" y="6128608"/>
                <a:chExt cx="6796219" cy="12700"/>
              </a:xfrm>
            </p:grpSpPr>
            <p:cxnSp>
              <p:nvCxnSpPr>
                <p:cNvPr id="62" name="Curved Connector 61"/>
                <p:cNvCxnSpPr/>
                <p:nvPr/>
              </p:nvCxnSpPr>
              <p:spPr>
                <a:xfrm rot="16200000" flipH="1">
                  <a:off x="2077993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urved Connector 62"/>
                <p:cNvCxnSpPr/>
                <p:nvPr/>
              </p:nvCxnSpPr>
              <p:spPr>
                <a:xfrm rot="16200000" flipH="1">
                  <a:off x="3437237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urved Connector 63"/>
                <p:cNvCxnSpPr/>
                <p:nvPr/>
              </p:nvCxnSpPr>
              <p:spPr>
                <a:xfrm rot="16200000" flipH="1">
                  <a:off x="4796481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urved Connector 64"/>
                <p:cNvCxnSpPr/>
                <p:nvPr/>
              </p:nvCxnSpPr>
              <p:spPr>
                <a:xfrm rot="16200000" flipH="1">
                  <a:off x="6155725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urved Connector 65"/>
                <p:cNvCxnSpPr/>
                <p:nvPr/>
              </p:nvCxnSpPr>
              <p:spPr>
                <a:xfrm rot="16200000" flipH="1">
                  <a:off x="7514969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TextBox 136"/>
            <p:cNvSpPr txBox="1"/>
            <p:nvPr/>
          </p:nvSpPr>
          <p:spPr>
            <a:xfrm>
              <a:off x="2383665" y="1153180"/>
              <a:ext cx="453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Problem: Non-unit </a:t>
              </a:r>
              <a:r>
                <a:rPr lang="en-US" sz="2800" b="1" dirty="0" err="1" smtClean="0">
                  <a:solidFill>
                    <a:schemeClr val="accent2"/>
                  </a:solidFill>
                </a:rPr>
                <a:t>strided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2800" b="1" dirty="0">
                  <a:solidFill>
                    <a:schemeClr val="accent2"/>
                  </a:solidFill>
                </a:rPr>
                <a:t>a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ccesses</a:t>
              </a:r>
              <a:endParaRPr lang="en-US" sz="280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6846" y="1676400"/>
            <a:ext cx="8211389" cy="1828800"/>
            <a:chOff x="491714" y="1828800"/>
            <a:chExt cx="8211389" cy="1828800"/>
          </a:xfrm>
        </p:grpSpPr>
        <p:pic>
          <p:nvPicPr>
            <p:cNvPr id="77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14" y="2362200"/>
              <a:ext cx="2890666" cy="642744"/>
            </a:xfrm>
            <a:prstGeom prst="rect">
              <a:avLst/>
            </a:prstGeom>
          </p:spPr>
        </p:pic>
        <p:sp>
          <p:nvSpPr>
            <p:cNvPr id="91" name="Right Arrow 90"/>
            <p:cNvSpPr/>
            <p:nvPr/>
          </p:nvSpPr>
          <p:spPr>
            <a:xfrm>
              <a:off x="3962400" y="2362200"/>
              <a:ext cx="1371600" cy="642744"/>
            </a:xfrm>
            <a:prstGeom prst="rightArrow">
              <a:avLst>
                <a:gd name="adj1" fmla="val 66769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READ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5879757" y="2514600"/>
              <a:ext cx="2654643" cy="304800"/>
              <a:chOff x="5879757" y="2209800"/>
              <a:chExt cx="2654643" cy="304800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879757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215449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551141" y="2209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6886833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222525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558217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893909" y="2209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8229600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968641" y="1828800"/>
              <a:ext cx="1936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Today’s DRAM 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861158" y="2052935"/>
              <a:ext cx="2673242" cy="461665"/>
              <a:chOff x="584886" y="5405735"/>
              <a:chExt cx="2673242" cy="461665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265911" y="5405735"/>
                <a:ext cx="131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Cache Line</a:t>
                </a: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584886" y="5486400"/>
                <a:ext cx="2673242" cy="350108"/>
                <a:chOff x="584886" y="5486400"/>
                <a:chExt cx="2673242" cy="350108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584886" y="5486400"/>
                  <a:ext cx="0" cy="35010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258128" y="5486400"/>
                  <a:ext cx="0" cy="35010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Arrow Connector 131"/>
              <p:cNvCxnSpPr>
                <a:stCxn id="130" idx="3"/>
              </p:cNvCxnSpPr>
              <p:nvPr/>
            </p:nvCxnSpPr>
            <p:spPr>
              <a:xfrm flipV="1">
                <a:off x="2577104" y="5636567"/>
                <a:ext cx="681024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30" idx="1"/>
              </p:cNvCxnSpPr>
              <p:nvPr/>
            </p:nvCxnSpPr>
            <p:spPr>
              <a:xfrm flipH="1" flipV="1">
                <a:off x="584886" y="5636567"/>
                <a:ext cx="681025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580302" y="3134380"/>
              <a:ext cx="8122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Inefficiency:  High </a:t>
              </a:r>
              <a:r>
                <a:rPr lang="en-US" sz="2800" b="1" dirty="0">
                  <a:solidFill>
                    <a:schemeClr val="accent2"/>
                  </a:solidFill>
                </a:rPr>
                <a:t>l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atency 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, wasted bandwidth and cache space </a:t>
              </a: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968314" y="2819400"/>
              <a:ext cx="2413686" cy="381000"/>
              <a:chOff x="5968314" y="2819400"/>
              <a:chExt cx="2413686" cy="381000"/>
            </a:xfrm>
          </p:grpSpPr>
          <p:cxnSp>
            <p:nvCxnSpPr>
              <p:cNvPr id="147" name="Straight Arrow Connector 146"/>
              <p:cNvCxnSpPr>
                <a:stCxn id="94" idx="2"/>
              </p:cNvCxnSpPr>
              <p:nvPr/>
            </p:nvCxnSpPr>
            <p:spPr>
              <a:xfrm flipH="1">
                <a:off x="5968314" y="2819400"/>
                <a:ext cx="63843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95" idx="2"/>
              </p:cNvCxnSpPr>
              <p:nvPr/>
            </p:nvCxnSpPr>
            <p:spPr>
              <a:xfrm flipH="1">
                <a:off x="6032157" y="2819400"/>
                <a:ext cx="335692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97" idx="2"/>
              </p:cNvCxnSpPr>
              <p:nvPr/>
            </p:nvCxnSpPr>
            <p:spPr>
              <a:xfrm flipH="1">
                <a:off x="6184557" y="2819400"/>
                <a:ext cx="8546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98" idx="2"/>
              </p:cNvCxnSpPr>
              <p:nvPr/>
            </p:nvCxnSpPr>
            <p:spPr>
              <a:xfrm flipH="1">
                <a:off x="6367849" y="2819400"/>
                <a:ext cx="10070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99" idx="2"/>
              </p:cNvCxnSpPr>
              <p:nvPr/>
            </p:nvCxnSpPr>
            <p:spPr>
              <a:xfrm flipH="1">
                <a:off x="6551141" y="2819400"/>
                <a:ext cx="11594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01" idx="2"/>
              </p:cNvCxnSpPr>
              <p:nvPr/>
            </p:nvCxnSpPr>
            <p:spPr>
              <a:xfrm flipH="1">
                <a:off x="6703541" y="2819400"/>
                <a:ext cx="1678459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89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0018" y="381000"/>
            <a:ext cx="8025714" cy="1295400"/>
            <a:chOff x="640018" y="381000"/>
            <a:chExt cx="8025714" cy="1295400"/>
          </a:xfrm>
        </p:grpSpPr>
        <p:grpSp>
          <p:nvGrpSpPr>
            <p:cNvPr id="136" name="Group 135"/>
            <p:cNvGrpSpPr/>
            <p:nvPr/>
          </p:nvGrpSpPr>
          <p:grpSpPr>
            <a:xfrm>
              <a:off x="640018" y="381000"/>
              <a:ext cx="8025714" cy="304800"/>
              <a:chOff x="584886" y="685800"/>
              <a:chExt cx="8025714" cy="3048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84886" y="685800"/>
                <a:ext cx="2654643" cy="304800"/>
                <a:chOff x="584886" y="685800"/>
                <a:chExt cx="2654643" cy="30480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5848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914400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245972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15754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9441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2273643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2605215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9347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5" name="Rounded Rectangle 44"/>
              <p:cNvSpPr/>
              <p:nvPr/>
            </p:nvSpPr>
            <p:spPr>
              <a:xfrm>
                <a:off x="32910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620529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952101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2816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6379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9674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298987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6285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9683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297828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629400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9589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3152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6447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976286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3058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404721" y="977900"/>
                <a:ext cx="6796219" cy="12700"/>
                <a:chOff x="1404721" y="6128608"/>
                <a:chExt cx="6796219" cy="12700"/>
              </a:xfrm>
            </p:grpSpPr>
            <p:cxnSp>
              <p:nvCxnSpPr>
                <p:cNvPr id="62" name="Curved Connector 61"/>
                <p:cNvCxnSpPr/>
                <p:nvPr/>
              </p:nvCxnSpPr>
              <p:spPr>
                <a:xfrm rot="16200000" flipH="1">
                  <a:off x="2077993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urved Connector 62"/>
                <p:cNvCxnSpPr/>
                <p:nvPr/>
              </p:nvCxnSpPr>
              <p:spPr>
                <a:xfrm rot="16200000" flipH="1">
                  <a:off x="3437237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urved Connector 63"/>
                <p:cNvCxnSpPr/>
                <p:nvPr/>
              </p:nvCxnSpPr>
              <p:spPr>
                <a:xfrm rot="16200000" flipH="1">
                  <a:off x="4796481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urved Connector 64"/>
                <p:cNvCxnSpPr/>
                <p:nvPr/>
              </p:nvCxnSpPr>
              <p:spPr>
                <a:xfrm rot="16200000" flipH="1">
                  <a:off x="6155725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urved Connector 65"/>
                <p:cNvCxnSpPr/>
                <p:nvPr/>
              </p:nvCxnSpPr>
              <p:spPr>
                <a:xfrm rot="16200000" flipH="1">
                  <a:off x="7514969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TextBox 136"/>
            <p:cNvSpPr txBox="1"/>
            <p:nvPr/>
          </p:nvSpPr>
          <p:spPr>
            <a:xfrm>
              <a:off x="2383665" y="1153180"/>
              <a:ext cx="453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Problem: Non-unit </a:t>
              </a:r>
              <a:r>
                <a:rPr lang="en-US" sz="2800" b="1" dirty="0" err="1" smtClean="0">
                  <a:solidFill>
                    <a:schemeClr val="accent2"/>
                  </a:solidFill>
                </a:rPr>
                <a:t>strided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2800" b="1" dirty="0">
                  <a:solidFill>
                    <a:schemeClr val="accent2"/>
                  </a:solidFill>
                </a:rPr>
                <a:t>a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ccesses</a:t>
              </a:r>
              <a:endParaRPr lang="en-US" sz="280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6846" y="1676400"/>
            <a:ext cx="8211389" cy="1828800"/>
            <a:chOff x="491714" y="1828800"/>
            <a:chExt cx="8211389" cy="1828800"/>
          </a:xfrm>
        </p:grpSpPr>
        <p:pic>
          <p:nvPicPr>
            <p:cNvPr id="77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14" y="2362200"/>
              <a:ext cx="2890666" cy="642744"/>
            </a:xfrm>
            <a:prstGeom prst="rect">
              <a:avLst/>
            </a:prstGeom>
          </p:spPr>
        </p:pic>
        <p:sp>
          <p:nvSpPr>
            <p:cNvPr id="91" name="Right Arrow 90"/>
            <p:cNvSpPr/>
            <p:nvPr/>
          </p:nvSpPr>
          <p:spPr>
            <a:xfrm>
              <a:off x="3962400" y="2362200"/>
              <a:ext cx="1371600" cy="642744"/>
            </a:xfrm>
            <a:prstGeom prst="rightArrow">
              <a:avLst>
                <a:gd name="adj1" fmla="val 66769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READ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5879757" y="2514600"/>
              <a:ext cx="2654643" cy="304800"/>
              <a:chOff x="5879757" y="2209800"/>
              <a:chExt cx="2654643" cy="304800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879757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215449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551141" y="2209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6886833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222525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558217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893909" y="2209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8229600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968641" y="1828800"/>
              <a:ext cx="1936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Today’s DRAM 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861158" y="2052935"/>
              <a:ext cx="2673242" cy="461665"/>
              <a:chOff x="584886" y="5405735"/>
              <a:chExt cx="2673242" cy="461665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265911" y="5405735"/>
                <a:ext cx="131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Cache Line</a:t>
                </a: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584886" y="5486400"/>
                <a:ext cx="2673242" cy="350108"/>
                <a:chOff x="584886" y="5486400"/>
                <a:chExt cx="2673242" cy="350108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584886" y="5486400"/>
                  <a:ext cx="0" cy="35010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258128" y="5486400"/>
                  <a:ext cx="0" cy="35010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Arrow Connector 131"/>
              <p:cNvCxnSpPr>
                <a:stCxn id="130" idx="3"/>
              </p:cNvCxnSpPr>
              <p:nvPr/>
            </p:nvCxnSpPr>
            <p:spPr>
              <a:xfrm flipV="1">
                <a:off x="2577104" y="5636567"/>
                <a:ext cx="681024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30" idx="1"/>
              </p:cNvCxnSpPr>
              <p:nvPr/>
            </p:nvCxnSpPr>
            <p:spPr>
              <a:xfrm flipH="1" flipV="1">
                <a:off x="584886" y="5636567"/>
                <a:ext cx="681025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580302" y="3134380"/>
              <a:ext cx="8122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Inefficiency:  High </a:t>
              </a:r>
              <a:r>
                <a:rPr lang="en-US" sz="2800" b="1" dirty="0">
                  <a:solidFill>
                    <a:schemeClr val="accent2"/>
                  </a:solidFill>
                </a:rPr>
                <a:t>l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atency 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, wasted bandwidth and cache space </a:t>
              </a: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968314" y="2819400"/>
              <a:ext cx="2413686" cy="381000"/>
              <a:chOff x="5968314" y="2819400"/>
              <a:chExt cx="2413686" cy="381000"/>
            </a:xfrm>
          </p:grpSpPr>
          <p:cxnSp>
            <p:nvCxnSpPr>
              <p:cNvPr id="147" name="Straight Arrow Connector 146"/>
              <p:cNvCxnSpPr>
                <a:stCxn id="94" idx="2"/>
              </p:cNvCxnSpPr>
              <p:nvPr/>
            </p:nvCxnSpPr>
            <p:spPr>
              <a:xfrm flipH="1">
                <a:off x="5968314" y="2819400"/>
                <a:ext cx="63843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95" idx="2"/>
              </p:cNvCxnSpPr>
              <p:nvPr/>
            </p:nvCxnSpPr>
            <p:spPr>
              <a:xfrm flipH="1">
                <a:off x="6032157" y="2819400"/>
                <a:ext cx="335692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97" idx="2"/>
              </p:cNvCxnSpPr>
              <p:nvPr/>
            </p:nvCxnSpPr>
            <p:spPr>
              <a:xfrm flipH="1">
                <a:off x="6184557" y="2819400"/>
                <a:ext cx="8546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98" idx="2"/>
              </p:cNvCxnSpPr>
              <p:nvPr/>
            </p:nvCxnSpPr>
            <p:spPr>
              <a:xfrm flipH="1">
                <a:off x="6367849" y="2819400"/>
                <a:ext cx="10070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99" idx="2"/>
              </p:cNvCxnSpPr>
              <p:nvPr/>
            </p:nvCxnSpPr>
            <p:spPr>
              <a:xfrm flipH="1">
                <a:off x="6551141" y="2819400"/>
                <a:ext cx="11594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01" idx="2"/>
              </p:cNvCxnSpPr>
              <p:nvPr/>
            </p:nvCxnSpPr>
            <p:spPr>
              <a:xfrm flipH="1">
                <a:off x="6703541" y="2819400"/>
                <a:ext cx="1678459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546846" y="3562939"/>
            <a:ext cx="8042686" cy="2004126"/>
            <a:chOff x="546846" y="3562939"/>
            <a:chExt cx="8042686" cy="2004126"/>
          </a:xfrm>
        </p:grpSpPr>
        <p:pic>
          <p:nvPicPr>
            <p:cNvPr id="79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46" y="4255517"/>
              <a:ext cx="2890666" cy="642744"/>
            </a:xfrm>
            <a:prstGeom prst="rect">
              <a:avLst/>
            </a:prstGeom>
          </p:spPr>
        </p:pic>
        <p:sp>
          <p:nvSpPr>
            <p:cNvPr id="80" name="Rounded Rectangle 79"/>
            <p:cNvSpPr/>
            <p:nvPr/>
          </p:nvSpPr>
          <p:spPr>
            <a:xfrm>
              <a:off x="7564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0612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3660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65624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21890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52370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82850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1186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934889" y="4021827"/>
              <a:ext cx="2654643" cy="304800"/>
              <a:chOff x="5879757" y="3243456"/>
              <a:chExt cx="2654643" cy="304800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879757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6215449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6551141" y="32434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6886833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222525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558217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7893909" y="32434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8229600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34889" y="4860027"/>
              <a:ext cx="2654643" cy="304800"/>
              <a:chOff x="5879757" y="3929256"/>
              <a:chExt cx="2654643" cy="304800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5879757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6215449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6551141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6886833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7222525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7558217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7893909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8229600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552106" y="3733800"/>
              <a:ext cx="2880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Gather-Scatter DRAM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 rot="21299448">
              <a:off x="3992219" y="3562939"/>
              <a:ext cx="1510848" cy="985964"/>
              <a:chOff x="3937087" y="3562939"/>
              <a:chExt cx="1510848" cy="985964"/>
            </a:xfrm>
          </p:grpSpPr>
          <p:sp>
            <p:nvSpPr>
              <p:cNvPr id="103" name="Right Arrow 102"/>
              <p:cNvSpPr/>
              <p:nvPr/>
            </p:nvSpPr>
            <p:spPr>
              <a:xfrm>
                <a:off x="3962049" y="3906159"/>
                <a:ext cx="1485886" cy="642744"/>
              </a:xfrm>
              <a:prstGeom prst="rightArrow">
                <a:avLst>
                  <a:gd name="adj1" fmla="val 66769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 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937087" y="3562939"/>
                <a:ext cx="1178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Pattern 0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518902">
              <a:off x="4017188" y="4604876"/>
              <a:ext cx="1498743" cy="962189"/>
              <a:chOff x="3962056" y="4604876"/>
              <a:chExt cx="1498743" cy="962189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3962056" y="4604876"/>
                <a:ext cx="1498743" cy="642744"/>
              </a:xfrm>
              <a:prstGeom prst="rightArrow">
                <a:avLst>
                  <a:gd name="adj1" fmla="val 66769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969557" y="5105400"/>
                <a:ext cx="1178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Pattern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9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0018" y="381000"/>
            <a:ext cx="8025714" cy="1295400"/>
            <a:chOff x="640018" y="381000"/>
            <a:chExt cx="8025714" cy="1295400"/>
          </a:xfrm>
        </p:grpSpPr>
        <p:grpSp>
          <p:nvGrpSpPr>
            <p:cNvPr id="136" name="Group 135"/>
            <p:cNvGrpSpPr/>
            <p:nvPr/>
          </p:nvGrpSpPr>
          <p:grpSpPr>
            <a:xfrm>
              <a:off x="640018" y="381000"/>
              <a:ext cx="8025714" cy="304800"/>
              <a:chOff x="584886" y="685800"/>
              <a:chExt cx="8025714" cy="3048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84886" y="685800"/>
                <a:ext cx="2654643" cy="304800"/>
                <a:chOff x="584886" y="685800"/>
                <a:chExt cx="2654643" cy="30480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5848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914400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245972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1575486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9441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2273643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2605215" y="685800"/>
                  <a:ext cx="304800" cy="3048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934729" y="685800"/>
                  <a:ext cx="304800" cy="3048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5" name="Rounded Rectangle 44"/>
              <p:cNvSpPr/>
              <p:nvPr/>
            </p:nvSpPr>
            <p:spPr>
              <a:xfrm>
                <a:off x="32910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620529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952101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2816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6379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967415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298987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628501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9683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297828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629400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9589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3152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644714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976286" y="685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305800" y="685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404721" y="977900"/>
                <a:ext cx="6796219" cy="12700"/>
                <a:chOff x="1404721" y="6128608"/>
                <a:chExt cx="6796219" cy="12700"/>
              </a:xfrm>
            </p:grpSpPr>
            <p:cxnSp>
              <p:nvCxnSpPr>
                <p:cNvPr id="62" name="Curved Connector 61"/>
                <p:cNvCxnSpPr/>
                <p:nvPr/>
              </p:nvCxnSpPr>
              <p:spPr>
                <a:xfrm rot="16200000" flipH="1">
                  <a:off x="2077993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urved Connector 62"/>
                <p:cNvCxnSpPr/>
                <p:nvPr/>
              </p:nvCxnSpPr>
              <p:spPr>
                <a:xfrm rot="16200000" flipH="1">
                  <a:off x="3437237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urved Connector 63"/>
                <p:cNvCxnSpPr/>
                <p:nvPr/>
              </p:nvCxnSpPr>
              <p:spPr>
                <a:xfrm rot="16200000" flipH="1">
                  <a:off x="4796481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urved Connector 64"/>
                <p:cNvCxnSpPr/>
                <p:nvPr/>
              </p:nvCxnSpPr>
              <p:spPr>
                <a:xfrm rot="16200000" flipH="1">
                  <a:off x="6155725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urved Connector 65"/>
                <p:cNvCxnSpPr/>
                <p:nvPr/>
              </p:nvCxnSpPr>
              <p:spPr>
                <a:xfrm rot="16200000" flipH="1">
                  <a:off x="7514969" y="5455336"/>
                  <a:ext cx="12700" cy="1359243"/>
                </a:xfrm>
                <a:prstGeom prst="curvedConnector3">
                  <a:avLst>
                    <a:gd name="adj1" fmla="val 3356756"/>
                  </a:avLst>
                </a:prstGeom>
                <a:ln w="19050">
                  <a:solidFill>
                    <a:srgbClr val="C00000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TextBox 136"/>
            <p:cNvSpPr txBox="1"/>
            <p:nvPr/>
          </p:nvSpPr>
          <p:spPr>
            <a:xfrm>
              <a:off x="2383665" y="1153180"/>
              <a:ext cx="453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Problem: Non-unit </a:t>
              </a:r>
              <a:r>
                <a:rPr lang="en-US" sz="2800" b="1" dirty="0" err="1" smtClean="0">
                  <a:solidFill>
                    <a:schemeClr val="accent2"/>
                  </a:solidFill>
                </a:rPr>
                <a:t>strided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2800" b="1" dirty="0">
                  <a:solidFill>
                    <a:schemeClr val="accent2"/>
                  </a:solidFill>
                </a:rPr>
                <a:t>a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ccesses</a:t>
              </a:r>
              <a:endParaRPr lang="en-US" sz="280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6846" y="1676400"/>
            <a:ext cx="8211389" cy="1828800"/>
            <a:chOff x="491714" y="1828800"/>
            <a:chExt cx="8211389" cy="1828800"/>
          </a:xfrm>
        </p:grpSpPr>
        <p:pic>
          <p:nvPicPr>
            <p:cNvPr id="77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14" y="2362200"/>
              <a:ext cx="2890666" cy="642744"/>
            </a:xfrm>
            <a:prstGeom prst="rect">
              <a:avLst/>
            </a:prstGeom>
          </p:spPr>
        </p:pic>
        <p:sp>
          <p:nvSpPr>
            <p:cNvPr id="91" name="Right Arrow 90"/>
            <p:cNvSpPr/>
            <p:nvPr/>
          </p:nvSpPr>
          <p:spPr>
            <a:xfrm>
              <a:off x="3962400" y="2362200"/>
              <a:ext cx="1371600" cy="642744"/>
            </a:xfrm>
            <a:prstGeom prst="rightArrow">
              <a:avLst>
                <a:gd name="adj1" fmla="val 66769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READ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5879757" y="2514600"/>
              <a:ext cx="2654643" cy="304800"/>
              <a:chOff x="5879757" y="2209800"/>
              <a:chExt cx="2654643" cy="304800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879757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215449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551141" y="2209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6886833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222525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558217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893909" y="2209800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8229600" y="2209800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968641" y="1828800"/>
              <a:ext cx="1936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Today’s DRAM 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861158" y="2052935"/>
              <a:ext cx="2673242" cy="461665"/>
              <a:chOff x="584886" y="5405735"/>
              <a:chExt cx="2673242" cy="461665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265911" y="5405735"/>
                <a:ext cx="131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Cache Line</a:t>
                </a: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584886" y="5486400"/>
                <a:ext cx="2673242" cy="350108"/>
                <a:chOff x="584886" y="5486400"/>
                <a:chExt cx="2673242" cy="350108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584886" y="5486400"/>
                  <a:ext cx="0" cy="35010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3258128" y="5486400"/>
                  <a:ext cx="0" cy="35010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Arrow Connector 131"/>
              <p:cNvCxnSpPr>
                <a:stCxn id="130" idx="3"/>
              </p:cNvCxnSpPr>
              <p:nvPr/>
            </p:nvCxnSpPr>
            <p:spPr>
              <a:xfrm flipV="1">
                <a:off x="2577104" y="5636567"/>
                <a:ext cx="681024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30" idx="1"/>
              </p:cNvCxnSpPr>
              <p:nvPr/>
            </p:nvCxnSpPr>
            <p:spPr>
              <a:xfrm flipH="1" flipV="1">
                <a:off x="584886" y="5636567"/>
                <a:ext cx="681025" cy="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580302" y="3134380"/>
              <a:ext cx="8122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Inefficiency:  High </a:t>
              </a:r>
              <a:r>
                <a:rPr lang="en-US" sz="2800" b="1" dirty="0">
                  <a:solidFill>
                    <a:schemeClr val="accent2"/>
                  </a:solidFill>
                </a:rPr>
                <a:t>l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atency 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, wasted bandwidth and cache space </a:t>
              </a: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968314" y="2819400"/>
              <a:ext cx="2413686" cy="381000"/>
              <a:chOff x="5968314" y="2819400"/>
              <a:chExt cx="2413686" cy="381000"/>
            </a:xfrm>
          </p:grpSpPr>
          <p:cxnSp>
            <p:nvCxnSpPr>
              <p:cNvPr id="147" name="Straight Arrow Connector 146"/>
              <p:cNvCxnSpPr>
                <a:stCxn id="94" idx="2"/>
              </p:cNvCxnSpPr>
              <p:nvPr/>
            </p:nvCxnSpPr>
            <p:spPr>
              <a:xfrm flipH="1">
                <a:off x="5968314" y="2819400"/>
                <a:ext cx="63843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95" idx="2"/>
              </p:cNvCxnSpPr>
              <p:nvPr/>
            </p:nvCxnSpPr>
            <p:spPr>
              <a:xfrm flipH="1">
                <a:off x="6032157" y="2819400"/>
                <a:ext cx="335692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97" idx="2"/>
              </p:cNvCxnSpPr>
              <p:nvPr/>
            </p:nvCxnSpPr>
            <p:spPr>
              <a:xfrm flipH="1">
                <a:off x="6184557" y="2819400"/>
                <a:ext cx="8546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98" idx="2"/>
              </p:cNvCxnSpPr>
              <p:nvPr/>
            </p:nvCxnSpPr>
            <p:spPr>
              <a:xfrm flipH="1">
                <a:off x="6367849" y="2819400"/>
                <a:ext cx="10070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99" idx="2"/>
              </p:cNvCxnSpPr>
              <p:nvPr/>
            </p:nvCxnSpPr>
            <p:spPr>
              <a:xfrm flipH="1">
                <a:off x="6551141" y="2819400"/>
                <a:ext cx="1159476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01" idx="2"/>
              </p:cNvCxnSpPr>
              <p:nvPr/>
            </p:nvCxnSpPr>
            <p:spPr>
              <a:xfrm flipH="1">
                <a:off x="6703541" y="2819400"/>
                <a:ext cx="1678459" cy="38100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546846" y="3562939"/>
            <a:ext cx="8042686" cy="2004126"/>
            <a:chOff x="546846" y="3562939"/>
            <a:chExt cx="8042686" cy="2004126"/>
          </a:xfrm>
        </p:grpSpPr>
        <p:pic>
          <p:nvPicPr>
            <p:cNvPr id="79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46" y="4255517"/>
              <a:ext cx="2890666" cy="642744"/>
            </a:xfrm>
            <a:prstGeom prst="rect">
              <a:avLst/>
            </a:prstGeom>
          </p:spPr>
        </p:pic>
        <p:sp>
          <p:nvSpPr>
            <p:cNvPr id="80" name="Rounded Rectangle 79"/>
            <p:cNvSpPr/>
            <p:nvPr/>
          </p:nvSpPr>
          <p:spPr>
            <a:xfrm>
              <a:off x="7564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0612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3660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65624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21890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52370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82850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118672" y="4745027"/>
              <a:ext cx="152400" cy="762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934889" y="4021827"/>
              <a:ext cx="2654643" cy="304800"/>
              <a:chOff x="5879757" y="3243456"/>
              <a:chExt cx="2654643" cy="304800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879757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6215449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6551141" y="32434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6886833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222525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558217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7893909" y="32434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8229600" y="3243456"/>
                <a:ext cx="304800" cy="304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34889" y="4860027"/>
              <a:ext cx="2654643" cy="304800"/>
              <a:chOff x="5879757" y="3929256"/>
              <a:chExt cx="2654643" cy="304800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5879757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6215449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6551141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6886833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7222525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7558217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7893909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8229600" y="3929256"/>
                <a:ext cx="304800" cy="304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552106" y="3733800"/>
              <a:ext cx="2880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Gather-Scatter DRAM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 rot="21299448">
              <a:off x="3992219" y="3562939"/>
              <a:ext cx="1510848" cy="985964"/>
              <a:chOff x="3937087" y="3562939"/>
              <a:chExt cx="1510848" cy="985964"/>
            </a:xfrm>
          </p:grpSpPr>
          <p:sp>
            <p:nvSpPr>
              <p:cNvPr id="103" name="Right Arrow 102"/>
              <p:cNvSpPr/>
              <p:nvPr/>
            </p:nvSpPr>
            <p:spPr>
              <a:xfrm>
                <a:off x="3962049" y="3906159"/>
                <a:ext cx="1485886" cy="642744"/>
              </a:xfrm>
              <a:prstGeom prst="rightArrow">
                <a:avLst>
                  <a:gd name="adj1" fmla="val 66769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 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937087" y="3562939"/>
                <a:ext cx="1178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Pattern 0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518902">
              <a:off x="4017188" y="4604876"/>
              <a:ext cx="1498743" cy="962189"/>
              <a:chOff x="3962056" y="4604876"/>
              <a:chExt cx="1498743" cy="962189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3962056" y="4604876"/>
                <a:ext cx="1498743" cy="642744"/>
              </a:xfrm>
              <a:prstGeom prst="rightArrow">
                <a:avLst>
                  <a:gd name="adj1" fmla="val 66769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969557" y="5105400"/>
                <a:ext cx="1178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Pattern 1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36132" y="5680037"/>
            <a:ext cx="8555468" cy="1049518"/>
            <a:chOff x="436132" y="5680037"/>
            <a:chExt cx="8555468" cy="1049518"/>
          </a:xfrm>
        </p:grpSpPr>
        <p:grpSp>
          <p:nvGrpSpPr>
            <p:cNvPr id="143" name="Group 142"/>
            <p:cNvGrpSpPr/>
            <p:nvPr/>
          </p:nvGrpSpPr>
          <p:grpSpPr>
            <a:xfrm>
              <a:off x="2144579" y="5751493"/>
              <a:ext cx="6847021" cy="954107"/>
              <a:chOff x="1916273" y="5751493"/>
              <a:chExt cx="6848682" cy="95410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16273" y="5751493"/>
                <a:ext cx="2415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In-memory </a:t>
                </a:r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atabases </a:t>
                </a:r>
                <a:endParaRPr 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091894" y="5751493"/>
                <a:ext cx="36730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Best of both row store and column store layouts</a:t>
                </a:r>
              </a:p>
            </p:txBody>
          </p:sp>
          <p:sp>
            <p:nvSpPr>
              <p:cNvPr id="141" name="Right Arrow 140"/>
              <p:cNvSpPr/>
              <p:nvPr/>
            </p:nvSpPr>
            <p:spPr>
              <a:xfrm>
                <a:off x="4045940" y="5907174"/>
                <a:ext cx="878876" cy="642744"/>
              </a:xfrm>
              <a:prstGeom prst="rightArrow">
                <a:avLst>
                  <a:gd name="adj1" fmla="val 66769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436132" y="5680037"/>
              <a:ext cx="1935170" cy="10495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Example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9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7753" y="-19050"/>
            <a:ext cx="7772400" cy="2609850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Gather-Scatter DRAM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600" dirty="0" smtClean="0"/>
              <a:t>In-DRAM Address Translation to Improve the Spatial Locality of Non-unit Strided Accesses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Vivek Seshadri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226647" y="4267200"/>
            <a:ext cx="869070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Thomas Mullins,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Amirali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Boroumand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Onur Mutlu, 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Phillip B.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Gibbons, Michael A. Kozuch,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Todd C. Mowry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Intel-logo.jpg"/>
          <p:cNvPicPr>
            <a:picLocks noChangeAspect="1"/>
          </p:cNvPicPr>
          <p:nvPr/>
        </p:nvPicPr>
        <p:blipFill>
          <a:blip r:embed="rId2" cstate="print"/>
          <a:srcRect t="8000" b="16000"/>
          <a:stretch>
            <a:fillRect/>
          </a:stretch>
        </p:blipFill>
        <p:spPr>
          <a:xfrm>
            <a:off x="7227570" y="5410200"/>
            <a:ext cx="1230630" cy="868680"/>
          </a:xfrm>
          <a:prstGeom prst="rect">
            <a:avLst/>
          </a:prstGeom>
        </p:spPr>
      </p:pic>
      <p:pic>
        <p:nvPicPr>
          <p:cNvPr id="11" name="Picture 10" descr="cmu.jpg"/>
          <p:cNvPicPr>
            <a:picLocks noChangeAspect="1"/>
          </p:cNvPicPr>
          <p:nvPr/>
        </p:nvPicPr>
        <p:blipFill>
          <a:blip r:embed="rId3" cstate="print"/>
          <a:srcRect t="21333" b="21333"/>
          <a:stretch>
            <a:fillRect/>
          </a:stretch>
        </p:blipFill>
        <p:spPr>
          <a:xfrm>
            <a:off x="3205108" y="5527783"/>
            <a:ext cx="3576692" cy="740197"/>
          </a:xfrm>
          <a:prstGeom prst="rect">
            <a:avLst/>
          </a:prstGeom>
        </p:spPr>
      </p:pic>
      <p:pic>
        <p:nvPicPr>
          <p:cNvPr id="12" name="Picture 4" descr="safar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59308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72340" y="2514600"/>
            <a:ext cx="6403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Session C1, Tuesday 10:40 AM</a:t>
            </a:r>
          </a:p>
        </p:txBody>
      </p:sp>
    </p:spTree>
    <p:extLst>
      <p:ext uri="{BB962C8B-B14F-4D97-AF65-F5344CB8AC3E}">
        <p14:creationId xmlns:p14="http://schemas.microsoft.com/office/powerpoint/2010/main" val="58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B3B3"/>
      </a:accent5>
      <a:accent6>
        <a:srgbClr val="777777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sesha-theme</Template>
  <TotalTime>7812</TotalTime>
  <Words>160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 Cond</vt:lpstr>
      <vt:lpstr>sesha-theme</vt:lpstr>
      <vt:lpstr>Gather-Scatter DRAM In-DRAM Address Translation to Improve the Spatial Locality of Non-unit Strided Accesses</vt:lpstr>
      <vt:lpstr>PowerPoint Presentation</vt:lpstr>
      <vt:lpstr>PowerPoint Presentation</vt:lpstr>
      <vt:lpstr>PowerPoint Presentation</vt:lpstr>
      <vt:lpstr>PowerPoint Presentation</vt:lpstr>
      <vt:lpstr>Gather-Scatter DRAM In-DRAM Address Translation to Improve the Spatial Locality of Non-unit Strided Accesses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Seshadri</dc:creator>
  <cp:lastModifiedBy>Vivek Seshadri</cp:lastModifiedBy>
  <cp:revision>215</cp:revision>
  <cp:lastPrinted>2015-12-03T23:09:37Z</cp:lastPrinted>
  <dcterms:created xsi:type="dcterms:W3CDTF">2015-08-16T21:47:06Z</dcterms:created>
  <dcterms:modified xsi:type="dcterms:W3CDTF">2015-12-06T20:02:37Z</dcterms:modified>
</cp:coreProperties>
</file>