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9260800" cy="36576000"/>
  <p:notesSz cx="6858000" cy="9144000"/>
  <p:defaultTextStyle>
    <a:defPPr>
      <a:defRPr lang="en-US"/>
    </a:defPPr>
    <a:lvl1pPr algn="l" defTabSz="3760788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79600" indent="-1422400" algn="l" defTabSz="3760788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760788" indent="-2846388" algn="l" defTabSz="3760788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641975" indent="-4270375" algn="l" defTabSz="3760788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523163" indent="-5694363" algn="l" defTabSz="3760788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6" autoAdjust="0"/>
    <p:restoredTop sz="94660"/>
  </p:normalViewPr>
  <p:slideViewPr>
    <p:cSldViewPr snapToGrid="0">
      <p:cViewPr>
        <p:scale>
          <a:sx n="10" d="100"/>
          <a:sy n="10" d="100"/>
        </p:scale>
        <p:origin x="-3378" y="-798"/>
      </p:cViewPr>
      <p:guideLst>
        <p:guide orient="horz" pos="11520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istc-cc-retreat-2015\sheets\GS-DRAM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istc-cc-retreat-2015\sheets\GS-DRA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istc-cc-retreat-2015\sheets\GS-DRAM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istc-cc-retreat-2015\sheets\GS-DRAM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474410767742978"/>
          <c:y val="2.2531749741327996E-2"/>
          <c:w val="0.80525589232257022"/>
          <c:h val="0.92662775600538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HTAP!$B$2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HTAP!$A$3:$A$4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HTAP!$B$3:$B$4</c:f>
              <c:numCache>
                <c:formatCode>General</c:formatCode>
                <c:ptCount val="2"/>
                <c:pt idx="0">
                  <c:v>24.54</c:v>
                </c:pt>
                <c:pt idx="1">
                  <c:v>19.68</c:v>
                </c:pt>
              </c:numCache>
            </c:numRef>
          </c:val>
        </c:ser>
        <c:ser>
          <c:idx val="1"/>
          <c:order val="1"/>
          <c:tx>
            <c:strRef>
              <c:f>HTAP!$C$2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HTAP!$A$3:$A$4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HTAP!$C$3:$C$4</c:f>
              <c:numCache>
                <c:formatCode>General</c:formatCode>
                <c:ptCount val="2"/>
                <c:pt idx="0">
                  <c:v>16.95</c:v>
                </c:pt>
                <c:pt idx="1">
                  <c:v>16.62</c:v>
                </c:pt>
              </c:numCache>
            </c:numRef>
          </c:val>
        </c:ser>
        <c:ser>
          <c:idx val="2"/>
          <c:order val="2"/>
          <c:tx>
            <c:strRef>
              <c:f>HTAP!$D$2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HTAP!$A$3:$A$4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HTAP!$D$3:$D$4</c:f>
              <c:numCache>
                <c:formatCode>General</c:formatCode>
                <c:ptCount val="2"/>
                <c:pt idx="0">
                  <c:v>27.4</c:v>
                </c:pt>
                <c:pt idx="1">
                  <c:v>27.24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37408"/>
        <c:axId val="83165184"/>
      </c:barChart>
      <c:catAx>
        <c:axId val="8273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83165184"/>
        <c:crosses val="autoZero"/>
        <c:auto val="1"/>
        <c:lblAlgn val="ctr"/>
        <c:lblOffset val="100"/>
        <c:noMultiLvlLbl val="0"/>
      </c:catAx>
      <c:valAx>
        <c:axId val="8316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8273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903296056255356"/>
          <c:y val="6.0262172284644193E-2"/>
          <c:w val="0.67923511540023773"/>
          <c:h val="0.79473178212274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HTAP!$B$7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HTAP!$A$8:$A$9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HTAP!$B$8:$B$9</c:f>
              <c:numCache>
                <c:formatCode>General</c:formatCode>
                <c:ptCount val="2"/>
                <c:pt idx="0">
                  <c:v>10</c:v>
                </c:pt>
                <c:pt idx="1">
                  <c:v>1.9225000000000001</c:v>
                </c:pt>
              </c:numCache>
            </c:numRef>
          </c:val>
        </c:ser>
        <c:ser>
          <c:idx val="1"/>
          <c:order val="1"/>
          <c:tx>
            <c:strRef>
              <c:f>HTAP!$C$7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HTAP!$A$8:$A$9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HTAP!$C$8:$C$9</c:f>
              <c:numCache>
                <c:formatCode>General</c:formatCode>
                <c:ptCount val="2"/>
                <c:pt idx="0">
                  <c:v>2.71</c:v>
                </c:pt>
                <c:pt idx="1">
                  <c:v>0.60499999999999998</c:v>
                </c:pt>
              </c:numCache>
            </c:numRef>
          </c:val>
        </c:ser>
        <c:ser>
          <c:idx val="2"/>
          <c:order val="2"/>
          <c:tx>
            <c:strRef>
              <c:f>HTAP!$D$7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HTAP!$A$8:$A$9</c:f>
              <c:strCache>
                <c:ptCount val="2"/>
                <c:pt idx="0">
                  <c:v>w/o Pref.</c:v>
                </c:pt>
                <c:pt idx="1">
                  <c:v>Pref.</c:v>
                </c:pt>
              </c:strCache>
            </c:strRef>
          </c:cat>
          <c:val>
            <c:numRef>
              <c:f>HTAP!$D$8:$D$9</c:f>
              <c:numCache>
                <c:formatCode>General</c:formatCode>
                <c:ptCount val="2"/>
                <c:pt idx="0">
                  <c:v>2.73</c:v>
                </c:pt>
                <c:pt idx="1">
                  <c:v>0.66249999999999998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06880"/>
        <c:axId val="89708800"/>
      </c:barChart>
      <c:catAx>
        <c:axId val="8970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9708800"/>
        <c:crosses val="autoZero"/>
        <c:auto val="1"/>
        <c:lblAlgn val="ctr"/>
        <c:lblOffset val="100"/>
        <c:noMultiLvlLbl val="0"/>
      </c:catAx>
      <c:valAx>
        <c:axId val="8970880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8970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19335614963025"/>
          <c:y val="4.4557239582910135E-2"/>
          <c:w val="0.69937199339444267"/>
          <c:h val="0.91088552083417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Transactions!$B$1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Transactions!$A$2</c:f>
              <c:strCache>
                <c:ptCount val="1"/>
                <c:pt idx="0">
                  <c:v>Transaction Throughput</c:v>
                </c:pt>
              </c:strCache>
            </c:strRef>
          </c:cat>
          <c:val>
            <c:numRef>
              <c:f>Transactions!$B$2</c:f>
              <c:numCache>
                <c:formatCode>General</c:formatCode>
                <c:ptCount val="1"/>
                <c:pt idx="0">
                  <c:v>24.24</c:v>
                </c:pt>
              </c:numCache>
            </c:numRef>
          </c:val>
        </c:ser>
        <c:ser>
          <c:idx val="1"/>
          <c:order val="1"/>
          <c:tx>
            <c:strRef>
              <c:f>Transactions!$C$1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Transactions!$A$2</c:f>
              <c:strCache>
                <c:ptCount val="1"/>
                <c:pt idx="0">
                  <c:v>Transaction Throughput</c:v>
                </c:pt>
              </c:strCache>
            </c:strRef>
          </c:cat>
          <c:val>
            <c:numRef>
              <c:f>Transactions!$C$2</c:f>
              <c:numCache>
                <c:formatCode>General</c:formatCode>
                <c:ptCount val="1"/>
                <c:pt idx="0">
                  <c:v>8.5500000000000007</c:v>
                </c:pt>
              </c:numCache>
            </c:numRef>
          </c:val>
        </c:ser>
        <c:ser>
          <c:idx val="2"/>
          <c:order val="2"/>
          <c:tx>
            <c:strRef>
              <c:f>Transactions!$D$1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Transactions!$A$2</c:f>
              <c:strCache>
                <c:ptCount val="1"/>
                <c:pt idx="0">
                  <c:v>Transaction Throughput</c:v>
                </c:pt>
              </c:strCache>
            </c:strRef>
          </c:cat>
          <c:val>
            <c:numRef>
              <c:f>Transactions!$D$2</c:f>
              <c:numCache>
                <c:formatCode>General</c:formatCode>
                <c:ptCount val="1"/>
                <c:pt idx="0">
                  <c:v>24.08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62464"/>
        <c:axId val="101557760"/>
      </c:barChart>
      <c:catAx>
        <c:axId val="9206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1557760"/>
        <c:crosses val="autoZero"/>
        <c:auto val="1"/>
        <c:lblAlgn val="ctr"/>
        <c:lblOffset val="100"/>
        <c:noMultiLvlLbl val="0"/>
      </c:catAx>
      <c:valAx>
        <c:axId val="1015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206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01210265383493"/>
          <c:y val="4.4777777777777777E-2"/>
          <c:w val="0.59006197142023908"/>
          <c:h val="0.91044444444444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Transactions!$B$4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Transactions!$A$5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Transactions!$B$5</c:f>
              <c:numCache>
                <c:formatCode>General</c:formatCode>
                <c:ptCount val="1"/>
                <c:pt idx="0">
                  <c:v>16.989999999999998</c:v>
                </c:pt>
              </c:numCache>
            </c:numRef>
          </c:val>
        </c:ser>
        <c:ser>
          <c:idx val="1"/>
          <c:order val="1"/>
          <c:tx>
            <c:strRef>
              <c:f>Transactions!$C$4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Transactions!$A$5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Transactions!$C$5</c:f>
              <c:numCache>
                <c:formatCode>General</c:formatCode>
                <c:ptCount val="1"/>
                <c:pt idx="0">
                  <c:v>49.65</c:v>
                </c:pt>
              </c:numCache>
            </c:numRef>
          </c:val>
        </c:ser>
        <c:ser>
          <c:idx val="2"/>
          <c:order val="2"/>
          <c:tx>
            <c:strRef>
              <c:f>Transactions!$D$4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Transactions!$A$5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Transactions!$D$5</c:f>
              <c:numCache>
                <c:formatCode>General</c:formatCode>
                <c:ptCount val="1"/>
                <c:pt idx="0">
                  <c:v>17.079999999999998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07264"/>
        <c:axId val="115309184"/>
      </c:barChart>
      <c:catAx>
        <c:axId val="115307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5309184"/>
        <c:crosses val="autoZero"/>
        <c:auto val="1"/>
        <c:lblAlgn val="ctr"/>
        <c:lblOffset val="100"/>
        <c:noMultiLvlLbl val="0"/>
      </c:catAx>
      <c:valAx>
        <c:axId val="1153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153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216025080198309"/>
          <c:y val="4.4777777777777777E-2"/>
          <c:w val="0.54691382327209104"/>
          <c:h val="0.91044444444444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Analytics!$B$1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Analytics!$A$2</c:f>
              <c:strCache>
                <c:ptCount val="1"/>
                <c:pt idx="0">
                  <c:v>Execution Time</c:v>
                </c:pt>
              </c:strCache>
            </c:strRef>
          </c:cat>
          <c:val>
            <c:numRef>
              <c:f>Analytics!$B$2</c:f>
              <c:numCache>
                <c:formatCode>General</c:formatCode>
                <c:ptCount val="1"/>
                <c:pt idx="0">
                  <c:v>2.0699999999999998</c:v>
                </c:pt>
              </c:numCache>
            </c:numRef>
          </c:val>
        </c:ser>
        <c:ser>
          <c:idx val="1"/>
          <c:order val="1"/>
          <c:tx>
            <c:strRef>
              <c:f>Analytics!$C$1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Analytics!$A$2</c:f>
              <c:strCache>
                <c:ptCount val="1"/>
                <c:pt idx="0">
                  <c:v>Execution Time</c:v>
                </c:pt>
              </c:strCache>
            </c:strRef>
          </c:cat>
          <c:val>
            <c:numRef>
              <c:f>Analytics!$C$2</c:f>
              <c:numCache>
                <c:formatCode>General</c:formatCode>
                <c:ptCount val="1"/>
                <c:pt idx="0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Analytics!$D$1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Analytics!$A$2</c:f>
              <c:strCache>
                <c:ptCount val="1"/>
                <c:pt idx="0">
                  <c:v>Execution Time</c:v>
                </c:pt>
              </c:strCache>
            </c:strRef>
          </c:cat>
          <c:val>
            <c:numRef>
              <c:f>Analytics!$D$2</c:f>
              <c:numCache>
                <c:formatCode>General</c:formatCode>
                <c:ptCount val="1"/>
                <c:pt idx="0">
                  <c:v>1.06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40192"/>
        <c:axId val="122115200"/>
      </c:barChart>
      <c:catAx>
        <c:axId val="121240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2115200"/>
        <c:crosses val="autoZero"/>
        <c:auto val="1"/>
        <c:lblAlgn val="ctr"/>
        <c:lblOffset val="100"/>
        <c:noMultiLvlLbl val="0"/>
      </c:catAx>
      <c:valAx>
        <c:axId val="12211520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124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790099154272383"/>
          <c:y val="4.4777777777777777E-2"/>
          <c:w val="0.5111730825313503"/>
          <c:h val="0.91044444444444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Analytics!$B$4</c:f>
              <c:strCache>
                <c:ptCount val="1"/>
                <c:pt idx="0">
                  <c:v>Row Store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Analytics!$A$5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Analytics!$B$5</c:f>
              <c:numCache>
                <c:formatCode>General</c:formatCode>
                <c:ptCount val="1"/>
                <c:pt idx="0">
                  <c:v>95.44</c:v>
                </c:pt>
              </c:numCache>
            </c:numRef>
          </c:val>
        </c:ser>
        <c:ser>
          <c:idx val="1"/>
          <c:order val="1"/>
          <c:tx>
            <c:strRef>
              <c:f>Analytics!$C$4</c:f>
              <c:strCache>
                <c:ptCount val="1"/>
                <c:pt idx="0">
                  <c:v>Column Store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Analytics!$A$5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Analytics!$C$5</c:f>
              <c:numCache>
                <c:formatCode>General</c:formatCode>
                <c:ptCount val="1"/>
                <c:pt idx="0">
                  <c:v>40.32</c:v>
                </c:pt>
              </c:numCache>
            </c:numRef>
          </c:val>
        </c:ser>
        <c:ser>
          <c:idx val="2"/>
          <c:order val="2"/>
          <c:tx>
            <c:strRef>
              <c:f>Analytics!$D$4</c:f>
              <c:strCache>
                <c:ptCount val="1"/>
                <c:pt idx="0">
                  <c:v>GS-DRAM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Analytics!$A$5</c:f>
              <c:strCache>
                <c:ptCount val="1"/>
                <c:pt idx="0">
                  <c:v>Energy</c:v>
                </c:pt>
              </c:strCache>
            </c:strRef>
          </c:cat>
          <c:val>
            <c:numRef>
              <c:f>Analytics!$D$5</c:f>
              <c:numCache>
                <c:formatCode>General</c:formatCode>
                <c:ptCount val="1"/>
                <c:pt idx="0">
                  <c:v>49.82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33024"/>
        <c:axId val="66949888"/>
      </c:barChart>
      <c:catAx>
        <c:axId val="123633024"/>
        <c:scaling>
          <c:orientation val="minMax"/>
        </c:scaling>
        <c:delete val="1"/>
        <c:axPos val="b"/>
        <c:majorTickMark val="out"/>
        <c:minorTickMark val="none"/>
        <c:tickLblPos val="nextTo"/>
        <c:crossAx val="66949888"/>
        <c:crosses val="autoZero"/>
        <c:auto val="1"/>
        <c:lblAlgn val="ctr"/>
        <c:lblOffset val="100"/>
        <c:noMultiLvlLbl val="0"/>
      </c:catAx>
      <c:valAx>
        <c:axId val="669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36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 b="1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260800" cy="36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2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330200" y="304800"/>
            <a:ext cx="28625800" cy="36021963"/>
          </a:xfrm>
          <a:prstGeom prst="roundRect">
            <a:avLst>
              <a:gd name="adj" fmla="val 1059"/>
            </a:avLst>
          </a:prstGeom>
          <a:noFill/>
          <a:ln w="63500">
            <a:solidFill>
              <a:srgbClr val="3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2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331788" y="290513"/>
            <a:ext cx="28638500" cy="2535237"/>
            <a:chOff x="332509" y="2722418"/>
            <a:chExt cx="28637346" cy="2535382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353145" y="2722418"/>
              <a:ext cx="28616710" cy="2327408"/>
            </a:xfrm>
            <a:prstGeom prst="roundRect">
              <a:avLst/>
            </a:prstGeom>
            <a:solidFill>
              <a:srgbClr val="3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7620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32509" y="4363987"/>
              <a:ext cx="28637346" cy="893813"/>
            </a:xfrm>
            <a:prstGeom prst="rect">
              <a:avLst/>
            </a:prstGeom>
            <a:solidFill>
              <a:srgbClr val="3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7620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" name="Picture 11" descr="Clouds_0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398713"/>
            <a:ext cx="285543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MU_logo_stack_pms_187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34475738"/>
            <a:ext cx="2349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ntel_new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775" y="34639250"/>
            <a:ext cx="18176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GeorgiaTech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5" y="34647188"/>
            <a:ext cx="27955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PrincetonUsig2-CMYK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175" y="34702750"/>
            <a:ext cx="3883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1_berkeley_word_B_02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913" y="34882138"/>
            <a:ext cx="35877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logo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3577213"/>
            <a:ext cx="26749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UW.Wordmark_stacked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913" y="34761488"/>
            <a:ext cx="3378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CD6A-9131-4C29-92C3-3A2B1ABF80D2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917F-47CD-40F4-82AA-616DA684C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4042" y="7814739"/>
            <a:ext cx="21066758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760" y="7814739"/>
            <a:ext cx="62712602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F1C1-35DB-4305-84C0-52C1B5B10939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F1CF-6B2E-4A44-A314-DAF87E6C6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E669-96A2-46EB-8ACF-99076F7EA347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3F5D-2577-4DF2-84F0-0F2DF9EC0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762" y="45516800"/>
            <a:ext cx="41889680" cy="12873566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1122" y="45516800"/>
            <a:ext cx="41889680" cy="12873566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7E24-CB0B-458E-A0B7-C40891DA1889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65DA-36D4-4FA7-9050-AE06ABD99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9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7F26-E099-4B64-AFFB-AA890790C8C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0CD7-24E9-4054-8089-E1E99A26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75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0"/>
            <a:ext cx="17556480" cy="3022603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3"/>
            <a:ext cx="17556480" cy="4292597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0B52-C091-4A8F-AF50-B1D1BC54178F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7DBF-DB37-4A3F-A1FF-6524C511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3675" y="1465263"/>
            <a:ext cx="263334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202" tIns="188101" rIns="376202" bIns="1881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8534400"/>
            <a:ext cx="26333450" cy="241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202" tIns="188101" rIns="376202" bIns="188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675" y="33901063"/>
            <a:ext cx="6826250" cy="1946275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 defTabSz="3762024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26459-F441-4131-B384-05213C56059C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8075" y="33901063"/>
            <a:ext cx="9264650" cy="1946275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 defTabSz="3762024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875" y="33901063"/>
            <a:ext cx="6826250" cy="1946275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 defTabSz="3762024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D0707-0007-4196-9A29-5AD4DD01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8" r:id="rId3"/>
    <p:sldLayoutId id="2147483762" r:id="rId4"/>
    <p:sldLayoutId id="2147483769" r:id="rId5"/>
    <p:sldLayoutId id="2147483770" r:id="rId6"/>
    <p:sldLayoutId id="2147483763" r:id="rId7"/>
    <p:sldLayoutId id="2147483771" r:id="rId8"/>
    <p:sldLayoutId id="2147483764" r:id="rId9"/>
    <p:sldLayoutId id="2147483765" r:id="rId10"/>
    <p:sldLayoutId id="2147483766" r:id="rId11"/>
  </p:sldLayoutIdLst>
  <p:txStyles>
    <p:titleStyle>
      <a:lvl1pPr algn="ctr" defTabSz="3760788" rtl="0" eaLnBrk="0" fontAlgn="base" hangingPunct="0">
        <a:spcBef>
          <a:spcPct val="0"/>
        </a:spcBef>
        <a:spcAft>
          <a:spcPct val="0"/>
        </a:spcAft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6078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Myriad Pro Cond" pitchFamily="34" charset="0"/>
        </a:defRPr>
      </a:lvl2pPr>
      <a:lvl3pPr algn="ctr" defTabSz="376078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Myriad Pro Cond" pitchFamily="34" charset="0"/>
        </a:defRPr>
      </a:lvl3pPr>
      <a:lvl4pPr algn="ctr" defTabSz="376078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Myriad Pro Cond" pitchFamily="34" charset="0"/>
        </a:defRPr>
      </a:lvl4pPr>
      <a:lvl5pPr algn="ctr" defTabSz="376078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Myriad Pro Cond" pitchFamily="34" charset="0"/>
        </a:defRPr>
      </a:lvl5pPr>
      <a:lvl6pPr marL="457200" algn="ctr" defTabSz="3760788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6pPr>
      <a:lvl7pPr marL="914400" algn="ctr" defTabSz="3760788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7pPr>
      <a:lvl8pPr marL="1371600" algn="ctr" defTabSz="3760788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8pPr>
      <a:lvl9pPr marL="1828800" algn="ctr" defTabSz="3760788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9pPr>
    </p:titleStyle>
    <p:bodyStyle>
      <a:lvl1pPr marL="1409700" indent="-1409700" algn="l" defTabSz="3760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938" indent="-1174750" algn="l" defTabSz="3760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175" indent="-939800" algn="l" defTabSz="3760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63" indent="-939800" algn="l" defTabSz="3760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0" indent="-939800" algn="l" defTabSz="37607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316"/>
          <p:cNvSpPr/>
          <p:nvPr/>
        </p:nvSpPr>
        <p:spPr>
          <a:xfrm>
            <a:off x="0" y="0"/>
            <a:ext cx="29260800" cy="26950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54025"/>
            <a:ext cx="28003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Calibri" pitchFamily="34" charset="0"/>
              </a:rPr>
              <a:t>Gather-Scatter DRAM: Improving the Spatial Locality of Strided Access Patterns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2800" y="1489075"/>
            <a:ext cx="276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Calibri" pitchFamily="34" charset="0"/>
              </a:rPr>
              <a:t>Vivek Seshadri, Thomas Mullins, Amirali Boroumand, Onur Mutlu, Phillip B. Gibbons, Michael A. Kozuch, Todd. C. Mowry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7280"/>
              </p:ext>
            </p:extLst>
          </p:nvPr>
        </p:nvGraphicFramePr>
        <p:xfrm>
          <a:off x="18583859" y="29844367"/>
          <a:ext cx="4444252" cy="548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13926"/>
              </p:ext>
            </p:extLst>
          </p:nvPr>
        </p:nvGraphicFramePr>
        <p:xfrm>
          <a:off x="23317171" y="29731297"/>
          <a:ext cx="4874558" cy="560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35485"/>
              </p:ext>
            </p:extLst>
          </p:nvPr>
        </p:nvGraphicFramePr>
        <p:xfrm>
          <a:off x="1742742" y="29695636"/>
          <a:ext cx="2286000" cy="49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699032"/>
              </p:ext>
            </p:extLst>
          </p:nvPr>
        </p:nvGraphicFramePr>
        <p:xfrm>
          <a:off x="5098953" y="29695636"/>
          <a:ext cx="2286000" cy="49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02802"/>
              </p:ext>
            </p:extLst>
          </p:nvPr>
        </p:nvGraphicFramePr>
        <p:xfrm>
          <a:off x="10047461" y="29695636"/>
          <a:ext cx="2619663" cy="49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18951"/>
              </p:ext>
            </p:extLst>
          </p:nvPr>
        </p:nvGraphicFramePr>
        <p:xfrm>
          <a:off x="13390823" y="29695636"/>
          <a:ext cx="2624328" cy="49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181894" y="31632644"/>
            <a:ext cx="4657725" cy="1090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Throughput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(millions/second)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22513" y="31623912"/>
            <a:ext cx="4657725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Energy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(mJ for 10000 trans.)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432675" y="31814412"/>
            <a:ext cx="4657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Execution Time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(mSec)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945813" y="31804887"/>
            <a:ext cx="4657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Energy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(mJ)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1247100" y="31804887"/>
            <a:ext cx="4657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Execution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Time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(mSec)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5610681" y="31623119"/>
            <a:ext cx="4657725" cy="1090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Throughput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(millions/second)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27369412"/>
            <a:ext cx="7604125" cy="225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</a:rPr>
              <a:t>Transactions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(average across many workloads)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(varying number of R/W/RW fields)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5888" y="27369412"/>
            <a:ext cx="5997575" cy="225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</a:rPr>
              <a:t>Analytics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(average of two workloads)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(sum of 1 or 2 columns)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83350" y="27369412"/>
            <a:ext cx="8075613" cy="225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</a:rPr>
              <a:t>Hybrid Transactions/Analytics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(transactions = 1R+1W per record)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(analytics = sum of 1 column)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9600" y="3314700"/>
            <a:ext cx="28003500" cy="6000750"/>
          </a:xfrm>
          <a:prstGeom prst="roundRect">
            <a:avLst>
              <a:gd name="adj" fmla="val 47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0950" y="4157663"/>
            <a:ext cx="45783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In-Memory Database Table</a:t>
            </a:r>
          </a:p>
        </p:txBody>
      </p:sp>
      <p:grpSp>
        <p:nvGrpSpPr>
          <p:cNvPr id="23" name="Group 7193"/>
          <p:cNvGrpSpPr>
            <a:grpSpLocks/>
          </p:cNvGrpSpPr>
          <p:nvPr/>
        </p:nvGrpSpPr>
        <p:grpSpPr bwMode="auto">
          <a:xfrm>
            <a:off x="6570663" y="3656013"/>
            <a:ext cx="5897562" cy="5126037"/>
            <a:chOff x="6571113" y="3655278"/>
            <a:chExt cx="5896849" cy="5126772"/>
          </a:xfrm>
        </p:grpSpPr>
        <p:grpSp>
          <p:nvGrpSpPr>
            <p:cNvPr id="24" name="Group 7168"/>
            <p:cNvGrpSpPr>
              <a:grpSpLocks/>
            </p:cNvGrpSpPr>
            <p:nvPr/>
          </p:nvGrpSpPr>
          <p:grpSpPr bwMode="auto">
            <a:xfrm>
              <a:off x="8724504" y="4772025"/>
              <a:ext cx="2666737" cy="3981450"/>
              <a:chOff x="8283267" y="4600575"/>
              <a:chExt cx="2666737" cy="398145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8283853" y="4600000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8982269" y="4600000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9680684" y="4600000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0379100" y="4600000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8283853" y="5282723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8982269" y="5282723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9680684" y="5282723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0379100" y="5282723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283853" y="596385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8982269" y="596385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9680684" y="5963859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0379100" y="596385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8283853" y="6646581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8982269" y="6646581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9680684" y="6646581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0379100" y="6646581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8283853" y="7327716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8982269" y="7327716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9680684" y="7327716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0379100" y="7327716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283853" y="801043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8982269" y="801043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9680684" y="8010439"/>
                <a:ext cx="571431" cy="57158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10379100" y="8010439"/>
                <a:ext cx="571431" cy="57158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064765" y="3655278"/>
              <a:ext cx="1593657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Field 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75893" y="3807700"/>
              <a:ext cx="1592069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Field 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1113" y="4579335"/>
              <a:ext cx="2009532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Record 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1113" y="5303339"/>
              <a:ext cx="2009532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Record 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71113" y="5998764"/>
              <a:ext cx="2009532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Record 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71113" y="7951669"/>
              <a:ext cx="2028580" cy="830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Record n</a:t>
              </a:r>
            </a:p>
          </p:txBody>
        </p:sp>
        <p:cxnSp>
          <p:nvCxnSpPr>
            <p:cNvPr id="31" name="Curved Connector 30"/>
            <p:cNvCxnSpPr>
              <a:stCxn id="25" idx="3"/>
              <a:endCxn id="33" idx="0"/>
            </p:cNvCxnSpPr>
            <p:nvPr/>
          </p:nvCxnSpPr>
          <p:spPr>
            <a:xfrm>
              <a:off x="8658423" y="4071263"/>
              <a:ext cx="352382" cy="700187"/>
            </a:xfrm>
            <a:prstGeom prst="curvedConnector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6" idx="1"/>
              <a:endCxn id="35" idx="0"/>
            </p:cNvCxnSpPr>
            <p:nvPr/>
          </p:nvCxnSpPr>
          <p:spPr>
            <a:xfrm rot="10800000" flipV="1">
              <a:off x="10407636" y="4223684"/>
              <a:ext cx="468256" cy="547766"/>
            </a:xfrm>
            <a:prstGeom prst="curvedConnector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14335125" y="4772025"/>
            <a:ext cx="2127250" cy="455613"/>
            <a:chOff x="14048980" y="3399981"/>
            <a:chExt cx="2128322" cy="456114"/>
          </a:xfrm>
        </p:grpSpPr>
        <p:sp>
          <p:nvSpPr>
            <p:cNvPr id="58" name="Rounded Rectangle 57"/>
            <p:cNvSpPr/>
            <p:nvPr/>
          </p:nvSpPr>
          <p:spPr>
            <a:xfrm>
              <a:off x="14048980" y="3399981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4606474" y="3399981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5163967" y="3399981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721460" y="3399981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98"/>
          <p:cNvGrpSpPr>
            <a:grpSpLocks/>
          </p:cNvGrpSpPr>
          <p:nvPr/>
        </p:nvGrpSpPr>
        <p:grpSpPr bwMode="auto">
          <a:xfrm>
            <a:off x="16624300" y="4772025"/>
            <a:ext cx="2127250" cy="455613"/>
            <a:chOff x="16436276" y="3399981"/>
            <a:chExt cx="2128322" cy="456114"/>
          </a:xfrm>
        </p:grpSpPr>
        <p:sp>
          <p:nvSpPr>
            <p:cNvPr id="63" name="Rounded Rectangle 62"/>
            <p:cNvSpPr/>
            <p:nvPr/>
          </p:nvSpPr>
          <p:spPr>
            <a:xfrm>
              <a:off x="16436276" y="3399981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6993770" y="3399981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7551263" y="3399981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8108756" y="3399981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7" name="Group 81"/>
          <p:cNvGrpSpPr>
            <a:grpSpLocks/>
          </p:cNvGrpSpPr>
          <p:nvPr/>
        </p:nvGrpSpPr>
        <p:grpSpPr bwMode="auto">
          <a:xfrm>
            <a:off x="18913475" y="4772025"/>
            <a:ext cx="2127250" cy="455613"/>
            <a:chOff x="16436276" y="3950200"/>
            <a:chExt cx="2128322" cy="456114"/>
          </a:xfrm>
        </p:grpSpPr>
        <p:sp>
          <p:nvSpPr>
            <p:cNvPr id="68" name="Rounded Rectangle 67"/>
            <p:cNvSpPr/>
            <p:nvPr/>
          </p:nvSpPr>
          <p:spPr>
            <a:xfrm>
              <a:off x="16436276" y="3950200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6993770" y="3950200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7551263" y="3950200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8108756" y="3950200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98"/>
          <p:cNvGrpSpPr>
            <a:grpSpLocks/>
          </p:cNvGrpSpPr>
          <p:nvPr/>
        </p:nvGrpSpPr>
        <p:grpSpPr bwMode="auto">
          <a:xfrm>
            <a:off x="21202650" y="4772025"/>
            <a:ext cx="2127250" cy="455613"/>
            <a:chOff x="16436276" y="4494496"/>
            <a:chExt cx="2128322" cy="456114"/>
          </a:xfrm>
        </p:grpSpPr>
        <p:sp>
          <p:nvSpPr>
            <p:cNvPr id="73" name="Rounded Rectangle 72"/>
            <p:cNvSpPr/>
            <p:nvPr/>
          </p:nvSpPr>
          <p:spPr>
            <a:xfrm>
              <a:off x="16436276" y="4494496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6993770" y="4494496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7551263" y="4494496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8108756" y="4494496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197"/>
          <p:cNvGrpSpPr>
            <a:grpSpLocks/>
          </p:cNvGrpSpPr>
          <p:nvPr/>
        </p:nvGrpSpPr>
        <p:grpSpPr bwMode="auto">
          <a:xfrm>
            <a:off x="23491825" y="4772025"/>
            <a:ext cx="2127250" cy="455613"/>
            <a:chOff x="16436276" y="5038792"/>
            <a:chExt cx="2128322" cy="456114"/>
          </a:xfrm>
        </p:grpSpPr>
        <p:sp>
          <p:nvSpPr>
            <p:cNvPr id="78" name="Rounded Rectangle 77"/>
            <p:cNvSpPr/>
            <p:nvPr/>
          </p:nvSpPr>
          <p:spPr>
            <a:xfrm>
              <a:off x="16436276" y="5038792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6993770" y="5038792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7551263" y="5038792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8108756" y="5038792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" name="Group 7196"/>
          <p:cNvGrpSpPr>
            <a:grpSpLocks/>
          </p:cNvGrpSpPr>
          <p:nvPr/>
        </p:nvGrpSpPr>
        <p:grpSpPr bwMode="auto">
          <a:xfrm>
            <a:off x="25781000" y="4772025"/>
            <a:ext cx="2127250" cy="455613"/>
            <a:chOff x="16436276" y="5583088"/>
            <a:chExt cx="2128322" cy="456114"/>
          </a:xfrm>
        </p:grpSpPr>
        <p:sp>
          <p:nvSpPr>
            <p:cNvPr id="83" name="Rounded Rectangle 82"/>
            <p:cNvSpPr/>
            <p:nvPr/>
          </p:nvSpPr>
          <p:spPr>
            <a:xfrm>
              <a:off x="16436276" y="5583088"/>
              <a:ext cx="455843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6993770" y="5583088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7551263" y="5583088"/>
              <a:ext cx="455843" cy="4561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8108756" y="5583088"/>
              <a:ext cx="455842" cy="4561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4301788" y="3398838"/>
            <a:ext cx="5689600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Physical Data Layout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328438" y="3808413"/>
            <a:ext cx="2719387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Cache Line</a:t>
            </a:r>
          </a:p>
        </p:txBody>
      </p:sp>
      <p:grpSp>
        <p:nvGrpSpPr>
          <p:cNvPr id="89" name="Group 150"/>
          <p:cNvGrpSpPr>
            <a:grpSpLocks/>
          </p:cNvGrpSpPr>
          <p:nvPr/>
        </p:nvGrpSpPr>
        <p:grpSpPr bwMode="auto">
          <a:xfrm>
            <a:off x="23444200" y="3876675"/>
            <a:ext cx="4487863" cy="866775"/>
            <a:chOff x="23444694" y="3877359"/>
            <a:chExt cx="4486648" cy="866093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3444694" y="3877359"/>
              <a:ext cx="0" cy="86609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7931342" y="3877359"/>
              <a:ext cx="0" cy="86609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/>
          <p:cNvCxnSpPr>
            <a:stCxn id="88" idx="3"/>
          </p:cNvCxnSpPr>
          <p:nvPr/>
        </p:nvCxnSpPr>
        <p:spPr>
          <a:xfrm>
            <a:off x="27047825" y="4268788"/>
            <a:ext cx="884238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8" idx="1"/>
          </p:cNvCxnSpPr>
          <p:nvPr/>
        </p:nvCxnSpPr>
        <p:spPr>
          <a:xfrm flipH="1">
            <a:off x="23444200" y="4268788"/>
            <a:ext cx="884238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/>
          <p:nvPr/>
        </p:nvCxnSpPr>
        <p:spPr>
          <a:xfrm rot="16200000" flipH="1">
            <a:off x="16776701" y="4043362"/>
            <a:ext cx="12700" cy="2289175"/>
          </a:xfrm>
          <a:prstGeom prst="curvedConnector3">
            <a:avLst>
              <a:gd name="adj1" fmla="val 4500000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6200000" flipH="1">
            <a:off x="19053176" y="4043362"/>
            <a:ext cx="12700" cy="2289175"/>
          </a:xfrm>
          <a:prstGeom prst="curvedConnector3">
            <a:avLst>
              <a:gd name="adj1" fmla="val 4500000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6200000" flipH="1">
            <a:off x="21348701" y="4043362"/>
            <a:ext cx="12700" cy="2289175"/>
          </a:xfrm>
          <a:prstGeom prst="curvedConnector3">
            <a:avLst>
              <a:gd name="adj1" fmla="val 4500000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rot="16200000" flipH="1">
            <a:off x="23672801" y="4043362"/>
            <a:ext cx="12700" cy="2289175"/>
          </a:xfrm>
          <a:prstGeom prst="curvedConnector3">
            <a:avLst>
              <a:gd name="adj1" fmla="val 4500000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6200000" flipH="1">
            <a:off x="25961976" y="4043362"/>
            <a:ext cx="12700" cy="2289175"/>
          </a:xfrm>
          <a:prstGeom prst="curvedConnector3">
            <a:avLst>
              <a:gd name="adj1" fmla="val 4500000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7711738" y="5678488"/>
            <a:ext cx="66706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accent2"/>
                </a:solidFill>
                <a:latin typeface="+mn-lt"/>
              </a:rPr>
              <a:t>Strided Access Pattern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182725" y="7073900"/>
            <a:ext cx="42941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High Latency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6236950" y="8199438"/>
            <a:ext cx="7713663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3. High Energy Consumption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9137313" y="7073900"/>
            <a:ext cx="88455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 High Bandwidth Consumption</a:t>
            </a:r>
          </a:p>
        </p:txBody>
      </p:sp>
      <p:grpSp>
        <p:nvGrpSpPr>
          <p:cNvPr id="103" name="Group 546"/>
          <p:cNvGrpSpPr>
            <a:grpSpLocks/>
          </p:cNvGrpSpPr>
          <p:nvPr/>
        </p:nvGrpSpPr>
        <p:grpSpPr bwMode="auto">
          <a:xfrm>
            <a:off x="842963" y="10156825"/>
            <a:ext cx="11893550" cy="7754938"/>
            <a:chOff x="842457" y="10878160"/>
            <a:chExt cx="11372016" cy="7416128"/>
          </a:xfrm>
        </p:grpSpPr>
        <p:grpSp>
          <p:nvGrpSpPr>
            <p:cNvPr id="104" name="Group 231"/>
            <p:cNvGrpSpPr>
              <a:grpSpLocks/>
            </p:cNvGrpSpPr>
            <p:nvPr/>
          </p:nvGrpSpPr>
          <p:grpSpPr bwMode="auto">
            <a:xfrm>
              <a:off x="1953507" y="13677900"/>
              <a:ext cx="10260966" cy="2051833"/>
              <a:chOff x="1420106" y="11125200"/>
              <a:chExt cx="11241471" cy="2247900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1420154" y="11124888"/>
                <a:ext cx="11241423" cy="224866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1624694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2998276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4371859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5745441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7119023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8492605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9866187" y="11316158"/>
                <a:ext cx="1232233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11238107" y="11316158"/>
                <a:ext cx="1232232" cy="182953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>
              <a:off x="916833" y="16382946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916833" y="16877860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916833" y="17450201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916833" y="17570133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916833" y="17691585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16833" y="17811519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916833" y="17932970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916833" y="18052903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916833" y="18174354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916833" y="18294288"/>
              <a:ext cx="1112308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445347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676066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903749" y="15525196"/>
              <a:ext cx="0" cy="192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727961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958680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186364" y="15525196"/>
              <a:ext cx="0" cy="20449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81737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212456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440139" y="15525196"/>
              <a:ext cx="0" cy="21663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235512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466231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693914" y="15525196"/>
              <a:ext cx="0" cy="228632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487770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718489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946172" y="15525196"/>
              <a:ext cx="0" cy="24077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8741546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972264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9199948" y="15525196"/>
              <a:ext cx="0" cy="252770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995321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226040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0453723" y="15525196"/>
              <a:ext cx="0" cy="264915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1249096" y="15523677"/>
              <a:ext cx="0" cy="8623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1479815" y="15523677"/>
              <a:ext cx="0" cy="13572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707498" y="15525196"/>
              <a:ext cx="0" cy="276909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1226482" y="17614160"/>
              <a:ext cx="758944" cy="5222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data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81126" y="16094499"/>
              <a:ext cx="704300" cy="5237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cmd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221929" y="16590932"/>
              <a:ext cx="763497" cy="5237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addr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grpSp>
          <p:nvGrpSpPr>
            <p:cNvPr id="142" name="Group 254"/>
            <p:cNvGrpSpPr>
              <a:grpSpLocks/>
            </p:cNvGrpSpPr>
            <p:nvPr/>
          </p:nvGrpSpPr>
          <p:grpSpPr bwMode="auto">
            <a:xfrm>
              <a:off x="6444268" y="10883265"/>
              <a:ext cx="4486648" cy="1420017"/>
              <a:chOff x="23597094" y="4302978"/>
              <a:chExt cx="4486648" cy="1420017"/>
            </a:xfrm>
          </p:grpSpPr>
          <p:grpSp>
            <p:nvGrpSpPr>
              <p:cNvPr id="154" name="Group 323"/>
              <p:cNvGrpSpPr>
                <a:grpSpLocks/>
              </p:cNvGrpSpPr>
              <p:nvPr/>
            </p:nvGrpSpPr>
            <p:grpSpPr bwMode="auto">
              <a:xfrm>
                <a:off x="23643586" y="5266881"/>
                <a:ext cx="2128322" cy="456114"/>
                <a:chOff x="16436276" y="5038792"/>
                <a:chExt cx="2128322" cy="456114"/>
              </a:xfrm>
            </p:grpSpPr>
            <p:sp>
              <p:nvSpPr>
                <p:cNvPr id="166" name="Rounded Rectangle 165"/>
                <p:cNvSpPr/>
                <p:nvPr/>
              </p:nvSpPr>
              <p:spPr>
                <a:xfrm>
                  <a:off x="16443623" y="5038360"/>
                  <a:ext cx="455366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Rounded Rectangle 166"/>
                <p:cNvSpPr/>
                <p:nvPr/>
              </p:nvSpPr>
              <p:spPr>
                <a:xfrm>
                  <a:off x="17000688" y="5038360"/>
                  <a:ext cx="449295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Rounded Rectangle 167"/>
                <p:cNvSpPr/>
                <p:nvPr/>
              </p:nvSpPr>
              <p:spPr>
                <a:xfrm>
                  <a:off x="17551681" y="5038360"/>
                  <a:ext cx="455366" cy="456961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Rounded Rectangle 168"/>
                <p:cNvSpPr/>
                <p:nvPr/>
              </p:nvSpPr>
              <p:spPr>
                <a:xfrm>
                  <a:off x="18108746" y="5038360"/>
                  <a:ext cx="455366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5" name="Group 328"/>
              <p:cNvGrpSpPr>
                <a:grpSpLocks/>
              </p:cNvGrpSpPr>
              <p:nvPr/>
            </p:nvGrpSpPr>
            <p:grpSpPr bwMode="auto">
              <a:xfrm>
                <a:off x="25932701" y="5266881"/>
                <a:ext cx="2128322" cy="456114"/>
                <a:chOff x="16436276" y="5583088"/>
                <a:chExt cx="2128322" cy="456114"/>
              </a:xfrm>
            </p:grpSpPr>
            <p:sp>
              <p:nvSpPr>
                <p:cNvPr id="162" name="Rounded Rectangle 161"/>
                <p:cNvSpPr/>
                <p:nvPr/>
              </p:nvSpPr>
              <p:spPr>
                <a:xfrm>
                  <a:off x="16435893" y="5582656"/>
                  <a:ext cx="455366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>
                <a:xfrm>
                  <a:off x="16992958" y="5582656"/>
                  <a:ext cx="456884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17550022" y="5582656"/>
                  <a:ext cx="456885" cy="456961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Rounded Rectangle 164"/>
                <p:cNvSpPr/>
                <p:nvPr/>
              </p:nvSpPr>
              <p:spPr>
                <a:xfrm>
                  <a:off x="18108605" y="5582656"/>
                  <a:ext cx="455366" cy="4569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>
                <a:off x="24481217" y="4302428"/>
                <a:ext cx="2718538" cy="9245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Cache Line</a:t>
                </a:r>
              </a:p>
            </p:txBody>
          </p:sp>
          <p:grpSp>
            <p:nvGrpSpPr>
              <p:cNvPr id="157" name="Group 334"/>
              <p:cNvGrpSpPr>
                <a:grpSpLocks/>
              </p:cNvGrpSpPr>
              <p:nvPr/>
            </p:nvGrpSpPr>
            <p:grpSpPr bwMode="auto">
              <a:xfrm>
                <a:off x="23597094" y="4372659"/>
                <a:ext cx="4486648" cy="866093"/>
                <a:chOff x="23444694" y="3877359"/>
                <a:chExt cx="4486648" cy="866093"/>
              </a:xfrm>
            </p:grpSpPr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23445406" y="3876963"/>
                  <a:ext cx="0" cy="8668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27930765" y="3876963"/>
                  <a:ext cx="0" cy="8668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Arrow Connector 157"/>
              <p:cNvCxnSpPr>
                <a:stCxn id="156" idx="3"/>
              </p:cNvCxnSpPr>
              <p:nvPr/>
            </p:nvCxnSpPr>
            <p:spPr>
              <a:xfrm>
                <a:off x="27199755" y="4763944"/>
                <a:ext cx="88341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56" idx="1"/>
              </p:cNvCxnSpPr>
              <p:nvPr/>
            </p:nvCxnSpPr>
            <p:spPr>
              <a:xfrm flipH="1">
                <a:off x="23597806" y="4763944"/>
                <a:ext cx="88341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Arrow Connector 142"/>
            <p:cNvCxnSpPr>
              <a:stCxn id="166" idx="2"/>
              <a:endCxn id="171" idx="0"/>
            </p:cNvCxnSpPr>
            <p:nvPr/>
          </p:nvCxnSpPr>
          <p:spPr>
            <a:xfrm flipH="1">
              <a:off x="2703388" y="12303697"/>
              <a:ext cx="4014813" cy="154850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67" idx="2"/>
              <a:endCxn id="172" idx="0"/>
            </p:cNvCxnSpPr>
            <p:nvPr/>
          </p:nvCxnSpPr>
          <p:spPr>
            <a:xfrm flipH="1">
              <a:off x="3957163" y="12303697"/>
              <a:ext cx="3319620" cy="154850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68" idx="2"/>
              <a:endCxn id="173" idx="0"/>
            </p:cNvCxnSpPr>
            <p:nvPr/>
          </p:nvCxnSpPr>
          <p:spPr>
            <a:xfrm flipH="1">
              <a:off x="5210938" y="12303697"/>
              <a:ext cx="2622910" cy="154850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69" idx="2"/>
              <a:endCxn id="174" idx="0"/>
            </p:cNvCxnSpPr>
            <p:nvPr/>
          </p:nvCxnSpPr>
          <p:spPr>
            <a:xfrm flipH="1">
              <a:off x="6463195" y="12303697"/>
              <a:ext cx="1927718" cy="154850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62" idx="2"/>
              <a:endCxn id="175" idx="0"/>
            </p:cNvCxnSpPr>
            <p:nvPr/>
          </p:nvCxnSpPr>
          <p:spPr>
            <a:xfrm flipH="1">
              <a:off x="7716971" y="12303697"/>
              <a:ext cx="1290205" cy="154850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63" idx="2"/>
              <a:endCxn id="176" idx="0"/>
            </p:cNvCxnSpPr>
            <p:nvPr/>
          </p:nvCxnSpPr>
          <p:spPr>
            <a:xfrm flipH="1">
              <a:off x="8970746" y="12303697"/>
              <a:ext cx="595012" cy="154850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4" idx="2"/>
              <a:endCxn id="177" idx="0"/>
            </p:cNvCxnSpPr>
            <p:nvPr/>
          </p:nvCxnSpPr>
          <p:spPr>
            <a:xfrm>
              <a:off x="10122824" y="12303697"/>
              <a:ext cx="101698" cy="154850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65" idx="2"/>
              <a:endCxn id="178" idx="0"/>
            </p:cNvCxnSpPr>
            <p:nvPr/>
          </p:nvCxnSpPr>
          <p:spPr>
            <a:xfrm>
              <a:off x="10679888" y="12303697"/>
              <a:ext cx="798409" cy="154850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842457" y="10878160"/>
              <a:ext cx="3900972" cy="10156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DRAM Module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62039" y="12736367"/>
              <a:ext cx="3166314" cy="7393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Fixed mapping</a:t>
              </a:r>
            </a:p>
          </p:txBody>
        </p:sp>
        <p:cxnSp>
          <p:nvCxnSpPr>
            <p:cNvPr id="153" name="Curved Connector 152"/>
            <p:cNvCxnSpPr/>
            <p:nvPr/>
          </p:nvCxnSpPr>
          <p:spPr>
            <a:xfrm rot="16200000" flipH="1">
              <a:off x="1147403" y="12379671"/>
              <a:ext cx="1783817" cy="812070"/>
            </a:xfrm>
            <a:prstGeom prst="curvedConnector3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554"/>
          <p:cNvGrpSpPr>
            <a:grpSpLocks/>
          </p:cNvGrpSpPr>
          <p:nvPr/>
        </p:nvGrpSpPr>
        <p:grpSpPr bwMode="auto">
          <a:xfrm>
            <a:off x="614363" y="19841740"/>
            <a:ext cx="12371387" cy="6394450"/>
            <a:chOff x="614366" y="17989194"/>
            <a:chExt cx="12371890" cy="6394807"/>
          </a:xfrm>
        </p:grpSpPr>
        <p:sp>
          <p:nvSpPr>
            <p:cNvPr id="180" name="Rounded Rectangle 179"/>
            <p:cNvSpPr/>
            <p:nvPr/>
          </p:nvSpPr>
          <p:spPr>
            <a:xfrm>
              <a:off x="614366" y="17989194"/>
              <a:ext cx="12371890" cy="6394807"/>
            </a:xfrm>
            <a:prstGeom prst="roundRect">
              <a:avLst>
                <a:gd name="adj" fmla="val 172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1" name="Group 547"/>
            <p:cNvGrpSpPr>
              <a:grpSpLocks/>
            </p:cNvGrpSpPr>
            <p:nvPr/>
          </p:nvGrpSpPr>
          <p:grpSpPr bwMode="auto">
            <a:xfrm>
              <a:off x="768157" y="18272962"/>
              <a:ext cx="11821054" cy="5940580"/>
              <a:chOff x="768157" y="18994852"/>
              <a:chExt cx="11821054" cy="594058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4930953" y="21717977"/>
                <a:ext cx="7658412" cy="3124375"/>
              </a:xfrm>
              <a:prstGeom prst="roundRect">
                <a:avLst>
                  <a:gd name="adj" fmla="val 40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anchor="ctr"/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if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cmd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== READ </a:t>
                </a:r>
                <a:r>
                  <a:rPr 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or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cmd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== WRITE:</a:t>
                </a:r>
              </a:p>
              <a:p>
                <a:pPr>
                  <a:defRPr/>
                </a:pP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 morph = chip-ID </a:t>
                </a:r>
                <a:r>
                  <a:rPr 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AND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pattern</a:t>
                </a:r>
              </a:p>
              <a:p>
                <a:pPr>
                  <a:defRPr/>
                </a:pP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 output = </a:t>
                </a:r>
                <a:r>
                  <a:rPr lang="en-US" sz="3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addr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</a:t>
                </a:r>
                <a:r>
                  <a:rPr 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XOR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morph</a:t>
                </a:r>
              </a:p>
              <a:p>
                <a:pPr>
                  <a:defRPr/>
                </a:pPr>
                <a:r>
                  <a:rPr 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else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:</a:t>
                </a:r>
              </a:p>
              <a:p>
                <a:pPr>
                  <a:defRPr/>
                </a:pP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  output = </a:t>
                </a:r>
                <a:r>
                  <a:rPr lang="en-US" sz="3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itchFamily="49" charset="0"/>
                  </a:rPr>
                  <a:t>addr</a:t>
                </a:r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itchFamily="49" charset="0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2344811" y="20292323"/>
                <a:ext cx="1404994" cy="208609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68359" y="23454799"/>
                <a:ext cx="3384688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68359" y="23921550"/>
                <a:ext cx="3384688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79472" y="24755035"/>
                <a:ext cx="3384688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2641685" y="22381589"/>
                <a:ext cx="0" cy="107797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2906809" y="23151570"/>
                <a:ext cx="0" cy="7699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3440231" y="22383177"/>
                <a:ext cx="0" cy="234486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1297019" y="24505783"/>
                <a:ext cx="758856" cy="430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data</a:t>
                </a:r>
                <a:endPara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357346" y="23191260"/>
                <a:ext cx="704879" cy="430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cmd</a:t>
                </a:r>
                <a:endPara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290668" y="23650073"/>
                <a:ext cx="763618" cy="4302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addr</a:t>
                </a:r>
                <a:endPara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cxnSp>
            <p:nvCxnSpPr>
              <p:cNvPr id="193" name="Straight Connector 192"/>
              <p:cNvCxnSpPr/>
              <p:nvPr/>
            </p:nvCxnSpPr>
            <p:spPr>
              <a:xfrm>
                <a:off x="3168757" y="23151570"/>
                <a:ext cx="0" cy="118910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792173" y="24340674"/>
                <a:ext cx="3384688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/>
              <p:cNvSpPr txBox="1"/>
              <p:nvPr/>
            </p:nvSpPr>
            <p:spPr>
              <a:xfrm>
                <a:off x="1128737" y="24078722"/>
                <a:ext cx="1136696" cy="4302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pattern</a:t>
                </a:r>
                <a:endPara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2790916" y="22641954"/>
                <a:ext cx="457219" cy="5096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7" name="Straight Connector 196"/>
              <p:cNvCxnSpPr>
                <a:endCxn id="196" idx="0"/>
              </p:cNvCxnSpPr>
              <p:nvPr/>
            </p:nvCxnSpPr>
            <p:spPr>
              <a:xfrm flipH="1">
                <a:off x="3019526" y="22378414"/>
                <a:ext cx="4763" cy="26354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/>
              <p:cNvSpPr txBox="1"/>
              <p:nvPr/>
            </p:nvSpPr>
            <p:spPr>
              <a:xfrm>
                <a:off x="2332111" y="18995263"/>
                <a:ext cx="9304716" cy="9239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6000" b="1" dirty="0">
                    <a:solidFill>
                      <a:schemeClr val="accent2"/>
                    </a:solidFill>
                    <a:latin typeface="+mn-lt"/>
                  </a:rPr>
                  <a:t>Per-chip Column Translation Logic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526291" y="20576501"/>
                <a:ext cx="5121483" cy="739816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Output Column Address</a:t>
                </a:r>
              </a:p>
            </p:txBody>
          </p:sp>
          <p:cxnSp>
            <p:nvCxnSpPr>
              <p:cNvPr id="200" name="Curved Connector 199"/>
              <p:cNvCxnSpPr>
                <a:endCxn id="199" idx="1"/>
              </p:cNvCxnSpPr>
              <p:nvPr/>
            </p:nvCxnSpPr>
            <p:spPr>
              <a:xfrm flipV="1">
                <a:off x="3111604" y="20946409"/>
                <a:ext cx="2414686" cy="1563775"/>
              </a:xfrm>
              <a:prstGeom prst="curvedConnector3">
                <a:avLst>
                  <a:gd name="adj1" fmla="val 63405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96" idx="3"/>
              </p:cNvCxnSpPr>
              <p:nvPr/>
            </p:nvCxnSpPr>
            <p:spPr>
              <a:xfrm>
                <a:off x="3248135" y="22895968"/>
                <a:ext cx="1682818" cy="0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2" name="TextBox 201"/>
          <p:cNvSpPr txBox="1"/>
          <p:nvPr/>
        </p:nvSpPr>
        <p:spPr>
          <a:xfrm>
            <a:off x="12985750" y="10142369"/>
            <a:ext cx="1558131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2"/>
                </a:solidFill>
                <a:latin typeface="+mn-lt"/>
              </a:rPr>
              <a:t>Observation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Each row buffer has many useful values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2946063" y="11204406"/>
            <a:ext cx="1588611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2"/>
                </a:solidFill>
                <a:latin typeface="+mn-lt"/>
              </a:rPr>
              <a:t>Idea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Gather a cache line of  useful values in one read</a:t>
            </a:r>
          </a:p>
        </p:txBody>
      </p:sp>
      <p:grpSp>
        <p:nvGrpSpPr>
          <p:cNvPr id="204" name="Group 556"/>
          <p:cNvGrpSpPr>
            <a:grpSpLocks/>
          </p:cNvGrpSpPr>
          <p:nvPr/>
        </p:nvGrpSpPr>
        <p:grpSpPr bwMode="auto">
          <a:xfrm>
            <a:off x="13504863" y="13234233"/>
            <a:ext cx="14978062" cy="7273925"/>
            <a:chOff x="13504307" y="12753384"/>
            <a:chExt cx="14978618" cy="7273006"/>
          </a:xfrm>
        </p:grpSpPr>
        <p:sp>
          <p:nvSpPr>
            <p:cNvPr id="205" name="Rounded Rectangle 204"/>
            <p:cNvSpPr/>
            <p:nvPr/>
          </p:nvSpPr>
          <p:spPr>
            <a:xfrm>
              <a:off x="13504307" y="12753384"/>
              <a:ext cx="14978618" cy="7273006"/>
            </a:xfrm>
            <a:prstGeom prst="roundRect">
              <a:avLst>
                <a:gd name="adj" fmla="val 172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6" name="Group 551"/>
            <p:cNvGrpSpPr>
              <a:grpSpLocks/>
            </p:cNvGrpSpPr>
            <p:nvPr/>
          </p:nvGrpSpPr>
          <p:grpSpPr bwMode="auto">
            <a:xfrm>
              <a:off x="13504307" y="13383302"/>
              <a:ext cx="14558779" cy="5344556"/>
              <a:chOff x="13552433" y="11987648"/>
              <a:chExt cx="14558779" cy="5344556"/>
            </a:xfrm>
          </p:grpSpPr>
          <p:sp>
            <p:nvSpPr>
              <p:cNvPr id="208" name="TextBox 207"/>
              <p:cNvSpPr txBox="1"/>
              <p:nvPr/>
            </p:nvSpPr>
            <p:spPr>
              <a:xfrm>
                <a:off x="13552433" y="11987888"/>
                <a:ext cx="5499304" cy="1753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6000" b="1" dirty="0">
                    <a:solidFill>
                      <a:schemeClr val="accent2"/>
                    </a:solidFill>
                    <a:latin typeface="+mn-lt"/>
                  </a:rPr>
                  <a:t>Column ID-based Data Shuffling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3809618" y="13887885"/>
                <a:ext cx="4019699" cy="34158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Goal: Minimize chip conflicts for common patterns</a:t>
                </a:r>
              </a:p>
            </p:txBody>
          </p:sp>
          <p:grpSp>
            <p:nvGrpSpPr>
              <p:cNvPr id="210" name="Group 422"/>
              <p:cNvGrpSpPr>
                <a:grpSpLocks/>
              </p:cNvGrpSpPr>
              <p:nvPr/>
            </p:nvGrpSpPr>
            <p:grpSpPr bwMode="auto">
              <a:xfrm>
                <a:off x="18231928" y="12245141"/>
                <a:ext cx="9879284" cy="5087063"/>
                <a:chOff x="18231928" y="11597441"/>
                <a:chExt cx="9879284" cy="5087063"/>
              </a:xfrm>
            </p:grpSpPr>
            <p:grpSp>
              <p:nvGrpSpPr>
                <p:cNvPr id="211" name="Group 416"/>
                <p:cNvGrpSpPr>
                  <a:grpSpLocks/>
                </p:cNvGrpSpPr>
                <p:nvPr/>
              </p:nvGrpSpPr>
              <p:grpSpPr bwMode="auto">
                <a:xfrm>
                  <a:off x="20435149" y="11597441"/>
                  <a:ext cx="7676063" cy="4902648"/>
                  <a:chOff x="16619341" y="10634921"/>
                  <a:chExt cx="6328167" cy="4041756"/>
                </a:xfrm>
              </p:grpSpPr>
              <p:sp>
                <p:nvSpPr>
                  <p:cNvPr id="215" name="Rounded Rectangle 214"/>
                  <p:cNvSpPr/>
                  <p:nvPr/>
                </p:nvSpPr>
                <p:spPr>
                  <a:xfrm>
                    <a:off x="16722201" y="11599248"/>
                    <a:ext cx="455458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6" name="Rounded Rectangle 215"/>
                  <p:cNvSpPr/>
                  <p:nvPr/>
                </p:nvSpPr>
                <p:spPr>
                  <a:xfrm>
                    <a:off x="17532341" y="11599248"/>
                    <a:ext cx="455458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Rounded Rectangle 216"/>
                  <p:cNvSpPr/>
                  <p:nvPr/>
                </p:nvSpPr>
                <p:spPr>
                  <a:xfrm>
                    <a:off x="18341171" y="11599248"/>
                    <a:ext cx="456767" cy="455384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Rounded Rectangle 217"/>
                  <p:cNvSpPr/>
                  <p:nvPr/>
                </p:nvSpPr>
                <p:spPr>
                  <a:xfrm>
                    <a:off x="19151311" y="11599248"/>
                    <a:ext cx="456766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Rounded Rectangle 218"/>
                  <p:cNvSpPr/>
                  <p:nvPr/>
                </p:nvSpPr>
                <p:spPr>
                  <a:xfrm>
                    <a:off x="19961451" y="11599248"/>
                    <a:ext cx="455458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0" name="Rounded Rectangle 219"/>
                  <p:cNvSpPr/>
                  <p:nvPr/>
                </p:nvSpPr>
                <p:spPr>
                  <a:xfrm>
                    <a:off x="20771591" y="11599248"/>
                    <a:ext cx="450223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Rounded Rectangle 220"/>
                  <p:cNvSpPr/>
                  <p:nvPr/>
                </p:nvSpPr>
                <p:spPr>
                  <a:xfrm>
                    <a:off x="21576495" y="11599248"/>
                    <a:ext cx="455458" cy="455384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2" name="Rounded Rectangle 221"/>
                  <p:cNvSpPr/>
                  <p:nvPr/>
                </p:nvSpPr>
                <p:spPr>
                  <a:xfrm>
                    <a:off x="22385325" y="11599248"/>
                    <a:ext cx="456767" cy="45538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223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16669634" y="10634921"/>
                    <a:ext cx="6204646" cy="935774"/>
                    <a:chOff x="16669634" y="10634921"/>
                    <a:chExt cx="4486648" cy="935774"/>
                  </a:xfrm>
                </p:grpSpPr>
                <p:sp>
                  <p:nvSpPr>
                    <p:cNvPr id="301" name="TextBox 300"/>
                    <p:cNvSpPr txBox="1"/>
                    <p:nvPr/>
                  </p:nvSpPr>
                  <p:spPr>
                    <a:xfrm>
                      <a:off x="17891591" y="10634830"/>
                      <a:ext cx="2043275" cy="922544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5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Cache Line</a:t>
                      </a:r>
                    </a:p>
                  </p:txBody>
                </p:sp>
                <p:cxnSp>
                  <p:nvCxnSpPr>
                    <p:cNvPr id="302" name="Straight Connector 301"/>
                    <p:cNvCxnSpPr/>
                    <p:nvPr/>
                  </p:nvCxnSpPr>
                  <p:spPr>
                    <a:xfrm flipV="1">
                      <a:off x="16669790" y="10704183"/>
                      <a:ext cx="0" cy="86627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 flipV="1">
                      <a:off x="21156667" y="10704183"/>
                      <a:ext cx="0" cy="86627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Arrow Connector 303"/>
                    <p:cNvCxnSpPr>
                      <a:stCxn id="301" idx="3"/>
                    </p:cNvCxnSpPr>
                    <p:nvPr/>
                  </p:nvCxnSpPr>
                  <p:spPr>
                    <a:xfrm>
                      <a:off x="19934866" y="11096756"/>
                      <a:ext cx="1221801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Arrow Connector 304"/>
                    <p:cNvCxnSpPr>
                      <a:stCxn id="301" idx="1"/>
                    </p:cNvCxnSpPr>
                    <p:nvPr/>
                  </p:nvCxnSpPr>
                  <p:spPr>
                    <a:xfrm flipH="1">
                      <a:off x="16669790" y="11096756"/>
                      <a:ext cx="1221801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4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16619341" y="12628711"/>
                    <a:ext cx="6318642" cy="304891"/>
                    <a:chOff x="16619341" y="12670683"/>
                    <a:chExt cx="6318642" cy="304891"/>
                  </a:xfrm>
                </p:grpSpPr>
                <p:sp>
                  <p:nvSpPr>
                    <p:cNvPr id="293" name="Flowchart: Manual Operation 292"/>
                    <p:cNvSpPr/>
                    <p:nvPr/>
                  </p:nvSpPr>
                  <p:spPr>
                    <a:xfrm>
                      <a:off x="16625351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4" name="Flowchart: Manual Operation 293"/>
                    <p:cNvSpPr/>
                    <p:nvPr/>
                  </p:nvSpPr>
                  <p:spPr>
                    <a:xfrm>
                      <a:off x="17435490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5" name="Flowchart: Manual Operation 294"/>
                    <p:cNvSpPr/>
                    <p:nvPr/>
                  </p:nvSpPr>
                  <p:spPr>
                    <a:xfrm>
                      <a:off x="18245630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6" name="Flowchart: Manual Operation 295"/>
                    <p:cNvSpPr/>
                    <p:nvPr/>
                  </p:nvSpPr>
                  <p:spPr>
                    <a:xfrm>
                      <a:off x="19054461" y="12671068"/>
                      <a:ext cx="650467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7" name="Flowchart: Manual Operation 296"/>
                    <p:cNvSpPr/>
                    <p:nvPr/>
                  </p:nvSpPr>
                  <p:spPr>
                    <a:xfrm>
                      <a:off x="19864600" y="12671068"/>
                      <a:ext cx="650468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8" name="Flowchart: Manual Operation 297"/>
                    <p:cNvSpPr/>
                    <p:nvPr/>
                  </p:nvSpPr>
                  <p:spPr>
                    <a:xfrm>
                      <a:off x="20674740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9" name="Flowchart: Manual Operation 298"/>
                    <p:cNvSpPr/>
                    <p:nvPr/>
                  </p:nvSpPr>
                  <p:spPr>
                    <a:xfrm>
                      <a:off x="21484879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0" name="Flowchart: Manual Operation 299"/>
                    <p:cNvSpPr/>
                    <p:nvPr/>
                  </p:nvSpPr>
                  <p:spPr>
                    <a:xfrm>
                      <a:off x="22295019" y="12671068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cxnSp>
                <p:nvCxnSpPr>
                  <p:cNvPr id="225" name="Straight Arrow Connector 224"/>
                  <p:cNvCxnSpPr/>
                  <p:nvPr/>
                </p:nvCxnSpPr>
                <p:spPr>
                  <a:xfrm>
                    <a:off x="16887109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/>
                  <p:cNvCxnSpPr/>
                  <p:nvPr/>
                </p:nvCxnSpPr>
                <p:spPr>
                  <a:xfrm>
                    <a:off x="17835979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Arrow Connector 226"/>
                  <p:cNvCxnSpPr/>
                  <p:nvPr/>
                </p:nvCxnSpPr>
                <p:spPr>
                  <a:xfrm>
                    <a:off x="18492991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Arrow Connector 227"/>
                  <p:cNvCxnSpPr/>
                  <p:nvPr/>
                </p:nvCxnSpPr>
                <p:spPr>
                  <a:xfrm>
                    <a:off x="19456258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Arrow Connector 228"/>
                  <p:cNvCxnSpPr/>
                  <p:nvPr/>
                </p:nvCxnSpPr>
                <p:spPr>
                  <a:xfrm>
                    <a:off x="20113270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Arrow Connector 229"/>
                  <p:cNvCxnSpPr/>
                  <p:nvPr/>
                </p:nvCxnSpPr>
                <p:spPr>
                  <a:xfrm>
                    <a:off x="21058215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Arrow Connector 230"/>
                  <p:cNvCxnSpPr/>
                  <p:nvPr/>
                </p:nvCxnSpPr>
                <p:spPr>
                  <a:xfrm>
                    <a:off x="21740093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/>
                  <p:cNvCxnSpPr/>
                  <p:nvPr/>
                </p:nvCxnSpPr>
                <p:spPr>
                  <a:xfrm>
                    <a:off x="22677185" y="1205463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Arrow Connector 232"/>
                  <p:cNvCxnSpPr/>
                  <p:nvPr/>
                </p:nvCxnSpPr>
                <p:spPr>
                  <a:xfrm>
                    <a:off x="17014061" y="12054632"/>
                    <a:ext cx="581102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Arrow Connector 233"/>
                  <p:cNvCxnSpPr/>
                  <p:nvPr/>
                </p:nvCxnSpPr>
                <p:spPr>
                  <a:xfrm>
                    <a:off x="18626487" y="12054632"/>
                    <a:ext cx="582411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/>
                  <p:cNvCxnSpPr/>
                  <p:nvPr/>
                </p:nvCxnSpPr>
                <p:spPr>
                  <a:xfrm>
                    <a:off x="20254619" y="12052015"/>
                    <a:ext cx="582411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Arrow Connector 235"/>
                  <p:cNvCxnSpPr/>
                  <p:nvPr/>
                </p:nvCxnSpPr>
                <p:spPr>
                  <a:xfrm>
                    <a:off x="21874898" y="12052015"/>
                    <a:ext cx="582411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Arrow Connector 236"/>
                  <p:cNvCxnSpPr/>
                  <p:nvPr/>
                </p:nvCxnSpPr>
                <p:spPr>
                  <a:xfrm flipH="1">
                    <a:off x="17101750" y="12054632"/>
                    <a:ext cx="582410" cy="57184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Arrow Connector 237"/>
                  <p:cNvCxnSpPr/>
                  <p:nvPr/>
                </p:nvCxnSpPr>
                <p:spPr>
                  <a:xfrm flipH="1">
                    <a:off x="18758675" y="12052015"/>
                    <a:ext cx="581102" cy="57184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Arrow Connector 238"/>
                  <p:cNvCxnSpPr/>
                  <p:nvPr/>
                </p:nvCxnSpPr>
                <p:spPr>
                  <a:xfrm flipH="1">
                    <a:off x="20320058" y="12052015"/>
                    <a:ext cx="575867" cy="57184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Arrow Connector 239"/>
                  <p:cNvCxnSpPr/>
                  <p:nvPr/>
                </p:nvCxnSpPr>
                <p:spPr>
                  <a:xfrm flipH="1">
                    <a:off x="21970440" y="12049398"/>
                    <a:ext cx="582410" cy="57184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1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6619341" y="13505011"/>
                    <a:ext cx="6318642" cy="304891"/>
                    <a:chOff x="16619341" y="12670683"/>
                    <a:chExt cx="6318642" cy="304891"/>
                  </a:xfrm>
                </p:grpSpPr>
                <p:sp>
                  <p:nvSpPr>
                    <p:cNvPr id="285" name="Flowchart: Manual Operation 284"/>
                    <p:cNvSpPr/>
                    <p:nvPr/>
                  </p:nvSpPr>
                  <p:spPr>
                    <a:xfrm>
                      <a:off x="16625351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6" name="Flowchart: Manual Operation 285"/>
                    <p:cNvSpPr/>
                    <p:nvPr/>
                  </p:nvSpPr>
                  <p:spPr>
                    <a:xfrm>
                      <a:off x="17435490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7" name="Flowchart: Manual Operation 286"/>
                    <p:cNvSpPr/>
                    <p:nvPr/>
                  </p:nvSpPr>
                  <p:spPr>
                    <a:xfrm>
                      <a:off x="18245630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8" name="Flowchart: Manual Operation 287"/>
                    <p:cNvSpPr/>
                    <p:nvPr/>
                  </p:nvSpPr>
                  <p:spPr>
                    <a:xfrm>
                      <a:off x="19054461" y="12676747"/>
                      <a:ext cx="650467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9" name="Flowchart: Manual Operation 288"/>
                    <p:cNvSpPr/>
                    <p:nvPr/>
                  </p:nvSpPr>
                  <p:spPr>
                    <a:xfrm>
                      <a:off x="19864600" y="12676747"/>
                      <a:ext cx="650468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0" name="Flowchart: Manual Operation 289"/>
                    <p:cNvSpPr/>
                    <p:nvPr/>
                  </p:nvSpPr>
                  <p:spPr>
                    <a:xfrm>
                      <a:off x="20674740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1" name="Flowchart: Manual Operation 290"/>
                    <p:cNvSpPr/>
                    <p:nvPr/>
                  </p:nvSpPr>
                  <p:spPr>
                    <a:xfrm>
                      <a:off x="21484879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2" name="Flowchart: Manual Operation 291"/>
                    <p:cNvSpPr/>
                    <p:nvPr/>
                  </p:nvSpPr>
                  <p:spPr>
                    <a:xfrm>
                      <a:off x="22295019" y="12676747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42" name="Group 381"/>
                  <p:cNvGrpSpPr>
                    <a:grpSpLocks/>
                  </p:cNvGrpSpPr>
                  <p:nvPr/>
                </p:nvGrpSpPr>
                <p:grpSpPr bwMode="auto">
                  <a:xfrm>
                    <a:off x="16880683" y="12923509"/>
                    <a:ext cx="2569253" cy="581502"/>
                    <a:chOff x="16880683" y="12923509"/>
                    <a:chExt cx="2569253" cy="581502"/>
                  </a:xfrm>
                </p:grpSpPr>
                <p:cxnSp>
                  <p:nvCxnSpPr>
                    <p:cNvPr id="277" name="Straight Arrow Connector 276"/>
                    <p:cNvCxnSpPr/>
                    <p:nvPr/>
                  </p:nvCxnSpPr>
                  <p:spPr>
                    <a:xfrm>
                      <a:off x="16887109" y="12931376"/>
                      <a:ext cx="0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Arrow Connector 277"/>
                    <p:cNvCxnSpPr/>
                    <p:nvPr/>
                  </p:nvCxnSpPr>
                  <p:spPr>
                    <a:xfrm>
                      <a:off x="17668455" y="12923525"/>
                      <a:ext cx="0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Arrow Connector 278"/>
                    <p:cNvCxnSpPr/>
                    <p:nvPr/>
                  </p:nvCxnSpPr>
                  <p:spPr>
                    <a:xfrm>
                      <a:off x="18661825" y="12931376"/>
                      <a:ext cx="0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Arrow Connector 279"/>
                    <p:cNvCxnSpPr/>
                    <p:nvPr/>
                  </p:nvCxnSpPr>
                  <p:spPr>
                    <a:xfrm>
                      <a:off x="19456259" y="12931376"/>
                      <a:ext cx="0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Arrow Connector 280"/>
                    <p:cNvCxnSpPr/>
                    <p:nvPr/>
                  </p:nvCxnSpPr>
                  <p:spPr>
                    <a:xfrm>
                      <a:off x="17014061" y="12931376"/>
                      <a:ext cx="1392550" cy="571847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Arrow Connector 281"/>
                    <p:cNvCxnSpPr/>
                    <p:nvPr/>
                  </p:nvCxnSpPr>
                  <p:spPr>
                    <a:xfrm flipH="1">
                      <a:off x="17086044" y="12931376"/>
                      <a:ext cx="1396476" cy="577081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Arrow Connector 282"/>
                    <p:cNvCxnSpPr/>
                    <p:nvPr/>
                  </p:nvCxnSpPr>
                  <p:spPr>
                    <a:xfrm>
                      <a:off x="17829436" y="12931376"/>
                      <a:ext cx="1379462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Arrow Connector 283"/>
                    <p:cNvCxnSpPr/>
                    <p:nvPr/>
                  </p:nvCxnSpPr>
                  <p:spPr>
                    <a:xfrm flipH="1">
                      <a:off x="17911889" y="12928759"/>
                      <a:ext cx="1427888" cy="57969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" name="Group 470"/>
                  <p:cNvGrpSpPr>
                    <a:grpSpLocks/>
                  </p:cNvGrpSpPr>
                  <p:nvPr/>
                </p:nvGrpSpPr>
                <p:grpSpPr bwMode="auto">
                  <a:xfrm>
                    <a:off x="20107928" y="12933602"/>
                    <a:ext cx="2569253" cy="581502"/>
                    <a:chOff x="16880683" y="12923509"/>
                    <a:chExt cx="2569253" cy="581502"/>
                  </a:xfrm>
                </p:grpSpPr>
                <p:cxnSp>
                  <p:nvCxnSpPr>
                    <p:cNvPr id="269" name="Straight Arrow Connector 268"/>
                    <p:cNvCxnSpPr/>
                    <p:nvPr/>
                  </p:nvCxnSpPr>
                  <p:spPr>
                    <a:xfrm>
                      <a:off x="16880790" y="12931752"/>
                      <a:ext cx="0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Arrow Connector 269"/>
                    <p:cNvCxnSpPr/>
                    <p:nvPr/>
                  </p:nvCxnSpPr>
                  <p:spPr>
                    <a:xfrm>
                      <a:off x="17662137" y="12923901"/>
                      <a:ext cx="0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Arrow Connector 270"/>
                    <p:cNvCxnSpPr/>
                    <p:nvPr/>
                  </p:nvCxnSpPr>
                  <p:spPr>
                    <a:xfrm>
                      <a:off x="18655506" y="12931752"/>
                      <a:ext cx="0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Arrow Connector 271"/>
                    <p:cNvCxnSpPr/>
                    <p:nvPr/>
                  </p:nvCxnSpPr>
                  <p:spPr>
                    <a:xfrm>
                      <a:off x="19449941" y="12931752"/>
                      <a:ext cx="0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Arrow Connector 272"/>
                    <p:cNvCxnSpPr/>
                    <p:nvPr/>
                  </p:nvCxnSpPr>
                  <p:spPr>
                    <a:xfrm>
                      <a:off x="17007743" y="12931752"/>
                      <a:ext cx="1392550" cy="565304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Arrow Connector 273"/>
                    <p:cNvCxnSpPr/>
                    <p:nvPr/>
                  </p:nvCxnSpPr>
                  <p:spPr>
                    <a:xfrm flipH="1">
                      <a:off x="17079726" y="12931752"/>
                      <a:ext cx="1396477" cy="57053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Arrow Connector 274"/>
                    <p:cNvCxnSpPr/>
                    <p:nvPr/>
                  </p:nvCxnSpPr>
                  <p:spPr>
                    <a:xfrm>
                      <a:off x="17823117" y="12931752"/>
                      <a:ext cx="1379462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Arrow Connector 275"/>
                    <p:cNvCxnSpPr/>
                    <p:nvPr/>
                  </p:nvCxnSpPr>
                  <p:spPr>
                    <a:xfrm flipH="1">
                      <a:off x="17905571" y="12929135"/>
                      <a:ext cx="1427887" cy="57315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none" w="med" len="me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4" name="Group 480"/>
                  <p:cNvGrpSpPr>
                    <a:grpSpLocks/>
                  </p:cNvGrpSpPr>
                  <p:nvPr/>
                </p:nvGrpSpPr>
                <p:grpSpPr bwMode="auto">
                  <a:xfrm>
                    <a:off x="16628866" y="14371786"/>
                    <a:ext cx="6318642" cy="304891"/>
                    <a:chOff x="16619341" y="12670683"/>
                    <a:chExt cx="6318642" cy="304891"/>
                  </a:xfrm>
                </p:grpSpPr>
                <p:sp>
                  <p:nvSpPr>
                    <p:cNvPr id="261" name="Flowchart: Manual Operation 260"/>
                    <p:cNvSpPr/>
                    <p:nvPr/>
                  </p:nvSpPr>
                  <p:spPr>
                    <a:xfrm>
                      <a:off x="16619752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2" name="Flowchart: Manual Operation 261"/>
                    <p:cNvSpPr/>
                    <p:nvPr/>
                  </p:nvSpPr>
                  <p:spPr>
                    <a:xfrm>
                      <a:off x="17429892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3" name="Flowchart: Manual Operation 262"/>
                    <p:cNvSpPr/>
                    <p:nvPr/>
                  </p:nvSpPr>
                  <p:spPr>
                    <a:xfrm>
                      <a:off x="18240031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4" name="Flowchart: Manual Operation 263"/>
                    <p:cNvSpPr/>
                    <p:nvPr/>
                  </p:nvSpPr>
                  <p:spPr>
                    <a:xfrm>
                      <a:off x="19048862" y="12671014"/>
                      <a:ext cx="650468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5" name="Flowchart: Manual Operation 264"/>
                    <p:cNvSpPr/>
                    <p:nvPr/>
                  </p:nvSpPr>
                  <p:spPr>
                    <a:xfrm>
                      <a:off x="19859002" y="12671014"/>
                      <a:ext cx="650467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6" name="Flowchart: Manual Operation 265"/>
                    <p:cNvSpPr/>
                    <p:nvPr/>
                  </p:nvSpPr>
                  <p:spPr>
                    <a:xfrm>
                      <a:off x="20669141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7" name="Flowchart: Manual Operation 266"/>
                    <p:cNvSpPr/>
                    <p:nvPr/>
                  </p:nvSpPr>
                  <p:spPr>
                    <a:xfrm>
                      <a:off x="21479281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8" name="Flowchart: Manual Operation 267"/>
                    <p:cNvSpPr/>
                    <p:nvPr/>
                  </p:nvSpPr>
                  <p:spPr>
                    <a:xfrm>
                      <a:off x="22289420" y="12671014"/>
                      <a:ext cx="649159" cy="304898"/>
                    </a:xfrm>
                    <a:prstGeom prst="flowChartManualOperati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cxnSp>
                <p:nvCxnSpPr>
                  <p:cNvPr id="245" name="Straight Arrow Connector 244"/>
                  <p:cNvCxnSpPr/>
                  <p:nvPr/>
                </p:nvCxnSpPr>
                <p:spPr>
                  <a:xfrm>
                    <a:off x="16896270" y="1379765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Arrow Connector 245"/>
                  <p:cNvCxnSpPr/>
                  <p:nvPr/>
                </p:nvCxnSpPr>
                <p:spPr>
                  <a:xfrm>
                    <a:off x="17677616" y="13791110"/>
                    <a:ext cx="0" cy="573155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Arrow Connector 246"/>
                  <p:cNvCxnSpPr/>
                  <p:nvPr/>
                </p:nvCxnSpPr>
                <p:spPr>
                  <a:xfrm>
                    <a:off x="18481212" y="1379765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Arrow Connector 247"/>
                  <p:cNvCxnSpPr/>
                  <p:nvPr/>
                </p:nvCxnSpPr>
                <p:spPr>
                  <a:xfrm>
                    <a:off x="19317527" y="13797652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Arrow Connector 248"/>
                  <p:cNvCxnSpPr/>
                  <p:nvPr/>
                </p:nvCxnSpPr>
                <p:spPr>
                  <a:xfrm>
                    <a:off x="17023223" y="13797652"/>
                    <a:ext cx="3073034" cy="566613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Arrow Connector 249"/>
                  <p:cNvCxnSpPr/>
                  <p:nvPr/>
                </p:nvCxnSpPr>
                <p:spPr>
                  <a:xfrm>
                    <a:off x="18663133" y="13797652"/>
                    <a:ext cx="2995815" cy="566613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Arrow Connector 250"/>
                  <p:cNvCxnSpPr/>
                  <p:nvPr/>
                </p:nvCxnSpPr>
                <p:spPr>
                  <a:xfrm>
                    <a:off x="17838597" y="13797652"/>
                    <a:ext cx="3052093" cy="566613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Arrow Connector 251"/>
                  <p:cNvCxnSpPr/>
                  <p:nvPr/>
                </p:nvCxnSpPr>
                <p:spPr>
                  <a:xfrm>
                    <a:off x="19491596" y="13795035"/>
                    <a:ext cx="3007594" cy="56923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Arrow Connector 252"/>
                  <p:cNvCxnSpPr/>
                  <p:nvPr/>
                </p:nvCxnSpPr>
                <p:spPr>
                  <a:xfrm>
                    <a:off x="20259854" y="13808121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Arrow Connector 253"/>
                  <p:cNvCxnSpPr/>
                  <p:nvPr/>
                </p:nvCxnSpPr>
                <p:spPr>
                  <a:xfrm>
                    <a:off x="21054289" y="13800270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Arrow Connector 254"/>
                  <p:cNvCxnSpPr/>
                  <p:nvPr/>
                </p:nvCxnSpPr>
                <p:spPr>
                  <a:xfrm>
                    <a:off x="21893221" y="13808121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Arrow Connector 255"/>
                  <p:cNvCxnSpPr/>
                  <p:nvPr/>
                </p:nvCxnSpPr>
                <p:spPr>
                  <a:xfrm>
                    <a:off x="22687656" y="13808121"/>
                    <a:ext cx="0" cy="57446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Arrow Connector 256"/>
                  <p:cNvCxnSpPr/>
                  <p:nvPr/>
                </p:nvCxnSpPr>
                <p:spPr>
                  <a:xfrm flipH="1">
                    <a:off x="17101750" y="13808121"/>
                    <a:ext cx="2994506" cy="55614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Arrow Connector 257"/>
                  <p:cNvCxnSpPr/>
                  <p:nvPr/>
                </p:nvCxnSpPr>
                <p:spPr>
                  <a:xfrm flipH="1">
                    <a:off x="18663133" y="13808121"/>
                    <a:ext cx="3049475" cy="563996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Arrow Connector 258"/>
                  <p:cNvCxnSpPr/>
                  <p:nvPr/>
                </p:nvCxnSpPr>
                <p:spPr>
                  <a:xfrm flipH="1">
                    <a:off x="17911889" y="13808121"/>
                    <a:ext cx="2993198" cy="55614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/>
                  <p:nvPr/>
                </p:nvCxnSpPr>
                <p:spPr>
                  <a:xfrm flipH="1">
                    <a:off x="19546565" y="13805504"/>
                    <a:ext cx="3024608" cy="558762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2" name="TextBox 211"/>
                <p:cNvSpPr txBox="1"/>
                <p:nvPr/>
              </p:nvSpPr>
              <p:spPr>
                <a:xfrm>
                  <a:off x="18232557" y="13832248"/>
                  <a:ext cx="1590734" cy="738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Stage 1</a:t>
                  </a: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18232557" y="14894151"/>
                  <a:ext cx="1590734" cy="739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Stage 2</a:t>
                  </a: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18232557" y="15946531"/>
                  <a:ext cx="1590734" cy="738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Stage 3</a:t>
                  </a:r>
                </a:p>
              </p:txBody>
            </p:sp>
          </p:grpSp>
        </p:grpSp>
        <p:sp>
          <p:nvSpPr>
            <p:cNvPr id="207" name="TextBox 206"/>
            <p:cNvSpPr txBox="1"/>
            <p:nvPr/>
          </p:nvSpPr>
          <p:spPr>
            <a:xfrm>
              <a:off x="13517007" y="18845439"/>
              <a:ext cx="14835738" cy="8301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(stage ‘n’ is enabled only if n</a:t>
              </a:r>
              <a:r>
                <a:rPr lang="en-US" sz="48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th</a:t>
              </a: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least significant bit of column ID is set)</a:t>
              </a:r>
            </a:p>
          </p:txBody>
        </p:sp>
      </p:grpSp>
      <p:cxnSp>
        <p:nvCxnSpPr>
          <p:cNvPr id="306" name="Straight Connector 305"/>
          <p:cNvCxnSpPr/>
          <p:nvPr/>
        </p:nvCxnSpPr>
        <p:spPr>
          <a:xfrm>
            <a:off x="438150" y="26892745"/>
            <a:ext cx="284511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3579475" y="21470515"/>
            <a:ext cx="149034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Gather/scatter many access patterns (e.g., any 2</a:t>
            </a:r>
            <a:r>
              <a:rPr lang="en-US" sz="6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stride) with near-ideal efficiency and latency!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13587413" y="23835890"/>
            <a:ext cx="149034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Minimal support from 1) on-chip caches, </a:t>
            </a:r>
          </a:p>
          <a:p>
            <a:pPr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2) instruction set architecture, and 3) software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5445125" y="35070543"/>
            <a:ext cx="12074044" cy="923330"/>
            <a:chOff x="5445125" y="35070543"/>
            <a:chExt cx="12074044" cy="923330"/>
          </a:xfrm>
        </p:grpSpPr>
        <p:sp>
          <p:nvSpPr>
            <p:cNvPr id="310" name="TextBox 309"/>
            <p:cNvSpPr txBox="1"/>
            <p:nvPr/>
          </p:nvSpPr>
          <p:spPr bwMode="auto">
            <a:xfrm>
              <a:off x="6223180" y="35070543"/>
              <a:ext cx="26134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Row Store</a:t>
              </a:r>
            </a:p>
          </p:txBody>
        </p:sp>
        <p:sp>
          <p:nvSpPr>
            <p:cNvPr id="311" name="Rounded Rectangle 310"/>
            <p:cNvSpPr/>
            <p:nvPr/>
          </p:nvSpPr>
          <p:spPr bwMode="auto">
            <a:xfrm>
              <a:off x="5445125" y="35246324"/>
              <a:ext cx="522956" cy="57176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" name="TextBox 311"/>
            <p:cNvSpPr txBox="1"/>
            <p:nvPr/>
          </p:nvSpPr>
          <p:spPr bwMode="auto">
            <a:xfrm>
              <a:off x="15120884" y="35070543"/>
              <a:ext cx="239828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GS-DRAM</a:t>
              </a:r>
            </a:p>
          </p:txBody>
        </p:sp>
        <p:sp>
          <p:nvSpPr>
            <p:cNvPr id="313" name="Rounded Rectangle 312"/>
            <p:cNvSpPr/>
            <p:nvPr/>
          </p:nvSpPr>
          <p:spPr bwMode="auto">
            <a:xfrm>
              <a:off x="14387209" y="35246324"/>
              <a:ext cx="520600" cy="57176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TextBox 313"/>
            <p:cNvSpPr txBox="1"/>
            <p:nvPr/>
          </p:nvSpPr>
          <p:spPr bwMode="auto">
            <a:xfrm>
              <a:off x="10294041" y="35070543"/>
              <a:ext cx="339727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Column Store</a:t>
              </a:r>
            </a:p>
          </p:txBody>
        </p:sp>
        <p:sp>
          <p:nvSpPr>
            <p:cNvPr id="315" name="Rounded Rectangle 314"/>
            <p:cNvSpPr/>
            <p:nvPr/>
          </p:nvSpPr>
          <p:spPr bwMode="auto">
            <a:xfrm>
              <a:off x="9510993" y="35246324"/>
              <a:ext cx="522956" cy="57176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6" name="TextBox 1"/>
          <p:cNvSpPr txBox="1"/>
          <p:nvPr/>
        </p:nvSpPr>
        <p:spPr>
          <a:xfrm>
            <a:off x="24860250" y="29537937"/>
            <a:ext cx="533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E595"/>
      </a:accent1>
      <a:accent2>
        <a:srgbClr val="C00000"/>
      </a:accent2>
      <a:accent3>
        <a:srgbClr val="40627C"/>
      </a:accent3>
      <a:accent4>
        <a:srgbClr val="26393D"/>
      </a:accent4>
      <a:accent5>
        <a:srgbClr val="FFFAE4"/>
      </a:accent5>
      <a:accent6>
        <a:srgbClr val="5A5A5A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C0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5400" b="1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8E595"/>
    </a:accent1>
    <a:accent2>
      <a:srgbClr val="C00000"/>
    </a:accent2>
    <a:accent3>
      <a:srgbClr val="40627C"/>
    </a:accent3>
    <a:accent4>
      <a:srgbClr val="26393D"/>
    </a:accent4>
    <a:accent5>
      <a:srgbClr val="FFFAE4"/>
    </a:accent5>
    <a:accent6>
      <a:srgbClr val="5A5A5A"/>
    </a:accent6>
    <a:hlink>
      <a:srgbClr val="0000FF"/>
    </a:hlink>
    <a:folHlink>
      <a:srgbClr val="800080"/>
    </a:folHlink>
  </a:clrScheme>
  <a:fontScheme name="Sesha">
    <a:majorFont>
      <a:latin typeface="Myriad Pro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299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Myriad Pro Cond</vt:lpstr>
      <vt:lpstr>Calibri</vt:lpstr>
      <vt:lpstr>Inconsolata</vt:lpstr>
      <vt:lpstr>Office Theme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 Digney</dc:creator>
  <cp:lastModifiedBy>Vivek Seshadri</cp:lastModifiedBy>
  <cp:revision>43</cp:revision>
  <dcterms:created xsi:type="dcterms:W3CDTF">2011-11-23T20:52:01Z</dcterms:created>
  <dcterms:modified xsi:type="dcterms:W3CDTF">2015-12-03T22:05:03Z</dcterms:modified>
</cp:coreProperties>
</file>