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60" r:id="rId1"/>
  </p:sldMasterIdLst>
  <p:notesMasterIdLst>
    <p:notesMasterId r:id="rId30"/>
  </p:notesMasterIdLst>
  <p:sldIdLst>
    <p:sldId id="332" r:id="rId2"/>
    <p:sldId id="334" r:id="rId3"/>
    <p:sldId id="296" r:id="rId4"/>
    <p:sldId id="297" r:id="rId5"/>
    <p:sldId id="337" r:id="rId6"/>
    <p:sldId id="298" r:id="rId7"/>
    <p:sldId id="299" r:id="rId8"/>
    <p:sldId id="300" r:id="rId9"/>
    <p:sldId id="301" r:id="rId10"/>
    <p:sldId id="325" r:id="rId11"/>
    <p:sldId id="302" r:id="rId12"/>
    <p:sldId id="338" r:id="rId13"/>
    <p:sldId id="326" r:id="rId14"/>
    <p:sldId id="303" r:id="rId15"/>
    <p:sldId id="304" r:id="rId16"/>
    <p:sldId id="305" r:id="rId17"/>
    <p:sldId id="330" r:id="rId18"/>
    <p:sldId id="347" r:id="rId19"/>
    <p:sldId id="342" r:id="rId20"/>
    <p:sldId id="307" r:id="rId21"/>
    <p:sldId id="308" r:id="rId22"/>
    <p:sldId id="343" r:id="rId23"/>
    <p:sldId id="341" r:id="rId24"/>
    <p:sldId id="335" r:id="rId25"/>
    <p:sldId id="340" r:id="rId26"/>
    <p:sldId id="346" r:id="rId27"/>
    <p:sldId id="344" r:id="rId28"/>
    <p:sldId id="345" r:id="rId29"/>
  </p:sldIdLst>
  <p:sldSz cx="9144000" cy="6858000" type="screen4x3"/>
  <p:notesSz cx="6858000" cy="9144000"/>
  <p:embeddedFontLst>
    <p:embeddedFont>
      <p:font typeface="Calibri" pitchFamily="34" charset="0"/>
      <p:regular r:id="rId31"/>
      <p:bold r:id="rId32"/>
      <p:italic r:id="rId33"/>
      <p:boldItalic r:id="rId3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66"/>
    <a:srgbClr val="C00000"/>
    <a:srgbClr val="F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20" autoAdjust="0"/>
  </p:normalViewPr>
  <p:slideViewPr>
    <p:cSldViewPr>
      <p:cViewPr>
        <p:scale>
          <a:sx n="70" d="100"/>
          <a:sy n="70" d="100"/>
        </p:scale>
        <p:origin x="-1770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3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2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rv\shared\ppts\istc-cc-retreat-2015\sheets\GS-DRAM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rv\shared\ppts\istc-cc-retreat-2015\sheets\GS-DRAM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rv\shared\ppts\istc-cc-retreat-2015\sheets\GS-DRAM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rv\shared\ppts\istc-cc-retreat-2015\sheets\GS-DRAM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shared\ppts\istc-cc-retreat-2015\sheets\GS-DRAM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shared\ppts\istc-cc-retreat-2015\sheets\GS-DRAM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shared\ppts\istc-cc-retreat-2015\sheets\transactions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719335614963025"/>
          <c:y val="4.4557239582910135E-2"/>
          <c:w val="0.69937199339444267"/>
          <c:h val="0.910885520834179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Transactions!$B$1</c:f>
              <c:strCache>
                <c:ptCount val="1"/>
                <c:pt idx="0">
                  <c:v>Row Store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Transactions!$A$2</c:f>
              <c:strCache>
                <c:ptCount val="1"/>
                <c:pt idx="0">
                  <c:v>Transaction Throughput</c:v>
                </c:pt>
              </c:strCache>
            </c:strRef>
          </c:cat>
          <c:val>
            <c:numRef>
              <c:f>Transactions!$B$2</c:f>
              <c:numCache>
                <c:formatCode>General</c:formatCode>
                <c:ptCount val="1"/>
                <c:pt idx="0">
                  <c:v>24.24</c:v>
                </c:pt>
              </c:numCache>
            </c:numRef>
          </c:val>
        </c:ser>
        <c:ser>
          <c:idx val="1"/>
          <c:order val="1"/>
          <c:tx>
            <c:strRef>
              <c:f>Transactions!$C$1</c:f>
              <c:strCache>
                <c:ptCount val="1"/>
                <c:pt idx="0">
                  <c:v>Column Store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Transactions!$A$2</c:f>
              <c:strCache>
                <c:ptCount val="1"/>
                <c:pt idx="0">
                  <c:v>Transaction Throughput</c:v>
                </c:pt>
              </c:strCache>
            </c:strRef>
          </c:cat>
          <c:val>
            <c:numRef>
              <c:f>Transactions!$C$2</c:f>
              <c:numCache>
                <c:formatCode>General</c:formatCode>
                <c:ptCount val="1"/>
                <c:pt idx="0">
                  <c:v>8.5500000000000007</c:v>
                </c:pt>
              </c:numCache>
            </c:numRef>
          </c:val>
        </c:ser>
        <c:ser>
          <c:idx val="2"/>
          <c:order val="2"/>
          <c:tx>
            <c:strRef>
              <c:f>Transactions!$D$1</c:f>
              <c:strCache>
                <c:ptCount val="1"/>
                <c:pt idx="0">
                  <c:v>GS-DRAM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Transactions!$A$2</c:f>
              <c:strCache>
                <c:ptCount val="1"/>
                <c:pt idx="0">
                  <c:v>Transaction Throughput</c:v>
                </c:pt>
              </c:strCache>
            </c:strRef>
          </c:cat>
          <c:val>
            <c:numRef>
              <c:f>Transactions!$D$2</c:f>
              <c:numCache>
                <c:formatCode>General</c:formatCode>
                <c:ptCount val="1"/>
                <c:pt idx="0">
                  <c:v>24.08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144000"/>
        <c:axId val="98214272"/>
      </c:barChart>
      <c:catAx>
        <c:axId val="96144000"/>
        <c:scaling>
          <c:orientation val="minMax"/>
        </c:scaling>
        <c:delete val="1"/>
        <c:axPos val="b"/>
        <c:majorTickMark val="out"/>
        <c:minorTickMark val="none"/>
        <c:tickLblPos val="nextTo"/>
        <c:crossAx val="98214272"/>
        <c:crosses val="autoZero"/>
        <c:auto val="1"/>
        <c:lblAlgn val="ctr"/>
        <c:lblOffset val="100"/>
        <c:noMultiLvlLbl val="0"/>
      </c:catAx>
      <c:valAx>
        <c:axId val="98214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en-US"/>
          </a:p>
        </c:txPr>
        <c:crossAx val="96144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4000" b="1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5901210265383493"/>
          <c:y val="4.4777777777777777E-2"/>
          <c:w val="0.59006197142023908"/>
          <c:h val="0.910444444444444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Transactions!$B$4</c:f>
              <c:strCache>
                <c:ptCount val="1"/>
                <c:pt idx="0">
                  <c:v>Row Store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Transactions!$A$5</c:f>
              <c:strCache>
                <c:ptCount val="1"/>
                <c:pt idx="0">
                  <c:v>Energy</c:v>
                </c:pt>
              </c:strCache>
            </c:strRef>
          </c:cat>
          <c:val>
            <c:numRef>
              <c:f>Transactions!$B$5</c:f>
              <c:numCache>
                <c:formatCode>General</c:formatCode>
                <c:ptCount val="1"/>
                <c:pt idx="0">
                  <c:v>16.989999999999998</c:v>
                </c:pt>
              </c:numCache>
            </c:numRef>
          </c:val>
        </c:ser>
        <c:ser>
          <c:idx val="1"/>
          <c:order val="1"/>
          <c:tx>
            <c:strRef>
              <c:f>Transactions!$C$4</c:f>
              <c:strCache>
                <c:ptCount val="1"/>
                <c:pt idx="0">
                  <c:v>Column Store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Transactions!$A$5</c:f>
              <c:strCache>
                <c:ptCount val="1"/>
                <c:pt idx="0">
                  <c:v>Energy</c:v>
                </c:pt>
              </c:strCache>
            </c:strRef>
          </c:cat>
          <c:val>
            <c:numRef>
              <c:f>Transactions!$C$5</c:f>
              <c:numCache>
                <c:formatCode>General</c:formatCode>
                <c:ptCount val="1"/>
                <c:pt idx="0">
                  <c:v>49.65</c:v>
                </c:pt>
              </c:numCache>
            </c:numRef>
          </c:val>
        </c:ser>
        <c:ser>
          <c:idx val="2"/>
          <c:order val="2"/>
          <c:tx>
            <c:strRef>
              <c:f>Transactions!$D$4</c:f>
              <c:strCache>
                <c:ptCount val="1"/>
                <c:pt idx="0">
                  <c:v>GS-DRAM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Transactions!$A$5</c:f>
              <c:strCache>
                <c:ptCount val="1"/>
                <c:pt idx="0">
                  <c:v>Energy</c:v>
                </c:pt>
              </c:strCache>
            </c:strRef>
          </c:cat>
          <c:val>
            <c:numRef>
              <c:f>Transactions!$D$5</c:f>
              <c:numCache>
                <c:formatCode>General</c:formatCode>
                <c:ptCount val="1"/>
                <c:pt idx="0">
                  <c:v>17.079999999999998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235520"/>
        <c:axId val="98237056"/>
      </c:barChart>
      <c:catAx>
        <c:axId val="98235520"/>
        <c:scaling>
          <c:orientation val="minMax"/>
        </c:scaling>
        <c:delete val="1"/>
        <c:axPos val="b"/>
        <c:majorTickMark val="out"/>
        <c:minorTickMark val="none"/>
        <c:tickLblPos val="nextTo"/>
        <c:crossAx val="98237056"/>
        <c:crosses val="autoZero"/>
        <c:auto val="1"/>
        <c:lblAlgn val="ctr"/>
        <c:lblOffset val="100"/>
        <c:noMultiLvlLbl val="0"/>
      </c:catAx>
      <c:valAx>
        <c:axId val="98237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en-US"/>
          </a:p>
        </c:txPr>
        <c:crossAx val="98235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4000" b="1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0216025080198309"/>
          <c:y val="4.4777777777777777E-2"/>
          <c:w val="0.54691382327209104"/>
          <c:h val="0.910444444444444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Analytics!$B$1</c:f>
              <c:strCache>
                <c:ptCount val="1"/>
                <c:pt idx="0">
                  <c:v>Row Store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Analytics!$A$2</c:f>
              <c:strCache>
                <c:ptCount val="1"/>
                <c:pt idx="0">
                  <c:v>Execution Time</c:v>
                </c:pt>
              </c:strCache>
            </c:strRef>
          </c:cat>
          <c:val>
            <c:numRef>
              <c:f>Analytics!$B$2</c:f>
              <c:numCache>
                <c:formatCode>General</c:formatCode>
                <c:ptCount val="1"/>
                <c:pt idx="0">
                  <c:v>2.0699999999999998</c:v>
                </c:pt>
              </c:numCache>
            </c:numRef>
          </c:val>
        </c:ser>
        <c:ser>
          <c:idx val="1"/>
          <c:order val="1"/>
          <c:tx>
            <c:strRef>
              <c:f>Analytics!$C$1</c:f>
              <c:strCache>
                <c:ptCount val="1"/>
                <c:pt idx="0">
                  <c:v>Column Store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Analytics!$A$2</c:f>
              <c:strCache>
                <c:ptCount val="1"/>
                <c:pt idx="0">
                  <c:v>Execution Time</c:v>
                </c:pt>
              </c:strCache>
            </c:strRef>
          </c:cat>
          <c:val>
            <c:numRef>
              <c:f>Analytics!$C$2</c:f>
              <c:numCache>
                <c:formatCode>General</c:formatCode>
                <c:ptCount val="1"/>
                <c:pt idx="0">
                  <c:v>0.86</c:v>
                </c:pt>
              </c:numCache>
            </c:numRef>
          </c:val>
        </c:ser>
        <c:ser>
          <c:idx val="2"/>
          <c:order val="2"/>
          <c:tx>
            <c:strRef>
              <c:f>Analytics!$D$1</c:f>
              <c:strCache>
                <c:ptCount val="1"/>
                <c:pt idx="0">
                  <c:v>GS-DRAM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Analytics!$A$2</c:f>
              <c:strCache>
                <c:ptCount val="1"/>
                <c:pt idx="0">
                  <c:v>Execution Time</c:v>
                </c:pt>
              </c:strCache>
            </c:strRef>
          </c:cat>
          <c:val>
            <c:numRef>
              <c:f>Analytics!$D$2</c:f>
              <c:numCache>
                <c:formatCode>General</c:formatCode>
                <c:ptCount val="1"/>
                <c:pt idx="0">
                  <c:v>1.06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330112"/>
        <c:axId val="98331648"/>
      </c:barChart>
      <c:catAx>
        <c:axId val="98330112"/>
        <c:scaling>
          <c:orientation val="minMax"/>
        </c:scaling>
        <c:delete val="1"/>
        <c:axPos val="b"/>
        <c:majorTickMark val="out"/>
        <c:minorTickMark val="none"/>
        <c:tickLblPos val="nextTo"/>
        <c:crossAx val="98331648"/>
        <c:crosses val="autoZero"/>
        <c:auto val="1"/>
        <c:lblAlgn val="ctr"/>
        <c:lblOffset val="100"/>
        <c:noMultiLvlLbl val="0"/>
      </c:catAx>
      <c:valAx>
        <c:axId val="98331648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en-US"/>
          </a:p>
        </c:txPr>
        <c:crossAx val="98330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4000" b="1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3790099154272383"/>
          <c:y val="4.4777777777777777E-2"/>
          <c:w val="0.5111730825313503"/>
          <c:h val="0.910444444444444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Analytics!$B$4</c:f>
              <c:strCache>
                <c:ptCount val="1"/>
                <c:pt idx="0">
                  <c:v>Row Store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Analytics!$A$5</c:f>
              <c:strCache>
                <c:ptCount val="1"/>
                <c:pt idx="0">
                  <c:v>Energy</c:v>
                </c:pt>
              </c:strCache>
            </c:strRef>
          </c:cat>
          <c:val>
            <c:numRef>
              <c:f>Analytics!$B$5</c:f>
              <c:numCache>
                <c:formatCode>General</c:formatCode>
                <c:ptCount val="1"/>
                <c:pt idx="0">
                  <c:v>95.44</c:v>
                </c:pt>
              </c:numCache>
            </c:numRef>
          </c:val>
        </c:ser>
        <c:ser>
          <c:idx val="1"/>
          <c:order val="1"/>
          <c:tx>
            <c:strRef>
              <c:f>Analytics!$C$4</c:f>
              <c:strCache>
                <c:ptCount val="1"/>
                <c:pt idx="0">
                  <c:v>Column Store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Analytics!$A$5</c:f>
              <c:strCache>
                <c:ptCount val="1"/>
                <c:pt idx="0">
                  <c:v>Energy</c:v>
                </c:pt>
              </c:strCache>
            </c:strRef>
          </c:cat>
          <c:val>
            <c:numRef>
              <c:f>Analytics!$C$5</c:f>
              <c:numCache>
                <c:formatCode>General</c:formatCode>
                <c:ptCount val="1"/>
                <c:pt idx="0">
                  <c:v>40.32</c:v>
                </c:pt>
              </c:numCache>
            </c:numRef>
          </c:val>
        </c:ser>
        <c:ser>
          <c:idx val="2"/>
          <c:order val="2"/>
          <c:tx>
            <c:strRef>
              <c:f>Analytics!$D$4</c:f>
              <c:strCache>
                <c:ptCount val="1"/>
                <c:pt idx="0">
                  <c:v>GS-DRAM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Analytics!$A$5</c:f>
              <c:strCache>
                <c:ptCount val="1"/>
                <c:pt idx="0">
                  <c:v>Energy</c:v>
                </c:pt>
              </c:strCache>
            </c:strRef>
          </c:cat>
          <c:val>
            <c:numRef>
              <c:f>Analytics!$D$5</c:f>
              <c:numCache>
                <c:formatCode>General</c:formatCode>
                <c:ptCount val="1"/>
                <c:pt idx="0">
                  <c:v>49.82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373632"/>
        <c:axId val="98375168"/>
      </c:barChart>
      <c:catAx>
        <c:axId val="98373632"/>
        <c:scaling>
          <c:orientation val="minMax"/>
        </c:scaling>
        <c:delete val="1"/>
        <c:axPos val="b"/>
        <c:majorTickMark val="out"/>
        <c:minorTickMark val="none"/>
        <c:tickLblPos val="nextTo"/>
        <c:crossAx val="98375168"/>
        <c:crosses val="autoZero"/>
        <c:auto val="1"/>
        <c:lblAlgn val="ctr"/>
        <c:lblOffset val="100"/>
        <c:noMultiLvlLbl val="0"/>
      </c:catAx>
      <c:valAx>
        <c:axId val="98375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en-US"/>
          </a:p>
        </c:txPr>
        <c:crossAx val="98373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4000" b="1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HTAP!$B$6</c:f>
              <c:strCache>
                <c:ptCount val="1"/>
                <c:pt idx="0">
                  <c:v>Row Store</c:v>
                </c:pt>
              </c:strCache>
            </c:strRef>
          </c:tx>
          <c:invertIfNegative val="0"/>
          <c:cat>
            <c:strRef>
              <c:f>HTAP!$A$7</c:f>
              <c:strCache>
                <c:ptCount val="1"/>
                <c:pt idx="0">
                  <c:v>Analytics</c:v>
                </c:pt>
              </c:strCache>
            </c:strRef>
          </c:cat>
          <c:val>
            <c:numRef>
              <c:f>HTAP!$B$7</c:f>
              <c:numCache>
                <c:formatCode>General</c:formatCode>
                <c:ptCount val="1"/>
                <c:pt idx="0">
                  <c:v>1.9225000000000001</c:v>
                </c:pt>
              </c:numCache>
            </c:numRef>
          </c:val>
        </c:ser>
        <c:ser>
          <c:idx val="1"/>
          <c:order val="1"/>
          <c:tx>
            <c:strRef>
              <c:f>HTAP!$C$6</c:f>
              <c:strCache>
                <c:ptCount val="1"/>
                <c:pt idx="0">
                  <c:v>Column Store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HTAP!$A$7</c:f>
              <c:strCache>
                <c:ptCount val="1"/>
                <c:pt idx="0">
                  <c:v>Analytics</c:v>
                </c:pt>
              </c:strCache>
            </c:strRef>
          </c:cat>
          <c:val>
            <c:numRef>
              <c:f>HTAP!$C$7</c:f>
              <c:numCache>
                <c:formatCode>General</c:formatCode>
                <c:ptCount val="1"/>
                <c:pt idx="0">
                  <c:v>0.60499999999999998</c:v>
                </c:pt>
              </c:numCache>
            </c:numRef>
          </c:val>
        </c:ser>
        <c:ser>
          <c:idx val="2"/>
          <c:order val="2"/>
          <c:tx>
            <c:strRef>
              <c:f>HTAP!$D$6</c:f>
              <c:strCache>
                <c:ptCount val="1"/>
                <c:pt idx="0">
                  <c:v>GS-DRAM</c:v>
                </c:pt>
              </c:strCache>
            </c:strRef>
          </c:tx>
          <c:invertIfNegative val="0"/>
          <c:cat>
            <c:strRef>
              <c:f>HTAP!$A$7</c:f>
              <c:strCache>
                <c:ptCount val="1"/>
                <c:pt idx="0">
                  <c:v>Analytics</c:v>
                </c:pt>
              </c:strCache>
            </c:strRef>
          </c:cat>
          <c:val>
            <c:numRef>
              <c:f>HTAP!$D$7</c:f>
              <c:numCache>
                <c:formatCode>General</c:formatCode>
                <c:ptCount val="1"/>
                <c:pt idx="0">
                  <c:v>0.66249999999999998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766848"/>
        <c:axId val="98768384"/>
      </c:barChart>
      <c:catAx>
        <c:axId val="98766848"/>
        <c:scaling>
          <c:orientation val="minMax"/>
        </c:scaling>
        <c:delete val="0"/>
        <c:axPos val="b"/>
        <c:majorTickMark val="out"/>
        <c:minorTickMark val="none"/>
        <c:tickLblPos val="nextTo"/>
        <c:crossAx val="98768384"/>
        <c:crosses val="autoZero"/>
        <c:auto val="1"/>
        <c:lblAlgn val="ctr"/>
        <c:lblOffset val="100"/>
        <c:noMultiLvlLbl val="0"/>
      </c:catAx>
      <c:valAx>
        <c:axId val="98768384"/>
        <c:scaling>
          <c:orientation val="minMax"/>
          <c:max val="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8766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HTAP!$B$2</c:f>
              <c:strCache>
                <c:ptCount val="1"/>
                <c:pt idx="0">
                  <c:v>Row Store</c:v>
                </c:pt>
              </c:strCache>
            </c:strRef>
          </c:tx>
          <c:invertIfNegative val="0"/>
          <c:cat>
            <c:strRef>
              <c:f>HTAP!$A$3</c:f>
              <c:strCache>
                <c:ptCount val="1"/>
                <c:pt idx="0">
                  <c:v>Transactions</c:v>
                </c:pt>
              </c:strCache>
            </c:strRef>
          </c:cat>
          <c:val>
            <c:numRef>
              <c:f>HTAP!$B$3</c:f>
              <c:numCache>
                <c:formatCode>General</c:formatCode>
                <c:ptCount val="1"/>
                <c:pt idx="0">
                  <c:v>19.68</c:v>
                </c:pt>
              </c:numCache>
            </c:numRef>
          </c:val>
        </c:ser>
        <c:ser>
          <c:idx val="1"/>
          <c:order val="1"/>
          <c:tx>
            <c:strRef>
              <c:f>HTAP!$C$2</c:f>
              <c:strCache>
                <c:ptCount val="1"/>
                <c:pt idx="0">
                  <c:v>Column Store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HTAP!$A$3</c:f>
              <c:strCache>
                <c:ptCount val="1"/>
                <c:pt idx="0">
                  <c:v>Transactions</c:v>
                </c:pt>
              </c:strCache>
            </c:strRef>
          </c:cat>
          <c:val>
            <c:numRef>
              <c:f>HTAP!$C$3</c:f>
              <c:numCache>
                <c:formatCode>General</c:formatCode>
                <c:ptCount val="1"/>
                <c:pt idx="0">
                  <c:v>16.62</c:v>
                </c:pt>
              </c:numCache>
            </c:numRef>
          </c:val>
        </c:ser>
        <c:ser>
          <c:idx val="2"/>
          <c:order val="2"/>
          <c:tx>
            <c:strRef>
              <c:f>HTAP!$D$2</c:f>
              <c:strCache>
                <c:ptCount val="1"/>
                <c:pt idx="0">
                  <c:v>GS-DRAM</c:v>
                </c:pt>
              </c:strCache>
            </c:strRef>
          </c:tx>
          <c:invertIfNegative val="0"/>
          <c:cat>
            <c:strRef>
              <c:f>HTAP!$A$3</c:f>
              <c:strCache>
                <c:ptCount val="1"/>
                <c:pt idx="0">
                  <c:v>Transactions</c:v>
                </c:pt>
              </c:strCache>
            </c:strRef>
          </c:cat>
          <c:val>
            <c:numRef>
              <c:f>HTAP!$D$3</c:f>
              <c:numCache>
                <c:formatCode>General</c:formatCode>
                <c:ptCount val="1"/>
                <c:pt idx="0">
                  <c:v>27.24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793728"/>
        <c:axId val="98799616"/>
      </c:barChart>
      <c:catAx>
        <c:axId val="98793728"/>
        <c:scaling>
          <c:orientation val="minMax"/>
        </c:scaling>
        <c:delete val="0"/>
        <c:axPos val="b"/>
        <c:majorTickMark val="out"/>
        <c:minorTickMark val="none"/>
        <c:tickLblPos val="nextTo"/>
        <c:crossAx val="98799616"/>
        <c:crosses val="autoZero"/>
        <c:auto val="1"/>
        <c:lblAlgn val="ctr"/>
        <c:lblOffset val="100"/>
        <c:noMultiLvlLbl val="0"/>
      </c:catAx>
      <c:valAx>
        <c:axId val="98799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8793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800" b="1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9474410767742978"/>
          <c:y val="2.2531749741327996E-2"/>
          <c:w val="0.80525589232257022"/>
          <c:h val="0.926627756005385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HTAP!$B$2</c:f>
              <c:strCache>
                <c:ptCount val="1"/>
                <c:pt idx="0">
                  <c:v>Row Store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HTAP!$A$3:$A$4</c:f>
              <c:strCache>
                <c:ptCount val="2"/>
                <c:pt idx="0">
                  <c:v>w/o Pref.</c:v>
                </c:pt>
                <c:pt idx="1">
                  <c:v>Pref.</c:v>
                </c:pt>
              </c:strCache>
            </c:strRef>
          </c:cat>
          <c:val>
            <c:numRef>
              <c:f>HTAP!$B$3:$B$4</c:f>
              <c:numCache>
                <c:formatCode>General</c:formatCode>
                <c:ptCount val="2"/>
                <c:pt idx="0">
                  <c:v>24.54</c:v>
                </c:pt>
                <c:pt idx="1">
                  <c:v>19.68</c:v>
                </c:pt>
              </c:numCache>
            </c:numRef>
          </c:val>
        </c:ser>
        <c:ser>
          <c:idx val="1"/>
          <c:order val="1"/>
          <c:tx>
            <c:strRef>
              <c:f>HTAP!$C$2</c:f>
              <c:strCache>
                <c:ptCount val="1"/>
                <c:pt idx="0">
                  <c:v>Column Store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HTAP!$A$3:$A$4</c:f>
              <c:strCache>
                <c:ptCount val="2"/>
                <c:pt idx="0">
                  <c:v>w/o Pref.</c:v>
                </c:pt>
                <c:pt idx="1">
                  <c:v>Pref.</c:v>
                </c:pt>
              </c:strCache>
            </c:strRef>
          </c:cat>
          <c:val>
            <c:numRef>
              <c:f>HTAP!$C$3:$C$4</c:f>
              <c:numCache>
                <c:formatCode>General</c:formatCode>
                <c:ptCount val="2"/>
                <c:pt idx="0">
                  <c:v>16.95</c:v>
                </c:pt>
                <c:pt idx="1">
                  <c:v>16.62</c:v>
                </c:pt>
              </c:numCache>
            </c:numRef>
          </c:val>
        </c:ser>
        <c:ser>
          <c:idx val="2"/>
          <c:order val="2"/>
          <c:tx>
            <c:strRef>
              <c:f>HTAP!$D$2</c:f>
              <c:strCache>
                <c:ptCount val="1"/>
                <c:pt idx="0">
                  <c:v>GS-DRAM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HTAP!$A$3:$A$4</c:f>
              <c:strCache>
                <c:ptCount val="2"/>
                <c:pt idx="0">
                  <c:v>w/o Pref.</c:v>
                </c:pt>
                <c:pt idx="1">
                  <c:v>Pref.</c:v>
                </c:pt>
              </c:strCache>
            </c:strRef>
          </c:cat>
          <c:val>
            <c:numRef>
              <c:f>HTAP!$D$3:$D$4</c:f>
              <c:numCache>
                <c:formatCode>General</c:formatCode>
                <c:ptCount val="2"/>
                <c:pt idx="0">
                  <c:v>27.4</c:v>
                </c:pt>
                <c:pt idx="1">
                  <c:v>27.24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503296"/>
        <c:axId val="96504832"/>
      </c:barChart>
      <c:catAx>
        <c:axId val="96503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96504832"/>
        <c:crosses val="autoZero"/>
        <c:auto val="1"/>
        <c:lblAlgn val="ctr"/>
        <c:lblOffset val="100"/>
        <c:noMultiLvlLbl val="0"/>
      </c:catAx>
      <c:valAx>
        <c:axId val="9650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96503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4000" b="1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7903296056255356"/>
          <c:y val="6.0262172284644193E-2"/>
          <c:w val="0.67923511540023773"/>
          <c:h val="0.79473178212274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HTAP!$B$7</c:f>
              <c:strCache>
                <c:ptCount val="1"/>
                <c:pt idx="0">
                  <c:v>Row Store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HTAP!$A$8:$A$9</c:f>
              <c:strCache>
                <c:ptCount val="2"/>
                <c:pt idx="0">
                  <c:v>w/o Pref.</c:v>
                </c:pt>
                <c:pt idx="1">
                  <c:v>Pref.</c:v>
                </c:pt>
              </c:strCache>
            </c:strRef>
          </c:cat>
          <c:val>
            <c:numRef>
              <c:f>HTAP!$B$8:$B$9</c:f>
              <c:numCache>
                <c:formatCode>General</c:formatCode>
                <c:ptCount val="2"/>
                <c:pt idx="0">
                  <c:v>10</c:v>
                </c:pt>
                <c:pt idx="1">
                  <c:v>1.9225000000000001</c:v>
                </c:pt>
              </c:numCache>
            </c:numRef>
          </c:val>
        </c:ser>
        <c:ser>
          <c:idx val="1"/>
          <c:order val="1"/>
          <c:tx>
            <c:strRef>
              <c:f>HTAP!$C$7</c:f>
              <c:strCache>
                <c:ptCount val="1"/>
                <c:pt idx="0">
                  <c:v>Column Store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HTAP!$A$8:$A$9</c:f>
              <c:strCache>
                <c:ptCount val="2"/>
                <c:pt idx="0">
                  <c:v>w/o Pref.</c:v>
                </c:pt>
                <c:pt idx="1">
                  <c:v>Pref.</c:v>
                </c:pt>
              </c:strCache>
            </c:strRef>
          </c:cat>
          <c:val>
            <c:numRef>
              <c:f>HTAP!$C$8:$C$9</c:f>
              <c:numCache>
                <c:formatCode>General</c:formatCode>
                <c:ptCount val="2"/>
                <c:pt idx="0">
                  <c:v>2.71</c:v>
                </c:pt>
                <c:pt idx="1">
                  <c:v>0.60499999999999998</c:v>
                </c:pt>
              </c:numCache>
            </c:numRef>
          </c:val>
        </c:ser>
        <c:ser>
          <c:idx val="2"/>
          <c:order val="2"/>
          <c:tx>
            <c:strRef>
              <c:f>HTAP!$D$7</c:f>
              <c:strCache>
                <c:ptCount val="1"/>
                <c:pt idx="0">
                  <c:v>GS-DRAM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HTAP!$A$8:$A$9</c:f>
              <c:strCache>
                <c:ptCount val="2"/>
                <c:pt idx="0">
                  <c:v>w/o Pref.</c:v>
                </c:pt>
                <c:pt idx="1">
                  <c:v>Pref.</c:v>
                </c:pt>
              </c:strCache>
            </c:strRef>
          </c:cat>
          <c:val>
            <c:numRef>
              <c:f>HTAP!$D$8:$D$9</c:f>
              <c:numCache>
                <c:formatCode>General</c:formatCode>
                <c:ptCount val="2"/>
                <c:pt idx="0">
                  <c:v>2.73</c:v>
                </c:pt>
                <c:pt idx="1">
                  <c:v>0.66249999999999998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975744"/>
        <c:axId val="98977280"/>
      </c:barChart>
      <c:catAx>
        <c:axId val="98975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98977280"/>
        <c:crosses val="autoZero"/>
        <c:auto val="1"/>
        <c:lblAlgn val="ctr"/>
        <c:lblOffset val="100"/>
        <c:noMultiLvlLbl val="0"/>
      </c:catAx>
      <c:valAx>
        <c:axId val="98977280"/>
        <c:scaling>
          <c:orientation val="minMax"/>
          <c:max val="1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98975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4000" b="1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transactions!$B$1</c:f>
              <c:strCache>
                <c:ptCount val="1"/>
                <c:pt idx="0">
                  <c:v>Row Store</c:v>
                </c:pt>
              </c:strCache>
            </c:strRef>
          </c:tx>
          <c:invertIfNegative val="0"/>
          <c:cat>
            <c:strRef>
              <c:f>transactions!$A$2:$A$9</c:f>
              <c:strCache>
                <c:ptCount val="8"/>
                <c:pt idx="0">
                  <c:v>1-0-1</c:v>
                </c:pt>
                <c:pt idx="1">
                  <c:v>2-1-2</c:v>
                </c:pt>
                <c:pt idx="2">
                  <c:v>0-2-2</c:v>
                </c:pt>
                <c:pt idx="3">
                  <c:v>2-4-2</c:v>
                </c:pt>
                <c:pt idx="4">
                  <c:v>5-0-1</c:v>
                </c:pt>
                <c:pt idx="5">
                  <c:v>2-0-4</c:v>
                </c:pt>
                <c:pt idx="6">
                  <c:v>6-1-2</c:v>
                </c:pt>
                <c:pt idx="7">
                  <c:v>4-2-2</c:v>
                </c:pt>
              </c:strCache>
            </c:strRef>
          </c:cat>
          <c:val>
            <c:numRef>
              <c:f>transactions!$B$2:$B$9</c:f>
              <c:numCache>
                <c:formatCode>General</c:formatCode>
                <c:ptCount val="8"/>
                <c:pt idx="0">
                  <c:v>1.56</c:v>
                </c:pt>
                <c:pt idx="1">
                  <c:v>1.56</c:v>
                </c:pt>
                <c:pt idx="2">
                  <c:v>1.65</c:v>
                </c:pt>
                <c:pt idx="3">
                  <c:v>1.65</c:v>
                </c:pt>
                <c:pt idx="4">
                  <c:v>1.66</c:v>
                </c:pt>
                <c:pt idx="5">
                  <c:v>1.74</c:v>
                </c:pt>
                <c:pt idx="6">
                  <c:v>1.66</c:v>
                </c:pt>
                <c:pt idx="7">
                  <c:v>1.74</c:v>
                </c:pt>
              </c:numCache>
            </c:numRef>
          </c:val>
        </c:ser>
        <c:ser>
          <c:idx val="1"/>
          <c:order val="1"/>
          <c:tx>
            <c:strRef>
              <c:f>transactions!$C$1</c:f>
              <c:strCache>
                <c:ptCount val="1"/>
                <c:pt idx="0">
                  <c:v>Column Store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transactions!$A$2:$A$9</c:f>
              <c:strCache>
                <c:ptCount val="8"/>
                <c:pt idx="0">
                  <c:v>1-0-1</c:v>
                </c:pt>
                <c:pt idx="1">
                  <c:v>2-1-2</c:v>
                </c:pt>
                <c:pt idx="2">
                  <c:v>0-2-2</c:v>
                </c:pt>
                <c:pt idx="3">
                  <c:v>2-4-2</c:v>
                </c:pt>
                <c:pt idx="4">
                  <c:v>5-0-1</c:v>
                </c:pt>
                <c:pt idx="5">
                  <c:v>2-0-4</c:v>
                </c:pt>
                <c:pt idx="6">
                  <c:v>6-1-2</c:v>
                </c:pt>
                <c:pt idx="7">
                  <c:v>4-2-2</c:v>
                </c:pt>
              </c:strCache>
            </c:strRef>
          </c:cat>
          <c:val>
            <c:numRef>
              <c:f>transactions!$C$2:$C$9</c:f>
              <c:numCache>
                <c:formatCode>General</c:formatCode>
                <c:ptCount val="8"/>
                <c:pt idx="0">
                  <c:v>2.4300000000000002</c:v>
                </c:pt>
                <c:pt idx="1">
                  <c:v>3.29</c:v>
                </c:pt>
                <c:pt idx="2">
                  <c:v>4.28</c:v>
                </c:pt>
                <c:pt idx="3">
                  <c:v>6.08</c:v>
                </c:pt>
                <c:pt idx="4">
                  <c:v>6.03</c:v>
                </c:pt>
                <c:pt idx="5">
                  <c:v>6.2</c:v>
                </c:pt>
                <c:pt idx="6">
                  <c:v>6.91</c:v>
                </c:pt>
                <c:pt idx="7">
                  <c:v>7.99</c:v>
                </c:pt>
              </c:numCache>
            </c:numRef>
          </c:val>
        </c:ser>
        <c:ser>
          <c:idx val="2"/>
          <c:order val="2"/>
          <c:tx>
            <c:strRef>
              <c:f>transactions!$D$1</c:f>
              <c:strCache>
                <c:ptCount val="1"/>
                <c:pt idx="0">
                  <c:v>GS-DRAM</c:v>
                </c:pt>
              </c:strCache>
            </c:strRef>
          </c:tx>
          <c:invertIfNegative val="0"/>
          <c:cat>
            <c:strRef>
              <c:f>transactions!$A$2:$A$9</c:f>
              <c:strCache>
                <c:ptCount val="8"/>
                <c:pt idx="0">
                  <c:v>1-0-1</c:v>
                </c:pt>
                <c:pt idx="1">
                  <c:v>2-1-2</c:v>
                </c:pt>
                <c:pt idx="2">
                  <c:v>0-2-2</c:v>
                </c:pt>
                <c:pt idx="3">
                  <c:v>2-4-2</c:v>
                </c:pt>
                <c:pt idx="4">
                  <c:v>5-0-1</c:v>
                </c:pt>
                <c:pt idx="5">
                  <c:v>2-0-4</c:v>
                </c:pt>
                <c:pt idx="6">
                  <c:v>6-1-2</c:v>
                </c:pt>
                <c:pt idx="7">
                  <c:v>4-2-2</c:v>
                </c:pt>
              </c:strCache>
            </c:strRef>
          </c:cat>
          <c:val>
            <c:numRef>
              <c:f>transactions!$D$2:$D$9</c:f>
              <c:numCache>
                <c:formatCode>General</c:formatCode>
                <c:ptCount val="8"/>
                <c:pt idx="0">
                  <c:v>1.58</c:v>
                </c:pt>
                <c:pt idx="1">
                  <c:v>1.58</c:v>
                </c:pt>
                <c:pt idx="2">
                  <c:v>1.65</c:v>
                </c:pt>
                <c:pt idx="3">
                  <c:v>1.65</c:v>
                </c:pt>
                <c:pt idx="4">
                  <c:v>1.68</c:v>
                </c:pt>
                <c:pt idx="5">
                  <c:v>1.74</c:v>
                </c:pt>
                <c:pt idx="6">
                  <c:v>1.68</c:v>
                </c:pt>
                <c:pt idx="7">
                  <c:v>1.74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932224"/>
        <c:axId val="98933760"/>
      </c:barChart>
      <c:catAx>
        <c:axId val="98932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98933760"/>
        <c:crosses val="autoZero"/>
        <c:auto val="1"/>
        <c:lblAlgn val="ctr"/>
        <c:lblOffset val="100"/>
        <c:noMultiLvlLbl val="0"/>
      </c:catAx>
      <c:valAx>
        <c:axId val="989337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Execution</a:t>
                </a:r>
                <a:r>
                  <a:rPr lang="en-US" baseline="0" dirty="0" smtClean="0"/>
                  <a:t> time for 10000 trans.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7.3746312684365781E-3"/>
              <c:y val="6.353515469657201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89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800" b="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B0202-0840-4C01-B8CE-44CF26C9F665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B66F2-E617-4D22-9699-A8F2E158C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48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74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 the values .. Each chip provide</a:t>
            </a:r>
            <a:r>
              <a:rPr lang="en-US" baseline="0" dirty="0" smtClean="0"/>
              <a:t>s 8 bytes.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81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</a:t>
            </a:r>
            <a:r>
              <a:rPr lang="en-US" baseline="0" dirty="0" smtClean="0"/>
              <a:t> pins from the processor to add address bus.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81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</a:t>
            </a:r>
            <a:r>
              <a:rPr lang="en-US" baseline="0" dirty="0" smtClean="0"/>
              <a:t> “solution to challenge 1”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84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 send address – “locally compute the new</a:t>
            </a:r>
            <a:r>
              <a:rPr lang="en-US" baseline="0" dirty="0" smtClean="0"/>
              <a:t> address at each chip”</a:t>
            </a:r>
          </a:p>
          <a:p>
            <a:endParaRPr lang="en-US" baseline="0" dirty="0" smtClean="0"/>
          </a:p>
          <a:p>
            <a:r>
              <a:rPr lang="en-US" baseline="0" dirty="0" smtClean="0"/>
              <a:t>Ensure consistency in capitalization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50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Animation</a:t>
            </a:r>
            <a:r>
              <a:rPr lang="en-US" baseline="0" dirty="0" smtClean="0"/>
              <a:t> of a </a:t>
            </a:r>
            <a:r>
              <a:rPr lang="en-US" baseline="0" dirty="0" err="1" smtClean="0"/>
              <a:t>pattload</a:t>
            </a:r>
            <a:r>
              <a:rPr lang="en-US" baseline="0" dirty="0" smtClean="0"/>
              <a:t>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47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Tie it</a:t>
            </a:r>
            <a:r>
              <a:rPr lang="en-US" baseline="0" dirty="0" smtClean="0"/>
              <a:t> back non-unit strides</a:t>
            </a:r>
          </a:p>
          <a:p>
            <a:r>
              <a:rPr lang="en-US" baseline="0" dirty="0" smtClean="0"/>
              <a:t>Background database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719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Mark</a:t>
            </a:r>
            <a:r>
              <a:rPr lang="en-US" baseline="0" dirty="0" smtClean="0"/>
              <a:t> analytics and transactions on the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lIns="91440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0D214A-2AFC-4BE3-89FE-6518807E148F}" type="datetime1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5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06B5BB5-C062-4C16-8C4E-0D7EE65EA5A7}" type="datetime1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3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CCC17E-136C-4D5B-9C83-1E9F6F691804}" type="datetime1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9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021861-6BD7-4EE9-A68B-37E75913A333}" type="datetime1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87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294271-EC2C-4AA4-B1D8-6325DBCD6885}" type="datetime1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6C81D6-5C0A-4888-8AA2-94A703B72A86}" type="datetime1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2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6A7242-E7F0-452E-9AAD-6A266A1C3304}" type="datetime1">
              <a:rPr lang="en-US" smtClean="0"/>
              <a:t>12/13/2015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6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A2E865-F686-4BA8-A1F8-7363E1251590}" type="datetime1">
              <a:rPr lang="en-US" smtClean="0"/>
              <a:t>12/13/2015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858B6D-F0A8-4A5A-A21C-F2DDFAEE91CA}" type="datetime1">
              <a:rPr lang="en-US" smtClean="0"/>
              <a:t>12/13/2015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E59F63-4AED-4D19-AEDC-2344A5DC207C}" type="datetime1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2DF23D-22DE-41A0-9045-8939205C2A67}" type="datetime1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3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vert="horz" lIns="36576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8392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5200" y="6492875"/>
            <a:ext cx="18288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0070C0"/>
                </a:solidFill>
              </a:defRPr>
            </a:lvl1pPr>
          </a:lstStyle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9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7753" y="762000"/>
            <a:ext cx="7772400" cy="2609850"/>
          </a:xfrm>
        </p:spPr>
        <p:txBody>
          <a:bodyPr/>
          <a:lstStyle/>
          <a:p>
            <a:r>
              <a:rPr lang="en-US" sz="4800" dirty="0" smtClean="0">
                <a:solidFill>
                  <a:srgbClr val="C00000"/>
                </a:solidFill>
              </a:rPr>
              <a:t>Gather-Scatter DRAM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sz="3200" dirty="0" smtClean="0"/>
              <a:t>In-DRAM Address Translation to Improve the Spatial Locality of Non-unit Strided Accesses</a:t>
            </a:r>
            <a:endParaRPr lang="en-US" sz="3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6858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Vivek Seshadri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Subtitle 5"/>
          <p:cNvSpPr txBox="1">
            <a:spLocks/>
          </p:cNvSpPr>
          <p:nvPr/>
        </p:nvSpPr>
        <p:spPr>
          <a:xfrm>
            <a:off x="226647" y="3962400"/>
            <a:ext cx="8690706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Thomas Mullins,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Amirali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Boroumand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Onur Mutlu, </a:t>
            </a:r>
          </a:p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Phillip B.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Gibbons, Michael A. Kozuch,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Todd C. Mowry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Picture 9" descr="Intel-logo.jpg"/>
          <p:cNvPicPr>
            <a:picLocks noChangeAspect="1"/>
          </p:cNvPicPr>
          <p:nvPr/>
        </p:nvPicPr>
        <p:blipFill>
          <a:blip r:embed="rId2" cstate="print"/>
          <a:srcRect t="8000" b="16000"/>
          <a:stretch>
            <a:fillRect/>
          </a:stretch>
        </p:blipFill>
        <p:spPr>
          <a:xfrm>
            <a:off x="7227570" y="5410200"/>
            <a:ext cx="1230630" cy="868680"/>
          </a:xfrm>
          <a:prstGeom prst="rect">
            <a:avLst/>
          </a:prstGeom>
        </p:spPr>
      </p:pic>
      <p:pic>
        <p:nvPicPr>
          <p:cNvPr id="11" name="Picture 10" descr="cmu.jpg"/>
          <p:cNvPicPr>
            <a:picLocks noChangeAspect="1"/>
          </p:cNvPicPr>
          <p:nvPr/>
        </p:nvPicPr>
        <p:blipFill>
          <a:blip r:embed="rId3" cstate="print"/>
          <a:srcRect t="21333" b="21333"/>
          <a:stretch>
            <a:fillRect/>
          </a:stretch>
        </p:blipFill>
        <p:spPr>
          <a:xfrm>
            <a:off x="3205108" y="5527783"/>
            <a:ext cx="3576692" cy="740197"/>
          </a:xfrm>
          <a:prstGeom prst="rect">
            <a:avLst/>
          </a:prstGeom>
        </p:spPr>
      </p:pic>
      <p:pic>
        <p:nvPicPr>
          <p:cNvPr id="12" name="Picture 4" descr="safar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5593080"/>
            <a:ext cx="1917700" cy="55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1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Gather-Scatter DRAM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10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81000" y="1905000"/>
            <a:ext cx="8229600" cy="1295400"/>
          </a:xfrm>
          <a:prstGeom prst="roundRect">
            <a:avLst>
              <a:gd name="adj" fmla="val 36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pPr>
              <a:lnSpc>
                <a:spcPct val="120000"/>
              </a:lnSpc>
              <a:tabLst>
                <a:tab pos="461963" algn="l"/>
              </a:tabLst>
            </a:pPr>
            <a:r>
              <a:rPr lang="en-US" sz="3200" b="1" dirty="0" smtClean="0">
                <a:solidFill>
                  <a:srgbClr val="C00000"/>
                </a:solidFill>
              </a:rPr>
              <a:t>Column-ID-based data </a:t>
            </a:r>
            <a:r>
              <a:rPr lang="en-US" sz="3200" b="1" dirty="0">
                <a:solidFill>
                  <a:srgbClr val="C00000"/>
                </a:solidFill>
              </a:rPr>
              <a:t>s</a:t>
            </a:r>
            <a:r>
              <a:rPr lang="en-US" sz="3200" b="1" dirty="0" smtClean="0">
                <a:solidFill>
                  <a:srgbClr val="C00000"/>
                </a:solidFill>
              </a:rPr>
              <a:t>huffling</a:t>
            </a:r>
          </a:p>
          <a:p>
            <a:pPr>
              <a:lnSpc>
                <a:spcPct val="120000"/>
              </a:lnSpc>
              <a:tabLst>
                <a:tab pos="461963" algn="l"/>
              </a:tabLst>
            </a:pP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(shuffle data of each cache line differently)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1000" y="4267200"/>
            <a:ext cx="8229600" cy="1295400"/>
          </a:xfrm>
          <a:prstGeom prst="roundRect">
            <a:avLst>
              <a:gd name="adj" fmla="val 36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pPr>
              <a:lnSpc>
                <a:spcPct val="120000"/>
              </a:lnSpc>
              <a:tabLst>
                <a:tab pos="461963" algn="l"/>
              </a:tabLst>
            </a:pPr>
            <a:r>
              <a:rPr lang="en-US" sz="3200" b="1" dirty="0" smtClean="0">
                <a:solidFill>
                  <a:srgbClr val="C00000"/>
                </a:solidFill>
              </a:rPr>
              <a:t>Pattern ID – In-DRAM address </a:t>
            </a:r>
            <a:r>
              <a:rPr lang="en-US" sz="3200" b="1" dirty="0">
                <a:solidFill>
                  <a:srgbClr val="C00000"/>
                </a:solidFill>
              </a:rPr>
              <a:t>t</a:t>
            </a:r>
            <a:r>
              <a:rPr lang="en-US" sz="3200" b="1" dirty="0" smtClean="0">
                <a:solidFill>
                  <a:srgbClr val="C00000"/>
                </a:solidFill>
              </a:rPr>
              <a:t>ranslation</a:t>
            </a:r>
          </a:p>
          <a:p>
            <a:pPr>
              <a:lnSpc>
                <a:spcPct val="120000"/>
              </a:lnSpc>
              <a:tabLst>
                <a:tab pos="461963" algn="l"/>
              </a:tabLst>
            </a:pP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(locally compute column address at each chip)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4756" y="1219200"/>
            <a:ext cx="6565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Challenge 1: Minimizing chip conflicts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4756" y="3592577"/>
            <a:ext cx="5645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Challenge 2: Shared address bus</a:t>
            </a:r>
          </a:p>
        </p:txBody>
      </p:sp>
    </p:spTree>
    <p:extLst>
      <p:ext uri="{BB962C8B-B14F-4D97-AF65-F5344CB8AC3E}">
        <p14:creationId xmlns:p14="http://schemas.microsoft.com/office/powerpoint/2010/main" val="35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Column-ID-based </a:t>
            </a: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s</a:t>
            </a:r>
            <a:r>
              <a:rPr lang="en-US" dirty="0" smtClean="0"/>
              <a:t>huffling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11</a:t>
            </a:fld>
            <a:endParaRPr lang="en-US"/>
          </a:p>
        </p:txBody>
      </p:sp>
      <p:grpSp>
        <p:nvGrpSpPr>
          <p:cNvPr id="24" name="Group 346"/>
          <p:cNvGrpSpPr>
            <a:grpSpLocks/>
          </p:cNvGrpSpPr>
          <p:nvPr/>
        </p:nvGrpSpPr>
        <p:grpSpPr bwMode="auto">
          <a:xfrm>
            <a:off x="4220188" y="1792431"/>
            <a:ext cx="4241735" cy="628201"/>
            <a:chOff x="16669790" y="10704183"/>
            <a:chExt cx="4486877" cy="866276"/>
          </a:xfrm>
        </p:grpSpPr>
        <p:sp>
          <p:nvSpPr>
            <p:cNvPr id="102" name="TextBox 101"/>
            <p:cNvSpPr txBox="1"/>
            <p:nvPr/>
          </p:nvSpPr>
          <p:spPr>
            <a:xfrm>
              <a:off x="18119599" y="10751130"/>
              <a:ext cx="1587260" cy="72150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Cache Line</a:t>
              </a:r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V="1">
              <a:off x="16669790" y="10704183"/>
              <a:ext cx="0" cy="86627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V="1">
              <a:off x="21156667" y="10704183"/>
              <a:ext cx="0" cy="86627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>
              <a:stCxn id="102" idx="3"/>
            </p:cNvCxnSpPr>
            <p:nvPr/>
          </p:nvCxnSpPr>
          <p:spPr>
            <a:xfrm>
              <a:off x="19706859" y="11111885"/>
              <a:ext cx="1449808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stCxn id="102" idx="1"/>
            </p:cNvCxnSpPr>
            <p:nvPr/>
          </p:nvCxnSpPr>
          <p:spPr>
            <a:xfrm flipH="1">
              <a:off x="16669791" y="11111885"/>
              <a:ext cx="1449808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4252487" y="2441521"/>
            <a:ext cx="4209436" cy="313143"/>
            <a:chOff x="3942599" y="1755721"/>
            <a:chExt cx="4439168" cy="330233"/>
          </a:xfrm>
        </p:grpSpPr>
        <p:sp>
          <p:nvSpPr>
            <p:cNvPr id="16" name="Rounded Rectangle 15"/>
            <p:cNvSpPr/>
            <p:nvPr/>
          </p:nvSpPr>
          <p:spPr bwMode="auto">
            <a:xfrm>
              <a:off x="3942599" y="1755721"/>
              <a:ext cx="330233" cy="33023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4529996" y="1755721"/>
              <a:ext cx="330233" cy="33023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5116445" y="1755721"/>
              <a:ext cx="331182" cy="330233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5703843" y="1755721"/>
              <a:ext cx="331181" cy="33023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6291240" y="1755721"/>
              <a:ext cx="330233" cy="33023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6878638" y="1755721"/>
              <a:ext cx="328336" cy="33023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7464137" y="1755721"/>
              <a:ext cx="330233" cy="330233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8050585" y="1755721"/>
              <a:ext cx="331182" cy="33023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</p:grpSp>
      <p:cxnSp>
        <p:nvCxnSpPr>
          <p:cNvPr id="26" name="Straight Arrow Connector 25"/>
          <p:cNvCxnSpPr/>
          <p:nvPr/>
        </p:nvCxnSpPr>
        <p:spPr bwMode="auto">
          <a:xfrm>
            <a:off x="4365866" y="2754665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 bwMode="auto">
          <a:xfrm>
            <a:off x="5018248" y="2754665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 bwMode="auto">
          <a:xfrm>
            <a:off x="5469965" y="2754665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 bwMode="auto">
          <a:xfrm>
            <a:off x="6132246" y="2754665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 bwMode="auto">
          <a:xfrm>
            <a:off x="6583963" y="2754665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 bwMode="auto">
          <a:xfrm>
            <a:off x="7235446" y="2754665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 bwMode="auto">
          <a:xfrm>
            <a:off x="7704260" y="2754665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 bwMode="auto">
          <a:xfrm>
            <a:off x="8348543" y="2754665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453149" y="2751065"/>
            <a:ext cx="3809910" cy="398628"/>
            <a:chOff x="4453149" y="2065265"/>
            <a:chExt cx="3809910" cy="398628"/>
          </a:xfrm>
        </p:grpSpPr>
        <p:cxnSp>
          <p:nvCxnSpPr>
            <p:cNvPr id="34" name="Straight Arrow Connector 33"/>
            <p:cNvCxnSpPr/>
            <p:nvPr/>
          </p:nvCxnSpPr>
          <p:spPr bwMode="auto">
            <a:xfrm>
              <a:off x="4453149" y="2068865"/>
              <a:ext cx="399528" cy="395028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5561749" y="2068865"/>
              <a:ext cx="400427" cy="395028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6681145" y="2067065"/>
              <a:ext cx="400427" cy="395028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7796943" y="2067065"/>
              <a:ext cx="400427" cy="395028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 bwMode="auto">
            <a:xfrm flipH="1">
              <a:off x="4513439" y="2068865"/>
              <a:ext cx="400427" cy="393229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 bwMode="auto">
            <a:xfrm flipH="1">
              <a:off x="5652632" y="2067065"/>
              <a:ext cx="399528" cy="393229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 bwMode="auto">
            <a:xfrm flipH="1">
              <a:off x="6726138" y="2067065"/>
              <a:ext cx="397728" cy="393229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 bwMode="auto">
            <a:xfrm flipH="1">
              <a:off x="7862632" y="2065265"/>
              <a:ext cx="400427" cy="393229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Arrow Connector 77"/>
          <p:cNvCxnSpPr/>
          <p:nvPr/>
        </p:nvCxnSpPr>
        <p:spPr bwMode="auto">
          <a:xfrm>
            <a:off x="4365866" y="3357555"/>
            <a:ext cx="0" cy="3968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 bwMode="auto">
          <a:xfrm>
            <a:off x="4903068" y="3352156"/>
            <a:ext cx="0" cy="3968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 bwMode="auto">
          <a:xfrm>
            <a:off x="5586045" y="3357555"/>
            <a:ext cx="0" cy="3968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 bwMode="auto">
          <a:xfrm>
            <a:off x="6132245" y="3357555"/>
            <a:ext cx="0" cy="3968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 bwMode="auto">
          <a:xfrm>
            <a:off x="6582164" y="3364753"/>
            <a:ext cx="0" cy="3941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 bwMode="auto">
          <a:xfrm>
            <a:off x="7119367" y="3359355"/>
            <a:ext cx="0" cy="3941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 bwMode="auto">
          <a:xfrm>
            <a:off x="7802342" y="3364753"/>
            <a:ext cx="0" cy="3941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 bwMode="auto">
          <a:xfrm>
            <a:off x="8348543" y="3364753"/>
            <a:ext cx="0" cy="3941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4453150" y="3355755"/>
            <a:ext cx="3815308" cy="403126"/>
            <a:chOff x="4453150" y="2669955"/>
            <a:chExt cx="3815308" cy="403126"/>
          </a:xfrm>
        </p:grpSpPr>
        <p:cxnSp>
          <p:nvCxnSpPr>
            <p:cNvPr id="82" name="Straight Arrow Connector 81"/>
            <p:cNvCxnSpPr/>
            <p:nvPr/>
          </p:nvCxnSpPr>
          <p:spPr bwMode="auto">
            <a:xfrm>
              <a:off x="4453150" y="2671755"/>
              <a:ext cx="957426" cy="391429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 bwMode="auto">
            <a:xfrm flipH="1">
              <a:off x="4502641" y="2671755"/>
              <a:ext cx="960125" cy="395028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 bwMode="auto">
            <a:xfrm>
              <a:off x="5013748" y="2671755"/>
              <a:ext cx="948428" cy="396828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 bwMode="auto">
            <a:xfrm flipH="1">
              <a:off x="5070438" y="2669955"/>
              <a:ext cx="981722" cy="396828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 bwMode="auto">
            <a:xfrm>
              <a:off x="6669448" y="2678953"/>
              <a:ext cx="957426" cy="388729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 bwMode="auto">
            <a:xfrm flipH="1">
              <a:off x="6718939" y="2678953"/>
              <a:ext cx="960126" cy="392329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 bwMode="auto">
            <a:xfrm>
              <a:off x="7230046" y="2678953"/>
              <a:ext cx="948428" cy="394128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 bwMode="auto">
            <a:xfrm flipH="1">
              <a:off x="7286736" y="2677154"/>
              <a:ext cx="981722" cy="394128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Straight Arrow Connector 45"/>
          <p:cNvCxnSpPr/>
          <p:nvPr/>
        </p:nvCxnSpPr>
        <p:spPr bwMode="auto">
          <a:xfrm>
            <a:off x="4372164" y="3953247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 bwMode="auto">
          <a:xfrm>
            <a:off x="4909367" y="3948748"/>
            <a:ext cx="0" cy="3941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 bwMode="auto">
          <a:xfrm>
            <a:off x="5461867" y="3953247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 bwMode="auto">
          <a:xfrm>
            <a:off x="6036862" y="3953247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 bwMode="auto">
          <a:xfrm>
            <a:off x="6684746" y="3960446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 bwMode="auto">
          <a:xfrm>
            <a:off x="7232746" y="3955047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 bwMode="auto">
          <a:xfrm>
            <a:off x="7809542" y="3960446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 bwMode="auto">
          <a:xfrm>
            <a:off x="8355742" y="3960446"/>
            <a:ext cx="0" cy="39502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4459449" y="3951448"/>
            <a:ext cx="3816208" cy="396828"/>
            <a:chOff x="4459449" y="3265648"/>
            <a:chExt cx="3816208" cy="396828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4459449" y="3267447"/>
              <a:ext cx="2112817" cy="38963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5586945" y="3267447"/>
              <a:ext cx="2061526" cy="38963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5020047" y="3267447"/>
              <a:ext cx="2100218" cy="38963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 bwMode="auto">
            <a:xfrm>
              <a:off x="6156542" y="3265648"/>
              <a:ext cx="2069625" cy="39143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 bwMode="auto">
            <a:xfrm flipH="1">
              <a:off x="4513439" y="3274646"/>
              <a:ext cx="2058826" cy="382431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5586945" y="3274646"/>
              <a:ext cx="2098420" cy="38783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 bwMode="auto">
            <a:xfrm flipH="1">
              <a:off x="5070438" y="3274646"/>
              <a:ext cx="2059726" cy="382431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 bwMode="auto">
            <a:xfrm flipH="1">
              <a:off x="6194334" y="3272847"/>
              <a:ext cx="2081323" cy="384231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 bwMode="auto">
          <a:xfrm>
            <a:off x="3276600" y="3014871"/>
            <a:ext cx="796949" cy="369332"/>
          </a:xfrm>
          <a:prstGeom prst="rect">
            <a:avLst/>
          </a:prstGeom>
          <a:noFill/>
          <a:ln w="19050">
            <a:noFill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Stage 1</a:t>
            </a:r>
          </a:p>
        </p:txBody>
      </p:sp>
      <p:sp>
        <p:nvSpPr>
          <p:cNvPr id="14" name="TextBox 13"/>
          <p:cNvSpPr txBox="1"/>
          <p:nvPr/>
        </p:nvSpPr>
        <p:spPr bwMode="auto">
          <a:xfrm>
            <a:off x="3276600" y="3649715"/>
            <a:ext cx="796949" cy="369332"/>
          </a:xfrm>
          <a:prstGeom prst="rect">
            <a:avLst/>
          </a:prstGeom>
          <a:noFill/>
          <a:ln w="19050">
            <a:noFill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Stage 2</a:t>
            </a:r>
          </a:p>
        </p:txBody>
      </p:sp>
      <p:sp>
        <p:nvSpPr>
          <p:cNvPr id="15" name="TextBox 14"/>
          <p:cNvSpPr txBox="1"/>
          <p:nvPr/>
        </p:nvSpPr>
        <p:spPr bwMode="auto">
          <a:xfrm>
            <a:off x="3276600" y="4278868"/>
            <a:ext cx="796949" cy="369332"/>
          </a:xfrm>
          <a:prstGeom prst="rect">
            <a:avLst/>
          </a:prstGeom>
          <a:noFill/>
          <a:ln w="19050">
            <a:noFill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Stage 3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182742" y="1712893"/>
            <a:ext cx="3673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</a:rPr>
              <a:t>Stage “n” enabled only if </a:t>
            </a:r>
          </a:p>
          <a:p>
            <a:pPr algn="ctr"/>
            <a:r>
              <a:rPr lang="en-US" sz="2400" b="1" dirty="0" smtClean="0">
                <a:solidFill>
                  <a:schemeClr val="accent2"/>
                </a:solidFill>
              </a:rPr>
              <a:t>n</a:t>
            </a:r>
            <a:r>
              <a:rPr lang="en-US" sz="2400" b="1" baseline="30000" dirty="0" smtClean="0">
                <a:solidFill>
                  <a:schemeClr val="accent2"/>
                </a:solidFill>
              </a:rPr>
              <a:t>th</a:t>
            </a:r>
            <a:r>
              <a:rPr lang="en-US" sz="2400" b="1" dirty="0" smtClean="0">
                <a:solidFill>
                  <a:schemeClr val="accent2"/>
                </a:solidFill>
              </a:rPr>
              <a:t> LSB of column ID is set</a:t>
            </a:r>
          </a:p>
        </p:txBody>
      </p:sp>
      <p:grpSp>
        <p:nvGrpSpPr>
          <p:cNvPr id="25" name="Group 347"/>
          <p:cNvGrpSpPr>
            <a:grpSpLocks/>
          </p:cNvGrpSpPr>
          <p:nvPr/>
        </p:nvGrpSpPr>
        <p:grpSpPr bwMode="auto">
          <a:xfrm>
            <a:off x="4183566" y="3149429"/>
            <a:ext cx="4344285" cy="209658"/>
            <a:chOff x="16619341" y="12670683"/>
            <a:chExt cx="6318642" cy="304891"/>
          </a:xfrm>
          <a:solidFill>
            <a:schemeClr val="bg1"/>
          </a:solidFill>
        </p:grpSpPr>
        <p:sp>
          <p:nvSpPr>
            <p:cNvPr id="94" name="Flowchart: Manual Operation 93"/>
            <p:cNvSpPr/>
            <p:nvPr/>
          </p:nvSpPr>
          <p:spPr>
            <a:xfrm>
              <a:off x="16622734" y="12671068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95" name="Flowchart: Manual Operation 94"/>
            <p:cNvSpPr/>
            <p:nvPr/>
          </p:nvSpPr>
          <p:spPr>
            <a:xfrm>
              <a:off x="17432873" y="12671068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96" name="Flowchart: Manual Operation 95"/>
            <p:cNvSpPr/>
            <p:nvPr/>
          </p:nvSpPr>
          <p:spPr>
            <a:xfrm>
              <a:off x="18243013" y="12671068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97" name="Flowchart: Manual Operation 96"/>
            <p:cNvSpPr/>
            <p:nvPr/>
          </p:nvSpPr>
          <p:spPr>
            <a:xfrm>
              <a:off x="19051843" y="12671068"/>
              <a:ext cx="650467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98" name="Flowchart: Manual Operation 97"/>
            <p:cNvSpPr/>
            <p:nvPr/>
          </p:nvSpPr>
          <p:spPr>
            <a:xfrm>
              <a:off x="19861983" y="12671068"/>
              <a:ext cx="650468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99" name="Flowchart: Manual Operation 98"/>
            <p:cNvSpPr/>
            <p:nvPr/>
          </p:nvSpPr>
          <p:spPr>
            <a:xfrm>
              <a:off x="20672122" y="12671068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00" name="Flowchart: Manual Operation 99"/>
            <p:cNvSpPr/>
            <p:nvPr/>
          </p:nvSpPr>
          <p:spPr>
            <a:xfrm>
              <a:off x="21482262" y="12671068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01" name="Flowchart: Manual Operation 100"/>
            <p:cNvSpPr/>
            <p:nvPr/>
          </p:nvSpPr>
          <p:spPr>
            <a:xfrm>
              <a:off x="22292402" y="12671068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</p:grpSp>
      <p:grpSp>
        <p:nvGrpSpPr>
          <p:cNvPr id="42" name="Group 439"/>
          <p:cNvGrpSpPr>
            <a:grpSpLocks/>
          </p:cNvGrpSpPr>
          <p:nvPr/>
        </p:nvGrpSpPr>
        <p:grpSpPr bwMode="auto">
          <a:xfrm>
            <a:off x="4183566" y="3752013"/>
            <a:ext cx="4344285" cy="209658"/>
            <a:chOff x="16619341" y="12670683"/>
            <a:chExt cx="6318642" cy="304891"/>
          </a:xfrm>
          <a:solidFill>
            <a:schemeClr val="bg1"/>
          </a:solidFill>
        </p:grpSpPr>
        <p:sp>
          <p:nvSpPr>
            <p:cNvPr id="86" name="Flowchart: Manual Operation 85"/>
            <p:cNvSpPr/>
            <p:nvPr/>
          </p:nvSpPr>
          <p:spPr>
            <a:xfrm>
              <a:off x="16622734" y="12674130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87" name="Flowchart: Manual Operation 86"/>
            <p:cNvSpPr/>
            <p:nvPr/>
          </p:nvSpPr>
          <p:spPr>
            <a:xfrm>
              <a:off x="17432873" y="12674130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88" name="Flowchart: Manual Operation 87"/>
            <p:cNvSpPr/>
            <p:nvPr/>
          </p:nvSpPr>
          <p:spPr>
            <a:xfrm>
              <a:off x="18243013" y="12674130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89" name="Flowchart: Manual Operation 88"/>
            <p:cNvSpPr/>
            <p:nvPr/>
          </p:nvSpPr>
          <p:spPr>
            <a:xfrm>
              <a:off x="19051843" y="12674130"/>
              <a:ext cx="650467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90" name="Flowchart: Manual Operation 89"/>
            <p:cNvSpPr/>
            <p:nvPr/>
          </p:nvSpPr>
          <p:spPr>
            <a:xfrm>
              <a:off x="19861983" y="12674130"/>
              <a:ext cx="650468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91" name="Flowchart: Manual Operation 90"/>
            <p:cNvSpPr/>
            <p:nvPr/>
          </p:nvSpPr>
          <p:spPr>
            <a:xfrm>
              <a:off x="20672122" y="12674130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92" name="Flowchart: Manual Operation 91"/>
            <p:cNvSpPr/>
            <p:nvPr/>
          </p:nvSpPr>
          <p:spPr>
            <a:xfrm>
              <a:off x="21482262" y="12674130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93" name="Flowchart: Manual Operation 92"/>
            <p:cNvSpPr/>
            <p:nvPr/>
          </p:nvSpPr>
          <p:spPr>
            <a:xfrm>
              <a:off x="22292402" y="12674130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</p:grpSp>
      <p:grpSp>
        <p:nvGrpSpPr>
          <p:cNvPr id="45" name="Group 480"/>
          <p:cNvGrpSpPr>
            <a:grpSpLocks/>
          </p:cNvGrpSpPr>
          <p:nvPr/>
        </p:nvGrpSpPr>
        <p:grpSpPr bwMode="auto">
          <a:xfrm>
            <a:off x="4190115" y="4348048"/>
            <a:ext cx="4344285" cy="209658"/>
            <a:chOff x="16619341" y="12670683"/>
            <a:chExt cx="6318642" cy="304891"/>
          </a:xfrm>
          <a:solidFill>
            <a:schemeClr val="bg1"/>
          </a:solidFill>
        </p:grpSpPr>
        <p:sp>
          <p:nvSpPr>
            <p:cNvPr id="62" name="Flowchart: Manual Operation 61"/>
            <p:cNvSpPr/>
            <p:nvPr/>
          </p:nvSpPr>
          <p:spPr>
            <a:xfrm>
              <a:off x="16619752" y="12671014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63" name="Flowchart: Manual Operation 62"/>
            <p:cNvSpPr/>
            <p:nvPr/>
          </p:nvSpPr>
          <p:spPr>
            <a:xfrm>
              <a:off x="17429892" y="12671014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64" name="Flowchart: Manual Operation 63"/>
            <p:cNvSpPr/>
            <p:nvPr/>
          </p:nvSpPr>
          <p:spPr>
            <a:xfrm>
              <a:off x="18240031" y="12671014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65" name="Flowchart: Manual Operation 64"/>
            <p:cNvSpPr/>
            <p:nvPr/>
          </p:nvSpPr>
          <p:spPr>
            <a:xfrm>
              <a:off x="19048862" y="12671014"/>
              <a:ext cx="650468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66" name="Flowchart: Manual Operation 65"/>
            <p:cNvSpPr/>
            <p:nvPr/>
          </p:nvSpPr>
          <p:spPr>
            <a:xfrm>
              <a:off x="19859002" y="12671014"/>
              <a:ext cx="650467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67" name="Flowchart: Manual Operation 66"/>
            <p:cNvSpPr/>
            <p:nvPr/>
          </p:nvSpPr>
          <p:spPr>
            <a:xfrm>
              <a:off x="20669141" y="12671014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68" name="Flowchart: Manual Operation 67"/>
            <p:cNvSpPr/>
            <p:nvPr/>
          </p:nvSpPr>
          <p:spPr>
            <a:xfrm>
              <a:off x="21479281" y="12671014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69" name="Flowchart: Manual Operation 68"/>
            <p:cNvSpPr/>
            <p:nvPr/>
          </p:nvSpPr>
          <p:spPr>
            <a:xfrm>
              <a:off x="22289420" y="12671014"/>
              <a:ext cx="649159" cy="304898"/>
            </a:xfrm>
            <a:prstGeom prst="flowChartManualOperation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233973" y="2895600"/>
            <a:ext cx="2661627" cy="738992"/>
            <a:chOff x="233973" y="2209800"/>
            <a:chExt cx="2661627" cy="738992"/>
          </a:xfrm>
        </p:grpSpPr>
        <p:sp>
          <p:nvSpPr>
            <p:cNvPr id="223" name="TextBox 222"/>
            <p:cNvSpPr txBox="1"/>
            <p:nvPr/>
          </p:nvSpPr>
          <p:spPr>
            <a:xfrm>
              <a:off x="233973" y="2209800"/>
              <a:ext cx="2661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DRAM Column Address</a:t>
              </a:r>
            </a:p>
          </p:txBody>
        </p:sp>
        <p:sp>
          <p:nvSpPr>
            <p:cNvPr id="224" name="Rounded Rectangle 223"/>
            <p:cNvSpPr/>
            <p:nvPr/>
          </p:nvSpPr>
          <p:spPr>
            <a:xfrm>
              <a:off x="381000" y="2683280"/>
              <a:ext cx="1524000" cy="2655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5" name="Rounded Rectangle 224"/>
            <p:cNvSpPr/>
            <p:nvPr/>
          </p:nvSpPr>
          <p:spPr>
            <a:xfrm>
              <a:off x="1905000" y="2683280"/>
              <a:ext cx="228600" cy="2655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6" name="Rounded Rectangle 225"/>
            <p:cNvSpPr/>
            <p:nvPr/>
          </p:nvSpPr>
          <p:spPr>
            <a:xfrm>
              <a:off x="2127708" y="2683280"/>
              <a:ext cx="228600" cy="2655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0</a:t>
              </a:r>
              <a:endPara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7" name="Rounded Rectangle 226"/>
            <p:cNvSpPr/>
            <p:nvPr/>
          </p:nvSpPr>
          <p:spPr>
            <a:xfrm>
              <a:off x="2360718" y="2683280"/>
              <a:ext cx="228600" cy="2655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229" name="Curved Connector 228"/>
          <p:cNvCxnSpPr>
            <a:stCxn id="227" idx="3"/>
            <a:endCxn id="13" idx="1"/>
          </p:cNvCxnSpPr>
          <p:nvPr/>
        </p:nvCxnSpPr>
        <p:spPr>
          <a:xfrm flipV="1">
            <a:off x="2589318" y="3199537"/>
            <a:ext cx="687282" cy="302299"/>
          </a:xfrm>
          <a:prstGeom prst="curvedConnector3">
            <a:avLst/>
          </a:prstGeom>
          <a:ln w="19050">
            <a:solidFill>
              <a:srgbClr val="C00000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urved Connector 230"/>
          <p:cNvCxnSpPr>
            <a:stCxn id="226" idx="2"/>
            <a:endCxn id="14" idx="1"/>
          </p:cNvCxnSpPr>
          <p:nvPr/>
        </p:nvCxnSpPr>
        <p:spPr>
          <a:xfrm rot="16200000" flipH="1">
            <a:off x="2659410" y="3217190"/>
            <a:ext cx="199789" cy="1034592"/>
          </a:xfrm>
          <a:prstGeom prst="curvedConnector2">
            <a:avLst/>
          </a:prstGeom>
          <a:ln w="19050">
            <a:solidFill>
              <a:srgbClr val="C00000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urved Connector 232"/>
          <p:cNvCxnSpPr>
            <a:stCxn id="225" idx="2"/>
            <a:endCxn id="15" idx="1"/>
          </p:cNvCxnSpPr>
          <p:nvPr/>
        </p:nvCxnSpPr>
        <p:spPr>
          <a:xfrm rot="16200000" flipH="1">
            <a:off x="2233479" y="3420413"/>
            <a:ext cx="828942" cy="1257300"/>
          </a:xfrm>
          <a:prstGeom prst="curvedConnector2">
            <a:avLst/>
          </a:prstGeom>
          <a:ln w="19050">
            <a:solidFill>
              <a:srgbClr val="C00000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TextBox 238"/>
          <p:cNvSpPr txBox="1"/>
          <p:nvPr/>
        </p:nvSpPr>
        <p:spPr>
          <a:xfrm rot="5400000">
            <a:off x="3945622" y="5134058"/>
            <a:ext cx="943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Chip 0</a:t>
            </a:r>
          </a:p>
        </p:txBody>
      </p:sp>
      <p:sp>
        <p:nvSpPr>
          <p:cNvPr id="241" name="TextBox 240"/>
          <p:cNvSpPr txBox="1"/>
          <p:nvPr/>
        </p:nvSpPr>
        <p:spPr>
          <a:xfrm rot="5400000">
            <a:off x="4499485" y="5134058"/>
            <a:ext cx="943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Chip 1</a:t>
            </a:r>
          </a:p>
        </p:txBody>
      </p:sp>
      <p:sp>
        <p:nvSpPr>
          <p:cNvPr id="242" name="TextBox 241"/>
          <p:cNvSpPr txBox="1"/>
          <p:nvPr/>
        </p:nvSpPr>
        <p:spPr>
          <a:xfrm rot="5400000">
            <a:off x="5053348" y="5134058"/>
            <a:ext cx="943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Chip 2</a:t>
            </a:r>
          </a:p>
        </p:txBody>
      </p:sp>
      <p:sp>
        <p:nvSpPr>
          <p:cNvPr id="243" name="TextBox 242"/>
          <p:cNvSpPr txBox="1"/>
          <p:nvPr/>
        </p:nvSpPr>
        <p:spPr>
          <a:xfrm rot="5400000">
            <a:off x="5620859" y="5134058"/>
            <a:ext cx="943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Chip 3</a:t>
            </a:r>
          </a:p>
        </p:txBody>
      </p:sp>
      <p:sp>
        <p:nvSpPr>
          <p:cNvPr id="244" name="TextBox 243"/>
          <p:cNvSpPr txBox="1"/>
          <p:nvPr/>
        </p:nvSpPr>
        <p:spPr>
          <a:xfrm rot="5400000">
            <a:off x="6174722" y="5134058"/>
            <a:ext cx="943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Chip 4</a:t>
            </a:r>
          </a:p>
        </p:txBody>
      </p:sp>
      <p:sp>
        <p:nvSpPr>
          <p:cNvPr id="248" name="TextBox 247"/>
          <p:cNvSpPr txBox="1"/>
          <p:nvPr/>
        </p:nvSpPr>
        <p:spPr>
          <a:xfrm rot="5400000">
            <a:off x="6728585" y="5134058"/>
            <a:ext cx="943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Chip 5</a:t>
            </a:r>
          </a:p>
        </p:txBody>
      </p:sp>
      <p:sp>
        <p:nvSpPr>
          <p:cNvPr id="249" name="TextBox 248"/>
          <p:cNvSpPr txBox="1"/>
          <p:nvPr/>
        </p:nvSpPr>
        <p:spPr>
          <a:xfrm rot="5400000">
            <a:off x="7296096" y="5134058"/>
            <a:ext cx="943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Chip 6</a:t>
            </a:r>
          </a:p>
        </p:txBody>
      </p:sp>
      <p:sp>
        <p:nvSpPr>
          <p:cNvPr id="250" name="TextBox 249"/>
          <p:cNvSpPr txBox="1"/>
          <p:nvPr/>
        </p:nvSpPr>
        <p:spPr>
          <a:xfrm rot="5400000">
            <a:off x="7849962" y="5134058"/>
            <a:ext cx="943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Chip 7</a:t>
            </a:r>
          </a:p>
        </p:txBody>
      </p:sp>
      <p:cxnSp>
        <p:nvCxnSpPr>
          <p:cNvPr id="252" name="Straight Arrow Connector 251"/>
          <p:cNvCxnSpPr>
            <a:stCxn id="62" idx="2"/>
            <a:endCxn id="239" idx="1"/>
          </p:cNvCxnSpPr>
          <p:nvPr/>
        </p:nvCxnSpPr>
        <p:spPr>
          <a:xfrm>
            <a:off x="4413558" y="4557939"/>
            <a:ext cx="3796" cy="365997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/>
          <p:cNvCxnSpPr>
            <a:stCxn id="63" idx="2"/>
            <a:endCxn id="241" idx="1"/>
          </p:cNvCxnSpPr>
          <p:nvPr/>
        </p:nvCxnSpPr>
        <p:spPr>
          <a:xfrm>
            <a:off x="4970557" y="4557939"/>
            <a:ext cx="660" cy="365997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64" idx="2"/>
            <a:endCxn id="242" idx="1"/>
          </p:cNvCxnSpPr>
          <p:nvPr/>
        </p:nvCxnSpPr>
        <p:spPr>
          <a:xfrm flipH="1">
            <a:off x="5525080" y="4557939"/>
            <a:ext cx="2475" cy="365997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65" idx="2"/>
            <a:endCxn id="243" idx="1"/>
          </p:cNvCxnSpPr>
          <p:nvPr/>
        </p:nvCxnSpPr>
        <p:spPr>
          <a:xfrm>
            <a:off x="6084105" y="4557939"/>
            <a:ext cx="8486" cy="365997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66" idx="2"/>
            <a:endCxn id="244" idx="1"/>
          </p:cNvCxnSpPr>
          <p:nvPr/>
        </p:nvCxnSpPr>
        <p:spPr>
          <a:xfrm>
            <a:off x="6641104" y="4557939"/>
            <a:ext cx="5350" cy="365997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67" idx="2"/>
            <a:endCxn id="248" idx="1"/>
          </p:cNvCxnSpPr>
          <p:nvPr/>
        </p:nvCxnSpPr>
        <p:spPr>
          <a:xfrm>
            <a:off x="7197653" y="4557939"/>
            <a:ext cx="2664" cy="365997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68" idx="2"/>
            <a:endCxn id="249" idx="1"/>
          </p:cNvCxnSpPr>
          <p:nvPr/>
        </p:nvCxnSpPr>
        <p:spPr>
          <a:xfrm>
            <a:off x="7754652" y="4557939"/>
            <a:ext cx="13176" cy="365997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69" idx="2"/>
            <a:endCxn id="250" idx="1"/>
          </p:cNvCxnSpPr>
          <p:nvPr/>
        </p:nvCxnSpPr>
        <p:spPr>
          <a:xfrm>
            <a:off x="8311650" y="4557939"/>
            <a:ext cx="10044" cy="365997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304800" y="762000"/>
            <a:ext cx="59540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(implemented in the memory controller)</a:t>
            </a:r>
          </a:p>
        </p:txBody>
      </p:sp>
    </p:spTree>
    <p:extLst>
      <p:ext uri="{BB962C8B-B14F-4D97-AF65-F5344CB8AC3E}">
        <p14:creationId xmlns:p14="http://schemas.microsoft.com/office/powerpoint/2010/main" val="93603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data </a:t>
            </a:r>
            <a:r>
              <a:rPr lang="en-US" dirty="0"/>
              <a:t>s</a:t>
            </a:r>
            <a:r>
              <a:rPr lang="en-US" dirty="0" smtClean="0"/>
              <a:t>huffling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12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51794" y="3505199"/>
            <a:ext cx="3093751" cy="1186044"/>
            <a:chOff x="5288249" y="4419600"/>
            <a:chExt cx="3093751" cy="1186044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5288249" y="4419600"/>
              <a:ext cx="230146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5697619" y="4419600"/>
              <a:ext cx="230146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6106327" y="4419600"/>
              <a:ext cx="230808" cy="230146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/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6515698" y="4419600"/>
              <a:ext cx="230807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6925067" y="4419600"/>
              <a:ext cx="230146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7334437" y="4419600"/>
              <a:ext cx="228824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7742484" y="4419600"/>
              <a:ext cx="230146" cy="230146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/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8151192" y="4419600"/>
              <a:ext cx="230808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5288249" y="4738233"/>
              <a:ext cx="230146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5697619" y="4738233"/>
              <a:ext cx="230146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6106327" y="4738233"/>
              <a:ext cx="230808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6515698" y="4738233"/>
              <a:ext cx="230807" cy="230146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/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6925067" y="4738233"/>
              <a:ext cx="230146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7334437" y="4738233"/>
              <a:ext cx="228824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7742484" y="4738233"/>
              <a:ext cx="230146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8151192" y="4738233"/>
              <a:ext cx="230808" cy="230146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/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5288249" y="5056865"/>
              <a:ext cx="230146" cy="230146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/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5697619" y="5056865"/>
              <a:ext cx="230146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6106327" y="5056865"/>
              <a:ext cx="230808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6515698" y="5056865"/>
              <a:ext cx="230807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6925067" y="5056865"/>
              <a:ext cx="230146" cy="230146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/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7334437" y="5056865"/>
              <a:ext cx="228824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28" name="Rounded Rectangle 27"/>
            <p:cNvSpPr/>
            <p:nvPr/>
          </p:nvSpPr>
          <p:spPr bwMode="auto">
            <a:xfrm>
              <a:off x="7742484" y="5056865"/>
              <a:ext cx="230146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8151192" y="5056865"/>
              <a:ext cx="230808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5288249" y="5375498"/>
              <a:ext cx="230146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5697619" y="5375498"/>
              <a:ext cx="230146" cy="230146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/>
            </a:p>
          </p:txBody>
        </p:sp>
        <p:sp>
          <p:nvSpPr>
            <p:cNvPr id="32" name="Rounded Rectangle 31"/>
            <p:cNvSpPr/>
            <p:nvPr/>
          </p:nvSpPr>
          <p:spPr bwMode="auto">
            <a:xfrm>
              <a:off x="6106327" y="5375498"/>
              <a:ext cx="230808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33" name="Rounded Rectangle 32"/>
            <p:cNvSpPr/>
            <p:nvPr/>
          </p:nvSpPr>
          <p:spPr bwMode="auto">
            <a:xfrm>
              <a:off x="6515698" y="5375498"/>
              <a:ext cx="230807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34" name="Rounded Rectangle 33"/>
            <p:cNvSpPr/>
            <p:nvPr/>
          </p:nvSpPr>
          <p:spPr bwMode="auto">
            <a:xfrm>
              <a:off x="6925067" y="5375498"/>
              <a:ext cx="230146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35" name="Rounded Rectangle 34"/>
            <p:cNvSpPr/>
            <p:nvPr/>
          </p:nvSpPr>
          <p:spPr bwMode="auto">
            <a:xfrm>
              <a:off x="7334437" y="5375498"/>
              <a:ext cx="228824" cy="230146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/>
            </a:p>
          </p:txBody>
        </p:sp>
        <p:sp>
          <p:nvSpPr>
            <p:cNvPr id="36" name="Rounded Rectangle 35"/>
            <p:cNvSpPr/>
            <p:nvPr/>
          </p:nvSpPr>
          <p:spPr bwMode="auto">
            <a:xfrm>
              <a:off x="7742484" y="5375498"/>
              <a:ext cx="230146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37" name="Rounded Rectangle 36"/>
            <p:cNvSpPr/>
            <p:nvPr/>
          </p:nvSpPr>
          <p:spPr bwMode="auto">
            <a:xfrm>
              <a:off x="8151192" y="5375498"/>
              <a:ext cx="230808" cy="2301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</p:grpSp>
      <p:sp>
        <p:nvSpPr>
          <p:cNvPr id="71" name="Right Arrow 70"/>
          <p:cNvSpPr/>
          <p:nvPr/>
        </p:nvSpPr>
        <p:spPr>
          <a:xfrm>
            <a:off x="4663368" y="3823832"/>
            <a:ext cx="413925" cy="548778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016717" y="1904999"/>
            <a:ext cx="2097405" cy="2971801"/>
            <a:chOff x="1465523" y="2819400"/>
            <a:chExt cx="2097405" cy="2971801"/>
          </a:xfrm>
        </p:grpSpPr>
        <p:sp>
          <p:nvSpPr>
            <p:cNvPr id="73" name="Oval 72"/>
            <p:cNvSpPr/>
            <p:nvPr/>
          </p:nvSpPr>
          <p:spPr>
            <a:xfrm>
              <a:off x="1465523" y="3581400"/>
              <a:ext cx="461010" cy="2209801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3101918" y="3581400"/>
              <a:ext cx="461010" cy="2209801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524000" y="2819400"/>
              <a:ext cx="1841530" cy="477054"/>
            </a:xfrm>
            <a:prstGeom prst="rect">
              <a:avLst/>
            </a:prstGeom>
            <a:noFill/>
          </p:spPr>
          <p:txBody>
            <a:bodyPr wrap="none" tIns="0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Chip conflicts</a:t>
              </a:r>
            </a:p>
          </p:txBody>
        </p:sp>
        <p:cxnSp>
          <p:nvCxnSpPr>
            <p:cNvPr id="76" name="Curved Connector 75"/>
            <p:cNvCxnSpPr>
              <a:stCxn id="75" idx="2"/>
              <a:endCxn id="74" idx="0"/>
            </p:cNvCxnSpPr>
            <p:nvPr/>
          </p:nvCxnSpPr>
          <p:spPr>
            <a:xfrm rot="16200000" flipH="1">
              <a:off x="2746121" y="2995098"/>
              <a:ext cx="284946" cy="887658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rgbClr val="C00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urved Connector 76"/>
            <p:cNvCxnSpPr>
              <a:stCxn id="75" idx="2"/>
              <a:endCxn id="73" idx="0"/>
            </p:cNvCxnSpPr>
            <p:nvPr/>
          </p:nvCxnSpPr>
          <p:spPr>
            <a:xfrm rot="5400000">
              <a:off x="1927924" y="3064559"/>
              <a:ext cx="284946" cy="748737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rgbClr val="C00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5410200" y="2037545"/>
            <a:ext cx="2987100" cy="477054"/>
          </a:xfrm>
          <a:prstGeom prst="rect">
            <a:avLst/>
          </a:prstGeom>
          <a:noFill/>
        </p:spPr>
        <p:txBody>
          <a:bodyPr wrap="none" tIns="0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Minimal chip conflicts!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228600" y="2667000"/>
            <a:ext cx="4267200" cy="2188191"/>
            <a:chOff x="228600" y="1981200"/>
            <a:chExt cx="4267200" cy="2188191"/>
          </a:xfrm>
        </p:grpSpPr>
        <p:grpSp>
          <p:nvGrpSpPr>
            <p:cNvPr id="38" name="Group 37"/>
            <p:cNvGrpSpPr/>
            <p:nvPr/>
          </p:nvGrpSpPr>
          <p:grpSpPr>
            <a:xfrm>
              <a:off x="1313194" y="2819399"/>
              <a:ext cx="3093751" cy="1186044"/>
              <a:chOff x="762000" y="4419600"/>
              <a:chExt cx="3093751" cy="1186044"/>
            </a:xfrm>
          </p:grpSpPr>
          <p:sp>
            <p:nvSpPr>
              <p:cNvPr id="39" name="Rounded Rectangle 38"/>
              <p:cNvSpPr/>
              <p:nvPr/>
            </p:nvSpPr>
            <p:spPr bwMode="auto">
              <a:xfrm>
                <a:off x="762000" y="4419600"/>
                <a:ext cx="230146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40" name="Rounded Rectangle 39"/>
              <p:cNvSpPr/>
              <p:nvPr/>
            </p:nvSpPr>
            <p:spPr bwMode="auto">
              <a:xfrm>
                <a:off x="1171370" y="4419600"/>
                <a:ext cx="230146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41" name="Rounded Rectangle 40"/>
              <p:cNvSpPr/>
              <p:nvPr/>
            </p:nvSpPr>
            <p:spPr bwMode="auto">
              <a:xfrm>
                <a:off x="1580078" y="4419600"/>
                <a:ext cx="230808" cy="230146"/>
              </a:xfrm>
              <a:prstGeom prst="roundRect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Rounded Rectangle 41"/>
              <p:cNvSpPr/>
              <p:nvPr/>
            </p:nvSpPr>
            <p:spPr bwMode="auto">
              <a:xfrm>
                <a:off x="1989449" y="4419600"/>
                <a:ext cx="230807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43" name="Rounded Rectangle 42"/>
              <p:cNvSpPr/>
              <p:nvPr/>
            </p:nvSpPr>
            <p:spPr bwMode="auto">
              <a:xfrm>
                <a:off x="2398818" y="4419600"/>
                <a:ext cx="230146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44" name="Rounded Rectangle 43"/>
              <p:cNvSpPr/>
              <p:nvPr/>
            </p:nvSpPr>
            <p:spPr bwMode="auto">
              <a:xfrm>
                <a:off x="2808188" y="4419600"/>
                <a:ext cx="228824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45" name="Rounded Rectangle 44"/>
              <p:cNvSpPr/>
              <p:nvPr/>
            </p:nvSpPr>
            <p:spPr bwMode="auto">
              <a:xfrm>
                <a:off x="3216235" y="4419600"/>
                <a:ext cx="230146" cy="230146"/>
              </a:xfrm>
              <a:prstGeom prst="roundRect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Rounded Rectangle 45"/>
              <p:cNvSpPr/>
              <p:nvPr/>
            </p:nvSpPr>
            <p:spPr bwMode="auto">
              <a:xfrm>
                <a:off x="3624943" y="4419600"/>
                <a:ext cx="230808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47" name="Rounded Rectangle 46"/>
              <p:cNvSpPr/>
              <p:nvPr/>
            </p:nvSpPr>
            <p:spPr bwMode="auto">
              <a:xfrm>
                <a:off x="762000" y="4738233"/>
                <a:ext cx="230146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48" name="Rounded Rectangle 47"/>
              <p:cNvSpPr/>
              <p:nvPr/>
            </p:nvSpPr>
            <p:spPr bwMode="auto">
              <a:xfrm>
                <a:off x="1171370" y="4738233"/>
                <a:ext cx="230146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49" name="Rounded Rectangle 48"/>
              <p:cNvSpPr/>
              <p:nvPr/>
            </p:nvSpPr>
            <p:spPr bwMode="auto">
              <a:xfrm>
                <a:off x="1580078" y="4738233"/>
                <a:ext cx="230808" cy="230146"/>
              </a:xfrm>
              <a:prstGeom prst="roundRect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Rounded Rectangle 49"/>
              <p:cNvSpPr/>
              <p:nvPr/>
            </p:nvSpPr>
            <p:spPr bwMode="auto">
              <a:xfrm>
                <a:off x="1989449" y="4738233"/>
                <a:ext cx="230807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51" name="Rounded Rectangle 50"/>
              <p:cNvSpPr/>
              <p:nvPr/>
            </p:nvSpPr>
            <p:spPr bwMode="auto">
              <a:xfrm>
                <a:off x="2398818" y="4738233"/>
                <a:ext cx="230146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52" name="Rounded Rectangle 51"/>
              <p:cNvSpPr/>
              <p:nvPr/>
            </p:nvSpPr>
            <p:spPr bwMode="auto">
              <a:xfrm>
                <a:off x="2808188" y="4738233"/>
                <a:ext cx="228824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53" name="Rounded Rectangle 52"/>
              <p:cNvSpPr/>
              <p:nvPr/>
            </p:nvSpPr>
            <p:spPr bwMode="auto">
              <a:xfrm>
                <a:off x="3216235" y="4738233"/>
                <a:ext cx="230146" cy="230146"/>
              </a:xfrm>
              <a:prstGeom prst="roundRect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Rounded Rectangle 53"/>
              <p:cNvSpPr/>
              <p:nvPr/>
            </p:nvSpPr>
            <p:spPr bwMode="auto">
              <a:xfrm>
                <a:off x="3624943" y="4738233"/>
                <a:ext cx="230808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55" name="Rounded Rectangle 54"/>
              <p:cNvSpPr/>
              <p:nvPr/>
            </p:nvSpPr>
            <p:spPr bwMode="auto">
              <a:xfrm>
                <a:off x="762000" y="5056865"/>
                <a:ext cx="230146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56" name="Rounded Rectangle 55"/>
              <p:cNvSpPr/>
              <p:nvPr/>
            </p:nvSpPr>
            <p:spPr bwMode="auto">
              <a:xfrm>
                <a:off x="1171370" y="5056865"/>
                <a:ext cx="230146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57" name="Rounded Rectangle 56"/>
              <p:cNvSpPr/>
              <p:nvPr/>
            </p:nvSpPr>
            <p:spPr bwMode="auto">
              <a:xfrm>
                <a:off x="1580078" y="5056865"/>
                <a:ext cx="230808" cy="230146"/>
              </a:xfrm>
              <a:prstGeom prst="roundRect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Rounded Rectangle 57"/>
              <p:cNvSpPr/>
              <p:nvPr/>
            </p:nvSpPr>
            <p:spPr bwMode="auto">
              <a:xfrm>
                <a:off x="1989449" y="5056865"/>
                <a:ext cx="230807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59" name="Rounded Rectangle 58"/>
              <p:cNvSpPr/>
              <p:nvPr/>
            </p:nvSpPr>
            <p:spPr bwMode="auto">
              <a:xfrm>
                <a:off x="2398818" y="5056865"/>
                <a:ext cx="230146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60" name="Rounded Rectangle 59"/>
              <p:cNvSpPr/>
              <p:nvPr/>
            </p:nvSpPr>
            <p:spPr bwMode="auto">
              <a:xfrm>
                <a:off x="2808188" y="5056865"/>
                <a:ext cx="228824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61" name="Rounded Rectangle 60"/>
              <p:cNvSpPr/>
              <p:nvPr/>
            </p:nvSpPr>
            <p:spPr bwMode="auto">
              <a:xfrm>
                <a:off x="3216235" y="5056865"/>
                <a:ext cx="230146" cy="230146"/>
              </a:xfrm>
              <a:prstGeom prst="roundRect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Rounded Rectangle 61"/>
              <p:cNvSpPr/>
              <p:nvPr/>
            </p:nvSpPr>
            <p:spPr bwMode="auto">
              <a:xfrm>
                <a:off x="3624943" y="5056865"/>
                <a:ext cx="230808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63" name="Rounded Rectangle 62"/>
              <p:cNvSpPr/>
              <p:nvPr/>
            </p:nvSpPr>
            <p:spPr bwMode="auto">
              <a:xfrm>
                <a:off x="762000" y="5375498"/>
                <a:ext cx="230146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64" name="Rounded Rectangle 63"/>
              <p:cNvSpPr/>
              <p:nvPr/>
            </p:nvSpPr>
            <p:spPr bwMode="auto">
              <a:xfrm>
                <a:off x="1171370" y="5375498"/>
                <a:ext cx="230146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65" name="Rounded Rectangle 64"/>
              <p:cNvSpPr/>
              <p:nvPr/>
            </p:nvSpPr>
            <p:spPr bwMode="auto">
              <a:xfrm>
                <a:off x="1580078" y="5375498"/>
                <a:ext cx="230808" cy="230146"/>
              </a:xfrm>
              <a:prstGeom prst="roundRect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Rounded Rectangle 65"/>
              <p:cNvSpPr/>
              <p:nvPr/>
            </p:nvSpPr>
            <p:spPr bwMode="auto">
              <a:xfrm>
                <a:off x="1989449" y="5375498"/>
                <a:ext cx="230807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67" name="Rounded Rectangle 66"/>
              <p:cNvSpPr/>
              <p:nvPr/>
            </p:nvSpPr>
            <p:spPr bwMode="auto">
              <a:xfrm>
                <a:off x="2398818" y="5375498"/>
                <a:ext cx="230146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68" name="Rounded Rectangle 67"/>
              <p:cNvSpPr/>
              <p:nvPr/>
            </p:nvSpPr>
            <p:spPr bwMode="auto">
              <a:xfrm>
                <a:off x="2808188" y="5375498"/>
                <a:ext cx="228824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  <p:sp>
            <p:nvSpPr>
              <p:cNvPr id="69" name="Rounded Rectangle 68"/>
              <p:cNvSpPr/>
              <p:nvPr/>
            </p:nvSpPr>
            <p:spPr bwMode="auto">
              <a:xfrm>
                <a:off x="3216235" y="5375498"/>
                <a:ext cx="230146" cy="230146"/>
              </a:xfrm>
              <a:prstGeom prst="roundRect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Rounded Rectangle 69"/>
              <p:cNvSpPr/>
              <p:nvPr/>
            </p:nvSpPr>
            <p:spPr bwMode="auto">
              <a:xfrm>
                <a:off x="3624943" y="5375498"/>
                <a:ext cx="230808" cy="230146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/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228600" y="2666999"/>
              <a:ext cx="1084594" cy="1502392"/>
              <a:chOff x="228600" y="2666999"/>
              <a:chExt cx="1084594" cy="1502392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228600" y="2666999"/>
                <a:ext cx="7695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Col 0</a:t>
                </a: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236170" y="2993390"/>
                <a:ext cx="7695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Col 1</a:t>
                </a: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236170" y="3319781"/>
                <a:ext cx="7695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Col 2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36170" y="3646171"/>
                <a:ext cx="7695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Col 3</a:t>
                </a:r>
              </a:p>
            </p:txBody>
          </p:sp>
          <p:cxnSp>
            <p:nvCxnSpPr>
              <p:cNvPr id="83" name="Straight Arrow Connector 82"/>
              <p:cNvCxnSpPr>
                <a:stCxn id="79" idx="3"/>
                <a:endCxn id="39" idx="1"/>
              </p:cNvCxnSpPr>
              <p:nvPr/>
            </p:nvCxnSpPr>
            <p:spPr>
              <a:xfrm>
                <a:off x="998170" y="2928609"/>
                <a:ext cx="315024" cy="5863"/>
              </a:xfrm>
              <a:prstGeom prst="straightConnector1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/>
              <p:cNvCxnSpPr>
                <a:stCxn id="82" idx="3"/>
                <a:endCxn id="63" idx="1"/>
              </p:cNvCxnSpPr>
              <p:nvPr/>
            </p:nvCxnSpPr>
            <p:spPr>
              <a:xfrm flipV="1">
                <a:off x="1005740" y="3890370"/>
                <a:ext cx="307454" cy="17411"/>
              </a:xfrm>
              <a:prstGeom prst="straightConnector1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>
                <a:stCxn id="80" idx="3"/>
                <a:endCxn id="47" idx="1"/>
              </p:cNvCxnSpPr>
              <p:nvPr/>
            </p:nvCxnSpPr>
            <p:spPr>
              <a:xfrm flipV="1">
                <a:off x="1005740" y="3253105"/>
                <a:ext cx="307454" cy="1895"/>
              </a:xfrm>
              <a:prstGeom prst="straightConnector1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>
                <a:stCxn id="81" idx="3"/>
                <a:endCxn id="55" idx="1"/>
              </p:cNvCxnSpPr>
              <p:nvPr/>
            </p:nvCxnSpPr>
            <p:spPr>
              <a:xfrm flipV="1">
                <a:off x="1005740" y="3571737"/>
                <a:ext cx="307454" cy="9654"/>
              </a:xfrm>
              <a:prstGeom prst="straightConnector1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/>
            <p:cNvGrpSpPr/>
            <p:nvPr/>
          </p:nvGrpSpPr>
          <p:grpSpPr>
            <a:xfrm>
              <a:off x="1219200" y="1981200"/>
              <a:ext cx="3276600" cy="726416"/>
              <a:chOff x="1219200" y="1981201"/>
              <a:chExt cx="3276600" cy="726416"/>
            </a:xfrm>
          </p:grpSpPr>
          <p:sp>
            <p:nvSpPr>
              <p:cNvPr id="87" name="TextBox 86"/>
              <p:cNvSpPr txBox="1"/>
              <p:nvPr/>
            </p:nvSpPr>
            <p:spPr>
              <a:xfrm rot="16200000">
                <a:off x="1056047" y="2144354"/>
                <a:ext cx="7264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Chip 0</a:t>
                </a: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 rot="16200000">
                <a:off x="1466974" y="2144354"/>
                <a:ext cx="7264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Chip 1</a:t>
                </a: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 rot="16200000">
                <a:off x="1877901" y="2144354"/>
                <a:ext cx="7264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Chip 2</a:t>
                </a: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 rot="16200000">
                <a:off x="2288828" y="2144354"/>
                <a:ext cx="7264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Chip 3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 rot="16200000">
                <a:off x="2699755" y="2144354"/>
                <a:ext cx="7264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Chip 4</a:t>
                </a: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 rot="16200000">
                <a:off x="3110682" y="2144354"/>
                <a:ext cx="7264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Chip 5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 rot="16200000">
                <a:off x="3521609" y="2144354"/>
                <a:ext cx="7264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Chip 6</a:t>
                </a: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 rot="16200000">
                <a:off x="3932537" y="2144354"/>
                <a:ext cx="7264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Chip 7</a:t>
                </a:r>
              </a:p>
            </p:txBody>
          </p:sp>
        </p:grpSp>
      </p:grpSp>
      <p:grpSp>
        <p:nvGrpSpPr>
          <p:cNvPr id="96" name="Group 95"/>
          <p:cNvGrpSpPr/>
          <p:nvPr/>
        </p:nvGrpSpPr>
        <p:grpSpPr>
          <a:xfrm>
            <a:off x="5257800" y="2666999"/>
            <a:ext cx="3276600" cy="726416"/>
            <a:chOff x="1219200" y="1981201"/>
            <a:chExt cx="3276600" cy="726416"/>
          </a:xfrm>
        </p:grpSpPr>
        <p:sp>
          <p:nvSpPr>
            <p:cNvPr id="97" name="TextBox 96"/>
            <p:cNvSpPr txBox="1"/>
            <p:nvPr/>
          </p:nvSpPr>
          <p:spPr>
            <a:xfrm rot="16200000">
              <a:off x="1056047" y="2144354"/>
              <a:ext cx="7264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Chip 0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 rot="16200000">
              <a:off x="1466974" y="2144354"/>
              <a:ext cx="7264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Chip 1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 rot="16200000">
              <a:off x="1877901" y="2144354"/>
              <a:ext cx="7264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Chip 2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 rot="16200000">
              <a:off x="2288828" y="2144354"/>
              <a:ext cx="7264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Chip 3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 rot="16200000">
              <a:off x="2699755" y="2144354"/>
              <a:ext cx="7264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Chip 4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3110682" y="2144354"/>
              <a:ext cx="7264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Chip 5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 rot="16200000">
              <a:off x="3521609" y="2144354"/>
              <a:ext cx="7264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Chip 6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 rot="16200000">
              <a:off x="3932537" y="2144354"/>
              <a:ext cx="7264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Chip 7</a:t>
              </a:r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914400" y="1229380"/>
            <a:ext cx="24960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Before shuffling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5764609" y="1219200"/>
            <a:ext cx="22681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After shuffling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733800" y="5410200"/>
            <a:ext cx="4837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 be retrieved in a single command</a:t>
            </a:r>
          </a:p>
        </p:txBody>
      </p:sp>
      <p:grpSp>
        <p:nvGrpSpPr>
          <p:cNvPr id="133" name="Group 132"/>
          <p:cNvGrpSpPr/>
          <p:nvPr/>
        </p:nvGrpSpPr>
        <p:grpSpPr>
          <a:xfrm>
            <a:off x="5466867" y="3735345"/>
            <a:ext cx="2863274" cy="1674855"/>
            <a:chOff x="5466867" y="3735345"/>
            <a:chExt cx="2863274" cy="1674855"/>
          </a:xfrm>
        </p:grpSpPr>
        <p:cxnSp>
          <p:nvCxnSpPr>
            <p:cNvPr id="118" name="Straight Arrow Connector 117"/>
            <p:cNvCxnSpPr>
              <a:stCxn id="116" idx="0"/>
              <a:endCxn id="22" idx="2"/>
            </p:cNvCxnSpPr>
            <p:nvPr/>
          </p:nvCxnSpPr>
          <p:spPr>
            <a:xfrm flipH="1" flipV="1">
              <a:off x="5466867" y="4372610"/>
              <a:ext cx="685480" cy="103759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116" idx="0"/>
              <a:endCxn id="31" idx="2"/>
            </p:cNvCxnSpPr>
            <p:nvPr/>
          </p:nvCxnSpPr>
          <p:spPr>
            <a:xfrm flipH="1" flipV="1">
              <a:off x="5876237" y="4691243"/>
              <a:ext cx="276110" cy="718957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16" idx="0"/>
              <a:endCxn id="8" idx="2"/>
            </p:cNvCxnSpPr>
            <p:nvPr/>
          </p:nvCxnSpPr>
          <p:spPr>
            <a:xfrm flipV="1">
              <a:off x="6152347" y="3735345"/>
              <a:ext cx="132929" cy="1674855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>
              <a:stCxn id="116" idx="0"/>
              <a:endCxn id="17" idx="2"/>
            </p:cNvCxnSpPr>
            <p:nvPr/>
          </p:nvCxnSpPr>
          <p:spPr>
            <a:xfrm flipV="1">
              <a:off x="6152347" y="4053978"/>
              <a:ext cx="542300" cy="1356222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stCxn id="116" idx="0"/>
              <a:endCxn id="26" idx="1"/>
            </p:cNvCxnSpPr>
            <p:nvPr/>
          </p:nvCxnSpPr>
          <p:spPr>
            <a:xfrm flipV="1">
              <a:off x="6152347" y="4257537"/>
              <a:ext cx="836265" cy="1152663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>
              <a:stCxn id="116" idx="0"/>
              <a:endCxn id="12" idx="2"/>
            </p:cNvCxnSpPr>
            <p:nvPr/>
          </p:nvCxnSpPr>
          <p:spPr>
            <a:xfrm flipV="1">
              <a:off x="6152347" y="3735345"/>
              <a:ext cx="1768755" cy="1674855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stCxn id="116" idx="0"/>
              <a:endCxn id="35" idx="1"/>
            </p:cNvCxnSpPr>
            <p:nvPr/>
          </p:nvCxnSpPr>
          <p:spPr>
            <a:xfrm flipV="1">
              <a:off x="6152347" y="4576170"/>
              <a:ext cx="1245635" cy="83403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>
              <a:stCxn id="116" idx="0"/>
              <a:endCxn id="21" idx="2"/>
            </p:cNvCxnSpPr>
            <p:nvPr/>
          </p:nvCxnSpPr>
          <p:spPr>
            <a:xfrm flipV="1">
              <a:off x="6152347" y="4053978"/>
              <a:ext cx="2177794" cy="1356222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264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8" grpId="0"/>
      <p:bldP spid="114" grpId="0"/>
      <p:bldP spid="115" grpId="0"/>
      <p:bldP spid="1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Gather-Scatter DRAM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13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81000" y="1905000"/>
            <a:ext cx="8229600" cy="1295400"/>
          </a:xfrm>
          <a:prstGeom prst="roundRect">
            <a:avLst>
              <a:gd name="adj" fmla="val 36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pPr>
              <a:lnSpc>
                <a:spcPct val="120000"/>
              </a:lnSpc>
              <a:tabLst>
                <a:tab pos="461963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Column-ID-based </a:t>
            </a:r>
            <a:r>
              <a:rPr lang="en-US" sz="2800" b="1" dirty="0">
                <a:solidFill>
                  <a:srgbClr val="C00000"/>
                </a:solidFill>
              </a:rPr>
              <a:t>d</a:t>
            </a:r>
            <a:r>
              <a:rPr lang="en-US" sz="2800" b="1" dirty="0" smtClean="0">
                <a:solidFill>
                  <a:srgbClr val="C00000"/>
                </a:solidFill>
              </a:rPr>
              <a:t>ata </a:t>
            </a:r>
            <a:r>
              <a:rPr lang="en-US" sz="2800" b="1" dirty="0">
                <a:solidFill>
                  <a:srgbClr val="C00000"/>
                </a:solidFill>
              </a:rPr>
              <a:t>s</a:t>
            </a:r>
            <a:r>
              <a:rPr lang="en-US" sz="2800" b="1" dirty="0" smtClean="0">
                <a:solidFill>
                  <a:srgbClr val="C00000"/>
                </a:solidFill>
              </a:rPr>
              <a:t>huffling</a:t>
            </a:r>
          </a:p>
          <a:p>
            <a:pPr>
              <a:lnSpc>
                <a:spcPct val="120000"/>
              </a:lnSpc>
              <a:tabLst>
                <a:tab pos="461963" algn="l"/>
              </a:tabLst>
            </a:pP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(shuffle data of each cache line differently)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1000" y="4267200"/>
            <a:ext cx="8229600" cy="1295400"/>
          </a:xfrm>
          <a:prstGeom prst="roundRect">
            <a:avLst>
              <a:gd name="adj" fmla="val 36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pPr>
              <a:lnSpc>
                <a:spcPct val="120000"/>
              </a:lnSpc>
              <a:tabLst>
                <a:tab pos="461963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Pattern ID – In-DRAM address </a:t>
            </a:r>
            <a:r>
              <a:rPr lang="en-US" sz="2800" b="1" dirty="0">
                <a:solidFill>
                  <a:srgbClr val="C00000"/>
                </a:solidFill>
              </a:rPr>
              <a:t>t</a:t>
            </a:r>
            <a:r>
              <a:rPr lang="en-US" sz="2800" b="1" dirty="0" smtClean="0">
                <a:solidFill>
                  <a:srgbClr val="C00000"/>
                </a:solidFill>
              </a:rPr>
              <a:t>ranslation</a:t>
            </a:r>
          </a:p>
          <a:p>
            <a:pPr>
              <a:lnSpc>
                <a:spcPct val="120000"/>
              </a:lnSpc>
              <a:tabLst>
                <a:tab pos="461963" algn="l"/>
              </a:tabLst>
            </a:pP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(locally compute the column address at each chip)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1219200"/>
            <a:ext cx="6220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Challenge 1: Minimizing chip conflicts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3592577"/>
            <a:ext cx="5318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Challenge 2: Shared address bus</a:t>
            </a:r>
          </a:p>
        </p:txBody>
      </p:sp>
    </p:spTree>
    <p:extLst>
      <p:ext uri="{BB962C8B-B14F-4D97-AF65-F5344CB8AC3E}">
        <p14:creationId xmlns:p14="http://schemas.microsoft.com/office/powerpoint/2010/main" val="182173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ounded Rectangle 54"/>
          <p:cNvSpPr/>
          <p:nvPr/>
        </p:nvSpPr>
        <p:spPr>
          <a:xfrm>
            <a:off x="1905000" y="4724400"/>
            <a:ext cx="6400800" cy="1524000"/>
          </a:xfrm>
          <a:prstGeom prst="roundRect">
            <a:avLst>
              <a:gd name="adj" fmla="val 7500"/>
            </a:avLst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632710" y="4495800"/>
            <a:ext cx="5215890" cy="609600"/>
            <a:chOff x="2514600" y="4191000"/>
            <a:chExt cx="5215890" cy="609600"/>
          </a:xfrm>
        </p:grpSpPr>
        <p:grpSp>
          <p:nvGrpSpPr>
            <p:cNvPr id="62" name="Group 61"/>
            <p:cNvGrpSpPr/>
            <p:nvPr/>
          </p:nvGrpSpPr>
          <p:grpSpPr>
            <a:xfrm>
              <a:off x="2514600" y="4191000"/>
              <a:ext cx="1992630" cy="603935"/>
              <a:chOff x="2514600" y="4191000"/>
              <a:chExt cx="1992630" cy="603935"/>
            </a:xfrm>
          </p:grpSpPr>
          <p:cxnSp>
            <p:nvCxnSpPr>
              <p:cNvPr id="71" name="Straight Arrow Connector 70"/>
              <p:cNvCxnSpPr/>
              <p:nvPr/>
            </p:nvCxnSpPr>
            <p:spPr>
              <a:xfrm flipV="1">
                <a:off x="251460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 flipV="1">
                <a:off x="317754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/>
              <p:cNvCxnSpPr/>
              <p:nvPr/>
            </p:nvCxnSpPr>
            <p:spPr>
              <a:xfrm flipV="1">
                <a:off x="385191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/>
              <p:nvPr/>
            </p:nvCxnSpPr>
            <p:spPr>
              <a:xfrm flipV="1">
                <a:off x="450723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 64"/>
            <p:cNvGrpSpPr/>
            <p:nvPr/>
          </p:nvGrpSpPr>
          <p:grpSpPr>
            <a:xfrm>
              <a:off x="5737860" y="4191000"/>
              <a:ext cx="1992630" cy="609600"/>
              <a:chOff x="2514600" y="4191000"/>
              <a:chExt cx="1992630" cy="609600"/>
            </a:xfrm>
          </p:grpSpPr>
          <p:cxnSp>
            <p:nvCxnSpPr>
              <p:cNvPr id="67" name="Straight Arrow Connector 66"/>
              <p:cNvCxnSpPr/>
              <p:nvPr/>
            </p:nvCxnSpPr>
            <p:spPr>
              <a:xfrm flipV="1">
                <a:off x="2514600" y="4196665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/>
              <p:nvPr/>
            </p:nvCxnSpPr>
            <p:spPr>
              <a:xfrm flipV="1">
                <a:off x="317754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/>
              <p:nvPr/>
            </p:nvCxnSpPr>
            <p:spPr>
              <a:xfrm flipV="1">
                <a:off x="385191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/>
              <p:nvPr/>
            </p:nvCxnSpPr>
            <p:spPr>
              <a:xfrm flipV="1">
                <a:off x="450723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9" name="Group 78"/>
          <p:cNvGrpSpPr/>
          <p:nvPr/>
        </p:nvGrpSpPr>
        <p:grpSpPr>
          <a:xfrm>
            <a:off x="2209800" y="5105400"/>
            <a:ext cx="5825490" cy="1066800"/>
            <a:chOff x="2209800" y="4800600"/>
            <a:chExt cx="5825490" cy="1066800"/>
          </a:xfrm>
        </p:grpSpPr>
        <p:sp>
          <p:nvSpPr>
            <p:cNvPr id="82" name="Rounded Rectangle 81"/>
            <p:cNvSpPr/>
            <p:nvPr/>
          </p:nvSpPr>
          <p:spPr>
            <a:xfrm>
              <a:off x="220980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287274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354711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420243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543306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609600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677037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742569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840839" y="4888839"/>
            <a:ext cx="5779161" cy="216561"/>
            <a:chOff x="1840839" y="4584039"/>
            <a:chExt cx="5779161" cy="216561"/>
          </a:xfrm>
        </p:grpSpPr>
        <p:sp>
          <p:nvSpPr>
            <p:cNvPr id="93" name="Oval 92"/>
            <p:cNvSpPr/>
            <p:nvPr/>
          </p:nvSpPr>
          <p:spPr>
            <a:xfrm>
              <a:off x="1840839" y="4584039"/>
              <a:ext cx="128322" cy="1283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1905000" y="4648200"/>
              <a:ext cx="5715000" cy="152400"/>
              <a:chOff x="1905000" y="4648200"/>
              <a:chExt cx="5715000" cy="15240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>
                <a:off x="7614062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69342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63246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56388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44196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37338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30480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23622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1905000" y="4648200"/>
                <a:ext cx="57150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Per-chip column </a:t>
            </a:r>
            <a:r>
              <a:rPr lang="en-US" dirty="0"/>
              <a:t>t</a:t>
            </a:r>
            <a:r>
              <a:rPr lang="en-US" dirty="0" smtClean="0"/>
              <a:t>ranslation </a:t>
            </a:r>
            <a:r>
              <a:rPr lang="en-US" dirty="0"/>
              <a:t>l</a:t>
            </a:r>
            <a:r>
              <a:rPr lang="en-US" dirty="0" smtClean="0"/>
              <a:t>ogic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14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209800" y="5000625"/>
            <a:ext cx="5583384" cy="76200"/>
            <a:chOff x="2389908" y="5867400"/>
            <a:chExt cx="5583384" cy="76200"/>
          </a:xfrm>
        </p:grpSpPr>
        <p:sp>
          <p:nvSpPr>
            <p:cNvPr id="6" name="Rounded Rectangle 5"/>
            <p:cNvSpPr/>
            <p:nvPr/>
          </p:nvSpPr>
          <p:spPr>
            <a:xfrm>
              <a:off x="2389908" y="5867400"/>
              <a:ext cx="304800" cy="76200"/>
            </a:xfrm>
            <a:prstGeom prst="round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066472" y="5867400"/>
              <a:ext cx="304800" cy="76200"/>
            </a:xfrm>
            <a:prstGeom prst="round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743036" y="5867400"/>
              <a:ext cx="304800" cy="76200"/>
            </a:xfrm>
            <a:prstGeom prst="round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419600" y="5867400"/>
              <a:ext cx="304800" cy="76200"/>
            </a:xfrm>
            <a:prstGeom prst="round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638800" y="5867400"/>
              <a:ext cx="304800" cy="76200"/>
            </a:xfrm>
            <a:prstGeom prst="round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315364" y="5867400"/>
              <a:ext cx="304800" cy="76200"/>
            </a:xfrm>
            <a:prstGeom prst="round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991928" y="5867400"/>
              <a:ext cx="304800" cy="76200"/>
            </a:xfrm>
            <a:prstGeom prst="round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7668492" y="5867400"/>
              <a:ext cx="304800" cy="76200"/>
            </a:xfrm>
            <a:prstGeom prst="round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6200" y="2448580"/>
            <a:ext cx="2487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addr</a:t>
            </a:r>
            <a:r>
              <a:rPr lang="en-US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800" b="1" i="1" dirty="0" smtClean="0">
                <a:solidFill>
                  <a:schemeClr val="accent2"/>
                </a:solidFill>
              </a:rPr>
              <a:t>pattern</a:t>
            </a:r>
          </a:p>
        </p:txBody>
      </p:sp>
      <p:cxnSp>
        <p:nvCxnSpPr>
          <p:cNvPr id="16" name="Elbow Connector 15"/>
          <p:cNvCxnSpPr>
            <a:endCxn id="93" idx="2"/>
          </p:cNvCxnSpPr>
          <p:nvPr/>
        </p:nvCxnSpPr>
        <p:spPr>
          <a:xfrm rot="16200000" flipH="1">
            <a:off x="406100" y="3518261"/>
            <a:ext cx="1943038" cy="926440"/>
          </a:xfrm>
          <a:prstGeom prst="bentConnector2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1982530" y="2076510"/>
            <a:ext cx="1903670" cy="2291516"/>
            <a:chOff x="1162802" y="2133600"/>
            <a:chExt cx="1903670" cy="2291516"/>
          </a:xfrm>
        </p:grpSpPr>
        <p:sp>
          <p:nvSpPr>
            <p:cNvPr id="20" name="Rounded Rectangle 19"/>
            <p:cNvSpPr/>
            <p:nvPr/>
          </p:nvSpPr>
          <p:spPr>
            <a:xfrm>
              <a:off x="2286000" y="2133600"/>
              <a:ext cx="780472" cy="1066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469681" y="3448052"/>
              <a:ext cx="5581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cmd</a:t>
              </a:r>
              <a:endPara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28003" y="3720206"/>
              <a:ext cx="599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addr</a:t>
              </a:r>
              <a:endPara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62802" y="4025006"/>
              <a:ext cx="8650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pattern</a:t>
              </a:r>
            </a:p>
          </p:txBody>
        </p:sp>
        <p:cxnSp>
          <p:nvCxnSpPr>
            <p:cNvPr id="28" name="Elbow Connector 27"/>
            <p:cNvCxnSpPr>
              <a:stCxn id="24" idx="3"/>
            </p:cNvCxnSpPr>
            <p:nvPr/>
          </p:nvCxnSpPr>
          <p:spPr>
            <a:xfrm flipV="1">
              <a:off x="2027847" y="3067052"/>
              <a:ext cx="430628" cy="581055"/>
            </a:xfrm>
            <a:prstGeom prst="bentConnector2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>
              <a:stCxn id="25" idx="3"/>
            </p:cNvCxnSpPr>
            <p:nvPr/>
          </p:nvCxnSpPr>
          <p:spPr>
            <a:xfrm flipV="1">
              <a:off x="2027847" y="3815951"/>
              <a:ext cx="628761" cy="104310"/>
            </a:xfrm>
            <a:prstGeom prst="bentConnector2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Elbow Connector 40"/>
            <p:cNvCxnSpPr>
              <a:stCxn id="26" idx="3"/>
            </p:cNvCxnSpPr>
            <p:nvPr/>
          </p:nvCxnSpPr>
          <p:spPr>
            <a:xfrm flipV="1">
              <a:off x="2027847" y="3809268"/>
              <a:ext cx="861256" cy="415793"/>
            </a:xfrm>
            <a:prstGeom prst="bentConnector2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21" idx="0"/>
            </p:cNvCxnSpPr>
            <p:nvPr/>
          </p:nvCxnSpPr>
          <p:spPr>
            <a:xfrm flipV="1">
              <a:off x="2785918" y="3200400"/>
              <a:ext cx="0" cy="297424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endCxn id="21" idx="1"/>
            </p:cNvCxnSpPr>
            <p:nvPr/>
          </p:nvCxnSpPr>
          <p:spPr>
            <a:xfrm>
              <a:off x="2389908" y="3650224"/>
              <a:ext cx="133928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ounded Rectangle 20"/>
            <p:cNvSpPr/>
            <p:nvPr/>
          </p:nvSpPr>
          <p:spPr>
            <a:xfrm>
              <a:off x="2523836" y="3497824"/>
              <a:ext cx="524164" cy="304800"/>
            </a:xfrm>
            <a:prstGeom prst="round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CTL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4876646" y="762000"/>
            <a:ext cx="3733954" cy="3600510"/>
            <a:chOff x="4724400" y="990600"/>
            <a:chExt cx="3733954" cy="3600510"/>
          </a:xfrm>
        </p:grpSpPr>
        <p:sp>
          <p:nvSpPr>
            <p:cNvPr id="81" name="Rounded Rectangle 80"/>
            <p:cNvSpPr/>
            <p:nvPr/>
          </p:nvSpPr>
          <p:spPr>
            <a:xfrm>
              <a:off x="5029200" y="1638360"/>
              <a:ext cx="3429154" cy="2266950"/>
            </a:xfrm>
            <a:prstGeom prst="roundRect">
              <a:avLst>
                <a:gd name="adj" fmla="val 79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" name="Flowchart: Manual Operation 50"/>
            <p:cNvSpPr/>
            <p:nvPr/>
          </p:nvSpPr>
          <p:spPr>
            <a:xfrm flipV="1">
              <a:off x="5943600" y="1886010"/>
              <a:ext cx="828964" cy="381000"/>
            </a:xfrm>
            <a:prstGeom prst="flowChartManualOperation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7386783" y="2895600"/>
              <a:ext cx="762000" cy="381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AND</a:t>
              </a:r>
              <a:endPara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7601528" y="3276600"/>
              <a:ext cx="0" cy="69131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6858000" y="3905310"/>
              <a:ext cx="8650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2"/>
                  </a:solidFill>
                </a:rPr>
                <a:t>pattern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982528" y="3276600"/>
              <a:ext cx="0" cy="171709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7620154" y="3429000"/>
              <a:ext cx="7889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2"/>
                  </a:solidFill>
                </a:rPr>
                <a:t>chip ID</a:t>
              </a:r>
            </a:p>
          </p:txBody>
        </p:sp>
        <p:cxnSp>
          <p:nvCxnSpPr>
            <p:cNvPr id="63" name="Curved Connector 62"/>
            <p:cNvCxnSpPr>
              <a:stCxn id="54" idx="0"/>
              <a:endCxn id="53" idx="2"/>
            </p:cNvCxnSpPr>
            <p:nvPr/>
          </p:nvCxnSpPr>
          <p:spPr>
            <a:xfrm rot="16200000" flipH="1" flipV="1">
              <a:off x="7236692" y="2440708"/>
              <a:ext cx="76200" cy="985983"/>
            </a:xfrm>
            <a:prstGeom prst="curvedConnector5">
              <a:avLst>
                <a:gd name="adj1" fmla="val -300000"/>
                <a:gd name="adj2" fmla="val 50000"/>
                <a:gd name="adj3" fmla="val 40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6096000" y="3905310"/>
              <a:ext cx="599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err="1" smtClean="0">
                  <a:solidFill>
                    <a:schemeClr val="accent2"/>
                  </a:solidFill>
                </a:rPr>
                <a:t>addr</a:t>
              </a:r>
              <a:endParaRPr lang="en-US" sz="2000" b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6586682" y="2979867"/>
              <a:ext cx="0" cy="980207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248400" y="2267010"/>
              <a:ext cx="0" cy="1693064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6586682" y="2267010"/>
              <a:ext cx="0" cy="57150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4724400" y="3883224"/>
              <a:ext cx="128272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err="1" smtClean="0">
                  <a:solidFill>
                    <a:schemeClr val="accent2"/>
                  </a:solidFill>
                </a:rPr>
                <a:t>cmd</a:t>
              </a:r>
              <a:r>
                <a:rPr lang="en-US" sz="2000" b="1" dirty="0" smtClean="0">
                  <a:solidFill>
                    <a:schemeClr val="accent2"/>
                  </a:solidFill>
                </a:rPr>
                <a:t> </a:t>
              </a:r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= </a:t>
              </a:r>
            </a:p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READ/WRITE</a:t>
              </a:r>
              <a:endParaRPr lang="en-US" sz="2000" b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78" name="Elbow Connector 77"/>
            <p:cNvCxnSpPr>
              <a:stCxn id="76" idx="0"/>
              <a:endCxn id="51" idx="1"/>
            </p:cNvCxnSpPr>
            <p:nvPr/>
          </p:nvCxnSpPr>
          <p:spPr>
            <a:xfrm rot="5400000" flipH="1" flipV="1">
              <a:off x="4792772" y="2649500"/>
              <a:ext cx="1806714" cy="660734"/>
            </a:xfrm>
            <a:prstGeom prst="bentConnector2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51" idx="2"/>
            </p:cNvCxnSpPr>
            <p:nvPr/>
          </p:nvCxnSpPr>
          <p:spPr>
            <a:xfrm flipV="1">
              <a:off x="6358082" y="1390710"/>
              <a:ext cx="0" cy="49530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5630843" y="990600"/>
              <a:ext cx="15301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2"/>
                  </a:solidFill>
                </a:rPr>
                <a:t>output address</a:t>
              </a: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6400800" y="2590800"/>
              <a:ext cx="762000" cy="381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XOR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982530" y="4167972"/>
            <a:ext cx="1885198" cy="2080428"/>
            <a:chOff x="1982530" y="4167972"/>
            <a:chExt cx="1885198" cy="2080428"/>
          </a:xfrm>
        </p:grpSpPr>
        <p:sp>
          <p:nvSpPr>
            <p:cNvPr id="15" name="Rounded Rectangle 14"/>
            <p:cNvSpPr/>
            <p:nvPr/>
          </p:nvSpPr>
          <p:spPr>
            <a:xfrm>
              <a:off x="2789044" y="4876800"/>
              <a:ext cx="816602" cy="1371600"/>
            </a:xfrm>
            <a:prstGeom prst="roundRect">
              <a:avLst/>
            </a:prstGeom>
            <a:solidFill>
              <a:srgbClr val="FFFF66">
                <a:alpha val="5019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 flipV="1">
              <a:off x="1982530" y="4368026"/>
              <a:ext cx="836870" cy="520813"/>
            </a:xfrm>
            <a:prstGeom prst="line">
              <a:avLst/>
            </a:prstGeom>
            <a:ln w="25400">
              <a:solidFill>
                <a:schemeClr val="accent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3562928" y="4167972"/>
              <a:ext cx="304800" cy="720867"/>
            </a:xfrm>
            <a:prstGeom prst="line">
              <a:avLst/>
            </a:prstGeom>
            <a:ln w="25400">
              <a:solidFill>
                <a:schemeClr val="accent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3867728" y="1716337"/>
            <a:ext cx="1161472" cy="2146834"/>
            <a:chOff x="3867728" y="1716337"/>
            <a:chExt cx="1161472" cy="2146834"/>
          </a:xfrm>
        </p:grpSpPr>
        <p:cxnSp>
          <p:nvCxnSpPr>
            <p:cNvPr id="52" name="Straight Connector 51"/>
            <p:cNvCxnSpPr/>
            <p:nvPr/>
          </p:nvCxnSpPr>
          <p:spPr>
            <a:xfrm flipH="1">
              <a:off x="3867728" y="1716337"/>
              <a:ext cx="1161472" cy="1575685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 flipV="1">
              <a:off x="3867728" y="3811016"/>
              <a:ext cx="1161472" cy="52155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271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Gather-Scatter DRAM (GS-DRAM)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15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19971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82742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45513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08284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771055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033826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296597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559368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822139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084910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347681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610452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873223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135994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398765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661536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924307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187078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449849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712620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975391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238162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500933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763704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7026475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289246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552017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814788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8077559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8340330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603095" y="1752600"/>
            <a:ext cx="228600" cy="228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4800" y="1143000"/>
            <a:ext cx="8843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32 values contiguously stored in DRAM (at the start of a DRAM row)</a:t>
            </a:r>
          </a:p>
        </p:txBody>
      </p:sp>
      <p:grpSp>
        <p:nvGrpSpPr>
          <p:cNvPr id="175" name="Group 174"/>
          <p:cNvGrpSpPr/>
          <p:nvPr/>
        </p:nvGrpSpPr>
        <p:grpSpPr>
          <a:xfrm>
            <a:off x="426753" y="2133600"/>
            <a:ext cx="8412447" cy="762000"/>
            <a:chOff x="426753" y="2133600"/>
            <a:chExt cx="8412447" cy="762000"/>
          </a:xfrm>
        </p:grpSpPr>
        <p:sp>
          <p:nvSpPr>
            <p:cNvPr id="39" name="Rounded Rectangle 38"/>
            <p:cNvSpPr/>
            <p:nvPr/>
          </p:nvSpPr>
          <p:spPr>
            <a:xfrm>
              <a:off x="464705" y="26670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727476" y="26670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990247" y="26670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1253018" y="26670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1515789" y="26670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1778560" y="26670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041331" y="26670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2304102" y="26670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566873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829644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3092415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3355186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3617957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3880728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4143499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4406270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4669041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4931812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5194583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5457354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5720125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5982896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6245667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6508438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6771209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7033980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7296751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7559522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7822293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8085064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8347835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8610600" y="26670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26753" y="2133600"/>
              <a:ext cx="69385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</a:rPr>
                <a:t>read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addr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0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pattern 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0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   (stride = 1, default operation) </a:t>
              </a: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426753" y="3200400"/>
            <a:ext cx="8412447" cy="762000"/>
            <a:chOff x="426753" y="3098800"/>
            <a:chExt cx="8412447" cy="762000"/>
          </a:xfrm>
        </p:grpSpPr>
        <p:sp>
          <p:nvSpPr>
            <p:cNvPr id="74" name="Rounded Rectangle 73"/>
            <p:cNvSpPr/>
            <p:nvPr/>
          </p:nvSpPr>
          <p:spPr>
            <a:xfrm>
              <a:off x="464705" y="36322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727476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990247" y="36322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1253018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1515789" y="36322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1778560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2041331" y="36322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2304102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2566873" y="36322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2829644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3092415" y="36322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3355186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3617957" y="36322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3880728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4143499" y="36322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4406270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4669041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4931812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5194583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5457354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5720125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5982896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6245667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6508438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6771209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7033980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7296751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7559522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7822293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8085064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8347835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8610600" y="36322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26753" y="3098800"/>
              <a:ext cx="45857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</a:rPr>
                <a:t>read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addr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0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pattern 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1   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(stride = 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2) </a:t>
              </a: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426753" y="4267200"/>
            <a:ext cx="8412447" cy="762000"/>
            <a:chOff x="426753" y="4064000"/>
            <a:chExt cx="8412447" cy="762000"/>
          </a:xfrm>
        </p:grpSpPr>
        <p:sp>
          <p:nvSpPr>
            <p:cNvPr id="108" name="Rounded Rectangle 107"/>
            <p:cNvSpPr/>
            <p:nvPr/>
          </p:nvSpPr>
          <p:spPr>
            <a:xfrm>
              <a:off x="464705" y="45974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727476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990247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1253018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1515789" y="45974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1778560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2041331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2304102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2566873" y="45974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2829644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3092415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3355186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3617957" y="45974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3880728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4143499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4406270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4669041" y="45974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931812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5194583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5457354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5720125" y="45974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5982896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6245667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6508438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6771209" y="45974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7033980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7296751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559522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7822293" y="45974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8085064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8347835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Rounded Rectangle 138"/>
            <p:cNvSpPr/>
            <p:nvPr/>
          </p:nvSpPr>
          <p:spPr>
            <a:xfrm>
              <a:off x="8610600" y="45974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26753" y="4064000"/>
              <a:ext cx="45857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</a:rPr>
                <a:t>read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addr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0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pattern 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3   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(stride = 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4) </a:t>
              </a: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426753" y="5334000"/>
            <a:ext cx="8412447" cy="762000"/>
            <a:chOff x="426753" y="5029200"/>
            <a:chExt cx="8412447" cy="762000"/>
          </a:xfrm>
        </p:grpSpPr>
        <p:sp>
          <p:nvSpPr>
            <p:cNvPr id="142" name="Rounded Rectangle 141"/>
            <p:cNvSpPr/>
            <p:nvPr/>
          </p:nvSpPr>
          <p:spPr>
            <a:xfrm>
              <a:off x="464705" y="55626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727476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990247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1253018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1515789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1778560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Rounded Rectangle 147"/>
            <p:cNvSpPr/>
            <p:nvPr/>
          </p:nvSpPr>
          <p:spPr>
            <a:xfrm>
              <a:off x="2041331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2304102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2566873" y="55626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2829644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2" name="Rounded Rectangle 151"/>
            <p:cNvSpPr/>
            <p:nvPr/>
          </p:nvSpPr>
          <p:spPr>
            <a:xfrm>
              <a:off x="3092415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3" name="Rounded Rectangle 152"/>
            <p:cNvSpPr/>
            <p:nvPr/>
          </p:nvSpPr>
          <p:spPr>
            <a:xfrm>
              <a:off x="3355186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3617957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3880728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6" name="Rounded Rectangle 155"/>
            <p:cNvSpPr/>
            <p:nvPr/>
          </p:nvSpPr>
          <p:spPr>
            <a:xfrm>
              <a:off x="4143499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4406270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8" name="Rounded Rectangle 157"/>
            <p:cNvSpPr/>
            <p:nvPr/>
          </p:nvSpPr>
          <p:spPr>
            <a:xfrm>
              <a:off x="4669041" y="55626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9" name="Rounded Rectangle 158"/>
            <p:cNvSpPr/>
            <p:nvPr/>
          </p:nvSpPr>
          <p:spPr>
            <a:xfrm>
              <a:off x="4931812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5194583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5457354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2" name="Rounded Rectangle 161"/>
            <p:cNvSpPr/>
            <p:nvPr/>
          </p:nvSpPr>
          <p:spPr>
            <a:xfrm>
              <a:off x="5720125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3" name="Rounded Rectangle 162"/>
            <p:cNvSpPr/>
            <p:nvPr/>
          </p:nvSpPr>
          <p:spPr>
            <a:xfrm>
              <a:off x="5982896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4" name="Rounded Rectangle 163"/>
            <p:cNvSpPr/>
            <p:nvPr/>
          </p:nvSpPr>
          <p:spPr>
            <a:xfrm>
              <a:off x="6245667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6508438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6" name="Rounded Rectangle 165"/>
            <p:cNvSpPr/>
            <p:nvPr/>
          </p:nvSpPr>
          <p:spPr>
            <a:xfrm>
              <a:off x="6771209" y="5562600"/>
              <a:ext cx="228600" cy="2286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7" name="Rounded Rectangle 166"/>
            <p:cNvSpPr/>
            <p:nvPr/>
          </p:nvSpPr>
          <p:spPr>
            <a:xfrm>
              <a:off x="7033980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8" name="Rounded Rectangle 167"/>
            <p:cNvSpPr/>
            <p:nvPr/>
          </p:nvSpPr>
          <p:spPr>
            <a:xfrm>
              <a:off x="7296751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9" name="Rounded Rectangle 168"/>
            <p:cNvSpPr/>
            <p:nvPr/>
          </p:nvSpPr>
          <p:spPr>
            <a:xfrm>
              <a:off x="7559522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0" name="Rounded Rectangle 169"/>
            <p:cNvSpPr/>
            <p:nvPr/>
          </p:nvSpPr>
          <p:spPr>
            <a:xfrm>
              <a:off x="7822293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1" name="Rounded Rectangle 170"/>
            <p:cNvSpPr/>
            <p:nvPr/>
          </p:nvSpPr>
          <p:spPr>
            <a:xfrm>
              <a:off x="8085064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2" name="Rounded Rectangle 171"/>
            <p:cNvSpPr/>
            <p:nvPr/>
          </p:nvSpPr>
          <p:spPr>
            <a:xfrm>
              <a:off x="8347835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3" name="Rounded Rectangle 172"/>
            <p:cNvSpPr/>
            <p:nvPr/>
          </p:nvSpPr>
          <p:spPr>
            <a:xfrm>
              <a:off x="8610600" y="5562600"/>
              <a:ext cx="228600" cy="228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426753" y="5029200"/>
              <a:ext cx="45857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</a:rPr>
                <a:t>read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addr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0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pattern 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7</a:t>
              </a:r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  (</a:t>
              </a:r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stride = 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8)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484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5" dur="indefinite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3" dur="indefinite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1" dur="indefinite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End-to-end system </a:t>
            </a:r>
            <a:r>
              <a:rPr lang="en-US" dirty="0"/>
              <a:t>s</a:t>
            </a:r>
            <a:r>
              <a:rPr lang="en-US" dirty="0" smtClean="0"/>
              <a:t>upport for GS-DRAM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16</a:t>
            </a:fld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 rot="16200000">
            <a:off x="5709637" y="3205859"/>
            <a:ext cx="4201821" cy="990505"/>
            <a:chOff x="1840839" y="4724400"/>
            <a:chExt cx="6464961" cy="1524000"/>
          </a:xfrm>
        </p:grpSpPr>
        <p:sp>
          <p:nvSpPr>
            <p:cNvPr id="6" name="Rounded Rectangle 5"/>
            <p:cNvSpPr/>
            <p:nvPr/>
          </p:nvSpPr>
          <p:spPr>
            <a:xfrm>
              <a:off x="1905000" y="4724400"/>
              <a:ext cx="6400800" cy="1524000"/>
            </a:xfrm>
            <a:prstGeom prst="roundRect">
              <a:avLst>
                <a:gd name="adj" fmla="val 7500"/>
              </a:avLst>
            </a:prstGeom>
            <a:solidFill>
              <a:srgbClr val="00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209800" y="5105400"/>
              <a:ext cx="5825490" cy="1066800"/>
              <a:chOff x="2209800" y="4800600"/>
              <a:chExt cx="5825490" cy="1066800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2209800" y="4800600"/>
                <a:ext cx="609600" cy="1066800"/>
              </a:xfrm>
              <a:prstGeom prst="round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2872740" y="4800600"/>
                <a:ext cx="609600" cy="1066800"/>
              </a:xfrm>
              <a:prstGeom prst="round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3547110" y="4800600"/>
                <a:ext cx="609600" cy="1066800"/>
              </a:xfrm>
              <a:prstGeom prst="round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4202430" y="4800600"/>
                <a:ext cx="609600" cy="1066800"/>
              </a:xfrm>
              <a:prstGeom prst="round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5433060" y="4800600"/>
                <a:ext cx="609600" cy="1066800"/>
              </a:xfrm>
              <a:prstGeom prst="round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6096000" y="4800600"/>
                <a:ext cx="609600" cy="1066800"/>
              </a:xfrm>
              <a:prstGeom prst="round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6770370" y="4800600"/>
                <a:ext cx="609600" cy="1066800"/>
              </a:xfrm>
              <a:prstGeom prst="round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7425690" y="4800600"/>
                <a:ext cx="609600" cy="1066800"/>
              </a:xfrm>
              <a:prstGeom prst="round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840839" y="4888839"/>
              <a:ext cx="5779161" cy="216561"/>
              <a:chOff x="1840839" y="4584039"/>
              <a:chExt cx="5779161" cy="216561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840839" y="4584039"/>
                <a:ext cx="128322" cy="12832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18" name="Group 17"/>
              <p:cNvGrpSpPr/>
              <p:nvPr/>
            </p:nvGrpSpPr>
            <p:grpSpPr>
              <a:xfrm>
                <a:off x="1905000" y="4648200"/>
                <a:ext cx="5715000" cy="152400"/>
                <a:chOff x="1905000" y="4648200"/>
                <a:chExt cx="5715000" cy="152400"/>
              </a:xfrm>
            </p:grpSpPr>
            <p:cxnSp>
              <p:nvCxnSpPr>
                <p:cNvPr id="19" name="Straight Connector 18"/>
                <p:cNvCxnSpPr/>
                <p:nvPr/>
              </p:nvCxnSpPr>
              <p:spPr>
                <a:xfrm>
                  <a:off x="7614062" y="4648200"/>
                  <a:ext cx="0" cy="152400"/>
                </a:xfrm>
                <a:prstGeom prst="line">
                  <a:avLst/>
                </a:prstGeom>
                <a:ln w="25400">
                  <a:solidFill>
                    <a:schemeClr val="bg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6934200" y="4648200"/>
                  <a:ext cx="0" cy="152400"/>
                </a:xfrm>
                <a:prstGeom prst="line">
                  <a:avLst/>
                </a:prstGeom>
                <a:ln w="25400">
                  <a:solidFill>
                    <a:schemeClr val="bg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6324600" y="4648200"/>
                  <a:ext cx="0" cy="152400"/>
                </a:xfrm>
                <a:prstGeom prst="line">
                  <a:avLst/>
                </a:prstGeom>
                <a:ln w="25400">
                  <a:solidFill>
                    <a:schemeClr val="bg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5638800" y="4648200"/>
                  <a:ext cx="0" cy="152400"/>
                </a:xfrm>
                <a:prstGeom prst="line">
                  <a:avLst/>
                </a:prstGeom>
                <a:ln w="25400">
                  <a:solidFill>
                    <a:schemeClr val="bg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4419600" y="4648200"/>
                  <a:ext cx="0" cy="152400"/>
                </a:xfrm>
                <a:prstGeom prst="line">
                  <a:avLst/>
                </a:prstGeom>
                <a:ln w="25400">
                  <a:solidFill>
                    <a:schemeClr val="bg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3733800" y="4648200"/>
                  <a:ext cx="0" cy="152400"/>
                </a:xfrm>
                <a:prstGeom prst="line">
                  <a:avLst/>
                </a:prstGeom>
                <a:ln w="25400">
                  <a:solidFill>
                    <a:schemeClr val="bg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3048000" y="4648200"/>
                  <a:ext cx="0" cy="152400"/>
                </a:xfrm>
                <a:prstGeom prst="line">
                  <a:avLst/>
                </a:prstGeom>
                <a:ln w="25400">
                  <a:solidFill>
                    <a:schemeClr val="bg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362200" y="4648200"/>
                  <a:ext cx="0" cy="152400"/>
                </a:xfrm>
                <a:prstGeom prst="line">
                  <a:avLst/>
                </a:prstGeom>
                <a:ln w="25400">
                  <a:solidFill>
                    <a:schemeClr val="bg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1905000" y="4648200"/>
                  <a:ext cx="5715000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8" name="Group 27"/>
            <p:cNvGrpSpPr/>
            <p:nvPr/>
          </p:nvGrpSpPr>
          <p:grpSpPr>
            <a:xfrm>
              <a:off x="2209800" y="5000625"/>
              <a:ext cx="5583384" cy="76200"/>
              <a:chOff x="2389908" y="5867400"/>
              <a:chExt cx="5583384" cy="76200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2389908" y="5867400"/>
                <a:ext cx="304800" cy="76200"/>
              </a:xfrm>
              <a:prstGeom prst="round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66472" y="5867400"/>
                <a:ext cx="304800" cy="76200"/>
              </a:xfrm>
              <a:prstGeom prst="round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" name="Rounded Rectangle 30"/>
              <p:cNvSpPr/>
              <p:nvPr/>
            </p:nvSpPr>
            <p:spPr>
              <a:xfrm>
                <a:off x="3743036" y="5867400"/>
                <a:ext cx="304800" cy="76200"/>
              </a:xfrm>
              <a:prstGeom prst="round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2" name="Rounded Rectangle 31"/>
              <p:cNvSpPr/>
              <p:nvPr/>
            </p:nvSpPr>
            <p:spPr>
              <a:xfrm>
                <a:off x="4419600" y="5867400"/>
                <a:ext cx="304800" cy="76200"/>
              </a:xfrm>
              <a:prstGeom prst="round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5638800" y="5867400"/>
                <a:ext cx="304800" cy="76200"/>
              </a:xfrm>
              <a:prstGeom prst="round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6315364" y="5867400"/>
                <a:ext cx="304800" cy="76200"/>
              </a:xfrm>
              <a:prstGeom prst="round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6991928" y="5867400"/>
                <a:ext cx="304800" cy="76200"/>
              </a:xfrm>
              <a:prstGeom prst="round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7668492" y="5867400"/>
                <a:ext cx="304800" cy="76200"/>
              </a:xfrm>
              <a:prstGeom prst="round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38" name="Rounded Rectangle 37"/>
          <p:cNvSpPr/>
          <p:nvPr/>
        </p:nvSpPr>
        <p:spPr>
          <a:xfrm>
            <a:off x="3261604" y="4817363"/>
            <a:ext cx="2910691" cy="97384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Memory controller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5014204" y="1776015"/>
            <a:ext cx="1158091" cy="2268930"/>
          </a:xfrm>
          <a:prstGeom prst="roundRect">
            <a:avLst>
              <a:gd name="adj" fmla="val 824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Cache Data Store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3337804" y="1765205"/>
            <a:ext cx="929491" cy="2268930"/>
          </a:xfrm>
          <a:prstGeom prst="roundRect">
            <a:avLst>
              <a:gd name="adj" fmla="val 824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Tag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4282386" y="1765205"/>
            <a:ext cx="670709" cy="22689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Pattern ID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381000" y="3071099"/>
            <a:ext cx="1752600" cy="976683"/>
          </a:xfrm>
          <a:prstGeom prst="roundRect">
            <a:avLst>
              <a:gd name="adj" fmla="val 1096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CPU</a:t>
            </a:r>
          </a:p>
        </p:txBody>
      </p:sp>
      <p:cxnSp>
        <p:nvCxnSpPr>
          <p:cNvPr id="47" name="Straight Arrow Connector 46"/>
          <p:cNvCxnSpPr>
            <a:stCxn id="42" idx="3"/>
          </p:cNvCxnSpPr>
          <p:nvPr/>
        </p:nvCxnSpPr>
        <p:spPr>
          <a:xfrm>
            <a:off x="2133600" y="3559441"/>
            <a:ext cx="1204204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0" idx="2"/>
          </p:cNvCxnSpPr>
          <p:nvPr/>
        </p:nvCxnSpPr>
        <p:spPr>
          <a:xfrm flipH="1">
            <a:off x="3802549" y="4034135"/>
            <a:ext cx="1" cy="783228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3"/>
          </p:cNvCxnSpPr>
          <p:nvPr/>
        </p:nvCxnSpPr>
        <p:spPr>
          <a:xfrm flipV="1">
            <a:off x="6172295" y="5304285"/>
            <a:ext cx="1142999" cy="1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57276" y="1531203"/>
            <a:ext cx="25775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New instructions:</a:t>
            </a:r>
          </a:p>
          <a:p>
            <a:r>
              <a:rPr lang="en-US" sz="2400" b="1" dirty="0" err="1" smtClean="0">
                <a:solidFill>
                  <a:srgbClr val="C00000"/>
                </a:solidFill>
              </a:rPr>
              <a:t>pattload</a:t>
            </a:r>
            <a:r>
              <a:rPr lang="en-US" sz="2400" b="1" dirty="0" smtClean="0">
                <a:solidFill>
                  <a:srgbClr val="C00000"/>
                </a:solidFill>
              </a:rPr>
              <a:t>/</a:t>
            </a:r>
            <a:r>
              <a:rPr lang="en-US" sz="2400" b="1" dirty="0" err="1" smtClean="0">
                <a:solidFill>
                  <a:srgbClr val="C00000"/>
                </a:solidFill>
              </a:rPr>
              <a:t>pattstore</a:t>
            </a:r>
            <a:endParaRPr lang="en-US" sz="2400" b="1" dirty="0" smtClean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162800" y="990600"/>
            <a:ext cx="1333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GS-DRAM</a:t>
            </a:r>
          </a:p>
        </p:txBody>
      </p:sp>
      <p:cxnSp>
        <p:nvCxnSpPr>
          <p:cNvPr id="59" name="Straight Arrow Connector 58"/>
          <p:cNvCxnSpPr>
            <a:stCxn id="39" idx="2"/>
          </p:cNvCxnSpPr>
          <p:nvPr/>
        </p:nvCxnSpPr>
        <p:spPr>
          <a:xfrm flipH="1">
            <a:off x="5593249" y="4044945"/>
            <a:ext cx="1" cy="772418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ight Arrow 60"/>
          <p:cNvSpPr/>
          <p:nvPr/>
        </p:nvSpPr>
        <p:spPr>
          <a:xfrm>
            <a:off x="2133600" y="3380551"/>
            <a:ext cx="1204204" cy="36980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Down Arrow 61"/>
          <p:cNvSpPr/>
          <p:nvPr/>
        </p:nvSpPr>
        <p:spPr>
          <a:xfrm>
            <a:off x="3648184" y="4034136"/>
            <a:ext cx="343476" cy="78322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164797" y="5131351"/>
            <a:ext cx="1150497" cy="36980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905688" y="4191000"/>
            <a:ext cx="742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miss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304800" y="3680276"/>
            <a:ext cx="2804166" cy="1186344"/>
            <a:chOff x="304800" y="3680276"/>
            <a:chExt cx="2804166" cy="1186344"/>
          </a:xfrm>
        </p:grpSpPr>
        <p:sp>
          <p:nvSpPr>
            <p:cNvPr id="65" name="TextBox 64"/>
            <p:cNvSpPr txBox="1"/>
            <p:nvPr/>
          </p:nvSpPr>
          <p:spPr>
            <a:xfrm>
              <a:off x="304800" y="4343400"/>
              <a:ext cx="2804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</a:t>
              </a:r>
              <a:r>
                <a:rPr lang="en-US" sz="28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acheline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</a:t>
              </a:r>
              <a:r>
                <a:rPr lang="en-US" sz="28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addr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), </a:t>
              </a:r>
              <a:r>
                <a:rPr lang="en-US" sz="28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patt</a:t>
              </a:r>
              <a:endPara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67" name="Curved Connector 66"/>
            <p:cNvCxnSpPr/>
            <p:nvPr/>
          </p:nvCxnSpPr>
          <p:spPr>
            <a:xfrm rot="5400000" flipH="1" flipV="1">
              <a:off x="2083979" y="3760380"/>
              <a:ext cx="739325" cy="579117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4648200" y="5373707"/>
            <a:ext cx="3342197" cy="1103293"/>
            <a:chOff x="4648200" y="5373707"/>
            <a:chExt cx="3342197" cy="1103293"/>
          </a:xfrm>
        </p:grpSpPr>
        <p:sp>
          <p:nvSpPr>
            <p:cNvPr id="69" name="TextBox 68"/>
            <p:cNvSpPr txBox="1"/>
            <p:nvPr/>
          </p:nvSpPr>
          <p:spPr>
            <a:xfrm>
              <a:off x="4648200" y="5953780"/>
              <a:ext cx="33421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DRAM column(</a:t>
              </a:r>
              <a:r>
                <a:rPr lang="en-US" sz="28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addr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), </a:t>
              </a:r>
              <a:r>
                <a:rPr lang="en-US" sz="28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patt</a:t>
              </a:r>
              <a:endPara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70" name="Curved Connector 69"/>
            <p:cNvCxnSpPr/>
            <p:nvPr/>
          </p:nvCxnSpPr>
          <p:spPr>
            <a:xfrm rot="5400000" flipH="1" flipV="1">
              <a:off x="6466894" y="5460013"/>
              <a:ext cx="499310" cy="326698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/>
          <p:cNvSpPr txBox="1"/>
          <p:nvPr/>
        </p:nvSpPr>
        <p:spPr>
          <a:xfrm>
            <a:off x="353288" y="2510135"/>
            <a:ext cx="2643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pattload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patt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743200" y="762000"/>
            <a:ext cx="4166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Support for coherence of overlapping cache lines</a:t>
            </a:r>
          </a:p>
        </p:txBody>
      </p:sp>
    </p:spTree>
    <p:extLst>
      <p:ext uri="{BB962C8B-B14F-4D97-AF65-F5344CB8AC3E}">
        <p14:creationId xmlns:p14="http://schemas.microsoft.com/office/powerpoint/2010/main" val="167448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6" grpId="0"/>
      <p:bldP spid="61" grpId="0" animBg="1"/>
      <p:bldP spid="62" grpId="0" animBg="1"/>
      <p:bldP spid="63" grpId="0" animBg="1"/>
      <p:bldP spid="64" grpId="0"/>
      <p:bldP spid="76" grpId="0"/>
      <p:bldP spid="7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Simulator</a:t>
            </a:r>
          </a:p>
          <a:p>
            <a:pPr lvl="1"/>
            <a:r>
              <a:rPr lang="en-US" sz="2400" dirty="0" smtClean="0"/>
              <a:t>Gem5 x86 simulator</a:t>
            </a:r>
          </a:p>
          <a:p>
            <a:pPr lvl="1"/>
            <a:r>
              <a:rPr lang="en-US" sz="2400" dirty="0" smtClean="0"/>
              <a:t>Use “prefetch” instruction to implement pattern load</a:t>
            </a:r>
          </a:p>
          <a:p>
            <a:pPr lvl="1"/>
            <a:r>
              <a:rPr lang="en-US" sz="2400" dirty="0" smtClean="0"/>
              <a:t>Cache hierarchy</a:t>
            </a:r>
          </a:p>
          <a:p>
            <a:pPr lvl="2"/>
            <a:r>
              <a:rPr lang="en-US" sz="2000" dirty="0" smtClean="0"/>
              <a:t>32KB L1 D/I </a:t>
            </a:r>
            <a:r>
              <a:rPr lang="en-US" sz="2000" dirty="0"/>
              <a:t>cache, 2MB shared L2 </a:t>
            </a:r>
            <a:r>
              <a:rPr lang="en-US" sz="2000" dirty="0" smtClean="0"/>
              <a:t>cache</a:t>
            </a:r>
          </a:p>
          <a:p>
            <a:pPr lvl="1"/>
            <a:r>
              <a:rPr lang="en-US" sz="2400" dirty="0" smtClean="0"/>
              <a:t>Main Memory: DDR3-1600, 1 channel, 1 rank, 8 banks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Energy evaluations</a:t>
            </a:r>
          </a:p>
          <a:p>
            <a:pPr lvl="1"/>
            <a:r>
              <a:rPr lang="en-US" sz="2400" dirty="0" err="1" smtClean="0"/>
              <a:t>McPAT</a:t>
            </a:r>
            <a:r>
              <a:rPr lang="en-US" sz="2400" dirty="0" smtClean="0"/>
              <a:t> + </a:t>
            </a:r>
            <a:r>
              <a:rPr lang="en-US" sz="2400" dirty="0" err="1" smtClean="0"/>
              <a:t>DRAMPower</a:t>
            </a:r>
            <a:endParaRPr lang="en-US" sz="24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Workloads</a:t>
            </a:r>
            <a:endParaRPr lang="en-US" sz="2800" dirty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In-memory databases</a:t>
            </a:r>
          </a:p>
          <a:p>
            <a:pPr lvl="1"/>
            <a:r>
              <a:rPr lang="en-US" dirty="0" smtClean="0"/>
              <a:t>Matrix multiplication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17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7200" y="5257800"/>
            <a:ext cx="37338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008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In-memory </a:t>
            </a:r>
            <a:r>
              <a:rPr lang="en-US" dirty="0"/>
              <a:t>d</a:t>
            </a:r>
            <a:r>
              <a:rPr lang="en-US" dirty="0" smtClean="0"/>
              <a:t>atabases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75514" y="1371600"/>
            <a:ext cx="12880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Layouts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07559" y="1371600"/>
            <a:ext cx="16792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Workloads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09600" y="2362200"/>
            <a:ext cx="23622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Row Store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09600" y="3657600"/>
            <a:ext cx="23622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</a:rPr>
              <a:t>Column Store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9600" y="4953000"/>
            <a:ext cx="2362200" cy="7620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</a:rPr>
              <a:t>GS-DRAM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966080" y="2362200"/>
            <a:ext cx="2362200" cy="762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Transactions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962400" y="3657600"/>
            <a:ext cx="2362200" cy="762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Analytics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962400" y="4953000"/>
            <a:ext cx="2362200" cy="762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Hybrid</a:t>
            </a:r>
          </a:p>
        </p:txBody>
      </p:sp>
      <p:cxnSp>
        <p:nvCxnSpPr>
          <p:cNvPr id="14" name="Straight Arrow Connector 13"/>
          <p:cNvCxnSpPr>
            <a:stCxn id="7" idx="3"/>
            <a:endCxn id="10" idx="1"/>
          </p:cNvCxnSpPr>
          <p:nvPr/>
        </p:nvCxnSpPr>
        <p:spPr>
          <a:xfrm>
            <a:off x="2971800" y="2743200"/>
            <a:ext cx="994280" cy="0"/>
          </a:xfrm>
          <a:prstGeom prst="straightConnector1">
            <a:avLst/>
          </a:prstGeom>
          <a:ln w="25400">
            <a:solidFill>
              <a:srgbClr val="C00000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3"/>
            <a:endCxn id="11" idx="1"/>
          </p:cNvCxnSpPr>
          <p:nvPr/>
        </p:nvCxnSpPr>
        <p:spPr>
          <a:xfrm>
            <a:off x="2971800" y="4038600"/>
            <a:ext cx="990600" cy="0"/>
          </a:xfrm>
          <a:prstGeom prst="straightConnector1">
            <a:avLst/>
          </a:prstGeom>
          <a:ln w="25400">
            <a:solidFill>
              <a:srgbClr val="C00000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971800" y="2743200"/>
            <a:ext cx="994280" cy="2590800"/>
            <a:chOff x="3653920" y="2743200"/>
            <a:chExt cx="994280" cy="2590800"/>
          </a:xfrm>
        </p:grpSpPr>
        <p:cxnSp>
          <p:nvCxnSpPr>
            <p:cNvPr id="18" name="Straight Arrow Connector 17"/>
            <p:cNvCxnSpPr>
              <a:stCxn id="9" idx="3"/>
              <a:endCxn id="10" idx="1"/>
            </p:cNvCxnSpPr>
            <p:nvPr/>
          </p:nvCxnSpPr>
          <p:spPr>
            <a:xfrm flipV="1">
              <a:off x="3653920" y="2743200"/>
              <a:ext cx="994280" cy="2590800"/>
            </a:xfrm>
            <a:prstGeom prst="straightConnector1">
              <a:avLst/>
            </a:prstGeom>
            <a:ln w="25400">
              <a:solidFill>
                <a:srgbClr val="C00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9" idx="3"/>
              <a:endCxn id="11" idx="1"/>
            </p:cNvCxnSpPr>
            <p:nvPr/>
          </p:nvCxnSpPr>
          <p:spPr>
            <a:xfrm flipV="1">
              <a:off x="3653920" y="4038600"/>
              <a:ext cx="990600" cy="1295400"/>
            </a:xfrm>
            <a:prstGeom prst="straightConnector1">
              <a:avLst/>
            </a:prstGeom>
            <a:ln w="25400">
              <a:solidFill>
                <a:srgbClr val="C00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9" idx="3"/>
              <a:endCxn id="12" idx="1"/>
            </p:cNvCxnSpPr>
            <p:nvPr/>
          </p:nvCxnSpPr>
          <p:spPr>
            <a:xfrm>
              <a:off x="3653920" y="5334000"/>
              <a:ext cx="990600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ounded Rectangle 18"/>
          <p:cNvSpPr/>
          <p:nvPr/>
        </p:nvSpPr>
        <p:spPr>
          <a:xfrm>
            <a:off x="6980934" y="2193073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439131" y="2193073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897329" y="2193073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8355526" y="2193073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980934" y="2651270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439131" y="2651270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897329" y="2651270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8355526" y="2651270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980934" y="3109468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439131" y="3109468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897329" y="3109468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8355526" y="3109468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980934" y="3567665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439131" y="3567665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897329" y="3567665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8355526" y="3567665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980934" y="4025862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439131" y="4025862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7897329" y="4025862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8355526" y="4025862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980934" y="4484059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439131" y="4484059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7897329" y="4484059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8355526" y="4484059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6995667" y="4940262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7453864" y="4940262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7912062" y="4940262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8370259" y="4940262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995667" y="5398459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7453864" y="5398459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912062" y="5398459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8370259" y="5398459"/>
            <a:ext cx="392741" cy="3927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6984237" y="3112770"/>
            <a:ext cx="1767333" cy="392741"/>
            <a:chOff x="6980934" y="3567665"/>
            <a:chExt cx="1767333" cy="392741"/>
          </a:xfrm>
          <a:solidFill>
            <a:schemeClr val="accent2"/>
          </a:solidFill>
        </p:grpSpPr>
        <p:sp>
          <p:nvSpPr>
            <p:cNvPr id="65" name="Rounded Rectangle 64"/>
            <p:cNvSpPr/>
            <p:nvPr/>
          </p:nvSpPr>
          <p:spPr>
            <a:xfrm>
              <a:off x="6980934" y="3567665"/>
              <a:ext cx="392741" cy="39274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7439131" y="3567665"/>
              <a:ext cx="392741" cy="39274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7897329" y="3567665"/>
              <a:ext cx="392741" cy="39274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8355526" y="3567665"/>
              <a:ext cx="392741" cy="39274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901940" y="2186940"/>
            <a:ext cx="407474" cy="3598127"/>
            <a:chOff x="8049729" y="2345473"/>
            <a:chExt cx="407474" cy="3598127"/>
          </a:xfrm>
          <a:solidFill>
            <a:schemeClr val="accent2"/>
          </a:solidFill>
        </p:grpSpPr>
        <p:sp>
          <p:nvSpPr>
            <p:cNvPr id="69" name="Rounded Rectangle 68"/>
            <p:cNvSpPr/>
            <p:nvPr/>
          </p:nvSpPr>
          <p:spPr>
            <a:xfrm>
              <a:off x="8049729" y="2345473"/>
              <a:ext cx="392741" cy="39274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8049729" y="2803670"/>
              <a:ext cx="392741" cy="39274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8049729" y="3261868"/>
              <a:ext cx="392741" cy="39274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8049729" y="3720065"/>
              <a:ext cx="392741" cy="39274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8049729" y="4178262"/>
              <a:ext cx="392741" cy="39274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8049729" y="4636459"/>
              <a:ext cx="392741" cy="39274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8064462" y="5092662"/>
              <a:ext cx="392741" cy="39274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8064462" y="5550859"/>
              <a:ext cx="392741" cy="39274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78" name="Straight Arrow Connector 77"/>
          <p:cNvCxnSpPr/>
          <p:nvPr/>
        </p:nvCxnSpPr>
        <p:spPr>
          <a:xfrm>
            <a:off x="7192037" y="2389443"/>
            <a:ext cx="1374592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177304" y="2389443"/>
            <a:ext cx="0" cy="3199253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28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9" dur="indefinite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2" dur="indefinite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5" dur="indefinite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8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1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4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7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0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3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6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8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9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1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2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4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5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7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8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0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11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3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14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17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20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2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23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5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26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8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29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1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32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4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35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38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41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44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47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9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50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2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53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5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56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8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59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1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62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4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65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68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0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71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3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74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8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89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1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92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9" grpId="0" animBg="1"/>
      <p:bldP spid="20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Database</a:t>
            </a:r>
          </a:p>
          <a:p>
            <a:pPr lvl="1"/>
            <a:r>
              <a:rPr lang="en-US" dirty="0" smtClean="0"/>
              <a:t>1 table with million records</a:t>
            </a:r>
          </a:p>
          <a:p>
            <a:pPr lvl="1"/>
            <a:r>
              <a:rPr lang="en-US" dirty="0" smtClean="0"/>
              <a:t>Each record = 1 cache line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Transactions</a:t>
            </a:r>
          </a:p>
          <a:p>
            <a:pPr lvl="1"/>
            <a:r>
              <a:rPr lang="en-US" dirty="0" smtClean="0"/>
              <a:t>Operate on a random record</a:t>
            </a:r>
          </a:p>
          <a:p>
            <a:pPr lvl="1"/>
            <a:r>
              <a:rPr lang="en-US" dirty="0" smtClean="0"/>
              <a:t>Varying number of read-only/write-only/read-write fields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Analytics</a:t>
            </a:r>
          </a:p>
          <a:p>
            <a:pPr lvl="1"/>
            <a:r>
              <a:rPr lang="en-US" dirty="0" smtClean="0"/>
              <a:t>Sum of one/two columns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Hybrid</a:t>
            </a:r>
          </a:p>
          <a:p>
            <a:pPr lvl="1"/>
            <a:r>
              <a:rPr lang="en-US" dirty="0" smtClean="0"/>
              <a:t>Transactions thread: random records with 1 read-only, 1 write-only</a:t>
            </a:r>
          </a:p>
          <a:p>
            <a:pPr lvl="1"/>
            <a:r>
              <a:rPr lang="en-US" dirty="0" smtClean="0"/>
              <a:t>Analytics thread: sum of one column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7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Problem: Non-unit </a:t>
            </a:r>
            <a:r>
              <a:rPr lang="en-US" sz="2800" dirty="0" err="1" smtClean="0">
                <a:solidFill>
                  <a:srgbClr val="C00000"/>
                </a:solidFill>
              </a:rPr>
              <a:t>strided</a:t>
            </a:r>
            <a:r>
              <a:rPr lang="en-US" sz="2800" dirty="0" smtClean="0">
                <a:solidFill>
                  <a:srgbClr val="C00000"/>
                </a:solidFill>
              </a:rPr>
              <a:t> accesses</a:t>
            </a:r>
          </a:p>
          <a:p>
            <a:pPr lvl="1"/>
            <a:r>
              <a:rPr lang="en-US" sz="2000" dirty="0" smtClean="0"/>
              <a:t>Present in many applications</a:t>
            </a:r>
          </a:p>
          <a:p>
            <a:pPr lvl="1"/>
            <a:r>
              <a:rPr lang="en-US" sz="2000" dirty="0" smtClean="0"/>
              <a:t>In-efficient in cache-line-optimized memory systems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Our Proposal: Gather-Scatter DRAM</a:t>
            </a:r>
          </a:p>
          <a:p>
            <a:pPr lvl="1"/>
            <a:r>
              <a:rPr lang="en-US" sz="2000" dirty="0" smtClean="0"/>
              <a:t>Gather/scatter values of </a:t>
            </a:r>
            <a:r>
              <a:rPr lang="en-US" sz="2000" dirty="0" err="1" smtClean="0"/>
              <a:t>strided</a:t>
            </a:r>
            <a:r>
              <a:rPr lang="en-US" sz="2000" dirty="0" smtClean="0"/>
              <a:t> access from multiple chips</a:t>
            </a:r>
          </a:p>
          <a:p>
            <a:pPr lvl="1"/>
            <a:r>
              <a:rPr lang="en-US" sz="2000" dirty="0" smtClean="0"/>
              <a:t>Ideal memory bandwidth/cache utilization for power-of-2 strides</a:t>
            </a:r>
          </a:p>
          <a:p>
            <a:pPr lvl="1"/>
            <a:r>
              <a:rPr lang="en-US" sz="2000" dirty="0" smtClean="0"/>
              <a:t>Requires very few changes to the DRAM module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Results</a:t>
            </a:r>
          </a:p>
          <a:p>
            <a:pPr lvl="1"/>
            <a:r>
              <a:rPr lang="en-US" sz="2000" dirty="0" smtClean="0"/>
              <a:t>In-memory databases: the best of both row store and column store</a:t>
            </a:r>
          </a:p>
          <a:p>
            <a:pPr lvl="1"/>
            <a:r>
              <a:rPr lang="en-US" sz="2000" dirty="0" smtClean="0"/>
              <a:t>Matrix multiplication: Eliminates software gather for SIMD optimizations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9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throughput and energy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026258"/>
              </p:ext>
            </p:extLst>
          </p:nvPr>
        </p:nvGraphicFramePr>
        <p:xfrm>
          <a:off x="2055480" y="1905000"/>
          <a:ext cx="2286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918337"/>
              </p:ext>
            </p:extLst>
          </p:nvPr>
        </p:nvGraphicFramePr>
        <p:xfrm>
          <a:off x="5629019" y="1905000"/>
          <a:ext cx="2286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-869156" y="3582290"/>
            <a:ext cx="4657725" cy="10895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>Throughput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(millions/second)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2852579" y="3628165"/>
            <a:ext cx="4657725" cy="9787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3600" b="1" dirty="0">
                <a:solidFill>
                  <a:srgbClr val="C00000"/>
                </a:solidFill>
                <a:latin typeface="+mn-lt"/>
              </a:rPr>
              <a:t>Energy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(mJ for 10000 trans.)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830229" y="1015425"/>
            <a:ext cx="2029541" cy="523220"/>
            <a:chOff x="830229" y="914400"/>
            <a:chExt cx="2029541" cy="523220"/>
          </a:xfrm>
        </p:grpSpPr>
        <p:sp>
          <p:nvSpPr>
            <p:cNvPr id="9" name="TextBox 8"/>
            <p:cNvSpPr txBox="1"/>
            <p:nvPr/>
          </p:nvSpPr>
          <p:spPr>
            <a:xfrm>
              <a:off x="1149173" y="914400"/>
              <a:ext cx="1710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Row Store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30229" y="1059773"/>
              <a:ext cx="294028" cy="29402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867400" y="1015425"/>
            <a:ext cx="1916651" cy="523220"/>
            <a:chOff x="5867400" y="914400"/>
            <a:chExt cx="1916651" cy="523220"/>
          </a:xfrm>
        </p:grpSpPr>
        <p:sp>
          <p:nvSpPr>
            <p:cNvPr id="11" name="TextBox 10"/>
            <p:cNvSpPr txBox="1"/>
            <p:nvPr/>
          </p:nvSpPr>
          <p:spPr>
            <a:xfrm>
              <a:off x="6129431" y="914400"/>
              <a:ext cx="16546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GS-DRAM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867400" y="1059773"/>
              <a:ext cx="294028" cy="294028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120891" y="1015425"/>
            <a:ext cx="2499464" cy="523220"/>
            <a:chOff x="2819400" y="914400"/>
            <a:chExt cx="2499464" cy="523220"/>
          </a:xfrm>
        </p:grpSpPr>
        <p:sp>
          <p:nvSpPr>
            <p:cNvPr id="10" name="TextBox 9"/>
            <p:cNvSpPr txBox="1"/>
            <p:nvPr/>
          </p:nvSpPr>
          <p:spPr>
            <a:xfrm>
              <a:off x="3115568" y="914400"/>
              <a:ext cx="22032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Column Store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819400" y="1059773"/>
              <a:ext cx="294028" cy="29402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76600" y="2362200"/>
            <a:ext cx="482824" cy="2819400"/>
            <a:chOff x="3276600" y="2362200"/>
            <a:chExt cx="482824" cy="2819400"/>
          </a:xfrm>
        </p:grpSpPr>
        <p:cxnSp>
          <p:nvCxnSpPr>
            <p:cNvPr id="22" name="Straight Arrow Connector 21"/>
            <p:cNvCxnSpPr/>
            <p:nvPr/>
          </p:nvCxnSpPr>
          <p:spPr>
            <a:xfrm flipV="1">
              <a:off x="3505200" y="2895600"/>
              <a:ext cx="0" cy="228600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276600" y="2362200"/>
              <a:ext cx="4828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C00000"/>
                  </a:solidFill>
                </a:rPr>
                <a:t>3X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315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 animBg="0"/>
        </p:bldSub>
      </p:bldGraphic>
      <p:bldGraphic spid="6" grpId="0">
        <p:bldSub>
          <a:bldChart bld="category" animBg="0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Analytics performance and energy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21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830229" y="1015425"/>
            <a:ext cx="2029541" cy="523220"/>
            <a:chOff x="830229" y="914400"/>
            <a:chExt cx="2029541" cy="523220"/>
          </a:xfrm>
        </p:grpSpPr>
        <p:sp>
          <p:nvSpPr>
            <p:cNvPr id="9" name="TextBox 8"/>
            <p:cNvSpPr txBox="1"/>
            <p:nvPr/>
          </p:nvSpPr>
          <p:spPr>
            <a:xfrm>
              <a:off x="1149173" y="914400"/>
              <a:ext cx="1710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Row Store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30229" y="1059773"/>
              <a:ext cx="294028" cy="29402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867400" y="1015425"/>
            <a:ext cx="1916651" cy="523220"/>
            <a:chOff x="5867400" y="914400"/>
            <a:chExt cx="1916651" cy="523220"/>
          </a:xfrm>
        </p:grpSpPr>
        <p:sp>
          <p:nvSpPr>
            <p:cNvPr id="11" name="TextBox 10"/>
            <p:cNvSpPr txBox="1"/>
            <p:nvPr/>
          </p:nvSpPr>
          <p:spPr>
            <a:xfrm>
              <a:off x="6129431" y="914400"/>
              <a:ext cx="16546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GS-DRAM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867400" y="1059773"/>
              <a:ext cx="294028" cy="294028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120891" y="1015425"/>
            <a:ext cx="2499464" cy="523220"/>
            <a:chOff x="2819400" y="914400"/>
            <a:chExt cx="2499464" cy="523220"/>
          </a:xfrm>
        </p:grpSpPr>
        <p:sp>
          <p:nvSpPr>
            <p:cNvPr id="10" name="TextBox 9"/>
            <p:cNvSpPr txBox="1"/>
            <p:nvPr/>
          </p:nvSpPr>
          <p:spPr>
            <a:xfrm>
              <a:off x="3115568" y="914400"/>
              <a:ext cx="22032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Column Store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819400" y="1059773"/>
              <a:ext cx="294028" cy="29402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5208675"/>
              </p:ext>
            </p:extLst>
          </p:nvPr>
        </p:nvGraphicFramePr>
        <p:xfrm>
          <a:off x="1752090" y="2008695"/>
          <a:ext cx="2619663" cy="4517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530376"/>
              </p:ext>
            </p:extLst>
          </p:nvPr>
        </p:nvGraphicFramePr>
        <p:xfrm>
          <a:off x="5095452" y="2008695"/>
          <a:ext cx="2624328" cy="4517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/>
          <p:cNvSpPr txBox="1"/>
          <p:nvPr/>
        </p:nvSpPr>
        <p:spPr>
          <a:xfrm rot="16200000">
            <a:off x="-862696" y="3767823"/>
            <a:ext cx="4657725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C00000"/>
                </a:solidFill>
                <a:latin typeface="+mn-lt"/>
              </a:rPr>
              <a:t>Execution Time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(mSec)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2650442" y="3758298"/>
            <a:ext cx="4657725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C00000"/>
                </a:solidFill>
                <a:latin typeface="+mn-lt"/>
              </a:rPr>
              <a:t>Energy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(mJ)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657600" y="2524780"/>
            <a:ext cx="482824" cy="2047220"/>
            <a:chOff x="3657600" y="2524780"/>
            <a:chExt cx="482824" cy="204722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3886200" y="2971800"/>
              <a:ext cx="0" cy="160020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657600" y="2524780"/>
              <a:ext cx="4828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2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761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Sub>
          <a:bldChart bld="category" animBg="0"/>
        </p:bldSub>
      </p:bldGraphic>
      <p:bldGraphic spid="19" grpId="0">
        <p:bldSub>
          <a:bldChart bld="category" animBg="0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Transactions/Analytical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151050"/>
              </p:ext>
            </p:extLst>
          </p:nvPr>
        </p:nvGraphicFramePr>
        <p:xfrm>
          <a:off x="5562600" y="1533525"/>
          <a:ext cx="2902744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321215"/>
              </p:ext>
            </p:extLst>
          </p:nvPr>
        </p:nvGraphicFramePr>
        <p:xfrm>
          <a:off x="1295400" y="1676400"/>
          <a:ext cx="2819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2605771" y="3529698"/>
            <a:ext cx="4657725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C00000"/>
                </a:solidFill>
                <a:latin typeface="+mn-lt"/>
              </a:rPr>
              <a:t>Execution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+mn-lt"/>
              </a:rPr>
              <a:t>Time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(mSec)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-1555497" y="3308098"/>
            <a:ext cx="4657725" cy="10895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>Throughput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(millions/second)</a:t>
            </a:r>
            <a:endParaRPr lang="en-US" sz="36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30229" y="1015425"/>
            <a:ext cx="2029541" cy="523220"/>
            <a:chOff x="830229" y="914400"/>
            <a:chExt cx="2029541" cy="523220"/>
          </a:xfrm>
        </p:grpSpPr>
        <p:sp>
          <p:nvSpPr>
            <p:cNvPr id="10" name="TextBox 9"/>
            <p:cNvSpPr txBox="1"/>
            <p:nvPr/>
          </p:nvSpPr>
          <p:spPr>
            <a:xfrm>
              <a:off x="1149173" y="914400"/>
              <a:ext cx="1710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Row Store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30229" y="1059773"/>
              <a:ext cx="294028" cy="29402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867400" y="1015425"/>
            <a:ext cx="1916651" cy="523220"/>
            <a:chOff x="5867400" y="914400"/>
            <a:chExt cx="1916651" cy="523220"/>
          </a:xfrm>
        </p:grpSpPr>
        <p:sp>
          <p:nvSpPr>
            <p:cNvPr id="13" name="TextBox 12"/>
            <p:cNvSpPr txBox="1"/>
            <p:nvPr/>
          </p:nvSpPr>
          <p:spPr>
            <a:xfrm>
              <a:off x="6129431" y="914400"/>
              <a:ext cx="16546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GS-DRAM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867400" y="1059773"/>
              <a:ext cx="294028" cy="294028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120891" y="1015425"/>
            <a:ext cx="2499464" cy="523220"/>
            <a:chOff x="2819400" y="914400"/>
            <a:chExt cx="2499464" cy="523220"/>
          </a:xfrm>
        </p:grpSpPr>
        <p:sp>
          <p:nvSpPr>
            <p:cNvPr id="16" name="TextBox 15"/>
            <p:cNvSpPr txBox="1"/>
            <p:nvPr/>
          </p:nvSpPr>
          <p:spPr>
            <a:xfrm>
              <a:off x="3115568" y="914400"/>
              <a:ext cx="22032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Column Store</a:t>
              </a: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819400" y="1059773"/>
              <a:ext cx="294028" cy="29402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848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 animBg="0"/>
        </p:bldSub>
      </p:bldGraphic>
      <p:bldGraphic spid="6" grpId="0" uiExpand="1">
        <p:bldSub>
          <a:bldChart bld="series" animBg="0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257800"/>
          </a:xfrm>
        </p:spPr>
        <p:txBody>
          <a:bodyPr>
            <a:normAutofit fontScale="92500"/>
          </a:bodyPr>
          <a:lstStyle/>
          <a:p>
            <a:r>
              <a:rPr lang="en-US" sz="3000" dirty="0" smtClean="0">
                <a:solidFill>
                  <a:srgbClr val="C00000"/>
                </a:solidFill>
              </a:rPr>
              <a:t>Problem: Non-unit </a:t>
            </a:r>
            <a:r>
              <a:rPr lang="en-US" sz="3000" dirty="0" err="1" smtClean="0">
                <a:solidFill>
                  <a:srgbClr val="C00000"/>
                </a:solidFill>
              </a:rPr>
              <a:t>strided</a:t>
            </a:r>
            <a:r>
              <a:rPr lang="en-US" sz="3000" dirty="0" smtClean="0">
                <a:solidFill>
                  <a:srgbClr val="C00000"/>
                </a:solidFill>
              </a:rPr>
              <a:t> accesses</a:t>
            </a:r>
          </a:p>
          <a:p>
            <a:pPr lvl="1"/>
            <a:r>
              <a:rPr lang="en-US" sz="2400" dirty="0" smtClean="0"/>
              <a:t>Present in many applications</a:t>
            </a:r>
          </a:p>
          <a:p>
            <a:pPr lvl="1"/>
            <a:r>
              <a:rPr lang="en-US" sz="2400" dirty="0" smtClean="0"/>
              <a:t>In-efficient in cache-line-optimized memory systems</a:t>
            </a:r>
          </a:p>
          <a:p>
            <a:r>
              <a:rPr lang="en-US" sz="3000" dirty="0" smtClean="0">
                <a:solidFill>
                  <a:schemeClr val="tx2"/>
                </a:solidFill>
              </a:rPr>
              <a:t>Our Proposal: Gather-Scatter DRAM</a:t>
            </a:r>
          </a:p>
          <a:p>
            <a:pPr lvl="1"/>
            <a:r>
              <a:rPr lang="en-US" sz="2400" dirty="0" smtClean="0"/>
              <a:t>Gather/scatter values of </a:t>
            </a:r>
            <a:r>
              <a:rPr lang="en-US" sz="2400" dirty="0" err="1" smtClean="0"/>
              <a:t>strided</a:t>
            </a:r>
            <a:r>
              <a:rPr lang="en-US" sz="2400" dirty="0" smtClean="0"/>
              <a:t> access from multiple chips</a:t>
            </a:r>
          </a:p>
          <a:p>
            <a:pPr lvl="1"/>
            <a:r>
              <a:rPr lang="en-US" sz="2400" dirty="0" smtClean="0"/>
              <a:t>Ideal memory bandwidth/cache utilization for power-of-2 strides</a:t>
            </a:r>
          </a:p>
          <a:p>
            <a:pPr lvl="1"/>
            <a:r>
              <a:rPr lang="en-US" sz="2400" dirty="0" smtClean="0"/>
              <a:t>Low DRAM Cost: Logic to perform two bitwise operations per chip</a:t>
            </a:r>
          </a:p>
          <a:p>
            <a:r>
              <a:rPr lang="en-US" sz="3000" dirty="0" smtClean="0">
                <a:solidFill>
                  <a:schemeClr val="tx2"/>
                </a:solidFill>
              </a:rPr>
              <a:t>Results</a:t>
            </a:r>
            <a:endParaRPr lang="en-US" sz="2800" dirty="0" smtClean="0">
              <a:solidFill>
                <a:schemeClr val="tx2"/>
              </a:solidFill>
            </a:endParaRPr>
          </a:p>
          <a:p>
            <a:pPr lvl="1"/>
            <a:r>
              <a:rPr lang="en-US" sz="2400" dirty="0" smtClean="0"/>
              <a:t>In-memory databases: the best of both row store and column store</a:t>
            </a:r>
          </a:p>
          <a:p>
            <a:pPr lvl="1"/>
            <a:r>
              <a:rPr lang="en-US" sz="2400" dirty="0" smtClean="0"/>
              <a:t>Many more applications: scientific computation, key-value </a:t>
            </a:r>
            <a:r>
              <a:rPr lang="en-US" sz="2400" dirty="0" smtClean="0"/>
              <a:t>stores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7753" y="762000"/>
            <a:ext cx="7772400" cy="2609850"/>
          </a:xfrm>
        </p:spPr>
        <p:txBody>
          <a:bodyPr/>
          <a:lstStyle/>
          <a:p>
            <a:r>
              <a:rPr lang="en-US" sz="4800" dirty="0" smtClean="0">
                <a:solidFill>
                  <a:srgbClr val="C00000"/>
                </a:solidFill>
              </a:rPr>
              <a:t>Gather-Scatter DRAM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sz="3200" dirty="0" smtClean="0"/>
              <a:t>In-DRAM Address Translation to Improve the Spatial Locality of Non-unit Strided Accesses</a:t>
            </a:r>
            <a:endParaRPr lang="en-US" sz="32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6858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Vivek Seshadri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Subtitle 5"/>
          <p:cNvSpPr txBox="1">
            <a:spLocks/>
          </p:cNvSpPr>
          <p:nvPr/>
        </p:nvSpPr>
        <p:spPr>
          <a:xfrm>
            <a:off x="226647" y="3962400"/>
            <a:ext cx="8690706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Thomas Mullins,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Amirali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Boroumand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Onur Mutlu, </a:t>
            </a:r>
          </a:p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Phillip B.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Gibbons, Michael A. Kozuch,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Todd C. Mowry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Picture 9" descr="Intel-logo.jpg"/>
          <p:cNvPicPr>
            <a:picLocks noChangeAspect="1"/>
          </p:cNvPicPr>
          <p:nvPr/>
        </p:nvPicPr>
        <p:blipFill>
          <a:blip r:embed="rId2" cstate="print"/>
          <a:srcRect t="8000" b="16000"/>
          <a:stretch>
            <a:fillRect/>
          </a:stretch>
        </p:blipFill>
        <p:spPr>
          <a:xfrm>
            <a:off x="7227570" y="5410200"/>
            <a:ext cx="1230630" cy="868680"/>
          </a:xfrm>
          <a:prstGeom prst="rect">
            <a:avLst/>
          </a:prstGeom>
        </p:spPr>
      </p:pic>
      <p:pic>
        <p:nvPicPr>
          <p:cNvPr id="11" name="Picture 10" descr="cmu.jpg"/>
          <p:cNvPicPr>
            <a:picLocks noChangeAspect="1"/>
          </p:cNvPicPr>
          <p:nvPr/>
        </p:nvPicPr>
        <p:blipFill>
          <a:blip r:embed="rId3" cstate="print"/>
          <a:srcRect t="21333" b="21333"/>
          <a:stretch>
            <a:fillRect/>
          </a:stretch>
        </p:blipFill>
        <p:spPr>
          <a:xfrm>
            <a:off x="3205108" y="5527783"/>
            <a:ext cx="3576692" cy="740197"/>
          </a:xfrm>
          <a:prstGeom prst="rect">
            <a:avLst/>
          </a:prstGeom>
        </p:spPr>
      </p:pic>
      <p:pic>
        <p:nvPicPr>
          <p:cNvPr id="12" name="Picture 4" descr="safar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5593080"/>
            <a:ext cx="1917700" cy="55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514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1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Cache Coherence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Restrict each data structure to only two patterns</a:t>
            </a:r>
          </a:p>
          <a:p>
            <a:pPr lvl="1"/>
            <a:r>
              <a:rPr lang="en-US" dirty="0" smtClean="0"/>
              <a:t>Default pattern</a:t>
            </a:r>
          </a:p>
          <a:p>
            <a:pPr lvl="1"/>
            <a:r>
              <a:rPr lang="en-US" dirty="0" smtClean="0"/>
              <a:t>One additional </a:t>
            </a:r>
            <a:r>
              <a:rPr lang="en-US" dirty="0" err="1" smtClean="0"/>
              <a:t>strided</a:t>
            </a:r>
            <a:r>
              <a:rPr lang="en-US" dirty="0" smtClean="0"/>
              <a:t> pattern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Additional invalidations on read-exclusive requests</a:t>
            </a:r>
          </a:p>
          <a:p>
            <a:pPr lvl="1"/>
            <a:r>
              <a:rPr lang="en-US" dirty="0" smtClean="0"/>
              <a:t>Cache controller generates list of cache lines overlapping with modified cache line</a:t>
            </a:r>
          </a:p>
          <a:p>
            <a:pPr lvl="1"/>
            <a:r>
              <a:rPr lang="en-US" dirty="0" smtClean="0"/>
              <a:t>Invalidates all overlapping cache 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459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Transactions/Analytical Processing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906058"/>
              </p:ext>
            </p:extLst>
          </p:nvPr>
        </p:nvGraphicFramePr>
        <p:xfrm>
          <a:off x="1447800" y="2438400"/>
          <a:ext cx="3096461" cy="3977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586631"/>
              </p:ext>
            </p:extLst>
          </p:nvPr>
        </p:nvGraphicFramePr>
        <p:xfrm>
          <a:off x="5397210" y="2387002"/>
          <a:ext cx="3396269" cy="4059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3062972" y="3910698"/>
            <a:ext cx="4657725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C00000"/>
                </a:solidFill>
                <a:latin typeface="+mn-lt"/>
              </a:rPr>
              <a:t>Execution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+mn-lt"/>
              </a:rPr>
              <a:t>Time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(mSec)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-1467960" y="3612898"/>
            <a:ext cx="4657725" cy="10895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>Throughput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(millions/second)</a:t>
            </a:r>
            <a:endParaRPr lang="en-US" sz="36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30229" y="1015425"/>
            <a:ext cx="1986228" cy="584775"/>
            <a:chOff x="830229" y="914400"/>
            <a:chExt cx="1986228" cy="584775"/>
          </a:xfrm>
        </p:grpSpPr>
        <p:sp>
          <p:nvSpPr>
            <p:cNvPr id="10" name="TextBox 9"/>
            <p:cNvSpPr txBox="1"/>
            <p:nvPr/>
          </p:nvSpPr>
          <p:spPr>
            <a:xfrm>
              <a:off x="1192486" y="914400"/>
              <a:ext cx="16239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Row Store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30229" y="1059773"/>
              <a:ext cx="294028" cy="29402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867400" y="1015425"/>
            <a:ext cx="1837367" cy="584775"/>
            <a:chOff x="5867400" y="914400"/>
            <a:chExt cx="1837367" cy="584775"/>
          </a:xfrm>
        </p:grpSpPr>
        <p:sp>
          <p:nvSpPr>
            <p:cNvPr id="13" name="TextBox 12"/>
            <p:cNvSpPr txBox="1"/>
            <p:nvPr/>
          </p:nvSpPr>
          <p:spPr>
            <a:xfrm>
              <a:off x="6208715" y="914400"/>
              <a:ext cx="14960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GS-DRAM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867400" y="1059773"/>
              <a:ext cx="294028" cy="294028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120891" y="1015425"/>
            <a:ext cx="2442076" cy="584775"/>
            <a:chOff x="2819400" y="914400"/>
            <a:chExt cx="2442076" cy="584775"/>
          </a:xfrm>
        </p:grpSpPr>
        <p:sp>
          <p:nvSpPr>
            <p:cNvPr id="16" name="TextBox 15"/>
            <p:cNvSpPr txBox="1"/>
            <p:nvPr/>
          </p:nvSpPr>
          <p:spPr>
            <a:xfrm>
              <a:off x="3172955" y="914400"/>
              <a:ext cx="208852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Column Store</a:t>
              </a: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819400" y="1059773"/>
              <a:ext cx="294028" cy="29402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477000" y="2297668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12252" y="1828800"/>
            <a:ext cx="19787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Transactions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32703" y="1828800"/>
            <a:ext cx="14730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Analytics</a:t>
            </a:r>
          </a:p>
        </p:txBody>
      </p:sp>
    </p:spTree>
    <p:extLst>
      <p:ext uri="{BB962C8B-B14F-4D97-AF65-F5344CB8AC3E}">
        <p14:creationId xmlns:p14="http://schemas.microsoft.com/office/powerpoint/2010/main" val="37012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 animBg="0"/>
        </p:bldSub>
      </p:bldGraphic>
      <p:bldGraphic spid="6" grpId="0">
        <p:bldSub>
          <a:bldChart bld="category" animBg="0"/>
        </p:bldSub>
      </p:bldGraphic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Transactions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8418455"/>
              </p:ext>
            </p:extLst>
          </p:nvPr>
        </p:nvGraphicFramePr>
        <p:xfrm>
          <a:off x="228600" y="1371600"/>
          <a:ext cx="8610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518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0" y="914400"/>
            <a:ext cx="8458199" cy="3810000"/>
          </a:xfrm>
          <a:prstGeom prst="roundRect">
            <a:avLst>
              <a:gd name="adj" fmla="val 5273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Strided access </a:t>
            </a:r>
            <a:r>
              <a:rPr lang="en-US" dirty="0"/>
              <a:t>p</a:t>
            </a:r>
            <a:r>
              <a:rPr lang="en-US" dirty="0" smtClean="0"/>
              <a:t>attern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943600" y="1812073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01797" y="1812073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859995" y="1812073"/>
            <a:ext cx="392741" cy="39274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318192" y="1812073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943600" y="2270270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401797" y="2270270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859995" y="2270270"/>
            <a:ext cx="392741" cy="39274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318192" y="2270270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943600" y="2728468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401797" y="2728468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859995" y="2728468"/>
            <a:ext cx="392741" cy="39274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318192" y="2728468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943600" y="3186665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401797" y="3186665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859995" y="3186665"/>
            <a:ext cx="392741" cy="39274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318192" y="3186665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943600" y="3644862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401797" y="3644862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859995" y="3644862"/>
            <a:ext cx="392741" cy="39274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7318192" y="3644862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5943600" y="4103059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6401797" y="4103059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6859995" y="4103059"/>
            <a:ext cx="392741" cy="39274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7318192" y="4103059"/>
            <a:ext cx="392741" cy="39274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404721" y="5930900"/>
            <a:ext cx="6796219" cy="12700"/>
            <a:chOff x="1404721" y="6128608"/>
            <a:chExt cx="6796219" cy="12700"/>
          </a:xfrm>
        </p:grpSpPr>
        <p:cxnSp>
          <p:nvCxnSpPr>
            <p:cNvPr id="98" name="Curved Connector 97"/>
            <p:cNvCxnSpPr/>
            <p:nvPr/>
          </p:nvCxnSpPr>
          <p:spPr>
            <a:xfrm rot="16200000" flipH="1">
              <a:off x="2077993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urved Connector 104"/>
            <p:cNvCxnSpPr/>
            <p:nvPr/>
          </p:nvCxnSpPr>
          <p:spPr>
            <a:xfrm rot="16200000" flipH="1">
              <a:off x="3437237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urved Connector 105"/>
            <p:cNvCxnSpPr/>
            <p:nvPr/>
          </p:nvCxnSpPr>
          <p:spPr>
            <a:xfrm rot="16200000" flipH="1">
              <a:off x="4796481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urved Connector 106"/>
            <p:cNvCxnSpPr/>
            <p:nvPr/>
          </p:nvCxnSpPr>
          <p:spPr>
            <a:xfrm rot="16200000" flipH="1">
              <a:off x="6155725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urved Connector 107"/>
            <p:cNvCxnSpPr/>
            <p:nvPr/>
          </p:nvCxnSpPr>
          <p:spPr>
            <a:xfrm rot="16200000" flipH="1">
              <a:off x="7514969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533400" y="4876800"/>
            <a:ext cx="8077200" cy="1066800"/>
            <a:chOff x="533400" y="4876800"/>
            <a:chExt cx="8077200" cy="1066800"/>
          </a:xfrm>
        </p:grpSpPr>
        <p:sp>
          <p:nvSpPr>
            <p:cNvPr id="69" name="Rounded Rectangle 68"/>
            <p:cNvSpPr/>
            <p:nvPr/>
          </p:nvSpPr>
          <p:spPr>
            <a:xfrm>
              <a:off x="584886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914400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1245972" y="5638800"/>
              <a:ext cx="304800" cy="3048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1575486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1944129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2273643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2605215" y="5638800"/>
              <a:ext cx="304800" cy="3048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2934729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3291015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3620529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3952101" y="5638800"/>
              <a:ext cx="304800" cy="3048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4281615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4637901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4967415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5298987" y="5638800"/>
              <a:ext cx="304800" cy="3048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5628501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5968314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6297828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6629400" y="5638800"/>
              <a:ext cx="304800" cy="3048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6958914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7315200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7644714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7976286" y="5638800"/>
              <a:ext cx="304800" cy="3048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8305800" y="5638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33400" y="4876800"/>
              <a:ext cx="693715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Physical layout of the data structure (row store)</a:t>
              </a:r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4466837" y="1746053"/>
            <a:ext cx="1248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Record 1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466837" y="2203253"/>
            <a:ext cx="1248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Record 2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466837" y="3955853"/>
            <a:ext cx="1260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Record n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494271" y="2134850"/>
            <a:ext cx="323952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In-Memory Database Table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817266" y="1000780"/>
            <a:ext cx="10045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Field 1</a:t>
            </a:r>
          </a:p>
        </p:txBody>
      </p:sp>
      <p:cxnSp>
        <p:nvCxnSpPr>
          <p:cNvPr id="118" name="Curved Connector 117"/>
          <p:cNvCxnSpPr>
            <a:stCxn id="116" idx="3"/>
            <a:endCxn id="5" idx="0"/>
          </p:cNvCxnSpPr>
          <p:nvPr/>
        </p:nvCxnSpPr>
        <p:spPr>
          <a:xfrm>
            <a:off x="5821772" y="1262390"/>
            <a:ext cx="318199" cy="549683"/>
          </a:xfrm>
          <a:prstGeom prst="curvedConnector2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7531615" y="1076980"/>
            <a:ext cx="10045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Field 3</a:t>
            </a:r>
          </a:p>
        </p:txBody>
      </p:sp>
      <p:cxnSp>
        <p:nvCxnSpPr>
          <p:cNvPr id="121" name="Curved Connector 120"/>
          <p:cNvCxnSpPr>
            <a:stCxn id="119" idx="1"/>
            <a:endCxn id="7" idx="0"/>
          </p:cNvCxnSpPr>
          <p:nvPr/>
        </p:nvCxnSpPr>
        <p:spPr>
          <a:xfrm rot="10800000" flipV="1">
            <a:off x="7056367" y="1338589"/>
            <a:ext cx="475249" cy="473483"/>
          </a:xfrm>
          <a:prstGeom prst="curvedConnector2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14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 of existing </a:t>
            </a:r>
            <a:r>
              <a:rPr lang="en-US" dirty="0"/>
              <a:t>s</a:t>
            </a:r>
            <a:r>
              <a:rPr lang="en-US" dirty="0" smtClean="0"/>
              <a:t>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4</a:t>
            </a:fld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584886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914400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1245972" y="5638800"/>
            <a:ext cx="304800" cy="304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1575486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1944129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2273643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2605215" y="5638800"/>
            <a:ext cx="304800" cy="304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2934729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3291015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3620529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3952101" y="5638800"/>
            <a:ext cx="304800" cy="304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4281615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4637901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4967415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5298987" y="5638800"/>
            <a:ext cx="304800" cy="304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5628501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5968314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6297828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6629400" y="5638800"/>
            <a:ext cx="304800" cy="304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6958914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7315200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7644714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7976286" y="5638800"/>
            <a:ext cx="304800" cy="304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8305800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404721" y="5930900"/>
            <a:ext cx="6796219" cy="12700"/>
            <a:chOff x="1404721" y="6128608"/>
            <a:chExt cx="6796219" cy="12700"/>
          </a:xfrm>
        </p:grpSpPr>
        <p:cxnSp>
          <p:nvCxnSpPr>
            <p:cNvPr id="98" name="Curved Connector 97"/>
            <p:cNvCxnSpPr/>
            <p:nvPr/>
          </p:nvCxnSpPr>
          <p:spPr>
            <a:xfrm rot="16200000" flipH="1">
              <a:off x="2077993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urved Connector 104"/>
            <p:cNvCxnSpPr/>
            <p:nvPr/>
          </p:nvCxnSpPr>
          <p:spPr>
            <a:xfrm rot="16200000" flipH="1">
              <a:off x="3437237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urved Connector 105"/>
            <p:cNvCxnSpPr/>
            <p:nvPr/>
          </p:nvCxnSpPr>
          <p:spPr>
            <a:xfrm rot="16200000" flipH="1">
              <a:off x="4796481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urved Connector 106"/>
            <p:cNvCxnSpPr/>
            <p:nvPr/>
          </p:nvCxnSpPr>
          <p:spPr>
            <a:xfrm rot="16200000" flipH="1">
              <a:off x="6155725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urved Connector 107"/>
            <p:cNvCxnSpPr/>
            <p:nvPr/>
          </p:nvCxnSpPr>
          <p:spPr>
            <a:xfrm rot="16200000" flipH="1">
              <a:off x="7514969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584886" y="5177135"/>
            <a:ext cx="2673242" cy="461665"/>
            <a:chOff x="584886" y="5405735"/>
            <a:chExt cx="2673242" cy="461665"/>
          </a:xfrm>
        </p:grpSpPr>
        <p:sp>
          <p:nvSpPr>
            <p:cNvPr id="73" name="TextBox 72"/>
            <p:cNvSpPr txBox="1"/>
            <p:nvPr/>
          </p:nvSpPr>
          <p:spPr>
            <a:xfrm>
              <a:off x="1265911" y="5405735"/>
              <a:ext cx="13111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Cache Line</a:t>
              </a:r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584886" y="5486400"/>
              <a:ext cx="2673242" cy="350108"/>
              <a:chOff x="584886" y="5486400"/>
              <a:chExt cx="2673242" cy="350108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 flipV="1">
                <a:off x="584886" y="5486400"/>
                <a:ext cx="0" cy="350108"/>
              </a:xfrm>
              <a:prstGeom prst="line">
                <a:avLst/>
              </a:prstGeom>
              <a:ln w="190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flipV="1">
                <a:off x="3258128" y="5486400"/>
                <a:ext cx="0" cy="350108"/>
              </a:xfrm>
              <a:prstGeom prst="line">
                <a:avLst/>
              </a:prstGeom>
              <a:ln w="190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5" name="Straight Arrow Connector 74"/>
            <p:cNvCxnSpPr>
              <a:stCxn id="73" idx="3"/>
            </p:cNvCxnSpPr>
            <p:nvPr/>
          </p:nvCxnSpPr>
          <p:spPr>
            <a:xfrm flipV="1">
              <a:off x="2577104" y="5636567"/>
              <a:ext cx="681024" cy="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73" idx="1"/>
            </p:cNvCxnSpPr>
            <p:nvPr/>
          </p:nvCxnSpPr>
          <p:spPr>
            <a:xfrm flipH="1" flipV="1">
              <a:off x="584886" y="5636567"/>
              <a:ext cx="681025" cy="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506039" y="1295400"/>
            <a:ext cx="5274862" cy="4343400"/>
            <a:chOff x="506039" y="1295400"/>
            <a:chExt cx="5274862" cy="4343400"/>
          </a:xfrm>
        </p:grpSpPr>
        <p:sp>
          <p:nvSpPr>
            <p:cNvPr id="9" name="TextBox 8"/>
            <p:cNvSpPr txBox="1"/>
            <p:nvPr/>
          </p:nvSpPr>
          <p:spPr>
            <a:xfrm>
              <a:off x="506039" y="1295400"/>
              <a:ext cx="3419290" cy="2000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Data </a:t>
              </a:r>
              <a:r>
                <a:rPr lang="en-US" sz="3200" b="1" dirty="0" smtClean="0">
                  <a:solidFill>
                    <a:srgbClr val="C00000"/>
                  </a:solidFill>
                </a:rPr>
                <a:t>unnecessarily</a:t>
              </a:r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transferred on the </a:t>
              </a:r>
              <a:r>
                <a:rPr lang="en-US" sz="3200" b="1" dirty="0">
                  <a:solidFill>
                    <a:srgbClr val="C00000"/>
                  </a:solidFill>
                </a:rPr>
                <a:t>memory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 </a:t>
              </a:r>
              <a:r>
                <a:rPr lang="en-US" sz="3200" b="1" dirty="0">
                  <a:solidFill>
                    <a:srgbClr val="C00000"/>
                  </a:solidFill>
                </a:rPr>
                <a:t>channel</a:t>
              </a:r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and stored in </a:t>
              </a:r>
              <a:r>
                <a:rPr lang="en-US" sz="3200" b="1" dirty="0">
                  <a:solidFill>
                    <a:srgbClr val="C00000"/>
                  </a:solidFill>
                </a:rPr>
                <a:t>on-chip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 </a:t>
              </a:r>
              <a:r>
                <a:rPr lang="en-US" sz="3200" b="1" dirty="0">
                  <a:solidFill>
                    <a:srgbClr val="C00000"/>
                  </a:solidFill>
                </a:rPr>
                <a:t>cache</a:t>
              </a: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2215684" y="3295948"/>
              <a:ext cx="3565217" cy="2342852"/>
              <a:chOff x="2215684" y="3295948"/>
              <a:chExt cx="3565217" cy="2342852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4141599" y="4833788"/>
                <a:ext cx="78205" cy="8602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" name="Straight Arrow Connector 11"/>
              <p:cNvCxnSpPr>
                <a:stCxn id="10" idx="3"/>
                <a:endCxn id="81" idx="0"/>
              </p:cNvCxnSpPr>
              <p:nvPr/>
            </p:nvCxnSpPr>
            <p:spPr>
              <a:xfrm flipH="1">
                <a:off x="3443415" y="4907215"/>
                <a:ext cx="709637" cy="731585"/>
              </a:xfrm>
              <a:prstGeom prst="straightConnector1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10" idx="4"/>
                <a:endCxn id="82" idx="0"/>
              </p:cNvCxnSpPr>
              <p:nvPr/>
            </p:nvCxnSpPr>
            <p:spPr>
              <a:xfrm flipH="1">
                <a:off x="3772929" y="4919813"/>
                <a:ext cx="407773" cy="718987"/>
              </a:xfrm>
              <a:prstGeom prst="straightConnector1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>
                <a:stCxn id="10" idx="4"/>
                <a:endCxn id="84" idx="0"/>
              </p:cNvCxnSpPr>
              <p:nvPr/>
            </p:nvCxnSpPr>
            <p:spPr>
              <a:xfrm>
                <a:off x="4180702" y="4919813"/>
                <a:ext cx="253313" cy="718987"/>
              </a:xfrm>
              <a:prstGeom prst="straightConnector1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10" idx="4"/>
                <a:endCxn id="85" idx="0"/>
              </p:cNvCxnSpPr>
              <p:nvPr/>
            </p:nvCxnSpPr>
            <p:spPr>
              <a:xfrm>
                <a:off x="4180702" y="4919813"/>
                <a:ext cx="609599" cy="718987"/>
              </a:xfrm>
              <a:prstGeom prst="straightConnector1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stCxn id="10" idx="5"/>
                <a:endCxn id="86" idx="0"/>
              </p:cNvCxnSpPr>
              <p:nvPr/>
            </p:nvCxnSpPr>
            <p:spPr>
              <a:xfrm>
                <a:off x="4208351" y="4907215"/>
                <a:ext cx="911464" cy="731585"/>
              </a:xfrm>
              <a:prstGeom prst="straightConnector1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10" idx="6"/>
                <a:endCxn id="88" idx="0"/>
              </p:cNvCxnSpPr>
              <p:nvPr/>
            </p:nvCxnSpPr>
            <p:spPr>
              <a:xfrm>
                <a:off x="4219804" y="4876801"/>
                <a:ext cx="1561097" cy="761999"/>
              </a:xfrm>
              <a:prstGeom prst="straightConnector1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urved Connector 42"/>
              <p:cNvCxnSpPr>
                <a:stCxn id="9" idx="2"/>
                <a:endCxn id="10" idx="0"/>
              </p:cNvCxnSpPr>
              <p:nvPr/>
            </p:nvCxnSpPr>
            <p:spPr>
              <a:xfrm rot="16200000" flipH="1">
                <a:off x="2429273" y="3082359"/>
                <a:ext cx="1537840" cy="1965018"/>
              </a:xfrm>
              <a:prstGeom prst="curvedConnector3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" name="Group 101"/>
          <p:cNvGrpSpPr/>
          <p:nvPr/>
        </p:nvGrpSpPr>
        <p:grpSpPr>
          <a:xfrm>
            <a:off x="3261122" y="5257800"/>
            <a:ext cx="2673242" cy="350108"/>
            <a:chOff x="584886" y="5486400"/>
            <a:chExt cx="2673242" cy="350108"/>
          </a:xfrm>
        </p:grpSpPr>
        <p:cxnSp>
          <p:nvCxnSpPr>
            <p:cNvPr id="109" name="Straight Connector 108"/>
            <p:cNvCxnSpPr/>
            <p:nvPr/>
          </p:nvCxnSpPr>
          <p:spPr>
            <a:xfrm flipV="1">
              <a:off x="584886" y="5486400"/>
              <a:ext cx="0" cy="350108"/>
            </a:xfrm>
            <a:prstGeom prst="lin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V="1">
              <a:off x="3258128" y="5486400"/>
              <a:ext cx="0" cy="350108"/>
            </a:xfrm>
            <a:prstGeom prst="lin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>
            <a:off x="5937358" y="5257800"/>
            <a:ext cx="2673242" cy="350108"/>
            <a:chOff x="584886" y="5486400"/>
            <a:chExt cx="2673242" cy="350108"/>
          </a:xfrm>
        </p:grpSpPr>
        <p:cxnSp>
          <p:nvCxnSpPr>
            <p:cNvPr id="120" name="Straight Connector 119"/>
            <p:cNvCxnSpPr/>
            <p:nvPr/>
          </p:nvCxnSpPr>
          <p:spPr>
            <a:xfrm flipV="1">
              <a:off x="584886" y="5486400"/>
              <a:ext cx="0" cy="350108"/>
            </a:xfrm>
            <a:prstGeom prst="lin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V="1">
              <a:off x="3258128" y="5486400"/>
              <a:ext cx="0" cy="350108"/>
            </a:xfrm>
            <a:prstGeom prst="lin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ounded Rectangle 43"/>
          <p:cNvSpPr/>
          <p:nvPr/>
        </p:nvSpPr>
        <p:spPr>
          <a:xfrm>
            <a:off x="4790301" y="1371600"/>
            <a:ext cx="3744099" cy="609600"/>
          </a:xfrm>
          <a:prstGeom prst="roundRect">
            <a:avLst>
              <a:gd name="adj" fmla="val 12122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High latency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4800600" y="2057400"/>
            <a:ext cx="3744099" cy="609600"/>
          </a:xfrm>
          <a:prstGeom prst="roundRect">
            <a:avLst>
              <a:gd name="adj" fmla="val 12122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Wasted bandwidth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4800600" y="2743200"/>
            <a:ext cx="3744099" cy="609600"/>
          </a:xfrm>
          <a:prstGeom prst="roundRect">
            <a:avLst>
              <a:gd name="adj" fmla="val 12122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Wasted cache space</a:t>
            </a:r>
          </a:p>
        </p:txBody>
      </p:sp>
      <p:sp>
        <p:nvSpPr>
          <p:cNvPr id="125" name="Rounded Rectangle 124"/>
          <p:cNvSpPr/>
          <p:nvPr/>
        </p:nvSpPr>
        <p:spPr>
          <a:xfrm>
            <a:off x="4800600" y="3429000"/>
            <a:ext cx="3744099" cy="609600"/>
          </a:xfrm>
          <a:prstGeom prst="roundRect">
            <a:avLst>
              <a:gd name="adj" fmla="val 12122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High energy</a:t>
            </a:r>
          </a:p>
        </p:txBody>
      </p:sp>
    </p:spTree>
    <p:extLst>
      <p:ext uri="{BB962C8B-B14F-4D97-AF65-F5344CB8AC3E}">
        <p14:creationId xmlns:p14="http://schemas.microsoft.com/office/powerpoint/2010/main" val="16505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23" grpId="0" animBg="1"/>
      <p:bldP spid="124" grpId="0" animBg="1"/>
      <p:bldP spid="1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Improving efficiency of fine-grained memory accesses</a:t>
            </a:r>
          </a:p>
          <a:p>
            <a:r>
              <a:rPr lang="en-US" sz="2400" dirty="0" smtClean="0"/>
              <a:t>Impulse Memory Controller (HPCA 1999)</a:t>
            </a:r>
          </a:p>
          <a:p>
            <a:r>
              <a:rPr lang="en-US" sz="2400" dirty="0" smtClean="0"/>
              <a:t>Adaptive/Dynamic Granularity Memory System (ISCA 2011/12)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Costly in a commodity system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sz="2800" dirty="0"/>
              <a:t>M</a:t>
            </a:r>
            <a:r>
              <a:rPr lang="en-US" sz="2800" dirty="0" smtClean="0"/>
              <a:t>odules that support fine-grained memory accesses</a:t>
            </a:r>
          </a:p>
          <a:p>
            <a:pPr lvl="1"/>
            <a:r>
              <a:rPr lang="en-US" sz="2400" dirty="0" smtClean="0"/>
              <a:t>E.g., mini-rank, threaded-memory module</a:t>
            </a:r>
          </a:p>
          <a:p>
            <a:r>
              <a:rPr lang="en-US" sz="2800" dirty="0" smtClean="0"/>
              <a:t>Sectored caches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5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Eliminate inefficiency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6</a:t>
            </a:fld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584886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914400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1245972" y="5638800"/>
            <a:ext cx="304800" cy="304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1575486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1944129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2273643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2605215" y="5638800"/>
            <a:ext cx="304800" cy="304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2934729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3291015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3620529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3952101" y="5638800"/>
            <a:ext cx="304800" cy="304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4281615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4637901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4967415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5298987" y="5638800"/>
            <a:ext cx="304800" cy="304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5628501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5968314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6297828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6629400" y="5638800"/>
            <a:ext cx="304800" cy="304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6958914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7315200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7644714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7976286" y="5638800"/>
            <a:ext cx="304800" cy="304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8305800" y="56388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404721" y="5930900"/>
            <a:ext cx="6796219" cy="12700"/>
            <a:chOff x="1404721" y="6128608"/>
            <a:chExt cx="6796219" cy="12700"/>
          </a:xfrm>
        </p:grpSpPr>
        <p:cxnSp>
          <p:nvCxnSpPr>
            <p:cNvPr id="98" name="Curved Connector 97"/>
            <p:cNvCxnSpPr/>
            <p:nvPr/>
          </p:nvCxnSpPr>
          <p:spPr>
            <a:xfrm rot="16200000" flipH="1">
              <a:off x="2077993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urved Connector 104"/>
            <p:cNvCxnSpPr/>
            <p:nvPr/>
          </p:nvCxnSpPr>
          <p:spPr>
            <a:xfrm rot="16200000" flipH="1">
              <a:off x="3437237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urved Connector 105"/>
            <p:cNvCxnSpPr/>
            <p:nvPr/>
          </p:nvCxnSpPr>
          <p:spPr>
            <a:xfrm rot="16200000" flipH="1">
              <a:off x="4796481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urved Connector 106"/>
            <p:cNvCxnSpPr/>
            <p:nvPr/>
          </p:nvCxnSpPr>
          <p:spPr>
            <a:xfrm rot="16200000" flipH="1">
              <a:off x="6155725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urved Connector 107"/>
            <p:cNvCxnSpPr/>
            <p:nvPr/>
          </p:nvCxnSpPr>
          <p:spPr>
            <a:xfrm rot="16200000" flipH="1">
              <a:off x="7514969" y="5455336"/>
              <a:ext cx="12700" cy="1359243"/>
            </a:xfrm>
            <a:prstGeom prst="curvedConnector3">
              <a:avLst>
                <a:gd name="adj1" fmla="val 3356756"/>
              </a:avLst>
            </a:prstGeom>
            <a:ln w="19050">
              <a:solidFill>
                <a:srgbClr val="C0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>
            <a:off x="1265911" y="5177135"/>
            <a:ext cx="1311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</a:rPr>
              <a:t>Cache Line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584886" y="5257800"/>
            <a:ext cx="2673242" cy="350108"/>
            <a:chOff x="584886" y="5486400"/>
            <a:chExt cx="2673242" cy="350108"/>
          </a:xfrm>
        </p:grpSpPr>
        <p:cxnSp>
          <p:nvCxnSpPr>
            <p:cNvPr id="97" name="Straight Connector 96"/>
            <p:cNvCxnSpPr/>
            <p:nvPr/>
          </p:nvCxnSpPr>
          <p:spPr>
            <a:xfrm flipV="1">
              <a:off x="584886" y="5486400"/>
              <a:ext cx="0" cy="350108"/>
            </a:xfrm>
            <a:prstGeom prst="lin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V="1">
              <a:off x="3258128" y="5486400"/>
              <a:ext cx="0" cy="350108"/>
            </a:xfrm>
            <a:prstGeom prst="lin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Straight Arrow Connector 74"/>
          <p:cNvCxnSpPr>
            <a:stCxn id="73" idx="3"/>
          </p:cNvCxnSpPr>
          <p:nvPr/>
        </p:nvCxnSpPr>
        <p:spPr>
          <a:xfrm flipV="1">
            <a:off x="2577104" y="5407967"/>
            <a:ext cx="681024" cy="1"/>
          </a:xfrm>
          <a:prstGeom prst="straightConnector1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73" idx="1"/>
          </p:cNvCxnSpPr>
          <p:nvPr/>
        </p:nvCxnSpPr>
        <p:spPr>
          <a:xfrm flipH="1" flipV="1">
            <a:off x="584886" y="5407967"/>
            <a:ext cx="681025" cy="1"/>
          </a:xfrm>
          <a:prstGeom prst="straightConnector1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" y="1524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 we retrieve a only useful data?</a:t>
            </a:r>
            <a:endParaRPr lang="en-US" sz="3600" b="1" dirty="0">
              <a:solidFill>
                <a:srgbClr val="C000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398372" y="3124200"/>
            <a:ext cx="6730314" cy="2514600"/>
            <a:chOff x="1398372" y="3124200"/>
            <a:chExt cx="6730314" cy="2514600"/>
          </a:xfrm>
        </p:grpSpPr>
        <p:sp>
          <p:nvSpPr>
            <p:cNvPr id="10" name="Oval 9"/>
            <p:cNvSpPr/>
            <p:nvPr/>
          </p:nvSpPr>
          <p:spPr>
            <a:xfrm>
              <a:off x="3785685" y="3886200"/>
              <a:ext cx="78205" cy="86025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2" name="Straight Arrow Connector 11"/>
            <p:cNvCxnSpPr>
              <a:stCxn id="10" idx="3"/>
              <a:endCxn id="71" idx="0"/>
            </p:cNvCxnSpPr>
            <p:nvPr/>
          </p:nvCxnSpPr>
          <p:spPr>
            <a:xfrm flipH="1">
              <a:off x="1398372" y="3959627"/>
              <a:ext cx="2398766" cy="1679173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4"/>
              <a:endCxn id="79" idx="0"/>
            </p:cNvCxnSpPr>
            <p:nvPr/>
          </p:nvCxnSpPr>
          <p:spPr>
            <a:xfrm flipH="1">
              <a:off x="2757615" y="3972225"/>
              <a:ext cx="1067173" cy="1666575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0" idx="4"/>
              <a:endCxn id="83" idx="0"/>
            </p:cNvCxnSpPr>
            <p:nvPr/>
          </p:nvCxnSpPr>
          <p:spPr>
            <a:xfrm>
              <a:off x="3824788" y="3972225"/>
              <a:ext cx="279713" cy="1666575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0" idx="4"/>
              <a:endCxn id="87" idx="0"/>
            </p:cNvCxnSpPr>
            <p:nvPr/>
          </p:nvCxnSpPr>
          <p:spPr>
            <a:xfrm>
              <a:off x="3824788" y="3972225"/>
              <a:ext cx="1626599" cy="1666575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10" idx="5"/>
              <a:endCxn id="91" idx="0"/>
            </p:cNvCxnSpPr>
            <p:nvPr/>
          </p:nvCxnSpPr>
          <p:spPr>
            <a:xfrm>
              <a:off x="3852437" y="3959627"/>
              <a:ext cx="2929363" cy="1679173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0" idx="6"/>
              <a:endCxn id="95" idx="0"/>
            </p:cNvCxnSpPr>
            <p:nvPr/>
          </p:nvCxnSpPr>
          <p:spPr>
            <a:xfrm>
              <a:off x="3863890" y="3929213"/>
              <a:ext cx="4264796" cy="1709587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urved Connector 42"/>
            <p:cNvCxnSpPr>
              <a:stCxn id="118" idx="2"/>
              <a:endCxn id="10" idx="0"/>
            </p:cNvCxnSpPr>
            <p:nvPr/>
          </p:nvCxnSpPr>
          <p:spPr>
            <a:xfrm rot="16200000" flipH="1">
              <a:off x="2954995" y="3016407"/>
              <a:ext cx="762000" cy="977586"/>
            </a:xfrm>
            <a:prstGeom prst="curvedConnector3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3261122" y="5257800"/>
            <a:ext cx="2673242" cy="350108"/>
            <a:chOff x="584886" y="5486400"/>
            <a:chExt cx="2673242" cy="350108"/>
          </a:xfrm>
        </p:grpSpPr>
        <p:cxnSp>
          <p:nvCxnSpPr>
            <p:cNvPr id="109" name="Straight Connector 108"/>
            <p:cNvCxnSpPr/>
            <p:nvPr/>
          </p:nvCxnSpPr>
          <p:spPr>
            <a:xfrm flipV="1">
              <a:off x="584886" y="5486400"/>
              <a:ext cx="0" cy="350108"/>
            </a:xfrm>
            <a:prstGeom prst="lin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V="1">
              <a:off x="3258128" y="5486400"/>
              <a:ext cx="0" cy="350108"/>
            </a:xfrm>
            <a:prstGeom prst="lin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>
            <a:off x="5937358" y="5257800"/>
            <a:ext cx="2673242" cy="350108"/>
            <a:chOff x="584886" y="5486400"/>
            <a:chExt cx="2673242" cy="350108"/>
          </a:xfrm>
        </p:grpSpPr>
        <p:cxnSp>
          <p:nvCxnSpPr>
            <p:cNvPr id="120" name="Straight Connector 119"/>
            <p:cNvCxnSpPr/>
            <p:nvPr/>
          </p:nvCxnSpPr>
          <p:spPr>
            <a:xfrm flipV="1">
              <a:off x="584886" y="5486400"/>
              <a:ext cx="0" cy="350108"/>
            </a:xfrm>
            <a:prstGeom prst="lin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V="1">
              <a:off x="3258128" y="5486400"/>
              <a:ext cx="0" cy="350108"/>
            </a:xfrm>
            <a:prstGeom prst="lin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04450" y="2667000"/>
            <a:ext cx="3981965" cy="457200"/>
            <a:chOff x="2116093" y="2819400"/>
            <a:chExt cx="3981965" cy="457200"/>
          </a:xfrm>
        </p:grpSpPr>
        <p:sp>
          <p:nvSpPr>
            <p:cNvPr id="113" name="Rounded Rectangle 112"/>
            <p:cNvSpPr/>
            <p:nvPr/>
          </p:nvSpPr>
          <p:spPr>
            <a:xfrm>
              <a:off x="2116093" y="2819400"/>
              <a:ext cx="457200" cy="4572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2619631" y="2819400"/>
              <a:ext cx="457200" cy="4572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3123169" y="2819400"/>
              <a:ext cx="457200" cy="4572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3626707" y="2819400"/>
              <a:ext cx="457200" cy="4572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4130245" y="2819400"/>
              <a:ext cx="457200" cy="4572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4633783" y="2819400"/>
              <a:ext cx="457200" cy="4572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5137321" y="2819400"/>
              <a:ext cx="457200" cy="4572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5640858" y="2819400"/>
              <a:ext cx="457200" cy="4572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0" name="Rounded Rectangle 39"/>
          <p:cNvSpPr/>
          <p:nvPr/>
        </p:nvSpPr>
        <p:spPr>
          <a:xfrm>
            <a:off x="5119815" y="2514601"/>
            <a:ext cx="3719385" cy="762000"/>
          </a:xfrm>
          <a:prstGeom prst="roundRect">
            <a:avLst>
              <a:gd name="adj" fmla="val 723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Gather-Scatter DRAM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53888" y="3276600"/>
            <a:ext cx="2651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(Power-of-2 strides)</a:t>
            </a:r>
          </a:p>
        </p:txBody>
      </p:sp>
    </p:spTree>
    <p:extLst>
      <p:ext uri="{BB962C8B-B14F-4D97-AF65-F5344CB8AC3E}">
        <p14:creationId xmlns:p14="http://schemas.microsoft.com/office/powerpoint/2010/main" val="67424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4419600"/>
            <a:ext cx="6400800" cy="1524000"/>
          </a:xfrm>
          <a:prstGeom prst="roundRect">
            <a:avLst>
              <a:gd name="adj" fmla="val 7500"/>
            </a:avLst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632710" y="4191000"/>
            <a:ext cx="5215890" cy="609600"/>
            <a:chOff x="2514600" y="4191000"/>
            <a:chExt cx="5215890" cy="609600"/>
          </a:xfrm>
        </p:grpSpPr>
        <p:grpSp>
          <p:nvGrpSpPr>
            <p:cNvPr id="13" name="Group 12"/>
            <p:cNvGrpSpPr/>
            <p:nvPr/>
          </p:nvGrpSpPr>
          <p:grpSpPr>
            <a:xfrm>
              <a:off x="2514600" y="4191000"/>
              <a:ext cx="1992630" cy="609600"/>
              <a:chOff x="2514600" y="4191000"/>
              <a:chExt cx="1992630" cy="609600"/>
            </a:xfrm>
          </p:grpSpPr>
          <p:cxnSp>
            <p:nvCxnSpPr>
              <p:cNvPr id="12" name="Straight Arrow Connector 11"/>
              <p:cNvCxnSpPr>
                <a:stCxn id="7" idx="0"/>
              </p:cNvCxnSpPr>
              <p:nvPr/>
            </p:nvCxnSpPr>
            <p:spPr>
              <a:xfrm flipV="1">
                <a:off x="2514600" y="4196665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 flipV="1">
                <a:off x="317754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/>
              <p:nvPr/>
            </p:nvCxnSpPr>
            <p:spPr>
              <a:xfrm flipV="1">
                <a:off x="385191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/>
              <p:nvPr/>
            </p:nvCxnSpPr>
            <p:spPr>
              <a:xfrm flipV="1">
                <a:off x="450723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84"/>
            <p:cNvGrpSpPr/>
            <p:nvPr/>
          </p:nvGrpSpPr>
          <p:grpSpPr>
            <a:xfrm>
              <a:off x="5737860" y="4191000"/>
              <a:ext cx="1992630" cy="609600"/>
              <a:chOff x="2514600" y="4191000"/>
              <a:chExt cx="1992630" cy="609600"/>
            </a:xfrm>
          </p:grpSpPr>
          <p:cxnSp>
            <p:nvCxnSpPr>
              <p:cNvPr id="89" name="Straight Arrow Connector 88"/>
              <p:cNvCxnSpPr/>
              <p:nvPr/>
            </p:nvCxnSpPr>
            <p:spPr>
              <a:xfrm flipV="1">
                <a:off x="2514600" y="4196665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 flipV="1">
                <a:off x="317754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 flipV="1">
                <a:off x="385191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/>
              <p:nvPr/>
            </p:nvCxnSpPr>
            <p:spPr>
              <a:xfrm flipV="1">
                <a:off x="450723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Group 13"/>
          <p:cNvGrpSpPr/>
          <p:nvPr/>
        </p:nvGrpSpPr>
        <p:grpSpPr>
          <a:xfrm>
            <a:off x="2209800" y="4800600"/>
            <a:ext cx="5825490" cy="1066800"/>
            <a:chOff x="2209800" y="4800600"/>
            <a:chExt cx="5825490" cy="1066800"/>
          </a:xfrm>
        </p:grpSpPr>
        <p:sp>
          <p:nvSpPr>
            <p:cNvPr id="7" name="Rounded Rectangle 6"/>
            <p:cNvSpPr/>
            <p:nvPr/>
          </p:nvSpPr>
          <p:spPr>
            <a:xfrm>
              <a:off x="220980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287274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54711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420243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543306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609600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677037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742569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 modules have </a:t>
            </a:r>
            <a:r>
              <a:rPr lang="en-US" dirty="0"/>
              <a:t>m</a:t>
            </a:r>
            <a:r>
              <a:rPr lang="en-US" dirty="0" smtClean="0"/>
              <a:t>ultiple </a:t>
            </a:r>
            <a:r>
              <a:rPr lang="en-US" dirty="0"/>
              <a:t>c</a:t>
            </a:r>
            <a:r>
              <a:rPr lang="en-US" dirty="0" smtClean="0"/>
              <a:t>hips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1163" y="914400"/>
            <a:ext cx="62152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 chips within a “rank” operate in unison!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0722" y="2743200"/>
            <a:ext cx="1471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READ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addr</a:t>
            </a:r>
            <a:endParaRPr lang="en-US" sz="2800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5" name="Elbow Connector 44"/>
          <p:cNvCxnSpPr>
            <a:stCxn id="43" idx="2"/>
            <a:endCxn id="27" idx="2"/>
          </p:cNvCxnSpPr>
          <p:nvPr/>
        </p:nvCxnSpPr>
        <p:spPr>
          <a:xfrm rot="16200000" flipH="1">
            <a:off x="737860" y="3545221"/>
            <a:ext cx="1381780" cy="824178"/>
          </a:xfrm>
          <a:prstGeom prst="bentConnector2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2343728" y="49530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010285" y="49530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3676842" y="49530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343400" y="49530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5584068" y="49530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6262712" y="49530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941356" y="49530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7620000" y="4953000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810000" y="2971800"/>
            <a:ext cx="2761672" cy="304800"/>
            <a:chOff x="3029528" y="2590800"/>
            <a:chExt cx="2761672" cy="304800"/>
          </a:xfrm>
        </p:grpSpPr>
        <p:sp>
          <p:nvSpPr>
            <p:cNvPr id="63" name="Rounded Rectangle 62"/>
            <p:cNvSpPr/>
            <p:nvPr/>
          </p:nvSpPr>
          <p:spPr>
            <a:xfrm>
              <a:off x="3029528" y="2590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3380510" y="2590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3731492" y="2590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4082474" y="2590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4433456" y="2590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4784438" y="2590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5135420" y="2590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5486400" y="25908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4385332" y="3286780"/>
            <a:ext cx="1500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Cache Line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3810000" y="2971800"/>
            <a:ext cx="2761672" cy="304800"/>
            <a:chOff x="3029528" y="2590800"/>
            <a:chExt cx="2761672" cy="304800"/>
          </a:xfrm>
          <a:solidFill>
            <a:schemeClr val="accent1"/>
          </a:solidFill>
        </p:grpSpPr>
        <p:sp>
          <p:nvSpPr>
            <p:cNvPr id="74" name="Rounded Rectangle 73"/>
            <p:cNvSpPr/>
            <p:nvPr/>
          </p:nvSpPr>
          <p:spPr>
            <a:xfrm>
              <a:off x="3029528" y="2590800"/>
              <a:ext cx="304800" cy="304800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3380510" y="2590800"/>
              <a:ext cx="304800" cy="304800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3731492" y="2590800"/>
              <a:ext cx="304800" cy="304800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4082474" y="2590800"/>
              <a:ext cx="304800" cy="304800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4433456" y="2590800"/>
              <a:ext cx="304800" cy="304800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4784438" y="2590800"/>
              <a:ext cx="304800" cy="304800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5135420" y="2590800"/>
              <a:ext cx="304800" cy="304800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5486400" y="2590800"/>
              <a:ext cx="304800" cy="304800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1752600" y="2209800"/>
            <a:ext cx="2057400" cy="751820"/>
            <a:chOff x="1752600" y="2209800"/>
            <a:chExt cx="2057400" cy="751820"/>
          </a:xfrm>
        </p:grpSpPr>
        <p:sp>
          <p:nvSpPr>
            <p:cNvPr id="82" name="Oval 81"/>
            <p:cNvSpPr/>
            <p:nvPr/>
          </p:nvSpPr>
          <p:spPr>
            <a:xfrm>
              <a:off x="2496128" y="2209800"/>
              <a:ext cx="514157" cy="51415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?</a:t>
              </a:r>
            </a:p>
          </p:txBody>
        </p:sp>
        <p:cxnSp>
          <p:nvCxnSpPr>
            <p:cNvPr id="84" name="Straight Arrow Connector 83"/>
            <p:cNvCxnSpPr>
              <a:stCxn id="82" idx="2"/>
            </p:cNvCxnSpPr>
            <p:nvPr/>
          </p:nvCxnSpPr>
          <p:spPr>
            <a:xfrm flipH="1">
              <a:off x="1752600" y="2466879"/>
              <a:ext cx="743528" cy="428721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82" idx="6"/>
            </p:cNvCxnSpPr>
            <p:nvPr/>
          </p:nvCxnSpPr>
          <p:spPr>
            <a:xfrm>
              <a:off x="3010285" y="2466879"/>
              <a:ext cx="799715" cy="494741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ounded Rectangle 87"/>
          <p:cNvSpPr/>
          <p:nvPr/>
        </p:nvSpPr>
        <p:spPr>
          <a:xfrm>
            <a:off x="4953000" y="1670735"/>
            <a:ext cx="3733800" cy="7676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Two Challenges!</a:t>
            </a:r>
          </a:p>
        </p:txBody>
      </p:sp>
      <p:cxnSp>
        <p:nvCxnSpPr>
          <p:cNvPr id="90" name="Curved Connector 89"/>
          <p:cNvCxnSpPr>
            <a:endCxn id="82" idx="7"/>
          </p:cNvCxnSpPr>
          <p:nvPr/>
        </p:nvCxnSpPr>
        <p:spPr>
          <a:xfrm rot="10800000" flipV="1">
            <a:off x="2934988" y="2054567"/>
            <a:ext cx="1927958" cy="230530"/>
          </a:xfrm>
          <a:prstGeom prst="curvedConnector2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1840839" y="4584039"/>
            <a:ext cx="5779161" cy="216561"/>
            <a:chOff x="1840839" y="4584039"/>
            <a:chExt cx="5779161" cy="216561"/>
          </a:xfrm>
        </p:grpSpPr>
        <p:sp>
          <p:nvSpPr>
            <p:cNvPr id="27" name="Oval 26"/>
            <p:cNvSpPr/>
            <p:nvPr/>
          </p:nvSpPr>
          <p:spPr>
            <a:xfrm>
              <a:off x="1840839" y="4584039"/>
              <a:ext cx="128322" cy="1283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1905000" y="4648200"/>
              <a:ext cx="5715000" cy="152400"/>
              <a:chOff x="1905000" y="4648200"/>
              <a:chExt cx="5715000" cy="152400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7614062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69342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63246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56388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44196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37338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30480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23622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1905000" y="4648200"/>
                <a:ext cx="57150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TextBox 4"/>
          <p:cNvSpPr txBox="1"/>
          <p:nvPr/>
        </p:nvSpPr>
        <p:spPr>
          <a:xfrm>
            <a:off x="7848600" y="3886200"/>
            <a:ext cx="776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304800" y="4734580"/>
            <a:ext cx="1422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Cmd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/Addr</a:t>
            </a:r>
          </a:p>
        </p:txBody>
      </p:sp>
    </p:spTree>
    <p:extLst>
      <p:ext uri="{BB962C8B-B14F-4D97-AF65-F5344CB8AC3E}">
        <p14:creationId xmlns:p14="http://schemas.microsoft.com/office/powerpoint/2010/main" val="357907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7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7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7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7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7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3" grpId="0"/>
      <p:bldP spid="46" grpId="0" animBg="1"/>
      <p:bldP spid="46" grpId="1" animBg="1"/>
      <p:bldP spid="46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0" grpId="2" animBg="1"/>
      <p:bldP spid="51" grpId="0" animBg="1"/>
      <p:bldP spid="51" grpId="1" animBg="1"/>
      <p:bldP spid="51" grpId="2" animBg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72" grpId="0"/>
      <p:bldP spid="88" grpId="0" animBg="1"/>
      <p:bldP spid="5" grpId="0"/>
      <p:bldP spid="1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ounded Rectangle 80"/>
          <p:cNvSpPr/>
          <p:nvPr/>
        </p:nvSpPr>
        <p:spPr>
          <a:xfrm>
            <a:off x="1905000" y="4419600"/>
            <a:ext cx="6400800" cy="1524000"/>
          </a:xfrm>
          <a:prstGeom prst="roundRect">
            <a:avLst>
              <a:gd name="adj" fmla="val 7500"/>
            </a:avLst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2632710" y="4191000"/>
            <a:ext cx="5215890" cy="609600"/>
            <a:chOff x="2514600" y="4191000"/>
            <a:chExt cx="5215890" cy="609600"/>
          </a:xfrm>
        </p:grpSpPr>
        <p:grpSp>
          <p:nvGrpSpPr>
            <p:cNvPr id="83" name="Group 82"/>
            <p:cNvGrpSpPr/>
            <p:nvPr/>
          </p:nvGrpSpPr>
          <p:grpSpPr>
            <a:xfrm>
              <a:off x="2514600" y="4191000"/>
              <a:ext cx="1992630" cy="609600"/>
              <a:chOff x="2514600" y="4191000"/>
              <a:chExt cx="1992630" cy="609600"/>
            </a:xfrm>
          </p:grpSpPr>
          <p:cxnSp>
            <p:nvCxnSpPr>
              <p:cNvPr id="89" name="Straight Arrow Connector 88"/>
              <p:cNvCxnSpPr>
                <a:stCxn id="94" idx="0"/>
              </p:cNvCxnSpPr>
              <p:nvPr/>
            </p:nvCxnSpPr>
            <p:spPr>
              <a:xfrm flipV="1">
                <a:off x="2514600" y="4196665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 flipV="1">
                <a:off x="317754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 flipV="1">
                <a:off x="385191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 flipV="1">
                <a:off x="450723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83"/>
            <p:cNvGrpSpPr/>
            <p:nvPr/>
          </p:nvGrpSpPr>
          <p:grpSpPr>
            <a:xfrm>
              <a:off x="5737860" y="4191000"/>
              <a:ext cx="1992630" cy="609600"/>
              <a:chOff x="2514600" y="4191000"/>
              <a:chExt cx="1992630" cy="609600"/>
            </a:xfrm>
          </p:grpSpPr>
          <p:cxnSp>
            <p:nvCxnSpPr>
              <p:cNvPr id="85" name="Straight Arrow Connector 84"/>
              <p:cNvCxnSpPr/>
              <p:nvPr/>
            </p:nvCxnSpPr>
            <p:spPr>
              <a:xfrm flipV="1">
                <a:off x="2514600" y="4196665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/>
              <p:nvPr/>
            </p:nvCxnSpPr>
            <p:spPr>
              <a:xfrm flipV="1">
                <a:off x="317754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/>
              <p:nvPr/>
            </p:nvCxnSpPr>
            <p:spPr>
              <a:xfrm flipV="1">
                <a:off x="385191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/>
              <p:cNvCxnSpPr/>
              <p:nvPr/>
            </p:nvCxnSpPr>
            <p:spPr>
              <a:xfrm flipV="1">
                <a:off x="450723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3" name="Group 92"/>
          <p:cNvGrpSpPr/>
          <p:nvPr/>
        </p:nvGrpSpPr>
        <p:grpSpPr>
          <a:xfrm>
            <a:off x="2209800" y="4800600"/>
            <a:ext cx="5825490" cy="1066800"/>
            <a:chOff x="2209800" y="4800600"/>
            <a:chExt cx="5825490" cy="1066800"/>
          </a:xfrm>
        </p:grpSpPr>
        <p:sp>
          <p:nvSpPr>
            <p:cNvPr id="94" name="Rounded Rectangle 93"/>
            <p:cNvSpPr/>
            <p:nvPr/>
          </p:nvSpPr>
          <p:spPr>
            <a:xfrm>
              <a:off x="220980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287274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354711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420243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543306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609600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677037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742569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840839" y="4584039"/>
            <a:ext cx="5779161" cy="216561"/>
            <a:chOff x="1840839" y="4584039"/>
            <a:chExt cx="5779161" cy="216561"/>
          </a:xfrm>
        </p:grpSpPr>
        <p:sp>
          <p:nvSpPr>
            <p:cNvPr id="103" name="Oval 102"/>
            <p:cNvSpPr/>
            <p:nvPr/>
          </p:nvSpPr>
          <p:spPr>
            <a:xfrm>
              <a:off x="1840839" y="4584039"/>
              <a:ext cx="128322" cy="1283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1905000" y="4648200"/>
              <a:ext cx="5715000" cy="152400"/>
              <a:chOff x="1905000" y="4648200"/>
              <a:chExt cx="5715000" cy="152400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>
                <a:off x="7614062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69342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63246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56388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44196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37338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30480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2362200" y="4648200"/>
                <a:ext cx="0" cy="152400"/>
              </a:xfrm>
              <a:prstGeom prst="line">
                <a:avLst/>
              </a:prstGeom>
              <a:ln w="25400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1905000" y="4648200"/>
                <a:ext cx="57150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1: Chip conflicts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1163" y="914400"/>
            <a:ext cx="7547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of each cache line is spread across all the chips!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288957" y="2052935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618471" y="2052935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50043" y="2052935"/>
            <a:ext cx="304800" cy="30480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279557" y="2052935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48200" y="2052935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977714" y="2052935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309286" y="2052935"/>
            <a:ext cx="304800" cy="30480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638800" y="2052935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288957" y="2052935"/>
            <a:ext cx="2654643" cy="304800"/>
            <a:chOff x="2831757" y="2133600"/>
            <a:chExt cx="2654643" cy="304800"/>
          </a:xfrm>
        </p:grpSpPr>
        <p:sp>
          <p:nvSpPr>
            <p:cNvPr id="15" name="Rounded Rectangle 14"/>
            <p:cNvSpPr/>
            <p:nvPr/>
          </p:nvSpPr>
          <p:spPr>
            <a:xfrm>
              <a:off x="2831757" y="21336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161271" y="21336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3492843" y="2133600"/>
              <a:ext cx="304800" cy="3048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822357" y="21336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191000" y="21336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520514" y="21336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52086" y="2133600"/>
              <a:ext cx="304800" cy="3048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5181600" y="21336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756158" y="1976735"/>
            <a:ext cx="144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Cache line 0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3285399" y="2510135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614913" y="2510135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946485" y="2510135"/>
            <a:ext cx="304800" cy="30480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275999" y="2510135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644642" y="2510135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974156" y="2510135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5305728" y="2510135"/>
            <a:ext cx="304800" cy="30480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635242" y="2510135"/>
            <a:ext cx="304800" cy="304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3285399" y="2510135"/>
            <a:ext cx="2654643" cy="304800"/>
            <a:chOff x="2831757" y="2133600"/>
            <a:chExt cx="2654643" cy="304800"/>
          </a:xfrm>
        </p:grpSpPr>
        <p:sp>
          <p:nvSpPr>
            <p:cNvPr id="34" name="Rounded Rectangle 33"/>
            <p:cNvSpPr/>
            <p:nvPr/>
          </p:nvSpPr>
          <p:spPr>
            <a:xfrm>
              <a:off x="2831757" y="21336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3161271" y="21336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492843" y="2133600"/>
              <a:ext cx="304800" cy="3048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3822357" y="21336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4191000" y="21336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4520514" y="21336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852086" y="2133600"/>
              <a:ext cx="304800" cy="30480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181600" y="2133600"/>
              <a:ext cx="304800" cy="3048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752600" y="2433935"/>
            <a:ext cx="144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Cache line 1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2302391" y="3429000"/>
            <a:ext cx="4936609" cy="1143000"/>
            <a:chOff x="2302391" y="3429000"/>
            <a:chExt cx="4936609" cy="1143000"/>
          </a:xfrm>
        </p:grpSpPr>
        <p:sp>
          <p:nvSpPr>
            <p:cNvPr id="3" name="TextBox 2"/>
            <p:cNvSpPr txBox="1"/>
            <p:nvPr/>
          </p:nvSpPr>
          <p:spPr>
            <a:xfrm>
              <a:off x="2302391" y="3429000"/>
              <a:ext cx="493660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C00000"/>
                  </a:solidFill>
                </a:rPr>
                <a:t>Useful data mapped to only two chips!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H="1">
              <a:off x="3809999" y="3952220"/>
              <a:ext cx="441285" cy="619780"/>
            </a:xfrm>
            <a:prstGeom prst="straightConnector1">
              <a:avLst/>
            </a:prstGeom>
            <a:ln w="19050">
              <a:solidFill>
                <a:schemeClr val="accent2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6553199" y="3886200"/>
              <a:ext cx="457200" cy="685800"/>
            </a:xfrm>
            <a:prstGeom prst="straightConnector1">
              <a:avLst/>
            </a:prstGeom>
            <a:ln w="19050">
              <a:solidFill>
                <a:schemeClr val="accent2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689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78834E-6 L -0.10139 0.41082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69" y="20541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78834E-6 L -0.07066 0.41082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20541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78834E-6 L -0.03194 0.41082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7" y="2054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78834E-6 L 0.00694 0.41082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" y="20541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78834E-6 L 0.10834 0.41082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2054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78834E-6 L 0.13889 0.41082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44" y="2054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78834E-6 L 0.17777 0.41082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89" y="2054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78834E-6 L 0.21666 0.41082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3" y="20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78834E-6 L -0.10139 0.41082 " pathEditMode="relative" rAng="0" ptsTypes="AA">
                                      <p:cBhvr>
                                        <p:cTn id="8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69" y="20541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78834E-6 L -0.07066 0.41082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20541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78834E-6 L -0.03194 0.41082 " pathEditMode="relative" rAng="0" ptsTypes="AA">
                                      <p:cBhvr>
                                        <p:cTn id="9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7" y="20541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78834E-6 L 0.00694 0.41082 " pathEditMode="relative" rAng="0" ptsTypes="AA">
                                      <p:cBhvr>
                                        <p:cTn id="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" y="20541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78834E-6 L 0.10834 0.41082 " pathEditMode="relative" rAng="0" ptsTypes="AA">
                                      <p:cBhvr>
                                        <p:cTn id="9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20541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78834E-6 L 0.13889 0.41082 " pathEditMode="relative" rAng="0" ptsTypes="AA">
                                      <p:cBhvr>
                                        <p:cTn id="9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44" y="20541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78834E-6 L 0.17777 0.41082 " pathEditMode="relative" rAng="0" ptsTypes="AA">
                                      <p:cBhvr>
                                        <p:cTn id="1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89" y="20541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78834E-6 L 0.21666 0.41082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3" y="20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24" grpId="0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2: Shared address </a:t>
            </a:r>
            <a:r>
              <a:rPr lang="en-US" dirty="0"/>
              <a:t>b</a:t>
            </a:r>
            <a:r>
              <a:rPr lang="en-US" dirty="0" smtClean="0"/>
              <a:t>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9</a:t>
            </a:fld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1752598" y="1258669"/>
            <a:ext cx="6705601" cy="3389530"/>
            <a:chOff x="2692578" y="1258669"/>
            <a:chExt cx="5765622" cy="3389530"/>
          </a:xfrm>
        </p:grpSpPr>
        <p:sp>
          <p:nvSpPr>
            <p:cNvPr id="48" name="TextBox 47"/>
            <p:cNvSpPr txBox="1"/>
            <p:nvPr/>
          </p:nvSpPr>
          <p:spPr>
            <a:xfrm>
              <a:off x="2692579" y="1258669"/>
              <a:ext cx="57656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C00000"/>
                  </a:solidFill>
                </a:rPr>
                <a:t>All chips share the same address bus!</a:t>
              </a:r>
            </a:p>
          </p:txBody>
        </p:sp>
        <p:cxnSp>
          <p:nvCxnSpPr>
            <p:cNvPr id="49" name="Curved Connector 48"/>
            <p:cNvCxnSpPr>
              <a:stCxn id="48" idx="1"/>
              <a:endCxn id="35" idx="2"/>
            </p:cNvCxnSpPr>
            <p:nvPr/>
          </p:nvCxnSpPr>
          <p:spPr>
            <a:xfrm rot="10800000" flipH="1" flipV="1">
              <a:off x="2692578" y="1551056"/>
              <a:ext cx="75870" cy="3097143"/>
            </a:xfrm>
            <a:prstGeom prst="curvedConnector3">
              <a:avLst>
                <a:gd name="adj1" fmla="val -723074"/>
              </a:avLst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Rounded Rectangle 57"/>
          <p:cNvSpPr/>
          <p:nvPr/>
        </p:nvSpPr>
        <p:spPr>
          <a:xfrm>
            <a:off x="1981199" y="2057400"/>
            <a:ext cx="6062365" cy="1145833"/>
          </a:xfrm>
          <a:prstGeom prst="roundRect">
            <a:avLst>
              <a:gd name="adj" fmla="val 971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flexibility for the memory controller to read different addresses from each chip!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981200" y="3349967"/>
            <a:ext cx="6062365" cy="612433"/>
          </a:xfrm>
          <a:prstGeom prst="roundRect">
            <a:avLst>
              <a:gd name="adj" fmla="val 971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One address bus for each chip is costly!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905000" y="4419600"/>
            <a:ext cx="6400800" cy="1524000"/>
          </a:xfrm>
          <a:prstGeom prst="roundRect">
            <a:avLst>
              <a:gd name="adj" fmla="val 7500"/>
            </a:avLst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632710" y="4191000"/>
            <a:ext cx="5215890" cy="609600"/>
            <a:chOff x="2514600" y="4191000"/>
            <a:chExt cx="5215890" cy="609600"/>
          </a:xfrm>
        </p:grpSpPr>
        <p:grpSp>
          <p:nvGrpSpPr>
            <p:cNvPr id="14" name="Group 13"/>
            <p:cNvGrpSpPr/>
            <p:nvPr/>
          </p:nvGrpSpPr>
          <p:grpSpPr>
            <a:xfrm>
              <a:off x="2514600" y="4191000"/>
              <a:ext cx="1992630" cy="609600"/>
              <a:chOff x="2514600" y="4191000"/>
              <a:chExt cx="1992630" cy="609600"/>
            </a:xfrm>
          </p:grpSpPr>
          <p:cxnSp>
            <p:nvCxnSpPr>
              <p:cNvPr id="21" name="Straight Arrow Connector 20"/>
              <p:cNvCxnSpPr>
                <a:stCxn id="26" idx="0"/>
              </p:cNvCxnSpPr>
              <p:nvPr/>
            </p:nvCxnSpPr>
            <p:spPr>
              <a:xfrm flipV="1">
                <a:off x="2514600" y="4196665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V="1">
                <a:off x="317754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V="1">
                <a:off x="385191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flipV="1">
                <a:off x="450723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5737860" y="4191000"/>
              <a:ext cx="1992630" cy="609600"/>
              <a:chOff x="2514600" y="4191000"/>
              <a:chExt cx="1992630" cy="609600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V="1">
                <a:off x="2514600" y="4196665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V="1">
                <a:off x="317754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V="1">
                <a:off x="385191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V="1">
                <a:off x="4507230" y="4191000"/>
                <a:ext cx="0" cy="603935"/>
              </a:xfrm>
              <a:prstGeom prst="straightConnector1">
                <a:avLst/>
              </a:prstGeom>
              <a:ln w="25400">
                <a:solidFill>
                  <a:schemeClr val="tx1">
                    <a:lumMod val="95000"/>
                    <a:lumOff val="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Group 24"/>
          <p:cNvGrpSpPr/>
          <p:nvPr/>
        </p:nvGrpSpPr>
        <p:grpSpPr>
          <a:xfrm>
            <a:off x="2209800" y="4800600"/>
            <a:ext cx="5825490" cy="1066800"/>
            <a:chOff x="2209800" y="4800600"/>
            <a:chExt cx="5825490" cy="1066800"/>
          </a:xfrm>
        </p:grpSpPr>
        <p:sp>
          <p:nvSpPr>
            <p:cNvPr id="26" name="Rounded Rectangle 25"/>
            <p:cNvSpPr/>
            <p:nvPr/>
          </p:nvSpPr>
          <p:spPr>
            <a:xfrm>
              <a:off x="220980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87274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54711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20243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543306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609600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677037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7425690" y="4800600"/>
              <a:ext cx="609600" cy="106680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5" name="Oval 34"/>
          <p:cNvSpPr/>
          <p:nvPr/>
        </p:nvSpPr>
        <p:spPr>
          <a:xfrm>
            <a:off x="1840839" y="4584039"/>
            <a:ext cx="128322" cy="1283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7614062" y="4648200"/>
            <a:ext cx="0" cy="152400"/>
          </a:xfrm>
          <a:prstGeom prst="line">
            <a:avLst/>
          </a:prstGeom>
          <a:ln w="254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934200" y="4648200"/>
            <a:ext cx="0" cy="152400"/>
          </a:xfrm>
          <a:prstGeom prst="line">
            <a:avLst/>
          </a:prstGeom>
          <a:ln w="254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324600" y="4648200"/>
            <a:ext cx="0" cy="152400"/>
          </a:xfrm>
          <a:prstGeom prst="line">
            <a:avLst/>
          </a:prstGeom>
          <a:ln w="254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638800" y="4648200"/>
            <a:ext cx="0" cy="152400"/>
          </a:xfrm>
          <a:prstGeom prst="line">
            <a:avLst/>
          </a:prstGeom>
          <a:ln w="254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419600" y="4648200"/>
            <a:ext cx="0" cy="152400"/>
          </a:xfrm>
          <a:prstGeom prst="line">
            <a:avLst/>
          </a:prstGeom>
          <a:ln w="254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733800" y="4648200"/>
            <a:ext cx="0" cy="152400"/>
          </a:xfrm>
          <a:prstGeom prst="line">
            <a:avLst/>
          </a:prstGeom>
          <a:ln w="254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048000" y="4648200"/>
            <a:ext cx="0" cy="152400"/>
          </a:xfrm>
          <a:prstGeom prst="line">
            <a:avLst/>
          </a:prstGeom>
          <a:ln w="254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362200" y="4648200"/>
            <a:ext cx="0" cy="152400"/>
          </a:xfrm>
          <a:prstGeom prst="line">
            <a:avLst/>
          </a:prstGeom>
          <a:ln w="254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4648200"/>
            <a:ext cx="5715000" cy="0"/>
          </a:xfrm>
          <a:prstGeom prst="line">
            <a:avLst/>
          </a:prstGeom>
          <a:ln w="28575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58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15" grpId="0" animBg="1"/>
    </p:bldLst>
  </p:timing>
</p:sld>
</file>

<file path=ppt/theme/theme1.xml><?xml version="1.0" encoding="utf-8"?>
<a:theme xmlns:a="http://schemas.openxmlformats.org/drawingml/2006/main" name="sesha-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0"/>
      </a:accent1>
      <a:accent2>
        <a:srgbClr val="C00000"/>
      </a:accent2>
      <a:accent3>
        <a:srgbClr val="0061FF"/>
      </a:accent3>
      <a:accent4>
        <a:srgbClr val="3C3C3C"/>
      </a:accent4>
      <a:accent5>
        <a:srgbClr val="00B3B3"/>
      </a:accent5>
      <a:accent6>
        <a:srgbClr val="77777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3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>
              <a:lumMod val="75000"/>
              <a:lumOff val="25000"/>
            </a:schemeClr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ctr">
          <a:defRPr sz="2800" b="1"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E8E595"/>
    </a:accent1>
    <a:accent2>
      <a:srgbClr val="C00000"/>
    </a:accent2>
    <a:accent3>
      <a:srgbClr val="40627C"/>
    </a:accent3>
    <a:accent4>
      <a:srgbClr val="26393D"/>
    </a:accent4>
    <a:accent5>
      <a:srgbClr val="FFFAE4"/>
    </a:accent5>
    <a:accent6>
      <a:srgbClr val="5A5A5A"/>
    </a:accent6>
    <a:hlink>
      <a:srgbClr val="0000FF"/>
    </a:hlink>
    <a:folHlink>
      <a:srgbClr val="800080"/>
    </a:folHlink>
  </a:clrScheme>
  <a:fontScheme name="Sesha">
    <a:majorFont>
      <a:latin typeface="Myriad Pro Cond"/>
      <a:ea typeface=""/>
      <a:cs typeface=""/>
    </a:majorFont>
    <a:minorFont>
      <a:latin typeface="Myriad Pro C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E8E595"/>
    </a:accent1>
    <a:accent2>
      <a:srgbClr val="C00000"/>
    </a:accent2>
    <a:accent3>
      <a:srgbClr val="40627C"/>
    </a:accent3>
    <a:accent4>
      <a:srgbClr val="26393D"/>
    </a:accent4>
    <a:accent5>
      <a:srgbClr val="FFFAE4"/>
    </a:accent5>
    <a:accent6>
      <a:srgbClr val="5A5A5A"/>
    </a:accent6>
    <a:hlink>
      <a:srgbClr val="0000FF"/>
    </a:hlink>
    <a:folHlink>
      <a:srgbClr val="800080"/>
    </a:folHlink>
  </a:clrScheme>
  <a:fontScheme name="Sesha">
    <a:majorFont>
      <a:latin typeface="Myriad Pro Cond"/>
      <a:ea typeface=""/>
      <a:cs typeface=""/>
    </a:majorFont>
    <a:minorFont>
      <a:latin typeface="Myriad Pro C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E8E595"/>
    </a:accent1>
    <a:accent2>
      <a:srgbClr val="C00000"/>
    </a:accent2>
    <a:accent3>
      <a:srgbClr val="40627C"/>
    </a:accent3>
    <a:accent4>
      <a:srgbClr val="26393D"/>
    </a:accent4>
    <a:accent5>
      <a:srgbClr val="FFFAE4"/>
    </a:accent5>
    <a:accent6>
      <a:srgbClr val="5A5A5A"/>
    </a:accent6>
    <a:hlink>
      <a:srgbClr val="0000FF"/>
    </a:hlink>
    <a:folHlink>
      <a:srgbClr val="800080"/>
    </a:folHlink>
  </a:clrScheme>
  <a:fontScheme name="Sesha">
    <a:majorFont>
      <a:latin typeface="Myriad Pro Cond"/>
      <a:ea typeface=""/>
      <a:cs typeface=""/>
    </a:majorFont>
    <a:minorFont>
      <a:latin typeface="Myriad Pro C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E8E595"/>
    </a:accent1>
    <a:accent2>
      <a:srgbClr val="C00000"/>
    </a:accent2>
    <a:accent3>
      <a:srgbClr val="40627C"/>
    </a:accent3>
    <a:accent4>
      <a:srgbClr val="26393D"/>
    </a:accent4>
    <a:accent5>
      <a:srgbClr val="FFFAE4"/>
    </a:accent5>
    <a:accent6>
      <a:srgbClr val="5A5A5A"/>
    </a:accent6>
    <a:hlink>
      <a:srgbClr val="0000FF"/>
    </a:hlink>
    <a:folHlink>
      <a:srgbClr val="800080"/>
    </a:folHlink>
  </a:clrScheme>
  <a:fontScheme name="Sesha">
    <a:majorFont>
      <a:latin typeface="Myriad Pro Cond"/>
      <a:ea typeface=""/>
      <a:cs typeface=""/>
    </a:majorFont>
    <a:minorFont>
      <a:latin typeface="Myriad Pro C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E8E595"/>
    </a:accent1>
    <a:accent2>
      <a:srgbClr val="C00000"/>
    </a:accent2>
    <a:accent3>
      <a:srgbClr val="40627C"/>
    </a:accent3>
    <a:accent4>
      <a:srgbClr val="26393D"/>
    </a:accent4>
    <a:accent5>
      <a:srgbClr val="FFFAE4"/>
    </a:accent5>
    <a:accent6>
      <a:srgbClr val="5A5A5A"/>
    </a:accent6>
    <a:hlink>
      <a:srgbClr val="0000FF"/>
    </a:hlink>
    <a:folHlink>
      <a:srgbClr val="800080"/>
    </a:folHlink>
  </a:clrScheme>
  <a:fontScheme name="Sesha">
    <a:majorFont>
      <a:latin typeface="Myriad Pro Cond"/>
      <a:ea typeface=""/>
      <a:cs typeface=""/>
    </a:majorFont>
    <a:minorFont>
      <a:latin typeface="Myriad Pro C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E8E595"/>
    </a:accent1>
    <a:accent2>
      <a:srgbClr val="C00000"/>
    </a:accent2>
    <a:accent3>
      <a:srgbClr val="40627C"/>
    </a:accent3>
    <a:accent4>
      <a:srgbClr val="26393D"/>
    </a:accent4>
    <a:accent5>
      <a:srgbClr val="FFFAE4"/>
    </a:accent5>
    <a:accent6>
      <a:srgbClr val="5A5A5A"/>
    </a:accent6>
    <a:hlink>
      <a:srgbClr val="0000FF"/>
    </a:hlink>
    <a:folHlink>
      <a:srgbClr val="800080"/>
    </a:folHlink>
  </a:clrScheme>
  <a:fontScheme name="Sesha">
    <a:majorFont>
      <a:latin typeface="Myriad Pro Cond"/>
      <a:ea typeface=""/>
      <a:cs typeface=""/>
    </a:majorFont>
    <a:minorFont>
      <a:latin typeface="Myriad Pro C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sesha-theme</Template>
  <TotalTime>8883</TotalTime>
  <Words>1065</Words>
  <Application>Microsoft Office PowerPoint</Application>
  <PresentationFormat>On-screen Show (4:3)</PresentationFormat>
  <Paragraphs>292</Paragraphs>
  <Slides>28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sesha-theme</vt:lpstr>
      <vt:lpstr>Gather-Scatter DRAM In-DRAM Address Translation to Improve the Spatial Locality of Non-unit Strided Accesses</vt:lpstr>
      <vt:lpstr>Executive summary</vt:lpstr>
      <vt:lpstr>Strided access pattern</vt:lpstr>
      <vt:lpstr>Shortcomings of existing systems</vt:lpstr>
      <vt:lpstr>Prior approaches</vt:lpstr>
      <vt:lpstr>Goal: Eliminate inefficiency</vt:lpstr>
      <vt:lpstr>DRAM modules have multiple chips</vt:lpstr>
      <vt:lpstr>Challenge 1: Chip conflicts</vt:lpstr>
      <vt:lpstr>Challenge 2: Shared address bus</vt:lpstr>
      <vt:lpstr>Gather-Scatter DRAM</vt:lpstr>
      <vt:lpstr>Column-ID-based data shuffling</vt:lpstr>
      <vt:lpstr>Effect of data shuffling</vt:lpstr>
      <vt:lpstr>Gather-Scatter DRAM</vt:lpstr>
      <vt:lpstr>Per-chip column translation logic</vt:lpstr>
      <vt:lpstr>Gather-Scatter DRAM (GS-DRAM)</vt:lpstr>
      <vt:lpstr>End-to-end system support for GS-DRAM</vt:lpstr>
      <vt:lpstr>Methodology</vt:lpstr>
      <vt:lpstr>In-memory databases</vt:lpstr>
      <vt:lpstr>Workload</vt:lpstr>
      <vt:lpstr>Transaction throughput and energy</vt:lpstr>
      <vt:lpstr>Analytics performance and energy</vt:lpstr>
      <vt:lpstr>Hybrid Transactions/Analytical Processing</vt:lpstr>
      <vt:lpstr>Conclusion</vt:lpstr>
      <vt:lpstr>Gather-Scatter DRAM In-DRAM Address Translation to Improve the Spatial Locality of Non-unit Strided Accesses</vt:lpstr>
      <vt:lpstr>Backup</vt:lpstr>
      <vt:lpstr>Maintaining Cache Coherence</vt:lpstr>
      <vt:lpstr>Hybrid Transactions/Analytical Processing</vt:lpstr>
      <vt:lpstr>Transactions Results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Seshadri</dc:creator>
  <cp:lastModifiedBy>Vivek Seshadri</cp:lastModifiedBy>
  <cp:revision>270</cp:revision>
  <dcterms:created xsi:type="dcterms:W3CDTF">2015-08-16T21:47:06Z</dcterms:created>
  <dcterms:modified xsi:type="dcterms:W3CDTF">2015-12-13T21:51:41Z</dcterms:modified>
</cp:coreProperties>
</file>